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99" r:id="rId5"/>
    <p:sldId id="321" r:id="rId6"/>
    <p:sldId id="334" r:id="rId7"/>
    <p:sldId id="331" r:id="rId8"/>
    <p:sldId id="330" r:id="rId9"/>
    <p:sldId id="332" r:id="rId10"/>
    <p:sldId id="333" r:id="rId11"/>
    <p:sldId id="323" r:id="rId12"/>
    <p:sldId id="349" r:id="rId13"/>
    <p:sldId id="364" r:id="rId14"/>
    <p:sldId id="366" r:id="rId15"/>
    <p:sldId id="397" r:id="rId16"/>
    <p:sldId id="391" r:id="rId17"/>
    <p:sldId id="392" r:id="rId18"/>
    <p:sldId id="393" r:id="rId19"/>
    <p:sldId id="394" r:id="rId20"/>
    <p:sldId id="395" r:id="rId21"/>
    <p:sldId id="396" r:id="rId22"/>
    <p:sldId id="398" r:id="rId23"/>
    <p:sldId id="400" r:id="rId24"/>
    <p:sldId id="339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ddick, Vickie M." initials="VM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ACD"/>
    <a:srgbClr val="919B8B"/>
    <a:srgbClr val="011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1779" autoAdjust="0"/>
  </p:normalViewPr>
  <p:slideViewPr>
    <p:cSldViewPr>
      <p:cViewPr>
        <p:scale>
          <a:sx n="150" d="100"/>
          <a:sy n="150" d="100"/>
        </p:scale>
        <p:origin x="-80" y="-80"/>
      </p:cViewPr>
      <p:guideLst>
        <p:guide orient="horz" pos="288"/>
        <p:guide pos="5557"/>
      </p:guideLst>
    </p:cSldViewPr>
  </p:slideViewPr>
  <p:outlineViewPr>
    <p:cViewPr>
      <p:scale>
        <a:sx n="33" d="100"/>
        <a:sy n="33" d="100"/>
      </p:scale>
      <p:origin x="0" y="17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65694938-BF7D-4CF2-A476-B1748AA372D5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8830312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E012457A-2F15-485E-A6ED-F659163BC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0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200"/>
            </a:lvl1pPr>
          </a:lstStyle>
          <a:p>
            <a:fld id="{12D424FB-2435-4445-B324-20EF28946142}" type="datetimeFigureOut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200"/>
            </a:lvl1pPr>
          </a:lstStyle>
          <a:p>
            <a:fld id="{E603B13B-8848-4B59-B8A0-413520A018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now</a:t>
            </a:r>
            <a:r>
              <a:rPr lang="en-US" baseline="0" dirty="0" smtClean="0"/>
              <a:t> discuss some H-P-M-S data items and other related concepts </a:t>
            </a:r>
            <a:r>
              <a:rPr lang="en-US" sz="1200" b="0" baseline="0" dirty="0" smtClean="0"/>
              <a:t>that are important to understand as they are useful in preparing the Vehicle Summary Data. </a:t>
            </a:r>
          </a:p>
          <a:p>
            <a:endParaRPr lang="en-US" sz="1200" b="0" baseline="0" dirty="0" smtClean="0"/>
          </a:p>
          <a:p>
            <a:r>
              <a:rPr lang="en-US" sz="1200" b="0" baseline="0" dirty="0" smtClean="0"/>
              <a:t>As will be seen, much of the information a State requires to prepare Vehicle Summary Data are contained in the State’s annual H-P-M-S submittal.  </a:t>
            </a:r>
          </a:p>
          <a:p>
            <a:endParaRPr lang="en-US" sz="1200" b="0" baseline="0" dirty="0" smtClean="0"/>
          </a:p>
          <a:p>
            <a:r>
              <a:rPr lang="en-US" sz="1200" b="0" baseline="0" dirty="0" smtClean="0"/>
              <a:t>Using these data to prepare Vehicle Summary Data requires transforming selected H-P-M-S data elements and augmenting these data elements with vehicle classification counts from other 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H-P-M-S</a:t>
            </a:r>
            <a:r>
              <a:rPr lang="en-US" baseline="0" dirty="0" smtClean="0"/>
              <a:t> Spatial </a:t>
            </a:r>
            <a:r>
              <a:rPr lang="en-US" baseline="0" dirty="0" err="1" smtClean="0"/>
              <a:t>Intersector</a:t>
            </a:r>
            <a:r>
              <a:rPr lang="en-US" baseline="0" dirty="0" smtClean="0"/>
              <a:t> Tool can be used to develop a similar data set for the H-P-M-S data submitted by a State.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shown in the following slides, these data can be used prepare H-P-M-S Vehicle Summary Data by extracting specific data elements and manipulating the results to create new variables.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o</a:t>
            </a:r>
            <a:r>
              <a:rPr lang="en-US" dirty="0" smtClean="0"/>
              <a:t>utput data</a:t>
            </a:r>
            <a:r>
              <a:rPr lang="en-US" baseline="0" dirty="0" smtClean="0"/>
              <a:t> from the HPMS Spatial </a:t>
            </a:r>
            <a:r>
              <a:rPr lang="en-US" baseline="0" dirty="0" err="1" smtClean="0"/>
              <a:t>Intersector</a:t>
            </a:r>
            <a:r>
              <a:rPr lang="en-US" baseline="0" dirty="0" smtClean="0"/>
              <a:t> Tool are an</a:t>
            </a:r>
            <a:r>
              <a:rPr lang="en-US" sz="1200" dirty="0" smtClean="0"/>
              <a:t> Arc G-I-S dataset including all line work data (or shape files) and associated characteristics data in a data base or d-b-f file.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</a:t>
            </a:r>
            <a:r>
              <a:rPr lang="en-US" sz="1200" baseline="0" dirty="0" smtClean="0"/>
              <a:t> d-b-f file can be input into an Excel spreadsheet for manipulation to create new variables, summarize quantities, and analyze results.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4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an example using an Arc G-I-S</a:t>
            </a:r>
            <a:r>
              <a:rPr lang="en-US" baseline="0" dirty="0" smtClean="0"/>
              <a:t> dataset for</a:t>
            </a:r>
            <a:r>
              <a:rPr lang="en-US" dirty="0" smtClean="0"/>
              <a:t> the State of North Carolina.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</a:t>
            </a:r>
            <a:r>
              <a:rPr lang="en-US" baseline="0" dirty="0" smtClean="0"/>
              <a:t>e is an extract of the data base file for North Carolina developed from the Spatial </a:t>
            </a:r>
            <a:r>
              <a:rPr lang="en-US" baseline="0" dirty="0" err="1" smtClean="0"/>
              <a:t>Intersector</a:t>
            </a:r>
            <a:r>
              <a:rPr lang="en-US" baseline="0" dirty="0" smtClean="0"/>
              <a:t> Tool.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row represents an individual route segment and each column represents selected characteristics of these segments.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notice the data represents condition in the year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the State Code indicates that these records are for the State of North Carolina (State Code = 37)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records</a:t>
            </a:r>
            <a:r>
              <a:rPr lang="en-US" baseline="0" dirty="0" smtClean="0"/>
              <a:t> shown on this side are for County 37.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the entire data set includes records for all counties which means that data can be analyzed on an individual county unit of geography.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2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can be analyzed by individual route, functional classification and area type, rural</a:t>
            </a:r>
            <a:r>
              <a:rPr lang="en-US" baseline="0" dirty="0" smtClean="0"/>
              <a:t> or urban.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</a:t>
            </a:r>
            <a:r>
              <a:rPr lang="en-US" baseline="0" dirty="0" smtClean="0"/>
              <a:t> begin and end points for each segment are also included, a segment’s length in miles can be calculated.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25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segment’s total V-M-T can be calculated by using the segment length and the traffic flow rates the segment.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note that flow data are also available for Single Unit Vehicles and Combination Vehicles.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V-M-T for these vehicles types can also be developed.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07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r>
              <a:rPr lang="en-US" baseline="0" dirty="0" smtClean="0"/>
              <a:t> of calculating the Total V-M-T, the Single Unit Vehicle V-M-T, and Combination Truck V-M-T are shown here for a set of segments.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inclusion of the County Code and Functional Classification for each segment means that records may be summarized using both of these characteristics.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let’s discuss some basic</a:t>
            </a:r>
            <a:r>
              <a:rPr lang="en-US" baseline="0" dirty="0" smtClean="0"/>
              <a:t> H-P-M-S concepts.</a:t>
            </a:r>
          </a:p>
          <a:p>
            <a:endParaRPr lang="en-US" dirty="0" smtClean="0"/>
          </a:p>
          <a:p>
            <a:r>
              <a:rPr lang="en-US" dirty="0" smtClean="0"/>
              <a:t>H-P-M-S data include a</a:t>
            </a:r>
            <a:r>
              <a:rPr lang="en-US" baseline="0" dirty="0" smtClean="0"/>
              <a:t> set of items describing the characteristics of the road system.</a:t>
            </a:r>
          </a:p>
          <a:p>
            <a:endParaRPr lang="en-US" baseline="0" dirty="0" smtClean="0"/>
          </a:p>
          <a:p>
            <a:r>
              <a:rPr lang="en-US" sz="1200" dirty="0" smtClean="0"/>
              <a:t>Full Extent Data refers to a set of data items that are reported for an entire road system by functional class</a:t>
            </a:r>
          </a:p>
          <a:p>
            <a:endParaRPr lang="en-US" sz="1200" dirty="0" smtClean="0"/>
          </a:p>
          <a:p>
            <a:r>
              <a:rPr lang="en-US" sz="1200" dirty="0" smtClean="0"/>
              <a:t>For example,</a:t>
            </a:r>
            <a:r>
              <a:rPr lang="en-US" sz="1200" baseline="0" dirty="0" smtClean="0"/>
              <a:t> A-A-D-T </a:t>
            </a:r>
            <a:r>
              <a:rPr lang="en-US" sz="1200" dirty="0" smtClean="0"/>
              <a:t>includes a set of Full Extent Data covering  </a:t>
            </a:r>
            <a:r>
              <a:rPr lang="en-US" sz="1600" b="0" i="1" dirty="0" smtClean="0"/>
              <a:t>each and every segment </a:t>
            </a:r>
            <a:r>
              <a:rPr lang="en-US" sz="1200" dirty="0" smtClean="0"/>
              <a:t>of I-95 </a:t>
            </a:r>
          </a:p>
          <a:p>
            <a:endParaRPr lang="en-US" sz="1200" dirty="0" smtClean="0"/>
          </a:p>
          <a:p>
            <a:r>
              <a:rPr lang="en-US" sz="1200" dirty="0" smtClean="0"/>
              <a:t>I-96</a:t>
            </a:r>
            <a:r>
              <a:rPr lang="en-US" sz="1200" baseline="0" dirty="0" smtClean="0"/>
              <a:t> is functionally classified as Interstate, or  </a:t>
            </a:r>
            <a:r>
              <a:rPr lang="en-US" sz="1200" dirty="0" smtClean="0"/>
              <a:t>functional class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9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note that the inclusion of Area Type means that data can be summarized by urban or rural location.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sum, we now have a data set containing estimates of total V-M-T,  Single Unit Vehicle V-M-T, Combination Vehicle V-M-T that can be summarized in a number of ways including area type (urban or rural), county, or functional classification.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06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section described the characteristics of “Full Extent” and “Sample Data” available in H-P-M-S.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described functional classification coverage for A-A-D-T,  Single Unit Vehicle A-A-D-T, and Combination Vehicle A-A-D-T in H-P-M-S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has introduced the Spatial </a:t>
            </a:r>
            <a:r>
              <a:rPr lang="en-US" baseline="0" dirty="0" err="1" smtClean="0"/>
              <a:t>Intersector</a:t>
            </a:r>
            <a:r>
              <a:rPr lang="en-US" baseline="0" dirty="0" smtClean="0"/>
              <a:t> Tool and showed how data can be extracted from the State’s H-P-M-S data can be used to estimated V-M-T by county, roadway functional class, and vehicle Single Unit Vehicle and Combination Vehicle types.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next section outlines how Vehicle Summary Data can be prepared by applying these concepts, tools, and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Sample Panel Data is  a set of data that is reported for a selected portion of a given roadway system.</a:t>
            </a:r>
          </a:p>
          <a:p>
            <a:pPr marL="114300" indent="0">
              <a:buNone/>
            </a:pPr>
            <a:endParaRPr lang="en-US" sz="1200" i="0" dirty="0" smtClean="0"/>
          </a:p>
          <a:p>
            <a:r>
              <a:rPr lang="en-US" dirty="0" smtClean="0"/>
              <a:t>For example, State Road 180 (or US Highway 18) is functional classified as Other</a:t>
            </a:r>
            <a:r>
              <a:rPr lang="en-US" baseline="0" dirty="0" smtClean="0"/>
              <a:t> Freeway or Expressway, or functional class </a:t>
            </a:r>
            <a:r>
              <a:rPr lang="en-US" dirty="0" smtClean="0"/>
              <a:t>2, with a total length of 214 miles and a total of 92 segments. </a:t>
            </a:r>
          </a:p>
          <a:p>
            <a:endParaRPr lang="en-US" dirty="0" smtClean="0"/>
          </a:p>
          <a:p>
            <a:r>
              <a:rPr lang="en-US" dirty="0" smtClean="0"/>
              <a:t>The available</a:t>
            </a:r>
            <a:r>
              <a:rPr lang="en-US" baseline="0" dirty="0" smtClean="0"/>
              <a:t> </a:t>
            </a:r>
            <a:r>
              <a:rPr lang="en-US" dirty="0" smtClean="0"/>
              <a:t>A-A-D-T combination truck data only covers 24 of the 92 segments, and includes 36 miles of the 214 miles (some segments, and limited length).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A-A-D-T Combination Truck data is called Sample Panel Data for a Functional Class 2 roadway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2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H-P-M-S, A-A-D-T are</a:t>
            </a:r>
            <a:r>
              <a:rPr lang="en-US" baseline="0" dirty="0" smtClean="0"/>
              <a:t> reported at the link level for all urban and rural roadways on the National Highway System (N-H-S) as well as all of the following functionally classified rural roadways: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Interstates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Other Freeways and Expressways (OFE)</a:t>
            </a:r>
          </a:p>
          <a:p>
            <a:r>
              <a:rPr lang="en-US" baseline="0" dirty="0" smtClean="0"/>
              <a:t>Other Principal Arterials (OPA)</a:t>
            </a:r>
          </a:p>
          <a:p>
            <a:r>
              <a:rPr lang="en-US" baseline="0" dirty="0" smtClean="0"/>
              <a:t>Minor Arterials (Mia)</a:t>
            </a:r>
          </a:p>
          <a:p>
            <a:r>
              <a:rPr lang="en-US" baseline="0" dirty="0" smtClean="0"/>
              <a:t>Major Collectors (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A-A-D-T are reported for all of the following functionally classified urban roadways: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Interstates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Other Freeways and Expressways (OFE)</a:t>
            </a:r>
          </a:p>
          <a:p>
            <a:r>
              <a:rPr lang="en-US" baseline="0" dirty="0" smtClean="0"/>
              <a:t>Other Principal Arterials (OPA)</a:t>
            </a:r>
          </a:p>
          <a:p>
            <a:r>
              <a:rPr lang="en-US" baseline="0" dirty="0" smtClean="0"/>
              <a:t>Minor Arterials (Mia)</a:t>
            </a:r>
          </a:p>
          <a:p>
            <a:r>
              <a:rPr lang="en-US" baseline="0" dirty="0" smtClean="0"/>
              <a:t>Major Collectors (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Minor Collectors (</a:t>
            </a:r>
            <a:r>
              <a:rPr lang="en-US" baseline="0" dirty="0" err="1" smtClean="0"/>
              <a:t>MiC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Statewide summary tabular data are included in H-P-M-S for V-M-T covering: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Rural minor collectors (Functional Classifcation 6) and local roads (Functional Class 7) as well as urban local roads (Functional Class 7).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</a:t>
            </a:r>
            <a:r>
              <a:rPr lang="en-US" baseline="0" dirty="0" smtClean="0"/>
              <a:t> Urban and Rural Identification Data are reported in H-P-M-S for the National Highway System (N-H-S) as well as all of the following functionally classified rural roadways: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Interstates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Other Freeways and Expressways (OFE)</a:t>
            </a:r>
          </a:p>
          <a:p>
            <a:r>
              <a:rPr lang="en-US" baseline="0" dirty="0" smtClean="0"/>
              <a:t>Other Principal Arterials (OPA)</a:t>
            </a:r>
          </a:p>
          <a:p>
            <a:r>
              <a:rPr lang="en-US" baseline="0" dirty="0" smtClean="0"/>
              <a:t>Minor Arterials (Mia)</a:t>
            </a:r>
          </a:p>
          <a:p>
            <a:r>
              <a:rPr lang="en-US" baseline="0" dirty="0" smtClean="0"/>
              <a:t>Major Collectors (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Urban and Rural Identification Data are reported for all of the following functionally classified urban roadways: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Interstates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Other Freeways and Expressways (OFE)</a:t>
            </a:r>
          </a:p>
          <a:p>
            <a:r>
              <a:rPr lang="en-US" baseline="0" dirty="0" smtClean="0"/>
              <a:t>Other Principal Arterials (OPA)</a:t>
            </a:r>
          </a:p>
          <a:p>
            <a:r>
              <a:rPr lang="en-US" baseline="0" dirty="0" smtClean="0"/>
              <a:t>Minor Arterials (Mia)</a:t>
            </a:r>
          </a:p>
          <a:p>
            <a:r>
              <a:rPr lang="en-US" baseline="0" dirty="0" smtClean="0"/>
              <a:t>Major Collectors (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Minor Collectors (</a:t>
            </a:r>
            <a:r>
              <a:rPr lang="en-US" baseline="0" dirty="0" err="1" smtClean="0"/>
              <a:t>MiC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1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H-P-M-S, Single</a:t>
            </a:r>
            <a:r>
              <a:rPr lang="en-US" baseline="0" dirty="0" smtClean="0"/>
              <a:t> Unit Vehicles, or S-U-Vs, include both Buses and Single Unit Trucks.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S-U-Vs are reported for all road segments on the N-H-S as well as urban and rural Interstates.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S-U-Vs are reported only on sample panel sections on remaining functionally classified rural and urban roads with the exception of all local roads and rural minor collectors.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5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of Combination Vehicle</a:t>
            </a:r>
            <a:r>
              <a:rPr lang="en-US" baseline="0" dirty="0" smtClean="0"/>
              <a:t> A-A-D-T in H-P-M-S is identical to the reporting of S-U-V A-A-D-T.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Combination Vehicle A-A-D-T are reported for all road segments on the N-H-S as well as urban and rural Interstates.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Combination vehicle A-A-D-T are reported only on sample panel sections on remaining functionally classified rural and urban roads with the exception of all local roads and rural minor collectors. 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13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summarizes the characteristics of segments comprising a hypothetical route called “Route K”.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Route K is 117.2 miles in length and consists of five segments:  a 52.5 mile long segment, a 0.2 mile segment, a 5.1 mile long segment, a 10.1 mile segment, and a 49.3 mile long segment.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Route K also travels through a rural area and an urban area as well as through two counties.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62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characteristics of each of these five segments are summarized in the lower portion of this slide.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for segment one: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I-D = K</a:t>
            </a:r>
          </a:p>
          <a:p>
            <a:r>
              <a:rPr lang="en-US" baseline="0" dirty="0" smtClean="0"/>
              <a:t>F-C = 1</a:t>
            </a:r>
          </a:p>
          <a:p>
            <a:r>
              <a:rPr lang="en-US" baseline="0" dirty="0" smtClean="0"/>
              <a:t>T-L = 4</a:t>
            </a:r>
          </a:p>
          <a:p>
            <a:r>
              <a:rPr lang="en-US" baseline="0" dirty="0" smtClean="0"/>
              <a:t>U-C = R</a:t>
            </a:r>
          </a:p>
          <a:p>
            <a:r>
              <a:rPr lang="en-US" baseline="0" dirty="0" smtClean="0"/>
              <a:t>L = 52.5 miles</a:t>
            </a:r>
          </a:p>
          <a:p>
            <a:r>
              <a:rPr lang="en-US" baseline="0" dirty="0" smtClean="0"/>
              <a:t>County = 17</a:t>
            </a:r>
          </a:p>
          <a:p>
            <a:r>
              <a:rPr lang="en-US" baseline="0" dirty="0" smtClean="0"/>
              <a:t>A-A-D-T = 180,684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information presented provides an example of how the features of each segment comprising Route K is related to specific characteristics that can be used to prepare Vehicle Summary Data.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see how Urban Code, County Code, and A-A-D-T data are used to prepared Vehicle Summary Data using the Spatial </a:t>
            </a:r>
            <a:r>
              <a:rPr lang="en-US" baseline="0" dirty="0" err="1" smtClean="0"/>
              <a:t>Intersector</a:t>
            </a:r>
            <a:r>
              <a:rPr lang="en-US" baseline="0" dirty="0" smtClean="0"/>
              <a:t> Tool.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5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132B31-1A86-4857-A030-E4D06BA286F7}" type="datetime1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1C1-7EB8-44E5-B4F2-A7B39D54A1B4}" type="datetime1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DAE85-9139-42B6-AB94-74CAB4941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ED01C1-7EB8-44E5-B4F2-A7B39D54A1B4}" type="datetime1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298908-5808-4012-8A5D-792C72465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D01C1-7EB8-44E5-B4F2-A7B39D54A1B4}" type="datetime1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298908-5808-4012-8A5D-792C724655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11240"/>
            <a:ext cx="1371600" cy="617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>
              <a:lumMod val="65000"/>
              <a:lumOff val="35000"/>
            </a:schemeClr>
          </a:solidFill>
          <a:latin typeface="Avenir Book"/>
          <a:ea typeface="+mj-ea"/>
          <a:cs typeface="Avenir Book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FF6600"/>
        </a:buClr>
        <a:buSzPct val="60000"/>
        <a:buFont typeface="Wingdings"/>
        <a:buChar char=""/>
        <a:defRPr kumimoji="0" sz="2800" kern="1200">
          <a:solidFill>
            <a:srgbClr val="595959"/>
          </a:solidFill>
          <a:latin typeface="Avenir Book"/>
          <a:ea typeface="+mn-ea"/>
          <a:cs typeface="Avenir Book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rgbClr val="595959"/>
          </a:solidFill>
          <a:latin typeface="Avenir Book"/>
          <a:ea typeface="+mn-ea"/>
          <a:cs typeface="Avenir Book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rgbClr val="595959"/>
          </a:solidFill>
          <a:latin typeface="Avenir Book"/>
          <a:ea typeface="+mn-ea"/>
          <a:cs typeface="Avenir Book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rgbClr val="595959"/>
          </a:solidFill>
          <a:latin typeface="Avenir Book"/>
          <a:ea typeface="+mn-ea"/>
          <a:cs typeface="Avenir Book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rgbClr val="595959"/>
          </a:solidFill>
          <a:latin typeface="Avenir Book"/>
          <a:ea typeface="+mn-ea"/>
          <a:cs typeface="Avenir Book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url?sa=i&amp;rct=j&amp;q=vehicles+black+background&amp;source=images&amp;cd=&amp;cad=rja&amp;docid=BfC2K0KCrw5fVM&amp;tbnid=xXi9NIlaaHSYYM:&amp;ved=0CAUQjRw&amp;url=http://turnlol.com/tag/women-video/&amp;ei=wKRjUfbrBaXv0QG41IGYDA&amp;bvm=bv.44990110,d.dmQ&amp;psig=AFQjCNFQ4oVZQqAwKvhEX0x0JbjDHWk3tg&amp;ust=1365571037828335" TargetMode="External"/><Relationship Id="rId12" Type="http://schemas.openxmlformats.org/officeDocument/2006/relationships/image" Target="../media/image11.jpeg"/><Relationship Id="rId13" Type="http://schemas.openxmlformats.org/officeDocument/2006/relationships/hyperlink" Target="http://www.google.com/url?sa=i&amp;rct=j&amp;q=truck+&amp;source=images&amp;cd=&amp;cad=rja&amp;docid=A-e2gqySH78HSM&amp;tbnid=xtohCevgDgEDMM:&amp;ved=0CAUQjRw&amp;url=http://cdlalabama.com/truck-driver-schools/&amp;ei=gKVjUdW5JdKG0QH2k4G4BQ&amp;bvm=bv.44990110,d.dmQ&amp;psig=AFQjCNFf2EC1PGcPOzmubQ0dWKOo8EcVeQ&amp;ust=1365571285526941" TargetMode="External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url?sa=i&amp;rct=j&amp;q=vehicles+black+background&amp;source=images&amp;cd=&amp;cad=rja&amp;docid=BfC2K0KCrw5fVM&amp;tbnid=xXi9NIlaaHSYYM:&amp;ved=0CAUQjRw&amp;url=http://turnlol.com/tag/women-video/&amp;ei=wKRjUfbrBaXv0QG41IGYDA&amp;bvm=bv.44990110,d.dmQ&amp;psig=AFQjCNFQ4oVZQqAwKvhEX0x0JbjDHWk3tg&amp;ust=1365571037828335" TargetMode="External"/><Relationship Id="rId12" Type="http://schemas.openxmlformats.org/officeDocument/2006/relationships/image" Target="../media/image11.jpeg"/><Relationship Id="rId13" Type="http://schemas.openxmlformats.org/officeDocument/2006/relationships/hyperlink" Target="http://www.google.com/url?sa=i&amp;rct=j&amp;q=truck+&amp;source=images&amp;cd=&amp;cad=rja&amp;docid=A-e2gqySH78HSM&amp;tbnid=xtohCevgDgEDMM:&amp;ved=0CAUQjRw&amp;url=http://cdlalabama.com/truck-driver-schools/&amp;ei=gKVjUdW5JdKG0QH2k4G4BQ&amp;bvm=bv.44990110,d.dmQ&amp;psig=AFQjCNFf2EC1PGcPOzmubQ0dWKOo8EcVeQ&amp;ust=1365571285526941" TargetMode="External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3505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 3</a:t>
            </a:r>
            <a:br>
              <a:rPr lang="en-US" dirty="0" smtClean="0"/>
            </a:br>
            <a:r>
              <a:rPr lang="en-US" dirty="0" smtClean="0"/>
              <a:t>Understand Some HPMS </a:t>
            </a:r>
            <a:br>
              <a:rPr lang="en-US" dirty="0" smtClean="0"/>
            </a:br>
            <a:r>
              <a:rPr lang="en-US" dirty="0" smtClean="0"/>
              <a:t>Data Items and</a:t>
            </a:r>
            <a:br>
              <a:rPr lang="en-US" dirty="0" smtClean="0"/>
            </a:br>
            <a:r>
              <a:rPr lang="en-US" dirty="0" smtClean="0"/>
              <a:t>Other Related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FF6600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HPMS Spatial Intersector Tool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567"/>
          <a:stretch/>
        </p:blipFill>
        <p:spPr bwMode="auto">
          <a:xfrm>
            <a:off x="609599" y="1676400"/>
            <a:ext cx="8305801" cy="382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1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57200"/>
            <a:ext cx="8247061" cy="838200"/>
          </a:xfrm>
        </p:spPr>
        <p:txBody>
          <a:bodyPr>
            <a:normAutofit/>
          </a:bodyPr>
          <a:lstStyle/>
          <a:p>
            <a:r>
              <a:rPr lang="en-US" sz="2800" dirty="0"/>
              <a:t>HPMS Spatial Intersector </a:t>
            </a:r>
            <a:r>
              <a:rPr lang="en-US" sz="2800" dirty="0" smtClean="0"/>
              <a:t>– Output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ArcGIS dataset including all line work data (shp files) and associated characteristics data in a dbf file.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</a:t>
            </a:r>
            <a:r>
              <a:rPr lang="en-US" sz="2400" dirty="0" smtClean="0"/>
              <a:t>Data – ArcGIS Dataset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8" y="1652490"/>
            <a:ext cx="7942263" cy="447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8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378952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File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57030" y="1534236"/>
            <a:ext cx="914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9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</a:t>
            </a:r>
            <a:r>
              <a:rPr lang="en-US" sz="2400" dirty="0"/>
              <a:t>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58938" y="1534236"/>
            <a:ext cx="914400" cy="4598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</a:t>
            </a:r>
            <a:r>
              <a:rPr lang="en-US" sz="2400" dirty="0"/>
              <a:t>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1524000"/>
            <a:ext cx="914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2406" y="4191000"/>
            <a:ext cx="479689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can be analyzed 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individual county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</a:t>
            </a:r>
            <a:r>
              <a:rPr lang="en-US" sz="2400" dirty="0"/>
              <a:t>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0" y="1545609"/>
            <a:ext cx="22098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2405" y="2743200"/>
            <a:ext cx="4796890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can be analyzed 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individual route, 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FC and area type 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(99999=rural, 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others =urban)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</a:t>
            </a:r>
            <a:r>
              <a:rPr lang="en-US" sz="2400" dirty="0"/>
              <a:t>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05400" y="1534236"/>
            <a:ext cx="13716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5885" y="3911221"/>
            <a:ext cx="592995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segment’s length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End_point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Begin_point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16651"/>
          <a:stretch/>
        </p:blipFill>
        <p:spPr bwMode="auto">
          <a:xfrm>
            <a:off x="599830" y="1676400"/>
            <a:ext cx="7824502" cy="4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HPMS Spatial Intersector – Output Data – </a:t>
            </a:r>
            <a:r>
              <a:rPr lang="en-US" sz="2400" dirty="0" smtClean="0"/>
              <a:t>.dbf </a:t>
            </a:r>
            <a:r>
              <a:rPr lang="en-US" sz="2400" dirty="0"/>
              <a:t>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24600" y="1534236"/>
            <a:ext cx="18288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3911221"/>
            <a:ext cx="7620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segment’s VMT= segment length x Flow Rate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 b="42073"/>
          <a:stretch/>
        </p:blipFill>
        <p:spPr bwMode="auto">
          <a:xfrm>
            <a:off x="651932" y="1676400"/>
            <a:ext cx="8077200" cy="43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Re-organized Output Data 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6355"/>
            <a:ext cx="2057400" cy="66184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57200"/>
            <a:ext cx="7485062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Basic HPMS Concepts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3581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400" b="1" dirty="0" smtClean="0"/>
              <a:t>Full </a:t>
            </a:r>
            <a:r>
              <a:rPr lang="en-US" sz="2400" b="1" dirty="0"/>
              <a:t>Extent </a:t>
            </a:r>
            <a:r>
              <a:rPr lang="en-US" sz="2400" b="1" dirty="0" smtClean="0"/>
              <a:t>Data:  </a:t>
            </a:r>
            <a:r>
              <a:rPr lang="en-US" sz="2400" dirty="0" smtClean="0"/>
              <a:t>Full </a:t>
            </a:r>
            <a:r>
              <a:rPr lang="en-US" sz="2400" dirty="0"/>
              <a:t>Extent Data refers to a </a:t>
            </a:r>
            <a:r>
              <a:rPr lang="en-US" sz="2400" dirty="0" smtClean="0"/>
              <a:t>set </a:t>
            </a:r>
            <a:r>
              <a:rPr lang="en-US" sz="2400" dirty="0"/>
              <a:t>of data </a:t>
            </a:r>
            <a:r>
              <a:rPr lang="en-US" sz="2400" dirty="0" smtClean="0"/>
              <a:t>item </a:t>
            </a:r>
            <a:r>
              <a:rPr lang="en-US" sz="2400" dirty="0"/>
              <a:t>that are reported for an entire road </a:t>
            </a:r>
            <a:r>
              <a:rPr lang="en-US" sz="2400" dirty="0" smtClean="0"/>
              <a:t>system by functional class.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For example</a:t>
            </a:r>
            <a:r>
              <a:rPr lang="en-US" sz="2400" i="1" dirty="0" smtClean="0"/>
              <a:t>,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AADT</a:t>
            </a:r>
            <a:r>
              <a:rPr lang="en-US" sz="2400" i="1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includes a set of Full Extent Data covering  </a:t>
            </a:r>
            <a:r>
              <a:rPr lang="en-US" sz="2400" b="1" i="1" dirty="0" smtClean="0"/>
              <a:t>each and every segment </a:t>
            </a:r>
            <a:r>
              <a:rPr lang="en-US" sz="2400" dirty="0" smtClean="0"/>
              <a:t>of I-95 </a:t>
            </a:r>
            <a:br>
              <a:rPr lang="en-US" sz="2400" dirty="0" smtClean="0"/>
            </a:br>
            <a:r>
              <a:rPr lang="en-US" sz="2400" dirty="0" smtClean="0"/>
              <a:t>(functional class 1).  </a:t>
            </a:r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3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Re-organized Output Data 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 b="42073"/>
          <a:stretch/>
        </p:blipFill>
        <p:spPr bwMode="auto">
          <a:xfrm>
            <a:off x="651932" y="1676400"/>
            <a:ext cx="8077200" cy="43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054601" y="1413935"/>
            <a:ext cx="3200400" cy="66184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2138" y="1828800"/>
            <a:ext cx="7485062" cy="4495800"/>
          </a:xfrm>
        </p:spPr>
        <p:txBody>
          <a:bodyPr>
            <a:noAutofit/>
          </a:bodyPr>
          <a:lstStyle/>
          <a:p>
            <a:pPr marL="857250" indent="-742950">
              <a:spcBef>
                <a:spcPts val="1900"/>
              </a:spcBef>
              <a:buSzPct val="75000"/>
              <a:buFont typeface="+mj-lt"/>
              <a:buAutoNum type="arabicPeriod"/>
            </a:pPr>
            <a:r>
              <a:rPr lang="en-US" sz="2400" dirty="0" smtClean="0"/>
              <a:t>Full Extent vs. Sample Data</a:t>
            </a:r>
          </a:p>
          <a:p>
            <a:pPr marL="857250" indent="-742950">
              <a:spcBef>
                <a:spcPts val="1900"/>
              </a:spcBef>
              <a:buSzPct val="75000"/>
              <a:buFont typeface="+mj-lt"/>
              <a:buAutoNum type="arabicPeriod"/>
            </a:pPr>
            <a:r>
              <a:rPr lang="en-US" sz="2400" dirty="0" smtClean="0"/>
              <a:t>AADT, AADT_SUV, AADT_CU</a:t>
            </a:r>
          </a:p>
          <a:p>
            <a:pPr marL="857250" indent="-742950">
              <a:spcBef>
                <a:spcPts val="1900"/>
              </a:spcBef>
              <a:buSzPct val="75000"/>
              <a:buFont typeface="+mj-lt"/>
              <a:buAutoNum type="arabicPeriod"/>
            </a:pPr>
            <a:r>
              <a:rPr lang="en-US" sz="2400" dirty="0" smtClean="0"/>
              <a:t>Spatial Intersecting –tool and outputs</a:t>
            </a:r>
          </a:p>
          <a:p>
            <a:pPr marL="857250" indent="-742950">
              <a:spcBef>
                <a:spcPts val="1900"/>
              </a:spcBef>
              <a:buSzPct val="75000"/>
              <a:buFont typeface="+mj-lt"/>
              <a:buAutoNum type="arabicPeriod"/>
            </a:pPr>
            <a:r>
              <a:rPr lang="en-US" sz="2400" dirty="0" smtClean="0"/>
              <a:t>VMT by county, roadway functional class and by vehicle types (all, SUV, CU)</a:t>
            </a:r>
          </a:p>
          <a:p>
            <a:pPr marL="857250" indent="-742950">
              <a:buFont typeface="+mj-lt"/>
              <a:buAutoNum type="arabicPeriod"/>
            </a:pPr>
            <a:endParaRPr lang="en-US" sz="3600" dirty="0" smtClean="0"/>
          </a:p>
          <a:p>
            <a:pPr marL="857250" indent="-742950">
              <a:buFont typeface="+mj-lt"/>
              <a:buAutoNum type="arabicPeriod"/>
            </a:pPr>
            <a:endParaRPr lang="en-US" sz="3600" dirty="0" smtClean="0"/>
          </a:p>
          <a:p>
            <a:pPr marL="8572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698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57200"/>
            <a:ext cx="7485062" cy="838200"/>
          </a:xfrm>
        </p:spPr>
        <p:txBody>
          <a:bodyPr/>
          <a:lstStyle/>
          <a:p>
            <a:r>
              <a:rPr lang="en-US" dirty="0" smtClean="0"/>
              <a:t>Some Basic HPMS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5029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000" b="1" dirty="0" smtClean="0"/>
              <a:t>Sample </a:t>
            </a:r>
            <a:r>
              <a:rPr lang="en-US" sz="2000" b="1" dirty="0"/>
              <a:t>Panel </a:t>
            </a:r>
            <a:r>
              <a:rPr lang="en-US" sz="2000" b="1" dirty="0" smtClean="0"/>
              <a:t>Data:  </a:t>
            </a:r>
            <a:r>
              <a:rPr lang="en-US" sz="2000" dirty="0" smtClean="0"/>
              <a:t>Sample </a:t>
            </a:r>
            <a:r>
              <a:rPr lang="en-US" sz="2000" dirty="0"/>
              <a:t>Panel Data </a:t>
            </a:r>
            <a:r>
              <a:rPr lang="en-US" sz="2000" dirty="0" smtClean="0"/>
              <a:t>is a set of data that is </a:t>
            </a:r>
            <a:r>
              <a:rPr lang="en-US" sz="2000" dirty="0"/>
              <a:t>reported for a </a:t>
            </a:r>
            <a:r>
              <a:rPr lang="en-US" sz="2000" dirty="0" smtClean="0"/>
              <a:t>selected </a:t>
            </a:r>
            <a:r>
              <a:rPr lang="en-US" sz="2000" dirty="0"/>
              <a:t>portion of </a:t>
            </a:r>
            <a:r>
              <a:rPr lang="en-US" sz="2000" dirty="0" smtClean="0"/>
              <a:t>a given </a:t>
            </a:r>
            <a:r>
              <a:rPr lang="en-US" sz="2000" dirty="0"/>
              <a:t>roadway </a:t>
            </a:r>
            <a:r>
              <a:rPr lang="en-US" sz="2000" dirty="0" smtClean="0"/>
              <a:t>system.      </a:t>
            </a:r>
            <a:endParaRPr lang="en-US" sz="2000" dirty="0"/>
          </a:p>
          <a:p>
            <a:pPr marL="114300" indent="0">
              <a:buNone/>
            </a:pPr>
            <a:endParaRPr lang="en-US" sz="2000" i="1" dirty="0" smtClean="0"/>
          </a:p>
          <a:p>
            <a:pPr marL="114300" indent="0">
              <a:buNone/>
            </a:pPr>
            <a:r>
              <a:rPr lang="en-US" sz="2000" i="1" dirty="0" smtClean="0"/>
              <a:t>For example</a:t>
            </a:r>
            <a:r>
              <a:rPr lang="en-US" sz="2000" dirty="0" smtClean="0"/>
              <a:t>, State Road 180 (US Highway 18) is functional classified as 2 with a total length of </a:t>
            </a:r>
            <a:r>
              <a:rPr lang="en-US" sz="2000" b="1" i="1" dirty="0" smtClean="0"/>
              <a:t>214</a:t>
            </a:r>
            <a:r>
              <a:rPr lang="en-US" sz="2000" dirty="0" smtClean="0"/>
              <a:t> miles and a total of </a:t>
            </a:r>
            <a:r>
              <a:rPr lang="en-US" sz="2000" dirty="0" smtClean="0">
                <a:solidFill>
                  <a:srgbClr val="0070C0"/>
                </a:solidFill>
              </a:rPr>
              <a:t>92</a:t>
            </a:r>
            <a:r>
              <a:rPr lang="en-US" sz="2000" dirty="0" smtClean="0"/>
              <a:t> segments. </a:t>
            </a:r>
          </a:p>
          <a:p>
            <a:pPr marL="114300" indent="0">
              <a:buNone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B0F0"/>
                </a:solidFill>
              </a:rPr>
              <a:t>AADT_Combination_Truck</a:t>
            </a:r>
            <a:r>
              <a:rPr lang="en-US" sz="2000" dirty="0" smtClean="0"/>
              <a:t> data only coves </a:t>
            </a:r>
            <a:r>
              <a:rPr lang="en-US" sz="2000" u="sng" dirty="0" smtClean="0"/>
              <a:t>24 of the </a:t>
            </a:r>
            <a:r>
              <a:rPr lang="en-US" sz="2000" u="sng" dirty="0" smtClean="0">
                <a:solidFill>
                  <a:srgbClr val="0070C0"/>
                </a:solidFill>
              </a:rPr>
              <a:t>92 </a:t>
            </a:r>
            <a:r>
              <a:rPr lang="en-US" sz="2000" dirty="0" smtClean="0"/>
              <a:t>segments, and </a:t>
            </a:r>
            <a:r>
              <a:rPr lang="en-US" sz="2000" u="sng" dirty="0" smtClean="0"/>
              <a:t>36 miles of the </a:t>
            </a:r>
            <a:r>
              <a:rPr lang="en-US" sz="2000" b="1" i="1" u="sng" dirty="0" smtClean="0"/>
              <a:t>214</a:t>
            </a:r>
            <a:r>
              <a:rPr lang="en-US" sz="2000" u="sng" dirty="0" smtClean="0"/>
              <a:t> </a:t>
            </a:r>
            <a:r>
              <a:rPr lang="en-US" sz="2000" dirty="0" smtClean="0"/>
              <a:t>miles (</a:t>
            </a:r>
            <a:r>
              <a:rPr lang="en-US" sz="2000" b="1" i="1" dirty="0" smtClean="0"/>
              <a:t>some segments, and limited length).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The AADT_Combination_Truck data is called Sample Panel Data for FC 2 roadway here.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HPMS - AADT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32636"/>
              </p:ext>
            </p:extLst>
          </p:nvPr>
        </p:nvGraphicFramePr>
        <p:xfrm>
          <a:off x="583671" y="2201335"/>
          <a:ext cx="8247061" cy="13971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24599"/>
                <a:gridCol w="708082"/>
                <a:gridCol w="916340"/>
                <a:gridCol w="916340"/>
                <a:gridCol w="916340"/>
                <a:gridCol w="916340"/>
                <a:gridCol w="916340"/>
                <a:gridCol w="916340"/>
                <a:gridCol w="916340"/>
              </a:tblGrid>
              <a:tr h="3448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System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</a:tr>
              <a:tr h="344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NHS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OFE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OPA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MiA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MaC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</a:tr>
              <a:tr h="34487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Rural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</a:tr>
              <a:tr h="34487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Urban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 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FE+R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7487" marR="37487" marT="37487" marB="37487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962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 = Full Extent</a:t>
            </a:r>
          </a:p>
          <a:p>
            <a:r>
              <a:rPr lang="en-US" b="1" dirty="0" smtClean="0"/>
              <a:t>R =  Ramp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661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HPMS  - Urban or Rural Identification Data – Urban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58137"/>
              </p:ext>
            </p:extLst>
          </p:nvPr>
        </p:nvGraphicFramePr>
        <p:xfrm>
          <a:off x="592138" y="2209800"/>
          <a:ext cx="8170865" cy="14183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79170"/>
                <a:gridCol w="770836"/>
                <a:gridCol w="873615"/>
                <a:gridCol w="907874"/>
                <a:gridCol w="907874"/>
                <a:gridCol w="907874"/>
                <a:gridCol w="907874"/>
                <a:gridCol w="907874"/>
                <a:gridCol w="907874"/>
              </a:tblGrid>
              <a:tr h="35458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System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</a:tr>
              <a:tr h="354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NHS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</a:tr>
              <a:tr h="354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Rural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</a:tr>
              <a:tr h="354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Urban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FE+R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38542" marR="38542" marT="38542" marB="38542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962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 = Full Extent</a:t>
            </a:r>
          </a:p>
          <a:p>
            <a:r>
              <a:rPr lang="en-US" b="1" dirty="0" smtClean="0"/>
              <a:t>R =  Ramp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376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HPMS - AADT_SUV ( Single Unit Vehicle)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97144"/>
              </p:ext>
            </p:extLst>
          </p:nvPr>
        </p:nvGraphicFramePr>
        <p:xfrm>
          <a:off x="592137" y="2209800"/>
          <a:ext cx="8247068" cy="14770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9625"/>
                <a:gridCol w="783056"/>
                <a:gridCol w="916341"/>
                <a:gridCol w="916341"/>
                <a:gridCol w="916341"/>
                <a:gridCol w="916341"/>
                <a:gridCol w="916341"/>
                <a:gridCol w="916341"/>
                <a:gridCol w="916341"/>
              </a:tblGrid>
              <a:tr h="369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System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</a:tr>
              <a:tr h="36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NHS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OFE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OPA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MiA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MaC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MiC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</a:tr>
              <a:tr h="369271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Rural 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FE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FE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</a:tr>
              <a:tr h="369271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Urban 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FE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FE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SP</a:t>
                      </a:r>
                      <a:endParaRPr lang="en-US"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6927" marR="36927" marT="36927" marB="36927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962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 = Full Extent</a:t>
            </a:r>
          </a:p>
          <a:p>
            <a:r>
              <a:rPr lang="en-US" b="1" dirty="0" smtClean="0"/>
              <a:t>R =  Ramp</a:t>
            </a:r>
          </a:p>
          <a:p>
            <a:r>
              <a:rPr lang="en-US" b="1" dirty="0" smtClean="0"/>
              <a:t>SP= Sample Panel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573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HPMS - AADT_CU (Combination Vehicle)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EDAE85-9139-42B6-AB94-74CAB4941ED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58373"/>
              </p:ext>
            </p:extLst>
          </p:nvPr>
        </p:nvGraphicFramePr>
        <p:xfrm>
          <a:off x="592138" y="2209800"/>
          <a:ext cx="8211808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2845"/>
                <a:gridCol w="668609"/>
                <a:gridCol w="765815"/>
                <a:gridCol w="912423"/>
                <a:gridCol w="912423"/>
                <a:gridCol w="912423"/>
                <a:gridCol w="1028599"/>
                <a:gridCol w="891479"/>
                <a:gridCol w="817192"/>
              </a:tblGrid>
              <a:tr h="3962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 System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NHS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OFE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OPA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MiA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Rural 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7030A0"/>
                          </a:solidFill>
                        </a:rPr>
                        <a:t>FE</a:t>
                      </a:r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7030A0"/>
                          </a:solidFill>
                        </a:rPr>
                        <a:t>FE</a:t>
                      </a:r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Urban 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7030A0"/>
                          </a:solidFill>
                        </a:rPr>
                        <a:t>FE</a:t>
                      </a:r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7030A0"/>
                          </a:solidFill>
                        </a:rPr>
                        <a:t>FE</a:t>
                      </a:r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rgbClr val="7030A0"/>
                          </a:solidFill>
                        </a:rPr>
                        <a:t>SP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962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 = Full Extent</a:t>
            </a:r>
          </a:p>
          <a:p>
            <a:r>
              <a:rPr lang="en-US" b="1" dirty="0" smtClean="0"/>
              <a:t>R =  Ramp</a:t>
            </a:r>
          </a:p>
          <a:p>
            <a:r>
              <a:rPr lang="en-US" b="1" dirty="0" smtClean="0"/>
              <a:t>SP= Sample Panel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9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57200"/>
            <a:ext cx="8469543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Spatial Intersecting Concept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5667" y="5250703"/>
            <a:ext cx="551233" cy="396240"/>
          </a:xfrm>
        </p:spPr>
        <p:txBody>
          <a:bodyPr/>
          <a:lstStyle/>
          <a:p>
            <a:fld id="{85EDAE85-9139-42B6-AB94-74CAB4941E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6" y="3099656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5" y="3547331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5" y="4395379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354" y="3997122"/>
            <a:ext cx="149333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County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9689" y="3994477"/>
            <a:ext cx="2743200" cy="3693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Leon=17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23569" y="3994477"/>
            <a:ext cx="3528356" cy="369332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Castle=23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649289" y="5037664"/>
            <a:ext cx="504792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Route K is divided into 5 segments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9" y="2142064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s1.mm.bing.net/th?id=H.4643796929675536&amp;pid=1.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58" b="13274"/>
          <a:stretch/>
        </p:blipFill>
        <p:spPr bwMode="auto">
          <a:xfrm>
            <a:off x="2268289" y="2232468"/>
            <a:ext cx="743883" cy="2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ts1.mm.bing.net/th?id=H.4643796929675536&amp;pid=1.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8" b="13274"/>
          <a:stretch/>
        </p:blipFill>
        <p:spPr bwMode="auto">
          <a:xfrm>
            <a:off x="7297489" y="2232468"/>
            <a:ext cx="743883" cy="2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t3.gstatic.com/images?q=tbn:ANd9GcTe6Jw7osqL4NjxTRxGEPPAPwyocsEO2kOsue3rnTlqOedmTF6H-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89" y="2215064"/>
            <a:ext cx="595107" cy="2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t1.gstatic.com/images?q=tbn:ANd9GcRvsgchI1VDZNXARhgJKsgTHsG9uqEzzhgEvvHshRF8R9HmBCyY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b="19824"/>
          <a:stretch/>
        </p:blipFill>
        <p:spPr bwMode="auto">
          <a:xfrm>
            <a:off x="3030289" y="2579067"/>
            <a:ext cx="653048" cy="2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t1.gstatic.com/images?q=tbn:ANd9GcRZFF1S8MlopXofoj-I25aZo0caBlTMCQw5f_vMDzxxFWUCihHN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46087" r="3960" b="13770"/>
          <a:stretch/>
        </p:blipFill>
        <p:spPr bwMode="auto">
          <a:xfrm>
            <a:off x="7068889" y="2599264"/>
            <a:ext cx="767200" cy="2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501062"/>
            <a:ext cx="1828800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venir Book"/>
                <a:cs typeface="Avenir Book"/>
              </a:rPr>
              <a:t>117.2 miles</a:t>
            </a:r>
            <a:endParaRPr lang="en-US" sz="2000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35289" y="2133597"/>
            <a:ext cx="10600" cy="799629"/>
          </a:xfrm>
          <a:prstGeom prst="line">
            <a:avLst/>
          </a:prstGeom>
          <a:ln w="603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35489" y="2142064"/>
            <a:ext cx="0" cy="748257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68689" y="2142064"/>
            <a:ext cx="0" cy="762000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2889" y="2142064"/>
            <a:ext cx="0" cy="762000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0" y="1840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venir Book"/>
                <a:cs typeface="Avenir Book"/>
              </a:rPr>
              <a:t>52.5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9151" y="1836059"/>
            <a:ext cx="86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49.3 </a:t>
            </a:r>
            <a:endParaRPr lang="en-US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3761" y="1827592"/>
            <a:ext cx="9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10.1</a:t>
            </a:r>
            <a:endParaRPr lang="en-US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5292" y="1838235"/>
            <a:ext cx="79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5.1</a:t>
            </a:r>
            <a:endParaRPr lang="en-US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6400800" y="1676400"/>
            <a:ext cx="1963489" cy="313264"/>
          </a:xfrm>
          <a:prstGeom prst="bentConnector3">
            <a:avLst>
              <a:gd name="adj1" fmla="val 1004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2039694" y="1676400"/>
            <a:ext cx="2532307" cy="313264"/>
          </a:xfrm>
          <a:prstGeom prst="bentConnector3">
            <a:avLst>
              <a:gd name="adj1" fmla="val 1004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30489" y="183823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venir Book"/>
                <a:cs typeface="Avenir Book"/>
              </a:rPr>
              <a:t>.2</a:t>
            </a:r>
            <a:endParaRPr lang="en-US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2525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457200"/>
            <a:ext cx="8469543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Spatial Intersecting Concept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4968471"/>
            <a:ext cx="12192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ID=K</a:t>
            </a:r>
          </a:p>
          <a:p>
            <a:r>
              <a:rPr lang="en-US" sz="1200" b="1" dirty="0" smtClean="0"/>
              <a:t>FC=1</a:t>
            </a:r>
          </a:p>
          <a:p>
            <a:r>
              <a:rPr lang="en-US" sz="1200" b="1" dirty="0" smtClean="0"/>
              <a:t>TL=4</a:t>
            </a:r>
          </a:p>
          <a:p>
            <a:r>
              <a:rPr lang="en-US" sz="1200" b="1" dirty="0" smtClean="0"/>
              <a:t>UC=R</a:t>
            </a:r>
          </a:p>
          <a:p>
            <a:r>
              <a:rPr lang="en-US" sz="1200" b="1" dirty="0" smtClean="0"/>
              <a:t>L=52.5 miles</a:t>
            </a:r>
          </a:p>
          <a:p>
            <a:r>
              <a:rPr lang="en-US" sz="1200" b="1" dirty="0" smtClean="0"/>
              <a:t>County=17</a:t>
            </a:r>
          </a:p>
          <a:p>
            <a:r>
              <a:rPr lang="en-US" sz="1200" b="1" dirty="0" smtClean="0"/>
              <a:t>AADT=180,684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0190" y="4968471"/>
            <a:ext cx="12192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ID=K</a:t>
            </a:r>
          </a:p>
          <a:p>
            <a:r>
              <a:rPr lang="en-US" sz="1200" b="1" dirty="0" smtClean="0"/>
              <a:t>FC=1</a:t>
            </a:r>
          </a:p>
          <a:p>
            <a:r>
              <a:rPr lang="en-US" sz="1200" b="1" dirty="0" smtClean="0"/>
              <a:t>TL=4</a:t>
            </a:r>
          </a:p>
          <a:p>
            <a:r>
              <a:rPr lang="en-US" sz="1200" b="1" dirty="0" smtClean="0"/>
              <a:t>UC=R</a:t>
            </a:r>
          </a:p>
          <a:p>
            <a:r>
              <a:rPr lang="en-US" sz="1200" b="1" dirty="0" smtClean="0"/>
              <a:t>L=0.2 miles</a:t>
            </a:r>
          </a:p>
          <a:p>
            <a:r>
              <a:rPr lang="en-US" sz="1200" b="1" dirty="0" smtClean="0"/>
              <a:t>County=17</a:t>
            </a:r>
          </a:p>
          <a:p>
            <a:r>
              <a:rPr lang="en-US" sz="1200" b="1" dirty="0" smtClean="0"/>
              <a:t>AADT=210,124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48780" y="4968471"/>
            <a:ext cx="12192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ID=K</a:t>
            </a:r>
          </a:p>
          <a:p>
            <a:r>
              <a:rPr lang="en-US" sz="1200" b="1" dirty="0" smtClean="0"/>
              <a:t>FC=1</a:t>
            </a:r>
          </a:p>
          <a:p>
            <a:r>
              <a:rPr lang="en-US" sz="1200" b="1" dirty="0" smtClean="0"/>
              <a:t>TL=4</a:t>
            </a:r>
          </a:p>
          <a:p>
            <a:r>
              <a:rPr lang="en-US" sz="1200" b="1" dirty="0" smtClean="0"/>
              <a:t>UC=R</a:t>
            </a:r>
          </a:p>
          <a:p>
            <a:r>
              <a:rPr lang="en-US" sz="1200" b="1" dirty="0" smtClean="0"/>
              <a:t>L=5.1 miles</a:t>
            </a:r>
          </a:p>
          <a:p>
            <a:r>
              <a:rPr lang="en-US" sz="1200" b="1" dirty="0" smtClean="0"/>
              <a:t>County=23</a:t>
            </a:r>
          </a:p>
          <a:p>
            <a:r>
              <a:rPr lang="en-US" sz="1200" b="1" dirty="0" smtClean="0"/>
              <a:t>AADT=210,124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87370" y="4968471"/>
            <a:ext cx="12192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ID=K</a:t>
            </a:r>
          </a:p>
          <a:p>
            <a:r>
              <a:rPr lang="en-US" sz="1200" b="1" dirty="0" smtClean="0"/>
              <a:t>FC=1</a:t>
            </a:r>
          </a:p>
          <a:p>
            <a:r>
              <a:rPr lang="en-US" sz="1200" b="1" dirty="0" smtClean="0"/>
              <a:t>TL=6</a:t>
            </a:r>
          </a:p>
          <a:p>
            <a:r>
              <a:rPr lang="en-US" sz="1200" b="1" dirty="0" smtClean="0"/>
              <a:t>UC=R</a:t>
            </a:r>
          </a:p>
          <a:p>
            <a:r>
              <a:rPr lang="en-US" sz="1200" b="1" dirty="0" smtClean="0"/>
              <a:t>L=10.1 miles</a:t>
            </a:r>
          </a:p>
          <a:p>
            <a:r>
              <a:rPr lang="en-US" sz="1200" b="1" dirty="0" smtClean="0"/>
              <a:t>County=23</a:t>
            </a:r>
          </a:p>
          <a:p>
            <a:r>
              <a:rPr lang="en-US" sz="1200" b="1" dirty="0" smtClean="0"/>
              <a:t>AADT=260,766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25960" y="4968471"/>
            <a:ext cx="12192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ID=K</a:t>
            </a:r>
          </a:p>
          <a:p>
            <a:r>
              <a:rPr lang="en-US" sz="1200" b="1" dirty="0" smtClean="0"/>
              <a:t>FC=1</a:t>
            </a:r>
          </a:p>
          <a:p>
            <a:r>
              <a:rPr lang="en-US" sz="1200" b="1" dirty="0" smtClean="0"/>
              <a:t>TL=8</a:t>
            </a:r>
          </a:p>
          <a:p>
            <a:r>
              <a:rPr lang="en-US" sz="1200" b="1" dirty="0" smtClean="0"/>
              <a:t>UC=R</a:t>
            </a:r>
          </a:p>
          <a:p>
            <a:r>
              <a:rPr lang="en-US" sz="1200" b="1" dirty="0" smtClean="0"/>
              <a:t>L=49.3 miles</a:t>
            </a:r>
          </a:p>
          <a:p>
            <a:r>
              <a:rPr lang="en-US" sz="1200" b="1" dirty="0" smtClean="0"/>
              <a:t>County=23</a:t>
            </a:r>
          </a:p>
          <a:p>
            <a:r>
              <a:rPr lang="en-US" sz="1200" b="1" dirty="0" smtClean="0"/>
              <a:t>AADT=260,826</a:t>
            </a:r>
            <a:endParaRPr lang="en-US" sz="1200" b="1" dirty="0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6" y="3099659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5" y="3547334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5" y="4395382"/>
            <a:ext cx="7818711" cy="4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46354" y="3997125"/>
            <a:ext cx="149333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County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39689" y="3994480"/>
            <a:ext cx="2743200" cy="3693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Leon=17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23569" y="3994480"/>
            <a:ext cx="3528356" cy="369332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Castle=23</a:t>
            </a:r>
            <a:endParaRPr lang="en-US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9" y="2142067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 descr="http://ts1.mm.bing.net/th?id=H.4643796929675536&amp;pid=1.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58" b="13274"/>
          <a:stretch/>
        </p:blipFill>
        <p:spPr bwMode="auto">
          <a:xfrm>
            <a:off x="2268289" y="2232471"/>
            <a:ext cx="743883" cy="2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ts1.mm.bing.net/th?id=H.4643796929675536&amp;pid=1.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8" b="13274"/>
          <a:stretch/>
        </p:blipFill>
        <p:spPr bwMode="auto">
          <a:xfrm>
            <a:off x="7297489" y="2232471"/>
            <a:ext cx="743883" cy="2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http://t3.gstatic.com/images?q=tbn:ANd9GcTe6Jw7osqL4NjxTRxGEPPAPwyocsEO2kOsue3rnTlqOedmTF6H-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89" y="2215067"/>
            <a:ext cx="595107" cy="2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http://t1.gstatic.com/images?q=tbn:ANd9GcRvsgchI1VDZNXARhgJKsgTHsG9uqEzzhgEvvHshRF8R9HmBCyY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b="19824"/>
          <a:stretch/>
        </p:blipFill>
        <p:spPr bwMode="auto">
          <a:xfrm>
            <a:off x="3030289" y="2579070"/>
            <a:ext cx="653048" cy="2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 descr="http://t1.gstatic.com/images?q=tbn:ANd9GcRZFF1S8MlopXofoj-I25aZo0caBlTMCQw5f_vMDzxxFWUCihHN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46087" r="3960" b="13770"/>
          <a:stretch/>
        </p:blipFill>
        <p:spPr bwMode="auto">
          <a:xfrm>
            <a:off x="7068889" y="2599267"/>
            <a:ext cx="767200" cy="2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/>
          <p:cNvCxnSpPr/>
          <p:nvPr/>
        </p:nvCxnSpPr>
        <p:spPr>
          <a:xfrm>
            <a:off x="4935289" y="2133600"/>
            <a:ext cx="10600" cy="799629"/>
          </a:xfrm>
          <a:prstGeom prst="line">
            <a:avLst/>
          </a:prstGeom>
          <a:ln w="603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35489" y="2142067"/>
            <a:ext cx="0" cy="748257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68689" y="2142067"/>
            <a:ext cx="0" cy="762000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82889" y="2142067"/>
            <a:ext cx="0" cy="762000"/>
          </a:xfrm>
          <a:prstGeom prst="line">
            <a:avLst/>
          </a:prstGeom>
          <a:ln w="603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2000" y="1501062"/>
            <a:ext cx="1828800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venir Book"/>
                <a:cs typeface="Avenir Book"/>
              </a:rPr>
              <a:t>117.2 miles</a:t>
            </a:r>
            <a:endParaRPr lang="en-US" sz="2000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61" name="Elbow Connector 60"/>
          <p:cNvCxnSpPr/>
          <p:nvPr/>
        </p:nvCxnSpPr>
        <p:spPr>
          <a:xfrm>
            <a:off x="6400800" y="1676400"/>
            <a:ext cx="1963489" cy="313264"/>
          </a:xfrm>
          <a:prstGeom prst="bentConnector3">
            <a:avLst>
              <a:gd name="adj1" fmla="val 1004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 flipV="1">
            <a:off x="2039694" y="1676400"/>
            <a:ext cx="2532307" cy="313264"/>
          </a:xfrm>
          <a:prstGeom prst="bentConnector3">
            <a:avLst>
              <a:gd name="adj1" fmla="val 1004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2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F206331DBEF449629AB595CDCAD2C" ma:contentTypeVersion="4" ma:contentTypeDescription="Create a new document." ma:contentTypeScope="" ma:versionID="9cbf61d80b26bfad4133c3b3fcb350ec">
  <xsd:schema xmlns:xsd="http://www.w3.org/2001/XMLSchema" xmlns:p="http://schemas.microsoft.com/office/2006/metadata/properties" targetNamespace="http://schemas.microsoft.com/office/2006/metadata/properties" ma:root="true" ma:fieldsID="0239da433157c1bbf4512dbd93deef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4875E97-D19F-45B2-8957-B45AA654D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70A81-61D5-4229-B53B-23A526F5DEDF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72C059-3649-4B75-AF21-7EC49DFD8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16809</TotalTime>
  <Words>2453</Words>
  <Application>Microsoft Macintosh PowerPoint</Application>
  <PresentationFormat>On-screen Show (4:3)</PresentationFormat>
  <Paragraphs>399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Part 3 Understand Some HPMS  Data Items and Other Related Concepts</vt:lpstr>
      <vt:lpstr>Some Basic HPMS Concepts</vt:lpstr>
      <vt:lpstr>Some Basic HPMS Concepts</vt:lpstr>
      <vt:lpstr>HPMS - AADT</vt:lpstr>
      <vt:lpstr>HPMS  - Urban or Rural Identification Data – Urban Code</vt:lpstr>
      <vt:lpstr>HPMS - AADT_SUV ( Single Unit Vehicle)</vt:lpstr>
      <vt:lpstr>HPMS - AADT_CU (Combination Vehicle)</vt:lpstr>
      <vt:lpstr>Spatial Intersecting Concept</vt:lpstr>
      <vt:lpstr>Spatial Intersecting Concept</vt:lpstr>
      <vt:lpstr>HPMS Spatial Intersector Tool</vt:lpstr>
      <vt:lpstr>HPMS Spatial Intersector – Output Data</vt:lpstr>
      <vt:lpstr>HPMS Spatial Intersector – Output Data – ArcGIS Dataset</vt:lpstr>
      <vt:lpstr>HPMS Spatial Intersector – Output Data – .dbf File</vt:lpstr>
      <vt:lpstr>HPMS Spatial Intersector – Output Data – .dbf file</vt:lpstr>
      <vt:lpstr>HPMS Spatial Intersector – Output Data – .dbf file</vt:lpstr>
      <vt:lpstr>HPMS Spatial Intersector – Output Data – .dbf file</vt:lpstr>
      <vt:lpstr>HPMS Spatial Intersector – Output Data – .dbf file</vt:lpstr>
      <vt:lpstr>HPMS Spatial Intersector – Output Data – .dbf file</vt:lpstr>
      <vt:lpstr>Re-organized Output Data Table</vt:lpstr>
      <vt:lpstr>Re-organized Output Data Table</vt:lpstr>
      <vt:lpstr>Summary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Master Presentation Demo</dc:title>
  <dc:creator>FHWALibrary@dot.gov</dc:creator>
  <cp:lastModifiedBy>Alan Manning</cp:lastModifiedBy>
  <cp:revision>520</cp:revision>
  <cp:lastPrinted>2014-09-19T15:48:26Z</cp:lastPrinted>
  <dcterms:created xsi:type="dcterms:W3CDTF">2012-12-11T14:10:14Z</dcterms:created>
  <dcterms:modified xsi:type="dcterms:W3CDTF">2015-07-14T16:06:34Z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0x010100DA0F206331DBEF449629AB595CDCAD2C</vt:lpwstr>
  </property>
</Properties>
</file>