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8" r:id="rId3"/>
    <p:sldId id="269" r:id="rId4"/>
    <p:sldId id="270" r:id="rId5"/>
    <p:sldId id="265" r:id="rId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FF0000"/>
    <a:srgbClr val="006699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1734" y="-12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2557A4-2689-4681-9D90-CB70C086CD83}" type="datetimeFigureOut">
              <a:rPr lang="en-US" smtClean="0"/>
              <a:pPr/>
              <a:t>8/9/2012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D55B4B-5488-48FA-8661-6AEA25A7275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3458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55B4B-5488-48FA-8661-6AEA25A7275C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328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55B4B-5488-48FA-8661-6AEA25A7275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556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55B4B-5488-48FA-8661-6AEA25A7275C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936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55B4B-5488-48FA-8661-6AEA25A7275C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807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55B4B-5488-48FA-8661-6AEA25A7275C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CC25E84-B36B-45F8-8644-B1164F4BEBF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1FF79EE-E76F-4E60-BB26-7527DF4FED0A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FFD55AC-186F-49F8-B2FF-450E81E541F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9E52C15-7B48-43E0-9BFE-2BFDA846E49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BB336D8-B68D-442D-8198-BE0B90F0FC1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4D1EE71-CA32-442F-B3D3-E59FF17C3CB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5947E5A-1B10-4871-8112-91A8557245F6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6CABC1D-0DEA-493B-A520-9ED94B55DDFB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763B277-BF97-4A33-B918-1A102E3AA9FF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9A3EAF4-C696-4A63-8B05-3FD2563D813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B8B8AEA-316C-418C-8615-E5648BB49270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shade val="30000"/>
                <a:satMod val="115000"/>
              </a:schemeClr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F023A73-3C8A-413F-8D02-AF5961DD9162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SzPct val="7500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75000"/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7500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SzPct val="75000"/>
        <a:buChar char="•"/>
        <a:defRPr sz="24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SzPct val="75000"/>
        <a:buChar char="•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75000"/>
        <a:buChar char="•"/>
        <a:defRPr sz="24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75000"/>
        <a:buChar char="•"/>
        <a:defRPr sz="24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75000"/>
        <a:buChar char="•"/>
        <a:defRPr sz="24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75000"/>
        <a:buChar char="•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3" descr="haskell_background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33450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343025"/>
            <a:ext cx="12573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76300" y="228600"/>
            <a:ext cx="8267700" cy="2057400"/>
          </a:xfrm>
        </p:spPr>
        <p:txBody>
          <a:bodyPr/>
          <a:lstStyle/>
          <a:p>
            <a:r>
              <a:rPr lang="en-US" sz="3200" dirty="0" smtClean="0">
                <a:solidFill>
                  <a:srgbClr val="0070C0"/>
                </a:solidFill>
              </a:rPr>
              <a:t>Fiber-Reinforced Polymer (FRP) </a:t>
            </a:r>
            <a:r>
              <a:rPr lang="en-US" sz="4000" dirty="0" smtClean="0">
                <a:solidFill>
                  <a:srgbClr val="0070C0"/>
                </a:solidFill>
              </a:rPr>
              <a:t>Composite Bridge  Decking 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2628900"/>
            <a:ext cx="2247900" cy="552450"/>
          </a:xfrm>
        </p:spPr>
        <p:txBody>
          <a:bodyPr/>
          <a:lstStyle/>
          <a:p>
            <a:pPr algn="l">
              <a:spcBef>
                <a:spcPct val="0"/>
              </a:spcBef>
            </a:pPr>
            <a:r>
              <a:rPr lang="en-US" dirty="0">
                <a:solidFill>
                  <a:srgbClr val="0070C0"/>
                </a:solidFill>
              </a:rPr>
              <a:t>Project Team</a:t>
            </a: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1543050" y="5543550"/>
            <a:ext cx="449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buSzPct val="75000"/>
            </a:pPr>
            <a:r>
              <a:rPr lang="en-US" sz="2400" dirty="0" smtClean="0">
                <a:solidFill>
                  <a:srgbClr val="0070C0"/>
                </a:solidFill>
              </a:rPr>
              <a:t>Award - $460,305</a:t>
            </a:r>
            <a:endParaRPr lang="en-US" sz="2400" dirty="0">
              <a:solidFill>
                <a:srgbClr val="0070C0"/>
              </a:solidFill>
            </a:endParaRPr>
          </a:p>
          <a:p>
            <a:pPr>
              <a:buSzPct val="75000"/>
            </a:pPr>
            <a:endParaRPr lang="en-US" sz="2400" b="1" dirty="0"/>
          </a:p>
        </p:txBody>
      </p:sp>
      <p:sp>
        <p:nvSpPr>
          <p:cNvPr id="2058" name="Rectangle 10"/>
          <p:cNvSpPr>
            <a:spLocks noChangeArrowheads="1"/>
          </p:cNvSpPr>
          <p:nvPr/>
        </p:nvSpPr>
        <p:spPr bwMode="auto">
          <a:xfrm>
            <a:off x="2514600" y="3200400"/>
            <a:ext cx="61722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buSzPct val="75000"/>
            </a:pPr>
            <a:r>
              <a:rPr lang="en-US" sz="2000" dirty="0" smtClean="0"/>
              <a:t>BridgeComposites, LLC</a:t>
            </a:r>
          </a:p>
          <a:p>
            <a:pPr>
              <a:spcBef>
                <a:spcPct val="20000"/>
              </a:spcBef>
              <a:buSzPct val="75000"/>
            </a:pPr>
            <a:r>
              <a:rPr lang="en-US" sz="2000" dirty="0" smtClean="0"/>
              <a:t>Integrated Materials and Applied Computing, Inc.</a:t>
            </a:r>
          </a:p>
          <a:p>
            <a:pPr>
              <a:spcBef>
                <a:spcPct val="20000"/>
              </a:spcBef>
              <a:buSzPct val="75000"/>
            </a:pPr>
            <a:r>
              <a:rPr lang="en-US" sz="2000" dirty="0" smtClean="0"/>
              <a:t>Penn State University</a:t>
            </a:r>
          </a:p>
          <a:p>
            <a:pPr>
              <a:spcBef>
                <a:spcPct val="20000"/>
              </a:spcBef>
              <a:buSzPct val="75000"/>
            </a:pPr>
            <a:r>
              <a:rPr lang="en-US" sz="2000" dirty="0" smtClean="0"/>
              <a:t>LeTourneau University</a:t>
            </a:r>
          </a:p>
          <a:p>
            <a:pPr>
              <a:spcBef>
                <a:spcPct val="20000"/>
              </a:spcBef>
              <a:buSzPct val="75000"/>
            </a:pPr>
            <a:r>
              <a:rPr lang="en-US" sz="2000" dirty="0" smtClean="0"/>
              <a:t>XC Associates, Inc.</a:t>
            </a:r>
          </a:p>
          <a:p>
            <a:pPr>
              <a:spcBef>
                <a:spcPct val="20000"/>
              </a:spcBef>
              <a:buSzPct val="75000"/>
            </a:pPr>
            <a:r>
              <a:rPr lang="en-US" sz="2000" dirty="0" smtClean="0"/>
              <a:t>Allegany County, NY</a:t>
            </a:r>
            <a:endParaRPr lang="en-US" sz="2000" dirty="0"/>
          </a:p>
          <a:p>
            <a:pPr>
              <a:spcBef>
                <a:spcPct val="20000"/>
              </a:spcBef>
              <a:buSzPct val="75000"/>
            </a:pPr>
            <a:endParaRPr lang="en-US" sz="16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676275"/>
            <a:ext cx="65722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7696200" y="6172200"/>
            <a:ext cx="3770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i="1" dirty="0" smtClean="0"/>
              <a:t> 1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3" descr="haskell_background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5138"/>
            <a:ext cx="8229600" cy="1143000"/>
          </a:xfrm>
        </p:spPr>
        <p:txBody>
          <a:bodyPr/>
          <a:lstStyle/>
          <a:p>
            <a:r>
              <a:rPr lang="en-US" sz="4000" dirty="0" smtClean="0">
                <a:solidFill>
                  <a:srgbClr val="0070C0"/>
                </a:solidFill>
              </a:rPr>
              <a:t>Barriers to Implementation of Current FRP Deck Systems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150" y="2095500"/>
            <a:ext cx="8229600" cy="4525963"/>
          </a:xfrm>
        </p:spPr>
        <p:txBody>
          <a:bodyPr/>
          <a:lstStyle/>
          <a:p>
            <a:pPr>
              <a:spcBef>
                <a:spcPts val="1400"/>
              </a:spcBef>
            </a:pPr>
            <a:r>
              <a:rPr lang="en-US" dirty="0" smtClean="0"/>
              <a:t>The initial cost is higher than traditional materials</a:t>
            </a:r>
          </a:p>
          <a:p>
            <a:pPr>
              <a:spcBef>
                <a:spcPts val="1400"/>
              </a:spcBef>
            </a:pPr>
            <a:r>
              <a:rPr lang="en-US" dirty="0" smtClean="0"/>
              <a:t>All current systems are proprietary, hindering the ability to obtain competitive prices and standard methods</a:t>
            </a:r>
          </a:p>
          <a:p>
            <a:pPr>
              <a:spcBef>
                <a:spcPts val="1400"/>
              </a:spcBef>
            </a:pPr>
            <a:r>
              <a:rPr lang="en-US" dirty="0" smtClean="0"/>
              <a:t>There have been some issues with the durability of wearing surfaces</a:t>
            </a:r>
          </a:p>
          <a:p>
            <a:pPr>
              <a:spcBef>
                <a:spcPts val="1400"/>
              </a:spcBef>
            </a:pPr>
            <a:r>
              <a:rPr lang="en-US" dirty="0" smtClean="0"/>
              <a:t>There are relatively few suppliers </a:t>
            </a:r>
          </a:p>
          <a:p>
            <a:pPr>
              <a:spcBef>
                <a:spcPts val="1400"/>
              </a:spcBef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7696200" y="6172200"/>
            <a:ext cx="3770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i="1" dirty="0" smtClean="0"/>
              <a:t> 2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haskell_background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46088"/>
            <a:ext cx="9144000" cy="1143000"/>
          </a:xfrm>
        </p:spPr>
        <p:txBody>
          <a:bodyPr/>
          <a:lstStyle/>
          <a:p>
            <a:r>
              <a:rPr lang="en-US" sz="4000" dirty="0" smtClean="0">
                <a:solidFill>
                  <a:srgbClr val="0070C0"/>
                </a:solidFill>
              </a:rPr>
              <a:t>Benefits of the Proposed Deck </a:t>
            </a:r>
            <a:br>
              <a:rPr lang="en-US" sz="4000" dirty="0" smtClean="0">
                <a:solidFill>
                  <a:srgbClr val="0070C0"/>
                </a:solidFill>
              </a:rPr>
            </a:br>
            <a:r>
              <a:rPr lang="en-US" sz="4000" dirty="0" smtClean="0">
                <a:solidFill>
                  <a:srgbClr val="0070C0"/>
                </a:solidFill>
              </a:rPr>
              <a:t>System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038600"/>
          </a:xfrm>
        </p:spPr>
        <p:txBody>
          <a:bodyPr/>
          <a:lstStyle/>
          <a:p>
            <a:pPr>
              <a:spcBef>
                <a:spcPts val="1400"/>
              </a:spcBef>
            </a:pPr>
            <a:r>
              <a:rPr lang="en-US" dirty="0" smtClean="0"/>
              <a:t>Hybrid nature makes efficient use of materials</a:t>
            </a:r>
          </a:p>
          <a:p>
            <a:pPr>
              <a:spcBef>
                <a:spcPts val="1400"/>
              </a:spcBef>
            </a:pPr>
            <a:r>
              <a:rPr lang="en-US" dirty="0" smtClean="0"/>
              <a:t>A lightweight deck replacement can improve the load capacity of an existing bridge</a:t>
            </a:r>
          </a:p>
          <a:p>
            <a:pPr>
              <a:spcBef>
                <a:spcPts val="1400"/>
              </a:spcBef>
            </a:pPr>
            <a:r>
              <a:rPr lang="en-US" dirty="0" smtClean="0"/>
              <a:t>Quality can be enhanced by manufacturing </a:t>
            </a:r>
            <a:r>
              <a:rPr lang="en-US" dirty="0"/>
              <a:t>in a factory environment using ISO-9001 </a:t>
            </a:r>
            <a:r>
              <a:rPr lang="en-US" dirty="0" smtClean="0"/>
              <a:t>criteria</a:t>
            </a:r>
          </a:p>
          <a:p>
            <a:pPr>
              <a:spcBef>
                <a:spcPts val="1400"/>
              </a:spcBef>
            </a:pPr>
            <a:r>
              <a:rPr lang="en-US" dirty="0" smtClean="0"/>
              <a:t>Life cycle cost of the bridge can be reduced </a:t>
            </a:r>
            <a:endParaRPr lang="en-US" dirty="0"/>
          </a:p>
          <a:p>
            <a:pPr>
              <a:spcBef>
                <a:spcPts val="1400"/>
              </a:spcBef>
            </a:pPr>
            <a:r>
              <a:rPr lang="en-US" dirty="0" smtClean="0"/>
              <a:t>Ease of installation</a:t>
            </a:r>
          </a:p>
          <a:p>
            <a:pPr>
              <a:spcBef>
                <a:spcPts val="1400"/>
              </a:spcBef>
            </a:pPr>
            <a:r>
              <a:rPr lang="en-US" dirty="0" smtClean="0"/>
              <a:t>Automated fabrication process can reduce manufacturing costs and improve cost-competitiveness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7696200" y="6172200"/>
            <a:ext cx="3770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i="1" dirty="0" smtClean="0"/>
              <a:t> 3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haskell_background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41338"/>
            <a:ext cx="9144000" cy="1143000"/>
          </a:xfrm>
        </p:spPr>
        <p:txBody>
          <a:bodyPr/>
          <a:lstStyle/>
          <a:p>
            <a:r>
              <a:rPr lang="en-US" sz="4000" dirty="0" smtClean="0">
                <a:solidFill>
                  <a:srgbClr val="0070C0"/>
                </a:solidFill>
              </a:rPr>
              <a:t>Benefits of the Proposed Deck </a:t>
            </a:r>
            <a:br>
              <a:rPr lang="en-US" sz="4000" dirty="0" smtClean="0">
                <a:solidFill>
                  <a:srgbClr val="0070C0"/>
                </a:solidFill>
              </a:rPr>
            </a:br>
            <a:r>
              <a:rPr lang="en-US" sz="4000" dirty="0" smtClean="0">
                <a:solidFill>
                  <a:srgbClr val="0070C0"/>
                </a:solidFill>
              </a:rPr>
              <a:t>System</a:t>
            </a:r>
            <a:endParaRPr lang="en-US" sz="4000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spcBef>
                <a:spcPts val="1400"/>
              </a:spcBef>
            </a:pPr>
            <a:r>
              <a:rPr lang="en-US" dirty="0" smtClean="0"/>
              <a:t>Improves long-term durability through the use of corrosion-resistant materials</a:t>
            </a:r>
          </a:p>
          <a:p>
            <a:pPr>
              <a:spcBef>
                <a:spcPts val="1400"/>
              </a:spcBef>
            </a:pPr>
            <a:r>
              <a:rPr lang="en-US" dirty="0" smtClean="0"/>
              <a:t>Use of modular components fabricated away from the project site reduces exposure time during installation to</a:t>
            </a:r>
          </a:p>
          <a:p>
            <a:pPr lvl="1">
              <a:spcBef>
                <a:spcPts val="1400"/>
              </a:spcBef>
            </a:pPr>
            <a:r>
              <a:rPr lang="en-US" dirty="0" smtClean="0"/>
              <a:t>enhance motorist and worker safety</a:t>
            </a:r>
          </a:p>
          <a:p>
            <a:pPr lvl="1">
              <a:spcBef>
                <a:spcPts val="1400"/>
              </a:spcBef>
            </a:pPr>
            <a:r>
              <a:rPr lang="en-US" dirty="0" smtClean="0"/>
              <a:t>decrease traffic congestion</a:t>
            </a:r>
          </a:p>
          <a:p>
            <a:pPr>
              <a:spcBef>
                <a:spcPts val="1400"/>
              </a:spcBef>
            </a:pPr>
            <a:r>
              <a:rPr lang="en-US" dirty="0" smtClean="0"/>
              <a:t>Non-proprietary system</a:t>
            </a:r>
          </a:p>
          <a:p>
            <a:endParaRPr lang="en-US" dirty="0"/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7696200" y="6172200"/>
            <a:ext cx="3770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i="1" dirty="0" smtClean="0"/>
              <a:t> 4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7" name="Picture 13" descr="haskell_background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>
          <a:xfrm>
            <a:off x="1790700" y="419100"/>
            <a:ext cx="5295900" cy="1143000"/>
          </a:xfrm>
        </p:spPr>
        <p:txBody>
          <a:bodyPr/>
          <a:lstStyle/>
          <a:p>
            <a:pPr algn="l"/>
            <a:r>
              <a:rPr lang="en-US" sz="4000" dirty="0" smtClean="0">
                <a:solidFill>
                  <a:srgbClr val="006699"/>
                </a:solidFill>
              </a:rPr>
              <a:t>Project Deliverables</a:t>
            </a:r>
            <a:endParaRPr lang="en-US" sz="4000" dirty="0">
              <a:solidFill>
                <a:srgbClr val="006699"/>
              </a:solidFill>
            </a:endParaRP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09600" y="1714500"/>
            <a:ext cx="7620000" cy="4305300"/>
          </a:xfrm>
        </p:spPr>
        <p:txBody>
          <a:bodyPr/>
          <a:lstStyle/>
          <a:p>
            <a:pPr marL="228600" indent="-228600"/>
            <a:r>
              <a:rPr lang="en-US" dirty="0" smtClean="0"/>
              <a:t>Improved materials and manufacturing methods that reduce cost</a:t>
            </a:r>
          </a:p>
          <a:p>
            <a:pPr marL="228600" indent="-228600">
              <a:lnSpc>
                <a:spcPct val="80000"/>
              </a:lnSpc>
            </a:pPr>
            <a:endParaRPr lang="en-US" dirty="0" smtClean="0"/>
          </a:p>
          <a:p>
            <a:pPr marL="228600" indent="-228600"/>
            <a:r>
              <a:rPr lang="en-US" dirty="0" smtClean="0"/>
              <a:t>Demonstration of connection details </a:t>
            </a:r>
            <a:r>
              <a:rPr lang="en-US" smtClean="0"/>
              <a:t>that will provide </a:t>
            </a:r>
            <a:r>
              <a:rPr lang="en-US" dirty="0" smtClean="0"/>
              <a:t>long term durability</a:t>
            </a:r>
          </a:p>
          <a:p>
            <a:pPr marL="228600" indent="-228600">
              <a:lnSpc>
                <a:spcPct val="80000"/>
              </a:lnSpc>
            </a:pPr>
            <a:endParaRPr lang="en-US" dirty="0" smtClean="0"/>
          </a:p>
          <a:p>
            <a:pPr marL="228600" indent="-228600"/>
            <a:r>
              <a:rPr lang="en-US" dirty="0" smtClean="0"/>
              <a:t>Documentation of how to install a functional wearing surface</a:t>
            </a:r>
          </a:p>
          <a:p>
            <a:pPr marL="228600" indent="-228600">
              <a:lnSpc>
                <a:spcPct val="80000"/>
              </a:lnSpc>
            </a:pPr>
            <a:endParaRPr lang="en-US" sz="2000" b="1" dirty="0" smtClean="0"/>
          </a:p>
          <a:p>
            <a:pPr marL="228600" indent="-228600">
              <a:lnSpc>
                <a:spcPct val="80000"/>
              </a:lnSpc>
            </a:pPr>
            <a:endParaRPr lang="en-US" sz="2000" b="1" dirty="0"/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7696200" y="6172200"/>
            <a:ext cx="3770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b="1" i="1" dirty="0" smtClean="0"/>
              <a:t> 5</a:t>
            </a:r>
            <a:endParaRPr lang="en-US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1863</TotalTime>
  <Words>231</Words>
  <Application>Microsoft Office PowerPoint</Application>
  <PresentationFormat>On-screen Show (4:3)</PresentationFormat>
  <Paragraphs>44</Paragraphs>
  <Slides>5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Default Design</vt:lpstr>
      <vt:lpstr>Fiber-Reinforced Polymer (FRP) Composite Bridge  Decking </vt:lpstr>
      <vt:lpstr>Barriers to Implementation of Current FRP Deck Systems</vt:lpstr>
      <vt:lpstr>Benefits of the Proposed Deck  System</vt:lpstr>
      <vt:lpstr>Benefits of the Proposed Deck  System</vt:lpstr>
      <vt:lpstr>Project Deliverables</vt:lpstr>
    </vt:vector>
  </TitlesOfParts>
  <Company>Applied Research Associates, Inc.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Temporary All-Weather  Pavement Markings for Work Zones</dc:title>
  <dc:creator>elvis presley</dc:creator>
  <cp:lastModifiedBy>test</cp:lastModifiedBy>
  <cp:revision>39</cp:revision>
  <dcterms:created xsi:type="dcterms:W3CDTF">2008-02-19T02:19:18Z</dcterms:created>
  <dcterms:modified xsi:type="dcterms:W3CDTF">2012-08-09T13:56:58Z</dcterms:modified>
</cp:coreProperties>
</file>