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28"/>
  </p:notesMasterIdLst>
  <p:handoutMasterIdLst>
    <p:handoutMasterId r:id="rId29"/>
  </p:handoutMasterIdLst>
  <p:sldIdLst>
    <p:sldId id="342" r:id="rId5"/>
    <p:sldId id="554" r:id="rId6"/>
    <p:sldId id="555" r:id="rId7"/>
    <p:sldId id="556" r:id="rId8"/>
    <p:sldId id="546" r:id="rId9"/>
    <p:sldId id="557" r:id="rId10"/>
    <p:sldId id="558" r:id="rId11"/>
    <p:sldId id="547" r:id="rId12"/>
    <p:sldId id="548" r:id="rId13"/>
    <p:sldId id="553" r:id="rId14"/>
    <p:sldId id="550" r:id="rId15"/>
    <p:sldId id="559" r:id="rId16"/>
    <p:sldId id="551" r:id="rId17"/>
    <p:sldId id="552" r:id="rId18"/>
    <p:sldId id="534" r:id="rId19"/>
    <p:sldId id="542" r:id="rId20"/>
    <p:sldId id="544" r:id="rId21"/>
    <p:sldId id="545" r:id="rId22"/>
    <p:sldId id="543" r:id="rId23"/>
    <p:sldId id="456" r:id="rId24"/>
    <p:sldId id="541" r:id="rId25"/>
    <p:sldId id="475" r:id="rId26"/>
    <p:sldId id="476" r:id="rId2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ddick, Vickie M." initials="VMR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BACD"/>
    <a:srgbClr val="919B8B"/>
    <a:srgbClr val="0110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81029" autoAdjust="0"/>
  </p:normalViewPr>
  <p:slideViewPr>
    <p:cSldViewPr>
      <p:cViewPr varScale="1">
        <p:scale>
          <a:sx n="108" d="100"/>
          <a:sy n="108" d="100"/>
        </p:scale>
        <p:origin x="-872" y="-104"/>
      </p:cViewPr>
      <p:guideLst>
        <p:guide orient="horz" pos="328"/>
        <p:guide pos="5472"/>
      </p:guideLst>
    </p:cSldViewPr>
  </p:slideViewPr>
  <p:outlineViewPr>
    <p:cViewPr>
      <p:scale>
        <a:sx n="33" d="100"/>
        <a:sy n="33" d="100"/>
      </p:scale>
      <p:origin x="0" y="175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742" y="-91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printerSettings" Target="printerSettings/printerSettings1.bin"/><Relationship Id="rId31" Type="http://schemas.openxmlformats.org/officeDocument/2006/relationships/commentAuthors" Target="commentAuthors.xml"/><Relationship Id="rId32" Type="http://schemas.openxmlformats.org/officeDocument/2006/relationships/presProps" Target="presProps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121" cy="464503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313" y="0"/>
            <a:ext cx="2971121" cy="464503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65694938-BF7D-4CF2-A476-B1748AA372D5}" type="datetimeFigureOut">
              <a:rPr lang="en-US" smtClean="0"/>
              <a:t>6/26/15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312"/>
            <a:ext cx="2971121" cy="464503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313" y="8830312"/>
            <a:ext cx="2971121" cy="464503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E012457A-2F15-485E-A6ED-F659163B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09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2299" tIns="46150" rIns="92299" bIns="4615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64820"/>
          </a:xfrm>
          <a:prstGeom prst="rect">
            <a:avLst/>
          </a:prstGeom>
        </p:spPr>
        <p:txBody>
          <a:bodyPr vert="horz" lIns="92299" tIns="46150" rIns="92299" bIns="46150" rtlCol="0"/>
          <a:lstStyle>
            <a:lvl1pPr algn="r">
              <a:defRPr sz="1200"/>
            </a:lvl1pPr>
          </a:lstStyle>
          <a:p>
            <a:fld id="{12D424FB-2435-4445-B324-20EF28946142}" type="datetimeFigureOut">
              <a:rPr lang="en-US" smtClean="0"/>
              <a:pPr/>
              <a:t>6/26/15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9" tIns="46150" rIns="92299" bIns="4615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299" tIns="46150" rIns="92299" bIns="4615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2299" tIns="46150" rIns="92299" bIns="4615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8"/>
            <a:ext cx="2971800" cy="464820"/>
          </a:xfrm>
          <a:prstGeom prst="rect">
            <a:avLst/>
          </a:prstGeom>
        </p:spPr>
        <p:txBody>
          <a:bodyPr vert="horz" lIns="92299" tIns="46150" rIns="92299" bIns="46150" rtlCol="0" anchor="b"/>
          <a:lstStyle>
            <a:lvl1pPr algn="r">
              <a:defRPr sz="1200"/>
            </a:lvl1pPr>
          </a:lstStyle>
          <a:p>
            <a:fld id="{E603B13B-8848-4B59-B8A0-413520A018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067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section presents</a:t>
            </a:r>
            <a:r>
              <a:rPr lang="en-US" baseline="0" dirty="0" smtClean="0"/>
              <a:t> an example of how Vehicle Summary Data can be prepared using data available from the State’s H-P-M-S submittal supplemented with vehicle classification count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92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r>
              <a:rPr lang="en-US" baseline="0" dirty="0" smtClean="0"/>
              <a:t> mentioned previously, Vehicle Classification count data provide a basis to estimated Vehicle Groups.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it is important that a consistent set of count data be used for all stations.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Specifically,</a:t>
            </a:r>
            <a:r>
              <a:rPr lang="en-US" sz="1200" dirty="0" smtClean="0"/>
              <a:t> It is recommended to use annualized count or adjusted count to </a:t>
            </a:r>
            <a:r>
              <a:rPr lang="en-US" sz="1200" b="1" dirty="0" smtClean="0"/>
              <a:t>a common time period</a:t>
            </a:r>
            <a:r>
              <a:rPr lang="en-US" sz="1200" b="0" baseline="0" dirty="0" smtClean="0"/>
              <a:t> such as</a:t>
            </a:r>
            <a:r>
              <a:rPr lang="en-US" sz="1200" dirty="0" smtClean="0"/>
              <a:t> per day or per 48 hour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use average of vehicle percentages within county is not recommended.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965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have set</a:t>
            </a:r>
            <a:r>
              <a:rPr lang="en-US" baseline="0" dirty="0" smtClean="0"/>
              <a:t> of Vehicle Classification count data collected for several counties.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56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can summarize these data</a:t>
            </a:r>
            <a:r>
              <a:rPr lang="en-US" baseline="0" dirty="0" smtClean="0"/>
              <a:t> by vehicle classification using this pivot table layout.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</a:t>
            </a:r>
            <a:r>
              <a:rPr lang="en-US" baseline="0" dirty="0" smtClean="0"/>
              <a:t> result is the a</a:t>
            </a:r>
            <a:r>
              <a:rPr lang="en-US" dirty="0" smtClean="0"/>
              <a:t>nnualized total count by</a:t>
            </a:r>
            <a:r>
              <a:rPr lang="en-US" baseline="0" dirty="0" smtClean="0"/>
              <a:t> vehicle by functional class by county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34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table</a:t>
            </a:r>
            <a:r>
              <a:rPr lang="en-US" baseline="0" dirty="0" smtClean="0"/>
              <a:t> shows the resulting total values for each vehicle class, county and rural functional classification.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774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table show the percentages of vehicle classes using the sum of the daily values for each county and functional classification.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need to combine these results with our V-M-T estimates for Combination Trucks and Single Unit Vehicles.  Recall that S-U-V includes both Single Unit Trucks and Buses.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8260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use the final step to combine</a:t>
            </a:r>
            <a:r>
              <a:rPr lang="en-US" baseline="0" dirty="0" smtClean="0"/>
              <a:t> vehicle classification count data with the A-A-D-T V-M-T data calculated earlier to estimate the V-M-T percentages by Vehicle Group.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First, we adopt the percentages calculated from the Vehicle Classification data for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Motorcycles</a:t>
            </a:r>
          </a:p>
          <a:p>
            <a:r>
              <a:rPr lang="en-US" baseline="0" dirty="0" smtClean="0"/>
              <a:t>Passenger Cars</a:t>
            </a:r>
          </a:p>
          <a:p>
            <a:r>
              <a:rPr lang="en-US" baseline="0" dirty="0" smtClean="0"/>
              <a:t>Light Trucks and</a:t>
            </a:r>
          </a:p>
          <a:p>
            <a:r>
              <a:rPr lang="en-US" baseline="0" dirty="0" smtClean="0"/>
              <a:t>Buses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Next, we determine the Single Unit Truck percentage by subtracting the Single Unit Vehicle percentage calculated from the AADT data from the bus percentage calculated from the Vehicle Classification Count data.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then calculate the passenger car percentage by subtracting the sum of the motorcycle percentage, light truck percentage, single unit truck percentage, and combination truck percentage from one.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if no Vehicle Classification count data are available for a county, then Vehicle Count percentages can be borrowed from another county.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52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</a:t>
            </a:r>
            <a:r>
              <a:rPr lang="en-US" baseline="0" dirty="0" smtClean="0"/>
              <a:t> summarizes how data from the Spatial </a:t>
            </a:r>
            <a:r>
              <a:rPr lang="en-US" baseline="0" dirty="0" err="1" smtClean="0"/>
              <a:t>Intersector</a:t>
            </a:r>
            <a:r>
              <a:rPr lang="en-US" baseline="0" dirty="0" smtClean="0"/>
              <a:t> Table and the Vehicle Classification Count are combined to estimate VMT Vehicle Group percentages.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First, the column highlighted in purple (Daily VMT) comes directly from the AADT data available from the Spatial </a:t>
            </a:r>
            <a:r>
              <a:rPr lang="en-US" baseline="0" dirty="0" err="1" smtClean="0"/>
              <a:t>Intersector</a:t>
            </a:r>
            <a:r>
              <a:rPr lang="en-US" baseline="0" dirty="0" smtClean="0"/>
              <a:t> Table for Rural Functional Classification = 1 (Rural Interstates).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Next, the columns highlighted in green (Single U Vehicle and CT) come directly from sample panel data analyzed from the Spatial </a:t>
            </a:r>
            <a:r>
              <a:rPr lang="en-US" baseline="0" dirty="0" err="1" smtClean="0"/>
              <a:t>Intersector</a:t>
            </a:r>
            <a:r>
              <a:rPr lang="en-US" baseline="0" dirty="0" smtClean="0"/>
              <a:t> Table for Rural Interstates.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Next the values for Motorcycles, Light Trucks, and Buses are transferred directly from the analysis of the Vehicle Classification Count data for Rural Interstates.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see that the columns highlighted in yellow are derived from the formulas specified.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562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table highlights similar calculations for Rural and Urban Major Collectors as well as Urban Minor Collectors.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have enough sample panel data use this approach.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9508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Alternatively,</a:t>
            </a:r>
            <a:r>
              <a:rPr lang="en-US" baseline="0" dirty="0" smtClean="0"/>
              <a:t> this table could be used for Rural and Urban Major Collectors as well as Urban Minor Collectors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Daily V-M-T comes from our previous analysis (should be a pink column)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Class data comes from our class data analyze.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750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table shows the results</a:t>
            </a:r>
            <a:r>
              <a:rPr lang="en-US" baseline="0" dirty="0" smtClean="0"/>
              <a:t> for Rural Minor Collectors as well as Urban and Rural Local streets.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00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r>
              <a:rPr lang="en-US" baseline="0" dirty="0" smtClean="0"/>
              <a:t> the earlier example.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can use some simple formulas to develop variables to classify segments as “Rural’ or “Urban” as well as to calculate V-M-T, Single Unit Vehicle  V-M-T, and Combination Vehicle V-M-T using segment lengths and vehicle flow data.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Here we see an Excel formula that can classify segments in urban or rural depending on the value of the variable Urban Code.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also see formulas to calculate V-M-T quantities using by subtracting the segment beginning point from the segment ending point and multiplying by the vehicle flow rate.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456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all calculations</a:t>
            </a:r>
            <a:r>
              <a:rPr lang="en-US" baseline="0" dirty="0" smtClean="0"/>
              <a:t> are performed, the results are aggregated by Functional System Group as shown in this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53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final step summarizes this result.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589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section has summarized an approach to develop Vehicle Summary Date.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steps include:</a:t>
            </a:r>
          </a:p>
          <a:p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Calculate VMT by county and function class (total VMT)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Derived Truck VMT% for sample panel data (sample panel VMT)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Analyze</a:t>
            </a:r>
            <a:r>
              <a:rPr lang="en-US" sz="1200" baseline="0" dirty="0" smtClean="0"/>
              <a:t> </a:t>
            </a:r>
            <a:r>
              <a:rPr lang="en-US" sz="1200" dirty="0" smtClean="0"/>
              <a:t>Vehicle class count data (common time period)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Combine AADT truck % data with vehicle class count data for all road function classes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Derive the VMT by vehicle for all function class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Group VMT by function class group and vehicle class group to obtain VMT and VMT%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317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34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first calculate</a:t>
            </a:r>
            <a:r>
              <a:rPr lang="en-US" baseline="0" dirty="0" smtClean="0"/>
              <a:t> total V-M-T using the A-A-D-T values available at the segment level by </a:t>
            </a:r>
            <a:r>
              <a:rPr lang="en-US" baseline="0" dirty="0" err="1" smtClean="0"/>
              <a:t>ucode</a:t>
            </a:r>
            <a:r>
              <a:rPr lang="en-US" baseline="0" dirty="0" smtClean="0"/>
              <a:t>, county and functional class.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Recall that A-A-D-T values are available for functional classifications 1 to 6 in urban areas and functional classifications 1 to 5 in rural areas.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see in this slide is the V-M-T for segments with </a:t>
            </a:r>
            <a:r>
              <a:rPr lang="en-US" baseline="0" dirty="0" err="1" smtClean="0"/>
              <a:t>Ucode</a:t>
            </a:r>
            <a:r>
              <a:rPr lang="en-US" baseline="0" dirty="0" smtClean="0"/>
              <a:t>=2,  County = 5, and Functional Classification = 4.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total V-M-T for the first segment is equal to 200.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044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Using this pivot point table layout, and an Excel sheet containing the appropriate segment values, we can develop a summary of total V-M-T for all available functional classifications and counties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66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r>
              <a:rPr lang="en-US" baseline="0" dirty="0" smtClean="0"/>
              <a:t> of this calculation for rural roadways are shown in this Excel sheet.  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These results shown are for rural segments and for all counties and available functional classifications.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is also a summary table generated using this pivot table layout for roadways located in urban areas.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Because these are rural segments, only Functional Classifications 1 to 5 are shown.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Notice that the total V-M-T for County “1” is 709,246.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also there are a number of empty cells.  This indicates that there we no segments falling into these categories.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13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addition to full extent data, we can use sample panel</a:t>
            </a:r>
            <a:r>
              <a:rPr lang="en-US" baseline="0" dirty="0" smtClean="0"/>
              <a:t> data to determine the V-M-T for Single Unit Vehicles (S-U-V-M-T) and Combination Vehicle (C-T-V-M-T) by selecting sample sections from the H-P-M-S data base for the state.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66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then</a:t>
            </a:r>
            <a:r>
              <a:rPr lang="en-US" baseline="0" dirty="0" smtClean="0"/>
              <a:t> use this pivot table layout to summarize the segment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18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resulting table from</a:t>
            </a:r>
            <a:r>
              <a:rPr lang="en-US" baseline="0" dirty="0" smtClean="0"/>
              <a:t> this filter.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S-U-V-M-T and C-T-V-M-T for sample segments.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Recall that S-U-V-M-T includes both Single Unit Truck and Bus V-M-T.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17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summarize the results to determine</a:t>
            </a:r>
            <a:r>
              <a:rPr lang="en-US" baseline="0" dirty="0" smtClean="0"/>
              <a:t> the percentages of Single Unit Vehicles and Combination Trucks by functional classification and county.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Here we see that 6.24% of the VMT for county 1 and Functional Classifications “3” are Single Unit Vehicles.</a:t>
            </a:r>
          </a:p>
          <a:p>
            <a:endParaRPr lang="en-US" baseline="0" dirty="0" smtClean="0"/>
          </a:p>
          <a:p>
            <a:r>
              <a:rPr lang="en-US" dirty="0" smtClean="0"/>
              <a:t>This is only for two vehicle types.</a:t>
            </a:r>
            <a:r>
              <a:rPr lang="en-US" baseline="0" dirty="0" smtClean="0"/>
              <a:t>  We need to make a total of six.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3B13B-8848-4B59-B8A0-413520A0185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54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C132B31-1A86-4857-A030-E4D06BA286F7}" type="datetime1">
              <a:rPr lang="en-US" smtClean="0"/>
              <a:pPr/>
              <a:t>6/26/15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EDAE85-9139-42B6-AB94-74CAB4941E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AE85-9139-42B6-AB94-74CAB4941E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EDAE85-9139-42B6-AB94-74CAB4941E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24400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334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EDAE85-9139-42B6-AB94-74CAB4941E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EDAE85-9139-42B6-AB94-74CAB4941E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01C1-7EB8-44E5-B4F2-A7B39D54A1B4}" type="datetime1">
              <a:rPr lang="en-US" smtClean="0"/>
              <a:pPr/>
              <a:t>6/26/15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EDAE85-9139-42B6-AB94-74CAB4941E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6/26/15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EDAE85-9139-42B6-AB94-74CAB4941E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6/26/15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EDAE85-9139-42B6-AB94-74CAB4941E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EDAE85-9139-42B6-AB94-74CAB4941E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EDAE85-9139-42B6-AB94-74CAB4941E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EDAE85-9139-42B6-AB94-74CAB4941E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EED01C1-7EB8-44E5-B4F2-A7B39D54A1B4}" type="datetime1">
              <a:rPr lang="en-US" smtClean="0"/>
              <a:pPr/>
              <a:t>6/26/15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298908-5808-4012-8A5D-792C724655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ED01C1-7EB8-44E5-B4F2-A7B39D54A1B4}" type="datetime1">
              <a:rPr lang="en-US" smtClean="0"/>
              <a:pPr/>
              <a:t>6/26/15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298908-5808-4012-8A5D-792C724655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11240"/>
            <a:ext cx="1371600" cy="6172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9" r:id="rId1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2800" kern="1200">
          <a:solidFill>
            <a:schemeClr val="tx1">
              <a:lumMod val="65000"/>
              <a:lumOff val="35000"/>
            </a:schemeClr>
          </a:solidFill>
          <a:latin typeface="Avenir Book"/>
          <a:ea typeface="+mj-ea"/>
          <a:cs typeface="Avenir Book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rgbClr val="FF6600"/>
        </a:buClr>
        <a:buSzPct val="60000"/>
        <a:buFont typeface="Wingdings"/>
        <a:buChar char=""/>
        <a:defRPr kumimoji="0" sz="2800" kern="1200">
          <a:solidFill>
            <a:srgbClr val="595959"/>
          </a:solidFill>
          <a:latin typeface="Avenir Book"/>
          <a:ea typeface="+mn-ea"/>
          <a:cs typeface="Avenir Book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400" kern="1200">
          <a:solidFill>
            <a:srgbClr val="595959"/>
          </a:solidFill>
          <a:latin typeface="Avenir Book"/>
          <a:ea typeface="+mn-ea"/>
          <a:cs typeface="Avenir Book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000" kern="1200">
          <a:solidFill>
            <a:srgbClr val="595959"/>
          </a:solidFill>
          <a:latin typeface="Avenir Book"/>
          <a:ea typeface="+mn-ea"/>
          <a:cs typeface="Avenir Book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1800" kern="1200">
          <a:solidFill>
            <a:srgbClr val="595959"/>
          </a:solidFill>
          <a:latin typeface="Avenir Book"/>
          <a:ea typeface="+mn-ea"/>
          <a:cs typeface="Avenir Book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1600" kern="1200">
          <a:solidFill>
            <a:srgbClr val="595959"/>
          </a:solidFill>
          <a:latin typeface="Avenir Book"/>
          <a:ea typeface="+mn-ea"/>
          <a:cs typeface="Avenir Book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4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1500" y="1524000"/>
            <a:ext cx="8001000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rgbClr val="595959"/>
                </a:solidFill>
                <a:latin typeface="Avenir Book"/>
                <a:cs typeface="Avenir Book"/>
              </a:rPr>
              <a:t>Part 4</a:t>
            </a:r>
            <a:br>
              <a:rPr lang="en-US" sz="4000" b="1" dirty="0" smtClean="0">
                <a:solidFill>
                  <a:srgbClr val="595959"/>
                </a:solidFill>
                <a:latin typeface="Avenir Book"/>
                <a:cs typeface="Avenir Book"/>
              </a:rPr>
            </a:br>
            <a:r>
              <a:rPr lang="en-US" sz="4000" b="1" dirty="0" smtClean="0">
                <a:solidFill>
                  <a:srgbClr val="595959"/>
                </a:solidFill>
                <a:latin typeface="Avenir Book"/>
                <a:cs typeface="Avenir Book"/>
              </a:rPr>
              <a:t>HPMS Vehicle Summary Data </a:t>
            </a:r>
            <a:br>
              <a:rPr lang="en-US" sz="4000" b="1" dirty="0" smtClean="0">
                <a:solidFill>
                  <a:srgbClr val="595959"/>
                </a:solidFill>
                <a:latin typeface="Avenir Book"/>
                <a:cs typeface="Avenir Book"/>
              </a:rPr>
            </a:br>
            <a:r>
              <a:rPr lang="en-US" sz="4000" b="1" dirty="0" smtClean="0">
                <a:solidFill>
                  <a:srgbClr val="595959"/>
                </a:solidFill>
                <a:latin typeface="Avenir Book"/>
                <a:cs typeface="Avenir Book"/>
              </a:rPr>
              <a:t>Computation</a:t>
            </a:r>
            <a:endParaRPr lang="en-US" sz="4000" b="1" dirty="0">
              <a:solidFill>
                <a:srgbClr val="595959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819182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20700"/>
            <a:ext cx="8229600" cy="774700"/>
          </a:xfrm>
        </p:spPr>
        <p:txBody>
          <a:bodyPr/>
          <a:lstStyle/>
          <a:p>
            <a:r>
              <a:rPr lang="en-US" dirty="0" smtClean="0"/>
              <a:t>Step 3. Vehicle Class Data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302752" cy="4343400"/>
          </a:xfrm>
        </p:spPr>
        <p:txBody>
          <a:bodyPr>
            <a:normAutofit/>
          </a:bodyPr>
          <a:lstStyle/>
          <a:p>
            <a:pPr>
              <a:spcBef>
                <a:spcPts val="1900"/>
              </a:spcBef>
            </a:pPr>
            <a:r>
              <a:rPr lang="en-US" sz="2400" dirty="0" smtClean="0"/>
              <a:t>It is recommended to use annualized count or adjusted count to </a:t>
            </a:r>
            <a:r>
              <a:rPr lang="en-US" sz="2400" b="1" dirty="0" smtClean="0"/>
              <a:t>a common time period</a:t>
            </a:r>
            <a:r>
              <a:rPr lang="en-US" sz="2400" dirty="0" smtClean="0"/>
              <a:t>: per day or per 48 hour</a:t>
            </a:r>
          </a:p>
          <a:p>
            <a:pPr>
              <a:spcBef>
                <a:spcPts val="1900"/>
              </a:spcBef>
            </a:pPr>
            <a:r>
              <a:rPr lang="en-US" sz="2400" dirty="0" smtClean="0"/>
              <a:t>It is extremely important to use the same time period for all stations</a:t>
            </a:r>
          </a:p>
          <a:p>
            <a:pPr>
              <a:spcBef>
                <a:spcPts val="1900"/>
              </a:spcBef>
            </a:pPr>
            <a:r>
              <a:rPr lang="en-US" sz="2400" dirty="0" smtClean="0"/>
              <a:t>Use simple average of vehicle % within county is not recommended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069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Vehicle Class Data Analysis – Annualized and Seasonal Adjusted AADT and Vehicle Count Data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02133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684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0700"/>
            <a:ext cx="8153400" cy="774700"/>
          </a:xfrm>
        </p:spPr>
        <p:txBody>
          <a:bodyPr/>
          <a:lstStyle/>
          <a:p>
            <a:r>
              <a:rPr lang="en-US" dirty="0" smtClean="0"/>
              <a:t>Pivot table layout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76400"/>
            <a:ext cx="6705600" cy="455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334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91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Total Daily Counts by County and Function Class Pivot Table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7950051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885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0700"/>
            <a:ext cx="8153400" cy="774700"/>
          </a:xfrm>
        </p:spPr>
        <p:txBody>
          <a:bodyPr/>
          <a:lstStyle/>
          <a:p>
            <a:r>
              <a:rPr lang="en-US" dirty="0" smtClean="0"/>
              <a:t>Daily Count Vehicle %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72" y="1676400"/>
            <a:ext cx="792792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93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0700"/>
            <a:ext cx="7467600" cy="7747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Step 4: Combine Class Data and Truck AADT% Data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153400" cy="4648200"/>
          </a:xfrm>
        </p:spPr>
        <p:txBody>
          <a:bodyPr>
            <a:normAutofit/>
          </a:bodyPr>
          <a:lstStyle/>
          <a:p>
            <a:pPr>
              <a:spcBef>
                <a:spcPts val="1900"/>
              </a:spcBef>
              <a:buFont typeface="Wingdings" charset="2"/>
              <a:buChar char=""/>
            </a:pPr>
            <a:r>
              <a:rPr lang="en-US" sz="2400" dirty="0" smtClean="0"/>
              <a:t>Adopt MC%, Car%, Light </a:t>
            </a:r>
            <a:r>
              <a:rPr lang="en-US" sz="2400" dirty="0" smtClean="0"/>
              <a:t>Truck</a:t>
            </a:r>
            <a:r>
              <a:rPr lang="en-US" sz="2400" dirty="0" smtClean="0"/>
              <a:t>% and </a:t>
            </a:r>
            <a:r>
              <a:rPr lang="en-US" sz="2400" dirty="0" smtClean="0"/>
              <a:t>Bus% </a:t>
            </a:r>
            <a:r>
              <a:rPr lang="en-US" sz="2400" dirty="0" smtClean="0"/>
              <a:t>data from class data </a:t>
            </a:r>
          </a:p>
          <a:p>
            <a:pPr>
              <a:spcBef>
                <a:spcPts val="1900"/>
              </a:spcBef>
              <a:buFont typeface="Wingdings" charset="2"/>
              <a:buChar char=""/>
            </a:pPr>
            <a:r>
              <a:rPr lang="en-US" sz="2400" dirty="0" smtClean="0"/>
              <a:t>Single Unit Truck% = Single Unit Vehicle% – Bus%</a:t>
            </a:r>
          </a:p>
          <a:p>
            <a:pPr>
              <a:spcBef>
                <a:spcPts val="1900"/>
              </a:spcBef>
              <a:buFont typeface="Wingdings" charset="2"/>
              <a:buChar char=""/>
            </a:pPr>
            <a:r>
              <a:rPr lang="en-US" sz="2400" dirty="0" smtClean="0"/>
              <a:t>Passenger Car% = </a:t>
            </a:r>
            <a:r>
              <a:rPr lang="en-US" sz="2400" dirty="0" smtClean="0"/>
              <a:t>1 - MC% - LT% - Bus% - SUV% - CT%</a:t>
            </a:r>
            <a:endParaRPr lang="en-US" sz="2400" dirty="0"/>
          </a:p>
          <a:p>
            <a:pPr>
              <a:spcBef>
                <a:spcPts val="1900"/>
              </a:spcBef>
              <a:buFont typeface="Wingdings" charset="2"/>
              <a:buChar char=""/>
            </a:pPr>
            <a:r>
              <a:rPr lang="en-US" sz="2400" dirty="0" smtClean="0"/>
              <a:t>Borrow vehicle % data from </a:t>
            </a:r>
            <a:r>
              <a:rPr lang="en-US" sz="2400" dirty="0" smtClean="0"/>
              <a:t>similar </a:t>
            </a:r>
            <a:r>
              <a:rPr lang="en-US" sz="2400" dirty="0" smtClean="0"/>
              <a:t>county if no there are no data available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359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0700"/>
            <a:ext cx="8153400" cy="774700"/>
          </a:xfrm>
        </p:spPr>
        <p:txBody>
          <a:bodyPr/>
          <a:lstStyle/>
          <a:p>
            <a:r>
              <a:rPr lang="en-US" dirty="0" smtClean="0"/>
              <a:t>Function Class 1, 2, 3 and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04" y="1600200"/>
            <a:ext cx="7958396" cy="4356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7597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0700"/>
            <a:ext cx="8153400" cy="774700"/>
          </a:xfrm>
        </p:spPr>
        <p:txBody>
          <a:bodyPr/>
          <a:lstStyle/>
          <a:p>
            <a:r>
              <a:rPr lang="en-US" dirty="0" smtClean="0"/>
              <a:t>R5, U5 and U6 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924800" cy="390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1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0700"/>
            <a:ext cx="8153400" cy="774700"/>
          </a:xfrm>
        </p:spPr>
        <p:txBody>
          <a:bodyPr/>
          <a:lstStyle/>
          <a:p>
            <a:r>
              <a:rPr lang="en-US" dirty="0" smtClean="0"/>
              <a:t>Or R5, U5 and U6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7531218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166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20700"/>
            <a:ext cx="8001000" cy="7747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R6, R7 and U7 (VMT data are statewide so no weighting)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658811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788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3400"/>
            <a:ext cx="8153400" cy="762000"/>
          </a:xfrm>
        </p:spPr>
        <p:txBody>
          <a:bodyPr/>
          <a:lstStyle/>
          <a:p>
            <a:r>
              <a:rPr lang="en-US" dirty="0" smtClean="0"/>
              <a:t>Additional Columns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7924800" cy="4419600"/>
          </a:xfrm>
        </p:spPr>
        <p:txBody>
          <a:bodyPr>
            <a:normAutofit/>
          </a:bodyPr>
          <a:lstStyle/>
          <a:p>
            <a:pPr>
              <a:spcBef>
                <a:spcPts val="1300"/>
              </a:spcBef>
            </a:pPr>
            <a:r>
              <a:rPr lang="en-US" sz="2400" dirty="0" err="1" smtClean="0"/>
              <a:t>Ucode</a:t>
            </a:r>
            <a:r>
              <a:rPr lang="en-US" sz="2400" dirty="0" smtClean="0"/>
              <a:t>=if(</a:t>
            </a:r>
            <a:r>
              <a:rPr lang="en-US" sz="2400" dirty="0" err="1" smtClean="0">
                <a:solidFill>
                  <a:srgbClr val="FF0000"/>
                </a:solidFill>
              </a:rPr>
              <a:t>urban_code</a:t>
            </a:r>
            <a:r>
              <a:rPr lang="en-US" sz="2400" dirty="0" smtClean="0"/>
              <a:t>=99999, “Rural”, “Urban”)</a:t>
            </a:r>
          </a:p>
          <a:p>
            <a:pPr>
              <a:spcBef>
                <a:spcPts val="1300"/>
              </a:spcBef>
            </a:pPr>
            <a:r>
              <a:rPr lang="en-US" sz="2400" dirty="0" smtClean="0"/>
              <a:t>VMT=(</a:t>
            </a:r>
            <a:r>
              <a:rPr lang="en-US" sz="2400" dirty="0" err="1" smtClean="0">
                <a:solidFill>
                  <a:srgbClr val="FF0000"/>
                </a:solidFill>
              </a:rPr>
              <a:t>end_point</a:t>
            </a:r>
            <a:r>
              <a:rPr lang="en-US" sz="2400" dirty="0" err="1" smtClean="0"/>
              <a:t>-</a:t>
            </a:r>
            <a:r>
              <a:rPr lang="en-US" sz="2400" dirty="0" err="1" smtClean="0">
                <a:solidFill>
                  <a:srgbClr val="FF0000"/>
                </a:solidFill>
              </a:rPr>
              <a:t>begin_point</a:t>
            </a:r>
            <a:r>
              <a:rPr lang="en-US" sz="2400" dirty="0" smtClean="0"/>
              <a:t>)*AADT</a:t>
            </a:r>
          </a:p>
          <a:p>
            <a:pPr>
              <a:spcBef>
                <a:spcPts val="1300"/>
              </a:spcBef>
            </a:pPr>
            <a:r>
              <a:rPr lang="en-US" sz="2400" dirty="0" smtClean="0"/>
              <a:t>SUVMT</a:t>
            </a:r>
            <a:r>
              <a:rPr lang="en-US" sz="2400" dirty="0"/>
              <a:t>=(</a:t>
            </a:r>
            <a:r>
              <a:rPr lang="en-US" sz="2400" dirty="0" err="1">
                <a:solidFill>
                  <a:srgbClr val="FF0000"/>
                </a:solidFill>
              </a:rPr>
              <a:t>end_point</a:t>
            </a:r>
            <a:r>
              <a:rPr lang="en-US" sz="2400" dirty="0" err="1"/>
              <a:t>-</a:t>
            </a:r>
            <a:r>
              <a:rPr lang="en-US" sz="2400" dirty="0" err="1">
                <a:solidFill>
                  <a:srgbClr val="FF0000"/>
                </a:solidFill>
              </a:rPr>
              <a:t>begin_point</a:t>
            </a:r>
            <a:r>
              <a:rPr lang="en-US" sz="2400" dirty="0" smtClean="0"/>
              <a:t>)*SUAADT</a:t>
            </a:r>
          </a:p>
          <a:p>
            <a:pPr>
              <a:spcBef>
                <a:spcPts val="1300"/>
              </a:spcBef>
            </a:pPr>
            <a:r>
              <a:rPr lang="en-US" sz="2400" dirty="0" smtClean="0"/>
              <a:t>CTVMT</a:t>
            </a:r>
            <a:r>
              <a:rPr lang="en-US" sz="2400" dirty="0"/>
              <a:t>=(</a:t>
            </a:r>
            <a:r>
              <a:rPr lang="en-US" sz="2400" dirty="0" err="1">
                <a:solidFill>
                  <a:srgbClr val="FF0000"/>
                </a:solidFill>
              </a:rPr>
              <a:t>end_point</a:t>
            </a:r>
            <a:r>
              <a:rPr lang="en-US" sz="2400" dirty="0" err="1"/>
              <a:t>-</a:t>
            </a:r>
            <a:r>
              <a:rPr lang="en-US" sz="2400" dirty="0" err="1">
                <a:solidFill>
                  <a:srgbClr val="FF0000"/>
                </a:solidFill>
              </a:rPr>
              <a:t>begin_point</a:t>
            </a:r>
            <a:r>
              <a:rPr lang="en-US" sz="2400" dirty="0" smtClean="0"/>
              <a:t>)*CTAADT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0952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520700"/>
            <a:ext cx="7844051" cy="7747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Group VMT of Functional Classes (FC) to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FS_Group</a:t>
            </a:r>
            <a:endParaRPr lang="en-US" sz="24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1676400"/>
            <a:ext cx="7886700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3381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0700"/>
            <a:ext cx="7467600" cy="7747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Step 5: Produce Vehicle Summary Data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6447535" cy="2140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543" y="4114800"/>
            <a:ext cx="6235857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031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20700"/>
            <a:ext cx="8153400" cy="7747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7924800" cy="441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VMT by county and function class (total VMT)</a:t>
            </a:r>
          </a:p>
          <a:p>
            <a:r>
              <a:rPr lang="en-US" sz="2400" dirty="0" smtClean="0"/>
              <a:t>Truck VMT% for sample panel data (sample panel VMT)</a:t>
            </a:r>
          </a:p>
          <a:p>
            <a:r>
              <a:rPr lang="en-US" sz="2400" dirty="0" smtClean="0"/>
              <a:t>Vehicle class count data analysis (common time period)</a:t>
            </a:r>
          </a:p>
          <a:p>
            <a:r>
              <a:rPr lang="en-US" sz="2400" dirty="0" smtClean="0"/>
              <a:t>Combine AADT truck % data with vehicle class count data for all road function classes</a:t>
            </a:r>
          </a:p>
          <a:p>
            <a:r>
              <a:rPr lang="en-US" sz="2400" dirty="0" smtClean="0"/>
              <a:t>Derive the VMT by vehicle for all function class</a:t>
            </a:r>
          </a:p>
          <a:p>
            <a:r>
              <a:rPr lang="en-US" sz="2400" dirty="0" smtClean="0"/>
              <a:t>Group VMT by function class group and vehicle class group to obtain VMT and VMT%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1850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7924800" cy="3505200"/>
          </a:xfrm>
        </p:spPr>
        <p:txBody>
          <a:bodyPr/>
          <a:lstStyle/>
          <a:p>
            <a:pPr algn="ctr"/>
            <a:r>
              <a:rPr lang="en-US" sz="3200" dirty="0" smtClean="0"/>
              <a:t>Thank You!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 Office of Highway Policy Information</a:t>
            </a:r>
            <a:br>
              <a:rPr lang="en-US" sz="2400" dirty="0" smtClean="0"/>
            </a:br>
            <a:r>
              <a:rPr lang="en-US" sz="2400" dirty="0" smtClean="0"/>
              <a:t>FHWA</a:t>
            </a:r>
            <a:br>
              <a:rPr lang="en-US" sz="2400" dirty="0" smtClean="0"/>
            </a:br>
            <a:r>
              <a:rPr lang="en-US" sz="2400" dirty="0" smtClean="0"/>
              <a:t>1200 New Jersey Avenue, SE, </a:t>
            </a:r>
            <a:br>
              <a:rPr lang="en-US" sz="2400" dirty="0" smtClean="0"/>
            </a:br>
            <a:r>
              <a:rPr lang="en-US" sz="2400" dirty="0" smtClean="0"/>
              <a:t>Washington, DC  20590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97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199" cy="969962"/>
          </a:xfrm>
        </p:spPr>
        <p:txBody>
          <a:bodyPr>
            <a:normAutofit/>
          </a:bodyPr>
          <a:lstStyle/>
          <a:p>
            <a:r>
              <a:rPr lang="en-US" sz="2400" dirty="0"/>
              <a:t>Step </a:t>
            </a:r>
            <a:r>
              <a:rPr lang="en-US" sz="2400" dirty="0" smtClean="0"/>
              <a:t>1: </a:t>
            </a:r>
            <a:r>
              <a:rPr lang="en-US" sz="2400" dirty="0"/>
              <a:t>Calculate VMT using HPMS data by county and Function class (facility = 1, 2, 3)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905000"/>
            <a:ext cx="8229600" cy="372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25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0700"/>
            <a:ext cx="8153400" cy="774700"/>
          </a:xfrm>
        </p:spPr>
        <p:txBody>
          <a:bodyPr/>
          <a:lstStyle/>
          <a:p>
            <a:r>
              <a:rPr lang="en-US" dirty="0" smtClean="0"/>
              <a:t>Pivot Table Layout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7" y="1600200"/>
            <a:ext cx="5876925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287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20700"/>
            <a:ext cx="8077200" cy="7747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Step 1:  VMT by County and Function Class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860" y="1590469"/>
            <a:ext cx="6661880" cy="473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1806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0700"/>
            <a:ext cx="8534400" cy="7747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Step </a:t>
            </a:r>
            <a:r>
              <a:rPr lang="en-US" sz="2400" dirty="0"/>
              <a:t>2: Select * if </a:t>
            </a:r>
            <a:r>
              <a:rPr lang="en-US" sz="2400" dirty="0" err="1"/>
              <a:t>IS_Sample</a:t>
            </a:r>
            <a:r>
              <a:rPr lang="en-US" sz="2400" dirty="0"/>
              <a:t>=1 </a:t>
            </a:r>
            <a:r>
              <a:rPr lang="en-US" sz="2400" dirty="0" smtClean="0"/>
              <a:t>or </a:t>
            </a:r>
            <a:r>
              <a:rPr lang="en-US" sz="2400" dirty="0" err="1" smtClean="0"/>
              <a:t>AADT_Combination_vn</a:t>
            </a:r>
            <a:r>
              <a:rPr lang="en-US" sz="2400" dirty="0"/>
              <a:t>&lt;&gt;0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752600"/>
            <a:ext cx="8229600" cy="355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8255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0700"/>
            <a:ext cx="8153400" cy="774700"/>
          </a:xfrm>
        </p:spPr>
        <p:txBody>
          <a:bodyPr/>
          <a:lstStyle/>
          <a:p>
            <a:r>
              <a:rPr lang="en-US" dirty="0" smtClean="0"/>
              <a:t>Pivot Table Layout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7" y="1600200"/>
            <a:ext cx="48482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41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700"/>
            <a:ext cx="7620000" cy="774700"/>
          </a:xfrm>
        </p:spPr>
        <p:txBody>
          <a:bodyPr>
            <a:noAutofit/>
          </a:bodyPr>
          <a:lstStyle/>
          <a:p>
            <a:r>
              <a:rPr lang="en-US" dirty="0" smtClean="0"/>
              <a:t>Truck VMT for Sample Panel Data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8124825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965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700"/>
            <a:ext cx="7620000" cy="7747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Step 2 – Continue Truck VMT% for Sample Panel Data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EDAE85-9139-42B6-AB94-74CAB4941ED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04987"/>
            <a:ext cx="7467600" cy="4160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436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0F206331DBEF449629AB595CDCAD2C" ma:contentTypeVersion="4" ma:contentTypeDescription="Create a new document." ma:contentTypeScope="" ma:versionID="9cbf61d80b26bfad4133c3b3fcb350ec">
  <xsd:schema xmlns:xsd="http://www.w3.org/2001/XMLSchema" xmlns:p="http://schemas.microsoft.com/office/2006/metadata/properties" targetNamespace="http://schemas.microsoft.com/office/2006/metadata/properties" ma:root="true" ma:fieldsID="0239da433157c1bbf4512dbd93deef4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4875E97-D19F-45B2-8957-B45AA654DB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B70A81-61D5-4229-B53B-23A526F5DEDF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172C059-3649-4B75-AF21-7EC49DFD8C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16661</TotalTime>
  <Words>1728</Words>
  <Application>Microsoft Macintosh PowerPoint</Application>
  <PresentationFormat>On-screen Show (4:3)</PresentationFormat>
  <Paragraphs>191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PowerPoint Presentation</vt:lpstr>
      <vt:lpstr>Additional Columns</vt:lpstr>
      <vt:lpstr>Step 1: Calculate VMT using HPMS data by county and Function class (facility = 1, 2, 3)</vt:lpstr>
      <vt:lpstr>Pivot Table Layout</vt:lpstr>
      <vt:lpstr>Step 1:  VMT by County and Function Class</vt:lpstr>
      <vt:lpstr>Step 2: Select * if IS_Sample=1 or AADT_Combination_vn&lt;&gt;0</vt:lpstr>
      <vt:lpstr>Pivot Table Layout</vt:lpstr>
      <vt:lpstr>Truck VMT for Sample Panel Data </vt:lpstr>
      <vt:lpstr>Step 2 – Continue Truck VMT% for Sample Panel Data</vt:lpstr>
      <vt:lpstr>Step 3. Vehicle Class Data Analysis</vt:lpstr>
      <vt:lpstr>Vehicle Class Data Analysis – Annualized and Seasonal Adjusted AADT and Vehicle Count Data</vt:lpstr>
      <vt:lpstr>Pivot table layout</vt:lpstr>
      <vt:lpstr>Total Daily Counts by County and Function Class Pivot Table</vt:lpstr>
      <vt:lpstr>Daily Count Vehicle %</vt:lpstr>
      <vt:lpstr>Step 4: Combine Class Data and Truck AADT% Data</vt:lpstr>
      <vt:lpstr>Function Class 1, 2, 3 and 4</vt:lpstr>
      <vt:lpstr>R5, U5 and U6   </vt:lpstr>
      <vt:lpstr>Or R5, U5 and U6</vt:lpstr>
      <vt:lpstr>R6, R7 and U7 (VMT data are statewide so no weighting)</vt:lpstr>
      <vt:lpstr>Group VMT of Functional Classes (FC) to FS_Group</vt:lpstr>
      <vt:lpstr>Step 5: Produce Vehicle Summary Data</vt:lpstr>
      <vt:lpstr>Summary</vt:lpstr>
      <vt:lpstr>Thank You!   Office of Highway Policy Information FHWA 1200 New Jersey Avenue, SE,  Washington, DC  20590 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Master Presentation Demo</dc:title>
  <dc:creator>FHWALibrary@dot.gov</dc:creator>
  <cp:lastModifiedBy>Alan Manning</cp:lastModifiedBy>
  <cp:revision>513</cp:revision>
  <cp:lastPrinted>2014-09-19T15:48:26Z</cp:lastPrinted>
  <dcterms:created xsi:type="dcterms:W3CDTF">2012-12-11T14:10:14Z</dcterms:created>
  <dcterms:modified xsi:type="dcterms:W3CDTF">2015-06-26T18:28:37Z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0x010100DA0F206331DBEF449629AB595CDCAD2C</vt:lpwstr>
  </property>
</Properties>
</file>