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4"/>
  </p:notesMasterIdLst>
  <p:handoutMasterIdLst>
    <p:handoutMasterId r:id="rId25"/>
  </p:handoutMasterIdLst>
  <p:sldIdLst>
    <p:sldId id="256" r:id="rId5"/>
    <p:sldId id="257" r:id="rId6"/>
    <p:sldId id="277" r:id="rId7"/>
    <p:sldId id="278" r:id="rId8"/>
    <p:sldId id="273" r:id="rId9"/>
    <p:sldId id="271" r:id="rId10"/>
    <p:sldId id="261" r:id="rId11"/>
    <p:sldId id="269" r:id="rId12"/>
    <p:sldId id="270" r:id="rId13"/>
    <p:sldId id="276" r:id="rId14"/>
    <p:sldId id="262" r:id="rId15"/>
    <p:sldId id="275" r:id="rId16"/>
    <p:sldId id="263" r:id="rId17"/>
    <p:sldId id="264" r:id="rId18"/>
    <p:sldId id="266" r:id="rId19"/>
    <p:sldId id="265" r:id="rId20"/>
    <p:sldId id="267" r:id="rId21"/>
    <p:sldId id="268" r:id="rId22"/>
    <p:sldId id="272" r:id="rId23"/>
  </p:sldIdLst>
  <p:sldSz cx="9144000" cy="6858000" type="screen4x3"/>
  <p:notesSz cx="9236075" cy="6950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WRUSRNOEL" initials="P" lastIdx="4" clrIdx="0"/>
  <p:cmAuthor id="2" name="Dancausse, Edward (FHWA)" initials="DE(" lastIdx="7" clrIdx="1">
    <p:extLst>
      <p:ext uri="{19B8F6BF-5375-455C-9EA6-DF929625EA0E}">
        <p15:presenceInfo xmlns:p15="http://schemas.microsoft.com/office/powerpoint/2012/main" userId="S-1-5-21-982035342-1880134254-310265210-138178" providerId="AD"/>
      </p:ext>
    </p:extLst>
  </p:cmAuthor>
  <p:cmAuthor id="3" name="Perritt, Karen (FHWA)" initials="PK(" lastIdx="2" clrIdx="2">
    <p:extLst>
      <p:ext uri="{19B8F6BF-5375-455C-9EA6-DF929625EA0E}">
        <p15:presenceInfo xmlns:p15="http://schemas.microsoft.com/office/powerpoint/2012/main" userId="S-1-5-21-982035342-1880134254-310265210-1257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757A"/>
    <a:srgbClr val="E5E5F7"/>
    <a:srgbClr val="1B3E41"/>
    <a:srgbClr val="6FA539"/>
    <a:srgbClr val="416313"/>
    <a:srgbClr val="497016"/>
    <a:srgbClr val="7BB73F"/>
    <a:srgbClr val="81BE38"/>
    <a:srgbClr val="80C525"/>
    <a:srgbClr val="527E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113" autoAdjust="0"/>
  </p:normalViewPr>
  <p:slideViewPr>
    <p:cSldViewPr>
      <p:cViewPr varScale="1">
        <p:scale>
          <a:sx n="69" d="100"/>
          <a:sy n="69" d="100"/>
        </p:scale>
        <p:origin x="1251"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818"/>
    </p:cViewPr>
  </p:sorterViewPr>
  <p:notesViewPr>
    <p:cSldViewPr>
      <p:cViewPr varScale="1">
        <p:scale>
          <a:sx n="113" d="100"/>
          <a:sy n="113" d="100"/>
        </p:scale>
        <p:origin x="171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Porter" userId="0a8bf109-feaa-403b-a0c5-6847376e2de7" providerId="ADAL" clId="{05FD9651-8983-4FEA-AD52-B25C0D452BA2}"/>
    <pc:docChg chg="undo custSel modSld">
      <pc:chgData name="Christopher Porter" userId="0a8bf109-feaa-403b-a0c5-6847376e2de7" providerId="ADAL" clId="{05FD9651-8983-4FEA-AD52-B25C0D452BA2}" dt="2020-06-17T13:50:16.687" v="2162" actId="20577"/>
      <pc:docMkLst>
        <pc:docMk/>
      </pc:docMkLst>
      <pc:sldChg chg="modSp mod">
        <pc:chgData name="Christopher Porter" userId="0a8bf109-feaa-403b-a0c5-6847376e2de7" providerId="ADAL" clId="{05FD9651-8983-4FEA-AD52-B25C0D452BA2}" dt="2020-06-11T19:58:50.692" v="1607" actId="20577"/>
        <pc:sldMkLst>
          <pc:docMk/>
          <pc:sldMk cId="3065502877" sldId="256"/>
        </pc:sldMkLst>
        <pc:spChg chg="mod">
          <ac:chgData name="Christopher Porter" userId="0a8bf109-feaa-403b-a0c5-6847376e2de7" providerId="ADAL" clId="{05FD9651-8983-4FEA-AD52-B25C0D452BA2}" dt="2020-06-11T19:58:50.692" v="1607" actId="20577"/>
          <ac:spMkLst>
            <pc:docMk/>
            <pc:sldMk cId="3065502877" sldId="256"/>
            <ac:spMk id="2" creationId="{1B6C3B83-39E4-4796-8039-E740F8481B30}"/>
          </ac:spMkLst>
        </pc:spChg>
      </pc:sldChg>
      <pc:sldChg chg="delCm">
        <pc:chgData name="Christopher Porter" userId="0a8bf109-feaa-403b-a0c5-6847376e2de7" providerId="ADAL" clId="{05FD9651-8983-4FEA-AD52-B25C0D452BA2}" dt="2020-06-11T19:08:04.349" v="0" actId="1592"/>
        <pc:sldMkLst>
          <pc:docMk/>
          <pc:sldMk cId="1376472676" sldId="257"/>
        </pc:sldMkLst>
      </pc:sldChg>
      <pc:sldChg chg="modNotesTx">
        <pc:chgData name="Christopher Porter" userId="0a8bf109-feaa-403b-a0c5-6847376e2de7" providerId="ADAL" clId="{05FD9651-8983-4FEA-AD52-B25C0D452BA2}" dt="2020-06-17T13:48:18.361" v="2157" actId="6549"/>
        <pc:sldMkLst>
          <pc:docMk/>
          <pc:sldMk cId="2531508903" sldId="261"/>
        </pc:sldMkLst>
      </pc:sldChg>
      <pc:sldChg chg="modNotesTx">
        <pc:chgData name="Christopher Porter" userId="0a8bf109-feaa-403b-a0c5-6847376e2de7" providerId="ADAL" clId="{05FD9651-8983-4FEA-AD52-B25C0D452BA2}" dt="2020-06-15T16:29:54.320" v="2009" actId="20577"/>
        <pc:sldMkLst>
          <pc:docMk/>
          <pc:sldMk cId="2068672436" sldId="262"/>
        </pc:sldMkLst>
      </pc:sldChg>
      <pc:sldChg chg="modSp mod delCm modNotesTx">
        <pc:chgData name="Christopher Porter" userId="0a8bf109-feaa-403b-a0c5-6847376e2de7" providerId="ADAL" clId="{05FD9651-8983-4FEA-AD52-B25C0D452BA2}" dt="2020-06-15T16:30:34.204" v="2031" actId="6549"/>
        <pc:sldMkLst>
          <pc:docMk/>
          <pc:sldMk cId="3499584010" sldId="263"/>
        </pc:sldMkLst>
        <pc:graphicFrameChg chg="modGraphic">
          <ac:chgData name="Christopher Porter" userId="0a8bf109-feaa-403b-a0c5-6847376e2de7" providerId="ADAL" clId="{05FD9651-8983-4FEA-AD52-B25C0D452BA2}" dt="2020-06-11T19:57:48.180" v="1577" actId="20577"/>
          <ac:graphicFrameMkLst>
            <pc:docMk/>
            <pc:sldMk cId="3499584010" sldId="263"/>
            <ac:graphicFrameMk id="3" creationId="{228CCC74-7728-47B9-BB22-E5CEA5FD71D6}"/>
          </ac:graphicFrameMkLst>
        </pc:graphicFrameChg>
      </pc:sldChg>
      <pc:sldChg chg="modSp mod modNotesTx">
        <pc:chgData name="Christopher Porter" userId="0a8bf109-feaa-403b-a0c5-6847376e2de7" providerId="ADAL" clId="{05FD9651-8983-4FEA-AD52-B25C0D452BA2}" dt="2020-06-17T13:47:12.333" v="2156" actId="20577"/>
        <pc:sldMkLst>
          <pc:docMk/>
          <pc:sldMk cId="3519131913" sldId="264"/>
        </pc:sldMkLst>
        <pc:spChg chg="mod">
          <ac:chgData name="Christopher Porter" userId="0a8bf109-feaa-403b-a0c5-6847376e2de7" providerId="ADAL" clId="{05FD9651-8983-4FEA-AD52-B25C0D452BA2}" dt="2020-06-11T19:12:23.169" v="209" actId="6549"/>
          <ac:spMkLst>
            <pc:docMk/>
            <pc:sldMk cId="3519131913" sldId="264"/>
            <ac:spMk id="2" creationId="{73A690FD-9E8F-42F0-9219-3507901D1147}"/>
          </ac:spMkLst>
        </pc:spChg>
      </pc:sldChg>
      <pc:sldChg chg="modSp mod delCm modNotesTx">
        <pc:chgData name="Christopher Porter" userId="0a8bf109-feaa-403b-a0c5-6847376e2de7" providerId="ADAL" clId="{05FD9651-8983-4FEA-AD52-B25C0D452BA2}" dt="2020-06-11T19:58:06.456" v="1592" actId="5793"/>
        <pc:sldMkLst>
          <pc:docMk/>
          <pc:sldMk cId="1701035088" sldId="265"/>
        </pc:sldMkLst>
        <pc:spChg chg="mod">
          <ac:chgData name="Christopher Porter" userId="0a8bf109-feaa-403b-a0c5-6847376e2de7" providerId="ADAL" clId="{05FD9651-8983-4FEA-AD52-B25C0D452BA2}" dt="2020-06-11T19:58:06.456" v="1592" actId="5793"/>
          <ac:spMkLst>
            <pc:docMk/>
            <pc:sldMk cId="1701035088" sldId="265"/>
            <ac:spMk id="2" creationId="{73A690FD-9E8F-42F0-9219-3507901D1147}"/>
          </ac:spMkLst>
        </pc:spChg>
      </pc:sldChg>
      <pc:sldChg chg="modSp mod">
        <pc:chgData name="Christopher Porter" userId="0a8bf109-feaa-403b-a0c5-6847376e2de7" providerId="ADAL" clId="{05FD9651-8983-4FEA-AD52-B25C0D452BA2}" dt="2020-06-11T19:12:35.137" v="214" actId="20577"/>
        <pc:sldMkLst>
          <pc:docMk/>
          <pc:sldMk cId="2500223115" sldId="266"/>
        </pc:sldMkLst>
        <pc:spChg chg="mod">
          <ac:chgData name="Christopher Porter" userId="0a8bf109-feaa-403b-a0c5-6847376e2de7" providerId="ADAL" clId="{05FD9651-8983-4FEA-AD52-B25C0D452BA2}" dt="2020-06-11T19:12:35.137" v="214" actId="20577"/>
          <ac:spMkLst>
            <pc:docMk/>
            <pc:sldMk cId="2500223115" sldId="266"/>
            <ac:spMk id="2" creationId="{FC5C577F-002F-4D53-85E5-66EA0E3AE899}"/>
          </ac:spMkLst>
        </pc:spChg>
      </pc:sldChg>
      <pc:sldChg chg="modSp mod">
        <pc:chgData name="Christopher Porter" userId="0a8bf109-feaa-403b-a0c5-6847376e2de7" providerId="ADAL" clId="{05FD9651-8983-4FEA-AD52-B25C0D452BA2}" dt="2020-06-11T19:12:09.695" v="206" actId="20577"/>
        <pc:sldMkLst>
          <pc:docMk/>
          <pc:sldMk cId="2624824985" sldId="267"/>
        </pc:sldMkLst>
        <pc:spChg chg="mod">
          <ac:chgData name="Christopher Porter" userId="0a8bf109-feaa-403b-a0c5-6847376e2de7" providerId="ADAL" clId="{05FD9651-8983-4FEA-AD52-B25C0D452BA2}" dt="2020-06-11T19:12:09.695" v="206" actId="20577"/>
          <ac:spMkLst>
            <pc:docMk/>
            <pc:sldMk cId="2624824985" sldId="267"/>
            <ac:spMk id="2" creationId="{FC91099A-DB88-4D7D-8490-AB92CF60F9B5}"/>
          </ac:spMkLst>
        </pc:spChg>
      </pc:sldChg>
      <pc:sldChg chg="modNotesTx">
        <pc:chgData name="Christopher Porter" userId="0a8bf109-feaa-403b-a0c5-6847376e2de7" providerId="ADAL" clId="{05FD9651-8983-4FEA-AD52-B25C0D452BA2}" dt="2020-06-15T16:32:13.761" v="2032" actId="20577"/>
        <pc:sldMkLst>
          <pc:docMk/>
          <pc:sldMk cId="2041595589" sldId="268"/>
        </pc:sldMkLst>
      </pc:sldChg>
      <pc:sldChg chg="modNotesTx">
        <pc:chgData name="Christopher Porter" userId="0a8bf109-feaa-403b-a0c5-6847376e2de7" providerId="ADAL" clId="{05FD9651-8983-4FEA-AD52-B25C0D452BA2}" dt="2020-06-15T16:28:39.618" v="1996" actId="20577"/>
        <pc:sldMkLst>
          <pc:docMk/>
          <pc:sldMk cId="70721877" sldId="269"/>
        </pc:sldMkLst>
      </pc:sldChg>
      <pc:sldChg chg="modNotesTx">
        <pc:chgData name="Christopher Porter" userId="0a8bf109-feaa-403b-a0c5-6847376e2de7" providerId="ADAL" clId="{05FD9651-8983-4FEA-AD52-B25C0D452BA2}" dt="2020-06-17T13:50:16.687" v="2162" actId="20577"/>
        <pc:sldMkLst>
          <pc:docMk/>
          <pc:sldMk cId="698199418" sldId="271"/>
        </pc:sldMkLst>
      </pc:sldChg>
      <pc:sldChg chg="modSp mod modNotesTx">
        <pc:chgData name="Christopher Porter" userId="0a8bf109-feaa-403b-a0c5-6847376e2de7" providerId="ADAL" clId="{05FD9651-8983-4FEA-AD52-B25C0D452BA2}" dt="2020-06-15T16:32:48.355" v="2139" actId="20577"/>
        <pc:sldMkLst>
          <pc:docMk/>
          <pc:sldMk cId="3761217259" sldId="272"/>
        </pc:sldMkLst>
        <pc:spChg chg="mod">
          <ac:chgData name="Christopher Porter" userId="0a8bf109-feaa-403b-a0c5-6847376e2de7" providerId="ADAL" clId="{05FD9651-8983-4FEA-AD52-B25C0D452BA2}" dt="2020-06-11T19:58:36.622" v="1604" actId="6549"/>
          <ac:spMkLst>
            <pc:docMk/>
            <pc:sldMk cId="3761217259" sldId="272"/>
            <ac:spMk id="3" creationId="{E1D35908-20D8-418C-8C8E-F23CE865DEEA}"/>
          </ac:spMkLst>
        </pc:spChg>
      </pc:sldChg>
      <pc:sldChg chg="modSp mod delCm modNotesTx">
        <pc:chgData name="Christopher Porter" userId="0a8bf109-feaa-403b-a0c5-6847376e2de7" providerId="ADAL" clId="{05FD9651-8983-4FEA-AD52-B25C0D452BA2}" dt="2020-06-17T13:49:05.711" v="2160" actId="6549"/>
        <pc:sldMkLst>
          <pc:docMk/>
          <pc:sldMk cId="3656092655" sldId="273"/>
        </pc:sldMkLst>
        <pc:spChg chg="mod">
          <ac:chgData name="Christopher Porter" userId="0a8bf109-feaa-403b-a0c5-6847376e2de7" providerId="ADAL" clId="{05FD9651-8983-4FEA-AD52-B25C0D452BA2}" dt="2020-06-11T19:10:02.059" v="171" actId="5793"/>
          <ac:spMkLst>
            <pc:docMk/>
            <pc:sldMk cId="3656092655" sldId="273"/>
            <ac:spMk id="2" creationId="{41EC3FBD-6295-4F75-98F9-56299E44B94E}"/>
          </ac:spMkLst>
        </pc:spChg>
      </pc:sldChg>
      <pc:sldChg chg="addSp delSp modSp mod delCm modNotesTx">
        <pc:chgData name="Christopher Porter" userId="0a8bf109-feaa-403b-a0c5-6847376e2de7" providerId="ADAL" clId="{05FD9651-8983-4FEA-AD52-B25C0D452BA2}" dt="2020-06-15T16:30:12.272" v="2030" actId="20577"/>
        <pc:sldMkLst>
          <pc:docMk/>
          <pc:sldMk cId="1742275069" sldId="275"/>
        </pc:sldMkLst>
        <pc:picChg chg="add mod">
          <ac:chgData name="Christopher Porter" userId="0a8bf109-feaa-403b-a0c5-6847376e2de7" providerId="ADAL" clId="{05FD9651-8983-4FEA-AD52-B25C0D452BA2}" dt="2020-06-11T19:57:14.899" v="1566" actId="1076"/>
          <ac:picMkLst>
            <pc:docMk/>
            <pc:sldMk cId="1742275069" sldId="275"/>
            <ac:picMk id="4" creationId="{BC37D6E1-937C-4D2F-84FE-42269EA1DA4C}"/>
          </ac:picMkLst>
        </pc:picChg>
        <pc:picChg chg="del">
          <ac:chgData name="Christopher Porter" userId="0a8bf109-feaa-403b-a0c5-6847376e2de7" providerId="ADAL" clId="{05FD9651-8983-4FEA-AD52-B25C0D452BA2}" dt="2020-06-11T19:43:25.378" v="1562" actId="478"/>
          <ac:picMkLst>
            <pc:docMk/>
            <pc:sldMk cId="1742275069" sldId="275"/>
            <ac:picMk id="8" creationId="{2840FFC0-C4C5-4BAD-ACD7-3B8D8EB4E74E}"/>
          </ac:picMkLst>
        </pc:picChg>
      </pc:sldChg>
      <pc:sldChg chg="modNotesTx">
        <pc:chgData name="Christopher Porter" userId="0a8bf109-feaa-403b-a0c5-6847376e2de7" providerId="ADAL" clId="{05FD9651-8983-4FEA-AD52-B25C0D452BA2}" dt="2020-06-15T16:24:37.042" v="1690" actId="20577"/>
        <pc:sldMkLst>
          <pc:docMk/>
          <pc:sldMk cId="745921261" sldId="277"/>
        </pc:sldMkLst>
      </pc:sldChg>
      <pc:sldChg chg="modSp mod delCm modNotesTx">
        <pc:chgData name="Christopher Porter" userId="0a8bf109-feaa-403b-a0c5-6847376e2de7" providerId="ADAL" clId="{05FD9651-8983-4FEA-AD52-B25C0D452BA2}" dt="2020-06-15T16:25:13.184" v="1714" actId="20577"/>
        <pc:sldMkLst>
          <pc:docMk/>
          <pc:sldMk cId="1116458488" sldId="278"/>
        </pc:sldMkLst>
        <pc:spChg chg="mod">
          <ac:chgData name="Christopher Porter" userId="0a8bf109-feaa-403b-a0c5-6847376e2de7" providerId="ADAL" clId="{05FD9651-8983-4FEA-AD52-B25C0D452BA2}" dt="2020-06-11T19:08:24.020" v="5" actId="20577"/>
          <ac:spMkLst>
            <pc:docMk/>
            <pc:sldMk cId="1116458488" sldId="278"/>
            <ac:spMk id="3" creationId="{908A4064-F73C-4239-BC8D-4858B99A1E9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019" cy="34762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231947" y="0"/>
            <a:ext cx="4002019" cy="347624"/>
          </a:xfrm>
          <a:prstGeom prst="rect">
            <a:avLst/>
          </a:prstGeom>
        </p:spPr>
        <p:txBody>
          <a:bodyPr vert="horz" lIns="91440" tIns="45720" rIns="91440" bIns="45720" rtlCol="0"/>
          <a:lstStyle>
            <a:lvl1pPr algn="r">
              <a:defRPr sz="1200"/>
            </a:lvl1pPr>
          </a:lstStyle>
          <a:p>
            <a:fld id="{0221D042-E7EA-4A16-850B-29D2FF516092}" type="datetimeFigureOut">
              <a:rPr lang="en-US" smtClean="0"/>
              <a:t>7/1/2020</a:t>
            </a:fld>
            <a:endParaRPr lang="en-US" dirty="0"/>
          </a:p>
        </p:txBody>
      </p:sp>
      <p:sp>
        <p:nvSpPr>
          <p:cNvPr id="4" name="Footer Placeholder 3"/>
          <p:cNvSpPr>
            <a:spLocks noGrp="1"/>
          </p:cNvSpPr>
          <p:nvPr>
            <p:ph type="ftr" sz="quarter" idx="2"/>
          </p:nvPr>
        </p:nvSpPr>
        <p:spPr>
          <a:xfrm>
            <a:off x="0" y="6601257"/>
            <a:ext cx="4002019" cy="347624"/>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31947" y="6601257"/>
            <a:ext cx="4002019" cy="347624"/>
          </a:xfrm>
          <a:prstGeom prst="rect">
            <a:avLst/>
          </a:prstGeom>
        </p:spPr>
        <p:txBody>
          <a:bodyPr vert="horz" lIns="91440" tIns="45720" rIns="91440" bIns="45720" rtlCol="0" anchor="b"/>
          <a:lstStyle>
            <a:lvl1pPr algn="r">
              <a:defRPr sz="1200"/>
            </a:lvl1pPr>
          </a:lstStyle>
          <a:p>
            <a:fld id="{BD9DEDFC-8424-4A7D-B308-9C9D8777A149}" type="slidenum">
              <a:rPr lang="en-US" smtClean="0"/>
              <a:t>‹#›</a:t>
            </a:fld>
            <a:endParaRPr lang="en-US" dirty="0"/>
          </a:p>
        </p:txBody>
      </p:sp>
    </p:spTree>
    <p:extLst>
      <p:ext uri="{BB962C8B-B14F-4D97-AF65-F5344CB8AC3E}">
        <p14:creationId xmlns:p14="http://schemas.microsoft.com/office/powerpoint/2010/main" val="1049820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02299" cy="347504"/>
          </a:xfrm>
          <a:prstGeom prst="rect">
            <a:avLst/>
          </a:prstGeom>
        </p:spPr>
        <p:txBody>
          <a:bodyPr vert="horz" lIns="92487" tIns="46244" rIns="92487" bIns="46244" rtlCol="0"/>
          <a:lstStyle>
            <a:lvl1pPr algn="l">
              <a:defRPr sz="1200"/>
            </a:lvl1pPr>
          </a:lstStyle>
          <a:p>
            <a:endParaRPr lang="en-US" dirty="0"/>
          </a:p>
        </p:txBody>
      </p:sp>
      <p:sp>
        <p:nvSpPr>
          <p:cNvPr id="3" name="Date Placeholder 2"/>
          <p:cNvSpPr>
            <a:spLocks noGrp="1"/>
          </p:cNvSpPr>
          <p:nvPr>
            <p:ph type="dt" idx="1"/>
          </p:nvPr>
        </p:nvSpPr>
        <p:spPr>
          <a:xfrm>
            <a:off x="5231640" y="0"/>
            <a:ext cx="4002299" cy="347504"/>
          </a:xfrm>
          <a:prstGeom prst="rect">
            <a:avLst/>
          </a:prstGeom>
        </p:spPr>
        <p:txBody>
          <a:bodyPr vert="horz" lIns="92487" tIns="46244" rIns="92487" bIns="46244" rtlCol="0"/>
          <a:lstStyle>
            <a:lvl1pPr algn="r">
              <a:defRPr sz="1200"/>
            </a:lvl1pPr>
          </a:lstStyle>
          <a:p>
            <a:fld id="{84E9F67A-7E52-46A7-8A1D-1791BEF6354D}" type="datetimeFigureOut">
              <a:rPr lang="en-US" smtClean="0"/>
              <a:t>7/1/2020</a:t>
            </a:fld>
            <a:endParaRPr lang="en-US" dirty="0"/>
          </a:p>
        </p:txBody>
      </p:sp>
      <p:sp>
        <p:nvSpPr>
          <p:cNvPr id="4" name="Slide Image Placeholder 3"/>
          <p:cNvSpPr>
            <a:spLocks noGrp="1" noRot="1" noChangeAspect="1"/>
          </p:cNvSpPr>
          <p:nvPr>
            <p:ph type="sldImg" idx="2"/>
          </p:nvPr>
        </p:nvSpPr>
        <p:spPr>
          <a:xfrm>
            <a:off x="2879725" y="520700"/>
            <a:ext cx="3476625" cy="2606675"/>
          </a:xfrm>
          <a:prstGeom prst="rect">
            <a:avLst/>
          </a:prstGeom>
          <a:noFill/>
          <a:ln w="12700">
            <a:solidFill>
              <a:prstClr val="black"/>
            </a:solidFill>
          </a:ln>
        </p:spPr>
        <p:txBody>
          <a:bodyPr vert="horz" lIns="92487" tIns="46244" rIns="92487" bIns="46244" rtlCol="0" anchor="ctr"/>
          <a:lstStyle/>
          <a:p>
            <a:endParaRPr lang="en-US" dirty="0"/>
          </a:p>
        </p:txBody>
      </p:sp>
      <p:sp>
        <p:nvSpPr>
          <p:cNvPr id="5" name="Notes Placeholder 4"/>
          <p:cNvSpPr>
            <a:spLocks noGrp="1"/>
          </p:cNvSpPr>
          <p:nvPr>
            <p:ph type="body" sz="quarter" idx="3"/>
          </p:nvPr>
        </p:nvSpPr>
        <p:spPr>
          <a:xfrm>
            <a:off x="923608" y="3301286"/>
            <a:ext cx="7388860" cy="3127534"/>
          </a:xfrm>
          <a:prstGeom prst="rect">
            <a:avLst/>
          </a:prstGeom>
        </p:spPr>
        <p:txBody>
          <a:bodyPr vert="horz" lIns="92487" tIns="46244" rIns="92487" bIns="462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601366"/>
            <a:ext cx="4002299" cy="347504"/>
          </a:xfrm>
          <a:prstGeom prst="rect">
            <a:avLst/>
          </a:prstGeom>
        </p:spPr>
        <p:txBody>
          <a:bodyPr vert="horz" lIns="92487" tIns="46244" rIns="92487" bIns="462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31640" y="6601366"/>
            <a:ext cx="4002299" cy="347504"/>
          </a:xfrm>
          <a:prstGeom prst="rect">
            <a:avLst/>
          </a:prstGeom>
        </p:spPr>
        <p:txBody>
          <a:bodyPr vert="horz" lIns="92487" tIns="46244" rIns="92487" bIns="46244" rtlCol="0" anchor="b"/>
          <a:lstStyle>
            <a:lvl1pPr algn="r">
              <a:defRPr sz="1200"/>
            </a:lvl1pPr>
          </a:lstStyle>
          <a:p>
            <a:fld id="{CC49237E-DA7B-4DE3-ACA1-7DF99926B485}" type="slidenum">
              <a:rPr lang="en-US" smtClean="0"/>
              <a:t>‹#›</a:t>
            </a:fld>
            <a:endParaRPr lang="en-US" dirty="0"/>
          </a:p>
        </p:txBody>
      </p:sp>
    </p:spTree>
    <p:extLst>
      <p:ext uri="{BB962C8B-B14F-4D97-AF65-F5344CB8AC3E}">
        <p14:creationId xmlns:p14="http://schemas.microsoft.com/office/powerpoint/2010/main" val="3208151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This slide deck presents the findings from a report developed by the Federal Highway Administration to </a:t>
            </a:r>
            <a:r>
              <a:rPr lang="en-US" sz="1200" kern="1200" dirty="0">
                <a:solidFill>
                  <a:schemeClr val="tx1"/>
                </a:solidFill>
                <a:effectLst/>
                <a:latin typeface="+mn-lt"/>
                <a:ea typeface="+mn-ea"/>
                <a:cs typeface="+mn-cs"/>
              </a:rPr>
              <a:t>examine the potential for synergistic emissions benefits for groups of projects funded by the Congestion Mitigation and Air Quality Improvement program, known as the CMAQ program.</a:t>
            </a:r>
            <a:r>
              <a:rPr lang="en-US" dirty="0"/>
              <a:t> </a:t>
            </a:r>
          </a:p>
          <a:p>
            <a:pPr marL="171450" indent="-171450">
              <a:buFont typeface="Arial" panose="020B0604020202020204" pitchFamily="34" charset="0"/>
              <a:buChar char="•"/>
            </a:pPr>
            <a:r>
              <a:rPr lang="en-US" dirty="0"/>
              <a:t>The work was conducted under contract to FHWA by Cambridge Systematics in late 2019 and early 2020. </a:t>
            </a:r>
          </a:p>
        </p:txBody>
      </p:sp>
      <p:sp>
        <p:nvSpPr>
          <p:cNvPr id="4" name="Slide Number Placeholder 3"/>
          <p:cNvSpPr>
            <a:spLocks noGrp="1"/>
          </p:cNvSpPr>
          <p:nvPr>
            <p:ph type="sldNum" sz="quarter" idx="5"/>
          </p:nvPr>
        </p:nvSpPr>
        <p:spPr/>
        <p:txBody>
          <a:bodyPr/>
          <a:lstStyle/>
          <a:p>
            <a:fld id="{4E028F3F-83E0-4B37-B0D9-9C89EC81C385}" type="slidenum">
              <a:rPr lang="en-US" smtClean="0"/>
              <a:t>1</a:t>
            </a:fld>
            <a:endParaRPr lang="en-US" dirty="0"/>
          </a:p>
        </p:txBody>
      </p:sp>
    </p:spTree>
    <p:extLst>
      <p:ext uri="{BB962C8B-B14F-4D97-AF65-F5344CB8AC3E}">
        <p14:creationId xmlns:p14="http://schemas.microsoft.com/office/powerpoint/2010/main" val="2530686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States and MPOs face a number of challenges in leveraging potential synergies among CMAQ projects.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CMAQ funds may support a very diverse set of project types. Some project types are clearly related, whereas others are very different and are unlikely to have synergies with each other. Information is needed to better understand potential synergies.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Just because two projects are potentially synergistic (based on their typology) does not assure that there will be synergies. Issues of reasonableness need to be considered, as well as the feasibility of combining projects into an evaluation.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Geographic distribution of funding is often an important state or regional consideration, but consideration of geographic distribution may sometimes conflict with the ability to fund projects that are synergistic due to their proximity</a:t>
            </a:r>
            <a:r>
              <a:rPr lang="en-US" dirty="0">
                <a:effectLst/>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Different types of CMAQ projects may have different effects on different pollutants. Considering synergies among project types can help to leverage greater reductions in pollutants that are of local air quality concern.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Contextual factors such as metropolitan area size, population density, the balance of population in urban versus rural areas, can also have important implications for which types of CMAQ projects may be most beneficial or have the greatest synergies.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Overall there is no single formula or recipe for achieving synergies – local context needs to be considered.</a:t>
            </a:r>
          </a:p>
          <a:p>
            <a:endParaRPr lang="en-US" dirty="0"/>
          </a:p>
        </p:txBody>
      </p:sp>
      <p:sp>
        <p:nvSpPr>
          <p:cNvPr id="4" name="Slide Number Placeholder 3"/>
          <p:cNvSpPr>
            <a:spLocks noGrp="1"/>
          </p:cNvSpPr>
          <p:nvPr>
            <p:ph type="sldNum" sz="quarter" idx="5"/>
          </p:nvPr>
        </p:nvSpPr>
        <p:spPr/>
        <p:txBody>
          <a:bodyPr/>
          <a:lstStyle/>
          <a:p>
            <a:fld id="{4E028F3F-83E0-4B37-B0D9-9C89EC81C385}" type="slidenum">
              <a:rPr lang="en-US" smtClean="0"/>
              <a:t>10</a:t>
            </a:fld>
            <a:endParaRPr lang="en-US" dirty="0"/>
          </a:p>
        </p:txBody>
      </p:sp>
    </p:spTree>
    <p:extLst>
      <p:ext uri="{BB962C8B-B14F-4D97-AF65-F5344CB8AC3E}">
        <p14:creationId xmlns:p14="http://schemas.microsoft.com/office/powerpoint/2010/main" val="17534739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This figure is a matrix illustrating potential synergies between project types. A check mark in the row for a project type indicates a relationship (and therefore a potential synergy) between that project type and the corresponding project type indicated in the column heading.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For example, the emissions benefits of freight/‌intermodal or transit improvement projects may be greater if diesel retrofit or advanced technologies are deployed to reduce emissions from these vehicles, in addition to any mode-shifting effects of these projects.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check in the yellow outlined boxes in the middle means the project may have synergies with other projects of the same type – such as network connectivity effects when multiple bicycle or transit projects are implemented.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report describes the reasons for these potential synergies in more detail.</a:t>
            </a:r>
            <a:endParaRPr lang="en-US" dirty="0"/>
          </a:p>
        </p:txBody>
      </p:sp>
      <p:sp>
        <p:nvSpPr>
          <p:cNvPr id="4" name="Slide Number Placeholder 3"/>
          <p:cNvSpPr>
            <a:spLocks noGrp="1"/>
          </p:cNvSpPr>
          <p:nvPr>
            <p:ph type="sldNum" sz="quarter" idx="5"/>
          </p:nvPr>
        </p:nvSpPr>
        <p:spPr/>
        <p:txBody>
          <a:bodyPr/>
          <a:lstStyle/>
          <a:p>
            <a:fld id="{4E028F3F-83E0-4B37-B0D9-9C89EC81C385}" type="slidenum">
              <a:rPr lang="en-US" smtClean="0"/>
              <a:t>11</a:t>
            </a:fld>
            <a:endParaRPr lang="en-US" dirty="0"/>
          </a:p>
        </p:txBody>
      </p:sp>
    </p:spTree>
    <p:extLst>
      <p:ext uri="{BB962C8B-B14F-4D97-AF65-F5344CB8AC3E}">
        <p14:creationId xmlns:p14="http://schemas.microsoft.com/office/powerpoint/2010/main" val="3251732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project team developed nine sample scenarios. This is a screen shot of excerpts of table 17 of the report, which evaluates each of these scenarios.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scenarios are </a:t>
            </a:r>
            <a:r>
              <a:rPr lang="en-US" dirty="0"/>
              <a:t>oriented around common State and MPO goals, and are formed around </a:t>
            </a:r>
            <a:r>
              <a:rPr lang="en-US" sz="1200" kern="1200" dirty="0">
                <a:solidFill>
                  <a:schemeClr val="tx1"/>
                </a:solidFill>
                <a:effectLst/>
                <a:latin typeface="+mn-lt"/>
                <a:ea typeface="+mn-ea"/>
                <a:cs typeface="+mn-cs"/>
              </a:rPr>
              <a:t>the following concepts: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Similar mechanisms for reducing emissions or modal focus— for example, a commute or ‌workplace focus.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 focus on congestion at different geographic scales, such as the corridor or ‌subarea scale.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 focus on specific air quality problems for the pollutants of most common concern in the United States today, such as particulate matter and NOx.</a:t>
            </a:r>
          </a:p>
          <a:p>
            <a:pPr marL="171450" indent="-171450">
              <a:buFont typeface="Arial" panose="020B0604020202020204" pitchFamily="34" charset="0"/>
              <a:buChar char="•"/>
            </a:pPr>
            <a:r>
              <a:rPr lang="en-US" dirty="0"/>
              <a:t>For each scenario, the project identified which types of CMAQ projects would most likely be helpful; the potential synergistic benefits; examples of these projects; the extent to which the scenario addresses multiple pollutants; and the area types for which the projects and scenarios might be most suitable.</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4E028F3F-83E0-4B37-B0D9-9C89EC81C385}" type="slidenum">
              <a:rPr lang="en-US" smtClean="0"/>
              <a:t>12</a:t>
            </a:fld>
            <a:endParaRPr lang="en-US" dirty="0"/>
          </a:p>
        </p:txBody>
      </p:sp>
    </p:spTree>
    <p:extLst>
      <p:ext uri="{BB962C8B-B14F-4D97-AF65-F5344CB8AC3E}">
        <p14:creationId xmlns:p14="http://schemas.microsoft.com/office/powerpoint/2010/main" val="13806894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This table shows all nine sample scenarios and the CMAQ project types that may support each scenario. These scenarios were used as the basis for developing sample menus of projects that are likely to have synergies. </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four scenarios with a focus on similar emission reducing mechanisms. The first scenario, to expand commute options, and the second scenario to increase active transportation, mainly include demand reduction projects that can support each other.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third scenario, to provide clean public transportation, and the fourth scenario, to reduce emissions and congestion from freight, including a combination of incentives to shift travel to lower-emissions modes, as well as clean technology to maximize the emissions benefits of that mode shift.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Scenarios 5, 6, and 9 focus on different geographic scales. Scenario 5 focuses on reducing congestion and emissions for a corridor or activity center, using a combination of traffic flow improvements and demand reduction. Scenario 6 similarly focuses on congestion, but at a regional or statewide level. Scenario 9 focuses on projects suitable for rural areas and small communities.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Scenarios 7 and 8 focus on specific air quality problems for the pollutants of most common concern in the United States today. Scenario 7 includes project types that reduce particulate matter and NOx, which tend to have localized health impacts. Scenario 8 includes project types that reduce precursors to ozone formation at a regional scale. These can include both demand reduction and clean technology strategies.</a:t>
            </a:r>
          </a:p>
          <a:p>
            <a:endParaRPr lang="en-US" dirty="0"/>
          </a:p>
        </p:txBody>
      </p:sp>
      <p:sp>
        <p:nvSpPr>
          <p:cNvPr id="4" name="Slide Number Placeholder 3"/>
          <p:cNvSpPr>
            <a:spLocks noGrp="1"/>
          </p:cNvSpPr>
          <p:nvPr>
            <p:ph type="sldNum" sz="quarter" idx="5"/>
          </p:nvPr>
        </p:nvSpPr>
        <p:spPr/>
        <p:txBody>
          <a:bodyPr/>
          <a:lstStyle/>
          <a:p>
            <a:fld id="{4E028F3F-83E0-4B37-B0D9-9C89EC81C385}" type="slidenum">
              <a:rPr lang="en-US" smtClean="0"/>
              <a:t>13</a:t>
            </a:fld>
            <a:endParaRPr lang="en-US" dirty="0"/>
          </a:p>
        </p:txBody>
      </p:sp>
    </p:spTree>
    <p:extLst>
      <p:ext uri="{BB962C8B-B14F-4D97-AF65-F5344CB8AC3E}">
        <p14:creationId xmlns:p14="http://schemas.microsoft.com/office/powerpoint/2010/main" val="28511427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This is an example description of the scenario for expanding commute options.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Supporting project types may include </a:t>
            </a:r>
            <a:r>
              <a:rPr lang="en-US" sz="1200" b="0" kern="1200" dirty="0">
                <a:solidFill>
                  <a:schemeClr val="tx1"/>
                </a:solidFill>
                <a:effectLst/>
                <a:latin typeface="+mn-lt"/>
                <a:ea typeface="+mn-ea"/>
                <a:cs typeface="+mn-cs"/>
              </a:rPr>
              <a:t>travel demand management, transit improvements, carpooling and vanpooling, public education and outreach, transportation management associations, and training.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effectLst/>
                <a:latin typeface="+mn-lt"/>
                <a:ea typeface="+mn-ea"/>
                <a:cs typeface="+mn-cs"/>
              </a:rPr>
              <a:t>Having additional multimodal options, funded by multiple CMAQ projects, can increase the likelihood of using modes other than single-occupancy vehicle by providing travelers with multiple options.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effectLst/>
                <a:latin typeface="+mn-lt"/>
                <a:ea typeface="+mn-ea"/>
                <a:cs typeface="+mn-cs"/>
              </a:rPr>
              <a:t>Information and institutional mechanisms, such as </a:t>
            </a:r>
            <a:r>
              <a:rPr lang="en-US" sz="1200" b="0" kern="1200" dirty="0">
                <a:solidFill>
                  <a:schemeClr val="tx1"/>
                </a:solidFill>
                <a:effectLst/>
                <a:latin typeface="+mn-lt"/>
                <a:ea typeface="+mn-ea"/>
                <a:cs typeface="+mn-cs"/>
              </a:rPr>
              <a:t>transportation management associations, can further support mode shift.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Examples include regionally coordinated projects that include multiple mode shift or demand reduction strategies.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These types of projects would reduce light-duty VMT and would therefore reduce congestion and emissions in proportion to the VMT reduction. It is possible there may be some additional emissions associated with new transit service.</a:t>
            </a:r>
          </a:p>
          <a:p>
            <a:pPr marL="171450" indent="-171450">
              <a:buFont typeface="Arial" panose="020B0604020202020204" pitchFamily="34" charset="0"/>
              <a:buChar char="•"/>
            </a:pPr>
            <a:r>
              <a:rPr lang="en-US" sz="1200" b="0" kern="1200" dirty="0">
                <a:solidFill>
                  <a:schemeClr val="tx1"/>
                </a:solidFill>
                <a:effectLst/>
                <a:latin typeface="+mn-lt"/>
                <a:ea typeface="+mn-ea"/>
                <a:cs typeface="+mn-cs"/>
              </a:rPr>
              <a:t>While these project types are </a:t>
            </a:r>
            <a:r>
              <a:rPr lang="en-US" sz="1200" b="0" kern="1200" dirty="0">
                <a:solidFill>
                  <a:schemeClr val="dk1"/>
                </a:solidFill>
                <a:effectLst/>
                <a:latin typeface="+mn-lt"/>
                <a:ea typeface="+mn-ea"/>
                <a:cs typeface="+mn-cs"/>
              </a:rPr>
              <a:t>m</a:t>
            </a:r>
            <a:r>
              <a:rPr lang="en-US" sz="1200" kern="1200" dirty="0">
                <a:solidFill>
                  <a:schemeClr val="dk1"/>
                </a:solidFill>
                <a:effectLst/>
                <a:latin typeface="+mn-lt"/>
                <a:ea typeface="+mn-ea"/>
                <a:cs typeface="+mn-cs"/>
              </a:rPr>
              <a:t>ost relevant to this goal and most likely to be effective in urban and suburban areas with more density and travel options, statewide programs can also support this strategy across multiple parts of a State.</a:t>
            </a:r>
            <a:endParaRPr lang="en-US" b="0" dirty="0">
              <a:solidFill>
                <a:schemeClr val="tx1"/>
              </a:solidFill>
            </a:endParaRPr>
          </a:p>
          <a:p>
            <a:endParaRPr lang="en-US" dirty="0"/>
          </a:p>
        </p:txBody>
      </p:sp>
      <p:sp>
        <p:nvSpPr>
          <p:cNvPr id="4" name="Slide Number Placeholder 3"/>
          <p:cNvSpPr>
            <a:spLocks noGrp="1"/>
          </p:cNvSpPr>
          <p:nvPr>
            <p:ph type="sldNum" sz="quarter" idx="5"/>
          </p:nvPr>
        </p:nvSpPr>
        <p:spPr/>
        <p:txBody>
          <a:bodyPr/>
          <a:lstStyle/>
          <a:p>
            <a:fld id="{4E028F3F-83E0-4B37-B0D9-9C89EC81C385}" type="slidenum">
              <a:rPr lang="en-US" smtClean="0"/>
              <a:t>14</a:t>
            </a:fld>
            <a:endParaRPr lang="en-US" dirty="0"/>
          </a:p>
        </p:txBody>
      </p:sp>
    </p:spTree>
    <p:extLst>
      <p:ext uri="{BB962C8B-B14F-4D97-AF65-F5344CB8AC3E}">
        <p14:creationId xmlns:p14="http://schemas.microsoft.com/office/powerpoint/2010/main" val="4256794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This is a sample project menu for the example strategy of expanding commute options, at a metropolitan scale of application.</a:t>
            </a:r>
          </a:p>
          <a:p>
            <a:pPr marL="171450" indent="-171450">
              <a:buFont typeface="Arial" panose="020B0604020202020204" pitchFamily="34" charset="0"/>
              <a:buChar char="•"/>
            </a:pPr>
            <a:r>
              <a:rPr lang="en-US" dirty="0"/>
              <a:t>Projects might include staffing and training for a regional TDM program and for local TMAs; resources for guaranteed ride home, teleworking, and carpooling and vanpooling; innovative transit projects serving commuters; HOV lanes; parking cash-out pilots; and trip reduction ordinances.</a:t>
            </a:r>
          </a:p>
          <a:p>
            <a:pPr marL="171450" indent="-171450">
              <a:buFont typeface="Arial" panose="020B0604020202020204" pitchFamily="34" charset="0"/>
              <a:buChar char="•"/>
            </a:pPr>
            <a:r>
              <a:rPr lang="en-US" dirty="0"/>
              <a:t>An MPO would not need to implement all of these projects to achieve synergies – this is just a menu of possible projects from which to choose. There may be others as well.  And as noted earlier, MPOs and States should consult with FHWA regarding eligibility questions on any selected projects.</a:t>
            </a:r>
          </a:p>
        </p:txBody>
      </p:sp>
      <p:sp>
        <p:nvSpPr>
          <p:cNvPr id="4" name="Slide Number Placeholder 3"/>
          <p:cNvSpPr>
            <a:spLocks noGrp="1"/>
          </p:cNvSpPr>
          <p:nvPr>
            <p:ph type="sldNum" sz="quarter" idx="5"/>
          </p:nvPr>
        </p:nvSpPr>
        <p:spPr/>
        <p:txBody>
          <a:bodyPr/>
          <a:lstStyle/>
          <a:p>
            <a:fld id="{4E028F3F-83E0-4B37-B0D9-9C89EC81C385}" type="slidenum">
              <a:rPr lang="en-US" smtClean="0"/>
              <a:t>15</a:t>
            </a:fld>
            <a:endParaRPr lang="en-US" dirty="0"/>
          </a:p>
        </p:txBody>
      </p:sp>
    </p:spTree>
    <p:extLst>
      <p:ext uri="{BB962C8B-B14F-4D97-AF65-F5344CB8AC3E}">
        <p14:creationId xmlns:p14="http://schemas.microsoft.com/office/powerpoint/2010/main" val="10786091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This is another example description, in this case of the scenario for reducing PM and NOx emissions from heavy duty vehicles.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effectLst/>
                <a:latin typeface="+mn-lt"/>
                <a:ea typeface="+mn-ea"/>
                <a:cs typeface="+mn-cs"/>
              </a:rPr>
              <a:t>Types of supporting projects might include diesel retrofit or ‌truck technology, idle reduction, public education and outreach, training, and inspection and maintenance programs focused on heavy-duty vehicles.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effectLst/>
                <a:latin typeface="+mn-lt"/>
                <a:ea typeface="+mn-ea"/>
                <a:cs typeface="+mn-cs"/>
              </a:rPr>
              <a:t>Synergies may be achieved through coordination of purchasing, and through the growth of institutional knowledge on the most effective technologies for a specific use case and operating conditions.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effectLst/>
                <a:latin typeface="+mn-lt"/>
                <a:ea typeface="+mn-ea"/>
                <a:cs typeface="+mn-cs"/>
              </a:rPr>
              <a:t>Examples of projects may include the most cost-effective PM or NOx control projects, implemented on vehicles serving heavily populated areas.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effectLst/>
                <a:latin typeface="+mn-lt"/>
                <a:ea typeface="+mn-ea"/>
                <a:cs typeface="+mn-cs"/>
              </a:rPr>
              <a:t>These projects may be applicable at any geographic scale, but are especially suited for PM nonattainment areas, and in the vicinity of communities where health concerns are expressed.</a:t>
            </a:r>
            <a:endParaRPr lang="en-US"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4E028F3F-83E0-4B37-B0D9-9C89EC81C385}" type="slidenum">
              <a:rPr lang="en-US" smtClean="0"/>
              <a:t>16</a:t>
            </a:fld>
            <a:endParaRPr lang="en-US" dirty="0"/>
          </a:p>
        </p:txBody>
      </p:sp>
    </p:spTree>
    <p:extLst>
      <p:ext uri="{BB962C8B-B14F-4D97-AF65-F5344CB8AC3E}">
        <p14:creationId xmlns:p14="http://schemas.microsoft.com/office/powerpoint/2010/main" val="18952179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This is a sample project menu for the example strategy of reducing PM and NOx emissions, at a statewide scale of application.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Examples included here are diesel retrofits and new hybrid electric equipment on trucks and locomotives active in urban areas; programs and training for program staff to select and implement clean technology; and IM programs to identify and repair high emitting vehicles.</a:t>
            </a:r>
          </a:p>
          <a:p>
            <a:endParaRPr lang="en-US" dirty="0"/>
          </a:p>
        </p:txBody>
      </p:sp>
      <p:sp>
        <p:nvSpPr>
          <p:cNvPr id="4" name="Slide Number Placeholder 3"/>
          <p:cNvSpPr>
            <a:spLocks noGrp="1"/>
          </p:cNvSpPr>
          <p:nvPr>
            <p:ph type="sldNum" sz="quarter" idx="5"/>
          </p:nvPr>
        </p:nvSpPr>
        <p:spPr/>
        <p:txBody>
          <a:bodyPr/>
          <a:lstStyle/>
          <a:p>
            <a:fld id="{4E028F3F-83E0-4B37-B0D9-9C89EC81C385}" type="slidenum">
              <a:rPr lang="en-US" smtClean="0"/>
              <a:t>17</a:t>
            </a:fld>
            <a:endParaRPr lang="en-US" dirty="0"/>
          </a:p>
        </p:txBody>
      </p:sp>
    </p:spTree>
    <p:extLst>
      <p:ext uri="{BB962C8B-B14F-4D97-AF65-F5344CB8AC3E}">
        <p14:creationId xmlns:p14="http://schemas.microsoft.com/office/powerpoint/2010/main" val="31736616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 conclusion, we have hypothesized that CMAQ projects may have synergistic effects that increase emissions and/or congestion relief benefits. However, we found little information to quantify synergistic benefits, as this is rarely done in practice. </a:t>
            </a:r>
          </a:p>
          <a:p>
            <a:pPr marL="171450" indent="-171450">
              <a:buFont typeface="Arial" panose="020B0604020202020204" pitchFamily="34" charset="0"/>
              <a:buChar char="•"/>
            </a:pPr>
            <a:r>
              <a:rPr lang="en-US" dirty="0"/>
              <a:t>This project proposes groupings of CMAQ projects that are likely to provide synergies with respect to congestion and/‌or emissions reduction, and presents sample menus of projects for both metropolitan and statewide application.</a:t>
            </a:r>
          </a:p>
          <a:p>
            <a:pPr marL="171450" indent="-171450">
              <a:buFont typeface="Arial" panose="020B0604020202020204" pitchFamily="34" charset="0"/>
              <a:buChar char="•"/>
            </a:pPr>
            <a:r>
              <a:rPr lang="en-US" dirty="0"/>
              <a:t>Further testing will be needed to measure the extent to which synergies might be achieved in practice.</a:t>
            </a:r>
          </a:p>
          <a:p>
            <a:endParaRPr lang="en-US" dirty="0"/>
          </a:p>
        </p:txBody>
      </p:sp>
      <p:sp>
        <p:nvSpPr>
          <p:cNvPr id="4" name="Slide Number Placeholder 3"/>
          <p:cNvSpPr>
            <a:spLocks noGrp="1"/>
          </p:cNvSpPr>
          <p:nvPr>
            <p:ph type="sldNum" sz="quarter" idx="5"/>
          </p:nvPr>
        </p:nvSpPr>
        <p:spPr/>
        <p:txBody>
          <a:bodyPr/>
          <a:lstStyle/>
          <a:p>
            <a:fld id="{4E028F3F-83E0-4B37-B0D9-9C89EC81C385}" type="slidenum">
              <a:rPr lang="en-US" smtClean="0"/>
              <a:t>18</a:t>
            </a:fld>
            <a:endParaRPr lang="en-US" dirty="0"/>
          </a:p>
        </p:txBody>
      </p:sp>
    </p:spTree>
    <p:extLst>
      <p:ext uri="{BB962C8B-B14F-4D97-AF65-F5344CB8AC3E}">
        <p14:creationId xmlns:p14="http://schemas.microsoft.com/office/powerpoint/2010/main" val="29910759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You can find the report, and other resources on the CMAQ program, on FHWA’s website.</a:t>
            </a:r>
          </a:p>
          <a:p>
            <a:pPr marL="171450" indent="-171450">
              <a:buFont typeface="Arial" panose="020B0604020202020204" pitchFamily="34" charset="0"/>
              <a:buChar char="•"/>
            </a:pPr>
            <a:r>
              <a:rPr lang="en-US" dirty="0"/>
              <a:t>That concludes our presentation. Thank you for your time and interest!</a:t>
            </a:r>
          </a:p>
        </p:txBody>
      </p:sp>
      <p:sp>
        <p:nvSpPr>
          <p:cNvPr id="4" name="Slide Number Placeholder 3"/>
          <p:cNvSpPr>
            <a:spLocks noGrp="1"/>
          </p:cNvSpPr>
          <p:nvPr>
            <p:ph type="sldNum" sz="quarter" idx="5"/>
          </p:nvPr>
        </p:nvSpPr>
        <p:spPr/>
        <p:txBody>
          <a:bodyPr/>
          <a:lstStyle/>
          <a:p>
            <a:fld id="{4E028F3F-83E0-4B37-B0D9-9C89EC81C385}" type="slidenum">
              <a:rPr lang="en-US" smtClean="0"/>
              <a:t>19</a:t>
            </a:fld>
            <a:endParaRPr lang="en-US" dirty="0"/>
          </a:p>
        </p:txBody>
      </p:sp>
    </p:spTree>
    <p:extLst>
      <p:ext uri="{BB962C8B-B14F-4D97-AF65-F5344CB8AC3E}">
        <p14:creationId xmlns:p14="http://schemas.microsoft.com/office/powerpoint/2010/main" val="2406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report considers the extent to which multiple projects funded through the CMAQ program might have synergistic effects—i.e., the benefits of a whole set of state or regionally funded projects being greater than the sum of the benefits of individual projects.</a:t>
            </a:r>
          </a:p>
          <a:p>
            <a:pPr marL="171450" lvl="0" indent="-171450">
              <a:buFont typeface="Arial" panose="020B0604020202020204" pitchFamily="34" charset="0"/>
              <a:buChar char="•"/>
            </a:pPr>
            <a:r>
              <a:rPr lang="en-US" dirty="0"/>
              <a:t>The report is intended to provide information to help inform policy and investment decisions by States and by Metropolitan Planning Organizations, or MPOs.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report provides information on opportunities and challenges when combining projects into synergistic groups, such as issues related to feasibility, geographic distribution, and addressing multiple pollutants.</a:t>
            </a:r>
          </a:p>
          <a:p>
            <a:pPr marL="171450" lvl="0" indent="-171450">
              <a:buFont typeface="Arial" panose="020B0604020202020204" pitchFamily="34" charset="0"/>
              <a:buChar char="•"/>
            </a:pPr>
            <a:r>
              <a:rPr lang="en-US" dirty="0"/>
              <a:t>The report may also support potential programmatic assessments covering groups of CMAQ projects, which is a possible approach to CMAQ project evaluation described in FHWA’s 2013 Interim Program Guidance on the CMAQ program.  </a:t>
            </a:r>
          </a:p>
          <a:p>
            <a:pPr marL="171450" lvl="0" indent="-171450">
              <a:buFont typeface="Arial" panose="020B0604020202020204" pitchFamily="34" charset="0"/>
              <a:buChar char="•"/>
            </a:pPr>
            <a:r>
              <a:rPr lang="en-US" dirty="0"/>
              <a:t>Finally, the report lays a framework for future quantitative testing of suites of CMAQ projects for combined benefits.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While the report makes reference to sample projects, it </a:t>
            </a:r>
            <a:r>
              <a:rPr lang="en-US" dirty="0">
                <a:latin typeface="Arial" panose="020B0604020202020204" pitchFamily="34" charset="0"/>
                <a:ea typeface="Times New Roman" panose="02020603050405020304" pitchFamily="18" charset="0"/>
                <a:cs typeface="Times New Roman" panose="02020603050405020304" pitchFamily="18" charset="0"/>
              </a:rPr>
              <a:t>makes no claim regarding the eligibility of any of these project examples. States and MPOs should consult with their FHWA Division office with any questions regarding project eligibility.</a:t>
            </a:r>
            <a:endParaRPr lang="en-US" dirty="0"/>
          </a:p>
          <a:p>
            <a:pPr marL="171450" lvl="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4E028F3F-83E0-4B37-B0D9-9C89EC81C385}" type="slidenum">
              <a:rPr lang="en-US" smtClean="0"/>
              <a:t>2</a:t>
            </a:fld>
            <a:endParaRPr lang="en-US" dirty="0"/>
          </a:p>
        </p:txBody>
      </p:sp>
    </p:spTree>
    <p:extLst>
      <p:ext uri="{BB962C8B-B14F-4D97-AF65-F5344CB8AC3E}">
        <p14:creationId xmlns:p14="http://schemas.microsoft.com/office/powerpoint/2010/main" val="2984444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Before we talk more about the project, a little background on the CMAQ program.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CMAQ program is a Federal-aid highway funding program that was first established in the Intermodal Surface Transportation Efficiency Act of 1991, or ISTEA.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program was established to </a:t>
            </a:r>
            <a:r>
              <a:rPr lang="en-US" sz="1200" dirty="0"/>
              <a:t>help fund transportation projects or programs that contribute to the attainment or maintenance of the National Ambient Air Quality Standards.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To be eligible for CMAQ funds, a transportation project must have demonstrated emission reductions. States are required to report estimates of CMAQ project emission reductions to FHWA on an annual basis.</a:t>
            </a:r>
          </a:p>
          <a:p>
            <a:endParaRPr lang="en-US" dirty="0"/>
          </a:p>
        </p:txBody>
      </p:sp>
      <p:sp>
        <p:nvSpPr>
          <p:cNvPr id="4" name="Slide Number Placeholder 3"/>
          <p:cNvSpPr>
            <a:spLocks noGrp="1"/>
          </p:cNvSpPr>
          <p:nvPr>
            <p:ph type="sldNum" sz="quarter" idx="5"/>
          </p:nvPr>
        </p:nvSpPr>
        <p:spPr/>
        <p:txBody>
          <a:bodyPr/>
          <a:lstStyle/>
          <a:p>
            <a:fld id="{CC49237E-DA7B-4DE3-ACA1-7DF99926B485}" type="slidenum">
              <a:rPr lang="en-US" smtClean="0"/>
              <a:t>3</a:t>
            </a:fld>
            <a:endParaRPr lang="en-US" dirty="0"/>
          </a:p>
        </p:txBody>
      </p:sp>
    </p:spTree>
    <p:extLst>
      <p:ext uri="{BB962C8B-B14F-4D97-AF65-F5344CB8AC3E}">
        <p14:creationId xmlns:p14="http://schemas.microsoft.com/office/powerpoint/2010/main" val="2965498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program has been reauthorized continuously since it was first established. </a:t>
            </a:r>
          </a:p>
          <a:p>
            <a:pPr marL="171450" indent="-171450">
              <a:buFont typeface="Arial" panose="020B0604020202020204" pitchFamily="34" charset="0"/>
              <a:buChar char="•"/>
            </a:pPr>
            <a:r>
              <a:rPr lang="en-US" dirty="0"/>
              <a:t>In the past five years annual funding for the program has averaged just under $2.5 billion. </a:t>
            </a:r>
          </a:p>
          <a:p>
            <a:pPr marL="171450" indent="-171450">
              <a:buFont typeface="Arial" panose="020B0604020202020204" pitchFamily="34" charset="0"/>
              <a:buChar char="•"/>
            </a:pPr>
            <a:r>
              <a:rPr lang="en-US" dirty="0"/>
              <a:t>Since 1992, the program has provided more than $38 billion to over 40,000 transportation emissions-reducing projects throughout the U.S.</a:t>
            </a:r>
          </a:p>
          <a:p>
            <a:pPr marL="171450" indent="-171450">
              <a:buFont typeface="Arial" panose="020B0604020202020204" pitchFamily="34" charset="0"/>
              <a:buChar char="•"/>
            </a:pPr>
            <a:r>
              <a:rPr lang="en-US" dirty="0"/>
              <a:t>Funding is distributed to States, who in many cases provide a portion of that funding to MPOs to allocate to projects within their region.</a:t>
            </a:r>
          </a:p>
        </p:txBody>
      </p:sp>
      <p:sp>
        <p:nvSpPr>
          <p:cNvPr id="4" name="Slide Number Placeholder 3"/>
          <p:cNvSpPr>
            <a:spLocks noGrp="1"/>
          </p:cNvSpPr>
          <p:nvPr>
            <p:ph type="sldNum" sz="quarter" idx="5"/>
          </p:nvPr>
        </p:nvSpPr>
        <p:spPr/>
        <p:txBody>
          <a:bodyPr/>
          <a:lstStyle/>
          <a:p>
            <a:fld id="{CC49237E-DA7B-4DE3-ACA1-7DF99926B485}" type="slidenum">
              <a:rPr lang="en-US" smtClean="0"/>
              <a:t>4</a:t>
            </a:fld>
            <a:endParaRPr lang="en-US" dirty="0"/>
          </a:p>
        </p:txBody>
      </p:sp>
    </p:spTree>
    <p:extLst>
      <p:ext uri="{BB962C8B-B14F-4D97-AF65-F5344CB8AC3E}">
        <p14:creationId xmlns:p14="http://schemas.microsoft.com/office/powerpoint/2010/main" val="1077521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This is an outline of the contents of the report.</a:t>
            </a:r>
          </a:p>
          <a:p>
            <a:pPr marL="171450" indent="-171450">
              <a:buFont typeface="Arial" panose="020B0604020202020204" pitchFamily="34" charset="0"/>
              <a:buChar char="•"/>
            </a:pPr>
            <a:r>
              <a:rPr lang="en-US" dirty="0"/>
              <a:t>Like all good reports, this report on CMAQ scenario testing starts with an executive summary and then an introduction to the project.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Section 2 addresses benefits, challenges, and solutions for leveraging synergies among CMAQ projects.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Section 3 provides a summary of each type of CMAQ project identified in FHWA’s Interim Guidance on the CMAQ Program. This summary identifies which types of pollutants the projects address, as well as potential synergies with projects of the same or different types.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Section 4 provides nine sample groupings of projects into synergistic scenarios. These groupings are designed around themes such as reducing traffic congestion in key corridors, or reducing emissions of ozone precursors. It then presents menus of sample projects for each of the nine groupings. Menus are presented for both metropolitan and statewide levels of application. </a:t>
            </a:r>
          </a:p>
          <a:p>
            <a:pPr marL="171450" indent="-171450">
              <a:buFont typeface="Arial" panose="020B0604020202020204" pitchFamily="34" charset="0"/>
              <a:buChar char="•"/>
            </a:pPr>
            <a:r>
              <a:rPr lang="en-US" dirty="0"/>
              <a:t>Section 5 draws conclusions and suggestions for further work.</a:t>
            </a:r>
          </a:p>
          <a:p>
            <a:pPr marL="171450" indent="-171450">
              <a:buFont typeface="Arial" panose="020B0604020202020204" pitchFamily="34" charset="0"/>
              <a:buChar char="•"/>
            </a:pPr>
            <a:r>
              <a:rPr lang="en-US" dirty="0"/>
              <a:t>Appendices include a literature review of resource documents and studies related to the CMAQ program to look for information related to synergies; a look at real-world project examples in North Carolina; and a list of references.</a:t>
            </a:r>
          </a:p>
        </p:txBody>
      </p:sp>
      <p:sp>
        <p:nvSpPr>
          <p:cNvPr id="4" name="Slide Number Placeholder 3"/>
          <p:cNvSpPr>
            <a:spLocks noGrp="1"/>
          </p:cNvSpPr>
          <p:nvPr>
            <p:ph type="sldNum" sz="quarter" idx="5"/>
          </p:nvPr>
        </p:nvSpPr>
        <p:spPr/>
        <p:txBody>
          <a:bodyPr/>
          <a:lstStyle/>
          <a:p>
            <a:fld id="{4E028F3F-83E0-4B37-B0D9-9C89EC81C385}" type="slidenum">
              <a:rPr lang="en-US" smtClean="0"/>
              <a:t>5</a:t>
            </a:fld>
            <a:endParaRPr lang="en-US" dirty="0"/>
          </a:p>
        </p:txBody>
      </p:sp>
    </p:spTree>
    <p:extLst>
      <p:ext uri="{BB962C8B-B14F-4D97-AF65-F5344CB8AC3E}">
        <p14:creationId xmlns:p14="http://schemas.microsoft.com/office/powerpoint/2010/main" val="2910043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This figure shows the project team’s approach to this project.</a:t>
            </a:r>
          </a:p>
          <a:p>
            <a:pPr marL="171450" indent="-171450">
              <a:buFont typeface="Arial" panose="020B0604020202020204" pitchFamily="34" charset="0"/>
              <a:buChar char="•"/>
            </a:pPr>
            <a:r>
              <a:rPr lang="en-US" dirty="0"/>
              <a:t>First, they [we] determined a set of categories used to classify CMAQ projects by type. The 17 project types outlined in FHWA’s 2013 Interim Program Guidance are used.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Second, they [we] reviewed existing resources for information on synergies. Sources included FHWA materials, evaluation reports on the CMAQ program, and other related reports.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Third, they [we] described potential synergies among project types based on what we know about projects and how they might interact.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Fourth, they [we] created sample scenarios of CMAQ types that might have synergistic effects</a:t>
            </a:r>
            <a:r>
              <a:rPr lang="en-US"/>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Finally</a:t>
            </a:r>
            <a:r>
              <a:rPr lang="en-US" dirty="0"/>
              <a:t>, they [we] created sample menus of projects for each scenario.</a:t>
            </a:r>
          </a:p>
          <a:p>
            <a:endParaRPr lang="en-US" dirty="0"/>
          </a:p>
        </p:txBody>
      </p:sp>
      <p:sp>
        <p:nvSpPr>
          <p:cNvPr id="4" name="Slide Number Placeholder 3"/>
          <p:cNvSpPr>
            <a:spLocks noGrp="1"/>
          </p:cNvSpPr>
          <p:nvPr>
            <p:ph type="sldNum" sz="quarter" idx="5"/>
          </p:nvPr>
        </p:nvSpPr>
        <p:spPr/>
        <p:txBody>
          <a:bodyPr/>
          <a:lstStyle/>
          <a:p>
            <a:fld id="{4E028F3F-83E0-4B37-B0D9-9C89EC81C385}" type="slidenum">
              <a:rPr lang="en-US" smtClean="0"/>
              <a:t>6</a:t>
            </a:fld>
            <a:endParaRPr lang="en-US" dirty="0"/>
          </a:p>
        </p:txBody>
      </p:sp>
    </p:spTree>
    <p:extLst>
      <p:ext uri="{BB962C8B-B14F-4D97-AF65-F5344CB8AC3E}">
        <p14:creationId xmlns:p14="http://schemas.microsoft.com/office/powerpoint/2010/main" val="1362087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These are the project type categories the project team considered. Some are focused on clean vehicle and fuel technology, while others are focused on demand reduction or mode shift, and others are focused on efficient traffic flow.</a:t>
            </a:r>
          </a:p>
          <a:p>
            <a:pPr marL="171450" indent="-171450">
              <a:buFont typeface="Arial" panose="020B0604020202020204" pitchFamily="34" charset="0"/>
              <a:buChar char="•"/>
            </a:pPr>
            <a:r>
              <a:rPr lang="en-US" dirty="0"/>
              <a:t>(Two project types from the interim guidance – Transportation Control Measures and innovative projects – are not listed separately because they can encompass a very wide range of projects.)</a:t>
            </a:r>
          </a:p>
        </p:txBody>
      </p:sp>
      <p:sp>
        <p:nvSpPr>
          <p:cNvPr id="4" name="Slide Number Placeholder 3"/>
          <p:cNvSpPr>
            <a:spLocks noGrp="1"/>
          </p:cNvSpPr>
          <p:nvPr>
            <p:ph type="sldNum" sz="quarter" idx="5"/>
          </p:nvPr>
        </p:nvSpPr>
        <p:spPr/>
        <p:txBody>
          <a:bodyPr/>
          <a:lstStyle/>
          <a:p>
            <a:fld id="{4E028F3F-83E0-4B37-B0D9-9C89EC81C385}" type="slidenum">
              <a:rPr lang="en-US" smtClean="0"/>
              <a:t>7</a:t>
            </a:fld>
            <a:endParaRPr lang="en-US" dirty="0"/>
          </a:p>
        </p:txBody>
      </p:sp>
    </p:spTree>
    <p:extLst>
      <p:ext uri="{BB962C8B-B14F-4D97-AF65-F5344CB8AC3E}">
        <p14:creationId xmlns:p14="http://schemas.microsoft.com/office/powerpoint/2010/main" val="4068341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A review of existing resources related to the CMAQ program, which is detailed in Appendix A of the report, found little information on potential syner­gies.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few synergies were hypothesized in resource documents.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However, most of the evaluation meth­ods currently used in practice are focused on looking at project benefits individually rather than in combination.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The project team looked for examples of MPOs or states that explicitly considered syner­gies when programming projects but found very little. In one MPO example, </a:t>
            </a:r>
            <a:r>
              <a:rPr lang="en-US" dirty="0"/>
              <a:t>a single evaluation was conducted for all phases of a multi-phase project, which is one of the types of synergies we are considering.</a:t>
            </a:r>
          </a:p>
          <a:p>
            <a:endParaRPr lang="en-US" dirty="0"/>
          </a:p>
        </p:txBody>
      </p:sp>
      <p:sp>
        <p:nvSpPr>
          <p:cNvPr id="4" name="Slide Number Placeholder 3"/>
          <p:cNvSpPr>
            <a:spLocks noGrp="1"/>
          </p:cNvSpPr>
          <p:nvPr>
            <p:ph type="sldNum" sz="quarter" idx="5"/>
          </p:nvPr>
        </p:nvSpPr>
        <p:spPr/>
        <p:txBody>
          <a:bodyPr/>
          <a:lstStyle/>
          <a:p>
            <a:fld id="{4E028F3F-83E0-4B37-B0D9-9C89EC81C385}" type="slidenum">
              <a:rPr lang="en-US" smtClean="0"/>
              <a:t>8</a:t>
            </a:fld>
            <a:endParaRPr lang="en-US" dirty="0"/>
          </a:p>
        </p:txBody>
      </p:sp>
    </p:spTree>
    <p:extLst>
      <p:ext uri="{BB962C8B-B14F-4D97-AF65-F5344CB8AC3E}">
        <p14:creationId xmlns:p14="http://schemas.microsoft.com/office/powerpoint/2010/main" val="1941382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dirty="0"/>
              <a:t>These are some examples of cases in which we might observe synergistic benefits. </a:t>
            </a:r>
          </a:p>
          <a:p>
            <a:pPr marL="171450" indent="-171450">
              <a:buFont typeface="Arial" panose="020B0604020202020204" pitchFamily="34" charset="0"/>
              <a:buChar char="•"/>
            </a:pPr>
            <a:r>
              <a:rPr lang="en-US" b="0" dirty="0"/>
              <a:t>As one example, public education programs might increase the benefits of other projects such as public transit or pedestrian and bicycle improvements by providing information about how to use those improvements.</a:t>
            </a:r>
          </a:p>
          <a:p>
            <a:pPr marL="171450" indent="-171450">
              <a:buFont typeface="Arial" panose="020B0604020202020204" pitchFamily="34" charset="0"/>
              <a:buChar char="•"/>
            </a:pPr>
            <a:r>
              <a:rPr lang="en-US" b="0" dirty="0"/>
              <a:t>Synergies may be geographic in nature, for example, improving a corridor or network, as shown in the example of bicycle projects that contribute to a connected network.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t>There may also be synergies related to scope and scale, such as leveraging economies of scale in purchasing or procurement for clean vehicle technologies.</a:t>
            </a:r>
          </a:p>
          <a:p>
            <a:pPr marL="171450" indent="-171450">
              <a:buFont typeface="Arial" panose="020B0604020202020204" pitchFamily="34" charset="0"/>
              <a:buChar char="•"/>
            </a:pPr>
            <a:r>
              <a:rPr lang="en-US" b="0" dirty="0"/>
              <a:t>There may be functional synergies, for example, combining mode shift with clean technology to ensure that increased transit ridership or rail freight use reduces emissions as much as possible.</a:t>
            </a:r>
          </a:p>
          <a:p>
            <a:endParaRPr lang="en-US" dirty="0"/>
          </a:p>
        </p:txBody>
      </p:sp>
      <p:sp>
        <p:nvSpPr>
          <p:cNvPr id="4" name="Slide Number Placeholder 3"/>
          <p:cNvSpPr>
            <a:spLocks noGrp="1"/>
          </p:cNvSpPr>
          <p:nvPr>
            <p:ph type="sldNum" sz="quarter" idx="5"/>
          </p:nvPr>
        </p:nvSpPr>
        <p:spPr/>
        <p:txBody>
          <a:bodyPr/>
          <a:lstStyle/>
          <a:p>
            <a:fld id="{4E028F3F-83E0-4B37-B0D9-9C89EC81C385}" type="slidenum">
              <a:rPr lang="en-US" smtClean="0"/>
              <a:t>9</a:t>
            </a:fld>
            <a:endParaRPr lang="en-US" dirty="0"/>
          </a:p>
        </p:txBody>
      </p:sp>
    </p:spTree>
    <p:extLst>
      <p:ext uri="{BB962C8B-B14F-4D97-AF65-F5344CB8AC3E}">
        <p14:creationId xmlns:p14="http://schemas.microsoft.com/office/powerpoint/2010/main" val="12767745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CLOUDS"/>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9" name="Picture 13" descr="Untitled-2"/>
          <p:cNvPicPr>
            <a:picLocks noChangeAspect="1" noChangeArrowheads="1"/>
          </p:cNvPicPr>
          <p:nvPr/>
        </p:nvPicPr>
        <p:blipFill>
          <a:blip r:embed="rId3" cstate="print"/>
          <a:srcRect/>
          <a:stretch>
            <a:fillRect/>
          </a:stretch>
        </p:blipFill>
        <p:spPr bwMode="auto">
          <a:xfrm>
            <a:off x="0" y="0"/>
            <a:ext cx="9144000" cy="1143000"/>
          </a:xfrm>
          <a:prstGeom prst="rect">
            <a:avLst/>
          </a:prstGeom>
          <a:noFill/>
          <a:ln w="9525">
            <a:noFill/>
            <a:miter lim="800000"/>
            <a:headEnd/>
            <a:tailEnd/>
          </a:ln>
        </p:spPr>
      </p:pic>
      <p:sp>
        <p:nvSpPr>
          <p:cNvPr id="159747"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59752" name="Rectangle 8"/>
          <p:cNvSpPr>
            <a:spLocks noGrp="1" noChangeArrowheads="1"/>
          </p:cNvSpPr>
          <p:nvPr>
            <p:ph type="ctrTitle"/>
          </p:nvPr>
        </p:nvSpPr>
        <p:spPr>
          <a:xfrm>
            <a:off x="685800" y="2130425"/>
            <a:ext cx="7772400" cy="1470025"/>
          </a:xfrm>
        </p:spPr>
        <p:txBody>
          <a:bodyPr/>
          <a:lstStyle>
            <a:lvl1pPr>
              <a:defRPr b="0"/>
            </a:lvl1pPr>
          </a:lstStyle>
          <a:p>
            <a:r>
              <a:rPr lang="en-US"/>
              <a:t>Click to edit Master title style</a:t>
            </a:r>
          </a:p>
        </p:txBody>
      </p:sp>
      <p:pic>
        <p:nvPicPr>
          <p:cNvPr id="8" name="Picture 7" descr="C:\Users\awakeman\Desktop\FHWA_horizontal_2013.jpg">
            <a:extLst>
              <a:ext uri="{FF2B5EF4-FFF2-40B4-BE49-F238E27FC236}">
                <a16:creationId xmlns:a16="http://schemas.microsoft.com/office/drawing/2014/main" id="{9F6B16D3-F15C-4980-AA0C-F0D7D1E14D9F}"/>
              </a:ext>
            </a:extLst>
          </p:cNvPr>
          <p:cNvPicPr/>
          <p:nvPr userDrawn="1"/>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361315" y="6019800"/>
            <a:ext cx="2020570" cy="749262"/>
          </a:xfrm>
          <a:prstGeom prst="rect">
            <a:avLst/>
          </a:prstGeom>
          <a:noFill/>
          <a:ln>
            <a:noFill/>
          </a:ln>
          <a:effectLst>
            <a:outerShdw blurRad="50800" dist="50800" dir="5400000" algn="ctr" rotWithShape="0">
              <a:schemeClr val="accent1">
                <a:lumMod val="90000"/>
              </a:schemeClr>
            </a:outerShdw>
          </a:effectLst>
        </p:spPr>
      </p:pic>
    </p:spTree>
    <p:extLst>
      <p:ext uri="{BB962C8B-B14F-4D97-AF65-F5344CB8AC3E}">
        <p14:creationId xmlns:p14="http://schemas.microsoft.com/office/powerpoint/2010/main" val="173998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9"/>
          <p:cNvSpPr>
            <a:spLocks noGrp="1" noChangeArrowheads="1"/>
          </p:cNvSpPr>
          <p:nvPr>
            <p:ph type="sldNum" sz="quarter" idx="10"/>
          </p:nvPr>
        </p:nvSpPr>
        <p:spPr>
          <a:ln/>
        </p:spPr>
        <p:txBody>
          <a:bodyPr/>
          <a:lstStyle>
            <a:lvl1pPr>
              <a:defRPr/>
            </a:lvl1pPr>
          </a:lstStyle>
          <a:p>
            <a:fld id="{373C40B7-AA70-4797-9543-5B75F5037508}"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614510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1089025"/>
            <a:ext cx="2286000" cy="53403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1089025"/>
            <a:ext cx="6705600" cy="5340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9"/>
          <p:cNvSpPr>
            <a:spLocks noGrp="1" noChangeArrowheads="1"/>
          </p:cNvSpPr>
          <p:nvPr>
            <p:ph type="sldNum" sz="quarter" idx="10"/>
          </p:nvPr>
        </p:nvSpPr>
        <p:spPr>
          <a:ln/>
        </p:spPr>
        <p:txBody>
          <a:bodyPr/>
          <a:lstStyle>
            <a:lvl1pPr>
              <a:defRPr/>
            </a:lvl1pPr>
          </a:lstStyle>
          <a:p>
            <a:fld id="{373C40B7-AA70-4797-9543-5B75F5037508}"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936053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089025"/>
            <a:ext cx="9144000" cy="960438"/>
          </a:xfrm>
        </p:spPr>
        <p:txBody>
          <a:bodyPr/>
          <a:lstStyle/>
          <a:p>
            <a:r>
              <a:rPr lang="en-US"/>
              <a:t>Click to edit Master title style</a:t>
            </a:r>
          </a:p>
        </p:txBody>
      </p:sp>
      <p:sp>
        <p:nvSpPr>
          <p:cNvPr id="3" name="Text Placeholder 2"/>
          <p:cNvSpPr>
            <a:spLocks noGrp="1"/>
          </p:cNvSpPr>
          <p:nvPr>
            <p:ph type="body" sz="half" idx="1"/>
          </p:nvPr>
        </p:nvSpPr>
        <p:spPr>
          <a:xfrm>
            <a:off x="457200" y="2473325"/>
            <a:ext cx="8229600" cy="1901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4527550"/>
            <a:ext cx="8229600" cy="1901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9"/>
          <p:cNvSpPr>
            <a:spLocks noGrp="1" noChangeArrowheads="1"/>
          </p:cNvSpPr>
          <p:nvPr>
            <p:ph type="sldNum" sz="quarter" idx="10"/>
          </p:nvPr>
        </p:nvSpPr>
        <p:spPr>
          <a:ln/>
        </p:spPr>
        <p:txBody>
          <a:bodyPr/>
          <a:lstStyle>
            <a:lvl1pPr>
              <a:defRPr/>
            </a:lvl1pPr>
          </a:lstStyle>
          <a:p>
            <a:fld id="{373C40B7-AA70-4797-9543-5B75F5037508}"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595146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0" y="1089025"/>
            <a:ext cx="9144000" cy="960438"/>
          </a:xfrm>
        </p:spPr>
        <p:txBody>
          <a:bodyPr/>
          <a:lstStyle/>
          <a:p>
            <a:r>
              <a:rPr lang="en-US"/>
              <a:t>Click to edit Master title style</a:t>
            </a:r>
          </a:p>
        </p:txBody>
      </p:sp>
      <p:sp>
        <p:nvSpPr>
          <p:cNvPr id="3" name="Chart Placeholder 2"/>
          <p:cNvSpPr>
            <a:spLocks noGrp="1"/>
          </p:cNvSpPr>
          <p:nvPr>
            <p:ph type="chart" idx="1"/>
          </p:nvPr>
        </p:nvSpPr>
        <p:spPr>
          <a:xfrm>
            <a:off x="457200" y="2473325"/>
            <a:ext cx="8229600" cy="3956050"/>
          </a:xfrm>
        </p:spPr>
        <p:txBody>
          <a:bodyPr/>
          <a:lstStyle/>
          <a:p>
            <a:pPr lvl="0"/>
            <a:r>
              <a:rPr lang="en-US" noProof="0" dirty="0"/>
              <a:t>Click icon to add chart</a:t>
            </a:r>
          </a:p>
        </p:txBody>
      </p:sp>
      <p:sp>
        <p:nvSpPr>
          <p:cNvPr id="4" name="Rectangle 29"/>
          <p:cNvSpPr>
            <a:spLocks noGrp="1" noChangeArrowheads="1"/>
          </p:cNvSpPr>
          <p:nvPr>
            <p:ph type="sldNum" sz="quarter" idx="10"/>
          </p:nvPr>
        </p:nvSpPr>
        <p:spPr>
          <a:ln/>
        </p:spPr>
        <p:txBody>
          <a:bodyPr/>
          <a:lstStyle>
            <a:lvl1pPr>
              <a:defRPr/>
            </a:lvl1pPr>
          </a:lstStyle>
          <a:p>
            <a:fld id="{373C40B7-AA70-4797-9543-5B75F5037508}"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149523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0" y="1089025"/>
            <a:ext cx="9144000" cy="960438"/>
          </a:xfrm>
        </p:spPr>
        <p:txBody>
          <a:bodyPr/>
          <a:lstStyle/>
          <a:p>
            <a:r>
              <a:rPr lang="en-US"/>
              <a:t>Click to edit Master title style</a:t>
            </a:r>
          </a:p>
        </p:txBody>
      </p:sp>
      <p:sp>
        <p:nvSpPr>
          <p:cNvPr id="3" name="Text Placeholder 2"/>
          <p:cNvSpPr>
            <a:spLocks noGrp="1"/>
          </p:cNvSpPr>
          <p:nvPr>
            <p:ph type="body" sz="half" idx="1"/>
          </p:nvPr>
        </p:nvSpPr>
        <p:spPr>
          <a:xfrm>
            <a:off x="457200" y="2473325"/>
            <a:ext cx="4038600" cy="3956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2473325"/>
            <a:ext cx="4038600" cy="3956050"/>
          </a:xfrm>
        </p:spPr>
        <p:txBody>
          <a:bodyPr/>
          <a:lstStyle/>
          <a:p>
            <a:pPr lvl="0"/>
            <a:r>
              <a:rPr lang="en-US" noProof="0" dirty="0"/>
              <a:t>Click icon to add clip art</a:t>
            </a:r>
          </a:p>
        </p:txBody>
      </p:sp>
      <p:sp>
        <p:nvSpPr>
          <p:cNvPr id="5" name="Rectangle 29"/>
          <p:cNvSpPr>
            <a:spLocks noGrp="1" noChangeArrowheads="1"/>
          </p:cNvSpPr>
          <p:nvPr>
            <p:ph type="sldNum" sz="quarter" idx="10"/>
          </p:nvPr>
        </p:nvSpPr>
        <p:spPr>
          <a:ln/>
        </p:spPr>
        <p:txBody>
          <a:bodyPr/>
          <a:lstStyle>
            <a:lvl1pPr>
              <a:defRPr/>
            </a:lvl1pPr>
          </a:lstStyle>
          <a:p>
            <a:fld id="{373C40B7-AA70-4797-9543-5B75F5037508}"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275087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1089025"/>
            <a:ext cx="9144000" cy="960438"/>
          </a:xfrm>
        </p:spPr>
        <p:txBody>
          <a:bodyPr/>
          <a:lstStyle/>
          <a:p>
            <a:r>
              <a:rPr lang="en-US"/>
              <a:t>Click to edit Master title style</a:t>
            </a:r>
          </a:p>
        </p:txBody>
      </p:sp>
      <p:sp>
        <p:nvSpPr>
          <p:cNvPr id="3" name="Content Placeholder 2"/>
          <p:cNvSpPr>
            <a:spLocks noGrp="1"/>
          </p:cNvSpPr>
          <p:nvPr>
            <p:ph sz="half" idx="1"/>
          </p:nvPr>
        </p:nvSpPr>
        <p:spPr>
          <a:xfrm>
            <a:off x="457200" y="2473325"/>
            <a:ext cx="4038600" cy="3956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2473325"/>
            <a:ext cx="4038600" cy="3956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9"/>
          <p:cNvSpPr>
            <a:spLocks noGrp="1" noChangeArrowheads="1"/>
          </p:cNvSpPr>
          <p:nvPr>
            <p:ph type="sldNum" sz="quarter" idx="10"/>
          </p:nvPr>
        </p:nvSpPr>
        <p:spPr>
          <a:ln/>
        </p:spPr>
        <p:txBody>
          <a:bodyPr/>
          <a:lstStyle>
            <a:lvl1pPr>
              <a:defRPr/>
            </a:lvl1pPr>
          </a:lstStyle>
          <a:p>
            <a:fld id="{373C40B7-AA70-4797-9543-5B75F5037508}"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021582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089025"/>
            <a:ext cx="9144000" cy="960438"/>
          </a:xfrm>
        </p:spPr>
        <p:txBody>
          <a:bodyPr/>
          <a:lstStyle/>
          <a:p>
            <a:r>
              <a:rPr lang="en-US"/>
              <a:t>Click to edit Master title style</a:t>
            </a:r>
          </a:p>
        </p:txBody>
      </p:sp>
      <p:sp>
        <p:nvSpPr>
          <p:cNvPr id="3" name="Text Placeholder 2"/>
          <p:cNvSpPr>
            <a:spLocks noGrp="1"/>
          </p:cNvSpPr>
          <p:nvPr>
            <p:ph type="body" sz="half" idx="1"/>
          </p:nvPr>
        </p:nvSpPr>
        <p:spPr>
          <a:xfrm>
            <a:off x="457200" y="2473325"/>
            <a:ext cx="4038600" cy="3956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473325"/>
            <a:ext cx="4038600" cy="3956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9"/>
          <p:cNvSpPr>
            <a:spLocks noGrp="1" noChangeArrowheads="1"/>
          </p:cNvSpPr>
          <p:nvPr>
            <p:ph type="sldNum" sz="quarter" idx="10"/>
          </p:nvPr>
        </p:nvSpPr>
        <p:spPr>
          <a:ln/>
        </p:spPr>
        <p:txBody>
          <a:bodyPr/>
          <a:lstStyle>
            <a:lvl1pPr>
              <a:defRPr/>
            </a:lvl1pPr>
          </a:lstStyle>
          <a:p>
            <a:fld id="{373C40B7-AA70-4797-9543-5B75F5037508}"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751799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9"/>
          <p:cNvSpPr>
            <a:spLocks noGrp="1" noChangeArrowheads="1"/>
          </p:cNvSpPr>
          <p:nvPr>
            <p:ph type="sldNum" sz="quarter" idx="10"/>
          </p:nvPr>
        </p:nvSpPr>
        <p:spPr>
          <a:ln/>
        </p:spPr>
        <p:txBody>
          <a:bodyPr/>
          <a:lstStyle>
            <a:lvl1pPr>
              <a:defRPr/>
            </a:lvl1pPr>
          </a:lstStyle>
          <a:p>
            <a:fld id="{373C40B7-AA70-4797-9543-5B75F5037508}"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613878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9"/>
          <p:cNvSpPr>
            <a:spLocks noGrp="1" noChangeArrowheads="1"/>
          </p:cNvSpPr>
          <p:nvPr>
            <p:ph type="sldNum" sz="quarter" idx="10"/>
          </p:nvPr>
        </p:nvSpPr>
        <p:spPr>
          <a:ln/>
        </p:spPr>
        <p:txBody>
          <a:bodyPr/>
          <a:lstStyle>
            <a:lvl1pPr>
              <a:defRPr/>
            </a:lvl1pPr>
          </a:lstStyle>
          <a:p>
            <a:fld id="{373C40B7-AA70-4797-9543-5B75F5037508}"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27753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473325"/>
            <a:ext cx="4038600" cy="3956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473325"/>
            <a:ext cx="4038600" cy="3956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9"/>
          <p:cNvSpPr>
            <a:spLocks noGrp="1" noChangeArrowheads="1"/>
          </p:cNvSpPr>
          <p:nvPr>
            <p:ph type="sldNum" sz="quarter" idx="10"/>
          </p:nvPr>
        </p:nvSpPr>
        <p:spPr>
          <a:ln/>
        </p:spPr>
        <p:txBody>
          <a:bodyPr/>
          <a:lstStyle>
            <a:lvl1pPr>
              <a:defRPr/>
            </a:lvl1pPr>
          </a:lstStyle>
          <a:p>
            <a:fld id="{373C40B7-AA70-4797-9543-5B75F5037508}"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496377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9"/>
          <p:cNvSpPr>
            <a:spLocks noGrp="1" noChangeArrowheads="1"/>
          </p:cNvSpPr>
          <p:nvPr>
            <p:ph type="sldNum" sz="quarter" idx="10"/>
          </p:nvPr>
        </p:nvSpPr>
        <p:spPr>
          <a:ln/>
        </p:spPr>
        <p:txBody>
          <a:bodyPr/>
          <a:lstStyle>
            <a:lvl1pPr>
              <a:defRPr/>
            </a:lvl1pPr>
          </a:lstStyle>
          <a:p>
            <a:fld id="{373C40B7-AA70-4797-9543-5B75F5037508}"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197057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9"/>
          <p:cNvSpPr>
            <a:spLocks noGrp="1" noChangeArrowheads="1"/>
          </p:cNvSpPr>
          <p:nvPr>
            <p:ph type="sldNum" sz="quarter" idx="10"/>
          </p:nvPr>
        </p:nvSpPr>
        <p:spPr>
          <a:ln/>
        </p:spPr>
        <p:txBody>
          <a:bodyPr/>
          <a:lstStyle>
            <a:lvl1pPr>
              <a:defRPr/>
            </a:lvl1pPr>
          </a:lstStyle>
          <a:p>
            <a:fld id="{373C40B7-AA70-4797-9543-5B75F5037508}"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62086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9"/>
          <p:cNvSpPr>
            <a:spLocks noGrp="1" noChangeArrowheads="1"/>
          </p:cNvSpPr>
          <p:nvPr>
            <p:ph type="sldNum" sz="quarter" idx="10"/>
          </p:nvPr>
        </p:nvSpPr>
        <p:spPr>
          <a:ln/>
        </p:spPr>
        <p:txBody>
          <a:bodyPr/>
          <a:lstStyle>
            <a:lvl1pPr>
              <a:defRPr/>
            </a:lvl1pPr>
          </a:lstStyle>
          <a:p>
            <a:fld id="{373C40B7-AA70-4797-9543-5B75F5037508}"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57900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9"/>
          <p:cNvSpPr>
            <a:spLocks noGrp="1" noChangeArrowheads="1"/>
          </p:cNvSpPr>
          <p:nvPr>
            <p:ph type="sldNum" sz="quarter" idx="10"/>
          </p:nvPr>
        </p:nvSpPr>
        <p:spPr>
          <a:ln/>
        </p:spPr>
        <p:txBody>
          <a:bodyPr/>
          <a:lstStyle>
            <a:lvl1pPr>
              <a:defRPr/>
            </a:lvl1pPr>
          </a:lstStyle>
          <a:p>
            <a:fld id="{373C40B7-AA70-4797-9543-5B75F5037508}"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10625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9"/>
          <p:cNvSpPr>
            <a:spLocks noGrp="1" noChangeArrowheads="1"/>
          </p:cNvSpPr>
          <p:nvPr>
            <p:ph type="sldNum" sz="quarter" idx="10"/>
          </p:nvPr>
        </p:nvSpPr>
        <p:spPr>
          <a:ln/>
        </p:spPr>
        <p:txBody>
          <a:bodyPr/>
          <a:lstStyle>
            <a:lvl1pPr>
              <a:defRPr/>
            </a:lvl1pPr>
          </a:lstStyle>
          <a:p>
            <a:fld id="{373C40B7-AA70-4797-9543-5B75F5037508}"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802044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pic>
        <p:nvPicPr>
          <p:cNvPr id="4098" name="Picture 28" descr="CLOUDS"/>
          <p:cNvPicPr>
            <a:picLocks noChangeAspect="1" noChangeArrowheads="1"/>
          </p:cNvPicPr>
          <p:nvPr/>
        </p:nvPicPr>
        <p:blipFill>
          <a:blip r:embed="rId18" cstate="print"/>
          <a:srcRect/>
          <a:stretch>
            <a:fillRect/>
          </a:stretch>
        </p:blipFill>
        <p:spPr bwMode="auto">
          <a:xfrm>
            <a:off x="0" y="0"/>
            <a:ext cx="9144000" cy="6858000"/>
          </a:xfrm>
          <a:prstGeom prst="rect">
            <a:avLst/>
          </a:prstGeom>
          <a:noFill/>
          <a:ln w="9525">
            <a:noFill/>
            <a:miter lim="800000"/>
            <a:headEnd/>
            <a:tailEnd/>
          </a:ln>
        </p:spPr>
      </p:pic>
      <p:pic>
        <p:nvPicPr>
          <p:cNvPr id="4099" name="Picture 30" descr="cover slide 2"/>
          <p:cNvPicPr>
            <a:picLocks noChangeAspect="1" noChangeArrowheads="1"/>
          </p:cNvPicPr>
          <p:nvPr/>
        </p:nvPicPr>
        <p:blipFill>
          <a:blip r:embed="rId19" cstate="print">
            <a:lum bright="6000"/>
          </a:blip>
          <a:srcRect/>
          <a:stretch>
            <a:fillRect/>
          </a:stretch>
        </p:blipFill>
        <p:spPr bwMode="auto">
          <a:xfrm>
            <a:off x="0" y="0"/>
            <a:ext cx="9144000" cy="871538"/>
          </a:xfrm>
          <a:prstGeom prst="rect">
            <a:avLst/>
          </a:prstGeom>
          <a:noFill/>
          <a:ln w="9525">
            <a:noFill/>
            <a:miter lim="800000"/>
            <a:headEnd/>
            <a:tailEnd/>
          </a:ln>
        </p:spPr>
      </p:pic>
      <p:sp>
        <p:nvSpPr>
          <p:cNvPr id="4100" name="Rectangle 3"/>
          <p:cNvSpPr>
            <a:spLocks noGrp="1" noChangeArrowheads="1"/>
          </p:cNvSpPr>
          <p:nvPr>
            <p:ph type="body" idx="1"/>
          </p:nvPr>
        </p:nvSpPr>
        <p:spPr bwMode="auto">
          <a:xfrm>
            <a:off x="457200" y="2473325"/>
            <a:ext cx="8229600" cy="3956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2" name="Rectangle 2"/>
          <p:cNvSpPr>
            <a:spLocks noGrp="1" noChangeArrowheads="1"/>
          </p:cNvSpPr>
          <p:nvPr>
            <p:ph type="title"/>
          </p:nvPr>
        </p:nvSpPr>
        <p:spPr bwMode="auto">
          <a:xfrm>
            <a:off x="0" y="1089025"/>
            <a:ext cx="9144000" cy="9604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53" name="Rectangle 29"/>
          <p:cNvSpPr>
            <a:spLocks noGrp="1" noChangeArrowheads="1"/>
          </p:cNvSpPr>
          <p:nvPr>
            <p:ph type="sldNum" sz="quarter" idx="4"/>
          </p:nvPr>
        </p:nvSpPr>
        <p:spPr bwMode="auto">
          <a:xfrm>
            <a:off x="6807200" y="64008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defRPr>
            </a:lvl1pPr>
          </a:lstStyle>
          <a:p>
            <a:fld id="{373C40B7-AA70-4797-9543-5B75F5037508}" type="slidenum">
              <a:rPr lang="en-US" smtClean="0">
                <a:solidFill>
                  <a:srgbClr val="000000"/>
                </a:solidFill>
              </a:rPr>
              <a:pPr/>
              <a:t>‹#›</a:t>
            </a:fld>
            <a:endParaRPr lang="en-US" dirty="0">
              <a:solidFill>
                <a:srgbClr val="000000"/>
              </a:solidFill>
            </a:endParaRPr>
          </a:p>
        </p:txBody>
      </p:sp>
      <p:pic>
        <p:nvPicPr>
          <p:cNvPr id="9" name="Picture 8" descr="C:\Users\awakeman\Desktop\FHWA_horizontal_2013.jpg">
            <a:extLst>
              <a:ext uri="{FF2B5EF4-FFF2-40B4-BE49-F238E27FC236}">
                <a16:creationId xmlns:a16="http://schemas.microsoft.com/office/drawing/2014/main" id="{CC68E05D-A2A9-4BA5-99BF-993444E8C633}"/>
              </a:ext>
            </a:extLst>
          </p:cNvPr>
          <p:cNvPicPr/>
          <p:nvPr userDrawn="1"/>
        </p:nvPicPr>
        <p:blipFill>
          <a:blip r:embed="rId20"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52400" y="76518"/>
            <a:ext cx="2020570" cy="795020"/>
          </a:xfrm>
          <a:prstGeom prst="rect">
            <a:avLst/>
          </a:prstGeom>
          <a:noFill/>
          <a:ln>
            <a:noFill/>
          </a:ln>
        </p:spPr>
      </p:pic>
    </p:spTree>
    <p:extLst>
      <p:ext uri="{BB962C8B-B14F-4D97-AF65-F5344CB8AC3E}">
        <p14:creationId xmlns:p14="http://schemas.microsoft.com/office/powerpoint/2010/main" val="28195529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ctr" rtl="0" eaLnBrk="1" fontAlgn="base" hangingPunct="1">
        <a:spcBef>
          <a:spcPct val="0"/>
        </a:spcBef>
        <a:spcAft>
          <a:spcPct val="0"/>
        </a:spcAft>
        <a:defRPr sz="3800" b="1">
          <a:solidFill>
            <a:schemeClr val="accent2"/>
          </a:solidFill>
          <a:latin typeface="+mj-lt"/>
          <a:ea typeface="+mj-ea"/>
          <a:cs typeface="+mj-cs"/>
        </a:defRPr>
      </a:lvl1pPr>
      <a:lvl2pPr algn="ctr" rtl="0" eaLnBrk="1" fontAlgn="base" hangingPunct="1">
        <a:spcBef>
          <a:spcPct val="0"/>
        </a:spcBef>
        <a:spcAft>
          <a:spcPct val="0"/>
        </a:spcAft>
        <a:defRPr sz="3800" b="1">
          <a:solidFill>
            <a:schemeClr val="accent2"/>
          </a:solidFill>
          <a:latin typeface="Frutiger 55 Roman" pitchFamily="2" charset="0"/>
        </a:defRPr>
      </a:lvl2pPr>
      <a:lvl3pPr algn="ctr" rtl="0" eaLnBrk="1" fontAlgn="base" hangingPunct="1">
        <a:spcBef>
          <a:spcPct val="0"/>
        </a:spcBef>
        <a:spcAft>
          <a:spcPct val="0"/>
        </a:spcAft>
        <a:defRPr sz="3800" b="1">
          <a:solidFill>
            <a:schemeClr val="accent2"/>
          </a:solidFill>
          <a:latin typeface="Frutiger 55 Roman" pitchFamily="2" charset="0"/>
        </a:defRPr>
      </a:lvl3pPr>
      <a:lvl4pPr algn="ctr" rtl="0" eaLnBrk="1" fontAlgn="base" hangingPunct="1">
        <a:spcBef>
          <a:spcPct val="0"/>
        </a:spcBef>
        <a:spcAft>
          <a:spcPct val="0"/>
        </a:spcAft>
        <a:defRPr sz="3800" b="1">
          <a:solidFill>
            <a:schemeClr val="accent2"/>
          </a:solidFill>
          <a:latin typeface="Frutiger 55 Roman" pitchFamily="2" charset="0"/>
        </a:defRPr>
      </a:lvl4pPr>
      <a:lvl5pPr algn="ctr" rtl="0" eaLnBrk="1" fontAlgn="base" hangingPunct="1">
        <a:spcBef>
          <a:spcPct val="0"/>
        </a:spcBef>
        <a:spcAft>
          <a:spcPct val="0"/>
        </a:spcAft>
        <a:defRPr sz="3800" b="1">
          <a:solidFill>
            <a:schemeClr val="accent2"/>
          </a:solidFill>
          <a:latin typeface="Frutiger 55 Roman" pitchFamily="2" charset="0"/>
        </a:defRPr>
      </a:lvl5pPr>
      <a:lvl6pPr marL="457200" algn="ctr" rtl="0" eaLnBrk="1" fontAlgn="base" hangingPunct="1">
        <a:spcBef>
          <a:spcPct val="0"/>
        </a:spcBef>
        <a:spcAft>
          <a:spcPct val="0"/>
        </a:spcAft>
        <a:defRPr sz="3800" b="1">
          <a:solidFill>
            <a:schemeClr val="accent2"/>
          </a:solidFill>
          <a:latin typeface="Frutiger 55 Roman" pitchFamily="2" charset="0"/>
        </a:defRPr>
      </a:lvl6pPr>
      <a:lvl7pPr marL="914400" algn="ctr" rtl="0" eaLnBrk="1" fontAlgn="base" hangingPunct="1">
        <a:spcBef>
          <a:spcPct val="0"/>
        </a:spcBef>
        <a:spcAft>
          <a:spcPct val="0"/>
        </a:spcAft>
        <a:defRPr sz="3800" b="1">
          <a:solidFill>
            <a:schemeClr val="accent2"/>
          </a:solidFill>
          <a:latin typeface="Frutiger 55 Roman" pitchFamily="2" charset="0"/>
        </a:defRPr>
      </a:lvl7pPr>
      <a:lvl8pPr marL="1371600" algn="ctr" rtl="0" eaLnBrk="1" fontAlgn="base" hangingPunct="1">
        <a:spcBef>
          <a:spcPct val="0"/>
        </a:spcBef>
        <a:spcAft>
          <a:spcPct val="0"/>
        </a:spcAft>
        <a:defRPr sz="3800" b="1">
          <a:solidFill>
            <a:schemeClr val="accent2"/>
          </a:solidFill>
          <a:latin typeface="Frutiger 55 Roman" pitchFamily="2" charset="0"/>
        </a:defRPr>
      </a:lvl8pPr>
      <a:lvl9pPr marL="1828800" algn="ctr" rtl="0" eaLnBrk="1" fontAlgn="base" hangingPunct="1">
        <a:spcBef>
          <a:spcPct val="0"/>
        </a:spcBef>
        <a:spcAft>
          <a:spcPct val="0"/>
        </a:spcAft>
        <a:defRPr sz="3800" b="1">
          <a:solidFill>
            <a:schemeClr val="accent2"/>
          </a:solidFill>
          <a:latin typeface="Frutiger 55 Roman" pitchFamily="2" charset="0"/>
        </a:defRPr>
      </a:lvl9pPr>
    </p:titleStyle>
    <p:bodyStyle>
      <a:lvl1pPr marL="342900" indent="-342900" algn="l" rtl="0" eaLnBrk="1" fontAlgn="base" hangingPunct="1">
        <a:lnSpc>
          <a:spcPct val="95000"/>
        </a:lnSpc>
        <a:spcBef>
          <a:spcPct val="25000"/>
        </a:spcBef>
        <a:spcAft>
          <a:spcPct val="0"/>
        </a:spcAft>
        <a:buFont typeface="Wingdings" pitchFamily="2" charset="2"/>
        <a:buChar char="§"/>
        <a:defRPr sz="3000">
          <a:solidFill>
            <a:schemeClr val="accent2"/>
          </a:solidFill>
          <a:latin typeface="+mn-lt"/>
          <a:ea typeface="+mn-ea"/>
          <a:cs typeface="+mn-cs"/>
        </a:defRPr>
      </a:lvl1pPr>
      <a:lvl2pPr marL="742950" indent="-285750" algn="l" rtl="0" eaLnBrk="1" fontAlgn="base" hangingPunct="1">
        <a:lnSpc>
          <a:spcPct val="90000"/>
        </a:lnSpc>
        <a:spcBef>
          <a:spcPct val="25000"/>
        </a:spcBef>
        <a:spcAft>
          <a:spcPct val="0"/>
        </a:spcAft>
        <a:buSzPct val="70000"/>
        <a:buFont typeface="Wingdings" pitchFamily="2" charset="2"/>
        <a:buChar char="v"/>
        <a:defRPr sz="2600">
          <a:solidFill>
            <a:schemeClr val="accent2"/>
          </a:solidFill>
          <a:latin typeface="+mn-lt"/>
        </a:defRPr>
      </a:lvl2pPr>
      <a:lvl3pPr marL="1143000" indent="-228600" algn="l" rtl="0" eaLnBrk="1" fontAlgn="base" hangingPunct="1">
        <a:spcBef>
          <a:spcPct val="20000"/>
        </a:spcBef>
        <a:spcAft>
          <a:spcPct val="0"/>
        </a:spcAft>
        <a:buSzPct val="90000"/>
        <a:buFont typeface="Arial" pitchFamily="34" charset="0"/>
        <a:buChar char=""/>
        <a:defRPr sz="2400">
          <a:solidFill>
            <a:schemeClr val="accent2"/>
          </a:solidFill>
          <a:latin typeface="+mn-lt"/>
        </a:defRPr>
      </a:lvl3pPr>
      <a:lvl4pPr marL="1600200" indent="-228600" algn="l" rtl="0" eaLnBrk="1" fontAlgn="base" hangingPunct="1">
        <a:spcBef>
          <a:spcPct val="20000"/>
        </a:spcBef>
        <a:spcAft>
          <a:spcPct val="0"/>
        </a:spcAft>
        <a:buChar char="–"/>
        <a:defRPr sz="2000">
          <a:solidFill>
            <a:schemeClr val="accent2"/>
          </a:solidFill>
          <a:latin typeface="+mn-lt"/>
        </a:defRPr>
      </a:lvl4pPr>
      <a:lvl5pPr marL="2057400" indent="-228600" algn="l" rtl="0" eaLnBrk="1" fontAlgn="base" hangingPunct="1">
        <a:spcBef>
          <a:spcPct val="20000"/>
        </a:spcBef>
        <a:spcAft>
          <a:spcPct val="0"/>
        </a:spcAft>
        <a:buChar char="»"/>
        <a:defRPr sz="2000">
          <a:solidFill>
            <a:schemeClr val="accent2"/>
          </a:solidFill>
          <a:latin typeface="+mn-lt"/>
        </a:defRPr>
      </a:lvl5pPr>
      <a:lvl6pPr marL="2514600" indent="-228600" algn="l" rtl="0" eaLnBrk="1" fontAlgn="base" hangingPunct="1">
        <a:spcBef>
          <a:spcPct val="20000"/>
        </a:spcBef>
        <a:spcAft>
          <a:spcPct val="0"/>
        </a:spcAft>
        <a:buChar char="»"/>
        <a:defRPr sz="2000">
          <a:solidFill>
            <a:schemeClr val="accent2"/>
          </a:solidFill>
          <a:latin typeface="+mn-lt"/>
        </a:defRPr>
      </a:lvl6pPr>
      <a:lvl7pPr marL="2971800" indent="-228600" algn="l" rtl="0" eaLnBrk="1" fontAlgn="base" hangingPunct="1">
        <a:spcBef>
          <a:spcPct val="20000"/>
        </a:spcBef>
        <a:spcAft>
          <a:spcPct val="0"/>
        </a:spcAft>
        <a:buChar char="»"/>
        <a:defRPr sz="2000">
          <a:solidFill>
            <a:schemeClr val="accent2"/>
          </a:solidFill>
          <a:latin typeface="+mn-lt"/>
        </a:defRPr>
      </a:lvl7pPr>
      <a:lvl8pPr marL="3429000" indent="-228600" algn="l" rtl="0" eaLnBrk="1" fontAlgn="base" hangingPunct="1">
        <a:spcBef>
          <a:spcPct val="20000"/>
        </a:spcBef>
        <a:spcAft>
          <a:spcPct val="0"/>
        </a:spcAft>
        <a:buChar char="»"/>
        <a:defRPr sz="2000">
          <a:solidFill>
            <a:schemeClr val="accent2"/>
          </a:solidFill>
          <a:latin typeface="+mn-lt"/>
        </a:defRPr>
      </a:lvl8pPr>
      <a:lvl9pPr marL="3886200" indent="-228600" algn="l" rtl="0" eaLnBrk="1" fontAlgn="base" hangingPunct="1">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fhwa.dot.gov/environment/air_quality/cmaq/"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C3B83-39E4-4796-8039-E740F8481B30}"/>
              </a:ext>
            </a:extLst>
          </p:cNvPr>
          <p:cNvSpPr>
            <a:spLocks noGrp="1"/>
          </p:cNvSpPr>
          <p:nvPr>
            <p:ph type="ctrTitle"/>
          </p:nvPr>
        </p:nvSpPr>
        <p:spPr/>
        <p:txBody>
          <a:bodyPr/>
          <a:lstStyle/>
          <a:p>
            <a:r>
              <a:rPr lang="en-US" dirty="0"/>
              <a:t>Congestion Mitigation and Air Quality Improvement Program </a:t>
            </a:r>
            <a:br>
              <a:rPr lang="en-US" dirty="0"/>
            </a:br>
            <a:r>
              <a:rPr lang="en-US" dirty="0"/>
              <a:t>Scenario Development</a:t>
            </a:r>
          </a:p>
        </p:txBody>
      </p:sp>
      <p:sp>
        <p:nvSpPr>
          <p:cNvPr id="7" name="TextBox 6">
            <a:extLst>
              <a:ext uri="{FF2B5EF4-FFF2-40B4-BE49-F238E27FC236}">
                <a16:creationId xmlns:a16="http://schemas.microsoft.com/office/drawing/2014/main" id="{6D1D812C-268D-4AA5-9115-DF1BCA6ABE60}"/>
              </a:ext>
            </a:extLst>
          </p:cNvPr>
          <p:cNvSpPr txBox="1"/>
          <p:nvPr/>
        </p:nvSpPr>
        <p:spPr>
          <a:xfrm>
            <a:off x="6324600" y="6412468"/>
            <a:ext cx="2590800" cy="369332"/>
          </a:xfrm>
          <a:prstGeom prst="rect">
            <a:avLst/>
          </a:prstGeom>
          <a:noFill/>
        </p:spPr>
        <p:txBody>
          <a:bodyPr wrap="square" rtlCol="0">
            <a:spAutoFit/>
          </a:bodyPr>
          <a:lstStyle/>
          <a:p>
            <a:pPr algn="r"/>
            <a:r>
              <a:rPr lang="en-US" dirty="0">
                <a:solidFill>
                  <a:schemeClr val="accent2"/>
                </a:solidFill>
              </a:rPr>
              <a:t>June 2020</a:t>
            </a:r>
          </a:p>
        </p:txBody>
      </p:sp>
    </p:spTree>
    <p:extLst>
      <p:ext uri="{BB962C8B-B14F-4D97-AF65-F5344CB8AC3E}">
        <p14:creationId xmlns:p14="http://schemas.microsoft.com/office/powerpoint/2010/main" val="3065502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1CCAB-697E-4720-A805-0FF899073F7B}"/>
              </a:ext>
            </a:extLst>
          </p:cNvPr>
          <p:cNvSpPr>
            <a:spLocks noGrp="1"/>
          </p:cNvSpPr>
          <p:nvPr>
            <p:ph type="title"/>
          </p:nvPr>
        </p:nvSpPr>
        <p:spPr/>
        <p:txBody>
          <a:bodyPr/>
          <a:lstStyle/>
          <a:p>
            <a:r>
              <a:rPr lang="en-US" dirty="0"/>
              <a:t>Challenges and Solutions in </a:t>
            </a:r>
            <a:br>
              <a:rPr lang="en-US" dirty="0"/>
            </a:br>
            <a:r>
              <a:rPr lang="en-US" dirty="0"/>
              <a:t>Leveraging Synergies</a:t>
            </a:r>
          </a:p>
        </p:txBody>
      </p:sp>
      <p:sp>
        <p:nvSpPr>
          <p:cNvPr id="4" name="Slide Number Placeholder 3">
            <a:extLst>
              <a:ext uri="{FF2B5EF4-FFF2-40B4-BE49-F238E27FC236}">
                <a16:creationId xmlns:a16="http://schemas.microsoft.com/office/drawing/2014/main" id="{495BF3FC-77DE-40A6-AF2F-19A07ED5A7D4}"/>
              </a:ext>
            </a:extLst>
          </p:cNvPr>
          <p:cNvSpPr>
            <a:spLocks noGrp="1"/>
          </p:cNvSpPr>
          <p:nvPr>
            <p:ph type="sldNum" sz="quarter" idx="10"/>
          </p:nvPr>
        </p:nvSpPr>
        <p:spPr/>
        <p:txBody>
          <a:bodyPr/>
          <a:lstStyle/>
          <a:p>
            <a:fld id="{373C40B7-AA70-4797-9543-5B75F5037508}" type="slidenum">
              <a:rPr lang="en-US" smtClean="0">
                <a:solidFill>
                  <a:srgbClr val="000000"/>
                </a:solidFill>
              </a:rPr>
              <a:pPr/>
              <a:t>10</a:t>
            </a:fld>
            <a:endParaRPr lang="en-US" dirty="0">
              <a:solidFill>
                <a:srgbClr val="000000"/>
              </a:solidFill>
            </a:endParaRPr>
          </a:p>
        </p:txBody>
      </p:sp>
      <p:sp>
        <p:nvSpPr>
          <p:cNvPr id="7" name="Rectangle: Rounded Corners 6">
            <a:extLst>
              <a:ext uri="{FF2B5EF4-FFF2-40B4-BE49-F238E27FC236}">
                <a16:creationId xmlns:a16="http://schemas.microsoft.com/office/drawing/2014/main" id="{5B304140-C5C3-4603-8D7E-50F01F4220D8}"/>
              </a:ext>
            </a:extLst>
          </p:cNvPr>
          <p:cNvSpPr/>
          <p:nvPr/>
        </p:nvSpPr>
        <p:spPr>
          <a:xfrm>
            <a:off x="0" y="2391428"/>
            <a:ext cx="9144000" cy="960438"/>
          </a:xfrm>
          <a:prstGeom prst="roundRect">
            <a:avLst>
              <a:gd name="adj" fmla="val 0"/>
            </a:avLst>
          </a:prstGeom>
          <a:gradFill flip="none" rotWithShape="1">
            <a:gsLst>
              <a:gs pos="20000">
                <a:schemeClr val="accent2">
                  <a:lumMod val="50000"/>
                </a:schemeClr>
              </a:gs>
              <a:gs pos="9700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0" tIns="91440" rIns="91440" bIns="91440" rtlCol="0" anchor="ctr">
            <a:noAutofit/>
          </a:bodyPr>
          <a:lstStyle/>
          <a:p>
            <a:r>
              <a:rPr lang="en-US" sz="2800" dirty="0">
                <a:latin typeface="+mj-lt"/>
              </a:rPr>
              <a:t>Understanding synergies and combining wide </a:t>
            </a:r>
            <a:br>
              <a:rPr lang="en-US" sz="2800" dirty="0">
                <a:latin typeface="+mj-lt"/>
              </a:rPr>
            </a:br>
            <a:r>
              <a:rPr lang="en-US" sz="2800" dirty="0">
                <a:latin typeface="+mj-lt"/>
              </a:rPr>
              <a:t>range of project types</a:t>
            </a:r>
          </a:p>
        </p:txBody>
      </p:sp>
      <p:sp>
        <p:nvSpPr>
          <p:cNvPr id="8" name="Rectangle: Rounded Corners 7">
            <a:extLst>
              <a:ext uri="{FF2B5EF4-FFF2-40B4-BE49-F238E27FC236}">
                <a16:creationId xmlns:a16="http://schemas.microsoft.com/office/drawing/2014/main" id="{A08F1FEC-D0D0-473E-9A60-4703B70EF988}"/>
              </a:ext>
            </a:extLst>
          </p:cNvPr>
          <p:cNvSpPr/>
          <p:nvPr/>
        </p:nvSpPr>
        <p:spPr>
          <a:xfrm>
            <a:off x="0" y="4275194"/>
            <a:ext cx="9144000" cy="603832"/>
          </a:xfrm>
          <a:prstGeom prst="roundRect">
            <a:avLst>
              <a:gd name="adj" fmla="val 0"/>
            </a:avLst>
          </a:prstGeom>
          <a:gradFill flip="none" rotWithShape="1">
            <a:gsLst>
              <a:gs pos="4000">
                <a:schemeClr val="accent4"/>
              </a:gs>
              <a:gs pos="100000">
                <a:schemeClr val="accent4">
                  <a:lumMod val="75000"/>
                  <a:lumOff val="2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0" tIns="91440" rIns="91440" bIns="91440" rtlCol="0" anchor="ctr">
            <a:noAutofit/>
          </a:bodyPr>
          <a:lstStyle/>
          <a:p>
            <a:r>
              <a:rPr lang="en-US" sz="2800" dirty="0">
                <a:latin typeface="+mj-lt"/>
              </a:rPr>
              <a:t>Geographic distribution</a:t>
            </a:r>
          </a:p>
        </p:txBody>
      </p:sp>
      <p:sp>
        <p:nvSpPr>
          <p:cNvPr id="9" name="Rectangle: Rounded Corners 8">
            <a:extLst>
              <a:ext uri="{FF2B5EF4-FFF2-40B4-BE49-F238E27FC236}">
                <a16:creationId xmlns:a16="http://schemas.microsoft.com/office/drawing/2014/main" id="{54160D51-3571-48E2-BA80-EB15DC3F974D}"/>
              </a:ext>
            </a:extLst>
          </p:cNvPr>
          <p:cNvSpPr/>
          <p:nvPr/>
        </p:nvSpPr>
        <p:spPr>
          <a:xfrm>
            <a:off x="0" y="3511614"/>
            <a:ext cx="9144000" cy="603832"/>
          </a:xfrm>
          <a:prstGeom prst="roundRect">
            <a:avLst>
              <a:gd name="adj" fmla="val 0"/>
            </a:avLst>
          </a:prstGeom>
          <a:gradFill flip="none" rotWithShape="1">
            <a:gsLst>
              <a:gs pos="20000">
                <a:srgbClr val="1B3E41"/>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0" tIns="91440" rIns="91440" bIns="91440" rtlCol="0" anchor="ctr">
            <a:noAutofit/>
          </a:bodyPr>
          <a:lstStyle/>
          <a:p>
            <a:r>
              <a:rPr lang="en-US" sz="2800" dirty="0">
                <a:latin typeface="+mj-lt"/>
              </a:rPr>
              <a:t>Reasonable and feasibility issues</a:t>
            </a:r>
          </a:p>
        </p:txBody>
      </p:sp>
      <p:sp>
        <p:nvSpPr>
          <p:cNvPr id="10" name="Rectangle: Rounded Corners 9">
            <a:extLst>
              <a:ext uri="{FF2B5EF4-FFF2-40B4-BE49-F238E27FC236}">
                <a16:creationId xmlns:a16="http://schemas.microsoft.com/office/drawing/2014/main" id="{82534839-2BCF-4DD4-8D6E-A38E8AE8FF3E}"/>
              </a:ext>
            </a:extLst>
          </p:cNvPr>
          <p:cNvSpPr/>
          <p:nvPr/>
        </p:nvSpPr>
        <p:spPr>
          <a:xfrm>
            <a:off x="-1" y="5038774"/>
            <a:ext cx="9144000" cy="603832"/>
          </a:xfrm>
          <a:prstGeom prst="roundRect">
            <a:avLst>
              <a:gd name="adj" fmla="val 0"/>
            </a:avLst>
          </a:prstGeom>
          <a:gradFill flip="none" rotWithShape="1">
            <a:gsLst>
              <a:gs pos="20000">
                <a:srgbClr val="1B3E41"/>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0" tIns="91440" rIns="91440" bIns="91440" rtlCol="0" anchor="ctr">
            <a:noAutofit/>
          </a:bodyPr>
          <a:lstStyle/>
          <a:p>
            <a:pPr lvl="0"/>
            <a:r>
              <a:rPr lang="en-US" sz="2800" dirty="0">
                <a:latin typeface="+mj-lt"/>
              </a:rPr>
              <a:t>Multiple pollutants</a:t>
            </a:r>
          </a:p>
        </p:txBody>
      </p:sp>
      <p:sp>
        <p:nvSpPr>
          <p:cNvPr id="11" name="Rectangle: Rounded Corners 10">
            <a:extLst>
              <a:ext uri="{FF2B5EF4-FFF2-40B4-BE49-F238E27FC236}">
                <a16:creationId xmlns:a16="http://schemas.microsoft.com/office/drawing/2014/main" id="{A70E309F-AC6E-4C96-8E85-D2ACE2486E1B}"/>
              </a:ext>
            </a:extLst>
          </p:cNvPr>
          <p:cNvSpPr/>
          <p:nvPr/>
        </p:nvSpPr>
        <p:spPr>
          <a:xfrm>
            <a:off x="-1" y="5802355"/>
            <a:ext cx="9143999" cy="1055645"/>
          </a:xfrm>
          <a:prstGeom prst="roundRect">
            <a:avLst>
              <a:gd name="adj" fmla="val 0"/>
            </a:avLst>
          </a:prstGeom>
          <a:gradFill>
            <a:gsLst>
              <a:gs pos="20000">
                <a:schemeClr val="accent2">
                  <a:lumMod val="50000"/>
                </a:schemeClr>
              </a:gs>
              <a:gs pos="97000">
                <a:schemeClr val="accent2"/>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0" tIns="91440" rIns="0" bIns="91440" rtlCol="0" anchor="ctr">
            <a:noAutofit/>
          </a:bodyPr>
          <a:lstStyle/>
          <a:p>
            <a:pPr lvl="0"/>
            <a:r>
              <a:rPr lang="en-US" sz="2800" dirty="0">
                <a:latin typeface="+mj-lt"/>
              </a:rPr>
              <a:t>Varying size (e.g., population) and geographic context </a:t>
            </a:r>
            <a:br>
              <a:rPr lang="en-US" sz="2800" dirty="0">
                <a:latin typeface="+mj-lt"/>
              </a:rPr>
            </a:br>
            <a:r>
              <a:rPr lang="en-US" sz="2800" dirty="0">
                <a:latin typeface="+mj-lt"/>
              </a:rPr>
              <a:t>of States and MPOs implementing CMAQ projects</a:t>
            </a:r>
          </a:p>
        </p:txBody>
      </p:sp>
    </p:spTree>
    <p:extLst>
      <p:ext uri="{BB962C8B-B14F-4D97-AF65-F5344CB8AC3E}">
        <p14:creationId xmlns:p14="http://schemas.microsoft.com/office/powerpoint/2010/main" val="2260217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E4C4E37-D168-4261-8B93-287E55455033}"/>
              </a:ext>
            </a:extLst>
          </p:cNvPr>
          <p:cNvSpPr>
            <a:spLocks noGrp="1"/>
          </p:cNvSpPr>
          <p:nvPr>
            <p:ph type="title"/>
          </p:nvPr>
        </p:nvSpPr>
        <p:spPr/>
        <p:txBody>
          <a:bodyPr/>
          <a:lstStyle/>
          <a:p>
            <a:r>
              <a:rPr lang="en-US" dirty="0"/>
              <a:t>Potential Synergies Among Project Types</a:t>
            </a:r>
            <a:br>
              <a:rPr lang="en-US" dirty="0"/>
            </a:br>
            <a:endParaRPr lang="en-US" dirty="0"/>
          </a:p>
        </p:txBody>
      </p:sp>
      <p:sp>
        <p:nvSpPr>
          <p:cNvPr id="4" name="Slide Number Placeholder 3">
            <a:extLst>
              <a:ext uri="{FF2B5EF4-FFF2-40B4-BE49-F238E27FC236}">
                <a16:creationId xmlns:a16="http://schemas.microsoft.com/office/drawing/2014/main" id="{1E52329B-E982-4335-B7ED-C93B78DA1A47}"/>
              </a:ext>
            </a:extLst>
          </p:cNvPr>
          <p:cNvSpPr>
            <a:spLocks noGrp="1"/>
          </p:cNvSpPr>
          <p:nvPr>
            <p:ph type="sldNum" sz="quarter" idx="10"/>
          </p:nvPr>
        </p:nvSpPr>
        <p:spPr/>
        <p:txBody>
          <a:bodyPr/>
          <a:lstStyle/>
          <a:p>
            <a:fld id="{373C40B7-AA70-4797-9543-5B75F5037508}" type="slidenum">
              <a:rPr lang="en-US" smtClean="0">
                <a:solidFill>
                  <a:srgbClr val="000000"/>
                </a:solidFill>
              </a:rPr>
              <a:pPr/>
              <a:t>11</a:t>
            </a:fld>
            <a:endParaRPr lang="en-US" dirty="0">
              <a:solidFill>
                <a:srgbClr val="000000"/>
              </a:solidFill>
            </a:endParaRPr>
          </a:p>
        </p:txBody>
      </p:sp>
      <p:sp>
        <p:nvSpPr>
          <p:cNvPr id="6" name="Rectangle 6">
            <a:extLst>
              <a:ext uri="{FF2B5EF4-FFF2-40B4-BE49-F238E27FC236}">
                <a16:creationId xmlns:a16="http://schemas.microsoft.com/office/drawing/2014/main" id="{8C1E06AE-AE55-47F5-B033-6FF097C7DAEE}"/>
              </a:ext>
            </a:extLst>
          </p:cNvPr>
          <p:cNvSpPr>
            <a:spLocks noChangeArrowheads="1"/>
          </p:cNvSpPr>
          <p:nvPr/>
        </p:nvSpPr>
        <p:spPr bwMode="auto">
          <a:xfrm>
            <a:off x="998084" y="142292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dirty="0"/>
          </a:p>
        </p:txBody>
      </p:sp>
      <p:graphicFrame>
        <p:nvGraphicFramePr>
          <p:cNvPr id="7" name="Table 6">
            <a:extLst>
              <a:ext uri="{FF2B5EF4-FFF2-40B4-BE49-F238E27FC236}">
                <a16:creationId xmlns:a16="http://schemas.microsoft.com/office/drawing/2014/main" id="{CECE534C-9D62-4B6C-B111-1FEC7FD23794}"/>
              </a:ext>
            </a:extLst>
          </p:cNvPr>
          <p:cNvGraphicFramePr>
            <a:graphicFrameLocks noGrp="1"/>
          </p:cNvGraphicFramePr>
          <p:nvPr>
            <p:extLst>
              <p:ext uri="{D42A27DB-BD31-4B8C-83A1-F6EECF244321}">
                <p14:modId xmlns:p14="http://schemas.microsoft.com/office/powerpoint/2010/main" val="3172542864"/>
              </p:ext>
            </p:extLst>
          </p:nvPr>
        </p:nvGraphicFramePr>
        <p:xfrm>
          <a:off x="220617" y="1619117"/>
          <a:ext cx="8618583" cy="5045934"/>
        </p:xfrm>
        <a:graphic>
          <a:graphicData uri="http://schemas.openxmlformats.org/drawingml/2006/table">
            <a:tbl>
              <a:tblPr>
                <a:tableStyleId>{5C22544A-7EE6-4342-B048-85BDC9FD1C3A}</a:tableStyleId>
              </a:tblPr>
              <a:tblGrid>
                <a:gridCol w="263820">
                  <a:extLst>
                    <a:ext uri="{9D8B030D-6E8A-4147-A177-3AD203B41FA5}">
                      <a16:colId xmlns:a16="http://schemas.microsoft.com/office/drawing/2014/main" val="3740171065"/>
                    </a:ext>
                  </a:extLst>
                </a:gridCol>
                <a:gridCol w="1171806">
                  <a:extLst>
                    <a:ext uri="{9D8B030D-6E8A-4147-A177-3AD203B41FA5}">
                      <a16:colId xmlns:a16="http://schemas.microsoft.com/office/drawing/2014/main" val="3331883285"/>
                    </a:ext>
                  </a:extLst>
                </a:gridCol>
                <a:gridCol w="530922">
                  <a:extLst>
                    <a:ext uri="{9D8B030D-6E8A-4147-A177-3AD203B41FA5}">
                      <a16:colId xmlns:a16="http://schemas.microsoft.com/office/drawing/2014/main" val="1672859870"/>
                    </a:ext>
                  </a:extLst>
                </a:gridCol>
                <a:gridCol w="530922">
                  <a:extLst>
                    <a:ext uri="{9D8B030D-6E8A-4147-A177-3AD203B41FA5}">
                      <a16:colId xmlns:a16="http://schemas.microsoft.com/office/drawing/2014/main" val="675248167"/>
                    </a:ext>
                  </a:extLst>
                </a:gridCol>
                <a:gridCol w="562199">
                  <a:extLst>
                    <a:ext uri="{9D8B030D-6E8A-4147-A177-3AD203B41FA5}">
                      <a16:colId xmlns:a16="http://schemas.microsoft.com/office/drawing/2014/main" val="735015992"/>
                    </a:ext>
                  </a:extLst>
                </a:gridCol>
                <a:gridCol w="530922">
                  <a:extLst>
                    <a:ext uri="{9D8B030D-6E8A-4147-A177-3AD203B41FA5}">
                      <a16:colId xmlns:a16="http://schemas.microsoft.com/office/drawing/2014/main" val="2745121304"/>
                    </a:ext>
                  </a:extLst>
                </a:gridCol>
                <a:gridCol w="449690">
                  <a:extLst>
                    <a:ext uri="{9D8B030D-6E8A-4147-A177-3AD203B41FA5}">
                      <a16:colId xmlns:a16="http://schemas.microsoft.com/office/drawing/2014/main" val="344953133"/>
                    </a:ext>
                  </a:extLst>
                </a:gridCol>
                <a:gridCol w="530922">
                  <a:extLst>
                    <a:ext uri="{9D8B030D-6E8A-4147-A177-3AD203B41FA5}">
                      <a16:colId xmlns:a16="http://schemas.microsoft.com/office/drawing/2014/main" val="1535299861"/>
                    </a:ext>
                  </a:extLst>
                </a:gridCol>
                <a:gridCol w="291783">
                  <a:extLst>
                    <a:ext uri="{9D8B030D-6E8A-4147-A177-3AD203B41FA5}">
                      <a16:colId xmlns:a16="http://schemas.microsoft.com/office/drawing/2014/main" val="300119338"/>
                    </a:ext>
                  </a:extLst>
                </a:gridCol>
                <a:gridCol w="530922">
                  <a:extLst>
                    <a:ext uri="{9D8B030D-6E8A-4147-A177-3AD203B41FA5}">
                      <a16:colId xmlns:a16="http://schemas.microsoft.com/office/drawing/2014/main" val="2308918147"/>
                    </a:ext>
                  </a:extLst>
                </a:gridCol>
                <a:gridCol w="340055">
                  <a:extLst>
                    <a:ext uri="{9D8B030D-6E8A-4147-A177-3AD203B41FA5}">
                      <a16:colId xmlns:a16="http://schemas.microsoft.com/office/drawing/2014/main" val="2321344095"/>
                    </a:ext>
                  </a:extLst>
                </a:gridCol>
                <a:gridCol w="556491">
                  <a:extLst>
                    <a:ext uri="{9D8B030D-6E8A-4147-A177-3AD203B41FA5}">
                      <a16:colId xmlns:a16="http://schemas.microsoft.com/office/drawing/2014/main" val="3931139639"/>
                    </a:ext>
                  </a:extLst>
                </a:gridCol>
                <a:gridCol w="388484">
                  <a:extLst>
                    <a:ext uri="{9D8B030D-6E8A-4147-A177-3AD203B41FA5}">
                      <a16:colId xmlns:a16="http://schemas.microsoft.com/office/drawing/2014/main" val="4083476266"/>
                    </a:ext>
                  </a:extLst>
                </a:gridCol>
                <a:gridCol w="530922">
                  <a:extLst>
                    <a:ext uri="{9D8B030D-6E8A-4147-A177-3AD203B41FA5}">
                      <a16:colId xmlns:a16="http://schemas.microsoft.com/office/drawing/2014/main" val="4116916607"/>
                    </a:ext>
                  </a:extLst>
                </a:gridCol>
                <a:gridCol w="530922">
                  <a:extLst>
                    <a:ext uri="{9D8B030D-6E8A-4147-A177-3AD203B41FA5}">
                      <a16:colId xmlns:a16="http://schemas.microsoft.com/office/drawing/2014/main" val="2621461414"/>
                    </a:ext>
                  </a:extLst>
                </a:gridCol>
                <a:gridCol w="491297">
                  <a:extLst>
                    <a:ext uri="{9D8B030D-6E8A-4147-A177-3AD203B41FA5}">
                      <a16:colId xmlns:a16="http://schemas.microsoft.com/office/drawing/2014/main" val="3983444204"/>
                    </a:ext>
                  </a:extLst>
                </a:gridCol>
                <a:gridCol w="386504">
                  <a:extLst>
                    <a:ext uri="{9D8B030D-6E8A-4147-A177-3AD203B41FA5}">
                      <a16:colId xmlns:a16="http://schemas.microsoft.com/office/drawing/2014/main" val="1566404039"/>
                    </a:ext>
                  </a:extLst>
                </a:gridCol>
              </a:tblGrid>
              <a:tr h="226087">
                <a:tc>
                  <a:txBody>
                    <a:bodyPr/>
                    <a:lstStyle/>
                    <a:p>
                      <a:pPr algn="l" fontAlgn="ctr"/>
                      <a:r>
                        <a:rPr lang="en-US" sz="900" u="none" strike="noStrike" dirty="0">
                          <a:effectLst/>
                          <a:latin typeface="Arial Narrow" panose="020B0606020202030204" pitchFamily="34" charset="0"/>
                          <a:cs typeface="Arial" panose="020B0604020202020204" pitchFamily="34" charset="0"/>
                        </a:rPr>
                        <a:t> </a:t>
                      </a:r>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12700" cap="flat" cmpd="sng" algn="ctr">
                      <a:solidFill>
                        <a:schemeClr val="accent1">
                          <a:lumMod val="25000"/>
                        </a:schemeClr>
                      </a:solid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accent1">
                          <a:lumMod val="25000"/>
                        </a:schemeClr>
                      </a:solidFill>
                      <a:prstDash val="solid"/>
                      <a:round/>
                      <a:headEnd type="none" w="med" len="med"/>
                      <a:tailEnd type="none" w="med" len="med"/>
                    </a:lnT>
                    <a:lnB w="9525" cap="flat" cmpd="sng" algn="ctr">
                      <a:noFill/>
                      <a:prstDash val="solid"/>
                      <a:round/>
                      <a:headEnd type="none" w="med" len="med"/>
                      <a:tailEnd type="none" w="med" len="med"/>
                    </a:lnB>
                    <a:solidFill>
                      <a:schemeClr val="bg1"/>
                    </a:solidFill>
                  </a:tcPr>
                </a:tc>
                <a:tc>
                  <a:txBody>
                    <a:bodyPr/>
                    <a:lstStyle/>
                    <a:p>
                      <a:pPr algn="l" fontAlgn="ctr"/>
                      <a:r>
                        <a:rPr lang="en-US" sz="900" u="none" strike="noStrike" dirty="0">
                          <a:effectLst/>
                          <a:latin typeface="Arial Narrow" panose="020B0606020202030204" pitchFamily="34" charset="0"/>
                          <a:cs typeface="Arial" panose="020B0604020202020204" pitchFamily="34" charset="0"/>
                        </a:rPr>
                        <a:t> </a:t>
                      </a:r>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no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12700" cap="flat" cmpd="sng" algn="ctr">
                      <a:solidFill>
                        <a:schemeClr val="accent1">
                          <a:lumMod val="25000"/>
                        </a:schemeClr>
                      </a:solidFill>
                      <a:prstDash val="solid"/>
                      <a:round/>
                      <a:headEnd type="none" w="med" len="med"/>
                      <a:tailEnd type="none" w="med" len="med"/>
                    </a:lnT>
                    <a:lnB w="9525" cap="flat" cmpd="sng" algn="ctr">
                      <a:noFill/>
                      <a:prstDash val="solid"/>
                      <a:round/>
                      <a:headEnd type="none" w="med" len="med"/>
                      <a:tailEnd type="none" w="med" len="med"/>
                    </a:lnB>
                    <a:solidFill>
                      <a:schemeClr val="bg1"/>
                    </a:solidFill>
                  </a:tcPr>
                </a:tc>
                <a:tc gridSpan="15">
                  <a:txBody>
                    <a:bodyPr/>
                    <a:lstStyle/>
                    <a:p>
                      <a:pPr algn="ctr" fontAlgn="ctr"/>
                      <a:r>
                        <a:rPr lang="en-US" sz="900" b="1" u="none" strike="noStrike" dirty="0">
                          <a:solidFill>
                            <a:schemeClr val="tx2"/>
                          </a:solidFill>
                          <a:effectLst/>
                          <a:latin typeface="Arial Narrow" panose="020B0606020202030204" pitchFamily="34" charset="0"/>
                          <a:cs typeface="Arial" panose="020B0604020202020204" pitchFamily="34" charset="0"/>
                        </a:rPr>
                        <a:t>… could have synergies with a project of this type:</a:t>
                      </a:r>
                      <a:endParaRPr lang="en-US" sz="900" b="1" i="0" u="none" strike="noStrike" dirty="0">
                        <a:solidFill>
                          <a:schemeClr val="tx2"/>
                        </a:solidFill>
                        <a:effectLst/>
                        <a:latin typeface="Arial Narrow" panose="020B0606020202030204" pitchFamily="34" charset="0"/>
                        <a:cs typeface="Arial" panose="020B0604020202020204" pitchFamily="34" charset="0"/>
                      </a:endParaRPr>
                    </a:p>
                  </a:txBody>
                  <a:tcPr marL="93576" marR="93576" marT="46788" marB="46788" anchor="ctr">
                    <a:lnL w="9525" cap="flat" cmpd="sng" algn="ctr">
                      <a:solidFill>
                        <a:schemeClr val="accent1">
                          <a:lumMod val="10000"/>
                        </a:schemeClr>
                      </a:solidFill>
                      <a:prstDash val="solid"/>
                      <a:round/>
                      <a:headEnd type="none" w="med" len="med"/>
                      <a:tailEnd type="none" w="med" len="med"/>
                    </a:lnL>
                    <a:lnR w="12700" cap="flat" cmpd="sng" algn="ctr">
                      <a:solidFill>
                        <a:schemeClr val="accent1">
                          <a:lumMod val="25000"/>
                        </a:schemeClr>
                      </a:solidFill>
                      <a:prstDash val="solid"/>
                      <a:round/>
                      <a:headEnd type="none" w="med" len="med"/>
                      <a:tailEnd type="none" w="med" len="med"/>
                    </a:lnR>
                    <a:lnT w="12700" cap="flat" cmpd="sng" algn="ctr">
                      <a:solidFill>
                        <a:schemeClr val="accent1">
                          <a:lumMod val="25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80555868"/>
                  </a:ext>
                </a:extLst>
              </a:tr>
              <a:tr h="787268">
                <a:tc>
                  <a:txBody>
                    <a:bodyPr/>
                    <a:lstStyle/>
                    <a:p>
                      <a:pPr algn="l" fontAlgn="b"/>
                      <a:r>
                        <a:rPr lang="en-US" sz="900" u="none" strike="noStrike" dirty="0">
                          <a:effectLst/>
                          <a:latin typeface="Arial Narrow" panose="020B0606020202030204" pitchFamily="34" charset="0"/>
                          <a:cs typeface="Arial" panose="020B0604020202020204" pitchFamily="34" charset="0"/>
                        </a:rPr>
                        <a:t> </a:t>
                      </a:r>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b">
                    <a:lnL w="12700" cap="flat" cmpd="sng" algn="ctr">
                      <a:solidFill>
                        <a:schemeClr val="accent1">
                          <a:lumMod val="2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l" fontAlgn="b"/>
                      <a:r>
                        <a:rPr lang="en-US" sz="900" u="none" strike="noStrike" dirty="0">
                          <a:effectLst/>
                          <a:latin typeface="Arial Narrow" panose="020B0606020202030204" pitchFamily="34" charset="0"/>
                          <a:cs typeface="Arial" panose="020B0604020202020204" pitchFamily="34" charset="0"/>
                        </a:rPr>
                        <a:t> </a:t>
                      </a:r>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b">
                    <a:lnL w="9525" cap="flat" cmpd="sng" algn="ctr">
                      <a:no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Diesel Retrofit and Advanced Truck Tech</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0" marR="0" marT="0" marB="27432" anchor="b">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bg1"/>
                    </a:solidFill>
                  </a:tcPr>
                </a:tc>
                <a:tc>
                  <a:txBody>
                    <a:bodyPr/>
                    <a:lstStyle/>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Idle Reduction</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0" marR="0" marT="0" marB="27432" anchor="b">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Congestion</a:t>
                      </a:r>
                    </a:p>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Reduction</a:t>
                      </a:r>
                    </a:p>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and Traffic</a:t>
                      </a:r>
                    </a:p>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Flow</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0" marR="0" marT="0" marB="27432" anchor="b">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Freight/</a:t>
                      </a:r>
                    </a:p>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Intermodal</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0" marR="0" marT="0" marB="27432" anchor="b">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Transit</a:t>
                      </a:r>
                    </a:p>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Improve-</a:t>
                      </a:r>
                    </a:p>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ments</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0" marR="0" marT="0" marB="27432" anchor="b">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Bike and </a:t>
                      </a:r>
                    </a:p>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Ped Facilities and Programs</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0" marR="0" marT="0" marB="27432" anchor="b">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TDM</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0" marR="0" marT="0" marB="27432" anchor="b">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Public Education and Outreach</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0" marR="0" marT="0" marB="27432" anchor="b">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TMAs</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0" marR="0" marT="0" marB="27432" anchor="b">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Carpooling</a:t>
                      </a:r>
                    </a:p>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and</a:t>
                      </a:r>
                    </a:p>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Vanpooling</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0" marR="0" marT="0" marB="27432" anchor="b">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Car-</a:t>
                      </a:r>
                      <a:br>
                        <a:rPr lang="en-US" sz="900" b="1" u="none" strike="noStrike" spc="-10" baseline="0" dirty="0">
                          <a:solidFill>
                            <a:schemeClr val="tx2"/>
                          </a:solidFill>
                          <a:effectLst/>
                          <a:latin typeface="Arial Narrow" panose="020B0606020202030204" pitchFamily="34" charset="0"/>
                          <a:cs typeface="Arial" panose="020B0604020202020204" pitchFamily="34" charset="0"/>
                        </a:rPr>
                      </a:br>
                      <a:r>
                        <a:rPr lang="en-US" sz="900" b="1" u="none" strike="noStrike" spc="-10" baseline="0" dirty="0">
                          <a:solidFill>
                            <a:schemeClr val="tx2"/>
                          </a:solidFill>
                          <a:effectLst/>
                          <a:latin typeface="Arial Narrow" panose="020B0606020202030204" pitchFamily="34" charset="0"/>
                          <a:cs typeface="Arial" panose="020B0604020202020204" pitchFamily="34" charset="0"/>
                        </a:rPr>
                        <a:t>sharing</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0" marR="0" marT="0" marB="27432" anchor="b">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Extreme Low-Temp. Cold Start</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0" marR="0" marT="0" marB="27432" anchor="b">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Training</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0" marR="0" marT="0" marB="27432" anchor="b">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I&amp;M </a:t>
                      </a:r>
                    </a:p>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Programs</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0" marR="0" marT="0" marB="27432" anchor="b">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ctr"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Alt. Fuels and Vehicles</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0" marR="0" marT="0" marB="27432" anchor="b">
                    <a:lnL w="9525" cap="flat" cmpd="sng" algn="ctr">
                      <a:solidFill>
                        <a:schemeClr val="accent1">
                          <a:lumMod val="10000"/>
                        </a:schemeClr>
                      </a:solidFill>
                      <a:prstDash val="solid"/>
                      <a:round/>
                      <a:headEnd type="none" w="med" len="med"/>
                      <a:tailEnd type="none" w="med" len="med"/>
                    </a:lnL>
                    <a:lnR w="12700" cap="flat" cmpd="sng" algn="ctr">
                      <a:solidFill>
                        <a:schemeClr val="accent1">
                          <a:lumMod val="25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2281884"/>
                  </a:ext>
                </a:extLst>
              </a:tr>
              <a:tr h="542749">
                <a:tc rowSpan="15">
                  <a:txBody>
                    <a:bodyPr/>
                    <a:lstStyle/>
                    <a:p>
                      <a:pPr algn="ctr" fontAlgn="ctr"/>
                      <a:r>
                        <a:rPr lang="en-US" sz="900" b="1" u="none" strike="noStrike" dirty="0">
                          <a:solidFill>
                            <a:schemeClr val="tx2"/>
                          </a:solidFill>
                          <a:effectLst/>
                          <a:latin typeface="Arial Narrow" panose="020B0606020202030204" pitchFamily="34" charset="0"/>
                          <a:cs typeface="Arial" panose="020B0604020202020204" pitchFamily="34" charset="0"/>
                        </a:rPr>
                        <a:t>A project of this type… </a:t>
                      </a:r>
                      <a:endParaRPr lang="en-US" sz="900" b="1" i="0" u="none" strike="noStrike" dirty="0">
                        <a:solidFill>
                          <a:schemeClr val="tx2"/>
                        </a:solidFill>
                        <a:effectLst/>
                        <a:latin typeface="Arial Narrow" panose="020B0606020202030204" pitchFamily="34" charset="0"/>
                        <a:cs typeface="Arial" panose="020B0604020202020204" pitchFamily="34" charset="0"/>
                      </a:endParaRPr>
                    </a:p>
                  </a:txBody>
                  <a:tcPr marL="93576" marR="93576" marT="46788" marB="46788" vert="vert270" anchor="ctr">
                    <a:lnL w="12700" cap="flat" cmpd="sng" algn="ctr">
                      <a:solidFill>
                        <a:schemeClr val="accent1">
                          <a:lumMod val="25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12700" cap="flat" cmpd="sng" algn="ctr">
                      <a:solidFill>
                        <a:schemeClr val="accent1">
                          <a:lumMod val="25000"/>
                        </a:schemeClr>
                      </a:solidFill>
                      <a:prstDash val="solid"/>
                      <a:round/>
                      <a:headEnd type="none" w="med" len="med"/>
                      <a:tailEnd type="none" w="med" len="med"/>
                    </a:lnB>
                    <a:solidFill>
                      <a:schemeClr val="bg1"/>
                    </a:solidFill>
                  </a:tcPr>
                </a:tc>
                <a:tc>
                  <a:txBody>
                    <a:bodyPr/>
                    <a:lstStyle/>
                    <a:p>
                      <a:pPr algn="l"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Diesel Engine Retrofits/</a:t>
                      </a:r>
                    </a:p>
                    <a:p>
                      <a:pPr algn="l"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Advanced Truck Tech</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18288" marR="9358" marT="9358" marB="9358" anchor="ctr">
                    <a:lnL w="9525" cap="flat" cmpd="sng" algn="ctr">
                      <a:solidFill>
                        <a:schemeClr val="accent1">
                          <a:lumMod val="10000"/>
                        </a:schemeClr>
                      </a:solidFill>
                      <a:prstDash val="solid"/>
                      <a:round/>
                      <a:headEnd type="none" w="med" len="med"/>
                      <a:tailEnd type="none" w="med" len="med"/>
                    </a:lnL>
                    <a:lnR w="28575" cap="flat" cmpd="sng" algn="ctr">
                      <a:solidFill>
                        <a:srgbClr val="80C525"/>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ctr" fontAlgn="b"/>
                      <a:r>
                        <a:rPr lang="en-US" sz="1000" b="1" i="0" u="none" strike="noStrike">
                          <a:solidFill>
                            <a:schemeClr val="bg1"/>
                          </a:solidFill>
                          <a:effectLst/>
                          <a:latin typeface="Arial Narrow" panose="020B0606020202030204" pitchFamily="34" charset="0"/>
                          <a:cs typeface="Arial" panose="020B0604020202020204" pitchFamily="34" charset="0"/>
                        </a:rPr>
                        <a:t>✓</a:t>
                      </a:r>
                      <a:endParaRPr lang="en-US" sz="1000" b="1" i="0" u="none" strike="noStrike" dirty="0">
                        <a:solidFill>
                          <a:schemeClr val="bg1"/>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12700" cap="flat" cmpd="sng" algn="ctr">
                      <a:solidFill>
                        <a:schemeClr val="accent1">
                          <a:lumMod val="25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64288818"/>
                  </a:ext>
                </a:extLst>
              </a:tr>
              <a:tr h="150724">
                <a:tc vMerge="1">
                  <a:txBody>
                    <a:bodyPr/>
                    <a:lstStyle/>
                    <a:p>
                      <a:endParaRPr lang="en-US"/>
                    </a:p>
                  </a:txBody>
                  <a:tcPr/>
                </a:tc>
                <a:tc>
                  <a:txBody>
                    <a:bodyPr/>
                    <a:lstStyle/>
                    <a:p>
                      <a:pPr algn="l"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Idle Reduction</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18288" marR="9358" marT="9358" marB="9358"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1" i="0" u="none" strike="noStrike" dirty="0">
                        <a:solidFill>
                          <a:schemeClr val="bg1"/>
                        </a:solidFill>
                        <a:effectLst/>
                        <a:latin typeface="Arial Narrow" panose="020B0606020202030204" pitchFamily="34" charset="0"/>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bg1"/>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1" i="0" u="none" strike="noStrike">
                          <a:solidFill>
                            <a:schemeClr val="bg1"/>
                          </a:solidFill>
                          <a:effectLst/>
                          <a:latin typeface="Arial Narrow" panose="020B0606020202030204" pitchFamily="34" charset="0"/>
                          <a:cs typeface="Arial" panose="020B0604020202020204" pitchFamily="34" charset="0"/>
                        </a:rPr>
                        <a:t>✓</a:t>
                      </a:r>
                      <a:endParaRPr lang="en-US" sz="900" b="1" i="0" u="none" strike="noStrike" dirty="0">
                        <a:solidFill>
                          <a:schemeClr val="bg1"/>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1" i="0" u="none" strike="noStrike">
                          <a:solidFill>
                            <a:schemeClr val="bg1"/>
                          </a:solidFill>
                          <a:effectLst/>
                          <a:latin typeface="Arial Narrow" panose="020B0606020202030204" pitchFamily="34" charset="0"/>
                          <a:cs typeface="Arial" panose="020B0604020202020204" pitchFamily="34" charset="0"/>
                        </a:rPr>
                        <a:t>✓</a:t>
                      </a:r>
                      <a:endParaRPr lang="en-US" sz="900" b="1" i="0" u="none" strike="noStrike" dirty="0">
                        <a:solidFill>
                          <a:schemeClr val="bg1"/>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12700" cap="flat" cmpd="sng" algn="ctr">
                      <a:solidFill>
                        <a:schemeClr val="accent1">
                          <a:lumMod val="25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606531"/>
                  </a:ext>
                </a:extLst>
              </a:tr>
              <a:tr h="411538">
                <a:tc vMerge="1">
                  <a:txBody>
                    <a:bodyPr/>
                    <a:lstStyle/>
                    <a:p>
                      <a:endParaRPr lang="en-US"/>
                    </a:p>
                  </a:txBody>
                  <a:tcPr/>
                </a:tc>
                <a:tc>
                  <a:txBody>
                    <a:bodyPr/>
                    <a:lstStyle/>
                    <a:p>
                      <a:pPr algn="l"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Congestion Reduction and Traffic Flow</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18288" marR="9358" marT="9358" marB="9358"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1" i="0" u="none" strike="noStrike" dirty="0">
                          <a:solidFill>
                            <a:schemeClr val="bg1"/>
                          </a:solidFill>
                          <a:effectLst/>
                          <a:latin typeface="Arial Narrow" panose="020B0606020202030204" pitchFamily="34" charset="0"/>
                          <a:cs typeface="Arial" panose="020B0604020202020204" pitchFamily="34" charset="0"/>
                        </a:rPr>
                        <a:t>✓</a:t>
                      </a:r>
                    </a:p>
                  </a:txBody>
                  <a:tcPr marL="0" marR="0" marT="0" marB="0" anchor="ctr">
                    <a:lnL w="28575" cap="flat" cmpd="sng" algn="ctr">
                      <a:solidFill>
                        <a:srgbClr val="80C525"/>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1" i="0" u="none" strike="noStrike">
                          <a:solidFill>
                            <a:schemeClr val="bg1"/>
                          </a:solidFill>
                          <a:effectLst/>
                          <a:latin typeface="Arial Narrow" panose="020B0606020202030204" pitchFamily="34" charset="0"/>
                          <a:cs typeface="Arial" panose="020B0604020202020204" pitchFamily="34" charset="0"/>
                        </a:rPr>
                        <a:t>✓</a:t>
                      </a:r>
                      <a:endParaRPr lang="en-US" sz="900" b="1" i="0" u="none" strike="noStrike" dirty="0">
                        <a:solidFill>
                          <a:schemeClr val="bg1"/>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1" i="0" u="none" strike="noStrike">
                          <a:solidFill>
                            <a:schemeClr val="bg1"/>
                          </a:solidFill>
                          <a:effectLst/>
                          <a:latin typeface="Arial Narrow" panose="020B0606020202030204" pitchFamily="34" charset="0"/>
                          <a:cs typeface="Arial" panose="020B0604020202020204" pitchFamily="34" charset="0"/>
                        </a:rPr>
                        <a:t>✓</a:t>
                      </a:r>
                      <a:endParaRPr lang="en-US" sz="900" b="1" i="0" u="none" strike="noStrike" dirty="0">
                        <a:solidFill>
                          <a:schemeClr val="bg1"/>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12700" cap="flat" cmpd="sng" algn="ctr">
                      <a:solidFill>
                        <a:schemeClr val="accent1">
                          <a:lumMod val="25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44871172"/>
                  </a:ext>
                </a:extLst>
              </a:tr>
              <a:tr h="150724">
                <a:tc vMerge="1">
                  <a:txBody>
                    <a:bodyPr/>
                    <a:lstStyle/>
                    <a:p>
                      <a:endParaRPr lang="en-US"/>
                    </a:p>
                  </a:txBody>
                  <a:tcPr/>
                </a:tc>
                <a:tc>
                  <a:txBody>
                    <a:bodyPr/>
                    <a:lstStyle/>
                    <a:p>
                      <a:pPr algn="l"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Freight/Intermodal</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18288" marR="9358" marT="9358" marB="9358"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1" i="0" u="none" strike="noStrike">
                          <a:solidFill>
                            <a:schemeClr val="bg1"/>
                          </a:solidFill>
                          <a:effectLst/>
                          <a:latin typeface="Arial Narrow" panose="020B0606020202030204" pitchFamily="34" charset="0"/>
                          <a:cs typeface="Arial" panose="020B0604020202020204" pitchFamily="34" charset="0"/>
                        </a:rPr>
                        <a:t>✓</a:t>
                      </a:r>
                      <a:endParaRPr lang="en-US" sz="900" b="1" i="0" u="none" strike="noStrike" dirty="0">
                        <a:solidFill>
                          <a:schemeClr val="bg1"/>
                        </a:solidFill>
                        <a:effectLst/>
                        <a:latin typeface="Arial Narrow" panose="020B0606020202030204" pitchFamily="34" charset="0"/>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12700" cap="flat" cmpd="sng" algn="ctr">
                      <a:solidFill>
                        <a:schemeClr val="accent1">
                          <a:lumMod val="25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4280130522"/>
                  </a:ext>
                </a:extLst>
              </a:tr>
              <a:tr h="280327">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algn="l"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Transit Improvements</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18288" marR="9358" marT="9358" marB="9358"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12700" cap="flat" cmpd="sng" algn="ctr">
                      <a:solidFill>
                        <a:schemeClr val="accent1">
                          <a:lumMod val="25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46381459"/>
                  </a:ext>
                </a:extLst>
              </a:tr>
              <a:tr h="411538">
                <a:tc vMerge="1">
                  <a:txBody>
                    <a:bodyPr/>
                    <a:lstStyle/>
                    <a:p>
                      <a:endParaRPr lang="en-US"/>
                    </a:p>
                  </a:txBody>
                  <a:tcPr/>
                </a:tc>
                <a:tc>
                  <a:txBody>
                    <a:bodyPr/>
                    <a:lstStyle/>
                    <a:p>
                      <a:pPr algn="l"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Bike and Ped Facilities and Programs</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18288" marR="9358" marT="9358" marB="9358"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1" i="0" u="none" strike="noStrike">
                          <a:solidFill>
                            <a:schemeClr val="bg1"/>
                          </a:solidFill>
                          <a:effectLst/>
                          <a:latin typeface="Arial Narrow" panose="020B0606020202030204" pitchFamily="34" charset="0"/>
                          <a:cs typeface="Arial" panose="020B0604020202020204" pitchFamily="34" charset="0"/>
                        </a:rPr>
                        <a:t>✓</a:t>
                      </a:r>
                      <a:endParaRPr lang="en-US" sz="900" b="1" i="0" u="none" strike="noStrike" dirty="0">
                        <a:solidFill>
                          <a:schemeClr val="bg1"/>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12700" cap="flat" cmpd="sng" algn="ctr">
                      <a:solidFill>
                        <a:schemeClr val="accent1">
                          <a:lumMod val="25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26765980"/>
                  </a:ext>
                </a:extLst>
              </a:tr>
              <a:tr h="150724">
                <a:tc vMerge="1">
                  <a:txBody>
                    <a:bodyPr/>
                    <a:lstStyle/>
                    <a:p>
                      <a:endParaRPr lang="en-US"/>
                    </a:p>
                  </a:txBody>
                  <a:tcPr/>
                </a:tc>
                <a:tc>
                  <a:txBody>
                    <a:bodyPr/>
                    <a:lstStyle/>
                    <a:p>
                      <a:pPr algn="l"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TDM</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18288" marR="9358" marT="9358" marB="9358"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12700" cap="flat" cmpd="sng" algn="ctr">
                      <a:solidFill>
                        <a:schemeClr val="accent1">
                          <a:lumMod val="25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33482842"/>
                  </a:ext>
                </a:extLst>
              </a:tr>
              <a:tr h="280327">
                <a:tc vMerge="1">
                  <a:txBody>
                    <a:bodyPr/>
                    <a:lstStyle/>
                    <a:p>
                      <a:endParaRPr lang="en-US"/>
                    </a:p>
                  </a:txBody>
                  <a:tcPr/>
                </a:tc>
                <a:tc>
                  <a:txBody>
                    <a:bodyPr/>
                    <a:lstStyle/>
                    <a:p>
                      <a:pPr algn="l"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Public Education and Outreach Activities</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18288" marR="9358" marT="9358" marB="9358"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12700" cap="flat" cmpd="sng" algn="ctr">
                      <a:solidFill>
                        <a:schemeClr val="accent1">
                          <a:lumMod val="25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613676825"/>
                  </a:ext>
                </a:extLst>
              </a:tr>
              <a:tr h="150724">
                <a:tc vMerge="1">
                  <a:txBody>
                    <a:bodyPr/>
                    <a:lstStyle/>
                    <a:p>
                      <a:endParaRPr lang="en-US"/>
                    </a:p>
                  </a:txBody>
                  <a:tcPr/>
                </a:tc>
                <a:tc>
                  <a:txBody>
                    <a:bodyPr/>
                    <a:lstStyle/>
                    <a:p>
                      <a:pPr algn="l"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TMAs</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18288" marR="9358" marT="9358" marB="9358"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12700" cap="flat" cmpd="sng" algn="ctr">
                      <a:solidFill>
                        <a:schemeClr val="accent1">
                          <a:lumMod val="25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10753968"/>
                  </a:ext>
                </a:extLst>
              </a:tr>
              <a:tr h="280327">
                <a:tc vMerge="1">
                  <a:txBody>
                    <a:bodyPr/>
                    <a:lstStyle/>
                    <a:p>
                      <a:endParaRPr lang="en-US"/>
                    </a:p>
                  </a:txBody>
                  <a:tcPr/>
                </a:tc>
                <a:tc>
                  <a:txBody>
                    <a:bodyPr/>
                    <a:lstStyle/>
                    <a:p>
                      <a:pPr algn="l"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Carpooling and Vanpooling</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18288" marR="9358" marT="9358" marB="9358"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1" i="0" u="none" strike="noStrike">
                          <a:solidFill>
                            <a:schemeClr val="bg1"/>
                          </a:solidFill>
                          <a:effectLst/>
                          <a:latin typeface="Arial Narrow" panose="020B0606020202030204" pitchFamily="34" charset="0"/>
                          <a:cs typeface="Arial" panose="020B0604020202020204" pitchFamily="34" charset="0"/>
                        </a:rPr>
                        <a:t>✓</a:t>
                      </a:r>
                      <a:endParaRPr lang="en-US" sz="900" b="1" i="0" u="none" strike="noStrike" dirty="0">
                        <a:solidFill>
                          <a:schemeClr val="bg1"/>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1" i="0" u="none" strike="noStrike">
                          <a:solidFill>
                            <a:schemeClr val="bg1"/>
                          </a:solidFill>
                          <a:effectLst/>
                          <a:latin typeface="Arial Narrow" panose="020B0606020202030204" pitchFamily="34" charset="0"/>
                          <a:cs typeface="Arial" panose="020B0604020202020204" pitchFamily="34" charset="0"/>
                        </a:rPr>
                        <a:t>✓</a:t>
                      </a:r>
                      <a:endParaRPr lang="en-US" sz="900" b="1" i="0" u="none" strike="noStrike" dirty="0">
                        <a:solidFill>
                          <a:schemeClr val="bg1"/>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12700" cap="flat" cmpd="sng" algn="ctr">
                      <a:solidFill>
                        <a:schemeClr val="accent1">
                          <a:lumMod val="25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45635526"/>
                  </a:ext>
                </a:extLst>
              </a:tr>
              <a:tr h="150724">
                <a:tc vMerge="1">
                  <a:txBody>
                    <a:bodyPr/>
                    <a:lstStyle/>
                    <a:p>
                      <a:endParaRPr lang="en-US"/>
                    </a:p>
                  </a:txBody>
                  <a:tcPr/>
                </a:tc>
                <a:tc>
                  <a:txBody>
                    <a:bodyPr/>
                    <a:lstStyle/>
                    <a:p>
                      <a:pPr algn="l"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Carsharing</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18288" marR="9358" marT="9358" marB="9358"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1" i="0" u="none" strike="noStrike">
                          <a:solidFill>
                            <a:schemeClr val="bg1"/>
                          </a:solidFill>
                          <a:effectLst/>
                          <a:latin typeface="Arial Narrow" panose="020B0606020202030204" pitchFamily="34" charset="0"/>
                          <a:cs typeface="Arial" panose="020B0604020202020204" pitchFamily="34" charset="0"/>
                        </a:rPr>
                        <a:t>✓</a:t>
                      </a:r>
                      <a:endParaRPr lang="en-US" sz="900" b="1" i="0" u="none" strike="noStrike" dirty="0">
                        <a:solidFill>
                          <a:schemeClr val="bg1"/>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12700" cap="flat" cmpd="sng" algn="ctr">
                      <a:solidFill>
                        <a:schemeClr val="accent1">
                          <a:lumMod val="25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30730087"/>
                  </a:ext>
                </a:extLst>
              </a:tr>
              <a:tr h="411538">
                <a:tc vMerge="1">
                  <a:txBody>
                    <a:bodyPr/>
                    <a:lstStyle/>
                    <a:p>
                      <a:endParaRPr lang="en-US"/>
                    </a:p>
                  </a:txBody>
                  <a:tcPr/>
                </a:tc>
                <a:tc>
                  <a:txBody>
                    <a:bodyPr/>
                    <a:lstStyle/>
                    <a:p>
                      <a:pPr algn="l"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Extreme Low-Temperature Cold Start </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18288" marR="9358" marT="9358" marB="9358"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12700" cap="flat" cmpd="sng" algn="ctr">
                      <a:solidFill>
                        <a:schemeClr val="accent1">
                          <a:lumMod val="25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65411187"/>
                  </a:ext>
                </a:extLst>
              </a:tr>
              <a:tr h="150724">
                <a:tc vMerge="1">
                  <a:txBody>
                    <a:bodyPr/>
                    <a:lstStyle/>
                    <a:p>
                      <a:endParaRPr lang="en-US"/>
                    </a:p>
                  </a:txBody>
                  <a:tcPr/>
                </a:tc>
                <a:tc>
                  <a:txBody>
                    <a:bodyPr/>
                    <a:lstStyle/>
                    <a:p>
                      <a:pPr algn="l"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Training</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18288" marR="9358" marT="9358" marB="9358"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1" i="0" u="none" strike="noStrike" dirty="0">
                        <a:solidFill>
                          <a:schemeClr val="bg1"/>
                        </a:solidFill>
                        <a:effectLst/>
                        <a:latin typeface="Arial Narrow" panose="020B0606020202030204" pitchFamily="34" charset="0"/>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bg1"/>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1" i="0" u="none" strike="noStrike">
                          <a:solidFill>
                            <a:schemeClr val="bg1"/>
                          </a:solidFill>
                          <a:effectLst/>
                          <a:latin typeface="Arial Narrow" panose="020B0606020202030204" pitchFamily="34" charset="0"/>
                          <a:cs typeface="Arial" panose="020B0604020202020204" pitchFamily="34" charset="0"/>
                        </a:rPr>
                        <a:t>✓</a:t>
                      </a:r>
                      <a:endParaRPr lang="en-US" sz="900" b="1" i="0" u="none" strike="noStrike" dirty="0">
                        <a:solidFill>
                          <a:schemeClr val="bg1"/>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12700" cap="flat" cmpd="sng" algn="ctr">
                      <a:solidFill>
                        <a:schemeClr val="accent1">
                          <a:lumMod val="25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791281707"/>
                  </a:ext>
                </a:extLst>
              </a:tr>
              <a:tr h="150724">
                <a:tc vMerge="1">
                  <a:txBody>
                    <a:bodyPr/>
                    <a:lstStyle/>
                    <a:p>
                      <a:endParaRPr lang="en-US"/>
                    </a:p>
                  </a:txBody>
                  <a:tcPr/>
                </a:tc>
                <a:tc>
                  <a:txBody>
                    <a:bodyPr/>
                    <a:lstStyle/>
                    <a:p>
                      <a:pPr algn="l"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I&amp;M Programs</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18288" marR="9358" marT="9358" marB="9358"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9525" cap="flat" cmpd="sng" algn="ctr">
                      <a:solidFill>
                        <a:schemeClr val="accent1">
                          <a:lumMod val="10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28575" cap="flat" cmpd="sng" algn="ctr">
                      <a:solidFill>
                        <a:srgbClr val="80C525"/>
                      </a:solidFill>
                      <a:prstDash val="solid"/>
                      <a:round/>
                      <a:headEnd type="none" w="med" len="med"/>
                      <a:tailEnd type="none" w="med" len="med"/>
                    </a:lnL>
                    <a:lnR w="12700" cap="flat" cmpd="sng" algn="ctr">
                      <a:solidFill>
                        <a:schemeClr val="accent1">
                          <a:lumMod val="25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94454961"/>
                  </a:ext>
                </a:extLst>
              </a:tr>
              <a:tr h="280327">
                <a:tc vMerge="1">
                  <a:txBody>
                    <a:bodyPr/>
                    <a:lstStyle/>
                    <a:p>
                      <a:endParaRPr lang="en-US"/>
                    </a:p>
                  </a:txBody>
                  <a:tcPr/>
                </a:tc>
                <a:tc>
                  <a:txBody>
                    <a:bodyPr/>
                    <a:lstStyle/>
                    <a:p>
                      <a:pPr algn="l" fontAlgn="b"/>
                      <a:r>
                        <a:rPr lang="en-US" sz="900" b="1" u="none" strike="noStrike" spc="-10" baseline="0" dirty="0">
                          <a:solidFill>
                            <a:schemeClr val="tx2"/>
                          </a:solidFill>
                          <a:effectLst/>
                          <a:latin typeface="Arial Narrow" panose="020B0606020202030204" pitchFamily="34" charset="0"/>
                          <a:cs typeface="Arial" panose="020B0604020202020204" pitchFamily="34" charset="0"/>
                        </a:rPr>
                        <a:t>Alternative Fuels and Vehicles</a:t>
                      </a:r>
                      <a:endParaRPr lang="en-US" sz="900" b="1" i="0" u="none" strike="noStrike" spc="-10" baseline="0" dirty="0">
                        <a:solidFill>
                          <a:schemeClr val="tx2"/>
                        </a:solidFill>
                        <a:effectLst/>
                        <a:latin typeface="Arial Narrow" panose="020B0606020202030204" pitchFamily="34" charset="0"/>
                        <a:cs typeface="Arial" panose="020B0604020202020204" pitchFamily="34" charset="0"/>
                      </a:endParaRPr>
                    </a:p>
                  </a:txBody>
                  <a:tcPr marL="18288" marR="9358" marT="9358" marB="9358"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12700" cap="flat" cmpd="sng" algn="ctr">
                      <a:solidFill>
                        <a:schemeClr val="accent1">
                          <a:lumMod val="25000"/>
                        </a:schemeClr>
                      </a:solidFill>
                      <a:prstDash val="solid"/>
                      <a:round/>
                      <a:headEnd type="none" w="med" len="med"/>
                      <a:tailEnd type="none" w="med" len="med"/>
                    </a:lnB>
                    <a:solidFill>
                      <a:schemeClr val="bg1"/>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12700" cap="flat" cmpd="sng" algn="ctr">
                      <a:solidFill>
                        <a:schemeClr val="accent1">
                          <a:lumMod val="25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12700" cap="flat" cmpd="sng" algn="ctr">
                      <a:solidFill>
                        <a:schemeClr val="accent1">
                          <a:lumMod val="25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12700" cap="flat" cmpd="sng" algn="ctr">
                      <a:solidFill>
                        <a:schemeClr val="accent1">
                          <a:lumMod val="2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1" i="0" u="none" strike="noStrike">
                          <a:solidFill>
                            <a:schemeClr val="bg1"/>
                          </a:solidFill>
                          <a:effectLst/>
                          <a:latin typeface="Arial Narrow" panose="020B0606020202030204" pitchFamily="34" charset="0"/>
                          <a:cs typeface="Arial" panose="020B0604020202020204" pitchFamily="34" charset="0"/>
                        </a:rPr>
                        <a:t>✓</a:t>
                      </a:r>
                      <a:endParaRPr lang="en-US" sz="900" b="1" i="0" u="none" strike="noStrike" dirty="0">
                        <a:solidFill>
                          <a:schemeClr val="bg1"/>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12700" cap="flat" cmpd="sng" algn="ctr">
                      <a:solidFill>
                        <a:schemeClr val="accent1">
                          <a:lumMod val="25000"/>
                        </a:schemeClr>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1" i="0" u="none" strike="noStrike">
                          <a:solidFill>
                            <a:schemeClr val="bg1"/>
                          </a:solidFill>
                          <a:effectLst/>
                          <a:latin typeface="Arial Narrow" panose="020B0606020202030204" pitchFamily="34" charset="0"/>
                          <a:cs typeface="Arial" panose="020B0604020202020204" pitchFamily="34" charset="0"/>
                        </a:rPr>
                        <a:t>✓</a:t>
                      </a:r>
                      <a:endParaRPr lang="en-US" sz="900" b="1" i="0" u="none" strike="noStrike" dirty="0">
                        <a:solidFill>
                          <a:schemeClr val="bg1"/>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12700" cap="flat" cmpd="sng" algn="ctr">
                      <a:solidFill>
                        <a:schemeClr val="accent1">
                          <a:lumMod val="25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12700" cap="flat" cmpd="sng" algn="ctr">
                      <a:solidFill>
                        <a:schemeClr val="accent1">
                          <a:lumMod val="25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12700" cap="flat" cmpd="sng" algn="ctr">
                      <a:solidFill>
                        <a:schemeClr val="accent1">
                          <a:lumMod val="2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white"/>
                          </a:solidFill>
                          <a:effectLst/>
                          <a:uLnTx/>
                          <a:uFillTx/>
                          <a:latin typeface="Arial Narrow" panose="020B0606020202030204" pitchFamily="34" charset="0"/>
                          <a:ea typeface="+mn-ea"/>
                          <a:cs typeface="Arial" panose="020B0604020202020204" pitchFamily="34" charset="0"/>
                        </a:rPr>
                        <a:t>✓</a:t>
                      </a:r>
                      <a:endParaRPr kumimoji="0" lang="en-US" sz="9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12700" cap="flat" cmpd="sng" algn="ctr">
                      <a:solidFill>
                        <a:schemeClr val="accent1">
                          <a:lumMod val="25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12700" cap="flat" cmpd="sng" algn="ctr">
                      <a:solidFill>
                        <a:schemeClr val="accent1">
                          <a:lumMod val="2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1" i="0" u="none" strike="noStrike">
                          <a:solidFill>
                            <a:schemeClr val="bg1"/>
                          </a:solidFill>
                          <a:effectLst/>
                          <a:latin typeface="Arial Narrow" panose="020B0606020202030204" pitchFamily="34" charset="0"/>
                          <a:cs typeface="Arial" panose="020B0604020202020204" pitchFamily="34" charset="0"/>
                        </a:rPr>
                        <a:t>✓</a:t>
                      </a:r>
                      <a:endParaRPr lang="en-US" sz="900" b="1" i="0" u="none" strike="noStrike" dirty="0">
                        <a:solidFill>
                          <a:schemeClr val="bg1"/>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12700" cap="flat" cmpd="sng" algn="ctr">
                      <a:solidFill>
                        <a:schemeClr val="accent1">
                          <a:lumMod val="25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12700" cap="flat" cmpd="sng" algn="ctr">
                      <a:solidFill>
                        <a:schemeClr val="accent1">
                          <a:lumMod val="25000"/>
                        </a:schemeClr>
                      </a:solidFill>
                      <a:prstDash val="solid"/>
                      <a:round/>
                      <a:headEnd type="none" w="med" len="med"/>
                      <a:tailEnd type="none" w="med" len="med"/>
                    </a:lnB>
                    <a:solidFill>
                      <a:schemeClr val="bg1">
                        <a:lumMod val="95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12700" cap="flat" cmpd="sng" algn="ctr">
                      <a:solidFill>
                        <a:schemeClr val="accent1">
                          <a:lumMod val="2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1" i="0" u="none" strike="noStrike">
                          <a:solidFill>
                            <a:schemeClr val="bg1"/>
                          </a:solidFill>
                          <a:effectLst/>
                          <a:latin typeface="Arial Narrow" panose="020B0606020202030204" pitchFamily="34" charset="0"/>
                          <a:cs typeface="Arial" panose="020B0604020202020204" pitchFamily="34" charset="0"/>
                        </a:rPr>
                        <a:t>✓</a:t>
                      </a:r>
                      <a:endParaRPr lang="en-US" sz="900" b="1" i="0" u="none" strike="noStrike" dirty="0">
                        <a:solidFill>
                          <a:schemeClr val="bg1"/>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9525" cap="flat" cmpd="sng" algn="ctr">
                      <a:solidFill>
                        <a:schemeClr val="accent1">
                          <a:lumMod val="10000"/>
                        </a:schemeClr>
                      </a:solidFill>
                      <a:prstDash val="solid"/>
                      <a:round/>
                      <a:headEnd type="none" w="med" len="med"/>
                      <a:tailEnd type="none" w="med" len="med"/>
                    </a:lnR>
                    <a:lnT w="9525" cap="flat" cmpd="sng" algn="ctr">
                      <a:solidFill>
                        <a:schemeClr val="accent1">
                          <a:lumMod val="10000"/>
                        </a:schemeClr>
                      </a:solidFill>
                      <a:prstDash val="solid"/>
                      <a:round/>
                      <a:headEnd type="none" w="med" len="med"/>
                      <a:tailEnd type="none" w="med" len="med"/>
                    </a:lnT>
                    <a:lnB w="12700" cap="flat" cmpd="sng" algn="ctr">
                      <a:solidFill>
                        <a:schemeClr val="accent1">
                          <a:lumMod val="25000"/>
                        </a:schemeClr>
                      </a:solidFill>
                      <a:prstDash val="solid"/>
                      <a:round/>
                      <a:headEnd type="none" w="med" len="med"/>
                      <a:tailEnd type="none" w="med" len="med"/>
                    </a:lnB>
                    <a:solidFill>
                      <a:schemeClr val="accent1">
                        <a:lumMod val="50000"/>
                      </a:schemeClr>
                    </a:solidFill>
                  </a:tcPr>
                </a:tc>
                <a:tc>
                  <a:txBody>
                    <a:bodyPr/>
                    <a:lstStyle/>
                    <a:p>
                      <a:pPr algn="l" fontAlgn="b"/>
                      <a:endParaRPr lang="en-US" sz="900" b="0" i="0" u="none" strike="noStrike" dirty="0">
                        <a:solidFill>
                          <a:srgbClr val="000000"/>
                        </a:solidFill>
                        <a:effectLst/>
                        <a:latin typeface="Arial Narrow" panose="020B0606020202030204" pitchFamily="34" charset="0"/>
                        <a:cs typeface="Arial" panose="020B0604020202020204" pitchFamily="34" charset="0"/>
                      </a:endParaRPr>
                    </a:p>
                  </a:txBody>
                  <a:tcPr marL="0" marR="0" marT="0" marB="0" anchor="ctr">
                    <a:lnL w="9525" cap="flat" cmpd="sng" algn="ctr">
                      <a:solidFill>
                        <a:schemeClr val="accent1">
                          <a:lumMod val="10000"/>
                        </a:schemeClr>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12700" cap="flat" cmpd="sng" algn="ctr">
                      <a:solidFill>
                        <a:schemeClr val="accent1">
                          <a:lumMod val="2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1" i="0" u="none" strike="noStrike" dirty="0">
                          <a:solidFill>
                            <a:schemeClr val="bg1"/>
                          </a:solidFill>
                          <a:effectLst/>
                          <a:latin typeface="Arial Narrow" panose="020B0606020202030204" pitchFamily="34" charset="0"/>
                          <a:cs typeface="Arial" panose="020B0604020202020204" pitchFamily="34" charset="0"/>
                        </a:rPr>
                        <a:t>✓</a:t>
                      </a:r>
                    </a:p>
                  </a:txBody>
                  <a:tcPr marL="0" marR="0" marT="0" marB="0" anchor="ctr">
                    <a:lnL w="28575" cap="flat" cmpd="sng" algn="ctr">
                      <a:solidFill>
                        <a:srgbClr val="80C525"/>
                      </a:solidFill>
                      <a:prstDash val="solid"/>
                      <a:round/>
                      <a:headEnd type="none" w="med" len="med"/>
                      <a:tailEnd type="none" w="med" len="med"/>
                    </a:lnL>
                    <a:lnR w="28575" cap="flat" cmpd="sng" algn="ctr">
                      <a:solidFill>
                        <a:srgbClr val="80C525"/>
                      </a:solidFill>
                      <a:prstDash val="solid"/>
                      <a:round/>
                      <a:headEnd type="none" w="med" len="med"/>
                      <a:tailEnd type="none" w="med" len="med"/>
                    </a:lnR>
                    <a:lnT w="28575" cap="flat" cmpd="sng" algn="ctr">
                      <a:solidFill>
                        <a:srgbClr val="80C525"/>
                      </a:solidFill>
                      <a:prstDash val="solid"/>
                      <a:round/>
                      <a:headEnd type="none" w="med" len="med"/>
                      <a:tailEnd type="none" w="med" len="med"/>
                    </a:lnT>
                    <a:lnB w="28575" cap="flat" cmpd="sng" algn="ctr">
                      <a:solidFill>
                        <a:srgbClr val="80C525"/>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2576731313"/>
                  </a:ext>
                </a:extLst>
              </a:tr>
            </a:tbl>
          </a:graphicData>
        </a:graphic>
      </p:graphicFrame>
    </p:spTree>
    <p:extLst>
      <p:ext uri="{BB962C8B-B14F-4D97-AF65-F5344CB8AC3E}">
        <p14:creationId xmlns:p14="http://schemas.microsoft.com/office/powerpoint/2010/main" val="2068672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5617C-478A-44A8-9223-EC8E56BC049F}"/>
              </a:ext>
            </a:extLst>
          </p:cNvPr>
          <p:cNvSpPr>
            <a:spLocks noGrp="1"/>
          </p:cNvSpPr>
          <p:nvPr>
            <p:ph type="title"/>
          </p:nvPr>
        </p:nvSpPr>
        <p:spPr>
          <a:xfrm>
            <a:off x="0" y="944562"/>
            <a:ext cx="9144000" cy="960438"/>
          </a:xfrm>
        </p:spPr>
        <p:txBody>
          <a:bodyPr/>
          <a:lstStyle/>
          <a:p>
            <a:r>
              <a:rPr lang="en-US" sz="3600" dirty="0"/>
              <a:t>Synergistic Scenarios and CMAQ Project Types</a:t>
            </a:r>
          </a:p>
        </p:txBody>
      </p:sp>
      <p:sp>
        <p:nvSpPr>
          <p:cNvPr id="3" name="Slide Number Placeholder 2">
            <a:extLst>
              <a:ext uri="{FF2B5EF4-FFF2-40B4-BE49-F238E27FC236}">
                <a16:creationId xmlns:a16="http://schemas.microsoft.com/office/drawing/2014/main" id="{9CC43783-8A1B-4E1C-90F0-8057D7DCE2AE}"/>
              </a:ext>
            </a:extLst>
          </p:cNvPr>
          <p:cNvSpPr>
            <a:spLocks noGrp="1"/>
          </p:cNvSpPr>
          <p:nvPr>
            <p:ph type="sldNum" sz="quarter" idx="10"/>
          </p:nvPr>
        </p:nvSpPr>
        <p:spPr/>
        <p:txBody>
          <a:bodyPr/>
          <a:lstStyle/>
          <a:p>
            <a:fld id="{373C40B7-AA70-4797-9543-5B75F5037508}" type="slidenum">
              <a:rPr lang="en-US" smtClean="0">
                <a:solidFill>
                  <a:srgbClr val="000000"/>
                </a:solidFill>
              </a:rPr>
              <a:pPr/>
              <a:t>12</a:t>
            </a:fld>
            <a:endParaRPr lang="en-US" dirty="0">
              <a:solidFill>
                <a:srgbClr val="000000"/>
              </a:solidFill>
            </a:endParaRPr>
          </a:p>
        </p:txBody>
      </p:sp>
      <p:pic>
        <p:nvPicPr>
          <p:cNvPr id="4" name="Picture 3">
            <a:extLst>
              <a:ext uri="{FF2B5EF4-FFF2-40B4-BE49-F238E27FC236}">
                <a16:creationId xmlns:a16="http://schemas.microsoft.com/office/drawing/2014/main" id="{BC37D6E1-937C-4D2F-84FE-42269EA1DA4C}"/>
              </a:ext>
            </a:extLst>
          </p:cNvPr>
          <p:cNvPicPr>
            <a:picLocks noChangeAspect="1"/>
          </p:cNvPicPr>
          <p:nvPr/>
        </p:nvPicPr>
        <p:blipFill>
          <a:blip r:embed="rId3"/>
          <a:stretch>
            <a:fillRect/>
          </a:stretch>
        </p:blipFill>
        <p:spPr>
          <a:xfrm>
            <a:off x="762000" y="1752600"/>
            <a:ext cx="7451261" cy="4953000"/>
          </a:xfrm>
          <a:prstGeom prst="rect">
            <a:avLst/>
          </a:prstGeom>
        </p:spPr>
      </p:pic>
    </p:spTree>
    <p:extLst>
      <p:ext uri="{BB962C8B-B14F-4D97-AF65-F5344CB8AC3E}">
        <p14:creationId xmlns:p14="http://schemas.microsoft.com/office/powerpoint/2010/main" val="1742275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867FD-59CC-40F6-BD23-A96E11087945}"/>
              </a:ext>
            </a:extLst>
          </p:cNvPr>
          <p:cNvSpPr>
            <a:spLocks noGrp="1"/>
          </p:cNvSpPr>
          <p:nvPr>
            <p:ph type="title"/>
          </p:nvPr>
        </p:nvSpPr>
        <p:spPr/>
        <p:txBody>
          <a:bodyPr/>
          <a:lstStyle/>
          <a:p>
            <a:r>
              <a:rPr lang="en-US" dirty="0"/>
              <a:t>Synergistic Scenarios and CMAQ </a:t>
            </a:r>
            <a:br>
              <a:rPr lang="en-US" dirty="0"/>
            </a:br>
            <a:r>
              <a:rPr lang="en-US" dirty="0"/>
              <a:t>Project Types</a:t>
            </a:r>
          </a:p>
        </p:txBody>
      </p:sp>
      <p:graphicFrame>
        <p:nvGraphicFramePr>
          <p:cNvPr id="3" name="Table 2">
            <a:extLst>
              <a:ext uri="{FF2B5EF4-FFF2-40B4-BE49-F238E27FC236}">
                <a16:creationId xmlns:a16="http://schemas.microsoft.com/office/drawing/2014/main" id="{228CCC74-7728-47B9-BB22-E5CEA5FD71D6}"/>
              </a:ext>
            </a:extLst>
          </p:cNvPr>
          <p:cNvGraphicFramePr>
            <a:graphicFrameLocks noGrp="1"/>
          </p:cNvGraphicFramePr>
          <p:nvPr>
            <p:extLst>
              <p:ext uri="{D42A27DB-BD31-4B8C-83A1-F6EECF244321}">
                <p14:modId xmlns:p14="http://schemas.microsoft.com/office/powerpoint/2010/main" val="1065530804"/>
              </p:ext>
            </p:extLst>
          </p:nvPr>
        </p:nvGraphicFramePr>
        <p:xfrm>
          <a:off x="0" y="2362200"/>
          <a:ext cx="9144002" cy="4224740"/>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0186060"/>
                    </a:ext>
                  </a:extLst>
                </a:gridCol>
                <a:gridCol w="457200">
                  <a:extLst>
                    <a:ext uri="{9D8B030D-6E8A-4147-A177-3AD203B41FA5}">
                      <a16:colId xmlns:a16="http://schemas.microsoft.com/office/drawing/2014/main" val="3066155584"/>
                    </a:ext>
                  </a:extLst>
                </a:gridCol>
                <a:gridCol w="457200">
                  <a:extLst>
                    <a:ext uri="{9D8B030D-6E8A-4147-A177-3AD203B41FA5}">
                      <a16:colId xmlns:a16="http://schemas.microsoft.com/office/drawing/2014/main" val="2870025178"/>
                    </a:ext>
                  </a:extLst>
                </a:gridCol>
                <a:gridCol w="533400">
                  <a:extLst>
                    <a:ext uri="{9D8B030D-6E8A-4147-A177-3AD203B41FA5}">
                      <a16:colId xmlns:a16="http://schemas.microsoft.com/office/drawing/2014/main" val="3080278179"/>
                    </a:ext>
                  </a:extLst>
                </a:gridCol>
                <a:gridCol w="609600">
                  <a:extLst>
                    <a:ext uri="{9D8B030D-6E8A-4147-A177-3AD203B41FA5}">
                      <a16:colId xmlns:a16="http://schemas.microsoft.com/office/drawing/2014/main" val="1770342389"/>
                    </a:ext>
                  </a:extLst>
                </a:gridCol>
                <a:gridCol w="457200">
                  <a:extLst>
                    <a:ext uri="{9D8B030D-6E8A-4147-A177-3AD203B41FA5}">
                      <a16:colId xmlns:a16="http://schemas.microsoft.com/office/drawing/2014/main" val="3622787133"/>
                    </a:ext>
                  </a:extLst>
                </a:gridCol>
                <a:gridCol w="304800">
                  <a:extLst>
                    <a:ext uri="{9D8B030D-6E8A-4147-A177-3AD203B41FA5}">
                      <a16:colId xmlns:a16="http://schemas.microsoft.com/office/drawing/2014/main" val="676268701"/>
                    </a:ext>
                  </a:extLst>
                </a:gridCol>
                <a:gridCol w="381000">
                  <a:extLst>
                    <a:ext uri="{9D8B030D-6E8A-4147-A177-3AD203B41FA5}">
                      <a16:colId xmlns:a16="http://schemas.microsoft.com/office/drawing/2014/main" val="2276478349"/>
                    </a:ext>
                  </a:extLst>
                </a:gridCol>
                <a:gridCol w="609600">
                  <a:extLst>
                    <a:ext uri="{9D8B030D-6E8A-4147-A177-3AD203B41FA5}">
                      <a16:colId xmlns:a16="http://schemas.microsoft.com/office/drawing/2014/main" val="1815613601"/>
                    </a:ext>
                  </a:extLst>
                </a:gridCol>
                <a:gridCol w="457200">
                  <a:extLst>
                    <a:ext uri="{9D8B030D-6E8A-4147-A177-3AD203B41FA5}">
                      <a16:colId xmlns:a16="http://schemas.microsoft.com/office/drawing/2014/main" val="3544247599"/>
                    </a:ext>
                  </a:extLst>
                </a:gridCol>
                <a:gridCol w="609600">
                  <a:extLst>
                    <a:ext uri="{9D8B030D-6E8A-4147-A177-3AD203B41FA5}">
                      <a16:colId xmlns:a16="http://schemas.microsoft.com/office/drawing/2014/main" val="3608122676"/>
                    </a:ext>
                  </a:extLst>
                </a:gridCol>
                <a:gridCol w="457200">
                  <a:extLst>
                    <a:ext uri="{9D8B030D-6E8A-4147-A177-3AD203B41FA5}">
                      <a16:colId xmlns:a16="http://schemas.microsoft.com/office/drawing/2014/main" val="4011066367"/>
                    </a:ext>
                  </a:extLst>
                </a:gridCol>
                <a:gridCol w="381000">
                  <a:extLst>
                    <a:ext uri="{9D8B030D-6E8A-4147-A177-3AD203B41FA5}">
                      <a16:colId xmlns:a16="http://schemas.microsoft.com/office/drawing/2014/main" val="2714258312"/>
                    </a:ext>
                  </a:extLst>
                </a:gridCol>
                <a:gridCol w="457200">
                  <a:extLst>
                    <a:ext uri="{9D8B030D-6E8A-4147-A177-3AD203B41FA5}">
                      <a16:colId xmlns:a16="http://schemas.microsoft.com/office/drawing/2014/main" val="519912685"/>
                    </a:ext>
                  </a:extLst>
                </a:gridCol>
                <a:gridCol w="533400">
                  <a:extLst>
                    <a:ext uri="{9D8B030D-6E8A-4147-A177-3AD203B41FA5}">
                      <a16:colId xmlns:a16="http://schemas.microsoft.com/office/drawing/2014/main" val="1985455444"/>
                    </a:ext>
                  </a:extLst>
                </a:gridCol>
                <a:gridCol w="533402">
                  <a:extLst>
                    <a:ext uri="{9D8B030D-6E8A-4147-A177-3AD203B41FA5}">
                      <a16:colId xmlns:a16="http://schemas.microsoft.com/office/drawing/2014/main" val="3307798576"/>
                    </a:ext>
                  </a:extLst>
                </a:gridCol>
              </a:tblGrid>
              <a:tr h="841460">
                <a:tc>
                  <a:txBody>
                    <a:bodyPr/>
                    <a:lstStyle/>
                    <a:p>
                      <a:pPr algn="l" fontAlgn="b"/>
                      <a:r>
                        <a:rPr lang="en-US" sz="1050" u="none" strike="noStrike" dirty="0">
                          <a:effectLst/>
                          <a:latin typeface="+mn-lt"/>
                        </a:rPr>
                        <a:t>Sample Scenario/Goal</a:t>
                      </a:r>
                      <a:endParaRPr lang="en-US" sz="1050" b="0" i="0" u="none" strike="noStrike" dirty="0">
                        <a:solidFill>
                          <a:srgbClr val="000000"/>
                        </a:solidFill>
                        <a:effectLst/>
                        <a:latin typeface="+mn-lt"/>
                      </a:endParaRPr>
                    </a:p>
                  </a:txBody>
                  <a:tcPr marR="0" anchor="b">
                    <a:lnL w="12700" cap="flat" cmpd="sng" algn="ctr">
                      <a:solidFill>
                        <a:schemeClr val="accent1">
                          <a:lumMod val="25000"/>
                        </a:schemeClr>
                      </a:solidFill>
                      <a:prstDash val="solid"/>
                      <a:round/>
                      <a:headEnd type="none" w="med" len="med"/>
                      <a:tailEnd type="none" w="med" len="med"/>
                    </a:lnL>
                    <a:lnT w="12700" cap="flat" cmpd="sng" algn="ctr">
                      <a:solidFill>
                        <a:schemeClr val="accent1">
                          <a:lumMod val="25000"/>
                        </a:schemeClr>
                      </a:solidFill>
                      <a:prstDash val="solid"/>
                      <a:round/>
                      <a:headEnd type="none" w="med" len="med"/>
                      <a:tailEnd type="none" w="med" len="med"/>
                    </a:lnT>
                    <a:gradFill>
                      <a:gsLst>
                        <a:gs pos="2000">
                          <a:schemeClr val="accent1">
                            <a:lumMod val="25000"/>
                          </a:schemeClr>
                        </a:gs>
                        <a:gs pos="100000">
                          <a:schemeClr val="accent1">
                            <a:lumMod val="50000"/>
                          </a:schemeClr>
                        </a:gs>
                      </a:gsLst>
                      <a:lin ang="5400000" scaled="1"/>
                    </a:gradFill>
                  </a:tcPr>
                </a:tc>
                <a:tc>
                  <a:txBody>
                    <a:bodyPr/>
                    <a:lstStyle/>
                    <a:p>
                      <a:pPr algn="ctr" fontAlgn="b"/>
                      <a:r>
                        <a:rPr lang="en-US" sz="1050" u="none" strike="noStrike" dirty="0">
                          <a:effectLst/>
                          <a:latin typeface="Arial Narrow" panose="020B0606020202030204" pitchFamily="34" charset="0"/>
                        </a:rPr>
                        <a:t>Diesel Retrofit</a:t>
                      </a:r>
                      <a:endParaRPr lang="en-US" sz="1050" b="0" i="0" u="none" strike="noStrike" dirty="0">
                        <a:solidFill>
                          <a:srgbClr val="000000"/>
                        </a:solidFill>
                        <a:effectLst/>
                        <a:latin typeface="Arial Narrow" panose="020B0606020202030204" pitchFamily="34" charset="0"/>
                      </a:endParaRPr>
                    </a:p>
                  </a:txBody>
                  <a:tcPr marL="0" marR="0" marT="34290" marB="34290" anchor="b">
                    <a:lnT w="12700" cap="flat" cmpd="sng" algn="ctr">
                      <a:solidFill>
                        <a:schemeClr val="accent1">
                          <a:lumMod val="25000"/>
                        </a:schemeClr>
                      </a:solidFill>
                      <a:prstDash val="solid"/>
                      <a:round/>
                      <a:headEnd type="none" w="med" len="med"/>
                      <a:tailEnd type="none" w="med" len="med"/>
                    </a:lnT>
                    <a:gradFill>
                      <a:gsLst>
                        <a:gs pos="2000">
                          <a:schemeClr val="accent1">
                            <a:lumMod val="25000"/>
                          </a:schemeClr>
                        </a:gs>
                        <a:gs pos="100000">
                          <a:schemeClr val="accent1">
                            <a:lumMod val="50000"/>
                          </a:schemeClr>
                        </a:gs>
                      </a:gsLst>
                      <a:lin ang="5400000" scaled="1"/>
                    </a:gradFill>
                  </a:tcPr>
                </a:tc>
                <a:tc>
                  <a:txBody>
                    <a:bodyPr/>
                    <a:lstStyle/>
                    <a:p>
                      <a:pPr algn="ctr" fontAlgn="b"/>
                      <a:r>
                        <a:rPr lang="en-US" sz="1050" u="none" strike="noStrike" dirty="0">
                          <a:effectLst/>
                          <a:latin typeface="Arial Narrow" panose="020B0606020202030204" pitchFamily="34" charset="0"/>
                        </a:rPr>
                        <a:t>Idle </a:t>
                      </a:r>
                      <a:r>
                        <a:rPr lang="en-US" sz="1050" u="none" strike="noStrike" dirty="0" err="1">
                          <a:effectLst/>
                          <a:latin typeface="Arial Narrow" panose="020B0606020202030204" pitchFamily="34" charset="0"/>
                        </a:rPr>
                        <a:t>Reduc-tion</a:t>
                      </a:r>
                      <a:endParaRPr lang="en-US" sz="1050" b="0" i="0" u="none" strike="noStrike" dirty="0">
                        <a:solidFill>
                          <a:srgbClr val="000000"/>
                        </a:solidFill>
                        <a:effectLst/>
                        <a:latin typeface="Arial Narrow" panose="020B0606020202030204" pitchFamily="34" charset="0"/>
                      </a:endParaRPr>
                    </a:p>
                  </a:txBody>
                  <a:tcPr marL="0" marR="0" marT="34290" marB="34290" anchor="b">
                    <a:lnT w="12700" cap="flat" cmpd="sng" algn="ctr">
                      <a:solidFill>
                        <a:schemeClr val="accent1">
                          <a:lumMod val="25000"/>
                        </a:schemeClr>
                      </a:solidFill>
                      <a:prstDash val="solid"/>
                      <a:round/>
                      <a:headEnd type="none" w="med" len="med"/>
                      <a:tailEnd type="none" w="med" len="med"/>
                    </a:lnT>
                    <a:gradFill>
                      <a:gsLst>
                        <a:gs pos="2000">
                          <a:schemeClr val="accent1">
                            <a:lumMod val="25000"/>
                          </a:schemeClr>
                        </a:gs>
                        <a:gs pos="100000">
                          <a:schemeClr val="accent1">
                            <a:lumMod val="50000"/>
                          </a:schemeClr>
                        </a:gs>
                      </a:gsLst>
                      <a:lin ang="5400000" scaled="1"/>
                    </a:gradFill>
                  </a:tcPr>
                </a:tc>
                <a:tc>
                  <a:txBody>
                    <a:bodyPr/>
                    <a:lstStyle/>
                    <a:p>
                      <a:pPr algn="ctr" fontAlgn="b"/>
                      <a:r>
                        <a:rPr lang="en-US" sz="1050" u="none" strike="noStrike" dirty="0">
                          <a:effectLst/>
                          <a:latin typeface="Arial Narrow" panose="020B0606020202030204" pitchFamily="34" charset="0"/>
                        </a:rPr>
                        <a:t>Conges-</a:t>
                      </a:r>
                      <a:r>
                        <a:rPr lang="en-US" sz="1050" u="none" strike="noStrike" dirty="0" err="1">
                          <a:effectLst/>
                          <a:latin typeface="Arial Narrow" panose="020B0606020202030204" pitchFamily="34" charset="0"/>
                        </a:rPr>
                        <a:t>tion</a:t>
                      </a:r>
                      <a:r>
                        <a:rPr lang="en-US" sz="1050" u="none" strike="noStrike" dirty="0">
                          <a:effectLst/>
                          <a:latin typeface="Arial Narrow" panose="020B0606020202030204" pitchFamily="34" charset="0"/>
                        </a:rPr>
                        <a:t> </a:t>
                      </a:r>
                      <a:r>
                        <a:rPr lang="en-US" sz="1050" u="none" strike="noStrike" dirty="0">
                          <a:effectLst/>
                          <a:latin typeface="Arial" panose="020B0604020202020204" pitchFamily="34" charset="0"/>
                          <a:cs typeface="Arial" panose="020B0604020202020204" pitchFamily="34" charset="0"/>
                        </a:rPr>
                        <a:t>‒</a:t>
                      </a:r>
                      <a:r>
                        <a:rPr lang="en-US" sz="1050" u="none" strike="noStrike" dirty="0">
                          <a:effectLst/>
                          <a:latin typeface="Arial Narrow" panose="020B0606020202030204" pitchFamily="34" charset="0"/>
                        </a:rPr>
                        <a:t> Traffic Flow</a:t>
                      </a:r>
                      <a:endParaRPr lang="en-US" sz="1050" b="0" i="0" u="none" strike="noStrike" dirty="0">
                        <a:solidFill>
                          <a:srgbClr val="000000"/>
                        </a:solidFill>
                        <a:effectLst/>
                        <a:latin typeface="Arial Narrow" panose="020B0606020202030204" pitchFamily="34" charset="0"/>
                      </a:endParaRPr>
                    </a:p>
                  </a:txBody>
                  <a:tcPr marL="0" marR="0" marT="34290" marB="34290" anchor="b">
                    <a:lnT w="12700" cap="flat" cmpd="sng" algn="ctr">
                      <a:solidFill>
                        <a:schemeClr val="accent1">
                          <a:lumMod val="25000"/>
                        </a:schemeClr>
                      </a:solidFill>
                      <a:prstDash val="solid"/>
                      <a:round/>
                      <a:headEnd type="none" w="med" len="med"/>
                      <a:tailEnd type="none" w="med" len="med"/>
                    </a:lnT>
                    <a:gradFill>
                      <a:gsLst>
                        <a:gs pos="2000">
                          <a:schemeClr val="accent1">
                            <a:lumMod val="25000"/>
                          </a:schemeClr>
                        </a:gs>
                        <a:gs pos="100000">
                          <a:schemeClr val="accent1">
                            <a:lumMod val="50000"/>
                          </a:schemeClr>
                        </a:gs>
                      </a:gsLst>
                      <a:lin ang="5400000" scaled="1"/>
                    </a:gradFill>
                  </a:tcPr>
                </a:tc>
                <a:tc>
                  <a:txBody>
                    <a:bodyPr/>
                    <a:lstStyle/>
                    <a:p>
                      <a:pPr algn="ctr" fontAlgn="b"/>
                      <a:r>
                        <a:rPr lang="en-US" sz="1050" u="none" strike="noStrike" dirty="0">
                          <a:effectLst/>
                          <a:latin typeface="Arial Narrow" panose="020B0606020202030204" pitchFamily="34" charset="0"/>
                        </a:rPr>
                        <a:t>Freight/ Intermodal</a:t>
                      </a:r>
                      <a:endParaRPr lang="en-US" sz="1050" b="0" i="0" u="none" strike="noStrike" dirty="0">
                        <a:solidFill>
                          <a:srgbClr val="000000"/>
                        </a:solidFill>
                        <a:effectLst/>
                        <a:latin typeface="Arial Narrow" panose="020B0606020202030204" pitchFamily="34" charset="0"/>
                      </a:endParaRPr>
                    </a:p>
                  </a:txBody>
                  <a:tcPr marL="0" marR="0" marT="34290" marB="34290" anchor="b">
                    <a:lnT w="12700" cap="flat" cmpd="sng" algn="ctr">
                      <a:solidFill>
                        <a:schemeClr val="accent1">
                          <a:lumMod val="25000"/>
                        </a:schemeClr>
                      </a:solidFill>
                      <a:prstDash val="solid"/>
                      <a:round/>
                      <a:headEnd type="none" w="med" len="med"/>
                      <a:tailEnd type="none" w="med" len="med"/>
                    </a:lnT>
                    <a:gradFill>
                      <a:gsLst>
                        <a:gs pos="2000">
                          <a:schemeClr val="accent1">
                            <a:lumMod val="25000"/>
                          </a:schemeClr>
                        </a:gs>
                        <a:gs pos="100000">
                          <a:schemeClr val="accent1">
                            <a:lumMod val="50000"/>
                          </a:schemeClr>
                        </a:gs>
                      </a:gsLst>
                      <a:lin ang="5400000" scaled="1"/>
                    </a:gradFill>
                  </a:tcPr>
                </a:tc>
                <a:tc>
                  <a:txBody>
                    <a:bodyPr/>
                    <a:lstStyle/>
                    <a:p>
                      <a:pPr algn="ctr" fontAlgn="b"/>
                      <a:r>
                        <a:rPr lang="en-US" sz="1050" u="none" strike="noStrike" dirty="0">
                          <a:effectLst/>
                          <a:latin typeface="Arial Narrow" panose="020B0606020202030204" pitchFamily="34" charset="0"/>
                        </a:rPr>
                        <a:t>Transit</a:t>
                      </a:r>
                      <a:endParaRPr lang="en-US" sz="1050" b="0" i="0" u="none" strike="noStrike" dirty="0">
                        <a:solidFill>
                          <a:srgbClr val="000000"/>
                        </a:solidFill>
                        <a:effectLst/>
                        <a:latin typeface="Arial Narrow" panose="020B0606020202030204" pitchFamily="34" charset="0"/>
                      </a:endParaRPr>
                    </a:p>
                  </a:txBody>
                  <a:tcPr marL="0" marR="0" marT="34290" marB="34290" anchor="b">
                    <a:lnT w="12700" cap="flat" cmpd="sng" algn="ctr">
                      <a:solidFill>
                        <a:schemeClr val="accent1">
                          <a:lumMod val="25000"/>
                        </a:schemeClr>
                      </a:solidFill>
                      <a:prstDash val="solid"/>
                      <a:round/>
                      <a:headEnd type="none" w="med" len="med"/>
                      <a:tailEnd type="none" w="med" len="med"/>
                    </a:lnT>
                    <a:gradFill>
                      <a:gsLst>
                        <a:gs pos="2000">
                          <a:schemeClr val="accent1">
                            <a:lumMod val="25000"/>
                          </a:schemeClr>
                        </a:gs>
                        <a:gs pos="100000">
                          <a:schemeClr val="accent1">
                            <a:lumMod val="50000"/>
                          </a:schemeClr>
                        </a:gs>
                      </a:gsLst>
                      <a:lin ang="5400000" scaled="1"/>
                    </a:gradFill>
                  </a:tcPr>
                </a:tc>
                <a:tc>
                  <a:txBody>
                    <a:bodyPr/>
                    <a:lstStyle/>
                    <a:p>
                      <a:pPr algn="ctr" fontAlgn="b"/>
                      <a:r>
                        <a:rPr lang="en-US" sz="1050" u="none" strike="noStrike" dirty="0">
                          <a:effectLst/>
                          <a:latin typeface="Arial Narrow" panose="020B0606020202030204" pitchFamily="34" charset="0"/>
                        </a:rPr>
                        <a:t>Bike &amp; Ped</a:t>
                      </a:r>
                      <a:endParaRPr lang="en-US" sz="1050" b="0" i="0" u="none" strike="noStrike" dirty="0">
                        <a:solidFill>
                          <a:srgbClr val="000000"/>
                        </a:solidFill>
                        <a:effectLst/>
                        <a:latin typeface="Arial Narrow" panose="020B0606020202030204" pitchFamily="34" charset="0"/>
                      </a:endParaRPr>
                    </a:p>
                  </a:txBody>
                  <a:tcPr marL="0" marR="0" marT="34290" marB="34290" anchor="b">
                    <a:lnT w="12700" cap="flat" cmpd="sng" algn="ctr">
                      <a:solidFill>
                        <a:schemeClr val="accent1">
                          <a:lumMod val="25000"/>
                        </a:schemeClr>
                      </a:solidFill>
                      <a:prstDash val="solid"/>
                      <a:round/>
                      <a:headEnd type="none" w="med" len="med"/>
                      <a:tailEnd type="none" w="med" len="med"/>
                    </a:lnT>
                    <a:gradFill>
                      <a:gsLst>
                        <a:gs pos="2000">
                          <a:schemeClr val="accent1">
                            <a:lumMod val="25000"/>
                          </a:schemeClr>
                        </a:gs>
                        <a:gs pos="100000">
                          <a:schemeClr val="accent1">
                            <a:lumMod val="50000"/>
                          </a:schemeClr>
                        </a:gs>
                      </a:gsLst>
                      <a:lin ang="5400000" scaled="1"/>
                    </a:gradFill>
                  </a:tcPr>
                </a:tc>
                <a:tc>
                  <a:txBody>
                    <a:bodyPr/>
                    <a:lstStyle/>
                    <a:p>
                      <a:pPr algn="ctr" fontAlgn="b"/>
                      <a:r>
                        <a:rPr lang="en-US" sz="1050" u="none" strike="noStrike" dirty="0">
                          <a:effectLst/>
                          <a:latin typeface="Arial Narrow" panose="020B0606020202030204" pitchFamily="34" charset="0"/>
                        </a:rPr>
                        <a:t>TDM</a:t>
                      </a:r>
                      <a:endParaRPr lang="en-US" sz="1050" b="0" i="0" u="none" strike="noStrike" dirty="0">
                        <a:solidFill>
                          <a:srgbClr val="000000"/>
                        </a:solidFill>
                        <a:effectLst/>
                        <a:latin typeface="Arial Narrow" panose="020B0606020202030204" pitchFamily="34" charset="0"/>
                      </a:endParaRPr>
                    </a:p>
                  </a:txBody>
                  <a:tcPr marL="0" marR="0" marT="34290" marB="34290" anchor="b">
                    <a:lnT w="12700" cap="flat" cmpd="sng" algn="ctr">
                      <a:solidFill>
                        <a:schemeClr val="accent1">
                          <a:lumMod val="25000"/>
                        </a:schemeClr>
                      </a:solidFill>
                      <a:prstDash val="solid"/>
                      <a:round/>
                      <a:headEnd type="none" w="med" len="med"/>
                      <a:tailEnd type="none" w="med" len="med"/>
                    </a:lnT>
                    <a:gradFill>
                      <a:gsLst>
                        <a:gs pos="2000">
                          <a:schemeClr val="accent1">
                            <a:lumMod val="25000"/>
                          </a:schemeClr>
                        </a:gs>
                        <a:gs pos="100000">
                          <a:schemeClr val="accent1">
                            <a:lumMod val="50000"/>
                          </a:schemeClr>
                        </a:gs>
                      </a:gsLst>
                      <a:lin ang="5400000" scaled="1"/>
                    </a:gradFill>
                  </a:tcPr>
                </a:tc>
                <a:tc>
                  <a:txBody>
                    <a:bodyPr/>
                    <a:lstStyle/>
                    <a:p>
                      <a:pPr algn="ctr" fontAlgn="b"/>
                      <a:r>
                        <a:rPr lang="en-US" sz="1050" u="none" strike="noStrike" dirty="0">
                          <a:effectLst/>
                          <a:latin typeface="Arial Narrow" panose="020B0606020202030204" pitchFamily="34" charset="0"/>
                        </a:rPr>
                        <a:t>Public Education</a:t>
                      </a:r>
                      <a:endParaRPr lang="en-US" sz="1050" b="0" i="0" u="none" strike="noStrike" dirty="0">
                        <a:solidFill>
                          <a:srgbClr val="000000"/>
                        </a:solidFill>
                        <a:effectLst/>
                        <a:latin typeface="Arial Narrow" panose="020B0606020202030204" pitchFamily="34" charset="0"/>
                      </a:endParaRPr>
                    </a:p>
                  </a:txBody>
                  <a:tcPr marL="0" marR="0" marT="34290" marB="34290" anchor="b">
                    <a:lnT w="12700" cap="flat" cmpd="sng" algn="ctr">
                      <a:solidFill>
                        <a:schemeClr val="accent1">
                          <a:lumMod val="25000"/>
                        </a:schemeClr>
                      </a:solidFill>
                      <a:prstDash val="solid"/>
                      <a:round/>
                      <a:headEnd type="none" w="med" len="med"/>
                      <a:tailEnd type="none" w="med" len="med"/>
                    </a:lnT>
                    <a:gradFill>
                      <a:gsLst>
                        <a:gs pos="2000">
                          <a:schemeClr val="accent1">
                            <a:lumMod val="25000"/>
                          </a:schemeClr>
                        </a:gs>
                        <a:gs pos="100000">
                          <a:schemeClr val="accent1">
                            <a:lumMod val="50000"/>
                          </a:schemeClr>
                        </a:gs>
                      </a:gsLst>
                      <a:lin ang="5400000" scaled="1"/>
                    </a:gradFill>
                  </a:tcPr>
                </a:tc>
                <a:tc>
                  <a:txBody>
                    <a:bodyPr/>
                    <a:lstStyle/>
                    <a:p>
                      <a:pPr algn="ctr" fontAlgn="b"/>
                      <a:r>
                        <a:rPr lang="en-US" sz="1050" u="none" strike="noStrike" dirty="0">
                          <a:effectLst/>
                          <a:latin typeface="Arial Narrow" panose="020B0606020202030204" pitchFamily="34" charset="0"/>
                        </a:rPr>
                        <a:t>TMAs</a:t>
                      </a:r>
                      <a:endParaRPr lang="en-US" sz="1050" b="0" i="0" u="none" strike="noStrike" dirty="0">
                        <a:solidFill>
                          <a:srgbClr val="000000"/>
                        </a:solidFill>
                        <a:effectLst/>
                        <a:latin typeface="Arial Narrow" panose="020B0606020202030204" pitchFamily="34" charset="0"/>
                      </a:endParaRPr>
                    </a:p>
                  </a:txBody>
                  <a:tcPr marL="0" marR="0" marT="34290" marB="34290" anchor="b">
                    <a:lnT w="12700" cap="flat" cmpd="sng" algn="ctr">
                      <a:solidFill>
                        <a:schemeClr val="accent1">
                          <a:lumMod val="25000"/>
                        </a:schemeClr>
                      </a:solidFill>
                      <a:prstDash val="solid"/>
                      <a:round/>
                      <a:headEnd type="none" w="med" len="med"/>
                      <a:tailEnd type="none" w="med" len="med"/>
                    </a:lnT>
                    <a:gradFill>
                      <a:gsLst>
                        <a:gs pos="2000">
                          <a:schemeClr val="accent1">
                            <a:lumMod val="25000"/>
                          </a:schemeClr>
                        </a:gs>
                        <a:gs pos="100000">
                          <a:schemeClr val="accent1">
                            <a:lumMod val="50000"/>
                          </a:schemeClr>
                        </a:gs>
                      </a:gsLst>
                      <a:lin ang="5400000" scaled="1"/>
                    </a:gradFill>
                  </a:tcPr>
                </a:tc>
                <a:tc>
                  <a:txBody>
                    <a:bodyPr/>
                    <a:lstStyle/>
                    <a:p>
                      <a:pPr algn="ctr" fontAlgn="b"/>
                      <a:r>
                        <a:rPr lang="en-US" sz="1050" u="none" strike="noStrike" dirty="0">
                          <a:effectLst/>
                          <a:latin typeface="Arial Narrow" panose="020B0606020202030204" pitchFamily="34" charset="0"/>
                        </a:rPr>
                        <a:t>Carpool – Vanpool</a:t>
                      </a:r>
                      <a:endParaRPr lang="en-US" sz="1050" b="0" i="0" u="none" strike="noStrike" dirty="0">
                        <a:solidFill>
                          <a:srgbClr val="000000"/>
                        </a:solidFill>
                        <a:effectLst/>
                        <a:latin typeface="Arial Narrow" panose="020B0606020202030204" pitchFamily="34" charset="0"/>
                      </a:endParaRPr>
                    </a:p>
                  </a:txBody>
                  <a:tcPr marL="0" marR="0" marT="34290" marB="34290" anchor="b">
                    <a:lnT w="12700" cap="flat" cmpd="sng" algn="ctr">
                      <a:solidFill>
                        <a:schemeClr val="accent1">
                          <a:lumMod val="25000"/>
                        </a:schemeClr>
                      </a:solidFill>
                      <a:prstDash val="solid"/>
                      <a:round/>
                      <a:headEnd type="none" w="med" len="med"/>
                      <a:tailEnd type="none" w="med" len="med"/>
                    </a:lnT>
                    <a:gradFill>
                      <a:gsLst>
                        <a:gs pos="2000">
                          <a:schemeClr val="accent1">
                            <a:lumMod val="25000"/>
                          </a:schemeClr>
                        </a:gs>
                        <a:gs pos="100000">
                          <a:schemeClr val="accent1">
                            <a:lumMod val="50000"/>
                          </a:schemeClr>
                        </a:gs>
                      </a:gsLst>
                      <a:lin ang="5400000" scaled="1"/>
                    </a:gradFill>
                  </a:tcPr>
                </a:tc>
                <a:tc>
                  <a:txBody>
                    <a:bodyPr/>
                    <a:lstStyle/>
                    <a:p>
                      <a:pPr algn="ctr" fontAlgn="b"/>
                      <a:r>
                        <a:rPr lang="en-US" sz="1050" u="none" strike="noStrike" dirty="0">
                          <a:effectLst/>
                          <a:latin typeface="Arial Narrow" panose="020B0606020202030204" pitchFamily="34" charset="0"/>
                        </a:rPr>
                        <a:t>Car-sharing</a:t>
                      </a:r>
                      <a:endParaRPr lang="en-US" sz="1050" b="0" i="0" u="none" strike="noStrike" dirty="0">
                        <a:solidFill>
                          <a:srgbClr val="000000"/>
                        </a:solidFill>
                        <a:effectLst/>
                        <a:latin typeface="Arial Narrow" panose="020B0606020202030204" pitchFamily="34" charset="0"/>
                      </a:endParaRPr>
                    </a:p>
                  </a:txBody>
                  <a:tcPr marL="0" marR="0" marT="34290" marB="34290" anchor="b">
                    <a:lnT w="12700" cap="flat" cmpd="sng" algn="ctr">
                      <a:solidFill>
                        <a:schemeClr val="accent1">
                          <a:lumMod val="25000"/>
                        </a:schemeClr>
                      </a:solidFill>
                      <a:prstDash val="solid"/>
                      <a:round/>
                      <a:headEnd type="none" w="med" len="med"/>
                      <a:tailEnd type="none" w="med" len="med"/>
                    </a:lnT>
                    <a:gradFill>
                      <a:gsLst>
                        <a:gs pos="2000">
                          <a:schemeClr val="accent1">
                            <a:lumMod val="25000"/>
                          </a:schemeClr>
                        </a:gs>
                        <a:gs pos="100000">
                          <a:schemeClr val="accent1">
                            <a:lumMod val="50000"/>
                          </a:schemeClr>
                        </a:gs>
                      </a:gsLst>
                      <a:lin ang="5400000" scaled="1"/>
                    </a:gradFill>
                  </a:tcPr>
                </a:tc>
                <a:tc>
                  <a:txBody>
                    <a:bodyPr/>
                    <a:lstStyle/>
                    <a:p>
                      <a:pPr algn="ctr" fontAlgn="b"/>
                      <a:r>
                        <a:rPr lang="en-US" sz="1050" u="none" strike="noStrike" dirty="0">
                          <a:effectLst/>
                          <a:latin typeface="Arial Narrow" panose="020B0606020202030204" pitchFamily="34" charset="0"/>
                        </a:rPr>
                        <a:t>Low-Temp. Cold Start</a:t>
                      </a:r>
                      <a:endParaRPr lang="en-US" sz="1050" b="0" i="0" u="none" strike="noStrike" dirty="0">
                        <a:solidFill>
                          <a:srgbClr val="000000"/>
                        </a:solidFill>
                        <a:effectLst/>
                        <a:latin typeface="Arial Narrow" panose="020B0606020202030204" pitchFamily="34" charset="0"/>
                      </a:endParaRPr>
                    </a:p>
                  </a:txBody>
                  <a:tcPr marL="0" marR="0" marT="34290" marB="34290" anchor="b">
                    <a:lnT w="12700" cap="flat" cmpd="sng" algn="ctr">
                      <a:solidFill>
                        <a:schemeClr val="accent1">
                          <a:lumMod val="25000"/>
                        </a:schemeClr>
                      </a:solidFill>
                      <a:prstDash val="solid"/>
                      <a:round/>
                      <a:headEnd type="none" w="med" len="med"/>
                      <a:tailEnd type="none" w="med" len="med"/>
                    </a:lnT>
                    <a:gradFill>
                      <a:gsLst>
                        <a:gs pos="2000">
                          <a:schemeClr val="accent1">
                            <a:lumMod val="25000"/>
                          </a:schemeClr>
                        </a:gs>
                        <a:gs pos="100000">
                          <a:schemeClr val="accent1">
                            <a:lumMod val="50000"/>
                          </a:schemeClr>
                        </a:gs>
                      </a:gsLst>
                      <a:lin ang="5400000" scaled="1"/>
                    </a:gradFill>
                  </a:tcPr>
                </a:tc>
                <a:tc>
                  <a:txBody>
                    <a:bodyPr/>
                    <a:lstStyle/>
                    <a:p>
                      <a:pPr algn="ctr" fontAlgn="b"/>
                      <a:r>
                        <a:rPr lang="en-US" sz="1050" u="none" strike="noStrike" spc="-20" baseline="0" dirty="0">
                          <a:effectLst/>
                          <a:latin typeface="Arial Narrow" panose="020B0606020202030204" pitchFamily="34" charset="0"/>
                        </a:rPr>
                        <a:t>Training</a:t>
                      </a:r>
                      <a:endParaRPr lang="en-US" sz="1050" b="0" i="0" u="none" strike="noStrike" spc="-20" baseline="0" dirty="0">
                        <a:solidFill>
                          <a:srgbClr val="000000"/>
                        </a:solidFill>
                        <a:effectLst/>
                        <a:latin typeface="Arial Narrow" panose="020B0606020202030204" pitchFamily="34" charset="0"/>
                      </a:endParaRPr>
                    </a:p>
                  </a:txBody>
                  <a:tcPr marL="0" marR="0" marT="34290" marB="34290" anchor="b">
                    <a:lnT w="12700" cap="flat" cmpd="sng" algn="ctr">
                      <a:solidFill>
                        <a:schemeClr val="accent1">
                          <a:lumMod val="25000"/>
                        </a:schemeClr>
                      </a:solidFill>
                      <a:prstDash val="solid"/>
                      <a:round/>
                      <a:headEnd type="none" w="med" len="med"/>
                      <a:tailEnd type="none" w="med" len="med"/>
                    </a:lnT>
                    <a:gradFill>
                      <a:gsLst>
                        <a:gs pos="2000">
                          <a:schemeClr val="accent1">
                            <a:lumMod val="25000"/>
                          </a:schemeClr>
                        </a:gs>
                        <a:gs pos="100000">
                          <a:schemeClr val="accent1">
                            <a:lumMod val="50000"/>
                          </a:schemeClr>
                        </a:gs>
                      </a:gsLst>
                      <a:lin ang="5400000" scaled="1"/>
                    </a:gradFill>
                  </a:tcPr>
                </a:tc>
                <a:tc>
                  <a:txBody>
                    <a:bodyPr/>
                    <a:lstStyle/>
                    <a:p>
                      <a:pPr algn="ctr" fontAlgn="b"/>
                      <a:r>
                        <a:rPr lang="en-US" sz="1050" u="none" strike="noStrike" dirty="0">
                          <a:effectLst/>
                          <a:latin typeface="Arial Narrow" panose="020B0606020202030204" pitchFamily="34" charset="0"/>
                        </a:rPr>
                        <a:t>I&amp;M </a:t>
                      </a:r>
                      <a:r>
                        <a:rPr lang="en-US" sz="1050" u="none" strike="noStrike" spc="20" baseline="0" dirty="0">
                          <a:effectLst/>
                          <a:latin typeface="Arial Narrow" panose="020B0606020202030204" pitchFamily="34" charset="0"/>
                        </a:rPr>
                        <a:t>Programs</a:t>
                      </a:r>
                      <a:endParaRPr lang="en-US" sz="1050" b="0" i="0" u="none" strike="noStrike" spc="20" baseline="0" dirty="0">
                        <a:solidFill>
                          <a:srgbClr val="000000"/>
                        </a:solidFill>
                        <a:effectLst/>
                        <a:latin typeface="Arial Narrow" panose="020B0606020202030204" pitchFamily="34" charset="0"/>
                      </a:endParaRPr>
                    </a:p>
                  </a:txBody>
                  <a:tcPr marL="0" marR="0" marT="34290" marB="34290" anchor="b">
                    <a:lnT w="12700" cap="flat" cmpd="sng" algn="ctr">
                      <a:solidFill>
                        <a:schemeClr val="accent1">
                          <a:lumMod val="25000"/>
                        </a:schemeClr>
                      </a:solidFill>
                      <a:prstDash val="solid"/>
                      <a:round/>
                      <a:headEnd type="none" w="med" len="med"/>
                      <a:tailEnd type="none" w="med" len="med"/>
                    </a:lnT>
                    <a:gradFill>
                      <a:gsLst>
                        <a:gs pos="2000">
                          <a:schemeClr val="accent1">
                            <a:lumMod val="25000"/>
                          </a:schemeClr>
                        </a:gs>
                        <a:gs pos="100000">
                          <a:schemeClr val="accent1">
                            <a:lumMod val="50000"/>
                          </a:schemeClr>
                        </a:gs>
                      </a:gsLst>
                      <a:lin ang="5400000" scaled="1"/>
                    </a:gradFill>
                  </a:tcPr>
                </a:tc>
                <a:tc>
                  <a:txBody>
                    <a:bodyPr/>
                    <a:lstStyle/>
                    <a:p>
                      <a:pPr algn="ctr" fontAlgn="b"/>
                      <a:r>
                        <a:rPr lang="en-US" sz="1050" u="none" strike="noStrike" dirty="0">
                          <a:effectLst/>
                          <a:latin typeface="Arial Narrow" panose="020B0606020202030204" pitchFamily="34" charset="0"/>
                        </a:rPr>
                        <a:t>Alt. Fuels and </a:t>
                      </a:r>
                      <a:r>
                        <a:rPr lang="en-US" sz="1050" u="none" strike="noStrike" spc="-20" baseline="0" dirty="0">
                          <a:effectLst/>
                          <a:latin typeface="Arial Narrow" panose="020B0606020202030204" pitchFamily="34" charset="0"/>
                        </a:rPr>
                        <a:t>Vehicles</a:t>
                      </a:r>
                      <a:endParaRPr lang="en-US" sz="1050" b="0" i="0" u="none" strike="noStrike" spc="-20" baseline="0" dirty="0">
                        <a:solidFill>
                          <a:srgbClr val="000000"/>
                        </a:solidFill>
                        <a:effectLst/>
                        <a:latin typeface="Arial Narrow" panose="020B0606020202030204" pitchFamily="34" charset="0"/>
                      </a:endParaRPr>
                    </a:p>
                  </a:txBody>
                  <a:tcPr marL="0" marR="0" marT="34290" marB="34290" anchor="b">
                    <a:lnR w="12700" cap="flat" cmpd="sng" algn="ctr">
                      <a:solidFill>
                        <a:schemeClr val="accent1">
                          <a:lumMod val="25000"/>
                        </a:schemeClr>
                      </a:solidFill>
                      <a:prstDash val="solid"/>
                      <a:round/>
                      <a:headEnd type="none" w="med" len="med"/>
                      <a:tailEnd type="none" w="med" len="med"/>
                    </a:lnR>
                    <a:lnT w="12700" cap="flat" cmpd="sng" algn="ctr">
                      <a:solidFill>
                        <a:schemeClr val="accent1">
                          <a:lumMod val="25000"/>
                        </a:schemeClr>
                      </a:solidFill>
                      <a:prstDash val="solid"/>
                      <a:round/>
                      <a:headEnd type="none" w="med" len="med"/>
                      <a:tailEnd type="none" w="med" len="med"/>
                    </a:lnT>
                    <a:gradFill>
                      <a:gsLst>
                        <a:gs pos="2000">
                          <a:schemeClr val="accent1">
                            <a:lumMod val="25000"/>
                          </a:schemeClr>
                        </a:gs>
                        <a:gs pos="100000">
                          <a:schemeClr val="accent1">
                            <a:lumMod val="50000"/>
                          </a:schemeClr>
                        </a:gs>
                      </a:gsLst>
                      <a:lin ang="5400000" scaled="1"/>
                    </a:gradFill>
                  </a:tcPr>
                </a:tc>
                <a:extLst>
                  <a:ext uri="{0D108BD9-81ED-4DB2-BD59-A6C34878D82A}">
                    <a16:rowId xmlns:a16="http://schemas.microsoft.com/office/drawing/2014/main" val="574753134"/>
                  </a:ext>
                </a:extLst>
              </a:tr>
              <a:tr h="241839">
                <a:tc>
                  <a:txBody>
                    <a:bodyPr/>
                    <a:lstStyle/>
                    <a:p>
                      <a:pPr algn="l" fontAlgn="b"/>
                      <a:r>
                        <a:rPr lang="en-US" sz="1050" u="none" strike="noStrike" dirty="0">
                          <a:effectLst/>
                        </a:rPr>
                        <a:t>1. Expand Commute Options</a:t>
                      </a:r>
                      <a:endParaRPr lang="en-US" sz="1050" b="0" i="0" u="none" strike="noStrike" dirty="0">
                        <a:solidFill>
                          <a:srgbClr val="000000"/>
                        </a:solidFill>
                        <a:effectLst/>
                        <a:latin typeface="Arial Narrow" panose="020B0606020202030204" pitchFamily="34" charset="0"/>
                      </a:endParaRPr>
                    </a:p>
                  </a:txBody>
                  <a:tcPr marR="0" anchor="ctr">
                    <a:lnL w="12700" cap="flat" cmpd="sng" algn="ctr">
                      <a:solidFill>
                        <a:schemeClr val="accent1">
                          <a:lumMod val="25000"/>
                        </a:schemeClr>
                      </a:solidFill>
                      <a:prstDash val="solid"/>
                      <a:round/>
                      <a:headEnd type="none" w="med" len="med"/>
                      <a:tailEnd type="none" w="med" len="med"/>
                    </a:lnL>
                  </a:tcP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r>
                        <a:rPr lang="en-US" sz="1100" b="0" i="0" u="none" strike="noStrike" dirty="0">
                          <a:solidFill>
                            <a:srgbClr val="000000"/>
                          </a:solidFill>
                          <a:effectLst/>
                          <a:latin typeface="Symbol" panose="05050102010706020507" pitchFamily="18" charset="2"/>
                          <a:sym typeface="Wingdings" panose="05000000000000000000" pitchFamily="2" charset="2"/>
                        </a:rPr>
                        <a:t></a:t>
                      </a:r>
                      <a:endParaRPr lang="en-US" sz="1100" b="0" i="0" u="none" strike="noStrike" dirty="0">
                        <a:solidFill>
                          <a:srgbClr val="000000"/>
                        </a:solidFill>
                        <a:effectLst/>
                        <a:latin typeface="Symbol" panose="05050102010706020507" pitchFamily="18" charset="2"/>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r>
                        <a:rPr lang="en-US" sz="1100" b="0" i="0" u="none" strike="noStrike" dirty="0">
                          <a:solidFill>
                            <a:srgbClr val="000000"/>
                          </a:solidFill>
                          <a:effectLst/>
                          <a:latin typeface="Symbol" panose="05050102010706020507" pitchFamily="18" charset="2"/>
                          <a:sym typeface="Wingdings" panose="05000000000000000000" pitchFamily="2" charset="2"/>
                        </a:rPr>
                        <a:t></a:t>
                      </a:r>
                      <a:endParaRPr lang="en-US" sz="1100" b="0" i="0" u="none" strike="noStrike" dirty="0">
                        <a:solidFill>
                          <a:srgbClr val="000000"/>
                        </a:solidFill>
                        <a:effectLst/>
                        <a:latin typeface="Symbol" panose="05050102010706020507" pitchFamily="18" charset="2"/>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2900493806"/>
                  </a:ext>
                </a:extLst>
              </a:tr>
              <a:tr h="232163">
                <a:tc>
                  <a:txBody>
                    <a:bodyPr/>
                    <a:lstStyle/>
                    <a:p>
                      <a:pPr algn="l" fontAlgn="b"/>
                      <a:r>
                        <a:rPr lang="en-US" sz="1050" u="none" strike="noStrike" dirty="0">
                          <a:effectLst/>
                        </a:rPr>
                        <a:t>2. Increase Active Transportation</a:t>
                      </a:r>
                      <a:endParaRPr lang="en-US" sz="1050" b="0" i="0" u="none" strike="noStrike" dirty="0">
                        <a:solidFill>
                          <a:srgbClr val="000000"/>
                        </a:solidFill>
                        <a:effectLst/>
                        <a:latin typeface="Arial Narrow" panose="020B0606020202030204" pitchFamily="34" charset="0"/>
                      </a:endParaRPr>
                    </a:p>
                  </a:txBody>
                  <a:tcPr marR="0" anchor="ctr">
                    <a:lnL w="12700" cap="flat" cmpd="sng" algn="ctr">
                      <a:solidFill>
                        <a:schemeClr val="accent1">
                          <a:lumMod val="25000"/>
                        </a:schemeClr>
                      </a:solidFill>
                      <a:prstDash val="solid"/>
                      <a:round/>
                      <a:headEnd type="none" w="med" len="med"/>
                      <a:tailEnd type="none" w="med" len="med"/>
                    </a:lnL>
                  </a:tcP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r>
                        <a:rPr lang="en-US" sz="1100" b="0" i="0" u="none" strike="noStrike" dirty="0">
                          <a:solidFill>
                            <a:srgbClr val="000000"/>
                          </a:solidFill>
                          <a:effectLst/>
                          <a:latin typeface="Symbol" panose="05050102010706020507" pitchFamily="18" charset="2"/>
                          <a:sym typeface="Wingdings" panose="05000000000000000000" pitchFamily="2" charset="2"/>
                        </a:rPr>
                        <a:t></a:t>
                      </a:r>
                      <a:endParaRPr lang="en-US" sz="1100" b="0" i="0" u="none" strike="noStrike" dirty="0">
                        <a:solidFill>
                          <a:srgbClr val="000000"/>
                        </a:solidFill>
                        <a:effectLst/>
                        <a:latin typeface="Symbol" panose="05050102010706020507" pitchFamily="18" charset="2"/>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1892739246"/>
                  </a:ext>
                </a:extLst>
              </a:tr>
              <a:tr h="263468">
                <a:tc>
                  <a:txBody>
                    <a:bodyPr/>
                    <a:lstStyle/>
                    <a:p>
                      <a:pPr algn="l" fontAlgn="b"/>
                      <a:r>
                        <a:rPr lang="en-US" sz="1050" u="none" strike="noStrike" dirty="0">
                          <a:effectLst/>
                        </a:rPr>
                        <a:t>3. Provide Clean Public Transportation</a:t>
                      </a:r>
                      <a:endParaRPr lang="en-US" sz="1050" b="0" i="0" u="none" strike="noStrike" dirty="0">
                        <a:solidFill>
                          <a:srgbClr val="000000"/>
                        </a:solidFill>
                        <a:effectLst/>
                        <a:latin typeface="Arial Narrow" panose="020B0606020202030204" pitchFamily="34" charset="0"/>
                      </a:endParaRPr>
                    </a:p>
                  </a:txBody>
                  <a:tcPr marR="0" anchor="ctr">
                    <a:lnL w="12700" cap="flat" cmpd="sng" algn="ctr">
                      <a:solidFill>
                        <a:schemeClr val="accent1">
                          <a:lumMod val="25000"/>
                        </a:schemeClr>
                      </a:solidFill>
                      <a:prstDash val="solid"/>
                      <a:round/>
                      <a:headEnd type="none" w="med" len="med"/>
                      <a:tailEnd type="none" w="med" len="med"/>
                    </a:lnL>
                  </a:tcP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r>
                        <a:rPr lang="en-US" sz="1100" b="0" i="0" u="none" strike="noStrike" dirty="0">
                          <a:solidFill>
                            <a:srgbClr val="000000"/>
                          </a:solidFill>
                          <a:effectLst/>
                          <a:latin typeface="Symbol" panose="05050102010706020507" pitchFamily="18" charset="2"/>
                          <a:sym typeface="Wingdings" panose="05000000000000000000" pitchFamily="2" charset="2"/>
                        </a:rPr>
                        <a:t></a:t>
                      </a:r>
                      <a:endParaRPr lang="en-US" sz="1100" b="0" i="0" u="none" strike="noStrike" dirty="0">
                        <a:solidFill>
                          <a:srgbClr val="000000"/>
                        </a:solidFill>
                        <a:effectLst/>
                        <a:latin typeface="Symbol" panose="05050102010706020507" pitchFamily="18" charset="2"/>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r>
                        <a:rPr lang="en-US" sz="1100" b="0" i="0" u="none" strike="noStrike" dirty="0">
                          <a:solidFill>
                            <a:srgbClr val="000000"/>
                          </a:solidFill>
                          <a:effectLst/>
                          <a:latin typeface="Symbol" panose="05050102010706020507" pitchFamily="18" charset="2"/>
                          <a:sym typeface="Wingdings" panose="05000000000000000000" pitchFamily="2" charset="2"/>
                        </a:rPr>
                        <a:t></a:t>
                      </a:r>
                      <a:endParaRPr lang="en-US" sz="1100" b="0" i="0" u="none" strike="noStrike" dirty="0">
                        <a:solidFill>
                          <a:srgbClr val="000000"/>
                        </a:solidFill>
                        <a:effectLst/>
                        <a:latin typeface="Symbol" panose="05050102010706020507" pitchFamily="18" charset="2"/>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r>
                        <a:rPr lang="en-US" sz="1100" b="0" i="0" u="none" strike="noStrike" dirty="0">
                          <a:solidFill>
                            <a:srgbClr val="000000"/>
                          </a:solidFill>
                          <a:effectLst/>
                          <a:latin typeface="Symbol" panose="05050102010706020507" pitchFamily="18" charset="2"/>
                          <a:sym typeface="Wingdings" panose="05000000000000000000" pitchFamily="2" charset="2"/>
                        </a:rPr>
                        <a:t></a:t>
                      </a:r>
                      <a:endParaRPr lang="en-US" sz="1100" b="0" i="0" u="none" strike="noStrike" dirty="0">
                        <a:solidFill>
                          <a:srgbClr val="000000"/>
                        </a:solidFill>
                        <a:effectLst/>
                        <a:latin typeface="Symbol" panose="05050102010706020507" pitchFamily="18" charset="2"/>
                      </a:endParaRPr>
                    </a:p>
                  </a:txBody>
                  <a:tcPr marL="5306" marR="5306" marT="5306" marB="0" anchor="ctr">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214468760"/>
                  </a:ext>
                </a:extLst>
              </a:tr>
              <a:tr h="352245">
                <a:tc>
                  <a:txBody>
                    <a:bodyPr/>
                    <a:lstStyle/>
                    <a:p>
                      <a:pPr algn="l" fontAlgn="b"/>
                      <a:r>
                        <a:rPr lang="en-US" sz="1050" u="none" strike="noStrike" dirty="0">
                          <a:effectLst/>
                        </a:rPr>
                        <a:t>4. Reduce Emissions and Congestion from Freight</a:t>
                      </a:r>
                      <a:endParaRPr lang="en-US" sz="1050" b="0" i="0" u="none" strike="noStrike" dirty="0">
                        <a:solidFill>
                          <a:srgbClr val="000000"/>
                        </a:solidFill>
                        <a:effectLst/>
                        <a:latin typeface="Arial Narrow" panose="020B0606020202030204" pitchFamily="34" charset="0"/>
                      </a:endParaRPr>
                    </a:p>
                  </a:txBody>
                  <a:tcPr marR="0" anchor="ctr">
                    <a:lnL w="12700" cap="flat" cmpd="sng" algn="ctr">
                      <a:solidFill>
                        <a:schemeClr val="accent1">
                          <a:lumMod val="25000"/>
                        </a:schemeClr>
                      </a:solidFill>
                      <a:prstDash val="solid"/>
                      <a:round/>
                      <a:headEnd type="none" w="med" len="med"/>
                      <a:tailEnd type="none" w="med" len="med"/>
                    </a:ln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r>
                        <a:rPr lang="en-US" sz="1100" b="0" i="0" u="none" strike="noStrike" dirty="0">
                          <a:solidFill>
                            <a:srgbClr val="000000"/>
                          </a:solidFill>
                          <a:effectLst/>
                          <a:latin typeface="Symbol" panose="05050102010706020507" pitchFamily="18" charset="2"/>
                          <a:sym typeface="Wingdings" panose="05000000000000000000" pitchFamily="2" charset="2"/>
                        </a:rPr>
                        <a:t></a:t>
                      </a:r>
                      <a:endParaRPr lang="en-US" sz="1100" b="0" i="0" u="none" strike="noStrike" dirty="0">
                        <a:solidFill>
                          <a:srgbClr val="000000"/>
                        </a:solidFill>
                        <a:effectLst/>
                        <a:latin typeface="Symbol" panose="05050102010706020507" pitchFamily="18" charset="2"/>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4075823012"/>
                  </a:ext>
                </a:extLst>
              </a:tr>
              <a:tr h="337713">
                <a:tc>
                  <a:txBody>
                    <a:bodyPr/>
                    <a:lstStyle/>
                    <a:p>
                      <a:pPr algn="l" fontAlgn="b"/>
                      <a:r>
                        <a:rPr lang="en-US" sz="1050" u="none" strike="noStrike" dirty="0">
                          <a:effectLst/>
                        </a:rPr>
                        <a:t>5. Reduce Congestion in Urban Corridor/Activity Center</a:t>
                      </a:r>
                      <a:endParaRPr lang="en-US" sz="1050" b="0" i="0" u="none" strike="noStrike" dirty="0">
                        <a:solidFill>
                          <a:srgbClr val="000000"/>
                        </a:solidFill>
                        <a:effectLst/>
                        <a:latin typeface="Arial Narrow" panose="020B0606020202030204" pitchFamily="34" charset="0"/>
                      </a:endParaRPr>
                    </a:p>
                  </a:txBody>
                  <a:tcPr marR="0" anchor="ctr">
                    <a:lnL w="12700" cap="flat" cmpd="sng" algn="ctr">
                      <a:solidFill>
                        <a:schemeClr val="accent1">
                          <a:lumMod val="25000"/>
                        </a:schemeClr>
                      </a:solidFill>
                      <a:prstDash val="solid"/>
                      <a:round/>
                      <a:headEnd type="none" w="med" len="med"/>
                      <a:tailEnd type="none" w="med" len="med"/>
                    </a:lnL>
                  </a:tcP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r>
                        <a:rPr lang="en-US" sz="1100" b="0" i="0" u="none" strike="noStrike" dirty="0">
                          <a:solidFill>
                            <a:srgbClr val="000000"/>
                          </a:solidFill>
                          <a:effectLst/>
                          <a:latin typeface="Symbol" panose="05050102010706020507" pitchFamily="18" charset="2"/>
                          <a:sym typeface="Wingdings" panose="05000000000000000000" pitchFamily="2" charset="2"/>
                        </a:rPr>
                        <a:t></a:t>
                      </a:r>
                      <a:endParaRPr lang="en-US" sz="1100" b="0" i="0" u="none" strike="noStrike" dirty="0">
                        <a:solidFill>
                          <a:srgbClr val="000000"/>
                        </a:solidFill>
                        <a:effectLst/>
                        <a:latin typeface="Symbol" panose="05050102010706020507" pitchFamily="18" charset="2"/>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2743841225"/>
                  </a:ext>
                </a:extLst>
              </a:tr>
              <a:tr h="337713">
                <a:tc>
                  <a:txBody>
                    <a:bodyPr/>
                    <a:lstStyle/>
                    <a:p>
                      <a:pPr algn="l" fontAlgn="b"/>
                      <a:r>
                        <a:rPr lang="en-US" sz="1050" u="none" strike="noStrike" dirty="0">
                          <a:effectLst/>
                        </a:rPr>
                        <a:t>6. Manage Congestion on  Regional/Statewide Level</a:t>
                      </a:r>
                      <a:endParaRPr lang="en-US" sz="1050" b="0" i="0" u="none" strike="noStrike" dirty="0">
                        <a:solidFill>
                          <a:srgbClr val="000000"/>
                        </a:solidFill>
                        <a:effectLst/>
                        <a:latin typeface="Arial Narrow" panose="020B0606020202030204" pitchFamily="34" charset="0"/>
                      </a:endParaRPr>
                    </a:p>
                  </a:txBody>
                  <a:tcPr marR="0" anchor="ctr">
                    <a:lnL w="12700" cap="flat" cmpd="sng" algn="ctr">
                      <a:solidFill>
                        <a:schemeClr val="accent1">
                          <a:lumMod val="25000"/>
                        </a:schemeClr>
                      </a:solidFill>
                      <a:prstDash val="solid"/>
                      <a:round/>
                      <a:headEnd type="none" w="med" len="med"/>
                      <a:tailEnd type="none" w="med" len="med"/>
                    </a:lnL>
                  </a:tcP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r>
                        <a:rPr lang="en-US" sz="1100" b="0" i="0" u="none" strike="noStrike" dirty="0">
                          <a:solidFill>
                            <a:srgbClr val="000000"/>
                          </a:solidFill>
                          <a:effectLst/>
                          <a:latin typeface="Symbol" panose="05050102010706020507" pitchFamily="18" charset="2"/>
                          <a:sym typeface="Wingdings" panose="05000000000000000000" pitchFamily="2" charset="2"/>
                        </a:rPr>
                        <a:t></a:t>
                      </a:r>
                      <a:endParaRPr lang="en-US" sz="1100" b="0" i="0" u="none" strike="noStrike" dirty="0">
                        <a:solidFill>
                          <a:srgbClr val="000000"/>
                        </a:solidFill>
                        <a:effectLst/>
                        <a:latin typeface="Symbol" panose="05050102010706020507" pitchFamily="18" charset="2"/>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r>
                        <a:rPr lang="en-US" sz="1100" b="0" i="0" u="none" strike="noStrike" dirty="0">
                          <a:solidFill>
                            <a:srgbClr val="000000"/>
                          </a:solidFill>
                          <a:effectLst/>
                          <a:latin typeface="Symbol" panose="05050102010706020507" pitchFamily="18" charset="2"/>
                          <a:sym typeface="Wingdings" panose="05000000000000000000" pitchFamily="2" charset="2"/>
                        </a:rPr>
                        <a:t></a:t>
                      </a:r>
                      <a:endParaRPr lang="en-US" sz="1100" b="0" i="0" u="none" strike="noStrike" dirty="0">
                        <a:solidFill>
                          <a:srgbClr val="000000"/>
                        </a:solidFill>
                        <a:effectLst/>
                        <a:latin typeface="Symbol" panose="05050102010706020507" pitchFamily="18" charset="2"/>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4093330237"/>
                  </a:ext>
                </a:extLst>
              </a:tr>
              <a:tr h="393263">
                <a:tc>
                  <a:txBody>
                    <a:bodyPr/>
                    <a:lstStyle/>
                    <a:p>
                      <a:pPr algn="l" fontAlgn="b"/>
                      <a:r>
                        <a:rPr lang="en-US" sz="1050" u="none" strike="noStrike" dirty="0">
                          <a:effectLst/>
                        </a:rPr>
                        <a:t>7. Reduce PM and NO</a:t>
                      </a:r>
                      <a:r>
                        <a:rPr lang="en-US" sz="1050" u="none" strike="noStrike" baseline="-25000" dirty="0">
                          <a:effectLst/>
                        </a:rPr>
                        <a:t>x</a:t>
                      </a:r>
                      <a:r>
                        <a:rPr lang="en-US" sz="1050" u="none" strike="noStrike" dirty="0">
                          <a:effectLst/>
                        </a:rPr>
                        <a:t> Emissions – Heavy Duty Vehicle Focus</a:t>
                      </a:r>
                      <a:endParaRPr lang="en-US" sz="1050" b="0" i="0" u="none" strike="noStrike" dirty="0">
                        <a:solidFill>
                          <a:srgbClr val="000000"/>
                        </a:solidFill>
                        <a:effectLst/>
                        <a:latin typeface="Arial Narrow" panose="020B0606020202030204" pitchFamily="34" charset="0"/>
                      </a:endParaRPr>
                    </a:p>
                  </a:txBody>
                  <a:tcPr marR="0" anchor="ctr">
                    <a:lnL w="12700" cap="flat" cmpd="sng" algn="ctr">
                      <a:solidFill>
                        <a:schemeClr val="accent1">
                          <a:lumMod val="25000"/>
                        </a:schemeClr>
                      </a:solidFill>
                      <a:prstDash val="solid"/>
                      <a:round/>
                      <a:headEnd type="none" w="med" len="med"/>
                      <a:tailEnd type="none" w="med" len="med"/>
                    </a:lnL>
                  </a:tcPr>
                </a:tc>
                <a:tc>
                  <a:txBody>
                    <a:bodyPr/>
                    <a:lstStyle/>
                    <a:p>
                      <a:pPr algn="ctr" fontAlgn="b"/>
                      <a:r>
                        <a:rPr lang="en-US" sz="1100" b="0" i="0" u="none" strike="noStrike" dirty="0">
                          <a:solidFill>
                            <a:srgbClr val="000000"/>
                          </a:solidFill>
                          <a:effectLst/>
                          <a:latin typeface="Symbol" panose="05050102010706020507" pitchFamily="18" charset="2"/>
                          <a:sym typeface="Wingdings" panose="05000000000000000000" pitchFamily="2" charset="2"/>
                        </a:rPr>
                        <a:t></a:t>
                      </a:r>
                      <a:endParaRPr lang="en-US" sz="1100" b="0" i="0" u="none" strike="noStrike" dirty="0">
                        <a:solidFill>
                          <a:srgbClr val="000000"/>
                        </a:solidFill>
                        <a:effectLst/>
                        <a:latin typeface="Symbol" panose="05050102010706020507" pitchFamily="18" charset="2"/>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1417507871"/>
                  </a:ext>
                </a:extLst>
              </a:tr>
              <a:tr h="246036">
                <a:tc>
                  <a:txBody>
                    <a:bodyPr/>
                    <a:lstStyle/>
                    <a:p>
                      <a:pPr algn="l" fontAlgn="b"/>
                      <a:r>
                        <a:rPr lang="en-US" sz="1050" u="none" strike="noStrike" dirty="0">
                          <a:effectLst/>
                        </a:rPr>
                        <a:t>8. Prevent NAAQS Ozone Exceedances</a:t>
                      </a:r>
                      <a:endParaRPr lang="en-US" sz="1050" b="0" i="0" u="none" strike="noStrike" dirty="0">
                        <a:solidFill>
                          <a:srgbClr val="000000"/>
                        </a:solidFill>
                        <a:effectLst/>
                        <a:latin typeface="Arial Narrow" panose="020B0606020202030204" pitchFamily="34" charset="0"/>
                      </a:endParaRPr>
                    </a:p>
                  </a:txBody>
                  <a:tcPr marR="0" anchor="ctr">
                    <a:lnL w="12700" cap="flat" cmpd="sng" algn="ctr">
                      <a:solidFill>
                        <a:schemeClr val="accent1">
                          <a:lumMod val="25000"/>
                        </a:schemeClr>
                      </a:solidFill>
                      <a:prstDash val="solid"/>
                      <a:round/>
                      <a:headEnd type="none" w="med" len="med"/>
                      <a:tailEnd type="none" w="med" len="med"/>
                    </a:ln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r>
                        <a:rPr lang="en-US" sz="1100" b="0" i="0" u="none" strike="noStrike" dirty="0">
                          <a:solidFill>
                            <a:srgbClr val="000000"/>
                          </a:solidFill>
                          <a:effectLst/>
                          <a:latin typeface="Symbol" panose="05050102010706020507" pitchFamily="18" charset="2"/>
                          <a:sym typeface="Wingdings" panose="05000000000000000000" pitchFamily="2" charset="2"/>
                        </a:rPr>
                        <a:t></a:t>
                      </a:r>
                      <a:endParaRPr lang="en-US" sz="1100" b="0" i="0" u="none" strike="noStrike" dirty="0">
                        <a:solidFill>
                          <a:srgbClr val="000000"/>
                        </a:solidFill>
                        <a:effectLst/>
                        <a:latin typeface="Symbol" panose="05050102010706020507" pitchFamily="18" charset="2"/>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3886611878"/>
                  </a:ext>
                </a:extLst>
              </a:tr>
              <a:tr h="337713">
                <a:tc>
                  <a:txBody>
                    <a:bodyPr/>
                    <a:lstStyle/>
                    <a:p>
                      <a:pPr algn="l" fontAlgn="b"/>
                      <a:r>
                        <a:rPr lang="en-US" sz="1050" u="none" strike="noStrike" dirty="0">
                          <a:effectLst/>
                        </a:rPr>
                        <a:t>9. Reduce Emissions in Rural Areas/‌ Small Communities</a:t>
                      </a:r>
                      <a:endParaRPr lang="en-US" sz="1050" b="0" i="0" u="none" strike="noStrike" dirty="0">
                        <a:solidFill>
                          <a:srgbClr val="000000"/>
                        </a:solidFill>
                        <a:effectLst/>
                        <a:latin typeface="Arial Narrow" panose="020B0606020202030204" pitchFamily="34" charset="0"/>
                      </a:endParaRPr>
                    </a:p>
                  </a:txBody>
                  <a:tcPr marR="0" anchor="ctr">
                    <a:lnL w="12700" cap="flat" cmpd="sng" algn="ctr">
                      <a:solidFill>
                        <a:schemeClr val="accent1">
                          <a:lumMod val="25000"/>
                        </a:schemeClr>
                      </a:solidFill>
                      <a:prstDash val="solid"/>
                      <a:round/>
                      <a:headEnd type="none" w="med" len="med"/>
                      <a:tailEnd type="none" w="med" len="med"/>
                    </a:lnL>
                    <a:lnB w="12700" cap="flat" cmpd="sng" algn="ctr">
                      <a:solidFill>
                        <a:schemeClr val="accent1">
                          <a:lumMod val="25000"/>
                        </a:schemeClr>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lnB w="12700" cap="flat" cmpd="sng" algn="ctr">
                      <a:solidFill>
                        <a:schemeClr val="accent1">
                          <a:lumMod val="25000"/>
                        </a:schemeClr>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lnB w="12700" cap="flat" cmpd="sng" algn="ctr">
                      <a:solidFill>
                        <a:schemeClr val="accent1">
                          <a:lumMod val="25000"/>
                        </a:schemeClr>
                      </a:solidFill>
                      <a:prstDash val="solid"/>
                      <a:round/>
                      <a:headEnd type="none" w="med" len="med"/>
                      <a:tailEnd type="none" w="med" len="med"/>
                    </a:lnB>
                  </a:tcP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lnB w="12700" cap="flat" cmpd="sng" algn="ctr">
                      <a:solidFill>
                        <a:schemeClr val="accent1">
                          <a:lumMod val="25000"/>
                        </a:schemeClr>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Symbol" panose="05050102010706020507" pitchFamily="18" charset="2"/>
                          <a:sym typeface="Wingdings" panose="05000000000000000000" pitchFamily="2" charset="2"/>
                        </a:rPr>
                        <a:t></a:t>
                      </a:r>
                      <a:endParaRPr lang="en-US" sz="1100" b="0" i="0" u="none" strike="noStrike" dirty="0">
                        <a:solidFill>
                          <a:srgbClr val="000000"/>
                        </a:solidFill>
                        <a:effectLst/>
                        <a:latin typeface="Symbol" panose="05050102010706020507" pitchFamily="18" charset="2"/>
                      </a:endParaRPr>
                    </a:p>
                  </a:txBody>
                  <a:tcPr marL="5306" marR="5306" marT="5306" marB="0" anchor="ctr">
                    <a:lnB w="12700" cap="flat" cmpd="sng" algn="ctr">
                      <a:solidFill>
                        <a:schemeClr val="accent1">
                          <a:lumMod val="25000"/>
                        </a:schemeClr>
                      </a:solidFill>
                      <a:prstDash val="solid"/>
                      <a:round/>
                      <a:headEnd type="none" w="med" len="med"/>
                      <a:tailEnd type="none" w="med" len="med"/>
                    </a:lnB>
                  </a:tcP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lnB w="12700" cap="flat" cmpd="sng" algn="ctr">
                      <a:solidFill>
                        <a:schemeClr val="accent1">
                          <a:lumMod val="25000"/>
                        </a:schemeClr>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Symbol" panose="05050102010706020507" pitchFamily="18" charset="2"/>
                          <a:sym typeface="Wingdings" panose="05000000000000000000" pitchFamily="2" charset="2"/>
                        </a:rPr>
                        <a:t></a:t>
                      </a:r>
                      <a:endParaRPr lang="en-US" sz="1100" b="0" i="0" u="none" strike="noStrike" dirty="0">
                        <a:solidFill>
                          <a:srgbClr val="000000"/>
                        </a:solidFill>
                        <a:effectLst/>
                        <a:latin typeface="Symbol" panose="05050102010706020507" pitchFamily="18" charset="2"/>
                      </a:endParaRPr>
                    </a:p>
                  </a:txBody>
                  <a:tcPr marL="5306" marR="5306" marT="5306" marB="0" anchor="ctr">
                    <a:lnB w="12700" cap="flat" cmpd="sng" algn="ctr">
                      <a:solidFill>
                        <a:schemeClr val="accent1">
                          <a:lumMod val="25000"/>
                        </a:schemeClr>
                      </a:solidFill>
                      <a:prstDash val="solid"/>
                      <a:round/>
                      <a:headEnd type="none" w="med" len="med"/>
                      <a:tailEnd type="none" w="med" len="med"/>
                    </a:lnB>
                  </a:tcP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lnB w="12700" cap="flat" cmpd="sng" algn="ctr">
                      <a:solidFill>
                        <a:schemeClr val="accent1">
                          <a:lumMod val="25000"/>
                        </a:schemeClr>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lnB w="12700" cap="flat" cmpd="sng" algn="ctr">
                      <a:solidFill>
                        <a:schemeClr val="accent1">
                          <a:lumMod val="25000"/>
                        </a:schemeClr>
                      </a:solidFill>
                      <a:prstDash val="solid"/>
                      <a:round/>
                      <a:headEnd type="none" w="med" len="med"/>
                      <a:tailEnd type="none" w="med" len="med"/>
                    </a:lnB>
                  </a:tcP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lnB w="12700" cap="flat" cmpd="sng" algn="ctr">
                      <a:solidFill>
                        <a:schemeClr val="accent1">
                          <a:lumMod val="25000"/>
                        </a:schemeClr>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Symbol" panose="05050102010706020507" pitchFamily="18" charset="2"/>
                          <a:sym typeface="Wingdings" panose="05000000000000000000" pitchFamily="2" charset="2"/>
                        </a:rPr>
                        <a:t></a:t>
                      </a:r>
                      <a:endParaRPr lang="en-US" sz="1100" b="0" i="0" u="none" strike="noStrike" dirty="0">
                        <a:solidFill>
                          <a:srgbClr val="000000"/>
                        </a:solidFill>
                        <a:effectLst/>
                        <a:latin typeface="Symbol" panose="05050102010706020507" pitchFamily="18" charset="2"/>
                      </a:endParaRPr>
                    </a:p>
                  </a:txBody>
                  <a:tcPr marL="5306" marR="5306" marT="5306" marB="0" anchor="ctr">
                    <a:lnB w="12700" cap="flat" cmpd="sng" algn="ctr">
                      <a:solidFill>
                        <a:schemeClr val="accent1">
                          <a:lumMod val="25000"/>
                        </a:schemeClr>
                      </a:solidFill>
                      <a:prstDash val="solid"/>
                      <a:round/>
                      <a:headEnd type="none" w="med" len="med"/>
                      <a:tailEnd type="none" w="med" len="med"/>
                    </a:lnB>
                  </a:tcP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lnB w="12700" cap="flat" cmpd="sng" algn="ctr">
                      <a:solidFill>
                        <a:schemeClr val="accent1">
                          <a:lumMod val="25000"/>
                        </a:schemeClr>
                      </a:solidFill>
                      <a:prstDash val="solid"/>
                      <a:round/>
                      <a:headEnd type="none" w="med" len="med"/>
                      <a:tailEnd type="none" w="med" len="med"/>
                    </a:lnB>
                  </a:tcP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lnB w="12700" cap="flat" cmpd="sng" algn="ctr">
                      <a:solidFill>
                        <a:schemeClr val="accent1">
                          <a:lumMod val="25000"/>
                        </a:schemeClr>
                      </a:solidFill>
                      <a:prstDash val="solid"/>
                      <a:round/>
                      <a:headEnd type="none" w="med" len="med"/>
                      <a:tailEnd type="none" w="med" len="med"/>
                    </a:lnB>
                  </a:tcPr>
                </a:tc>
                <a:tc>
                  <a:txBody>
                    <a:bodyPr/>
                    <a:lstStyle/>
                    <a:p>
                      <a:pPr algn="ctr" fontAlgn="b"/>
                      <a:endParaRPr lang="en-US" sz="1100" b="0" i="0" u="none" strike="noStrike" dirty="0">
                        <a:solidFill>
                          <a:srgbClr val="000000"/>
                        </a:solidFill>
                        <a:effectLst/>
                        <a:latin typeface="Arial Narrow" panose="020B0606020202030204" pitchFamily="34" charset="0"/>
                      </a:endParaRPr>
                    </a:p>
                  </a:txBody>
                  <a:tcPr marL="5306" marR="5306" marT="5306" marB="0" anchor="ctr">
                    <a:lnB w="12700" cap="flat" cmpd="sng" algn="ctr">
                      <a:solidFill>
                        <a:schemeClr val="accent1">
                          <a:lumMod val="25000"/>
                        </a:schemeClr>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lnB w="12700" cap="flat" cmpd="sng" algn="ctr">
                      <a:solidFill>
                        <a:schemeClr val="accent1">
                          <a:lumMod val="25000"/>
                        </a:schemeClr>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sym typeface="Wingdings" panose="05000000000000000000" pitchFamily="2" charset="2"/>
                        </a:rPr>
                        <a:t></a:t>
                      </a:r>
                      <a:endParaRPr kumimoji="0" lang="en-US" sz="1100" b="0" i="0" u="none" strike="noStrike" kern="1200" cap="none" spc="0" normalizeH="0" baseline="0" noProof="0" dirty="0">
                        <a:ln>
                          <a:noFill/>
                        </a:ln>
                        <a:solidFill>
                          <a:srgbClr val="000000"/>
                        </a:solidFill>
                        <a:effectLst/>
                        <a:uLnTx/>
                        <a:uFillTx/>
                        <a:latin typeface="Symbol" panose="05050102010706020507" pitchFamily="18" charset="2"/>
                        <a:ea typeface="+mn-ea"/>
                        <a:cs typeface="+mn-cs"/>
                      </a:endParaRPr>
                    </a:p>
                  </a:txBody>
                  <a:tcPr marL="5306" marR="5306" marT="5306" marB="0" anchor="ctr">
                    <a:lnR w="12700" cap="flat" cmpd="sng" algn="ctr">
                      <a:solidFill>
                        <a:schemeClr val="accent1">
                          <a:lumMod val="25000"/>
                        </a:schemeClr>
                      </a:solidFill>
                      <a:prstDash val="solid"/>
                      <a:round/>
                      <a:headEnd type="none" w="med" len="med"/>
                      <a:tailEnd type="none" w="med" len="med"/>
                    </a:lnR>
                    <a:lnB w="12700" cap="flat" cmpd="sng" algn="ctr">
                      <a:solidFill>
                        <a:schemeClr val="accent1">
                          <a:lumMod val="25000"/>
                        </a:schemeClr>
                      </a:solidFill>
                      <a:prstDash val="solid"/>
                      <a:round/>
                      <a:headEnd type="none" w="med" len="med"/>
                      <a:tailEnd type="none" w="med" len="med"/>
                    </a:lnB>
                  </a:tcPr>
                </a:tc>
                <a:extLst>
                  <a:ext uri="{0D108BD9-81ED-4DB2-BD59-A6C34878D82A}">
                    <a16:rowId xmlns:a16="http://schemas.microsoft.com/office/drawing/2014/main" val="3491033653"/>
                  </a:ext>
                </a:extLst>
              </a:tr>
            </a:tbl>
          </a:graphicData>
        </a:graphic>
      </p:graphicFrame>
    </p:spTree>
    <p:extLst>
      <p:ext uri="{BB962C8B-B14F-4D97-AF65-F5344CB8AC3E}">
        <p14:creationId xmlns:p14="http://schemas.microsoft.com/office/powerpoint/2010/main" val="3499584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690FD-9E8F-42F0-9219-3507901D1147}"/>
              </a:ext>
            </a:extLst>
          </p:cNvPr>
          <p:cNvSpPr>
            <a:spLocks noGrp="1"/>
          </p:cNvSpPr>
          <p:nvPr>
            <p:ph type="title"/>
          </p:nvPr>
        </p:nvSpPr>
        <p:spPr/>
        <p:txBody>
          <a:bodyPr/>
          <a:lstStyle/>
          <a:p>
            <a:r>
              <a:rPr lang="en-US" dirty="0"/>
              <a:t>Examples of Synergistic Benefits: </a:t>
            </a:r>
            <a:br>
              <a:rPr lang="en-US" dirty="0"/>
            </a:br>
            <a:r>
              <a:rPr lang="en-US" sz="3200" i="1" dirty="0"/>
              <a:t>Expand Commute Options Scenario</a:t>
            </a:r>
            <a:endParaRPr lang="en-US" sz="3400" i="1" dirty="0"/>
          </a:p>
        </p:txBody>
      </p:sp>
      <p:sp>
        <p:nvSpPr>
          <p:cNvPr id="3" name="Slide Number Placeholder 2">
            <a:extLst>
              <a:ext uri="{FF2B5EF4-FFF2-40B4-BE49-F238E27FC236}">
                <a16:creationId xmlns:a16="http://schemas.microsoft.com/office/drawing/2014/main" id="{3E4C58CA-9FEE-4ACA-B676-180290EE8419}"/>
              </a:ext>
            </a:extLst>
          </p:cNvPr>
          <p:cNvSpPr>
            <a:spLocks noGrp="1"/>
          </p:cNvSpPr>
          <p:nvPr>
            <p:ph type="sldNum" sz="quarter" idx="10"/>
          </p:nvPr>
        </p:nvSpPr>
        <p:spPr/>
        <p:txBody>
          <a:bodyPr/>
          <a:lstStyle/>
          <a:p>
            <a:fld id="{373C40B7-AA70-4797-9543-5B75F5037508}" type="slidenum">
              <a:rPr lang="en-US" smtClean="0">
                <a:solidFill>
                  <a:srgbClr val="000000"/>
                </a:solidFill>
              </a:rPr>
              <a:pPr/>
              <a:t>14</a:t>
            </a:fld>
            <a:endParaRPr lang="en-US" dirty="0">
              <a:solidFill>
                <a:srgbClr val="000000"/>
              </a:solidFill>
            </a:endParaRPr>
          </a:p>
        </p:txBody>
      </p:sp>
      <p:graphicFrame>
        <p:nvGraphicFramePr>
          <p:cNvPr id="5" name="Table 5">
            <a:extLst>
              <a:ext uri="{FF2B5EF4-FFF2-40B4-BE49-F238E27FC236}">
                <a16:creationId xmlns:a16="http://schemas.microsoft.com/office/drawing/2014/main" id="{3D1BC06F-9D9F-4B3F-958A-AF6D52A6DFE3}"/>
              </a:ext>
            </a:extLst>
          </p:cNvPr>
          <p:cNvGraphicFramePr>
            <a:graphicFrameLocks noGrp="1"/>
          </p:cNvGraphicFramePr>
          <p:nvPr>
            <p:extLst>
              <p:ext uri="{D42A27DB-BD31-4B8C-83A1-F6EECF244321}">
                <p14:modId xmlns:p14="http://schemas.microsoft.com/office/powerpoint/2010/main" val="2709873241"/>
              </p:ext>
            </p:extLst>
          </p:nvPr>
        </p:nvGraphicFramePr>
        <p:xfrm>
          <a:off x="228600" y="2286000"/>
          <a:ext cx="8712200" cy="4112964"/>
        </p:xfrm>
        <a:graphic>
          <a:graphicData uri="http://schemas.openxmlformats.org/drawingml/2006/table">
            <a:tbl>
              <a:tblPr bandRow="1">
                <a:tableStyleId>{5C22544A-7EE6-4342-B048-85BDC9FD1C3A}</a:tableStyleId>
              </a:tblPr>
              <a:tblGrid>
                <a:gridCol w="1752600">
                  <a:extLst>
                    <a:ext uri="{9D8B030D-6E8A-4147-A177-3AD203B41FA5}">
                      <a16:colId xmlns:a16="http://schemas.microsoft.com/office/drawing/2014/main" val="1523088721"/>
                    </a:ext>
                  </a:extLst>
                </a:gridCol>
                <a:gridCol w="6959600">
                  <a:extLst>
                    <a:ext uri="{9D8B030D-6E8A-4147-A177-3AD203B41FA5}">
                      <a16:colId xmlns:a16="http://schemas.microsoft.com/office/drawing/2014/main" val="3698292974"/>
                    </a:ext>
                  </a:extLst>
                </a:gridCol>
              </a:tblGrid>
              <a:tr h="592004">
                <a:tc>
                  <a:txBody>
                    <a:bodyPr/>
                    <a:lstStyle/>
                    <a:p>
                      <a:r>
                        <a:rPr lang="en-US" sz="1600" b="1" kern="1200" dirty="0">
                          <a:solidFill>
                            <a:schemeClr val="bg1"/>
                          </a:solidFill>
                          <a:effectLst/>
                        </a:rPr>
                        <a:t>Helpful CMAQ Project Types</a:t>
                      </a:r>
                      <a:endParaRPr lang="en-US" sz="1600" b="1" dirty="0">
                        <a:solidFill>
                          <a:schemeClr val="bg1"/>
                        </a:solidFill>
                      </a:endParaRPr>
                    </a:p>
                  </a:txBody>
                  <a:tcPr marL="68580" marR="68580" marT="34290" marB="34290">
                    <a:lnL w="12700" cap="flat" cmpd="sng" algn="ctr">
                      <a:solidFill>
                        <a:schemeClr val="accent1">
                          <a:lumMod val="25000"/>
                        </a:schemeClr>
                      </a:solidFill>
                      <a:prstDash val="solid"/>
                      <a:round/>
                      <a:headEnd type="none" w="med" len="med"/>
                      <a:tailEnd type="none" w="med" len="med"/>
                    </a:lnL>
                    <a:lnT w="12700" cap="flat" cmpd="sng" algn="ctr">
                      <a:solidFill>
                        <a:schemeClr val="accent1">
                          <a:lumMod val="25000"/>
                        </a:schemeClr>
                      </a:solidFill>
                      <a:prstDash val="solid"/>
                      <a:round/>
                      <a:headEnd type="none" w="med" len="med"/>
                      <a:tailEnd type="none" w="med" len="med"/>
                    </a:lnT>
                    <a:gradFill>
                      <a:gsLst>
                        <a:gs pos="0">
                          <a:schemeClr val="accent1">
                            <a:lumMod val="25000"/>
                          </a:schemeClr>
                        </a:gs>
                        <a:gs pos="100000">
                          <a:srgbClr val="32757A"/>
                        </a:gs>
                      </a:gsLst>
                      <a:lin ang="5400000" scaled="1"/>
                    </a:gradFill>
                  </a:tcPr>
                </a:tc>
                <a:tc>
                  <a:txBody>
                    <a:bodyPr/>
                    <a:lstStyle/>
                    <a:p>
                      <a:pPr marL="285750" indent="-285750">
                        <a:buFont typeface="Arial" panose="020B0604020202020204" pitchFamily="34" charset="0"/>
                        <a:buChar char="•"/>
                      </a:pPr>
                      <a:r>
                        <a:rPr lang="en-US" sz="1600" b="0" kern="1200" dirty="0">
                          <a:solidFill>
                            <a:schemeClr val="bg1"/>
                          </a:solidFill>
                          <a:effectLst/>
                        </a:rPr>
                        <a:t>TDM, transit improvements, carpooling and vanpooling, public education and outreach, TMAs, training</a:t>
                      </a:r>
                      <a:endParaRPr lang="en-US" sz="1600" b="0" dirty="0">
                        <a:solidFill>
                          <a:schemeClr val="bg1"/>
                        </a:solidFill>
                      </a:endParaRPr>
                    </a:p>
                  </a:txBody>
                  <a:tcPr marL="68580" marR="68580" marT="34290" marB="34290">
                    <a:lnR w="12700" cap="flat" cmpd="sng" algn="ctr">
                      <a:solidFill>
                        <a:schemeClr val="accent1">
                          <a:lumMod val="25000"/>
                        </a:schemeClr>
                      </a:solidFill>
                      <a:prstDash val="solid"/>
                      <a:round/>
                      <a:headEnd type="none" w="med" len="med"/>
                      <a:tailEnd type="none" w="med" len="med"/>
                    </a:lnR>
                    <a:lnT w="12700" cap="flat" cmpd="sng" algn="ctr">
                      <a:solidFill>
                        <a:schemeClr val="accent1">
                          <a:lumMod val="25000"/>
                        </a:schemeClr>
                      </a:solidFill>
                      <a:prstDash val="solid"/>
                      <a:round/>
                      <a:headEnd type="none" w="med" len="med"/>
                      <a:tailEnd type="none" w="med" len="med"/>
                    </a:lnT>
                    <a:gradFill>
                      <a:gsLst>
                        <a:gs pos="0">
                          <a:schemeClr val="accent1">
                            <a:lumMod val="25000"/>
                          </a:schemeClr>
                        </a:gs>
                        <a:gs pos="100000">
                          <a:srgbClr val="32757A"/>
                        </a:gs>
                      </a:gsLst>
                      <a:lin ang="5400000" scaled="1"/>
                    </a:gradFill>
                  </a:tcPr>
                </a:tc>
                <a:extLst>
                  <a:ext uri="{0D108BD9-81ED-4DB2-BD59-A6C34878D82A}">
                    <a16:rowId xmlns:a16="http://schemas.microsoft.com/office/drawing/2014/main" val="3287111794"/>
                  </a:ext>
                </a:extLst>
              </a:tr>
              <a:tr h="1111020">
                <a:tc>
                  <a:txBody>
                    <a:bodyPr/>
                    <a:lstStyle/>
                    <a:p>
                      <a:r>
                        <a:rPr lang="en-US" sz="1600" b="1" kern="1200" dirty="0">
                          <a:solidFill>
                            <a:schemeClr val="bg1"/>
                          </a:solidFill>
                          <a:effectLst/>
                        </a:rPr>
                        <a:t>Potential Synergistic Benefits</a:t>
                      </a:r>
                      <a:endParaRPr lang="en-US" sz="1600" b="1" dirty="0">
                        <a:solidFill>
                          <a:schemeClr val="bg1"/>
                        </a:solidFill>
                      </a:endParaRPr>
                    </a:p>
                  </a:txBody>
                  <a:tcPr marL="68580" marR="68580" marT="34290" marB="34290">
                    <a:lnL w="12700" cap="flat" cmpd="sng" algn="ctr">
                      <a:solidFill>
                        <a:schemeClr val="accent1">
                          <a:lumMod val="25000"/>
                        </a:schemeClr>
                      </a:solidFill>
                      <a:prstDash val="solid"/>
                      <a:round/>
                      <a:headEnd type="none" w="med" len="med"/>
                      <a:tailEnd type="none" w="med" len="med"/>
                    </a:lnL>
                    <a:gradFill>
                      <a:gsLst>
                        <a:gs pos="0">
                          <a:schemeClr val="accent1">
                            <a:lumMod val="25000"/>
                          </a:schemeClr>
                        </a:gs>
                        <a:gs pos="100000">
                          <a:srgbClr val="32757A"/>
                        </a:gs>
                      </a:gsLst>
                      <a:lin ang="5400000" scaled="1"/>
                    </a:gradFill>
                  </a:tcPr>
                </a:tc>
                <a:tc>
                  <a:txBody>
                    <a:bodyPr/>
                    <a:lstStyle/>
                    <a:p>
                      <a:pPr marL="285750" indent="-285750">
                        <a:spcAft>
                          <a:spcPts val="600"/>
                        </a:spcAft>
                        <a:buFont typeface="Arial" panose="020B0604020202020204" pitchFamily="34" charset="0"/>
                        <a:buChar char="•"/>
                      </a:pPr>
                      <a:r>
                        <a:rPr lang="en-US" sz="1600" kern="1200" dirty="0">
                          <a:solidFill>
                            <a:schemeClr val="bg1"/>
                          </a:solidFill>
                          <a:effectLst/>
                        </a:rPr>
                        <a:t>More multimodal options can increase likelihood of non-SOV use by providing travelers with multiple options, such as carpooling to work, with the option of taking transit home if the carpool is missed </a:t>
                      </a:r>
                    </a:p>
                    <a:p>
                      <a:pPr marL="285750" indent="-285750">
                        <a:spcAft>
                          <a:spcPts val="600"/>
                        </a:spcAft>
                        <a:buFont typeface="Arial" panose="020B0604020202020204" pitchFamily="34" charset="0"/>
                        <a:buChar char="•"/>
                      </a:pPr>
                      <a:r>
                        <a:rPr lang="en-US" sz="1600" kern="1200" dirty="0">
                          <a:solidFill>
                            <a:schemeClr val="bg1"/>
                          </a:solidFill>
                          <a:effectLst/>
                        </a:rPr>
                        <a:t>Public education and institutional work (TMAs) can support other strategies</a:t>
                      </a:r>
                      <a:endParaRPr lang="en-US" sz="1600" dirty="0">
                        <a:solidFill>
                          <a:schemeClr val="bg1"/>
                        </a:solidFill>
                      </a:endParaRPr>
                    </a:p>
                  </a:txBody>
                  <a:tcPr marL="68580" marR="68580" marT="34290" marB="34290">
                    <a:lnR w="12700" cap="flat" cmpd="sng" algn="ctr">
                      <a:solidFill>
                        <a:schemeClr val="accent1">
                          <a:lumMod val="25000"/>
                        </a:schemeClr>
                      </a:solidFill>
                      <a:prstDash val="solid"/>
                      <a:round/>
                      <a:headEnd type="none" w="med" len="med"/>
                      <a:tailEnd type="none" w="med" len="med"/>
                    </a:lnR>
                    <a:gradFill>
                      <a:gsLst>
                        <a:gs pos="0">
                          <a:schemeClr val="accent1">
                            <a:lumMod val="25000"/>
                          </a:schemeClr>
                        </a:gs>
                        <a:gs pos="100000">
                          <a:srgbClr val="32757A"/>
                        </a:gs>
                      </a:gsLst>
                      <a:lin ang="5400000" scaled="1"/>
                    </a:gradFill>
                  </a:tcPr>
                </a:tc>
                <a:extLst>
                  <a:ext uri="{0D108BD9-81ED-4DB2-BD59-A6C34878D82A}">
                    <a16:rowId xmlns:a16="http://schemas.microsoft.com/office/drawing/2014/main" val="1229875111"/>
                  </a:ext>
                </a:extLst>
              </a:tr>
              <a:tr h="892060">
                <a:tc>
                  <a:txBody>
                    <a:bodyPr/>
                    <a:lstStyle/>
                    <a:p>
                      <a:r>
                        <a:rPr lang="en-US" sz="1600" b="1" dirty="0">
                          <a:solidFill>
                            <a:schemeClr val="bg1"/>
                          </a:solidFill>
                        </a:rPr>
                        <a:t>Examples</a:t>
                      </a:r>
                    </a:p>
                  </a:txBody>
                  <a:tcPr marL="68580" marR="68580" marT="34290" marB="34290">
                    <a:lnL w="12700" cap="flat" cmpd="sng" algn="ctr">
                      <a:solidFill>
                        <a:schemeClr val="accent1">
                          <a:lumMod val="25000"/>
                        </a:schemeClr>
                      </a:solidFill>
                      <a:prstDash val="solid"/>
                      <a:round/>
                      <a:headEnd type="none" w="med" len="med"/>
                      <a:tailEnd type="none" w="med" len="med"/>
                    </a:lnL>
                    <a:gradFill>
                      <a:gsLst>
                        <a:gs pos="0">
                          <a:schemeClr val="accent1">
                            <a:lumMod val="25000"/>
                          </a:schemeClr>
                        </a:gs>
                        <a:gs pos="100000">
                          <a:srgbClr val="32757A"/>
                        </a:gs>
                      </a:gsLst>
                      <a:lin ang="5400000" scaled="1"/>
                    </a:gradFill>
                  </a:tcPr>
                </a:tc>
                <a:tc>
                  <a:txBody>
                    <a:bodyPr/>
                    <a:lstStyle/>
                    <a:p>
                      <a:pPr marL="285750" indent="-285750">
                        <a:buFont typeface="Arial" panose="020B0604020202020204" pitchFamily="34" charset="0"/>
                        <a:buChar char="•"/>
                      </a:pPr>
                      <a:r>
                        <a:rPr lang="en-US" sz="1600" kern="1200" dirty="0">
                          <a:solidFill>
                            <a:schemeClr val="bg1"/>
                          </a:solidFill>
                          <a:effectLst/>
                        </a:rPr>
                        <a:t>Regionally coordinated TDM projects and programs that include formation of TMAs, enhanced transit service to activity centers, a regional vanpooling and carpool matching program and incentives, and public education activities</a:t>
                      </a:r>
                      <a:endParaRPr lang="en-US" sz="1600" dirty="0">
                        <a:solidFill>
                          <a:schemeClr val="bg1"/>
                        </a:solidFill>
                      </a:endParaRPr>
                    </a:p>
                  </a:txBody>
                  <a:tcPr marL="68580" marR="68580" marT="34290" marB="34290">
                    <a:lnR w="12700" cap="flat" cmpd="sng" algn="ctr">
                      <a:solidFill>
                        <a:schemeClr val="accent1">
                          <a:lumMod val="25000"/>
                        </a:schemeClr>
                      </a:solidFill>
                      <a:prstDash val="solid"/>
                      <a:round/>
                      <a:headEnd type="none" w="med" len="med"/>
                      <a:tailEnd type="none" w="med" len="med"/>
                    </a:lnR>
                    <a:gradFill>
                      <a:gsLst>
                        <a:gs pos="0">
                          <a:schemeClr val="accent1">
                            <a:lumMod val="25000"/>
                          </a:schemeClr>
                        </a:gs>
                        <a:gs pos="100000">
                          <a:srgbClr val="32757A"/>
                        </a:gs>
                      </a:gsLst>
                      <a:lin ang="5400000" scaled="1"/>
                    </a:gradFill>
                  </a:tcPr>
                </a:tc>
                <a:extLst>
                  <a:ext uri="{0D108BD9-81ED-4DB2-BD59-A6C34878D82A}">
                    <a16:rowId xmlns:a16="http://schemas.microsoft.com/office/drawing/2014/main" val="1714974150"/>
                  </a:ext>
                </a:extLst>
              </a:tr>
              <a:tr h="592004">
                <a:tc>
                  <a:txBody>
                    <a:bodyPr/>
                    <a:lstStyle/>
                    <a:p>
                      <a:r>
                        <a:rPr lang="en-US" sz="1600" b="1" kern="1200" dirty="0">
                          <a:solidFill>
                            <a:schemeClr val="bg1"/>
                          </a:solidFill>
                          <a:effectLst/>
                        </a:rPr>
                        <a:t>Addresses Multiple Pollutants</a:t>
                      </a:r>
                      <a:endParaRPr lang="en-US" sz="1600" b="1" dirty="0">
                        <a:solidFill>
                          <a:schemeClr val="bg1"/>
                        </a:solidFill>
                      </a:endParaRPr>
                    </a:p>
                  </a:txBody>
                  <a:tcPr marL="68580" marR="68580" marT="34290" marB="34290">
                    <a:lnL w="12700" cap="flat" cmpd="sng" algn="ctr">
                      <a:solidFill>
                        <a:schemeClr val="accent1">
                          <a:lumMod val="25000"/>
                        </a:schemeClr>
                      </a:solidFill>
                      <a:prstDash val="solid"/>
                      <a:round/>
                      <a:headEnd type="none" w="med" len="med"/>
                      <a:tailEnd type="none" w="med" len="med"/>
                    </a:lnL>
                    <a:gradFill>
                      <a:gsLst>
                        <a:gs pos="0">
                          <a:schemeClr val="accent1">
                            <a:lumMod val="25000"/>
                          </a:schemeClr>
                        </a:gs>
                        <a:gs pos="100000">
                          <a:srgbClr val="32757A"/>
                        </a:gs>
                      </a:gsLst>
                      <a:lin ang="5400000" scaled="1"/>
                    </a:gradFill>
                  </a:tcPr>
                </a:tc>
                <a:tc>
                  <a:txBody>
                    <a:bodyPr/>
                    <a:lstStyle/>
                    <a:p>
                      <a:pPr marL="285750" indent="-285750">
                        <a:spcAft>
                          <a:spcPts val="600"/>
                        </a:spcAft>
                        <a:buFont typeface="Arial" panose="020B0604020202020204" pitchFamily="34" charset="0"/>
                        <a:buChar char="•"/>
                      </a:pPr>
                      <a:r>
                        <a:rPr lang="en-US" sz="1600" kern="1200" dirty="0">
                          <a:solidFill>
                            <a:schemeClr val="bg1"/>
                          </a:solidFill>
                          <a:effectLst/>
                        </a:rPr>
                        <a:t>Most/‌all pollutants affected in same proportion through VMT reductions</a:t>
                      </a:r>
                    </a:p>
                    <a:p>
                      <a:pPr marL="285750" indent="-285750">
                        <a:spcAft>
                          <a:spcPts val="600"/>
                        </a:spcAft>
                        <a:buFont typeface="Arial" panose="020B0604020202020204" pitchFamily="34" charset="0"/>
                        <a:buChar char="•"/>
                      </a:pPr>
                      <a:r>
                        <a:rPr lang="en-US" sz="1600" kern="1200" dirty="0">
                          <a:solidFill>
                            <a:schemeClr val="bg1"/>
                          </a:solidFill>
                          <a:effectLst/>
                        </a:rPr>
                        <a:t>Possible exceptions for increased transit</a:t>
                      </a:r>
                      <a:endParaRPr lang="en-US" sz="1600" dirty="0">
                        <a:solidFill>
                          <a:schemeClr val="bg1"/>
                        </a:solidFill>
                      </a:endParaRPr>
                    </a:p>
                  </a:txBody>
                  <a:tcPr marL="68580" marR="68580" marT="34290" marB="34290">
                    <a:lnR w="12700" cap="flat" cmpd="sng" algn="ctr">
                      <a:solidFill>
                        <a:schemeClr val="accent1">
                          <a:lumMod val="25000"/>
                        </a:schemeClr>
                      </a:solidFill>
                      <a:prstDash val="solid"/>
                      <a:round/>
                      <a:headEnd type="none" w="med" len="med"/>
                      <a:tailEnd type="none" w="med" len="med"/>
                    </a:lnR>
                    <a:gradFill>
                      <a:gsLst>
                        <a:gs pos="0">
                          <a:schemeClr val="accent1">
                            <a:lumMod val="25000"/>
                          </a:schemeClr>
                        </a:gs>
                        <a:gs pos="100000">
                          <a:srgbClr val="32757A"/>
                        </a:gs>
                      </a:gsLst>
                      <a:lin ang="5400000" scaled="1"/>
                    </a:gradFill>
                  </a:tcPr>
                </a:tc>
                <a:extLst>
                  <a:ext uri="{0D108BD9-81ED-4DB2-BD59-A6C34878D82A}">
                    <a16:rowId xmlns:a16="http://schemas.microsoft.com/office/drawing/2014/main" val="1621210528"/>
                  </a:ext>
                </a:extLst>
              </a:tr>
              <a:tr h="851512">
                <a:tc>
                  <a:txBody>
                    <a:bodyPr/>
                    <a:lstStyle/>
                    <a:p>
                      <a:r>
                        <a:rPr lang="en-US" sz="1600" b="1" kern="1200" dirty="0">
                          <a:solidFill>
                            <a:schemeClr val="bg1"/>
                          </a:solidFill>
                          <a:effectLst/>
                        </a:rPr>
                        <a:t>Geographic Suitability/‌Area Types</a:t>
                      </a:r>
                      <a:endParaRPr lang="en-US" sz="1600" b="1" dirty="0">
                        <a:solidFill>
                          <a:schemeClr val="bg1"/>
                        </a:solidFill>
                      </a:endParaRPr>
                    </a:p>
                  </a:txBody>
                  <a:tcPr marL="68580" marR="68580" marT="34290" marB="34290">
                    <a:lnL w="12700" cap="flat" cmpd="sng" algn="ctr">
                      <a:solidFill>
                        <a:schemeClr val="accent1">
                          <a:lumMod val="25000"/>
                        </a:schemeClr>
                      </a:solidFill>
                      <a:prstDash val="solid"/>
                      <a:round/>
                      <a:headEnd type="none" w="med" len="med"/>
                      <a:tailEnd type="none" w="med" len="med"/>
                    </a:lnL>
                    <a:lnB w="12700" cap="flat" cmpd="sng" algn="ctr">
                      <a:solidFill>
                        <a:schemeClr val="accent1">
                          <a:lumMod val="25000"/>
                        </a:schemeClr>
                      </a:solidFill>
                      <a:prstDash val="solid"/>
                      <a:round/>
                      <a:headEnd type="none" w="med" len="med"/>
                      <a:tailEnd type="none" w="med" len="med"/>
                    </a:lnB>
                    <a:gradFill>
                      <a:gsLst>
                        <a:gs pos="0">
                          <a:schemeClr val="accent1">
                            <a:lumMod val="25000"/>
                          </a:schemeClr>
                        </a:gs>
                        <a:gs pos="100000">
                          <a:srgbClr val="32757A"/>
                        </a:gs>
                      </a:gsLst>
                      <a:lin ang="5400000" scaled="1"/>
                    </a:gradFill>
                  </a:tcPr>
                </a:tc>
                <a:tc>
                  <a:txBody>
                    <a:bodyPr/>
                    <a:lstStyle/>
                    <a:p>
                      <a:pPr marL="285750" indent="-285750">
                        <a:spcAft>
                          <a:spcPts val="600"/>
                        </a:spcAft>
                        <a:buFont typeface="Arial" panose="020B0604020202020204" pitchFamily="34" charset="0"/>
                        <a:buChar char="•"/>
                      </a:pPr>
                      <a:r>
                        <a:rPr lang="en-US" sz="1600" kern="1200" dirty="0">
                          <a:solidFill>
                            <a:schemeClr val="bg1"/>
                          </a:solidFill>
                          <a:effectLst/>
                        </a:rPr>
                        <a:t>Most relevant in urban and suburban areas with more density and </a:t>
                      </a:r>
                      <a:br>
                        <a:rPr lang="en-US" sz="1600" kern="1200" dirty="0">
                          <a:solidFill>
                            <a:schemeClr val="bg1"/>
                          </a:solidFill>
                          <a:effectLst/>
                        </a:rPr>
                      </a:br>
                      <a:r>
                        <a:rPr lang="en-US" sz="1600" kern="1200" dirty="0">
                          <a:solidFill>
                            <a:schemeClr val="bg1"/>
                          </a:solidFill>
                          <a:effectLst/>
                        </a:rPr>
                        <a:t>travel options</a:t>
                      </a:r>
                    </a:p>
                    <a:p>
                      <a:pPr marL="285750" indent="-285750">
                        <a:spcAft>
                          <a:spcPts val="600"/>
                        </a:spcAft>
                        <a:buFont typeface="Arial" panose="020B0604020202020204" pitchFamily="34" charset="0"/>
                        <a:buChar char="•"/>
                      </a:pPr>
                      <a:r>
                        <a:rPr lang="en-US" sz="1600" kern="1200" dirty="0">
                          <a:solidFill>
                            <a:schemeClr val="bg1"/>
                          </a:solidFill>
                          <a:effectLst/>
                        </a:rPr>
                        <a:t>Statewide programs can support strategy implementation across the State</a:t>
                      </a:r>
                      <a:endParaRPr lang="en-US" sz="1600" dirty="0">
                        <a:solidFill>
                          <a:schemeClr val="bg1"/>
                        </a:solidFill>
                      </a:endParaRPr>
                    </a:p>
                  </a:txBody>
                  <a:tcPr marL="68580" marR="68580" marT="34290" marB="34290">
                    <a:lnR w="12700" cap="flat" cmpd="sng" algn="ctr">
                      <a:solidFill>
                        <a:schemeClr val="accent1">
                          <a:lumMod val="25000"/>
                        </a:schemeClr>
                      </a:solidFill>
                      <a:prstDash val="solid"/>
                      <a:round/>
                      <a:headEnd type="none" w="med" len="med"/>
                      <a:tailEnd type="none" w="med" len="med"/>
                    </a:lnR>
                    <a:lnB w="12700" cap="flat" cmpd="sng" algn="ctr">
                      <a:solidFill>
                        <a:schemeClr val="accent1">
                          <a:lumMod val="25000"/>
                        </a:schemeClr>
                      </a:solidFill>
                      <a:prstDash val="solid"/>
                      <a:round/>
                      <a:headEnd type="none" w="med" len="med"/>
                      <a:tailEnd type="none" w="med" len="med"/>
                    </a:lnB>
                    <a:gradFill>
                      <a:gsLst>
                        <a:gs pos="0">
                          <a:schemeClr val="accent1">
                            <a:lumMod val="25000"/>
                          </a:schemeClr>
                        </a:gs>
                        <a:gs pos="100000">
                          <a:srgbClr val="32757A"/>
                        </a:gs>
                      </a:gsLst>
                      <a:lin ang="5400000" scaled="1"/>
                    </a:gradFill>
                  </a:tcPr>
                </a:tc>
                <a:extLst>
                  <a:ext uri="{0D108BD9-81ED-4DB2-BD59-A6C34878D82A}">
                    <a16:rowId xmlns:a16="http://schemas.microsoft.com/office/drawing/2014/main" val="48989958"/>
                  </a:ext>
                </a:extLst>
              </a:tr>
            </a:tbl>
          </a:graphicData>
        </a:graphic>
      </p:graphicFrame>
    </p:spTree>
    <p:extLst>
      <p:ext uri="{BB962C8B-B14F-4D97-AF65-F5344CB8AC3E}">
        <p14:creationId xmlns:p14="http://schemas.microsoft.com/office/powerpoint/2010/main" val="3519131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C577F-002F-4D53-85E5-66EA0E3AE899}"/>
              </a:ext>
            </a:extLst>
          </p:cNvPr>
          <p:cNvSpPr>
            <a:spLocks noGrp="1"/>
          </p:cNvSpPr>
          <p:nvPr>
            <p:ph type="title"/>
          </p:nvPr>
        </p:nvSpPr>
        <p:spPr/>
        <p:txBody>
          <a:bodyPr>
            <a:normAutofit fontScale="90000"/>
          </a:bodyPr>
          <a:lstStyle/>
          <a:p>
            <a:r>
              <a:rPr lang="en-US" dirty="0"/>
              <a:t>Sample Project Menu:</a:t>
            </a:r>
            <a:br>
              <a:rPr lang="en-US" dirty="0"/>
            </a:br>
            <a:r>
              <a:rPr lang="en-US" dirty="0"/>
              <a:t>Expand Commute Options </a:t>
            </a:r>
            <a:r>
              <a:rPr lang="en-US" dirty="0">
                <a:latin typeface="Arial" panose="020B0604020202020204" pitchFamily="34" charset="0"/>
                <a:cs typeface="Arial" panose="020B0604020202020204" pitchFamily="34" charset="0"/>
              </a:rPr>
              <a:t>(</a:t>
            </a:r>
            <a:r>
              <a:rPr lang="en-US" dirty="0"/>
              <a:t>Metropolitan)</a:t>
            </a:r>
          </a:p>
        </p:txBody>
      </p:sp>
      <p:sp>
        <p:nvSpPr>
          <p:cNvPr id="4" name="Slide Number Placeholder 3">
            <a:extLst>
              <a:ext uri="{FF2B5EF4-FFF2-40B4-BE49-F238E27FC236}">
                <a16:creationId xmlns:a16="http://schemas.microsoft.com/office/drawing/2014/main" id="{00862587-6FCB-474E-8F45-38166C6D3AF3}"/>
              </a:ext>
            </a:extLst>
          </p:cNvPr>
          <p:cNvSpPr>
            <a:spLocks noGrp="1"/>
          </p:cNvSpPr>
          <p:nvPr>
            <p:ph type="sldNum" sz="quarter" idx="10"/>
          </p:nvPr>
        </p:nvSpPr>
        <p:spPr/>
        <p:txBody>
          <a:bodyPr/>
          <a:lstStyle/>
          <a:p>
            <a:fld id="{373C40B7-AA70-4797-9543-5B75F5037508}" type="slidenum">
              <a:rPr lang="en-US" smtClean="0">
                <a:solidFill>
                  <a:srgbClr val="000000"/>
                </a:solidFill>
              </a:rPr>
              <a:pPr/>
              <a:t>15</a:t>
            </a:fld>
            <a:endParaRPr lang="en-US" dirty="0">
              <a:solidFill>
                <a:srgbClr val="000000"/>
              </a:solidFill>
            </a:endParaRPr>
          </a:p>
        </p:txBody>
      </p:sp>
      <p:graphicFrame>
        <p:nvGraphicFramePr>
          <p:cNvPr id="3" name="Table 2">
            <a:extLst>
              <a:ext uri="{FF2B5EF4-FFF2-40B4-BE49-F238E27FC236}">
                <a16:creationId xmlns:a16="http://schemas.microsoft.com/office/drawing/2014/main" id="{B8605EB4-7302-4F4A-8382-FFD2DEBF37EC}"/>
              </a:ext>
            </a:extLst>
          </p:cNvPr>
          <p:cNvGraphicFramePr>
            <a:graphicFrameLocks noGrp="1"/>
          </p:cNvGraphicFramePr>
          <p:nvPr>
            <p:extLst>
              <p:ext uri="{D42A27DB-BD31-4B8C-83A1-F6EECF244321}">
                <p14:modId xmlns:p14="http://schemas.microsoft.com/office/powerpoint/2010/main" val="2504638110"/>
              </p:ext>
            </p:extLst>
          </p:nvPr>
        </p:nvGraphicFramePr>
        <p:xfrm>
          <a:off x="304800" y="2446020"/>
          <a:ext cx="8458200" cy="3802383"/>
        </p:xfrm>
        <a:graphic>
          <a:graphicData uri="http://schemas.openxmlformats.org/drawingml/2006/table">
            <a:tbl>
              <a:tblPr firstRow="1" bandRow="1">
                <a:tableStyleId>{5C22544A-7EE6-4342-B048-85BDC9FD1C3A}</a:tableStyleId>
              </a:tblPr>
              <a:tblGrid>
                <a:gridCol w="6408085">
                  <a:extLst>
                    <a:ext uri="{9D8B030D-6E8A-4147-A177-3AD203B41FA5}">
                      <a16:colId xmlns:a16="http://schemas.microsoft.com/office/drawing/2014/main" val="3727641708"/>
                    </a:ext>
                  </a:extLst>
                </a:gridCol>
                <a:gridCol w="2050115">
                  <a:extLst>
                    <a:ext uri="{9D8B030D-6E8A-4147-A177-3AD203B41FA5}">
                      <a16:colId xmlns:a16="http://schemas.microsoft.com/office/drawing/2014/main" val="4278111987"/>
                    </a:ext>
                  </a:extLst>
                </a:gridCol>
              </a:tblGrid>
              <a:tr h="292491">
                <a:tc>
                  <a:txBody>
                    <a:bodyPr/>
                    <a:lstStyle/>
                    <a:p>
                      <a:pPr marL="0" marR="0">
                        <a:spcBef>
                          <a:spcPts val="600"/>
                        </a:spcBef>
                        <a:spcAft>
                          <a:spcPts val="100"/>
                        </a:spcAft>
                      </a:pPr>
                      <a:r>
                        <a:rPr lang="en-US" sz="1400" dirty="0">
                          <a:effectLst/>
                        </a:rPr>
                        <a:t>Sample Projects</a:t>
                      </a:r>
                      <a:endParaRPr lang="en-US" sz="1400" b="1" dirty="0">
                        <a:solidFill>
                          <a:srgbClr val="0B75B7"/>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4290" marR="34290" marT="34290" marB="34290">
                    <a:lnL w="12700" cap="flat" cmpd="sng" algn="ctr">
                      <a:solidFill>
                        <a:schemeClr val="accent1">
                          <a:lumMod val="25000"/>
                        </a:schemeClr>
                      </a:solidFill>
                      <a:prstDash val="solid"/>
                      <a:round/>
                      <a:headEnd type="none" w="med" len="med"/>
                      <a:tailEnd type="none" w="med" len="med"/>
                    </a:lnL>
                    <a:lnT w="12700" cap="flat" cmpd="sng" algn="ctr">
                      <a:solidFill>
                        <a:schemeClr val="accent1">
                          <a:lumMod val="25000"/>
                        </a:schemeClr>
                      </a:solidFill>
                      <a:prstDash val="solid"/>
                      <a:round/>
                      <a:headEnd type="none" w="med" len="med"/>
                      <a:tailEnd type="none" w="med" len="med"/>
                    </a:lnT>
                    <a:gradFill>
                      <a:gsLst>
                        <a:gs pos="0">
                          <a:schemeClr val="accent1">
                            <a:lumMod val="25000"/>
                          </a:schemeClr>
                        </a:gs>
                        <a:gs pos="100000">
                          <a:schemeClr val="accent1">
                            <a:lumMod val="50000"/>
                          </a:schemeClr>
                        </a:gs>
                      </a:gsLst>
                      <a:lin ang="5400000" scaled="1"/>
                    </a:gradFill>
                  </a:tcPr>
                </a:tc>
                <a:tc>
                  <a:txBody>
                    <a:bodyPr/>
                    <a:lstStyle/>
                    <a:p>
                      <a:pPr marL="0" marR="0" algn="ctr">
                        <a:spcBef>
                          <a:spcPts val="600"/>
                        </a:spcBef>
                        <a:spcAft>
                          <a:spcPts val="100"/>
                        </a:spcAft>
                      </a:pPr>
                      <a:r>
                        <a:rPr lang="en-US" sz="1400" dirty="0">
                          <a:effectLst/>
                        </a:rPr>
                        <a:t>CMAQ Project Type</a:t>
                      </a:r>
                      <a:endParaRPr lang="en-US" sz="1400" b="1" dirty="0">
                        <a:solidFill>
                          <a:srgbClr val="0B75B7"/>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4290" marR="34290" marT="34290" marB="34290">
                    <a:lnR w="12700" cap="flat" cmpd="sng" algn="ctr">
                      <a:solidFill>
                        <a:schemeClr val="accent1">
                          <a:lumMod val="25000"/>
                        </a:schemeClr>
                      </a:solidFill>
                      <a:prstDash val="solid"/>
                      <a:round/>
                      <a:headEnd type="none" w="med" len="med"/>
                      <a:tailEnd type="none" w="med" len="med"/>
                    </a:lnR>
                    <a:lnT w="12700" cap="flat" cmpd="sng" algn="ctr">
                      <a:solidFill>
                        <a:schemeClr val="accent1">
                          <a:lumMod val="25000"/>
                        </a:schemeClr>
                      </a:solidFill>
                      <a:prstDash val="solid"/>
                      <a:round/>
                      <a:headEnd type="none" w="med" len="med"/>
                      <a:tailEnd type="none" w="med" len="med"/>
                    </a:lnT>
                    <a:gradFill>
                      <a:gsLst>
                        <a:gs pos="0">
                          <a:schemeClr val="accent1">
                            <a:lumMod val="25000"/>
                          </a:schemeClr>
                        </a:gs>
                        <a:gs pos="100000">
                          <a:schemeClr val="accent1">
                            <a:lumMod val="50000"/>
                          </a:schemeClr>
                        </a:gs>
                      </a:gsLst>
                      <a:lin ang="5400000" scaled="1"/>
                    </a:gradFill>
                  </a:tcPr>
                </a:tc>
                <a:extLst>
                  <a:ext uri="{0D108BD9-81ED-4DB2-BD59-A6C34878D82A}">
                    <a16:rowId xmlns:a16="http://schemas.microsoft.com/office/drawing/2014/main" val="3238724181"/>
                  </a:ext>
                </a:extLst>
              </a:tr>
              <a:tr h="292491">
                <a:tc>
                  <a:txBody>
                    <a:bodyPr/>
                    <a:lstStyle/>
                    <a:p>
                      <a:pPr marL="0" marR="0">
                        <a:spcBef>
                          <a:spcPts val="300"/>
                        </a:spcBef>
                        <a:spcAft>
                          <a:spcPts val="300"/>
                        </a:spcAft>
                      </a:pPr>
                      <a:r>
                        <a:rPr lang="en-US" sz="1400" dirty="0">
                          <a:effectLst/>
                          <a:latin typeface="+mn-lt"/>
                        </a:rPr>
                        <a:t>Regional TDM program support (staffing for regional coordinator)</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L w="12700" cap="flat" cmpd="sng" algn="ctr">
                      <a:solidFill>
                        <a:schemeClr val="accent1">
                          <a:lumMod val="25000"/>
                        </a:schemeClr>
                      </a:solidFill>
                      <a:prstDash val="solid"/>
                      <a:round/>
                      <a:headEnd type="none" w="med" len="med"/>
                      <a:tailEnd type="none" w="med" len="med"/>
                    </a:lnL>
                  </a:tcPr>
                </a:tc>
                <a:tc>
                  <a:txBody>
                    <a:bodyPr/>
                    <a:lstStyle/>
                    <a:p>
                      <a:pPr marL="0" marR="0" algn="ctr">
                        <a:spcBef>
                          <a:spcPts val="300"/>
                        </a:spcBef>
                        <a:spcAft>
                          <a:spcPts val="300"/>
                        </a:spcAft>
                      </a:pPr>
                      <a:r>
                        <a:rPr lang="en-US" sz="1400" dirty="0">
                          <a:solidFill>
                            <a:srgbClr val="000000"/>
                          </a:solidFill>
                          <a:effectLst/>
                          <a:latin typeface="+mn-lt"/>
                          <a:ea typeface="Times New Roman" panose="02020603050405020304" pitchFamily="18" charset="0"/>
                          <a:cs typeface="Times New Roman" panose="02020603050405020304" pitchFamily="18" charset="0"/>
                        </a:rPr>
                        <a:t>TDM</a:t>
                      </a:r>
                    </a:p>
                  </a:txBody>
                  <a:tcPr marL="34290" marR="34290" marT="34290" marB="34290">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4170060559"/>
                  </a:ext>
                </a:extLst>
              </a:tr>
              <a:tr h="292491">
                <a:tc>
                  <a:txBody>
                    <a:bodyPr/>
                    <a:lstStyle/>
                    <a:p>
                      <a:pPr marL="0" marR="0">
                        <a:spcBef>
                          <a:spcPts val="300"/>
                        </a:spcBef>
                        <a:spcAft>
                          <a:spcPts val="300"/>
                        </a:spcAft>
                      </a:pPr>
                      <a:r>
                        <a:rPr lang="en-US" sz="1400" dirty="0">
                          <a:effectLst/>
                          <a:latin typeface="+mn-lt"/>
                        </a:rPr>
                        <a:t>Regional guaranteed ride home program</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L w="12700" cap="flat" cmpd="sng" algn="ctr">
                      <a:solidFill>
                        <a:schemeClr val="accent1">
                          <a:lumMod val="25000"/>
                        </a:schemeClr>
                      </a:solidFill>
                      <a:prstDash val="solid"/>
                      <a:round/>
                      <a:headEnd type="none" w="med" len="med"/>
                      <a:tailEnd type="none" w="med" len="med"/>
                    </a:lnL>
                  </a:tcPr>
                </a:tc>
                <a:tc>
                  <a:txBody>
                    <a:bodyPr/>
                    <a:lstStyle/>
                    <a:p>
                      <a:pPr marL="0" marR="0" algn="ctr">
                        <a:spcBef>
                          <a:spcPts val="300"/>
                        </a:spcBef>
                        <a:spcAft>
                          <a:spcPts val="300"/>
                        </a:spcAft>
                      </a:pPr>
                      <a:r>
                        <a:rPr lang="en-US" sz="1400" dirty="0">
                          <a:solidFill>
                            <a:srgbClr val="000000"/>
                          </a:solidFill>
                          <a:effectLst/>
                          <a:latin typeface="+mn-lt"/>
                          <a:ea typeface="Times New Roman" panose="02020603050405020304" pitchFamily="18" charset="0"/>
                          <a:cs typeface="Times New Roman" panose="02020603050405020304" pitchFamily="18" charset="0"/>
                        </a:rPr>
                        <a:t>TDM</a:t>
                      </a:r>
                    </a:p>
                  </a:txBody>
                  <a:tcPr marL="34290" marR="34290" marT="34290" marB="34290">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3395406366"/>
                  </a:ext>
                </a:extLst>
              </a:tr>
              <a:tr h="292491">
                <a:tc>
                  <a:txBody>
                    <a:bodyPr/>
                    <a:lstStyle/>
                    <a:p>
                      <a:pPr marL="0" marR="0">
                        <a:spcBef>
                          <a:spcPts val="300"/>
                        </a:spcBef>
                        <a:spcAft>
                          <a:spcPts val="300"/>
                        </a:spcAft>
                      </a:pPr>
                      <a:r>
                        <a:rPr lang="en-US" sz="1400" dirty="0">
                          <a:effectLst/>
                          <a:latin typeface="+mn-lt"/>
                        </a:rPr>
                        <a:t>Regional telework resource center</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L w="12700" cap="flat" cmpd="sng" algn="ctr">
                      <a:solidFill>
                        <a:schemeClr val="accent1">
                          <a:lumMod val="25000"/>
                        </a:schemeClr>
                      </a:solidFill>
                      <a:prstDash val="solid"/>
                      <a:round/>
                      <a:headEnd type="none" w="med" len="med"/>
                      <a:tailEnd type="none" w="med" len="med"/>
                    </a:lnL>
                  </a:tcPr>
                </a:tc>
                <a:tc>
                  <a:txBody>
                    <a:bodyPr/>
                    <a:lstStyle/>
                    <a:p>
                      <a:pPr marL="0" marR="0" algn="ctr">
                        <a:spcBef>
                          <a:spcPts val="300"/>
                        </a:spcBef>
                        <a:spcAft>
                          <a:spcPts val="300"/>
                        </a:spcAft>
                      </a:pPr>
                      <a:r>
                        <a:rPr lang="en-US" sz="1400" dirty="0">
                          <a:solidFill>
                            <a:srgbClr val="000000"/>
                          </a:solidFill>
                          <a:effectLst/>
                          <a:latin typeface="+mn-lt"/>
                          <a:ea typeface="Times New Roman" panose="02020603050405020304" pitchFamily="18" charset="0"/>
                          <a:cs typeface="Times New Roman" panose="02020603050405020304" pitchFamily="18" charset="0"/>
                        </a:rPr>
                        <a:t>TDM</a:t>
                      </a:r>
                    </a:p>
                  </a:txBody>
                  <a:tcPr marL="34290" marR="34290" marT="34290" marB="34290">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4294474445"/>
                  </a:ext>
                </a:extLst>
              </a:tr>
              <a:tr h="292491">
                <a:tc>
                  <a:txBody>
                    <a:bodyPr/>
                    <a:lstStyle/>
                    <a:p>
                      <a:pPr marL="0" marR="0">
                        <a:spcBef>
                          <a:spcPts val="300"/>
                        </a:spcBef>
                        <a:spcAft>
                          <a:spcPts val="300"/>
                        </a:spcAft>
                      </a:pPr>
                      <a:r>
                        <a:rPr lang="en-US" sz="1400" dirty="0">
                          <a:effectLst/>
                          <a:latin typeface="+mn-lt"/>
                        </a:rPr>
                        <a:t>Assistance to administer employer-based cash-out pilot</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L w="12700" cap="flat" cmpd="sng" algn="ctr">
                      <a:solidFill>
                        <a:schemeClr val="accent1">
                          <a:lumMod val="25000"/>
                        </a:schemeClr>
                      </a:solidFill>
                      <a:prstDash val="solid"/>
                      <a:round/>
                      <a:headEnd type="none" w="med" len="med"/>
                      <a:tailEnd type="none" w="med" len="med"/>
                    </a:lnL>
                  </a:tcPr>
                </a:tc>
                <a:tc>
                  <a:txBody>
                    <a:bodyPr/>
                    <a:lstStyle/>
                    <a:p>
                      <a:pPr marL="0" marR="0" algn="ctr">
                        <a:spcBef>
                          <a:spcPts val="300"/>
                        </a:spcBef>
                        <a:spcAft>
                          <a:spcPts val="300"/>
                        </a:spcAft>
                      </a:pPr>
                      <a:r>
                        <a:rPr lang="en-US" sz="1400" dirty="0">
                          <a:solidFill>
                            <a:srgbClr val="000000"/>
                          </a:solidFill>
                          <a:effectLst/>
                          <a:latin typeface="+mn-lt"/>
                          <a:ea typeface="Times New Roman" panose="02020603050405020304" pitchFamily="18" charset="0"/>
                          <a:cs typeface="Times New Roman" panose="02020603050405020304" pitchFamily="18" charset="0"/>
                        </a:rPr>
                        <a:t>TDM</a:t>
                      </a:r>
                    </a:p>
                  </a:txBody>
                  <a:tcPr marL="34290" marR="34290" marT="34290" marB="34290">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1198753313"/>
                  </a:ext>
                </a:extLst>
              </a:tr>
              <a:tr h="292491">
                <a:tc>
                  <a:txBody>
                    <a:bodyPr/>
                    <a:lstStyle/>
                    <a:p>
                      <a:pPr marL="0" marR="0">
                        <a:spcBef>
                          <a:spcPts val="300"/>
                        </a:spcBef>
                        <a:spcAft>
                          <a:spcPts val="300"/>
                        </a:spcAft>
                      </a:pPr>
                      <a:r>
                        <a:rPr lang="en-US" sz="1400" dirty="0">
                          <a:effectLst/>
                          <a:latin typeface="+mn-lt"/>
                        </a:rPr>
                        <a:t>Redesignate general purpose to HOV lane in high-transit corridors serving downtown</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L w="12700" cap="flat" cmpd="sng" algn="ctr">
                      <a:solidFill>
                        <a:schemeClr val="accent1">
                          <a:lumMod val="25000"/>
                        </a:schemeClr>
                      </a:solidFill>
                      <a:prstDash val="solid"/>
                      <a:round/>
                      <a:headEnd type="none" w="med" len="med"/>
                      <a:tailEnd type="none" w="med" len="med"/>
                    </a:lnL>
                  </a:tcPr>
                </a:tc>
                <a:tc>
                  <a:txBody>
                    <a:bodyPr/>
                    <a:lstStyle/>
                    <a:p>
                      <a:pPr marL="0" marR="0" algn="ctr">
                        <a:spcBef>
                          <a:spcPts val="300"/>
                        </a:spcBef>
                        <a:spcAft>
                          <a:spcPts val="300"/>
                        </a:spcAft>
                      </a:pPr>
                      <a:r>
                        <a:rPr lang="en-US" sz="1400" dirty="0">
                          <a:effectLst/>
                          <a:latin typeface="+mn-lt"/>
                        </a:rPr>
                        <a:t>TCMs</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2139156644"/>
                  </a:ext>
                </a:extLst>
              </a:tr>
              <a:tr h="292491">
                <a:tc>
                  <a:txBody>
                    <a:bodyPr/>
                    <a:lstStyle/>
                    <a:p>
                      <a:pPr marL="0" marR="0">
                        <a:spcBef>
                          <a:spcPts val="300"/>
                        </a:spcBef>
                        <a:spcAft>
                          <a:spcPts val="300"/>
                        </a:spcAft>
                      </a:pPr>
                      <a:r>
                        <a:rPr lang="en-US" sz="1400" dirty="0">
                          <a:effectLst/>
                          <a:latin typeface="+mn-lt"/>
                        </a:rPr>
                        <a:t>Implement statewide trip reduction ordinance</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L w="12700" cap="flat" cmpd="sng" algn="ctr">
                      <a:solidFill>
                        <a:schemeClr val="accent1">
                          <a:lumMod val="25000"/>
                        </a:schemeClr>
                      </a:solidFill>
                      <a:prstDash val="solid"/>
                      <a:round/>
                      <a:headEnd type="none" w="med" len="med"/>
                      <a:tailEnd type="none" w="med" len="med"/>
                    </a:lnL>
                  </a:tcPr>
                </a:tc>
                <a:tc>
                  <a:txBody>
                    <a:bodyPr/>
                    <a:lstStyle/>
                    <a:p>
                      <a:pPr marL="0" marR="0" algn="ctr">
                        <a:spcBef>
                          <a:spcPts val="300"/>
                        </a:spcBef>
                        <a:spcAft>
                          <a:spcPts val="300"/>
                        </a:spcAft>
                      </a:pPr>
                      <a:r>
                        <a:rPr lang="en-US" sz="1400" dirty="0">
                          <a:effectLst/>
                          <a:latin typeface="+mn-lt"/>
                        </a:rPr>
                        <a:t>TCMs</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347241884"/>
                  </a:ext>
                </a:extLst>
              </a:tr>
              <a:tr h="292491">
                <a:tc>
                  <a:txBody>
                    <a:bodyPr/>
                    <a:lstStyle/>
                    <a:p>
                      <a:pPr marL="0" marR="0">
                        <a:spcBef>
                          <a:spcPts val="300"/>
                        </a:spcBef>
                        <a:spcAft>
                          <a:spcPts val="300"/>
                        </a:spcAft>
                      </a:pPr>
                      <a:r>
                        <a:rPr lang="en-US" sz="1400" dirty="0">
                          <a:effectLst/>
                          <a:latin typeface="+mn-lt"/>
                        </a:rPr>
                        <a:t>Pilot reverse-commute urban – suburban shuttle program</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L w="12700" cap="flat" cmpd="sng" algn="ctr">
                      <a:solidFill>
                        <a:schemeClr val="accent1">
                          <a:lumMod val="25000"/>
                        </a:schemeClr>
                      </a:solidFill>
                      <a:prstDash val="solid"/>
                      <a:round/>
                      <a:headEnd type="none" w="med" len="med"/>
                      <a:tailEnd type="none" w="med" len="med"/>
                    </a:lnL>
                  </a:tcPr>
                </a:tc>
                <a:tc>
                  <a:txBody>
                    <a:bodyPr/>
                    <a:lstStyle/>
                    <a:p>
                      <a:pPr marL="0" marR="0" algn="ctr">
                        <a:spcBef>
                          <a:spcPts val="300"/>
                        </a:spcBef>
                        <a:spcAft>
                          <a:spcPts val="300"/>
                        </a:spcAft>
                      </a:pPr>
                      <a:r>
                        <a:rPr lang="en-US" sz="1400" dirty="0">
                          <a:effectLst/>
                          <a:latin typeface="+mn-lt"/>
                        </a:rPr>
                        <a:t>Transit Improvements</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2695766144"/>
                  </a:ext>
                </a:extLst>
              </a:tr>
              <a:tr h="292491">
                <a:tc>
                  <a:txBody>
                    <a:bodyPr/>
                    <a:lstStyle/>
                    <a:p>
                      <a:pPr marL="0" marR="0">
                        <a:spcBef>
                          <a:spcPts val="300"/>
                        </a:spcBef>
                        <a:spcAft>
                          <a:spcPts val="300"/>
                        </a:spcAft>
                      </a:pPr>
                      <a:r>
                        <a:rPr lang="en-US" sz="1400" dirty="0">
                          <a:effectLst/>
                          <a:latin typeface="+mn-lt"/>
                        </a:rPr>
                        <a:t>Regional carpool and vanpool matching program</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L w="12700" cap="flat" cmpd="sng" algn="ctr">
                      <a:solidFill>
                        <a:schemeClr val="accent1">
                          <a:lumMod val="25000"/>
                        </a:schemeClr>
                      </a:solidFill>
                      <a:prstDash val="solid"/>
                      <a:round/>
                      <a:headEnd type="none" w="med" len="med"/>
                      <a:tailEnd type="none" w="med" len="med"/>
                    </a:lnL>
                  </a:tcPr>
                </a:tc>
                <a:tc>
                  <a:txBody>
                    <a:bodyPr/>
                    <a:lstStyle/>
                    <a:p>
                      <a:pPr marL="0" marR="0" algn="ctr">
                        <a:spcBef>
                          <a:spcPts val="300"/>
                        </a:spcBef>
                        <a:spcAft>
                          <a:spcPts val="300"/>
                        </a:spcAft>
                      </a:pPr>
                      <a:r>
                        <a:rPr lang="en-US" sz="1400" dirty="0">
                          <a:effectLst/>
                          <a:latin typeface="+mn-lt"/>
                        </a:rPr>
                        <a:t>Carpooling and Vanpooling</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3925269734"/>
                  </a:ext>
                </a:extLst>
              </a:tr>
              <a:tr h="292491">
                <a:tc>
                  <a:txBody>
                    <a:bodyPr/>
                    <a:lstStyle/>
                    <a:p>
                      <a:pPr marL="0" marR="0">
                        <a:spcBef>
                          <a:spcPts val="300"/>
                        </a:spcBef>
                        <a:spcAft>
                          <a:spcPts val="300"/>
                        </a:spcAft>
                      </a:pPr>
                      <a:r>
                        <a:rPr lang="en-US" sz="1400" dirty="0">
                          <a:effectLst/>
                          <a:latin typeface="+mn-lt"/>
                        </a:rPr>
                        <a:t>Vanpool capital subsidy</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L w="12700" cap="flat" cmpd="sng" algn="ctr">
                      <a:solidFill>
                        <a:schemeClr val="accent1">
                          <a:lumMod val="25000"/>
                        </a:schemeClr>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300"/>
                        </a:spcBef>
                        <a:spcAft>
                          <a:spcPts val="300"/>
                        </a:spcAft>
                        <a:buClrTx/>
                        <a:buSzTx/>
                        <a:buFontTx/>
                        <a:buNone/>
                        <a:tabLst/>
                        <a:defRPr/>
                      </a:pPr>
                      <a:r>
                        <a:rPr lang="en-US" sz="1400" dirty="0">
                          <a:effectLst/>
                          <a:latin typeface="+mn-lt"/>
                        </a:rPr>
                        <a:t>Carpooling and Vanpooling</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2637837181"/>
                  </a:ext>
                </a:extLst>
              </a:tr>
              <a:tr h="292491">
                <a:tc>
                  <a:txBody>
                    <a:bodyPr/>
                    <a:lstStyle/>
                    <a:p>
                      <a:pPr marL="0" marR="0">
                        <a:spcBef>
                          <a:spcPts val="300"/>
                        </a:spcBef>
                        <a:spcAft>
                          <a:spcPts val="300"/>
                        </a:spcAft>
                      </a:pPr>
                      <a:r>
                        <a:rPr lang="en-US" sz="1400" dirty="0">
                          <a:effectLst/>
                          <a:latin typeface="+mn-lt"/>
                        </a:rPr>
                        <a:t>Regional TDM outreach and education program</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L w="12700" cap="flat" cmpd="sng" algn="ctr">
                      <a:solidFill>
                        <a:schemeClr val="accent1">
                          <a:lumMod val="25000"/>
                        </a:schemeClr>
                      </a:solidFill>
                      <a:prstDash val="solid"/>
                      <a:round/>
                      <a:headEnd type="none" w="med" len="med"/>
                      <a:tailEnd type="none" w="med" len="med"/>
                    </a:lnL>
                  </a:tcPr>
                </a:tc>
                <a:tc>
                  <a:txBody>
                    <a:bodyPr/>
                    <a:lstStyle/>
                    <a:p>
                      <a:pPr marL="0" marR="0" algn="ctr">
                        <a:spcBef>
                          <a:spcPts val="300"/>
                        </a:spcBef>
                        <a:spcAft>
                          <a:spcPts val="300"/>
                        </a:spcAft>
                      </a:pPr>
                      <a:r>
                        <a:rPr lang="en-US" sz="1400" dirty="0">
                          <a:effectLst/>
                          <a:latin typeface="+mn-lt"/>
                        </a:rPr>
                        <a:t>Public Education</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150046222"/>
                  </a:ext>
                </a:extLst>
              </a:tr>
              <a:tr h="292491">
                <a:tc>
                  <a:txBody>
                    <a:bodyPr/>
                    <a:lstStyle/>
                    <a:p>
                      <a:pPr marL="0" marR="0">
                        <a:spcBef>
                          <a:spcPts val="300"/>
                        </a:spcBef>
                        <a:spcAft>
                          <a:spcPts val="300"/>
                        </a:spcAft>
                      </a:pPr>
                      <a:r>
                        <a:rPr lang="en-US" sz="1400" dirty="0">
                          <a:effectLst/>
                          <a:latin typeface="+mn-lt"/>
                        </a:rPr>
                        <a:t>Staffing for TMAs serving downtown and suburban activity centers</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L w="12700" cap="flat" cmpd="sng" algn="ctr">
                      <a:solidFill>
                        <a:schemeClr val="accent1">
                          <a:lumMod val="25000"/>
                        </a:schemeClr>
                      </a:solidFill>
                      <a:prstDash val="solid"/>
                      <a:round/>
                      <a:headEnd type="none" w="med" len="med"/>
                      <a:tailEnd type="none" w="med" len="med"/>
                    </a:lnL>
                  </a:tcPr>
                </a:tc>
                <a:tc>
                  <a:txBody>
                    <a:bodyPr/>
                    <a:lstStyle/>
                    <a:p>
                      <a:pPr marL="0" marR="0" algn="ctr">
                        <a:spcBef>
                          <a:spcPts val="300"/>
                        </a:spcBef>
                        <a:spcAft>
                          <a:spcPts val="300"/>
                        </a:spcAft>
                      </a:pPr>
                      <a:r>
                        <a:rPr lang="en-US" sz="1400" dirty="0">
                          <a:effectLst/>
                          <a:latin typeface="+mn-lt"/>
                        </a:rPr>
                        <a:t>TMAs</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1925412859"/>
                  </a:ext>
                </a:extLst>
              </a:tr>
              <a:tr h="292491">
                <a:tc>
                  <a:txBody>
                    <a:bodyPr/>
                    <a:lstStyle/>
                    <a:p>
                      <a:pPr marL="0" marR="0">
                        <a:spcBef>
                          <a:spcPts val="300"/>
                        </a:spcBef>
                        <a:spcAft>
                          <a:spcPts val="300"/>
                        </a:spcAft>
                      </a:pPr>
                      <a:r>
                        <a:rPr lang="en-US" sz="1400" dirty="0">
                          <a:effectLst/>
                          <a:latin typeface="+mn-lt"/>
                        </a:rPr>
                        <a:t>Training for regional TDM and TMA staff</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L w="12700" cap="flat" cmpd="sng" algn="ctr">
                      <a:solidFill>
                        <a:schemeClr val="accent1">
                          <a:lumMod val="25000"/>
                        </a:schemeClr>
                      </a:solidFill>
                      <a:prstDash val="solid"/>
                      <a:round/>
                      <a:headEnd type="none" w="med" len="med"/>
                      <a:tailEnd type="none" w="med" len="med"/>
                    </a:lnL>
                    <a:lnB w="12700" cap="flat" cmpd="sng" algn="ctr">
                      <a:solidFill>
                        <a:schemeClr val="accent1">
                          <a:lumMod val="25000"/>
                        </a:schemeClr>
                      </a:solidFill>
                      <a:prstDash val="solid"/>
                      <a:round/>
                      <a:headEnd type="none" w="med" len="med"/>
                      <a:tailEnd type="none" w="med" len="med"/>
                    </a:lnB>
                  </a:tcPr>
                </a:tc>
                <a:tc>
                  <a:txBody>
                    <a:bodyPr/>
                    <a:lstStyle/>
                    <a:p>
                      <a:pPr marL="0" marR="0" algn="ctr">
                        <a:spcBef>
                          <a:spcPts val="300"/>
                        </a:spcBef>
                        <a:spcAft>
                          <a:spcPts val="300"/>
                        </a:spcAft>
                      </a:pPr>
                      <a:r>
                        <a:rPr lang="en-US" sz="1400" dirty="0">
                          <a:effectLst/>
                          <a:latin typeface="+mn-lt"/>
                        </a:rPr>
                        <a:t>Training</a:t>
                      </a:r>
                      <a:endParaRPr lang="en-US" sz="1400" dirty="0">
                        <a:solidFill>
                          <a:srgbClr val="000000"/>
                        </a:solidFill>
                        <a:effectLst/>
                        <a:latin typeface="+mn-lt"/>
                        <a:ea typeface="Times New Roman" panose="02020603050405020304" pitchFamily="18" charset="0"/>
                        <a:cs typeface="Times New Roman" panose="02020603050405020304" pitchFamily="18" charset="0"/>
                      </a:endParaRPr>
                    </a:p>
                  </a:txBody>
                  <a:tcPr marL="34290" marR="34290" marT="34290" marB="34290">
                    <a:lnR w="12700" cap="flat" cmpd="sng" algn="ctr">
                      <a:solidFill>
                        <a:schemeClr val="accent1">
                          <a:lumMod val="25000"/>
                        </a:schemeClr>
                      </a:solidFill>
                      <a:prstDash val="solid"/>
                      <a:round/>
                      <a:headEnd type="none" w="med" len="med"/>
                      <a:tailEnd type="none" w="med" len="med"/>
                    </a:lnR>
                    <a:lnB w="12700" cap="flat" cmpd="sng" algn="ctr">
                      <a:solidFill>
                        <a:schemeClr val="accent1">
                          <a:lumMod val="25000"/>
                        </a:schemeClr>
                      </a:solidFill>
                      <a:prstDash val="solid"/>
                      <a:round/>
                      <a:headEnd type="none" w="med" len="med"/>
                      <a:tailEnd type="none" w="med" len="med"/>
                    </a:lnB>
                  </a:tcPr>
                </a:tc>
                <a:extLst>
                  <a:ext uri="{0D108BD9-81ED-4DB2-BD59-A6C34878D82A}">
                    <a16:rowId xmlns:a16="http://schemas.microsoft.com/office/drawing/2014/main" val="1208870754"/>
                  </a:ext>
                </a:extLst>
              </a:tr>
            </a:tbl>
          </a:graphicData>
        </a:graphic>
      </p:graphicFrame>
    </p:spTree>
    <p:extLst>
      <p:ext uri="{BB962C8B-B14F-4D97-AF65-F5344CB8AC3E}">
        <p14:creationId xmlns:p14="http://schemas.microsoft.com/office/powerpoint/2010/main" val="2500223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690FD-9E8F-42F0-9219-3507901D1147}"/>
              </a:ext>
            </a:extLst>
          </p:cNvPr>
          <p:cNvSpPr>
            <a:spLocks noGrp="1"/>
          </p:cNvSpPr>
          <p:nvPr>
            <p:ph type="title"/>
          </p:nvPr>
        </p:nvSpPr>
        <p:spPr/>
        <p:txBody>
          <a:bodyPr>
            <a:normAutofit fontScale="90000"/>
          </a:bodyPr>
          <a:lstStyle/>
          <a:p>
            <a:r>
              <a:rPr lang="en-US" sz="4200" dirty="0"/>
              <a:t>Examples of Synergistic Benefits: </a:t>
            </a:r>
            <a:br>
              <a:rPr lang="en-US" dirty="0"/>
            </a:br>
            <a:r>
              <a:rPr lang="en-US" sz="3300" i="1" spc="-20" dirty="0"/>
              <a:t>Reduce PM and NO</a:t>
            </a:r>
            <a:r>
              <a:rPr lang="en-US" sz="3300" i="1" spc="-20" baseline="-25000" dirty="0"/>
              <a:t>x </a:t>
            </a:r>
            <a:r>
              <a:rPr lang="en-US" sz="3300" i="1" spc="-20" dirty="0"/>
              <a:t>– Heavy Duty Vehicle Focus</a:t>
            </a:r>
          </a:p>
        </p:txBody>
      </p:sp>
      <p:sp>
        <p:nvSpPr>
          <p:cNvPr id="3" name="Slide Number Placeholder 2">
            <a:extLst>
              <a:ext uri="{FF2B5EF4-FFF2-40B4-BE49-F238E27FC236}">
                <a16:creationId xmlns:a16="http://schemas.microsoft.com/office/drawing/2014/main" id="{D05A2372-63A7-429F-BF2D-F6950675536D}"/>
              </a:ext>
            </a:extLst>
          </p:cNvPr>
          <p:cNvSpPr>
            <a:spLocks noGrp="1"/>
          </p:cNvSpPr>
          <p:nvPr>
            <p:ph type="sldNum" sz="quarter" idx="10"/>
          </p:nvPr>
        </p:nvSpPr>
        <p:spPr/>
        <p:txBody>
          <a:bodyPr/>
          <a:lstStyle/>
          <a:p>
            <a:fld id="{373C40B7-AA70-4797-9543-5B75F5037508}" type="slidenum">
              <a:rPr lang="en-US" smtClean="0">
                <a:solidFill>
                  <a:srgbClr val="000000"/>
                </a:solidFill>
              </a:rPr>
              <a:pPr/>
              <a:t>16</a:t>
            </a:fld>
            <a:endParaRPr lang="en-US" dirty="0">
              <a:solidFill>
                <a:srgbClr val="000000"/>
              </a:solidFill>
            </a:endParaRPr>
          </a:p>
        </p:txBody>
      </p:sp>
      <p:graphicFrame>
        <p:nvGraphicFramePr>
          <p:cNvPr id="5" name="Table 5">
            <a:extLst>
              <a:ext uri="{FF2B5EF4-FFF2-40B4-BE49-F238E27FC236}">
                <a16:creationId xmlns:a16="http://schemas.microsoft.com/office/drawing/2014/main" id="{3D1BC06F-9D9F-4B3F-958A-AF6D52A6DFE3}"/>
              </a:ext>
            </a:extLst>
          </p:cNvPr>
          <p:cNvGraphicFramePr>
            <a:graphicFrameLocks noGrp="1"/>
          </p:cNvGraphicFramePr>
          <p:nvPr>
            <p:extLst>
              <p:ext uri="{D42A27DB-BD31-4B8C-83A1-F6EECF244321}">
                <p14:modId xmlns:p14="http://schemas.microsoft.com/office/powerpoint/2010/main" val="1563749014"/>
              </p:ext>
            </p:extLst>
          </p:nvPr>
        </p:nvGraphicFramePr>
        <p:xfrm>
          <a:off x="203200" y="2399573"/>
          <a:ext cx="8737600" cy="4160520"/>
        </p:xfrm>
        <a:graphic>
          <a:graphicData uri="http://schemas.openxmlformats.org/drawingml/2006/table">
            <a:tbl>
              <a:tblPr bandRow="1">
                <a:tableStyleId>{5C22544A-7EE6-4342-B048-85BDC9FD1C3A}</a:tableStyleId>
              </a:tblPr>
              <a:tblGrid>
                <a:gridCol w="1997375">
                  <a:extLst>
                    <a:ext uri="{9D8B030D-6E8A-4147-A177-3AD203B41FA5}">
                      <a16:colId xmlns:a16="http://schemas.microsoft.com/office/drawing/2014/main" val="1523088721"/>
                    </a:ext>
                  </a:extLst>
                </a:gridCol>
                <a:gridCol w="6740225">
                  <a:extLst>
                    <a:ext uri="{9D8B030D-6E8A-4147-A177-3AD203B41FA5}">
                      <a16:colId xmlns:a16="http://schemas.microsoft.com/office/drawing/2014/main" val="3698292974"/>
                    </a:ext>
                  </a:extLst>
                </a:gridCol>
              </a:tblGrid>
              <a:tr h="657168">
                <a:tc>
                  <a:txBody>
                    <a:bodyPr/>
                    <a:lstStyle/>
                    <a:p>
                      <a:r>
                        <a:rPr lang="en-US" sz="1600" b="1" kern="1200" dirty="0">
                          <a:solidFill>
                            <a:schemeClr val="bg1"/>
                          </a:solidFill>
                          <a:effectLst/>
                          <a:latin typeface="+mn-lt"/>
                          <a:ea typeface="+mn-ea"/>
                          <a:cs typeface="+mn-cs"/>
                        </a:rPr>
                        <a:t>Helpful CMAQ Project Types</a:t>
                      </a:r>
                      <a:endParaRPr lang="en-US" sz="1600" b="1" dirty="0">
                        <a:solidFill>
                          <a:schemeClr val="bg1"/>
                        </a:solidFill>
                      </a:endParaRPr>
                    </a:p>
                  </a:txBody>
                  <a:tcPr marT="91440" marB="91440">
                    <a:lnL w="12700" cap="flat" cmpd="sng" algn="ctr">
                      <a:solidFill>
                        <a:schemeClr val="accent1">
                          <a:lumMod val="25000"/>
                        </a:schemeClr>
                      </a:solidFill>
                      <a:prstDash val="solid"/>
                      <a:round/>
                      <a:headEnd type="none" w="med" len="med"/>
                      <a:tailEnd type="none" w="med" len="med"/>
                    </a:lnL>
                    <a:lnT w="12700" cap="flat" cmpd="sng" algn="ctr">
                      <a:solidFill>
                        <a:schemeClr val="accent1">
                          <a:lumMod val="25000"/>
                        </a:schemeClr>
                      </a:solidFill>
                      <a:prstDash val="solid"/>
                      <a:round/>
                      <a:headEnd type="none" w="med" len="med"/>
                      <a:tailEnd type="none" w="med" len="med"/>
                    </a:lnT>
                    <a:gradFill>
                      <a:gsLst>
                        <a:gs pos="4000">
                          <a:schemeClr val="accent1">
                            <a:lumMod val="25000"/>
                          </a:schemeClr>
                        </a:gs>
                        <a:gs pos="100000">
                          <a:srgbClr val="32757A"/>
                        </a:gs>
                      </a:gsLst>
                      <a:lin ang="5400000" scaled="1"/>
                    </a:gradFill>
                  </a:tcPr>
                </a:tc>
                <a:tc>
                  <a:txBody>
                    <a:bodyPr/>
                    <a:lstStyle/>
                    <a:p>
                      <a:pPr marL="285750" indent="-285750">
                        <a:buFont typeface="Arial" panose="020B0604020202020204" pitchFamily="34" charset="0"/>
                        <a:buChar char="•"/>
                      </a:pPr>
                      <a:r>
                        <a:rPr lang="en-US" sz="1600" kern="1200" dirty="0">
                          <a:solidFill>
                            <a:schemeClr val="bg1"/>
                          </a:solidFill>
                          <a:effectLst/>
                          <a:latin typeface="+mn-lt"/>
                          <a:ea typeface="+mn-ea"/>
                          <a:cs typeface="+mn-cs"/>
                        </a:rPr>
                        <a:t>Diesel retrofit/‌truck technology, idle reduction, public education and outreach, training, I&amp;M programs</a:t>
                      </a:r>
                      <a:endParaRPr lang="en-US" sz="1600" b="0" dirty="0">
                        <a:solidFill>
                          <a:schemeClr val="bg1"/>
                        </a:solidFill>
                      </a:endParaRPr>
                    </a:p>
                  </a:txBody>
                  <a:tcPr marT="91440" marB="91440">
                    <a:lnR w="12700" cap="flat" cmpd="sng" algn="ctr">
                      <a:solidFill>
                        <a:schemeClr val="accent1">
                          <a:lumMod val="25000"/>
                        </a:schemeClr>
                      </a:solidFill>
                      <a:prstDash val="solid"/>
                      <a:round/>
                      <a:headEnd type="none" w="med" len="med"/>
                      <a:tailEnd type="none" w="med" len="med"/>
                    </a:lnR>
                    <a:lnT w="12700" cap="flat" cmpd="sng" algn="ctr">
                      <a:solidFill>
                        <a:schemeClr val="accent1">
                          <a:lumMod val="25000"/>
                        </a:schemeClr>
                      </a:solidFill>
                      <a:prstDash val="solid"/>
                      <a:round/>
                      <a:headEnd type="none" w="med" len="med"/>
                      <a:tailEnd type="none" w="med" len="med"/>
                    </a:lnT>
                    <a:gradFill>
                      <a:gsLst>
                        <a:gs pos="4000">
                          <a:schemeClr val="accent1">
                            <a:lumMod val="25000"/>
                          </a:schemeClr>
                        </a:gs>
                        <a:gs pos="100000">
                          <a:srgbClr val="32757A"/>
                        </a:gs>
                      </a:gsLst>
                      <a:lin ang="5400000" scaled="1"/>
                    </a:gradFill>
                  </a:tcPr>
                </a:tc>
                <a:extLst>
                  <a:ext uri="{0D108BD9-81ED-4DB2-BD59-A6C34878D82A}">
                    <a16:rowId xmlns:a16="http://schemas.microsoft.com/office/drawing/2014/main" val="3287111794"/>
                  </a:ext>
                </a:extLst>
              </a:tr>
              <a:tr h="970816">
                <a:tc>
                  <a:txBody>
                    <a:bodyPr/>
                    <a:lstStyle/>
                    <a:p>
                      <a:r>
                        <a:rPr lang="en-US" sz="1600" b="1" kern="1200" dirty="0">
                          <a:solidFill>
                            <a:schemeClr val="bg1"/>
                          </a:solidFill>
                          <a:effectLst/>
                          <a:latin typeface="+mn-lt"/>
                          <a:ea typeface="+mn-ea"/>
                          <a:cs typeface="+mn-cs"/>
                        </a:rPr>
                        <a:t>Potential Synergistic Benefits</a:t>
                      </a:r>
                      <a:endParaRPr lang="en-US" sz="1600" b="1" dirty="0">
                        <a:solidFill>
                          <a:schemeClr val="bg1"/>
                        </a:solidFill>
                      </a:endParaRPr>
                    </a:p>
                  </a:txBody>
                  <a:tcPr marT="91440" marB="91440">
                    <a:lnL w="12700" cap="flat" cmpd="sng" algn="ctr">
                      <a:solidFill>
                        <a:schemeClr val="accent1">
                          <a:lumMod val="25000"/>
                        </a:schemeClr>
                      </a:solidFill>
                      <a:prstDash val="solid"/>
                      <a:round/>
                      <a:headEnd type="none" w="med" len="med"/>
                      <a:tailEnd type="none" w="med" len="med"/>
                    </a:lnL>
                    <a:gradFill>
                      <a:gsLst>
                        <a:gs pos="4000">
                          <a:schemeClr val="accent1">
                            <a:lumMod val="25000"/>
                          </a:schemeClr>
                        </a:gs>
                        <a:gs pos="100000">
                          <a:srgbClr val="32757A"/>
                        </a:gs>
                      </a:gsLst>
                      <a:lin ang="5400000" scaled="1"/>
                    </a:gradFill>
                  </a:tcPr>
                </a:tc>
                <a:tc>
                  <a:txBody>
                    <a:bodyPr/>
                    <a:lstStyle/>
                    <a:p>
                      <a:pPr marL="285750" indent="-285750">
                        <a:spcAft>
                          <a:spcPts val="600"/>
                        </a:spcAft>
                        <a:buFont typeface="Arial" panose="020B0604020202020204" pitchFamily="34" charset="0"/>
                        <a:buChar char="•"/>
                      </a:pPr>
                      <a:r>
                        <a:rPr lang="en-US" sz="1600" kern="1200" dirty="0">
                          <a:solidFill>
                            <a:schemeClr val="bg1"/>
                          </a:solidFill>
                          <a:effectLst/>
                          <a:latin typeface="+mn-lt"/>
                          <a:ea typeface="+mn-ea"/>
                          <a:cs typeface="+mn-cs"/>
                        </a:rPr>
                        <a:t>Coordination of purchasing</a:t>
                      </a:r>
                    </a:p>
                    <a:p>
                      <a:pPr marL="285750" indent="-285750">
                        <a:spcAft>
                          <a:spcPts val="600"/>
                        </a:spcAft>
                        <a:buFont typeface="Arial" panose="020B0604020202020204" pitchFamily="34" charset="0"/>
                        <a:buChar char="•"/>
                      </a:pPr>
                      <a:r>
                        <a:rPr lang="en-US" sz="1600" kern="1200" dirty="0">
                          <a:solidFill>
                            <a:schemeClr val="bg1"/>
                          </a:solidFill>
                          <a:effectLst/>
                          <a:latin typeface="+mn-lt"/>
                          <a:ea typeface="+mn-ea"/>
                          <a:cs typeface="+mn-cs"/>
                        </a:rPr>
                        <a:t>Growth of institutional knowledge on the most effective technologies for specific use cases and operating conditions</a:t>
                      </a:r>
                      <a:endParaRPr lang="en-US" sz="1600" dirty="0">
                        <a:solidFill>
                          <a:schemeClr val="bg1"/>
                        </a:solidFill>
                      </a:endParaRPr>
                    </a:p>
                  </a:txBody>
                  <a:tcPr marT="91440" marB="91440">
                    <a:lnR w="12700" cap="flat" cmpd="sng" algn="ctr">
                      <a:solidFill>
                        <a:schemeClr val="accent1">
                          <a:lumMod val="25000"/>
                        </a:schemeClr>
                      </a:solidFill>
                      <a:prstDash val="solid"/>
                      <a:round/>
                      <a:headEnd type="none" w="med" len="med"/>
                      <a:tailEnd type="none" w="med" len="med"/>
                    </a:lnR>
                    <a:gradFill>
                      <a:gsLst>
                        <a:gs pos="4000">
                          <a:schemeClr val="accent1">
                            <a:lumMod val="25000"/>
                          </a:schemeClr>
                        </a:gs>
                        <a:gs pos="100000">
                          <a:srgbClr val="32757A"/>
                        </a:gs>
                      </a:gsLst>
                      <a:lin ang="5400000" scaled="1"/>
                    </a:gradFill>
                  </a:tcPr>
                </a:tc>
                <a:extLst>
                  <a:ext uri="{0D108BD9-81ED-4DB2-BD59-A6C34878D82A}">
                    <a16:rowId xmlns:a16="http://schemas.microsoft.com/office/drawing/2014/main" val="1229875111"/>
                  </a:ext>
                </a:extLst>
              </a:tr>
              <a:tr h="896138">
                <a:tc>
                  <a:txBody>
                    <a:bodyPr/>
                    <a:lstStyle/>
                    <a:p>
                      <a:r>
                        <a:rPr lang="en-US" sz="1600" b="1" dirty="0">
                          <a:solidFill>
                            <a:schemeClr val="bg1"/>
                          </a:solidFill>
                        </a:rPr>
                        <a:t>Examples</a:t>
                      </a:r>
                    </a:p>
                  </a:txBody>
                  <a:tcPr marT="91440" marB="91440">
                    <a:lnL w="12700" cap="flat" cmpd="sng" algn="ctr">
                      <a:solidFill>
                        <a:schemeClr val="accent1">
                          <a:lumMod val="25000"/>
                        </a:schemeClr>
                      </a:solidFill>
                      <a:prstDash val="solid"/>
                      <a:round/>
                      <a:headEnd type="none" w="med" len="med"/>
                      <a:tailEnd type="none" w="med" len="med"/>
                    </a:lnL>
                    <a:gradFill>
                      <a:gsLst>
                        <a:gs pos="4000">
                          <a:schemeClr val="accent1">
                            <a:lumMod val="25000"/>
                          </a:schemeClr>
                        </a:gs>
                        <a:gs pos="100000">
                          <a:srgbClr val="32757A"/>
                        </a:gs>
                      </a:gsLst>
                      <a:lin ang="5400000" scaled="1"/>
                    </a:gradFill>
                  </a:tcPr>
                </a:tc>
                <a:tc>
                  <a:txBody>
                    <a:bodyPr/>
                    <a:lstStyle/>
                    <a:p>
                      <a:pPr marL="285750" indent="-285750">
                        <a:buFont typeface="Arial" panose="020B0604020202020204" pitchFamily="34" charset="0"/>
                        <a:buChar char="•"/>
                      </a:pPr>
                      <a:r>
                        <a:rPr lang="en-US" sz="1600" kern="1200" dirty="0">
                          <a:solidFill>
                            <a:schemeClr val="bg1"/>
                          </a:solidFill>
                          <a:effectLst/>
                          <a:latin typeface="+mn-lt"/>
                          <a:ea typeface="+mn-ea"/>
                          <a:cs typeface="+mn-cs"/>
                        </a:rPr>
                        <a:t>Diesel retrofit, idle reduction, and heavy-duty alternative fuel projects that meet local PM or NO</a:t>
                      </a:r>
                      <a:r>
                        <a:rPr lang="en-US" sz="1600" kern="1200" baseline="-25000" dirty="0">
                          <a:solidFill>
                            <a:schemeClr val="bg1"/>
                          </a:solidFill>
                          <a:effectLst/>
                          <a:latin typeface="+mn-lt"/>
                          <a:ea typeface="+mn-ea"/>
                          <a:cs typeface="+mn-cs"/>
                        </a:rPr>
                        <a:t>x</a:t>
                      </a:r>
                      <a:r>
                        <a:rPr lang="en-US" sz="1600" kern="1200" dirty="0">
                          <a:solidFill>
                            <a:schemeClr val="bg1"/>
                          </a:solidFill>
                          <a:effectLst/>
                          <a:latin typeface="+mn-lt"/>
                          <a:ea typeface="+mn-ea"/>
                          <a:cs typeface="+mn-cs"/>
                        </a:rPr>
                        <a:t> cost effectiveness thresholds for equipment used in heavily populated areas</a:t>
                      </a:r>
                      <a:endParaRPr lang="en-US" sz="1600" dirty="0">
                        <a:solidFill>
                          <a:schemeClr val="bg1"/>
                        </a:solidFill>
                      </a:endParaRPr>
                    </a:p>
                  </a:txBody>
                  <a:tcPr marT="91440" marB="91440">
                    <a:lnR w="12700" cap="flat" cmpd="sng" algn="ctr">
                      <a:solidFill>
                        <a:schemeClr val="accent1">
                          <a:lumMod val="25000"/>
                        </a:schemeClr>
                      </a:solidFill>
                      <a:prstDash val="solid"/>
                      <a:round/>
                      <a:headEnd type="none" w="med" len="med"/>
                      <a:tailEnd type="none" w="med" len="med"/>
                    </a:lnR>
                    <a:gradFill>
                      <a:gsLst>
                        <a:gs pos="4000">
                          <a:schemeClr val="accent1">
                            <a:lumMod val="25000"/>
                          </a:schemeClr>
                        </a:gs>
                        <a:gs pos="100000">
                          <a:srgbClr val="32757A"/>
                        </a:gs>
                      </a:gsLst>
                      <a:lin ang="5400000" scaled="1"/>
                    </a:gradFill>
                  </a:tcPr>
                </a:tc>
                <a:extLst>
                  <a:ext uri="{0D108BD9-81ED-4DB2-BD59-A6C34878D82A}">
                    <a16:rowId xmlns:a16="http://schemas.microsoft.com/office/drawing/2014/main" val="1714974150"/>
                  </a:ext>
                </a:extLst>
              </a:tr>
              <a:tr h="657168">
                <a:tc>
                  <a:txBody>
                    <a:bodyPr/>
                    <a:lstStyle/>
                    <a:p>
                      <a:r>
                        <a:rPr lang="en-US" sz="1600" b="1" kern="1200" dirty="0">
                          <a:solidFill>
                            <a:schemeClr val="bg1"/>
                          </a:solidFill>
                          <a:effectLst/>
                          <a:latin typeface="+mn-lt"/>
                          <a:ea typeface="+mn-ea"/>
                          <a:cs typeface="+mn-cs"/>
                        </a:rPr>
                        <a:t>Addresses Multiple Pollutants</a:t>
                      </a:r>
                      <a:endParaRPr lang="en-US" sz="1600" b="1" dirty="0">
                        <a:solidFill>
                          <a:schemeClr val="bg1"/>
                        </a:solidFill>
                      </a:endParaRPr>
                    </a:p>
                  </a:txBody>
                  <a:tcPr marT="91440" marB="91440">
                    <a:lnL w="12700" cap="flat" cmpd="sng" algn="ctr">
                      <a:solidFill>
                        <a:schemeClr val="accent1">
                          <a:lumMod val="25000"/>
                        </a:schemeClr>
                      </a:solidFill>
                      <a:prstDash val="solid"/>
                      <a:round/>
                      <a:headEnd type="none" w="med" len="med"/>
                      <a:tailEnd type="none" w="med" len="med"/>
                    </a:lnL>
                    <a:gradFill>
                      <a:gsLst>
                        <a:gs pos="4000">
                          <a:schemeClr val="accent1">
                            <a:lumMod val="25000"/>
                          </a:schemeClr>
                        </a:gs>
                        <a:gs pos="100000">
                          <a:srgbClr val="32757A"/>
                        </a:gs>
                      </a:gsLst>
                      <a:lin ang="5400000" scaled="1"/>
                    </a:gradFill>
                  </a:tcPr>
                </a:tc>
                <a:tc>
                  <a:txBody>
                    <a:bodyPr/>
                    <a:lstStyle/>
                    <a:p>
                      <a:pPr marL="285750" indent="-285750">
                        <a:buFont typeface="Arial" panose="020B0604020202020204" pitchFamily="34" charset="0"/>
                        <a:buChar char="•"/>
                      </a:pPr>
                      <a:r>
                        <a:rPr lang="en-US" sz="1600" kern="1200" dirty="0">
                          <a:solidFill>
                            <a:schemeClr val="bg1"/>
                          </a:solidFill>
                          <a:effectLst/>
                          <a:latin typeface="+mn-lt"/>
                          <a:ea typeface="+mn-ea"/>
                          <a:cs typeface="+mn-cs"/>
                        </a:rPr>
                        <a:t>May reduce all pollutants, but targeted especially to PM and/‌or NO</a:t>
                      </a:r>
                      <a:r>
                        <a:rPr lang="en-US" sz="1600" kern="1200" baseline="-25000" dirty="0">
                          <a:solidFill>
                            <a:schemeClr val="bg1"/>
                          </a:solidFill>
                          <a:effectLst/>
                          <a:latin typeface="+mn-lt"/>
                          <a:ea typeface="+mn-ea"/>
                          <a:cs typeface="+mn-cs"/>
                        </a:rPr>
                        <a:t>x</a:t>
                      </a:r>
                      <a:r>
                        <a:rPr lang="en-US" sz="1600" kern="1200" dirty="0">
                          <a:solidFill>
                            <a:schemeClr val="bg1"/>
                          </a:solidFill>
                          <a:effectLst/>
                          <a:latin typeface="+mn-lt"/>
                          <a:ea typeface="+mn-ea"/>
                          <a:cs typeface="+mn-cs"/>
                        </a:rPr>
                        <a:t> reduction through technology and heavy-duty vehicle focus</a:t>
                      </a:r>
                      <a:endParaRPr lang="en-US" sz="1600" dirty="0">
                        <a:solidFill>
                          <a:schemeClr val="bg1"/>
                        </a:solidFill>
                      </a:endParaRPr>
                    </a:p>
                  </a:txBody>
                  <a:tcPr marT="91440" marB="91440">
                    <a:lnR w="12700" cap="flat" cmpd="sng" algn="ctr">
                      <a:solidFill>
                        <a:schemeClr val="accent1">
                          <a:lumMod val="25000"/>
                        </a:schemeClr>
                      </a:solidFill>
                      <a:prstDash val="solid"/>
                      <a:round/>
                      <a:headEnd type="none" w="med" len="med"/>
                      <a:tailEnd type="none" w="med" len="med"/>
                    </a:lnR>
                    <a:gradFill>
                      <a:gsLst>
                        <a:gs pos="4000">
                          <a:schemeClr val="accent1">
                            <a:lumMod val="25000"/>
                          </a:schemeClr>
                        </a:gs>
                        <a:gs pos="100000">
                          <a:srgbClr val="32757A"/>
                        </a:gs>
                      </a:gsLst>
                      <a:lin ang="5400000" scaled="1"/>
                    </a:gradFill>
                  </a:tcPr>
                </a:tc>
                <a:extLst>
                  <a:ext uri="{0D108BD9-81ED-4DB2-BD59-A6C34878D82A}">
                    <a16:rowId xmlns:a16="http://schemas.microsoft.com/office/drawing/2014/main" val="1621210528"/>
                  </a:ext>
                </a:extLst>
              </a:tr>
              <a:tr h="896138">
                <a:tc>
                  <a:txBody>
                    <a:bodyPr/>
                    <a:lstStyle/>
                    <a:p>
                      <a:r>
                        <a:rPr lang="en-US" sz="1600" b="1" kern="1200" dirty="0">
                          <a:solidFill>
                            <a:schemeClr val="bg1"/>
                          </a:solidFill>
                          <a:effectLst/>
                          <a:latin typeface="+mn-lt"/>
                          <a:ea typeface="+mn-ea"/>
                          <a:cs typeface="+mn-cs"/>
                        </a:rPr>
                        <a:t>Geographic Suitability/‌Area Types</a:t>
                      </a:r>
                      <a:endParaRPr lang="en-US" sz="1600" b="1" dirty="0">
                        <a:solidFill>
                          <a:schemeClr val="bg1"/>
                        </a:solidFill>
                      </a:endParaRPr>
                    </a:p>
                  </a:txBody>
                  <a:tcPr marT="91440" marB="91440">
                    <a:lnL w="12700" cap="flat" cmpd="sng" algn="ctr">
                      <a:solidFill>
                        <a:schemeClr val="accent1">
                          <a:lumMod val="25000"/>
                        </a:schemeClr>
                      </a:solidFill>
                      <a:prstDash val="solid"/>
                      <a:round/>
                      <a:headEnd type="none" w="med" len="med"/>
                      <a:tailEnd type="none" w="med" len="med"/>
                    </a:lnL>
                    <a:lnB w="12700" cap="flat" cmpd="sng" algn="ctr">
                      <a:solidFill>
                        <a:schemeClr val="accent1">
                          <a:lumMod val="25000"/>
                        </a:schemeClr>
                      </a:solidFill>
                      <a:prstDash val="solid"/>
                      <a:round/>
                      <a:headEnd type="none" w="med" len="med"/>
                      <a:tailEnd type="none" w="med" len="med"/>
                    </a:lnB>
                    <a:gradFill>
                      <a:gsLst>
                        <a:gs pos="4000">
                          <a:schemeClr val="accent1">
                            <a:lumMod val="25000"/>
                          </a:schemeClr>
                        </a:gs>
                        <a:gs pos="100000">
                          <a:srgbClr val="32757A"/>
                        </a:gs>
                      </a:gsLst>
                      <a:lin ang="5400000" scaled="1"/>
                    </a:gradFill>
                  </a:tcPr>
                </a:tc>
                <a:tc>
                  <a:txBody>
                    <a:bodyPr/>
                    <a:lstStyle/>
                    <a:p>
                      <a:pPr marL="285750" indent="-285750">
                        <a:buFont typeface="Arial" panose="020B0604020202020204" pitchFamily="34" charset="0"/>
                        <a:buChar char="•"/>
                      </a:pPr>
                      <a:r>
                        <a:rPr lang="en-US" sz="1600" kern="1200" dirty="0">
                          <a:solidFill>
                            <a:schemeClr val="bg1"/>
                          </a:solidFill>
                          <a:effectLst/>
                          <a:latin typeface="+mn-lt"/>
                          <a:ea typeface="+mn-ea"/>
                          <a:cs typeface="+mn-cs"/>
                        </a:rPr>
                        <a:t>May be applicable at any geographic scale, but especially for PM nonattainment areas, and in vicinity of communities where health concerns are expressed</a:t>
                      </a:r>
                      <a:endParaRPr lang="en-US" sz="1600" dirty="0">
                        <a:solidFill>
                          <a:schemeClr val="bg1"/>
                        </a:solidFill>
                      </a:endParaRPr>
                    </a:p>
                  </a:txBody>
                  <a:tcPr marT="91440" marB="91440">
                    <a:lnR w="12700" cap="flat" cmpd="sng" algn="ctr">
                      <a:solidFill>
                        <a:schemeClr val="accent1">
                          <a:lumMod val="25000"/>
                        </a:schemeClr>
                      </a:solidFill>
                      <a:prstDash val="solid"/>
                      <a:round/>
                      <a:headEnd type="none" w="med" len="med"/>
                      <a:tailEnd type="none" w="med" len="med"/>
                    </a:lnR>
                    <a:lnB w="12700" cap="flat" cmpd="sng" algn="ctr">
                      <a:solidFill>
                        <a:schemeClr val="accent1">
                          <a:lumMod val="25000"/>
                        </a:schemeClr>
                      </a:solidFill>
                      <a:prstDash val="solid"/>
                      <a:round/>
                      <a:headEnd type="none" w="med" len="med"/>
                      <a:tailEnd type="none" w="med" len="med"/>
                    </a:lnB>
                    <a:gradFill>
                      <a:gsLst>
                        <a:gs pos="4000">
                          <a:schemeClr val="accent1">
                            <a:lumMod val="25000"/>
                          </a:schemeClr>
                        </a:gs>
                        <a:gs pos="100000">
                          <a:srgbClr val="32757A"/>
                        </a:gs>
                      </a:gsLst>
                      <a:lin ang="5400000" scaled="1"/>
                    </a:gradFill>
                  </a:tcPr>
                </a:tc>
                <a:extLst>
                  <a:ext uri="{0D108BD9-81ED-4DB2-BD59-A6C34878D82A}">
                    <a16:rowId xmlns:a16="http://schemas.microsoft.com/office/drawing/2014/main" val="48989958"/>
                  </a:ext>
                </a:extLst>
              </a:tr>
            </a:tbl>
          </a:graphicData>
        </a:graphic>
      </p:graphicFrame>
    </p:spTree>
    <p:extLst>
      <p:ext uri="{BB962C8B-B14F-4D97-AF65-F5344CB8AC3E}">
        <p14:creationId xmlns:p14="http://schemas.microsoft.com/office/powerpoint/2010/main" val="1701035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1099A-DB88-4D7D-8490-AB92CF60F9B5}"/>
              </a:ext>
            </a:extLst>
          </p:cNvPr>
          <p:cNvSpPr>
            <a:spLocks noGrp="1"/>
          </p:cNvSpPr>
          <p:nvPr>
            <p:ph type="title"/>
          </p:nvPr>
        </p:nvSpPr>
        <p:spPr/>
        <p:txBody>
          <a:bodyPr>
            <a:normAutofit fontScale="90000"/>
          </a:bodyPr>
          <a:lstStyle/>
          <a:p>
            <a:r>
              <a:rPr lang="en-US" sz="4200" dirty="0"/>
              <a:t>Sample Project Menu:</a:t>
            </a:r>
            <a:br>
              <a:rPr lang="en-US" sz="4200" dirty="0"/>
            </a:br>
            <a:r>
              <a:rPr lang="en-US" sz="3300" i="1" spc="-20" dirty="0"/>
              <a:t>Reduce PM and NO</a:t>
            </a:r>
            <a:r>
              <a:rPr lang="en-US" sz="3300" i="1" spc="-20" baseline="-25000" dirty="0"/>
              <a:t>x</a:t>
            </a:r>
            <a:r>
              <a:rPr lang="en-US" sz="3300" i="1" spc="-20" dirty="0"/>
              <a:t> – Heavy-Duty Vehicle Focus </a:t>
            </a:r>
            <a:r>
              <a:rPr lang="en-US" sz="3300" i="1" dirty="0"/>
              <a:t>(State)</a:t>
            </a:r>
          </a:p>
        </p:txBody>
      </p:sp>
      <p:sp>
        <p:nvSpPr>
          <p:cNvPr id="4" name="Slide Number Placeholder 3">
            <a:extLst>
              <a:ext uri="{FF2B5EF4-FFF2-40B4-BE49-F238E27FC236}">
                <a16:creationId xmlns:a16="http://schemas.microsoft.com/office/drawing/2014/main" id="{0FBE0C31-1A86-45B8-9BEF-27E293C80D7D}"/>
              </a:ext>
            </a:extLst>
          </p:cNvPr>
          <p:cNvSpPr>
            <a:spLocks noGrp="1"/>
          </p:cNvSpPr>
          <p:nvPr>
            <p:ph type="sldNum" sz="quarter" idx="10"/>
          </p:nvPr>
        </p:nvSpPr>
        <p:spPr/>
        <p:txBody>
          <a:bodyPr/>
          <a:lstStyle/>
          <a:p>
            <a:fld id="{373C40B7-AA70-4797-9543-5B75F5037508}" type="slidenum">
              <a:rPr lang="en-US" smtClean="0">
                <a:solidFill>
                  <a:srgbClr val="000000"/>
                </a:solidFill>
              </a:rPr>
              <a:pPr/>
              <a:t>17</a:t>
            </a:fld>
            <a:endParaRPr lang="en-US" dirty="0">
              <a:solidFill>
                <a:srgbClr val="000000"/>
              </a:solidFill>
            </a:endParaRPr>
          </a:p>
        </p:txBody>
      </p:sp>
      <p:graphicFrame>
        <p:nvGraphicFramePr>
          <p:cNvPr id="3" name="Table 2">
            <a:extLst>
              <a:ext uri="{FF2B5EF4-FFF2-40B4-BE49-F238E27FC236}">
                <a16:creationId xmlns:a16="http://schemas.microsoft.com/office/drawing/2014/main" id="{5982A3FA-0411-45A7-B67E-3BCE0478BF18}"/>
              </a:ext>
            </a:extLst>
          </p:cNvPr>
          <p:cNvGraphicFramePr>
            <a:graphicFrameLocks noGrp="1"/>
          </p:cNvGraphicFramePr>
          <p:nvPr>
            <p:extLst>
              <p:ext uri="{D42A27DB-BD31-4B8C-83A1-F6EECF244321}">
                <p14:modId xmlns:p14="http://schemas.microsoft.com/office/powerpoint/2010/main" val="2650879082"/>
              </p:ext>
            </p:extLst>
          </p:nvPr>
        </p:nvGraphicFramePr>
        <p:xfrm>
          <a:off x="637154" y="2316480"/>
          <a:ext cx="7869691" cy="4084320"/>
        </p:xfrm>
        <a:graphic>
          <a:graphicData uri="http://schemas.openxmlformats.org/drawingml/2006/table">
            <a:tbl>
              <a:tblPr firstRow="1" bandRow="1">
                <a:tableStyleId>{5C22544A-7EE6-4342-B048-85BDC9FD1C3A}</a:tableStyleId>
              </a:tblPr>
              <a:tblGrid>
                <a:gridCol w="5697590">
                  <a:extLst>
                    <a:ext uri="{9D8B030D-6E8A-4147-A177-3AD203B41FA5}">
                      <a16:colId xmlns:a16="http://schemas.microsoft.com/office/drawing/2014/main" val="1402816977"/>
                    </a:ext>
                  </a:extLst>
                </a:gridCol>
                <a:gridCol w="2172101">
                  <a:extLst>
                    <a:ext uri="{9D8B030D-6E8A-4147-A177-3AD203B41FA5}">
                      <a16:colId xmlns:a16="http://schemas.microsoft.com/office/drawing/2014/main" val="2277884794"/>
                    </a:ext>
                  </a:extLst>
                </a:gridCol>
              </a:tblGrid>
              <a:tr h="251460">
                <a:tc>
                  <a:txBody>
                    <a:bodyPr/>
                    <a:lstStyle/>
                    <a:p>
                      <a:pPr marL="0" marR="0">
                        <a:spcBef>
                          <a:spcPts val="600"/>
                        </a:spcBef>
                        <a:spcAft>
                          <a:spcPts val="100"/>
                        </a:spcAft>
                      </a:pPr>
                      <a:r>
                        <a:rPr lang="en-US" sz="1400" dirty="0">
                          <a:effectLst/>
                        </a:rPr>
                        <a:t>Sample Projects</a:t>
                      </a:r>
                      <a:endParaRPr lang="en-US" sz="1400" b="1" dirty="0">
                        <a:solidFill>
                          <a:srgbClr val="0B75B7"/>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T="91440" marB="91440">
                    <a:lnL w="12700" cap="flat" cmpd="sng" algn="ctr">
                      <a:solidFill>
                        <a:schemeClr val="accent1">
                          <a:lumMod val="25000"/>
                        </a:schemeClr>
                      </a:solidFill>
                      <a:prstDash val="solid"/>
                      <a:round/>
                      <a:headEnd type="none" w="med" len="med"/>
                      <a:tailEnd type="none" w="med" len="med"/>
                    </a:lnL>
                    <a:lnT w="12700" cap="flat" cmpd="sng" algn="ctr">
                      <a:solidFill>
                        <a:schemeClr val="accent1">
                          <a:lumMod val="25000"/>
                        </a:schemeClr>
                      </a:solidFill>
                      <a:prstDash val="solid"/>
                      <a:round/>
                      <a:headEnd type="none" w="med" len="med"/>
                      <a:tailEnd type="none" w="med" len="med"/>
                    </a:lnT>
                    <a:gradFill>
                      <a:gsLst>
                        <a:gs pos="0">
                          <a:schemeClr val="accent1">
                            <a:lumMod val="25000"/>
                          </a:schemeClr>
                        </a:gs>
                        <a:gs pos="100000">
                          <a:schemeClr val="accent1">
                            <a:lumMod val="50000"/>
                          </a:schemeClr>
                        </a:gs>
                      </a:gsLst>
                      <a:lin ang="5400000" scaled="1"/>
                    </a:gradFill>
                  </a:tcPr>
                </a:tc>
                <a:tc>
                  <a:txBody>
                    <a:bodyPr/>
                    <a:lstStyle/>
                    <a:p>
                      <a:pPr marL="0" marR="0" algn="ctr">
                        <a:spcBef>
                          <a:spcPts val="600"/>
                        </a:spcBef>
                        <a:spcAft>
                          <a:spcPts val="100"/>
                        </a:spcAft>
                      </a:pPr>
                      <a:r>
                        <a:rPr lang="en-US" sz="1400" dirty="0">
                          <a:effectLst/>
                        </a:rPr>
                        <a:t>CMAQ Project Type</a:t>
                      </a:r>
                      <a:endParaRPr lang="en-US" sz="1400" b="1" dirty="0">
                        <a:solidFill>
                          <a:srgbClr val="0B75B7"/>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T="91440" marB="91440">
                    <a:lnR w="12700" cap="flat" cmpd="sng" algn="ctr">
                      <a:solidFill>
                        <a:schemeClr val="accent1">
                          <a:lumMod val="25000"/>
                        </a:schemeClr>
                      </a:solidFill>
                      <a:prstDash val="solid"/>
                      <a:round/>
                      <a:headEnd type="none" w="med" len="med"/>
                      <a:tailEnd type="none" w="med" len="med"/>
                    </a:lnR>
                    <a:lnT w="12700" cap="flat" cmpd="sng" algn="ctr">
                      <a:solidFill>
                        <a:schemeClr val="accent1">
                          <a:lumMod val="25000"/>
                        </a:schemeClr>
                      </a:solidFill>
                      <a:prstDash val="solid"/>
                      <a:round/>
                      <a:headEnd type="none" w="med" len="med"/>
                      <a:tailEnd type="none" w="med" len="med"/>
                    </a:lnT>
                    <a:gradFill>
                      <a:gsLst>
                        <a:gs pos="0">
                          <a:schemeClr val="accent1">
                            <a:lumMod val="25000"/>
                          </a:schemeClr>
                        </a:gs>
                        <a:gs pos="100000">
                          <a:schemeClr val="accent1">
                            <a:lumMod val="50000"/>
                          </a:schemeClr>
                        </a:gs>
                      </a:gsLst>
                      <a:lin ang="5400000" scaled="1"/>
                    </a:gradFill>
                  </a:tcPr>
                </a:tc>
                <a:extLst>
                  <a:ext uri="{0D108BD9-81ED-4DB2-BD59-A6C34878D82A}">
                    <a16:rowId xmlns:a16="http://schemas.microsoft.com/office/drawing/2014/main" val="1436321766"/>
                  </a:ext>
                </a:extLst>
              </a:tr>
              <a:tr h="617220">
                <a:tc>
                  <a:txBody>
                    <a:bodyPr/>
                    <a:lstStyle/>
                    <a:p>
                      <a:pPr marL="0" marR="0">
                        <a:spcBef>
                          <a:spcPts val="300"/>
                        </a:spcBef>
                        <a:spcAft>
                          <a:spcPts val="300"/>
                        </a:spcAft>
                      </a:pPr>
                      <a:r>
                        <a:rPr lang="en-US" sz="1400" dirty="0">
                          <a:effectLst/>
                        </a:rPr>
                        <a:t>Diesel retrofit assistance: Approved emission reducing retrofit technology, prioritized towards drayage and other short-haul trucks serving urban areas</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T="91440" marB="91440">
                    <a:lnL w="12700" cap="flat" cmpd="sng" algn="ctr">
                      <a:solidFill>
                        <a:schemeClr val="accent1">
                          <a:lumMod val="25000"/>
                        </a:schemeClr>
                      </a:solidFill>
                      <a:prstDash val="solid"/>
                      <a:round/>
                      <a:headEnd type="none" w="med" len="med"/>
                      <a:tailEnd type="none" w="med" len="med"/>
                    </a:lnL>
                  </a:tcPr>
                </a:tc>
                <a:tc>
                  <a:txBody>
                    <a:bodyPr/>
                    <a:lstStyle/>
                    <a:p>
                      <a:pPr marL="0" marR="0">
                        <a:spcBef>
                          <a:spcPts val="300"/>
                        </a:spcBef>
                        <a:spcAft>
                          <a:spcPts val="300"/>
                        </a:spcAft>
                      </a:pPr>
                      <a:r>
                        <a:rPr lang="en-US" sz="1400" dirty="0">
                          <a:effectLst/>
                        </a:rPr>
                        <a:t>Diesel Engine Retrofits and Other Advanced Truck Technologies</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T="91440" marB="91440">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3876798729"/>
                  </a:ext>
                </a:extLst>
              </a:tr>
              <a:tr h="434340">
                <a:tc>
                  <a:txBody>
                    <a:bodyPr/>
                    <a:lstStyle/>
                    <a:p>
                      <a:pPr marL="0" marR="0">
                        <a:spcBef>
                          <a:spcPts val="300"/>
                        </a:spcBef>
                        <a:spcAft>
                          <a:spcPts val="300"/>
                        </a:spcAft>
                      </a:pPr>
                      <a:r>
                        <a:rPr lang="en-US" sz="1400" dirty="0">
                          <a:effectLst/>
                        </a:rPr>
                        <a:t>Purchase of a hybrid electric switcher locomotive for a rail yard near a densely populated community</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T="91440" marB="91440">
                    <a:lnL w="12700" cap="flat" cmpd="sng" algn="ctr">
                      <a:solidFill>
                        <a:schemeClr val="accent1">
                          <a:lumMod val="25000"/>
                        </a:schemeClr>
                      </a:solidFill>
                      <a:prstDash val="solid"/>
                      <a:round/>
                      <a:headEnd type="none" w="med" len="med"/>
                      <a:tailEnd type="none" w="med" len="med"/>
                    </a:lnL>
                  </a:tcPr>
                </a:tc>
                <a:tc>
                  <a:txBody>
                    <a:bodyPr/>
                    <a:lstStyle/>
                    <a:p>
                      <a:pPr marL="0" marR="0">
                        <a:spcBef>
                          <a:spcPts val="300"/>
                        </a:spcBef>
                        <a:spcAft>
                          <a:spcPts val="300"/>
                        </a:spcAft>
                      </a:pPr>
                      <a:r>
                        <a:rPr lang="en-US" sz="1400" dirty="0">
                          <a:effectLst/>
                        </a:rPr>
                        <a:t>Idle Reduction</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T="91440" marB="91440">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192307802"/>
                  </a:ext>
                </a:extLst>
              </a:tr>
              <a:tr h="617220">
                <a:tc>
                  <a:txBody>
                    <a:bodyPr/>
                    <a:lstStyle/>
                    <a:p>
                      <a:pPr marL="0" marR="0">
                        <a:spcBef>
                          <a:spcPts val="300"/>
                        </a:spcBef>
                        <a:spcAft>
                          <a:spcPts val="300"/>
                        </a:spcAft>
                      </a:pPr>
                      <a:r>
                        <a:rPr lang="en-US" sz="1400" dirty="0">
                          <a:effectLst/>
                        </a:rPr>
                        <a:t>Clean Air Assistance Program: staff and technical resources to help heavy-duty vehicle fleet managers and individual owner/‌operators match appropriate clean technology with their vehicles and operating requirements</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T="91440" marB="91440">
                    <a:lnL w="12700" cap="flat" cmpd="sng" algn="ctr">
                      <a:solidFill>
                        <a:schemeClr val="accent1">
                          <a:lumMod val="25000"/>
                        </a:schemeClr>
                      </a:solidFill>
                      <a:prstDash val="solid"/>
                      <a:round/>
                      <a:headEnd type="none" w="med" len="med"/>
                      <a:tailEnd type="none" w="med" len="med"/>
                    </a:lnL>
                  </a:tcPr>
                </a:tc>
                <a:tc>
                  <a:txBody>
                    <a:bodyPr/>
                    <a:lstStyle/>
                    <a:p>
                      <a:pPr marL="0" marR="0">
                        <a:spcBef>
                          <a:spcPts val="300"/>
                        </a:spcBef>
                        <a:spcAft>
                          <a:spcPts val="300"/>
                        </a:spcAft>
                      </a:pPr>
                      <a:r>
                        <a:rPr lang="en-US" sz="1400" dirty="0">
                          <a:effectLst/>
                        </a:rPr>
                        <a:t>Public Education and Outreach Activities</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T="91440" marB="91440">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3401393638"/>
                  </a:ext>
                </a:extLst>
              </a:tr>
              <a:tr h="251460">
                <a:tc>
                  <a:txBody>
                    <a:bodyPr/>
                    <a:lstStyle/>
                    <a:p>
                      <a:pPr marL="0" marR="0">
                        <a:spcBef>
                          <a:spcPts val="300"/>
                        </a:spcBef>
                        <a:spcAft>
                          <a:spcPts val="300"/>
                        </a:spcAft>
                      </a:pPr>
                      <a:r>
                        <a:rPr lang="en-US" sz="1400" dirty="0">
                          <a:effectLst/>
                        </a:rPr>
                        <a:t>Training for Clean Air Assistance and heavy-duty I&amp;M program staff</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T="91440" marB="91440">
                    <a:lnL w="12700" cap="flat" cmpd="sng" algn="ctr">
                      <a:solidFill>
                        <a:schemeClr val="accent1">
                          <a:lumMod val="25000"/>
                        </a:schemeClr>
                      </a:solidFill>
                      <a:prstDash val="solid"/>
                      <a:round/>
                      <a:headEnd type="none" w="med" len="med"/>
                      <a:tailEnd type="none" w="med" len="med"/>
                    </a:lnL>
                  </a:tcPr>
                </a:tc>
                <a:tc>
                  <a:txBody>
                    <a:bodyPr/>
                    <a:lstStyle/>
                    <a:p>
                      <a:pPr marL="0" marR="0">
                        <a:spcBef>
                          <a:spcPts val="300"/>
                        </a:spcBef>
                        <a:spcAft>
                          <a:spcPts val="300"/>
                        </a:spcAft>
                      </a:pPr>
                      <a:r>
                        <a:rPr lang="en-US" sz="1400" dirty="0">
                          <a:effectLst/>
                        </a:rPr>
                        <a:t>Training</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T="91440" marB="91440">
                    <a:lnR w="12700" cap="flat" cmpd="sng" algn="ctr">
                      <a:solidFill>
                        <a:schemeClr val="accent1">
                          <a:lumMod val="25000"/>
                        </a:schemeClr>
                      </a:solidFill>
                      <a:prstDash val="solid"/>
                      <a:round/>
                      <a:headEnd type="none" w="med" len="med"/>
                      <a:tailEnd type="none" w="med" len="med"/>
                    </a:lnR>
                  </a:tcPr>
                </a:tc>
                <a:extLst>
                  <a:ext uri="{0D108BD9-81ED-4DB2-BD59-A6C34878D82A}">
                    <a16:rowId xmlns:a16="http://schemas.microsoft.com/office/drawing/2014/main" val="3991057235"/>
                  </a:ext>
                </a:extLst>
              </a:tr>
              <a:tr h="617220">
                <a:tc>
                  <a:txBody>
                    <a:bodyPr/>
                    <a:lstStyle/>
                    <a:p>
                      <a:pPr marL="0" marR="0">
                        <a:spcBef>
                          <a:spcPts val="300"/>
                        </a:spcBef>
                        <a:spcAft>
                          <a:spcPts val="300"/>
                        </a:spcAft>
                      </a:pPr>
                      <a:r>
                        <a:rPr lang="en-US" sz="1400" dirty="0">
                          <a:effectLst/>
                        </a:rPr>
                        <a:t>Heavy-duty I&amp;M program: roadside enforcement in densely populated + high truck traffic areas to identify high-emitting vehicles and target these vehicles for repair</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T="91440" marB="91440">
                    <a:lnL w="12700" cap="flat" cmpd="sng" algn="ctr">
                      <a:solidFill>
                        <a:schemeClr val="accent1">
                          <a:lumMod val="25000"/>
                        </a:schemeClr>
                      </a:solidFill>
                      <a:prstDash val="solid"/>
                      <a:round/>
                      <a:headEnd type="none" w="med" len="med"/>
                      <a:tailEnd type="none" w="med" len="med"/>
                    </a:lnL>
                    <a:lnB w="12700" cap="flat" cmpd="sng" algn="ctr">
                      <a:solidFill>
                        <a:schemeClr val="accent1">
                          <a:lumMod val="25000"/>
                        </a:schemeClr>
                      </a:solidFill>
                      <a:prstDash val="solid"/>
                      <a:round/>
                      <a:headEnd type="none" w="med" len="med"/>
                      <a:tailEnd type="none" w="med" len="med"/>
                    </a:lnB>
                  </a:tcPr>
                </a:tc>
                <a:tc>
                  <a:txBody>
                    <a:bodyPr/>
                    <a:lstStyle/>
                    <a:p>
                      <a:pPr marL="0" marR="0">
                        <a:spcBef>
                          <a:spcPts val="300"/>
                        </a:spcBef>
                        <a:spcAft>
                          <a:spcPts val="300"/>
                        </a:spcAft>
                      </a:pPr>
                      <a:r>
                        <a:rPr lang="en-US" sz="1400" dirty="0">
                          <a:effectLst/>
                        </a:rPr>
                        <a:t>I&amp;M Programs</a:t>
                      </a:r>
                      <a:endPar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T="91440" marB="91440">
                    <a:lnR w="12700" cap="flat" cmpd="sng" algn="ctr">
                      <a:solidFill>
                        <a:schemeClr val="accent1">
                          <a:lumMod val="25000"/>
                        </a:schemeClr>
                      </a:solidFill>
                      <a:prstDash val="solid"/>
                      <a:round/>
                      <a:headEnd type="none" w="med" len="med"/>
                      <a:tailEnd type="none" w="med" len="med"/>
                    </a:lnR>
                    <a:lnB w="12700" cap="flat" cmpd="sng" algn="ctr">
                      <a:solidFill>
                        <a:schemeClr val="accent1">
                          <a:lumMod val="25000"/>
                        </a:schemeClr>
                      </a:solidFill>
                      <a:prstDash val="solid"/>
                      <a:round/>
                      <a:headEnd type="none" w="med" len="med"/>
                      <a:tailEnd type="none" w="med" len="med"/>
                    </a:lnB>
                  </a:tcPr>
                </a:tc>
                <a:extLst>
                  <a:ext uri="{0D108BD9-81ED-4DB2-BD59-A6C34878D82A}">
                    <a16:rowId xmlns:a16="http://schemas.microsoft.com/office/drawing/2014/main" val="1071076799"/>
                  </a:ext>
                </a:extLst>
              </a:tr>
            </a:tbl>
          </a:graphicData>
        </a:graphic>
      </p:graphicFrame>
    </p:spTree>
    <p:extLst>
      <p:ext uri="{BB962C8B-B14F-4D97-AF65-F5344CB8AC3E}">
        <p14:creationId xmlns:p14="http://schemas.microsoft.com/office/powerpoint/2010/main" val="2624824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A7B83-C40D-412B-B77F-70C2D093E59C}"/>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FEE5388B-9FD3-4F24-8215-34E390F1114C}"/>
              </a:ext>
            </a:extLst>
          </p:cNvPr>
          <p:cNvSpPr>
            <a:spLocks noGrp="1"/>
          </p:cNvSpPr>
          <p:nvPr>
            <p:ph idx="1"/>
          </p:nvPr>
        </p:nvSpPr>
        <p:spPr/>
        <p:txBody>
          <a:bodyPr/>
          <a:lstStyle/>
          <a:p>
            <a:r>
              <a:rPr lang="en-US" sz="2900" dirty="0"/>
              <a:t>CMAQ projects may have synergistic effects that increase emissions and/or congestion relief benefits </a:t>
            </a:r>
          </a:p>
          <a:p>
            <a:r>
              <a:rPr lang="en-US" sz="2900" dirty="0"/>
              <a:t>Little existing consideration of synergistic effects</a:t>
            </a:r>
          </a:p>
          <a:p>
            <a:r>
              <a:rPr lang="en-US" sz="2900" dirty="0"/>
              <a:t>This project proposes groupings of CMAQ projects that are likely to provide synergies with respect to congestion and/‌or emissions reduction</a:t>
            </a:r>
          </a:p>
          <a:p>
            <a:r>
              <a:rPr lang="en-US" sz="2900" dirty="0"/>
              <a:t>Further testing needed to measure extent to which synergies might be achieved in practice</a:t>
            </a:r>
          </a:p>
          <a:p>
            <a:endParaRPr lang="en-US" dirty="0"/>
          </a:p>
        </p:txBody>
      </p:sp>
      <p:sp>
        <p:nvSpPr>
          <p:cNvPr id="4" name="Slide Number Placeholder 3">
            <a:extLst>
              <a:ext uri="{FF2B5EF4-FFF2-40B4-BE49-F238E27FC236}">
                <a16:creationId xmlns:a16="http://schemas.microsoft.com/office/drawing/2014/main" id="{D349CA9C-3AB6-4761-9F1B-3FC37CAEC5C0}"/>
              </a:ext>
            </a:extLst>
          </p:cNvPr>
          <p:cNvSpPr>
            <a:spLocks noGrp="1"/>
          </p:cNvSpPr>
          <p:nvPr>
            <p:ph type="sldNum" sz="quarter" idx="10"/>
          </p:nvPr>
        </p:nvSpPr>
        <p:spPr/>
        <p:txBody>
          <a:bodyPr/>
          <a:lstStyle/>
          <a:p>
            <a:fld id="{373C40B7-AA70-4797-9543-5B75F5037508}" type="slidenum">
              <a:rPr lang="en-US" smtClean="0">
                <a:solidFill>
                  <a:srgbClr val="000000"/>
                </a:solidFill>
              </a:rPr>
              <a:pPr/>
              <a:t>18</a:t>
            </a:fld>
            <a:endParaRPr lang="en-US" dirty="0">
              <a:solidFill>
                <a:srgbClr val="000000"/>
              </a:solidFill>
            </a:endParaRPr>
          </a:p>
        </p:txBody>
      </p:sp>
    </p:spTree>
    <p:extLst>
      <p:ext uri="{BB962C8B-B14F-4D97-AF65-F5344CB8AC3E}">
        <p14:creationId xmlns:p14="http://schemas.microsoft.com/office/powerpoint/2010/main" val="2041595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44C24-5D25-4BD2-B8C5-C548D3937B2F}"/>
              </a:ext>
            </a:extLst>
          </p:cNvPr>
          <p:cNvSpPr>
            <a:spLocks noGrp="1"/>
          </p:cNvSpPr>
          <p:nvPr>
            <p:ph type="title"/>
          </p:nvPr>
        </p:nvSpPr>
        <p:spPr/>
        <p:txBody>
          <a:bodyPr/>
          <a:lstStyle/>
          <a:p>
            <a:r>
              <a:rPr lang="en-US" dirty="0"/>
              <a:t>For Further Information</a:t>
            </a:r>
          </a:p>
        </p:txBody>
      </p:sp>
      <p:sp>
        <p:nvSpPr>
          <p:cNvPr id="3" name="Content Placeholder 2">
            <a:extLst>
              <a:ext uri="{FF2B5EF4-FFF2-40B4-BE49-F238E27FC236}">
                <a16:creationId xmlns:a16="http://schemas.microsoft.com/office/drawing/2014/main" id="{E1D35908-20D8-418C-8C8E-F23CE865DEEA}"/>
              </a:ext>
            </a:extLst>
          </p:cNvPr>
          <p:cNvSpPr>
            <a:spLocks noGrp="1"/>
          </p:cNvSpPr>
          <p:nvPr>
            <p:ph idx="1"/>
          </p:nvPr>
        </p:nvSpPr>
        <p:spPr/>
        <p:txBody>
          <a:bodyPr/>
          <a:lstStyle/>
          <a:p>
            <a:r>
              <a:rPr lang="en-US" dirty="0"/>
              <a:t>FHWA (2020). “Congestion Mitigation and Air Quality Improvement Program Scenario Development.”</a:t>
            </a:r>
          </a:p>
          <a:p>
            <a:r>
              <a:rPr lang="en-US" dirty="0"/>
              <a:t>FHWA CMAQ Program Resources</a:t>
            </a:r>
            <a:r>
              <a:rPr lang="en-US" dirty="0">
                <a:hlinkClick r:id="rId3"/>
              </a:rPr>
              <a:t> https://www.fhwa.dot.gov/environment/air_quality/cmaq/</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62352CC-47C6-4F5E-B904-39B962EA44C8}"/>
              </a:ext>
            </a:extLst>
          </p:cNvPr>
          <p:cNvSpPr>
            <a:spLocks noGrp="1"/>
          </p:cNvSpPr>
          <p:nvPr>
            <p:ph type="sldNum" sz="quarter" idx="10"/>
          </p:nvPr>
        </p:nvSpPr>
        <p:spPr/>
        <p:txBody>
          <a:bodyPr/>
          <a:lstStyle/>
          <a:p>
            <a:fld id="{373C40B7-AA70-4797-9543-5B75F5037508}" type="slidenum">
              <a:rPr lang="en-US" smtClean="0">
                <a:solidFill>
                  <a:srgbClr val="000000"/>
                </a:solidFill>
              </a:rPr>
              <a:pPr/>
              <a:t>19</a:t>
            </a:fld>
            <a:endParaRPr lang="en-US" dirty="0">
              <a:solidFill>
                <a:srgbClr val="000000"/>
              </a:solidFill>
            </a:endParaRPr>
          </a:p>
        </p:txBody>
      </p:sp>
    </p:spTree>
    <p:extLst>
      <p:ext uri="{BB962C8B-B14F-4D97-AF65-F5344CB8AC3E}">
        <p14:creationId xmlns:p14="http://schemas.microsoft.com/office/powerpoint/2010/main" val="376121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E1A8F-FB7D-4F57-A110-A9CEF020B2BE}"/>
              </a:ext>
            </a:extLst>
          </p:cNvPr>
          <p:cNvSpPr>
            <a:spLocks noGrp="1"/>
          </p:cNvSpPr>
          <p:nvPr>
            <p:ph type="title"/>
          </p:nvPr>
        </p:nvSpPr>
        <p:spPr/>
        <p:txBody>
          <a:bodyPr/>
          <a:lstStyle/>
          <a:p>
            <a:r>
              <a:rPr lang="en-US" dirty="0"/>
              <a:t>Project Objectives</a:t>
            </a:r>
          </a:p>
        </p:txBody>
      </p:sp>
      <p:sp>
        <p:nvSpPr>
          <p:cNvPr id="3" name="Content Placeholder 2">
            <a:extLst>
              <a:ext uri="{FF2B5EF4-FFF2-40B4-BE49-F238E27FC236}">
                <a16:creationId xmlns:a16="http://schemas.microsoft.com/office/drawing/2014/main" id="{DF4579AC-C1EC-4657-8EEB-7C521695EFE2}"/>
              </a:ext>
            </a:extLst>
          </p:cNvPr>
          <p:cNvSpPr>
            <a:spLocks noGrp="1"/>
          </p:cNvSpPr>
          <p:nvPr>
            <p:ph idx="1"/>
          </p:nvPr>
        </p:nvSpPr>
        <p:spPr>
          <a:xfrm>
            <a:off x="457200" y="2473325"/>
            <a:ext cx="8382000" cy="3956050"/>
          </a:xfrm>
        </p:spPr>
        <p:txBody>
          <a:bodyPr/>
          <a:lstStyle/>
          <a:p>
            <a:r>
              <a:rPr lang="en-US" sz="2700" spc="-20" dirty="0"/>
              <a:t>Examine the potential for synergistic emissions benefits </a:t>
            </a:r>
            <a:r>
              <a:rPr lang="en-US" sz="2700" dirty="0"/>
              <a:t>for groups of projects funded by the CMAQ program:</a:t>
            </a:r>
          </a:p>
          <a:p>
            <a:pPr lvl="1"/>
            <a:r>
              <a:rPr lang="en-US" sz="2200" spc="-20" dirty="0"/>
              <a:t>Provide information to help inform State </a:t>
            </a:r>
            <a:br>
              <a:rPr lang="en-US" sz="2200" spc="-20" dirty="0"/>
            </a:br>
            <a:r>
              <a:rPr lang="en-US" sz="2200" spc="-20" dirty="0"/>
              <a:t>and </a:t>
            </a:r>
            <a:r>
              <a:rPr lang="en-US" sz="2200" dirty="0"/>
              <a:t>MPO policy and investment decisions</a:t>
            </a:r>
          </a:p>
          <a:p>
            <a:pPr lvl="1"/>
            <a:r>
              <a:rPr lang="en-US" sz="2200" dirty="0"/>
              <a:t>Provide information on opportunities </a:t>
            </a:r>
            <a:br>
              <a:rPr lang="en-US" sz="2200" dirty="0"/>
            </a:br>
            <a:r>
              <a:rPr lang="en-US" sz="2200" dirty="0"/>
              <a:t>and challenges when combining </a:t>
            </a:r>
            <a:br>
              <a:rPr lang="en-US" sz="2200" dirty="0"/>
            </a:br>
            <a:r>
              <a:rPr lang="en-US" sz="2200" dirty="0"/>
              <a:t>projects into synergistic groups</a:t>
            </a:r>
          </a:p>
          <a:p>
            <a:pPr lvl="1"/>
            <a:r>
              <a:rPr lang="en-US" sz="2200" spc="-20" dirty="0"/>
              <a:t>Support potential programmatic </a:t>
            </a:r>
            <a:br>
              <a:rPr lang="en-US" sz="2200" spc="-20" dirty="0"/>
            </a:br>
            <a:r>
              <a:rPr lang="en-US" sz="2200" spc="-20" dirty="0"/>
              <a:t>assessments of CMAQ projects</a:t>
            </a:r>
          </a:p>
          <a:p>
            <a:pPr lvl="1"/>
            <a:r>
              <a:rPr lang="en-US" sz="2200" dirty="0"/>
              <a:t>Lay framework for testing suites of </a:t>
            </a:r>
            <a:br>
              <a:rPr lang="en-US" sz="2200" dirty="0"/>
            </a:br>
            <a:r>
              <a:rPr lang="en-US" sz="2200" dirty="0"/>
              <a:t>CMAQ projects for combined benefits</a:t>
            </a:r>
          </a:p>
        </p:txBody>
      </p:sp>
      <p:sp>
        <p:nvSpPr>
          <p:cNvPr id="4" name="Slide Number Placeholder 3">
            <a:extLst>
              <a:ext uri="{FF2B5EF4-FFF2-40B4-BE49-F238E27FC236}">
                <a16:creationId xmlns:a16="http://schemas.microsoft.com/office/drawing/2014/main" id="{9BAFF1DA-DAFA-4545-8EB0-B1012A81A465}"/>
              </a:ext>
            </a:extLst>
          </p:cNvPr>
          <p:cNvSpPr>
            <a:spLocks noGrp="1"/>
          </p:cNvSpPr>
          <p:nvPr>
            <p:ph type="sldNum" sz="quarter" idx="10"/>
          </p:nvPr>
        </p:nvSpPr>
        <p:spPr/>
        <p:txBody>
          <a:bodyPr/>
          <a:lstStyle/>
          <a:p>
            <a:fld id="{373C40B7-AA70-4797-9543-5B75F5037508}" type="slidenum">
              <a:rPr lang="en-US" smtClean="0">
                <a:solidFill>
                  <a:srgbClr val="000000"/>
                </a:solidFill>
              </a:rPr>
              <a:pPr/>
              <a:t>2</a:t>
            </a:fld>
            <a:endParaRPr lang="en-US" dirty="0">
              <a:solidFill>
                <a:srgbClr val="000000"/>
              </a:solidFill>
            </a:endParaRPr>
          </a:p>
        </p:txBody>
      </p:sp>
      <p:sp>
        <p:nvSpPr>
          <p:cNvPr id="5" name="Rectangle: Rounded Corners 4">
            <a:extLst>
              <a:ext uri="{FF2B5EF4-FFF2-40B4-BE49-F238E27FC236}">
                <a16:creationId xmlns:a16="http://schemas.microsoft.com/office/drawing/2014/main" id="{33DBFC16-D612-4350-A09D-EA4B9CD9D576}"/>
              </a:ext>
            </a:extLst>
          </p:cNvPr>
          <p:cNvSpPr/>
          <p:nvPr/>
        </p:nvSpPr>
        <p:spPr>
          <a:xfrm>
            <a:off x="6096000" y="3429000"/>
            <a:ext cx="2667000" cy="3000375"/>
          </a:xfrm>
          <a:prstGeom prst="roundRect">
            <a:avLst>
              <a:gd name="adj" fmla="val 0"/>
            </a:avLst>
          </a:prstGeom>
          <a:gradFill>
            <a:gsLst>
              <a:gs pos="0">
                <a:schemeClr val="accent6"/>
              </a:gs>
              <a:gs pos="100000">
                <a:schemeClr val="accent6">
                  <a:lumMod val="75000"/>
                </a:schemeClr>
              </a:gs>
            </a:gsLst>
            <a:lin ang="5400000" scaled="1"/>
          </a:gra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ea typeface="Times New Roman" panose="02020603050405020304" pitchFamily="18" charset="0"/>
                <a:cs typeface="Times New Roman" panose="02020603050405020304" pitchFamily="18" charset="0"/>
              </a:rPr>
              <a:t>This report makes no claim regarding the eligibility of any project example under the CMAQ Program. States and MPOs should consult with their FHWA Division office with any questions regarding project eligibility.</a:t>
            </a:r>
            <a:endParaRPr lang="en-US" dirty="0"/>
          </a:p>
        </p:txBody>
      </p:sp>
    </p:spTree>
    <p:extLst>
      <p:ext uri="{BB962C8B-B14F-4D97-AF65-F5344CB8AC3E}">
        <p14:creationId xmlns:p14="http://schemas.microsoft.com/office/powerpoint/2010/main" val="1376472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0CC9B-0F95-42B5-A1F7-332DFFA8D401}"/>
              </a:ext>
            </a:extLst>
          </p:cNvPr>
          <p:cNvSpPr>
            <a:spLocks noGrp="1"/>
          </p:cNvSpPr>
          <p:nvPr>
            <p:ph type="title"/>
          </p:nvPr>
        </p:nvSpPr>
        <p:spPr/>
        <p:txBody>
          <a:bodyPr/>
          <a:lstStyle/>
          <a:p>
            <a:r>
              <a:rPr lang="en-US" dirty="0"/>
              <a:t>Introduction to the CMAQ Program</a:t>
            </a:r>
          </a:p>
        </p:txBody>
      </p:sp>
      <p:sp>
        <p:nvSpPr>
          <p:cNvPr id="3" name="Content Placeholder 2">
            <a:extLst>
              <a:ext uri="{FF2B5EF4-FFF2-40B4-BE49-F238E27FC236}">
                <a16:creationId xmlns:a16="http://schemas.microsoft.com/office/drawing/2014/main" id="{908A4064-F73C-4239-BC8D-4858B99A1E97}"/>
              </a:ext>
            </a:extLst>
          </p:cNvPr>
          <p:cNvSpPr>
            <a:spLocks noGrp="1"/>
          </p:cNvSpPr>
          <p:nvPr>
            <p:ph idx="1"/>
          </p:nvPr>
        </p:nvSpPr>
        <p:spPr/>
        <p:txBody>
          <a:bodyPr/>
          <a:lstStyle/>
          <a:p>
            <a:r>
              <a:rPr lang="en-US" sz="2800" dirty="0"/>
              <a:t>Congestion Mitigation and Air Quality Improvement (CMAQ) Program</a:t>
            </a:r>
          </a:p>
          <a:p>
            <a:r>
              <a:rPr lang="en-US" sz="2800" dirty="0"/>
              <a:t>Established in 1991 under ISTEA (23 U.S.C. Section 149)</a:t>
            </a:r>
          </a:p>
          <a:p>
            <a:r>
              <a:rPr lang="en-US" sz="2800" dirty="0"/>
              <a:t>Established to help fund transportation projects or programs that contribute to the attainment or maintenance of the National Ambient Air Quality Standards</a:t>
            </a:r>
          </a:p>
          <a:p>
            <a:endParaRPr lang="en-US" sz="2800" dirty="0"/>
          </a:p>
          <a:p>
            <a:endParaRPr lang="en-US" sz="2800" dirty="0"/>
          </a:p>
        </p:txBody>
      </p:sp>
      <p:sp>
        <p:nvSpPr>
          <p:cNvPr id="4" name="Slide Number Placeholder 3">
            <a:extLst>
              <a:ext uri="{FF2B5EF4-FFF2-40B4-BE49-F238E27FC236}">
                <a16:creationId xmlns:a16="http://schemas.microsoft.com/office/drawing/2014/main" id="{6691CC75-75F3-46CC-86DC-72CE1B007B5D}"/>
              </a:ext>
            </a:extLst>
          </p:cNvPr>
          <p:cNvSpPr>
            <a:spLocks noGrp="1"/>
          </p:cNvSpPr>
          <p:nvPr>
            <p:ph type="sldNum" sz="quarter" idx="10"/>
          </p:nvPr>
        </p:nvSpPr>
        <p:spPr/>
        <p:txBody>
          <a:bodyPr/>
          <a:lstStyle/>
          <a:p>
            <a:fld id="{373C40B7-AA70-4797-9543-5B75F5037508}" type="slidenum">
              <a:rPr lang="en-US" smtClean="0">
                <a:solidFill>
                  <a:srgbClr val="000000"/>
                </a:solidFill>
              </a:rPr>
              <a:pPr/>
              <a:t>3</a:t>
            </a:fld>
            <a:endParaRPr lang="en-US" dirty="0">
              <a:solidFill>
                <a:srgbClr val="000000"/>
              </a:solidFill>
            </a:endParaRPr>
          </a:p>
        </p:txBody>
      </p:sp>
    </p:spTree>
    <p:extLst>
      <p:ext uri="{BB962C8B-B14F-4D97-AF65-F5344CB8AC3E}">
        <p14:creationId xmlns:p14="http://schemas.microsoft.com/office/powerpoint/2010/main" val="745921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0CC9B-0F95-42B5-A1F7-332DFFA8D401}"/>
              </a:ext>
            </a:extLst>
          </p:cNvPr>
          <p:cNvSpPr>
            <a:spLocks noGrp="1"/>
          </p:cNvSpPr>
          <p:nvPr>
            <p:ph type="title"/>
          </p:nvPr>
        </p:nvSpPr>
        <p:spPr/>
        <p:txBody>
          <a:bodyPr/>
          <a:lstStyle/>
          <a:p>
            <a:r>
              <a:rPr lang="en-US" dirty="0"/>
              <a:t>Introduction to the CMAQ Program (continued)</a:t>
            </a:r>
          </a:p>
        </p:txBody>
      </p:sp>
      <p:sp>
        <p:nvSpPr>
          <p:cNvPr id="3" name="Content Placeholder 2">
            <a:extLst>
              <a:ext uri="{FF2B5EF4-FFF2-40B4-BE49-F238E27FC236}">
                <a16:creationId xmlns:a16="http://schemas.microsoft.com/office/drawing/2014/main" id="{908A4064-F73C-4239-BC8D-4858B99A1E97}"/>
              </a:ext>
            </a:extLst>
          </p:cNvPr>
          <p:cNvSpPr>
            <a:spLocks noGrp="1"/>
          </p:cNvSpPr>
          <p:nvPr>
            <p:ph idx="1"/>
          </p:nvPr>
        </p:nvSpPr>
        <p:spPr/>
        <p:txBody>
          <a:bodyPr/>
          <a:lstStyle/>
          <a:p>
            <a:r>
              <a:rPr lang="en-US" sz="2800" dirty="0"/>
              <a:t>Reauthorized in all subsequent transportation reauthorization Acts, most recently the FAST Act</a:t>
            </a:r>
          </a:p>
          <a:p>
            <a:r>
              <a:rPr lang="en-US" sz="2800" dirty="0"/>
              <a:t>Annual funding level at about $2.3 - $2.5 billion (FY 2016-2020)</a:t>
            </a:r>
          </a:p>
          <a:p>
            <a:r>
              <a:rPr lang="en-US" sz="2800" dirty="0"/>
              <a:t>Since 1992 has provided more than $38 billion to fund over 40,000 transportation related environmental projects for State DOTs, Metropolitan Planning Organizations, and other sponsors throughout the U.S.</a:t>
            </a:r>
          </a:p>
          <a:p>
            <a:endParaRPr lang="en-US" sz="2800" dirty="0"/>
          </a:p>
          <a:p>
            <a:endParaRPr lang="en-US" sz="2800" dirty="0"/>
          </a:p>
        </p:txBody>
      </p:sp>
      <p:sp>
        <p:nvSpPr>
          <p:cNvPr id="4" name="Slide Number Placeholder 3">
            <a:extLst>
              <a:ext uri="{FF2B5EF4-FFF2-40B4-BE49-F238E27FC236}">
                <a16:creationId xmlns:a16="http://schemas.microsoft.com/office/drawing/2014/main" id="{6691CC75-75F3-46CC-86DC-72CE1B007B5D}"/>
              </a:ext>
            </a:extLst>
          </p:cNvPr>
          <p:cNvSpPr>
            <a:spLocks noGrp="1"/>
          </p:cNvSpPr>
          <p:nvPr>
            <p:ph type="sldNum" sz="quarter" idx="10"/>
          </p:nvPr>
        </p:nvSpPr>
        <p:spPr/>
        <p:txBody>
          <a:bodyPr/>
          <a:lstStyle/>
          <a:p>
            <a:fld id="{373C40B7-AA70-4797-9543-5B75F5037508}" type="slidenum">
              <a:rPr lang="en-US" smtClean="0">
                <a:solidFill>
                  <a:srgbClr val="000000"/>
                </a:solidFill>
              </a:rPr>
              <a:pPr/>
              <a:t>4</a:t>
            </a:fld>
            <a:endParaRPr lang="en-US" dirty="0">
              <a:solidFill>
                <a:srgbClr val="000000"/>
              </a:solidFill>
            </a:endParaRPr>
          </a:p>
        </p:txBody>
      </p:sp>
    </p:spTree>
    <p:extLst>
      <p:ext uri="{BB962C8B-B14F-4D97-AF65-F5344CB8AC3E}">
        <p14:creationId xmlns:p14="http://schemas.microsoft.com/office/powerpoint/2010/main" val="1116458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C3FBD-6295-4F75-98F9-56299E44B94E}"/>
              </a:ext>
            </a:extLst>
          </p:cNvPr>
          <p:cNvSpPr>
            <a:spLocks noGrp="1"/>
          </p:cNvSpPr>
          <p:nvPr>
            <p:ph type="title"/>
          </p:nvPr>
        </p:nvSpPr>
        <p:spPr/>
        <p:txBody>
          <a:bodyPr/>
          <a:lstStyle/>
          <a:p>
            <a:r>
              <a:rPr lang="en-US" dirty="0"/>
              <a:t>CMAQ Scenario Development – </a:t>
            </a:r>
            <a:br>
              <a:rPr lang="en-US" dirty="0"/>
            </a:br>
            <a:r>
              <a:rPr lang="en-US" dirty="0"/>
              <a:t>Report Outline</a:t>
            </a:r>
          </a:p>
        </p:txBody>
      </p:sp>
      <p:sp>
        <p:nvSpPr>
          <p:cNvPr id="6" name="Slide Number Placeholder 5">
            <a:extLst>
              <a:ext uri="{FF2B5EF4-FFF2-40B4-BE49-F238E27FC236}">
                <a16:creationId xmlns:a16="http://schemas.microsoft.com/office/drawing/2014/main" id="{C1ED9121-A6BC-48F3-8FD4-C52FBC4D55D5}"/>
              </a:ext>
            </a:extLst>
          </p:cNvPr>
          <p:cNvSpPr>
            <a:spLocks noGrp="1"/>
          </p:cNvSpPr>
          <p:nvPr>
            <p:ph type="sldNum" sz="quarter" idx="10"/>
          </p:nvPr>
        </p:nvSpPr>
        <p:spPr/>
        <p:txBody>
          <a:bodyPr/>
          <a:lstStyle/>
          <a:p>
            <a:fld id="{373C40B7-AA70-4797-9543-5B75F5037508}" type="slidenum">
              <a:rPr lang="en-US" smtClean="0">
                <a:solidFill>
                  <a:srgbClr val="000000"/>
                </a:solidFill>
              </a:rPr>
              <a:pPr/>
              <a:t>5</a:t>
            </a:fld>
            <a:endParaRPr lang="en-US" dirty="0">
              <a:solidFill>
                <a:srgbClr val="000000"/>
              </a:solidFill>
            </a:endParaRPr>
          </a:p>
        </p:txBody>
      </p:sp>
      <p:sp>
        <p:nvSpPr>
          <p:cNvPr id="3" name="Content Placeholder 2">
            <a:extLst>
              <a:ext uri="{FF2B5EF4-FFF2-40B4-BE49-F238E27FC236}">
                <a16:creationId xmlns:a16="http://schemas.microsoft.com/office/drawing/2014/main" id="{D6B5B8D0-BFE5-4CE1-A11B-DC593D7945E3}"/>
              </a:ext>
            </a:extLst>
          </p:cNvPr>
          <p:cNvSpPr>
            <a:spLocks noGrp="1"/>
          </p:cNvSpPr>
          <p:nvPr>
            <p:ph idx="4294967295"/>
          </p:nvPr>
        </p:nvSpPr>
        <p:spPr>
          <a:xfrm>
            <a:off x="0" y="2438400"/>
            <a:ext cx="8229600" cy="3956050"/>
          </a:xfrm>
        </p:spPr>
        <p:txBody>
          <a:bodyPr/>
          <a:lstStyle/>
          <a:p>
            <a:pPr marL="457200" indent="-457200">
              <a:buNone/>
            </a:pPr>
            <a:r>
              <a:rPr lang="en-US" sz="2600" dirty="0"/>
              <a:t>Executive Summary</a:t>
            </a:r>
          </a:p>
          <a:p>
            <a:pPr marL="457200" indent="-457200">
              <a:buNone/>
            </a:pPr>
            <a:r>
              <a:rPr lang="en-US" sz="2600" dirty="0"/>
              <a:t>1.	Introduction</a:t>
            </a:r>
          </a:p>
          <a:p>
            <a:pPr marL="457200" indent="-457200">
              <a:buNone/>
            </a:pPr>
            <a:r>
              <a:rPr lang="en-US" sz="2600" dirty="0"/>
              <a:t>2.	Benefits, Challenges, and Solutions for Leveraging Synergies Among CMAQ Projects</a:t>
            </a:r>
          </a:p>
          <a:p>
            <a:pPr marL="457200" indent="-457200">
              <a:buNone/>
            </a:pPr>
            <a:r>
              <a:rPr lang="en-US" sz="2600" dirty="0"/>
              <a:t>3.	Summary of CMAQ Project Types to Inform Potential Scenario Groupings</a:t>
            </a:r>
          </a:p>
          <a:p>
            <a:pPr marL="457200" indent="-457200">
              <a:buNone/>
            </a:pPr>
            <a:r>
              <a:rPr lang="en-US" sz="2600" dirty="0"/>
              <a:t>4.	Strategy Groupings</a:t>
            </a:r>
          </a:p>
          <a:p>
            <a:pPr marL="457200" indent="-457200">
              <a:buNone/>
            </a:pPr>
            <a:r>
              <a:rPr lang="en-US" sz="2600" dirty="0"/>
              <a:t>5.	Conclusion</a:t>
            </a:r>
          </a:p>
          <a:p>
            <a:pPr marL="457200" indent="-457200">
              <a:buNone/>
            </a:pPr>
            <a:r>
              <a:rPr lang="en-US" sz="2600" dirty="0"/>
              <a:t>Appendices</a:t>
            </a:r>
          </a:p>
          <a:p>
            <a:endParaRPr lang="en-US" dirty="0"/>
          </a:p>
        </p:txBody>
      </p:sp>
    </p:spTree>
    <p:extLst>
      <p:ext uri="{BB962C8B-B14F-4D97-AF65-F5344CB8AC3E}">
        <p14:creationId xmlns:p14="http://schemas.microsoft.com/office/powerpoint/2010/main" val="3656092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0B018-7351-4286-9393-38631690420F}"/>
              </a:ext>
            </a:extLst>
          </p:cNvPr>
          <p:cNvSpPr>
            <a:spLocks noGrp="1"/>
          </p:cNvSpPr>
          <p:nvPr>
            <p:ph type="title"/>
          </p:nvPr>
        </p:nvSpPr>
        <p:spPr/>
        <p:txBody>
          <a:bodyPr/>
          <a:lstStyle/>
          <a:p>
            <a:r>
              <a:rPr lang="en-US" dirty="0"/>
              <a:t>Project Approach</a:t>
            </a:r>
          </a:p>
        </p:txBody>
      </p:sp>
      <p:sp>
        <p:nvSpPr>
          <p:cNvPr id="3" name="Slide Number Placeholder 2">
            <a:extLst>
              <a:ext uri="{FF2B5EF4-FFF2-40B4-BE49-F238E27FC236}">
                <a16:creationId xmlns:a16="http://schemas.microsoft.com/office/drawing/2014/main" id="{41FBB3AB-A1FE-4FA2-8658-301501C1CB4A}"/>
              </a:ext>
            </a:extLst>
          </p:cNvPr>
          <p:cNvSpPr>
            <a:spLocks noGrp="1"/>
          </p:cNvSpPr>
          <p:nvPr>
            <p:ph type="sldNum" sz="quarter" idx="10"/>
          </p:nvPr>
        </p:nvSpPr>
        <p:spPr/>
        <p:txBody>
          <a:bodyPr/>
          <a:lstStyle/>
          <a:p>
            <a:fld id="{373C40B7-AA70-4797-9543-5B75F5037508}" type="slidenum">
              <a:rPr lang="en-US" smtClean="0"/>
              <a:pPr/>
              <a:t>6</a:t>
            </a:fld>
            <a:endParaRPr lang="en-US" dirty="0"/>
          </a:p>
        </p:txBody>
      </p:sp>
      <p:sp>
        <p:nvSpPr>
          <p:cNvPr id="7" name="Arrow: Pentagon 6">
            <a:extLst>
              <a:ext uri="{FF2B5EF4-FFF2-40B4-BE49-F238E27FC236}">
                <a16:creationId xmlns:a16="http://schemas.microsoft.com/office/drawing/2014/main" id="{B5968351-813C-485E-8DF9-8A0B6ABA5F3E}"/>
              </a:ext>
            </a:extLst>
          </p:cNvPr>
          <p:cNvSpPr/>
          <p:nvPr/>
        </p:nvSpPr>
        <p:spPr>
          <a:xfrm>
            <a:off x="1" y="2437613"/>
            <a:ext cx="8940799" cy="3331361"/>
          </a:xfrm>
          <a:prstGeom prst="homePlate">
            <a:avLst>
              <a:gd name="adj" fmla="val 33163"/>
            </a:avLst>
          </a:prstGeom>
          <a:solidFill>
            <a:srgbClr val="3378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Rounded Corners 7">
            <a:extLst>
              <a:ext uri="{FF2B5EF4-FFF2-40B4-BE49-F238E27FC236}">
                <a16:creationId xmlns:a16="http://schemas.microsoft.com/office/drawing/2014/main" id="{545F715F-D6FF-48C8-B372-9D5F554E5EE3}"/>
              </a:ext>
            </a:extLst>
          </p:cNvPr>
          <p:cNvSpPr/>
          <p:nvPr/>
        </p:nvSpPr>
        <p:spPr>
          <a:xfrm>
            <a:off x="557434" y="2997243"/>
            <a:ext cx="1295400" cy="2212101"/>
          </a:xfrm>
          <a:prstGeom prst="roundRect">
            <a:avLst>
              <a:gd name="adj" fmla="val 0"/>
            </a:avLst>
          </a:prstGeom>
          <a:gradFill flip="none" rotWithShape="1">
            <a:gsLst>
              <a:gs pos="0">
                <a:schemeClr val="accent1">
                  <a:lumMod val="50000"/>
                </a:schemeClr>
              </a:gs>
              <a:gs pos="100000">
                <a:schemeClr val="accent1">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1700" b="1" dirty="0"/>
              <a:t>Identify types of CMAQ projects</a:t>
            </a:r>
          </a:p>
        </p:txBody>
      </p:sp>
      <p:sp>
        <p:nvSpPr>
          <p:cNvPr id="9" name="Rectangle: Rounded Corners 8">
            <a:extLst>
              <a:ext uri="{FF2B5EF4-FFF2-40B4-BE49-F238E27FC236}">
                <a16:creationId xmlns:a16="http://schemas.microsoft.com/office/drawing/2014/main" id="{B204F552-5FA8-49BA-B5FD-E6029EFB8931}"/>
              </a:ext>
            </a:extLst>
          </p:cNvPr>
          <p:cNvSpPr/>
          <p:nvPr/>
        </p:nvSpPr>
        <p:spPr>
          <a:xfrm>
            <a:off x="2056376" y="2997243"/>
            <a:ext cx="1295400" cy="2212101"/>
          </a:xfrm>
          <a:prstGeom prst="roundRect">
            <a:avLst>
              <a:gd name="adj" fmla="val 0"/>
            </a:avLst>
          </a:prstGeom>
          <a:gradFill flip="none" rotWithShape="1">
            <a:gsLst>
              <a:gs pos="0">
                <a:schemeClr val="accent1">
                  <a:lumMod val="50000"/>
                </a:schemeClr>
              </a:gs>
              <a:gs pos="100000">
                <a:schemeClr val="accent1">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1700" b="1" dirty="0"/>
              <a:t>Review existing resources for </a:t>
            </a:r>
            <a:r>
              <a:rPr lang="en-US" sz="1700" b="1" spc="-20" dirty="0"/>
              <a:t>information</a:t>
            </a:r>
            <a:r>
              <a:rPr lang="en-US" sz="1700" b="1" dirty="0"/>
              <a:t> on synergies</a:t>
            </a:r>
          </a:p>
        </p:txBody>
      </p:sp>
      <p:sp>
        <p:nvSpPr>
          <p:cNvPr id="10" name="Rectangle: Rounded Corners 9">
            <a:extLst>
              <a:ext uri="{FF2B5EF4-FFF2-40B4-BE49-F238E27FC236}">
                <a16:creationId xmlns:a16="http://schemas.microsoft.com/office/drawing/2014/main" id="{376DDE19-9E74-45C6-AA2E-53F31A6518E0}"/>
              </a:ext>
            </a:extLst>
          </p:cNvPr>
          <p:cNvSpPr/>
          <p:nvPr/>
        </p:nvSpPr>
        <p:spPr>
          <a:xfrm>
            <a:off x="3555318" y="2997243"/>
            <a:ext cx="1295400" cy="2212101"/>
          </a:xfrm>
          <a:prstGeom prst="roundRect">
            <a:avLst>
              <a:gd name="adj" fmla="val 0"/>
            </a:avLst>
          </a:prstGeom>
          <a:gradFill flip="none" rotWithShape="1">
            <a:gsLst>
              <a:gs pos="0">
                <a:schemeClr val="accent1">
                  <a:lumMod val="50000"/>
                </a:schemeClr>
              </a:gs>
              <a:gs pos="100000">
                <a:schemeClr val="accent1">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1700" b="1" dirty="0"/>
              <a:t>Describe potential synergies among project types</a:t>
            </a:r>
          </a:p>
        </p:txBody>
      </p:sp>
      <p:sp>
        <p:nvSpPr>
          <p:cNvPr id="11" name="Rectangle: Rounded Corners 10">
            <a:extLst>
              <a:ext uri="{FF2B5EF4-FFF2-40B4-BE49-F238E27FC236}">
                <a16:creationId xmlns:a16="http://schemas.microsoft.com/office/drawing/2014/main" id="{521C70AD-9C60-4621-B09E-E817070E7871}"/>
              </a:ext>
            </a:extLst>
          </p:cNvPr>
          <p:cNvSpPr/>
          <p:nvPr/>
        </p:nvSpPr>
        <p:spPr>
          <a:xfrm>
            <a:off x="5054260" y="2997243"/>
            <a:ext cx="1295400" cy="2212101"/>
          </a:xfrm>
          <a:prstGeom prst="roundRect">
            <a:avLst>
              <a:gd name="adj" fmla="val 0"/>
            </a:avLst>
          </a:prstGeom>
          <a:gradFill flip="none" rotWithShape="1">
            <a:gsLst>
              <a:gs pos="0">
                <a:schemeClr val="accent1">
                  <a:lumMod val="50000"/>
                </a:schemeClr>
              </a:gs>
              <a:gs pos="100000">
                <a:schemeClr val="accent1">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1700" b="1" dirty="0"/>
              <a:t>Create scenarios with synergistic CMAQ project types</a:t>
            </a:r>
          </a:p>
        </p:txBody>
      </p:sp>
      <p:sp>
        <p:nvSpPr>
          <p:cNvPr id="12" name="Rectangle: Rounded Corners 11">
            <a:extLst>
              <a:ext uri="{FF2B5EF4-FFF2-40B4-BE49-F238E27FC236}">
                <a16:creationId xmlns:a16="http://schemas.microsoft.com/office/drawing/2014/main" id="{8B55178E-A3AD-4F76-8615-3EC83B1B387B}"/>
              </a:ext>
            </a:extLst>
          </p:cNvPr>
          <p:cNvSpPr/>
          <p:nvPr/>
        </p:nvSpPr>
        <p:spPr>
          <a:xfrm>
            <a:off x="6553200" y="2997243"/>
            <a:ext cx="1295400" cy="2212101"/>
          </a:xfrm>
          <a:prstGeom prst="roundRect">
            <a:avLst>
              <a:gd name="adj" fmla="val 0"/>
            </a:avLst>
          </a:prstGeom>
          <a:gradFill flip="none" rotWithShape="1">
            <a:gsLst>
              <a:gs pos="0">
                <a:schemeClr val="accent1">
                  <a:lumMod val="50000"/>
                </a:schemeClr>
              </a:gs>
              <a:gs pos="100000">
                <a:schemeClr val="accent1">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1700" b="1" dirty="0"/>
              <a:t>Create sample project menus for each scenario</a:t>
            </a:r>
          </a:p>
        </p:txBody>
      </p:sp>
    </p:spTree>
    <p:extLst>
      <p:ext uri="{BB962C8B-B14F-4D97-AF65-F5344CB8AC3E}">
        <p14:creationId xmlns:p14="http://schemas.microsoft.com/office/powerpoint/2010/main" val="698199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6342E-9631-4C18-9788-C3239B5ECA02}"/>
              </a:ext>
            </a:extLst>
          </p:cNvPr>
          <p:cNvSpPr>
            <a:spLocks noGrp="1"/>
          </p:cNvSpPr>
          <p:nvPr>
            <p:ph type="title"/>
          </p:nvPr>
        </p:nvSpPr>
        <p:spPr/>
        <p:txBody>
          <a:bodyPr/>
          <a:lstStyle/>
          <a:p>
            <a:r>
              <a:rPr lang="en-US" dirty="0"/>
              <a:t>CMAQ Project Types</a:t>
            </a:r>
          </a:p>
        </p:txBody>
      </p:sp>
      <p:sp>
        <p:nvSpPr>
          <p:cNvPr id="3" name="Content Placeholder 2">
            <a:extLst>
              <a:ext uri="{FF2B5EF4-FFF2-40B4-BE49-F238E27FC236}">
                <a16:creationId xmlns:a16="http://schemas.microsoft.com/office/drawing/2014/main" id="{18FFFF51-7FE0-4E2E-BA6B-E624A2E2320A}"/>
              </a:ext>
            </a:extLst>
          </p:cNvPr>
          <p:cNvSpPr>
            <a:spLocks noGrp="1"/>
          </p:cNvSpPr>
          <p:nvPr>
            <p:ph sz="half" idx="1"/>
          </p:nvPr>
        </p:nvSpPr>
        <p:spPr/>
        <p:txBody>
          <a:bodyPr>
            <a:noAutofit/>
          </a:bodyPr>
          <a:lstStyle/>
          <a:p>
            <a:pPr>
              <a:lnSpc>
                <a:spcPct val="100000"/>
              </a:lnSpc>
              <a:spcBef>
                <a:spcPts val="600"/>
              </a:spcBef>
            </a:pPr>
            <a:r>
              <a:rPr lang="en-US" sz="2000" dirty="0"/>
              <a:t>Diesel Engine Retrofits/</a:t>
            </a:r>
            <a:br>
              <a:rPr lang="en-US" sz="2000" dirty="0"/>
            </a:br>
            <a:r>
              <a:rPr lang="en-US" sz="2000" dirty="0"/>
              <a:t>Advanced Truck Technology</a:t>
            </a:r>
          </a:p>
          <a:p>
            <a:pPr>
              <a:lnSpc>
                <a:spcPct val="100000"/>
              </a:lnSpc>
              <a:spcBef>
                <a:spcPts val="600"/>
              </a:spcBef>
            </a:pPr>
            <a:r>
              <a:rPr lang="en-US" sz="2000" dirty="0"/>
              <a:t>Idle Reduction</a:t>
            </a:r>
          </a:p>
          <a:p>
            <a:pPr>
              <a:lnSpc>
                <a:spcPct val="100000"/>
              </a:lnSpc>
              <a:spcBef>
                <a:spcPts val="600"/>
              </a:spcBef>
            </a:pPr>
            <a:r>
              <a:rPr lang="en-US" sz="2000" dirty="0"/>
              <a:t>Congestion Reduction and </a:t>
            </a:r>
            <a:br>
              <a:rPr lang="en-US" sz="2000" dirty="0"/>
            </a:br>
            <a:r>
              <a:rPr lang="en-US" sz="2000" dirty="0"/>
              <a:t>Traffic Flow</a:t>
            </a:r>
          </a:p>
          <a:p>
            <a:pPr>
              <a:lnSpc>
                <a:spcPct val="100000"/>
              </a:lnSpc>
              <a:spcBef>
                <a:spcPts val="600"/>
              </a:spcBef>
            </a:pPr>
            <a:r>
              <a:rPr lang="en-US" sz="2000" dirty="0"/>
              <a:t>Freight/Intermodal</a:t>
            </a:r>
          </a:p>
          <a:p>
            <a:pPr>
              <a:lnSpc>
                <a:spcPct val="100000"/>
              </a:lnSpc>
              <a:spcBef>
                <a:spcPts val="600"/>
              </a:spcBef>
            </a:pPr>
            <a:r>
              <a:rPr lang="en-US" sz="2000" dirty="0"/>
              <a:t>Transportation Control Measures</a:t>
            </a:r>
          </a:p>
          <a:p>
            <a:pPr>
              <a:lnSpc>
                <a:spcPct val="100000"/>
              </a:lnSpc>
              <a:spcBef>
                <a:spcPts val="600"/>
              </a:spcBef>
            </a:pPr>
            <a:r>
              <a:rPr lang="en-US" sz="2000" dirty="0"/>
              <a:t>Transit Improvements</a:t>
            </a:r>
          </a:p>
          <a:p>
            <a:pPr>
              <a:lnSpc>
                <a:spcPct val="100000"/>
              </a:lnSpc>
              <a:spcBef>
                <a:spcPts val="600"/>
              </a:spcBef>
            </a:pPr>
            <a:r>
              <a:rPr lang="en-US" sz="2000" dirty="0"/>
              <a:t>Bike and Ped Facilities </a:t>
            </a:r>
            <a:br>
              <a:rPr lang="en-US" sz="2000" dirty="0"/>
            </a:br>
            <a:r>
              <a:rPr lang="en-US" sz="2000" dirty="0"/>
              <a:t>and Programs</a:t>
            </a:r>
          </a:p>
          <a:p>
            <a:pPr>
              <a:lnSpc>
                <a:spcPct val="100000"/>
              </a:lnSpc>
              <a:spcBef>
                <a:spcPts val="600"/>
              </a:spcBef>
            </a:pPr>
            <a:r>
              <a:rPr lang="en-US" sz="2000" dirty="0"/>
              <a:t>Travel Demand Management</a:t>
            </a:r>
          </a:p>
          <a:p>
            <a:endParaRPr lang="en-US" dirty="0"/>
          </a:p>
        </p:txBody>
      </p:sp>
      <p:sp>
        <p:nvSpPr>
          <p:cNvPr id="4" name="Content Placeholder 3">
            <a:extLst>
              <a:ext uri="{FF2B5EF4-FFF2-40B4-BE49-F238E27FC236}">
                <a16:creationId xmlns:a16="http://schemas.microsoft.com/office/drawing/2014/main" id="{5F90E12E-4825-451D-B576-82757476A597}"/>
              </a:ext>
            </a:extLst>
          </p:cNvPr>
          <p:cNvSpPr>
            <a:spLocks noGrp="1"/>
          </p:cNvSpPr>
          <p:nvPr>
            <p:ph sz="half" idx="2"/>
          </p:nvPr>
        </p:nvSpPr>
        <p:spPr>
          <a:xfrm>
            <a:off x="4648200" y="2473325"/>
            <a:ext cx="4419600" cy="3956050"/>
          </a:xfrm>
        </p:spPr>
        <p:txBody>
          <a:bodyPr>
            <a:noAutofit/>
          </a:bodyPr>
          <a:lstStyle/>
          <a:p>
            <a:pPr>
              <a:lnSpc>
                <a:spcPct val="100000"/>
              </a:lnSpc>
            </a:pPr>
            <a:r>
              <a:rPr lang="en-US" sz="2000" dirty="0"/>
              <a:t>Public Education and Outreach Activities</a:t>
            </a:r>
          </a:p>
          <a:p>
            <a:pPr>
              <a:lnSpc>
                <a:spcPct val="100000"/>
              </a:lnSpc>
            </a:pPr>
            <a:r>
              <a:rPr lang="en-US" sz="2000" dirty="0"/>
              <a:t>Transportation Management Associations</a:t>
            </a:r>
          </a:p>
          <a:p>
            <a:pPr>
              <a:lnSpc>
                <a:spcPct val="100000"/>
              </a:lnSpc>
            </a:pPr>
            <a:r>
              <a:rPr lang="en-US" sz="2000" dirty="0"/>
              <a:t>Carpooling and Vanpooling</a:t>
            </a:r>
          </a:p>
          <a:p>
            <a:pPr>
              <a:lnSpc>
                <a:spcPct val="100000"/>
              </a:lnSpc>
            </a:pPr>
            <a:r>
              <a:rPr lang="en-US" sz="2000" dirty="0"/>
              <a:t>Carsharing</a:t>
            </a:r>
          </a:p>
          <a:p>
            <a:pPr>
              <a:lnSpc>
                <a:spcPct val="100000"/>
              </a:lnSpc>
            </a:pPr>
            <a:r>
              <a:rPr lang="en-US" sz="2000" dirty="0"/>
              <a:t>Extreme Low-Temperature </a:t>
            </a:r>
            <a:br>
              <a:rPr lang="en-US" sz="2000" dirty="0"/>
            </a:br>
            <a:r>
              <a:rPr lang="en-US" sz="2000" dirty="0"/>
              <a:t>Cold Start </a:t>
            </a:r>
          </a:p>
          <a:p>
            <a:pPr>
              <a:lnSpc>
                <a:spcPct val="100000"/>
              </a:lnSpc>
            </a:pPr>
            <a:r>
              <a:rPr lang="en-US" sz="2000" dirty="0"/>
              <a:t>Training</a:t>
            </a:r>
          </a:p>
          <a:p>
            <a:pPr>
              <a:lnSpc>
                <a:spcPct val="100000"/>
              </a:lnSpc>
            </a:pPr>
            <a:r>
              <a:rPr lang="en-US" sz="2000" spc="-30" dirty="0"/>
              <a:t>Inspection and Maintenance Programs</a:t>
            </a:r>
          </a:p>
          <a:p>
            <a:pPr>
              <a:lnSpc>
                <a:spcPct val="100000"/>
              </a:lnSpc>
            </a:pPr>
            <a:r>
              <a:rPr lang="en-US" sz="2000" dirty="0"/>
              <a:t>Alternative Fuels and Vehicles</a:t>
            </a:r>
          </a:p>
          <a:p>
            <a:endParaRPr lang="en-US" dirty="0"/>
          </a:p>
        </p:txBody>
      </p:sp>
      <p:sp>
        <p:nvSpPr>
          <p:cNvPr id="6" name="Slide Number Placeholder 5">
            <a:extLst>
              <a:ext uri="{FF2B5EF4-FFF2-40B4-BE49-F238E27FC236}">
                <a16:creationId xmlns:a16="http://schemas.microsoft.com/office/drawing/2014/main" id="{348483D7-DBB1-42E6-BB6E-EED0A404FDBF}"/>
              </a:ext>
            </a:extLst>
          </p:cNvPr>
          <p:cNvSpPr>
            <a:spLocks noGrp="1"/>
          </p:cNvSpPr>
          <p:nvPr>
            <p:ph type="sldNum" sz="quarter" idx="10"/>
          </p:nvPr>
        </p:nvSpPr>
        <p:spPr/>
        <p:txBody>
          <a:bodyPr/>
          <a:lstStyle/>
          <a:p>
            <a:fld id="{373C40B7-AA70-4797-9543-5B75F5037508}" type="slidenum">
              <a:rPr lang="en-US" smtClean="0">
                <a:solidFill>
                  <a:srgbClr val="000000"/>
                </a:solidFill>
              </a:rPr>
              <a:pPr/>
              <a:t>7</a:t>
            </a:fld>
            <a:endParaRPr lang="en-US" dirty="0">
              <a:solidFill>
                <a:srgbClr val="000000"/>
              </a:solidFill>
            </a:endParaRPr>
          </a:p>
        </p:txBody>
      </p:sp>
      <p:sp>
        <p:nvSpPr>
          <p:cNvPr id="5" name="TextBox 4">
            <a:extLst>
              <a:ext uri="{FF2B5EF4-FFF2-40B4-BE49-F238E27FC236}">
                <a16:creationId xmlns:a16="http://schemas.microsoft.com/office/drawing/2014/main" id="{49B75E5C-1367-4FC9-AEE7-13988EBAE5E3}"/>
              </a:ext>
            </a:extLst>
          </p:cNvPr>
          <p:cNvSpPr txBox="1"/>
          <p:nvPr/>
        </p:nvSpPr>
        <p:spPr>
          <a:xfrm>
            <a:off x="552467" y="6445417"/>
            <a:ext cx="4191725" cy="307777"/>
          </a:xfrm>
          <a:prstGeom prst="rect">
            <a:avLst/>
          </a:prstGeom>
          <a:noFill/>
        </p:spPr>
        <p:txBody>
          <a:bodyPr wrap="none" rtlCol="0">
            <a:spAutoFit/>
          </a:bodyPr>
          <a:lstStyle/>
          <a:p>
            <a:r>
              <a:rPr lang="en-US" sz="1400" dirty="0"/>
              <a:t>Source: FHWA CMAQ Interim Program Guidance, 2013.</a:t>
            </a:r>
          </a:p>
        </p:txBody>
      </p:sp>
    </p:spTree>
    <p:extLst>
      <p:ext uri="{BB962C8B-B14F-4D97-AF65-F5344CB8AC3E}">
        <p14:creationId xmlns:p14="http://schemas.microsoft.com/office/powerpoint/2010/main" val="2531508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515BD-9590-4DC5-861A-2186250FF85C}"/>
              </a:ext>
            </a:extLst>
          </p:cNvPr>
          <p:cNvSpPr>
            <a:spLocks noGrp="1"/>
          </p:cNvSpPr>
          <p:nvPr>
            <p:ph type="title"/>
          </p:nvPr>
        </p:nvSpPr>
        <p:spPr/>
        <p:txBody>
          <a:bodyPr/>
          <a:lstStyle/>
          <a:p>
            <a:r>
              <a:rPr lang="en-US" dirty="0"/>
              <a:t>Current Practice</a:t>
            </a:r>
          </a:p>
        </p:txBody>
      </p:sp>
      <p:sp>
        <p:nvSpPr>
          <p:cNvPr id="3" name="Content Placeholder 2">
            <a:extLst>
              <a:ext uri="{FF2B5EF4-FFF2-40B4-BE49-F238E27FC236}">
                <a16:creationId xmlns:a16="http://schemas.microsoft.com/office/drawing/2014/main" id="{138618E2-8ADD-4525-9944-203888080569}"/>
              </a:ext>
            </a:extLst>
          </p:cNvPr>
          <p:cNvSpPr>
            <a:spLocks noGrp="1"/>
          </p:cNvSpPr>
          <p:nvPr>
            <p:ph idx="1"/>
          </p:nvPr>
        </p:nvSpPr>
        <p:spPr/>
        <p:txBody>
          <a:bodyPr/>
          <a:lstStyle/>
          <a:p>
            <a:r>
              <a:rPr lang="en-US" dirty="0"/>
              <a:t>Little information on potential syner­gies</a:t>
            </a:r>
          </a:p>
          <a:p>
            <a:r>
              <a:rPr lang="en-US" dirty="0"/>
              <a:t>Most current evaluation meth­ods focused on individual project benefits </a:t>
            </a:r>
          </a:p>
          <a:p>
            <a:r>
              <a:rPr lang="en-US" dirty="0"/>
              <a:t>Very few examples of MPOs or States explicitly considering synergies in project prioritization/programming</a:t>
            </a:r>
          </a:p>
          <a:p>
            <a:pPr lvl="1"/>
            <a:r>
              <a:rPr lang="en-US" sz="2500" spc="-20" dirty="0"/>
              <a:t>In a few cases, multi-phase projects are evaluated as one</a:t>
            </a:r>
          </a:p>
        </p:txBody>
      </p:sp>
      <p:sp>
        <p:nvSpPr>
          <p:cNvPr id="4" name="Slide Number Placeholder 3">
            <a:extLst>
              <a:ext uri="{FF2B5EF4-FFF2-40B4-BE49-F238E27FC236}">
                <a16:creationId xmlns:a16="http://schemas.microsoft.com/office/drawing/2014/main" id="{E16CA13E-E050-4F7E-BD1D-D3E21277A870}"/>
              </a:ext>
            </a:extLst>
          </p:cNvPr>
          <p:cNvSpPr>
            <a:spLocks noGrp="1"/>
          </p:cNvSpPr>
          <p:nvPr>
            <p:ph type="sldNum" sz="quarter" idx="10"/>
          </p:nvPr>
        </p:nvSpPr>
        <p:spPr/>
        <p:txBody>
          <a:bodyPr/>
          <a:lstStyle/>
          <a:p>
            <a:fld id="{373C40B7-AA70-4797-9543-5B75F5037508}" type="slidenum">
              <a:rPr lang="en-US" smtClean="0">
                <a:solidFill>
                  <a:srgbClr val="000000"/>
                </a:solidFill>
              </a:rPr>
              <a:pPr/>
              <a:t>8</a:t>
            </a:fld>
            <a:endParaRPr lang="en-US" dirty="0">
              <a:solidFill>
                <a:srgbClr val="000000"/>
              </a:solidFill>
            </a:endParaRPr>
          </a:p>
        </p:txBody>
      </p:sp>
    </p:spTree>
    <p:extLst>
      <p:ext uri="{BB962C8B-B14F-4D97-AF65-F5344CB8AC3E}">
        <p14:creationId xmlns:p14="http://schemas.microsoft.com/office/powerpoint/2010/main" val="70721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60840-36F4-4105-AE49-E12B7C1214AE}"/>
              </a:ext>
            </a:extLst>
          </p:cNvPr>
          <p:cNvSpPr>
            <a:spLocks noGrp="1"/>
          </p:cNvSpPr>
          <p:nvPr>
            <p:ph type="title"/>
          </p:nvPr>
        </p:nvSpPr>
        <p:spPr/>
        <p:txBody>
          <a:bodyPr/>
          <a:lstStyle/>
          <a:p>
            <a:r>
              <a:rPr lang="en-US" dirty="0"/>
              <a:t>Examples of Synergistic Benefits</a:t>
            </a:r>
          </a:p>
        </p:txBody>
      </p:sp>
      <p:sp>
        <p:nvSpPr>
          <p:cNvPr id="5" name="Slide Number Placeholder 4">
            <a:extLst>
              <a:ext uri="{FF2B5EF4-FFF2-40B4-BE49-F238E27FC236}">
                <a16:creationId xmlns:a16="http://schemas.microsoft.com/office/drawing/2014/main" id="{4E4D6773-377D-48BC-90D5-F3F11007C330}"/>
              </a:ext>
            </a:extLst>
          </p:cNvPr>
          <p:cNvSpPr>
            <a:spLocks noGrp="1"/>
          </p:cNvSpPr>
          <p:nvPr>
            <p:ph type="sldNum" sz="quarter" idx="10"/>
          </p:nvPr>
        </p:nvSpPr>
        <p:spPr/>
        <p:txBody>
          <a:bodyPr/>
          <a:lstStyle/>
          <a:p>
            <a:fld id="{373C40B7-AA70-4797-9543-5B75F5037508}" type="slidenum">
              <a:rPr lang="en-US" smtClean="0">
                <a:solidFill>
                  <a:srgbClr val="000000"/>
                </a:solidFill>
              </a:rPr>
              <a:pPr/>
              <a:t>9</a:t>
            </a:fld>
            <a:endParaRPr lang="en-US" dirty="0">
              <a:solidFill>
                <a:srgbClr val="000000"/>
              </a:solidFill>
            </a:endParaRPr>
          </a:p>
        </p:txBody>
      </p:sp>
      <p:sp>
        <p:nvSpPr>
          <p:cNvPr id="3" name="Rectangle: Rounded Corners 2">
            <a:extLst>
              <a:ext uri="{FF2B5EF4-FFF2-40B4-BE49-F238E27FC236}">
                <a16:creationId xmlns:a16="http://schemas.microsoft.com/office/drawing/2014/main" id="{E0713666-FEBF-4D5F-BBED-7554EA40734E}"/>
              </a:ext>
            </a:extLst>
          </p:cNvPr>
          <p:cNvSpPr/>
          <p:nvPr/>
        </p:nvSpPr>
        <p:spPr>
          <a:xfrm>
            <a:off x="449717" y="2180716"/>
            <a:ext cx="4046083" cy="2235700"/>
          </a:xfrm>
          <a:prstGeom prst="roundRect">
            <a:avLst>
              <a:gd name="adj" fmla="val 0"/>
            </a:avLst>
          </a:prstGeom>
          <a:gradFill>
            <a:gsLst>
              <a:gs pos="0">
                <a:schemeClr val="accent1">
                  <a:lumMod val="25000"/>
                </a:schemeClr>
              </a:gs>
              <a:gs pos="100000">
                <a:schemeClr val="accent1">
                  <a:lumMod val="5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effectiveness of projects to </a:t>
            </a:r>
            <a:r>
              <a:rPr lang="en-US" b="1" cap="all" dirty="0"/>
              <a:t>improve public transit service</a:t>
            </a:r>
            <a:r>
              <a:rPr lang="en-US" dirty="0"/>
              <a:t> or provide </a:t>
            </a:r>
            <a:r>
              <a:rPr lang="en-US" b="1" cap="all" dirty="0"/>
              <a:t>pedestrian and bicycle paths</a:t>
            </a:r>
            <a:r>
              <a:rPr lang="en-US" dirty="0"/>
              <a:t> could be increased if </a:t>
            </a:r>
            <a:r>
              <a:rPr lang="en-US" b="1" cap="all" dirty="0"/>
              <a:t>public education and outreach programs</a:t>
            </a:r>
            <a:r>
              <a:rPr lang="en-US" dirty="0"/>
              <a:t> were in place to provide infor­mation to people about travel alternatives.</a:t>
            </a:r>
          </a:p>
        </p:txBody>
      </p:sp>
      <p:sp>
        <p:nvSpPr>
          <p:cNvPr id="4" name="Rectangle: Rounded Corners 3">
            <a:extLst>
              <a:ext uri="{FF2B5EF4-FFF2-40B4-BE49-F238E27FC236}">
                <a16:creationId xmlns:a16="http://schemas.microsoft.com/office/drawing/2014/main" id="{B41F6DEF-A28F-4FC3-B8B3-CE734094CDB6}"/>
              </a:ext>
            </a:extLst>
          </p:cNvPr>
          <p:cNvSpPr/>
          <p:nvPr/>
        </p:nvSpPr>
        <p:spPr>
          <a:xfrm>
            <a:off x="4665540" y="4188594"/>
            <a:ext cx="4046083" cy="2240280"/>
          </a:xfrm>
          <a:prstGeom prst="roundRect">
            <a:avLst>
              <a:gd name="adj" fmla="val 0"/>
            </a:avLst>
          </a:prstGeom>
          <a:gradFill>
            <a:gsLst>
              <a:gs pos="0">
                <a:srgbClr val="416313"/>
              </a:gs>
              <a:gs pos="100000">
                <a:srgbClr val="6FA539"/>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Investments to support </a:t>
            </a:r>
            <a:r>
              <a:rPr lang="en-US" b="1" cap="all" dirty="0"/>
              <a:t>intermodal freight movement</a:t>
            </a:r>
            <a:r>
              <a:rPr lang="en-US" b="1" dirty="0"/>
              <a:t> </a:t>
            </a:r>
            <a:r>
              <a:rPr lang="en-US" dirty="0"/>
              <a:t>might be more effective at reducing emissions if combined </a:t>
            </a:r>
            <a:r>
              <a:rPr lang="en-US" cap="all" dirty="0"/>
              <a:t>with </a:t>
            </a:r>
            <a:r>
              <a:rPr lang="en-US" b="1" cap="all" dirty="0"/>
              <a:t>idle reduction</a:t>
            </a:r>
            <a:r>
              <a:rPr lang="en-US" cap="all" dirty="0"/>
              <a:t>, </a:t>
            </a:r>
            <a:r>
              <a:rPr lang="en-US" b="1" cap="all" dirty="0"/>
              <a:t>diesel retrofit</a:t>
            </a:r>
            <a:r>
              <a:rPr lang="en-US" dirty="0"/>
              <a:t>, or other emission-reducing technologies on equipment </a:t>
            </a:r>
            <a:br>
              <a:rPr lang="en-US" dirty="0"/>
            </a:br>
            <a:r>
              <a:rPr lang="en-US" dirty="0"/>
              <a:t>that will see increased use.</a:t>
            </a:r>
          </a:p>
        </p:txBody>
      </p:sp>
      <p:sp>
        <p:nvSpPr>
          <p:cNvPr id="6" name="Rectangle: Rounded Corners 5">
            <a:extLst>
              <a:ext uri="{FF2B5EF4-FFF2-40B4-BE49-F238E27FC236}">
                <a16:creationId xmlns:a16="http://schemas.microsoft.com/office/drawing/2014/main" id="{F170D89D-C43C-4465-9A07-4D7BA9EB656A}"/>
              </a:ext>
            </a:extLst>
          </p:cNvPr>
          <p:cNvSpPr/>
          <p:nvPr/>
        </p:nvSpPr>
        <p:spPr>
          <a:xfrm>
            <a:off x="449717" y="4602480"/>
            <a:ext cx="4046083" cy="1828800"/>
          </a:xfrm>
          <a:prstGeom prst="roundRect">
            <a:avLst>
              <a:gd name="adj" fmla="val 0"/>
            </a:avLst>
          </a:prstGeom>
          <a:gradFill>
            <a:gsLst>
              <a:gs pos="0">
                <a:schemeClr val="accent2">
                  <a:lumMod val="75000"/>
                </a:schemeClr>
              </a:gs>
              <a:gs pos="100000">
                <a:schemeClr val="accent2"/>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effects of </a:t>
            </a:r>
            <a:r>
              <a:rPr lang="en-US" b="1" cap="all" dirty="0"/>
              <a:t>bicycle investments</a:t>
            </a:r>
            <a:r>
              <a:rPr lang="en-US" cap="all" dirty="0"/>
              <a:t> </a:t>
            </a:r>
            <a:r>
              <a:rPr lang="en-US" dirty="0"/>
              <a:t>might increase if multiple projects are completed that contribute to a connected network of bicycle facilities.</a:t>
            </a:r>
          </a:p>
        </p:txBody>
      </p:sp>
      <p:sp>
        <p:nvSpPr>
          <p:cNvPr id="7" name="Rectangle: Rounded Corners 6">
            <a:extLst>
              <a:ext uri="{FF2B5EF4-FFF2-40B4-BE49-F238E27FC236}">
                <a16:creationId xmlns:a16="http://schemas.microsoft.com/office/drawing/2014/main" id="{80F14E41-DF03-46B2-8D26-D10F7D22C30A}"/>
              </a:ext>
            </a:extLst>
          </p:cNvPr>
          <p:cNvSpPr/>
          <p:nvPr/>
        </p:nvSpPr>
        <p:spPr>
          <a:xfrm>
            <a:off x="4665540" y="2178310"/>
            <a:ext cx="4046083" cy="1828800"/>
          </a:xfrm>
          <a:prstGeom prst="roundRect">
            <a:avLst>
              <a:gd name="adj" fmla="val 0"/>
            </a:avLst>
          </a:prstGeom>
          <a:gradFill>
            <a:gsLst>
              <a:gs pos="0">
                <a:schemeClr val="accent4"/>
              </a:gs>
              <a:gs pos="100000">
                <a:schemeClr val="accent4">
                  <a:lumMod val="75000"/>
                  <a:lumOff val="25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t>Programs to purchase </a:t>
            </a:r>
            <a:r>
              <a:rPr lang="en-US" b="1" cap="all" dirty="0"/>
              <a:t>clean fuel transit vehicles</a:t>
            </a:r>
            <a:r>
              <a:rPr lang="en-US" dirty="0"/>
              <a:t> may achieve economies of scale in purchasing if implemented across multiple agencies, resulting in lower cost per unit of emissions reduced.</a:t>
            </a:r>
          </a:p>
        </p:txBody>
      </p:sp>
    </p:spTree>
    <p:extLst>
      <p:ext uri="{BB962C8B-B14F-4D97-AF65-F5344CB8AC3E}">
        <p14:creationId xmlns:p14="http://schemas.microsoft.com/office/powerpoint/2010/main" val="3710709595"/>
      </p:ext>
    </p:extLst>
  </p:cSld>
  <p:clrMapOvr>
    <a:masterClrMapping/>
  </p:clrMapOvr>
</p:sld>
</file>

<file path=ppt/theme/theme1.xml><?xml version="1.0" encoding="utf-8"?>
<a:theme xmlns:a="http://schemas.openxmlformats.org/drawingml/2006/main" name="CMAQMAP-21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Frutiger 55 Roman"/>
        <a:ea typeface=""/>
        <a:cs typeface=""/>
      </a:majorFont>
      <a:minorFont>
        <a:latin typeface="Frutiger 55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21AB1E537989443A0308F44546EF1EF" ma:contentTypeVersion="13" ma:contentTypeDescription="Create a new document." ma:contentTypeScope="" ma:versionID="491c388b6f5bd17d32be86c3e6759295">
  <xsd:schema xmlns:xsd="http://www.w3.org/2001/XMLSchema" xmlns:xs="http://www.w3.org/2001/XMLSchema" xmlns:p="http://schemas.microsoft.com/office/2006/metadata/properties" xmlns:ns3="9791fd43-8ae9-4346-bfc0-664719905e53" xmlns:ns4="8d39579b-f290-45b3-b42f-df7bd9c6735f" targetNamespace="http://schemas.microsoft.com/office/2006/metadata/properties" ma:root="true" ma:fieldsID="6375f865bc520b40e294166c60a948e5" ns3:_="" ns4:_="">
    <xsd:import namespace="9791fd43-8ae9-4346-bfc0-664719905e53"/>
    <xsd:import namespace="8d39579b-f290-45b3-b42f-df7bd9c6735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91fd43-8ae9-4346-bfc0-664719905e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d39579b-f290-45b3-b42f-df7bd9c6735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415B5B8-A280-407D-8ADF-96D782B17E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91fd43-8ae9-4346-bfc0-664719905e53"/>
    <ds:schemaRef ds:uri="8d39579b-f290-45b3-b42f-df7bd9c673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A110C68-7DD4-420C-B286-1B4688F731B7}">
  <ds:schemaRefs>
    <ds:schemaRef ds:uri="http://schemas.microsoft.com/sharepoint/v3/contenttype/forms"/>
  </ds:schemaRefs>
</ds:datastoreItem>
</file>

<file path=customXml/itemProps3.xml><?xml version="1.0" encoding="utf-8"?>
<ds:datastoreItem xmlns:ds="http://schemas.openxmlformats.org/officeDocument/2006/customXml" ds:itemID="{5F5B85A5-930F-4F15-8B78-4A434655F6DE}">
  <ds:schemaRefs>
    <ds:schemaRef ds:uri="http://schemas.microsoft.com/office/2006/metadata/properties"/>
    <ds:schemaRef ds:uri="http://purl.org/dc/terms/"/>
    <ds:schemaRef ds:uri="http://schemas.microsoft.com/office/2006/documentManagement/types"/>
    <ds:schemaRef ds:uri="http://schemas.openxmlformats.org/package/2006/metadata/core-properties"/>
    <ds:schemaRef ds:uri="8d39579b-f290-45b3-b42f-df7bd9c6735f"/>
    <ds:schemaRef ds:uri="http://schemas.microsoft.com/office/infopath/2007/PartnerControls"/>
    <ds:schemaRef ds:uri="http://purl.org/dc/elements/1.1/"/>
    <ds:schemaRef ds:uri="9791fd43-8ae9-4346-bfc0-664719905e5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17210</TotalTime>
  <Words>3914</Words>
  <Application>Microsoft Office PowerPoint</Application>
  <PresentationFormat>On-screen Show (4:3)</PresentationFormat>
  <Paragraphs>476</Paragraphs>
  <Slides>19</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Arial Narrow</vt:lpstr>
      <vt:lpstr>Calibri</vt:lpstr>
      <vt:lpstr>Frutiger 55 Roman</vt:lpstr>
      <vt:lpstr>Symbol</vt:lpstr>
      <vt:lpstr>Times New Roman</vt:lpstr>
      <vt:lpstr>Wingdings</vt:lpstr>
      <vt:lpstr>CMAQMAP-21Template</vt:lpstr>
      <vt:lpstr>Congestion Mitigation and Air Quality Improvement Program  Scenario Development</vt:lpstr>
      <vt:lpstr>Project Objectives</vt:lpstr>
      <vt:lpstr>Introduction to the CMAQ Program</vt:lpstr>
      <vt:lpstr>Introduction to the CMAQ Program (continued)</vt:lpstr>
      <vt:lpstr>CMAQ Scenario Development –  Report Outline</vt:lpstr>
      <vt:lpstr>Project Approach</vt:lpstr>
      <vt:lpstr>CMAQ Project Types</vt:lpstr>
      <vt:lpstr>Current Practice</vt:lpstr>
      <vt:lpstr>Examples of Synergistic Benefits</vt:lpstr>
      <vt:lpstr>Challenges and Solutions in  Leveraging Synergies</vt:lpstr>
      <vt:lpstr>Potential Synergies Among Project Types </vt:lpstr>
      <vt:lpstr>Synergistic Scenarios and CMAQ Project Types</vt:lpstr>
      <vt:lpstr>Synergistic Scenarios and CMAQ  Project Types</vt:lpstr>
      <vt:lpstr>Examples of Synergistic Benefits:  Expand Commute Options Scenario</vt:lpstr>
      <vt:lpstr>Sample Project Menu: Expand Commute Options (Metropolitan)</vt:lpstr>
      <vt:lpstr>Examples of Synergistic Benefits:  Reduce PM and NOx – Heavy Duty Vehicle Focus</vt:lpstr>
      <vt:lpstr>Sample Project Menu: Reduce PM and NOx – Heavy-Duty Vehicle Focus (State)</vt:lpstr>
      <vt:lpstr>Conclusions</vt:lpstr>
      <vt:lpstr>For Further Information</vt:lpstr>
    </vt:vector>
  </TitlesOfParts>
  <Company>DOT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USDOT_User</dc:creator>
  <cp:lastModifiedBy>Dancausse, Edward (FHWA)</cp:lastModifiedBy>
  <cp:revision>116</cp:revision>
  <cp:lastPrinted>2015-09-24T14:51:14Z</cp:lastPrinted>
  <dcterms:created xsi:type="dcterms:W3CDTF">2015-03-10T19:30:39Z</dcterms:created>
  <dcterms:modified xsi:type="dcterms:W3CDTF">2020-07-01T18:12:35Z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0x010100521AB1E537989443A0308F44546EF1EF</vt:lpwstr>
  </property>
</Properties>
</file>