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3"/>
  </p:notesMasterIdLst>
  <p:handoutMasterIdLst>
    <p:handoutMasterId r:id="rId74"/>
  </p:handoutMasterIdLst>
  <p:sldIdLst>
    <p:sldId id="256" r:id="rId2"/>
    <p:sldId id="363" r:id="rId3"/>
    <p:sldId id="424" r:id="rId4"/>
    <p:sldId id="268" r:id="rId5"/>
    <p:sldId id="425" r:id="rId6"/>
    <p:sldId id="259" r:id="rId7"/>
    <p:sldId id="260" r:id="rId8"/>
    <p:sldId id="426" r:id="rId9"/>
    <p:sldId id="487" r:id="rId10"/>
    <p:sldId id="488" r:id="rId11"/>
    <p:sldId id="359" r:id="rId12"/>
    <p:sldId id="427" r:id="rId13"/>
    <p:sldId id="428" r:id="rId14"/>
    <p:sldId id="429" r:id="rId15"/>
    <p:sldId id="430" r:id="rId16"/>
    <p:sldId id="431" r:id="rId17"/>
    <p:sldId id="432" r:id="rId18"/>
    <p:sldId id="483" r:id="rId19"/>
    <p:sldId id="433" r:id="rId20"/>
    <p:sldId id="281" r:id="rId21"/>
    <p:sldId id="434" r:id="rId22"/>
    <p:sldId id="439" r:id="rId23"/>
    <p:sldId id="440" r:id="rId24"/>
    <p:sldId id="441" r:id="rId25"/>
    <p:sldId id="442" r:id="rId26"/>
    <p:sldId id="443" r:id="rId27"/>
    <p:sldId id="444" r:id="rId28"/>
    <p:sldId id="445" r:id="rId29"/>
    <p:sldId id="458" r:id="rId30"/>
    <p:sldId id="453" r:id="rId31"/>
    <p:sldId id="454" r:id="rId32"/>
    <p:sldId id="455" r:id="rId33"/>
    <p:sldId id="456" r:id="rId34"/>
    <p:sldId id="490" r:id="rId35"/>
    <p:sldId id="491" r:id="rId36"/>
    <p:sldId id="492" r:id="rId37"/>
    <p:sldId id="493" r:id="rId38"/>
    <p:sldId id="495" r:id="rId39"/>
    <p:sldId id="496" r:id="rId40"/>
    <p:sldId id="497" r:id="rId41"/>
    <p:sldId id="499" r:id="rId42"/>
    <p:sldId id="500" r:id="rId43"/>
    <p:sldId id="501" r:id="rId44"/>
    <p:sldId id="503" r:id="rId45"/>
    <p:sldId id="436" r:id="rId46"/>
    <p:sldId id="465" r:id="rId47"/>
    <p:sldId id="505" r:id="rId48"/>
    <p:sldId id="506" r:id="rId49"/>
    <p:sldId id="469" r:id="rId50"/>
    <p:sldId id="470" r:id="rId51"/>
    <p:sldId id="471" r:id="rId52"/>
    <p:sldId id="472" r:id="rId53"/>
    <p:sldId id="473" r:id="rId54"/>
    <p:sldId id="474" r:id="rId55"/>
    <p:sldId id="475" r:id="rId56"/>
    <p:sldId id="462" r:id="rId57"/>
    <p:sldId id="476" r:id="rId58"/>
    <p:sldId id="477" r:id="rId59"/>
    <p:sldId id="478" r:id="rId60"/>
    <p:sldId id="479" r:id="rId61"/>
    <p:sldId id="480" r:id="rId62"/>
    <p:sldId id="481" r:id="rId63"/>
    <p:sldId id="482" r:id="rId64"/>
    <p:sldId id="463" r:id="rId65"/>
    <p:sldId id="437" r:id="rId66"/>
    <p:sldId id="446" r:id="rId67"/>
    <p:sldId id="447" r:id="rId68"/>
    <p:sldId id="448" r:id="rId69"/>
    <p:sldId id="449" r:id="rId70"/>
    <p:sldId id="450" r:id="rId71"/>
    <p:sldId id="393" r:id="rId7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69" autoAdjust="0"/>
    <p:restoredTop sz="92870" autoAdjust="0"/>
  </p:normalViewPr>
  <p:slideViewPr>
    <p:cSldViewPr>
      <p:cViewPr varScale="1">
        <p:scale>
          <a:sx n="61" d="100"/>
          <a:sy n="61" d="100"/>
        </p:scale>
        <p:origin x="-5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954" y="-102"/>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B03EC1EC-20A2-4D1B-87A5-92DC0C817289}" type="datetimeFigureOut">
              <a:rPr lang="en-US" smtClean="0"/>
              <a:pPr/>
              <a:t>12/14/2010</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5683875B-4C9D-4B0D-9EA1-41035FC96581}"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4F63A4DC-94C5-49AA-BBD6-3CB41BA11E5E}" type="datetimeFigureOut">
              <a:rPr lang="en-US" smtClean="0"/>
              <a:pPr/>
              <a:t>12/14/2010</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1F729242-759D-4367-92AA-4C9F3635765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100" dirty="0" smtClean="0"/>
          </a:p>
        </p:txBody>
      </p:sp>
      <p:sp>
        <p:nvSpPr>
          <p:cNvPr id="24580"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87AA6717-F00C-461C-B7B9-33C5F6DABCFD}" type="slidenum">
              <a:rPr lang="en-US" sz="1200">
                <a:latin typeface="Calibri" pitchFamily="34" charset="0"/>
              </a:rPr>
              <a:pPr algn="r"/>
              <a:t>23</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project-level analysis (e.g. at multi-modal terminals), vehicle fleet is unique and needs to be characterized properly.</a:t>
            </a:r>
          </a:p>
        </p:txBody>
      </p:sp>
      <p:sp>
        <p:nvSpPr>
          <p:cNvPr id="28676"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DD5E9298-0DA9-45D7-AD81-FC90BE79F51A}" type="slidenum">
              <a:rPr lang="en-US" sz="1200">
                <a:latin typeface="Calibri" pitchFamily="34" charset="0"/>
              </a:rPr>
              <a:pPr algn="r"/>
              <a:t>24</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Issues: And </a:t>
            </a:r>
            <a:r>
              <a:rPr lang="en-US" sz="1100" dirty="0" smtClean="0">
                <a:sym typeface="Wingdings" pitchFamily="2" charset="2"/>
              </a:rPr>
              <a:t>what about off-network activity &amp; extended idling?</a:t>
            </a:r>
            <a:endParaRPr lang="en-US" sz="1100" dirty="0" smtClean="0"/>
          </a:p>
          <a:p>
            <a:pPr>
              <a:spcBef>
                <a:spcPct val="0"/>
              </a:spcBef>
            </a:pPr>
            <a:endParaRPr lang="en-US" dirty="0" smtClean="0"/>
          </a:p>
        </p:txBody>
      </p:sp>
      <p:sp>
        <p:nvSpPr>
          <p:cNvPr id="30724"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7E8D1B4F-1A45-4BF3-9E8C-F1561AE118D4}" type="slidenum">
              <a:rPr lang="en-US" sz="1200">
                <a:latin typeface="Calibri" pitchFamily="34" charset="0"/>
              </a:rPr>
              <a:pPr algn="r"/>
              <a:t>25</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6868"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12CB175B-00D6-49C0-A695-029A85629C52}" type="slidenum">
              <a:rPr lang="en-US" sz="1200">
                <a:latin typeface="Calibri" pitchFamily="34" charset="0"/>
              </a:rPr>
              <a:pPr algn="r"/>
              <a:t>26</a:t>
            </a:fld>
            <a:endParaRPr lang="en-US" sz="1200"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32DA39A6-E6EB-405E-AB88-873B48175BC4}" type="slidenum">
              <a:rPr lang="en-US" sz="1200">
                <a:latin typeface="Calibri" pitchFamily="34" charset="0"/>
              </a:rPr>
              <a:pPr algn="r"/>
              <a:t>27</a:t>
            </a:fld>
            <a:endParaRPr lang="en-US" sz="1200"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820"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E41101C7-4B89-4BDD-99D1-4F5C7EEB6ED0}" type="slidenum">
              <a:rPr lang="en-US" sz="1200">
                <a:latin typeface="Calibri" pitchFamily="34" charset="0"/>
              </a:rPr>
              <a:pPr algn="r"/>
              <a:t>28</a:t>
            </a:fld>
            <a:endParaRPr lang="en-US" sz="1200" dirty="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93D849E8-9407-48C0-B9BE-B9224A23CE9C}" type="slidenum">
              <a:rPr lang="en-US"/>
              <a:pPr/>
              <a:t>30</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endParaRPr lang="en-US" sz="18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A772783-88D7-4A69-8E19-22B9B758E3BE}" type="slidenum">
              <a:rPr lang="en-US"/>
              <a:pPr/>
              <a:t>31</a:t>
            </a:fld>
            <a:endParaRPr lang="en-US"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n-US" sz="18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168DFA4F-6B95-4691-BA21-1C2FB8B1E569}" type="slidenum">
              <a:rPr lang="en-US"/>
              <a:pPr/>
              <a:t>32</a:t>
            </a:fld>
            <a:endParaRPr 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sz="18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E9DF99EF-C58C-42A1-B22C-FBB264E50D76}" type="slidenum">
              <a:rPr lang="en-US"/>
              <a:pPr/>
              <a:t>33</a:t>
            </a:fld>
            <a:endParaRPr lang="en-US" dirty="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n-US" sz="18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9D7AB-FA9B-475D-AAE4-E570A3E11E5F}" type="slidenum">
              <a:rPr lang="en-US"/>
              <a:pPr/>
              <a:t>34</a:t>
            </a:fld>
            <a:endParaRPr lang="en-US" dirty="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smtClean="0">
                <a:latin typeface="Arial" pitchFamily="34" charset="0"/>
              </a:rPr>
              <a:t>The goal is to</a:t>
            </a:r>
            <a:r>
              <a:rPr lang="en-US" baseline="0" dirty="0" smtClean="0">
                <a:latin typeface="Arial" pitchFamily="34" charset="0"/>
              </a:rPr>
              <a:t> </a:t>
            </a:r>
            <a:r>
              <a:rPr lang="en-US" dirty="0" smtClean="0">
                <a:latin typeface="Arial" pitchFamily="34" charset="0"/>
              </a:rPr>
              <a:t>help transportation decision makers (particularly transportation planners, asset managers, and system operators) identify which assets (a) are most exposed to the threats from climate change and/or (b) could result in the most serious consequences as a result of those threats </a:t>
            </a:r>
          </a:p>
          <a:p>
            <a:pPr eaLnBrk="1" hangingPunct="1"/>
            <a:r>
              <a:rPr lang="en-US" dirty="0" smtClean="0">
                <a:latin typeface="Arial" pitchFamily="34" charset="0"/>
              </a:rPr>
              <a:t>FHWA developed a conceptual model for conducting vulnerability assessments.  </a:t>
            </a:r>
          </a:p>
          <a:p>
            <a:pPr eaLnBrk="1" hangingPunct="1">
              <a:buFontTx/>
              <a:buChar char="•"/>
            </a:pPr>
            <a:r>
              <a:rPr lang="en-US" dirty="0" smtClean="0">
                <a:latin typeface="Arial" pitchFamily="34" charset="0"/>
              </a:rPr>
              <a:t>It is a joint effort between the Office of Planning, Environment &amp; Realty and the Office of Infrastructure.</a:t>
            </a:r>
          </a:p>
          <a:p>
            <a:pPr eaLnBrk="1" hangingPunct="1">
              <a:buFontTx/>
              <a:buChar char="•"/>
            </a:pPr>
            <a:r>
              <a:rPr lang="en-US" dirty="0" smtClean="0">
                <a:latin typeface="Helvetica" pitchFamily="34" charset="0"/>
              </a:rPr>
              <a:t>The conceptual model consists of three primary components:</a:t>
            </a:r>
          </a:p>
          <a:p>
            <a:pPr lvl="1" eaLnBrk="1" hangingPunct="1">
              <a:buFontTx/>
              <a:buChar char="•"/>
            </a:pPr>
            <a:r>
              <a:rPr lang="en-US" dirty="0" smtClean="0">
                <a:latin typeface="Helvetica" pitchFamily="34" charset="0"/>
              </a:rPr>
              <a:t>Develop inventory of infrastructure assets;</a:t>
            </a:r>
          </a:p>
          <a:p>
            <a:pPr lvl="1" eaLnBrk="1" hangingPunct="1">
              <a:buFontTx/>
              <a:buChar char="•"/>
            </a:pPr>
            <a:r>
              <a:rPr lang="en-US" dirty="0" smtClean="0">
                <a:latin typeface="Helvetica" pitchFamily="34" charset="0"/>
              </a:rPr>
              <a:t>Gather climate data; and</a:t>
            </a:r>
          </a:p>
          <a:p>
            <a:pPr lvl="1" eaLnBrk="1" hangingPunct="1">
              <a:buFontTx/>
              <a:buChar char="•"/>
            </a:pPr>
            <a:r>
              <a:rPr lang="en-US" dirty="0" smtClean="0">
                <a:latin typeface="Helvetica" pitchFamily="34" charset="0"/>
              </a:rPr>
              <a:t>Assess risk and vulnerability of assets and the transportation system as a whole to projected climate change.</a:t>
            </a:r>
          </a:p>
          <a:p>
            <a:pPr eaLnBrk="1" hangingPunct="1">
              <a:buFontTx/>
              <a:buChar char="•"/>
            </a:pPr>
            <a:r>
              <a:rPr lang="en-US" dirty="0" smtClean="0">
                <a:latin typeface="Arial" pitchFamily="34" charset="0"/>
              </a:rPr>
              <a:t>FHWA is helping fund pilots of the framework.</a:t>
            </a:r>
          </a:p>
          <a:p>
            <a:pPr eaLnBrk="1" hangingPunct="1">
              <a:buFontTx/>
              <a:buChar char="•"/>
            </a:pPr>
            <a:r>
              <a:rPr lang="en-US" dirty="0" smtClean="0">
                <a:latin typeface="Arial" pitchFamily="34" charset="0"/>
              </a:rPr>
              <a:t>5 pilot locations were chosen,</a:t>
            </a:r>
            <a:r>
              <a:rPr lang="en-US" baseline="0" dirty="0" smtClean="0">
                <a:latin typeface="Arial" pitchFamily="34" charset="0"/>
              </a:rPr>
              <a:t> they will be implementing the framework over the next year.</a:t>
            </a:r>
            <a:endParaRPr lang="en-US" dirty="0" smtClean="0">
              <a:latin typeface="Arial" pitchFamily="34" charset="0"/>
            </a:endParaRPr>
          </a:p>
          <a:p>
            <a:pPr eaLnBrk="1" hangingPunct="1"/>
            <a:endParaRPr lang="en-US" dirty="0"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0199A2B5-8616-4612-9900-DE69091AB0B5}" type="slidenum">
              <a:rPr lang="en-US" smtClean="0">
                <a:latin typeface="Arial" pitchFamily="34" charset="0"/>
              </a:rPr>
              <a:pPr/>
              <a:t>47</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dirty="0" smtClean="0">
                <a:solidFill>
                  <a:schemeClr val="tx1"/>
                </a:solidFill>
              </a:rPr>
              <a:t>1. Develop asset inventory and prioritize (importance)</a:t>
            </a:r>
          </a:p>
          <a:p>
            <a:pPr eaLnBrk="1" hangingPunct="1"/>
            <a:r>
              <a:rPr lang="en-US" sz="1200" dirty="0" smtClean="0">
                <a:solidFill>
                  <a:schemeClr val="tx1"/>
                </a:solidFill>
              </a:rPr>
              <a:t>2. Gather climate data: including</a:t>
            </a:r>
            <a:r>
              <a:rPr lang="en-US" sz="1200" baseline="0" dirty="0" smtClean="0">
                <a:solidFill>
                  <a:schemeClr val="tx1"/>
                </a:solidFill>
              </a:rPr>
              <a:t> </a:t>
            </a:r>
            <a:r>
              <a:rPr lang="en-US" sz="1200" dirty="0" smtClean="0">
                <a:solidFill>
                  <a:schemeClr val="tx1"/>
                </a:solidFill>
              </a:rPr>
              <a:t>certainty, likelihood, and magnitude of projected changes</a:t>
            </a:r>
          </a:p>
          <a:p>
            <a:pPr eaLnBrk="1" hangingPunct="1"/>
            <a:r>
              <a:rPr lang="en-US" sz="1200" dirty="0" smtClean="0">
                <a:solidFill>
                  <a:schemeClr val="tx1"/>
                </a:solidFill>
              </a:rPr>
              <a:t>3. Assess risk and vulnerability of the assets and the system as a whole to climate changes</a:t>
            </a:r>
          </a:p>
          <a:p>
            <a:pPr eaLnBrk="1" hangingPunct="1"/>
            <a:r>
              <a:rPr lang="en-US" sz="1200" dirty="0" smtClean="0">
                <a:solidFill>
                  <a:schemeClr val="tx1"/>
                </a:solidFill>
              </a:rPr>
              <a:t>4.</a:t>
            </a:r>
            <a:r>
              <a:rPr lang="en-US" sz="1200" baseline="0" dirty="0" smtClean="0">
                <a:solidFill>
                  <a:schemeClr val="tx1"/>
                </a:solidFill>
              </a:rPr>
              <a:t> </a:t>
            </a:r>
            <a:r>
              <a:rPr lang="en-US" sz="1200" dirty="0" smtClean="0">
                <a:solidFill>
                  <a:schemeClr val="tx1"/>
                </a:solidFill>
              </a:rPr>
              <a:t>Identify, Analyze, and Prioritize Adaptation Options</a:t>
            </a:r>
          </a:p>
          <a:p>
            <a:r>
              <a:rPr lang="en-US" sz="1200" dirty="0" smtClean="0">
                <a:solidFill>
                  <a:schemeClr val="tx1"/>
                </a:solidFill>
              </a:rPr>
              <a:t>5.</a:t>
            </a:r>
            <a:r>
              <a:rPr lang="en-US" sz="1200" baseline="0" dirty="0" smtClean="0">
                <a:solidFill>
                  <a:schemeClr val="tx1"/>
                </a:solidFill>
              </a:rPr>
              <a:t> </a:t>
            </a:r>
            <a:r>
              <a:rPr lang="en-US" sz="1200" dirty="0" smtClean="0">
                <a:solidFill>
                  <a:schemeClr val="tx1"/>
                </a:solidFill>
              </a:rPr>
              <a:t>Monitor and Revisit</a:t>
            </a:r>
            <a:endParaRPr lang="en-US" dirty="0"/>
          </a:p>
        </p:txBody>
      </p:sp>
      <p:sp>
        <p:nvSpPr>
          <p:cNvPr id="4" name="Slide Number Placeholder 3"/>
          <p:cNvSpPr>
            <a:spLocks noGrp="1"/>
          </p:cNvSpPr>
          <p:nvPr>
            <p:ph type="sldNum" sz="quarter" idx="10"/>
          </p:nvPr>
        </p:nvSpPr>
        <p:spPr/>
        <p:txBody>
          <a:bodyPr/>
          <a:lstStyle/>
          <a:p>
            <a:pPr>
              <a:defRPr/>
            </a:pPr>
            <a:fld id="{E1669F77-F917-48F2-A2FF-FD79056FCA38}" type="slidenum">
              <a:rPr lang="en-US" smtClean="0"/>
              <a:pPr>
                <a:defRPr/>
              </a:pPr>
              <a:t>48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$300,000 to MTC</a:t>
            </a:r>
            <a:endParaRPr lang="en-US" dirty="0"/>
          </a:p>
        </p:txBody>
      </p:sp>
      <p:sp>
        <p:nvSpPr>
          <p:cNvPr id="4" name="Slide Number Placeholder 3"/>
          <p:cNvSpPr>
            <a:spLocks noGrp="1"/>
          </p:cNvSpPr>
          <p:nvPr>
            <p:ph type="sldNum" sz="quarter" idx="10"/>
          </p:nvPr>
        </p:nvSpPr>
        <p:spPr/>
        <p:txBody>
          <a:bodyPr/>
          <a:lstStyle/>
          <a:p>
            <a:pPr>
              <a:defRPr/>
            </a:pPr>
            <a:fld id="{E1669F77-F917-48F2-A2FF-FD79056FCA38}" type="slidenum">
              <a:rPr lang="en-US" smtClean="0"/>
              <a:pPr>
                <a:defRPr/>
              </a:pPr>
              <a:t>50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$250,000 to VDOT</a:t>
            </a:r>
            <a:endParaRPr lang="en-US" dirty="0"/>
          </a:p>
        </p:txBody>
      </p:sp>
      <p:sp>
        <p:nvSpPr>
          <p:cNvPr id="4" name="Slide Number Placeholder 3"/>
          <p:cNvSpPr>
            <a:spLocks noGrp="1"/>
          </p:cNvSpPr>
          <p:nvPr>
            <p:ph type="sldNum" sz="quarter" idx="10"/>
          </p:nvPr>
        </p:nvSpPr>
        <p:spPr/>
        <p:txBody>
          <a:bodyPr/>
          <a:lstStyle/>
          <a:p>
            <a:pPr>
              <a:defRPr/>
            </a:pPr>
            <a:fld id="{E1669F77-F917-48F2-A2FF-FD79056FCA38}" type="slidenum">
              <a:rPr lang="en-US" smtClean="0"/>
              <a:pPr>
                <a:defRPr/>
              </a:pPr>
              <a:t>51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$150,000 to NJDOT</a:t>
            </a:r>
            <a:endParaRPr lang="en-US" dirty="0"/>
          </a:p>
        </p:txBody>
      </p:sp>
      <p:sp>
        <p:nvSpPr>
          <p:cNvPr id="4" name="Slide Number Placeholder 3"/>
          <p:cNvSpPr>
            <a:spLocks noGrp="1"/>
          </p:cNvSpPr>
          <p:nvPr>
            <p:ph type="sldNum" sz="quarter" idx="10"/>
          </p:nvPr>
        </p:nvSpPr>
        <p:spPr/>
        <p:txBody>
          <a:bodyPr/>
          <a:lstStyle/>
          <a:p>
            <a:pPr>
              <a:defRPr/>
            </a:pPr>
            <a:fld id="{E1669F77-F917-48F2-A2FF-FD79056FCA38}" type="slidenum">
              <a:rPr lang="en-US" smtClean="0"/>
              <a:pPr>
                <a:defRPr/>
              </a:pPr>
              <a:t>52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$189,500 to WSDOT</a:t>
            </a:r>
            <a:endParaRPr lang="en-US" dirty="0"/>
          </a:p>
        </p:txBody>
      </p:sp>
      <p:sp>
        <p:nvSpPr>
          <p:cNvPr id="4" name="Slide Number Placeholder 3"/>
          <p:cNvSpPr>
            <a:spLocks noGrp="1"/>
          </p:cNvSpPr>
          <p:nvPr>
            <p:ph type="sldNum" sz="quarter" idx="10"/>
          </p:nvPr>
        </p:nvSpPr>
        <p:spPr/>
        <p:txBody>
          <a:bodyPr/>
          <a:lstStyle/>
          <a:p>
            <a:pPr>
              <a:defRPr/>
            </a:pPr>
            <a:fld id="{E1669F77-F917-48F2-A2FF-FD79056FCA38}" type="slidenum">
              <a:rPr lang="en-US" smtClean="0"/>
              <a:pPr>
                <a:defRPr/>
              </a:pPr>
              <a:t>53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$82,000 to Oahu MPO</a:t>
            </a:r>
            <a:endParaRPr lang="en-US" dirty="0"/>
          </a:p>
        </p:txBody>
      </p:sp>
      <p:sp>
        <p:nvSpPr>
          <p:cNvPr id="4" name="Slide Number Placeholder 3"/>
          <p:cNvSpPr>
            <a:spLocks noGrp="1"/>
          </p:cNvSpPr>
          <p:nvPr>
            <p:ph type="sldNum" sz="quarter" idx="10"/>
          </p:nvPr>
        </p:nvSpPr>
        <p:spPr/>
        <p:txBody>
          <a:bodyPr/>
          <a:lstStyle/>
          <a:p>
            <a:pPr>
              <a:defRPr/>
            </a:pPr>
            <a:fld id="{E1669F77-F917-48F2-A2FF-FD79056FCA38}" type="slidenum">
              <a:rPr lang="en-US" smtClean="0"/>
              <a:pPr>
                <a:defRPr/>
              </a:pPr>
              <a:t>54</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5265015" y="6658443"/>
            <a:ext cx="4029282" cy="350760"/>
          </a:xfrm>
          <a:prstGeom prst="rect">
            <a:avLst/>
          </a:prstGeom>
          <a:noFill/>
          <a:ln w="9525">
            <a:noFill/>
            <a:miter lim="800000"/>
            <a:headEnd/>
            <a:tailEnd/>
          </a:ln>
        </p:spPr>
        <p:txBody>
          <a:bodyPr lIns="94947" tIns="47474" rIns="94947" bIns="47474" anchor="b"/>
          <a:lstStyle/>
          <a:p>
            <a:pPr algn="r" defTabSz="949568"/>
            <a:fld id="{5B9A2BA5-FAF0-49B9-B49B-11F67C955010}" type="slidenum">
              <a:rPr lang="en-US" sz="1200"/>
              <a:pPr algn="r" defTabSz="949568"/>
              <a:t>57</a:t>
            </a:fld>
            <a:endParaRPr lang="en-US" sz="1200"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smtClean="0"/>
              <a:t>http://www.climatescience.gov/Library/sap/sap4-7/default.php</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1F729242-759D-4367-92AA-4C9F36357658}" type="slidenum">
              <a:rPr lang="en-US" smtClean="0"/>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5265015" y="6658443"/>
            <a:ext cx="4029282" cy="350760"/>
          </a:xfrm>
          <a:prstGeom prst="rect">
            <a:avLst/>
          </a:prstGeom>
          <a:noFill/>
          <a:ln w="9525">
            <a:noFill/>
            <a:miter lim="800000"/>
            <a:headEnd/>
            <a:tailEnd/>
          </a:ln>
        </p:spPr>
        <p:txBody>
          <a:bodyPr lIns="94051" tIns="47025" rIns="94051" bIns="47025" anchor="b"/>
          <a:lstStyle/>
          <a:p>
            <a:pPr algn="r" defTabSz="941480"/>
            <a:fld id="{2354361E-4FCB-4195-BFFD-EB52A3ED00CE}" type="slidenum">
              <a:rPr lang="en-US" sz="1200"/>
              <a:pPr algn="r" defTabSz="941480"/>
              <a:t>58</a:t>
            </a:fld>
            <a:endParaRPr lang="en-US" sz="1200"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lnSpc>
                <a:spcPct val="90000"/>
              </a:lnSpc>
            </a:pPr>
            <a:r>
              <a:rPr lang="en-US" dirty="0" smtClean="0"/>
              <a:t>What are the key transportation assets in Mobile, AL?</a:t>
            </a:r>
          </a:p>
          <a:p>
            <a:pPr eaLnBrk="1" hangingPunct="1">
              <a:lnSpc>
                <a:spcPct val="90000"/>
              </a:lnSpc>
            </a:pPr>
            <a:r>
              <a:rPr lang="en-US" dirty="0" smtClean="0"/>
              <a:t>How can we screen these assets to establish a list of “critical” transportation assets for further analysis?</a:t>
            </a:r>
          </a:p>
          <a:p>
            <a:pPr eaLnBrk="1" hangingPunct="1">
              <a:lnSpc>
                <a:spcPct val="90000"/>
              </a:lnSpc>
            </a:pPr>
            <a:r>
              <a:rPr lang="en-US" dirty="0" smtClean="0"/>
              <a:t>What climate change effects are projected for Mobile?</a:t>
            </a:r>
          </a:p>
          <a:p>
            <a:pPr eaLnBrk="1" hangingPunct="1">
              <a:lnSpc>
                <a:spcPct val="90000"/>
              </a:lnSpc>
            </a:pPr>
            <a:r>
              <a:rPr lang="en-US" dirty="0" smtClean="0"/>
              <a:t>Given projected changes in climate and observed impacts for similar weather-related events which assets are most vulnerable?</a:t>
            </a:r>
          </a:p>
          <a:p>
            <a:pPr eaLnBrk="1" hangingPunct="1">
              <a:lnSpc>
                <a:spcPct val="90000"/>
              </a:lnSpc>
            </a:pPr>
            <a:r>
              <a:rPr lang="en-US" dirty="0" smtClean="0"/>
              <a:t>What are the costs of inaction?</a:t>
            </a:r>
          </a:p>
          <a:p>
            <a:pPr eaLnBrk="1" hangingPunct="1">
              <a:lnSpc>
                <a:spcPct val="90000"/>
              </a:lnSpc>
            </a:pPr>
            <a:r>
              <a:rPr lang="en-US" dirty="0" smtClean="0"/>
              <a:t>What strategies exist to reduce vulnerability among the most vulnerable assets and how much will they cost?</a:t>
            </a:r>
          </a:p>
          <a:p>
            <a:pPr eaLnBrk="1" hangingPunct="1"/>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txBox="1">
            <a:spLocks noGrp="1" noChangeArrowheads="1"/>
          </p:cNvSpPr>
          <p:nvPr/>
        </p:nvSpPr>
        <p:spPr bwMode="auto">
          <a:xfrm>
            <a:off x="5265015" y="6658443"/>
            <a:ext cx="4029282" cy="350760"/>
          </a:xfrm>
          <a:prstGeom prst="rect">
            <a:avLst/>
          </a:prstGeom>
          <a:noFill/>
          <a:ln w="9525">
            <a:noFill/>
            <a:miter lim="800000"/>
            <a:headEnd/>
            <a:tailEnd/>
          </a:ln>
        </p:spPr>
        <p:txBody>
          <a:bodyPr lIns="94947" tIns="47474" rIns="94947" bIns="47474" anchor="b"/>
          <a:lstStyle/>
          <a:p>
            <a:pPr algn="r" defTabSz="949568"/>
            <a:fld id="{C35CD851-A425-4CE8-B09D-3016EADE9ACB}" type="slidenum">
              <a:rPr lang="en-US" sz="1200"/>
              <a:pPr algn="r" defTabSz="949568"/>
              <a:t>59</a:t>
            </a:fld>
            <a:endParaRPr lang="en-US" sz="1200"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normAutofit fontScale="70000" lnSpcReduction="20000"/>
          </a:bodyPr>
          <a:lstStyle/>
          <a:p>
            <a:pPr eaLnBrk="1" hangingPunct="1"/>
            <a:r>
              <a:rPr lang="en-US" sz="1600" dirty="0" smtClean="0"/>
              <a:t>ICF and PB are developing a preliminary list of critical assets:</a:t>
            </a:r>
            <a:endParaRPr lang="en-US" dirty="0" smtClean="0"/>
          </a:p>
          <a:p>
            <a:pPr marL="757066" lvl="1" indent="-291179"/>
            <a:r>
              <a:rPr lang="en-US" sz="1600" dirty="0" smtClean="0"/>
              <a:t>Review MPO Model &amp; other available modal or special purpose models</a:t>
            </a:r>
          </a:p>
          <a:p>
            <a:pPr marL="757066" lvl="1" indent="-291179"/>
            <a:r>
              <a:rPr lang="en-US" sz="1600" dirty="0" smtClean="0"/>
              <a:t>Review plans &amp; programs, interview staff</a:t>
            </a:r>
          </a:p>
          <a:p>
            <a:pPr marL="757066" lvl="1" indent="-291179"/>
            <a:r>
              <a:rPr lang="en-US" sz="1600" dirty="0" smtClean="0"/>
              <a:t>Collect &amp; review asset data &amp; asset management tools in use</a:t>
            </a:r>
          </a:p>
          <a:p>
            <a:pPr marL="757066" lvl="1" indent="-291179"/>
            <a:endParaRPr lang="en-US" sz="1600" dirty="0" smtClean="0"/>
          </a:p>
          <a:p>
            <a:pPr eaLnBrk="1" hangingPunct="1"/>
            <a:r>
              <a:rPr lang="en-US" dirty="0" smtClean="0"/>
              <a:t>(Other measures of “criticality”: importance to local economy, providing connectivity for community interactions)</a:t>
            </a:r>
          </a:p>
          <a:p>
            <a:pPr eaLnBrk="1" hangingPunct="1"/>
            <a:endParaRPr lang="en-US" dirty="0" smtClean="0"/>
          </a:p>
          <a:p>
            <a:pPr eaLnBrk="1" hangingPunct="1"/>
            <a:endParaRPr lang="en-US" dirty="0" smtClean="0"/>
          </a:p>
          <a:p>
            <a:pPr eaLnBrk="1" hangingPunct="1"/>
            <a:r>
              <a:rPr lang="en-US" dirty="0" smtClean="0"/>
              <a:t>Operational Considerations: functional class, activity, key freight route, hazardous materials</a:t>
            </a:r>
          </a:p>
          <a:p>
            <a:pPr eaLnBrk="1" hangingPunct="1"/>
            <a:r>
              <a:rPr lang="en-US" dirty="0" smtClean="0"/>
              <a:t>Emergency Preparedness: Evacuation, disaster relief/recovery</a:t>
            </a:r>
          </a:p>
          <a:p>
            <a:pPr eaLnBrk="1" hangingPunct="1"/>
            <a:r>
              <a:rPr lang="en-US" dirty="0" smtClean="0"/>
              <a:t>Socio-economic assessments: Redundancy, serves key regional centers, provides key connections</a:t>
            </a:r>
          </a:p>
          <a:p>
            <a:pPr eaLnBrk="1" hangingPunct="1"/>
            <a:endParaRPr lang="en-US" dirty="0" smtClean="0"/>
          </a:p>
          <a:p>
            <a:pPr eaLnBrk="1" hangingPunct="1"/>
            <a:endParaRPr lang="en-US" dirty="0" smtClean="0"/>
          </a:p>
          <a:p>
            <a:pPr eaLnBrk="1" hangingPunct="1"/>
            <a:r>
              <a:rPr lang="en-US" dirty="0" smtClean="0"/>
              <a:t>One of the first steps in doing adaptation planning is identifying those components of the transportation system are most critical, where critical could be defined in many different ways. </a:t>
            </a:r>
          </a:p>
          <a:p>
            <a:pPr eaLnBrk="1" hangingPunct="1"/>
            <a:endParaRPr lang="en-US" dirty="0" smtClean="0"/>
          </a:p>
          <a:p>
            <a:pPr eaLnBrk="1" hangingPunct="1"/>
            <a:r>
              <a:rPr lang="en-US" dirty="0" smtClean="0"/>
              <a:t>Three characteristics of critical infrastructure have been identified:</a:t>
            </a:r>
          </a:p>
          <a:p>
            <a:pPr eaLnBrk="1" hangingPunct="1"/>
            <a:endParaRPr lang="en-US" dirty="0" smtClean="0"/>
          </a:p>
          <a:p>
            <a:pPr eaLnBrk="1" hangingPunct="1"/>
            <a:r>
              <a:rPr lang="en-US" dirty="0" smtClean="0"/>
              <a:t>Connections:  Network connectivity is critical to Mobile’s economy as well as to the national and state economic activities dependent on Mobile’s transportation system.  Links that provide this connectivity are considered “critical” infrastructure.</a:t>
            </a:r>
          </a:p>
          <a:p>
            <a:pPr eaLnBrk="1" hangingPunct="1"/>
            <a:endParaRPr lang="en-US" dirty="0" smtClean="0"/>
          </a:p>
          <a:p>
            <a:pPr eaLnBrk="1" hangingPunct="1"/>
            <a:r>
              <a:rPr lang="en-US" dirty="0" smtClean="0"/>
              <a:t>Purpose:  Some components of a transportation system are considered themselves as serving important purposes, such as distribution centers or multimodal centers.  Because of the important purpose they play in the transportation system itself, they are considered critical infrastructure.</a:t>
            </a:r>
          </a:p>
          <a:p>
            <a:pPr eaLnBrk="1" hangingPunct="1"/>
            <a:endParaRPr lang="en-US" dirty="0" smtClean="0"/>
          </a:p>
          <a:p>
            <a:pPr eaLnBrk="1" hangingPunct="1"/>
            <a:r>
              <a:rPr lang="en-US" dirty="0" smtClean="0"/>
              <a:t>Function:  Many transportation system components are important not for themselves, but simply for the fact that they connect to important economic or community centers.  For example, roads or rail lines leading to major distribution centers or chemical refineries would be considered critical because of the purpose they serve in the region.</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normAutofit fontScale="92500"/>
          </a:bodyPr>
          <a:lstStyle/>
          <a:p>
            <a:pPr marL="232943" indent="-232943"/>
            <a:r>
              <a:rPr lang="en-US" sz="1000" dirty="0" smtClean="0"/>
              <a:t>some early lessons……</a:t>
            </a:r>
          </a:p>
          <a:p>
            <a:pPr marL="232943" indent="-232943">
              <a:lnSpc>
                <a:spcPct val="200000"/>
              </a:lnSpc>
              <a:spcBef>
                <a:spcPts val="1223"/>
              </a:spcBef>
              <a:buFont typeface="Calibri" pitchFamily="34" charset="0"/>
              <a:buAutoNum type="arabicPeriod"/>
            </a:pPr>
            <a:r>
              <a:rPr lang="en-US" sz="1000" dirty="0" smtClean="0"/>
              <a:t>Data collection for all modes is a serious challenge</a:t>
            </a:r>
          </a:p>
          <a:p>
            <a:pPr marL="232943" indent="-232943">
              <a:lnSpc>
                <a:spcPct val="200000"/>
              </a:lnSpc>
              <a:spcBef>
                <a:spcPts val="1223"/>
              </a:spcBef>
              <a:buFont typeface="Calibri" pitchFamily="34" charset="0"/>
              <a:buAutoNum type="arabicPeriod"/>
            </a:pPr>
            <a:r>
              <a:rPr lang="en-US" sz="1000" dirty="0" smtClean="0"/>
              <a:t>Proprietary data is often not willingly provided</a:t>
            </a:r>
          </a:p>
          <a:p>
            <a:pPr marL="232943" indent="-232943">
              <a:lnSpc>
                <a:spcPct val="200000"/>
              </a:lnSpc>
              <a:spcBef>
                <a:spcPts val="1223"/>
              </a:spcBef>
              <a:buFont typeface="Calibri" pitchFamily="34" charset="0"/>
              <a:buAutoNum type="arabicPeriod"/>
            </a:pPr>
            <a:r>
              <a:rPr lang="en-US" sz="1000" dirty="0" smtClean="0"/>
              <a:t>Many databases do not have common referencing systems</a:t>
            </a:r>
          </a:p>
          <a:p>
            <a:pPr marL="232943" indent="-232943">
              <a:lnSpc>
                <a:spcPct val="200000"/>
              </a:lnSpc>
              <a:spcBef>
                <a:spcPts val="1223"/>
              </a:spcBef>
              <a:buFont typeface="Calibri" pitchFamily="34" charset="0"/>
              <a:buAutoNum type="arabicPeriod"/>
            </a:pPr>
            <a:r>
              <a:rPr lang="en-US" sz="1000" dirty="0" smtClean="0"/>
              <a:t>The data that is available represents historical or today’s conditions….not necessarily what will exist in some future year when adaptation issues might be of greater concern</a:t>
            </a:r>
          </a:p>
          <a:p>
            <a:pPr marL="232943" indent="-232943">
              <a:lnSpc>
                <a:spcPct val="200000"/>
              </a:lnSpc>
              <a:spcBef>
                <a:spcPts val="1223"/>
              </a:spcBef>
              <a:buFont typeface="Calibri" pitchFamily="34" charset="0"/>
              <a:buAutoNum type="arabicPeriod"/>
            </a:pPr>
            <a:r>
              <a:rPr lang="en-US" sz="1000" dirty="0" smtClean="0"/>
              <a:t>If you are not careful in how your criteria are applied, everything becomes “critiical.”</a:t>
            </a:r>
          </a:p>
          <a:p>
            <a:pPr marL="232943" indent="-232943">
              <a:lnSpc>
                <a:spcPct val="200000"/>
              </a:lnSpc>
              <a:spcBef>
                <a:spcPts val="1223"/>
              </a:spcBef>
              <a:buFont typeface="Calibri" pitchFamily="34" charset="0"/>
              <a:buAutoNum type="arabicPeriod"/>
            </a:pPr>
            <a:r>
              <a:rPr lang="en-US" sz="1000" dirty="0" smtClean="0"/>
              <a:t>The community has a role to play in helping identify critical infrastructure</a:t>
            </a:r>
          </a:p>
          <a:p>
            <a:pPr marL="232943" indent="-232943"/>
            <a:endParaRPr lang="en-US" sz="10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5265015" y="6658443"/>
            <a:ext cx="4029282" cy="350760"/>
          </a:xfrm>
          <a:prstGeom prst="rect">
            <a:avLst/>
          </a:prstGeom>
          <a:noFill/>
          <a:ln w="9525">
            <a:noFill/>
            <a:miter lim="800000"/>
            <a:headEnd/>
            <a:tailEnd/>
          </a:ln>
        </p:spPr>
        <p:txBody>
          <a:bodyPr lIns="94947" tIns="47474" rIns="94947" bIns="47474" anchor="b"/>
          <a:lstStyle/>
          <a:p>
            <a:pPr algn="r" defTabSz="949568"/>
            <a:fld id="{0EADE770-6C07-4180-8B23-EA40B8E506D2}" type="slidenum">
              <a:rPr lang="en-US" sz="1200"/>
              <a:pPr algn="r" defTabSz="949568"/>
              <a:t>61</a:t>
            </a:fld>
            <a:endParaRPr lang="en-US" sz="1200" dirty="0"/>
          </a:p>
        </p:txBody>
      </p:sp>
      <p:sp>
        <p:nvSpPr>
          <p:cNvPr id="1536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normAutofit fontScale="55000" lnSpcReduction="20000"/>
          </a:bodyPr>
          <a:lstStyle/>
          <a:p>
            <a:pPr eaLnBrk="1" hangingPunct="1">
              <a:buFont typeface="Wingdings 3" pitchFamily="18" charset="2"/>
              <a:buNone/>
            </a:pPr>
            <a:r>
              <a:rPr lang="en-US" dirty="0" smtClean="0"/>
              <a:t>Interagency agreement to get subsidence data, temp/precip projections.</a:t>
            </a:r>
          </a:p>
          <a:p>
            <a:pPr marL="757066" lvl="1" indent="-291179">
              <a:spcBef>
                <a:spcPct val="20000"/>
              </a:spcBef>
            </a:pPr>
            <a:r>
              <a:rPr lang="en-US" dirty="0" smtClean="0"/>
              <a:t>1.</a:t>
            </a:r>
            <a:r>
              <a:rPr lang="en-US" sz="1800" dirty="0" smtClean="0"/>
              <a:t> Observations and model projections</a:t>
            </a:r>
          </a:p>
          <a:p>
            <a:pPr marL="1164717" lvl="2" indent="-232943"/>
            <a:r>
              <a:rPr lang="en-US" dirty="0" smtClean="0"/>
              <a:t>temperature 			</a:t>
            </a:r>
            <a:r>
              <a:rPr lang="en-US" dirty="0" smtClean="0">
                <a:cs typeface="Arial" pitchFamily="34" charset="0"/>
              </a:rPr>
              <a:t>•  </a:t>
            </a:r>
            <a:r>
              <a:rPr lang="en-US" dirty="0" smtClean="0"/>
              <a:t>precipitation</a:t>
            </a:r>
          </a:p>
          <a:p>
            <a:pPr marL="1164717" lvl="2" indent="-232943"/>
            <a:r>
              <a:rPr lang="en-US" dirty="0" smtClean="0"/>
              <a:t>winds				</a:t>
            </a:r>
            <a:r>
              <a:rPr lang="en-US" dirty="0" smtClean="0">
                <a:cs typeface="Arial" pitchFamily="34" charset="0"/>
              </a:rPr>
              <a:t>•  runoff</a:t>
            </a:r>
            <a:endParaRPr lang="en-US" dirty="0" smtClean="0"/>
          </a:p>
          <a:p>
            <a:pPr marL="1164717" lvl="2" indent="-232943"/>
            <a:r>
              <a:rPr lang="en-US" dirty="0" smtClean="0"/>
              <a:t>waves				</a:t>
            </a:r>
            <a:r>
              <a:rPr lang="en-US" dirty="0" smtClean="0">
                <a:cs typeface="Arial" pitchFamily="34" charset="0"/>
              </a:rPr>
              <a:t>•  </a:t>
            </a:r>
            <a:r>
              <a:rPr lang="en-US" dirty="0" smtClean="0"/>
              <a:t>sea level rise</a:t>
            </a:r>
          </a:p>
          <a:p>
            <a:pPr marL="1164717" lvl="2" indent="-232943"/>
            <a:r>
              <a:rPr lang="en-US" dirty="0" smtClean="0"/>
              <a:t>storm surge			</a:t>
            </a:r>
            <a:r>
              <a:rPr lang="en-US" dirty="0" smtClean="0">
                <a:cs typeface="Arial" pitchFamily="34" charset="0"/>
              </a:rPr>
              <a:t>•  </a:t>
            </a:r>
            <a:r>
              <a:rPr lang="en-US" dirty="0" smtClean="0"/>
              <a:t>storm events</a:t>
            </a:r>
          </a:p>
          <a:p>
            <a:pPr marL="1164717" lvl="2" indent="-232943"/>
            <a:endParaRPr lang="en-US" dirty="0" smtClean="0"/>
          </a:p>
          <a:p>
            <a:pPr marL="1164717" lvl="2" indent="-232943"/>
            <a:r>
              <a:rPr lang="en-US" dirty="0" smtClean="0"/>
              <a:t>Will examine changes in both means and extremes</a:t>
            </a:r>
          </a:p>
          <a:p>
            <a:pPr eaLnBrk="1" hangingPunct="1">
              <a:buFont typeface="Wingdings 3" pitchFamily="18" charset="2"/>
              <a:buNone/>
            </a:pPr>
            <a:endParaRPr lang="en-US" dirty="0" smtClean="0"/>
          </a:p>
          <a:p>
            <a:r>
              <a:rPr lang="en-US" sz="2000" dirty="0" smtClean="0"/>
              <a:t>3. Assess the extent to which particular transportation systems are affected by today’s climate variations (i.e., sensitivity)</a:t>
            </a:r>
          </a:p>
          <a:p>
            <a:pPr marL="757066" lvl="1" indent="-291179">
              <a:spcBef>
                <a:spcPct val="20000"/>
              </a:spcBef>
            </a:pPr>
            <a:r>
              <a:rPr lang="en-US" sz="1800" dirty="0" smtClean="0"/>
              <a:t>Collecting data that illustrates damage associated with past weather events by transportation mode</a:t>
            </a:r>
          </a:p>
          <a:p>
            <a:pPr marL="757066" lvl="1" indent="-291179">
              <a:spcBef>
                <a:spcPct val="20000"/>
              </a:spcBef>
            </a:pPr>
            <a:r>
              <a:rPr lang="en-US" sz="1800" dirty="0" smtClean="0"/>
              <a:t>Using information obtained from:</a:t>
            </a:r>
          </a:p>
          <a:p>
            <a:pPr marL="1164717" lvl="2" indent="-232943"/>
            <a:r>
              <a:rPr lang="en-US" sz="1600" dirty="0" smtClean="0"/>
              <a:t> Interviews with local experts</a:t>
            </a:r>
            <a:endParaRPr lang="en-US" dirty="0" smtClean="0"/>
          </a:p>
          <a:p>
            <a:pPr marL="1164717" lvl="2" indent="-232943"/>
            <a:r>
              <a:rPr lang="en-US" sz="1600" dirty="0" smtClean="0"/>
              <a:t>Scientific literature on the extent to which specific, exposed</a:t>
            </a:r>
          </a:p>
          <a:p>
            <a:pPr lvl="3" eaLnBrk="1" hangingPunct="1">
              <a:spcBef>
                <a:spcPct val="0"/>
              </a:spcBef>
              <a:buFont typeface="Wingdings" pitchFamily="2" charset="2"/>
              <a:buNone/>
            </a:pPr>
            <a:r>
              <a:rPr lang="en-US" dirty="0" smtClean="0"/>
              <a:t>transportation systems have been affected by past climate variations </a:t>
            </a:r>
          </a:p>
          <a:p>
            <a:pPr marL="1164717" lvl="2" indent="-232943"/>
            <a:r>
              <a:rPr lang="en-US" sz="1600" dirty="0" smtClean="0"/>
              <a:t>Past estimates of storm damage</a:t>
            </a:r>
          </a:p>
          <a:p>
            <a:pPr marL="1164717" lvl="2" indent="-232943"/>
            <a:r>
              <a:rPr lang="en-US" sz="1600" dirty="0" smtClean="0"/>
              <a:t>Engineering specifications of transportation infrastructure</a:t>
            </a:r>
          </a:p>
          <a:p>
            <a:pPr marL="757066" lvl="1" indent="-291179"/>
            <a:endParaRPr lang="en-US" sz="1800" b="1" dirty="0" smtClean="0"/>
          </a:p>
          <a:p>
            <a:pPr marL="757066" lvl="1" indent="-291179"/>
            <a:r>
              <a:rPr lang="en-US" sz="1800" b="1" dirty="0" smtClean="0"/>
              <a:t>Results will be used to screen out relatively insensitive transportation components, and to inform the subsequent risk analyses in Task 3.</a:t>
            </a:r>
          </a:p>
          <a:p>
            <a:pPr marL="757066" lvl="1" indent="-291179"/>
            <a:endParaRPr lang="en-US" sz="1800" b="1" dirty="0" smtClean="0"/>
          </a:p>
          <a:p>
            <a:pPr eaLnBrk="1" hangingPunct="1"/>
            <a:r>
              <a:rPr lang="en-US" dirty="0" smtClean="0"/>
              <a:t>Need say something about the purpose of this, like developing impact relationships—we’re doing this to understand how the relationship between past weather events and resulting damage.  These relationships—impact relationships—can then be applied to estimate the impacts of future changes in climate.  [Ties in to “</a:t>
            </a:r>
            <a:r>
              <a:rPr lang="en-US" sz="1400" dirty="0" smtClean="0"/>
              <a:t>Conduct engineering analysis and assessment” under task 3, next slide]</a:t>
            </a:r>
            <a:endParaRPr lang="en-US" dirty="0" smtClean="0"/>
          </a:p>
          <a:p>
            <a:pPr eaLnBrk="1" hangingPunct="1"/>
            <a:endParaRPr lang="en-US" sz="1400" dirty="0" smtClean="0"/>
          </a:p>
          <a:p>
            <a:pPr eaLnBrk="1" hangingPunct="1"/>
            <a:r>
              <a:rPr lang="en-US" sz="1400" dirty="0" smtClean="0"/>
              <a:t>Results of the sensitivity analysis being presented in a large matrix with climate variables (columns) and transportation modes (rows)</a:t>
            </a:r>
          </a:p>
          <a:p>
            <a:pPr eaLnBrk="1" hangingPunct="1">
              <a:buFont typeface="Wingdings 3" pitchFamily="18" charset="2"/>
              <a:buNone/>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5265015" y="6658443"/>
            <a:ext cx="4029282" cy="350760"/>
          </a:xfrm>
          <a:prstGeom prst="rect">
            <a:avLst/>
          </a:prstGeom>
          <a:noFill/>
          <a:ln w="9525">
            <a:noFill/>
            <a:miter lim="800000"/>
            <a:headEnd/>
            <a:tailEnd/>
          </a:ln>
        </p:spPr>
        <p:txBody>
          <a:bodyPr lIns="94051" tIns="47025" rIns="94051" bIns="47025" anchor="b"/>
          <a:lstStyle/>
          <a:p>
            <a:pPr algn="r" defTabSz="941480"/>
            <a:fld id="{73B08198-2FD5-4D48-B89A-743947443C6D}" type="slidenum">
              <a:rPr lang="en-US" sz="1200"/>
              <a:pPr algn="r" defTabSz="941480"/>
              <a:t>62</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265015" y="6658443"/>
            <a:ext cx="4029282" cy="350760"/>
          </a:xfrm>
          <a:prstGeom prst="rect">
            <a:avLst/>
          </a:prstGeom>
          <a:noFill/>
          <a:ln w="9525">
            <a:noFill/>
            <a:miter lim="800000"/>
            <a:headEnd/>
            <a:tailEnd/>
          </a:ln>
        </p:spPr>
        <p:txBody>
          <a:bodyPr lIns="94947" tIns="47474" rIns="94947" bIns="47474" anchor="b"/>
          <a:lstStyle/>
          <a:p>
            <a:pPr algn="r" defTabSz="949568"/>
            <a:fld id="{762361C6-FD01-4212-ADC3-3A111DB17E16}" type="slidenum">
              <a:rPr lang="en-US" sz="1200"/>
              <a:pPr algn="r" defTabSz="949568"/>
              <a:t>63</a:t>
            </a:fld>
            <a:endParaRPr lang="en-US" sz="12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71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729242-759D-4367-92AA-4C9F36357658}"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100" dirty="0" smtClean="0"/>
              <a:t>New input data format &amp; requirements </a:t>
            </a:r>
            <a:r>
              <a:rPr lang="en-US" sz="1100" dirty="0" smtClean="0">
                <a:sym typeface="Wingdings" pitchFamily="2" charset="2"/>
              </a:rPr>
              <a:t> e.g. extended idling</a:t>
            </a:r>
            <a:endParaRPr lang="en-US" sz="1100" dirty="0" smtClean="0"/>
          </a:p>
        </p:txBody>
      </p:sp>
      <p:sp>
        <p:nvSpPr>
          <p:cNvPr id="22532" name="Slide Number Placeholder 3"/>
          <p:cNvSpPr txBox="1">
            <a:spLocks noGrp="1"/>
          </p:cNvSpPr>
          <p:nvPr/>
        </p:nvSpPr>
        <p:spPr bwMode="auto">
          <a:xfrm>
            <a:off x="5266347" y="6658258"/>
            <a:ext cx="4028440" cy="350520"/>
          </a:xfrm>
          <a:prstGeom prst="rect">
            <a:avLst/>
          </a:prstGeom>
          <a:noFill/>
          <a:ln w="9525">
            <a:noFill/>
            <a:miter lim="800000"/>
            <a:headEnd/>
            <a:tailEnd/>
          </a:ln>
        </p:spPr>
        <p:txBody>
          <a:bodyPr lIns="93177" tIns="46589" rIns="93177" bIns="46589" anchor="b"/>
          <a:lstStyle/>
          <a:p>
            <a:pPr algn="r"/>
            <a:fld id="{CAF8D4FD-BFE1-48DE-8362-2E6F41F06E71}" type="slidenum">
              <a:rPr lang="en-US" sz="1200">
                <a:latin typeface="Calibri" pitchFamily="34" charset="0"/>
              </a:rPr>
              <a:pPr algn="r"/>
              <a:t>22</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lgn="l">
              <a:defRPr sz="3200">
                <a:solidFill>
                  <a:srgbClr val="2164AB"/>
                </a:solidFill>
                <a:latin typeface="Gill Sans Std" pitchFamily="34" charset="0"/>
              </a:defRPr>
            </a:lvl1pPr>
          </a:lstStyle>
          <a:p>
            <a:r>
              <a:rPr lang="en-US" dirty="0"/>
              <a:t>Click to edit Master title style</a:t>
            </a:r>
          </a:p>
        </p:txBody>
      </p:sp>
      <p:sp>
        <p:nvSpPr>
          <p:cNvPr id="3" name="Text Placeholder 2"/>
          <p:cNvSpPr>
            <a:spLocks noGrp="1"/>
          </p:cNvSpPr>
          <p:nvPr>
            <p:ph type="body" idx="1"/>
          </p:nvPr>
        </p:nvSpPr>
        <p:spPr>
          <a:xfrm>
            <a:off x="457200" y="1743075"/>
            <a:ext cx="8229600" cy="4525963"/>
          </a:xfrm>
        </p:spPr>
        <p:txBody>
          <a:bodyPr rtlCol="0"/>
          <a:lstStyle>
            <a:lvl1pPr>
              <a:defRPr>
                <a:solidFill>
                  <a:srgbClr val="2164AB"/>
                </a:solidFill>
              </a:defRPr>
            </a:lvl1pPr>
            <a:lvl2pPr>
              <a:defRPr>
                <a:solidFill>
                  <a:srgbClr val="3482D8"/>
                </a:solidFill>
              </a:defRPr>
            </a:lvl2pPr>
            <a:lvl3pPr>
              <a:defRPr>
                <a:solidFill>
                  <a:srgbClr val="2164AB"/>
                </a:solidFill>
              </a:defRPr>
            </a:lvl3pPr>
            <a:lvl4pPr>
              <a:defRPr>
                <a:solidFill>
                  <a:srgbClr val="2164AB"/>
                </a:solidFill>
              </a:defRPr>
            </a:lvl4pPr>
            <a:lvl5pPr>
              <a:defRPr>
                <a:solidFill>
                  <a:srgbClr val="2164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sldNum" sz="quarter" idx="10"/>
          </p:nvPr>
        </p:nvSpPr>
        <p:spPr/>
        <p:txBody>
          <a:bodyPr/>
          <a:lstStyle>
            <a:lvl1pPr algn="r">
              <a:defRPr sz="900" b="1"/>
            </a:lvl1pPr>
          </a:lstStyle>
          <a:p>
            <a:pPr>
              <a:defRPr/>
            </a:pPr>
            <a:fld id="{40432FF3-3772-41E1-9C07-25ED228B823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7238" y="1708150"/>
            <a:ext cx="7772400" cy="304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57238" y="2165350"/>
            <a:ext cx="7772400" cy="3778250"/>
          </a:xfrm>
        </p:spPr>
        <p:txBody>
          <a:bodyPr/>
          <a:lstStyle/>
          <a:p>
            <a:endParaRPr lang="en-US" dirty="0"/>
          </a:p>
        </p:txBody>
      </p:sp>
      <p:sp>
        <p:nvSpPr>
          <p:cNvPr id="4" name="Slide Number Placeholder 3"/>
          <p:cNvSpPr>
            <a:spLocks noGrp="1"/>
          </p:cNvSpPr>
          <p:nvPr>
            <p:ph type="sldNum" sz="quarter" idx="10"/>
          </p:nvPr>
        </p:nvSpPr>
        <p:spPr>
          <a:xfrm>
            <a:off x="6553200" y="6224588"/>
            <a:ext cx="1905000" cy="228600"/>
          </a:xfrm>
        </p:spPr>
        <p:txBody>
          <a:bodyPr/>
          <a:lstStyle>
            <a:lvl1pPr>
              <a:defRPr/>
            </a:lvl1pPr>
          </a:lstStyle>
          <a:p>
            <a:fld id="{982782BE-C5E5-4454-A3F2-80BF92E1218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22AFF2-806C-4880-8C01-BF3AEEDB09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2AFF2-806C-4880-8C01-BF3AEEDB09B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hwa.dot.gov/environment/airtoxicmsat/index.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climatescience.gov/Library/sap/sap4-7/default.ph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climate.dot.gov/index.html" TargetMode="External"/><Relationship Id="rId2" Type="http://schemas.openxmlformats.org/officeDocument/2006/relationships/hyperlink" Target="http://www.fhwa.dot.gov/hep/climate/index.htm" TargetMode="External"/><Relationship Id="rId1" Type="http://schemas.openxmlformats.org/officeDocument/2006/relationships/slideLayout" Target="../slideLayouts/slideLayout2.xml"/><Relationship Id="rId4" Type="http://schemas.openxmlformats.org/officeDocument/2006/relationships/hyperlink" Target="http://www.fhwa.dot.gov/hep/ste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458200" cy="2590800"/>
          </a:xfrm>
          <a:noFill/>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Surface Transportation Environment</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and Planning  Cooperative Research Program </a:t>
            </a:r>
            <a:r>
              <a:rPr lang="en-US" sz="2800" b="1" dirty="0" smtClean="0">
                <a:solidFill>
                  <a:schemeClr val="bg1"/>
                </a:solidFill>
              </a:rPr>
              <a:t/>
            </a:r>
            <a:br>
              <a:rPr lang="en-US" sz="2800" b="1" dirty="0" smtClean="0">
                <a:solidFill>
                  <a:schemeClr val="bg1"/>
                </a:solidFill>
              </a:rPr>
            </a:br>
            <a:endParaRPr lang="en-US" sz="4800" b="1" dirty="0">
              <a:ln>
                <a:solidFill>
                  <a:schemeClr val="bg1">
                    <a:alpha val="42000"/>
                  </a:schemeClr>
                </a:solidFill>
              </a:ln>
              <a:solidFill>
                <a:schemeClr val="bg1"/>
              </a:solidFill>
              <a:latin typeface="Century" pitchFamily="18" charset="0"/>
            </a:endParaRPr>
          </a:p>
        </p:txBody>
      </p:sp>
      <p:sp>
        <p:nvSpPr>
          <p:cNvPr id="3" name="Subtitle 2"/>
          <p:cNvSpPr>
            <a:spLocks noGrp="1"/>
          </p:cNvSpPr>
          <p:nvPr>
            <p:ph type="subTitle" idx="1"/>
          </p:nvPr>
        </p:nvSpPr>
        <p:spPr>
          <a:xfrm>
            <a:off x="152400" y="2819400"/>
            <a:ext cx="8763000" cy="3276600"/>
          </a:xfrm>
        </p:spPr>
        <p:txBody>
          <a:bodyPr>
            <a:normAutofit fontScale="92500" lnSpcReduction="10000"/>
          </a:bodyPr>
          <a:lstStyle/>
          <a:p>
            <a:pPr>
              <a:spcBef>
                <a:spcPts val="0"/>
              </a:spcBef>
            </a:pPr>
            <a:endParaRPr lang="en-US" sz="2800" dirty="0" smtClean="0">
              <a:solidFill>
                <a:schemeClr val="bg1"/>
              </a:solidFill>
            </a:endParaRPr>
          </a:p>
          <a:p>
            <a:pPr>
              <a:spcBef>
                <a:spcPts val="0"/>
              </a:spcBef>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Presents</a:t>
            </a:r>
          </a:p>
          <a:p>
            <a:r>
              <a:rPr lang="en-US" sz="4800" i="1" dirty="0" smtClean="0">
                <a:ln w="18415" cmpd="sng">
                  <a:solidFill>
                    <a:schemeClr val="tx1"/>
                  </a:solidFill>
                  <a:prstDash val="solid"/>
                </a:ln>
                <a:solidFill>
                  <a:schemeClr val="accent6">
                    <a:lumMod val="75000"/>
                  </a:schemeClr>
                </a:solidFill>
                <a:effectLst>
                  <a:outerShdw blurRad="63500" dir="3600000" algn="tl" rotWithShape="0">
                    <a:srgbClr val="000000">
                      <a:alpha val="70000"/>
                    </a:srgbClr>
                  </a:outerShdw>
                </a:effectLst>
              </a:rPr>
              <a:t>“Air Quality and Climate Change” </a:t>
            </a:r>
          </a:p>
          <a:p>
            <a:r>
              <a:rPr lang="en-US"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Webinar</a:t>
            </a:r>
          </a:p>
          <a:p>
            <a:r>
              <a:rPr lang="en-US"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September 28, 2010</a:t>
            </a:r>
          </a:p>
          <a:p>
            <a:r>
              <a:rPr lang="en-US"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12:00 p.m. to 1:30 p.m.</a:t>
            </a:r>
            <a:endParaRPr lang="en-US"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
        <p:nvSpPr>
          <p:cNvPr id="1027" name="Text Box 3"/>
          <p:cNvSpPr txBox="1">
            <a:spLocks noChangeArrowheads="1"/>
          </p:cNvSpPr>
          <p:nvPr/>
        </p:nvSpPr>
        <p:spPr bwMode="auto">
          <a:xfrm>
            <a:off x="3733800" y="1981202"/>
            <a:ext cx="1473200" cy="623887"/>
          </a:xfrm>
          <a:prstGeom prst="rect">
            <a:avLst/>
          </a:prstGeom>
          <a:solidFill>
            <a:srgbClr val="1F497D"/>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3600" b="1" i="0" u="none" strike="noStrike" cap="none" normalizeH="0" baseline="0" dirty="0" smtClean="0">
                <a:ln>
                  <a:noFill/>
                </a:ln>
                <a:solidFill>
                  <a:srgbClr val="FFFFFF"/>
                </a:solidFill>
                <a:effectLst/>
                <a:latin typeface="Century" pitchFamily="18" charset="0"/>
              </a:rPr>
              <a:t>STEP</a:t>
            </a:r>
            <a:endParaRPr kumimoji="0" lang="en-US" sz="1800" b="1" i="0" u="none" strike="noStrike" cap="none" normalizeH="0" baseline="0" dirty="0" smtClean="0">
              <a:ln>
                <a:noFill/>
              </a:ln>
              <a:solidFill>
                <a:schemeClr val="tx1"/>
              </a:solidFill>
              <a:effectLst/>
              <a:latin typeface="Arial" pitchFamily="34" charset="0"/>
            </a:endParaRPr>
          </a:p>
        </p:txBody>
      </p:sp>
      <p:pic>
        <p:nvPicPr>
          <p:cNvPr id="14" name="Picture 13" descr="FHWA.jpg"/>
          <p:cNvPicPr>
            <a:picLocks noChangeAspect="1"/>
          </p:cNvPicPr>
          <p:nvPr/>
        </p:nvPicPr>
        <p:blipFill>
          <a:blip r:embed="rId3" cstate="print"/>
          <a:stretch>
            <a:fillRect/>
          </a:stretch>
        </p:blipFill>
        <p:spPr>
          <a:xfrm>
            <a:off x="381000" y="5943600"/>
            <a:ext cx="1524000" cy="476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STEP Emphasis Areas for Today</a:t>
            </a:r>
            <a:endParaRPr lang="en-US" dirty="0">
              <a:solidFill>
                <a:schemeClr val="bg1"/>
              </a:solidFill>
            </a:endParaRPr>
          </a:p>
        </p:txBody>
      </p:sp>
      <p:sp>
        <p:nvSpPr>
          <p:cNvPr id="3" name="Content Placeholder 2"/>
          <p:cNvSpPr>
            <a:spLocks noGrp="1"/>
          </p:cNvSpPr>
          <p:nvPr>
            <p:ph idx="1"/>
          </p:nvPr>
        </p:nvSpPr>
        <p:spPr/>
        <p:txBody>
          <a:bodyPr/>
          <a:lstStyle/>
          <a:p>
            <a:endParaRPr lang="en-US" sz="800" dirty="0" smtClean="0"/>
          </a:p>
          <a:p>
            <a:r>
              <a:rPr lang="en-US" dirty="0" smtClean="0"/>
              <a:t>Air Quality</a:t>
            </a:r>
          </a:p>
          <a:p>
            <a:endParaRPr lang="en-US" sz="800" dirty="0" smtClean="0"/>
          </a:p>
          <a:p>
            <a:r>
              <a:rPr lang="en-US" dirty="0" smtClean="0"/>
              <a:t>Climate Change </a:t>
            </a:r>
          </a:p>
          <a:p>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tx1"/>
          </a:solidFill>
        </p:spPr>
        <p:txBody>
          <a:bodyPr>
            <a:normAutofit fontScale="90000"/>
          </a:bodyPr>
          <a:lstStyle/>
          <a:p>
            <a:r>
              <a:rPr lang="en-US" dirty="0" smtClean="0">
                <a:solidFill>
                  <a:schemeClr val="bg1"/>
                </a:solidFill>
              </a:rPr>
              <a:t>Air Quality and Climate Change</a:t>
            </a:r>
            <a:br>
              <a:rPr lang="en-US" dirty="0" smtClean="0">
                <a:solidFill>
                  <a:schemeClr val="bg1"/>
                </a:solidFill>
              </a:rPr>
            </a:br>
            <a:r>
              <a:rPr lang="en-US" dirty="0" smtClean="0">
                <a:solidFill>
                  <a:schemeClr val="bg1"/>
                </a:solidFill>
              </a:rPr>
              <a:t>Emphasis Area Overview</a:t>
            </a:r>
            <a:endParaRPr lang="en-US" dirty="0">
              <a:solidFill>
                <a:schemeClr val="bg1"/>
              </a:solidFill>
            </a:endParaRPr>
          </a:p>
        </p:txBody>
      </p:sp>
      <p:sp>
        <p:nvSpPr>
          <p:cNvPr id="3" name="Content Placeholder 2"/>
          <p:cNvSpPr>
            <a:spLocks noGrp="1"/>
          </p:cNvSpPr>
          <p:nvPr>
            <p:ph idx="1"/>
          </p:nvPr>
        </p:nvSpPr>
        <p:spPr/>
        <p:txBody>
          <a:bodyPr>
            <a:normAutofit/>
          </a:bodyPr>
          <a:lstStyle/>
          <a:p>
            <a:pPr algn="ctr">
              <a:buNone/>
            </a:pPr>
            <a:endParaRPr lang="en-US" sz="800" dirty="0" smtClean="0"/>
          </a:p>
          <a:p>
            <a:pPr algn="ctr">
              <a:buNone/>
            </a:pPr>
            <a:r>
              <a:rPr lang="en-US" dirty="0" smtClean="0"/>
              <a:t>Cecilia Ho</a:t>
            </a:r>
            <a:r>
              <a:rPr lang="en-US" sz="3600" dirty="0" smtClean="0"/>
              <a:t>, </a:t>
            </a:r>
            <a:r>
              <a:rPr lang="en-US" dirty="0" smtClean="0"/>
              <a:t>Team Leader</a:t>
            </a:r>
          </a:p>
          <a:p>
            <a:pPr algn="ctr">
              <a:buNone/>
            </a:pPr>
            <a:r>
              <a:rPr lang="en-US" dirty="0" smtClean="0"/>
              <a:t>Air Quality and Transportation Conformity Team</a:t>
            </a:r>
          </a:p>
          <a:p>
            <a:pPr algn="ctr">
              <a:buNone/>
            </a:pPr>
            <a:r>
              <a:rPr lang="en-US" dirty="0" smtClean="0"/>
              <a:t>FHWA Office of Natural Environment </a:t>
            </a:r>
          </a:p>
          <a:p>
            <a:pPr algn="ctr">
              <a:buNone/>
            </a:pPr>
            <a:endParaRPr lang="en-US" dirty="0" smtClean="0"/>
          </a:p>
          <a:p>
            <a:pPr algn="ctr">
              <a:buNone/>
            </a:pPr>
            <a:endParaRPr lang="en-US" dirty="0" smtClean="0"/>
          </a:p>
          <a:p>
            <a:pPr algn="ctr">
              <a:buNone/>
            </a:pPr>
            <a:endParaRPr lang="en-US" sz="800" dirty="0" smtClean="0"/>
          </a:p>
        </p:txBody>
      </p:sp>
      <p:pic>
        <p:nvPicPr>
          <p:cNvPr id="4" name="Picture 3" descr="FHWA.jpg"/>
          <p:cNvPicPr>
            <a:picLocks noChangeAspect="1"/>
          </p:cNvPicPr>
          <p:nvPr/>
        </p:nvPicPr>
        <p:blipFill>
          <a:blip r:embed="rId2" cstate="print"/>
          <a:stretch>
            <a:fillRect/>
          </a:stretch>
        </p:blipFill>
        <p:spPr>
          <a:xfrm>
            <a:off x="3657600" y="3962400"/>
            <a:ext cx="1524000" cy="476250"/>
          </a:xfrm>
          <a:prstGeom prst="rect">
            <a:avLst/>
          </a:prstGeom>
        </p:spPr>
      </p:pic>
      <p:sp>
        <p:nvSpPr>
          <p:cNvPr id="5" name="Slide Number Placeholder 4"/>
          <p:cNvSpPr>
            <a:spLocks noGrp="1"/>
          </p:cNvSpPr>
          <p:nvPr>
            <p:ph type="sldNum" sz="quarter" idx="12"/>
          </p:nvPr>
        </p:nvSpPr>
        <p:spPr/>
        <p:txBody>
          <a:bodyPr/>
          <a:lstStyle/>
          <a:p>
            <a:fld id="{E422AFF2-806C-4880-8C01-BF3AEEDB09B3}"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Transportation and Air Quality</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t>Transportation and Air Quality Emissions Analysis</a:t>
            </a:r>
          </a:p>
          <a:p>
            <a:pPr lvl="1"/>
            <a:r>
              <a:rPr lang="en-US" dirty="0" smtClean="0"/>
              <a:t>Regional and project level hot-spot analysis</a:t>
            </a:r>
          </a:p>
          <a:p>
            <a:pPr lvl="0"/>
            <a:r>
              <a:rPr lang="en-US" dirty="0" smtClean="0"/>
              <a:t>Model implementation and tools development</a:t>
            </a:r>
          </a:p>
          <a:p>
            <a:pPr lvl="1"/>
            <a:r>
              <a:rPr lang="en-US" dirty="0" smtClean="0"/>
              <a:t>MOVES  implementation training and technical assistance</a:t>
            </a:r>
          </a:p>
          <a:p>
            <a:pPr lvl="1"/>
            <a:r>
              <a:rPr lang="en-US" dirty="0" smtClean="0"/>
              <a:t>Air quality dispersion models</a:t>
            </a:r>
          </a:p>
          <a:p>
            <a:pPr lvl="0"/>
            <a:r>
              <a:rPr lang="en-US" dirty="0" smtClean="0"/>
              <a:t>Mobile Source Air Toxics near roadway Study</a:t>
            </a:r>
          </a:p>
          <a:p>
            <a:pPr lvl="1"/>
            <a:r>
              <a:rPr lang="en-US" dirty="0" smtClean="0"/>
              <a:t>Near roadway air quality data collection</a:t>
            </a:r>
          </a:p>
          <a:p>
            <a:pPr lvl="0"/>
            <a:r>
              <a:rPr lang="en-US" dirty="0" smtClean="0"/>
              <a:t>Air Quality and health impacts</a:t>
            </a:r>
          </a:p>
          <a:p>
            <a:pPr algn="ctr">
              <a:buNone/>
            </a:pPr>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Climate Change and Transportation</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dirty="0" smtClean="0"/>
              <a:t>Adaptation Research</a:t>
            </a:r>
          </a:p>
          <a:p>
            <a:pPr lvl="1"/>
            <a:r>
              <a:rPr lang="en-US" dirty="0" smtClean="0"/>
              <a:t>Gulf Coast Study</a:t>
            </a:r>
          </a:p>
          <a:p>
            <a:pPr lvl="1"/>
            <a:r>
              <a:rPr lang="en-US" dirty="0" smtClean="0"/>
              <a:t>Vulnerability assessment pilot</a:t>
            </a:r>
          </a:p>
          <a:p>
            <a:pPr lvl="1">
              <a:buNone/>
            </a:pPr>
            <a:endParaRPr lang="en-US" dirty="0" smtClean="0"/>
          </a:p>
          <a:p>
            <a:pPr lvl="0"/>
            <a:r>
              <a:rPr lang="en-US" dirty="0" smtClean="0"/>
              <a:t>Mitigation Research</a:t>
            </a:r>
          </a:p>
          <a:p>
            <a:pPr lvl="0">
              <a:buNone/>
            </a:pPr>
            <a:r>
              <a:rPr lang="en-US" sz="2800" dirty="0" smtClean="0"/>
              <a:t>       - Mitigation guidebook/carbon calculator tool </a:t>
            </a:r>
          </a:p>
          <a:p>
            <a:pPr lvl="0">
              <a:buNone/>
            </a:pPr>
            <a:r>
              <a:rPr lang="en-US" sz="2800" dirty="0" smtClean="0"/>
              <a:t>       - Operational strategies   </a:t>
            </a:r>
          </a:p>
          <a:p>
            <a:pPr lvl="0">
              <a:buNone/>
            </a:pPr>
            <a:r>
              <a:rPr lang="en-US" sz="2800" dirty="0" smtClean="0"/>
              <a:t> </a:t>
            </a:r>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Sustainable Highways</a:t>
            </a:r>
            <a:r>
              <a:rPr lang="en-US" dirty="0" smtClean="0"/>
              <a:t/>
            </a:r>
            <a:br>
              <a:rPr lang="en-US" dirty="0" smtClean="0"/>
            </a:b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Sustainable Highways Criteria and Tools Project</a:t>
            </a:r>
          </a:p>
          <a:p>
            <a:pPr>
              <a:buNone/>
            </a:pPr>
            <a:r>
              <a:rPr lang="en-US" sz="2800" dirty="0" smtClean="0"/>
              <a:t>     -  Initiated to assist State and local transportation agencies understand and use sustainability criteria and tools in the planning, design, and construction of roads and highways</a:t>
            </a:r>
          </a:p>
          <a:p>
            <a:pPr>
              <a:buNone/>
            </a:pPr>
            <a:r>
              <a:rPr lang="en-US" sz="2800" dirty="0" smtClean="0"/>
              <a:t>     -  Development of criteria and tool  </a:t>
            </a:r>
          </a:p>
          <a:p>
            <a:pPr>
              <a:buNone/>
            </a:pPr>
            <a:endParaRPr lang="en-US" sz="40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t>
            </a:r>
            <a:br>
              <a:rPr lang="en-US" dirty="0" smtClean="0">
                <a:solidFill>
                  <a:schemeClr val="bg1"/>
                </a:solidFill>
              </a:rPr>
            </a:br>
            <a:r>
              <a:rPr lang="en-US" dirty="0" smtClean="0">
                <a:solidFill>
                  <a:schemeClr val="bg1"/>
                </a:solidFill>
              </a:rPr>
              <a:t>Research Outreach &amp; Communications</a:t>
            </a:r>
            <a:r>
              <a:rPr lang="en-US" dirty="0" smtClean="0"/>
              <a:t/>
            </a:r>
            <a:br>
              <a:rPr lang="en-US" dirty="0" smtClean="0"/>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lvl="0"/>
            <a:r>
              <a:rPr lang="en-US" dirty="0" smtClean="0"/>
              <a:t>Provide technical assistance </a:t>
            </a:r>
          </a:p>
          <a:p>
            <a:pPr lvl="1"/>
            <a:r>
              <a:rPr lang="en-US" dirty="0" smtClean="0"/>
              <a:t>Webinar </a:t>
            </a:r>
          </a:p>
          <a:p>
            <a:pPr lvl="1"/>
            <a:r>
              <a:rPr lang="en-US" dirty="0" smtClean="0"/>
              <a:t>Symposium </a:t>
            </a:r>
          </a:p>
          <a:p>
            <a:pPr lvl="1"/>
            <a:r>
              <a:rPr lang="en-US" dirty="0" smtClean="0"/>
              <a:t>Training</a:t>
            </a:r>
          </a:p>
          <a:p>
            <a:pPr lvl="0"/>
            <a:r>
              <a:rPr lang="en-US" dirty="0" smtClean="0"/>
              <a:t>Outreach communications, publications</a:t>
            </a:r>
          </a:p>
          <a:p>
            <a:pPr algn="ctr">
              <a:buNone/>
            </a:pPr>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STEP Funding for Air Quality and Climate Change Research</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Since 2006, STEP provided a total of $7,606,900 and funded 26 Air Quality and Climate Change Research projects.</a:t>
            </a:r>
          </a:p>
          <a:p>
            <a:r>
              <a:rPr lang="en-US" sz="2800" dirty="0" smtClean="0"/>
              <a:t>Research ideas received from many different stakeholders:</a:t>
            </a:r>
          </a:p>
          <a:p>
            <a:pPr lvl="1"/>
            <a:r>
              <a:rPr lang="en-US" sz="2400" dirty="0" smtClean="0"/>
              <a:t>Federal:  EPA, USGS, USDA, NOAA, DOE</a:t>
            </a:r>
          </a:p>
          <a:p>
            <a:pPr lvl="1"/>
            <a:r>
              <a:rPr lang="en-US" sz="2400" dirty="0" smtClean="0"/>
              <a:t>State/Local:  State DOTs, State Environmental agencies; State Air agencies; MPOs; Cities</a:t>
            </a:r>
          </a:p>
          <a:p>
            <a:pPr lvl="1"/>
            <a:r>
              <a:rPr lang="en-US" sz="2400" dirty="0" smtClean="0"/>
              <a:t>Others:  stakeholder groups (AASHTO, AMPO etc); universities, research entities</a:t>
            </a:r>
          </a:p>
          <a:p>
            <a:pPr algn="ctr">
              <a:buNone/>
            </a:pPr>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MOVES Implementation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normAutofit/>
          </a:bodyPr>
          <a:lstStyle/>
          <a:p>
            <a:pPr algn="ctr">
              <a:buNone/>
            </a:pPr>
            <a:r>
              <a:rPr lang="en-US" dirty="0" smtClean="0"/>
              <a:t>Cecilia Ho</a:t>
            </a:r>
          </a:p>
          <a:p>
            <a:pPr algn="ctr">
              <a:buNone/>
            </a:pPr>
            <a:r>
              <a:rPr lang="en-US" sz="3000" dirty="0" smtClean="0"/>
              <a:t>FHWA Office of Natural Environment</a:t>
            </a:r>
          </a:p>
          <a:p>
            <a:pPr algn="ctr">
              <a:buNone/>
            </a:pPr>
            <a:endParaRPr lang="en-US" dirty="0" smtClean="0"/>
          </a:p>
          <a:p>
            <a:pPr algn="ctr">
              <a:buNone/>
            </a:pPr>
            <a:r>
              <a:rPr lang="en-US" sz="2800" i="1" dirty="0" smtClean="0"/>
              <a:t>and</a:t>
            </a:r>
          </a:p>
          <a:p>
            <a:pPr algn="ctr">
              <a:buNone/>
            </a:pPr>
            <a:r>
              <a:rPr lang="en-US" dirty="0" smtClean="0"/>
              <a:t>Kanok Boriboonsomsin, Ph.D., P.E.</a:t>
            </a:r>
          </a:p>
          <a:p>
            <a:pPr algn="ctr">
              <a:buNone/>
            </a:pPr>
            <a:r>
              <a:rPr lang="en-US" sz="2800" dirty="0" smtClean="0"/>
              <a:t>Center for Environmental Research and Technology, University of California</a:t>
            </a:r>
          </a:p>
          <a:p>
            <a:pPr algn="ctr">
              <a:buNone/>
            </a:pPr>
            <a:endParaRPr lang="en-US" dirty="0" smtClean="0"/>
          </a:p>
          <a:p>
            <a:pPr algn="ctr">
              <a:buNone/>
            </a:pPr>
            <a:endParaRPr lang="en-US" sz="4000" dirty="0" smtClean="0"/>
          </a:p>
        </p:txBody>
      </p:sp>
      <p:pic>
        <p:nvPicPr>
          <p:cNvPr id="4" name="Picture 3" descr="UC.jpg"/>
          <p:cNvPicPr>
            <a:picLocks noChangeAspect="1"/>
          </p:cNvPicPr>
          <p:nvPr/>
        </p:nvPicPr>
        <p:blipFill>
          <a:blip r:embed="rId2" cstate="print"/>
          <a:stretch>
            <a:fillRect/>
          </a:stretch>
        </p:blipFill>
        <p:spPr>
          <a:xfrm>
            <a:off x="3124200" y="5334000"/>
            <a:ext cx="3200400" cy="789432"/>
          </a:xfrm>
          <a:prstGeom prst="rect">
            <a:avLst/>
          </a:prstGeom>
        </p:spPr>
      </p:pic>
      <p:pic>
        <p:nvPicPr>
          <p:cNvPr id="5" name="Picture 4" descr="FHWA.jpg"/>
          <p:cNvPicPr>
            <a:picLocks noChangeAspect="1"/>
          </p:cNvPicPr>
          <p:nvPr/>
        </p:nvPicPr>
        <p:blipFill>
          <a:blip r:embed="rId3" cstate="print"/>
          <a:stretch>
            <a:fillRect/>
          </a:stretch>
        </p:blipFill>
        <p:spPr>
          <a:xfrm>
            <a:off x="3810000" y="2590800"/>
            <a:ext cx="1524000" cy="476250"/>
          </a:xfrm>
          <a:prstGeom prst="rect">
            <a:avLst/>
          </a:prstGeom>
        </p:spPr>
      </p:pic>
      <p:sp>
        <p:nvSpPr>
          <p:cNvPr id="6" name="Slide Number Placeholder 5"/>
          <p:cNvSpPr>
            <a:spLocks noGrp="1"/>
          </p:cNvSpPr>
          <p:nvPr>
            <p:ph type="sldNum" sz="quarter" idx="12"/>
          </p:nvPr>
        </p:nvSpPr>
        <p:spPr/>
        <p:txBody>
          <a:bodyPr/>
          <a:lstStyle/>
          <a:p>
            <a:fld id="{E422AFF2-806C-4880-8C01-BF3AEEDB09B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MOVES Implementation</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a:buNone/>
            </a:pPr>
            <a:endParaRPr lang="en-US" sz="2000" dirty="0" smtClean="0"/>
          </a:p>
          <a:p>
            <a:r>
              <a:rPr lang="en-US" dirty="0" smtClean="0"/>
              <a:t>Funded 3 projects through a Broad Agency Announcement</a:t>
            </a:r>
          </a:p>
          <a:p>
            <a:endParaRPr lang="en-US" sz="1800" dirty="0" smtClean="0"/>
          </a:p>
          <a:p>
            <a:pPr lvl="0"/>
            <a:r>
              <a:rPr lang="en-US" dirty="0" smtClean="0"/>
              <a:t>A total of 20 proposals received</a:t>
            </a:r>
          </a:p>
          <a:p>
            <a:pPr lvl="0"/>
            <a:endParaRPr lang="en-US" sz="1800" dirty="0" smtClean="0"/>
          </a:p>
          <a:p>
            <a:r>
              <a:rPr lang="en-US" dirty="0" smtClean="0"/>
              <a:t>More than half are MOVES related</a:t>
            </a:r>
          </a:p>
          <a:p>
            <a:pPr algn="ctr">
              <a:buNone/>
            </a:pPr>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Advances in Project Level Analysis (Pechan) </a:t>
            </a:r>
            <a:r>
              <a:rPr lang="en-US" dirty="0" smtClean="0"/>
              <a:t/>
            </a:r>
            <a:br>
              <a:rPr lang="en-US" dirty="0" smtClean="0"/>
            </a:b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Demonstrate a methodology to use micro-simulation modeling output to create VSP profiles as inputs to MOVES model under two scenarios: </a:t>
            </a:r>
          </a:p>
          <a:p>
            <a:pPr lvl="1"/>
            <a:r>
              <a:rPr lang="en-US" sz="2400" dirty="0" smtClean="0"/>
              <a:t>A series of congested conditions for different facility types (e.g., V/C ratio’s 0.7 to 1.2) </a:t>
            </a:r>
          </a:p>
          <a:p>
            <a:pPr lvl="1"/>
            <a:r>
              <a:rPr lang="en-US" sz="2400" dirty="0" smtClean="0"/>
              <a:t>Conditions typical of intermodal and port facilities. </a:t>
            </a:r>
          </a:p>
          <a:p>
            <a:r>
              <a:rPr lang="en-US" sz="2800" dirty="0" smtClean="0"/>
              <a:t>Work is expected to be completed in November 2010.</a:t>
            </a:r>
          </a:p>
          <a:p>
            <a:pPr algn="ctr">
              <a:buNone/>
            </a:pPr>
            <a:endParaRPr lang="en-US" sz="8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Webinar Moderator </a:t>
            </a:r>
            <a:endParaRPr lang="en-US" dirty="0">
              <a:solidFill>
                <a:schemeClr val="bg1"/>
              </a:solidFill>
            </a:endParaRPr>
          </a:p>
        </p:txBody>
      </p:sp>
      <p:sp>
        <p:nvSpPr>
          <p:cNvPr id="3" name="Content Placeholder 2"/>
          <p:cNvSpPr>
            <a:spLocks noGrp="1"/>
          </p:cNvSpPr>
          <p:nvPr>
            <p:ph idx="1"/>
          </p:nvPr>
        </p:nvSpPr>
        <p:spPr/>
        <p:txBody>
          <a:bodyPr/>
          <a:lstStyle/>
          <a:p>
            <a:pPr algn="ctr">
              <a:buNone/>
            </a:pPr>
            <a:endParaRPr lang="en-US" sz="800" dirty="0" smtClean="0"/>
          </a:p>
          <a:p>
            <a:pPr algn="ctr">
              <a:buNone/>
            </a:pPr>
            <a:r>
              <a:rPr lang="en-US" dirty="0" smtClean="0"/>
              <a:t>Lisa Colbert, Acting Team Leader </a:t>
            </a:r>
          </a:p>
          <a:p>
            <a:pPr algn="ctr">
              <a:buNone/>
            </a:pPr>
            <a:r>
              <a:rPr lang="en-US" dirty="0" smtClean="0"/>
              <a:t>Research and Financial Service Team</a:t>
            </a:r>
          </a:p>
          <a:p>
            <a:pPr algn="ctr">
              <a:buNone/>
            </a:pPr>
            <a:r>
              <a:rPr lang="en-US" dirty="0" smtClean="0"/>
              <a:t>FHWA Office of Human Environment </a:t>
            </a:r>
            <a:endParaRPr lang="en-US" dirty="0"/>
          </a:p>
        </p:txBody>
      </p:sp>
      <p:pic>
        <p:nvPicPr>
          <p:cNvPr id="5" name="Picture 4" descr="FHWA.jpg"/>
          <p:cNvPicPr>
            <a:picLocks noChangeAspect="1"/>
          </p:cNvPicPr>
          <p:nvPr/>
        </p:nvPicPr>
        <p:blipFill>
          <a:blip r:embed="rId3" cstate="print"/>
          <a:stretch>
            <a:fillRect/>
          </a:stretch>
        </p:blipFill>
        <p:spPr>
          <a:xfrm>
            <a:off x="3810000" y="4343400"/>
            <a:ext cx="1524000" cy="476250"/>
          </a:xfrm>
          <a:prstGeom prst="rect">
            <a:avLst/>
          </a:prstGeom>
        </p:spPr>
      </p:pic>
      <p:sp>
        <p:nvSpPr>
          <p:cNvPr id="6" name="Slide Number Placeholder 5"/>
          <p:cNvSpPr>
            <a:spLocks noGrp="1"/>
          </p:cNvSpPr>
          <p:nvPr>
            <p:ph type="sldNum" sz="quarter" idx="12"/>
          </p:nvPr>
        </p:nvSpPr>
        <p:spPr/>
        <p:txBody>
          <a:bodyPr/>
          <a:lstStyle/>
          <a:p>
            <a:fld id="{E422AFF2-806C-4880-8C01-BF3AEEDB09B3}"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a:solidFill>
            <a:schemeClr val="tx1"/>
          </a:solidFill>
        </p:spPr>
        <p:txBody>
          <a:bodyPr>
            <a:normAutofit fontScale="90000"/>
          </a:bodyPr>
          <a:lstStyle/>
          <a:p>
            <a:r>
              <a:rPr lang="en-US" sz="3600" b="1" dirty="0" smtClean="0">
                <a:solidFill>
                  <a:schemeClr val="bg1"/>
                </a:solidFill>
              </a:rPr>
              <a:t/>
            </a:r>
            <a:br>
              <a:rPr lang="en-US" sz="3600" b="1" dirty="0" smtClean="0">
                <a:solidFill>
                  <a:schemeClr val="bg1"/>
                </a:solidFill>
              </a:rPr>
            </a:br>
            <a:r>
              <a:rPr lang="en-US" sz="3100" dirty="0" smtClean="0">
                <a:solidFill>
                  <a:schemeClr val="bg1"/>
                </a:solidFill>
              </a:rPr>
              <a:t>Improving Vehicle Fleet, Activity, and Emissions Data for On-Road Mobile Sources Emissions Inventories </a:t>
            </a:r>
            <a:br>
              <a:rPr lang="en-US" sz="3100" dirty="0" smtClean="0">
                <a:solidFill>
                  <a:schemeClr val="bg1"/>
                </a:solidFill>
              </a:rPr>
            </a:br>
            <a:r>
              <a:rPr lang="en-US" sz="3100" dirty="0" smtClean="0">
                <a:solidFill>
                  <a:schemeClr val="bg1"/>
                </a:solidFill>
              </a:rPr>
              <a:t>(UC Riverside)</a:t>
            </a:r>
            <a:r>
              <a:rPr lang="en-US" dirty="0" smtClean="0"/>
              <a:t/>
            </a:r>
            <a:br>
              <a:rPr lang="en-US" dirty="0" smtClean="0"/>
            </a:b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r>
              <a:rPr lang="en-US" dirty="0" smtClean="0"/>
              <a:t>The study will cover the following data issues related to MOVES:</a:t>
            </a:r>
          </a:p>
          <a:p>
            <a:pPr lvl="1"/>
            <a:r>
              <a:rPr lang="en-US" dirty="0" smtClean="0"/>
              <a:t>Review of the currents state of practice and identify limits of truck data; </a:t>
            </a:r>
          </a:p>
          <a:p>
            <a:pPr lvl="1"/>
            <a:r>
              <a:rPr lang="en-US" dirty="0" smtClean="0"/>
              <a:t>Evaluate use of vehicle identification number (VIN) decoders in conjunction with license plate surveys and vehicle registration databases to derive vehicle fleet data; </a:t>
            </a:r>
          </a:p>
          <a:p>
            <a:pPr lvl="1"/>
            <a:r>
              <a:rPr lang="en-US" dirty="0" smtClean="0"/>
              <a:t>Evaluate the use of electronic control modules data to derive truck activity data; </a:t>
            </a:r>
          </a:p>
          <a:p>
            <a:pPr lvl="1"/>
            <a:r>
              <a:rPr lang="en-US" dirty="0" smtClean="0"/>
              <a:t>Develop data fusion methods to combine truck activity data from multiple sources; </a:t>
            </a:r>
          </a:p>
          <a:p>
            <a:pPr lvl="1"/>
            <a:r>
              <a:rPr lang="en-US" dirty="0" smtClean="0"/>
              <a:t>Measure emissions from heavy-duty trucks with various loaded vehicle weights.  </a:t>
            </a:r>
          </a:p>
          <a:p>
            <a:r>
              <a:rPr lang="en-US" dirty="0" smtClean="0"/>
              <a:t>Work is expected to be completed in May 2011.</a:t>
            </a:r>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a:solidFill>
            <a:schemeClr val="tx1"/>
          </a:solidFill>
        </p:spPr>
        <p:txBody>
          <a:bodyPr>
            <a:normAutofit fontScale="90000"/>
          </a:bodyPr>
          <a:lstStyle/>
          <a:p>
            <a:r>
              <a:rPr lang="en-US" sz="3100" b="1" dirty="0" smtClean="0">
                <a:solidFill>
                  <a:schemeClr val="bg1"/>
                </a:solidFill>
              </a:rPr>
              <a:t/>
            </a:r>
            <a:br>
              <a:rPr lang="en-US" sz="3100" b="1" dirty="0" smtClean="0">
                <a:solidFill>
                  <a:schemeClr val="bg1"/>
                </a:solidFill>
              </a:rPr>
            </a:br>
            <a:r>
              <a:rPr lang="en-US" sz="500" b="1" dirty="0" smtClean="0">
                <a:solidFill>
                  <a:schemeClr val="bg1"/>
                </a:solidFill>
              </a:rPr>
              <a:t/>
            </a:r>
            <a:br>
              <a:rPr lang="en-US" sz="500" b="1" dirty="0" smtClean="0">
                <a:solidFill>
                  <a:schemeClr val="bg1"/>
                </a:solidFill>
              </a:rPr>
            </a:br>
            <a:r>
              <a:rPr lang="en-US" sz="3100" dirty="0" smtClean="0">
                <a:solidFill>
                  <a:schemeClr val="bg1"/>
                </a:solidFill>
              </a:rPr>
              <a:t>Modifying Link-Level Emissions Modeling Procedures for Applications within the MOVES Framework   (Eastern Research Group (ERG))  </a:t>
            </a:r>
            <a:r>
              <a:rPr lang="en-US" dirty="0" smtClean="0"/>
              <a:t/>
            </a:r>
            <a:br>
              <a:rPr lang="en-US" dirty="0" smtClean="0"/>
            </a:br>
            <a:endParaRPr lang="en-US" dirty="0">
              <a:solidFill>
                <a:schemeClr val="bg1"/>
              </a:solidFill>
            </a:endParaRPr>
          </a:p>
        </p:txBody>
      </p:sp>
      <p:sp>
        <p:nvSpPr>
          <p:cNvPr id="3" name="Content Placeholder 2"/>
          <p:cNvSpPr>
            <a:spLocks noGrp="1"/>
          </p:cNvSpPr>
          <p:nvPr>
            <p:ph idx="1"/>
          </p:nvPr>
        </p:nvSpPr>
        <p:spPr/>
        <p:txBody>
          <a:bodyPr>
            <a:normAutofit fontScale="55000" lnSpcReduction="20000"/>
          </a:bodyPr>
          <a:lstStyle/>
          <a:p>
            <a:pPr lvl="0"/>
            <a:r>
              <a:rPr lang="en-US" sz="4400" dirty="0" smtClean="0"/>
              <a:t>Recreated the emissions inventory used for the Houston SIP based on data provided by TTI from the travel demand model and MOVES</a:t>
            </a:r>
          </a:p>
          <a:p>
            <a:pPr lvl="0"/>
            <a:endParaRPr lang="en-US" sz="800" dirty="0" smtClean="0"/>
          </a:p>
          <a:p>
            <a:r>
              <a:rPr lang="en-US" sz="4400" dirty="0" smtClean="0"/>
              <a:t>Recreated the emissions inventory used for the Houston SIP based on HPMS activity data and MOVES</a:t>
            </a:r>
          </a:p>
          <a:p>
            <a:pPr lvl="0"/>
            <a:endParaRPr lang="en-US" sz="800" dirty="0" smtClean="0"/>
          </a:p>
          <a:p>
            <a:pPr lvl="0"/>
            <a:r>
              <a:rPr lang="en-US" sz="4400" dirty="0" smtClean="0"/>
              <a:t>Used the Kansas City data to produce real world drive cycles and recreated both the travel demand model and HPMS based inventories for Houston with the new drive cycles</a:t>
            </a:r>
          </a:p>
          <a:p>
            <a:pPr lvl="0"/>
            <a:endParaRPr lang="en-US" sz="800" dirty="0" smtClean="0"/>
          </a:p>
          <a:p>
            <a:r>
              <a:rPr lang="en-US" sz="4400" dirty="0" smtClean="0"/>
              <a:t>Compared the results of new inventories produced against the original inventories developed using MOBILE.</a:t>
            </a:r>
          </a:p>
          <a:p>
            <a:pPr lvl="0"/>
            <a:endParaRPr lang="en-US" sz="800" dirty="0" smtClean="0"/>
          </a:p>
          <a:p>
            <a:pPr lvl="0"/>
            <a:r>
              <a:rPr lang="en-US" sz="4400" dirty="0" smtClean="0"/>
              <a:t>Documented lessons learned from transitioning from MOBILE6 to MOVES for regional analyses.</a:t>
            </a:r>
          </a:p>
          <a:p>
            <a:endParaRPr lang="en-US" sz="800" dirty="0" smtClean="0"/>
          </a:p>
          <a:p>
            <a:r>
              <a:rPr lang="en-US" sz="3800" dirty="0" smtClean="0"/>
              <a:t>Work is expected to be completed in September, 2010</a:t>
            </a:r>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solidFill>
            <a:schemeClr val="tx1"/>
          </a:solidFill>
        </p:spPr>
        <p:txBody>
          <a:bodyPr/>
          <a:lstStyle/>
          <a:p>
            <a:r>
              <a:rPr lang="en-US" dirty="0" smtClean="0">
                <a:solidFill>
                  <a:schemeClr val="bg1"/>
                </a:solidFill>
              </a:rPr>
              <a:t>MOVES and Its Implementation </a:t>
            </a:r>
          </a:p>
        </p:txBody>
      </p:sp>
      <p:sp>
        <p:nvSpPr>
          <p:cNvPr id="3" name="Content Placeholder 2"/>
          <p:cNvSpPr>
            <a:spLocks noGrp="1"/>
          </p:cNvSpPr>
          <p:nvPr>
            <p:ph idx="4294967295"/>
          </p:nvPr>
        </p:nvSpPr>
        <p:spPr/>
        <p:txBody>
          <a:bodyPr>
            <a:normAutofit fontScale="92500" lnSpcReduction="10000"/>
          </a:bodyPr>
          <a:lstStyle/>
          <a:p>
            <a:endParaRPr lang="en-US" sz="700" dirty="0" smtClean="0"/>
          </a:p>
          <a:p>
            <a:r>
              <a:rPr lang="en-US" sz="3000" dirty="0" smtClean="0"/>
              <a:t>MOVES is now the EPA’s official regulatory model. MPOs are adopting this new model in place of MOBILE6.2.</a:t>
            </a:r>
          </a:p>
          <a:p>
            <a:r>
              <a:rPr lang="en-US" sz="3000" dirty="0" smtClean="0"/>
              <a:t>Challenges:</a:t>
            </a:r>
          </a:p>
          <a:p>
            <a:pPr lvl="1"/>
            <a:r>
              <a:rPr lang="en-US" sz="2600" dirty="0" smtClean="0"/>
              <a:t>New modeling approach, i.e. VSP-speed bins</a:t>
            </a:r>
          </a:p>
          <a:p>
            <a:pPr lvl="1"/>
            <a:r>
              <a:rPr lang="en-US" sz="2600" dirty="0" smtClean="0"/>
              <a:t>New software architecture &amp; user interfaces</a:t>
            </a:r>
          </a:p>
          <a:p>
            <a:pPr lvl="1"/>
            <a:r>
              <a:rPr lang="en-US" sz="2600" dirty="0" smtClean="0"/>
              <a:t>New input data format &amp; requirements</a:t>
            </a:r>
          </a:p>
          <a:p>
            <a:r>
              <a:rPr lang="en-US" sz="3000" dirty="0" smtClean="0"/>
              <a:t>Support &amp; assistance:</a:t>
            </a:r>
          </a:p>
          <a:p>
            <a:pPr lvl="1"/>
            <a:r>
              <a:rPr lang="en-US" sz="2600" dirty="0" smtClean="0"/>
              <a:t>MOVES training (EPA &amp; FHWA)</a:t>
            </a:r>
          </a:p>
          <a:p>
            <a:pPr lvl="1"/>
            <a:r>
              <a:rPr lang="en-US" sz="2600" dirty="0" smtClean="0"/>
              <a:t>Converter tools (EPA)</a:t>
            </a:r>
          </a:p>
        </p:txBody>
      </p:sp>
      <p:sp>
        <p:nvSpPr>
          <p:cNvPr id="4" name="Slide Number Placeholder 3"/>
          <p:cNvSpPr>
            <a:spLocks noGrp="1"/>
          </p:cNvSpPr>
          <p:nvPr>
            <p:ph type="sldNum" sz="quarter" idx="12"/>
          </p:nvPr>
        </p:nvSpPr>
        <p:spPr/>
        <p:txBody>
          <a:bodyPr/>
          <a:lstStyle/>
          <a:p>
            <a:fld id="{E422AFF2-806C-4880-8C01-BF3AEEDB09B3}"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solidFill>
            <a:schemeClr val="tx1"/>
          </a:solidFill>
        </p:spPr>
        <p:txBody>
          <a:bodyPr/>
          <a:lstStyle/>
          <a:p>
            <a:r>
              <a:rPr lang="en-US" dirty="0" smtClean="0">
                <a:solidFill>
                  <a:schemeClr val="bg1"/>
                </a:solidFill>
              </a:rPr>
              <a:t>Ongoing Research at UC Riverside</a:t>
            </a:r>
          </a:p>
        </p:txBody>
      </p:sp>
      <p:sp>
        <p:nvSpPr>
          <p:cNvPr id="3" name="Content Placeholder 2"/>
          <p:cNvSpPr>
            <a:spLocks noGrp="1"/>
          </p:cNvSpPr>
          <p:nvPr>
            <p:ph idx="4294967295"/>
          </p:nvPr>
        </p:nvSpPr>
        <p:spPr/>
        <p:txBody>
          <a:bodyPr>
            <a:normAutofit lnSpcReduction="10000"/>
          </a:bodyPr>
          <a:lstStyle/>
          <a:p>
            <a:endParaRPr lang="en-US" sz="700" dirty="0" smtClean="0"/>
          </a:p>
          <a:p>
            <a:r>
              <a:rPr lang="en-US" sz="3000" dirty="0" smtClean="0"/>
              <a:t>Tools for developing local input data</a:t>
            </a:r>
          </a:p>
          <a:p>
            <a:pPr lvl="1"/>
            <a:r>
              <a:rPr lang="en-US" sz="2600" dirty="0" smtClean="0"/>
              <a:t>New data sources that are potentially useful</a:t>
            </a:r>
          </a:p>
          <a:p>
            <a:pPr lvl="1"/>
            <a:r>
              <a:rPr lang="en-US" sz="2600" dirty="0" smtClean="0"/>
              <a:t>New methodologies to utilize existing data sources effectively</a:t>
            </a:r>
          </a:p>
          <a:p>
            <a:r>
              <a:rPr lang="en-US" sz="3000" dirty="0" smtClean="0"/>
              <a:t>Validation of selected MOVES emission factors</a:t>
            </a:r>
          </a:p>
          <a:p>
            <a:pPr lvl="1"/>
            <a:r>
              <a:rPr lang="en-US" sz="2600" dirty="0" smtClean="0"/>
              <a:t>Those based on “hole filling” methods</a:t>
            </a:r>
          </a:p>
          <a:p>
            <a:r>
              <a:rPr lang="en-US" sz="3000" dirty="0" smtClean="0"/>
              <a:t>Modeling issues that affect emission inventories</a:t>
            </a:r>
          </a:p>
          <a:p>
            <a:pPr lvl="1"/>
            <a:r>
              <a:rPr lang="en-US" sz="2600" dirty="0" smtClean="0"/>
              <a:t>Effect of out-of-domain vehicles</a:t>
            </a:r>
          </a:p>
          <a:p>
            <a:pPr lvl="1"/>
            <a:r>
              <a:rPr lang="en-US" sz="2600" dirty="0" smtClean="0"/>
              <a:t>Effect of heavy-duty trucks’ container weight</a:t>
            </a:r>
          </a:p>
        </p:txBody>
      </p:sp>
      <p:sp>
        <p:nvSpPr>
          <p:cNvPr id="4" name="Slide Number Placeholder 3"/>
          <p:cNvSpPr>
            <a:spLocks noGrp="1"/>
          </p:cNvSpPr>
          <p:nvPr>
            <p:ph type="sldNum" sz="quarter" idx="12"/>
          </p:nvPr>
        </p:nvSpPr>
        <p:spPr/>
        <p:txBody>
          <a:bodyPr/>
          <a:lstStyle/>
          <a:p>
            <a:fld id="{E422AFF2-806C-4880-8C01-BF3AEEDB09B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solidFill>
            <a:schemeClr val="tx1"/>
          </a:solidFill>
        </p:spPr>
        <p:txBody>
          <a:bodyPr/>
          <a:lstStyle/>
          <a:p>
            <a:r>
              <a:rPr lang="en-US" dirty="0" smtClean="0">
                <a:solidFill>
                  <a:schemeClr val="bg1"/>
                </a:solidFill>
              </a:rPr>
              <a:t>Vehicle Fleet Distribution Data</a:t>
            </a:r>
          </a:p>
        </p:txBody>
      </p:sp>
      <p:sp>
        <p:nvSpPr>
          <p:cNvPr id="3" name="Content Placeholder 2"/>
          <p:cNvSpPr>
            <a:spLocks noGrp="1"/>
          </p:cNvSpPr>
          <p:nvPr>
            <p:ph idx="4294967295"/>
          </p:nvPr>
        </p:nvSpPr>
        <p:spPr/>
        <p:txBody>
          <a:bodyPr>
            <a:normAutofit/>
          </a:bodyPr>
          <a:lstStyle/>
          <a:p>
            <a:endParaRPr lang="en-US" sz="700" dirty="0" smtClean="0"/>
          </a:p>
          <a:p>
            <a:r>
              <a:rPr lang="en-US" sz="3000" dirty="0" smtClean="0"/>
              <a:t>Needs: Current practice relies heavily on state vehicle registration databases.</a:t>
            </a:r>
          </a:p>
          <a:p>
            <a:pPr lvl="1"/>
            <a:r>
              <a:rPr lang="en-US" sz="2600" dirty="0" smtClean="0"/>
              <a:t>Not accounting for out-of-domain vehicles</a:t>
            </a:r>
          </a:p>
          <a:p>
            <a:pPr lvl="1"/>
            <a:r>
              <a:rPr lang="en-US" sz="2600" dirty="0" smtClean="0"/>
              <a:t>Not able to capture temporal variation well</a:t>
            </a:r>
          </a:p>
          <a:p>
            <a:r>
              <a:rPr lang="en-US" sz="3000" dirty="0" smtClean="0"/>
              <a:t>Solutions: Vehicle license plate survey</a:t>
            </a:r>
          </a:p>
          <a:p>
            <a:pPr lvl="1">
              <a:buFont typeface="Arial" charset="0"/>
              <a:buNone/>
            </a:pPr>
            <a:endParaRPr lang="en-US" sz="2600" dirty="0" smtClean="0"/>
          </a:p>
        </p:txBody>
      </p:sp>
      <p:pic>
        <p:nvPicPr>
          <p:cNvPr id="27704" name="Picture 56"/>
          <p:cNvPicPr>
            <a:picLocks noChangeAspect="1" noChangeArrowheads="1"/>
          </p:cNvPicPr>
          <p:nvPr/>
        </p:nvPicPr>
        <p:blipFill>
          <a:blip r:embed="rId3" cstate="print"/>
          <a:srcRect/>
          <a:stretch>
            <a:fillRect/>
          </a:stretch>
        </p:blipFill>
        <p:spPr bwMode="auto">
          <a:xfrm>
            <a:off x="1066800" y="4308475"/>
            <a:ext cx="6629400" cy="2417763"/>
          </a:xfrm>
          <a:prstGeom prst="rect">
            <a:avLst/>
          </a:prstGeom>
          <a:noFill/>
        </p:spPr>
      </p:pic>
      <p:sp>
        <p:nvSpPr>
          <p:cNvPr id="5" name="Slide Number Placeholder 4"/>
          <p:cNvSpPr>
            <a:spLocks noGrp="1"/>
          </p:cNvSpPr>
          <p:nvPr>
            <p:ph type="sldNum" sz="quarter" idx="12"/>
          </p:nvPr>
        </p:nvSpPr>
        <p:spPr/>
        <p:txBody>
          <a:bodyPr/>
          <a:lstStyle/>
          <a:p>
            <a:fld id="{E422AFF2-806C-4880-8C01-BF3AEEDB09B3}"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solidFill>
            <a:schemeClr val="tx1"/>
          </a:solidFill>
        </p:spPr>
        <p:txBody>
          <a:bodyPr/>
          <a:lstStyle/>
          <a:p>
            <a:r>
              <a:rPr lang="en-US" dirty="0" smtClean="0">
                <a:solidFill>
                  <a:schemeClr val="bg1"/>
                </a:solidFill>
              </a:rPr>
              <a:t>Heavy-Duty Truck Activity Data</a:t>
            </a:r>
          </a:p>
        </p:txBody>
      </p:sp>
      <p:sp>
        <p:nvSpPr>
          <p:cNvPr id="3" name="Content Placeholder 2"/>
          <p:cNvSpPr>
            <a:spLocks noGrp="1"/>
          </p:cNvSpPr>
          <p:nvPr>
            <p:ph idx="4294967295"/>
          </p:nvPr>
        </p:nvSpPr>
        <p:spPr/>
        <p:txBody>
          <a:bodyPr>
            <a:normAutofit lnSpcReduction="10000"/>
          </a:bodyPr>
          <a:lstStyle/>
          <a:p>
            <a:endParaRPr lang="en-US" sz="700" dirty="0" smtClean="0"/>
          </a:p>
          <a:p>
            <a:r>
              <a:rPr lang="en-US" sz="3000" dirty="0" smtClean="0"/>
              <a:t>Needs: Heavy-duty truck activity data is more limited compared to that of light-duty vehicles.</a:t>
            </a:r>
          </a:p>
          <a:p>
            <a:pPr lvl="1"/>
            <a:r>
              <a:rPr lang="en-US" sz="2600" dirty="0" smtClean="0"/>
              <a:t>HPMS </a:t>
            </a:r>
            <a:r>
              <a:rPr lang="en-US" sz="2600" dirty="0" smtClean="0">
                <a:sym typeface="Wingdings" pitchFamily="2" charset="2"/>
              </a:rPr>
              <a:t> no speed information</a:t>
            </a:r>
          </a:p>
          <a:p>
            <a:pPr lvl="1"/>
            <a:r>
              <a:rPr lang="en-US" sz="2600" dirty="0" smtClean="0"/>
              <a:t>GPS data loggers </a:t>
            </a:r>
            <a:r>
              <a:rPr lang="en-US" sz="2600" dirty="0" smtClean="0">
                <a:sym typeface="Wingdings" pitchFamily="2" charset="2"/>
              </a:rPr>
              <a:t> only a few studies</a:t>
            </a:r>
          </a:p>
          <a:p>
            <a:pPr lvl="1"/>
            <a:r>
              <a:rPr lang="en-US" sz="2600" dirty="0" smtClean="0"/>
              <a:t>Freight flow models </a:t>
            </a:r>
            <a:r>
              <a:rPr lang="en-US" sz="2600" dirty="0" smtClean="0">
                <a:sym typeface="Wingdings" pitchFamily="2" charset="2"/>
              </a:rPr>
              <a:t> not well validated yet</a:t>
            </a:r>
            <a:endParaRPr lang="en-US" sz="2600" dirty="0" smtClean="0"/>
          </a:p>
          <a:p>
            <a:r>
              <a:rPr lang="en-US" sz="3000" dirty="0" smtClean="0"/>
              <a:t>Solutions:</a:t>
            </a:r>
          </a:p>
          <a:p>
            <a:pPr lvl="1"/>
            <a:r>
              <a:rPr lang="en-US" sz="2600" dirty="0" smtClean="0"/>
              <a:t>Other existing data sources (e.g. weigh-in-motion (WIM) stations)</a:t>
            </a:r>
          </a:p>
          <a:p>
            <a:pPr lvl="1"/>
            <a:r>
              <a:rPr lang="en-US" sz="2600" dirty="0" smtClean="0"/>
              <a:t>New data sources (e.g. Electronic Control Units (ECU), fleet monitoring systems)</a:t>
            </a:r>
          </a:p>
        </p:txBody>
      </p:sp>
      <p:sp>
        <p:nvSpPr>
          <p:cNvPr id="4" name="Slide Number Placeholder 3"/>
          <p:cNvSpPr>
            <a:spLocks noGrp="1"/>
          </p:cNvSpPr>
          <p:nvPr>
            <p:ph type="sldNum" sz="quarter" idx="12"/>
          </p:nvPr>
        </p:nvSpPr>
        <p:spPr/>
        <p:txBody>
          <a:bodyPr/>
          <a:lstStyle/>
          <a:p>
            <a:fld id="{E422AFF2-806C-4880-8C01-BF3AEEDB09B3}"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solidFill>
            <a:schemeClr val="tx1"/>
          </a:solidFill>
        </p:spPr>
        <p:txBody>
          <a:bodyPr/>
          <a:lstStyle/>
          <a:p>
            <a:r>
              <a:rPr lang="en-US" dirty="0" smtClean="0">
                <a:solidFill>
                  <a:schemeClr val="bg1"/>
                </a:solidFill>
              </a:rPr>
              <a:t>Nationwide Truck Telemetry Data</a:t>
            </a:r>
          </a:p>
        </p:txBody>
      </p:sp>
      <p:pic>
        <p:nvPicPr>
          <p:cNvPr id="35844" name="Picture 4"/>
          <p:cNvPicPr>
            <a:picLocks noChangeAspect="1" noChangeArrowheads="1"/>
          </p:cNvPicPr>
          <p:nvPr/>
        </p:nvPicPr>
        <p:blipFill>
          <a:blip r:embed="rId3" cstate="print"/>
          <a:srcRect/>
          <a:stretch>
            <a:fillRect/>
          </a:stretch>
        </p:blipFill>
        <p:spPr bwMode="auto">
          <a:xfrm>
            <a:off x="457200" y="2590800"/>
            <a:ext cx="8229600" cy="3816350"/>
          </a:xfrm>
          <a:prstGeom prst="rect">
            <a:avLst/>
          </a:prstGeom>
          <a:noFill/>
          <a:ln w="9525">
            <a:solidFill>
              <a:srgbClr val="000000"/>
            </a:solidFill>
            <a:miter lim="800000"/>
            <a:headEnd/>
            <a:tailEnd/>
          </a:ln>
        </p:spPr>
      </p:pic>
      <p:sp>
        <p:nvSpPr>
          <p:cNvPr id="3" name="Content Placeholder 2"/>
          <p:cNvSpPr>
            <a:spLocks/>
          </p:cNvSpPr>
          <p:nvPr/>
        </p:nvSpPr>
        <p:spPr bwMode="auto">
          <a:xfrm>
            <a:off x="457200" y="1600200"/>
            <a:ext cx="8229600" cy="762000"/>
          </a:xfrm>
          <a:prstGeom prst="rect">
            <a:avLst/>
          </a:prstGeom>
          <a:noFill/>
          <a:ln w="9525">
            <a:noFill/>
            <a:miter lim="800000"/>
            <a:headEnd/>
            <a:tailEnd/>
          </a:ln>
        </p:spPr>
        <p:txBody>
          <a:bodyPr/>
          <a:lstStyle/>
          <a:p>
            <a:pPr marL="342900" indent="-342900">
              <a:spcBef>
                <a:spcPct val="20000"/>
              </a:spcBef>
              <a:buFont typeface="Arial" charset="0"/>
              <a:buChar char="•"/>
            </a:pPr>
            <a:endParaRPr lang="en-US" sz="700" dirty="0">
              <a:latin typeface="Calibri" pitchFamily="34" charset="0"/>
            </a:endParaRPr>
          </a:p>
          <a:p>
            <a:pPr marL="342900" indent="-342900">
              <a:spcBef>
                <a:spcPct val="20000"/>
              </a:spcBef>
              <a:buFont typeface="Arial" charset="0"/>
              <a:buChar char="•"/>
            </a:pPr>
            <a:r>
              <a:rPr lang="en-US" sz="3000" dirty="0">
                <a:latin typeface="Calibri" pitchFamily="34" charset="0"/>
              </a:rPr>
              <a:t>A collective fleet of more than 2000 class 8 trucks</a:t>
            </a:r>
          </a:p>
        </p:txBody>
      </p:sp>
      <p:sp>
        <p:nvSpPr>
          <p:cNvPr id="5" name="Slide Number Placeholder 4"/>
          <p:cNvSpPr>
            <a:spLocks noGrp="1"/>
          </p:cNvSpPr>
          <p:nvPr>
            <p:ph type="sldNum" sz="quarter" idx="12"/>
          </p:nvPr>
        </p:nvSpPr>
        <p:spPr/>
        <p:txBody>
          <a:bodyPr/>
          <a:lstStyle/>
          <a:p>
            <a:fld id="{E422AFF2-806C-4880-8C01-BF3AEEDB09B3}"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solidFill>
            <a:schemeClr val="tx1"/>
          </a:solidFill>
        </p:spPr>
        <p:txBody>
          <a:bodyPr/>
          <a:lstStyle/>
          <a:p>
            <a:r>
              <a:rPr lang="en-US" dirty="0" smtClean="0">
                <a:solidFill>
                  <a:schemeClr val="bg1"/>
                </a:solidFill>
              </a:rPr>
              <a:t>Heavy-Duty Truck Emission Factors</a:t>
            </a:r>
          </a:p>
        </p:txBody>
      </p:sp>
      <p:sp>
        <p:nvSpPr>
          <p:cNvPr id="3" name="Content Placeholder 2"/>
          <p:cNvSpPr>
            <a:spLocks/>
          </p:cNvSpPr>
          <p:nvPr/>
        </p:nvSpPr>
        <p:spPr bwMode="auto">
          <a:xfrm>
            <a:off x="457200" y="1600200"/>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endParaRPr lang="en-US" sz="700" dirty="0">
              <a:latin typeface="Calibri" pitchFamily="34" charset="0"/>
            </a:endParaRPr>
          </a:p>
          <a:p>
            <a:pPr marL="342900" indent="-342900">
              <a:spcBef>
                <a:spcPct val="20000"/>
              </a:spcBef>
              <a:buFont typeface="Arial" charset="0"/>
              <a:buChar char="•"/>
            </a:pPr>
            <a:r>
              <a:rPr lang="en-US" sz="3000" dirty="0">
                <a:latin typeface="Calibri" pitchFamily="34" charset="0"/>
              </a:rPr>
              <a:t>Needs: Some emission factors in MOVES are based on “hole filling” methods.</a:t>
            </a:r>
          </a:p>
          <a:p>
            <a:pPr marL="742950" lvl="1" indent="-285750">
              <a:spcBef>
                <a:spcPct val="20000"/>
              </a:spcBef>
              <a:buFont typeface="Arial" charset="0"/>
              <a:buChar char="–"/>
            </a:pPr>
            <a:r>
              <a:rPr lang="en-US" sz="2600" dirty="0">
                <a:latin typeface="Calibri" pitchFamily="34" charset="0"/>
              </a:rPr>
              <a:t>Future vehicle model years</a:t>
            </a:r>
          </a:p>
          <a:p>
            <a:pPr marL="742950" lvl="1" indent="-285750">
              <a:spcBef>
                <a:spcPct val="20000"/>
              </a:spcBef>
              <a:buFont typeface="Arial" charset="0"/>
              <a:buChar char="–"/>
            </a:pPr>
            <a:r>
              <a:rPr lang="en-US" sz="2600" dirty="0">
                <a:latin typeface="Calibri" pitchFamily="34" charset="0"/>
              </a:rPr>
              <a:t>Alternative vehicle fuels and technologies</a:t>
            </a:r>
          </a:p>
          <a:p>
            <a:pPr marL="742950" lvl="1" indent="-285750">
              <a:spcBef>
                <a:spcPct val="20000"/>
              </a:spcBef>
              <a:buFont typeface="Arial" charset="0"/>
              <a:buChar char="–"/>
            </a:pPr>
            <a:r>
              <a:rPr lang="en-US" sz="2600" dirty="0">
                <a:latin typeface="Calibri" pitchFamily="34" charset="0"/>
              </a:rPr>
              <a:t>Vehicles with no existing emission test data available</a:t>
            </a:r>
          </a:p>
          <a:p>
            <a:pPr marL="342900" indent="-342900">
              <a:spcBef>
                <a:spcPct val="20000"/>
              </a:spcBef>
              <a:buFont typeface="Arial" charset="0"/>
              <a:buChar char="•"/>
            </a:pPr>
            <a:r>
              <a:rPr lang="en-US" sz="3000" dirty="0">
                <a:latin typeface="Calibri" pitchFamily="34" charset="0"/>
              </a:rPr>
              <a:t>Solutions: Limited emission testing program</a:t>
            </a:r>
          </a:p>
          <a:p>
            <a:pPr marL="742950" lvl="1" indent="-285750">
              <a:spcBef>
                <a:spcPct val="20000"/>
              </a:spcBef>
              <a:buFont typeface="Arial" charset="0"/>
              <a:buChar char="–"/>
            </a:pPr>
            <a:r>
              <a:rPr lang="en-US" sz="2600" dirty="0">
                <a:latin typeface="Calibri" pitchFamily="34" charset="0"/>
              </a:rPr>
              <a:t>The new state-of-the-art heavy-duty chassis dyno</a:t>
            </a:r>
          </a:p>
          <a:p>
            <a:pPr marL="742950" lvl="1" indent="-285750">
              <a:spcBef>
                <a:spcPct val="20000"/>
              </a:spcBef>
              <a:buFont typeface="Arial" charset="0"/>
              <a:buChar char="–"/>
            </a:pPr>
            <a:r>
              <a:rPr lang="en-US" sz="2600" dirty="0">
                <a:latin typeface="Calibri" pitchFamily="34" charset="0"/>
              </a:rPr>
              <a:t>2 trucks </a:t>
            </a:r>
            <a:r>
              <a:rPr lang="en-US" sz="2600" dirty="0">
                <a:latin typeface="Calibri" pitchFamily="34" charset="0"/>
                <a:sym typeface="Wingdings" pitchFamily="2" charset="2"/>
              </a:rPr>
              <a:t> </a:t>
            </a:r>
            <a:r>
              <a:rPr lang="en-US" sz="2600" dirty="0">
                <a:latin typeface="Calibri" pitchFamily="34" charset="0"/>
              </a:rPr>
              <a:t>2007-2009 standard &amp; 2010 standard</a:t>
            </a:r>
          </a:p>
          <a:p>
            <a:pPr marL="742950" lvl="1" indent="-285750">
              <a:spcBef>
                <a:spcPct val="20000"/>
              </a:spcBef>
              <a:buFont typeface="Arial" charset="0"/>
              <a:buChar char="–"/>
            </a:pPr>
            <a:r>
              <a:rPr lang="en-US" sz="2600" dirty="0">
                <a:latin typeface="Calibri" pitchFamily="34" charset="0"/>
              </a:rPr>
              <a:t>Effect of container weight (i.e. empty, half-full, full)</a:t>
            </a:r>
          </a:p>
        </p:txBody>
      </p:sp>
      <p:sp>
        <p:nvSpPr>
          <p:cNvPr id="4" name="Slide Number Placeholder 3"/>
          <p:cNvSpPr>
            <a:spLocks noGrp="1"/>
          </p:cNvSpPr>
          <p:nvPr>
            <p:ph type="sldNum" sz="quarter" idx="12"/>
          </p:nvPr>
        </p:nvSpPr>
        <p:spPr/>
        <p:txBody>
          <a:bodyPr/>
          <a:lstStyle/>
          <a:p>
            <a:fld id="{E422AFF2-806C-4880-8C01-BF3AEEDB09B3}"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solidFill>
            <a:schemeClr val="tx1"/>
          </a:solidFill>
        </p:spPr>
        <p:txBody>
          <a:bodyPr/>
          <a:lstStyle/>
          <a:p>
            <a:r>
              <a:rPr lang="en-US" dirty="0" smtClean="0">
                <a:solidFill>
                  <a:schemeClr val="bg1"/>
                </a:solidFill>
              </a:rPr>
              <a:t>Expected Products of Research</a:t>
            </a:r>
          </a:p>
        </p:txBody>
      </p:sp>
      <p:sp>
        <p:nvSpPr>
          <p:cNvPr id="3" name="Content Placeholder 2"/>
          <p:cNvSpPr>
            <a:spLocks noGrp="1"/>
          </p:cNvSpPr>
          <p:nvPr>
            <p:ph idx="4294967295"/>
          </p:nvPr>
        </p:nvSpPr>
        <p:spPr/>
        <p:txBody>
          <a:bodyPr>
            <a:normAutofit/>
          </a:bodyPr>
          <a:lstStyle/>
          <a:p>
            <a:endParaRPr lang="en-US" sz="700" dirty="0" smtClean="0"/>
          </a:p>
          <a:p>
            <a:r>
              <a:rPr lang="en-US" sz="3000" dirty="0" smtClean="0"/>
              <a:t>Summary of current state of the practice</a:t>
            </a:r>
          </a:p>
          <a:p>
            <a:r>
              <a:rPr lang="en-US" sz="3000" dirty="0" smtClean="0"/>
              <a:t>Guidance document on conducting vehicle license plate survey to supplement on-road mobile source emissions modeling and analysis</a:t>
            </a:r>
          </a:p>
          <a:p>
            <a:r>
              <a:rPr lang="en-US" sz="3000" dirty="0" smtClean="0"/>
              <a:t>A set of tools &amp; methodologies:</a:t>
            </a:r>
          </a:p>
          <a:p>
            <a:pPr lvl="1"/>
            <a:r>
              <a:rPr lang="en-US" sz="2600" dirty="0" smtClean="0"/>
              <a:t>Accounting for out-of-domain vehicles in vehicle fleet distribution inputs</a:t>
            </a:r>
          </a:p>
          <a:p>
            <a:pPr lvl="1"/>
            <a:r>
              <a:rPr lang="en-US" sz="2600" dirty="0" smtClean="0"/>
              <a:t>Developing truck activity inputs from WIM data, ECU data, truck telemetry data, etc.</a:t>
            </a:r>
          </a:p>
          <a:p>
            <a:pPr lvl="1">
              <a:buFont typeface="Arial" charset="0"/>
              <a:buNone/>
            </a:pPr>
            <a:endParaRPr lang="en-US" sz="2600" dirty="0" smtClean="0"/>
          </a:p>
          <a:p>
            <a:pPr lvl="1"/>
            <a:endParaRPr lang="en-US" sz="2600" dirty="0" smtClean="0"/>
          </a:p>
          <a:p>
            <a:endParaRPr lang="en-US" sz="30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National Near Road MSAT Study </a:t>
            </a:r>
            <a:br>
              <a:rPr lang="en-US"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p:txBody>
          <a:bodyPr>
            <a:normAutofit/>
          </a:bodyPr>
          <a:lstStyle/>
          <a:p>
            <a:pPr algn="ctr">
              <a:lnSpc>
                <a:spcPct val="90000"/>
              </a:lnSpc>
              <a:buNone/>
            </a:pPr>
            <a:r>
              <a:rPr lang="en-US" sz="2800" dirty="0" smtClean="0"/>
              <a:t>Victoria Martinez</a:t>
            </a:r>
          </a:p>
          <a:p>
            <a:pPr algn="ctr">
              <a:lnSpc>
                <a:spcPct val="90000"/>
              </a:lnSpc>
              <a:buNone/>
            </a:pPr>
            <a:r>
              <a:rPr lang="en-US" sz="2800" dirty="0" smtClean="0"/>
              <a:t>Air Quality and Transportation Conformity Team</a:t>
            </a:r>
          </a:p>
          <a:p>
            <a:pPr algn="ctr">
              <a:lnSpc>
                <a:spcPct val="90000"/>
              </a:lnSpc>
              <a:buNone/>
            </a:pPr>
            <a:r>
              <a:rPr lang="en-US" sz="2800" dirty="0" smtClean="0"/>
              <a:t>FHWA Office of Natural Environment</a:t>
            </a:r>
          </a:p>
          <a:p>
            <a:pPr algn="ctr">
              <a:lnSpc>
                <a:spcPct val="90000"/>
              </a:lnSpc>
              <a:buNone/>
            </a:pPr>
            <a:endParaRPr lang="en-US" sz="2800" dirty="0" smtClean="0"/>
          </a:p>
          <a:p>
            <a:pPr algn="ctr">
              <a:lnSpc>
                <a:spcPct val="90000"/>
              </a:lnSpc>
              <a:buNone/>
            </a:pPr>
            <a:endParaRPr lang="en-US" sz="2800" dirty="0" smtClean="0"/>
          </a:p>
          <a:p>
            <a:pPr algn="ctr">
              <a:lnSpc>
                <a:spcPct val="90000"/>
              </a:lnSpc>
              <a:buNone/>
            </a:pPr>
            <a:r>
              <a:rPr lang="en-US" sz="2800" dirty="0" smtClean="0"/>
              <a:t>Sue Kimbrough</a:t>
            </a:r>
          </a:p>
          <a:p>
            <a:pPr algn="ctr">
              <a:lnSpc>
                <a:spcPct val="90000"/>
              </a:lnSpc>
              <a:buNone/>
            </a:pPr>
            <a:r>
              <a:rPr lang="en-US" sz="2800" dirty="0" smtClean="0"/>
              <a:t>Environmental Protection Agency (EPA)</a:t>
            </a:r>
          </a:p>
        </p:txBody>
      </p:sp>
      <p:pic>
        <p:nvPicPr>
          <p:cNvPr id="4" name="Picture 3" descr="FHWA.jpg"/>
          <p:cNvPicPr>
            <a:picLocks noChangeAspect="1"/>
          </p:cNvPicPr>
          <p:nvPr/>
        </p:nvPicPr>
        <p:blipFill>
          <a:blip r:embed="rId2" cstate="print"/>
          <a:stretch>
            <a:fillRect/>
          </a:stretch>
        </p:blipFill>
        <p:spPr>
          <a:xfrm>
            <a:off x="3886200" y="3048000"/>
            <a:ext cx="1524000" cy="476250"/>
          </a:xfrm>
          <a:prstGeom prst="rect">
            <a:avLst/>
          </a:prstGeom>
        </p:spPr>
      </p:pic>
      <p:pic>
        <p:nvPicPr>
          <p:cNvPr id="5" name="Picture 4" descr="OMACAHD6CHPCA6Z7XO3CAFAIGBXCAZ9GL3KCAU23S4GCARXMMNQCANSVOFUCAH2053TCAVQFAQ3CA1Y0LNFCAMGHC49CALXSJQYCANCMR8ICAC5QE3LCAU0ESSJCADIAP6PCA1JGR3BCAX7EAM3.jpg"/>
          <p:cNvPicPr>
            <a:picLocks noChangeAspect="1"/>
          </p:cNvPicPr>
          <p:nvPr/>
        </p:nvPicPr>
        <p:blipFill>
          <a:blip r:embed="rId3" cstate="print"/>
          <a:stretch>
            <a:fillRect/>
          </a:stretch>
        </p:blipFill>
        <p:spPr>
          <a:xfrm>
            <a:off x="4038600" y="4953000"/>
            <a:ext cx="1066800" cy="1162050"/>
          </a:xfrm>
          <a:prstGeom prst="rect">
            <a:avLst/>
          </a:prstGeom>
        </p:spPr>
      </p:pic>
      <p:sp>
        <p:nvSpPr>
          <p:cNvPr id="6" name="Slide Number Placeholder 5"/>
          <p:cNvSpPr>
            <a:spLocks noGrp="1"/>
          </p:cNvSpPr>
          <p:nvPr>
            <p:ph type="sldNum" sz="quarter" idx="12"/>
          </p:nvPr>
        </p:nvSpPr>
        <p:spPr/>
        <p:txBody>
          <a:bodyPr/>
          <a:lstStyle/>
          <a:p>
            <a:fld id="{E422AFF2-806C-4880-8C01-BF3AEEDB09B3}"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Webinar Housekeeping Tips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Asking Questions</a:t>
            </a:r>
          </a:p>
          <a:p>
            <a:pPr lvl="1"/>
            <a:r>
              <a:rPr lang="en-US" dirty="0" smtClean="0"/>
              <a:t>Designated time at the end of presentation for questions and answers</a:t>
            </a:r>
          </a:p>
          <a:p>
            <a:pPr lvl="2"/>
            <a:r>
              <a:rPr lang="en-US" dirty="0" smtClean="0"/>
              <a:t>Phone</a:t>
            </a:r>
          </a:p>
          <a:p>
            <a:pPr lvl="3"/>
            <a:r>
              <a:rPr lang="en-US" sz="2400" dirty="0" smtClean="0"/>
              <a:t>Please state name and affiliation</a:t>
            </a:r>
          </a:p>
          <a:p>
            <a:pPr lvl="2"/>
            <a:r>
              <a:rPr lang="en-US" dirty="0" smtClean="0"/>
              <a:t>Chat feature </a:t>
            </a:r>
          </a:p>
          <a:p>
            <a:pPr lvl="3"/>
            <a:r>
              <a:rPr lang="en-US" sz="2400" dirty="0" smtClean="0"/>
              <a:t>If using the chat please send all questions to Lisa Colbert</a:t>
            </a:r>
          </a:p>
          <a:p>
            <a:pPr lvl="1"/>
            <a:endParaRPr lang="en-US" dirty="0"/>
          </a:p>
        </p:txBody>
      </p:sp>
      <p:sp>
        <p:nvSpPr>
          <p:cNvPr id="5" name="Slide Number Placeholder 4"/>
          <p:cNvSpPr>
            <a:spLocks noGrp="1"/>
          </p:cNvSpPr>
          <p:nvPr>
            <p:ph type="sldNum" sz="quarter" idx="12"/>
          </p:nvPr>
        </p:nvSpPr>
        <p:spPr/>
        <p:txBody>
          <a:bodyPr/>
          <a:lstStyle/>
          <a:p>
            <a:fld id="{E422AFF2-806C-4880-8C01-BF3AEEDB09B3}"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tx1"/>
          </a:solidFill>
        </p:spPr>
        <p:txBody>
          <a:bodyPr/>
          <a:lstStyle/>
          <a:p>
            <a:pPr eaLnBrk="1" hangingPunct="1"/>
            <a:r>
              <a:rPr lang="en-US" dirty="0" smtClean="0">
                <a:solidFill>
                  <a:schemeClr val="bg1"/>
                </a:solidFill>
              </a:rPr>
              <a:t>Program Background</a:t>
            </a:r>
          </a:p>
        </p:txBody>
      </p:sp>
      <p:sp>
        <p:nvSpPr>
          <p:cNvPr id="4099" name="Rectangle 3"/>
          <p:cNvSpPr>
            <a:spLocks noGrp="1" noChangeArrowheads="1"/>
          </p:cNvSpPr>
          <p:nvPr>
            <p:ph type="body" idx="1"/>
          </p:nvPr>
        </p:nvSpPr>
        <p:spPr/>
        <p:txBody>
          <a:bodyPr/>
          <a:lstStyle/>
          <a:p>
            <a:pPr eaLnBrk="1" hangingPunct="1"/>
            <a:r>
              <a:rPr lang="en-US" dirty="0" smtClean="0"/>
              <a:t>NDOT Agreed to do monitor and filtration study at near-by schools</a:t>
            </a:r>
          </a:p>
          <a:p>
            <a:pPr eaLnBrk="1" hangingPunct="1"/>
            <a:r>
              <a:rPr lang="en-US" dirty="0" smtClean="0"/>
              <a:t>FHWA Agreed to monitor concentrations of NAAQS and MSAT in the near road environment</a:t>
            </a:r>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a:p>
            <a:pPr eaLnBrk="1" hangingPunct="1">
              <a:buFontTx/>
              <a:buNone/>
            </a:pPr>
            <a:endParaRPr lang="en-US"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848600" cy="914400"/>
          </a:xfrm>
          <a:solidFill>
            <a:schemeClr val="tx1"/>
          </a:solidFill>
        </p:spPr>
        <p:txBody>
          <a:bodyPr/>
          <a:lstStyle/>
          <a:p>
            <a:pPr eaLnBrk="1" hangingPunct="1"/>
            <a:r>
              <a:rPr lang="en-US" dirty="0" smtClean="0">
                <a:solidFill>
                  <a:schemeClr val="bg1"/>
                </a:solidFill>
              </a:rPr>
              <a:t>Monitoring Protocol</a:t>
            </a:r>
          </a:p>
        </p:txBody>
      </p:sp>
      <p:sp>
        <p:nvSpPr>
          <p:cNvPr id="5123" name="Rectangle 3"/>
          <p:cNvSpPr>
            <a:spLocks noGrp="1" noChangeArrowheads="1"/>
          </p:cNvSpPr>
          <p:nvPr>
            <p:ph type="body" idx="1"/>
          </p:nvPr>
        </p:nvSpPr>
        <p:spPr>
          <a:xfrm>
            <a:off x="457200" y="1219200"/>
            <a:ext cx="8229600" cy="5257800"/>
          </a:xfrm>
        </p:spPr>
        <p:txBody>
          <a:bodyPr/>
          <a:lstStyle/>
          <a:p>
            <a:pPr eaLnBrk="1" hangingPunct="1">
              <a:lnSpc>
                <a:spcPct val="90000"/>
              </a:lnSpc>
            </a:pPr>
            <a:r>
              <a:rPr lang="en-US" sz="2800" dirty="0" smtClean="0"/>
              <a:t>Pollutants (CO, NO, Black Carbon, PM</a:t>
            </a:r>
            <a:r>
              <a:rPr lang="en-US" sz="2800" baseline="-25000" dirty="0" smtClean="0"/>
              <a:t>2.5</a:t>
            </a:r>
            <a:r>
              <a:rPr lang="en-US" sz="2800" dirty="0" smtClean="0"/>
              <a:t>, Acetaldehyde, Acrolein, Benzene, 1,3-Butadiene, Formaldehyde)</a:t>
            </a:r>
          </a:p>
          <a:p>
            <a:pPr eaLnBrk="1" hangingPunct="1">
              <a:lnSpc>
                <a:spcPct val="90000"/>
              </a:lnSpc>
            </a:pPr>
            <a:r>
              <a:rPr lang="en-US" sz="2800" dirty="0" smtClean="0"/>
              <a:t>Methodologies &amp; Measurements </a:t>
            </a:r>
          </a:p>
          <a:p>
            <a:pPr eaLnBrk="1" hangingPunct="1">
              <a:lnSpc>
                <a:spcPct val="90000"/>
              </a:lnSpc>
            </a:pPr>
            <a:r>
              <a:rPr lang="en-US" sz="2800" dirty="0" smtClean="0"/>
              <a:t>Distances (10 m, 100 m, 300 m and background/upwind)</a:t>
            </a:r>
          </a:p>
          <a:p>
            <a:pPr eaLnBrk="1" hangingPunct="1"/>
            <a:r>
              <a:rPr lang="en-US" sz="2800" dirty="0" smtClean="0"/>
              <a:t>Schedule: Both Continuous and Canister Samples - Las Vegas = nine 1 hour samples every 12 days. Detroit = peak commute times. Samples will be collected on a quarterly basis with 5 samples collected during the quarter and 2 samples being collected on sample days. </a:t>
            </a:r>
          </a:p>
          <a:p>
            <a:pPr eaLnBrk="1" hangingPunct="1">
              <a:lnSpc>
                <a:spcPct val="90000"/>
              </a:lnSpc>
              <a:buFontTx/>
              <a:buNone/>
            </a:pPr>
            <a:endParaRPr lang="en-US" dirty="0" smtClean="0"/>
          </a:p>
          <a:p>
            <a:pPr eaLnBrk="1" hangingPunct="1">
              <a:lnSpc>
                <a:spcPct val="90000"/>
              </a:lnSpc>
            </a:pPr>
            <a:endParaRPr lang="en-US"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chemeClr val="tx1"/>
          </a:solidFill>
        </p:spPr>
        <p:txBody>
          <a:bodyPr>
            <a:noAutofit/>
          </a:bodyPr>
          <a:lstStyle/>
          <a:p>
            <a:pPr eaLnBrk="1" hangingPunct="1"/>
            <a:r>
              <a:rPr lang="en-US" sz="4000" dirty="0" smtClean="0">
                <a:solidFill>
                  <a:schemeClr val="bg1"/>
                </a:solidFill>
              </a:rPr>
              <a:t>EPA Interagency Agreement &amp; </a:t>
            </a:r>
            <a:br>
              <a:rPr lang="en-US" sz="4000" dirty="0" smtClean="0">
                <a:solidFill>
                  <a:schemeClr val="bg1"/>
                </a:solidFill>
              </a:rPr>
            </a:br>
            <a:r>
              <a:rPr lang="en-US" sz="4000" dirty="0" smtClean="0">
                <a:solidFill>
                  <a:schemeClr val="bg1"/>
                </a:solidFill>
              </a:rPr>
              <a:t>Pooled Fund</a:t>
            </a:r>
          </a:p>
        </p:txBody>
      </p:sp>
      <p:sp>
        <p:nvSpPr>
          <p:cNvPr id="6147" name="Rectangle 3"/>
          <p:cNvSpPr>
            <a:spLocks noGrp="1" noChangeArrowheads="1"/>
          </p:cNvSpPr>
          <p:nvPr>
            <p:ph type="body" idx="1"/>
          </p:nvPr>
        </p:nvSpPr>
        <p:spPr/>
        <p:txBody>
          <a:bodyPr/>
          <a:lstStyle/>
          <a:p>
            <a:pPr>
              <a:lnSpc>
                <a:spcPct val="90000"/>
              </a:lnSpc>
            </a:pPr>
            <a:r>
              <a:rPr lang="en-US" sz="3600" dirty="0" smtClean="0"/>
              <a:t>EPA &amp; FHWA Interagency Agreement</a:t>
            </a:r>
          </a:p>
          <a:p>
            <a:pPr lvl="1">
              <a:lnSpc>
                <a:spcPct val="90000"/>
              </a:lnSpc>
              <a:buFont typeface="Arial" pitchFamily="34" charset="0"/>
              <a:buChar char="•"/>
            </a:pPr>
            <a:r>
              <a:rPr lang="en-US" sz="2600" dirty="0" smtClean="0"/>
              <a:t>Monitoring in Las Vegas Complete. Detroit  monitoring underway. Together we have over $6 m invested or planned over the next 12 months</a:t>
            </a:r>
          </a:p>
          <a:p>
            <a:pPr>
              <a:lnSpc>
                <a:spcPct val="90000"/>
              </a:lnSpc>
            </a:pPr>
            <a:r>
              <a:rPr lang="en-US" sz="3600" dirty="0" smtClean="0"/>
              <a:t>Pooled Fund</a:t>
            </a:r>
          </a:p>
          <a:p>
            <a:pPr lvl="1">
              <a:lnSpc>
                <a:spcPct val="90000"/>
              </a:lnSpc>
              <a:buFont typeface="Arial" pitchFamily="34" charset="0"/>
              <a:buChar char="•"/>
            </a:pPr>
            <a:r>
              <a:rPr lang="en-US" sz="2600" dirty="0" smtClean="0"/>
              <a:t>6 states contributing funds (AZ, CA, MI, NV, NY and WI)</a:t>
            </a:r>
          </a:p>
          <a:p>
            <a:pPr eaLnBrk="1" hangingPunct="1">
              <a:lnSpc>
                <a:spcPct val="90000"/>
              </a:lnSpc>
            </a:pPr>
            <a:endParaRPr lang="en-US" sz="30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chemeClr val="tx1"/>
          </a:solidFill>
        </p:spPr>
        <p:txBody>
          <a:bodyPr/>
          <a:lstStyle/>
          <a:p>
            <a:pPr eaLnBrk="1" hangingPunct="1"/>
            <a:r>
              <a:rPr lang="en-US" dirty="0" smtClean="0">
                <a:solidFill>
                  <a:schemeClr val="bg1"/>
                </a:solidFill>
              </a:rPr>
              <a:t>More Information</a:t>
            </a:r>
          </a:p>
        </p:txBody>
      </p:sp>
      <p:sp>
        <p:nvSpPr>
          <p:cNvPr id="7171" name="Rectangle 3"/>
          <p:cNvSpPr>
            <a:spLocks noGrp="1" noChangeArrowheads="1"/>
          </p:cNvSpPr>
          <p:nvPr>
            <p:ph type="body" idx="1"/>
          </p:nvPr>
        </p:nvSpPr>
        <p:spPr/>
        <p:txBody>
          <a:bodyPr/>
          <a:lstStyle/>
          <a:p>
            <a:pPr eaLnBrk="1" hangingPunct="1">
              <a:buNone/>
            </a:pPr>
            <a:r>
              <a:rPr lang="en-US" dirty="0" smtClean="0"/>
              <a:t> Website:</a:t>
            </a:r>
          </a:p>
          <a:p>
            <a:pPr>
              <a:buNone/>
            </a:pPr>
            <a:r>
              <a:rPr lang="en-US" sz="2700" dirty="0" smtClean="0">
                <a:hlinkClick r:id="rId3"/>
              </a:rPr>
              <a:t>www.fhwa.dot.gov/environment/airtoxicmsat/index.htm</a:t>
            </a:r>
            <a:endParaRPr lang="en-US" sz="2700" dirty="0" smtClean="0"/>
          </a:p>
          <a:p>
            <a:pPr eaLnBrk="1" hangingPunct="1">
              <a:buFontTx/>
              <a:buNone/>
            </a:pPr>
            <a:endParaRPr lang="en-US"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9"/>
          <p:cNvSpPr>
            <a:spLocks noGrp="1" noChangeArrowheads="1"/>
          </p:cNvSpPr>
          <p:nvPr>
            <p:ph type="ctrTitle"/>
          </p:nvPr>
        </p:nvSpPr>
        <p:spPr>
          <a:xfrm>
            <a:off x="1066800" y="228600"/>
            <a:ext cx="5848350" cy="1219200"/>
          </a:xfrm>
        </p:spPr>
        <p:txBody>
          <a:bodyPr>
            <a:normAutofit/>
          </a:bodyPr>
          <a:lstStyle/>
          <a:p>
            <a:pPr>
              <a:spcBef>
                <a:spcPct val="30000"/>
              </a:spcBef>
              <a:spcAft>
                <a:spcPct val="30000"/>
              </a:spcAft>
            </a:pPr>
            <a:r>
              <a:rPr lang="en-US" sz="1800" dirty="0"/>
              <a:t/>
            </a:r>
            <a:br>
              <a:rPr lang="en-US" sz="1800" dirty="0"/>
            </a:br>
            <a:r>
              <a:rPr lang="en-US" sz="1800" dirty="0"/>
              <a:t/>
            </a:r>
            <a:br>
              <a:rPr lang="en-US" sz="1800" dirty="0"/>
            </a:br>
            <a:endParaRPr lang="en-US" sz="2000" dirty="0"/>
          </a:p>
        </p:txBody>
      </p:sp>
      <p:pic>
        <p:nvPicPr>
          <p:cNvPr id="7180" name="Picture 12" descr="congestion2"/>
          <p:cNvPicPr>
            <a:picLocks noChangeAspect="1" noChangeArrowheads="1"/>
          </p:cNvPicPr>
          <p:nvPr/>
        </p:nvPicPr>
        <p:blipFill>
          <a:blip r:embed="rId3" cstate="print"/>
          <a:srcRect/>
          <a:stretch>
            <a:fillRect/>
          </a:stretch>
        </p:blipFill>
        <p:spPr bwMode="auto">
          <a:xfrm>
            <a:off x="990600" y="2209800"/>
            <a:ext cx="3048000" cy="2057400"/>
          </a:xfrm>
          <a:prstGeom prst="rect">
            <a:avLst/>
          </a:prstGeom>
          <a:noFill/>
          <a:ln w="31750">
            <a:solidFill>
              <a:srgbClr val="FFFFFF"/>
            </a:solidFill>
            <a:miter lim="800000"/>
            <a:headEnd/>
            <a:tailEnd/>
          </a:ln>
        </p:spPr>
      </p:pic>
      <p:pic>
        <p:nvPicPr>
          <p:cNvPr id="7181" name="Picture 13" descr="IMG_0520"/>
          <p:cNvPicPr>
            <a:picLocks noChangeAspect="1" noChangeArrowheads="1"/>
          </p:cNvPicPr>
          <p:nvPr/>
        </p:nvPicPr>
        <p:blipFill>
          <a:blip r:embed="rId4" cstate="print"/>
          <a:srcRect/>
          <a:stretch>
            <a:fillRect/>
          </a:stretch>
        </p:blipFill>
        <p:spPr bwMode="auto">
          <a:xfrm>
            <a:off x="4648200" y="3581400"/>
            <a:ext cx="2741613" cy="2055813"/>
          </a:xfrm>
          <a:prstGeom prst="rect">
            <a:avLst/>
          </a:prstGeom>
          <a:noFill/>
          <a:ln w="28575">
            <a:solidFill>
              <a:schemeClr val="bg1"/>
            </a:solidFill>
            <a:miter lim="800000"/>
            <a:headEnd/>
            <a:tailEnd/>
          </a:ln>
        </p:spPr>
      </p:pic>
      <p:sp>
        <p:nvSpPr>
          <p:cNvPr id="7" name="Subtitle 6"/>
          <p:cNvSpPr>
            <a:spLocks noGrp="1"/>
          </p:cNvSpPr>
          <p:nvPr>
            <p:ph type="subTitle" idx="1"/>
          </p:nvPr>
        </p:nvSpPr>
        <p:spPr>
          <a:xfrm>
            <a:off x="609600" y="381000"/>
            <a:ext cx="7391400" cy="1295400"/>
          </a:xfrm>
          <a:solidFill>
            <a:schemeClr val="tx1"/>
          </a:solidFill>
        </p:spPr>
        <p:txBody>
          <a:bodyPr>
            <a:noAutofit/>
          </a:bodyPr>
          <a:lstStyle/>
          <a:p>
            <a:r>
              <a:rPr lang="en-US" sz="4000" dirty="0" smtClean="0">
                <a:solidFill>
                  <a:schemeClr val="bg1"/>
                </a:solidFill>
              </a:rPr>
              <a:t>EPA/FHWA Near Road </a:t>
            </a:r>
          </a:p>
          <a:p>
            <a:r>
              <a:rPr lang="en-US" sz="4000" dirty="0" smtClean="0">
                <a:solidFill>
                  <a:schemeClr val="bg1"/>
                </a:solidFill>
              </a:rPr>
              <a:t>Collaboration Project</a:t>
            </a:r>
            <a:endParaRPr lang="en-US" sz="4000"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AAB96B-55B0-4576-8BAE-3BDAC06DB959}" type="slidenum">
              <a:rPr lang="en-US"/>
              <a:pPr/>
              <a:t>35</a:t>
            </a:fld>
            <a:endParaRPr lang="en-US" dirty="0"/>
          </a:p>
        </p:txBody>
      </p:sp>
      <p:sp>
        <p:nvSpPr>
          <p:cNvPr id="95234" name="Rectangle 2"/>
          <p:cNvSpPr>
            <a:spLocks noGrp="1" noChangeArrowheads="1"/>
          </p:cNvSpPr>
          <p:nvPr>
            <p:ph type="title"/>
          </p:nvPr>
        </p:nvSpPr>
        <p:spPr>
          <a:xfrm>
            <a:off x="914400" y="228600"/>
            <a:ext cx="7391400" cy="1143000"/>
          </a:xfrm>
          <a:solidFill>
            <a:schemeClr val="tx1"/>
          </a:solidFill>
        </p:spPr>
        <p:txBody>
          <a:bodyPr>
            <a:noAutofit/>
          </a:bodyPr>
          <a:lstStyle/>
          <a:p>
            <a:r>
              <a:rPr lang="en-US" sz="4000" dirty="0" smtClean="0">
                <a:solidFill>
                  <a:schemeClr val="bg1"/>
                </a:solidFill>
              </a:rPr>
              <a:t>EPA/FHWA </a:t>
            </a:r>
            <a:r>
              <a:rPr lang="en-US" sz="4000" dirty="0">
                <a:solidFill>
                  <a:schemeClr val="bg1"/>
                </a:solidFill>
              </a:rPr>
              <a:t>Near Road </a:t>
            </a:r>
            <a:r>
              <a:rPr lang="en-US" sz="4000" dirty="0" smtClean="0">
                <a:solidFill>
                  <a:schemeClr val="bg1"/>
                </a:solidFill>
              </a:rPr>
              <a:t/>
            </a:r>
            <a:br>
              <a:rPr lang="en-US" sz="4000" dirty="0" smtClean="0">
                <a:solidFill>
                  <a:schemeClr val="bg1"/>
                </a:solidFill>
              </a:rPr>
            </a:br>
            <a:r>
              <a:rPr lang="en-US" sz="4000" dirty="0" smtClean="0">
                <a:solidFill>
                  <a:schemeClr val="bg1"/>
                </a:solidFill>
              </a:rPr>
              <a:t>Team Members</a:t>
            </a:r>
            <a:endParaRPr lang="en-US" sz="4000" dirty="0">
              <a:solidFill>
                <a:schemeClr val="bg1"/>
              </a:solidFill>
            </a:endParaRPr>
          </a:p>
        </p:txBody>
      </p:sp>
      <p:sp>
        <p:nvSpPr>
          <p:cNvPr id="95235" name="Rectangle 3"/>
          <p:cNvSpPr>
            <a:spLocks noGrp="1" noChangeArrowheads="1"/>
          </p:cNvSpPr>
          <p:nvPr>
            <p:ph type="body" idx="1"/>
          </p:nvPr>
        </p:nvSpPr>
        <p:spPr>
          <a:xfrm>
            <a:off x="838200" y="1371600"/>
            <a:ext cx="7467600" cy="5486400"/>
          </a:xfrm>
        </p:spPr>
        <p:txBody>
          <a:bodyPr>
            <a:noAutofit/>
          </a:bodyPr>
          <a:lstStyle/>
          <a:p>
            <a:pPr>
              <a:lnSpc>
                <a:spcPct val="80000"/>
              </a:lnSpc>
              <a:buFont typeface="Times" pitchFamily="18" charset="0"/>
              <a:buNone/>
            </a:pPr>
            <a:r>
              <a:rPr lang="en-US" sz="2000" dirty="0"/>
              <a:t>Project Team:</a:t>
            </a:r>
          </a:p>
          <a:p>
            <a:pPr>
              <a:lnSpc>
                <a:spcPct val="80000"/>
              </a:lnSpc>
            </a:pPr>
            <a:r>
              <a:rPr lang="en-US" sz="2000" dirty="0"/>
              <a:t>Strategic Project/Science Management  </a:t>
            </a:r>
          </a:p>
          <a:p>
            <a:pPr lvl="1">
              <a:lnSpc>
                <a:spcPct val="80000"/>
              </a:lnSpc>
            </a:pPr>
            <a:r>
              <a:rPr lang="en-US" sz="1500" dirty="0"/>
              <a:t>Dan Costa</a:t>
            </a:r>
          </a:p>
          <a:p>
            <a:pPr lvl="1">
              <a:lnSpc>
                <a:spcPct val="80000"/>
              </a:lnSpc>
            </a:pPr>
            <a:r>
              <a:rPr lang="en-US" sz="1500" dirty="0"/>
              <a:t>Carlos Nunez</a:t>
            </a:r>
          </a:p>
          <a:p>
            <a:pPr lvl="1">
              <a:lnSpc>
                <a:spcPct val="80000"/>
              </a:lnSpc>
            </a:pPr>
            <a:r>
              <a:rPr lang="en-US" sz="1500" dirty="0"/>
              <a:t>Doug Mckinney</a:t>
            </a:r>
          </a:p>
          <a:p>
            <a:pPr lvl="1">
              <a:lnSpc>
                <a:spcPct val="80000"/>
              </a:lnSpc>
            </a:pPr>
            <a:r>
              <a:rPr lang="en-US" sz="1500" dirty="0"/>
              <a:t>Richard Baldauf</a:t>
            </a:r>
          </a:p>
          <a:p>
            <a:pPr lvl="1">
              <a:lnSpc>
                <a:spcPct val="80000"/>
              </a:lnSpc>
            </a:pPr>
            <a:r>
              <a:rPr lang="en-US" sz="1500" dirty="0"/>
              <a:t>David Kryak</a:t>
            </a:r>
          </a:p>
          <a:p>
            <a:pPr lvl="1">
              <a:lnSpc>
                <a:spcPct val="80000"/>
              </a:lnSpc>
            </a:pPr>
            <a:r>
              <a:rPr lang="en-US" sz="1500" dirty="0"/>
              <a:t>Alan Vette </a:t>
            </a:r>
          </a:p>
          <a:p>
            <a:pPr>
              <a:lnSpc>
                <a:spcPct val="80000"/>
              </a:lnSpc>
            </a:pPr>
            <a:r>
              <a:rPr lang="en-US" sz="2000" dirty="0"/>
              <a:t>NRMRL – Project Management</a:t>
            </a:r>
          </a:p>
          <a:p>
            <a:pPr lvl="1">
              <a:lnSpc>
                <a:spcPct val="80000"/>
              </a:lnSpc>
            </a:pPr>
            <a:r>
              <a:rPr lang="en-US" sz="1500" dirty="0"/>
              <a:t>Sue Kimbrough</a:t>
            </a:r>
          </a:p>
          <a:p>
            <a:pPr lvl="1">
              <a:lnSpc>
                <a:spcPct val="80000"/>
              </a:lnSpc>
            </a:pPr>
            <a:r>
              <a:rPr lang="en-US" sz="1500" dirty="0"/>
              <a:t>Richard Shores</a:t>
            </a:r>
          </a:p>
          <a:p>
            <a:pPr>
              <a:lnSpc>
                <a:spcPct val="80000"/>
              </a:lnSpc>
            </a:pPr>
            <a:r>
              <a:rPr lang="en-US" sz="2000" dirty="0"/>
              <a:t>EPA/FHWA Technical Working Group (including above)</a:t>
            </a:r>
          </a:p>
          <a:p>
            <a:pPr lvl="1">
              <a:lnSpc>
                <a:spcPct val="80000"/>
              </a:lnSpc>
            </a:pPr>
            <a:r>
              <a:rPr lang="en-US" sz="1500" dirty="0"/>
              <a:t>Victoria Martinez (FHWA)  -- IAG Project Officer)</a:t>
            </a:r>
          </a:p>
          <a:p>
            <a:pPr lvl="1">
              <a:lnSpc>
                <a:spcPct val="80000"/>
              </a:lnSpc>
            </a:pPr>
            <a:r>
              <a:rPr lang="en-US" sz="1500" dirty="0"/>
              <a:t>Dan Vallero (EPA IAG Project Officer)</a:t>
            </a:r>
          </a:p>
          <a:p>
            <a:pPr lvl="1">
              <a:lnSpc>
                <a:spcPct val="80000"/>
              </a:lnSpc>
            </a:pPr>
            <a:r>
              <a:rPr lang="en-US" sz="1500" dirty="0"/>
              <a:t>Bill Mitchell</a:t>
            </a:r>
          </a:p>
          <a:p>
            <a:pPr lvl="1">
              <a:lnSpc>
                <a:spcPct val="80000"/>
              </a:lnSpc>
            </a:pPr>
            <a:r>
              <a:rPr lang="en-US" sz="1500" dirty="0"/>
              <a:t>Donald Whitaker</a:t>
            </a:r>
          </a:p>
          <a:p>
            <a:pPr lvl="1">
              <a:lnSpc>
                <a:spcPct val="80000"/>
              </a:lnSpc>
            </a:pPr>
            <a:r>
              <a:rPr lang="en-US" sz="1500" dirty="0"/>
              <a:t>Richard Baldauf</a:t>
            </a:r>
          </a:p>
          <a:p>
            <a:pPr lvl="1">
              <a:lnSpc>
                <a:spcPct val="80000"/>
              </a:lnSpc>
            </a:pPr>
            <a:r>
              <a:rPr lang="en-US" sz="1500" dirty="0"/>
              <a:t>Gayle Hagler</a:t>
            </a:r>
          </a:p>
          <a:p>
            <a:pPr lvl="1">
              <a:lnSpc>
                <a:spcPct val="80000"/>
              </a:lnSpc>
            </a:pPr>
            <a:r>
              <a:rPr lang="en-US" sz="1500" dirty="0"/>
              <a:t>James Hirtz</a:t>
            </a:r>
          </a:p>
          <a:p>
            <a:pPr lvl="1">
              <a:lnSpc>
                <a:spcPct val="80000"/>
              </a:lnSpc>
            </a:pPr>
            <a:r>
              <a:rPr lang="en-US" sz="1500" dirty="0"/>
              <a:t>Jason Herrington</a:t>
            </a:r>
          </a:p>
          <a:p>
            <a:pPr lvl="1">
              <a:lnSpc>
                <a:spcPct val="80000"/>
              </a:lnSpc>
            </a:pPr>
            <a:r>
              <a:rPr lang="en-US" sz="1500" dirty="0"/>
              <a:t>Paul Solomon</a:t>
            </a:r>
          </a:p>
          <a:p>
            <a:pPr lvl="1">
              <a:lnSpc>
                <a:spcPct val="80000"/>
              </a:lnSpc>
            </a:pPr>
            <a:r>
              <a:rPr lang="en-US" sz="1500" dirty="0"/>
              <a:t>Other EPA technical staff as needed……..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3A9D6B6-3EC5-4DA7-8043-061650265B70}" type="slidenum">
              <a:rPr lang="en-US" smtClean="0"/>
              <a:pPr/>
              <a:t>36</a:t>
            </a:fld>
            <a:endParaRPr lang="en-US" dirty="0"/>
          </a:p>
        </p:txBody>
      </p:sp>
      <p:sp>
        <p:nvSpPr>
          <p:cNvPr id="96258" name="Rectangle 2"/>
          <p:cNvSpPr>
            <a:spLocks noGrp="1" noChangeArrowheads="1"/>
          </p:cNvSpPr>
          <p:nvPr>
            <p:ph type="title"/>
          </p:nvPr>
        </p:nvSpPr>
        <p:spPr>
          <a:xfrm>
            <a:off x="914400" y="304800"/>
            <a:ext cx="7467600" cy="914400"/>
          </a:xfrm>
          <a:solidFill>
            <a:schemeClr val="tx1"/>
          </a:solidFill>
        </p:spPr>
        <p:txBody>
          <a:bodyPr>
            <a:noAutofit/>
          </a:bodyPr>
          <a:lstStyle/>
          <a:p>
            <a:pPr algn="ctr"/>
            <a:r>
              <a:rPr lang="en-US" sz="3200" dirty="0">
                <a:solidFill>
                  <a:schemeClr val="bg1"/>
                </a:solidFill>
              </a:rPr>
              <a:t>Why are we involved in this project? </a:t>
            </a:r>
            <a:br>
              <a:rPr lang="en-US" sz="3200" dirty="0">
                <a:solidFill>
                  <a:schemeClr val="bg1"/>
                </a:solidFill>
              </a:rPr>
            </a:br>
            <a:r>
              <a:rPr lang="en-US" sz="3200" dirty="0">
                <a:solidFill>
                  <a:schemeClr val="bg1"/>
                </a:solidFill>
              </a:rPr>
              <a:t>--- Key Science Questions ---</a:t>
            </a:r>
          </a:p>
        </p:txBody>
      </p:sp>
      <p:sp>
        <p:nvSpPr>
          <p:cNvPr id="96259" name="Rectangle 3"/>
          <p:cNvSpPr>
            <a:spLocks noGrp="1" noChangeArrowheads="1"/>
          </p:cNvSpPr>
          <p:nvPr>
            <p:ph type="body" idx="1"/>
          </p:nvPr>
        </p:nvSpPr>
        <p:spPr>
          <a:xfrm>
            <a:off x="304800" y="1447800"/>
            <a:ext cx="8610600" cy="4724400"/>
          </a:xfrm>
        </p:spPr>
        <p:txBody>
          <a:bodyPr>
            <a:noAutofit/>
          </a:bodyPr>
          <a:lstStyle/>
          <a:p>
            <a:pPr marL="346075" indent="-346075">
              <a:lnSpc>
                <a:spcPct val="80000"/>
              </a:lnSpc>
              <a:spcBef>
                <a:spcPct val="45000"/>
              </a:spcBef>
              <a:spcAft>
                <a:spcPct val="45000"/>
              </a:spcAft>
            </a:pPr>
            <a:r>
              <a:rPr lang="en-US" sz="2000" dirty="0"/>
              <a:t>What is the </a:t>
            </a:r>
            <a:r>
              <a:rPr lang="en-US" sz="2000" dirty="0" smtClean="0"/>
              <a:t>spatial </a:t>
            </a:r>
            <a:r>
              <a:rPr lang="en-US" sz="2000" dirty="0"/>
              <a:t>and temporal variability of traffic-related pollutants near roadways? </a:t>
            </a:r>
            <a:endParaRPr lang="en-US" sz="2000" dirty="0" smtClean="0"/>
          </a:p>
          <a:p>
            <a:pPr marL="346075" indent="-346075">
              <a:lnSpc>
                <a:spcPct val="80000"/>
              </a:lnSpc>
              <a:spcBef>
                <a:spcPct val="45000"/>
              </a:spcBef>
              <a:spcAft>
                <a:spcPct val="45000"/>
              </a:spcAft>
            </a:pPr>
            <a:r>
              <a:rPr lang="en-US" sz="2000" dirty="0" smtClean="0"/>
              <a:t>How </a:t>
            </a:r>
            <a:r>
              <a:rPr lang="en-US" sz="2000" dirty="0"/>
              <a:t>do traffic (volumes, speeds, fleet mix, etc.) and environmental (meteorology, topography, etc.) conditions affect vehicle emissions and near road air quality?</a:t>
            </a:r>
          </a:p>
          <a:p>
            <a:pPr marL="346075" indent="-346075">
              <a:lnSpc>
                <a:spcPct val="80000"/>
              </a:lnSpc>
              <a:spcBef>
                <a:spcPct val="45000"/>
              </a:spcBef>
              <a:spcAft>
                <a:spcPct val="45000"/>
              </a:spcAft>
              <a:buFontTx/>
              <a:buChar char="•"/>
            </a:pPr>
            <a:r>
              <a:rPr lang="en-US" sz="2000" dirty="0"/>
              <a:t>What marker(s)/metric(s) can be used to identify exposures to traffic-related emissions?</a:t>
            </a:r>
          </a:p>
          <a:p>
            <a:pPr marL="346075" indent="-346075">
              <a:lnSpc>
                <a:spcPct val="80000"/>
              </a:lnSpc>
              <a:spcBef>
                <a:spcPct val="45000"/>
              </a:spcBef>
              <a:spcAft>
                <a:spcPct val="45000"/>
              </a:spcAft>
            </a:pPr>
            <a:r>
              <a:rPr lang="en-US" sz="2000" dirty="0"/>
              <a:t>What tools are available, or can be produced, to identify the relationship from traffic emissions to population exposures to adverse health effects for use in regulatory decision making and transportation planning?</a:t>
            </a:r>
          </a:p>
          <a:p>
            <a:pPr marL="346075" indent="-346075">
              <a:lnSpc>
                <a:spcPct val="80000"/>
              </a:lnSpc>
              <a:spcBef>
                <a:spcPct val="45000"/>
              </a:spcBef>
              <a:spcAft>
                <a:spcPct val="45000"/>
              </a:spcAft>
            </a:pPr>
            <a:r>
              <a:rPr lang="en-US" sz="2000" dirty="0"/>
              <a:t>What are the concentration gradients at a fine(er) scale resolutions?</a:t>
            </a:r>
          </a:p>
          <a:p>
            <a:pPr marL="346075" indent="-346075">
              <a:lnSpc>
                <a:spcPct val="80000"/>
              </a:lnSpc>
              <a:spcBef>
                <a:spcPct val="45000"/>
              </a:spcBef>
              <a:spcAft>
                <a:spcPct val="45000"/>
              </a:spcAft>
            </a:pPr>
            <a:r>
              <a:rPr lang="en-US" sz="2000" dirty="0"/>
              <a:t>How does urban topography and barriers impact these gradients?</a:t>
            </a:r>
          </a:p>
          <a:p>
            <a:pPr marL="346075" indent="-346075">
              <a:lnSpc>
                <a:spcPct val="80000"/>
              </a:lnSpc>
              <a:spcBef>
                <a:spcPct val="45000"/>
              </a:spcBef>
              <a:spcAft>
                <a:spcPct val="45000"/>
              </a:spcAft>
            </a:pPr>
            <a:r>
              <a:rPr lang="en-US" sz="2000" dirty="0"/>
              <a:t>Are there mitigation techniques that can reduce exposures to susceptible populations?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471F45E5-521B-44FD-BED0-FE989E0B4700}" type="slidenum">
              <a:rPr lang="en-US"/>
              <a:pPr/>
              <a:t>37</a:t>
            </a:fld>
            <a:endParaRPr lang="en-US" dirty="0"/>
          </a:p>
        </p:txBody>
      </p:sp>
      <p:graphicFrame>
        <p:nvGraphicFramePr>
          <p:cNvPr id="97308" name="Group 28"/>
          <p:cNvGraphicFramePr>
            <a:graphicFrameLocks noGrp="1"/>
          </p:cNvGraphicFramePr>
          <p:nvPr>
            <p:ph idx="1"/>
          </p:nvPr>
        </p:nvGraphicFramePr>
        <p:xfrm>
          <a:off x="685800" y="1371600"/>
          <a:ext cx="7772400" cy="3596641"/>
        </p:xfrm>
        <a:graphic>
          <a:graphicData uri="http://schemas.openxmlformats.org/drawingml/2006/table">
            <a:tbl>
              <a:tblPr/>
              <a:tblGrid>
                <a:gridCol w="5703888"/>
                <a:gridCol w="2068512"/>
              </a:tblGrid>
              <a:tr h="71913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Outcomes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Stakeholders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Provide FHWA with data necessary to comply with Settlement Agreement.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FHWA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rPr>
                        <a:t>Understanding the relationship between traffic, meteorology and near road air quality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FHWA, </a:t>
                      </a:r>
                      <a:r>
                        <a:rPr kumimoji="0" lang="en-US" sz="1600" b="0" i="0" u="none" strike="noStrike" cap="none" normalizeH="0" baseline="0" dirty="0" smtClean="0">
                          <a:ln>
                            <a:noFill/>
                          </a:ln>
                          <a:solidFill>
                            <a:schemeClr val="tx1"/>
                          </a:solidFill>
                          <a:effectLst/>
                          <a:latin typeface="Arial" charset="0"/>
                          <a:ea typeface="ＭＳ Ｐゴシック" pitchFamily="34" charset="-128"/>
                        </a:rPr>
                        <a:t>NRMRL/NERL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rPr>
                        <a:t>Identify metrics used to relate traffic emission impacts on air quality and adverse health effects for inclusion in risk and health assessments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cs typeface="Arial" charset="0"/>
                        </a:rPr>
                        <a:t>FHWA, </a:t>
                      </a:r>
                      <a:r>
                        <a:rPr kumimoji="0" lang="en-US" sz="1600" b="0" i="0" u="none" strike="noStrike" cap="none" normalizeH="0" baseline="0" dirty="0" smtClean="0">
                          <a:ln>
                            <a:noFill/>
                          </a:ln>
                          <a:solidFill>
                            <a:schemeClr val="tx1"/>
                          </a:solidFill>
                          <a:effectLst/>
                          <a:latin typeface="Arial" charset="0"/>
                          <a:ea typeface="ＭＳ Ｐゴシック" pitchFamily="34" charset="-128"/>
                        </a:rPr>
                        <a:t>OTAQ, OAQPS, NHEERL, HEI, states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rPr>
                        <a:t>Provide improved air quality dispersion algorithms for near-road assessments and upgrade EPA’s regulatory dispersion model AERMOD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ea typeface="ＭＳ Ｐゴシック" pitchFamily="34" charset="-128"/>
                        </a:rPr>
                        <a:t>OTAQ, OAQPS, NOAA, FHWA, DOE, states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7305" name="Rectangle 25"/>
          <p:cNvSpPr>
            <a:spLocks noGrp="1" noChangeArrowheads="1"/>
          </p:cNvSpPr>
          <p:nvPr>
            <p:ph type="title"/>
          </p:nvPr>
        </p:nvSpPr>
        <p:spPr>
          <a:xfrm>
            <a:off x="762000" y="228600"/>
            <a:ext cx="7620000" cy="914400"/>
          </a:xfrm>
          <a:solidFill>
            <a:schemeClr val="tx1"/>
          </a:solidFill>
          <a:ln/>
        </p:spPr>
        <p:txBody>
          <a:bodyPr>
            <a:noAutofit/>
          </a:bodyPr>
          <a:lstStyle/>
          <a:p>
            <a:pPr algn="ctr"/>
            <a:r>
              <a:rPr lang="en-US" sz="3200" dirty="0">
                <a:solidFill>
                  <a:schemeClr val="bg1"/>
                </a:solidFill>
              </a:rPr>
              <a:t>What do we hope to get out of this effort?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B5974856-5F28-4F5C-AEE0-AC105915FD7E}" type="slidenum">
              <a:rPr lang="en-US"/>
              <a:pPr/>
              <a:t>38</a:t>
            </a:fld>
            <a:endParaRPr lang="en-US" dirty="0"/>
          </a:p>
        </p:txBody>
      </p:sp>
      <p:graphicFrame>
        <p:nvGraphicFramePr>
          <p:cNvPr id="62549" name="Object 85"/>
          <p:cNvGraphicFramePr>
            <a:graphicFrameLocks noChangeAspect="1"/>
          </p:cNvGraphicFramePr>
          <p:nvPr/>
        </p:nvGraphicFramePr>
        <p:xfrm>
          <a:off x="838200" y="1143000"/>
          <a:ext cx="7896225" cy="5060950"/>
        </p:xfrm>
        <a:graphic>
          <a:graphicData uri="http://schemas.openxmlformats.org/presentationml/2006/ole">
            <p:oleObj spid="_x0000_s1026" name="Worksheet" r:id="rId3" imgW="8343900" imgH="5533949" progId="Excel.Sheet.8">
              <p:embed/>
            </p:oleObj>
          </a:graphicData>
        </a:graphic>
      </p:graphicFrame>
      <p:sp>
        <p:nvSpPr>
          <p:cNvPr id="5" name="Rectangle 3"/>
          <p:cNvSpPr>
            <a:spLocks noChangeArrowheads="1"/>
          </p:cNvSpPr>
          <p:nvPr/>
        </p:nvSpPr>
        <p:spPr bwMode="auto">
          <a:xfrm>
            <a:off x="1066800" y="228600"/>
            <a:ext cx="7162800" cy="685800"/>
          </a:xfrm>
          <a:prstGeom prst="rect">
            <a:avLst/>
          </a:prstGeom>
          <a:solidFill>
            <a:schemeClr val="tx1"/>
          </a:solidFill>
          <a:ln w="9525">
            <a:noFill/>
            <a:miter lim="800000"/>
            <a:headEnd/>
            <a:tailEnd/>
          </a:ln>
        </p:spPr>
        <p:txBody>
          <a:bodyPr anchor="ctr"/>
          <a:lstStyle/>
          <a:p>
            <a:pPr algn="ctr" eaLnBrk="1" hangingPunct="1"/>
            <a:r>
              <a:rPr lang="en-US" sz="4000" dirty="0" smtClean="0">
                <a:solidFill>
                  <a:schemeClr val="bg1"/>
                </a:solidFill>
              </a:rPr>
              <a:t>Site Selection Criteria</a:t>
            </a:r>
            <a:endParaRPr lang="en-US" sz="4000"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E030B436-6AB5-41C0-B8C5-84458D9B6E96}" type="slidenum">
              <a:rPr lang="en-US"/>
              <a:pPr/>
              <a:t>39</a:t>
            </a:fld>
            <a:endParaRPr lang="en-US" dirty="0"/>
          </a:p>
        </p:txBody>
      </p:sp>
      <p:sp>
        <p:nvSpPr>
          <p:cNvPr id="36867" name="Rectangle 3"/>
          <p:cNvSpPr>
            <a:spLocks noChangeArrowheads="1"/>
          </p:cNvSpPr>
          <p:nvPr/>
        </p:nvSpPr>
        <p:spPr bwMode="auto">
          <a:xfrm>
            <a:off x="457200" y="228600"/>
            <a:ext cx="8001000" cy="685800"/>
          </a:xfrm>
          <a:prstGeom prst="rect">
            <a:avLst/>
          </a:prstGeom>
          <a:solidFill>
            <a:schemeClr val="tx1"/>
          </a:solidFill>
          <a:ln w="9525">
            <a:noFill/>
            <a:miter lim="800000"/>
            <a:headEnd/>
            <a:tailEnd/>
          </a:ln>
        </p:spPr>
        <p:txBody>
          <a:bodyPr anchor="ctr"/>
          <a:lstStyle/>
          <a:p>
            <a:pPr algn="ctr" eaLnBrk="1" hangingPunct="1"/>
            <a:r>
              <a:rPr lang="en-US" sz="4000" dirty="0">
                <a:solidFill>
                  <a:schemeClr val="bg1"/>
                </a:solidFill>
              </a:rPr>
              <a:t>Instrument Deployment - Overview</a:t>
            </a:r>
          </a:p>
        </p:txBody>
      </p:sp>
      <p:graphicFrame>
        <p:nvGraphicFramePr>
          <p:cNvPr id="92161" name="Object 1025"/>
          <p:cNvGraphicFramePr>
            <a:graphicFrameLocks noChangeAspect="1"/>
          </p:cNvGraphicFramePr>
          <p:nvPr/>
        </p:nvGraphicFramePr>
        <p:xfrm>
          <a:off x="1295400" y="957263"/>
          <a:ext cx="6705600" cy="5468937"/>
        </p:xfrm>
        <a:graphic>
          <a:graphicData uri="http://schemas.openxmlformats.org/presentationml/2006/ole">
            <p:oleObj spid="_x0000_s2050" name="Document" r:id="rId3" imgW="6017370" imgH="4961019" progId="Word.Documen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Welcome and Overview</a:t>
            </a:r>
            <a:endParaRPr lang="en-US" dirty="0">
              <a:solidFill>
                <a:schemeClr val="bg1"/>
              </a:solidFill>
            </a:endParaRPr>
          </a:p>
        </p:txBody>
      </p:sp>
      <p:sp>
        <p:nvSpPr>
          <p:cNvPr id="3" name="Content Placeholder 2"/>
          <p:cNvSpPr>
            <a:spLocks noGrp="1"/>
          </p:cNvSpPr>
          <p:nvPr>
            <p:ph idx="1"/>
          </p:nvPr>
        </p:nvSpPr>
        <p:spPr/>
        <p:txBody>
          <a:bodyPr>
            <a:normAutofit/>
          </a:bodyPr>
          <a:lstStyle/>
          <a:p>
            <a:endParaRPr lang="en-US" sz="800" dirty="0" smtClean="0"/>
          </a:p>
          <a:p>
            <a:r>
              <a:rPr lang="en-US" dirty="0" smtClean="0"/>
              <a:t>Welcome to the STEP Webinar on Air Quality and Climate Change</a:t>
            </a:r>
          </a:p>
          <a:p>
            <a:r>
              <a:rPr lang="en-US" dirty="0" smtClean="0"/>
              <a:t>Agenda</a:t>
            </a:r>
          </a:p>
          <a:p>
            <a:r>
              <a:rPr lang="en-US" dirty="0" smtClean="0"/>
              <a:t>STEP Overview and Stakeholder Feedback</a:t>
            </a:r>
          </a:p>
          <a:p>
            <a:r>
              <a:rPr lang="en-US" dirty="0" smtClean="0"/>
              <a:t>Air Quality and Climate Change Initiatives</a:t>
            </a:r>
          </a:p>
          <a:p>
            <a:r>
              <a:rPr lang="en-US" dirty="0" smtClean="0"/>
              <a:t>Polling Questions </a:t>
            </a:r>
          </a:p>
          <a:p>
            <a:r>
              <a:rPr lang="en-US" dirty="0" smtClean="0"/>
              <a:t>Question and Answers  </a:t>
            </a:r>
          </a:p>
          <a:p>
            <a:endParaRPr lang="en-US"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p>
            <a:fld id="{69D6B406-4246-4EDC-A230-421F6FBFBA35}" type="slidenum">
              <a:rPr lang="en-US"/>
              <a:pPr/>
              <a:t>40</a:t>
            </a:fld>
            <a:endParaRPr lang="en-US" dirty="0"/>
          </a:p>
        </p:txBody>
      </p:sp>
      <p:pic>
        <p:nvPicPr>
          <p:cNvPr id="101383" name="Picture 7" descr="STEP Presentation version 2_Page_08"/>
          <p:cNvPicPr>
            <a:picLocks noChangeAspect="1" noChangeArrowheads="1"/>
          </p:cNvPicPr>
          <p:nvPr/>
        </p:nvPicPr>
        <p:blipFill>
          <a:blip r:embed="rId2" cstate="print"/>
          <a:srcRect/>
          <a:stretch>
            <a:fillRect/>
          </a:stretch>
        </p:blipFill>
        <p:spPr bwMode="auto">
          <a:xfrm>
            <a:off x="0" y="71438"/>
            <a:ext cx="9144000" cy="678656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414A9E8-5ADD-4518-B644-9A070E62D91D}" type="slidenum">
              <a:rPr lang="en-US"/>
              <a:pPr/>
              <a:t>41</a:t>
            </a:fld>
            <a:endParaRPr lang="en-US" dirty="0"/>
          </a:p>
        </p:txBody>
      </p:sp>
      <p:sp>
        <p:nvSpPr>
          <p:cNvPr id="98306" name="Rectangle 2"/>
          <p:cNvSpPr>
            <a:spLocks noGrp="1" noChangeArrowheads="1"/>
          </p:cNvSpPr>
          <p:nvPr>
            <p:ph type="title"/>
          </p:nvPr>
        </p:nvSpPr>
        <p:spPr>
          <a:xfrm>
            <a:off x="2590800" y="152400"/>
            <a:ext cx="3962400" cy="762000"/>
          </a:xfrm>
        </p:spPr>
        <p:txBody>
          <a:bodyPr/>
          <a:lstStyle/>
          <a:p>
            <a:r>
              <a:rPr lang="en-US" sz="2400" dirty="0"/>
              <a:t>I-15 Monitoring Site:</a:t>
            </a:r>
            <a:endParaRPr lang="en-US" sz="2400" dirty="0">
              <a:solidFill>
                <a:schemeClr val="tx1"/>
              </a:solidFill>
            </a:endParaRPr>
          </a:p>
        </p:txBody>
      </p:sp>
      <p:pic>
        <p:nvPicPr>
          <p:cNvPr id="98308" name="Picture 4" descr="STEP Presentation version 2_Page_11"/>
          <p:cNvPicPr>
            <a:picLocks noChangeAspect="1" noChangeArrowheads="1"/>
          </p:cNvPicPr>
          <p:nvPr/>
        </p:nvPicPr>
        <p:blipFill>
          <a:blip r:embed="rId2" cstate="print"/>
          <a:srcRect/>
          <a:stretch>
            <a:fillRect/>
          </a:stretch>
        </p:blipFill>
        <p:spPr bwMode="auto">
          <a:xfrm>
            <a:off x="1633538" y="762000"/>
            <a:ext cx="5876925" cy="5943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C6282C7B-8892-41C6-AD97-1A895325D472}" type="slidenum">
              <a:rPr lang="en-US"/>
              <a:pPr/>
              <a:t>42</a:t>
            </a:fld>
            <a:endParaRPr lang="en-US" dirty="0"/>
          </a:p>
        </p:txBody>
      </p:sp>
      <p:sp>
        <p:nvSpPr>
          <p:cNvPr id="100355" name="Text Box 3"/>
          <p:cNvSpPr txBox="1">
            <a:spLocks noChangeArrowheads="1"/>
          </p:cNvSpPr>
          <p:nvPr/>
        </p:nvSpPr>
        <p:spPr bwMode="auto">
          <a:xfrm>
            <a:off x="533400" y="2057400"/>
            <a:ext cx="1447800" cy="457200"/>
          </a:xfrm>
          <a:prstGeom prst="rect">
            <a:avLst/>
          </a:prstGeom>
          <a:noFill/>
          <a:ln w="9525">
            <a:noFill/>
            <a:miter lim="800000"/>
            <a:headEnd/>
            <a:tailEnd/>
          </a:ln>
          <a:effectLst/>
        </p:spPr>
        <p:txBody>
          <a:bodyPr>
            <a:spAutoFit/>
          </a:bodyPr>
          <a:lstStyle/>
          <a:p>
            <a:pPr>
              <a:spcBef>
                <a:spcPct val="50000"/>
              </a:spcBef>
            </a:pPr>
            <a:r>
              <a:rPr lang="en-US" b="1" dirty="0">
                <a:solidFill>
                  <a:srgbClr val="0070B9"/>
                </a:solidFill>
              </a:rPr>
              <a:t>I-15 Site</a:t>
            </a:r>
          </a:p>
        </p:txBody>
      </p:sp>
      <p:pic>
        <p:nvPicPr>
          <p:cNvPr id="100356" name="Picture 4" descr="STEP Presentation version 2_Page_12"/>
          <p:cNvPicPr>
            <a:picLocks noChangeAspect="1" noChangeArrowheads="1"/>
          </p:cNvPicPr>
          <p:nvPr/>
        </p:nvPicPr>
        <p:blipFill>
          <a:blip r:embed="rId2" cstate="print"/>
          <a:srcRect/>
          <a:stretch>
            <a:fillRect/>
          </a:stretch>
        </p:blipFill>
        <p:spPr bwMode="auto">
          <a:xfrm>
            <a:off x="1981200" y="76200"/>
            <a:ext cx="6248400" cy="62484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6736EE84-F6D8-418D-9F09-433B49FDAF70}" type="slidenum">
              <a:rPr lang="en-US"/>
              <a:pPr/>
              <a:t>43</a:t>
            </a:fld>
            <a:endParaRPr lang="en-US" dirty="0"/>
          </a:p>
        </p:txBody>
      </p:sp>
      <p:sp>
        <p:nvSpPr>
          <p:cNvPr id="60421" name="Rectangle 5"/>
          <p:cNvSpPr>
            <a:spLocks noChangeArrowheads="1"/>
          </p:cNvSpPr>
          <p:nvPr/>
        </p:nvSpPr>
        <p:spPr bwMode="auto">
          <a:xfrm>
            <a:off x="1828800" y="304800"/>
            <a:ext cx="5410200" cy="717550"/>
          </a:xfrm>
          <a:prstGeom prst="rect">
            <a:avLst/>
          </a:prstGeom>
          <a:solidFill>
            <a:schemeClr val="tx1"/>
          </a:solidFill>
          <a:ln w="9525">
            <a:noFill/>
            <a:miter lim="800000"/>
            <a:headEnd/>
            <a:tailEnd/>
          </a:ln>
        </p:spPr>
        <p:txBody>
          <a:bodyPr anchor="ctr"/>
          <a:lstStyle/>
          <a:p>
            <a:pPr algn="ctr" eaLnBrk="1" hangingPunct="1"/>
            <a:r>
              <a:rPr lang="en-US" sz="3200" b="1" dirty="0">
                <a:solidFill>
                  <a:schemeClr val="bg1"/>
                </a:solidFill>
              </a:rPr>
              <a:t>Overview Map of Detroit</a:t>
            </a:r>
          </a:p>
        </p:txBody>
      </p:sp>
      <p:pic>
        <p:nvPicPr>
          <p:cNvPr id="60422" name="Picture 6" descr="STEP Presentation version 2_Page_13"/>
          <p:cNvPicPr>
            <a:picLocks noChangeAspect="1" noChangeArrowheads="1"/>
          </p:cNvPicPr>
          <p:nvPr/>
        </p:nvPicPr>
        <p:blipFill>
          <a:blip r:embed="rId2" cstate="print"/>
          <a:srcRect/>
          <a:stretch>
            <a:fillRect/>
          </a:stretch>
        </p:blipFill>
        <p:spPr bwMode="auto">
          <a:xfrm>
            <a:off x="838200" y="971550"/>
            <a:ext cx="7391400" cy="535305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fld id="{14DD0F7E-9D0D-4546-8FFD-3ABC23C6140F}" type="slidenum">
              <a:rPr lang="en-US"/>
              <a:pPr/>
              <a:t>44</a:t>
            </a:fld>
            <a:endParaRPr lang="en-US" dirty="0"/>
          </a:p>
        </p:txBody>
      </p:sp>
      <p:sp>
        <p:nvSpPr>
          <p:cNvPr id="102402" name="Rectangle 2"/>
          <p:cNvSpPr>
            <a:spLocks noChangeArrowheads="1"/>
          </p:cNvSpPr>
          <p:nvPr/>
        </p:nvSpPr>
        <p:spPr bwMode="auto">
          <a:xfrm>
            <a:off x="1143000" y="304800"/>
            <a:ext cx="6477000" cy="762000"/>
          </a:xfrm>
          <a:prstGeom prst="rect">
            <a:avLst/>
          </a:prstGeom>
          <a:solidFill>
            <a:schemeClr val="tx1"/>
          </a:solidFill>
          <a:ln w="9525">
            <a:noFill/>
            <a:miter lim="800000"/>
            <a:headEnd/>
            <a:tailEnd/>
          </a:ln>
        </p:spPr>
        <p:txBody>
          <a:bodyPr anchor="ctr"/>
          <a:lstStyle/>
          <a:p>
            <a:pPr algn="ctr" eaLnBrk="1" hangingPunct="1"/>
            <a:r>
              <a:rPr lang="en-US" sz="4000" dirty="0">
                <a:solidFill>
                  <a:schemeClr val="bg1"/>
                </a:solidFill>
              </a:rPr>
              <a:t>Where do we go from here?</a:t>
            </a:r>
          </a:p>
        </p:txBody>
      </p:sp>
      <p:sp>
        <p:nvSpPr>
          <p:cNvPr id="102403" name="Rectangle 3"/>
          <p:cNvSpPr>
            <a:spLocks noChangeArrowheads="1"/>
          </p:cNvSpPr>
          <p:nvPr/>
        </p:nvSpPr>
        <p:spPr bwMode="auto">
          <a:xfrm>
            <a:off x="266700" y="1600200"/>
            <a:ext cx="8610600" cy="2895600"/>
          </a:xfrm>
          <a:prstGeom prst="rect">
            <a:avLst/>
          </a:prstGeom>
          <a:noFill/>
          <a:ln w="9525">
            <a:noFill/>
            <a:miter lim="800000"/>
            <a:headEnd/>
            <a:tailEnd/>
          </a:ln>
        </p:spPr>
        <p:txBody>
          <a:bodyPr/>
          <a:lstStyle/>
          <a:p>
            <a:pPr marL="346075" indent="-346075" eaLnBrk="1" hangingPunct="1">
              <a:lnSpc>
                <a:spcPct val="80000"/>
              </a:lnSpc>
              <a:spcBef>
                <a:spcPct val="45000"/>
              </a:spcBef>
              <a:spcAft>
                <a:spcPct val="45000"/>
              </a:spcAft>
              <a:buClr>
                <a:srgbClr val="003F69"/>
              </a:buClr>
              <a:buSzPct val="90000"/>
              <a:buFont typeface="Times" pitchFamily="18" charset="0"/>
              <a:buChar char="•"/>
            </a:pPr>
            <a:r>
              <a:rPr lang="en-US" sz="3200" dirty="0"/>
              <a:t>Shelters In Place</a:t>
            </a:r>
          </a:p>
          <a:p>
            <a:pPr marL="346075" indent="-346075" eaLnBrk="1" hangingPunct="1">
              <a:lnSpc>
                <a:spcPct val="80000"/>
              </a:lnSpc>
              <a:spcBef>
                <a:spcPct val="45000"/>
              </a:spcBef>
              <a:spcAft>
                <a:spcPct val="45000"/>
              </a:spcAft>
              <a:buClr>
                <a:srgbClr val="003F69"/>
              </a:buClr>
              <a:buSzPct val="90000"/>
              <a:buFont typeface="Times" pitchFamily="18" charset="0"/>
              <a:buChar char="•"/>
            </a:pPr>
            <a:r>
              <a:rPr lang="en-US" sz="3200" dirty="0"/>
              <a:t>Quality Assurance Project Plan </a:t>
            </a:r>
          </a:p>
          <a:p>
            <a:pPr marL="346075" indent="-346075" eaLnBrk="1" hangingPunct="1">
              <a:lnSpc>
                <a:spcPct val="80000"/>
              </a:lnSpc>
              <a:spcBef>
                <a:spcPct val="45000"/>
              </a:spcBef>
              <a:spcAft>
                <a:spcPct val="45000"/>
              </a:spcAft>
              <a:buClr>
                <a:srgbClr val="003F69"/>
              </a:buClr>
              <a:buSzPct val="90000"/>
              <a:buFont typeface="Times" pitchFamily="18" charset="0"/>
              <a:buChar char="•"/>
            </a:pPr>
            <a:r>
              <a:rPr lang="en-US" sz="3200" dirty="0"/>
              <a:t>Detroit Data Collection – Imminent</a:t>
            </a:r>
            <a:endParaRPr lang="en-US" sz="1600" dirty="0"/>
          </a:p>
          <a:p>
            <a:pPr marL="346075" indent="-346075" eaLnBrk="1" hangingPunct="1">
              <a:lnSpc>
                <a:spcPct val="80000"/>
              </a:lnSpc>
              <a:spcBef>
                <a:spcPct val="45000"/>
              </a:spcBef>
              <a:spcAft>
                <a:spcPct val="45000"/>
              </a:spcAft>
              <a:buClr>
                <a:srgbClr val="003F69"/>
              </a:buClr>
              <a:buSzPct val="90000"/>
              <a:buFont typeface="Times" pitchFamily="18" charset="0"/>
              <a:buChar char="•"/>
            </a:pPr>
            <a:endParaRPr 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a:solidFill>
            <a:schemeClr val="tx1"/>
          </a:solidFill>
        </p:spPr>
        <p:txBody>
          <a:bodyPr>
            <a:normAutofit/>
          </a:bodyPr>
          <a:lstStyle/>
          <a:p>
            <a:r>
              <a:rPr lang="en-US" dirty="0" smtClean="0">
                <a:solidFill>
                  <a:schemeClr val="bg1"/>
                </a:solidFill>
              </a:rPr>
              <a:t>Vulnerability/Risk Assessment Conceptual Model and Pilots</a:t>
            </a:r>
            <a:endParaRPr lang="en-US" dirty="0">
              <a:solidFill>
                <a:schemeClr val="bg1"/>
              </a:solidFill>
            </a:endParaRPr>
          </a:p>
        </p:txBody>
      </p:sp>
      <p:sp>
        <p:nvSpPr>
          <p:cNvPr id="3" name="Content Placeholder 2"/>
          <p:cNvSpPr>
            <a:spLocks noGrp="1"/>
          </p:cNvSpPr>
          <p:nvPr>
            <p:ph idx="1"/>
          </p:nvPr>
        </p:nvSpPr>
        <p:spPr>
          <a:xfrm>
            <a:off x="457200" y="2438400"/>
            <a:ext cx="8229600" cy="3687765"/>
          </a:xfrm>
        </p:spPr>
        <p:txBody>
          <a:bodyPr>
            <a:normAutofit/>
          </a:bodyPr>
          <a:lstStyle/>
          <a:p>
            <a:pPr algn="ctr">
              <a:buNone/>
            </a:pPr>
            <a:r>
              <a:rPr lang="en-US" dirty="0" smtClean="0"/>
              <a:t>Becky Lupes</a:t>
            </a:r>
          </a:p>
          <a:p>
            <a:pPr algn="ctr">
              <a:buNone/>
            </a:pPr>
            <a:r>
              <a:rPr lang="en-US" dirty="0" smtClean="0"/>
              <a:t>Sustainable Transport and Climate Change Team</a:t>
            </a:r>
          </a:p>
          <a:p>
            <a:pPr algn="ctr">
              <a:buNone/>
            </a:pPr>
            <a:r>
              <a:rPr lang="en-US" dirty="0" smtClean="0"/>
              <a:t>FHWA Office of Natural Environment</a:t>
            </a:r>
          </a:p>
          <a:p>
            <a:pPr algn="ctr">
              <a:buNone/>
            </a:pPr>
            <a:endParaRPr lang="en-US" dirty="0" smtClean="0"/>
          </a:p>
          <a:p>
            <a:pPr algn="ctr">
              <a:buNone/>
            </a:pPr>
            <a:endParaRPr lang="en-US" dirty="0" smtClean="0"/>
          </a:p>
          <a:p>
            <a:pPr algn="ctr">
              <a:buNone/>
            </a:pPr>
            <a:endParaRPr lang="en-US" dirty="0" smtClean="0"/>
          </a:p>
          <a:p>
            <a:pPr>
              <a:lnSpc>
                <a:spcPct val="90000"/>
              </a:lnSpc>
              <a:buNone/>
            </a:pPr>
            <a:endParaRPr lang="en-US" sz="2800" dirty="0" smtClean="0"/>
          </a:p>
        </p:txBody>
      </p:sp>
      <p:pic>
        <p:nvPicPr>
          <p:cNvPr id="4" name="Picture 3" descr="FHWA.jpg"/>
          <p:cNvPicPr>
            <a:picLocks noChangeAspect="1"/>
          </p:cNvPicPr>
          <p:nvPr/>
        </p:nvPicPr>
        <p:blipFill>
          <a:blip r:embed="rId2" cstate="print"/>
          <a:stretch>
            <a:fillRect/>
          </a:stretch>
        </p:blipFill>
        <p:spPr>
          <a:xfrm>
            <a:off x="3810000" y="4724400"/>
            <a:ext cx="1524000" cy="476250"/>
          </a:xfrm>
          <a:prstGeom prst="rect">
            <a:avLst/>
          </a:prstGeom>
        </p:spPr>
      </p:pic>
      <p:sp>
        <p:nvSpPr>
          <p:cNvPr id="5" name="Slide Number Placeholder 4"/>
          <p:cNvSpPr>
            <a:spLocks noGrp="1"/>
          </p:cNvSpPr>
          <p:nvPr>
            <p:ph type="sldNum" sz="quarter" idx="12"/>
          </p:nvPr>
        </p:nvSpPr>
        <p:spPr/>
        <p:txBody>
          <a:bodyPr/>
          <a:lstStyle/>
          <a:p>
            <a:fld id="{E422AFF2-806C-4880-8C01-BF3AEEDB09B3}"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pPr>
              <a:defRPr/>
            </a:pPr>
            <a:r>
              <a:rPr lang="en-US" dirty="0" smtClean="0">
                <a:solidFill>
                  <a:schemeClr val="bg1"/>
                </a:solidFill>
              </a:rPr>
              <a:t>Peer Exchanges and Survey</a:t>
            </a:r>
            <a:endParaRPr lang="en-US" dirty="0">
              <a:solidFill>
                <a:schemeClr val="bg1"/>
              </a:solidFill>
            </a:endParaRPr>
          </a:p>
        </p:txBody>
      </p:sp>
      <p:sp>
        <p:nvSpPr>
          <p:cNvPr id="29699" name="Content Placeholder 2"/>
          <p:cNvSpPr>
            <a:spLocks noGrp="1"/>
          </p:cNvSpPr>
          <p:nvPr>
            <p:ph idx="1"/>
          </p:nvPr>
        </p:nvSpPr>
        <p:spPr/>
        <p:txBody>
          <a:bodyPr/>
          <a:lstStyle/>
          <a:p>
            <a:r>
              <a:rPr lang="en-US" dirty="0" smtClean="0"/>
              <a:t>Peer Exchanges conducted in 2008 and 2009</a:t>
            </a:r>
          </a:p>
          <a:p>
            <a:r>
              <a:rPr lang="en-US" dirty="0" smtClean="0"/>
              <a:t>Preceded by survey</a:t>
            </a:r>
          </a:p>
          <a:p>
            <a:r>
              <a:rPr lang="en-US" dirty="0" smtClean="0"/>
              <a:t>Survey results indicated that while some States were actively addressing adaptation, many States were just beginning to consider adaptation, or were not planning to in the near future</a:t>
            </a:r>
          </a:p>
        </p:txBody>
      </p:sp>
      <p:sp>
        <p:nvSpPr>
          <p:cNvPr id="5" name="Slide Number Placeholder 4"/>
          <p:cNvSpPr>
            <a:spLocks noGrp="1"/>
          </p:cNvSpPr>
          <p:nvPr>
            <p:ph type="sldNum" sz="quarter" idx="12"/>
          </p:nvPr>
        </p:nvSpPr>
        <p:spPr/>
        <p:txBody>
          <a:bodyPr/>
          <a:lstStyle/>
          <a:p>
            <a:fld id="{E422AFF2-806C-4880-8C01-BF3AEEDB09B3}"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tx1"/>
          </a:solidFill>
        </p:spPr>
        <p:txBody>
          <a:bodyPr/>
          <a:lstStyle/>
          <a:p>
            <a:pPr algn="ctr" eaLnBrk="1" hangingPunct="1">
              <a:defRPr/>
            </a:pPr>
            <a:r>
              <a:rPr lang="en-US" dirty="0" smtClean="0">
                <a:solidFill>
                  <a:schemeClr val="bg1"/>
                </a:solidFill>
                <a:latin typeface="+mj-lt"/>
              </a:rPr>
              <a:t>Vulnerability/Risk Assessment</a:t>
            </a:r>
            <a:br>
              <a:rPr lang="en-US" dirty="0" smtClean="0">
                <a:solidFill>
                  <a:schemeClr val="bg1"/>
                </a:solidFill>
                <a:latin typeface="+mj-lt"/>
              </a:rPr>
            </a:br>
            <a:r>
              <a:rPr lang="en-US" dirty="0" smtClean="0">
                <a:solidFill>
                  <a:schemeClr val="bg1"/>
                </a:solidFill>
                <a:latin typeface="+mj-lt"/>
              </a:rPr>
              <a:t> Conceptual Model</a:t>
            </a:r>
            <a:endParaRPr lang="en-US" dirty="0">
              <a:solidFill>
                <a:schemeClr val="bg1"/>
              </a:solidFill>
              <a:latin typeface="+mj-lt"/>
            </a:endParaRPr>
          </a:p>
        </p:txBody>
      </p:sp>
      <p:sp>
        <p:nvSpPr>
          <p:cNvPr id="31747" name="Text Placeholder 6"/>
          <p:cNvSpPr>
            <a:spLocks noGrp="1"/>
          </p:cNvSpPr>
          <p:nvPr>
            <p:ph type="body" idx="1"/>
          </p:nvPr>
        </p:nvSpPr>
        <p:spPr>
          <a:xfrm>
            <a:off x="447675" y="1519238"/>
            <a:ext cx="8391525" cy="5145087"/>
          </a:xfrm>
        </p:spPr>
        <p:txBody>
          <a:bodyPr/>
          <a:lstStyle/>
          <a:p>
            <a:pPr eaLnBrk="1" hangingPunct="1"/>
            <a:r>
              <a:rPr lang="en-US" sz="3000" dirty="0" smtClean="0">
                <a:solidFill>
                  <a:schemeClr val="tx1"/>
                </a:solidFill>
              </a:rPr>
              <a:t>Goal: help transportation decision makers identify assets:</a:t>
            </a:r>
          </a:p>
          <a:p>
            <a:pPr lvl="1" eaLnBrk="1" hangingPunct="1"/>
            <a:r>
              <a:rPr lang="en-US" sz="2600" dirty="0" smtClean="0">
                <a:solidFill>
                  <a:schemeClr val="tx1"/>
                </a:solidFill>
              </a:rPr>
              <a:t>most exposed to the threats from climate change; and/or </a:t>
            </a:r>
          </a:p>
          <a:p>
            <a:pPr lvl="1" eaLnBrk="1" hangingPunct="1"/>
            <a:r>
              <a:rPr lang="en-US" sz="2600" dirty="0" smtClean="0">
                <a:solidFill>
                  <a:schemeClr val="tx1"/>
                </a:solidFill>
              </a:rPr>
              <a:t>could result in the most serious consequences as a result of those threats </a:t>
            </a:r>
          </a:p>
          <a:p>
            <a:pPr eaLnBrk="1" hangingPunct="1"/>
            <a:r>
              <a:rPr lang="en-US" sz="3000" dirty="0" smtClean="0">
                <a:solidFill>
                  <a:schemeClr val="tx1"/>
                </a:solidFill>
              </a:rPr>
              <a:t>Draft Conceptual Model Completed</a:t>
            </a:r>
          </a:p>
          <a:p>
            <a:pPr eaLnBrk="1" hangingPunct="1"/>
            <a:r>
              <a:rPr lang="en-US" sz="3000" dirty="0" smtClean="0">
                <a:solidFill>
                  <a:schemeClr val="tx1"/>
                </a:solidFill>
              </a:rPr>
              <a:t>Pilots - Use by State DOTs and MPOs</a:t>
            </a:r>
          </a:p>
          <a:p>
            <a:pPr eaLnBrk="1" hangingPunct="1"/>
            <a:r>
              <a:rPr lang="en-US" sz="3000" dirty="0" smtClean="0">
                <a:solidFill>
                  <a:schemeClr val="tx1"/>
                </a:solidFill>
              </a:rPr>
              <a:t>Finalize</a:t>
            </a:r>
          </a:p>
          <a:p>
            <a:pPr eaLnBrk="1" hangingPunct="1">
              <a:buFontTx/>
              <a:buNone/>
            </a:pPr>
            <a:endParaRPr lang="en-US" dirty="0" smtClean="0"/>
          </a:p>
        </p:txBody>
      </p:sp>
      <p:sp>
        <p:nvSpPr>
          <p:cNvPr id="31748" name="Slide Number Placeholder 3"/>
          <p:cNvSpPr>
            <a:spLocks noGrp="1"/>
          </p:cNvSpPr>
          <p:nvPr>
            <p:ph type="sldNum" sz="quarter" idx="10"/>
          </p:nvPr>
        </p:nvSpPr>
        <p:spPr>
          <a:noFill/>
        </p:spPr>
        <p:txBody>
          <a:bodyPr/>
          <a:lstStyle/>
          <a:p>
            <a:fld id="{4837DF23-2347-4D88-89B1-4D23D2628EEE}" type="slidenum">
              <a:rPr lang="en-US" smtClean="0">
                <a:latin typeface="Arial" pitchFamily="34" charset="0"/>
              </a:rPr>
              <a:pPr/>
              <a:t>47</a:t>
            </a:fld>
            <a:endParaRPr lang="en-US" smtClean="0">
              <a:latin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Object 2"/>
          <p:cNvPicPr>
            <a:picLocks noChangeAspect="1" noChangeArrowheads="1"/>
          </p:cNvPicPr>
          <p:nvPr/>
        </p:nvPicPr>
        <p:blipFill>
          <a:blip r:embed="rId3" cstate="print"/>
          <a:srcRect b="-208"/>
          <a:stretch>
            <a:fillRect/>
          </a:stretch>
        </p:blipFill>
        <p:spPr bwMode="auto">
          <a:xfrm>
            <a:off x="5477907" y="2657476"/>
            <a:ext cx="3094592" cy="2305050"/>
          </a:xfrm>
          <a:prstGeom prst="rect">
            <a:avLst/>
          </a:prstGeom>
          <a:noFill/>
          <a:ln w="9525">
            <a:noFill/>
            <a:miter lim="800000"/>
            <a:headEnd/>
            <a:tailEnd/>
          </a:ln>
        </p:spPr>
      </p:pic>
      <p:sp>
        <p:nvSpPr>
          <p:cNvPr id="32771" name="Slide Number Placeholder 3"/>
          <p:cNvSpPr>
            <a:spLocks noGrp="1"/>
          </p:cNvSpPr>
          <p:nvPr>
            <p:ph type="sldNum" sz="quarter" idx="10"/>
          </p:nvPr>
        </p:nvSpPr>
        <p:spPr>
          <a:noFill/>
        </p:spPr>
        <p:txBody>
          <a:bodyPr/>
          <a:lstStyle/>
          <a:p>
            <a:fld id="{2770311E-DA0E-44F9-AEE2-50F6CAAED513}" type="slidenum">
              <a:rPr lang="en-US" smtClean="0">
                <a:latin typeface="Arial" pitchFamily="34" charset="0"/>
              </a:rPr>
              <a:pPr/>
              <a:t>48</a:t>
            </a:fld>
            <a:endParaRPr lang="en-US" smtClean="0">
              <a:latin typeface="Arial" pitchFamily="34" charset="0"/>
            </a:endParaRPr>
          </a:p>
        </p:txBody>
      </p:sp>
      <p:sp>
        <p:nvSpPr>
          <p:cNvPr id="4" name="Rectangle 3"/>
          <p:cNvSpPr/>
          <p:nvPr/>
        </p:nvSpPr>
        <p:spPr>
          <a:xfrm>
            <a:off x="228600" y="228600"/>
            <a:ext cx="8915400" cy="1077218"/>
          </a:xfrm>
          <a:prstGeom prst="rect">
            <a:avLst/>
          </a:prstGeom>
          <a:solidFill>
            <a:schemeClr val="tx1"/>
          </a:solidFill>
        </p:spPr>
        <p:txBody>
          <a:bodyPr wrap="square">
            <a:spAutoFit/>
          </a:bodyPr>
          <a:lstStyle/>
          <a:p>
            <a:pPr algn="ctr"/>
            <a:r>
              <a:rPr lang="en-US" sz="3200" b="1" dirty="0" smtClean="0">
                <a:solidFill>
                  <a:schemeClr val="bg1"/>
                </a:solidFill>
                <a:latin typeface="+mj-lt"/>
                <a:ea typeface="+mj-ea"/>
                <a:cs typeface="+mj-cs"/>
              </a:rPr>
              <a:t>Vulnerability/Risk</a:t>
            </a:r>
            <a:r>
              <a:rPr lang="en-US" sz="3200" dirty="0" smtClean="0">
                <a:solidFill>
                  <a:schemeClr val="bg1"/>
                </a:solidFill>
              </a:rPr>
              <a:t> </a:t>
            </a:r>
            <a:r>
              <a:rPr lang="en-US" sz="3200" b="1" dirty="0" smtClean="0">
                <a:solidFill>
                  <a:schemeClr val="bg1"/>
                </a:solidFill>
                <a:latin typeface="+mj-lt"/>
                <a:ea typeface="+mj-ea"/>
                <a:cs typeface="+mj-cs"/>
              </a:rPr>
              <a:t>Assessment</a:t>
            </a:r>
            <a:r>
              <a:rPr lang="en-US" sz="3200" dirty="0" smtClean="0">
                <a:solidFill>
                  <a:schemeClr val="bg1"/>
                </a:solidFill>
              </a:rPr>
              <a:t/>
            </a:r>
            <a:br>
              <a:rPr lang="en-US" sz="3200" dirty="0" smtClean="0">
                <a:solidFill>
                  <a:schemeClr val="bg1"/>
                </a:solidFill>
              </a:rPr>
            </a:br>
            <a:r>
              <a:rPr lang="en-US" sz="3200" dirty="0" smtClean="0">
                <a:solidFill>
                  <a:schemeClr val="bg1"/>
                </a:solidFill>
              </a:rPr>
              <a:t> </a:t>
            </a:r>
            <a:r>
              <a:rPr lang="en-US" sz="3200" b="1" dirty="0" smtClean="0">
                <a:solidFill>
                  <a:schemeClr val="bg1"/>
                </a:solidFill>
                <a:latin typeface="+mj-lt"/>
                <a:ea typeface="+mj-ea"/>
                <a:cs typeface="+mj-cs"/>
              </a:rPr>
              <a:t>Conceptual</a:t>
            </a:r>
            <a:r>
              <a:rPr lang="en-US" sz="3200" dirty="0" smtClean="0">
                <a:solidFill>
                  <a:schemeClr val="bg1"/>
                </a:solidFill>
              </a:rPr>
              <a:t> </a:t>
            </a:r>
            <a:r>
              <a:rPr lang="en-US" sz="3200" b="1" dirty="0" smtClean="0">
                <a:solidFill>
                  <a:schemeClr val="bg1"/>
                </a:solidFill>
                <a:latin typeface="+mj-lt"/>
                <a:ea typeface="+mj-ea"/>
                <a:cs typeface="+mj-cs"/>
              </a:rPr>
              <a:t>Model</a:t>
            </a:r>
          </a:p>
        </p:txBody>
      </p:sp>
      <p:sp>
        <p:nvSpPr>
          <p:cNvPr id="5" name="Text Placeholder 6"/>
          <p:cNvSpPr>
            <a:spLocks noGrp="1"/>
          </p:cNvSpPr>
          <p:nvPr>
            <p:ph type="body" idx="1"/>
          </p:nvPr>
        </p:nvSpPr>
        <p:spPr>
          <a:xfrm>
            <a:off x="419101" y="1712913"/>
            <a:ext cx="4724400" cy="4668837"/>
          </a:xfrm>
        </p:spPr>
        <p:txBody>
          <a:bodyPr/>
          <a:lstStyle/>
          <a:p>
            <a:pPr lvl="1" eaLnBrk="1" hangingPunct="1"/>
            <a:r>
              <a:rPr lang="en-US" sz="2600" dirty="0" smtClean="0">
                <a:solidFill>
                  <a:schemeClr val="tx1"/>
                </a:solidFill>
              </a:rPr>
              <a:t>Develop inventory of infrastructure assets</a:t>
            </a:r>
          </a:p>
          <a:p>
            <a:pPr lvl="1" eaLnBrk="1" hangingPunct="1"/>
            <a:r>
              <a:rPr lang="en-US" sz="2600" dirty="0" smtClean="0">
                <a:solidFill>
                  <a:schemeClr val="tx1"/>
                </a:solidFill>
              </a:rPr>
              <a:t>Gather climate data</a:t>
            </a:r>
          </a:p>
          <a:p>
            <a:pPr lvl="1" eaLnBrk="1" hangingPunct="1"/>
            <a:r>
              <a:rPr lang="en-US" sz="2600" dirty="0" smtClean="0">
                <a:solidFill>
                  <a:schemeClr val="tx1"/>
                </a:solidFill>
              </a:rPr>
              <a:t>Assess risk and vulnerability of assets to projected climate change</a:t>
            </a:r>
          </a:p>
          <a:p>
            <a:pPr lvl="1" eaLnBrk="1" hangingPunct="1"/>
            <a:r>
              <a:rPr lang="en-US" sz="2600" dirty="0" smtClean="0">
                <a:solidFill>
                  <a:schemeClr val="tx1"/>
                </a:solidFill>
              </a:rPr>
              <a:t>Analyze, prioritize adaptation options</a:t>
            </a:r>
          </a:p>
          <a:p>
            <a:pPr lvl="1" eaLnBrk="1" hangingPunct="1"/>
            <a:r>
              <a:rPr lang="en-US" sz="2600" dirty="0" smtClean="0">
                <a:solidFill>
                  <a:schemeClr val="tx1"/>
                </a:solidFill>
              </a:rPr>
              <a:t>Monitor and revisit</a:t>
            </a:r>
          </a:p>
        </p:txBody>
      </p:sp>
      <p:sp>
        <p:nvSpPr>
          <p:cNvPr id="6" name="Rectangle 5"/>
          <p:cNvSpPr/>
          <p:nvPr/>
        </p:nvSpPr>
        <p:spPr>
          <a:xfrm>
            <a:off x="1533525" y="6268135"/>
            <a:ext cx="6410325" cy="369332"/>
          </a:xfrm>
          <a:prstGeom prst="rect">
            <a:avLst/>
          </a:prstGeom>
        </p:spPr>
        <p:txBody>
          <a:bodyPr wrap="square">
            <a:spAutoFit/>
          </a:bodyPr>
          <a:lstStyle/>
          <a:p>
            <a:r>
              <a:rPr lang="en-US" dirty="0" smtClean="0"/>
              <a:t>www.fhwa.dot.gov/hep/climate/conceptual_model62410.htm</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pPr algn="ctr">
              <a:defRPr/>
            </a:pPr>
            <a:r>
              <a:rPr lang="en-US" sz="3600" dirty="0" smtClean="0">
                <a:solidFill>
                  <a:schemeClr val="bg1"/>
                </a:solidFill>
              </a:rPr>
              <a:t>Pilots Selected</a:t>
            </a:r>
            <a:endParaRPr lang="en-US" sz="3600" dirty="0">
              <a:solidFill>
                <a:schemeClr val="bg1"/>
              </a:solidFill>
            </a:endParaRPr>
          </a:p>
        </p:txBody>
      </p:sp>
      <p:sp>
        <p:nvSpPr>
          <p:cNvPr id="34819" name="Text Placeholder 2"/>
          <p:cNvSpPr>
            <a:spLocks noGrp="1"/>
          </p:cNvSpPr>
          <p:nvPr>
            <p:ph type="body" idx="1"/>
          </p:nvPr>
        </p:nvSpPr>
        <p:spPr>
          <a:xfrm>
            <a:off x="457200" y="1828800"/>
            <a:ext cx="8229600" cy="4525963"/>
          </a:xfrm>
        </p:spPr>
        <p:txBody>
          <a:bodyPr>
            <a:normAutofit/>
          </a:bodyPr>
          <a:lstStyle/>
          <a:p>
            <a:r>
              <a:rPr lang="en-US" sz="3600" dirty="0" smtClean="0">
                <a:solidFill>
                  <a:schemeClr val="tx1"/>
                </a:solidFill>
              </a:rPr>
              <a:t>MTC (San Francisco)</a:t>
            </a:r>
          </a:p>
          <a:p>
            <a:r>
              <a:rPr lang="en-US" sz="3600" dirty="0" smtClean="0">
                <a:solidFill>
                  <a:schemeClr val="tx1"/>
                </a:solidFill>
              </a:rPr>
              <a:t>Virginia DOT</a:t>
            </a:r>
          </a:p>
          <a:p>
            <a:r>
              <a:rPr lang="en-US" sz="3600" dirty="0" smtClean="0">
                <a:solidFill>
                  <a:schemeClr val="tx1"/>
                </a:solidFill>
              </a:rPr>
              <a:t>Washington State DOT</a:t>
            </a:r>
          </a:p>
          <a:p>
            <a:r>
              <a:rPr lang="en-US" sz="3600" dirty="0" smtClean="0">
                <a:solidFill>
                  <a:schemeClr val="tx1"/>
                </a:solidFill>
              </a:rPr>
              <a:t>New Jersey DOT</a:t>
            </a:r>
          </a:p>
          <a:p>
            <a:r>
              <a:rPr lang="en-US" sz="3600" dirty="0" smtClean="0">
                <a:solidFill>
                  <a:schemeClr val="tx1"/>
                </a:solidFill>
              </a:rPr>
              <a:t>Oahu MPO</a:t>
            </a:r>
          </a:p>
        </p:txBody>
      </p:sp>
      <p:sp>
        <p:nvSpPr>
          <p:cNvPr id="4" name="Slide Number Placeholder 3"/>
          <p:cNvSpPr>
            <a:spLocks noGrp="1"/>
          </p:cNvSpPr>
          <p:nvPr>
            <p:ph type="sldNum" sz="quarter" idx="10"/>
          </p:nvPr>
        </p:nvSpPr>
        <p:spPr/>
        <p:txBody>
          <a:bodyPr/>
          <a:lstStyle/>
          <a:p>
            <a:pPr>
              <a:defRPr/>
            </a:pPr>
            <a:fld id="{40432FF3-3772-41E1-9C07-25ED228B8235}"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What is STEP? </a:t>
            </a:r>
            <a:endParaRPr lang="en-US" dirty="0">
              <a:solidFill>
                <a:schemeClr val="bg1"/>
              </a:solidFill>
            </a:endParaRPr>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a:lnSpc>
                <a:spcPct val="110000"/>
              </a:lnSpc>
            </a:pPr>
            <a:r>
              <a:rPr lang="en-US" sz="3100" dirty="0" smtClean="0"/>
              <a:t>Surface Transportation Environment and Planning   Cooperative Research Program</a:t>
            </a:r>
          </a:p>
          <a:p>
            <a:pPr>
              <a:lnSpc>
                <a:spcPct val="110000"/>
              </a:lnSpc>
            </a:pPr>
            <a:endParaRPr lang="en-US" sz="900" dirty="0" smtClean="0"/>
          </a:p>
          <a:p>
            <a:pPr>
              <a:lnSpc>
                <a:spcPct val="110000"/>
              </a:lnSpc>
            </a:pPr>
            <a:r>
              <a:rPr lang="en-US" dirty="0" smtClean="0"/>
              <a:t> </a:t>
            </a:r>
            <a:r>
              <a:rPr lang="en-US" sz="3100" dirty="0" smtClean="0"/>
              <a:t>Federally-administered nationally orientated research program</a:t>
            </a:r>
          </a:p>
          <a:p>
            <a:pPr>
              <a:lnSpc>
                <a:spcPct val="110000"/>
              </a:lnSpc>
            </a:pPr>
            <a:endParaRPr lang="en-US" sz="900" dirty="0" smtClean="0"/>
          </a:p>
          <a:p>
            <a:pPr>
              <a:lnSpc>
                <a:spcPct val="110000"/>
              </a:lnSpc>
            </a:pPr>
            <a:r>
              <a:rPr lang="en-US" sz="3100" dirty="0" smtClean="0"/>
              <a:t>Improve the understanding of the complex relationship between surface transportation, planning and the environment</a:t>
            </a:r>
          </a:p>
          <a:p>
            <a:pPr>
              <a:lnSpc>
                <a:spcPct val="110000"/>
              </a:lnSpc>
            </a:pPr>
            <a:endParaRPr lang="en-US" sz="900" dirty="0" smtClean="0"/>
          </a:p>
          <a:p>
            <a:pPr>
              <a:lnSpc>
                <a:spcPct val="110000"/>
              </a:lnSpc>
            </a:pPr>
            <a:r>
              <a:rPr lang="en-US" sz="3100" dirty="0" smtClean="0"/>
              <a:t>Identify, address and reassess national research priorities for environment, planning and realty</a:t>
            </a:r>
          </a:p>
          <a:p>
            <a:pPr>
              <a:lnSpc>
                <a:spcPct val="110000"/>
              </a:lnSpc>
            </a:pPr>
            <a:endParaRPr lang="en-US" sz="900" dirty="0" smtClean="0"/>
          </a:p>
          <a:p>
            <a:pPr>
              <a:lnSpc>
                <a:spcPct val="110000"/>
              </a:lnSpc>
            </a:pPr>
            <a:r>
              <a:rPr lang="en-US" sz="3100" dirty="0" smtClean="0"/>
              <a:t>A variety of procurement mechanisms are used to award STEP funds </a:t>
            </a:r>
          </a:p>
          <a:p>
            <a:pPr>
              <a:lnSpc>
                <a:spcPct val="110000"/>
              </a:lnSpc>
            </a:pPr>
            <a:endParaRPr lang="en-US" sz="3100"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tx1"/>
          </a:solidFill>
        </p:spPr>
        <p:txBody>
          <a:bodyPr/>
          <a:lstStyle/>
          <a:p>
            <a:pPr>
              <a:defRPr/>
            </a:pPr>
            <a:r>
              <a:rPr lang="en-US" dirty="0" smtClean="0">
                <a:solidFill>
                  <a:schemeClr val="bg1"/>
                </a:solidFill>
              </a:rPr>
              <a:t>Metropolitan Transportation Commission</a:t>
            </a:r>
            <a:endParaRPr lang="en-US" dirty="0">
              <a:solidFill>
                <a:schemeClr val="bg1"/>
              </a:solidFill>
            </a:endParaRPr>
          </a:p>
        </p:txBody>
      </p:sp>
      <p:sp>
        <p:nvSpPr>
          <p:cNvPr id="34819" name="Text Placeholder 2"/>
          <p:cNvSpPr>
            <a:spLocks noGrp="1"/>
          </p:cNvSpPr>
          <p:nvPr>
            <p:ph type="body" idx="1"/>
          </p:nvPr>
        </p:nvSpPr>
        <p:spPr>
          <a:xfrm>
            <a:off x="409574" y="1562100"/>
            <a:ext cx="4305301" cy="5030789"/>
          </a:xfrm>
        </p:spPr>
        <p:txBody>
          <a:bodyPr>
            <a:normAutofit fontScale="92500" lnSpcReduction="10000"/>
          </a:bodyPr>
          <a:lstStyle/>
          <a:p>
            <a:r>
              <a:rPr lang="en-US" b="0" dirty="0" smtClean="0">
                <a:solidFill>
                  <a:schemeClr val="tx1"/>
                </a:solidFill>
              </a:rPr>
              <a:t>Focus on San Francisco Bay</a:t>
            </a:r>
          </a:p>
          <a:p>
            <a:r>
              <a:rPr lang="en-US" b="0" dirty="0" smtClean="0">
                <a:solidFill>
                  <a:schemeClr val="tx1"/>
                </a:solidFill>
              </a:rPr>
              <a:t>Complements a NOAA funded sub-regional project</a:t>
            </a:r>
          </a:p>
          <a:p>
            <a:r>
              <a:rPr lang="en-US" b="0" dirty="0" smtClean="0">
                <a:solidFill>
                  <a:schemeClr val="tx1"/>
                </a:solidFill>
              </a:rPr>
              <a:t>Partners: </a:t>
            </a:r>
          </a:p>
          <a:p>
            <a:pPr lvl="1"/>
            <a:r>
              <a:rPr lang="en-US" sz="1800" b="0" dirty="0" smtClean="0">
                <a:solidFill>
                  <a:schemeClr val="tx1"/>
                </a:solidFill>
              </a:rPr>
              <a:t>MTC, </a:t>
            </a:r>
          </a:p>
          <a:p>
            <a:pPr lvl="1"/>
            <a:r>
              <a:rPr lang="en-US" sz="1800" b="0" dirty="0" smtClean="0">
                <a:solidFill>
                  <a:schemeClr val="tx1"/>
                </a:solidFill>
              </a:rPr>
              <a:t>CalTrans District 4, </a:t>
            </a:r>
          </a:p>
          <a:p>
            <a:pPr lvl="1"/>
            <a:r>
              <a:rPr lang="en-US" sz="1800" b="0" dirty="0" smtClean="0">
                <a:solidFill>
                  <a:schemeClr val="tx1"/>
                </a:solidFill>
              </a:rPr>
              <a:t>San Francisco Bay Conservation and Development Commission,</a:t>
            </a:r>
          </a:p>
          <a:p>
            <a:pPr lvl="1"/>
            <a:r>
              <a:rPr lang="en-US" sz="1800" b="0" dirty="0" smtClean="0">
                <a:solidFill>
                  <a:schemeClr val="tx1"/>
                </a:solidFill>
              </a:rPr>
              <a:t>NOAA, </a:t>
            </a:r>
          </a:p>
          <a:p>
            <a:pPr lvl="1"/>
            <a:r>
              <a:rPr lang="en-US" sz="1800" b="0" dirty="0" smtClean="0">
                <a:solidFill>
                  <a:schemeClr val="tx1"/>
                </a:solidFill>
              </a:rPr>
              <a:t>Association of Bay Area Governments, </a:t>
            </a:r>
          </a:p>
          <a:p>
            <a:pPr lvl="1"/>
            <a:r>
              <a:rPr lang="en-US" sz="1800" b="0" dirty="0" smtClean="0">
                <a:solidFill>
                  <a:schemeClr val="tx1"/>
                </a:solidFill>
              </a:rPr>
              <a:t>Bay Area Air Quality Management District</a:t>
            </a:r>
          </a:p>
        </p:txBody>
      </p:sp>
      <p:sp>
        <p:nvSpPr>
          <p:cNvPr id="34820" name="Slide Number Placeholder 3"/>
          <p:cNvSpPr>
            <a:spLocks noGrp="1"/>
          </p:cNvSpPr>
          <p:nvPr>
            <p:ph type="sldNum" sz="quarter" idx="10"/>
          </p:nvPr>
        </p:nvSpPr>
        <p:spPr>
          <a:noFill/>
        </p:spPr>
        <p:txBody>
          <a:bodyPr/>
          <a:lstStyle/>
          <a:p>
            <a:fld id="{B1BFA014-6E1D-4AF0-B02F-2ECE35CAEE20}" type="slidenum">
              <a:rPr lang="en-US" smtClean="0">
                <a:latin typeface="Arial" pitchFamily="34" charset="0"/>
              </a:rPr>
              <a:pPr/>
              <a:t>50</a:t>
            </a:fld>
            <a:endParaRPr lang="en-US" dirty="0" smtClean="0">
              <a:latin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pPr>
              <a:defRPr/>
            </a:pPr>
            <a:r>
              <a:rPr lang="en-US" dirty="0" smtClean="0">
                <a:solidFill>
                  <a:schemeClr val="bg1"/>
                </a:solidFill>
              </a:rPr>
              <a:t>Virginia DOT</a:t>
            </a:r>
            <a:endParaRPr lang="en-US" dirty="0">
              <a:solidFill>
                <a:schemeClr val="bg1"/>
              </a:solidFill>
            </a:endParaRPr>
          </a:p>
        </p:txBody>
      </p:sp>
      <p:sp>
        <p:nvSpPr>
          <p:cNvPr id="34819" name="Text Placeholder 2"/>
          <p:cNvSpPr>
            <a:spLocks noGrp="1"/>
          </p:cNvSpPr>
          <p:nvPr>
            <p:ph type="body" idx="1"/>
          </p:nvPr>
        </p:nvSpPr>
        <p:spPr>
          <a:xfrm>
            <a:off x="409574" y="1562100"/>
            <a:ext cx="4305301" cy="5030789"/>
          </a:xfrm>
        </p:spPr>
        <p:txBody>
          <a:bodyPr>
            <a:normAutofit fontScale="92500" lnSpcReduction="10000"/>
          </a:bodyPr>
          <a:lstStyle/>
          <a:p>
            <a:r>
              <a:rPr lang="en-US" b="0" dirty="0" smtClean="0">
                <a:solidFill>
                  <a:schemeClr val="tx1"/>
                </a:solidFill>
              </a:rPr>
              <a:t>Focus on Hampton Roads</a:t>
            </a:r>
          </a:p>
          <a:p>
            <a:r>
              <a:rPr lang="en-US" b="0" dirty="0" smtClean="0">
                <a:solidFill>
                  <a:schemeClr val="tx1"/>
                </a:solidFill>
              </a:rPr>
              <a:t>Asset Management, Security Perspective</a:t>
            </a:r>
          </a:p>
          <a:p>
            <a:r>
              <a:rPr lang="en-US" b="0" dirty="0" smtClean="0">
                <a:solidFill>
                  <a:schemeClr val="tx1"/>
                </a:solidFill>
              </a:rPr>
              <a:t>Partners: </a:t>
            </a:r>
          </a:p>
          <a:p>
            <a:pPr lvl="1"/>
            <a:r>
              <a:rPr lang="en-US" sz="1800" dirty="0" smtClean="0">
                <a:solidFill>
                  <a:schemeClr val="tx1"/>
                </a:solidFill>
              </a:rPr>
              <a:t>Virginia Transportation Research Council (VDOT)</a:t>
            </a:r>
            <a:r>
              <a:rPr lang="en-US" sz="1800" b="0" dirty="0" smtClean="0">
                <a:solidFill>
                  <a:schemeClr val="tx1"/>
                </a:solidFill>
              </a:rPr>
              <a:t> </a:t>
            </a:r>
          </a:p>
          <a:p>
            <a:pPr lvl="1"/>
            <a:r>
              <a:rPr lang="en-US" sz="1800" b="0" dirty="0" smtClean="0">
                <a:solidFill>
                  <a:schemeClr val="tx1"/>
                </a:solidFill>
              </a:rPr>
              <a:t>Hampton Roads Planning District Commission, </a:t>
            </a:r>
          </a:p>
          <a:p>
            <a:pPr lvl="1"/>
            <a:r>
              <a:rPr lang="en-US" sz="1800" b="0" dirty="0" smtClean="0">
                <a:solidFill>
                  <a:schemeClr val="tx1"/>
                </a:solidFill>
              </a:rPr>
              <a:t>UVA Center for Transportation Studies,</a:t>
            </a:r>
          </a:p>
          <a:p>
            <a:pPr lvl="1"/>
            <a:r>
              <a:rPr lang="en-US" sz="1800" b="0" dirty="0" smtClean="0">
                <a:solidFill>
                  <a:schemeClr val="tx1"/>
                </a:solidFill>
              </a:rPr>
              <a:t>UVA Center for Risk Management of Engineering Systems, </a:t>
            </a:r>
          </a:p>
          <a:p>
            <a:pPr lvl="1"/>
            <a:r>
              <a:rPr lang="en-US" sz="1800" dirty="0" smtClean="0">
                <a:solidFill>
                  <a:schemeClr val="tx1"/>
                </a:solidFill>
              </a:rPr>
              <a:t>Hampton Roads Transportation Planning Organization</a:t>
            </a:r>
            <a:endParaRPr lang="en-US" sz="1800" b="0" dirty="0" smtClean="0">
              <a:solidFill>
                <a:schemeClr val="tx1"/>
              </a:solidFill>
            </a:endParaRPr>
          </a:p>
        </p:txBody>
      </p:sp>
      <p:sp>
        <p:nvSpPr>
          <p:cNvPr id="5" name="Slide Number Placeholder 4"/>
          <p:cNvSpPr>
            <a:spLocks noGrp="1"/>
          </p:cNvSpPr>
          <p:nvPr>
            <p:ph type="sldNum" sz="quarter" idx="10"/>
          </p:nvPr>
        </p:nvSpPr>
        <p:spPr/>
        <p:txBody>
          <a:bodyPr/>
          <a:lstStyle/>
          <a:p>
            <a:pPr>
              <a:defRPr/>
            </a:pPr>
            <a:fld id="{40432FF3-3772-41E1-9C07-25ED228B8235}" type="slidenum">
              <a:rPr lang="en-US" smtClean="0"/>
              <a:pPr>
                <a:defRPr/>
              </a:pPr>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a:solidFill>
            <a:schemeClr val="tx1"/>
          </a:solidFill>
        </p:spPr>
        <p:txBody>
          <a:bodyPr/>
          <a:lstStyle/>
          <a:p>
            <a:pPr>
              <a:defRPr/>
            </a:pPr>
            <a:r>
              <a:rPr lang="en-US" dirty="0" smtClean="0">
                <a:solidFill>
                  <a:schemeClr val="bg1"/>
                </a:solidFill>
              </a:rPr>
              <a:t>New Jersey DOT</a:t>
            </a:r>
            <a:endParaRPr lang="en-US" dirty="0">
              <a:solidFill>
                <a:schemeClr val="bg1"/>
              </a:solidFill>
            </a:endParaRPr>
          </a:p>
        </p:txBody>
      </p:sp>
      <p:sp>
        <p:nvSpPr>
          <p:cNvPr id="34819" name="Text Placeholder 2"/>
          <p:cNvSpPr>
            <a:spLocks noGrp="1"/>
          </p:cNvSpPr>
          <p:nvPr>
            <p:ph type="body" idx="1"/>
          </p:nvPr>
        </p:nvSpPr>
        <p:spPr>
          <a:xfrm>
            <a:off x="381000" y="1295400"/>
            <a:ext cx="4305301" cy="5030789"/>
          </a:xfrm>
        </p:spPr>
        <p:txBody>
          <a:bodyPr/>
          <a:lstStyle/>
          <a:p>
            <a:r>
              <a:rPr lang="en-US" b="0" dirty="0" smtClean="0">
                <a:solidFill>
                  <a:schemeClr val="tx1"/>
                </a:solidFill>
              </a:rPr>
              <a:t>Study Areas:</a:t>
            </a:r>
          </a:p>
          <a:p>
            <a:pPr lvl="1"/>
            <a:r>
              <a:rPr lang="en-US" dirty="0" smtClean="0">
                <a:solidFill>
                  <a:schemeClr val="tx1"/>
                </a:solidFill>
              </a:rPr>
              <a:t>New Jersey Coastal</a:t>
            </a:r>
          </a:p>
          <a:p>
            <a:pPr lvl="1"/>
            <a:r>
              <a:rPr lang="en-US" b="0" dirty="0" smtClean="0">
                <a:solidFill>
                  <a:schemeClr val="tx1"/>
                </a:solidFill>
              </a:rPr>
              <a:t>Central New Jersey</a:t>
            </a:r>
          </a:p>
          <a:p>
            <a:r>
              <a:rPr lang="en-US" b="0" dirty="0" smtClean="0">
                <a:solidFill>
                  <a:schemeClr val="tx1"/>
                </a:solidFill>
              </a:rPr>
              <a:t>Partners: </a:t>
            </a:r>
          </a:p>
          <a:p>
            <a:pPr lvl="1"/>
            <a:r>
              <a:rPr lang="en-US" sz="1800" dirty="0" smtClean="0">
                <a:solidFill>
                  <a:schemeClr val="tx1"/>
                </a:solidFill>
              </a:rPr>
              <a:t>New Jersey DOT</a:t>
            </a:r>
            <a:endParaRPr lang="en-US" sz="1800" b="0" dirty="0" smtClean="0">
              <a:solidFill>
                <a:schemeClr val="tx1"/>
              </a:solidFill>
            </a:endParaRPr>
          </a:p>
          <a:p>
            <a:pPr lvl="1"/>
            <a:r>
              <a:rPr lang="en-US" sz="1800" dirty="0" smtClean="0">
                <a:solidFill>
                  <a:schemeClr val="tx1"/>
                </a:solidFill>
              </a:rPr>
              <a:t>North Jersey Transportation Planning Authority</a:t>
            </a:r>
            <a:r>
              <a:rPr lang="en-US" sz="1800" b="0" dirty="0" smtClean="0">
                <a:solidFill>
                  <a:schemeClr val="tx1"/>
                </a:solidFill>
              </a:rPr>
              <a:t>, </a:t>
            </a:r>
          </a:p>
          <a:p>
            <a:pPr lvl="1"/>
            <a:r>
              <a:rPr lang="en-US" sz="1800" b="0" dirty="0" smtClean="0">
                <a:solidFill>
                  <a:schemeClr val="tx1"/>
                </a:solidFill>
              </a:rPr>
              <a:t>South Jersey Transportation Planning Organization,</a:t>
            </a:r>
          </a:p>
          <a:p>
            <a:pPr lvl="1"/>
            <a:r>
              <a:rPr lang="en-US" sz="1800" b="0" dirty="0" smtClean="0">
                <a:solidFill>
                  <a:schemeClr val="tx1"/>
                </a:solidFill>
              </a:rPr>
              <a:t>Delawar</a:t>
            </a:r>
            <a:r>
              <a:rPr lang="en-US" sz="1800" dirty="0" smtClean="0">
                <a:solidFill>
                  <a:schemeClr val="tx1"/>
                </a:solidFill>
              </a:rPr>
              <a:t>e Valley Regional Planning Commission</a:t>
            </a:r>
            <a:r>
              <a:rPr lang="en-US" sz="1800" b="0" dirty="0" smtClean="0">
                <a:solidFill>
                  <a:schemeClr val="tx1"/>
                </a:solidFill>
              </a:rPr>
              <a:t>, </a:t>
            </a:r>
          </a:p>
          <a:p>
            <a:pPr lvl="1"/>
            <a:r>
              <a:rPr lang="en-US" sz="1800" dirty="0" smtClean="0">
                <a:solidFill>
                  <a:schemeClr val="tx1"/>
                </a:solidFill>
              </a:rPr>
              <a:t>New Jersey Department of Environmental Protection</a:t>
            </a:r>
            <a:endParaRPr lang="en-US" sz="1800" b="0" dirty="0" smtClean="0">
              <a:solidFill>
                <a:schemeClr val="tx1"/>
              </a:solidFill>
            </a:endParaRPr>
          </a:p>
        </p:txBody>
      </p:sp>
      <p:sp>
        <p:nvSpPr>
          <p:cNvPr id="34820" name="Slide Number Placeholder 3"/>
          <p:cNvSpPr>
            <a:spLocks noGrp="1"/>
          </p:cNvSpPr>
          <p:nvPr>
            <p:ph type="sldNum" sz="quarter" idx="10"/>
          </p:nvPr>
        </p:nvSpPr>
        <p:spPr>
          <a:noFill/>
        </p:spPr>
        <p:txBody>
          <a:bodyPr/>
          <a:lstStyle/>
          <a:p>
            <a:fld id="{B1BFA014-6E1D-4AF0-B02F-2ECE35CAEE20}" type="slidenum">
              <a:rPr lang="en-US" smtClean="0">
                <a:latin typeface="Arial" pitchFamily="34" charset="0"/>
              </a:rPr>
              <a:pPr/>
              <a:t>52</a:t>
            </a:fld>
            <a:endParaRPr lang="en-US" dirty="0" smtClean="0">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1"/>
          </a:solidFill>
        </p:spPr>
        <p:txBody>
          <a:bodyPr/>
          <a:lstStyle/>
          <a:p>
            <a:pPr>
              <a:defRPr/>
            </a:pPr>
            <a:r>
              <a:rPr lang="en-US" dirty="0" smtClean="0">
                <a:solidFill>
                  <a:schemeClr val="bg1"/>
                </a:solidFill>
              </a:rPr>
              <a:t>Washington State DOT</a:t>
            </a:r>
            <a:endParaRPr lang="en-US" dirty="0">
              <a:solidFill>
                <a:schemeClr val="bg1"/>
              </a:solidFill>
            </a:endParaRPr>
          </a:p>
        </p:txBody>
      </p:sp>
      <p:sp>
        <p:nvSpPr>
          <p:cNvPr id="34819" name="Text Placeholder 2"/>
          <p:cNvSpPr>
            <a:spLocks noGrp="1"/>
          </p:cNvSpPr>
          <p:nvPr>
            <p:ph type="body" idx="1"/>
          </p:nvPr>
        </p:nvSpPr>
        <p:spPr>
          <a:xfrm>
            <a:off x="381000" y="1371600"/>
            <a:ext cx="5905501" cy="5030789"/>
          </a:xfrm>
        </p:spPr>
        <p:txBody>
          <a:bodyPr>
            <a:normAutofit lnSpcReduction="10000"/>
          </a:bodyPr>
          <a:lstStyle/>
          <a:p>
            <a:r>
              <a:rPr lang="en-US" sz="2400" b="0" dirty="0" smtClean="0">
                <a:solidFill>
                  <a:schemeClr val="tx1"/>
                </a:solidFill>
              </a:rPr>
              <a:t>Statewide geographic scope</a:t>
            </a:r>
          </a:p>
          <a:p>
            <a:r>
              <a:rPr lang="en-US" sz="2400" b="0" dirty="0" smtClean="0">
                <a:solidFill>
                  <a:schemeClr val="tx1"/>
                </a:solidFill>
              </a:rPr>
              <a:t>Studying WSDOT owned and managed facilities potentially at risk to a range of impacts:</a:t>
            </a:r>
          </a:p>
          <a:p>
            <a:pPr lvl="1"/>
            <a:r>
              <a:rPr lang="en-US" sz="2000" b="0" dirty="0" smtClean="0">
                <a:solidFill>
                  <a:schemeClr val="tx1"/>
                </a:solidFill>
              </a:rPr>
              <a:t>Sea-level rise inundation areas</a:t>
            </a:r>
          </a:p>
          <a:p>
            <a:pPr lvl="1"/>
            <a:r>
              <a:rPr lang="en-US" sz="2000" dirty="0" smtClean="0">
                <a:solidFill>
                  <a:schemeClr val="tx1"/>
                </a:solidFill>
              </a:rPr>
              <a:t>Rivers and stream channel migration, melt effects</a:t>
            </a:r>
          </a:p>
          <a:p>
            <a:pPr lvl="1"/>
            <a:r>
              <a:rPr lang="en-US" sz="2000" b="0" dirty="0" smtClean="0">
                <a:solidFill>
                  <a:schemeClr val="tx1"/>
                </a:solidFill>
              </a:rPr>
              <a:t>Extreme temperature effects</a:t>
            </a:r>
          </a:p>
          <a:p>
            <a:pPr lvl="1"/>
            <a:r>
              <a:rPr lang="en-US" sz="2000" dirty="0" smtClean="0">
                <a:solidFill>
                  <a:schemeClr val="tx1"/>
                </a:solidFill>
              </a:rPr>
              <a:t>Drought threats to wetland creation, mitigation sites, roadside vegetation, soil moisture/flux, invasive species, worker health, wildfire</a:t>
            </a:r>
          </a:p>
          <a:p>
            <a:pPr lvl="1"/>
            <a:r>
              <a:rPr lang="en-US" sz="2000" b="0" dirty="0" smtClean="0">
                <a:solidFill>
                  <a:schemeClr val="tx1"/>
                </a:solidFill>
              </a:rPr>
              <a:t>Precipitation changes- threats to slope stabilization, stormwater management, erosion control, landslides, “road survivability”</a:t>
            </a:r>
          </a:p>
          <a:p>
            <a:pPr lvl="1"/>
            <a:r>
              <a:rPr lang="en-US" sz="2000" dirty="0" smtClean="0">
                <a:solidFill>
                  <a:schemeClr val="tx1"/>
                </a:solidFill>
              </a:rPr>
              <a:t>Wildfire – safety, emergency response</a:t>
            </a:r>
            <a:endParaRPr lang="en-US" sz="2000" b="0" dirty="0" smtClean="0">
              <a:solidFill>
                <a:schemeClr val="tx1"/>
              </a:solidFill>
            </a:endParaRPr>
          </a:p>
        </p:txBody>
      </p:sp>
      <p:sp>
        <p:nvSpPr>
          <p:cNvPr id="34820" name="Slide Number Placeholder 3"/>
          <p:cNvSpPr>
            <a:spLocks noGrp="1"/>
          </p:cNvSpPr>
          <p:nvPr>
            <p:ph type="sldNum" sz="quarter" idx="10"/>
          </p:nvPr>
        </p:nvSpPr>
        <p:spPr>
          <a:noFill/>
        </p:spPr>
        <p:txBody>
          <a:bodyPr/>
          <a:lstStyle/>
          <a:p>
            <a:fld id="{B1BFA014-6E1D-4AF0-B02F-2ECE35CAEE20}" type="slidenum">
              <a:rPr lang="en-US" smtClean="0">
                <a:latin typeface="Arial" pitchFamily="34" charset="0"/>
              </a:rPr>
              <a:pPr/>
              <a:t>53</a:t>
            </a:fld>
            <a:endParaRPr lang="en-US" dirty="0" smtClean="0">
              <a:latin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1"/>
          </a:solidFill>
        </p:spPr>
        <p:txBody>
          <a:bodyPr/>
          <a:lstStyle/>
          <a:p>
            <a:pPr>
              <a:defRPr/>
            </a:pPr>
            <a:r>
              <a:rPr lang="en-US" dirty="0" smtClean="0">
                <a:solidFill>
                  <a:schemeClr val="bg1"/>
                </a:solidFill>
              </a:rPr>
              <a:t>Oahu MPO</a:t>
            </a:r>
            <a:endParaRPr lang="en-US" dirty="0">
              <a:solidFill>
                <a:schemeClr val="bg1"/>
              </a:solidFill>
            </a:endParaRPr>
          </a:p>
        </p:txBody>
      </p:sp>
      <p:sp>
        <p:nvSpPr>
          <p:cNvPr id="34819" name="Text Placeholder 2"/>
          <p:cNvSpPr>
            <a:spLocks noGrp="1"/>
          </p:cNvSpPr>
          <p:nvPr>
            <p:ph type="body" idx="1"/>
          </p:nvPr>
        </p:nvSpPr>
        <p:spPr>
          <a:xfrm>
            <a:off x="381000" y="1371600"/>
            <a:ext cx="4991101" cy="5181600"/>
          </a:xfrm>
        </p:spPr>
        <p:txBody>
          <a:bodyPr>
            <a:normAutofit fontScale="92500"/>
          </a:bodyPr>
          <a:lstStyle/>
          <a:p>
            <a:r>
              <a:rPr lang="en-US" sz="2200" b="0" dirty="0" smtClean="0">
                <a:solidFill>
                  <a:schemeClr val="tx1"/>
                </a:solidFill>
              </a:rPr>
              <a:t>Scope: Island of Oahu, HI</a:t>
            </a:r>
          </a:p>
          <a:p>
            <a:r>
              <a:rPr lang="en-US" sz="2200" b="0" dirty="0" smtClean="0">
                <a:solidFill>
                  <a:schemeClr val="tx1"/>
                </a:solidFill>
              </a:rPr>
              <a:t>Consultant will perform risk assessment of identified transportation assets</a:t>
            </a:r>
          </a:p>
          <a:p>
            <a:r>
              <a:rPr lang="en-US" sz="2200" b="0" dirty="0" smtClean="0">
                <a:solidFill>
                  <a:schemeClr val="tx1"/>
                </a:solidFill>
              </a:rPr>
              <a:t>Public input meetings</a:t>
            </a:r>
          </a:p>
          <a:p>
            <a:r>
              <a:rPr lang="en-US" sz="2200" b="0" dirty="0" smtClean="0">
                <a:solidFill>
                  <a:schemeClr val="tx1"/>
                </a:solidFill>
              </a:rPr>
              <a:t>Partners: </a:t>
            </a:r>
          </a:p>
          <a:p>
            <a:pPr lvl="1"/>
            <a:r>
              <a:rPr lang="en-US" sz="2000" dirty="0" smtClean="0">
                <a:solidFill>
                  <a:schemeClr val="tx1"/>
                </a:solidFill>
              </a:rPr>
              <a:t>OahuMPO</a:t>
            </a:r>
          </a:p>
          <a:p>
            <a:pPr lvl="1"/>
            <a:r>
              <a:rPr lang="en-US" sz="2000" b="0" dirty="0" smtClean="0">
                <a:solidFill>
                  <a:schemeClr val="tx1"/>
                </a:solidFill>
              </a:rPr>
              <a:t>HI DOT</a:t>
            </a:r>
          </a:p>
          <a:p>
            <a:pPr lvl="1"/>
            <a:r>
              <a:rPr lang="en-US" sz="2000" dirty="0" smtClean="0">
                <a:solidFill>
                  <a:schemeClr val="tx1"/>
                </a:solidFill>
              </a:rPr>
              <a:t>HI Dept. of Business, Economic Development, and Tourism</a:t>
            </a:r>
          </a:p>
          <a:p>
            <a:pPr lvl="1"/>
            <a:r>
              <a:rPr lang="en-US" sz="2000" b="0" dirty="0" smtClean="0">
                <a:solidFill>
                  <a:schemeClr val="tx1"/>
                </a:solidFill>
              </a:rPr>
              <a:t>HI State Civil Defense</a:t>
            </a:r>
          </a:p>
          <a:p>
            <a:pPr lvl="1"/>
            <a:r>
              <a:rPr lang="en-US" sz="2000" dirty="0" smtClean="0">
                <a:solidFill>
                  <a:schemeClr val="tx1"/>
                </a:solidFill>
              </a:rPr>
              <a:t>City and County of Honolulu</a:t>
            </a:r>
          </a:p>
          <a:p>
            <a:pPr lvl="1"/>
            <a:r>
              <a:rPr lang="en-US" sz="2000" b="0" dirty="0" smtClean="0">
                <a:solidFill>
                  <a:schemeClr val="tx1"/>
                </a:solidFill>
              </a:rPr>
              <a:t>U. of HI Center for Island Climate Adaptation and Policy</a:t>
            </a:r>
          </a:p>
          <a:p>
            <a:pPr lvl="1"/>
            <a:r>
              <a:rPr lang="en-US" sz="2000" dirty="0" smtClean="0">
                <a:solidFill>
                  <a:schemeClr val="tx1"/>
                </a:solidFill>
              </a:rPr>
              <a:t>The Pacific Disaster Center</a:t>
            </a:r>
          </a:p>
          <a:p>
            <a:pPr lvl="1"/>
            <a:r>
              <a:rPr lang="en-US" sz="2000" b="0" dirty="0" smtClean="0">
                <a:solidFill>
                  <a:schemeClr val="tx1"/>
                </a:solidFill>
              </a:rPr>
              <a:t>People’s Advocacy for Trails Hawaii</a:t>
            </a:r>
          </a:p>
          <a:p>
            <a:pPr lvl="1"/>
            <a:endParaRPr lang="en-US" b="0" dirty="0" smtClean="0">
              <a:solidFill>
                <a:schemeClr val="tx1"/>
              </a:solidFill>
            </a:endParaRPr>
          </a:p>
        </p:txBody>
      </p:sp>
      <p:pic>
        <p:nvPicPr>
          <p:cNvPr id="5" name="Picture 4" descr="HI  Waikiki.jpg"/>
          <p:cNvPicPr>
            <a:picLocks noChangeAspect="1"/>
          </p:cNvPicPr>
          <p:nvPr/>
        </p:nvPicPr>
        <p:blipFill>
          <a:blip r:embed="rId3" cstate="print"/>
          <a:stretch>
            <a:fillRect/>
          </a:stretch>
        </p:blipFill>
        <p:spPr>
          <a:xfrm>
            <a:off x="5257800" y="1295400"/>
            <a:ext cx="3365030" cy="4977855"/>
          </a:xfrm>
          <a:prstGeom prst="rect">
            <a:avLst/>
          </a:prstGeom>
        </p:spPr>
      </p:pic>
      <p:sp>
        <p:nvSpPr>
          <p:cNvPr id="6" name="Slide Number Placeholder 5"/>
          <p:cNvSpPr>
            <a:spLocks noGrp="1"/>
          </p:cNvSpPr>
          <p:nvPr>
            <p:ph type="sldNum" sz="quarter" idx="10"/>
          </p:nvPr>
        </p:nvSpPr>
        <p:spPr/>
        <p:txBody>
          <a:bodyPr/>
          <a:lstStyle/>
          <a:p>
            <a:pPr>
              <a:defRPr/>
            </a:pPr>
            <a:fld id="{40432FF3-3772-41E1-9C07-25ED228B8235}" type="slidenum">
              <a:rPr lang="en-US" smtClean="0"/>
              <a:pPr>
                <a:defRPr/>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pPr algn="ctr"/>
            <a:r>
              <a:rPr lang="en-US" dirty="0" smtClean="0">
                <a:solidFill>
                  <a:schemeClr val="bg1"/>
                </a:solidFill>
              </a:rPr>
              <a:t>Next Steps</a:t>
            </a:r>
          </a:p>
        </p:txBody>
      </p:sp>
      <p:sp>
        <p:nvSpPr>
          <p:cNvPr id="3" name="Text Placeholder 2"/>
          <p:cNvSpPr>
            <a:spLocks noGrp="1"/>
          </p:cNvSpPr>
          <p:nvPr>
            <p:ph type="body" idx="1"/>
          </p:nvPr>
        </p:nvSpPr>
        <p:spPr>
          <a:xfrm>
            <a:off x="457200" y="1600200"/>
            <a:ext cx="8229600" cy="4525963"/>
          </a:xfrm>
        </p:spPr>
        <p:txBody>
          <a:bodyPr/>
          <a:lstStyle/>
          <a:p>
            <a:r>
              <a:rPr lang="en-US" dirty="0" smtClean="0">
                <a:solidFill>
                  <a:schemeClr val="tx1"/>
                </a:solidFill>
              </a:rPr>
              <a:t>Conduct pilots over the next year</a:t>
            </a:r>
          </a:p>
          <a:p>
            <a:r>
              <a:rPr lang="en-US" dirty="0" smtClean="0">
                <a:solidFill>
                  <a:schemeClr val="tx1"/>
                </a:solidFill>
              </a:rPr>
              <a:t>Work to improve model, given info from pilot testing</a:t>
            </a:r>
          </a:p>
          <a:p>
            <a:endParaRPr lang="en-US" dirty="0"/>
          </a:p>
        </p:txBody>
      </p:sp>
      <p:sp>
        <p:nvSpPr>
          <p:cNvPr id="5" name="Slide Number Placeholder 4"/>
          <p:cNvSpPr>
            <a:spLocks noGrp="1"/>
          </p:cNvSpPr>
          <p:nvPr>
            <p:ph type="sldNum" sz="quarter" idx="10"/>
          </p:nvPr>
        </p:nvSpPr>
        <p:spPr/>
        <p:txBody>
          <a:bodyPr/>
          <a:lstStyle/>
          <a:p>
            <a:pPr>
              <a:defRPr/>
            </a:pPr>
            <a:fld id="{40432FF3-3772-41E1-9C07-25ED228B8235}" type="slidenum">
              <a:rPr lang="en-US" smtClean="0"/>
              <a:pPr>
                <a:defRPr/>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Gulf Coast Study, Phase 2</a:t>
            </a:r>
            <a:endParaRPr lang="en-US" dirty="0">
              <a:solidFill>
                <a:schemeClr val="bg1"/>
              </a:solidFill>
            </a:endParaRPr>
          </a:p>
        </p:txBody>
      </p:sp>
      <p:sp>
        <p:nvSpPr>
          <p:cNvPr id="3" name="Content Placeholder 2"/>
          <p:cNvSpPr>
            <a:spLocks noGrp="1"/>
          </p:cNvSpPr>
          <p:nvPr>
            <p:ph idx="1"/>
          </p:nvPr>
        </p:nvSpPr>
        <p:spPr/>
        <p:txBody>
          <a:bodyPr>
            <a:normAutofit/>
          </a:bodyPr>
          <a:lstStyle/>
          <a:p>
            <a:pPr algn="ctr">
              <a:lnSpc>
                <a:spcPct val="90000"/>
              </a:lnSpc>
              <a:buNone/>
            </a:pPr>
            <a:endParaRPr lang="en-US" sz="2800" dirty="0" smtClean="0"/>
          </a:p>
          <a:p>
            <a:pPr algn="ctr">
              <a:lnSpc>
                <a:spcPct val="90000"/>
              </a:lnSpc>
              <a:buNone/>
            </a:pPr>
            <a:r>
              <a:rPr lang="en-US" dirty="0" smtClean="0"/>
              <a:t>Rob Kafalenos</a:t>
            </a:r>
          </a:p>
          <a:p>
            <a:pPr algn="ctr">
              <a:buNone/>
            </a:pPr>
            <a:r>
              <a:rPr lang="en-US" dirty="0" smtClean="0"/>
              <a:t>Sustainable Transport and Climate Change Team</a:t>
            </a:r>
          </a:p>
          <a:p>
            <a:pPr algn="ctr">
              <a:buNone/>
            </a:pPr>
            <a:r>
              <a:rPr lang="en-US" dirty="0" smtClean="0"/>
              <a:t>FHWA Office of Natural Environment</a:t>
            </a:r>
          </a:p>
          <a:p>
            <a:pPr algn="ctr">
              <a:lnSpc>
                <a:spcPct val="90000"/>
              </a:lnSpc>
              <a:buNone/>
            </a:pPr>
            <a:endParaRPr lang="en-US" dirty="0" smtClean="0"/>
          </a:p>
          <a:p>
            <a:pPr algn="ctr">
              <a:lnSpc>
                <a:spcPct val="90000"/>
              </a:lnSpc>
              <a:buNone/>
            </a:pPr>
            <a:endParaRPr lang="en-US" dirty="0" smtClean="0"/>
          </a:p>
          <a:p>
            <a:pPr algn="ctr">
              <a:lnSpc>
                <a:spcPct val="90000"/>
              </a:lnSpc>
              <a:buNone/>
            </a:pPr>
            <a:endParaRPr lang="en-US" dirty="0" smtClean="0"/>
          </a:p>
          <a:p>
            <a:pPr algn="ctr">
              <a:lnSpc>
                <a:spcPct val="90000"/>
              </a:lnSpc>
              <a:buNone/>
            </a:pPr>
            <a:endParaRPr lang="en-US" dirty="0" smtClean="0"/>
          </a:p>
        </p:txBody>
      </p:sp>
      <p:pic>
        <p:nvPicPr>
          <p:cNvPr id="4" name="Picture 3" descr="FHWA.jpg"/>
          <p:cNvPicPr>
            <a:picLocks noChangeAspect="1"/>
          </p:cNvPicPr>
          <p:nvPr/>
        </p:nvPicPr>
        <p:blipFill>
          <a:blip r:embed="rId2" cstate="print"/>
          <a:stretch>
            <a:fillRect/>
          </a:stretch>
        </p:blipFill>
        <p:spPr>
          <a:xfrm>
            <a:off x="3886200" y="4038600"/>
            <a:ext cx="1524000" cy="476250"/>
          </a:xfrm>
          <a:prstGeom prst="rect">
            <a:avLst/>
          </a:prstGeom>
        </p:spPr>
      </p:pic>
      <p:sp>
        <p:nvSpPr>
          <p:cNvPr id="5" name="Slide Number Placeholder 4"/>
          <p:cNvSpPr>
            <a:spLocks noGrp="1"/>
          </p:cNvSpPr>
          <p:nvPr>
            <p:ph type="sldNum" sz="quarter" idx="12"/>
          </p:nvPr>
        </p:nvSpPr>
        <p:spPr/>
        <p:txBody>
          <a:bodyPr/>
          <a:lstStyle/>
          <a:p>
            <a:fld id="{E422AFF2-806C-4880-8C01-BF3AEEDB09B3}"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sz="quarter" idx="4294967295"/>
          </p:nvPr>
        </p:nvSpPr>
        <p:spPr>
          <a:xfrm>
            <a:off x="457200" y="1371601"/>
            <a:ext cx="8229600" cy="4940300"/>
          </a:xfrm>
        </p:spPr>
        <p:txBody>
          <a:bodyPr>
            <a:normAutofit/>
          </a:bodyPr>
          <a:lstStyle/>
          <a:p>
            <a:pPr eaLnBrk="1" hangingPunct="1">
              <a:lnSpc>
                <a:spcPct val="80000"/>
              </a:lnSpc>
              <a:spcAft>
                <a:spcPct val="30000"/>
              </a:spcAft>
            </a:pPr>
            <a:r>
              <a:rPr lang="en-US" sz="2400" dirty="0" smtClean="0"/>
              <a:t>Comprehensive assessment of how climate change will affect transportation in the Gulf Coast area</a:t>
            </a:r>
          </a:p>
          <a:p>
            <a:pPr eaLnBrk="1" hangingPunct="1">
              <a:lnSpc>
                <a:spcPct val="80000"/>
              </a:lnSpc>
            </a:pPr>
            <a:r>
              <a:rPr lang="en-US" sz="2200" dirty="0" smtClean="0"/>
              <a:t>Phase I</a:t>
            </a:r>
          </a:p>
          <a:p>
            <a:pPr lvl="1">
              <a:lnSpc>
                <a:spcPct val="80000"/>
              </a:lnSpc>
            </a:pPr>
            <a:r>
              <a:rPr lang="en-US" sz="2000" dirty="0" smtClean="0"/>
              <a:t>Overview of climate change impacts on transportation infrastructure, and general options for addressing these challenges </a:t>
            </a:r>
          </a:p>
          <a:p>
            <a:pPr lvl="1" eaLnBrk="1" hangingPunct="1">
              <a:lnSpc>
                <a:spcPct val="80000"/>
              </a:lnSpc>
              <a:spcAft>
                <a:spcPct val="30000"/>
              </a:spcAft>
            </a:pPr>
            <a:r>
              <a:rPr lang="en-US" sz="2000" dirty="0" smtClean="0"/>
              <a:t>Mobile to Houston, completed in 2008 (</a:t>
            </a:r>
            <a:r>
              <a:rPr lang="en-US" sz="2000" dirty="0" smtClean="0">
                <a:hlinkClick r:id="rId3"/>
              </a:rPr>
              <a:t>http://www.climatescience.gov/Library/sap/sap4-7/default.php</a:t>
            </a:r>
            <a:r>
              <a:rPr lang="en-US" sz="2000" dirty="0" smtClean="0"/>
              <a:t>)</a:t>
            </a:r>
          </a:p>
          <a:p>
            <a:pPr eaLnBrk="1" hangingPunct="1">
              <a:lnSpc>
                <a:spcPct val="80000"/>
              </a:lnSpc>
            </a:pPr>
            <a:r>
              <a:rPr lang="en-US" sz="2200" dirty="0" smtClean="0"/>
              <a:t>Phase II</a:t>
            </a:r>
          </a:p>
          <a:p>
            <a:pPr lvl="1" eaLnBrk="1" hangingPunct="1">
              <a:lnSpc>
                <a:spcPct val="80000"/>
              </a:lnSpc>
            </a:pPr>
            <a:r>
              <a:rPr lang="en-US" sz="2000" dirty="0" smtClean="0"/>
              <a:t>Seeks to develop:</a:t>
            </a:r>
          </a:p>
          <a:p>
            <a:pPr lvl="2" eaLnBrk="1" hangingPunct="1">
              <a:lnSpc>
                <a:spcPct val="80000"/>
              </a:lnSpc>
            </a:pPr>
            <a:r>
              <a:rPr lang="en-US" sz="2000" dirty="0" smtClean="0"/>
              <a:t>More definitive information about multimodal impacts at the local level in a single MPO</a:t>
            </a:r>
          </a:p>
          <a:p>
            <a:pPr lvl="2" eaLnBrk="1" hangingPunct="1">
              <a:lnSpc>
                <a:spcPct val="80000"/>
              </a:lnSpc>
            </a:pPr>
            <a:r>
              <a:rPr lang="en-US" sz="2000" dirty="0" smtClean="0"/>
              <a:t>Precise tools and guides </a:t>
            </a:r>
            <a:r>
              <a:rPr lang="en-US" altLang="ja-JP" sz="2000" dirty="0" smtClean="0">
                <a:ea typeface="ＭＳ Ｐゴシック"/>
                <a:cs typeface="ＭＳ Ｐゴシック"/>
              </a:rPr>
              <a:t>on how to adapt to climate impacts; determine vulnerability for key links for each mode; assess risk</a:t>
            </a:r>
          </a:p>
          <a:p>
            <a:pPr lvl="1" eaLnBrk="1" hangingPunct="1">
              <a:lnSpc>
                <a:spcPct val="80000"/>
              </a:lnSpc>
            </a:pPr>
            <a:r>
              <a:rPr lang="en-US" sz="2000" dirty="0" smtClean="0"/>
              <a:t>Test in Mobile area, with intent to make process transferable to other MPOs</a:t>
            </a:r>
          </a:p>
          <a:p>
            <a:pPr lvl="1" eaLnBrk="1" hangingPunct="1">
              <a:lnSpc>
                <a:spcPct val="80000"/>
              </a:lnSpc>
            </a:pPr>
            <a:r>
              <a:rPr lang="en-US" sz="2000" dirty="0" smtClean="0"/>
              <a:t>Timeframe: 2010-2012</a:t>
            </a:r>
          </a:p>
          <a:p>
            <a:pPr lvl="2" eaLnBrk="1" hangingPunct="1">
              <a:lnSpc>
                <a:spcPct val="80000"/>
              </a:lnSpc>
            </a:pPr>
            <a:endParaRPr lang="en-US" sz="2100" dirty="0" smtClean="0">
              <a:ea typeface="ＭＳ Ｐゴシック"/>
              <a:cs typeface="ＭＳ Ｐゴシック"/>
            </a:endParaRPr>
          </a:p>
        </p:txBody>
      </p:sp>
      <p:sp>
        <p:nvSpPr>
          <p:cNvPr id="7" name="Rectangle 5"/>
          <p:cNvSpPr>
            <a:spLocks noGrp="1" noChangeArrowheads="1"/>
          </p:cNvSpPr>
          <p:nvPr>
            <p:ph type="title" idx="4294967295"/>
          </p:nvPr>
        </p:nvSpPr>
        <p:spPr>
          <a:xfrm>
            <a:off x="457200" y="274638"/>
            <a:ext cx="8229600" cy="863600"/>
          </a:xfrm>
          <a:solidFill>
            <a:schemeClr val="tx1"/>
          </a:solidFill>
        </p:spPr>
        <p:txBody>
          <a:bodyPr>
            <a:normAutofit/>
          </a:bodyPr>
          <a:lstStyle/>
          <a:p>
            <a:pPr eaLnBrk="1" fontAlgn="auto" hangingPunct="1">
              <a:spcAft>
                <a:spcPts val="0"/>
              </a:spcAft>
              <a:defRPr/>
            </a:pPr>
            <a:r>
              <a:rPr lang="en-US" dirty="0" smtClean="0">
                <a:solidFill>
                  <a:schemeClr val="bg1"/>
                </a:solidFill>
              </a:rPr>
              <a:t>Gulf Coast Study: Goals</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E422AFF2-806C-4880-8C01-BF3AEEDB09B3}" type="slidenum">
              <a:rPr lang="en-US" smtClean="0"/>
              <a:pPr/>
              <a:t>57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2275">
                                            <p:txEl>
                                              <p:pRg st="0" end="0"/>
                                            </p:txEl>
                                          </p:spTgt>
                                        </p:tgtEl>
                                        <p:attrNameLst>
                                          <p:attrName>style.visibility</p:attrName>
                                        </p:attrNameLst>
                                      </p:cBhvr>
                                      <p:to>
                                        <p:strVal val="visible"/>
                                      </p:to>
                                    </p:set>
                                    <p:animEffect transition="in" filter="fade">
                                      <p:cBhvr>
                                        <p:cTn id="7" dur="500"/>
                                        <p:tgtEl>
                                          <p:spTgt spid="182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2275">
                                            <p:txEl>
                                              <p:pRg st="1" end="1"/>
                                            </p:txEl>
                                          </p:spTgt>
                                        </p:tgtEl>
                                        <p:attrNameLst>
                                          <p:attrName>style.visibility</p:attrName>
                                        </p:attrNameLst>
                                      </p:cBhvr>
                                      <p:to>
                                        <p:strVal val="visible"/>
                                      </p:to>
                                    </p:set>
                                    <p:animEffect transition="in" filter="fade">
                                      <p:cBhvr>
                                        <p:cTn id="12" dur="500"/>
                                        <p:tgtEl>
                                          <p:spTgt spid="18227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2275">
                                            <p:txEl>
                                              <p:pRg st="2" end="2"/>
                                            </p:txEl>
                                          </p:spTgt>
                                        </p:tgtEl>
                                        <p:attrNameLst>
                                          <p:attrName>style.visibility</p:attrName>
                                        </p:attrNameLst>
                                      </p:cBhvr>
                                      <p:to>
                                        <p:strVal val="visible"/>
                                      </p:to>
                                    </p:set>
                                    <p:animEffect transition="in" filter="fade">
                                      <p:cBhvr>
                                        <p:cTn id="15" dur="500"/>
                                        <p:tgtEl>
                                          <p:spTgt spid="1822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2275">
                                            <p:txEl>
                                              <p:pRg st="3" end="3"/>
                                            </p:txEl>
                                          </p:spTgt>
                                        </p:tgtEl>
                                        <p:attrNameLst>
                                          <p:attrName>style.visibility</p:attrName>
                                        </p:attrNameLst>
                                      </p:cBhvr>
                                      <p:to>
                                        <p:strVal val="visible"/>
                                      </p:to>
                                    </p:set>
                                    <p:animEffect transition="in" filter="fade">
                                      <p:cBhvr>
                                        <p:cTn id="18" dur="500"/>
                                        <p:tgtEl>
                                          <p:spTgt spid="18227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2275">
                                            <p:txEl>
                                              <p:pRg st="4" end="4"/>
                                            </p:txEl>
                                          </p:spTgt>
                                        </p:tgtEl>
                                        <p:attrNameLst>
                                          <p:attrName>style.visibility</p:attrName>
                                        </p:attrNameLst>
                                      </p:cBhvr>
                                      <p:to>
                                        <p:strVal val="visible"/>
                                      </p:to>
                                    </p:set>
                                    <p:animEffect transition="in" filter="fade">
                                      <p:cBhvr>
                                        <p:cTn id="23" dur="500"/>
                                        <p:tgtEl>
                                          <p:spTgt spid="182275">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2275">
                                            <p:txEl>
                                              <p:pRg st="5" end="5"/>
                                            </p:txEl>
                                          </p:spTgt>
                                        </p:tgtEl>
                                        <p:attrNameLst>
                                          <p:attrName>style.visibility</p:attrName>
                                        </p:attrNameLst>
                                      </p:cBhvr>
                                      <p:to>
                                        <p:strVal val="visible"/>
                                      </p:to>
                                    </p:set>
                                    <p:animEffect transition="in" filter="fade">
                                      <p:cBhvr>
                                        <p:cTn id="26" dur="500"/>
                                        <p:tgtEl>
                                          <p:spTgt spid="182275">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2275">
                                            <p:txEl>
                                              <p:pRg st="6" end="6"/>
                                            </p:txEl>
                                          </p:spTgt>
                                        </p:tgtEl>
                                        <p:attrNameLst>
                                          <p:attrName>style.visibility</p:attrName>
                                        </p:attrNameLst>
                                      </p:cBhvr>
                                      <p:to>
                                        <p:strVal val="visible"/>
                                      </p:to>
                                    </p:set>
                                    <p:animEffect transition="in" filter="fade">
                                      <p:cBhvr>
                                        <p:cTn id="29" dur="500"/>
                                        <p:tgtEl>
                                          <p:spTgt spid="182275">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2275">
                                            <p:txEl>
                                              <p:pRg st="7" end="7"/>
                                            </p:txEl>
                                          </p:spTgt>
                                        </p:tgtEl>
                                        <p:attrNameLst>
                                          <p:attrName>style.visibility</p:attrName>
                                        </p:attrNameLst>
                                      </p:cBhvr>
                                      <p:to>
                                        <p:strVal val="visible"/>
                                      </p:to>
                                    </p:set>
                                    <p:animEffect transition="in" filter="fade">
                                      <p:cBhvr>
                                        <p:cTn id="32" dur="500"/>
                                        <p:tgtEl>
                                          <p:spTgt spid="182275">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2275">
                                            <p:txEl>
                                              <p:pRg st="8" end="8"/>
                                            </p:txEl>
                                          </p:spTgt>
                                        </p:tgtEl>
                                        <p:attrNameLst>
                                          <p:attrName>style.visibility</p:attrName>
                                        </p:attrNameLst>
                                      </p:cBhvr>
                                      <p:to>
                                        <p:strVal val="visible"/>
                                      </p:to>
                                    </p:set>
                                    <p:animEffect transition="in" filter="fade">
                                      <p:cBhvr>
                                        <p:cTn id="35" dur="500"/>
                                        <p:tgtEl>
                                          <p:spTgt spid="182275">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2275">
                                            <p:txEl>
                                              <p:pRg st="9" end="9"/>
                                            </p:txEl>
                                          </p:spTgt>
                                        </p:tgtEl>
                                        <p:attrNameLst>
                                          <p:attrName>style.visibility</p:attrName>
                                        </p:attrNameLst>
                                      </p:cBhvr>
                                      <p:to>
                                        <p:strVal val="visible"/>
                                      </p:to>
                                    </p:set>
                                    <p:animEffect transition="in" filter="fade">
                                      <p:cBhvr>
                                        <p:cTn id="38" dur="500"/>
                                        <p:tgtEl>
                                          <p:spTgt spid="1822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sz="quarter" idx="4294967295"/>
          </p:nvPr>
        </p:nvSpPr>
        <p:spPr>
          <a:xfrm>
            <a:off x="457200" y="1595438"/>
            <a:ext cx="8462963" cy="4575175"/>
          </a:xfrm>
        </p:spPr>
        <p:txBody>
          <a:bodyPr>
            <a:normAutofit fontScale="92500"/>
          </a:bodyPr>
          <a:lstStyle/>
          <a:p>
            <a:pPr marL="381000" indent="-381000" eaLnBrk="1" hangingPunct="1"/>
            <a:r>
              <a:rPr lang="en-US" sz="3000" dirty="0" smtClean="0"/>
              <a:t>Focus on the Mobile, AL Metropolitan area</a:t>
            </a:r>
          </a:p>
          <a:p>
            <a:pPr marL="852488" lvl="1" indent="-457200" eaLnBrk="1" hangingPunct="1">
              <a:lnSpc>
                <a:spcPct val="90000"/>
              </a:lnSpc>
            </a:pPr>
            <a:r>
              <a:rPr lang="en-US" dirty="0" smtClean="0"/>
              <a:t>Identify "critical assets" in Mobile region</a:t>
            </a:r>
          </a:p>
          <a:p>
            <a:pPr marL="852488" lvl="1" indent="-457200" eaLnBrk="1" hangingPunct="1">
              <a:lnSpc>
                <a:spcPct val="90000"/>
              </a:lnSpc>
            </a:pPr>
            <a:r>
              <a:rPr lang="en-US" dirty="0" smtClean="0"/>
              <a:t>Evaluate projected climate change effects &amp; stressors</a:t>
            </a:r>
          </a:p>
          <a:p>
            <a:pPr marL="852488" lvl="1" indent="-457200" eaLnBrk="1" hangingPunct="1">
              <a:lnSpc>
                <a:spcPct val="90000"/>
              </a:lnSpc>
            </a:pPr>
            <a:r>
              <a:rPr lang="en-US" dirty="0" smtClean="0"/>
              <a:t>Determine vulnerability of key links and assets; conduct vulnerability assessment &amp; detailed engineering analyses for selected assets</a:t>
            </a:r>
          </a:p>
          <a:p>
            <a:pPr marL="852488" lvl="1" indent="-457200" eaLnBrk="1" hangingPunct="1">
              <a:lnSpc>
                <a:spcPct val="90000"/>
              </a:lnSpc>
            </a:pPr>
            <a:r>
              <a:rPr lang="en-US" dirty="0" smtClean="0"/>
              <a:t>Develop risk assessment &amp; risk management tools</a:t>
            </a:r>
          </a:p>
          <a:p>
            <a:pPr marL="852488" lvl="1" indent="-457200" eaLnBrk="1" hangingPunct="1">
              <a:lnSpc>
                <a:spcPct val="90000"/>
              </a:lnSpc>
            </a:pPr>
            <a:r>
              <a:rPr lang="en-US" dirty="0" smtClean="0"/>
              <a:t>Work with stakeholders in Mobile throughout project; take lessons learned &amp; identify tools to make process, lessons learned, &amp; methods accessible to other MPOs</a:t>
            </a:r>
          </a:p>
          <a:p>
            <a:pPr marL="852488" lvl="1" indent="-457200" eaLnBrk="1" hangingPunct="1">
              <a:lnSpc>
                <a:spcPct val="90000"/>
              </a:lnSpc>
            </a:pPr>
            <a:r>
              <a:rPr lang="en-US" dirty="0" smtClean="0"/>
              <a:t>Include major findings in a final report</a:t>
            </a:r>
          </a:p>
        </p:txBody>
      </p:sp>
      <p:sp>
        <p:nvSpPr>
          <p:cNvPr id="7" name="Rectangle 4"/>
          <p:cNvSpPr>
            <a:spLocks noGrp="1" noChangeArrowheads="1"/>
          </p:cNvSpPr>
          <p:nvPr>
            <p:ph type="title" idx="4294967295"/>
          </p:nvPr>
        </p:nvSpPr>
        <p:spPr>
          <a:xfrm>
            <a:off x="457200" y="274638"/>
            <a:ext cx="8229600" cy="1096962"/>
          </a:xfrm>
          <a:solidFill>
            <a:schemeClr val="tx1"/>
          </a:solidFill>
        </p:spPr>
        <p:txBody>
          <a:bodyPr>
            <a:normAutofit fontScale="90000"/>
          </a:bodyPr>
          <a:lstStyle/>
          <a:p>
            <a:pPr eaLnBrk="1" fontAlgn="auto" hangingPunct="1">
              <a:spcAft>
                <a:spcPts val="0"/>
              </a:spcAft>
              <a:defRPr/>
            </a:pPr>
            <a:r>
              <a:rPr lang="en-US" dirty="0" smtClean="0">
                <a:solidFill>
                  <a:schemeClr val="bg1"/>
                </a:solidFill>
              </a:rPr>
              <a:t>Gulf Coast Study, Phase 2:</a:t>
            </a:r>
            <a:br>
              <a:rPr lang="en-US" dirty="0" smtClean="0">
                <a:solidFill>
                  <a:schemeClr val="bg1"/>
                </a:solidFill>
              </a:rPr>
            </a:br>
            <a:r>
              <a:rPr lang="en-US" dirty="0" smtClean="0">
                <a:solidFill>
                  <a:schemeClr val="bg1"/>
                </a:solidFill>
              </a:rPr>
              <a:t>Overview</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E422AFF2-806C-4880-8C01-BF3AEEDB09B3}" type="slidenum">
              <a:rPr lang="en-US" smtClean="0"/>
              <a:pPr/>
              <a:t>58</a:t>
            </a:fld>
            <a:endParaRPr lang="en-US" dirty="0"/>
          </a:p>
        </p:txBody>
      </p:sp>
    </p:spTree>
  </p:cSld>
  <p:clrMapOvr>
    <a:masterClrMapping/>
  </p:clrMapOvr>
  <p:transition spd="slow"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sz="quarter" idx="4294967295"/>
          </p:nvPr>
        </p:nvSpPr>
        <p:spPr>
          <a:xfrm>
            <a:off x="381000" y="1371600"/>
            <a:ext cx="8229600" cy="5140325"/>
          </a:xfrm>
        </p:spPr>
        <p:txBody>
          <a:bodyPr/>
          <a:lstStyle/>
          <a:p>
            <a:pPr eaLnBrk="1" hangingPunct="1">
              <a:buFontTx/>
              <a:buNone/>
            </a:pPr>
            <a:r>
              <a:rPr lang="en-US" sz="2800" b="0" dirty="0" smtClean="0"/>
              <a:t>Determine Subset of Entire Transportation Network on Which to Perform Vulnerability Assessment and Identify Adaptive Measures</a:t>
            </a:r>
          </a:p>
          <a:p>
            <a:pPr eaLnBrk="1" hangingPunct="1">
              <a:buFontTx/>
              <a:buNone/>
            </a:pPr>
            <a:r>
              <a:rPr lang="en-US" sz="2800" b="0" dirty="0" smtClean="0"/>
              <a:t>Need a process applicable to all modes in study area:  Highways, Rail, Airports, Ports, Pipelines, and </a:t>
            </a:r>
            <a:r>
              <a:rPr lang="en-US" b="0" dirty="0" smtClean="0"/>
              <a:t>Transit</a:t>
            </a:r>
          </a:p>
          <a:p>
            <a:pPr eaLnBrk="1" hangingPunct="1">
              <a:buFontTx/>
              <a:buNone/>
            </a:pPr>
            <a:endParaRPr lang="en-US" b="0" dirty="0" smtClean="0"/>
          </a:p>
          <a:p>
            <a:pPr eaLnBrk="1" hangingPunct="1">
              <a:buFontTx/>
              <a:buNone/>
            </a:pPr>
            <a:endParaRPr lang="en-US" b="0" dirty="0" smtClean="0"/>
          </a:p>
        </p:txBody>
      </p:sp>
      <p:sp>
        <p:nvSpPr>
          <p:cNvPr id="5" name="Rectangle 4"/>
          <p:cNvSpPr>
            <a:spLocks noGrp="1" noChangeArrowheads="1"/>
          </p:cNvSpPr>
          <p:nvPr>
            <p:ph type="title" idx="4294967295"/>
          </p:nvPr>
        </p:nvSpPr>
        <p:spPr>
          <a:xfrm>
            <a:off x="457200" y="274638"/>
            <a:ext cx="8229600" cy="944562"/>
          </a:xfrm>
          <a:solidFill>
            <a:schemeClr val="tx1"/>
          </a:solidFill>
        </p:spPr>
        <p:txBody>
          <a:bodyPr>
            <a:noAutofit/>
          </a:bodyPr>
          <a:lstStyle/>
          <a:p>
            <a:pPr eaLnBrk="1" hangingPunct="1">
              <a:defRPr/>
            </a:pPr>
            <a:r>
              <a:rPr lang="en-US" sz="3200" dirty="0" smtClean="0">
                <a:solidFill>
                  <a:schemeClr val="bg1"/>
                </a:solidFill>
              </a:rPr>
              <a:t>Task 1: </a:t>
            </a:r>
            <a:br>
              <a:rPr lang="en-US" sz="3200" dirty="0" smtClean="0">
                <a:solidFill>
                  <a:schemeClr val="bg1"/>
                </a:solidFill>
              </a:rPr>
            </a:br>
            <a:r>
              <a:rPr lang="en-US" sz="3200" dirty="0" smtClean="0">
                <a:solidFill>
                  <a:schemeClr val="bg1"/>
                </a:solidFill>
              </a:rPr>
              <a:t>Identify Critical Transportation Systems</a:t>
            </a:r>
          </a:p>
        </p:txBody>
      </p:sp>
      <p:sp>
        <p:nvSpPr>
          <p:cNvPr id="11" name="Slide Number Placeholder 10"/>
          <p:cNvSpPr>
            <a:spLocks noGrp="1"/>
          </p:cNvSpPr>
          <p:nvPr>
            <p:ph type="sldNum" sz="quarter" idx="12"/>
          </p:nvPr>
        </p:nvSpPr>
        <p:spPr/>
        <p:txBody>
          <a:bodyPr/>
          <a:lstStyle/>
          <a:p>
            <a:fld id="{E422AFF2-806C-4880-8C01-BF3AEEDB09B3}" type="slidenum">
              <a:rPr lang="en-US" smtClean="0"/>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Who Gets STEP Money?</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dirty="0" smtClean="0"/>
              <a:t>State Governments</a:t>
            </a:r>
          </a:p>
          <a:p>
            <a:r>
              <a:rPr lang="en-US" dirty="0" smtClean="0"/>
              <a:t>Metropolitan Planning Organizations</a:t>
            </a:r>
          </a:p>
          <a:p>
            <a:r>
              <a:rPr lang="en-US" dirty="0" smtClean="0"/>
              <a:t>Local Governments</a:t>
            </a:r>
          </a:p>
          <a:p>
            <a:r>
              <a:rPr lang="en-US" dirty="0" smtClean="0"/>
              <a:t>Universities</a:t>
            </a:r>
          </a:p>
          <a:p>
            <a:r>
              <a:rPr lang="en-US" dirty="0" smtClean="0"/>
              <a:t>Federal Agencies</a:t>
            </a:r>
          </a:p>
          <a:p>
            <a:r>
              <a:rPr lang="en-US" dirty="0" smtClean="0"/>
              <a:t>Private Sector </a:t>
            </a:r>
            <a:endParaRPr lang="en-US"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274638"/>
            <a:ext cx="8229600" cy="1020762"/>
          </a:xfrm>
          <a:prstGeom prst="rect">
            <a:avLst/>
          </a:prstGeom>
          <a:solidFill>
            <a:schemeClr val="tx1"/>
          </a:solidFill>
          <a:ln w="9525">
            <a:noFill/>
            <a:miter lim="800000"/>
            <a:headEnd/>
            <a:tailEnd/>
          </a:ln>
          <a:effectLst>
            <a:outerShdw dist="17961" dir="2700000" algn="ctr" rotWithShape="0">
              <a:schemeClr val="tx1"/>
            </a:outerShdw>
          </a:effectLst>
        </p:spPr>
        <p:txBody>
          <a:bodyPr anchor="ctr" anchorCtr="1"/>
          <a:lstStyle/>
          <a:p>
            <a:pPr algn="ctr">
              <a:lnSpc>
                <a:spcPct val="90000"/>
              </a:lnSpc>
              <a:spcBef>
                <a:spcPct val="0"/>
              </a:spcBef>
              <a:defRPr/>
            </a:pPr>
            <a:r>
              <a:rPr lang="en-US" sz="3200" dirty="0">
                <a:solidFill>
                  <a:schemeClr val="bg1"/>
                </a:solidFill>
                <a:latin typeface="+mj-lt"/>
                <a:ea typeface="+mj-ea"/>
                <a:cs typeface="+mj-cs"/>
              </a:rPr>
              <a:t>Task 1: </a:t>
            </a:r>
            <a:br>
              <a:rPr lang="en-US" sz="3200" dirty="0">
                <a:solidFill>
                  <a:schemeClr val="bg1"/>
                </a:solidFill>
                <a:latin typeface="+mj-lt"/>
                <a:ea typeface="+mj-ea"/>
                <a:cs typeface="+mj-cs"/>
              </a:rPr>
            </a:br>
            <a:r>
              <a:rPr lang="en-US" sz="3200" dirty="0">
                <a:solidFill>
                  <a:schemeClr val="bg1"/>
                </a:solidFill>
                <a:latin typeface="+mj-lt"/>
                <a:ea typeface="+mj-ea"/>
                <a:cs typeface="+mj-cs"/>
              </a:rPr>
              <a:t>Identify Critical Transportation Systems</a:t>
            </a:r>
          </a:p>
        </p:txBody>
      </p:sp>
      <p:sp>
        <p:nvSpPr>
          <p:cNvPr id="6147" name="Rectangle 3"/>
          <p:cNvSpPr txBox="1">
            <a:spLocks noChangeArrowheads="1"/>
          </p:cNvSpPr>
          <p:nvPr/>
        </p:nvSpPr>
        <p:spPr bwMode="auto">
          <a:xfrm>
            <a:off x="457200" y="1295400"/>
            <a:ext cx="8686800" cy="5334000"/>
          </a:xfrm>
          <a:prstGeom prst="rect">
            <a:avLst/>
          </a:prstGeom>
          <a:noFill/>
          <a:ln w="9525">
            <a:noFill/>
            <a:miter lim="800000"/>
            <a:headEnd/>
            <a:tailEnd/>
          </a:ln>
        </p:spPr>
        <p:txBody>
          <a:bodyPr/>
          <a:lstStyle/>
          <a:p>
            <a:pPr marL="280988" indent="-280988">
              <a:spcBef>
                <a:spcPts val="528"/>
              </a:spcBef>
            </a:pPr>
            <a:r>
              <a:rPr lang="en-US" sz="2800" b="1" dirty="0"/>
              <a:t>Recent  Activity</a:t>
            </a:r>
            <a:r>
              <a:rPr lang="en-US" sz="3200" b="1" dirty="0"/>
              <a:t>:</a:t>
            </a:r>
          </a:p>
          <a:p>
            <a:pPr marL="280988" indent="-280988" eaLnBrk="0" hangingPunct="0">
              <a:spcBef>
                <a:spcPts val="528"/>
              </a:spcBef>
              <a:buClr>
                <a:schemeClr val="tx1"/>
              </a:buClr>
              <a:buFont typeface="Arial" pitchFamily="34" charset="0"/>
              <a:buChar char="•"/>
            </a:pPr>
            <a:r>
              <a:rPr lang="en-US" sz="2700" dirty="0"/>
              <a:t>Conducted in-person interviews with Mobile port and rail representatives to obtain data on facilities and </a:t>
            </a:r>
            <a:r>
              <a:rPr lang="en-US" sz="2700" dirty="0" smtClean="0"/>
              <a:t>operations</a:t>
            </a:r>
          </a:p>
          <a:p>
            <a:pPr marL="280988" indent="-280988" eaLnBrk="0" hangingPunct="0">
              <a:spcBef>
                <a:spcPts val="528"/>
              </a:spcBef>
              <a:buClr>
                <a:schemeClr val="tx1"/>
              </a:buClr>
              <a:buFont typeface="Arial" pitchFamily="34" charset="0"/>
              <a:buChar char="•"/>
            </a:pPr>
            <a:r>
              <a:rPr lang="en-US" sz="2700" dirty="0" smtClean="0"/>
              <a:t>Conducted </a:t>
            </a:r>
            <a:r>
              <a:rPr lang="en-US" sz="2700" dirty="0"/>
              <a:t>criticality assessment on all major transportation </a:t>
            </a:r>
            <a:r>
              <a:rPr lang="en-US" sz="2700" dirty="0" smtClean="0"/>
              <a:t>modes</a:t>
            </a:r>
          </a:p>
          <a:p>
            <a:pPr marL="280988" indent="-280988" eaLnBrk="0" hangingPunct="0">
              <a:spcBef>
                <a:spcPts val="528"/>
              </a:spcBef>
              <a:buClr>
                <a:schemeClr val="tx1"/>
              </a:buClr>
              <a:buFont typeface="Arial" pitchFamily="34" charset="0"/>
              <a:buChar char="•"/>
            </a:pPr>
            <a:r>
              <a:rPr lang="en-US" sz="2700" dirty="0" smtClean="0"/>
              <a:t>Assembling </a:t>
            </a:r>
            <a:r>
              <a:rPr lang="en-US" sz="2700" dirty="0"/>
              <a:t>a memorandum outlining </a:t>
            </a:r>
            <a:r>
              <a:rPr lang="en-US" sz="2700" dirty="0" smtClean="0"/>
              <a:t>critical transportation assets</a:t>
            </a:r>
          </a:p>
          <a:p>
            <a:pPr marL="280988" indent="-280988" eaLnBrk="0" hangingPunct="0">
              <a:spcBef>
                <a:spcPts val="528"/>
              </a:spcBef>
              <a:buClr>
                <a:schemeClr val="tx1"/>
              </a:buClr>
              <a:buFont typeface="Arial" pitchFamily="34" charset="0"/>
              <a:buChar char="•"/>
            </a:pPr>
            <a:r>
              <a:rPr lang="en-US" sz="2700" dirty="0" smtClean="0"/>
              <a:t>Conducted </a:t>
            </a:r>
            <a:r>
              <a:rPr lang="en-US" sz="2700" dirty="0"/>
              <a:t>a careful review of relevant transportation </a:t>
            </a:r>
            <a:r>
              <a:rPr lang="en-US" sz="2700" dirty="0" smtClean="0"/>
              <a:t>models</a:t>
            </a:r>
          </a:p>
          <a:p>
            <a:pPr marL="280988" indent="-280988" eaLnBrk="0" hangingPunct="0">
              <a:spcBef>
                <a:spcPts val="528"/>
              </a:spcBef>
              <a:buClr>
                <a:schemeClr val="tx1"/>
              </a:buClr>
              <a:buFont typeface="Arial" pitchFamily="34" charset="0"/>
              <a:buChar char="•"/>
            </a:pPr>
            <a:r>
              <a:rPr lang="en-US" sz="2700" dirty="0" smtClean="0"/>
              <a:t>Developing </a:t>
            </a:r>
            <a:r>
              <a:rPr lang="en-US" sz="2700" dirty="0"/>
              <a:t>GIS layers of critical transportation assets, for later study tasks</a:t>
            </a:r>
          </a:p>
          <a:p>
            <a:pPr marL="280988" indent="-280988" eaLnBrk="0" hangingPunct="0">
              <a:spcBef>
                <a:spcPct val="40000"/>
              </a:spcBef>
              <a:buClr>
                <a:srgbClr val="333399"/>
              </a:buClr>
            </a:pPr>
            <a:endParaRPr lang="en-US" sz="2000" b="1"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4294967295"/>
          </p:nvPr>
        </p:nvSpPr>
        <p:spPr>
          <a:xfrm>
            <a:off x="457200" y="1403350"/>
            <a:ext cx="8229600" cy="5100638"/>
          </a:xfrm>
        </p:spPr>
        <p:txBody>
          <a:bodyPr>
            <a:normAutofit fontScale="92500" lnSpcReduction="20000"/>
          </a:bodyPr>
          <a:lstStyle/>
          <a:p>
            <a:pPr eaLnBrk="1" hangingPunct="1">
              <a:spcBef>
                <a:spcPts val="528"/>
              </a:spcBef>
              <a:buFont typeface="Wingdings 3" pitchFamily="18" charset="2"/>
              <a:buNone/>
            </a:pPr>
            <a:endParaRPr lang="en-US" sz="500" dirty="0" smtClean="0"/>
          </a:p>
          <a:p>
            <a:pPr eaLnBrk="1" hangingPunct="1">
              <a:spcBef>
                <a:spcPts val="528"/>
              </a:spcBef>
              <a:buFont typeface="Wingdings 3" pitchFamily="18" charset="2"/>
              <a:buNone/>
            </a:pPr>
            <a:r>
              <a:rPr lang="en-US" dirty="0" smtClean="0"/>
              <a:t>Three main areas of work:</a:t>
            </a:r>
          </a:p>
          <a:p>
            <a:pPr>
              <a:spcBef>
                <a:spcPts val="528"/>
              </a:spcBef>
              <a:buFontTx/>
              <a:buAutoNum type="arabicPeriod"/>
            </a:pPr>
            <a:r>
              <a:rPr lang="en-US" sz="2200" b="0" dirty="0" smtClean="0"/>
              <a:t>Collect historical and projected weather and climate data </a:t>
            </a:r>
          </a:p>
          <a:p>
            <a:pPr lvl="1">
              <a:spcBef>
                <a:spcPts val="528"/>
              </a:spcBef>
            </a:pPr>
            <a:r>
              <a:rPr lang="en-US" sz="2200" dirty="0" smtClean="0"/>
              <a:t>Assistance from USGS</a:t>
            </a:r>
          </a:p>
          <a:p>
            <a:pPr lvl="1"/>
            <a:endParaRPr lang="en-US" sz="800" dirty="0" smtClean="0"/>
          </a:p>
          <a:p>
            <a:pPr>
              <a:buNone/>
            </a:pPr>
            <a:endParaRPr lang="en-US" sz="2000" b="0" dirty="0" smtClean="0"/>
          </a:p>
          <a:p>
            <a:pPr marL="457200" indent="-457200">
              <a:spcBef>
                <a:spcPts val="528"/>
              </a:spcBef>
              <a:buAutoNum type="arabicPeriod" startAt="2"/>
            </a:pPr>
            <a:r>
              <a:rPr lang="en-US" sz="2200" b="0" dirty="0" smtClean="0"/>
              <a:t>Conduct storm surge and wave modeling, SLR analysis, and estimate potential inundation of transportation assets (i.e., exposure</a:t>
            </a:r>
          </a:p>
          <a:p>
            <a:pPr marL="457200" indent="-457200">
              <a:spcBef>
                <a:spcPts val="528"/>
              </a:spcBef>
              <a:buAutoNum type="arabicPeriod" startAt="2"/>
            </a:pPr>
            <a:endParaRPr lang="en-US" sz="2200" dirty="0" smtClean="0"/>
          </a:p>
          <a:p>
            <a:pPr marL="457200" indent="-457200">
              <a:spcBef>
                <a:spcPts val="528"/>
              </a:spcBef>
              <a:buAutoNum type="arabicPeriod" startAt="2"/>
            </a:pPr>
            <a:r>
              <a:rPr lang="en-US" sz="2200" b="0" dirty="0" smtClean="0"/>
              <a:t>Assess the extent to which particular transportation systems are affected by climate variations (i.e., sensitivity)</a:t>
            </a:r>
          </a:p>
          <a:p>
            <a:pPr>
              <a:buFontTx/>
              <a:buAutoNum type="arabicPeriod"/>
            </a:pPr>
            <a:endParaRPr lang="en-US" sz="1100" b="0" dirty="0" smtClean="0"/>
          </a:p>
          <a:p>
            <a:pPr eaLnBrk="1" hangingPunct="1">
              <a:spcBef>
                <a:spcPct val="20000"/>
              </a:spcBef>
              <a:buFontTx/>
              <a:buNone/>
            </a:pPr>
            <a:r>
              <a:rPr lang="en-US" sz="2600" b="0" dirty="0" smtClean="0"/>
              <a:t>Approach will be different than Phase I, e.g.</a:t>
            </a:r>
          </a:p>
          <a:p>
            <a:pPr lvl="1" eaLnBrk="1" hangingPunct="1"/>
            <a:r>
              <a:rPr lang="en-US" sz="2600" dirty="0" smtClean="0"/>
              <a:t>Focused explicitly on Mobile</a:t>
            </a:r>
          </a:p>
          <a:p>
            <a:pPr lvl="1" eaLnBrk="1" hangingPunct="1"/>
            <a:r>
              <a:rPr lang="en-US" sz="2600" dirty="0" smtClean="0"/>
              <a:t>Use of more advanced models (e.g.,</a:t>
            </a:r>
            <a:r>
              <a:rPr lang="en-US" sz="2600" dirty="0" smtClean="0">
                <a:solidFill>
                  <a:srgbClr val="FF0000"/>
                </a:solidFill>
              </a:rPr>
              <a:t> </a:t>
            </a:r>
            <a:r>
              <a:rPr lang="en-US" sz="2600" dirty="0" smtClean="0"/>
              <a:t>downscaling)</a:t>
            </a:r>
          </a:p>
          <a:p>
            <a:pPr lvl="1" eaLnBrk="1" hangingPunct="1"/>
            <a:r>
              <a:rPr lang="en-US" sz="2600" dirty="0" smtClean="0"/>
              <a:t>Estimation of near-term, mid-term, and end-of-century futures</a:t>
            </a:r>
            <a:endParaRPr lang="en-US" sz="2600" b="1" dirty="0" smtClean="0"/>
          </a:p>
          <a:p>
            <a:pPr>
              <a:buFontTx/>
              <a:buNone/>
            </a:pPr>
            <a:endParaRPr lang="en-US" sz="2000" dirty="0" smtClean="0"/>
          </a:p>
        </p:txBody>
      </p:sp>
      <p:sp>
        <p:nvSpPr>
          <p:cNvPr id="5" name="Rectangle 4"/>
          <p:cNvSpPr>
            <a:spLocks noGrp="1" noChangeArrowheads="1"/>
          </p:cNvSpPr>
          <p:nvPr>
            <p:ph type="title" idx="4294967295"/>
          </p:nvPr>
        </p:nvSpPr>
        <p:spPr>
          <a:xfrm>
            <a:off x="685800" y="304800"/>
            <a:ext cx="8077200" cy="1090612"/>
          </a:xfrm>
          <a:solidFill>
            <a:schemeClr val="tx1"/>
          </a:solidFill>
        </p:spPr>
        <p:txBody>
          <a:bodyPr>
            <a:noAutofit/>
          </a:bodyPr>
          <a:lstStyle/>
          <a:p>
            <a:pPr eaLnBrk="1" hangingPunct="1">
              <a:defRPr/>
            </a:pPr>
            <a:r>
              <a:rPr lang="en-US" sz="3200" dirty="0" smtClean="0">
                <a:solidFill>
                  <a:schemeClr val="bg1"/>
                </a:solidFill>
              </a:rPr>
              <a:t>Task 2: Collect Climate Data and Assess Transportation Exposure &amp; Sensitivity</a:t>
            </a:r>
          </a:p>
        </p:txBody>
      </p:sp>
      <p:pic>
        <p:nvPicPr>
          <p:cNvPr id="7173" name="Picture 8" descr="http://apache.mtri.org/gass_realtime/image/usgs-logo-color.jpg"/>
          <p:cNvPicPr>
            <a:picLocks noChangeAspect="1" noChangeArrowheads="1"/>
          </p:cNvPicPr>
          <p:nvPr/>
        </p:nvPicPr>
        <p:blipFill>
          <a:blip r:embed="rId3" cstate="print"/>
          <a:srcRect/>
          <a:stretch>
            <a:fillRect/>
          </a:stretch>
        </p:blipFill>
        <p:spPr bwMode="auto">
          <a:xfrm>
            <a:off x="3733800" y="2362200"/>
            <a:ext cx="1277937" cy="4699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422AFF2-806C-4880-8C01-BF3AEEDB09B3}" type="slidenum">
              <a:rPr lang="en-US" smtClean="0"/>
              <a:pPr/>
              <a:t>61</a:t>
            </a:fld>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sz="quarter" idx="4294967295"/>
          </p:nvPr>
        </p:nvSpPr>
        <p:spPr>
          <a:xfrm>
            <a:off x="304800" y="1447800"/>
            <a:ext cx="8610600" cy="5181600"/>
          </a:xfrm>
        </p:spPr>
        <p:txBody>
          <a:bodyPr>
            <a:normAutofit fontScale="77500" lnSpcReduction="20000"/>
          </a:bodyPr>
          <a:lstStyle/>
          <a:p>
            <a:pPr eaLnBrk="1" hangingPunct="1">
              <a:spcBef>
                <a:spcPts val="528"/>
              </a:spcBef>
            </a:pPr>
            <a:r>
              <a:rPr lang="en-US" sz="2800" b="1" dirty="0" smtClean="0"/>
              <a:t>Task 3: Determine Vulnerability for Key Links &amp; Assets in Each Mode</a:t>
            </a:r>
          </a:p>
          <a:p>
            <a:pPr lvl="1">
              <a:spcBef>
                <a:spcPts val="528"/>
              </a:spcBef>
            </a:pPr>
            <a:endParaRPr lang="en-US" sz="500" dirty="0" smtClean="0"/>
          </a:p>
          <a:p>
            <a:pPr lvl="1">
              <a:spcBef>
                <a:spcPts val="528"/>
              </a:spcBef>
            </a:pPr>
            <a:r>
              <a:rPr lang="en-US" dirty="0" smtClean="0"/>
              <a:t>Apply Task 2 results to critical structures identified in Task 1 to determine link- and asset-specific vulnerability</a:t>
            </a:r>
          </a:p>
          <a:p>
            <a:pPr marL="742950" lvl="1" indent="-285750" eaLnBrk="1" hangingPunct="1">
              <a:spcBef>
                <a:spcPts val="528"/>
              </a:spcBef>
            </a:pPr>
            <a:endParaRPr lang="en-US" sz="600" dirty="0" smtClean="0"/>
          </a:p>
          <a:p>
            <a:pPr marL="742950" lvl="1" indent="-285750" eaLnBrk="1" hangingPunct="1">
              <a:spcBef>
                <a:spcPts val="528"/>
              </a:spcBef>
            </a:pPr>
            <a:r>
              <a:rPr lang="en-US" dirty="0" smtClean="0"/>
              <a:t>Assess role of each asset in system vulnerability</a:t>
            </a:r>
          </a:p>
          <a:p>
            <a:pPr marL="742950" lvl="1" indent="-285750" eaLnBrk="1" hangingPunct="1">
              <a:spcBef>
                <a:spcPts val="528"/>
              </a:spcBef>
            </a:pPr>
            <a:endParaRPr lang="en-US" sz="700" dirty="0" smtClean="0"/>
          </a:p>
          <a:p>
            <a:pPr marL="742950" lvl="1" indent="-285750" eaLnBrk="1" hangingPunct="1">
              <a:spcBef>
                <a:spcPts val="528"/>
              </a:spcBef>
            </a:pPr>
            <a:r>
              <a:rPr lang="en-US" dirty="0" smtClean="0"/>
              <a:t>Multiply criticality &amp; vulnerability scores to create a prioritized list of structures</a:t>
            </a:r>
          </a:p>
          <a:p>
            <a:pPr marL="742950" lvl="1" indent="-285750" eaLnBrk="1" hangingPunct="1">
              <a:spcBef>
                <a:spcPts val="528"/>
              </a:spcBef>
            </a:pPr>
            <a:endParaRPr lang="en-US" sz="700" dirty="0" smtClean="0"/>
          </a:p>
          <a:p>
            <a:pPr marL="742950" lvl="1" indent="-285750" eaLnBrk="1" hangingPunct="1">
              <a:spcBef>
                <a:spcPts val="528"/>
              </a:spcBef>
            </a:pPr>
            <a:r>
              <a:rPr lang="en-US" dirty="0" smtClean="0"/>
              <a:t>Conduct engineering analysis and assessment</a:t>
            </a:r>
          </a:p>
          <a:p>
            <a:pPr>
              <a:spcBef>
                <a:spcPts val="528"/>
              </a:spcBef>
            </a:pPr>
            <a:endParaRPr lang="en-US" sz="600" dirty="0" smtClean="0"/>
          </a:p>
          <a:p>
            <a:pPr>
              <a:spcBef>
                <a:spcPts val="528"/>
              </a:spcBef>
            </a:pPr>
            <a:r>
              <a:rPr lang="en-US" sz="2800" b="1" dirty="0" smtClean="0"/>
              <a:t>Task 4: Develop Risk Management Tools</a:t>
            </a:r>
          </a:p>
          <a:p>
            <a:pPr lvl="1">
              <a:spcBef>
                <a:spcPts val="528"/>
              </a:spcBef>
            </a:pPr>
            <a:endParaRPr lang="en-US" sz="600" dirty="0" smtClean="0"/>
          </a:p>
          <a:p>
            <a:pPr lvl="1">
              <a:spcBef>
                <a:spcPts val="528"/>
              </a:spcBef>
            </a:pPr>
            <a:r>
              <a:rPr lang="en-US" dirty="0" smtClean="0"/>
              <a:t>Could be GIS maps of infrastructure overlaid with vulnerable infrastructure; Excel-based or web-based decision-support tool; or a guidance document detailing best practices for MPOs to assess climate-related risks &amp; identify transportation options</a:t>
            </a:r>
          </a:p>
          <a:p>
            <a:pPr lvl="1">
              <a:spcBef>
                <a:spcPts val="528"/>
              </a:spcBef>
            </a:pPr>
            <a:endParaRPr lang="en-US" sz="600" dirty="0" smtClean="0"/>
          </a:p>
          <a:p>
            <a:pPr lvl="1">
              <a:spcBef>
                <a:spcPts val="528"/>
              </a:spcBef>
            </a:pPr>
            <a:r>
              <a:rPr lang="en-US" dirty="0" smtClean="0"/>
              <a:t>Consistent with tools &amp; approaches in use within region; developed in consultation with MPO, region, and state</a:t>
            </a:r>
          </a:p>
        </p:txBody>
      </p:sp>
      <p:sp>
        <p:nvSpPr>
          <p:cNvPr id="9" name="Rectangle 4"/>
          <p:cNvSpPr>
            <a:spLocks noGrp="1" noChangeArrowheads="1"/>
          </p:cNvSpPr>
          <p:nvPr>
            <p:ph type="title" idx="4294967295"/>
          </p:nvPr>
        </p:nvSpPr>
        <p:spPr>
          <a:xfrm>
            <a:off x="457200" y="274638"/>
            <a:ext cx="8229600" cy="944562"/>
          </a:xfrm>
          <a:solidFill>
            <a:schemeClr val="tx1"/>
          </a:solidFill>
        </p:spPr>
        <p:txBody>
          <a:bodyPr>
            <a:noAutofit/>
          </a:bodyPr>
          <a:lstStyle/>
          <a:p>
            <a:pPr eaLnBrk="1" hangingPunct="1">
              <a:defRPr/>
            </a:pPr>
            <a:r>
              <a:rPr lang="en-US" sz="3200" dirty="0" smtClean="0">
                <a:solidFill>
                  <a:schemeClr val="bg1"/>
                </a:solidFill>
              </a:rPr>
              <a:t>Tasks 3 &amp; 4:</a:t>
            </a:r>
            <a:br>
              <a:rPr lang="en-US" sz="3200" dirty="0" smtClean="0">
                <a:solidFill>
                  <a:schemeClr val="bg1"/>
                </a:solidFill>
              </a:rPr>
            </a:br>
            <a:r>
              <a:rPr lang="en-US" sz="3200" dirty="0" smtClean="0">
                <a:solidFill>
                  <a:schemeClr val="bg1"/>
                </a:solidFill>
              </a:rPr>
              <a:t>Vulnerability &amp; Risk Management</a:t>
            </a:r>
          </a:p>
        </p:txBody>
      </p:sp>
      <p:sp>
        <p:nvSpPr>
          <p:cNvPr id="4" name="Slide Number Placeholder 3"/>
          <p:cNvSpPr>
            <a:spLocks noGrp="1"/>
          </p:cNvSpPr>
          <p:nvPr>
            <p:ph type="sldNum" sz="quarter" idx="12"/>
          </p:nvPr>
        </p:nvSpPr>
        <p:spPr/>
        <p:txBody>
          <a:bodyPr/>
          <a:lstStyle/>
          <a:p>
            <a:fld id="{E422AFF2-806C-4880-8C01-BF3AEEDB09B3}"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3"/>
          <p:cNvSpPr>
            <a:spLocks noGrp="1" noChangeArrowheads="1"/>
          </p:cNvSpPr>
          <p:nvPr>
            <p:ph sz="quarter" idx="4294967295"/>
          </p:nvPr>
        </p:nvSpPr>
        <p:spPr>
          <a:xfrm>
            <a:off x="457200" y="1371600"/>
            <a:ext cx="8229600" cy="4987925"/>
          </a:xfrm>
        </p:spPr>
        <p:txBody>
          <a:bodyPr>
            <a:normAutofit/>
          </a:bodyPr>
          <a:lstStyle/>
          <a:p>
            <a:pPr eaLnBrk="1" hangingPunct="1"/>
            <a:r>
              <a:rPr lang="en-US" sz="2600" b="1" dirty="0" smtClean="0"/>
              <a:t>Engage Mobile MPO, local and state partners, other key groups &amp; the public throughout the project to ensure:</a:t>
            </a:r>
          </a:p>
          <a:p>
            <a:pPr lvl="1" eaLnBrk="1" hangingPunct="1"/>
            <a:endParaRPr lang="en-US" sz="500" dirty="0" smtClean="0"/>
          </a:p>
          <a:p>
            <a:pPr lvl="1" eaLnBrk="1" hangingPunct="1"/>
            <a:r>
              <a:rPr lang="en-US" sz="2400" dirty="0" smtClean="0"/>
              <a:t>The most important transportation assets &amp; links are identified</a:t>
            </a:r>
          </a:p>
          <a:p>
            <a:pPr lvl="1" eaLnBrk="1" hangingPunct="1"/>
            <a:endParaRPr lang="en-US" sz="500" dirty="0" smtClean="0"/>
          </a:p>
          <a:p>
            <a:pPr lvl="1" eaLnBrk="1" hangingPunct="1"/>
            <a:r>
              <a:rPr lang="en-US" sz="2400" dirty="0" smtClean="0"/>
              <a:t>Analysis tools are developed in a way that will be most useful to transportation agencies and operators, and decision-makers</a:t>
            </a:r>
          </a:p>
          <a:p>
            <a:pPr lvl="1" eaLnBrk="1" hangingPunct="1"/>
            <a:endParaRPr lang="en-US" sz="500" dirty="0" smtClean="0"/>
          </a:p>
          <a:p>
            <a:pPr lvl="1" eaLnBrk="1" hangingPunct="1"/>
            <a:r>
              <a:rPr lang="en-US" sz="2400" dirty="0" smtClean="0"/>
              <a:t>The importance of planning for adaptation is understood &amp; incorporated into MPO and partner agencies’ approach</a:t>
            </a:r>
          </a:p>
          <a:p>
            <a:pPr lvl="1" eaLnBrk="1" hangingPunct="1"/>
            <a:endParaRPr lang="en-US" sz="500" dirty="0" smtClean="0"/>
          </a:p>
          <a:p>
            <a:pPr lvl="1" eaLnBrk="1" hangingPunct="1"/>
            <a:r>
              <a:rPr lang="en-US" sz="2400" dirty="0" smtClean="0"/>
              <a:t>Public outreach incorporated at appropriate times </a:t>
            </a:r>
          </a:p>
        </p:txBody>
      </p:sp>
      <p:sp>
        <p:nvSpPr>
          <p:cNvPr id="8" name="Rectangle 4"/>
          <p:cNvSpPr>
            <a:spLocks noGrp="1" noChangeArrowheads="1"/>
          </p:cNvSpPr>
          <p:nvPr>
            <p:ph type="title" idx="4294967295"/>
          </p:nvPr>
        </p:nvSpPr>
        <p:spPr>
          <a:xfrm>
            <a:off x="457200" y="274638"/>
            <a:ext cx="8229600" cy="1020762"/>
          </a:xfrm>
          <a:solidFill>
            <a:schemeClr val="tx1"/>
          </a:solidFill>
        </p:spPr>
        <p:txBody>
          <a:bodyPr>
            <a:normAutofit/>
          </a:bodyPr>
          <a:lstStyle/>
          <a:p>
            <a:pPr eaLnBrk="1" hangingPunct="1">
              <a:defRPr/>
            </a:pPr>
            <a:r>
              <a:rPr lang="en-US" dirty="0" smtClean="0">
                <a:solidFill>
                  <a:schemeClr val="bg1"/>
                </a:solidFill>
              </a:rPr>
              <a:t>Task 5: Working with Mobile</a:t>
            </a:r>
          </a:p>
        </p:txBody>
      </p:sp>
      <p:sp>
        <p:nvSpPr>
          <p:cNvPr id="4" name="Slide Number Placeholder 3"/>
          <p:cNvSpPr>
            <a:spLocks noGrp="1"/>
          </p:cNvSpPr>
          <p:nvPr>
            <p:ph type="sldNum" sz="quarter" idx="12"/>
          </p:nvPr>
        </p:nvSpPr>
        <p:spPr/>
        <p:txBody>
          <a:bodyPr/>
          <a:lstStyle/>
          <a:p>
            <a:fld id="{E422AFF2-806C-4880-8C01-BF3AEEDB09B3}" type="slidenum">
              <a:rPr lang="en-US" smtClean="0"/>
              <a:pPr/>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fade">
                                      <p:cBhvr>
                                        <p:cTn id="7" dur="500"/>
                                        <p:tgtEl>
                                          <p:spTgt spid="2017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1731">
                                            <p:txEl>
                                              <p:pRg st="2" end="2"/>
                                            </p:txEl>
                                          </p:spTgt>
                                        </p:tgtEl>
                                        <p:attrNameLst>
                                          <p:attrName>style.visibility</p:attrName>
                                        </p:attrNameLst>
                                      </p:cBhvr>
                                      <p:to>
                                        <p:strVal val="visible"/>
                                      </p:to>
                                    </p:set>
                                    <p:animEffect transition="in" filter="fade">
                                      <p:cBhvr>
                                        <p:cTn id="12" dur="500"/>
                                        <p:tgtEl>
                                          <p:spTgt spid="20173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1731">
                                            <p:txEl>
                                              <p:pRg st="4" end="4"/>
                                            </p:txEl>
                                          </p:spTgt>
                                        </p:tgtEl>
                                        <p:attrNameLst>
                                          <p:attrName>style.visibility</p:attrName>
                                        </p:attrNameLst>
                                      </p:cBhvr>
                                      <p:to>
                                        <p:strVal val="visible"/>
                                      </p:to>
                                    </p:set>
                                    <p:animEffect transition="in" filter="fade">
                                      <p:cBhvr>
                                        <p:cTn id="15" dur="500"/>
                                        <p:tgtEl>
                                          <p:spTgt spid="201731">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1731">
                                            <p:txEl>
                                              <p:pRg st="6" end="6"/>
                                            </p:txEl>
                                          </p:spTgt>
                                        </p:tgtEl>
                                        <p:attrNameLst>
                                          <p:attrName>style.visibility</p:attrName>
                                        </p:attrNameLst>
                                      </p:cBhvr>
                                      <p:to>
                                        <p:strVal val="visible"/>
                                      </p:to>
                                    </p:set>
                                    <p:animEffect transition="in" filter="fade">
                                      <p:cBhvr>
                                        <p:cTn id="18" dur="500"/>
                                        <p:tgtEl>
                                          <p:spTgt spid="201731">
                                            <p:txEl>
                                              <p:pRg st="6" end="6"/>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1731">
                                            <p:txEl>
                                              <p:pRg st="8" end="8"/>
                                            </p:txEl>
                                          </p:spTgt>
                                        </p:tgtEl>
                                        <p:attrNameLst>
                                          <p:attrName>style.visibility</p:attrName>
                                        </p:attrNameLst>
                                      </p:cBhvr>
                                      <p:to>
                                        <p:strVal val="visible"/>
                                      </p:to>
                                    </p:set>
                                    <p:animEffect transition="in" filter="fade">
                                      <p:cBhvr>
                                        <p:cTn id="21" dur="500"/>
                                        <p:tgtEl>
                                          <p:spTgt spid="2017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Upcoming Air Quality, Climate Change &amp; Sustainability Activities</a:t>
            </a:r>
            <a:endParaRPr lang="en-US" dirty="0">
              <a:solidFill>
                <a:schemeClr val="bg1"/>
              </a:solidFill>
            </a:endParaRPr>
          </a:p>
        </p:txBody>
      </p:sp>
      <p:sp>
        <p:nvSpPr>
          <p:cNvPr id="3" name="Content Placeholder 2"/>
          <p:cNvSpPr>
            <a:spLocks noGrp="1"/>
          </p:cNvSpPr>
          <p:nvPr>
            <p:ph idx="1"/>
          </p:nvPr>
        </p:nvSpPr>
        <p:spPr/>
        <p:txBody>
          <a:bodyPr>
            <a:normAutofit/>
          </a:bodyPr>
          <a:lstStyle/>
          <a:p>
            <a:pPr algn="ctr">
              <a:lnSpc>
                <a:spcPct val="90000"/>
              </a:lnSpc>
              <a:buNone/>
            </a:pPr>
            <a:endParaRPr lang="en-US" sz="2800" dirty="0" smtClean="0"/>
          </a:p>
          <a:p>
            <a:pPr algn="ctr">
              <a:lnSpc>
                <a:spcPct val="90000"/>
              </a:lnSpc>
              <a:buNone/>
            </a:pPr>
            <a:r>
              <a:rPr lang="en-US" dirty="0" smtClean="0"/>
              <a:t>Diane Turchetta</a:t>
            </a:r>
          </a:p>
          <a:p>
            <a:pPr algn="ctr">
              <a:buNone/>
            </a:pPr>
            <a:r>
              <a:rPr lang="en-US" dirty="0" smtClean="0"/>
              <a:t>Sustainable Transport and Climate Change Team</a:t>
            </a:r>
          </a:p>
          <a:p>
            <a:pPr algn="ctr">
              <a:buNone/>
            </a:pPr>
            <a:r>
              <a:rPr lang="en-US" dirty="0" smtClean="0"/>
              <a:t>FHWA Office of Natural Environment</a:t>
            </a:r>
          </a:p>
          <a:p>
            <a:pPr algn="ctr">
              <a:lnSpc>
                <a:spcPct val="90000"/>
              </a:lnSpc>
              <a:buNone/>
            </a:pPr>
            <a:endParaRPr lang="en-US" dirty="0" smtClean="0"/>
          </a:p>
          <a:p>
            <a:pPr algn="ctr">
              <a:lnSpc>
                <a:spcPct val="90000"/>
              </a:lnSpc>
              <a:buNone/>
            </a:pPr>
            <a:endParaRPr lang="en-US" dirty="0" smtClean="0"/>
          </a:p>
          <a:p>
            <a:pPr algn="ctr">
              <a:lnSpc>
                <a:spcPct val="90000"/>
              </a:lnSpc>
              <a:buNone/>
            </a:pPr>
            <a:endParaRPr lang="en-US" sz="2800" dirty="0" smtClean="0"/>
          </a:p>
          <a:p>
            <a:pPr algn="ctr">
              <a:lnSpc>
                <a:spcPct val="90000"/>
              </a:lnSpc>
              <a:buNone/>
            </a:pPr>
            <a:endParaRPr lang="en-US" sz="2800" dirty="0" smtClean="0"/>
          </a:p>
        </p:txBody>
      </p:sp>
      <p:pic>
        <p:nvPicPr>
          <p:cNvPr id="4" name="Picture 3" descr="FHWA.jpg"/>
          <p:cNvPicPr>
            <a:picLocks noChangeAspect="1"/>
          </p:cNvPicPr>
          <p:nvPr/>
        </p:nvPicPr>
        <p:blipFill>
          <a:blip r:embed="rId2" cstate="print"/>
          <a:stretch>
            <a:fillRect/>
          </a:stretch>
        </p:blipFill>
        <p:spPr>
          <a:xfrm>
            <a:off x="3733800" y="4038600"/>
            <a:ext cx="1524000" cy="476250"/>
          </a:xfrm>
          <a:prstGeom prst="rect">
            <a:avLst/>
          </a:prstGeom>
        </p:spPr>
      </p:pic>
      <p:sp>
        <p:nvSpPr>
          <p:cNvPr id="5" name="Slide Number Placeholder 4"/>
          <p:cNvSpPr>
            <a:spLocks noGrp="1"/>
          </p:cNvSpPr>
          <p:nvPr>
            <p:ph type="sldNum" sz="quarter" idx="12"/>
          </p:nvPr>
        </p:nvSpPr>
        <p:spPr/>
        <p:txBody>
          <a:bodyPr/>
          <a:lstStyle/>
          <a:p>
            <a:fld id="{E422AFF2-806C-4880-8C01-BF3AEEDB09B3}"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Air Quality Research Activities </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lvl="0"/>
            <a:r>
              <a:rPr lang="en-US" sz="3000" dirty="0" smtClean="0"/>
              <a:t>Support Regional and Project level (hot-spot analysis)</a:t>
            </a:r>
          </a:p>
          <a:p>
            <a:pPr lvl="1">
              <a:buFont typeface="Arial" pitchFamily="34" charset="0"/>
              <a:buChar char="•"/>
            </a:pPr>
            <a:r>
              <a:rPr lang="en-US" dirty="0" smtClean="0"/>
              <a:t>Research to support CO and PM hot-spot categorical findings</a:t>
            </a:r>
          </a:p>
          <a:p>
            <a:r>
              <a:rPr lang="en-US" sz="3000" dirty="0" smtClean="0"/>
              <a:t>Emissions and air quality models  implementation technical assistance, training and research</a:t>
            </a:r>
          </a:p>
          <a:p>
            <a:pPr lvl="1">
              <a:buFont typeface="Arial" pitchFamily="34" charset="0"/>
              <a:buChar char="•"/>
            </a:pPr>
            <a:r>
              <a:rPr lang="en-US" dirty="0" smtClean="0"/>
              <a:t>MOVES implementation support (training; technical assistance)</a:t>
            </a:r>
          </a:p>
          <a:p>
            <a:pPr lvl="1">
              <a:buFont typeface="Arial" pitchFamily="34" charset="0"/>
              <a:buChar char="•"/>
            </a:pPr>
            <a:r>
              <a:rPr lang="en-US" dirty="0" smtClean="0"/>
              <a:t>Air Quality models (CAL3QHCR and AERMOD) </a:t>
            </a:r>
          </a:p>
          <a:p>
            <a:r>
              <a:rPr lang="en-US" sz="3000" dirty="0" smtClean="0"/>
              <a:t>Near Roadway air quality data analysis</a:t>
            </a:r>
          </a:p>
          <a:p>
            <a:r>
              <a:rPr lang="en-US" sz="3000" dirty="0" smtClean="0"/>
              <a:t>Air Quality Outreach and Communications Strategies</a:t>
            </a:r>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Climate Change: Mitigation Activities</a:t>
            </a:r>
            <a:endParaRPr lang="en-US"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342900" lvl="1" indent="-342900">
              <a:buFont typeface="Arial" pitchFamily="34" charset="0"/>
              <a:buChar char="•"/>
            </a:pPr>
            <a:r>
              <a:rPr lang="en-US" sz="3500" dirty="0" smtClean="0"/>
              <a:t>Effectiveness of Transportation Strategies in Reducing Greenhouse Gas Emissions</a:t>
            </a:r>
          </a:p>
          <a:p>
            <a:pPr lvl="2"/>
            <a:r>
              <a:rPr lang="en-US" sz="3200" dirty="0" smtClean="0"/>
              <a:t>Mitigation Guidebook/Carbon Calculator</a:t>
            </a:r>
          </a:p>
          <a:p>
            <a:pPr lvl="2"/>
            <a:r>
              <a:rPr lang="en-US" sz="3200" dirty="0" smtClean="0"/>
              <a:t>Research on Operational Strategies</a:t>
            </a:r>
          </a:p>
          <a:p>
            <a:pPr marL="342900" lvl="1" indent="-342900">
              <a:buFont typeface="Arial" pitchFamily="34" charset="0"/>
              <a:buChar char="•"/>
            </a:pPr>
            <a:endParaRPr lang="en-US" sz="700" dirty="0" smtClean="0"/>
          </a:p>
          <a:p>
            <a:pPr marL="342900" lvl="1" indent="-342900">
              <a:buFont typeface="Arial" pitchFamily="34" charset="0"/>
              <a:buChar char="•"/>
            </a:pPr>
            <a:r>
              <a:rPr lang="en-US" sz="3500" dirty="0" smtClean="0"/>
              <a:t>Workshops to help Integrate Climate Change Considerations into the Scenario Planning Process (mitigation and adaptation)</a:t>
            </a:r>
          </a:p>
          <a:p>
            <a:pPr lvl="2"/>
            <a:r>
              <a:rPr lang="en-US" sz="3200" dirty="0" smtClean="0"/>
              <a:t>FDOT</a:t>
            </a:r>
          </a:p>
          <a:p>
            <a:pPr lvl="2"/>
            <a:r>
              <a:rPr lang="en-US" sz="3200" dirty="0" smtClean="0"/>
              <a:t>WSDOT</a:t>
            </a:r>
          </a:p>
          <a:p>
            <a:pPr lvl="2"/>
            <a:r>
              <a:rPr lang="en-US" sz="3200" dirty="0" smtClean="0"/>
              <a:t>ARC – Atlanta, GA</a:t>
            </a:r>
          </a:p>
          <a:p>
            <a:pPr lvl="2"/>
            <a:r>
              <a:rPr lang="en-US" sz="3200" dirty="0" smtClean="0"/>
              <a:t>CCMPO – Burlington, VT</a:t>
            </a:r>
          </a:p>
          <a:p>
            <a:pPr lvl="2"/>
            <a:r>
              <a:rPr lang="en-US" sz="3200" dirty="0" smtClean="0"/>
              <a:t>LCOG – Lane County, Eugene, OR</a:t>
            </a:r>
          </a:p>
          <a:p>
            <a:pPr lvl="2"/>
            <a:r>
              <a:rPr lang="en-US" sz="3200" dirty="0" smtClean="0"/>
              <a:t>Cape Cod, MA </a:t>
            </a:r>
          </a:p>
          <a:p>
            <a:pPr marL="342900" lvl="1" indent="-342900">
              <a:buFont typeface="Arial" pitchFamily="34" charset="0"/>
              <a:buChar char="•"/>
            </a:pPr>
            <a:endParaRPr lang="en-US" sz="800" dirty="0" smtClean="0"/>
          </a:p>
          <a:p>
            <a:pPr marL="342900" lvl="1" indent="-342900">
              <a:buFont typeface="Arial" pitchFamily="34" charset="0"/>
              <a:buChar char="•"/>
            </a:pPr>
            <a:r>
              <a:rPr lang="en-US" sz="3500" dirty="0" smtClean="0"/>
              <a:t>Capacity Building</a:t>
            </a:r>
          </a:p>
          <a:p>
            <a:pPr lvl="2"/>
            <a:r>
              <a:rPr lang="en-US" sz="3200" dirty="0" smtClean="0"/>
              <a:t>Peer Exchanges (3 mitigation and 3 adaptation)</a:t>
            </a:r>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Climate Change:  Adaptation Activities</a:t>
            </a:r>
            <a:endParaRPr lang="en-US" dirty="0">
              <a:solidFill>
                <a:schemeClr val="bg1"/>
              </a:solidFill>
            </a:endParaRPr>
          </a:p>
        </p:txBody>
      </p:sp>
      <p:sp>
        <p:nvSpPr>
          <p:cNvPr id="3" name="Content Placeholder 2"/>
          <p:cNvSpPr>
            <a:spLocks noGrp="1"/>
          </p:cNvSpPr>
          <p:nvPr>
            <p:ph idx="1"/>
          </p:nvPr>
        </p:nvSpPr>
        <p:spPr>
          <a:xfrm>
            <a:off x="457200" y="1752600"/>
            <a:ext cx="8229600" cy="4525963"/>
          </a:xfrm>
        </p:spPr>
        <p:txBody>
          <a:bodyPr>
            <a:normAutofit/>
          </a:bodyPr>
          <a:lstStyle/>
          <a:p>
            <a:pPr marL="342900" lvl="1" indent="-342900">
              <a:lnSpc>
                <a:spcPct val="80000"/>
              </a:lnSpc>
              <a:buFont typeface="Arial" pitchFamily="34" charset="0"/>
              <a:buChar char="•"/>
            </a:pPr>
            <a:r>
              <a:rPr lang="en-US" altLang="ja-JP" sz="2600" dirty="0" smtClean="0"/>
              <a:t>FHWA Adaptation Working Group</a:t>
            </a:r>
          </a:p>
          <a:p>
            <a:pPr lvl="2"/>
            <a:r>
              <a:rPr lang="en-US" altLang="ja-JP" dirty="0" smtClean="0">
                <a:ea typeface="MS PGothic" pitchFamily="34" charset="-128"/>
              </a:rPr>
              <a:t>Developing a strategy to address adaptation to climate change effects</a:t>
            </a:r>
          </a:p>
          <a:p>
            <a:pPr lvl="2">
              <a:buNone/>
            </a:pPr>
            <a:endParaRPr lang="en-US" altLang="ja-JP" sz="500" dirty="0" smtClean="0">
              <a:ea typeface="MS PGothic" pitchFamily="34" charset="-128"/>
            </a:endParaRPr>
          </a:p>
          <a:p>
            <a:pPr marL="342900" lvl="1" indent="-342900">
              <a:lnSpc>
                <a:spcPct val="80000"/>
              </a:lnSpc>
              <a:buFont typeface="Arial" pitchFamily="34" charset="0"/>
              <a:buChar char="•"/>
            </a:pPr>
            <a:r>
              <a:rPr lang="en-US" altLang="ja-JP" sz="2600" dirty="0" smtClean="0"/>
              <a:t>Vulnerability/Risk Assessment</a:t>
            </a:r>
          </a:p>
          <a:p>
            <a:pPr lvl="2"/>
            <a:r>
              <a:rPr lang="en-US" altLang="ja-JP" dirty="0" smtClean="0">
                <a:ea typeface="MS PGothic" pitchFamily="34" charset="-128"/>
              </a:rPr>
              <a:t>Development of a conceptual model on conducting assessments of transportation infrastructure vulnerable to the effects of climate change</a:t>
            </a:r>
          </a:p>
          <a:p>
            <a:pPr lvl="3"/>
            <a:r>
              <a:rPr lang="en-US" dirty="0" smtClean="0"/>
              <a:t>Implementation Pilots for Framework</a:t>
            </a:r>
          </a:p>
          <a:p>
            <a:pPr marL="342900" lvl="1" indent="-342900">
              <a:lnSpc>
                <a:spcPct val="80000"/>
              </a:lnSpc>
              <a:buNone/>
            </a:pPr>
            <a:endParaRPr lang="en-US" altLang="ja-JP" sz="500" dirty="0" smtClean="0"/>
          </a:p>
          <a:p>
            <a:pPr marL="342900" lvl="1" indent="-342900">
              <a:lnSpc>
                <a:spcPct val="80000"/>
              </a:lnSpc>
              <a:buFont typeface="Arial" pitchFamily="34" charset="0"/>
              <a:buChar char="•"/>
            </a:pPr>
            <a:r>
              <a:rPr lang="en-US" altLang="ja-JP" sz="2600" dirty="0" smtClean="0"/>
              <a:t>Gulf Coast Study – Phase 2 </a:t>
            </a:r>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Sustainability:  Activities</a:t>
            </a:r>
            <a:endParaRPr lang="en-US" dirty="0">
              <a:solidFill>
                <a:schemeClr val="bg1"/>
              </a:solidFill>
            </a:endParaRPr>
          </a:p>
        </p:txBody>
      </p:sp>
      <p:sp>
        <p:nvSpPr>
          <p:cNvPr id="3" name="Content Placeholder 2"/>
          <p:cNvSpPr>
            <a:spLocks noGrp="1"/>
          </p:cNvSpPr>
          <p:nvPr>
            <p:ph idx="1"/>
          </p:nvPr>
        </p:nvSpPr>
        <p:spPr/>
        <p:txBody>
          <a:bodyPr>
            <a:normAutofit/>
          </a:bodyPr>
          <a:lstStyle/>
          <a:p>
            <a:pPr marL="342900" lvl="1" indent="-342900">
              <a:lnSpc>
                <a:spcPct val="90000"/>
              </a:lnSpc>
              <a:buFont typeface="Arial" pitchFamily="34" charset="0"/>
              <a:buChar char="•"/>
            </a:pPr>
            <a:r>
              <a:rPr lang="en-US" altLang="ja-JP" dirty="0" smtClean="0"/>
              <a:t>FHWA Sustainable Highways Initiative</a:t>
            </a:r>
          </a:p>
          <a:p>
            <a:pPr lvl="2"/>
            <a:r>
              <a:rPr lang="en-US" altLang="ja-JP" dirty="0" smtClean="0">
                <a:ea typeface="MS PGothic" pitchFamily="34" charset="-128"/>
              </a:rPr>
              <a:t>Evaluate and establish criteria of a sustainable highway</a:t>
            </a:r>
          </a:p>
          <a:p>
            <a:pPr lvl="2"/>
            <a:r>
              <a:rPr lang="en-US" altLang="ja-JP" dirty="0" smtClean="0">
                <a:ea typeface="MS PGothic" pitchFamily="34" charset="-128"/>
              </a:rPr>
              <a:t>Develop a self-evaluation tool to assist in applying criteria</a:t>
            </a:r>
          </a:p>
          <a:p>
            <a:pPr lvl="2"/>
            <a:r>
              <a:rPr lang="en-US" altLang="ja-JP" dirty="0" smtClean="0">
                <a:ea typeface="MS PGothic" pitchFamily="34" charset="-128"/>
              </a:rPr>
              <a:t>Establish an evaluation method to demonstrate progress &amp; measure benefits of a sustainable project</a:t>
            </a:r>
          </a:p>
          <a:p>
            <a:pPr marL="342900" lvl="1" indent="-342900">
              <a:lnSpc>
                <a:spcPct val="90000"/>
              </a:lnSpc>
              <a:buFont typeface="Arial" pitchFamily="34" charset="0"/>
              <a:buChar char="•"/>
            </a:pPr>
            <a:endParaRPr lang="en-US" altLang="ja-JP" sz="500" dirty="0" smtClean="0"/>
          </a:p>
          <a:p>
            <a:pPr marL="342900" lvl="1" indent="-342900">
              <a:lnSpc>
                <a:spcPct val="90000"/>
              </a:lnSpc>
              <a:buFont typeface="Arial" pitchFamily="34" charset="0"/>
              <a:buChar char="•"/>
            </a:pPr>
            <a:r>
              <a:rPr lang="en-US" altLang="ja-JP" dirty="0" smtClean="0"/>
              <a:t>FHWA Sustainability Working Group</a:t>
            </a:r>
          </a:p>
          <a:p>
            <a:pPr lvl="2"/>
            <a:r>
              <a:rPr lang="en-US" altLang="ja-JP" dirty="0" smtClean="0">
                <a:ea typeface="MS PGothic" pitchFamily="34" charset="-128"/>
              </a:rPr>
              <a:t>Lead, coordinate, promote, and communicate FHWA sustainability activities</a:t>
            </a:r>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Air Quality and Climate Change Resources</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2800" dirty="0" smtClean="0"/>
              <a:t>FHWA Climate Change Website</a:t>
            </a:r>
          </a:p>
          <a:p>
            <a:pPr marL="742950" lvl="2" indent="-342900"/>
            <a:r>
              <a:rPr lang="en-US" dirty="0" smtClean="0">
                <a:hlinkClick r:id="rId2"/>
              </a:rPr>
              <a:t>www.fhwa.dot.gov/hep/climate/index.htm</a:t>
            </a:r>
            <a:endParaRPr lang="en-US" sz="2800" dirty="0" smtClean="0"/>
          </a:p>
          <a:p>
            <a:r>
              <a:rPr lang="en-US" sz="2800" dirty="0" smtClean="0"/>
              <a:t>US DOT Transportation and Climate Change Clearinghouse Website</a:t>
            </a:r>
          </a:p>
          <a:p>
            <a:pPr marL="742950" lvl="2" indent="-342900"/>
            <a:r>
              <a:rPr lang="en-US" dirty="0" smtClean="0">
                <a:hlinkClick r:id="rId3" tooltip="blocked::http://climate.dot.gov/index.html&#10;http://climate.dot.gov/index.html"/>
              </a:rPr>
              <a:t>www.climate.dot.gov/index.html</a:t>
            </a:r>
          </a:p>
          <a:p>
            <a:pPr marL="342900" lvl="2" indent="-342900"/>
            <a:r>
              <a:rPr lang="en-US" sz="2800" dirty="0" smtClean="0"/>
              <a:t>FHWA Air Quality Website</a:t>
            </a:r>
            <a:endParaRPr lang="en-US" sz="2800" dirty="0" smtClean="0">
              <a:hlinkClick r:id="rId3" tooltip="blocked::http://climate.dot.gov/index.html&#10;http://climate.dot.gov/index.html"/>
            </a:endParaRPr>
          </a:p>
          <a:p>
            <a:pPr marL="742950" lvl="2" indent="-342900"/>
            <a:r>
              <a:rPr lang="en-US" dirty="0" smtClean="0">
                <a:hlinkClick r:id="rId3" tooltip="blocked::http://climate.dot.gov/index.html&#10;http://climate.dot.gov/index.html"/>
              </a:rPr>
              <a:t>www.fhwa.dot.gov/environment/aqupdate/index.html </a:t>
            </a:r>
          </a:p>
          <a:p>
            <a:pPr marL="342900" lvl="2" indent="-342900"/>
            <a:r>
              <a:rPr lang="en-US" sz="2800" dirty="0" smtClean="0"/>
              <a:t>STEP Website</a:t>
            </a:r>
            <a:endParaRPr lang="en-US" sz="2800" dirty="0" smtClean="0">
              <a:hlinkClick r:id="rId4"/>
            </a:endParaRPr>
          </a:p>
          <a:p>
            <a:pPr marL="742950" lvl="2" indent="-342900"/>
            <a:r>
              <a:rPr lang="en-US" dirty="0" smtClean="0">
                <a:hlinkClick r:id="rId4"/>
              </a:rPr>
              <a:t>www.fhwa.dot.gov/hep/step</a:t>
            </a:r>
            <a:endParaRPr lang="en-US" sz="2800" dirty="0" smtClean="0"/>
          </a:p>
          <a:p>
            <a:pPr marL="342900" lvl="2" indent="-342900"/>
            <a:endParaRPr lang="en-US" sz="2800" dirty="0" smtClean="0"/>
          </a:p>
          <a:p>
            <a:pPr marL="742950" lvl="2" indent="-342900">
              <a:buNone/>
            </a:pPr>
            <a:endParaRPr lang="en-US"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Stakeholder Involvement</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lgn="ctr">
              <a:lnSpc>
                <a:spcPct val="110000"/>
              </a:lnSpc>
              <a:spcBef>
                <a:spcPts val="0"/>
              </a:spcBef>
              <a:buNone/>
            </a:pPr>
            <a:r>
              <a:rPr lang="en-US" sz="3800" i="1" dirty="0" smtClean="0"/>
              <a:t>Outreach and stakeholder feedback are used to refine and  implement national             research agenda</a:t>
            </a:r>
          </a:p>
          <a:p>
            <a:pPr>
              <a:lnSpc>
                <a:spcPct val="120000"/>
              </a:lnSpc>
            </a:pPr>
            <a:r>
              <a:rPr lang="en-US" sz="3800" dirty="0" smtClean="0"/>
              <a:t>Partnerships are formed to leverage funds</a:t>
            </a:r>
          </a:p>
          <a:p>
            <a:pPr lvl="1">
              <a:lnSpc>
                <a:spcPct val="80000"/>
              </a:lnSpc>
            </a:pPr>
            <a:r>
              <a:rPr lang="en-US" sz="3400" dirty="0" smtClean="0"/>
              <a:t>Federal, State and Local agencies</a:t>
            </a:r>
          </a:p>
          <a:p>
            <a:pPr lvl="1">
              <a:lnSpc>
                <a:spcPct val="80000"/>
              </a:lnSpc>
            </a:pPr>
            <a:r>
              <a:rPr lang="en-US" sz="3400" dirty="0" smtClean="0"/>
              <a:t>National Cooperative Highway Research Program</a:t>
            </a:r>
          </a:p>
          <a:p>
            <a:pPr lvl="1">
              <a:lnSpc>
                <a:spcPct val="80000"/>
              </a:lnSpc>
            </a:pPr>
            <a:r>
              <a:rPr lang="en-US" sz="3400" dirty="0" smtClean="0"/>
              <a:t>Future Strategic Highway Research Program</a:t>
            </a:r>
          </a:p>
          <a:p>
            <a:pPr lvl="1">
              <a:lnSpc>
                <a:spcPct val="80000"/>
              </a:lnSpc>
            </a:pPr>
            <a:r>
              <a:rPr lang="en-US" sz="3400" dirty="0" smtClean="0"/>
              <a:t>Pooled funds and foreign jurisdictions  </a:t>
            </a:r>
          </a:p>
          <a:p>
            <a:endParaRPr lang="en-US"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lstStyle/>
          <a:p>
            <a:r>
              <a:rPr lang="en-US" dirty="0" smtClean="0">
                <a:solidFill>
                  <a:schemeClr val="bg1"/>
                </a:solidFill>
              </a:rPr>
              <a:t>Questions and Answer Session</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The discussion is open to questions</a:t>
            </a:r>
          </a:p>
          <a:p>
            <a:pPr marL="742950" lvl="2" indent="-342900"/>
            <a:r>
              <a:rPr lang="en-US" sz="3200" dirty="0" smtClean="0"/>
              <a:t>Via phone</a:t>
            </a:r>
          </a:p>
          <a:p>
            <a:pPr marL="742950" lvl="2" indent="-342900"/>
            <a:r>
              <a:rPr lang="en-US" sz="3200" dirty="0" smtClean="0"/>
              <a:t>Via chat feature</a:t>
            </a:r>
            <a:endParaRPr lang="en-US" dirty="0" smtClean="0"/>
          </a:p>
          <a:p>
            <a:r>
              <a:rPr lang="en-US" dirty="0" smtClean="0"/>
              <a:t>Stakeholders share experiences and answer questions about submitting lines of research to STEP</a:t>
            </a:r>
          </a:p>
          <a:p>
            <a:endParaRPr lang="en-US" dirty="0" smtClean="0"/>
          </a:p>
          <a:p>
            <a:pPr marL="742950" lvl="2" indent="-342900"/>
            <a:endParaRPr lang="en-US" sz="2600" dirty="0" smtClean="0"/>
          </a:p>
        </p:txBody>
      </p:sp>
      <p:sp>
        <p:nvSpPr>
          <p:cNvPr id="4" name="Slide Number Placeholder 3"/>
          <p:cNvSpPr>
            <a:spLocks noGrp="1"/>
          </p:cNvSpPr>
          <p:nvPr>
            <p:ph type="sldNum" sz="quarter" idx="12"/>
          </p:nvPr>
        </p:nvSpPr>
        <p:spPr/>
        <p:txBody>
          <a:bodyPr/>
          <a:lstStyle/>
          <a:p>
            <a:fld id="{E422AFF2-806C-4880-8C01-BF3AEEDB09B3}"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pPr lvl="1" algn="ctr" rtl="0">
              <a:spcBef>
                <a:spcPct val="0"/>
              </a:spcBef>
            </a:pPr>
            <a:r>
              <a:rPr lang="en-US" sz="4400" dirty="0" smtClean="0">
                <a:solidFill>
                  <a:schemeClr val="bg1"/>
                </a:solidFill>
              </a:rPr>
              <a:t>For Additional Information </a:t>
            </a:r>
            <a:r>
              <a:rPr lang="en-US" sz="3200" dirty="0" smtClean="0"/>
              <a:t/>
            </a:r>
            <a:br>
              <a:rPr lang="en-US" sz="3200" dirty="0" smtClean="0"/>
            </a:br>
            <a:endParaRPr lang="en-US" dirty="0"/>
          </a:p>
        </p:txBody>
      </p:sp>
      <p:sp>
        <p:nvSpPr>
          <p:cNvPr id="3" name="Content Placeholder 2"/>
          <p:cNvSpPr>
            <a:spLocks noGrp="1"/>
          </p:cNvSpPr>
          <p:nvPr>
            <p:ph idx="1"/>
          </p:nvPr>
        </p:nvSpPr>
        <p:spPr/>
        <p:txBody>
          <a:bodyPr>
            <a:normAutofit lnSpcReduction="10000"/>
          </a:bodyPr>
          <a:lstStyle/>
          <a:p>
            <a:pPr marL="742950" lvl="2" indent="-342900">
              <a:buNone/>
            </a:pPr>
            <a:r>
              <a:rPr lang="en-US" sz="3200" dirty="0" smtClean="0"/>
              <a:t>If you have general questions about STEP or this webinar, </a:t>
            </a:r>
            <a:r>
              <a:rPr lang="en-US" sz="3200" dirty="0" smtClean="0"/>
              <a:t>contact </a:t>
            </a:r>
            <a:r>
              <a:rPr lang="en-US" sz="3200" u="sng" dirty="0" smtClean="0"/>
              <a:t>Lisa.Colbert@dot.gov</a:t>
            </a:r>
            <a:endParaRPr lang="en-US" sz="3200" u="sng" dirty="0" smtClean="0"/>
          </a:p>
          <a:p>
            <a:pPr marL="742950" lvl="2" indent="-342900" algn="ctr">
              <a:buNone/>
            </a:pPr>
            <a:endParaRPr lang="en-US" sz="800" dirty="0" smtClean="0"/>
          </a:p>
          <a:p>
            <a:pPr marL="742950" lvl="2" indent="-342900" algn="ctr">
              <a:buNone/>
            </a:pPr>
            <a:endParaRPr lang="en-US" sz="1200" dirty="0" smtClean="0"/>
          </a:p>
          <a:p>
            <a:pPr marL="742950" lvl="2" indent="-342900" algn="ctr">
              <a:buNone/>
            </a:pPr>
            <a:r>
              <a:rPr lang="en-US" sz="3200" dirty="0" smtClean="0"/>
              <a:t>STEP emphasis contacts:</a:t>
            </a:r>
          </a:p>
          <a:p>
            <a:pPr marL="742950" lvl="2" indent="-342900" algn="ctr">
              <a:buNone/>
            </a:pPr>
            <a:r>
              <a:rPr lang="en-US" sz="3200" u="sng" dirty="0" smtClean="0"/>
              <a:t>www.fhwa.dot.gov/hep/step/contacts.htm</a:t>
            </a:r>
          </a:p>
          <a:p>
            <a:pPr marL="742950" lvl="2" indent="-342900" algn="ctr">
              <a:buNone/>
            </a:pPr>
            <a:endParaRPr lang="en-US" sz="1800" dirty="0" smtClean="0"/>
          </a:p>
          <a:p>
            <a:pPr marL="742950" lvl="2" indent="-342900" algn="ctr">
              <a:buNone/>
            </a:pPr>
            <a:r>
              <a:rPr lang="en-US" sz="3200" dirty="0" smtClean="0"/>
              <a:t>Air Quality and Climate Change Information</a:t>
            </a:r>
          </a:p>
          <a:p>
            <a:pPr marL="742950" lvl="2" indent="-342900" algn="ctr">
              <a:buNone/>
            </a:pPr>
            <a:r>
              <a:rPr lang="en-US" sz="3200" u="sng" dirty="0" smtClean="0"/>
              <a:t>Cecilia.Ho@dot.gov</a:t>
            </a:r>
            <a:r>
              <a:rPr lang="en-US" sz="3200" dirty="0" smtClean="0"/>
              <a:t>   </a:t>
            </a:r>
          </a:p>
          <a:p>
            <a:pPr marL="742950" lvl="2" indent="-342900" algn="ctr">
              <a:buNone/>
            </a:pPr>
            <a:r>
              <a:rPr lang="en-US" sz="3200" u="sng" dirty="0" smtClean="0"/>
              <a:t>Diane.Turchetta@dot.gov</a:t>
            </a:r>
          </a:p>
          <a:p>
            <a:endParaRPr lang="en-US"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71</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fontScale="90000"/>
          </a:bodyPr>
          <a:lstStyle/>
          <a:p>
            <a:r>
              <a:rPr lang="en-US" dirty="0" smtClean="0">
                <a:solidFill>
                  <a:schemeClr val="bg1"/>
                </a:solidFill>
              </a:rPr>
              <a:t>STEP Feedback and </a:t>
            </a:r>
            <a:br>
              <a:rPr lang="en-US" dirty="0" smtClean="0">
                <a:solidFill>
                  <a:schemeClr val="bg1"/>
                </a:solidFill>
              </a:rPr>
            </a:br>
            <a:r>
              <a:rPr lang="en-US" dirty="0" smtClean="0">
                <a:solidFill>
                  <a:schemeClr val="bg1"/>
                </a:solidFill>
              </a:rPr>
              <a:t>Submitting Lines of Research </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t>Requests Suggested Lines of Research for FY11</a:t>
            </a:r>
          </a:p>
          <a:p>
            <a:r>
              <a:rPr lang="en-US" dirty="0" smtClean="0"/>
              <a:t>Feedback Period Open Until September 30</a:t>
            </a:r>
          </a:p>
          <a:p>
            <a:r>
              <a:rPr lang="en-US" dirty="0" smtClean="0"/>
              <a:t>Review Proposed FY11  Implementation Strategy </a:t>
            </a:r>
            <a:r>
              <a:rPr lang="en-US" sz="2800" u="sng" dirty="0" smtClean="0"/>
              <a:t>www.fhwa.dot.gov/hep/step/strategy.htm</a:t>
            </a:r>
          </a:p>
          <a:p>
            <a:r>
              <a:rPr lang="en-US" dirty="0" smtClean="0"/>
              <a:t>Develop and submit feedback on suggested lines of research related to the proposed STEP research priorities at </a:t>
            </a:r>
            <a:r>
              <a:rPr lang="en-US" sz="2800" u="sng" dirty="0" smtClean="0"/>
              <a:t>http://knowledge.fhwa.dot/cops/step.nsf/home</a:t>
            </a:r>
          </a:p>
          <a:p>
            <a:endParaRPr lang="en-US" dirty="0" smtClean="0"/>
          </a:p>
          <a:p>
            <a:pPr>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E422AFF2-806C-4880-8C01-BF3AEEDB09B3}"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r>
              <a:rPr lang="en-US" dirty="0" smtClean="0">
                <a:solidFill>
                  <a:schemeClr val="bg1"/>
                </a:solidFill>
              </a:rPr>
              <a:t>STEP Emphasis Areas</a:t>
            </a:r>
            <a:endParaRPr lang="en-US" dirty="0">
              <a:solidFill>
                <a:schemeClr val="bg1"/>
              </a:solidFill>
            </a:endParaRPr>
          </a:p>
        </p:txBody>
      </p:sp>
      <p:pic>
        <p:nvPicPr>
          <p:cNvPr id="5" name="Content Placeholder 4" descr="Proposed FY2010 STEP Graphic.PNG"/>
          <p:cNvPicPr>
            <a:picLocks noGrp="1" noChangeAspect="1"/>
          </p:cNvPicPr>
          <p:nvPr>
            <p:ph idx="1"/>
          </p:nvPr>
        </p:nvPicPr>
        <p:blipFill>
          <a:blip r:embed="rId3" cstate="print"/>
          <a:stretch>
            <a:fillRect/>
          </a:stretch>
        </p:blipFill>
        <p:spPr>
          <a:xfrm>
            <a:off x="476250" y="1639094"/>
            <a:ext cx="8191500" cy="4448175"/>
          </a:xfrm>
        </p:spPr>
      </p:pic>
      <p:sp>
        <p:nvSpPr>
          <p:cNvPr id="4" name="Slide Number Placeholder 3"/>
          <p:cNvSpPr>
            <a:spLocks noGrp="1"/>
          </p:cNvSpPr>
          <p:nvPr>
            <p:ph type="sldNum" sz="quarter" idx="12"/>
          </p:nvPr>
        </p:nvSpPr>
        <p:spPr/>
        <p:txBody>
          <a:bodyPr/>
          <a:lstStyle/>
          <a:p>
            <a:fld id="{E422AFF2-806C-4880-8C01-BF3AEEDB09B3}"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2462</TotalTime>
  <Words>3969</Words>
  <Application>Microsoft Office PowerPoint</Application>
  <PresentationFormat>On-screen Show (4:3)</PresentationFormat>
  <Paragraphs>697</Paragraphs>
  <Slides>71</Slides>
  <Notes>36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Office Theme</vt:lpstr>
      <vt:lpstr>Worksheet</vt:lpstr>
      <vt:lpstr>Document</vt:lpstr>
      <vt:lpstr>The Surface Transportation Environment and Planning  Cooperative Research Program  </vt:lpstr>
      <vt:lpstr>Webinar Moderator </vt:lpstr>
      <vt:lpstr>Webinar Housekeeping Tips</vt:lpstr>
      <vt:lpstr>Welcome and Overview</vt:lpstr>
      <vt:lpstr>What is STEP? </vt:lpstr>
      <vt:lpstr>Who Gets STEP Money?</vt:lpstr>
      <vt:lpstr>Stakeholder Involvement</vt:lpstr>
      <vt:lpstr>STEP Feedback and  Submitting Lines of Research </vt:lpstr>
      <vt:lpstr>STEP Emphasis Areas</vt:lpstr>
      <vt:lpstr>STEP Emphasis Areas for Today</vt:lpstr>
      <vt:lpstr>Air Quality and Climate Change Emphasis Area Overview</vt:lpstr>
      <vt:lpstr> Transportation and Air Quality </vt:lpstr>
      <vt:lpstr> Climate Change and Transportation </vt:lpstr>
      <vt:lpstr> Sustainable Highways </vt:lpstr>
      <vt:lpstr>   Research Outreach &amp; Communications  </vt:lpstr>
      <vt:lpstr>STEP Funding for Air Quality and Climate Change Research</vt:lpstr>
      <vt:lpstr>  MOVES Implementation   </vt:lpstr>
      <vt:lpstr>  MOVES Implementation  </vt:lpstr>
      <vt:lpstr>  Advances in Project Level Analysis (Pechan)   </vt:lpstr>
      <vt:lpstr> Improving Vehicle Fleet, Activity, and Emissions Data for On-Road Mobile Sources Emissions Inventories  (UC Riverside) </vt:lpstr>
      <vt:lpstr>  Modifying Link-Level Emissions Modeling Procedures for Applications within the MOVES Framework   (Eastern Research Group (ERG))   </vt:lpstr>
      <vt:lpstr>MOVES and Its Implementation </vt:lpstr>
      <vt:lpstr>Ongoing Research at UC Riverside</vt:lpstr>
      <vt:lpstr>Vehicle Fleet Distribution Data</vt:lpstr>
      <vt:lpstr>Heavy-Duty Truck Activity Data</vt:lpstr>
      <vt:lpstr>Nationwide Truck Telemetry Data</vt:lpstr>
      <vt:lpstr>Heavy-Duty Truck Emission Factors</vt:lpstr>
      <vt:lpstr>Expected Products of Research</vt:lpstr>
      <vt:lpstr> National Near Road MSAT Study  </vt:lpstr>
      <vt:lpstr>Program Background</vt:lpstr>
      <vt:lpstr>Monitoring Protocol</vt:lpstr>
      <vt:lpstr>EPA Interagency Agreement &amp;  Pooled Fund</vt:lpstr>
      <vt:lpstr>More Information</vt:lpstr>
      <vt:lpstr>  </vt:lpstr>
      <vt:lpstr>EPA/FHWA Near Road  Team Members</vt:lpstr>
      <vt:lpstr>Why are we involved in this project?  --- Key Science Questions ---</vt:lpstr>
      <vt:lpstr>What do we hope to get out of this effort?</vt:lpstr>
      <vt:lpstr>Slide 38</vt:lpstr>
      <vt:lpstr>Slide 39</vt:lpstr>
      <vt:lpstr>Slide 40</vt:lpstr>
      <vt:lpstr>I-15 Monitoring Site:</vt:lpstr>
      <vt:lpstr>Slide 42</vt:lpstr>
      <vt:lpstr>Slide 43</vt:lpstr>
      <vt:lpstr>Slide 44</vt:lpstr>
      <vt:lpstr>Vulnerability/Risk Assessment Conceptual Model and Pilots</vt:lpstr>
      <vt:lpstr>Peer Exchanges and Survey</vt:lpstr>
      <vt:lpstr>Vulnerability/Risk Assessment  Conceptual Model</vt:lpstr>
      <vt:lpstr>Slide 48</vt:lpstr>
      <vt:lpstr>Pilots Selected</vt:lpstr>
      <vt:lpstr>Metropolitan Transportation Commission</vt:lpstr>
      <vt:lpstr>Virginia DOT</vt:lpstr>
      <vt:lpstr>New Jersey DOT</vt:lpstr>
      <vt:lpstr>Washington State DOT</vt:lpstr>
      <vt:lpstr>Oahu MPO</vt:lpstr>
      <vt:lpstr>Next Steps</vt:lpstr>
      <vt:lpstr>Gulf Coast Study, Phase 2</vt:lpstr>
      <vt:lpstr>Gulf Coast Study: Goals</vt:lpstr>
      <vt:lpstr>Gulf Coast Study, Phase 2: Overview</vt:lpstr>
      <vt:lpstr>Task 1:  Identify Critical Transportation Systems</vt:lpstr>
      <vt:lpstr>Slide 60</vt:lpstr>
      <vt:lpstr>Task 2: Collect Climate Data and Assess Transportation Exposure &amp; Sensitivity</vt:lpstr>
      <vt:lpstr>Tasks 3 &amp; 4: Vulnerability &amp; Risk Management</vt:lpstr>
      <vt:lpstr>Task 5: Working with Mobile</vt:lpstr>
      <vt:lpstr>Upcoming Air Quality, Climate Change &amp; Sustainability Activities</vt:lpstr>
      <vt:lpstr>Air Quality Research Activities </vt:lpstr>
      <vt:lpstr>Climate Change: Mitigation Activities</vt:lpstr>
      <vt:lpstr>Climate Change:  Adaptation Activities</vt:lpstr>
      <vt:lpstr>Sustainability:  Activities</vt:lpstr>
      <vt:lpstr>Air Quality and Climate Change Resources</vt:lpstr>
      <vt:lpstr>Questions and Answer Session</vt:lpstr>
      <vt:lpstr>For Additional Information  </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and Livability</dc:title>
  <dc:creator>julie.panna.CTR</dc:creator>
  <cp:lastModifiedBy>julie.panna.CTR</cp:lastModifiedBy>
  <cp:revision>439</cp:revision>
  <dcterms:created xsi:type="dcterms:W3CDTF">2010-04-28T19:15:37Z</dcterms:created>
  <dcterms:modified xsi:type="dcterms:W3CDTF">2010-12-14T14:46:19Z</dcterms:modified>
</cp:coreProperties>
</file>