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56" r:id="rId6"/>
    <p:sldId id="262" r:id="rId7"/>
    <p:sldId id="261" r:id="rId8"/>
    <p:sldId id="264" r:id="rId9"/>
    <p:sldId id="263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nne Kaercher" initials="JK" lastIdx="1" clrIdx="0"/>
  <p:cmAuthor id="1" name="Megan Mcclory" initials="M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7874-D063-4778-9980-652C3256628D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1144C-8EA6-44E3-8057-207BBB95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9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691F-BBBB-4806-9023-A5598D0489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7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691F-BBBB-4806-9023-A5598D0489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2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691F-BBBB-4806-9023-A5598D0489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691F-BBBB-4806-9023-A5598D0489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6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three phases of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1144C-8EA6-44E3-8057-207BBB9536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0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1144C-8EA6-44E3-8057-207BBB9536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7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Applied for TIGER</a:t>
            </a:r>
            <a:r>
              <a:rPr lang="en-US" baseline="0" dirty="0" smtClean="0"/>
              <a:t> in September 2009. FONSI November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1144C-8EA6-44E3-8057-207BBB9536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691F-BBBB-4806-9023-A5598D04895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7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1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6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DE2C-ACB2-4DB6-9477-8D2392686503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AE81-4DF2-4E8C-A1FA-DC5C2EBEF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1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hyperlink" Target="mailto:megan.mcclory@dot.state.oh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629400" y="838200"/>
            <a:ext cx="1828800" cy="5579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7631"/>
            <a:ext cx="8153400" cy="1401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Myriad Pro" pitchFamily="34" charset="0"/>
                <a:cs typeface="Times New Roman" pitchFamily="18" charset="0"/>
              </a:rPr>
              <a:t>THE OHIO RAIL DEVELOPMENT COMMISSION + THE CSX NATIONAL GATEWAY</a:t>
            </a:r>
            <a:endParaRPr lang="en-US" sz="32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524000"/>
            <a:ext cx="7772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1676400"/>
            <a:ext cx="7772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7387" r="10133" b="20844"/>
          <a:stretch/>
        </p:blipFill>
        <p:spPr>
          <a:xfrm>
            <a:off x="1066800" y="2209800"/>
            <a:ext cx="69342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9600" y="1752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FHWA Talking Freight Webinar 		  	               April 17,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20918"/>
            <a:ext cx="3124200" cy="234315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OPPORTUNITIES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1828800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Multi-state coalition supports National Gateway Initiative: OH, PA, MD, VA, WV, NC, District of Columbia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Multi-state Memorandum of Agreement regarding Phase I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Private funding of project oversight costs for TIGER Award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Maintain coalition communication through e-mails, phone updates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  <a:cs typeface="Times New Roman" pitchFamily="18" charset="0"/>
              </a:rPr>
              <a:t>Leveraging private investment for public </a:t>
            </a:r>
            <a:r>
              <a:rPr lang="en-US" dirty="0" smtClean="0">
                <a:latin typeface="Myriad Pro" pitchFamily="34" charset="0"/>
                <a:cs typeface="Times New Roman" pitchFamily="18" charset="0"/>
              </a:rPr>
              <a:t>benefit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407556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Rock Springs, OH - AFTER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5375" y="414420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Rock Springs, OH - BEFORE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520918"/>
            <a:ext cx="4419600" cy="23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CHALLENGES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1828800"/>
            <a:ext cx="68580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Myriad Pro" pitchFamily="34" charset="0"/>
                <a:cs typeface="Times New Roman" pitchFamily="18" charset="0"/>
              </a:rPr>
              <a:t>Environmental process: Modal agencies have individual procedures approved by CEQ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Significant geographic and financial scope of the project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Only EFLHD had complete jurisdiction for the multi-state corridor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Private funding of project oversight by EFLHD: CSX couldn’t pay EFLHD directly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CSX grant to ORDC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ORDC grant to EFLHD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PPP contracting challenge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ORDC – Only entity with clear legal ability to sign for a multi-state award</a:t>
            </a:r>
          </a:p>
        </p:txBody>
      </p:sp>
    </p:spTree>
    <p:extLst>
      <p:ext uri="{BB962C8B-B14F-4D97-AF65-F5344CB8AC3E}">
        <p14:creationId xmlns:p14="http://schemas.microsoft.com/office/powerpoint/2010/main" val="438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97631"/>
            <a:ext cx="7086600" cy="1401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Myriad Pro" pitchFamily="34" charset="0"/>
                <a:cs typeface="Times New Roman" pitchFamily="18" charset="0"/>
              </a:rPr>
              <a:t>THE OHIO RAIL DEVELOPMENT COMMISSION</a:t>
            </a:r>
            <a:endParaRPr lang="en-US" sz="32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43000" y="194274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 pitchFamily="34" charset="0"/>
                <a:cs typeface="Myriad Arabic" pitchFamily="50" charset="-78"/>
              </a:rPr>
              <a:t>Questions?</a:t>
            </a:r>
          </a:p>
          <a:p>
            <a:r>
              <a:rPr lang="en-US" dirty="0" smtClean="0">
                <a:latin typeface="Myriad Pro" pitchFamily="34" charset="0"/>
                <a:cs typeface="Myriad Arabic" pitchFamily="50" charset="-78"/>
              </a:rPr>
              <a:t>Megan McClory</a:t>
            </a:r>
          </a:p>
          <a:p>
            <a:r>
              <a:rPr lang="en-US" dirty="0" smtClean="0">
                <a:latin typeface="Myriad Pro" pitchFamily="34" charset="0"/>
                <a:cs typeface="Myriad Arabic" pitchFamily="50" charset="-78"/>
                <a:hlinkClick r:id="rId4"/>
              </a:rPr>
              <a:t>megan.mcclory@dot.state.oh.us</a:t>
            </a:r>
            <a:endParaRPr lang="en-US" dirty="0" smtClean="0">
              <a:latin typeface="Myriad Pro" pitchFamily="34" charset="0"/>
              <a:cs typeface="Myriad Arabic" pitchFamily="50" charset="-78"/>
            </a:endParaRPr>
          </a:p>
          <a:p>
            <a:r>
              <a:rPr lang="en-US" dirty="0" smtClean="0">
                <a:latin typeface="Myriad Pro" pitchFamily="34" charset="0"/>
                <a:cs typeface="Myriad Arabic" pitchFamily="50" charset="-78"/>
              </a:rPr>
              <a:t>614-644-0289</a:t>
            </a:r>
            <a:endParaRPr lang="en-US" dirty="0">
              <a:latin typeface="Myriad Pro" pitchFamily="34" charset="0"/>
              <a:cs typeface="Myriad Arabic" pitchFamily="50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60960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IMPROVING RAIL TODAY FOR TOMORROW’S ECONOMY</a:t>
            </a:r>
            <a:endParaRPr lang="en-US" dirty="0">
              <a:latin typeface="Myriad Pro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4807"/>
            <a:ext cx="35433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47" y="1733729"/>
            <a:ext cx="2755153" cy="42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3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 txBox="1">
            <a:spLocks/>
          </p:cNvSpPr>
          <p:nvPr/>
        </p:nvSpPr>
        <p:spPr>
          <a:xfrm>
            <a:off x="1066800" y="97631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latin typeface="Myriad Pro" pitchFamily="34" charset="0"/>
                <a:cs typeface="Times New Roman" pitchFamily="18" charset="0"/>
              </a:rPr>
              <a:t>ORDC</a:t>
            </a:r>
          </a:p>
          <a:p>
            <a:pPr algn="l"/>
            <a:r>
              <a:rPr lang="en-US" sz="3200" dirty="0" smtClean="0">
                <a:latin typeface="Myriad Pro" pitchFamily="34" charset="0"/>
                <a:cs typeface="Times New Roman" pitchFamily="18" charset="0"/>
              </a:rPr>
              <a:t>WHO WE ARE</a:t>
            </a:r>
            <a:endParaRPr lang="en-US" sz="32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b="5168"/>
          <a:stretch/>
        </p:blipFill>
        <p:spPr>
          <a:xfrm>
            <a:off x="4766109" y="1793081"/>
            <a:ext cx="3276600" cy="220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4791509" y="4267200"/>
            <a:ext cx="3251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66800" y="1793081"/>
            <a:ext cx="34402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yriad Pro" pitchFamily="34" charset="0"/>
              </a:rPr>
              <a:t>Commission</a:t>
            </a:r>
          </a:p>
          <a:p>
            <a:endParaRPr lang="en-US" sz="800" b="1" dirty="0">
              <a:latin typeface="Myriad Pro" pitchFamily="34" charset="0"/>
            </a:endParaRPr>
          </a:p>
          <a:p>
            <a:r>
              <a:rPr lang="en-US" dirty="0">
                <a:latin typeface="Myriad Pro" pitchFamily="34" charset="0"/>
              </a:rPr>
              <a:t>15 Commissioners </a:t>
            </a:r>
          </a:p>
          <a:p>
            <a:r>
              <a:rPr lang="en-US" dirty="0" smtClean="0">
                <a:latin typeface="Myriad Pro" pitchFamily="34" charset="0"/>
              </a:rPr>
              <a:t>18 </a:t>
            </a:r>
            <a:r>
              <a:rPr lang="en-US" dirty="0">
                <a:latin typeface="Myriad Pro" pitchFamily="34" charset="0"/>
              </a:rPr>
              <a:t>staff</a:t>
            </a:r>
          </a:p>
          <a:p>
            <a:endParaRPr lang="en-US" dirty="0">
              <a:latin typeface="Myriad Pro" pitchFamily="34" charset="0"/>
            </a:endParaRPr>
          </a:p>
          <a:p>
            <a:r>
              <a:rPr lang="en-US" b="1" dirty="0" smtClean="0">
                <a:latin typeface="Myriad Pro" pitchFamily="34" charset="0"/>
              </a:rPr>
              <a:t>Created </a:t>
            </a:r>
          </a:p>
          <a:p>
            <a:endParaRPr lang="en-US" sz="800" b="1" dirty="0" smtClean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in 1994  under  Ohio  </a:t>
            </a:r>
            <a:r>
              <a:rPr lang="en-US" dirty="0">
                <a:latin typeface="Myriad Pro" pitchFamily="34" charset="0"/>
              </a:rPr>
              <a:t>Revised Code </a:t>
            </a:r>
            <a:r>
              <a:rPr lang="en-US" dirty="0" smtClean="0">
                <a:latin typeface="Myriad Pro" pitchFamily="34" charset="0"/>
              </a:rPr>
              <a:t> Chapter  </a:t>
            </a:r>
            <a:r>
              <a:rPr lang="en-US" dirty="0">
                <a:latin typeface="Myriad Pro" pitchFamily="34" charset="0"/>
              </a:rPr>
              <a:t>4981</a:t>
            </a:r>
          </a:p>
          <a:p>
            <a:endParaRPr lang="en-US" dirty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b="1" dirty="0" smtClean="0">
                <a:latin typeface="Myriad Pro" pitchFamily="34" charset="0"/>
              </a:rPr>
              <a:t>Mission</a:t>
            </a:r>
          </a:p>
          <a:p>
            <a:endParaRPr lang="en-US" sz="800" b="1" dirty="0" smtClean="0">
              <a:latin typeface="Myriad Pro" pitchFamily="34" charset="0"/>
            </a:endParaRPr>
          </a:p>
          <a:p>
            <a:r>
              <a:rPr lang="en-US" dirty="0" smtClean="0">
                <a:latin typeface="Myriad Pro" pitchFamily="34" charset="0"/>
              </a:rPr>
              <a:t>to </a:t>
            </a:r>
            <a:r>
              <a:rPr lang="en-US" dirty="0">
                <a:latin typeface="Myriad Pro" pitchFamily="34" charset="0"/>
              </a:rPr>
              <a:t>plan, promote, and implement the improved movement of goods and people faster and safer on a rail transportation network connecting Ohio to the nation and the world</a:t>
            </a:r>
          </a:p>
        </p:txBody>
      </p:sp>
    </p:spTree>
    <p:extLst>
      <p:ext uri="{BB962C8B-B14F-4D97-AF65-F5344CB8AC3E}">
        <p14:creationId xmlns:p14="http://schemas.microsoft.com/office/powerpoint/2010/main" val="11945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2260600" cy="169545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6" b="2830"/>
          <a:stretch/>
        </p:blipFill>
        <p:spPr>
          <a:xfrm>
            <a:off x="1136780" y="4094972"/>
            <a:ext cx="2088502" cy="1721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171700"/>
            <a:ext cx="2286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r="-1"/>
          <a:stretch/>
        </p:blipFill>
        <p:spPr>
          <a:xfrm>
            <a:off x="5715000" y="4038600"/>
            <a:ext cx="2286000" cy="177165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066800" y="762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dirty="0" smtClean="0">
                <a:latin typeface="Myriad Pro" pitchFamily="34" charset="0"/>
                <a:cs typeface="Times New Roman" pitchFamily="18" charset="0"/>
              </a:rPr>
              <a:t>ORDC</a:t>
            </a:r>
          </a:p>
          <a:p>
            <a:pPr algn="l"/>
            <a:r>
              <a:rPr lang="en-US" sz="3200" dirty="0" smtClean="0">
                <a:latin typeface="Myriad Pro" pitchFamily="34" charset="0"/>
                <a:cs typeface="Times New Roman" pitchFamily="18" charset="0"/>
              </a:rPr>
              <a:t>WHAT WE DO</a:t>
            </a:r>
            <a:endParaRPr lang="en-US" sz="3200" dirty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66800" y="19050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Myriad Pro" pitchFamily="34" charset="0"/>
                <a:cs typeface="Times New Roman" pitchFamily="18" charset="0"/>
              </a:rPr>
              <a:t>Grade </a:t>
            </a:r>
            <a:r>
              <a:rPr lang="en-US" dirty="0">
                <a:latin typeface="Myriad Pro" pitchFamily="34" charset="0"/>
                <a:cs typeface="Times New Roman" pitchFamily="18" charset="0"/>
              </a:rPr>
              <a:t>Crossing Safety</a:t>
            </a:r>
          </a:p>
          <a:p>
            <a:endParaRPr lang="en-US" dirty="0" smtClean="0">
              <a:latin typeface="Myriad Pro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Myriad Pro" pitchFamily="34" charset="0"/>
                <a:cs typeface="Times New Roman" pitchFamily="18" charset="0"/>
              </a:rPr>
              <a:t>Direct </a:t>
            </a:r>
            <a:r>
              <a:rPr lang="en-US" dirty="0">
                <a:latin typeface="Myriad Pro" pitchFamily="34" charset="0"/>
                <a:cs typeface="Times New Roman" pitchFamily="18" charset="0"/>
              </a:rPr>
              <a:t>Freight Rail Project </a:t>
            </a:r>
            <a:r>
              <a:rPr lang="en-US" dirty="0" smtClean="0">
                <a:latin typeface="Myriad Pro" pitchFamily="34" charset="0"/>
                <a:cs typeface="Times New Roman" pitchFamily="18" charset="0"/>
              </a:rPr>
              <a:t>Assistance</a:t>
            </a:r>
          </a:p>
          <a:p>
            <a:endParaRPr lang="en-US" dirty="0" smtClean="0">
              <a:latin typeface="Myriad Pro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Myriad Pro" pitchFamily="34" charset="0"/>
                <a:cs typeface="Times New Roman" pitchFamily="18" charset="0"/>
              </a:rPr>
              <a:t>Special </a:t>
            </a:r>
            <a:r>
              <a:rPr lang="en-US" dirty="0">
                <a:latin typeface="Myriad Pro" pitchFamily="34" charset="0"/>
                <a:cs typeface="Times New Roman" pitchFamily="18" charset="0"/>
              </a:rPr>
              <a:t>Freight Projects: National </a:t>
            </a:r>
            <a:r>
              <a:rPr lang="en-US" dirty="0" smtClean="0">
                <a:latin typeface="Myriad Pro" pitchFamily="34" charset="0"/>
                <a:cs typeface="Times New Roman" pitchFamily="18" charset="0"/>
              </a:rPr>
              <a:t>Gateway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38599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SPECIAL PROJECTS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49620" y="3886200"/>
            <a:ext cx="3775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yriad Pro" pitchFamily="34" charset="0"/>
                <a:cs typeface="Times New Roman" pitchFamily="18" charset="0"/>
              </a:rPr>
              <a:t>The National Gateway Initiative:</a:t>
            </a:r>
            <a:endParaRPr lang="en-US" b="1" dirty="0">
              <a:latin typeface="Myriad Pro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Will help yield nearly $10 billion in net public 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More than $22 in public benefits for every $1 spent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1842797"/>
            <a:ext cx="6858000" cy="17726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43000" y="1865753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National Gateway </a:t>
            </a:r>
            <a:r>
              <a:rPr lang="en-US" dirty="0"/>
              <a:t>is </a:t>
            </a:r>
            <a:r>
              <a:rPr lang="en-US" dirty="0" smtClean="0"/>
              <a:t>an $842 </a:t>
            </a:r>
            <a:r>
              <a:rPr lang="en-US" dirty="0"/>
              <a:t>million </a:t>
            </a:r>
            <a:r>
              <a:rPr lang="en-US" dirty="0" smtClean="0"/>
              <a:t>public-private partnership consisting of multiple rail infrastructure and intermodal terminal capacity projects.  When complete, the National Gateway will create a highly efficient freight transportation link between the Mid-Atlantic ports and the Midwest, improving the flow of goods between the eastern and western rail networks.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64983" r="34973" b="8210"/>
          <a:stretch/>
        </p:blipFill>
        <p:spPr>
          <a:xfrm>
            <a:off x="7378959" y="813612"/>
            <a:ext cx="622041" cy="5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55" y="304800"/>
            <a:ext cx="4315045" cy="655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1100" y="3200400"/>
            <a:ext cx="3352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yriad Pro" pitchFamily="34" charset="0"/>
                <a:cs typeface="Times New Roman" pitchFamily="18" charset="0"/>
              </a:rPr>
              <a:t>61 Clearance Locations</a:t>
            </a:r>
          </a:p>
          <a:p>
            <a:endParaRPr lang="en-US" sz="400" b="1" dirty="0">
              <a:latin typeface="Myriad Pro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Ohio: 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Pennsylvania: 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Maryland: 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West Virginia: 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Virginia: 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District of Columbia: 6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0" y="1469231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16002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3602" r="62429" b="6388"/>
          <a:stretch/>
        </p:blipFill>
        <p:spPr>
          <a:xfrm>
            <a:off x="7420363" y="771525"/>
            <a:ext cx="622041" cy="6246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3500" y="6477000"/>
            <a:ext cx="155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Image source: www.mdot.maryland.gov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2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OVERALL BENEFITS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2057400"/>
            <a:ext cx="685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yriad Pro" pitchFamily="34" charset="0"/>
                <a:cs typeface="Times New Roman" pitchFamily="18" charset="0"/>
              </a:rPr>
              <a:t>Over the next 30 years, benefits  associated with the National Gateway include:</a:t>
            </a:r>
          </a:p>
          <a:p>
            <a:endParaRPr lang="en-US" sz="400" b="1" dirty="0" smtClean="0">
              <a:latin typeface="Myriad Pro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Public roadway congestion</a:t>
            </a:r>
            <a:r>
              <a:rPr lang="en-US" dirty="0">
                <a:latin typeface="Myriad Pro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Myriad Pro" pitchFamily="34" charset="0"/>
                <a:cs typeface="Times New Roman" pitchFamily="18" charset="0"/>
              </a:rPr>
              <a:t>cost savings of nearly $400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Public roadway pavement cost savings of over $670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Nearly $3.4 billion in shipper cost savings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More than $150 million in logistics savings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Additional capacity on major highway corridors, including I-95, I-76, I-66, I-64, I-270, I-70 and I-81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Public roadway accident cost savings of more than $900 million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Nearly two billion gallon reduction in fuel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Improved connectivity between existing transportation modes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t="63602" r="62429" b="6388"/>
          <a:stretch/>
        </p:blipFill>
        <p:spPr>
          <a:xfrm>
            <a:off x="7420363" y="771525"/>
            <a:ext cx="622041" cy="6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WHY ORDC GOT INVOLVED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5240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6764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64983" r="34973" b="8210"/>
          <a:stretch/>
        </p:blipFill>
        <p:spPr>
          <a:xfrm>
            <a:off x="7378959" y="889812"/>
            <a:ext cx="622041" cy="557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2057400"/>
            <a:ext cx="6934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latin typeface="Myriad Pro" pitchFamily="34" charset="0"/>
                <a:cs typeface="Times New Roman" pitchFamily="18" charset="0"/>
              </a:rPr>
              <a:t>$175 million Northwest Ohio Terminal Facility </a:t>
            </a:r>
            <a:r>
              <a:rPr lang="en-US" b="1" dirty="0" smtClean="0">
                <a:latin typeface="Myriad Pro" pitchFamily="34" charset="0"/>
                <a:cs typeface="Times New Roman" pitchFamily="18" charset="0"/>
              </a:rPr>
              <a:t>(</a:t>
            </a:r>
            <a:r>
              <a:rPr lang="en-US" b="1" dirty="0">
                <a:latin typeface="Myriad Pro" pitchFamily="34" charset="0"/>
                <a:cs typeface="Times New Roman" pitchFamily="18" charset="0"/>
              </a:rPr>
              <a:t>North Baltimore</a:t>
            </a:r>
            <a:r>
              <a:rPr lang="en-US" b="1" dirty="0" smtClean="0">
                <a:latin typeface="Myriad Pro" pitchFamily="34" charset="0"/>
                <a:cs typeface="Times New Roman" pitchFamily="18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Approximately 300 jobs created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Improved intermodal service for Ohio businesses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CSX Buckeye Yard expansion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Marion Intermodal Center expansion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  <a:p>
            <a:endParaRPr lang="en-US" b="1" dirty="0">
              <a:latin typeface="Myriad Pro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Myriad Pro" pitchFamily="34" charset="0"/>
                <a:cs typeface="Times New Roman" pitchFamily="18" charset="0"/>
              </a:rPr>
              <a:t>The National Gateway will:</a:t>
            </a:r>
          </a:p>
          <a:p>
            <a:endParaRPr lang="en-US" sz="400" b="1" dirty="0">
              <a:latin typeface="Myriad Pro" pitchFamily="34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Deliver nearly $1.7 billion in public benefits to Ohio;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Create more than 20,000 jobs;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Save more than $350 million in shipping and logistics costs;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Reduce the state’s highway congestion, saving more than $70 million in highway maintenance costs; 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Reduce CO</a:t>
            </a:r>
            <a:r>
              <a:rPr lang="en-US" baseline="-25000" dirty="0" smtClean="0">
                <a:latin typeface="Myriad Pro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Myriad Pro" pitchFamily="34" charset="0"/>
                <a:cs typeface="Times New Roman" pitchFamily="18" charset="0"/>
              </a:rPr>
              <a:t> emissions by nearly 2 million tons.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>
              <a:latin typeface="Myriad Pro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PHASE I FUNDING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43449"/>
              </p:ext>
            </p:extLst>
          </p:nvPr>
        </p:nvGraphicFramePr>
        <p:xfrm>
          <a:off x="1333500" y="1889760"/>
          <a:ext cx="64770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133600"/>
                <a:gridCol w="17145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Funding Source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Funding Administrator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Amount Administered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Tiger I Grant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ORDC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$98.0 million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Ohio ARRA Allocations and Congressional Allocation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$20.5 million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Ohio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Logistics &amp; Distribution Stimulus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Ohio Department of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$10.0 million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 Transportation Assistance Program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Commonwealth of Pennsylvania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$35.0 million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Private Investment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CSX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$25.1 million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6228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Phase 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Costs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$188.6 million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038600" y="5715000"/>
            <a:ext cx="175260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066800" y="152400"/>
            <a:ext cx="7086600" cy="1401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Myriad Pro" pitchFamily="34" charset="0"/>
                <a:cs typeface="Times New Roman" pitchFamily="18" charset="0"/>
              </a:rPr>
              <a:t>TIMELINE</a:t>
            </a:r>
          </a:p>
          <a:p>
            <a:pPr algn="l"/>
            <a:r>
              <a:rPr lang="en-US" sz="2000" dirty="0" smtClean="0">
                <a:latin typeface="Myriad Pro" pitchFamily="34" charset="0"/>
                <a:cs typeface="Times New Roman" pitchFamily="18" charset="0"/>
              </a:rPr>
              <a:t>CSX NATIONAL GATEWAY</a:t>
            </a:r>
            <a:endParaRPr lang="en-US" sz="2000" dirty="0">
              <a:latin typeface="Myriad Pro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1469231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43000" y="1600200"/>
            <a:ext cx="685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1828800"/>
            <a:ext cx="6858000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May 1, 2008 – CSX announces the National Gateway Initiative</a:t>
            </a:r>
            <a:endParaRPr lang="en-US" sz="800" dirty="0" smtClean="0">
              <a:latin typeface="Myriad Pro" pitchFamily="34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February 17, 2010 – TIGER Award Announced</a:t>
            </a:r>
            <a:endParaRPr lang="en-US" dirty="0">
              <a:latin typeface="Myriad Pro" pitchFamily="34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December 22, 2010 – USDOT &amp; ORDC execute TIGER agreement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First Quarter, 2011 – Phase I construction begins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May 18, 2011 – CSX commits funding to complete all National Gateway clearance projects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July 31, 2013 – Anticipated completion date for Phase I projects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Myriad Pro" pitchFamily="34" charset="0"/>
                <a:cs typeface="Times New Roman" pitchFamily="18" charset="0"/>
              </a:rPr>
              <a:t>2015 – Anticipated completion date for all NG clearance projects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Myriad Pro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64983" r="5088" b="8210"/>
          <a:stretch/>
        </p:blipFill>
        <p:spPr>
          <a:xfrm>
            <a:off x="6096000" y="813612"/>
            <a:ext cx="1828800" cy="5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721</Words>
  <Application>Microsoft Office PowerPoint</Application>
  <PresentationFormat>On-screen Show (4:3)</PresentationFormat>
  <Paragraphs>131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OHIO RAIL DEVELOPMENT COMMISSION + THE CSX NATIONAL GATEWAY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OHIO RAIL DEVELOPMENT COMMISSION</vt:lpstr>
    </vt:vector>
  </TitlesOfParts>
  <Company>Ohio Department of Transportation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OHIO RAIL DEVELOPMENT COMMISSION</dc:title>
  <dc:creator>Julianne Kaercher</dc:creator>
  <cp:lastModifiedBy>symounj</cp:lastModifiedBy>
  <cp:revision>58</cp:revision>
  <dcterms:created xsi:type="dcterms:W3CDTF">2013-04-05T14:54:09Z</dcterms:created>
  <dcterms:modified xsi:type="dcterms:W3CDTF">2013-04-17T14:36:22Z</dcterms:modified>
</cp:coreProperties>
</file>