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756" r:id="rId5"/>
  </p:sldMasterIdLst>
  <p:notesMasterIdLst>
    <p:notesMasterId r:id="rId38"/>
  </p:notesMasterIdLst>
  <p:handoutMasterIdLst>
    <p:handoutMasterId r:id="rId39"/>
  </p:handoutMasterIdLst>
  <p:sldIdLst>
    <p:sldId id="256" r:id="rId6"/>
    <p:sldId id="330" r:id="rId7"/>
    <p:sldId id="340" r:id="rId8"/>
    <p:sldId id="331" r:id="rId9"/>
    <p:sldId id="342" r:id="rId10"/>
    <p:sldId id="346" r:id="rId11"/>
    <p:sldId id="347" r:id="rId12"/>
    <p:sldId id="344" r:id="rId13"/>
    <p:sldId id="341" r:id="rId14"/>
    <p:sldId id="345" r:id="rId15"/>
    <p:sldId id="343" r:id="rId16"/>
    <p:sldId id="324" r:id="rId17"/>
    <p:sldId id="298" r:id="rId18"/>
    <p:sldId id="275" r:id="rId19"/>
    <p:sldId id="274" r:id="rId20"/>
    <p:sldId id="277" r:id="rId21"/>
    <p:sldId id="278" r:id="rId22"/>
    <p:sldId id="279" r:id="rId23"/>
    <p:sldId id="284" r:id="rId24"/>
    <p:sldId id="282" r:id="rId25"/>
    <p:sldId id="283" r:id="rId26"/>
    <p:sldId id="348" r:id="rId27"/>
    <p:sldId id="333" r:id="rId28"/>
    <p:sldId id="335" r:id="rId29"/>
    <p:sldId id="349" r:id="rId30"/>
    <p:sldId id="338" r:id="rId31"/>
    <p:sldId id="334" r:id="rId32"/>
    <p:sldId id="339" r:id="rId33"/>
    <p:sldId id="337" r:id="rId34"/>
    <p:sldId id="329" r:id="rId35"/>
    <p:sldId id="328" r:id="rId36"/>
    <p:sldId id="32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holas.thornton" initials="n" lastIdx="7" clrIdx="0"/>
  <p:cmAuthor id="1" name="ed.strocko" initials="e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16" autoAdjust="0"/>
  </p:normalViewPr>
  <p:slideViewPr>
    <p:cSldViewPr>
      <p:cViewPr>
        <p:scale>
          <a:sx n="60" d="100"/>
          <a:sy n="60" d="100"/>
        </p:scale>
        <p:origin x="-1608" y="-3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2AF14900-B9FE-4C45-9C6B-D3CC8BE34056}" type="datetimeFigureOut">
              <a:rPr lang="en-US" smtClean="0"/>
              <a:pPr/>
              <a:t>11/28/2012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81117B1A-7305-4FF6-861F-79B02D990F4C}" type="slidenum">
              <a:rPr lang="en-US" smtClean="0"/>
              <a:pPr/>
              <a:t>‹#›</a:t>
            </a:fld>
            <a:endParaRPr lang="en-US" dirty="0"/>
          </a:p>
        </p:txBody>
      </p:sp>
    </p:spTree>
    <p:extLst>
      <p:ext uri="{BB962C8B-B14F-4D97-AF65-F5344CB8AC3E}">
        <p14:creationId xmlns:p14="http://schemas.microsoft.com/office/powerpoint/2010/main" val="4238562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78D63500-778D-4D89-B54E-2D012EF60502}" type="datetimeFigureOut">
              <a:rPr lang="en-US" smtClean="0"/>
              <a:pPr/>
              <a:t>11/28/2012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DCBE5855-32EA-4516-9832-06492ACF6878}" type="slidenum">
              <a:rPr lang="en-US" smtClean="0"/>
              <a:pPr/>
              <a:t>‹#›</a:t>
            </a:fld>
            <a:endParaRPr lang="en-US" dirty="0"/>
          </a:p>
        </p:txBody>
      </p:sp>
    </p:spTree>
    <p:extLst>
      <p:ext uri="{BB962C8B-B14F-4D97-AF65-F5344CB8AC3E}">
        <p14:creationId xmlns:p14="http://schemas.microsoft.com/office/powerpoint/2010/main" val="178168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2</a:t>
            </a:fld>
            <a:endParaRPr lang="en-US" dirty="0"/>
          </a:p>
        </p:txBody>
      </p:sp>
    </p:spTree>
    <p:extLst>
      <p:ext uri="{BB962C8B-B14F-4D97-AF65-F5344CB8AC3E}">
        <p14:creationId xmlns:p14="http://schemas.microsoft.com/office/powerpoint/2010/main" val="2955120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BE5855-32EA-4516-9832-06492ACF6878}" type="slidenum">
              <a:rPr lang="en-US" smtClean="0"/>
              <a:pPr/>
              <a:t>12</a:t>
            </a:fld>
            <a:endParaRPr lang="en-US" dirty="0"/>
          </a:p>
        </p:txBody>
      </p:sp>
    </p:spTree>
    <p:extLst>
      <p:ext uri="{BB962C8B-B14F-4D97-AF65-F5344CB8AC3E}">
        <p14:creationId xmlns:p14="http://schemas.microsoft.com/office/powerpoint/2010/main" val="153207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13</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14</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15</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16</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17</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18</a:t>
            </a:fld>
            <a:endParaRPr lang="en-US" dirty="0" smtClean="0"/>
          </a:p>
        </p:txBody>
      </p:sp>
      <p:sp>
        <p:nvSpPr>
          <p:cNvPr id="2" name="Notes Placeholder 1"/>
          <p:cNvSpPr>
            <a:spLocks noGrp="1"/>
          </p:cNvSpPr>
          <p:nvPr>
            <p:ph type="body" sz="quarter" idx="10"/>
          </p:nvPr>
        </p:nvSpPr>
        <p:spPr/>
        <p:txBody>
          <a:bodyPr/>
          <a:lstStyle/>
          <a:p>
            <a:endParaRPr lang="en-US" sz="1200" kern="1200" dirty="0">
              <a:solidFill>
                <a:schemeClr val="tx1"/>
              </a:solidFill>
              <a:latin typeface="+mn-lt"/>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19</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20</a:t>
            </a:fld>
            <a:endParaRPr lang="en-US" dirty="0" smtClean="0"/>
          </a:p>
        </p:txBody>
      </p:sp>
      <p:sp>
        <p:nvSpPr>
          <p:cNvPr id="2" name="Notes Placeholder 1"/>
          <p:cNvSpPr>
            <a:spLocks noGrp="1"/>
          </p:cNvSpPr>
          <p:nvPr>
            <p:ph type="body" sz="quarter" idx="10"/>
          </p:nvPr>
        </p:nvSpPr>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21</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065A2C-8456-4D3E-8FE6-4651F586CD56}" type="slidenum">
              <a:rPr lang="en-US" smtClean="0"/>
              <a:pPr fontAlgn="base">
                <a:spcBef>
                  <a:spcPct val="0"/>
                </a:spcBef>
                <a:spcAft>
                  <a:spcPct val="0"/>
                </a:spcAft>
                <a:defRPr/>
              </a:pPr>
              <a:t>4</a:t>
            </a:fld>
            <a:endParaRPr lang="en-US" dirty="0" smtClean="0"/>
          </a:p>
        </p:txBody>
      </p:sp>
      <p:sp>
        <p:nvSpPr>
          <p:cNvPr id="5" name="Notes Placeholder 2"/>
          <p:cNvSpPr>
            <a:spLocks noGrp="1"/>
          </p:cNvSpPr>
          <p:nvPr>
            <p:ph type="body" idx="3"/>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BE5855-32EA-4516-9832-06492ACF6878}" type="slidenum">
              <a:rPr lang="en-US" smtClean="0"/>
              <a:pPr/>
              <a:t>22</a:t>
            </a:fld>
            <a:endParaRPr lang="en-US" dirty="0"/>
          </a:p>
        </p:txBody>
      </p:sp>
    </p:spTree>
    <p:extLst>
      <p:ext uri="{BB962C8B-B14F-4D97-AF65-F5344CB8AC3E}">
        <p14:creationId xmlns:p14="http://schemas.microsoft.com/office/powerpoint/2010/main" val="1207833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24</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BE5855-32EA-4516-9832-06492ACF6878}" type="slidenum">
              <a:rPr lang="en-US" smtClean="0"/>
              <a:pPr/>
              <a:t>25</a:t>
            </a:fld>
            <a:endParaRPr lang="en-US" dirty="0"/>
          </a:p>
        </p:txBody>
      </p:sp>
    </p:spTree>
    <p:extLst>
      <p:ext uri="{BB962C8B-B14F-4D97-AF65-F5344CB8AC3E}">
        <p14:creationId xmlns:p14="http://schemas.microsoft.com/office/powerpoint/2010/main" val="852671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26</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27</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BE5855-32EA-4516-9832-06492ACF6878}"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29</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5</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BE5855-32EA-4516-9832-06492ACF6878}" type="slidenum">
              <a:rPr lang="en-US" smtClean="0"/>
              <a:pPr/>
              <a:t>6</a:t>
            </a:fld>
            <a:endParaRPr lang="en-US" dirty="0"/>
          </a:p>
        </p:txBody>
      </p:sp>
    </p:spTree>
    <p:extLst>
      <p:ext uri="{BB962C8B-B14F-4D97-AF65-F5344CB8AC3E}">
        <p14:creationId xmlns:p14="http://schemas.microsoft.com/office/powerpoint/2010/main" val="1522195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BE5855-32EA-4516-9832-06492ACF6878}" type="slidenum">
              <a:rPr lang="en-US" smtClean="0"/>
              <a:pPr/>
              <a:t>7</a:t>
            </a:fld>
            <a:endParaRPr lang="en-US" dirty="0"/>
          </a:p>
        </p:txBody>
      </p:sp>
    </p:spTree>
    <p:extLst>
      <p:ext uri="{BB962C8B-B14F-4D97-AF65-F5344CB8AC3E}">
        <p14:creationId xmlns:p14="http://schemas.microsoft.com/office/powerpoint/2010/main" val="42879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8</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9</a:t>
            </a:fld>
            <a:endParaRPr lang="en-US" dirty="0" smtClean="0"/>
          </a:p>
        </p:txBody>
      </p:sp>
      <p:sp>
        <p:nvSpPr>
          <p:cNvPr id="2" name="Notes Placeholder 1"/>
          <p:cNvSpPr>
            <a:spLocks noGrp="1"/>
          </p:cNvSpPr>
          <p:nvPr>
            <p:ph type="body" sz="quarter" idx="10"/>
          </p:nvPr>
        </p:nvSpPr>
        <p:spPr/>
        <p:txBody>
          <a:bodyPr/>
          <a:lstStyle/>
          <a:p>
            <a:pPr defTabSz="914350">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10</a:t>
            </a:fld>
            <a:endParaRPr lang="en-US" dirty="0" smtClean="0"/>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11</a:t>
            </a:fld>
            <a:endParaRPr lang="en-US" dirty="0" smtClean="0"/>
          </a:p>
        </p:txBody>
      </p:sp>
      <p:sp>
        <p:nvSpPr>
          <p:cNvPr id="2" name="Notes Placeholder 1"/>
          <p:cNvSpPr>
            <a:spLocks noGrp="1"/>
          </p:cNvSpPr>
          <p:nvPr>
            <p:ph type="body" sz="quarter" idx="10"/>
          </p:nvPr>
        </p:nvSpPr>
        <p:spPr/>
        <p:txBody>
          <a:bodyPr/>
          <a:lstStyle/>
          <a:p>
            <a:endParaRPr 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nchor="ctr">
            <a:noAutofit/>
            <a:scene3d>
              <a:camera prst="orthographicFront"/>
              <a:lightRig rig="freezing" dir="t">
                <a:rot lat="0" lon="0" rev="5640000"/>
              </a:lightRig>
            </a:scene3d>
            <a:sp3d prstMaterial="flat">
              <a:bevelT w="38100" h="38100"/>
            </a:sp3d>
          </a:bodyPr>
          <a:lstStyle>
            <a:lvl1pPr algn="r">
              <a:defRPr lang="en-US" sz="5200" b="1" cap="none" baseline="0">
                <a:ln w="635">
                  <a:noFill/>
                </a:ln>
                <a:solidFill>
                  <a:schemeClr val="accent4">
                    <a:tint val="90000"/>
                    <a:satMod val="125000"/>
                  </a:schemeClr>
                </a:solidFill>
                <a:effectLst>
                  <a:outerShdw blurRad="38100" dist="25400" dir="5400000" algn="tl" rotWithShape="0">
                    <a:srgbClr val="000000">
                      <a:alpha val="43000"/>
                    </a:srgbClr>
                  </a:outerShdw>
                </a:effectLst>
              </a:defRPr>
            </a:lvl1pPr>
          </a:lstStyle>
          <a:p>
            <a:pPr lvl="0"/>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230B7DA-FCA5-45E2-AD52-7A35E5C962ED}" type="datetime1">
              <a:rPr lang="en-US" smtClean="0">
                <a:solidFill>
                  <a:srgbClr val="DBF5F9">
                    <a:shade val="90000"/>
                  </a:srgbClr>
                </a:solidFill>
              </a:rPr>
              <a:pPr>
                <a:defRPr/>
              </a:pPr>
              <a:t>11/28/2012</a:t>
            </a:fld>
            <a:endParaRPr lang="en-US" dirty="0">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r>
              <a:rPr lang="en-US" dirty="0" smtClean="0">
                <a:solidFill>
                  <a:srgbClr val="DBF5F9">
                    <a:shade val="90000"/>
                  </a:srgbClr>
                </a:solidFill>
              </a:rPr>
              <a:t>MAP-21: Operations &amp; Freight</a:t>
            </a:r>
            <a:endParaRPr lang="en-US" dirty="0">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B144CFA9-F12B-4B70-A0ED-D85C89EC9901}"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3731328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DF9E027-5109-4A0F-BC2C-D5C964B03CCE}"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F18322E-0D4A-4D56-B370-55FED0199E03}"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08905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97DF8D-44FA-4682-97F1-B0ECE51534BF}"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F6F9518-971D-4044-8E71-471C496D3D9B}"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353411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8F40CE-A82E-461C-8686-F09F21A8D870}" type="datetime1">
              <a:rPr lang="en-US" smtClean="0"/>
              <a:pPr/>
              <a:t>11/28/2012</a:t>
            </a:fld>
            <a:endParaRPr lang="en-US" dirty="0"/>
          </a:p>
        </p:txBody>
      </p:sp>
      <p:sp>
        <p:nvSpPr>
          <p:cNvPr id="19" name="Footer Placeholder 18"/>
          <p:cNvSpPr>
            <a:spLocks noGrp="1"/>
          </p:cNvSpPr>
          <p:nvPr>
            <p:ph type="ftr" sz="quarter" idx="11"/>
          </p:nvPr>
        </p:nvSpPr>
        <p:spPr/>
        <p:txBody>
          <a:bodyPr/>
          <a:lstStyle/>
          <a:p>
            <a:r>
              <a:rPr lang="en-US" dirty="0" smtClean="0"/>
              <a:t>MAP-21: Operations &amp; Freight</a:t>
            </a:r>
            <a:endParaRPr lang="en-US" dirty="0"/>
          </a:p>
        </p:txBody>
      </p:sp>
      <p:sp>
        <p:nvSpPr>
          <p:cNvPr id="27" name="Slide Number Placeholder 26"/>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D58BA-43A9-4EE9-A40D-B8677B218F4D}" type="datetime1">
              <a:rPr lang="en-US" smtClean="0"/>
              <a:pPr/>
              <a:t>11/28/2012</a:t>
            </a:fld>
            <a:endParaRPr lang="en-US" dirty="0"/>
          </a:p>
        </p:txBody>
      </p:sp>
      <p:sp>
        <p:nvSpPr>
          <p:cNvPr id="5" name="Footer Placeholder 4"/>
          <p:cNvSpPr>
            <a:spLocks noGrp="1"/>
          </p:cNvSpPr>
          <p:nvPr>
            <p:ph type="ftr" sz="quarter" idx="11"/>
          </p:nvPr>
        </p:nvSpPr>
        <p:spPr/>
        <p:txBody>
          <a:bodyPr/>
          <a:lstStyle/>
          <a:p>
            <a:r>
              <a:rPr lang="en-US" dirty="0" smtClean="0"/>
              <a:t>MAP-21: Operations &amp; Freight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A0A45A-C2CC-4F9C-9A79-22759CCAAF80}" type="datetime1">
              <a:rPr lang="en-US" smtClean="0"/>
              <a:pPr/>
              <a:t>11/28/2012</a:t>
            </a:fld>
            <a:endParaRPr lang="en-US" dirty="0"/>
          </a:p>
        </p:txBody>
      </p:sp>
      <p:sp>
        <p:nvSpPr>
          <p:cNvPr id="5" name="Footer Placeholder 4"/>
          <p:cNvSpPr>
            <a:spLocks noGrp="1"/>
          </p:cNvSpPr>
          <p:nvPr>
            <p:ph type="ftr" sz="quarter" idx="11"/>
          </p:nvPr>
        </p:nvSpPr>
        <p:spPr/>
        <p:txBody>
          <a:bodyPr/>
          <a:lstStyle/>
          <a:p>
            <a:r>
              <a:rPr lang="en-US" dirty="0" smtClean="0"/>
              <a:t>MAP-21: Operations &amp; Freight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4A390-749B-4954-8285-762A4CF35B09}" type="datetime1">
              <a:rPr lang="en-US" smtClean="0"/>
              <a:pPr/>
              <a:t>11/28/2012</a:t>
            </a:fld>
            <a:endParaRPr lang="en-US" dirty="0"/>
          </a:p>
        </p:txBody>
      </p:sp>
      <p:sp>
        <p:nvSpPr>
          <p:cNvPr id="6" name="Footer Placeholder 5"/>
          <p:cNvSpPr>
            <a:spLocks noGrp="1"/>
          </p:cNvSpPr>
          <p:nvPr>
            <p:ph type="ftr" sz="quarter" idx="11"/>
          </p:nvPr>
        </p:nvSpPr>
        <p:spPr/>
        <p:txBody>
          <a:bodyPr/>
          <a:lstStyle/>
          <a:p>
            <a:r>
              <a:rPr lang="en-US" dirty="0" smtClean="0"/>
              <a:t>MAP-21: Operations &amp; Freight</a:t>
            </a:r>
            <a:endParaRPr lang="en-US" dirty="0"/>
          </a:p>
        </p:txBody>
      </p:sp>
      <p:sp>
        <p:nvSpPr>
          <p:cNvPr id="7" name="Slide Number Placeholder 6"/>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48F843-A73B-423D-9A6B-EB7A8ECB6044}" type="datetime1">
              <a:rPr lang="en-US" smtClean="0"/>
              <a:pPr/>
              <a:t>11/28/2012</a:t>
            </a:fld>
            <a:endParaRPr lang="en-US" dirty="0"/>
          </a:p>
        </p:txBody>
      </p:sp>
      <p:sp>
        <p:nvSpPr>
          <p:cNvPr id="8" name="Footer Placeholder 7"/>
          <p:cNvSpPr>
            <a:spLocks noGrp="1"/>
          </p:cNvSpPr>
          <p:nvPr>
            <p:ph type="ftr" sz="quarter" idx="11"/>
          </p:nvPr>
        </p:nvSpPr>
        <p:spPr/>
        <p:txBody>
          <a:bodyPr/>
          <a:lstStyle/>
          <a:p>
            <a:r>
              <a:rPr lang="en-US" dirty="0" smtClean="0"/>
              <a:t>MAP-21: Operations &amp; Freight</a:t>
            </a:r>
            <a:endParaRPr lang="en-US" dirty="0"/>
          </a:p>
        </p:txBody>
      </p:sp>
      <p:sp>
        <p:nvSpPr>
          <p:cNvPr id="9" name="Slide Number Placeholder 8"/>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94DEF3-D1F5-46CF-987B-27347FA78058}" type="datetime1">
              <a:rPr lang="en-US" smtClean="0"/>
              <a:pPr/>
              <a:t>11/28/2012</a:t>
            </a:fld>
            <a:endParaRPr lang="en-US" dirty="0"/>
          </a:p>
        </p:txBody>
      </p:sp>
      <p:sp>
        <p:nvSpPr>
          <p:cNvPr id="4" name="Footer Placeholder 3"/>
          <p:cNvSpPr>
            <a:spLocks noGrp="1"/>
          </p:cNvSpPr>
          <p:nvPr>
            <p:ph type="ftr" sz="quarter" idx="11"/>
          </p:nvPr>
        </p:nvSpPr>
        <p:spPr/>
        <p:txBody>
          <a:bodyPr/>
          <a:lstStyle/>
          <a:p>
            <a:r>
              <a:rPr lang="en-US" dirty="0" smtClean="0"/>
              <a:t>MAP-21: Operations &amp; Freight</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F48C2-EA8B-463F-AFA1-CF3FE61FB800}" type="datetime1">
              <a:rPr lang="en-US" smtClean="0"/>
              <a:pPr/>
              <a:t>11/28/2012</a:t>
            </a:fld>
            <a:endParaRPr lang="en-US" dirty="0"/>
          </a:p>
        </p:txBody>
      </p:sp>
      <p:sp>
        <p:nvSpPr>
          <p:cNvPr id="3" name="Footer Placeholder 2"/>
          <p:cNvSpPr>
            <a:spLocks noGrp="1"/>
          </p:cNvSpPr>
          <p:nvPr>
            <p:ph type="ftr" sz="quarter" idx="11"/>
          </p:nvPr>
        </p:nvSpPr>
        <p:spPr/>
        <p:txBody>
          <a:bodyPr/>
          <a:lstStyle/>
          <a:p>
            <a:r>
              <a:rPr lang="en-US" dirty="0" smtClean="0"/>
              <a:t>MAP-21: Operations &amp; Freight</a:t>
            </a:r>
            <a:endParaRPr lang="en-US" dirty="0"/>
          </a:p>
        </p:txBody>
      </p:sp>
      <p:sp>
        <p:nvSpPr>
          <p:cNvPr id="4" name="Slide Number Placeholder 3"/>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1209AA-657E-462E-AE3A-7ED04D90CF4C}" type="datetime1">
              <a:rPr lang="en-US" smtClean="0"/>
              <a:pPr/>
              <a:t>11/28/2012</a:t>
            </a:fld>
            <a:endParaRPr lang="en-US" dirty="0"/>
          </a:p>
        </p:txBody>
      </p:sp>
      <p:sp>
        <p:nvSpPr>
          <p:cNvPr id="6" name="Footer Placeholder 5"/>
          <p:cNvSpPr>
            <a:spLocks noGrp="1"/>
          </p:cNvSpPr>
          <p:nvPr>
            <p:ph type="ftr" sz="quarter" idx="11"/>
          </p:nvPr>
        </p:nvSpPr>
        <p:spPr/>
        <p:txBody>
          <a:bodyPr/>
          <a:lstStyle/>
          <a:p>
            <a:r>
              <a:rPr lang="en-US" dirty="0" smtClean="0"/>
              <a:t>MAP-21: Operations &amp; Freight</a:t>
            </a:r>
            <a:endParaRPr lang="en-US" dirty="0"/>
          </a:p>
        </p:txBody>
      </p:sp>
      <p:sp>
        <p:nvSpPr>
          <p:cNvPr id="7" name="Slide Number Placeholder 6"/>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chor="t" anchorCtr="0">
            <a:noAutofit/>
          </a:bodyPr>
          <a:lstStyle>
            <a:lvl1pPr>
              <a:defRPr sz="3600"/>
            </a:lvl1pPr>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fld id="{82EF3BF5-FF4F-4C86-A067-C35FFB39B5C0}"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190C8909-2872-4224-8449-F8EEFACDA047}" type="slidenum">
              <a:rPr lang="en-US">
                <a:solidFill>
                  <a:srgbClr val="04617B">
                    <a:shade val="90000"/>
                  </a:srgbClr>
                </a:solidFill>
              </a:rPr>
              <a:pPr>
                <a:defRPr/>
              </a:pPr>
              <a:t>‹#›</a:t>
            </a:fld>
            <a:endParaRPr lang="en-US" dirty="0">
              <a:solidFill>
                <a:srgbClr val="04617B">
                  <a:shade val="90000"/>
                </a:srgbClr>
              </a:solidFill>
            </a:endParaRPr>
          </a:p>
        </p:txBody>
      </p:sp>
      <p:sp>
        <p:nvSpPr>
          <p:cNvPr id="7" name="Text Placeholder 29"/>
          <p:cNvSpPr>
            <a:spLocks noGrp="1"/>
          </p:cNvSpPr>
          <p:nvPr>
            <p:ph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ts val="600"/>
              </a:spcBef>
              <a:spcAft>
                <a:spcPts val="900"/>
              </a:spcAft>
              <a:defRPr/>
            </a:lvl1pPr>
            <a:lvl4pPr>
              <a:defRPr sz="1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307584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C90A8D-6DC4-4A7D-8D49-A3439A1E0E84}" type="datetime1">
              <a:rPr lang="en-US" smtClean="0"/>
              <a:pPr/>
              <a:t>11/28/2012</a:t>
            </a:fld>
            <a:endParaRPr lang="en-US" dirty="0"/>
          </a:p>
        </p:txBody>
      </p:sp>
      <p:sp>
        <p:nvSpPr>
          <p:cNvPr id="6" name="Footer Placeholder 5"/>
          <p:cNvSpPr>
            <a:spLocks noGrp="1"/>
          </p:cNvSpPr>
          <p:nvPr>
            <p:ph type="ftr" sz="quarter" idx="11"/>
          </p:nvPr>
        </p:nvSpPr>
        <p:spPr/>
        <p:txBody>
          <a:bodyPr/>
          <a:lstStyle/>
          <a:p>
            <a:r>
              <a:rPr lang="en-US" dirty="0" smtClean="0"/>
              <a:t>MAP-21: Operations &amp; Freight</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C404D41-9C66-4FE8-BBCD-BD2EF3F9D38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ADCD3-4487-4EC6-B8D6-E04356D12321}" type="datetime1">
              <a:rPr lang="en-US" smtClean="0"/>
              <a:pPr/>
              <a:t>11/28/2012</a:t>
            </a:fld>
            <a:endParaRPr lang="en-US" dirty="0"/>
          </a:p>
        </p:txBody>
      </p:sp>
      <p:sp>
        <p:nvSpPr>
          <p:cNvPr id="5" name="Footer Placeholder 4"/>
          <p:cNvSpPr>
            <a:spLocks noGrp="1"/>
          </p:cNvSpPr>
          <p:nvPr>
            <p:ph type="ftr" sz="quarter" idx="11"/>
          </p:nvPr>
        </p:nvSpPr>
        <p:spPr/>
        <p:txBody>
          <a:bodyPr/>
          <a:lstStyle/>
          <a:p>
            <a:r>
              <a:rPr lang="en-US" dirty="0" smtClean="0"/>
              <a:t>MAP-21: Operations &amp; Freight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A5F61C-C40F-48A9-B080-D078CA73E3C2}" type="datetime1">
              <a:rPr lang="en-US" smtClean="0"/>
              <a:pPr/>
              <a:t>11/28/2012</a:t>
            </a:fld>
            <a:endParaRPr lang="en-US" dirty="0"/>
          </a:p>
        </p:txBody>
      </p:sp>
      <p:sp>
        <p:nvSpPr>
          <p:cNvPr id="5" name="Footer Placeholder 4"/>
          <p:cNvSpPr>
            <a:spLocks noGrp="1"/>
          </p:cNvSpPr>
          <p:nvPr>
            <p:ph type="ftr" sz="quarter" idx="11"/>
          </p:nvPr>
        </p:nvSpPr>
        <p:spPr/>
        <p:txBody>
          <a:bodyPr/>
          <a:lstStyle/>
          <a:p>
            <a:r>
              <a:rPr lang="en-US" dirty="0" smtClean="0"/>
              <a:t>MAP-21: Operations &amp; Freight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7772400" cy="1362456"/>
          </a:xfrm>
          <a:ln>
            <a:noFill/>
          </a:ln>
        </p:spPr>
        <p:txBody>
          <a:bodyPr t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5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B965ABB-D01C-4B2C-A12B-97122B2D8B1D}" type="datetime1">
              <a:rPr lang="en-US" smtClean="0">
                <a:solidFill>
                  <a:srgbClr val="DBF5F9">
                    <a:shade val="90000"/>
                  </a:srgbClr>
                </a:solidFill>
              </a:rPr>
              <a:pPr>
                <a:defRPr/>
              </a:pPr>
              <a:t>11/28/2012</a:t>
            </a:fld>
            <a:endParaRPr lang="en-US" dirty="0">
              <a:solidFill>
                <a:srgbClr val="DBF5F9">
                  <a:shade val="90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srgbClr val="DBF5F9">
                    <a:shade val="90000"/>
                  </a:srgbClr>
                </a:solidFill>
              </a:rPr>
              <a:t>MAP-21: Operations &amp; Freight</a:t>
            </a:r>
            <a:endParaRPr lang="en-US" dirty="0">
              <a:solidFill>
                <a:srgbClr val="DBF5F9">
                  <a:shade val="9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0A4167A4-57E5-4CB9-B0D9-1E76B4C7640F}"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684360345"/>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7772400" cy="1362456"/>
          </a:xfrm>
          <a:ln>
            <a:noFill/>
          </a:ln>
        </p:spPr>
        <p:txBody>
          <a:bodyPr t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5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B965ABB-D01C-4B2C-A12B-97122B2D8B1D}" type="datetime1">
              <a:rPr lang="en-US" smtClean="0">
                <a:solidFill>
                  <a:srgbClr val="DBF5F9">
                    <a:shade val="90000"/>
                  </a:srgbClr>
                </a:solidFill>
              </a:rPr>
              <a:pPr>
                <a:defRPr/>
              </a:pPr>
              <a:t>11/28/2012</a:t>
            </a:fld>
            <a:endParaRPr lang="en-US" dirty="0">
              <a:solidFill>
                <a:srgbClr val="DBF5F9">
                  <a:shade val="90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srgbClr val="DBF5F9">
                    <a:shade val="90000"/>
                  </a:srgbClr>
                </a:solidFill>
              </a:rPr>
              <a:t>MAP-21: Operations &amp; Freight</a:t>
            </a:r>
            <a:endParaRPr lang="en-US" dirty="0">
              <a:solidFill>
                <a:srgbClr val="DBF5F9">
                  <a:shade val="9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0A4167A4-57E5-4CB9-B0D9-1E76B4C7640F}"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222156267"/>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7772400" cy="1362456"/>
          </a:xfrm>
          <a:ln>
            <a:noFill/>
          </a:ln>
        </p:spPr>
        <p:txBody>
          <a:bodyPr t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5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B965ABB-D01C-4B2C-A12B-97122B2D8B1D}" type="datetime1">
              <a:rPr lang="en-US" smtClean="0">
                <a:solidFill>
                  <a:srgbClr val="DBF5F9">
                    <a:shade val="90000"/>
                  </a:srgbClr>
                </a:solidFill>
              </a:rPr>
              <a:pPr>
                <a:defRPr/>
              </a:pPr>
              <a:t>11/28/2012</a:t>
            </a:fld>
            <a:endParaRPr lang="en-US" dirty="0">
              <a:solidFill>
                <a:srgbClr val="DBF5F9">
                  <a:shade val="90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srgbClr val="DBF5F9">
                    <a:shade val="90000"/>
                  </a:srgbClr>
                </a:solidFill>
              </a:rPr>
              <a:t>MAP-21: Operations &amp; Freight</a:t>
            </a:r>
            <a:endParaRPr lang="en-US" dirty="0">
              <a:solidFill>
                <a:srgbClr val="DBF5F9">
                  <a:shade val="9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0A4167A4-57E5-4CB9-B0D9-1E76B4C7640F}"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92637431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7772400" cy="1362456"/>
          </a:xfrm>
          <a:ln>
            <a:noFill/>
          </a:ln>
        </p:spPr>
        <p:txBody>
          <a:bodyPr t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5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B965ABB-D01C-4B2C-A12B-97122B2D8B1D}" type="datetime1">
              <a:rPr lang="en-US" smtClean="0">
                <a:solidFill>
                  <a:srgbClr val="DBF5F9">
                    <a:shade val="90000"/>
                  </a:srgbClr>
                </a:solidFill>
              </a:rPr>
              <a:pPr>
                <a:defRPr/>
              </a:pPr>
              <a:t>11/28/2012</a:t>
            </a:fld>
            <a:endParaRPr lang="en-US" dirty="0">
              <a:solidFill>
                <a:srgbClr val="DBF5F9">
                  <a:shade val="90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srgbClr val="DBF5F9">
                    <a:shade val="90000"/>
                  </a:srgbClr>
                </a:solidFill>
              </a:rPr>
              <a:t>MAP-21: Operations &amp; Freight</a:t>
            </a:r>
            <a:endParaRPr lang="en-US" dirty="0">
              <a:solidFill>
                <a:srgbClr val="DBF5F9">
                  <a:shade val="9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0A4167A4-57E5-4CB9-B0D9-1E76B4C7640F}"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2221562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920085"/>
            <a:ext cx="4038600" cy="4434840"/>
          </a:xfrm>
        </p:spPr>
        <p:txBody>
          <a:bodyPr/>
          <a:lstStyle>
            <a:lvl1pPr>
              <a:defRPr sz="2400"/>
            </a:lvl1pPr>
            <a:lvl2pPr>
              <a:defRPr sz="2000"/>
            </a:lvl2pPr>
            <a:lvl3pPr>
              <a:defRPr sz="1600"/>
            </a:lvl3pPr>
            <a:lvl4pPr>
              <a:defRPr sz="1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400"/>
            </a:lvl1pPr>
            <a:lvl2pPr>
              <a:defRPr sz="2000"/>
            </a:lvl2pPr>
            <a:lvl3pPr>
              <a:defRPr sz="1600"/>
            </a:lvl3pPr>
            <a:lvl4pPr>
              <a:defRPr sz="1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C04D33F7-C874-4BC3-B716-D61960FD3187}"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99FA0F02-183A-4ABA-9290-D6E1E5B5E315}"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40679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400"/>
            </a:lvl1pPr>
            <a:lvl2pPr>
              <a:defRPr sz="2000"/>
            </a:lvl2pPr>
            <a:lvl3pPr>
              <a:defRPr sz="1600"/>
            </a:lvl3pPr>
            <a:lvl4pPr>
              <a:defRPr sz="10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400"/>
            </a:lvl1pPr>
            <a:lvl2pPr>
              <a:defRPr sz="2000"/>
            </a:lvl2pPr>
            <a:lvl3pPr>
              <a:defRPr sz="1600"/>
            </a:lvl3pPr>
            <a:lvl4pPr>
              <a:defRPr sz="10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9"/>
          <p:cNvSpPr>
            <a:spLocks noGrp="1"/>
          </p:cNvSpPr>
          <p:nvPr>
            <p:ph type="dt" sz="half" idx="10"/>
          </p:nvPr>
        </p:nvSpPr>
        <p:spPr/>
        <p:txBody>
          <a:bodyPr/>
          <a:lstStyle>
            <a:lvl1pPr>
              <a:defRPr/>
            </a:lvl1pPr>
          </a:lstStyle>
          <a:p>
            <a:pPr>
              <a:defRPr/>
            </a:pPr>
            <a:fld id="{BE8F9225-86DA-4251-851E-F2DD776DB5F8}"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B54AEB39-123C-4736-9675-4D0F570826CB}"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75630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dirty="0" smtClean="0"/>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pPr>
              <a:defRPr/>
            </a:pPr>
            <a:fld id="{7423C503-F360-4AFB-8078-1FB6B8FD24D6}"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706F9DE7-AE43-44F2-81F2-4651BF259079}"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191707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E8314F5-26A4-425F-801D-8B59A63F59A7}"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BB55970E-8C20-47D7-B9C7-02CDCF97D6AD}"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6170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400"/>
            </a:lvl1pPr>
            <a:lvl2pPr>
              <a:defRPr sz="2000"/>
            </a:lvl2pPr>
            <a:lvl3pPr>
              <a:defRPr sz="1600"/>
            </a:lvl3pPr>
            <a:lvl4pPr>
              <a:defRPr sz="1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A5EBD24B-05F6-42DB-9A32-9F4343DC3706}"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025B7A61-313A-4DF2-A76D-CCA183123BBD}"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150741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7B6CCC0-B21B-43B9-92DD-3A4FDFBBA50C}"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7EBA119-A728-427F-ACF5-EAED77475E32}" type="slidenum">
              <a:rPr lang="en-US">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3730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Arial" pitchFamily="34" charset="0"/>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Arial" pitchFamily="34" charset="0"/>
              <a:cs typeface="Arial" pitchFamily="34" charset="0"/>
            </a:endParaRPr>
          </a:p>
        </p:txBody>
      </p:sp>
      <p:sp>
        <p:nvSpPr>
          <p:cNvPr id="1028" name="Title Placeholder 8"/>
          <p:cNvSpPr>
            <a:spLocks noGrp="1"/>
          </p:cNvSpPr>
          <p:nvPr>
            <p:ph type="title"/>
          </p:nvPr>
        </p:nvSpPr>
        <p:spPr bwMode="auto">
          <a:xfrm>
            <a:off x="457200" y="914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t" anchorCtr="0" compatLnSpc="1">
            <a:prstTxWarp prst="textNoShape">
              <a:avLst/>
            </a:prstTxWarp>
          </a:bodyPr>
          <a:lstStyle/>
          <a:p>
            <a:pPr lvl="0"/>
            <a:r>
              <a:rPr lang="en-US" dirty="0"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Arial" pitchFamily="34" charset="0"/>
                <a:cs typeface="Arial" pitchFamily="34" charset="0"/>
              </a:defRPr>
            </a:lvl1pPr>
          </a:lstStyle>
          <a:p>
            <a:pPr>
              <a:defRPr/>
            </a:pPr>
            <a:fld id="{EA9B16DC-E281-449D-A6C6-D8C17345E131}"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Arial" pitchFamily="34" charset="0"/>
                <a:cs typeface="Arial" pitchFamily="34" charset="0"/>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Arial" pitchFamily="34" charset="0"/>
                <a:cs typeface="Arial" pitchFamily="34" charset="0"/>
              </a:defRPr>
            </a:lvl1pPr>
          </a:lstStyle>
          <a:p>
            <a:pPr>
              <a:defRPr/>
            </a:pPr>
            <a:fld id="{1061F8AB-E87C-4651-B260-5F9043E5CA6A}" type="slidenum">
              <a:rPr lang="en-US">
                <a:solidFill>
                  <a:srgbClr val="04617B">
                    <a:shade val="90000"/>
                  </a:srgbClr>
                </a:solidFill>
              </a:rPr>
              <a:pPr>
                <a:defRPr/>
              </a:pPr>
              <a:t>‹#›</a:t>
            </a:fld>
            <a:endParaRPr lang="en-US" dirty="0">
              <a:solidFill>
                <a:srgbClr val="04617B">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latin typeface="Arial" pitchFamily="34" charset="0"/>
                <a:cs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latin typeface="Arial" pitchFamily="34" charset="0"/>
                <a:cs typeface="Arial" pitchFamily="34" charset="0"/>
              </a:endParaRPr>
            </a:p>
          </p:txBody>
        </p:sp>
      </p:grpSp>
    </p:spTree>
    <p:extLst>
      <p:ext uri="{BB962C8B-B14F-4D97-AF65-F5344CB8AC3E}">
        <p14:creationId xmlns:p14="http://schemas.microsoft.com/office/powerpoint/2010/main" val="4202601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3600" kern="12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273050" indent="-273050" algn="l" rtl="0" eaLnBrk="0" fontAlgn="base" hangingPunct="0">
        <a:spcBef>
          <a:spcPct val="20000"/>
        </a:spcBef>
        <a:spcAft>
          <a:spcPts val="600"/>
        </a:spcAft>
        <a:buSzPct val="95000"/>
        <a:buFont typeface="Wingdings 2" pitchFamily="18" charset="2"/>
        <a:buChar char=""/>
        <a:defRPr sz="24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16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1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EA9B16DC-E281-449D-A6C6-D8C17345E131}" type="datetime1">
              <a:rPr lang="en-US" smtClean="0">
                <a:solidFill>
                  <a:srgbClr val="04617B">
                    <a:shade val="90000"/>
                  </a:srgbClr>
                </a:solidFill>
              </a:rPr>
              <a:pPr>
                <a:defRPr/>
              </a:pPr>
              <a:t>11/28/2012</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dirty="0" smtClean="0">
                <a:solidFill>
                  <a:srgbClr val="04617B">
                    <a:shade val="90000"/>
                  </a:srgbClr>
                </a:solidFill>
              </a:rPr>
              <a:t>MAP-21: Operations &amp; Freight</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061F8AB-E87C-4651-B260-5F9043E5CA6A}" type="slidenum">
              <a:rPr lang="en-US" smtClean="0">
                <a:solidFill>
                  <a:srgbClr val="04617B">
                    <a:shade val="90000"/>
                  </a:srgbClr>
                </a:solidFill>
              </a:rPr>
              <a:pPr>
                <a:def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457825"/>
          </a:xfrm>
          <a:prstGeom prst="rect">
            <a:avLst/>
          </a:prstGeom>
        </p:spPr>
      </p:pic>
      <p:sp>
        <p:nvSpPr>
          <p:cNvPr id="2" name="Title 1"/>
          <p:cNvSpPr>
            <a:spLocks noGrp="1"/>
          </p:cNvSpPr>
          <p:nvPr>
            <p:ph type="ctrTitle"/>
          </p:nvPr>
        </p:nvSpPr>
        <p:spPr>
          <a:xfrm>
            <a:off x="685800" y="5562600"/>
            <a:ext cx="7772400" cy="1012247"/>
          </a:xfrm>
        </p:spPr>
        <p:txBody>
          <a:bodyPr anchor="ctr">
            <a:normAutofit/>
          </a:bodyPr>
          <a:lstStyle/>
          <a:p>
            <a:pPr marL="182880" indent="0" algn="ctr">
              <a:buNone/>
            </a:pPr>
            <a:r>
              <a:rPr lang="en-US" sz="4000" dirty="0" smtClean="0">
                <a:solidFill>
                  <a:schemeClr val="bg1"/>
                </a:solidFill>
                <a:effectLst/>
              </a:rPr>
              <a:t>Freight Provisions Overview</a:t>
            </a:r>
            <a:endParaRPr lang="en-US" sz="4000" dirty="0">
              <a:solidFill>
                <a:schemeClr val="bg1"/>
              </a:solidFill>
              <a:effectLst/>
            </a:endParaRPr>
          </a:p>
        </p:txBody>
      </p:sp>
    </p:spTree>
    <p:extLst>
      <p:ext uri="{BB962C8B-B14F-4D97-AF65-F5344CB8AC3E}">
        <p14:creationId xmlns:p14="http://schemas.microsoft.com/office/powerpoint/2010/main" val="2893017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TIFIA</a:t>
            </a:r>
          </a:p>
        </p:txBody>
      </p:sp>
      <p:sp>
        <p:nvSpPr>
          <p:cNvPr id="3" name="Content Placeholder 2"/>
          <p:cNvSpPr>
            <a:spLocks noGrp="1"/>
          </p:cNvSpPr>
          <p:nvPr>
            <p:ph idx="1"/>
          </p:nvPr>
        </p:nvSpPr>
        <p:spPr>
          <a:xfrm>
            <a:off x="381000" y="1295400"/>
            <a:ext cx="8382000" cy="5334000"/>
          </a:xfrm>
        </p:spPr>
        <p:txBody>
          <a:bodyPr>
            <a:normAutofit/>
          </a:bodyPr>
          <a:lstStyle/>
          <a:p>
            <a:pPr>
              <a:defRPr/>
            </a:pPr>
            <a:r>
              <a:rPr lang="en-US" sz="2400" dirty="0" smtClean="0">
                <a:latin typeface="+mj-lt"/>
              </a:rPr>
              <a:t>Larger (and modified) role for TIFIA program</a:t>
            </a:r>
          </a:p>
          <a:p>
            <a:pPr marL="641033" lvl="1" indent="-274320">
              <a:defRPr/>
            </a:pPr>
            <a:r>
              <a:rPr lang="en-US" sz="2000" dirty="0" smtClean="0">
                <a:latin typeface="+mj-lt"/>
              </a:rPr>
              <a:t>&gt;700% growth in TIFIA ($1B in FY14 vs. $122M in FY11)</a:t>
            </a:r>
          </a:p>
          <a:p>
            <a:pPr>
              <a:defRPr/>
            </a:pPr>
            <a:r>
              <a:rPr lang="en-US" sz="2400" dirty="0" smtClean="0">
                <a:latin typeface="+mj-lt"/>
              </a:rPr>
              <a:t>TIFIA eligibility changes for freight-related projects:</a:t>
            </a:r>
          </a:p>
          <a:p>
            <a:pPr lvl="1">
              <a:defRPr/>
            </a:pPr>
            <a:r>
              <a:rPr lang="en-US" sz="2000" dirty="0" smtClean="0">
                <a:latin typeface="+mj-lt"/>
              </a:rPr>
              <a:t>Project for a public freight rail facility or a private facility providing public benefit for highway users </a:t>
            </a:r>
            <a:r>
              <a:rPr lang="en-US" sz="2000" u="sng" dirty="0" smtClean="0">
                <a:latin typeface="+mj-lt"/>
              </a:rPr>
              <a:t>by way of direct freight interchange between highway and rail carriers</a:t>
            </a:r>
          </a:p>
          <a:p>
            <a:pPr lvl="1">
              <a:defRPr/>
            </a:pPr>
            <a:r>
              <a:rPr lang="en-US" sz="2000" dirty="0" smtClean="0">
                <a:latin typeface="+mj-lt"/>
              </a:rPr>
              <a:t>Projects composed of related highway, surface transportation, transit, rail, or intermodal capital improvement projects eligible for assistance under this section in order to meet the eligible project cost threshold under Section 602, by grouping related projects together for that purpose, subject to the condition that the credit assistance for the projects is secured by a common pledge</a:t>
            </a:r>
          </a:p>
          <a:p>
            <a:pPr lvl="1">
              <a:defRPr/>
            </a:pPr>
            <a:endParaRPr lang="en-US" sz="2000" u="sng" dirty="0" smtClean="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10</a:t>
            </a:fld>
            <a:endParaRPr lang="en-US" dirty="0"/>
          </a:p>
        </p:txBody>
      </p:sp>
    </p:spTree>
    <p:extLst>
      <p:ext uri="{BB962C8B-B14F-4D97-AF65-F5344CB8AC3E}">
        <p14:creationId xmlns:p14="http://schemas.microsoft.com/office/powerpoint/2010/main" val="361046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990600"/>
          </a:xfrm>
        </p:spPr>
        <p:txBody>
          <a:bodyPr anchor="ctr">
            <a:normAutofit fontScale="90000"/>
          </a:bodyPr>
          <a:lstStyle/>
          <a:p>
            <a:pPr algn="ctr" eaLnBrk="1" hangingPunct="1"/>
            <a:r>
              <a:rPr lang="en-US" sz="4000" b="1" dirty="0" smtClean="0">
                <a:cs typeface="Arial" charset="0"/>
              </a:rPr>
              <a:t>Projects of </a:t>
            </a:r>
            <a:br>
              <a:rPr lang="en-US" sz="4000" b="1" dirty="0" smtClean="0">
                <a:cs typeface="Arial" charset="0"/>
              </a:rPr>
            </a:br>
            <a:r>
              <a:rPr lang="en-US" sz="4000" b="1" dirty="0" smtClean="0">
                <a:cs typeface="Arial" charset="0"/>
              </a:rPr>
              <a:t>National and Regional Significance</a:t>
            </a:r>
          </a:p>
        </p:txBody>
      </p:sp>
      <p:sp>
        <p:nvSpPr>
          <p:cNvPr id="3" name="Content Placeholder 2"/>
          <p:cNvSpPr>
            <a:spLocks noGrp="1"/>
          </p:cNvSpPr>
          <p:nvPr>
            <p:ph idx="1"/>
          </p:nvPr>
        </p:nvSpPr>
        <p:spPr>
          <a:xfrm>
            <a:off x="381000" y="1828800"/>
            <a:ext cx="8382000" cy="5181600"/>
          </a:xfrm>
        </p:spPr>
        <p:txBody>
          <a:bodyPr>
            <a:normAutofit/>
          </a:bodyPr>
          <a:lstStyle/>
          <a:p>
            <a:pPr>
              <a:defRPr/>
            </a:pPr>
            <a:r>
              <a:rPr lang="en-US" sz="2400" dirty="0" smtClean="0">
                <a:latin typeface="+mj-lt"/>
              </a:rPr>
              <a:t>PNRS program established in SAFETEA-LU to fund critical, national or regional freight or passenger transportation needs</a:t>
            </a:r>
          </a:p>
          <a:p>
            <a:pPr>
              <a:defRPr/>
            </a:pPr>
            <a:r>
              <a:rPr lang="en-US" sz="2400" dirty="0">
                <a:latin typeface="+mj-lt"/>
              </a:rPr>
              <a:t>M</a:t>
            </a:r>
            <a:r>
              <a:rPr lang="en-US" sz="2400" dirty="0" smtClean="0">
                <a:latin typeface="+mj-lt"/>
              </a:rPr>
              <a:t>odifications made to eligibility, implementation, and reporting requirements</a:t>
            </a:r>
          </a:p>
          <a:p>
            <a:pPr>
              <a:defRPr/>
            </a:pPr>
            <a:r>
              <a:rPr lang="en-US" sz="2400" dirty="0" smtClean="0">
                <a:latin typeface="+mj-lt"/>
              </a:rPr>
              <a:t>$500 million authorized to be appropriated for PNRS program in FY 2013</a:t>
            </a:r>
          </a:p>
          <a:p>
            <a:pPr>
              <a:defRPr/>
            </a:pPr>
            <a:r>
              <a:rPr lang="en-US" sz="2400" dirty="0" smtClean="0">
                <a:latin typeface="+mj-lt"/>
              </a:rPr>
              <a:t>US DOT must develop a Report to Congress identifying potential projects of national and regional significance by October 1, 2014</a:t>
            </a:r>
          </a:p>
          <a:p>
            <a:pPr marL="274320" indent="-274320" eaLnBrk="1" fontAlgn="auto" hangingPunct="1">
              <a:buFont typeface="Wingdings 2"/>
              <a:buChar char=""/>
              <a:defRPr/>
            </a:pPr>
            <a:endParaRPr lang="en-US" sz="2400" dirty="0" smtClean="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11</a:t>
            </a:fld>
            <a:endParaRPr lang="en-US" dirty="0"/>
          </a:p>
        </p:txBody>
      </p:sp>
    </p:spTree>
    <p:extLst>
      <p:ext uri="{BB962C8B-B14F-4D97-AF65-F5344CB8AC3E}">
        <p14:creationId xmlns:p14="http://schemas.microsoft.com/office/powerpoint/2010/main" val="359168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8080248" cy="1362456"/>
          </a:xfrm>
        </p:spPr>
        <p:txBody>
          <a:bodyPr/>
          <a:lstStyle/>
          <a:p>
            <a:pPr algn="ctr"/>
            <a:r>
              <a:rPr lang="en-US" sz="4800" dirty="0" smtClean="0">
                <a:solidFill>
                  <a:schemeClr val="bg1"/>
                </a:solidFill>
                <a:effectLst/>
                <a:latin typeface="+mj-lt"/>
              </a:rPr>
              <a:t>Policy, Planning and Performance</a:t>
            </a:r>
            <a:endParaRPr lang="en-US" sz="4800" dirty="0">
              <a:solidFill>
                <a:schemeClr val="bg1"/>
              </a:solidFill>
              <a:effectLst/>
              <a:latin typeface="+mj-lt"/>
            </a:endParaRPr>
          </a:p>
        </p:txBody>
      </p:sp>
      <p:sp>
        <p:nvSpPr>
          <p:cNvPr id="3" name="Footer Placeholder 2"/>
          <p:cNvSpPr>
            <a:spLocks noGrp="1"/>
          </p:cNvSpPr>
          <p:nvPr>
            <p:ph type="ftr" sz="quarter" idx="11"/>
          </p:nvPr>
        </p:nvSpPr>
        <p:spPr/>
        <p:txBody>
          <a:bodyPr anchor="ctr"/>
          <a:lstStyle/>
          <a:p>
            <a:pPr algn="ctr">
              <a:defRPr/>
            </a:pPr>
            <a:r>
              <a:rPr lang="en-US" dirty="0" smtClean="0">
                <a:solidFill>
                  <a:schemeClr val="bg1"/>
                </a:solidFill>
                <a:latin typeface="+mn-lt"/>
              </a:rPr>
              <a:t>MAP-21: Freight Transportation</a:t>
            </a:r>
            <a:endParaRPr lang="en-US" dirty="0">
              <a:solidFill>
                <a:schemeClr val="bg1"/>
              </a:solidFill>
              <a:latin typeface="+mn-lt"/>
            </a:endParaRPr>
          </a:p>
        </p:txBody>
      </p:sp>
      <p:sp>
        <p:nvSpPr>
          <p:cNvPr id="4" name="Slide Number Placeholder 3"/>
          <p:cNvSpPr>
            <a:spLocks noGrp="1"/>
          </p:cNvSpPr>
          <p:nvPr>
            <p:ph type="sldNum" sz="quarter" idx="12"/>
          </p:nvPr>
        </p:nvSpPr>
        <p:spPr/>
        <p:txBody>
          <a:bodyPr/>
          <a:lstStyle/>
          <a:p>
            <a:pPr>
              <a:defRPr/>
            </a:pPr>
            <a:fld id="{0A4167A4-57E5-4CB9-B0D9-1E76B4C7640F}" type="slidenum">
              <a:rPr lang="en-US" smtClean="0">
                <a:solidFill>
                  <a:schemeClr val="bg1"/>
                </a:solidFill>
                <a:latin typeface="+mn-lt"/>
              </a:rPr>
              <a:pPr>
                <a:defRPr/>
              </a:pPr>
              <a:t>12</a:t>
            </a:fld>
            <a:endParaRPr lang="en-US" dirty="0">
              <a:solidFill>
                <a:schemeClr val="bg1"/>
              </a:solidFill>
              <a:latin typeface="+mn-lt"/>
            </a:endParaRPr>
          </a:p>
        </p:txBody>
      </p:sp>
    </p:spTree>
    <p:extLst>
      <p:ext uri="{BB962C8B-B14F-4D97-AF65-F5344CB8AC3E}">
        <p14:creationId xmlns:p14="http://schemas.microsoft.com/office/powerpoint/2010/main" val="3456788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990600"/>
          </a:xfrm>
        </p:spPr>
        <p:txBody>
          <a:bodyPr anchor="ctr">
            <a:normAutofit/>
          </a:bodyPr>
          <a:lstStyle/>
          <a:p>
            <a:pPr algn="ctr" eaLnBrk="1" hangingPunct="1"/>
            <a:r>
              <a:rPr lang="en-US" sz="4000" b="1" dirty="0" smtClean="0">
                <a:cs typeface="Arial" charset="0"/>
              </a:rPr>
              <a:t>National Freight Policy</a:t>
            </a:r>
          </a:p>
        </p:txBody>
      </p:sp>
      <p:sp>
        <p:nvSpPr>
          <p:cNvPr id="3" name="Content Placeholder 2"/>
          <p:cNvSpPr>
            <a:spLocks noGrp="1"/>
          </p:cNvSpPr>
          <p:nvPr>
            <p:ph idx="1"/>
          </p:nvPr>
        </p:nvSpPr>
        <p:spPr>
          <a:xfrm>
            <a:off x="381000" y="1371600"/>
            <a:ext cx="8229600" cy="5029200"/>
          </a:xfrm>
        </p:spPr>
        <p:txBody>
          <a:bodyPr>
            <a:normAutofit fontScale="92500" lnSpcReduction="10000"/>
          </a:bodyPr>
          <a:lstStyle/>
          <a:p>
            <a:pPr marL="274320" indent="-274320" eaLnBrk="1" fontAlgn="auto" hangingPunct="1">
              <a:buFont typeface="Wingdings 2"/>
              <a:buChar char=""/>
              <a:defRPr/>
            </a:pPr>
            <a:r>
              <a:rPr lang="en-US" dirty="0">
                <a:latin typeface="+mj-lt"/>
              </a:rPr>
              <a:t>F</a:t>
            </a:r>
            <a:r>
              <a:rPr lang="en-US" dirty="0" smtClean="0">
                <a:latin typeface="+mj-lt"/>
              </a:rPr>
              <a:t>ocuses on improving condition and performance of the national freight network to provide foundation for the U.S. to compete in the global economy</a:t>
            </a:r>
            <a:endParaRPr lang="en-US" dirty="0">
              <a:latin typeface="+mj-lt"/>
            </a:endParaRPr>
          </a:p>
          <a:p>
            <a:pPr marL="0" indent="0" eaLnBrk="1" fontAlgn="auto" hangingPunct="1">
              <a:buNone/>
              <a:defRPr/>
            </a:pPr>
            <a:endParaRPr lang="en-US" sz="1300" dirty="0" smtClean="0">
              <a:latin typeface="+mj-lt"/>
            </a:endParaRPr>
          </a:p>
          <a:p>
            <a:pPr marL="274320" indent="-274320" eaLnBrk="1" fontAlgn="auto" hangingPunct="1">
              <a:buFont typeface="Wingdings 2"/>
              <a:buChar char=""/>
              <a:defRPr/>
            </a:pPr>
            <a:r>
              <a:rPr lang="en-US" dirty="0" smtClean="0">
                <a:latin typeface="+mj-lt"/>
              </a:rPr>
              <a:t>Sets goals related to:</a:t>
            </a:r>
          </a:p>
          <a:p>
            <a:pPr lvl="1" indent="-274320">
              <a:defRPr/>
            </a:pPr>
            <a:r>
              <a:rPr lang="en-US" sz="2200" dirty="0" smtClean="0">
                <a:latin typeface="+mj-lt"/>
              </a:rPr>
              <a:t>Infrastructure improvements</a:t>
            </a:r>
          </a:p>
          <a:p>
            <a:pPr lvl="1" indent="-274320">
              <a:defRPr/>
            </a:pPr>
            <a:r>
              <a:rPr lang="en-US" sz="2200" dirty="0" smtClean="0">
                <a:latin typeface="+mj-lt"/>
              </a:rPr>
              <a:t>Operational improvements</a:t>
            </a:r>
          </a:p>
          <a:p>
            <a:pPr lvl="1" indent="-274320">
              <a:defRPr/>
            </a:pPr>
            <a:r>
              <a:rPr lang="en-US" sz="2200" dirty="0" smtClean="0">
                <a:latin typeface="+mj-lt"/>
              </a:rPr>
              <a:t>Safety, security, and system resiliency improvements</a:t>
            </a:r>
            <a:endParaRPr lang="en-US" sz="2200" dirty="0">
              <a:latin typeface="+mj-lt"/>
            </a:endParaRPr>
          </a:p>
          <a:p>
            <a:pPr lvl="1" indent="-274320">
              <a:defRPr/>
            </a:pPr>
            <a:r>
              <a:rPr lang="en-US" sz="2200" dirty="0" smtClean="0">
                <a:latin typeface="+mj-lt"/>
              </a:rPr>
              <a:t>Improving state of good repair</a:t>
            </a:r>
          </a:p>
          <a:p>
            <a:pPr lvl="1" indent="-274320">
              <a:defRPr/>
            </a:pPr>
            <a:r>
              <a:rPr lang="en-US" sz="2200" dirty="0" smtClean="0">
                <a:latin typeface="+mj-lt"/>
              </a:rPr>
              <a:t>Increasing use of advanced technology to improve safety and efficiency</a:t>
            </a:r>
          </a:p>
          <a:p>
            <a:pPr lvl="1" indent="-274320">
              <a:defRPr/>
            </a:pPr>
            <a:r>
              <a:rPr lang="en-US" sz="2200" dirty="0" smtClean="0">
                <a:latin typeface="+mj-lt"/>
              </a:rPr>
              <a:t>Incorporating concepts of performance, innovation, competition, and accountability into operation and maintenance of the national freight network</a:t>
            </a:r>
          </a:p>
          <a:p>
            <a:pPr lvl="1" indent="-274320">
              <a:defRPr/>
            </a:pPr>
            <a:r>
              <a:rPr lang="en-US" sz="2200" dirty="0" smtClean="0">
                <a:latin typeface="+mj-lt"/>
              </a:rPr>
              <a:t>Improving economic efficiency</a:t>
            </a:r>
          </a:p>
          <a:p>
            <a:pPr lvl="1" indent="-274320">
              <a:defRPr/>
            </a:pPr>
            <a:r>
              <a:rPr lang="en-US" sz="2200" dirty="0" smtClean="0">
                <a:latin typeface="+mj-lt"/>
              </a:rPr>
              <a:t>Reducing environmental impacts of freight movement</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13</a:t>
            </a:fld>
            <a:endParaRPr lang="en-US" dirty="0"/>
          </a:p>
        </p:txBody>
      </p:sp>
    </p:spTree>
    <p:extLst>
      <p:ext uri="{BB962C8B-B14F-4D97-AF65-F5344CB8AC3E}">
        <p14:creationId xmlns:p14="http://schemas.microsoft.com/office/powerpoint/2010/main" val="2278914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Autofit/>
          </a:bodyPr>
          <a:lstStyle/>
          <a:p>
            <a:pPr algn="ctr" eaLnBrk="1" hangingPunct="1"/>
            <a:r>
              <a:rPr lang="en-US" sz="4000" b="1" dirty="0" smtClean="0">
                <a:cs typeface="Arial" charset="0"/>
              </a:rPr>
              <a:t>National Freight Network</a:t>
            </a:r>
          </a:p>
        </p:txBody>
      </p:sp>
      <p:sp>
        <p:nvSpPr>
          <p:cNvPr id="3" name="Content Placeholder 2"/>
          <p:cNvSpPr>
            <a:spLocks noGrp="1"/>
          </p:cNvSpPr>
          <p:nvPr>
            <p:ph idx="1"/>
          </p:nvPr>
        </p:nvSpPr>
        <p:spPr>
          <a:xfrm>
            <a:off x="381000" y="1600200"/>
            <a:ext cx="8382000" cy="4876800"/>
          </a:xfrm>
        </p:spPr>
        <p:txBody>
          <a:bodyPr>
            <a:normAutofit/>
          </a:bodyPr>
          <a:lstStyle/>
          <a:p>
            <a:pPr marL="274320" indent="-274320" eaLnBrk="1" fontAlgn="auto" hangingPunct="1">
              <a:buFont typeface="Wingdings 2"/>
              <a:buChar char=""/>
              <a:defRPr/>
            </a:pPr>
            <a:r>
              <a:rPr lang="en-US" sz="2400" dirty="0" smtClean="0">
                <a:latin typeface="+mj-lt"/>
              </a:rPr>
              <a:t>Establishes a national freight network consisting of:</a:t>
            </a:r>
          </a:p>
          <a:p>
            <a:pPr lvl="1" indent="-274320">
              <a:defRPr/>
            </a:pPr>
            <a:r>
              <a:rPr lang="en-US" sz="2000" dirty="0" smtClean="0">
                <a:latin typeface="+mj-lt"/>
              </a:rPr>
              <a:t>Primary freight network, as designated by the U.S. DOT, that is most critical to the movement of freight</a:t>
            </a:r>
          </a:p>
          <a:p>
            <a:pPr lvl="1" indent="-274320">
              <a:defRPr/>
            </a:pPr>
            <a:r>
              <a:rPr lang="en-US" sz="2000" dirty="0" smtClean="0">
                <a:latin typeface="+mj-lt"/>
              </a:rPr>
              <a:t>Portions of Interstate System not designated as part of the primary freight network</a:t>
            </a:r>
          </a:p>
          <a:p>
            <a:pPr lvl="1" indent="-274320">
              <a:defRPr/>
            </a:pPr>
            <a:r>
              <a:rPr lang="en-US" sz="2000" dirty="0" smtClean="0">
                <a:latin typeface="+mj-lt"/>
              </a:rPr>
              <a:t>Critical rural freight corridors designated by the states</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14</a:t>
            </a:fld>
            <a:endParaRPr lang="en-US" dirty="0"/>
          </a:p>
        </p:txBody>
      </p:sp>
    </p:spTree>
    <p:extLst>
      <p:ext uri="{BB962C8B-B14F-4D97-AF65-F5344CB8AC3E}">
        <p14:creationId xmlns:p14="http://schemas.microsoft.com/office/powerpoint/2010/main" val="1682043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National Highway System Changes</a:t>
            </a:r>
          </a:p>
        </p:txBody>
      </p:sp>
      <p:sp>
        <p:nvSpPr>
          <p:cNvPr id="3" name="Content Placeholder 2"/>
          <p:cNvSpPr>
            <a:spLocks noGrp="1"/>
          </p:cNvSpPr>
          <p:nvPr>
            <p:ph idx="1"/>
          </p:nvPr>
        </p:nvSpPr>
        <p:spPr>
          <a:xfrm>
            <a:off x="381000" y="1371600"/>
            <a:ext cx="8229600" cy="5029200"/>
          </a:xfrm>
        </p:spPr>
        <p:txBody>
          <a:bodyPr>
            <a:normAutofit/>
          </a:bodyPr>
          <a:lstStyle/>
          <a:p>
            <a:pPr marL="0" indent="0" eaLnBrk="1" fontAlgn="auto" hangingPunct="1">
              <a:buNone/>
              <a:defRPr/>
            </a:pPr>
            <a:endParaRPr lang="en-US" sz="2400" dirty="0" smtClean="0">
              <a:latin typeface="+mj-lt"/>
            </a:endParaRPr>
          </a:p>
          <a:p>
            <a:pPr marL="274320" indent="-274320" eaLnBrk="1" fontAlgn="auto" hangingPunct="1">
              <a:buFont typeface="Wingdings 2"/>
              <a:buChar char=""/>
              <a:defRPr/>
            </a:pPr>
            <a:r>
              <a:rPr lang="en-US" sz="2400" dirty="0" smtClean="0">
                <a:latin typeface="+mj-lt"/>
              </a:rPr>
              <a:t>Definition of the National Highway System modified to include:</a:t>
            </a:r>
          </a:p>
          <a:p>
            <a:pPr lvl="1" indent="-274320">
              <a:defRPr/>
            </a:pPr>
            <a:r>
              <a:rPr lang="en-US" sz="2000" dirty="0" smtClean="0">
                <a:latin typeface="+mj-lt"/>
              </a:rPr>
              <a:t>Urban and rural principal arterial routes, and border crossings on those routes, that were not included in the NHS prior to MAP-21</a:t>
            </a:r>
          </a:p>
          <a:p>
            <a:pPr lvl="1" indent="-274320">
              <a:defRPr/>
            </a:pPr>
            <a:r>
              <a:rPr lang="en-US" sz="2000" dirty="0" smtClean="0">
                <a:latin typeface="+mj-lt"/>
              </a:rPr>
              <a:t>Other connector highways, including toll facilities, that provide motor vehicle access between arterial routes on the NHS and major intermodal transportation facilities, that were not included in the NHS prior to MAP-21</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15</a:t>
            </a:fld>
            <a:endParaRPr lang="en-US" dirty="0"/>
          </a:p>
        </p:txBody>
      </p:sp>
    </p:spTree>
    <p:extLst>
      <p:ext uri="{BB962C8B-B14F-4D97-AF65-F5344CB8AC3E}">
        <p14:creationId xmlns:p14="http://schemas.microsoft.com/office/powerpoint/2010/main" val="3239985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National Freight Strategic Plan</a:t>
            </a:r>
          </a:p>
        </p:txBody>
      </p:sp>
      <p:sp>
        <p:nvSpPr>
          <p:cNvPr id="3" name="Content Placeholder 2"/>
          <p:cNvSpPr>
            <a:spLocks noGrp="1"/>
          </p:cNvSpPr>
          <p:nvPr>
            <p:ph idx="1"/>
          </p:nvPr>
        </p:nvSpPr>
        <p:spPr>
          <a:xfrm>
            <a:off x="381000" y="1600200"/>
            <a:ext cx="8382000" cy="4876800"/>
          </a:xfrm>
        </p:spPr>
        <p:txBody>
          <a:bodyPr>
            <a:normAutofit/>
          </a:bodyPr>
          <a:lstStyle/>
          <a:p>
            <a:pPr marL="274320" indent="-274320" eaLnBrk="1" fontAlgn="auto" hangingPunct="1">
              <a:buFont typeface="Wingdings 2"/>
              <a:buChar char=""/>
              <a:defRPr/>
            </a:pPr>
            <a:r>
              <a:rPr lang="en-US" sz="2400" dirty="0" smtClean="0">
                <a:latin typeface="+mj-lt"/>
              </a:rPr>
              <a:t>US DOT is required to develop a national freight strategic plan by October 1, 2015 and update it at least every 5 years</a:t>
            </a:r>
          </a:p>
          <a:p>
            <a:pPr marL="0" indent="0" eaLnBrk="1" fontAlgn="auto" hangingPunct="1">
              <a:buNone/>
              <a:defRPr/>
            </a:pPr>
            <a:endParaRPr lang="en-US" sz="2000" dirty="0" smtClean="0">
              <a:latin typeface="+mj-lt"/>
            </a:endParaRPr>
          </a:p>
          <a:p>
            <a:pPr marL="274320" indent="-274320" eaLnBrk="1" fontAlgn="auto" hangingPunct="1">
              <a:buFont typeface="Wingdings 2"/>
              <a:buChar char=""/>
              <a:defRPr/>
            </a:pPr>
            <a:r>
              <a:rPr lang="en-US" sz="2400" dirty="0" smtClean="0">
                <a:latin typeface="+mj-lt"/>
              </a:rPr>
              <a:t>Plan to be developed in consultation with state departments of transportation and other public and private transportation stakeholders</a:t>
            </a:r>
            <a:endParaRPr lang="en-US" sz="2400" dirty="0">
              <a:latin typeface="+mj-lt"/>
            </a:endParaRPr>
          </a:p>
          <a:p>
            <a:pPr marL="0" indent="0" eaLnBrk="1" fontAlgn="auto" hangingPunct="1">
              <a:buNone/>
              <a:defRPr/>
            </a:pPr>
            <a:endParaRPr lang="en-US" sz="2000" dirty="0" smtClean="0">
              <a:latin typeface="+mj-lt"/>
            </a:endParaRPr>
          </a:p>
          <a:p>
            <a:pPr marL="0" indent="0" eaLnBrk="1" fontAlgn="auto" hangingPunct="1">
              <a:buNone/>
              <a:defRPr/>
            </a:pPr>
            <a:endParaRPr lang="en-US" sz="2000" dirty="0" smtClean="0">
              <a:latin typeface="+mj-lt"/>
            </a:endParaRPr>
          </a:p>
          <a:p>
            <a:pPr marL="641033" lvl="1" indent="-274320" eaLnBrk="1" fontAlgn="auto" hangingPunct="1">
              <a:buFont typeface="Wingdings 2"/>
              <a:buChar char=""/>
              <a:defRPr/>
            </a:pPr>
            <a:endParaRPr lang="en-US" dirty="0" smtClean="0"/>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16</a:t>
            </a:fld>
            <a:endParaRPr lang="en-US" dirty="0"/>
          </a:p>
        </p:txBody>
      </p:sp>
    </p:spTree>
    <p:extLst>
      <p:ext uri="{BB962C8B-B14F-4D97-AF65-F5344CB8AC3E}">
        <p14:creationId xmlns:p14="http://schemas.microsoft.com/office/powerpoint/2010/main" val="3950522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fontScale="90000"/>
          </a:bodyPr>
          <a:lstStyle/>
          <a:p>
            <a:pPr algn="ctr" eaLnBrk="1" hangingPunct="1"/>
            <a:r>
              <a:rPr lang="en-US" sz="4000" b="1" dirty="0" smtClean="0">
                <a:cs typeface="Arial" charset="0"/>
              </a:rPr>
              <a:t>National Freight Strategic Plan Elements</a:t>
            </a:r>
          </a:p>
        </p:txBody>
      </p:sp>
      <p:sp>
        <p:nvSpPr>
          <p:cNvPr id="3" name="Content Placeholder 2"/>
          <p:cNvSpPr>
            <a:spLocks noGrp="1"/>
          </p:cNvSpPr>
          <p:nvPr>
            <p:ph idx="1"/>
          </p:nvPr>
        </p:nvSpPr>
        <p:spPr>
          <a:xfrm>
            <a:off x="381000" y="1295400"/>
            <a:ext cx="8382000" cy="5181600"/>
          </a:xfrm>
        </p:spPr>
        <p:txBody>
          <a:bodyPr>
            <a:normAutofit/>
          </a:bodyPr>
          <a:lstStyle/>
          <a:p>
            <a:pPr lvl="1" indent="-274320">
              <a:defRPr/>
            </a:pPr>
            <a:r>
              <a:rPr lang="en-US" sz="2000" dirty="0">
                <a:latin typeface="+mj-lt"/>
              </a:rPr>
              <a:t>C</a:t>
            </a:r>
            <a:r>
              <a:rPr lang="en-US" sz="2000" dirty="0" smtClean="0">
                <a:latin typeface="+mj-lt"/>
              </a:rPr>
              <a:t>ondition and performance of national freight network</a:t>
            </a:r>
          </a:p>
          <a:p>
            <a:pPr lvl="1" indent="-274320">
              <a:defRPr/>
            </a:pPr>
            <a:r>
              <a:rPr lang="en-US" sz="2000" dirty="0">
                <a:latin typeface="+mj-lt"/>
              </a:rPr>
              <a:t>H</a:t>
            </a:r>
            <a:r>
              <a:rPr lang="en-US" sz="2000" dirty="0" smtClean="0">
                <a:latin typeface="+mj-lt"/>
              </a:rPr>
              <a:t>ighway bottlenecks on the national freight network that create significant freight congestion problems</a:t>
            </a:r>
          </a:p>
          <a:p>
            <a:pPr lvl="1" indent="-274320">
              <a:defRPr/>
            </a:pPr>
            <a:r>
              <a:rPr lang="en-US" sz="2000" dirty="0" smtClean="0">
                <a:latin typeface="+mj-lt"/>
              </a:rPr>
              <a:t>20-year future freight volume forecasts</a:t>
            </a:r>
          </a:p>
          <a:p>
            <a:pPr lvl="1" indent="-274320">
              <a:defRPr/>
            </a:pPr>
            <a:r>
              <a:rPr lang="en-US" sz="2000" dirty="0">
                <a:latin typeface="+mj-lt"/>
              </a:rPr>
              <a:t>M</a:t>
            </a:r>
            <a:r>
              <a:rPr lang="en-US" sz="2000" dirty="0" smtClean="0">
                <a:latin typeface="+mj-lt"/>
              </a:rPr>
              <a:t>ajor trade gateways and national freight corridors that connect major population centers, trade gateways, and other major freight generators</a:t>
            </a:r>
          </a:p>
          <a:p>
            <a:pPr lvl="1" indent="-274320">
              <a:defRPr/>
            </a:pPr>
            <a:r>
              <a:rPr lang="en-US" sz="2000" dirty="0" smtClean="0">
                <a:latin typeface="+mj-lt"/>
              </a:rPr>
              <a:t>Assessment of barriers to improving freight transportation performance</a:t>
            </a:r>
          </a:p>
          <a:p>
            <a:pPr lvl="1" indent="-274320">
              <a:defRPr/>
            </a:pPr>
            <a:r>
              <a:rPr lang="en-US" sz="2000" dirty="0" smtClean="0">
                <a:latin typeface="+mj-lt"/>
              </a:rPr>
              <a:t>Identification of routes providing access to energy exploration, development, installation, or production locations</a:t>
            </a:r>
          </a:p>
          <a:p>
            <a:pPr lvl="1" indent="-274320">
              <a:defRPr/>
            </a:pPr>
            <a:r>
              <a:rPr lang="en-US" sz="2000" dirty="0" smtClean="0">
                <a:latin typeface="+mj-lt"/>
              </a:rPr>
              <a:t>Best practices for improving performance of the national freight network</a:t>
            </a:r>
          </a:p>
          <a:p>
            <a:pPr lvl="1" indent="-274320">
              <a:defRPr/>
            </a:pPr>
            <a:r>
              <a:rPr lang="en-US" sz="2000" dirty="0" smtClean="0">
                <a:latin typeface="+mj-lt"/>
              </a:rPr>
              <a:t>Best practices to mitigate impacts of freight movement on communities</a:t>
            </a:r>
          </a:p>
          <a:p>
            <a:pPr lvl="1" indent="-274320">
              <a:defRPr/>
            </a:pPr>
            <a:r>
              <a:rPr lang="en-US" sz="2000" dirty="0" smtClean="0">
                <a:latin typeface="+mj-lt"/>
              </a:rPr>
              <a:t>Process for addressing multi-state projects and encouraging jurisdictions to collaborate</a:t>
            </a:r>
          </a:p>
          <a:p>
            <a:pPr lvl="1" indent="-274320">
              <a:defRPr/>
            </a:pPr>
            <a:r>
              <a:rPr lang="en-US" sz="2000" dirty="0" smtClean="0">
                <a:latin typeface="+mj-lt"/>
              </a:rPr>
              <a:t>Strategies to improve freight intermodal connectivity</a:t>
            </a:r>
          </a:p>
          <a:p>
            <a:pPr lvl="1" indent="-274320">
              <a:defRPr/>
            </a:pPr>
            <a:endParaRPr lang="en-US" sz="2000" dirty="0" smtClean="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17</a:t>
            </a:fld>
            <a:endParaRPr lang="en-US" dirty="0"/>
          </a:p>
        </p:txBody>
      </p:sp>
    </p:spTree>
    <p:extLst>
      <p:ext uri="{BB962C8B-B14F-4D97-AF65-F5344CB8AC3E}">
        <p14:creationId xmlns:p14="http://schemas.microsoft.com/office/powerpoint/2010/main" val="3256529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fontScale="90000"/>
          </a:bodyPr>
          <a:lstStyle/>
          <a:p>
            <a:pPr algn="ctr" eaLnBrk="1" hangingPunct="1"/>
            <a:r>
              <a:rPr lang="en-US" sz="4000" b="1" dirty="0" smtClean="0">
                <a:cs typeface="Arial" charset="0"/>
              </a:rPr>
              <a:t>Freight Conditions and Performance Report</a:t>
            </a:r>
          </a:p>
        </p:txBody>
      </p:sp>
      <p:sp>
        <p:nvSpPr>
          <p:cNvPr id="3" name="Content Placeholder 2"/>
          <p:cNvSpPr>
            <a:spLocks noGrp="1"/>
          </p:cNvSpPr>
          <p:nvPr>
            <p:ph idx="1"/>
          </p:nvPr>
        </p:nvSpPr>
        <p:spPr>
          <a:xfrm>
            <a:off x="381000" y="1600200"/>
            <a:ext cx="8382000" cy="4876800"/>
          </a:xfrm>
        </p:spPr>
        <p:txBody>
          <a:bodyPr>
            <a:normAutofit/>
          </a:bodyPr>
          <a:lstStyle/>
          <a:p>
            <a:pPr marL="0" indent="0" eaLnBrk="1" fontAlgn="auto" hangingPunct="1">
              <a:buNone/>
              <a:defRPr/>
            </a:pPr>
            <a:endParaRPr lang="en-US" sz="2400" dirty="0" smtClean="0">
              <a:latin typeface="+mj-lt"/>
            </a:endParaRPr>
          </a:p>
          <a:p>
            <a:pPr marL="274320" indent="-274320" eaLnBrk="1" fontAlgn="auto" hangingPunct="1">
              <a:buFont typeface="Wingdings 2"/>
              <a:buChar char=""/>
              <a:defRPr/>
            </a:pPr>
            <a:r>
              <a:rPr lang="en-US" sz="2400" dirty="0" smtClean="0">
                <a:latin typeface="+mj-lt"/>
              </a:rPr>
              <a:t>US DOT is required to prepare a report that describes the conditions and performance of the national freight network by October 1, 2014</a:t>
            </a:r>
          </a:p>
          <a:p>
            <a:pPr lvl="1" indent="-274320">
              <a:defRPr/>
            </a:pPr>
            <a:r>
              <a:rPr lang="en-US" sz="2200" dirty="0" smtClean="0">
                <a:latin typeface="+mj-lt"/>
              </a:rPr>
              <a:t>Performance measures cover all modes of transportation</a:t>
            </a:r>
          </a:p>
          <a:p>
            <a:pPr lvl="1" indent="-274320">
              <a:defRPr/>
            </a:pPr>
            <a:r>
              <a:rPr lang="en-US" sz="2200" dirty="0" smtClean="0">
                <a:latin typeface="+mj-lt"/>
              </a:rPr>
              <a:t>Performance measures will relate to Freight Policy goal areas</a:t>
            </a:r>
          </a:p>
          <a:p>
            <a:pPr marL="0" indent="0" eaLnBrk="1" fontAlgn="auto" hangingPunct="1">
              <a:buNone/>
              <a:defRPr/>
            </a:pPr>
            <a:endParaRPr lang="en-US" sz="2000" dirty="0" smtClean="0">
              <a:latin typeface="+mj-lt"/>
            </a:endParaRPr>
          </a:p>
          <a:p>
            <a:pPr marL="274320" indent="-274320" eaLnBrk="1" fontAlgn="auto" hangingPunct="1">
              <a:buFont typeface="Wingdings 2"/>
              <a:buChar char=""/>
              <a:defRPr/>
            </a:pPr>
            <a:r>
              <a:rPr lang="en-US" sz="2400" dirty="0" smtClean="0">
                <a:latin typeface="+mj-lt"/>
              </a:rPr>
              <a:t>After the initial report is prepared, it must be updated on every two years</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18</a:t>
            </a:fld>
            <a:endParaRPr lang="en-US" dirty="0"/>
          </a:p>
        </p:txBody>
      </p:sp>
    </p:spTree>
    <p:extLst>
      <p:ext uri="{BB962C8B-B14F-4D97-AF65-F5344CB8AC3E}">
        <p14:creationId xmlns:p14="http://schemas.microsoft.com/office/powerpoint/2010/main" val="375454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914400"/>
          </a:xfrm>
        </p:spPr>
        <p:txBody>
          <a:bodyPr anchor="ctr">
            <a:normAutofit fontScale="90000"/>
          </a:bodyPr>
          <a:lstStyle/>
          <a:p>
            <a:pPr algn="ctr" eaLnBrk="1" hangingPunct="1"/>
            <a:r>
              <a:rPr lang="en-US" sz="4000" b="1" dirty="0" smtClean="0">
                <a:cs typeface="Arial" charset="0"/>
              </a:rPr>
              <a:t>National Goals and </a:t>
            </a:r>
            <a:br>
              <a:rPr lang="en-US" sz="4000" b="1" dirty="0" smtClean="0">
                <a:cs typeface="Arial" charset="0"/>
              </a:rPr>
            </a:br>
            <a:r>
              <a:rPr lang="en-US" sz="4000" b="1" dirty="0" smtClean="0">
                <a:cs typeface="Arial" charset="0"/>
              </a:rPr>
              <a:t>Performance Management Measures</a:t>
            </a:r>
          </a:p>
        </p:txBody>
      </p:sp>
      <p:sp>
        <p:nvSpPr>
          <p:cNvPr id="3" name="Content Placeholder 2"/>
          <p:cNvSpPr>
            <a:spLocks noGrp="1"/>
          </p:cNvSpPr>
          <p:nvPr>
            <p:ph idx="1"/>
          </p:nvPr>
        </p:nvSpPr>
        <p:spPr>
          <a:xfrm>
            <a:off x="381000" y="1828800"/>
            <a:ext cx="8382000" cy="4876800"/>
          </a:xfrm>
        </p:spPr>
        <p:txBody>
          <a:bodyPr>
            <a:normAutofit/>
          </a:bodyPr>
          <a:lstStyle/>
          <a:p>
            <a:pPr marL="274320" indent="-274320" eaLnBrk="1" fontAlgn="auto" hangingPunct="1">
              <a:buFont typeface="Wingdings 2"/>
              <a:buChar char=""/>
              <a:defRPr/>
            </a:pPr>
            <a:r>
              <a:rPr lang="en-US" sz="2200" dirty="0" smtClean="0">
                <a:latin typeface="+mj-lt"/>
              </a:rPr>
              <a:t>Freight movement and economic vitality established as national performance goal</a:t>
            </a:r>
          </a:p>
          <a:p>
            <a:pPr marL="274320" indent="-274320" eaLnBrk="1" fontAlgn="auto" hangingPunct="1">
              <a:buFont typeface="Wingdings 2"/>
              <a:buChar char=""/>
              <a:defRPr/>
            </a:pPr>
            <a:endParaRPr lang="en-US" sz="2200" dirty="0" smtClean="0">
              <a:latin typeface="+mj-lt"/>
            </a:endParaRPr>
          </a:p>
          <a:p>
            <a:pPr marL="274320" indent="-274320" eaLnBrk="1" fontAlgn="auto" hangingPunct="1">
              <a:buFont typeface="Wingdings 2"/>
              <a:buChar char=""/>
              <a:defRPr/>
            </a:pPr>
            <a:r>
              <a:rPr lang="en-US" sz="2200" dirty="0" smtClean="0">
                <a:latin typeface="+mj-lt"/>
              </a:rPr>
              <a:t>US DOT will establish performance measures for states to use to assess freight movement on the Interstate system by April 1, 2014</a:t>
            </a:r>
          </a:p>
          <a:p>
            <a:endParaRPr lang="en-US" sz="2200" dirty="0" smtClean="0">
              <a:latin typeface="+mj-lt"/>
            </a:endParaRPr>
          </a:p>
          <a:p>
            <a:r>
              <a:rPr lang="en-US" sz="2200" dirty="0" smtClean="0">
                <a:latin typeface="+mj-lt"/>
              </a:rPr>
              <a:t>States to establish performance targets 1 year after USDOT establishes measures</a:t>
            </a:r>
          </a:p>
          <a:p>
            <a:endParaRPr lang="en-US" sz="2200" dirty="0">
              <a:latin typeface="+mj-lt"/>
            </a:endParaRPr>
          </a:p>
          <a:p>
            <a:r>
              <a:rPr lang="en-US" sz="2200" dirty="0" smtClean="0">
                <a:latin typeface="+mj-lt"/>
              </a:rPr>
              <a:t>States required to report on progress in achieving performance targets beginning 4 years after targets are set</a:t>
            </a:r>
          </a:p>
          <a:p>
            <a:endParaRPr lang="en-US" sz="2200" dirty="0" smtClean="0">
              <a:latin typeface="+mj-lt"/>
            </a:endParaRPr>
          </a:p>
          <a:p>
            <a:pPr marL="0" indent="0" eaLnBrk="1" fontAlgn="auto" hangingPunct="1">
              <a:buNone/>
              <a:defRPr/>
            </a:pPr>
            <a:endParaRPr lang="en-US" sz="2400" dirty="0" smtClean="0">
              <a:latin typeface="+mj-lt"/>
            </a:endParaRPr>
          </a:p>
          <a:p>
            <a:pPr marL="0" indent="0" eaLnBrk="1" fontAlgn="auto" hangingPunct="1">
              <a:buNone/>
              <a:defRPr/>
            </a:pPr>
            <a:endParaRPr lang="en-US" sz="2000" dirty="0" smtClean="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19</a:t>
            </a:fld>
            <a:endParaRPr lang="en-US" dirty="0"/>
          </a:p>
        </p:txBody>
      </p:sp>
    </p:spTree>
    <p:extLst>
      <p:ext uri="{BB962C8B-B14F-4D97-AF65-F5344CB8AC3E}">
        <p14:creationId xmlns:p14="http://schemas.microsoft.com/office/powerpoint/2010/main" val="3947321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chor="ctr">
            <a:normAutofit/>
          </a:bodyPr>
          <a:lstStyle/>
          <a:p>
            <a:pPr algn="ctr"/>
            <a:r>
              <a:rPr lang="en-US" sz="4000" b="1" dirty="0" smtClean="0"/>
              <a:t>MAP-21 themes</a:t>
            </a:r>
            <a:endParaRPr lang="en-US" sz="4000" b="1" dirty="0"/>
          </a:p>
        </p:txBody>
      </p:sp>
      <p:sp>
        <p:nvSpPr>
          <p:cNvPr id="4" name="Content Placeholder 3"/>
          <p:cNvSpPr>
            <a:spLocks noGrp="1"/>
          </p:cNvSpPr>
          <p:nvPr>
            <p:ph idx="1"/>
          </p:nvPr>
        </p:nvSpPr>
        <p:spPr>
          <a:xfrm>
            <a:off x="457200" y="1447800"/>
            <a:ext cx="8229600" cy="4800600"/>
          </a:xfrm>
        </p:spPr>
        <p:txBody>
          <a:bodyPr>
            <a:normAutofit fontScale="92500" lnSpcReduction="10000"/>
          </a:bodyPr>
          <a:lstStyle/>
          <a:p>
            <a:r>
              <a:rPr lang="en-US" dirty="0">
                <a:latin typeface="+mj-lt"/>
              </a:rPr>
              <a:t>Strengthens America’s highway and public transportation systems</a:t>
            </a:r>
          </a:p>
          <a:p>
            <a:endParaRPr lang="en-US" dirty="0">
              <a:latin typeface="+mj-lt"/>
            </a:endParaRPr>
          </a:p>
          <a:p>
            <a:r>
              <a:rPr lang="en-US" dirty="0">
                <a:latin typeface="+mj-lt"/>
              </a:rPr>
              <a:t>Creates jobs and supports economic growth</a:t>
            </a:r>
          </a:p>
          <a:p>
            <a:endParaRPr lang="en-US" dirty="0">
              <a:latin typeface="+mj-lt"/>
            </a:endParaRPr>
          </a:p>
          <a:p>
            <a:r>
              <a:rPr lang="en-US" dirty="0">
                <a:latin typeface="+mj-lt"/>
              </a:rPr>
              <a:t>Supports the Department’s aggressive safety agenda</a:t>
            </a:r>
          </a:p>
          <a:p>
            <a:endParaRPr lang="en-US" dirty="0">
              <a:latin typeface="+mj-lt"/>
            </a:endParaRPr>
          </a:p>
          <a:p>
            <a:r>
              <a:rPr lang="en-US" dirty="0">
                <a:latin typeface="+mj-lt"/>
              </a:rPr>
              <a:t>Simplifies and focuses the Federal program</a:t>
            </a:r>
          </a:p>
          <a:p>
            <a:endParaRPr lang="en-US" dirty="0">
              <a:latin typeface="+mj-lt"/>
            </a:endParaRPr>
          </a:p>
          <a:p>
            <a:r>
              <a:rPr lang="en-US" dirty="0">
                <a:latin typeface="+mj-lt"/>
              </a:rPr>
              <a:t>Accelerates project delivery and promotes innovation</a:t>
            </a:r>
          </a:p>
          <a:p>
            <a:endParaRPr lang="en-US" dirty="0">
              <a:latin typeface="+mj-lt"/>
            </a:endParaRPr>
          </a:p>
          <a:p>
            <a:r>
              <a:rPr lang="en-US" dirty="0">
                <a:latin typeface="+mj-lt"/>
              </a:rPr>
              <a:t>Establishes a performance-based Federal program</a:t>
            </a:r>
          </a:p>
        </p:txBody>
      </p:sp>
      <p:sp>
        <p:nvSpPr>
          <p:cNvPr id="5" name="Footer Placeholder 4"/>
          <p:cNvSpPr>
            <a:spLocks noGrp="1"/>
          </p:cNvSpPr>
          <p:nvPr>
            <p:ph type="ftr" sz="quarter" idx="11"/>
          </p:nvPr>
        </p:nvSpPr>
        <p:spPr/>
        <p:txBody>
          <a:bodyPr anchor="ctr"/>
          <a:lstStyle/>
          <a:p>
            <a:pPr algn="ctr"/>
            <a:r>
              <a:rPr lang="en-US" dirty="0" smtClean="0"/>
              <a:t>MAP-21: Freight Transportation</a:t>
            </a:r>
            <a:endParaRPr lang="en-US" dirty="0"/>
          </a:p>
        </p:txBody>
      </p:sp>
      <p:sp>
        <p:nvSpPr>
          <p:cNvPr id="3" name="Slide Number Placeholder 2"/>
          <p:cNvSpPr>
            <a:spLocks noGrp="1"/>
          </p:cNvSpPr>
          <p:nvPr>
            <p:ph type="sldNum" sz="quarter" idx="12"/>
          </p:nvPr>
        </p:nvSpPr>
        <p:spPr/>
        <p:txBody>
          <a:bodyPr/>
          <a:lstStyle/>
          <a:p>
            <a:pPr>
              <a:defRPr/>
            </a:pPr>
            <a:fld id="{190C8909-2872-4224-8449-F8EEFACDA047}" type="slidenum">
              <a:rPr lang="en-US" smtClean="0"/>
              <a:pPr>
                <a:defRPr/>
              </a:pPr>
              <a:t>2</a:t>
            </a:fld>
            <a:endParaRPr lang="en-US" dirty="0"/>
          </a:p>
        </p:txBody>
      </p:sp>
    </p:spTree>
    <p:extLst>
      <p:ext uri="{BB962C8B-B14F-4D97-AF65-F5344CB8AC3E}">
        <p14:creationId xmlns:p14="http://schemas.microsoft.com/office/powerpoint/2010/main" val="2837068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990600"/>
          </a:xfrm>
        </p:spPr>
        <p:txBody>
          <a:bodyPr anchor="ctr">
            <a:normAutofit/>
          </a:bodyPr>
          <a:lstStyle/>
          <a:p>
            <a:pPr algn="ctr" eaLnBrk="1" hangingPunct="1"/>
            <a:r>
              <a:rPr lang="en-US" sz="4000" b="1" dirty="0" smtClean="0">
                <a:cs typeface="Arial" charset="0"/>
              </a:rPr>
              <a:t>State Freight Advisory Committees</a:t>
            </a:r>
          </a:p>
        </p:txBody>
      </p:sp>
      <p:sp>
        <p:nvSpPr>
          <p:cNvPr id="3" name="Content Placeholder 2"/>
          <p:cNvSpPr>
            <a:spLocks noGrp="1"/>
          </p:cNvSpPr>
          <p:nvPr>
            <p:ph idx="1"/>
          </p:nvPr>
        </p:nvSpPr>
        <p:spPr>
          <a:xfrm>
            <a:off x="381000" y="1295400"/>
            <a:ext cx="8382000" cy="5334000"/>
          </a:xfrm>
        </p:spPr>
        <p:txBody>
          <a:bodyPr>
            <a:normAutofit lnSpcReduction="10000"/>
          </a:bodyPr>
          <a:lstStyle/>
          <a:p>
            <a:pPr>
              <a:defRPr/>
            </a:pPr>
            <a:r>
              <a:rPr lang="en-US" sz="2400" dirty="0" smtClean="0">
                <a:latin typeface="+mj-lt"/>
              </a:rPr>
              <a:t>US DOT must encourage each state to establish a freight advisory committee</a:t>
            </a:r>
          </a:p>
          <a:p>
            <a:pPr marL="274320" indent="-274320" eaLnBrk="1" fontAlgn="auto" hangingPunct="1">
              <a:buFont typeface="Wingdings 2"/>
              <a:buChar char=""/>
              <a:defRPr/>
            </a:pPr>
            <a:r>
              <a:rPr lang="en-US" sz="2400" dirty="0" smtClean="0">
                <a:latin typeface="+mj-lt"/>
              </a:rPr>
              <a:t>Committee must consist of representative public and private sector stakeholders, including the state DOT, local governments, freight carriers, shippers, ports, freight industry workforce and freight associations</a:t>
            </a:r>
          </a:p>
          <a:p>
            <a:pPr>
              <a:defRPr/>
            </a:pPr>
            <a:r>
              <a:rPr lang="en-US" sz="2400" dirty="0">
                <a:latin typeface="+mj-lt"/>
              </a:rPr>
              <a:t>S</a:t>
            </a:r>
            <a:r>
              <a:rPr lang="en-US" sz="2400" dirty="0" smtClean="0">
                <a:latin typeface="+mj-lt"/>
              </a:rPr>
              <a:t>tate </a:t>
            </a:r>
            <a:r>
              <a:rPr lang="en-US" sz="2400" dirty="0">
                <a:latin typeface="+mj-lt"/>
              </a:rPr>
              <a:t>freight advisory </a:t>
            </a:r>
            <a:r>
              <a:rPr lang="en-US" sz="2400" dirty="0" smtClean="0">
                <a:latin typeface="+mj-lt"/>
              </a:rPr>
              <a:t>committees must:</a:t>
            </a:r>
            <a:endParaRPr lang="en-US" sz="2400" dirty="0">
              <a:latin typeface="+mj-lt"/>
            </a:endParaRPr>
          </a:p>
          <a:p>
            <a:pPr lvl="1">
              <a:defRPr/>
            </a:pPr>
            <a:r>
              <a:rPr lang="en-US" sz="2000" dirty="0" smtClean="0">
                <a:latin typeface="+mj-lt"/>
              </a:rPr>
              <a:t>Advise </a:t>
            </a:r>
            <a:r>
              <a:rPr lang="en-US" sz="2000" dirty="0">
                <a:latin typeface="+mj-lt"/>
              </a:rPr>
              <a:t>state on freight-related priorities, issues, projects, and funding needs</a:t>
            </a:r>
          </a:p>
          <a:p>
            <a:pPr lvl="1">
              <a:defRPr/>
            </a:pPr>
            <a:r>
              <a:rPr lang="en-US" sz="2000" dirty="0" smtClean="0">
                <a:latin typeface="+mj-lt"/>
              </a:rPr>
              <a:t>Serve </a:t>
            </a:r>
            <a:r>
              <a:rPr lang="en-US" sz="2000" dirty="0">
                <a:latin typeface="+mj-lt"/>
              </a:rPr>
              <a:t>as a forum for state transportation decisions impacting freight mobility</a:t>
            </a:r>
          </a:p>
          <a:p>
            <a:pPr lvl="1">
              <a:defRPr/>
            </a:pPr>
            <a:r>
              <a:rPr lang="en-US" sz="2000" dirty="0">
                <a:latin typeface="+mj-lt"/>
              </a:rPr>
              <a:t>Communicate and coordinate regional priorities with other organizations</a:t>
            </a:r>
          </a:p>
          <a:p>
            <a:pPr lvl="1">
              <a:defRPr/>
            </a:pPr>
            <a:r>
              <a:rPr lang="en-US" sz="2000" dirty="0">
                <a:latin typeface="+mj-lt"/>
              </a:rPr>
              <a:t>Promote information sharing between the public and private sectors on freight issues</a:t>
            </a:r>
          </a:p>
          <a:p>
            <a:pPr lvl="1">
              <a:defRPr/>
            </a:pPr>
            <a:r>
              <a:rPr lang="en-US" sz="2000" dirty="0">
                <a:latin typeface="+mj-lt"/>
              </a:rPr>
              <a:t>Participate in the development of </a:t>
            </a:r>
            <a:r>
              <a:rPr lang="en-US" sz="2000" dirty="0" smtClean="0">
                <a:latin typeface="+mj-lt"/>
              </a:rPr>
              <a:t>the state </a:t>
            </a:r>
            <a:r>
              <a:rPr lang="en-US" sz="2000" dirty="0">
                <a:latin typeface="+mj-lt"/>
              </a:rPr>
              <a:t>freight plan</a:t>
            </a:r>
          </a:p>
          <a:p>
            <a:pPr marL="274320" indent="-274320" eaLnBrk="1" fontAlgn="auto" hangingPunct="1">
              <a:buFont typeface="Wingdings 2"/>
              <a:buChar char=""/>
              <a:defRPr/>
            </a:pPr>
            <a:endParaRPr lang="en-US" sz="24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20</a:t>
            </a:fld>
            <a:endParaRPr lang="en-US" dirty="0"/>
          </a:p>
        </p:txBody>
      </p:sp>
    </p:spTree>
    <p:extLst>
      <p:ext uri="{BB962C8B-B14F-4D97-AF65-F5344CB8AC3E}">
        <p14:creationId xmlns:p14="http://schemas.microsoft.com/office/powerpoint/2010/main" val="325086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State Freight Plans</a:t>
            </a:r>
          </a:p>
        </p:txBody>
      </p:sp>
      <p:sp>
        <p:nvSpPr>
          <p:cNvPr id="3" name="Content Placeholder 2"/>
          <p:cNvSpPr>
            <a:spLocks noGrp="1"/>
          </p:cNvSpPr>
          <p:nvPr>
            <p:ph idx="1"/>
          </p:nvPr>
        </p:nvSpPr>
        <p:spPr>
          <a:xfrm>
            <a:off x="381000" y="1524000"/>
            <a:ext cx="8229600" cy="4876800"/>
          </a:xfrm>
        </p:spPr>
        <p:txBody>
          <a:bodyPr>
            <a:normAutofit/>
          </a:bodyPr>
          <a:lstStyle/>
          <a:p>
            <a:pPr marL="274320" indent="-274320" eaLnBrk="1" fontAlgn="auto" hangingPunct="1">
              <a:buFont typeface="Wingdings 2"/>
              <a:buChar char=""/>
              <a:defRPr/>
            </a:pPr>
            <a:endParaRPr lang="en-US" sz="2400" dirty="0" smtClean="0">
              <a:latin typeface="+mj-lt"/>
            </a:endParaRPr>
          </a:p>
          <a:p>
            <a:pPr marL="274320" indent="-274320" eaLnBrk="1" fontAlgn="auto" hangingPunct="1">
              <a:buFont typeface="Wingdings 2"/>
              <a:buChar char=""/>
              <a:defRPr/>
            </a:pPr>
            <a:r>
              <a:rPr lang="en-US" sz="2400" dirty="0" smtClean="0">
                <a:latin typeface="+mj-lt"/>
              </a:rPr>
              <a:t>US DOT must encourage each state to develop a comprehensive state freight plan</a:t>
            </a:r>
          </a:p>
          <a:p>
            <a:pPr marL="0" indent="0" eaLnBrk="1" fontAlgn="auto" hangingPunct="1">
              <a:buNone/>
              <a:defRPr/>
            </a:pPr>
            <a:endParaRPr lang="en-US" sz="2400" dirty="0" smtClean="0">
              <a:latin typeface="+mj-lt"/>
            </a:endParaRPr>
          </a:p>
          <a:p>
            <a:pPr marL="274320" indent="-274320" eaLnBrk="1" fontAlgn="auto" hangingPunct="1">
              <a:buFont typeface="Wingdings 2"/>
              <a:buChar char=""/>
              <a:defRPr/>
            </a:pPr>
            <a:r>
              <a:rPr lang="en-US" sz="2400" dirty="0" smtClean="0">
                <a:latin typeface="+mj-lt"/>
              </a:rPr>
              <a:t>The plan can be developed independently of or incorporated into the statewide long-range transportation plan </a:t>
            </a:r>
          </a:p>
          <a:p>
            <a:pPr marL="274320" indent="-274320" eaLnBrk="1" fontAlgn="auto" hangingPunct="1">
              <a:buFont typeface="Wingdings 2"/>
              <a:buChar char=""/>
              <a:defRPr/>
            </a:pPr>
            <a:endParaRPr lang="en-US" sz="2400" dirty="0" smtClean="0">
              <a:latin typeface="+mj-lt"/>
            </a:endParaRPr>
          </a:p>
          <a:p>
            <a:pPr marL="274320" indent="-274320" eaLnBrk="1" fontAlgn="auto" hangingPunct="1">
              <a:buFont typeface="Wingdings 2"/>
              <a:buChar char=""/>
              <a:defRPr/>
            </a:pPr>
            <a:r>
              <a:rPr lang="en-US" sz="2400" dirty="0" smtClean="0">
                <a:latin typeface="+mj-lt"/>
              </a:rPr>
              <a:t>A State Freight Plan is required in order to seek the higher federal share for freight projects</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21</a:t>
            </a:fld>
            <a:endParaRPr lang="en-US" dirty="0"/>
          </a:p>
        </p:txBody>
      </p:sp>
    </p:spTree>
    <p:extLst>
      <p:ext uri="{BB962C8B-B14F-4D97-AF65-F5344CB8AC3E}">
        <p14:creationId xmlns:p14="http://schemas.microsoft.com/office/powerpoint/2010/main" val="490269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4000" dirty="0" smtClean="0"/>
              <a:t>State Freight Plan Elements</a:t>
            </a:r>
            <a:endParaRPr lang="en-US" sz="4000" dirty="0"/>
          </a:p>
        </p:txBody>
      </p:sp>
      <p:sp>
        <p:nvSpPr>
          <p:cNvPr id="3" name="Content Placeholder 2"/>
          <p:cNvSpPr>
            <a:spLocks noGrp="1"/>
          </p:cNvSpPr>
          <p:nvPr>
            <p:ph idx="1"/>
          </p:nvPr>
        </p:nvSpPr>
        <p:spPr>
          <a:xfrm>
            <a:off x="457200" y="1249680"/>
            <a:ext cx="8229600" cy="4389120"/>
          </a:xfrm>
        </p:spPr>
        <p:txBody>
          <a:bodyPr>
            <a:noAutofit/>
          </a:bodyPr>
          <a:lstStyle/>
          <a:p>
            <a:r>
              <a:rPr lang="en-US" sz="1600" dirty="0" smtClean="0">
                <a:latin typeface="+mj-lt"/>
              </a:rPr>
              <a:t>Identification </a:t>
            </a:r>
            <a:r>
              <a:rPr lang="en-US" sz="1600" dirty="0">
                <a:latin typeface="+mj-lt"/>
              </a:rPr>
              <a:t>of significant freight system </a:t>
            </a:r>
            <a:r>
              <a:rPr lang="en-US" sz="1600" dirty="0" smtClean="0">
                <a:latin typeface="+mj-lt"/>
              </a:rPr>
              <a:t>trends, needs</a:t>
            </a:r>
            <a:r>
              <a:rPr lang="en-US" sz="1600" dirty="0">
                <a:latin typeface="+mj-lt"/>
              </a:rPr>
              <a:t>, and issues with respect to the </a:t>
            </a:r>
            <a:r>
              <a:rPr lang="en-US" sz="1600" dirty="0" smtClean="0">
                <a:latin typeface="+mj-lt"/>
              </a:rPr>
              <a:t>State</a:t>
            </a:r>
            <a:br>
              <a:rPr lang="en-US" sz="1600" dirty="0" smtClean="0">
                <a:latin typeface="+mj-lt"/>
              </a:rPr>
            </a:br>
            <a:endParaRPr lang="en-US" sz="1600" dirty="0">
              <a:latin typeface="+mj-lt"/>
            </a:endParaRPr>
          </a:p>
          <a:p>
            <a:r>
              <a:rPr lang="en-US" sz="1600" dirty="0" smtClean="0">
                <a:latin typeface="+mj-lt"/>
              </a:rPr>
              <a:t>Description </a:t>
            </a:r>
            <a:r>
              <a:rPr lang="en-US" sz="1600" dirty="0">
                <a:latin typeface="+mj-lt"/>
              </a:rPr>
              <a:t>of the freight policies, strategies, </a:t>
            </a:r>
            <a:r>
              <a:rPr lang="en-US" sz="1600" dirty="0" smtClean="0">
                <a:latin typeface="+mj-lt"/>
              </a:rPr>
              <a:t>and performance </a:t>
            </a:r>
            <a:r>
              <a:rPr lang="en-US" sz="1600" dirty="0">
                <a:latin typeface="+mj-lt"/>
              </a:rPr>
              <a:t>measures that will guide the </a:t>
            </a:r>
            <a:r>
              <a:rPr lang="en-US" sz="1600" dirty="0" smtClean="0">
                <a:latin typeface="+mj-lt"/>
              </a:rPr>
              <a:t>freight-related transportation </a:t>
            </a:r>
            <a:r>
              <a:rPr lang="en-US" sz="1600" dirty="0">
                <a:latin typeface="+mj-lt"/>
              </a:rPr>
              <a:t>investment decisions of the </a:t>
            </a:r>
            <a:r>
              <a:rPr lang="en-US" sz="1600" dirty="0" smtClean="0">
                <a:latin typeface="+mj-lt"/>
              </a:rPr>
              <a:t>State</a:t>
            </a:r>
            <a:br>
              <a:rPr lang="en-US" sz="1600" dirty="0" smtClean="0">
                <a:latin typeface="+mj-lt"/>
              </a:rPr>
            </a:br>
            <a:endParaRPr lang="en-US" sz="1600" dirty="0">
              <a:latin typeface="+mj-lt"/>
            </a:endParaRPr>
          </a:p>
          <a:p>
            <a:r>
              <a:rPr lang="en-US" sz="1600" dirty="0" smtClean="0">
                <a:latin typeface="+mj-lt"/>
              </a:rPr>
              <a:t>Description </a:t>
            </a:r>
            <a:r>
              <a:rPr lang="en-US" sz="1600" dirty="0">
                <a:latin typeface="+mj-lt"/>
              </a:rPr>
              <a:t>of how the plan will improve the </a:t>
            </a:r>
            <a:r>
              <a:rPr lang="en-US" sz="1600" dirty="0" smtClean="0">
                <a:latin typeface="+mj-lt"/>
              </a:rPr>
              <a:t>ability of </a:t>
            </a:r>
            <a:r>
              <a:rPr lang="en-US" sz="1600" dirty="0">
                <a:latin typeface="+mj-lt"/>
              </a:rPr>
              <a:t>the State to meet the national freight goals </a:t>
            </a:r>
            <a:r>
              <a:rPr lang="en-US" sz="1600" dirty="0" smtClean="0">
                <a:latin typeface="+mj-lt"/>
              </a:rPr>
              <a:t>established under </a:t>
            </a:r>
            <a:r>
              <a:rPr lang="en-US" sz="1600" dirty="0">
                <a:latin typeface="+mj-lt"/>
              </a:rPr>
              <a:t>section 167 of title 23, United States </a:t>
            </a:r>
            <a:r>
              <a:rPr lang="en-US" sz="1600" dirty="0" smtClean="0">
                <a:latin typeface="+mj-lt"/>
              </a:rPr>
              <a:t>Code</a:t>
            </a:r>
            <a:br>
              <a:rPr lang="en-US" sz="1600" dirty="0" smtClean="0">
                <a:latin typeface="+mj-lt"/>
              </a:rPr>
            </a:br>
            <a:endParaRPr lang="en-US" sz="1600" dirty="0">
              <a:latin typeface="+mj-lt"/>
            </a:endParaRPr>
          </a:p>
          <a:p>
            <a:r>
              <a:rPr lang="en-US" sz="1600" dirty="0" smtClean="0">
                <a:latin typeface="+mj-lt"/>
              </a:rPr>
              <a:t>Evidence </a:t>
            </a:r>
            <a:r>
              <a:rPr lang="en-US" sz="1600" dirty="0">
                <a:latin typeface="+mj-lt"/>
              </a:rPr>
              <a:t>of consideration of innovative technologies </a:t>
            </a:r>
            <a:r>
              <a:rPr lang="en-US" sz="1600" dirty="0" smtClean="0">
                <a:latin typeface="+mj-lt"/>
              </a:rPr>
              <a:t>and operational </a:t>
            </a:r>
            <a:r>
              <a:rPr lang="en-US" sz="1600" dirty="0">
                <a:latin typeface="+mj-lt"/>
              </a:rPr>
              <a:t>strategies, including intelligent transportation </a:t>
            </a:r>
            <a:r>
              <a:rPr lang="en-US" sz="1600" dirty="0" smtClean="0">
                <a:latin typeface="+mj-lt"/>
              </a:rPr>
              <a:t>systems, that </a:t>
            </a:r>
            <a:r>
              <a:rPr lang="en-US" sz="1600" dirty="0">
                <a:latin typeface="+mj-lt"/>
              </a:rPr>
              <a:t>improve the safety and efficiency of freight </a:t>
            </a:r>
            <a:r>
              <a:rPr lang="en-US" sz="1600" dirty="0" smtClean="0">
                <a:latin typeface="+mj-lt"/>
              </a:rPr>
              <a:t>movement</a:t>
            </a:r>
            <a:br>
              <a:rPr lang="en-US" sz="1600" dirty="0" smtClean="0">
                <a:latin typeface="+mj-lt"/>
              </a:rPr>
            </a:br>
            <a:endParaRPr lang="en-US" sz="1600" dirty="0">
              <a:latin typeface="+mj-lt"/>
            </a:endParaRPr>
          </a:p>
          <a:p>
            <a:r>
              <a:rPr lang="en-US" sz="1600" dirty="0" smtClean="0">
                <a:latin typeface="+mj-lt"/>
              </a:rPr>
              <a:t>For routes </a:t>
            </a:r>
            <a:r>
              <a:rPr lang="en-US" sz="1600" dirty="0">
                <a:latin typeface="+mj-lt"/>
              </a:rPr>
              <a:t>on which travel by heavy </a:t>
            </a:r>
            <a:r>
              <a:rPr lang="en-US" sz="1600" dirty="0" smtClean="0">
                <a:latin typeface="+mj-lt"/>
              </a:rPr>
              <a:t>vehicles (including </a:t>
            </a:r>
            <a:r>
              <a:rPr lang="en-US" sz="1600" dirty="0">
                <a:latin typeface="+mj-lt"/>
              </a:rPr>
              <a:t>mining, agricultural, energy cargo or equipment, </a:t>
            </a:r>
            <a:r>
              <a:rPr lang="en-US" sz="1600" dirty="0" smtClean="0">
                <a:latin typeface="+mj-lt"/>
              </a:rPr>
              <a:t>and timber </a:t>
            </a:r>
            <a:r>
              <a:rPr lang="en-US" sz="1600" dirty="0">
                <a:latin typeface="+mj-lt"/>
              </a:rPr>
              <a:t>vehicles) is projected to substantially deteriorate </a:t>
            </a:r>
            <a:r>
              <a:rPr lang="en-US" sz="1600" dirty="0" smtClean="0">
                <a:latin typeface="+mj-lt"/>
              </a:rPr>
              <a:t>the condition </a:t>
            </a:r>
            <a:r>
              <a:rPr lang="en-US" sz="1600" dirty="0">
                <a:latin typeface="+mj-lt"/>
              </a:rPr>
              <a:t>of roadways, a description of improvements that </a:t>
            </a:r>
            <a:r>
              <a:rPr lang="en-US" sz="1600" dirty="0" smtClean="0">
                <a:latin typeface="+mj-lt"/>
              </a:rPr>
              <a:t>may be </a:t>
            </a:r>
            <a:r>
              <a:rPr lang="en-US" sz="1600" dirty="0">
                <a:latin typeface="+mj-lt"/>
              </a:rPr>
              <a:t>required to reduce or impede the </a:t>
            </a:r>
            <a:r>
              <a:rPr lang="en-US" sz="1600" dirty="0" smtClean="0">
                <a:latin typeface="+mj-lt"/>
              </a:rPr>
              <a:t>deterioration</a:t>
            </a:r>
            <a:br>
              <a:rPr lang="en-US" sz="1600" dirty="0" smtClean="0">
                <a:latin typeface="+mj-lt"/>
              </a:rPr>
            </a:br>
            <a:endParaRPr lang="en-US" sz="1600" dirty="0" smtClean="0">
              <a:latin typeface="+mj-lt"/>
            </a:endParaRPr>
          </a:p>
          <a:p>
            <a:r>
              <a:rPr lang="en-US" sz="1600" dirty="0" smtClean="0">
                <a:latin typeface="+mj-lt"/>
              </a:rPr>
              <a:t>Inventory </a:t>
            </a:r>
            <a:r>
              <a:rPr lang="en-US" sz="1600" dirty="0">
                <a:latin typeface="+mj-lt"/>
              </a:rPr>
              <a:t>of facilities with freight mobility </a:t>
            </a:r>
            <a:r>
              <a:rPr lang="en-US" sz="1600" dirty="0" smtClean="0">
                <a:latin typeface="+mj-lt"/>
              </a:rPr>
              <a:t>issues, such </a:t>
            </a:r>
            <a:r>
              <a:rPr lang="en-US" sz="1600" dirty="0">
                <a:latin typeface="+mj-lt"/>
              </a:rPr>
              <a:t>as truck bottlenecks, within the State, and a </a:t>
            </a:r>
            <a:r>
              <a:rPr lang="en-US" sz="1600" dirty="0" smtClean="0">
                <a:latin typeface="+mj-lt"/>
              </a:rPr>
              <a:t>description of </a:t>
            </a:r>
            <a:r>
              <a:rPr lang="en-US" sz="1600" dirty="0">
                <a:latin typeface="+mj-lt"/>
              </a:rPr>
              <a:t>the strategies the State is employing to address those </a:t>
            </a:r>
            <a:r>
              <a:rPr lang="en-US" sz="1600" dirty="0" smtClean="0">
                <a:latin typeface="+mj-lt"/>
              </a:rPr>
              <a:t>freight mobility </a:t>
            </a:r>
            <a:r>
              <a:rPr lang="en-US" sz="1600" dirty="0">
                <a:latin typeface="+mj-lt"/>
              </a:rPr>
              <a:t>issues</a:t>
            </a:r>
            <a:r>
              <a:rPr lang="en-US" sz="1600" dirty="0" smtClean="0">
                <a:latin typeface="+mj-lt"/>
              </a:rPr>
              <a:t>.</a:t>
            </a:r>
            <a:endParaRPr lang="en-US" sz="1600" dirty="0">
              <a:latin typeface="+mj-lt"/>
            </a:endParaRPr>
          </a:p>
        </p:txBody>
      </p:sp>
      <p:sp>
        <p:nvSpPr>
          <p:cNvPr id="5" name="Slide Number Placeholder 4"/>
          <p:cNvSpPr>
            <a:spLocks noGrp="1"/>
          </p:cNvSpPr>
          <p:nvPr>
            <p:ph type="sldNum" sz="quarter" idx="12"/>
          </p:nvPr>
        </p:nvSpPr>
        <p:spPr/>
        <p:txBody>
          <a:bodyPr/>
          <a:lstStyle/>
          <a:p>
            <a:fld id="{FC404D41-9C66-4FE8-BBCD-BD2EF3F9D38F}" type="slidenum">
              <a:rPr lang="en-US" smtClean="0"/>
              <a:pPr/>
              <a:t>22</a:t>
            </a:fld>
            <a:endParaRPr lang="en-US" dirty="0"/>
          </a:p>
        </p:txBody>
      </p:sp>
    </p:spTree>
    <p:extLst>
      <p:ext uri="{BB962C8B-B14F-4D97-AF65-F5344CB8AC3E}">
        <p14:creationId xmlns:p14="http://schemas.microsoft.com/office/powerpoint/2010/main" val="4007492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8080248" cy="1362456"/>
          </a:xfrm>
        </p:spPr>
        <p:txBody>
          <a:bodyPr/>
          <a:lstStyle/>
          <a:p>
            <a:pPr algn="ctr"/>
            <a:r>
              <a:rPr lang="en-US" sz="4800" dirty="0" smtClean="0">
                <a:solidFill>
                  <a:schemeClr val="bg1"/>
                </a:solidFill>
                <a:effectLst/>
                <a:latin typeface="+mj-lt"/>
              </a:rPr>
              <a:t>Truck Parking &amp; Size and Weight Provisions</a:t>
            </a:r>
            <a:endParaRPr lang="en-US" sz="4800" dirty="0">
              <a:solidFill>
                <a:schemeClr val="bg1"/>
              </a:solidFill>
              <a:effectLst/>
              <a:latin typeface="+mj-lt"/>
            </a:endParaRPr>
          </a:p>
        </p:txBody>
      </p:sp>
      <p:sp>
        <p:nvSpPr>
          <p:cNvPr id="3" name="Footer Placeholder 2"/>
          <p:cNvSpPr>
            <a:spLocks noGrp="1"/>
          </p:cNvSpPr>
          <p:nvPr>
            <p:ph type="ftr" sz="quarter" idx="11"/>
          </p:nvPr>
        </p:nvSpPr>
        <p:spPr/>
        <p:txBody>
          <a:bodyPr anchor="ctr"/>
          <a:lstStyle/>
          <a:p>
            <a:pPr algn="ctr">
              <a:defRPr/>
            </a:pPr>
            <a:r>
              <a:rPr lang="en-US" dirty="0" smtClean="0">
                <a:solidFill>
                  <a:schemeClr val="bg1"/>
                </a:solidFill>
                <a:latin typeface="+mn-lt"/>
              </a:rPr>
              <a:t>MAP-21: Freight Transportation</a:t>
            </a:r>
            <a:endParaRPr lang="en-US" dirty="0">
              <a:solidFill>
                <a:schemeClr val="bg1"/>
              </a:solidFill>
              <a:latin typeface="+mn-lt"/>
            </a:endParaRPr>
          </a:p>
        </p:txBody>
      </p:sp>
      <p:sp>
        <p:nvSpPr>
          <p:cNvPr id="4" name="Slide Number Placeholder 3"/>
          <p:cNvSpPr>
            <a:spLocks noGrp="1"/>
          </p:cNvSpPr>
          <p:nvPr>
            <p:ph type="sldNum" sz="quarter" idx="12"/>
          </p:nvPr>
        </p:nvSpPr>
        <p:spPr/>
        <p:txBody>
          <a:bodyPr/>
          <a:lstStyle/>
          <a:p>
            <a:pPr>
              <a:defRPr/>
            </a:pPr>
            <a:fld id="{0A4167A4-57E5-4CB9-B0D9-1E76B4C7640F}" type="slidenum">
              <a:rPr lang="en-US" smtClean="0">
                <a:solidFill>
                  <a:schemeClr val="bg1"/>
                </a:solidFill>
                <a:latin typeface="+mn-lt"/>
              </a:rPr>
              <a:pPr>
                <a:defRPr/>
              </a:pPr>
              <a:t>23</a:t>
            </a:fld>
            <a:endParaRPr lang="en-US" dirty="0">
              <a:solidFill>
                <a:schemeClr val="bg1"/>
              </a:solidFill>
              <a:latin typeface="+mn-lt"/>
            </a:endParaRPr>
          </a:p>
        </p:txBody>
      </p:sp>
    </p:spTree>
    <p:extLst>
      <p:ext uri="{BB962C8B-B14F-4D97-AF65-F5344CB8AC3E}">
        <p14:creationId xmlns:p14="http://schemas.microsoft.com/office/powerpoint/2010/main" val="3456788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914400"/>
          </a:xfrm>
        </p:spPr>
        <p:txBody>
          <a:bodyPr anchor="ctr">
            <a:normAutofit fontScale="90000"/>
          </a:bodyPr>
          <a:lstStyle/>
          <a:p>
            <a:pPr algn="ctr" eaLnBrk="1" hangingPunct="1"/>
            <a:r>
              <a:rPr lang="en-US" sz="4000" b="1" dirty="0" smtClean="0">
                <a:cs typeface="Arial" charset="0"/>
              </a:rPr>
              <a:t>Special Vehicle Permits </a:t>
            </a:r>
            <a:br>
              <a:rPr lang="en-US" sz="4000" b="1" dirty="0" smtClean="0">
                <a:cs typeface="Arial" charset="0"/>
              </a:rPr>
            </a:br>
            <a:r>
              <a:rPr lang="en-US" sz="4000" b="1" dirty="0" smtClean="0">
                <a:cs typeface="Arial" charset="0"/>
              </a:rPr>
              <a:t>During National Emergencies</a:t>
            </a:r>
          </a:p>
        </p:txBody>
      </p:sp>
      <p:sp>
        <p:nvSpPr>
          <p:cNvPr id="3" name="Content Placeholder 2"/>
          <p:cNvSpPr>
            <a:spLocks noGrp="1"/>
          </p:cNvSpPr>
          <p:nvPr>
            <p:ph idx="1"/>
          </p:nvPr>
        </p:nvSpPr>
        <p:spPr>
          <a:xfrm>
            <a:off x="381000" y="1676400"/>
            <a:ext cx="8382000" cy="5181600"/>
          </a:xfrm>
        </p:spPr>
        <p:txBody>
          <a:bodyPr>
            <a:noAutofit/>
          </a:bodyPr>
          <a:lstStyle/>
          <a:p>
            <a:pPr marL="274320" indent="-274320" eaLnBrk="1" fontAlgn="auto" hangingPunct="1">
              <a:buFont typeface="Wingdings 2"/>
              <a:buChar char=""/>
              <a:defRPr/>
            </a:pPr>
            <a:r>
              <a:rPr lang="en-US" sz="2000" dirty="0" smtClean="0">
                <a:latin typeface="+mj-lt"/>
              </a:rPr>
              <a:t>States now able to issue special permits during emergencies to overweight vehicles and loads on the Interstate system that can be easily dismantled or divided (Section 1511)</a:t>
            </a:r>
          </a:p>
          <a:p>
            <a:pPr marL="0" indent="0" eaLnBrk="1" fontAlgn="auto" hangingPunct="1">
              <a:buNone/>
              <a:defRPr/>
            </a:pPr>
            <a:endParaRPr lang="en-US" sz="1100" dirty="0" smtClean="0">
              <a:latin typeface="+mj-lt"/>
            </a:endParaRPr>
          </a:p>
          <a:p>
            <a:pPr marL="274320" indent="-274320" eaLnBrk="1" fontAlgn="auto" hangingPunct="1">
              <a:buFont typeface="Wingdings 2"/>
              <a:buChar char=""/>
              <a:defRPr/>
            </a:pPr>
            <a:r>
              <a:rPr lang="en-US" sz="2000" dirty="0" smtClean="0">
                <a:latin typeface="+mj-lt"/>
              </a:rPr>
              <a:t>Requirements and restrictions for permit issuing ability:</a:t>
            </a:r>
          </a:p>
          <a:p>
            <a:pPr lvl="1" indent="-274320">
              <a:defRPr/>
            </a:pPr>
            <a:r>
              <a:rPr lang="en-US" sz="1800" dirty="0" smtClean="0">
                <a:latin typeface="+mj-lt"/>
              </a:rPr>
              <a:t>President has declared an emergency or major disaster under the Robert T. Stafford Disaster Relief and Emergency Assistance Act</a:t>
            </a:r>
          </a:p>
          <a:p>
            <a:pPr lvl="1" indent="-274320">
              <a:defRPr/>
            </a:pPr>
            <a:r>
              <a:rPr lang="en-US" sz="1800" dirty="0">
                <a:latin typeface="+mj-lt"/>
              </a:rPr>
              <a:t>P</a:t>
            </a:r>
            <a:r>
              <a:rPr lang="en-US" sz="1800" dirty="0" smtClean="0">
                <a:latin typeface="+mj-lt"/>
              </a:rPr>
              <a:t>ermits are issued in accordance with state law</a:t>
            </a:r>
          </a:p>
          <a:p>
            <a:pPr lvl="1" indent="-274320">
              <a:defRPr/>
            </a:pPr>
            <a:r>
              <a:rPr lang="en-US" sz="1800" dirty="0">
                <a:latin typeface="+mj-lt"/>
              </a:rPr>
              <a:t>P</a:t>
            </a:r>
            <a:r>
              <a:rPr lang="en-US" sz="1800" dirty="0" smtClean="0">
                <a:latin typeface="+mj-lt"/>
              </a:rPr>
              <a:t>ermits are issued exclusively to vehicles and loads that are delivering relief supplies</a:t>
            </a:r>
          </a:p>
          <a:p>
            <a:pPr marL="365760" lvl="1" indent="0">
              <a:buNone/>
              <a:defRPr/>
            </a:pPr>
            <a:endParaRPr lang="en-US" sz="1100" dirty="0" smtClean="0">
              <a:latin typeface="+mj-lt"/>
            </a:endParaRPr>
          </a:p>
          <a:p>
            <a:pPr>
              <a:defRPr/>
            </a:pPr>
            <a:r>
              <a:rPr lang="en-US" sz="2000" dirty="0" smtClean="0">
                <a:latin typeface="+mj-lt"/>
              </a:rPr>
              <a:t>Special Permits issued under section 1511 of MAP-21 expire not later than 120 days after the date on which the President declares an emergency or major disaster, whichever declaration occurs first.</a:t>
            </a:r>
            <a:endParaRPr lang="en-US" sz="2000" strike="sngStrike" dirty="0">
              <a:solidFill>
                <a:srgbClr val="FF0000"/>
              </a:solidFill>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24</a:t>
            </a:fld>
            <a:endParaRPr lang="en-US" dirty="0"/>
          </a:p>
        </p:txBody>
      </p:sp>
    </p:spTree>
    <p:extLst>
      <p:ext uri="{BB962C8B-B14F-4D97-AF65-F5344CB8AC3E}">
        <p14:creationId xmlns:p14="http://schemas.microsoft.com/office/powerpoint/2010/main" val="245712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The Sandy Experience</a:t>
            </a:r>
            <a:endParaRPr lang="en-US" dirty="0"/>
          </a:p>
        </p:txBody>
      </p:sp>
      <p:sp>
        <p:nvSpPr>
          <p:cNvPr id="3" name="Content Placeholder 2"/>
          <p:cNvSpPr>
            <a:spLocks noGrp="1"/>
          </p:cNvSpPr>
          <p:nvPr>
            <p:ph idx="1"/>
          </p:nvPr>
        </p:nvSpPr>
        <p:spPr>
          <a:xfrm>
            <a:off x="457200" y="1447800"/>
            <a:ext cx="8229600" cy="4389120"/>
          </a:xfrm>
        </p:spPr>
        <p:txBody>
          <a:bodyPr>
            <a:normAutofit fontScale="92500" lnSpcReduction="10000"/>
          </a:bodyPr>
          <a:lstStyle/>
          <a:p>
            <a:r>
              <a:rPr lang="en-US" dirty="0" smtClean="0">
                <a:latin typeface="+mj-lt"/>
              </a:rPr>
              <a:t>This is not a weight “waiver”- Congress granted States authority to issue Special Permits to divisible loads during an emergency.</a:t>
            </a:r>
          </a:p>
          <a:p>
            <a:endParaRPr lang="en-US" dirty="0" smtClean="0">
              <a:latin typeface="+mj-lt"/>
            </a:endParaRPr>
          </a:p>
          <a:p>
            <a:r>
              <a:rPr lang="en-US" dirty="0" smtClean="0">
                <a:latin typeface="+mj-lt"/>
              </a:rPr>
              <a:t>When operating under divisible load Special Permit authority through multiple states, a carrier must be able to comply with weights at the lowest common denominator.</a:t>
            </a:r>
          </a:p>
          <a:p>
            <a:pPr marL="0" indent="0">
              <a:buNone/>
            </a:pPr>
            <a:endParaRPr lang="en-US" dirty="0" smtClean="0">
              <a:latin typeface="+mj-lt"/>
            </a:endParaRPr>
          </a:p>
          <a:p>
            <a:r>
              <a:rPr lang="en-US" dirty="0" smtClean="0">
                <a:latin typeface="+mj-lt"/>
              </a:rPr>
              <a:t>It is difficult to issue a permit to each vehicle/load, therefore states opted to issue a “blanket” permit which included information on weights, routes and other special permit conditions. </a:t>
            </a:r>
            <a:endParaRPr lang="en-US" dirty="0">
              <a:latin typeface="+mj-lt"/>
            </a:endParaRPr>
          </a:p>
        </p:txBody>
      </p:sp>
      <p:sp>
        <p:nvSpPr>
          <p:cNvPr id="4" name="Footer Placeholder 3"/>
          <p:cNvSpPr>
            <a:spLocks noGrp="1"/>
          </p:cNvSpPr>
          <p:nvPr>
            <p:ph type="ftr" sz="quarter" idx="11"/>
          </p:nvPr>
        </p:nvSpPr>
        <p:spPr/>
        <p:txBody>
          <a:bodyPr/>
          <a:lstStyle/>
          <a:p>
            <a:r>
              <a:rPr lang="en-US" dirty="0" smtClean="0"/>
              <a:t>MAP-21: Operations &amp; Freight</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25</a:t>
            </a:fld>
            <a:endParaRPr lang="en-US" dirty="0"/>
          </a:p>
        </p:txBody>
      </p:sp>
    </p:spTree>
    <p:extLst>
      <p:ext uri="{BB962C8B-B14F-4D97-AF65-F5344CB8AC3E}">
        <p14:creationId xmlns:p14="http://schemas.microsoft.com/office/powerpoint/2010/main" val="1551441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838200"/>
            <a:ext cx="8229600" cy="914400"/>
          </a:xfrm>
        </p:spPr>
        <p:txBody>
          <a:bodyPr anchor="ctr">
            <a:normAutofit fontScale="90000"/>
          </a:bodyPr>
          <a:lstStyle/>
          <a:p>
            <a:pPr algn="ctr" eaLnBrk="1" hangingPunct="1"/>
            <a:r>
              <a:rPr lang="en-US" sz="4000" b="1" dirty="0" smtClean="0">
                <a:cs typeface="Arial" charset="0"/>
              </a:rPr>
              <a:t>Other Vehicle Size and Weight-Related </a:t>
            </a:r>
            <a:br>
              <a:rPr lang="en-US" sz="4000" b="1" dirty="0" smtClean="0">
                <a:cs typeface="Arial" charset="0"/>
              </a:rPr>
            </a:br>
            <a:r>
              <a:rPr lang="en-US" sz="4000" b="1" dirty="0" smtClean="0">
                <a:cs typeface="Arial" charset="0"/>
              </a:rPr>
              <a:t>Regulatory Changes</a:t>
            </a:r>
          </a:p>
        </p:txBody>
      </p:sp>
      <p:sp>
        <p:nvSpPr>
          <p:cNvPr id="3" name="Content Placeholder 2"/>
          <p:cNvSpPr>
            <a:spLocks noGrp="1"/>
          </p:cNvSpPr>
          <p:nvPr>
            <p:ph idx="1"/>
          </p:nvPr>
        </p:nvSpPr>
        <p:spPr>
          <a:xfrm>
            <a:off x="381000" y="2057400"/>
            <a:ext cx="8382000" cy="4876800"/>
          </a:xfrm>
        </p:spPr>
        <p:txBody>
          <a:bodyPr>
            <a:normAutofit/>
          </a:bodyPr>
          <a:lstStyle/>
          <a:p>
            <a:pPr>
              <a:defRPr/>
            </a:pPr>
            <a:r>
              <a:rPr lang="en-US" sz="2400" dirty="0" smtClean="0">
                <a:latin typeface="+mj-lt"/>
              </a:rPr>
              <a:t>Idling technology weight allowance for attached auxiliary power units on commercial motor vehicles increased from 400 to 550 pounds/vehicle (section 1510)</a:t>
            </a:r>
          </a:p>
          <a:p>
            <a:pPr marL="0" indent="0">
              <a:buNone/>
              <a:defRPr/>
            </a:pPr>
            <a:endParaRPr lang="en-US" sz="2400" dirty="0" smtClean="0">
              <a:latin typeface="+mj-lt"/>
            </a:endParaRPr>
          </a:p>
          <a:p>
            <a:pPr>
              <a:defRPr/>
            </a:pPr>
            <a:r>
              <a:rPr lang="en-US" sz="2400" dirty="0">
                <a:latin typeface="+mj-lt"/>
              </a:rPr>
              <a:t>Exemption </a:t>
            </a:r>
            <a:r>
              <a:rPr lang="en-US" sz="2400" dirty="0" smtClean="0">
                <a:latin typeface="+mj-lt"/>
              </a:rPr>
              <a:t>from axle weight restrictions for </a:t>
            </a:r>
            <a:r>
              <a:rPr lang="en-US" sz="2400" dirty="0">
                <a:latin typeface="+mj-lt"/>
              </a:rPr>
              <a:t>public transit vehicles </a:t>
            </a:r>
            <a:r>
              <a:rPr lang="en-US" sz="2400" dirty="0" smtClean="0">
                <a:latin typeface="+mj-lt"/>
              </a:rPr>
              <a:t>made </a:t>
            </a:r>
            <a:r>
              <a:rPr lang="en-US" sz="2400" dirty="0">
                <a:latin typeface="+mj-lt"/>
              </a:rPr>
              <a:t>permanent </a:t>
            </a:r>
            <a:r>
              <a:rPr lang="en-US" sz="2400" dirty="0" smtClean="0">
                <a:latin typeface="+mj-lt"/>
              </a:rPr>
              <a:t>and extended to include motor homes (section 1522) </a:t>
            </a:r>
            <a:endParaRPr lang="en-US" sz="2400" dirty="0">
              <a:latin typeface="+mj-lt"/>
            </a:endParaRPr>
          </a:p>
          <a:p>
            <a:pPr>
              <a:defRPr/>
            </a:pPr>
            <a:endParaRPr lang="en-US" sz="2400" dirty="0">
              <a:latin typeface="+mj-lt"/>
            </a:endParaRPr>
          </a:p>
          <a:p>
            <a:pPr>
              <a:defRPr/>
            </a:pPr>
            <a:endParaRPr lang="en-US" sz="2400" dirty="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26</a:t>
            </a:fld>
            <a:endParaRPr lang="en-US" dirty="0"/>
          </a:p>
        </p:txBody>
      </p:sp>
    </p:spTree>
    <p:extLst>
      <p:ext uri="{BB962C8B-B14F-4D97-AF65-F5344CB8AC3E}">
        <p14:creationId xmlns:p14="http://schemas.microsoft.com/office/powerpoint/2010/main" val="4013881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Truck Parking Survey (Jason’s Law)</a:t>
            </a:r>
          </a:p>
        </p:txBody>
      </p:sp>
      <p:sp>
        <p:nvSpPr>
          <p:cNvPr id="3" name="Content Placeholder 2"/>
          <p:cNvSpPr>
            <a:spLocks noGrp="1"/>
          </p:cNvSpPr>
          <p:nvPr>
            <p:ph idx="1"/>
          </p:nvPr>
        </p:nvSpPr>
        <p:spPr>
          <a:xfrm>
            <a:off x="381000" y="1524000"/>
            <a:ext cx="8382000" cy="4876800"/>
          </a:xfrm>
        </p:spPr>
        <p:txBody>
          <a:bodyPr>
            <a:normAutofit/>
          </a:bodyPr>
          <a:lstStyle/>
          <a:p>
            <a:pPr>
              <a:defRPr/>
            </a:pPr>
            <a:r>
              <a:rPr lang="en-US" sz="2400" dirty="0" smtClean="0">
                <a:latin typeface="+mj-lt"/>
              </a:rPr>
              <a:t>US DOT, in consultation with state motor carrier safety personnel, will conduct a survey and comparative assessment of truck parking facilities in each state by April 1, 2014</a:t>
            </a:r>
          </a:p>
          <a:p>
            <a:pPr>
              <a:defRPr/>
            </a:pPr>
            <a:endParaRPr lang="en-US" sz="2400" dirty="0">
              <a:latin typeface="+mj-lt"/>
            </a:endParaRPr>
          </a:p>
          <a:p>
            <a:pPr>
              <a:defRPr/>
            </a:pPr>
            <a:r>
              <a:rPr lang="en-US" sz="2400" dirty="0" smtClean="0">
                <a:latin typeface="+mj-lt"/>
              </a:rPr>
              <a:t>The survey and comparative assessment will include:</a:t>
            </a:r>
            <a:endParaRPr lang="en-US" sz="2000" dirty="0" smtClean="0"/>
          </a:p>
          <a:p>
            <a:pPr lvl="1">
              <a:defRPr/>
            </a:pPr>
            <a:r>
              <a:rPr lang="en-US" sz="2000" dirty="0">
                <a:latin typeface="+mj-lt"/>
              </a:rPr>
              <a:t>E</a:t>
            </a:r>
            <a:r>
              <a:rPr lang="en-US" sz="2000" dirty="0" smtClean="0">
                <a:latin typeface="+mj-lt"/>
              </a:rPr>
              <a:t>valuation of each state’s capability to provide adequate parking and rest facilities for commercial motor vehicles</a:t>
            </a:r>
            <a:r>
              <a:rPr lang="en-US" sz="2000" dirty="0" smtClean="0">
                <a:solidFill>
                  <a:srgbClr val="FF0000"/>
                </a:solidFill>
              </a:rPr>
              <a:t> </a:t>
            </a:r>
            <a:r>
              <a:rPr lang="en-US" sz="2000" dirty="0" smtClean="0">
                <a:latin typeface="+mj-lt"/>
              </a:rPr>
              <a:t>engaged in interstate transportation</a:t>
            </a:r>
          </a:p>
          <a:p>
            <a:pPr lvl="1">
              <a:defRPr/>
            </a:pPr>
            <a:r>
              <a:rPr lang="en-US" sz="2000" dirty="0">
                <a:latin typeface="+mj-lt"/>
              </a:rPr>
              <a:t>A</a:t>
            </a:r>
            <a:r>
              <a:rPr lang="en-US" sz="2000" dirty="0" smtClean="0">
                <a:latin typeface="+mj-lt"/>
              </a:rPr>
              <a:t>ssessment of commercial motor vehicle traffic volumes in each state</a:t>
            </a:r>
          </a:p>
          <a:p>
            <a:pPr lvl="1">
              <a:defRPr/>
            </a:pPr>
            <a:r>
              <a:rPr lang="en-US" sz="2000" dirty="0">
                <a:latin typeface="+mj-lt"/>
              </a:rPr>
              <a:t>D</a:t>
            </a:r>
            <a:r>
              <a:rPr lang="en-US" sz="2000" dirty="0" smtClean="0">
                <a:latin typeface="+mj-lt"/>
              </a:rPr>
              <a:t>evelopment of a system of metrics to measure the adequacy of commercial motor vehicle parking facilities in each state</a:t>
            </a:r>
            <a:endParaRPr lang="en-US" sz="2000" dirty="0">
              <a:latin typeface="+mj-lt"/>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27</a:t>
            </a:fld>
            <a:endParaRPr lang="en-US" dirty="0"/>
          </a:p>
        </p:txBody>
      </p:sp>
    </p:spTree>
    <p:extLst>
      <p:ext uri="{BB962C8B-B14F-4D97-AF65-F5344CB8AC3E}">
        <p14:creationId xmlns:p14="http://schemas.microsoft.com/office/powerpoint/2010/main" val="1265094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3600" b="1" dirty="0" smtClean="0"/>
              <a:t>Truck Size and Weight Study</a:t>
            </a:r>
            <a:endParaRPr lang="en-US" sz="3600" b="1"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lvl="0"/>
            <a:r>
              <a:rPr lang="en-US" dirty="0" smtClean="0">
                <a:latin typeface="+mj-lt"/>
              </a:rPr>
              <a:t>Comparative analysis of trucks operating at or below federal truck size and weight limits in comparison to trucks operating above federal truck size and weight limits:</a:t>
            </a:r>
          </a:p>
          <a:p>
            <a:pPr lvl="1"/>
            <a:r>
              <a:rPr lang="en-US" sz="2300" dirty="0" smtClean="0">
                <a:latin typeface="+mj-lt"/>
              </a:rPr>
              <a:t>Crash rates and safety risk factors</a:t>
            </a:r>
          </a:p>
          <a:p>
            <a:pPr lvl="1"/>
            <a:r>
              <a:rPr lang="en-US" sz="2300" dirty="0" smtClean="0">
                <a:latin typeface="+mj-lt"/>
              </a:rPr>
              <a:t>Impacts on pavements and estimated cost to maintain adequate pavement conditions</a:t>
            </a:r>
          </a:p>
          <a:p>
            <a:pPr lvl="1"/>
            <a:r>
              <a:rPr lang="en-US" sz="2300" dirty="0" smtClean="0">
                <a:latin typeface="+mj-lt"/>
              </a:rPr>
              <a:t>Impacts on bridges, estimated cost to maintain bridges, and cost to freight movements in detouring trucks from bridges unable to accommodate the loads</a:t>
            </a:r>
          </a:p>
          <a:p>
            <a:pPr lvl="1"/>
            <a:r>
              <a:rPr lang="en-US" sz="2300" dirty="0" smtClean="0">
                <a:latin typeface="+mj-lt"/>
              </a:rPr>
              <a:t>Levels of compliance/non-compliance, cost to deliver effective enforcement</a:t>
            </a:r>
          </a:p>
          <a:p>
            <a:pPr lvl="0"/>
            <a:endParaRPr lang="en-US" dirty="0" smtClean="0">
              <a:latin typeface="+mj-lt"/>
            </a:endParaRPr>
          </a:p>
          <a:p>
            <a:pPr lvl="0"/>
            <a:r>
              <a:rPr lang="en-US" dirty="0" smtClean="0">
                <a:latin typeface="+mj-lt"/>
              </a:rPr>
              <a:t>Evaluation of the Implications of operating “Alternative Configurations”, including a six-axle, 97,000 pound truck</a:t>
            </a:r>
          </a:p>
          <a:p>
            <a:endParaRPr lang="en-US" dirty="0" smtClean="0">
              <a:latin typeface="+mj-lt"/>
            </a:endParaRPr>
          </a:p>
          <a:p>
            <a:r>
              <a:rPr lang="en-US" dirty="0">
                <a:latin typeface="+mj-lt"/>
              </a:rPr>
              <a:t>E</a:t>
            </a:r>
            <a:r>
              <a:rPr lang="en-US" dirty="0" smtClean="0">
                <a:latin typeface="+mj-lt"/>
              </a:rPr>
              <a:t>valuation will identify impacts of operating “Alternative Configurations” on safety, infrastructure (pavement and bridge), transfer of goods among vehicle configurations,  and transfer of freight between rail and trucks.</a:t>
            </a:r>
          </a:p>
          <a:p>
            <a:endParaRPr lang="en-US" dirty="0">
              <a:latin typeface="+mj-lt"/>
            </a:endParaRPr>
          </a:p>
          <a:p>
            <a:r>
              <a:rPr lang="en-US" dirty="0" smtClean="0">
                <a:latin typeface="+mj-lt"/>
              </a:rPr>
              <a:t>Report to Congress on the study due by October 1, 2014</a:t>
            </a:r>
          </a:p>
          <a:p>
            <a:endParaRPr lang="en-US" dirty="0"/>
          </a:p>
        </p:txBody>
      </p:sp>
      <p:sp>
        <p:nvSpPr>
          <p:cNvPr id="4" name="Footer Placeholder 3"/>
          <p:cNvSpPr>
            <a:spLocks noGrp="1"/>
          </p:cNvSpPr>
          <p:nvPr>
            <p:ph type="ftr" sz="quarter" idx="11"/>
          </p:nvPr>
        </p:nvSpPr>
        <p:spPr/>
        <p:txBody>
          <a:bodyPr/>
          <a:lstStyle/>
          <a:p>
            <a:r>
              <a:rPr lang="en-US" dirty="0" smtClean="0"/>
              <a:t>MAP-21: Freight Transportation</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1066800"/>
          </a:xfrm>
        </p:spPr>
        <p:txBody>
          <a:bodyPr anchor="ctr">
            <a:normAutofit fontScale="90000"/>
          </a:bodyPr>
          <a:lstStyle/>
          <a:p>
            <a:pPr algn="ctr" eaLnBrk="1" hangingPunct="1"/>
            <a:r>
              <a:rPr lang="en-US" sz="4000" b="1" dirty="0" smtClean="0">
                <a:cs typeface="Arial" charset="0"/>
              </a:rPr>
              <a:t>Compilation of Existing State </a:t>
            </a:r>
            <a:br>
              <a:rPr lang="en-US" sz="4000" b="1" dirty="0" smtClean="0">
                <a:cs typeface="Arial" charset="0"/>
              </a:rPr>
            </a:br>
            <a:r>
              <a:rPr lang="en-US" sz="4000" b="1" dirty="0" smtClean="0">
                <a:cs typeface="Arial" charset="0"/>
              </a:rPr>
              <a:t>Truck Size and Weight Laws</a:t>
            </a:r>
          </a:p>
        </p:txBody>
      </p:sp>
      <p:sp>
        <p:nvSpPr>
          <p:cNvPr id="3" name="Content Placeholder 2"/>
          <p:cNvSpPr>
            <a:spLocks noGrp="1"/>
          </p:cNvSpPr>
          <p:nvPr>
            <p:ph idx="1"/>
          </p:nvPr>
        </p:nvSpPr>
        <p:spPr>
          <a:xfrm>
            <a:off x="381000" y="1752600"/>
            <a:ext cx="8382000" cy="5029200"/>
          </a:xfrm>
        </p:spPr>
        <p:txBody>
          <a:bodyPr>
            <a:normAutofit/>
          </a:bodyPr>
          <a:lstStyle/>
          <a:p>
            <a:pPr marL="274320" indent="-274320" eaLnBrk="1" fontAlgn="auto" hangingPunct="1">
              <a:buFont typeface="Wingdings 2"/>
              <a:buChar char=""/>
              <a:defRPr/>
            </a:pPr>
            <a:r>
              <a:rPr lang="en-US" dirty="0" smtClean="0">
                <a:latin typeface="+mj-lt"/>
              </a:rPr>
              <a:t>U.S. DOT in consultation with the states, must compile items related to state truck size and weight laws:</a:t>
            </a:r>
          </a:p>
          <a:p>
            <a:pPr lvl="1" indent="-274320">
              <a:defRPr/>
            </a:pPr>
            <a:r>
              <a:rPr lang="en-US" sz="2200" dirty="0" smtClean="0">
                <a:latin typeface="+mj-lt"/>
              </a:rPr>
              <a:t>List of routes on the NHS where vehicles that exceed federal truck size and weight limits were permitted to operate prior to passage of MAP-21</a:t>
            </a:r>
          </a:p>
          <a:p>
            <a:pPr lvl="1" indent="-274320">
              <a:defRPr/>
            </a:pPr>
            <a:r>
              <a:rPr lang="en-US" sz="2200" dirty="0" smtClean="0">
                <a:latin typeface="+mj-lt"/>
              </a:rPr>
              <a:t>List of state laws that designate or allow designation of size and weight limitations in excess of federal law and regulations</a:t>
            </a:r>
          </a:p>
          <a:p>
            <a:pPr marL="365760" lvl="1" indent="0">
              <a:buNone/>
              <a:defRPr/>
            </a:pPr>
            <a:endParaRPr lang="en-US" sz="1300" dirty="0">
              <a:latin typeface="+mj-lt"/>
            </a:endParaRPr>
          </a:p>
          <a:p>
            <a:pPr>
              <a:defRPr/>
            </a:pPr>
            <a:r>
              <a:rPr lang="en-US" dirty="0" smtClean="0">
                <a:latin typeface="+mj-lt"/>
              </a:rPr>
              <a:t>Report to Congress by October 1, 2014</a:t>
            </a:r>
            <a:endParaRPr lang="en-US" dirty="0">
              <a:latin typeface="+mj-lt"/>
            </a:endParaRPr>
          </a:p>
          <a:p>
            <a:pPr>
              <a:defRPr/>
            </a:pPr>
            <a:endParaRPr lang="en-US" sz="2200" dirty="0" smtClean="0">
              <a:latin typeface="+mj-lt"/>
            </a:endParaRPr>
          </a:p>
          <a:p>
            <a:pPr lvl="1" indent="-274320">
              <a:defRPr/>
            </a:pPr>
            <a:endParaRPr lang="en-US" sz="2000" dirty="0" smtClean="0"/>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29</a:t>
            </a:fld>
            <a:endParaRPr lang="en-US" dirty="0"/>
          </a:p>
        </p:txBody>
      </p:sp>
    </p:spTree>
    <p:extLst>
      <p:ext uri="{BB962C8B-B14F-4D97-AF65-F5344CB8AC3E}">
        <p14:creationId xmlns:p14="http://schemas.microsoft.com/office/powerpoint/2010/main" val="1023380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8080248" cy="1362456"/>
          </a:xfrm>
        </p:spPr>
        <p:txBody>
          <a:bodyPr/>
          <a:lstStyle/>
          <a:p>
            <a:pPr algn="ctr"/>
            <a:r>
              <a:rPr lang="en-US" sz="4800" dirty="0" smtClean="0">
                <a:solidFill>
                  <a:schemeClr val="bg1"/>
                </a:solidFill>
                <a:effectLst/>
                <a:latin typeface="+mj-lt"/>
              </a:rPr>
              <a:t>Funding Provisions</a:t>
            </a:r>
            <a:endParaRPr lang="en-US" sz="4800" dirty="0">
              <a:solidFill>
                <a:schemeClr val="bg1"/>
              </a:solidFill>
              <a:effectLst/>
              <a:latin typeface="+mj-lt"/>
            </a:endParaRPr>
          </a:p>
        </p:txBody>
      </p:sp>
      <p:sp>
        <p:nvSpPr>
          <p:cNvPr id="3" name="Footer Placeholder 2"/>
          <p:cNvSpPr>
            <a:spLocks noGrp="1"/>
          </p:cNvSpPr>
          <p:nvPr>
            <p:ph type="ftr" sz="quarter" idx="11"/>
          </p:nvPr>
        </p:nvSpPr>
        <p:spPr/>
        <p:txBody>
          <a:bodyPr anchor="ctr"/>
          <a:lstStyle/>
          <a:p>
            <a:pPr algn="ctr">
              <a:defRPr/>
            </a:pPr>
            <a:r>
              <a:rPr lang="en-US" dirty="0" smtClean="0">
                <a:solidFill>
                  <a:schemeClr val="bg1"/>
                </a:solidFill>
                <a:latin typeface="+mn-lt"/>
              </a:rPr>
              <a:t>MAP-21: Freight Transportation</a:t>
            </a:r>
            <a:endParaRPr lang="en-US" dirty="0">
              <a:solidFill>
                <a:schemeClr val="bg1"/>
              </a:solidFill>
              <a:latin typeface="+mn-lt"/>
            </a:endParaRPr>
          </a:p>
        </p:txBody>
      </p:sp>
      <p:sp>
        <p:nvSpPr>
          <p:cNvPr id="4" name="Slide Number Placeholder 3"/>
          <p:cNvSpPr>
            <a:spLocks noGrp="1"/>
          </p:cNvSpPr>
          <p:nvPr>
            <p:ph type="sldNum" sz="quarter" idx="12"/>
          </p:nvPr>
        </p:nvSpPr>
        <p:spPr/>
        <p:txBody>
          <a:bodyPr/>
          <a:lstStyle/>
          <a:p>
            <a:pPr>
              <a:defRPr/>
            </a:pPr>
            <a:fld id="{0A4167A4-57E5-4CB9-B0D9-1E76B4C7640F}" type="slidenum">
              <a:rPr lang="en-US" smtClean="0">
                <a:solidFill>
                  <a:schemeClr val="bg1"/>
                </a:solidFill>
                <a:latin typeface="+mn-lt"/>
              </a:rPr>
              <a:pPr>
                <a:defRPr/>
              </a:pPr>
              <a:t>3</a:t>
            </a:fld>
            <a:endParaRPr lang="en-US" dirty="0">
              <a:solidFill>
                <a:schemeClr val="bg1"/>
              </a:solidFill>
              <a:latin typeface="+mn-lt"/>
            </a:endParaRPr>
          </a:p>
        </p:txBody>
      </p:sp>
    </p:spTree>
    <p:extLst>
      <p:ext uri="{BB962C8B-B14F-4D97-AF65-F5344CB8AC3E}">
        <p14:creationId xmlns:p14="http://schemas.microsoft.com/office/powerpoint/2010/main" val="2160003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828544"/>
            <a:ext cx="8080248" cy="1362456"/>
          </a:xfrm>
        </p:spPr>
        <p:txBody>
          <a:bodyPr/>
          <a:lstStyle/>
          <a:p>
            <a:pPr algn="ctr"/>
            <a:r>
              <a:rPr lang="en-US" sz="4800" dirty="0" smtClean="0">
                <a:solidFill>
                  <a:schemeClr val="bg1"/>
                </a:solidFill>
                <a:effectLst/>
                <a:latin typeface="+mj-lt"/>
              </a:rPr>
              <a:t>Implementation</a:t>
            </a:r>
            <a:endParaRPr lang="en-US" sz="4800" dirty="0">
              <a:solidFill>
                <a:schemeClr val="bg1"/>
              </a:solidFill>
              <a:effectLst/>
              <a:latin typeface="+mj-lt"/>
            </a:endParaRPr>
          </a:p>
        </p:txBody>
      </p:sp>
      <p:sp>
        <p:nvSpPr>
          <p:cNvPr id="3" name="Footer Placeholder 2"/>
          <p:cNvSpPr>
            <a:spLocks noGrp="1"/>
          </p:cNvSpPr>
          <p:nvPr>
            <p:ph type="ftr" sz="quarter" idx="11"/>
          </p:nvPr>
        </p:nvSpPr>
        <p:spPr/>
        <p:txBody>
          <a:bodyPr anchor="ctr"/>
          <a:lstStyle/>
          <a:p>
            <a:pPr algn="ctr">
              <a:defRPr/>
            </a:pPr>
            <a:r>
              <a:rPr lang="en-US" dirty="0" smtClean="0">
                <a:solidFill>
                  <a:schemeClr val="bg1"/>
                </a:solidFill>
                <a:latin typeface="+mn-lt"/>
              </a:rPr>
              <a:t>MAP-21: Freight Transportation</a:t>
            </a:r>
            <a:endParaRPr lang="en-US" dirty="0">
              <a:solidFill>
                <a:schemeClr val="bg1"/>
              </a:solidFill>
              <a:latin typeface="+mn-lt"/>
            </a:endParaRPr>
          </a:p>
        </p:txBody>
      </p:sp>
      <p:sp>
        <p:nvSpPr>
          <p:cNvPr id="4" name="Slide Number Placeholder 3"/>
          <p:cNvSpPr>
            <a:spLocks noGrp="1"/>
          </p:cNvSpPr>
          <p:nvPr>
            <p:ph type="sldNum" sz="quarter" idx="12"/>
          </p:nvPr>
        </p:nvSpPr>
        <p:spPr/>
        <p:txBody>
          <a:bodyPr/>
          <a:lstStyle/>
          <a:p>
            <a:pPr>
              <a:defRPr/>
            </a:pPr>
            <a:fld id="{0A4167A4-57E5-4CB9-B0D9-1E76B4C7640F}" type="slidenum">
              <a:rPr lang="en-US" smtClean="0">
                <a:solidFill>
                  <a:schemeClr val="bg1"/>
                </a:solidFill>
                <a:latin typeface="+mn-lt"/>
              </a:rPr>
              <a:pPr>
                <a:defRPr/>
              </a:pPr>
              <a:t>30</a:t>
            </a:fld>
            <a:endParaRPr lang="en-US" dirty="0">
              <a:solidFill>
                <a:schemeClr val="bg1"/>
              </a:solidFill>
              <a:latin typeface="+mn-lt"/>
            </a:endParaRPr>
          </a:p>
        </p:txBody>
      </p:sp>
    </p:spTree>
    <p:extLst>
      <p:ext uri="{BB962C8B-B14F-4D97-AF65-F5344CB8AC3E}">
        <p14:creationId xmlns:p14="http://schemas.microsoft.com/office/powerpoint/2010/main" val="2454315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Freight Policy Council</a:t>
            </a:r>
            <a:endParaRPr lang="en-US" sz="3600" b="1" dirty="0"/>
          </a:p>
        </p:txBody>
      </p:sp>
      <p:sp>
        <p:nvSpPr>
          <p:cNvPr id="3" name="Content Placeholder 2"/>
          <p:cNvSpPr>
            <a:spLocks noGrp="1"/>
          </p:cNvSpPr>
          <p:nvPr>
            <p:ph idx="1"/>
          </p:nvPr>
        </p:nvSpPr>
        <p:spPr/>
        <p:txBody>
          <a:bodyPr/>
          <a:lstStyle/>
          <a:p>
            <a:r>
              <a:rPr lang="en-US" dirty="0" smtClean="0">
                <a:latin typeface="+mj-lt"/>
              </a:rPr>
              <a:t>In order to carry out MAP-21 freight requirements, US DOT has created a high-level, multimodal Freight Policy Council to coordinate and oversee Departmental freight efforts.</a:t>
            </a:r>
          </a:p>
          <a:p>
            <a:r>
              <a:rPr lang="en-US" dirty="0" smtClean="0">
                <a:latin typeface="+mj-lt"/>
              </a:rPr>
              <a:t>The Council will be supported by a multimodal staff team chaired by the Office of the Secretary.</a:t>
            </a:r>
          </a:p>
          <a:p>
            <a:r>
              <a:rPr lang="en-US" dirty="0" smtClean="0">
                <a:latin typeface="+mj-lt"/>
              </a:rPr>
              <a:t>The implementation effort will necessarily include the input of many public and private sector stakeholders, so stay involved!</a:t>
            </a:r>
            <a:endParaRPr lang="en-US" dirty="0">
              <a:latin typeface="+mj-lt"/>
            </a:endParaRPr>
          </a:p>
        </p:txBody>
      </p:sp>
      <p:sp>
        <p:nvSpPr>
          <p:cNvPr id="4" name="Footer Placeholder 3"/>
          <p:cNvSpPr>
            <a:spLocks noGrp="1"/>
          </p:cNvSpPr>
          <p:nvPr>
            <p:ph type="ftr" sz="quarter" idx="11"/>
          </p:nvPr>
        </p:nvSpPr>
        <p:spPr>
          <a:xfrm>
            <a:off x="2590800" y="6324600"/>
            <a:ext cx="3352800" cy="365125"/>
          </a:xfrm>
        </p:spPr>
        <p:txBody>
          <a:bodyPr/>
          <a:lstStyle/>
          <a:p>
            <a:r>
              <a:rPr lang="en-US" dirty="0" smtClean="0"/>
              <a:t>MAP-21: Freight Transportation</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31</a:t>
            </a:fld>
            <a:endParaRPr lang="en-US" dirty="0"/>
          </a:p>
        </p:txBody>
      </p:sp>
    </p:spTree>
    <p:extLst>
      <p:ext uri="{BB962C8B-B14F-4D97-AF65-F5344CB8AC3E}">
        <p14:creationId xmlns:p14="http://schemas.microsoft.com/office/powerpoint/2010/main" val="843681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Next Steps</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latin typeface="+mj-lt"/>
              </a:rPr>
              <a:t>Communication</a:t>
            </a:r>
          </a:p>
          <a:p>
            <a:pPr lvl="1"/>
            <a:r>
              <a:rPr lang="en-US" dirty="0" smtClean="0">
                <a:latin typeface="+mj-lt"/>
              </a:rPr>
              <a:t>Webpage</a:t>
            </a:r>
          </a:p>
          <a:p>
            <a:pPr lvl="1"/>
            <a:r>
              <a:rPr lang="en-US" dirty="0" smtClean="0">
                <a:latin typeface="+mj-lt"/>
              </a:rPr>
              <a:t>Fact Sheets and Q&amp;A</a:t>
            </a:r>
          </a:p>
          <a:p>
            <a:pPr lvl="1"/>
            <a:r>
              <a:rPr lang="en-US" dirty="0" smtClean="0">
                <a:latin typeface="+mj-lt"/>
              </a:rPr>
              <a:t>Outreach</a:t>
            </a:r>
          </a:p>
          <a:p>
            <a:pPr lvl="1">
              <a:buNone/>
            </a:pPr>
            <a:endParaRPr lang="en-US" dirty="0" smtClean="0">
              <a:latin typeface="+mj-lt"/>
            </a:endParaRPr>
          </a:p>
          <a:p>
            <a:r>
              <a:rPr lang="en-US" dirty="0" smtClean="0">
                <a:latin typeface="+mj-lt"/>
              </a:rPr>
              <a:t>Implementation</a:t>
            </a:r>
          </a:p>
          <a:p>
            <a:pPr lvl="1"/>
            <a:r>
              <a:rPr lang="en-US" dirty="0" smtClean="0">
                <a:latin typeface="+mj-lt"/>
              </a:rPr>
              <a:t>October 1 “phase in”</a:t>
            </a:r>
          </a:p>
          <a:p>
            <a:pPr lvl="1"/>
            <a:r>
              <a:rPr lang="en-US" dirty="0" smtClean="0">
                <a:latin typeface="+mj-lt"/>
              </a:rPr>
              <a:t>Transitional procedures</a:t>
            </a:r>
          </a:p>
          <a:p>
            <a:pPr lvl="1"/>
            <a:r>
              <a:rPr lang="en-US" dirty="0" smtClean="0">
                <a:latin typeface="+mj-lt"/>
              </a:rPr>
              <a:t>Follow on guidance and regulation</a:t>
            </a:r>
          </a:p>
          <a:p>
            <a:pPr lvl="1">
              <a:buNone/>
            </a:pPr>
            <a:endParaRPr lang="en-US" dirty="0" smtClean="0">
              <a:latin typeface="+mj-lt"/>
            </a:endParaRPr>
          </a:p>
          <a:p>
            <a:r>
              <a:rPr lang="en-US" dirty="0" smtClean="0">
                <a:latin typeface="+mj-lt"/>
              </a:rPr>
              <a:t>http://www.fhwa.dot.gov/map21/</a:t>
            </a:r>
          </a:p>
        </p:txBody>
      </p:sp>
      <p:sp>
        <p:nvSpPr>
          <p:cNvPr id="4" name="Footer Placeholder 3"/>
          <p:cNvSpPr>
            <a:spLocks noGrp="1"/>
          </p:cNvSpPr>
          <p:nvPr>
            <p:ph type="ftr" sz="quarter" idx="11"/>
          </p:nvPr>
        </p:nvSpPr>
        <p:spPr/>
        <p:txBody>
          <a:bodyPr/>
          <a:lstStyle/>
          <a:p>
            <a:r>
              <a:rPr lang="en-US" dirty="0" smtClean="0"/>
              <a:t>MAP-21: Freight Transportation</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32</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Two years of funding at current levels</a:t>
            </a:r>
          </a:p>
        </p:txBody>
      </p:sp>
      <p:sp>
        <p:nvSpPr>
          <p:cNvPr id="3" name="Content Placeholder 2"/>
          <p:cNvSpPr>
            <a:spLocks noGrp="1"/>
          </p:cNvSpPr>
          <p:nvPr>
            <p:ph idx="1"/>
          </p:nvPr>
        </p:nvSpPr>
        <p:spPr>
          <a:xfrm>
            <a:off x="457200" y="1447800"/>
            <a:ext cx="8534400" cy="4800600"/>
          </a:xfrm>
        </p:spPr>
        <p:txBody>
          <a:bodyPr>
            <a:noAutofit/>
          </a:bodyPr>
          <a:lstStyle/>
          <a:p>
            <a:r>
              <a:rPr lang="en-US" sz="2400" dirty="0">
                <a:latin typeface="+mj-lt"/>
                <a:cs typeface="Arial" charset="0"/>
              </a:rPr>
              <a:t>Program authorized through </a:t>
            </a:r>
            <a:r>
              <a:rPr lang="en-US" sz="2400" dirty="0" smtClean="0">
                <a:latin typeface="+mj-lt"/>
                <a:cs typeface="Arial" charset="0"/>
              </a:rPr>
              <a:t>FY 2014</a:t>
            </a:r>
            <a:endParaRPr lang="en-US" sz="2400" dirty="0">
              <a:latin typeface="+mj-lt"/>
              <a:cs typeface="Arial" charset="0"/>
            </a:endParaRPr>
          </a:p>
          <a:p>
            <a:pPr lvl="1"/>
            <a:r>
              <a:rPr lang="en-US" sz="2000" dirty="0" smtClean="0">
                <a:latin typeface="+mj-lt"/>
                <a:cs typeface="Arial" charset="0"/>
              </a:rPr>
              <a:t>SAFETEA-LU provisions extended through </a:t>
            </a:r>
            <a:r>
              <a:rPr lang="en-US" sz="2000" dirty="0">
                <a:latin typeface="+mj-lt"/>
                <a:cs typeface="Arial" charset="0"/>
              </a:rPr>
              <a:t>end of </a:t>
            </a:r>
            <a:r>
              <a:rPr lang="en-US" sz="2000" dirty="0" smtClean="0">
                <a:latin typeface="+mj-lt"/>
                <a:cs typeface="Arial" charset="0"/>
              </a:rPr>
              <a:t>FY 2012</a:t>
            </a:r>
            <a:endParaRPr lang="en-US" sz="2000" dirty="0">
              <a:latin typeface="+mj-lt"/>
              <a:cs typeface="Arial" charset="0"/>
            </a:endParaRPr>
          </a:p>
          <a:p>
            <a:pPr lvl="1"/>
            <a:r>
              <a:rPr lang="en-US" sz="2000" dirty="0">
                <a:latin typeface="+mj-lt"/>
                <a:cs typeface="Arial" charset="0"/>
              </a:rPr>
              <a:t>Most new provisions </a:t>
            </a:r>
            <a:r>
              <a:rPr lang="en-US" sz="2000" dirty="0" smtClean="0">
                <a:latin typeface="+mj-lt"/>
                <a:cs typeface="Arial" charset="0"/>
              </a:rPr>
              <a:t>went </a:t>
            </a:r>
            <a:r>
              <a:rPr lang="en-US" sz="2000" dirty="0">
                <a:latin typeface="+mj-lt"/>
                <a:cs typeface="Arial" charset="0"/>
              </a:rPr>
              <a:t>into effect on October </a:t>
            </a:r>
            <a:r>
              <a:rPr lang="en-US" sz="2000" dirty="0" smtClean="0">
                <a:latin typeface="+mj-lt"/>
                <a:cs typeface="Arial" charset="0"/>
              </a:rPr>
              <a:t>1st</a:t>
            </a:r>
            <a:endParaRPr lang="en-US" sz="2000" dirty="0">
              <a:latin typeface="+mj-lt"/>
              <a:cs typeface="Arial" charset="0"/>
            </a:endParaRPr>
          </a:p>
          <a:p>
            <a:pPr marL="0" indent="0">
              <a:buNone/>
            </a:pPr>
            <a:endParaRPr lang="en-US" sz="2000" dirty="0">
              <a:latin typeface="+mj-lt"/>
              <a:cs typeface="Arial" charset="0"/>
            </a:endParaRPr>
          </a:p>
          <a:p>
            <a:r>
              <a:rPr lang="en-US" sz="2400" dirty="0" smtClean="0">
                <a:latin typeface="+mj-lt"/>
                <a:cs typeface="Arial" charset="0"/>
              </a:rPr>
              <a:t>Average </a:t>
            </a:r>
            <a:r>
              <a:rPr lang="en-US" sz="2400" dirty="0">
                <a:latin typeface="+mj-lt"/>
                <a:cs typeface="Arial" charset="0"/>
              </a:rPr>
              <a:t>annual funding at </a:t>
            </a:r>
            <a:r>
              <a:rPr lang="en-US" sz="2400" dirty="0" smtClean="0">
                <a:latin typeface="+mj-lt"/>
                <a:cs typeface="Arial" charset="0"/>
              </a:rPr>
              <a:t>FY 2012 </a:t>
            </a:r>
            <a:r>
              <a:rPr lang="en-US" sz="2400" dirty="0">
                <a:latin typeface="+mj-lt"/>
                <a:cs typeface="Arial" charset="0"/>
              </a:rPr>
              <a:t>levels (plus minor inflation)</a:t>
            </a:r>
          </a:p>
          <a:p>
            <a:endParaRPr lang="en-US" sz="2000" dirty="0">
              <a:latin typeface="+mj-lt"/>
              <a:cs typeface="Arial" charset="0"/>
            </a:endParaRPr>
          </a:p>
          <a:p>
            <a:r>
              <a:rPr lang="en-US" sz="2400" dirty="0">
                <a:latin typeface="+mj-lt"/>
                <a:cs typeface="Arial" charset="0"/>
              </a:rPr>
              <a:t>Extends Highway Trust Fund taxes and ensures 2 years of solvency for Highway Trust </a:t>
            </a:r>
            <a:r>
              <a:rPr lang="en-US" sz="2400" dirty="0" smtClean="0">
                <a:latin typeface="+mj-lt"/>
                <a:cs typeface="Arial" charset="0"/>
              </a:rPr>
              <a:t>Fund</a:t>
            </a:r>
            <a:endParaRPr lang="en-US" sz="2400" dirty="0">
              <a:latin typeface="+mj-lt"/>
              <a:cs typeface="Arial" charset="0"/>
            </a:endParaRPr>
          </a:p>
          <a:p>
            <a:endParaRPr lang="en-US" sz="2000" dirty="0">
              <a:latin typeface="+mj-lt"/>
              <a:cs typeface="Arial" charset="0"/>
            </a:endParaRPr>
          </a:p>
          <a:p>
            <a:pPr marL="393192" lvl="1" indent="0">
              <a:buNone/>
            </a:pPr>
            <a:endParaRPr lang="en-US" sz="2000" dirty="0">
              <a:latin typeface="+mj-lt"/>
              <a:cs typeface="Arial" charset="0"/>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E1C52EBE-6E70-4327-BE3C-435172CFE909}" type="slidenum">
              <a:rPr lang="en-US"/>
              <a:pPr>
                <a:defRPr/>
              </a:pPr>
              <a:t>4</a:t>
            </a:fld>
            <a:endParaRPr lang="en-US" dirty="0"/>
          </a:p>
        </p:txBody>
      </p:sp>
    </p:spTree>
    <p:extLst>
      <p:ext uri="{BB962C8B-B14F-4D97-AF65-F5344CB8AC3E}">
        <p14:creationId xmlns:p14="http://schemas.microsoft.com/office/powerpoint/2010/main" val="1396047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990600"/>
          </a:xfrm>
        </p:spPr>
        <p:txBody>
          <a:bodyPr anchor="ctr">
            <a:normAutofit fontScale="90000"/>
          </a:bodyPr>
          <a:lstStyle/>
          <a:p>
            <a:pPr algn="ctr" eaLnBrk="1" hangingPunct="1"/>
            <a:r>
              <a:rPr lang="en-US" sz="4000" b="1" dirty="0" smtClean="0">
                <a:cs typeface="Arial" charset="0"/>
              </a:rPr>
              <a:t>Prioritization of Projects </a:t>
            </a:r>
            <a:br>
              <a:rPr lang="en-US" sz="4000" b="1" dirty="0" smtClean="0">
                <a:cs typeface="Arial" charset="0"/>
              </a:rPr>
            </a:br>
            <a:r>
              <a:rPr lang="en-US" sz="4000" b="1" dirty="0" smtClean="0">
                <a:cs typeface="Arial" charset="0"/>
              </a:rPr>
              <a:t>to Improve Freight Movement</a:t>
            </a:r>
          </a:p>
        </p:txBody>
      </p:sp>
      <p:sp>
        <p:nvSpPr>
          <p:cNvPr id="3" name="Content Placeholder 2"/>
          <p:cNvSpPr>
            <a:spLocks noGrp="1"/>
          </p:cNvSpPr>
          <p:nvPr>
            <p:ph idx="1"/>
          </p:nvPr>
        </p:nvSpPr>
        <p:spPr>
          <a:xfrm>
            <a:off x="381000" y="1997927"/>
            <a:ext cx="8382000" cy="4876800"/>
          </a:xfrm>
        </p:spPr>
        <p:txBody>
          <a:bodyPr>
            <a:normAutofit/>
          </a:bodyPr>
          <a:lstStyle/>
          <a:p>
            <a:pPr>
              <a:defRPr/>
            </a:pPr>
            <a:r>
              <a:rPr lang="en-US" sz="2400" dirty="0" smtClean="0">
                <a:latin typeface="+mj-lt"/>
              </a:rPr>
              <a:t>US DOT may increase the federal share for Interstate highway projects up to 95% and other transportation projects up to 90%</a:t>
            </a:r>
          </a:p>
          <a:p>
            <a:pPr marL="0" indent="0">
              <a:buNone/>
              <a:defRPr/>
            </a:pPr>
            <a:endParaRPr lang="en-US" sz="2000" dirty="0" smtClean="0">
              <a:latin typeface="+mj-lt"/>
            </a:endParaRPr>
          </a:p>
          <a:p>
            <a:pPr>
              <a:defRPr/>
            </a:pPr>
            <a:r>
              <a:rPr lang="en-US" sz="2400" dirty="0" smtClean="0">
                <a:latin typeface="+mj-lt"/>
              </a:rPr>
              <a:t>To be eligible, US DOT must certify the project:</a:t>
            </a:r>
            <a:endParaRPr lang="en-US" sz="2000" dirty="0" smtClean="0">
              <a:latin typeface="+mj-lt"/>
            </a:endParaRPr>
          </a:p>
          <a:p>
            <a:pPr lvl="1" indent="-274320">
              <a:defRPr/>
            </a:pPr>
            <a:r>
              <a:rPr lang="en-US" sz="2000" dirty="0" smtClean="0">
                <a:latin typeface="+mj-lt"/>
              </a:rPr>
              <a:t>Enhances the efficient movement of freight, including making progress toward meeting performance targets for freight movement</a:t>
            </a:r>
          </a:p>
          <a:p>
            <a:pPr lvl="1" indent="-274320">
              <a:defRPr/>
            </a:pPr>
            <a:r>
              <a:rPr lang="en-US" sz="2000" dirty="0" smtClean="0">
                <a:latin typeface="+mj-lt"/>
              </a:rPr>
              <a:t>Is identified in a state freight plan</a:t>
            </a: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5</a:t>
            </a:fld>
            <a:endParaRPr lang="en-US" dirty="0"/>
          </a:p>
        </p:txBody>
      </p:sp>
    </p:spTree>
    <p:extLst>
      <p:ext uri="{BB962C8B-B14F-4D97-AF65-F5344CB8AC3E}">
        <p14:creationId xmlns:p14="http://schemas.microsoft.com/office/powerpoint/2010/main" val="780453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b="1" dirty="0" smtClean="0"/>
              <a:t>Interim Implementation </a:t>
            </a:r>
            <a:endParaRPr lang="en-US" b="1" dirty="0"/>
          </a:p>
        </p:txBody>
      </p:sp>
      <p:sp>
        <p:nvSpPr>
          <p:cNvPr id="3" name="Content Placeholder 2"/>
          <p:cNvSpPr>
            <a:spLocks noGrp="1"/>
          </p:cNvSpPr>
          <p:nvPr>
            <p:ph idx="1"/>
          </p:nvPr>
        </p:nvSpPr>
        <p:spPr>
          <a:xfrm>
            <a:off x="457200" y="1859280"/>
            <a:ext cx="8229600" cy="4389120"/>
          </a:xfrm>
        </p:spPr>
        <p:txBody>
          <a:bodyPr>
            <a:normAutofit fontScale="92500" lnSpcReduction="20000"/>
          </a:bodyPr>
          <a:lstStyle/>
          <a:p>
            <a:r>
              <a:rPr lang="en-US" dirty="0" smtClean="0">
                <a:latin typeface="+mj-lt"/>
              </a:rPr>
              <a:t>Total </a:t>
            </a:r>
            <a:r>
              <a:rPr lang="en-US" dirty="0">
                <a:latin typeface="+mj-lt"/>
              </a:rPr>
              <a:t>annual project(s) costs </a:t>
            </a:r>
            <a:r>
              <a:rPr lang="en-US" dirty="0" smtClean="0">
                <a:latin typeface="+mj-lt"/>
              </a:rPr>
              <a:t>not to exceed </a:t>
            </a:r>
            <a:r>
              <a:rPr lang="en-US" dirty="0">
                <a:latin typeface="+mj-lt"/>
              </a:rPr>
              <a:t>10% of the State's </a:t>
            </a:r>
            <a:r>
              <a:rPr lang="en-US" dirty="0" smtClean="0">
                <a:latin typeface="+mj-lt"/>
              </a:rPr>
              <a:t>allocated funds </a:t>
            </a:r>
            <a:r>
              <a:rPr lang="en-US" dirty="0">
                <a:latin typeface="+mj-lt"/>
              </a:rPr>
              <a:t>unless otherwise approved by the </a:t>
            </a:r>
            <a:r>
              <a:rPr lang="en-US" dirty="0" smtClean="0">
                <a:latin typeface="+mj-lt"/>
              </a:rPr>
              <a:t>Secretary</a:t>
            </a:r>
          </a:p>
          <a:p>
            <a:r>
              <a:rPr lang="en-US" dirty="0" smtClean="0">
                <a:latin typeface="+mj-lt"/>
              </a:rPr>
              <a:t>Selection </a:t>
            </a:r>
            <a:r>
              <a:rPr lang="en-US" dirty="0">
                <a:latin typeface="+mj-lt"/>
              </a:rPr>
              <a:t>of projects for </a:t>
            </a:r>
            <a:r>
              <a:rPr lang="en-US" i="1" dirty="0" smtClean="0">
                <a:latin typeface="+mj-lt"/>
              </a:rPr>
              <a:t>the increased share </a:t>
            </a:r>
            <a:r>
              <a:rPr lang="en-US" dirty="0" smtClean="0">
                <a:latin typeface="+mj-lt"/>
              </a:rPr>
              <a:t>will </a:t>
            </a:r>
            <a:r>
              <a:rPr lang="en-US" dirty="0">
                <a:latin typeface="+mj-lt"/>
              </a:rPr>
              <a:t>be made on a project-by-project </a:t>
            </a:r>
            <a:r>
              <a:rPr lang="en-US" dirty="0" smtClean="0">
                <a:latin typeface="+mj-lt"/>
              </a:rPr>
              <a:t>basis</a:t>
            </a:r>
          </a:p>
          <a:p>
            <a:r>
              <a:rPr lang="en-US" dirty="0">
                <a:latin typeface="+mj-lt"/>
              </a:rPr>
              <a:t>The highest priority types of eligible projects under this provision during the interim period are:</a:t>
            </a:r>
          </a:p>
          <a:p>
            <a:pPr lvl="1"/>
            <a:r>
              <a:rPr lang="en-US" dirty="0">
                <a:latin typeface="+mj-lt"/>
              </a:rPr>
              <a:t>Improvements to freight intermodal connectors;</a:t>
            </a:r>
          </a:p>
          <a:p>
            <a:pPr lvl="1"/>
            <a:r>
              <a:rPr lang="en-US" dirty="0">
                <a:latin typeface="+mj-lt"/>
              </a:rPr>
              <a:t>Improvements to freight and truck bottlenecks;</a:t>
            </a:r>
          </a:p>
          <a:p>
            <a:pPr lvl="1"/>
            <a:r>
              <a:rPr lang="en-US" dirty="0">
                <a:latin typeface="+mj-lt"/>
              </a:rPr>
              <a:t>Projects for a public freight rail facility or a private facility providing public benefit for highway users by way of direct freight interchange between highway and rail carriers; and</a:t>
            </a:r>
          </a:p>
          <a:p>
            <a:pPr lvl="1"/>
            <a:r>
              <a:rPr lang="en-US" dirty="0">
                <a:latin typeface="+mj-lt"/>
              </a:rPr>
              <a:t>Projects or a group of projects that are integrated in function, such as along a major freight corridor</a:t>
            </a:r>
            <a:r>
              <a:rPr lang="en-US" dirty="0"/>
              <a:t>.</a:t>
            </a:r>
          </a:p>
          <a:p>
            <a:endParaRPr lang="en-US" dirty="0"/>
          </a:p>
        </p:txBody>
      </p:sp>
      <p:sp>
        <p:nvSpPr>
          <p:cNvPr id="4" name="Footer Placeholder 3"/>
          <p:cNvSpPr>
            <a:spLocks noGrp="1"/>
          </p:cNvSpPr>
          <p:nvPr>
            <p:ph type="ftr" sz="quarter" idx="11"/>
          </p:nvPr>
        </p:nvSpPr>
        <p:spPr/>
        <p:txBody>
          <a:bodyPr/>
          <a:lstStyle/>
          <a:p>
            <a:r>
              <a:rPr lang="en-US" dirty="0" smtClean="0"/>
              <a:t>MAP-21: Operations &amp; Freight</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6</a:t>
            </a:fld>
            <a:endParaRPr lang="en-US" dirty="0"/>
          </a:p>
        </p:txBody>
      </p:sp>
    </p:spTree>
    <p:extLst>
      <p:ext uri="{BB962C8B-B14F-4D97-AF65-F5344CB8AC3E}">
        <p14:creationId xmlns:p14="http://schemas.microsoft.com/office/powerpoint/2010/main" val="339415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Project Authorization</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000" dirty="0">
                <a:latin typeface="+mj-lt"/>
              </a:rPr>
              <a:t>Description of  how the project will improve the efficient movement of freight</a:t>
            </a:r>
          </a:p>
          <a:p>
            <a:pPr lvl="1"/>
            <a:r>
              <a:rPr lang="en-US" sz="1600" dirty="0" smtClean="0">
                <a:latin typeface="+mj-lt"/>
              </a:rPr>
              <a:t>D</a:t>
            </a:r>
            <a:r>
              <a:rPr lang="en-US" sz="1600" smtClean="0">
                <a:latin typeface="+mj-lt"/>
              </a:rPr>
              <a:t>ata </a:t>
            </a:r>
            <a:r>
              <a:rPr lang="en-US" sz="1600" dirty="0">
                <a:latin typeface="+mj-lt"/>
              </a:rPr>
              <a:t>and information that support a quantitative analysis </a:t>
            </a:r>
            <a:endParaRPr lang="en-US" sz="1600" dirty="0" smtClean="0">
              <a:latin typeface="+mj-lt"/>
            </a:endParaRPr>
          </a:p>
          <a:p>
            <a:pPr lvl="2"/>
            <a:r>
              <a:rPr lang="en-US" sz="1400" dirty="0" smtClean="0">
                <a:latin typeface="+mj-lt"/>
              </a:rPr>
              <a:t>Compares forecasted conditions if the project is not built with anticipated conditions after the project is complete. </a:t>
            </a:r>
          </a:p>
          <a:p>
            <a:pPr lvl="2"/>
            <a:r>
              <a:rPr lang="en-US" sz="1400" dirty="0" smtClean="0">
                <a:latin typeface="+mj-lt"/>
              </a:rPr>
              <a:t>Analysis of factors such as travel time savings, travel time reliability, congestion reduction, or other factors that reduce costs and enhance economic benefits for freight carriers and shippers.</a:t>
            </a:r>
          </a:p>
          <a:p>
            <a:r>
              <a:rPr lang="en-US" sz="1800" dirty="0" smtClean="0">
                <a:latin typeface="+mj-lt"/>
              </a:rPr>
              <a:t>Description of how the project will make progress toward meeting freight performance goals described in the State Freight Plan</a:t>
            </a:r>
          </a:p>
          <a:p>
            <a:pPr lvl="1"/>
            <a:r>
              <a:rPr lang="en-US" sz="1600" dirty="0" smtClean="0">
                <a:latin typeface="+mj-lt"/>
              </a:rPr>
              <a:t>Once the performance targets are established under 150(d), States will need to demonstrate that the project makes progress towards achieving those targets</a:t>
            </a:r>
          </a:p>
          <a:p>
            <a:pPr lvl="1"/>
            <a:r>
              <a:rPr lang="en-US" sz="1600" dirty="0" smtClean="0">
                <a:latin typeface="+mj-lt"/>
              </a:rPr>
              <a:t>In the interim period before the targets are established, referencing the freight performance goals is acceptable</a:t>
            </a:r>
          </a:p>
          <a:p>
            <a:r>
              <a:rPr lang="en-US" sz="1800" dirty="0" smtClean="0">
                <a:latin typeface="+mj-lt"/>
              </a:rPr>
              <a:t>Reference </a:t>
            </a:r>
            <a:r>
              <a:rPr lang="en-US" sz="1800" dirty="0">
                <a:latin typeface="+mj-lt"/>
              </a:rPr>
              <a:t>to the project in the State Freight Plan or the freight sections of the statewide long range transportation </a:t>
            </a:r>
            <a:r>
              <a:rPr lang="en-US" sz="1800" dirty="0" smtClean="0">
                <a:latin typeface="+mj-lt"/>
              </a:rPr>
              <a:t>plan</a:t>
            </a:r>
          </a:p>
          <a:p>
            <a:pPr lvl="1"/>
            <a:r>
              <a:rPr lang="en-US" sz="1600" dirty="0" smtClean="0">
                <a:latin typeface="+mj-lt"/>
              </a:rPr>
              <a:t>Project can also be described in a investment strategy</a:t>
            </a:r>
          </a:p>
          <a:p>
            <a:r>
              <a:rPr lang="en-US" sz="1800" dirty="0" smtClean="0">
                <a:latin typeface="+mj-lt"/>
              </a:rPr>
              <a:t>Purpose </a:t>
            </a:r>
            <a:r>
              <a:rPr lang="en-US" sz="1800" dirty="0">
                <a:latin typeface="+mj-lt"/>
              </a:rPr>
              <a:t>and needs statement that clearly describes the freight needs the project will address.</a:t>
            </a:r>
          </a:p>
          <a:p>
            <a:endParaRPr lang="en-US" sz="1800" dirty="0"/>
          </a:p>
        </p:txBody>
      </p:sp>
      <p:sp>
        <p:nvSpPr>
          <p:cNvPr id="4" name="Footer Placeholder 3"/>
          <p:cNvSpPr>
            <a:spLocks noGrp="1"/>
          </p:cNvSpPr>
          <p:nvPr>
            <p:ph type="ftr" sz="quarter" idx="11"/>
          </p:nvPr>
        </p:nvSpPr>
        <p:spPr>
          <a:xfrm>
            <a:off x="3429000" y="6356350"/>
            <a:ext cx="3352800" cy="365125"/>
          </a:xfrm>
        </p:spPr>
        <p:txBody>
          <a:bodyPr/>
          <a:lstStyle/>
          <a:p>
            <a:r>
              <a:rPr lang="en-US" dirty="0" smtClean="0"/>
              <a:t>MAP-21: Operations &amp; Freight</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pPr/>
              <a:t>7</a:t>
            </a:fld>
            <a:endParaRPr lang="en-US" dirty="0"/>
          </a:p>
        </p:txBody>
      </p:sp>
    </p:spTree>
    <p:extLst>
      <p:ext uri="{BB962C8B-B14F-4D97-AF65-F5344CB8AC3E}">
        <p14:creationId xmlns:p14="http://schemas.microsoft.com/office/powerpoint/2010/main" val="3495229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990600"/>
          </a:xfrm>
        </p:spPr>
        <p:txBody>
          <a:bodyPr anchor="ctr">
            <a:normAutofit fontScale="90000"/>
          </a:bodyPr>
          <a:lstStyle/>
          <a:p>
            <a:pPr algn="ctr"/>
            <a:r>
              <a:rPr lang="en-US" sz="4000" b="1" dirty="0" smtClean="0"/>
              <a:t>New Freight Eligibility in Core Highway Formula Programs</a:t>
            </a:r>
            <a:endParaRPr lang="en-US" sz="4000" b="1" dirty="0" smtClean="0">
              <a:cs typeface="Arial" charset="0"/>
            </a:endParaRPr>
          </a:p>
        </p:txBody>
      </p:sp>
      <p:sp>
        <p:nvSpPr>
          <p:cNvPr id="3" name="Content Placeholder 2"/>
          <p:cNvSpPr>
            <a:spLocks noGrp="1"/>
          </p:cNvSpPr>
          <p:nvPr>
            <p:ph idx="1"/>
          </p:nvPr>
        </p:nvSpPr>
        <p:spPr>
          <a:xfrm>
            <a:off x="381000" y="1371600"/>
            <a:ext cx="8382000" cy="5029200"/>
          </a:xfrm>
        </p:spPr>
        <p:txBody>
          <a:bodyPr>
            <a:normAutofit/>
          </a:bodyPr>
          <a:lstStyle/>
          <a:p>
            <a:pPr marL="0" indent="0" eaLnBrk="1" fontAlgn="auto" hangingPunct="1">
              <a:buNone/>
              <a:defRPr/>
            </a:pPr>
            <a:endParaRPr lang="en-US" sz="2400" dirty="0" smtClean="0">
              <a:latin typeface="+mj-lt"/>
            </a:endParaRPr>
          </a:p>
          <a:p>
            <a:pPr>
              <a:buNone/>
            </a:pPr>
            <a:r>
              <a:rPr lang="en-US" b="1" dirty="0" smtClean="0">
                <a:latin typeface="+mj-lt"/>
                <a:cs typeface="Arial" pitchFamily="34" charset="0"/>
              </a:rPr>
              <a:t>Surface Transportation Program (STP)</a:t>
            </a:r>
          </a:p>
          <a:p>
            <a:pPr lvl="1" indent="-274320">
              <a:defRPr/>
            </a:pPr>
            <a:r>
              <a:rPr lang="en-US" sz="2000" dirty="0" smtClean="0">
                <a:latin typeface="+mj-lt"/>
                <a:cs typeface="Arial" pitchFamily="34" charset="0"/>
              </a:rPr>
              <a:t>Truck parking facilities eligible to receive funding under Section 1401;</a:t>
            </a:r>
          </a:p>
          <a:p>
            <a:pPr lvl="1" indent="-274320">
              <a:defRPr/>
            </a:pPr>
            <a:r>
              <a:rPr lang="en-US" sz="2000" dirty="0" smtClean="0">
                <a:latin typeface="+mj-lt"/>
                <a:cs typeface="Arial" pitchFamily="34" charset="0"/>
              </a:rPr>
              <a:t>Surface transportation infrastructure located within a port terminal that facilitate direct intermodal interchange, transfer, and access into and out of the port</a:t>
            </a:r>
          </a:p>
          <a:p>
            <a:pPr>
              <a:buNone/>
              <a:defRPr/>
            </a:pPr>
            <a:r>
              <a:rPr lang="en-US" sz="2400" b="1" dirty="0" smtClean="0">
                <a:latin typeface="+mj-lt"/>
                <a:cs typeface="Arial" pitchFamily="34" charset="0"/>
              </a:rPr>
              <a:t>Highway Safety Improvement Program (HSIP)</a:t>
            </a:r>
            <a:endParaRPr lang="en-US" sz="2400" dirty="0" smtClean="0">
              <a:latin typeface="+mj-lt"/>
              <a:cs typeface="Arial" pitchFamily="34" charset="0"/>
            </a:endParaRPr>
          </a:p>
          <a:p>
            <a:pPr lvl="1" indent="-274320">
              <a:buNone/>
              <a:defRPr/>
            </a:pPr>
            <a:r>
              <a:rPr lang="en-US" sz="2000" dirty="0" smtClean="0">
                <a:latin typeface="+mj-lt"/>
                <a:cs typeface="Arial" pitchFamily="34" charset="0"/>
              </a:rPr>
              <a:t>Truck parking facilities eligible to receive funding under Section 1401</a:t>
            </a:r>
          </a:p>
          <a:p>
            <a:pPr>
              <a:buNone/>
              <a:defRPr/>
            </a:pPr>
            <a:r>
              <a:rPr lang="en-US" b="1" dirty="0" smtClean="0">
                <a:latin typeface="+mj-lt"/>
              </a:rPr>
              <a:t>National Highway Performance Program (NHPP) </a:t>
            </a:r>
          </a:p>
          <a:p>
            <a:pPr lvl="1">
              <a:buNone/>
              <a:defRPr/>
            </a:pPr>
            <a:r>
              <a:rPr lang="en-US" sz="2000" dirty="0" smtClean="0">
                <a:latin typeface="+mj-lt"/>
                <a:cs typeface="Arial" pitchFamily="34" charset="0"/>
              </a:rPr>
              <a:t>Truck parking facilities eligible to receive funding under Section 1401</a:t>
            </a:r>
          </a:p>
          <a:p>
            <a:pPr>
              <a:buNone/>
              <a:defRPr/>
            </a:pPr>
            <a:endParaRPr lang="en-US" dirty="0" smtClean="0">
              <a:latin typeface="+mj-lt"/>
              <a:cs typeface="Arial" pitchFamily="34" charset="0"/>
            </a:endParaRPr>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8</a:t>
            </a:fld>
            <a:endParaRPr lang="en-US" dirty="0"/>
          </a:p>
        </p:txBody>
      </p:sp>
    </p:spTree>
    <p:extLst>
      <p:ext uri="{BB962C8B-B14F-4D97-AF65-F5344CB8AC3E}">
        <p14:creationId xmlns:p14="http://schemas.microsoft.com/office/powerpoint/2010/main" val="1418919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914400"/>
          </a:xfrm>
        </p:spPr>
        <p:txBody>
          <a:bodyPr anchor="ctr">
            <a:normAutofit/>
          </a:bodyPr>
          <a:lstStyle/>
          <a:p>
            <a:pPr algn="ctr" eaLnBrk="1" hangingPunct="1"/>
            <a:r>
              <a:rPr lang="en-US" sz="4000" b="1" dirty="0" smtClean="0">
                <a:cs typeface="Arial" charset="0"/>
              </a:rPr>
              <a:t>Truck Parking (Jason’s Law) Eligibility</a:t>
            </a:r>
          </a:p>
        </p:txBody>
      </p:sp>
      <p:sp>
        <p:nvSpPr>
          <p:cNvPr id="3" name="Content Placeholder 2"/>
          <p:cNvSpPr>
            <a:spLocks noGrp="1"/>
          </p:cNvSpPr>
          <p:nvPr>
            <p:ph idx="1"/>
          </p:nvPr>
        </p:nvSpPr>
        <p:spPr>
          <a:xfrm>
            <a:off x="381000" y="1371600"/>
            <a:ext cx="8382000" cy="5181600"/>
          </a:xfrm>
        </p:spPr>
        <p:txBody>
          <a:bodyPr>
            <a:normAutofit fontScale="92500"/>
          </a:bodyPr>
          <a:lstStyle/>
          <a:p>
            <a:pPr>
              <a:defRPr/>
            </a:pPr>
            <a:r>
              <a:rPr lang="en-US" sz="2400" dirty="0">
                <a:latin typeface="+mj-lt"/>
              </a:rPr>
              <a:t>MAP-21 does not include a formal truck parking program but truck parking is now eligible under </a:t>
            </a:r>
            <a:r>
              <a:rPr lang="en-US" sz="2400" dirty="0" smtClean="0">
                <a:latin typeface="+mj-lt"/>
              </a:rPr>
              <a:t>NHPP, STP, and HSIP programs</a:t>
            </a:r>
            <a:endParaRPr lang="en-US" sz="2400" dirty="0">
              <a:latin typeface="+mj-lt"/>
            </a:endParaRPr>
          </a:p>
          <a:p>
            <a:pPr marL="274320" indent="-274320" eaLnBrk="1" fontAlgn="auto" hangingPunct="1">
              <a:buFont typeface="Wingdings 2"/>
              <a:buChar char=""/>
              <a:defRPr/>
            </a:pPr>
            <a:r>
              <a:rPr lang="en-US" sz="2400" dirty="0" smtClean="0">
                <a:latin typeface="+mj-lt"/>
              </a:rPr>
              <a:t>Projects eligible to receive funding include:</a:t>
            </a:r>
          </a:p>
          <a:p>
            <a:pPr lvl="1" indent="-274320">
              <a:defRPr/>
            </a:pPr>
            <a:r>
              <a:rPr lang="en-US" sz="2000" dirty="0" smtClean="0">
                <a:latin typeface="+mj-lt"/>
              </a:rPr>
              <a:t>Construction of safety rest areas with truck parking</a:t>
            </a:r>
          </a:p>
          <a:p>
            <a:pPr lvl="1" indent="-274320">
              <a:defRPr/>
            </a:pPr>
            <a:r>
              <a:rPr lang="en-US" sz="2000" dirty="0" smtClean="0">
                <a:latin typeface="+mj-lt"/>
              </a:rPr>
              <a:t>Construction of truck parking areas adjacent to commercial truck stops and travel plazas</a:t>
            </a:r>
          </a:p>
          <a:p>
            <a:pPr lvl="1">
              <a:defRPr/>
            </a:pPr>
            <a:r>
              <a:rPr lang="en-US" sz="2000" dirty="0" smtClean="0">
                <a:latin typeface="+mj-lt"/>
              </a:rPr>
              <a:t>Opening existing facilities to truck parking, including inspection and weigh stations and park-and-ride facilities</a:t>
            </a:r>
          </a:p>
          <a:p>
            <a:pPr lvl="1">
              <a:defRPr/>
            </a:pPr>
            <a:r>
              <a:rPr lang="en-US" sz="2000" dirty="0" smtClean="0">
                <a:latin typeface="+mj-lt"/>
              </a:rPr>
              <a:t>Promoting availability of publicly or privately-provided truck parking on the NHS</a:t>
            </a:r>
          </a:p>
          <a:p>
            <a:pPr lvl="1">
              <a:defRPr/>
            </a:pPr>
            <a:r>
              <a:rPr lang="en-US" sz="2000" dirty="0" smtClean="0">
                <a:latin typeface="+mj-lt"/>
              </a:rPr>
              <a:t>Construction of turnouts along the NHS for commercial motor vehicles</a:t>
            </a:r>
          </a:p>
          <a:p>
            <a:pPr lvl="1">
              <a:defRPr/>
            </a:pPr>
            <a:r>
              <a:rPr lang="en-US" sz="2000" dirty="0" smtClean="0">
                <a:latin typeface="+mj-lt"/>
              </a:rPr>
              <a:t>Making capital improvements to public truck parking facilities closed on a seasonal basis that will allow those facilities to remain open all year</a:t>
            </a:r>
          </a:p>
          <a:p>
            <a:pPr lvl="1">
              <a:defRPr/>
            </a:pPr>
            <a:r>
              <a:rPr lang="en-US" sz="2000" dirty="0" smtClean="0">
                <a:latin typeface="+mj-lt"/>
              </a:rPr>
              <a:t>Improving the geometric design of interchanges on the NHS to improve access to truck parking facilities</a:t>
            </a:r>
          </a:p>
          <a:p>
            <a:pPr lvl="1" indent="-274320">
              <a:defRPr/>
            </a:pPr>
            <a:endParaRPr lang="en-US" sz="2000" dirty="0" smtClean="0"/>
          </a:p>
        </p:txBody>
      </p:sp>
      <p:sp>
        <p:nvSpPr>
          <p:cNvPr id="2" name="Footer Placeholder 1"/>
          <p:cNvSpPr>
            <a:spLocks noGrp="1"/>
          </p:cNvSpPr>
          <p:nvPr>
            <p:ph type="ftr" sz="quarter" idx="11"/>
          </p:nvPr>
        </p:nvSpPr>
        <p:spPr/>
        <p:txBody>
          <a:bodyPr anchor="ctr"/>
          <a:lstStyle/>
          <a:p>
            <a:pPr algn="ctr"/>
            <a:r>
              <a:rPr lang="en-US" dirty="0" smtClean="0"/>
              <a:t>MAP-21: Freight Transportation</a:t>
            </a:r>
            <a:endParaRPr lang="en-US" dirty="0"/>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9</a:t>
            </a:fld>
            <a:endParaRPr lang="en-US" dirty="0"/>
          </a:p>
        </p:txBody>
      </p:sp>
    </p:spTree>
    <p:extLst>
      <p:ext uri="{BB962C8B-B14F-4D97-AF65-F5344CB8AC3E}">
        <p14:creationId xmlns:p14="http://schemas.microsoft.com/office/powerpoint/2010/main" val="826492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B0DC537A1BDC4AB0547E35ED22E21B" ma:contentTypeVersion="1" ma:contentTypeDescription="Create a new document." ma:contentTypeScope="" ma:versionID="f28411d9e0a34fa8e8fdf689f0edc893">
  <xsd:schema xmlns:xsd="http://www.w3.org/2001/XMLSchema" xmlns:p="http://schemas.microsoft.com/office/2006/metadata/properties" xmlns:ns2="http://schemas.microsoft.com/sharepoint/v3/fields" targetNamespace="http://schemas.microsoft.com/office/2006/metadata/properties" ma:root="true" ma:fieldsID="f0eaad192f21f18a5ce4091571c675ac" ns2:_="">
    <xsd:import namespace="http://schemas.microsoft.com/sharepoint/v3/fields"/>
    <xsd:element name="properties">
      <xsd:complexType>
        <xsd:sequence>
          <xsd:element name="documentManagement">
            <xsd:complexType>
              <xsd:all>
                <xsd:element ref="ns2:_DCDateModified" minOccurs="0"/>
              </xsd:all>
            </xsd:complexType>
          </xsd:element>
        </xsd:sequence>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DCDateModified" ma:index="8" nillable="true" ma:displayName="Date Modified" ma:description="The date on which this resource was last modified" ma:format="DateTime" ma:internalName="_DCDateModifi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_DCDateModified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E9EBB5-6EAE-4B80-A533-4555C6DAF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315F25E-A327-4418-BA6F-02EDDB528917}">
  <ds:schemaRefs>
    <ds:schemaRef ds:uri="http://www.w3.org/XML/1998/namespace"/>
    <ds:schemaRef ds:uri="http://schemas.microsoft.com/office/2006/documentManagement/types"/>
    <ds:schemaRef ds:uri="http://schemas.microsoft.com/sharepoint/v3/fields"/>
    <ds:schemaRef ds:uri="http://purl.org/dc/terms/"/>
    <ds:schemaRef ds:uri="http://schemas.openxmlformats.org/package/2006/metadata/core-properties"/>
    <ds:schemaRef ds:uri="http://purl.org/dc/dcmitype/"/>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8064AA11-9DB9-46B9-8FED-55B8285558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4944</TotalTime>
  <Words>2385</Words>
  <Application>Microsoft Office PowerPoint</Application>
  <PresentationFormat>On-screen Show (4:3)</PresentationFormat>
  <Paragraphs>304</Paragraphs>
  <Slides>32</Slides>
  <Notes>26</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1_Flow</vt:lpstr>
      <vt:lpstr>Flow</vt:lpstr>
      <vt:lpstr>Freight Provisions Overview</vt:lpstr>
      <vt:lpstr>MAP-21 themes</vt:lpstr>
      <vt:lpstr>Funding Provisions</vt:lpstr>
      <vt:lpstr>Two years of funding at current levels</vt:lpstr>
      <vt:lpstr>Prioritization of Projects  to Improve Freight Movement</vt:lpstr>
      <vt:lpstr>Interim Implementation </vt:lpstr>
      <vt:lpstr>Project Authorization</vt:lpstr>
      <vt:lpstr>New Freight Eligibility in Core Highway Formula Programs</vt:lpstr>
      <vt:lpstr>Truck Parking (Jason’s Law) Eligibility</vt:lpstr>
      <vt:lpstr>TIFIA</vt:lpstr>
      <vt:lpstr>Projects of  National and Regional Significance</vt:lpstr>
      <vt:lpstr>Policy, Planning and Performance</vt:lpstr>
      <vt:lpstr>National Freight Policy</vt:lpstr>
      <vt:lpstr>National Freight Network</vt:lpstr>
      <vt:lpstr>National Highway System Changes</vt:lpstr>
      <vt:lpstr>National Freight Strategic Plan</vt:lpstr>
      <vt:lpstr>National Freight Strategic Plan Elements</vt:lpstr>
      <vt:lpstr>Freight Conditions and Performance Report</vt:lpstr>
      <vt:lpstr>National Goals and  Performance Management Measures</vt:lpstr>
      <vt:lpstr>State Freight Advisory Committees</vt:lpstr>
      <vt:lpstr>State Freight Plans</vt:lpstr>
      <vt:lpstr>State Freight Plan Elements</vt:lpstr>
      <vt:lpstr>Truck Parking &amp; Size and Weight Provisions</vt:lpstr>
      <vt:lpstr>Special Vehicle Permits  During National Emergencies</vt:lpstr>
      <vt:lpstr>The Sandy Experience</vt:lpstr>
      <vt:lpstr>Other Vehicle Size and Weight-Related  Regulatory Changes</vt:lpstr>
      <vt:lpstr>Truck Parking Survey (Jason’s Law)</vt:lpstr>
      <vt:lpstr>Truck Size and Weight Study</vt:lpstr>
      <vt:lpstr>Compilation of Existing State  Truck Size and Weight Laws</vt:lpstr>
      <vt:lpstr>Implementation</vt:lpstr>
      <vt:lpstr>Freight Policy Council</vt:lpstr>
      <vt:lpstr>Next Steps</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&amp; Freight Provisions &amp; Information</dc:title>
  <dc:creator>Bob Rupert</dc:creator>
  <cp:lastModifiedBy>Nicholas Kehoe</cp:lastModifiedBy>
  <cp:revision>270</cp:revision>
  <cp:lastPrinted>2012-10-04T19:38:49Z</cp:lastPrinted>
  <dcterms:created xsi:type="dcterms:W3CDTF">2012-07-11T14:46:49Z</dcterms:created>
  <dcterms:modified xsi:type="dcterms:W3CDTF">2012-11-28T13:55:07Z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0x010100A5B0DC537A1BDC4AB0547E35ED22E21B</vt:lpwstr>
  </property>
</Properties>
</file>