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9" r:id="rId1"/>
    <p:sldMasterId id="2147484523" r:id="rId2"/>
    <p:sldMasterId id="2147484531" r:id="rId3"/>
    <p:sldMasterId id="2147484533" r:id="rId4"/>
    <p:sldMasterId id="2147484557" r:id="rId5"/>
    <p:sldMasterId id="2147484561" r:id="rId6"/>
    <p:sldMasterId id="2147484565" r:id="rId7"/>
  </p:sldMasterIdLst>
  <p:notesMasterIdLst>
    <p:notesMasterId r:id="rId34"/>
  </p:notesMasterIdLst>
  <p:handoutMasterIdLst>
    <p:handoutMasterId r:id="rId35"/>
  </p:handoutMasterIdLst>
  <p:sldIdLst>
    <p:sldId id="568" r:id="rId8"/>
    <p:sldId id="575" r:id="rId9"/>
    <p:sldId id="572" r:id="rId10"/>
    <p:sldId id="579" r:id="rId11"/>
    <p:sldId id="567" r:id="rId12"/>
    <p:sldId id="580" r:id="rId13"/>
    <p:sldId id="464" r:id="rId14"/>
    <p:sldId id="618" r:id="rId15"/>
    <p:sldId id="620" r:id="rId16"/>
    <p:sldId id="622" r:id="rId17"/>
    <p:sldId id="582" r:id="rId18"/>
    <p:sldId id="615" r:id="rId19"/>
    <p:sldId id="616" r:id="rId20"/>
    <p:sldId id="608" r:id="rId21"/>
    <p:sldId id="605" r:id="rId22"/>
    <p:sldId id="601" r:id="rId23"/>
    <p:sldId id="602" r:id="rId24"/>
    <p:sldId id="607" r:id="rId25"/>
    <p:sldId id="624" r:id="rId26"/>
    <p:sldId id="606" r:id="rId27"/>
    <p:sldId id="609" r:id="rId28"/>
    <p:sldId id="610" r:id="rId29"/>
    <p:sldId id="611" r:id="rId30"/>
    <p:sldId id="612" r:id="rId31"/>
    <p:sldId id="584" r:id="rId32"/>
    <p:sldId id="598" r:id="rId33"/>
  </p:sldIdLst>
  <p:sldSz cx="9144000" cy="6858000" type="screen4x3"/>
  <p:notesSz cx="7019925" cy="9305925"/>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A2"/>
    <a:srgbClr val="00638A"/>
    <a:srgbClr val="000000"/>
    <a:srgbClr val="FFDF3F"/>
    <a:srgbClr val="0096D2"/>
    <a:srgbClr val="0ABA27"/>
    <a:srgbClr val="00425C"/>
    <a:srgbClr val="002F42"/>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70" autoAdjust="0"/>
    <p:restoredTop sz="94552" autoAdjust="0"/>
  </p:normalViewPr>
  <p:slideViewPr>
    <p:cSldViewPr>
      <p:cViewPr>
        <p:scale>
          <a:sx n="60" d="100"/>
          <a:sy n="60" d="100"/>
        </p:scale>
        <p:origin x="-2052" y="-432"/>
      </p:cViewPr>
      <p:guideLst>
        <p:guide orient="horz" pos="2208"/>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2274" y="19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FC486-0B6F-446B-ADDF-05EA75206669}" type="doc">
      <dgm:prSet loTypeId="urn:microsoft.com/office/officeart/2008/layout/PictureAccentList" loCatId="list" qsTypeId="urn:microsoft.com/office/officeart/2005/8/quickstyle/simple3" qsCatId="simple" csTypeId="urn:microsoft.com/office/officeart/2005/8/colors/colorful3" csCatId="colorful" phldr="1"/>
      <dgm:spPr/>
      <dgm:t>
        <a:bodyPr/>
        <a:lstStyle/>
        <a:p>
          <a:endParaRPr lang="en-US"/>
        </a:p>
      </dgm:t>
    </dgm:pt>
    <dgm:pt modelId="{E5832BFD-DBE6-4086-A369-7647801B1425}">
      <dgm:prSet phldrT="[Text]"/>
      <dgm:spPr/>
      <dgm:t>
        <a:bodyPr/>
        <a:lstStyle/>
        <a:p>
          <a:r>
            <a:rPr lang="en-US" b="1" dirty="0" smtClean="0"/>
            <a:t>Implement national policies and initiatives by facilitating change on a National and Local basis</a:t>
          </a:r>
          <a:endParaRPr lang="en-US" dirty="0"/>
        </a:p>
      </dgm:t>
    </dgm:pt>
    <dgm:pt modelId="{8DF05FD1-60E9-4BD9-A74D-07026A1F0EB7}" type="parTrans" cxnId="{88B01BB5-BCAF-4367-B120-20E1A0BD376E}">
      <dgm:prSet/>
      <dgm:spPr/>
      <dgm:t>
        <a:bodyPr/>
        <a:lstStyle/>
        <a:p>
          <a:endParaRPr lang="en-US"/>
        </a:p>
      </dgm:t>
    </dgm:pt>
    <dgm:pt modelId="{9EE8939D-9508-4D15-8C57-DC67C940F562}" type="sibTrans" cxnId="{88B01BB5-BCAF-4367-B120-20E1A0BD376E}">
      <dgm:prSet/>
      <dgm:spPr/>
      <dgm:t>
        <a:bodyPr/>
        <a:lstStyle/>
        <a:p>
          <a:endParaRPr lang="en-US"/>
        </a:p>
      </dgm:t>
    </dgm:pt>
    <dgm:pt modelId="{4B995963-CA02-4F5B-BAE6-7A1D0B4F89B9}">
      <dgm:prSet phldrT="[Text]" custT="1"/>
      <dgm:spPr/>
      <dgm:t>
        <a:bodyPr/>
        <a:lstStyle/>
        <a:p>
          <a:pPr algn="l"/>
          <a:r>
            <a:rPr lang="en-US" sz="1600" b="1" dirty="0" smtClean="0"/>
            <a:t>Local</a:t>
          </a:r>
          <a:endParaRPr lang="en-US" sz="1600" dirty="0" smtClean="0"/>
        </a:p>
        <a:p>
          <a:pPr algn="l"/>
          <a:r>
            <a:rPr lang="en-US" sz="1600" dirty="0" smtClean="0"/>
            <a:t>Develop a Franchise model (designate CC coalitions) so that approach and message are consistent everywhere, but with attention to local market conditions and priorities (provide strategic direction and comprehensive training to franchisees)</a:t>
          </a:r>
          <a:endParaRPr lang="en-US" sz="1600" dirty="0"/>
        </a:p>
      </dgm:t>
    </dgm:pt>
    <dgm:pt modelId="{8CAFDE35-6846-4170-A5B9-F0427EA939BA}" type="parTrans" cxnId="{023D1DF0-03A3-4D22-9B43-D922D5A47D3A}">
      <dgm:prSet/>
      <dgm:spPr/>
      <dgm:t>
        <a:bodyPr/>
        <a:lstStyle/>
        <a:p>
          <a:endParaRPr lang="en-US"/>
        </a:p>
      </dgm:t>
    </dgm:pt>
    <dgm:pt modelId="{5DBCEF81-309C-490D-92D5-6E9C6F75F46C}" type="sibTrans" cxnId="{023D1DF0-03A3-4D22-9B43-D922D5A47D3A}">
      <dgm:prSet/>
      <dgm:spPr/>
      <dgm:t>
        <a:bodyPr/>
        <a:lstStyle/>
        <a:p>
          <a:endParaRPr lang="en-US"/>
        </a:p>
      </dgm:t>
    </dgm:pt>
    <dgm:pt modelId="{090D84FE-DD19-48CF-AB07-9FB64DAEAE33}">
      <dgm:prSet phldrT="[Text]" custT="1"/>
      <dgm:spPr/>
      <dgm:t>
        <a:bodyPr/>
        <a:lstStyle/>
        <a:p>
          <a:pPr algn="l"/>
          <a:r>
            <a:rPr lang="en-US" sz="1600" b="1" dirty="0" smtClean="0"/>
            <a:t>National</a:t>
          </a:r>
        </a:p>
        <a:p>
          <a:pPr algn="l"/>
          <a:r>
            <a:rPr lang="en-US" sz="1600" dirty="0" smtClean="0"/>
            <a:t>Provide a national unbiased source of info </a:t>
          </a:r>
        </a:p>
        <a:p>
          <a:pPr algn="l"/>
          <a:r>
            <a:rPr lang="en-US" sz="1600" dirty="0" smtClean="0"/>
            <a:t>Provide tools, experts to address barriers and solve problems</a:t>
          </a:r>
        </a:p>
        <a:p>
          <a:pPr algn="l"/>
          <a:r>
            <a:rPr lang="en-US" sz="1600" dirty="0" smtClean="0"/>
            <a:t>Develop Corporate Partnerships with Industry and National Fleets</a:t>
          </a:r>
        </a:p>
        <a:p>
          <a:pPr algn="l"/>
          <a:r>
            <a:rPr lang="en-US" sz="1600" dirty="0" smtClean="0"/>
            <a:t>Increase awareness and publicize success through mass media and outreach</a:t>
          </a:r>
        </a:p>
        <a:p>
          <a:pPr algn="l"/>
          <a:r>
            <a:rPr lang="en-US" sz="1600" dirty="0" smtClean="0"/>
            <a:t>Provide financial assistance to jump start markets and incentivize private investment</a:t>
          </a:r>
          <a:endParaRPr lang="en-US" sz="1600" dirty="0"/>
        </a:p>
      </dgm:t>
    </dgm:pt>
    <dgm:pt modelId="{A88B469A-A049-4CE5-843F-44B023674922}" type="parTrans" cxnId="{7A06DAC5-D5C4-4259-A00B-4A0F8B69E194}">
      <dgm:prSet/>
      <dgm:spPr/>
      <dgm:t>
        <a:bodyPr/>
        <a:lstStyle/>
        <a:p>
          <a:endParaRPr lang="en-US"/>
        </a:p>
      </dgm:t>
    </dgm:pt>
    <dgm:pt modelId="{1BC91924-7322-4468-B2D0-F2DEB6DEA27E}" type="sibTrans" cxnId="{7A06DAC5-D5C4-4259-A00B-4A0F8B69E194}">
      <dgm:prSet/>
      <dgm:spPr/>
      <dgm:t>
        <a:bodyPr/>
        <a:lstStyle/>
        <a:p>
          <a:endParaRPr lang="en-US"/>
        </a:p>
      </dgm:t>
    </dgm:pt>
    <dgm:pt modelId="{8D0EEC5A-C8BE-4152-8DE5-936B5D6C7878}" type="pres">
      <dgm:prSet presAssocID="{5AAFC486-0B6F-446B-ADDF-05EA75206669}" presName="layout" presStyleCnt="0">
        <dgm:presLayoutVars>
          <dgm:chMax/>
          <dgm:chPref/>
          <dgm:dir/>
          <dgm:animOne val="branch"/>
          <dgm:animLvl val="lvl"/>
          <dgm:resizeHandles/>
        </dgm:presLayoutVars>
      </dgm:prSet>
      <dgm:spPr/>
      <dgm:t>
        <a:bodyPr/>
        <a:lstStyle/>
        <a:p>
          <a:endParaRPr lang="en-US"/>
        </a:p>
      </dgm:t>
    </dgm:pt>
    <dgm:pt modelId="{7E22A382-E19E-46EF-B755-81C3F179A577}" type="pres">
      <dgm:prSet presAssocID="{E5832BFD-DBE6-4086-A369-7647801B1425}" presName="root" presStyleCnt="0">
        <dgm:presLayoutVars>
          <dgm:chMax/>
          <dgm:chPref val="4"/>
        </dgm:presLayoutVars>
      </dgm:prSet>
      <dgm:spPr/>
    </dgm:pt>
    <dgm:pt modelId="{92D5EA50-76A6-458B-BB5E-FBCE91377BA5}" type="pres">
      <dgm:prSet presAssocID="{E5832BFD-DBE6-4086-A369-7647801B1425}" presName="rootComposite" presStyleCnt="0">
        <dgm:presLayoutVars/>
      </dgm:prSet>
      <dgm:spPr/>
    </dgm:pt>
    <dgm:pt modelId="{DBAB5078-1914-4020-A18A-2A34F14BE9FB}" type="pres">
      <dgm:prSet presAssocID="{E5832BFD-DBE6-4086-A369-7647801B1425}" presName="rootText" presStyleLbl="node0" presStyleIdx="0" presStyleCnt="1" custScaleY="52304">
        <dgm:presLayoutVars>
          <dgm:chMax/>
          <dgm:chPref val="4"/>
        </dgm:presLayoutVars>
      </dgm:prSet>
      <dgm:spPr/>
      <dgm:t>
        <a:bodyPr/>
        <a:lstStyle/>
        <a:p>
          <a:endParaRPr lang="en-US"/>
        </a:p>
      </dgm:t>
    </dgm:pt>
    <dgm:pt modelId="{1511CAB1-3E15-4274-908C-C15645663F72}" type="pres">
      <dgm:prSet presAssocID="{E5832BFD-DBE6-4086-A369-7647801B1425}" presName="childShape" presStyleCnt="0">
        <dgm:presLayoutVars>
          <dgm:chMax val="0"/>
          <dgm:chPref val="0"/>
        </dgm:presLayoutVars>
      </dgm:prSet>
      <dgm:spPr/>
    </dgm:pt>
    <dgm:pt modelId="{B2BE2604-861C-41FC-B27C-BF14B67F3152}" type="pres">
      <dgm:prSet presAssocID="{4B995963-CA02-4F5B-BAE6-7A1D0B4F89B9}" presName="childComposite" presStyleCnt="0">
        <dgm:presLayoutVars>
          <dgm:chMax val="0"/>
          <dgm:chPref val="0"/>
        </dgm:presLayoutVars>
      </dgm:prSet>
      <dgm:spPr/>
    </dgm:pt>
    <dgm:pt modelId="{133BD304-8D62-403C-8120-D9AEECDA166D}" type="pres">
      <dgm:prSet presAssocID="{4B995963-CA02-4F5B-BAE6-7A1D0B4F89B9}" presName="Image" presStyleLbl="node1" presStyleIdx="0" presStyleCnt="2" custScaleY="62771"/>
      <dgm:spPr>
        <a:blipFill rotWithShape="1">
          <a:blip xmlns:r="http://schemas.openxmlformats.org/officeDocument/2006/relationships" r:embed="rId1"/>
          <a:stretch>
            <a:fillRect/>
          </a:stretch>
        </a:blipFill>
      </dgm:spPr>
      <dgm:t>
        <a:bodyPr/>
        <a:lstStyle/>
        <a:p>
          <a:endParaRPr lang="en-US"/>
        </a:p>
      </dgm:t>
    </dgm:pt>
    <dgm:pt modelId="{3940C10F-1F47-4312-8AE4-BB725449C73B}" type="pres">
      <dgm:prSet presAssocID="{4B995963-CA02-4F5B-BAE6-7A1D0B4F89B9}" presName="childText" presStyleLbl="lnNode1" presStyleIdx="0" presStyleCnt="2" custScaleY="105117">
        <dgm:presLayoutVars>
          <dgm:chMax val="0"/>
          <dgm:chPref val="0"/>
          <dgm:bulletEnabled val="1"/>
        </dgm:presLayoutVars>
      </dgm:prSet>
      <dgm:spPr/>
      <dgm:t>
        <a:bodyPr/>
        <a:lstStyle/>
        <a:p>
          <a:endParaRPr lang="en-US"/>
        </a:p>
      </dgm:t>
    </dgm:pt>
    <dgm:pt modelId="{B4B71A8D-B3DE-4337-AFA4-4E0142FAD6FC}" type="pres">
      <dgm:prSet presAssocID="{090D84FE-DD19-48CF-AB07-9FB64DAEAE33}" presName="childComposite" presStyleCnt="0">
        <dgm:presLayoutVars>
          <dgm:chMax val="0"/>
          <dgm:chPref val="0"/>
        </dgm:presLayoutVars>
      </dgm:prSet>
      <dgm:spPr/>
    </dgm:pt>
    <dgm:pt modelId="{5F01D43B-7855-4BCB-9EE7-F4FA9AEA05BB}" type="pres">
      <dgm:prSet presAssocID="{090D84FE-DD19-48CF-AB07-9FB64DAEAE33}" presName="Image" presStyleLbl="node1" presStyleIdx="1" presStyleCnt="2" custScaleY="65859"/>
      <dgm:spPr>
        <a:blipFill rotWithShape="1">
          <a:blip xmlns:r="http://schemas.openxmlformats.org/officeDocument/2006/relationships" r:embed="rId2"/>
          <a:stretch>
            <a:fillRect/>
          </a:stretch>
        </a:blipFill>
      </dgm:spPr>
      <dgm:t>
        <a:bodyPr/>
        <a:lstStyle/>
        <a:p>
          <a:endParaRPr lang="en-US"/>
        </a:p>
      </dgm:t>
    </dgm:pt>
    <dgm:pt modelId="{C685817D-9746-42FD-A9ED-E7F9758EEE74}" type="pres">
      <dgm:prSet presAssocID="{090D84FE-DD19-48CF-AB07-9FB64DAEAE33}" presName="childText" presStyleLbl="lnNode1" presStyleIdx="1" presStyleCnt="2" custScaleY="195279">
        <dgm:presLayoutVars>
          <dgm:chMax val="0"/>
          <dgm:chPref val="0"/>
          <dgm:bulletEnabled val="1"/>
        </dgm:presLayoutVars>
      </dgm:prSet>
      <dgm:spPr/>
      <dgm:t>
        <a:bodyPr/>
        <a:lstStyle/>
        <a:p>
          <a:endParaRPr lang="en-US"/>
        </a:p>
      </dgm:t>
    </dgm:pt>
  </dgm:ptLst>
  <dgm:cxnLst>
    <dgm:cxn modelId="{88B01BB5-BCAF-4367-B120-20E1A0BD376E}" srcId="{5AAFC486-0B6F-446B-ADDF-05EA75206669}" destId="{E5832BFD-DBE6-4086-A369-7647801B1425}" srcOrd="0" destOrd="0" parTransId="{8DF05FD1-60E9-4BD9-A74D-07026A1F0EB7}" sibTransId="{9EE8939D-9508-4D15-8C57-DC67C940F562}"/>
    <dgm:cxn modelId="{BB4AA48A-6D3C-4EDF-BDA3-1A45BB2FFE5F}" type="presOf" srcId="{4B995963-CA02-4F5B-BAE6-7A1D0B4F89B9}" destId="{3940C10F-1F47-4312-8AE4-BB725449C73B}" srcOrd="0" destOrd="0" presId="urn:microsoft.com/office/officeart/2008/layout/PictureAccentList"/>
    <dgm:cxn modelId="{023D1DF0-03A3-4D22-9B43-D922D5A47D3A}" srcId="{E5832BFD-DBE6-4086-A369-7647801B1425}" destId="{4B995963-CA02-4F5B-BAE6-7A1D0B4F89B9}" srcOrd="0" destOrd="0" parTransId="{8CAFDE35-6846-4170-A5B9-F0427EA939BA}" sibTransId="{5DBCEF81-309C-490D-92D5-6E9C6F75F46C}"/>
    <dgm:cxn modelId="{6FC7D6B1-6655-456D-8EDE-F81F04F32423}" type="presOf" srcId="{090D84FE-DD19-48CF-AB07-9FB64DAEAE33}" destId="{C685817D-9746-42FD-A9ED-E7F9758EEE74}" srcOrd="0" destOrd="0" presId="urn:microsoft.com/office/officeart/2008/layout/PictureAccentList"/>
    <dgm:cxn modelId="{7AEB7AE2-DE5C-4171-BD63-2FA823389FA8}" type="presOf" srcId="{5AAFC486-0B6F-446B-ADDF-05EA75206669}" destId="{8D0EEC5A-C8BE-4152-8DE5-936B5D6C7878}" srcOrd="0" destOrd="0" presId="urn:microsoft.com/office/officeart/2008/layout/PictureAccentList"/>
    <dgm:cxn modelId="{49ED4515-691E-47D8-B433-30D47DC83DD5}" type="presOf" srcId="{E5832BFD-DBE6-4086-A369-7647801B1425}" destId="{DBAB5078-1914-4020-A18A-2A34F14BE9FB}" srcOrd="0" destOrd="0" presId="urn:microsoft.com/office/officeart/2008/layout/PictureAccentList"/>
    <dgm:cxn modelId="{7A06DAC5-D5C4-4259-A00B-4A0F8B69E194}" srcId="{E5832BFD-DBE6-4086-A369-7647801B1425}" destId="{090D84FE-DD19-48CF-AB07-9FB64DAEAE33}" srcOrd="1" destOrd="0" parTransId="{A88B469A-A049-4CE5-843F-44B023674922}" sibTransId="{1BC91924-7322-4468-B2D0-F2DEB6DEA27E}"/>
    <dgm:cxn modelId="{43FA1DDC-84E5-49ED-945A-43CFED9B2A45}" type="presParOf" srcId="{8D0EEC5A-C8BE-4152-8DE5-936B5D6C7878}" destId="{7E22A382-E19E-46EF-B755-81C3F179A577}" srcOrd="0" destOrd="0" presId="urn:microsoft.com/office/officeart/2008/layout/PictureAccentList"/>
    <dgm:cxn modelId="{27E07270-9EBA-41DD-A565-DDC0CAD70763}" type="presParOf" srcId="{7E22A382-E19E-46EF-B755-81C3F179A577}" destId="{92D5EA50-76A6-458B-BB5E-FBCE91377BA5}" srcOrd="0" destOrd="0" presId="urn:microsoft.com/office/officeart/2008/layout/PictureAccentList"/>
    <dgm:cxn modelId="{7E508EA7-558D-4401-8FCD-CD8672AEA36F}" type="presParOf" srcId="{92D5EA50-76A6-458B-BB5E-FBCE91377BA5}" destId="{DBAB5078-1914-4020-A18A-2A34F14BE9FB}" srcOrd="0" destOrd="0" presId="urn:microsoft.com/office/officeart/2008/layout/PictureAccentList"/>
    <dgm:cxn modelId="{6F0F35BE-22F1-4607-BB03-F8BD4E310DED}" type="presParOf" srcId="{7E22A382-E19E-46EF-B755-81C3F179A577}" destId="{1511CAB1-3E15-4274-908C-C15645663F72}" srcOrd="1" destOrd="0" presId="urn:microsoft.com/office/officeart/2008/layout/PictureAccentList"/>
    <dgm:cxn modelId="{BACECB60-FB54-425D-923D-1314F91C56AD}" type="presParOf" srcId="{1511CAB1-3E15-4274-908C-C15645663F72}" destId="{B2BE2604-861C-41FC-B27C-BF14B67F3152}" srcOrd="0" destOrd="0" presId="urn:microsoft.com/office/officeart/2008/layout/PictureAccentList"/>
    <dgm:cxn modelId="{D72DAFD5-5040-4384-A86E-50EE476EF53E}" type="presParOf" srcId="{B2BE2604-861C-41FC-B27C-BF14B67F3152}" destId="{133BD304-8D62-403C-8120-D9AEECDA166D}" srcOrd="0" destOrd="0" presId="urn:microsoft.com/office/officeart/2008/layout/PictureAccentList"/>
    <dgm:cxn modelId="{FC03306E-4A48-41CB-85CC-166C23C1DF9D}" type="presParOf" srcId="{B2BE2604-861C-41FC-B27C-BF14B67F3152}" destId="{3940C10F-1F47-4312-8AE4-BB725449C73B}" srcOrd="1" destOrd="0" presId="urn:microsoft.com/office/officeart/2008/layout/PictureAccentList"/>
    <dgm:cxn modelId="{63C980FA-C1E2-42A7-BD15-5A05D8966D57}" type="presParOf" srcId="{1511CAB1-3E15-4274-908C-C15645663F72}" destId="{B4B71A8D-B3DE-4337-AFA4-4E0142FAD6FC}" srcOrd="1" destOrd="0" presId="urn:microsoft.com/office/officeart/2008/layout/PictureAccentList"/>
    <dgm:cxn modelId="{1B1FC2E2-CC7C-444D-8538-10ED9E63AE3D}" type="presParOf" srcId="{B4B71A8D-B3DE-4337-AFA4-4E0142FAD6FC}" destId="{5F01D43B-7855-4BCB-9EE7-F4FA9AEA05BB}" srcOrd="0" destOrd="0" presId="urn:microsoft.com/office/officeart/2008/layout/PictureAccentList"/>
    <dgm:cxn modelId="{A02E70AA-5B51-4116-91B0-DC009F611337}" type="presParOf" srcId="{B4B71A8D-B3DE-4337-AFA4-4E0142FAD6FC}" destId="{C685817D-9746-42FD-A9ED-E7F9758EEE7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B5078-1914-4020-A18A-2A34F14BE9FB}">
      <dsp:nvSpPr>
        <dsp:cNvPr id="0" name=""/>
        <dsp:cNvSpPr/>
      </dsp:nvSpPr>
      <dsp:spPr>
        <a:xfrm>
          <a:off x="0" y="115416"/>
          <a:ext cx="8686800" cy="69788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t>Implement national policies and initiatives by facilitating change on a National and Local basis</a:t>
          </a:r>
          <a:endParaRPr lang="en-US" sz="2200" kern="1200" dirty="0"/>
        </a:p>
      </dsp:txBody>
      <dsp:txXfrm>
        <a:off x="20440" y="135856"/>
        <a:ext cx="8645920" cy="657009"/>
      </dsp:txXfrm>
    </dsp:sp>
    <dsp:sp modelId="{133BD304-8D62-403C-8120-D9AEECDA166D}">
      <dsp:nvSpPr>
        <dsp:cNvPr id="0" name=""/>
        <dsp:cNvSpPr/>
      </dsp:nvSpPr>
      <dsp:spPr>
        <a:xfrm>
          <a:off x="0" y="1335988"/>
          <a:ext cx="1334293" cy="837549"/>
        </a:xfrm>
        <a:prstGeom prst="roundRect">
          <a:avLst>
            <a:gd name="adj" fmla="val 1667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940C10F-1F47-4312-8AE4-BB725449C73B}">
      <dsp:nvSpPr>
        <dsp:cNvPr id="0" name=""/>
        <dsp:cNvSpPr/>
      </dsp:nvSpPr>
      <dsp:spPr>
        <a:xfrm>
          <a:off x="1414351" y="1053478"/>
          <a:ext cx="7272448" cy="1402569"/>
        </a:xfrm>
        <a:prstGeom prst="roundRect">
          <a:avLst>
            <a:gd name="adj" fmla="val 166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t>Local</a:t>
          </a:r>
          <a:endParaRPr lang="en-US" sz="1600" kern="1200" dirty="0" smtClean="0"/>
        </a:p>
        <a:p>
          <a:pPr lvl="0" algn="l" defTabSz="711200">
            <a:lnSpc>
              <a:spcPct val="90000"/>
            </a:lnSpc>
            <a:spcBef>
              <a:spcPct val="0"/>
            </a:spcBef>
            <a:spcAft>
              <a:spcPct val="35000"/>
            </a:spcAft>
          </a:pPr>
          <a:r>
            <a:rPr lang="en-US" sz="1600" kern="1200" dirty="0" smtClean="0"/>
            <a:t>Develop a Franchise model (designate CC coalitions) so that approach and message are consistent everywhere, but with attention to local market conditions and priorities (provide strategic direction and comprehensive training to franchisees)</a:t>
          </a:r>
          <a:endParaRPr lang="en-US" sz="1600" kern="1200" dirty="0"/>
        </a:p>
      </dsp:txBody>
      <dsp:txXfrm>
        <a:off x="1482831" y="1121958"/>
        <a:ext cx="7135488" cy="1265609"/>
      </dsp:txXfrm>
    </dsp:sp>
    <dsp:sp modelId="{5F01D43B-7855-4BCB-9EE7-F4FA9AEA05BB}">
      <dsp:nvSpPr>
        <dsp:cNvPr id="0" name=""/>
        <dsp:cNvSpPr/>
      </dsp:nvSpPr>
      <dsp:spPr>
        <a:xfrm>
          <a:off x="0" y="3479584"/>
          <a:ext cx="1334293" cy="878752"/>
        </a:xfrm>
        <a:prstGeom prst="roundRect">
          <a:avLst>
            <a:gd name="adj" fmla="val 16670"/>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685817D-9746-42FD-A9ED-E7F9758EEE74}">
      <dsp:nvSpPr>
        <dsp:cNvPr id="0" name=""/>
        <dsp:cNvSpPr/>
      </dsp:nvSpPr>
      <dsp:spPr>
        <a:xfrm>
          <a:off x="1414351" y="2616163"/>
          <a:ext cx="7272448" cy="2605595"/>
        </a:xfrm>
        <a:prstGeom prst="roundRect">
          <a:avLst>
            <a:gd name="adj" fmla="val 16670"/>
          </a:avLst>
        </a:prstGeom>
        <a:gradFill rotWithShape="0">
          <a:gsLst>
            <a:gs pos="0">
              <a:schemeClr val="accent3">
                <a:hueOff val="25112"/>
                <a:satOff val="0"/>
                <a:lumOff val="-16079"/>
                <a:alphaOff val="0"/>
                <a:tint val="50000"/>
                <a:satMod val="300000"/>
              </a:schemeClr>
            </a:gs>
            <a:gs pos="35000">
              <a:schemeClr val="accent3">
                <a:hueOff val="25112"/>
                <a:satOff val="0"/>
                <a:lumOff val="-16079"/>
                <a:alphaOff val="0"/>
                <a:tint val="37000"/>
                <a:satMod val="300000"/>
              </a:schemeClr>
            </a:gs>
            <a:gs pos="100000">
              <a:schemeClr val="accent3">
                <a:hueOff val="25112"/>
                <a:satOff val="0"/>
                <a:lumOff val="-16079"/>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t>National</a:t>
          </a:r>
        </a:p>
        <a:p>
          <a:pPr lvl="0" algn="l" defTabSz="711200">
            <a:lnSpc>
              <a:spcPct val="90000"/>
            </a:lnSpc>
            <a:spcBef>
              <a:spcPct val="0"/>
            </a:spcBef>
            <a:spcAft>
              <a:spcPct val="35000"/>
            </a:spcAft>
          </a:pPr>
          <a:r>
            <a:rPr lang="en-US" sz="1600" kern="1200" dirty="0" smtClean="0"/>
            <a:t>Provide a national unbiased source of info </a:t>
          </a:r>
        </a:p>
        <a:p>
          <a:pPr lvl="0" algn="l" defTabSz="711200">
            <a:lnSpc>
              <a:spcPct val="90000"/>
            </a:lnSpc>
            <a:spcBef>
              <a:spcPct val="0"/>
            </a:spcBef>
            <a:spcAft>
              <a:spcPct val="35000"/>
            </a:spcAft>
          </a:pPr>
          <a:r>
            <a:rPr lang="en-US" sz="1600" kern="1200" dirty="0" smtClean="0"/>
            <a:t>Provide tools, experts to address barriers and solve problems</a:t>
          </a:r>
        </a:p>
        <a:p>
          <a:pPr lvl="0" algn="l" defTabSz="711200">
            <a:lnSpc>
              <a:spcPct val="90000"/>
            </a:lnSpc>
            <a:spcBef>
              <a:spcPct val="0"/>
            </a:spcBef>
            <a:spcAft>
              <a:spcPct val="35000"/>
            </a:spcAft>
          </a:pPr>
          <a:r>
            <a:rPr lang="en-US" sz="1600" kern="1200" dirty="0" smtClean="0"/>
            <a:t>Develop Corporate Partnerships with Industry and National Fleets</a:t>
          </a:r>
        </a:p>
        <a:p>
          <a:pPr lvl="0" algn="l" defTabSz="711200">
            <a:lnSpc>
              <a:spcPct val="90000"/>
            </a:lnSpc>
            <a:spcBef>
              <a:spcPct val="0"/>
            </a:spcBef>
            <a:spcAft>
              <a:spcPct val="35000"/>
            </a:spcAft>
          </a:pPr>
          <a:r>
            <a:rPr lang="en-US" sz="1600" kern="1200" dirty="0" smtClean="0"/>
            <a:t>Increase awareness and publicize success through mass media and outreach</a:t>
          </a:r>
        </a:p>
        <a:p>
          <a:pPr lvl="0" algn="l" defTabSz="711200">
            <a:lnSpc>
              <a:spcPct val="90000"/>
            </a:lnSpc>
            <a:spcBef>
              <a:spcPct val="0"/>
            </a:spcBef>
            <a:spcAft>
              <a:spcPct val="35000"/>
            </a:spcAft>
          </a:pPr>
          <a:r>
            <a:rPr lang="en-US" sz="1600" kern="1200" dirty="0" smtClean="0"/>
            <a:t>Provide financial assistance to jump start markets and incentivize private investment</a:t>
          </a:r>
          <a:endParaRPr lang="en-US" sz="1600" kern="1200" dirty="0"/>
        </a:p>
      </dsp:txBody>
      <dsp:txXfrm>
        <a:off x="1541569" y="2743381"/>
        <a:ext cx="7018012" cy="2351159"/>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1"/>
            <a:ext cx="3041968" cy="466760"/>
          </a:xfrm>
          <a:prstGeom prst="rect">
            <a:avLst/>
          </a:prstGeom>
          <a:noFill/>
          <a:ln w="9525">
            <a:noFill/>
            <a:miter lim="800000"/>
            <a:headEnd/>
            <a:tailEnd/>
          </a:ln>
        </p:spPr>
        <p:txBody>
          <a:bodyPr vert="horz" wrap="square" lIns="93261" tIns="46630" rIns="93261" bIns="46630" numCol="1" anchor="t" anchorCtr="0" compatLnSpc="1">
            <a:prstTxWarp prst="textNoShape">
              <a:avLst/>
            </a:prstTxWarp>
          </a:bodyPr>
          <a:lstStyle>
            <a:lvl1pPr defTabSz="933295">
              <a:defRPr>
                <a:latin typeface="Times New Roman" pitchFamily="18" charset="0"/>
              </a:defRPr>
            </a:lvl1pPr>
          </a:lstStyle>
          <a:p>
            <a:pPr>
              <a:defRPr/>
            </a:pPr>
            <a:endParaRPr lang="en-US" dirty="0"/>
          </a:p>
        </p:txBody>
      </p:sp>
      <p:sp>
        <p:nvSpPr>
          <p:cNvPr id="147459" name="Rectangle 3"/>
          <p:cNvSpPr>
            <a:spLocks noGrp="1" noChangeArrowheads="1"/>
          </p:cNvSpPr>
          <p:nvPr>
            <p:ph type="dt" sz="quarter" idx="1"/>
          </p:nvPr>
        </p:nvSpPr>
        <p:spPr bwMode="auto">
          <a:xfrm>
            <a:off x="3976333" y="1"/>
            <a:ext cx="3041968" cy="466760"/>
          </a:xfrm>
          <a:prstGeom prst="rect">
            <a:avLst/>
          </a:prstGeom>
          <a:noFill/>
          <a:ln w="9525">
            <a:noFill/>
            <a:miter lim="800000"/>
            <a:headEnd/>
            <a:tailEnd/>
          </a:ln>
        </p:spPr>
        <p:txBody>
          <a:bodyPr vert="horz" wrap="square" lIns="93261" tIns="46630" rIns="93261" bIns="46630" numCol="1" anchor="t" anchorCtr="0" compatLnSpc="1">
            <a:prstTxWarp prst="textNoShape">
              <a:avLst/>
            </a:prstTxWarp>
          </a:bodyPr>
          <a:lstStyle>
            <a:lvl1pPr algn="r" defTabSz="933295">
              <a:defRPr>
                <a:latin typeface="Times New Roman" pitchFamily="18" charset="0"/>
              </a:defRPr>
            </a:lvl1pPr>
          </a:lstStyle>
          <a:p>
            <a:pPr>
              <a:defRPr/>
            </a:pPr>
            <a:endParaRPr lang="en-US" dirty="0"/>
          </a:p>
        </p:txBody>
      </p:sp>
      <p:sp>
        <p:nvSpPr>
          <p:cNvPr id="147460" name="Rectangle 4"/>
          <p:cNvSpPr>
            <a:spLocks noGrp="1" noChangeArrowheads="1"/>
          </p:cNvSpPr>
          <p:nvPr>
            <p:ph type="ftr" sz="quarter" idx="2"/>
          </p:nvPr>
        </p:nvSpPr>
        <p:spPr bwMode="auto">
          <a:xfrm>
            <a:off x="0" y="8837539"/>
            <a:ext cx="3041968" cy="466760"/>
          </a:xfrm>
          <a:prstGeom prst="rect">
            <a:avLst/>
          </a:prstGeom>
          <a:noFill/>
          <a:ln w="9525">
            <a:noFill/>
            <a:miter lim="800000"/>
            <a:headEnd/>
            <a:tailEnd/>
          </a:ln>
        </p:spPr>
        <p:txBody>
          <a:bodyPr vert="horz" wrap="square" lIns="93261" tIns="46630" rIns="93261" bIns="46630" numCol="1" anchor="b" anchorCtr="0" compatLnSpc="1">
            <a:prstTxWarp prst="textNoShape">
              <a:avLst/>
            </a:prstTxWarp>
          </a:bodyPr>
          <a:lstStyle>
            <a:lvl1pPr defTabSz="933295">
              <a:defRPr>
                <a:latin typeface="Times New Roman" pitchFamily="18" charset="0"/>
              </a:defRPr>
            </a:lvl1pPr>
          </a:lstStyle>
          <a:p>
            <a:pPr>
              <a:defRPr/>
            </a:pPr>
            <a:endParaRPr lang="en-US" dirty="0"/>
          </a:p>
        </p:txBody>
      </p:sp>
      <p:sp>
        <p:nvSpPr>
          <p:cNvPr id="147461" name="Rectangle 5"/>
          <p:cNvSpPr>
            <a:spLocks noGrp="1" noChangeArrowheads="1"/>
          </p:cNvSpPr>
          <p:nvPr>
            <p:ph type="sldNum" sz="quarter" idx="3"/>
          </p:nvPr>
        </p:nvSpPr>
        <p:spPr bwMode="auto">
          <a:xfrm>
            <a:off x="3976333" y="8837539"/>
            <a:ext cx="3041968" cy="466760"/>
          </a:xfrm>
          <a:prstGeom prst="rect">
            <a:avLst/>
          </a:prstGeom>
          <a:noFill/>
          <a:ln w="9525">
            <a:noFill/>
            <a:miter lim="800000"/>
            <a:headEnd/>
            <a:tailEnd/>
          </a:ln>
        </p:spPr>
        <p:txBody>
          <a:bodyPr vert="horz" wrap="square" lIns="93261" tIns="46630" rIns="93261" bIns="46630" numCol="1" anchor="b" anchorCtr="0" compatLnSpc="1">
            <a:prstTxWarp prst="textNoShape">
              <a:avLst/>
            </a:prstTxWarp>
          </a:bodyPr>
          <a:lstStyle>
            <a:lvl1pPr algn="r" defTabSz="933295">
              <a:defRPr>
                <a:latin typeface="Times New Roman" pitchFamily="18" charset="0"/>
              </a:defRPr>
            </a:lvl1pPr>
          </a:lstStyle>
          <a:p>
            <a:pPr>
              <a:defRPr/>
            </a:pPr>
            <a:fld id="{5FAB997F-A5A2-44EF-BE98-814EEBC3461D}" type="slidenum">
              <a:rPr lang="en-US"/>
              <a:pPr>
                <a:defRPr/>
              </a:pPr>
              <a:t>‹#›</a:t>
            </a:fld>
            <a:endParaRPr lang="en-US" dirty="0"/>
          </a:p>
        </p:txBody>
      </p:sp>
    </p:spTree>
    <p:extLst>
      <p:ext uri="{BB962C8B-B14F-4D97-AF65-F5344CB8AC3E}">
        <p14:creationId xmlns:p14="http://schemas.microsoft.com/office/powerpoint/2010/main" val="232588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1"/>
            <a:ext cx="3041968" cy="466760"/>
          </a:xfrm>
          <a:prstGeom prst="rect">
            <a:avLst/>
          </a:prstGeom>
          <a:noFill/>
          <a:ln w="9525">
            <a:noFill/>
            <a:miter lim="800000"/>
            <a:headEnd/>
            <a:tailEnd/>
          </a:ln>
        </p:spPr>
        <p:txBody>
          <a:bodyPr vert="horz" wrap="square" lIns="90168" tIns="45084" rIns="90168" bIns="45084" numCol="1" anchor="t" anchorCtr="0" compatLnSpc="1">
            <a:prstTxWarp prst="textNoShape">
              <a:avLst/>
            </a:prstTxWarp>
          </a:bodyPr>
          <a:lstStyle>
            <a:lvl1pPr defTabSz="903137">
              <a:defRPr>
                <a:latin typeface="Times New Roman" pitchFamily="18" charset="0"/>
              </a:defRPr>
            </a:lvl1pPr>
          </a:lstStyle>
          <a:p>
            <a:pPr>
              <a:defRPr/>
            </a:pPr>
            <a:endParaRPr lang="en-US" dirty="0"/>
          </a:p>
        </p:txBody>
      </p:sp>
      <p:sp>
        <p:nvSpPr>
          <p:cNvPr id="160771" name="Rectangle 3"/>
          <p:cNvSpPr>
            <a:spLocks noGrp="1" noChangeArrowheads="1"/>
          </p:cNvSpPr>
          <p:nvPr>
            <p:ph type="dt" idx="1"/>
          </p:nvPr>
        </p:nvSpPr>
        <p:spPr bwMode="auto">
          <a:xfrm>
            <a:off x="3976333" y="1"/>
            <a:ext cx="3041968" cy="466760"/>
          </a:xfrm>
          <a:prstGeom prst="rect">
            <a:avLst/>
          </a:prstGeom>
          <a:noFill/>
          <a:ln w="9525">
            <a:noFill/>
            <a:miter lim="800000"/>
            <a:headEnd/>
            <a:tailEnd/>
          </a:ln>
        </p:spPr>
        <p:txBody>
          <a:bodyPr vert="horz" wrap="square" lIns="90168" tIns="45084" rIns="90168" bIns="45084" numCol="1" anchor="t" anchorCtr="0" compatLnSpc="1">
            <a:prstTxWarp prst="textNoShape">
              <a:avLst/>
            </a:prstTxWarp>
          </a:bodyPr>
          <a:lstStyle>
            <a:lvl1pPr algn="r" defTabSz="903137">
              <a:defRPr>
                <a:latin typeface="Times New Roman" pitchFamily="18" charset="0"/>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84275" y="696913"/>
            <a:ext cx="4652963" cy="3490912"/>
          </a:xfrm>
          <a:prstGeom prst="rect">
            <a:avLst/>
          </a:prstGeom>
          <a:noFill/>
          <a:ln w="9525">
            <a:solidFill>
              <a:srgbClr val="000000"/>
            </a:solidFill>
            <a:miter lim="800000"/>
            <a:headEnd/>
            <a:tailEnd/>
          </a:ln>
        </p:spPr>
      </p:sp>
      <p:sp>
        <p:nvSpPr>
          <p:cNvPr id="160773" name="Rectangle 5"/>
          <p:cNvSpPr>
            <a:spLocks noGrp="1" noChangeArrowheads="1"/>
          </p:cNvSpPr>
          <p:nvPr>
            <p:ph type="body" sz="quarter" idx="3"/>
          </p:nvPr>
        </p:nvSpPr>
        <p:spPr bwMode="auto">
          <a:xfrm>
            <a:off x="701993" y="4420396"/>
            <a:ext cx="5615940" cy="4187829"/>
          </a:xfrm>
          <a:prstGeom prst="rect">
            <a:avLst/>
          </a:prstGeom>
          <a:noFill/>
          <a:ln w="9525">
            <a:noFill/>
            <a:miter lim="800000"/>
            <a:headEnd/>
            <a:tailEnd/>
          </a:ln>
        </p:spPr>
        <p:txBody>
          <a:bodyPr vert="horz" wrap="square" lIns="90168" tIns="45084" rIns="90168" bIns="450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0774" name="Rectangle 6"/>
          <p:cNvSpPr>
            <a:spLocks noGrp="1" noChangeArrowheads="1"/>
          </p:cNvSpPr>
          <p:nvPr>
            <p:ph type="ftr" sz="quarter" idx="4"/>
          </p:nvPr>
        </p:nvSpPr>
        <p:spPr bwMode="auto">
          <a:xfrm>
            <a:off x="0" y="8837539"/>
            <a:ext cx="3041968" cy="466760"/>
          </a:xfrm>
          <a:prstGeom prst="rect">
            <a:avLst/>
          </a:prstGeom>
          <a:noFill/>
          <a:ln w="9525">
            <a:noFill/>
            <a:miter lim="800000"/>
            <a:headEnd/>
            <a:tailEnd/>
          </a:ln>
        </p:spPr>
        <p:txBody>
          <a:bodyPr vert="horz" wrap="square" lIns="90168" tIns="45084" rIns="90168" bIns="45084" numCol="1" anchor="b" anchorCtr="0" compatLnSpc="1">
            <a:prstTxWarp prst="textNoShape">
              <a:avLst/>
            </a:prstTxWarp>
          </a:bodyPr>
          <a:lstStyle>
            <a:lvl1pPr defTabSz="903137">
              <a:defRPr>
                <a:latin typeface="Times New Roman" pitchFamily="18" charset="0"/>
              </a:defRPr>
            </a:lvl1pPr>
          </a:lstStyle>
          <a:p>
            <a:pPr>
              <a:defRPr/>
            </a:pPr>
            <a:endParaRPr lang="en-US" dirty="0"/>
          </a:p>
        </p:txBody>
      </p:sp>
      <p:sp>
        <p:nvSpPr>
          <p:cNvPr id="160775" name="Rectangle 7"/>
          <p:cNvSpPr>
            <a:spLocks noGrp="1" noChangeArrowheads="1"/>
          </p:cNvSpPr>
          <p:nvPr>
            <p:ph type="sldNum" sz="quarter" idx="5"/>
          </p:nvPr>
        </p:nvSpPr>
        <p:spPr bwMode="auto">
          <a:xfrm>
            <a:off x="3976333" y="8837539"/>
            <a:ext cx="3041968" cy="466760"/>
          </a:xfrm>
          <a:prstGeom prst="rect">
            <a:avLst/>
          </a:prstGeom>
          <a:noFill/>
          <a:ln w="9525">
            <a:noFill/>
            <a:miter lim="800000"/>
            <a:headEnd/>
            <a:tailEnd/>
          </a:ln>
        </p:spPr>
        <p:txBody>
          <a:bodyPr vert="horz" wrap="square" lIns="90168" tIns="45084" rIns="90168" bIns="45084" numCol="1" anchor="b" anchorCtr="0" compatLnSpc="1">
            <a:prstTxWarp prst="textNoShape">
              <a:avLst/>
            </a:prstTxWarp>
          </a:bodyPr>
          <a:lstStyle>
            <a:lvl1pPr algn="r" defTabSz="903137">
              <a:defRPr>
                <a:latin typeface="Times New Roman" pitchFamily="18" charset="0"/>
              </a:defRPr>
            </a:lvl1pPr>
          </a:lstStyle>
          <a:p>
            <a:pPr>
              <a:defRPr/>
            </a:pPr>
            <a:fld id="{F02C06EB-E3BF-4C82-9ABB-9B408151C5AB}" type="slidenum">
              <a:rPr lang="en-US"/>
              <a:pPr>
                <a:defRPr/>
              </a:pPr>
              <a:t>‹#›</a:t>
            </a:fld>
            <a:endParaRPr lang="en-US" dirty="0"/>
          </a:p>
        </p:txBody>
      </p:sp>
    </p:spTree>
    <p:extLst>
      <p:ext uri="{BB962C8B-B14F-4D97-AF65-F5344CB8AC3E}">
        <p14:creationId xmlns:p14="http://schemas.microsoft.com/office/powerpoint/2010/main" val="573175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marL="234086" indent="-234086" eaLnBrk="1" hangingPunct="1">
              <a:spcBef>
                <a:spcPct val="0"/>
              </a:spcBef>
              <a:buFontTx/>
              <a:buChar char="•"/>
            </a:pPr>
            <a:endParaRPr lang="en-US" sz="1100" dirty="0">
              <a:ea typeface="ＭＳ Ｐゴシック" pitchFamily="-109" charset="-128"/>
              <a:cs typeface="Arial" charset="0"/>
            </a:endParaRPr>
          </a:p>
        </p:txBody>
      </p:sp>
      <p:sp>
        <p:nvSpPr>
          <p:cNvPr id="23556" name="Slide Number Placeholder 3"/>
          <p:cNvSpPr>
            <a:spLocks noGrp="1"/>
          </p:cNvSpPr>
          <p:nvPr>
            <p:ph type="sldNum" sz="quarter" idx="5"/>
          </p:nvPr>
        </p:nvSpPr>
        <p:spPr>
          <a:noFill/>
        </p:spPr>
        <p:txBody>
          <a:bodyPr/>
          <a:lstStyle/>
          <a:p>
            <a:fld id="{221CFAD4-08FF-4B58-AF23-151F1C7F1623}" type="slidenum">
              <a:rPr lang="en-US">
                <a:solidFill>
                  <a:srgbClr val="000000"/>
                </a:solidFill>
              </a:rPr>
              <a:pPr/>
              <a:t>1</a:t>
            </a:fld>
            <a:endParaRPr lang="en-US"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12BD34-4844-4139-8A0E-F298005B60FF}" type="slidenum">
              <a:rPr lang="en-US" smtClean="0">
                <a:solidFill>
                  <a:srgbClr val="000000"/>
                </a:solidFill>
              </a:rPr>
              <a:pPr/>
              <a:t>16</a:t>
            </a:fld>
            <a:endParaRPr 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D434CA-111C-4BB9-9C69-D31C873F3078}" type="slidenum">
              <a:rPr lang="en-US" smtClean="0">
                <a:solidFill>
                  <a:srgbClr val="000000"/>
                </a:solidFill>
              </a:rPr>
              <a:pPr/>
              <a:t>17</a:t>
            </a:fld>
            <a:endParaRPr lang="en-US"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lvl="1" defTabSz="917639">
              <a:defRPr/>
            </a:pPr>
            <a:r>
              <a:rPr lang="en-US" sz="1400" dirty="0">
                <a:solidFill>
                  <a:schemeClr val="tx1">
                    <a:lumMod val="50000"/>
                  </a:schemeClr>
                </a:solidFill>
              </a:rPr>
              <a:t>The NCFP program is another example of the role CC is playing by providing technical assistance to some of the largest commercial fleets in the US.</a:t>
            </a:r>
          </a:p>
          <a:p>
            <a:pPr marL="0" lvl="1" defTabSz="917639">
              <a:defRPr/>
            </a:pPr>
            <a:endParaRPr lang="en-US" sz="1400" dirty="0">
              <a:solidFill>
                <a:schemeClr val="tx1">
                  <a:lumMod val="50000"/>
                </a:schemeClr>
              </a:solidFill>
            </a:endParaRPr>
          </a:p>
          <a:p>
            <a:pPr marL="0" lvl="1" defTabSz="917639">
              <a:defRPr/>
            </a:pPr>
            <a:r>
              <a:rPr lang="en-US" sz="1400" dirty="0">
                <a:solidFill>
                  <a:schemeClr val="tx1">
                    <a:lumMod val="50000"/>
                  </a:schemeClr>
                </a:solidFill>
              </a:rPr>
              <a:t>Just in case they ask, NCFP Is not a funding source for partners.</a:t>
            </a:r>
          </a:p>
          <a:p>
            <a:pPr>
              <a:defRPr/>
            </a:pPr>
            <a:endParaRPr lang="en-US" dirty="0"/>
          </a:p>
        </p:txBody>
      </p:sp>
      <p:sp>
        <p:nvSpPr>
          <p:cNvPr id="4" name="Slide Number Placeholder 3"/>
          <p:cNvSpPr>
            <a:spLocks noGrp="1"/>
          </p:cNvSpPr>
          <p:nvPr>
            <p:ph type="sldNum" sz="quarter" idx="5"/>
          </p:nvPr>
        </p:nvSpPr>
        <p:spPr/>
        <p:txBody>
          <a:bodyPr/>
          <a:lstStyle/>
          <a:p>
            <a:pPr>
              <a:defRPr/>
            </a:pPr>
            <a:fld id="{2A307E5A-8325-432F-92B5-E66D909AF789}" type="slidenum">
              <a:rPr lang="en-US" smtClean="0"/>
              <a:pPr>
                <a:defRPr/>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Follow-up slide that discusses the general benefits of organizations joining the NCFP.</a:t>
            </a:r>
          </a:p>
        </p:txBody>
      </p:sp>
      <p:sp>
        <p:nvSpPr>
          <p:cNvPr id="4" name="Slide Number Placeholder 3"/>
          <p:cNvSpPr>
            <a:spLocks noGrp="1"/>
          </p:cNvSpPr>
          <p:nvPr>
            <p:ph type="sldNum" sz="quarter" idx="5"/>
          </p:nvPr>
        </p:nvSpPr>
        <p:spPr/>
        <p:txBody>
          <a:bodyPr/>
          <a:lstStyle/>
          <a:p>
            <a:pPr>
              <a:defRPr/>
            </a:pPr>
            <a:fld id="{A6287DAA-7040-4FB1-863F-F3555DB2E630}" type="slidenum">
              <a:rPr lang="en-US" smtClean="0"/>
              <a:pPr>
                <a:defRPr/>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3447" indent="-193447" eaLnBrk="1" hangingPunct="1">
              <a:lnSpc>
                <a:spcPct val="80000"/>
              </a:lnSpc>
              <a:buFontTx/>
              <a:buChar char="•"/>
            </a:pPr>
            <a:endParaRPr lang="en-US" sz="800" dirty="0">
              <a:solidFill>
                <a:srgbClr val="111111"/>
              </a:solidFill>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14340" name="Slide Number Placeholder 3"/>
          <p:cNvSpPr txBox="1">
            <a:spLocks noGrp="1"/>
          </p:cNvSpPr>
          <p:nvPr/>
        </p:nvSpPr>
        <p:spPr bwMode="auto">
          <a:xfrm>
            <a:off x="3976333" y="8837398"/>
            <a:ext cx="3041968" cy="4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8" tIns="45254" rIns="90508" bIns="45254" anchor="b"/>
          <a:lstStyle>
            <a:lvl1pPr defTabSz="881063" eaLnBrk="0" hangingPunct="0">
              <a:defRPr>
                <a:solidFill>
                  <a:schemeClr val="tx1"/>
                </a:solidFill>
                <a:latin typeface="Arial" pitchFamily="34" charset="0"/>
              </a:defRPr>
            </a:lvl1pPr>
            <a:lvl2pPr marL="742950" indent="-285750" defTabSz="881063" eaLnBrk="0" hangingPunct="0">
              <a:defRPr>
                <a:solidFill>
                  <a:schemeClr val="tx1"/>
                </a:solidFill>
                <a:latin typeface="Arial" pitchFamily="34" charset="0"/>
              </a:defRPr>
            </a:lvl2pPr>
            <a:lvl3pPr marL="1143000" indent="-228600" defTabSz="881063" eaLnBrk="0" hangingPunct="0">
              <a:defRPr>
                <a:solidFill>
                  <a:schemeClr val="tx1"/>
                </a:solidFill>
                <a:latin typeface="Arial" pitchFamily="34" charset="0"/>
              </a:defRPr>
            </a:lvl3pPr>
            <a:lvl4pPr marL="1600200" indent="-228600" defTabSz="881063" eaLnBrk="0" hangingPunct="0">
              <a:defRPr>
                <a:solidFill>
                  <a:schemeClr val="tx1"/>
                </a:solidFill>
                <a:latin typeface="Arial" pitchFamily="34" charset="0"/>
              </a:defRPr>
            </a:lvl4pPr>
            <a:lvl5pPr marL="2057400" indent="-228600" defTabSz="881063" eaLnBrk="0" hangingPunct="0">
              <a:defRPr>
                <a:solidFill>
                  <a:schemeClr val="tx1"/>
                </a:solidFill>
                <a:latin typeface="Arial" pitchFamily="34" charset="0"/>
              </a:defRPr>
            </a:lvl5pPr>
            <a:lvl6pPr marL="2514600" indent="-228600" defTabSz="881063" eaLnBrk="0" fontAlgn="base" hangingPunct="0">
              <a:spcBef>
                <a:spcPct val="0"/>
              </a:spcBef>
              <a:spcAft>
                <a:spcPct val="0"/>
              </a:spcAft>
              <a:defRPr>
                <a:solidFill>
                  <a:schemeClr val="tx1"/>
                </a:solidFill>
                <a:latin typeface="Arial" pitchFamily="34" charset="0"/>
              </a:defRPr>
            </a:lvl6pPr>
            <a:lvl7pPr marL="2971800" indent="-228600" defTabSz="881063" eaLnBrk="0" fontAlgn="base" hangingPunct="0">
              <a:spcBef>
                <a:spcPct val="0"/>
              </a:spcBef>
              <a:spcAft>
                <a:spcPct val="0"/>
              </a:spcAft>
              <a:defRPr>
                <a:solidFill>
                  <a:schemeClr val="tx1"/>
                </a:solidFill>
                <a:latin typeface="Arial" pitchFamily="34" charset="0"/>
              </a:defRPr>
            </a:lvl7pPr>
            <a:lvl8pPr marL="3429000" indent="-228600" defTabSz="881063" eaLnBrk="0" fontAlgn="base" hangingPunct="0">
              <a:spcBef>
                <a:spcPct val="0"/>
              </a:spcBef>
              <a:spcAft>
                <a:spcPct val="0"/>
              </a:spcAft>
              <a:defRPr>
                <a:solidFill>
                  <a:schemeClr val="tx1"/>
                </a:solidFill>
                <a:latin typeface="Arial" pitchFamily="34" charset="0"/>
              </a:defRPr>
            </a:lvl8pPr>
            <a:lvl9pPr marL="3886200" indent="-228600" defTabSz="881063" eaLnBrk="0" fontAlgn="base" hangingPunct="0">
              <a:spcBef>
                <a:spcPct val="0"/>
              </a:spcBef>
              <a:spcAft>
                <a:spcPct val="0"/>
              </a:spcAft>
              <a:defRPr>
                <a:solidFill>
                  <a:schemeClr val="tx1"/>
                </a:solidFill>
                <a:latin typeface="Arial" pitchFamily="34" charset="0"/>
              </a:defRPr>
            </a:lvl9pPr>
          </a:lstStyle>
          <a:p>
            <a:pPr algn="r" eaLnBrk="1" hangingPunct="1"/>
            <a:fld id="{A587D9B8-3BB4-4E93-B4C5-628B09F75B80}" type="slidenum">
              <a:rPr lang="en-US">
                <a:latin typeface="Times New Roman" pitchFamily="18" charset="0"/>
              </a:rPr>
              <a:pPr algn="r" eaLnBrk="1" hangingPunct="1"/>
              <a:t>26</a:t>
            </a:fld>
            <a:endParaRPr lang="en-US"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dirty="0" smtClean="0"/>
          </a:p>
        </p:txBody>
      </p:sp>
      <p:sp>
        <p:nvSpPr>
          <p:cNvPr id="75780" name="Slide Number Placeholder 3"/>
          <p:cNvSpPr txBox="1">
            <a:spLocks noGrp="1"/>
          </p:cNvSpPr>
          <p:nvPr/>
        </p:nvSpPr>
        <p:spPr bwMode="auto">
          <a:xfrm>
            <a:off x="3976333" y="8837539"/>
            <a:ext cx="3041968" cy="466760"/>
          </a:xfrm>
          <a:prstGeom prst="rect">
            <a:avLst/>
          </a:prstGeom>
          <a:noFill/>
          <a:ln w="9525">
            <a:noFill/>
            <a:miter lim="800000"/>
            <a:headEnd/>
            <a:tailEnd/>
          </a:ln>
        </p:spPr>
        <p:txBody>
          <a:bodyPr lIns="90153" tIns="45076" rIns="90153" bIns="45076" anchor="b"/>
          <a:lstStyle/>
          <a:p>
            <a:pPr algn="r" defTabSz="903684"/>
            <a:fld id="{006E9B87-AEBE-4764-84B4-463462DCBE4C}" type="slidenum">
              <a:rPr lang="en-US">
                <a:solidFill>
                  <a:srgbClr val="000000"/>
                </a:solidFill>
                <a:latin typeface="Times New Roman" pitchFamily="18" charset="0"/>
              </a:rPr>
              <a:pPr algn="r" defTabSz="903684"/>
              <a:t>4</a:t>
            </a:fld>
            <a:endParaRPr lang="en-US" dirty="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dirty="0" smtClean="0"/>
          </a:p>
        </p:txBody>
      </p:sp>
      <p:sp>
        <p:nvSpPr>
          <p:cNvPr id="30724" name="Slide Number Placeholder 3"/>
          <p:cNvSpPr txBox="1">
            <a:spLocks noGrp="1"/>
          </p:cNvSpPr>
          <p:nvPr/>
        </p:nvSpPr>
        <p:spPr bwMode="auto">
          <a:xfrm>
            <a:off x="3976333" y="8837539"/>
            <a:ext cx="3041968" cy="466760"/>
          </a:xfrm>
          <a:prstGeom prst="rect">
            <a:avLst/>
          </a:prstGeom>
          <a:noFill/>
          <a:ln w="9525">
            <a:noFill/>
            <a:miter lim="800000"/>
            <a:headEnd/>
            <a:tailEnd/>
          </a:ln>
        </p:spPr>
        <p:txBody>
          <a:bodyPr lIns="90168" tIns="45084" rIns="90168" bIns="45084" anchor="b"/>
          <a:lstStyle/>
          <a:p>
            <a:pPr algn="r" defTabSz="902209"/>
            <a:fld id="{AF186F7D-A9FE-4E54-8214-2449811C44AC}" type="slidenum">
              <a:rPr lang="en-US">
                <a:latin typeface="Times New Roman" pitchFamily="18" charset="0"/>
              </a:rPr>
              <a:pPr algn="r" defTabSz="902209"/>
              <a:t>7</a:t>
            </a:fld>
            <a:endParaRPr lang="en-US"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pPr defTabSz="902196"/>
            <a:fld id="{7CE7AD0A-E335-47F7-A6AC-B5DD11BE9677}" type="slidenum">
              <a:rPr lang="en-US" smtClean="0"/>
              <a:pPr defTabSz="902196"/>
              <a:t>12</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Clean Cities has many publications available that focus on propane entirely or feature it prominently.</a:t>
            </a:r>
          </a:p>
          <a:p>
            <a:endParaRPr lang="en-US" dirty="0" smtClean="0"/>
          </a:p>
          <a:p>
            <a:pPr>
              <a:buFontTx/>
              <a:buChar char="•"/>
            </a:pPr>
            <a:r>
              <a:rPr lang="en-US" dirty="0" smtClean="0"/>
              <a:t>Propane Basics is a fact sheet that answers frequently asked questions about this alternative fuel. It is also available in Spanish.</a:t>
            </a:r>
          </a:p>
          <a:p>
            <a:pPr>
              <a:buFontTx/>
              <a:buChar char="•"/>
            </a:pPr>
            <a:endParaRPr lang="en-US" dirty="0" smtClean="0"/>
          </a:p>
          <a:p>
            <a:pPr>
              <a:buFontTx/>
              <a:buChar char="•"/>
            </a:pPr>
            <a:r>
              <a:rPr lang="en-US" dirty="0" smtClean="0"/>
              <a:t>Clean Cities has also published guides to using alternative fuels, including propane, in medium-duty vehicles, heavy-duty vehicles, and commercial lawn mowers.</a:t>
            </a:r>
          </a:p>
          <a:p>
            <a:pPr>
              <a:buFontTx/>
              <a:buChar char="•"/>
            </a:pPr>
            <a:endParaRPr lang="en-US" dirty="0" smtClean="0"/>
          </a:p>
          <a:p>
            <a:pPr>
              <a:buFontTx/>
              <a:buChar char="•"/>
            </a:pPr>
            <a:r>
              <a:rPr lang="en-US" dirty="0" smtClean="0"/>
              <a:t>Each year, Clean Cities publishes a vehicle buyer’s guide that lists commercially available alternative and advanced vehicle models, including those that run on propane. This guide contains information on price, engine size, greenhouse gas scores, and fuel economy, allowing readers to compare vehicles across all manufacturers.</a:t>
            </a:r>
          </a:p>
          <a:p>
            <a:pPr>
              <a:buFontTx/>
              <a:buChar char="•"/>
            </a:pPr>
            <a:endParaRPr lang="en-US" dirty="0" smtClean="0"/>
          </a:p>
          <a:p>
            <a:pPr>
              <a:buFontTx/>
              <a:buChar char="•"/>
            </a:pPr>
            <a:r>
              <a:rPr lang="en-US" dirty="0" smtClean="0"/>
              <a:t> This summer, Clean Cities will publish A Fleet Manager’s Guide to Aftermarket Vehicle Conversions, which contains a section on converting conventional vehicles to run on propane.</a:t>
            </a:r>
          </a:p>
          <a:p>
            <a:pPr>
              <a:buFontTx/>
              <a:buChar char="•"/>
            </a:pPr>
            <a:endParaRPr lang="en-US" dirty="0" smtClean="0"/>
          </a:p>
          <a:p>
            <a:r>
              <a:rPr lang="en-US" dirty="0" smtClean="0"/>
              <a:t>The Clean Cities website and its Alternative Fuels and Advanced Vehicles Data Center website both have publications searches where you can find these documents and others that contain information about propane.</a:t>
            </a:r>
          </a:p>
        </p:txBody>
      </p:sp>
      <p:sp>
        <p:nvSpPr>
          <p:cNvPr id="4" name="Slide Number Placeholder 3"/>
          <p:cNvSpPr>
            <a:spLocks noGrp="1"/>
          </p:cNvSpPr>
          <p:nvPr>
            <p:ph type="sldNum" sz="quarter" idx="5"/>
          </p:nvPr>
        </p:nvSpPr>
        <p:spPr/>
        <p:txBody>
          <a:bodyPr/>
          <a:lstStyle/>
          <a:p>
            <a:pPr>
              <a:defRPr/>
            </a:pPr>
            <a:fld id="{58CD7E68-A46D-45F0-BCD5-4E913DBB8281}" type="slidenum">
              <a:rPr lang="en-US" smtClean="0"/>
              <a:pPr>
                <a:defRPr/>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charset="-128"/>
            </a:endParaRPr>
          </a:p>
        </p:txBody>
      </p:sp>
      <p:sp>
        <p:nvSpPr>
          <p:cNvPr id="36868" name="Slide Number Placeholder 3"/>
          <p:cNvSpPr txBox="1">
            <a:spLocks noGrp="1"/>
          </p:cNvSpPr>
          <p:nvPr/>
        </p:nvSpPr>
        <p:spPr bwMode="auto">
          <a:xfrm>
            <a:off x="3976689" y="8837614"/>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4" tIns="44905" rIns="89814" bIns="44905" anchor="b"/>
          <a:lstStyle>
            <a:lvl1pPr defTabSz="900113" eaLnBrk="0" hangingPunct="0">
              <a:defRPr>
                <a:solidFill>
                  <a:schemeClr val="tx1"/>
                </a:solidFill>
                <a:latin typeface="Arial" charset="0"/>
                <a:ea typeface="ＭＳ Ｐゴシック" charset="-128"/>
              </a:defRPr>
            </a:lvl1pPr>
            <a:lvl2pPr marL="742950" indent="-285750" defTabSz="900113" eaLnBrk="0" hangingPunct="0">
              <a:defRPr>
                <a:solidFill>
                  <a:schemeClr val="tx1"/>
                </a:solidFill>
                <a:latin typeface="Arial" charset="0"/>
                <a:ea typeface="ＭＳ Ｐゴシック" charset="-128"/>
              </a:defRPr>
            </a:lvl2pPr>
            <a:lvl3pPr marL="1143000" indent="-228600" defTabSz="900113" eaLnBrk="0" hangingPunct="0">
              <a:defRPr>
                <a:solidFill>
                  <a:schemeClr val="tx1"/>
                </a:solidFill>
                <a:latin typeface="Arial" charset="0"/>
                <a:ea typeface="ＭＳ Ｐゴシック" charset="-128"/>
              </a:defRPr>
            </a:lvl3pPr>
            <a:lvl4pPr marL="1600200" indent="-228600" defTabSz="900113" eaLnBrk="0" hangingPunct="0">
              <a:defRPr>
                <a:solidFill>
                  <a:schemeClr val="tx1"/>
                </a:solidFill>
                <a:latin typeface="Arial" charset="0"/>
                <a:ea typeface="ＭＳ Ｐゴシック" charset="-128"/>
              </a:defRPr>
            </a:lvl4pPr>
            <a:lvl5pPr marL="2057400" indent="-228600" defTabSz="900113" eaLnBrk="0" hangingPunct="0">
              <a:defRPr>
                <a:solidFill>
                  <a:schemeClr val="tx1"/>
                </a:solidFill>
                <a:latin typeface="Arial" charset="0"/>
                <a:ea typeface="ＭＳ Ｐゴシック" charset="-128"/>
              </a:defRPr>
            </a:lvl5pPr>
            <a:lvl6pPr marL="2514600" indent="-228600" defTabSz="9001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001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001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00113"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832EDB14-783D-470B-AE2C-B76188D74420}" type="slidenum">
              <a:rPr lang="en-US">
                <a:latin typeface="Times New Roman" pitchFamily="18" charset="0"/>
              </a:rPr>
              <a:pPr algn="r" eaLnBrk="1" hangingPunct="1"/>
              <a:t>14</a:t>
            </a:fld>
            <a:endParaRPr 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9" name="Group 20"/>
          <p:cNvGrpSpPr>
            <a:grpSpLocks/>
          </p:cNvGrpSpPr>
          <p:nvPr/>
        </p:nvGrpSpPr>
        <p:grpSpPr bwMode="auto">
          <a:xfrm flipH="1" flipV="1">
            <a:off x="0" y="920750"/>
            <a:ext cx="9144000" cy="55563"/>
            <a:chOff x="0" y="832104"/>
            <a:chExt cx="9144000" cy="54864"/>
          </a:xfrm>
        </p:grpSpPr>
        <p:sp>
          <p:nvSpPr>
            <p:cNvPr id="10" name="Rectangle 9"/>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smtClean="0"/>
              <a:t>eere.energy.gov</a:t>
            </a:r>
            <a:endParaRPr lang="en-US" dirty="0"/>
          </a:p>
        </p:txBody>
      </p:sp>
      <p:pic>
        <p:nvPicPr>
          <p:cNvPr id="14" name="Picture 18"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5" name="Rectangle 14"/>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Rectangle 19"/>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Rectangle 20"/>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22" name="Group 21"/>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pic>
        <p:nvPicPr>
          <p:cNvPr id="27" name="Picture 30"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8400"/>
            <a:ext cx="5410200" cy="457200"/>
          </a:xfrm>
          <a:prstGeom prst="rect">
            <a:avLst/>
          </a:prstGeom>
        </p:spPr>
        <p:txBody>
          <a:bodyPr/>
          <a:lstStyle>
            <a:lvl1pPr>
              <a:defRPr/>
            </a:lvl1pPr>
          </a:lstStyle>
          <a:p>
            <a:pPr>
              <a:defRPr/>
            </a:pP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17" descr="Seattle-2.jpg"/>
          <p:cNvPicPr>
            <a:picLocks noChangeAspect="1"/>
          </p:cNvPicPr>
          <p:nvPr userDrawn="1"/>
        </p:nvPicPr>
        <p:blipFill>
          <a:blip r:embed="rId2" cstate="print"/>
          <a:srcRect/>
          <a:stretch>
            <a:fillRect/>
          </a:stretch>
        </p:blipFill>
        <p:spPr bwMode="auto">
          <a:xfrm>
            <a:off x="0" y="822325"/>
            <a:ext cx="9144000" cy="4298950"/>
          </a:xfrm>
          <a:prstGeom prst="rect">
            <a:avLst/>
          </a:prstGeom>
          <a:noFill/>
          <a:ln w="9525">
            <a:noFill/>
            <a:miter lim="800000"/>
            <a:headEnd/>
            <a:tailEnd/>
          </a:ln>
        </p:spPr>
      </p:pic>
      <p:sp>
        <p:nvSpPr>
          <p:cNvPr id="8" name="Rectangle 7"/>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ＭＳ Ｐゴシック" pitchFamily="-109" charset="-128"/>
            </a:endParaRPr>
          </a:p>
        </p:txBody>
      </p:sp>
      <p:sp>
        <p:nvSpPr>
          <p:cNvPr id="9" name="Rectangle 8"/>
          <p:cNvSpPr/>
          <p:nvPr userDrawn="1"/>
        </p:nvSpPr>
        <p:spPr>
          <a:xfrm>
            <a:off x="0" y="6456364"/>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ＭＳ Ｐゴシック" pitchFamily="-109" charset="-128"/>
            </a:endParaRPr>
          </a:p>
        </p:txBody>
      </p:sp>
      <p:sp>
        <p:nvSpPr>
          <p:cNvPr id="10" name="Rectangle 9"/>
          <p:cNvSpPr/>
          <p:nvPr userDrawn="1"/>
        </p:nvSpPr>
        <p:spPr>
          <a:xfrm flipH="1">
            <a:off x="0" y="5092701"/>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ＭＳ Ｐゴシック" pitchFamily="-109" charset="-128"/>
            </a:endParaRPr>
          </a:p>
        </p:txBody>
      </p:sp>
      <p:sp>
        <p:nvSpPr>
          <p:cNvPr id="11" name="Rectangle 10"/>
          <p:cNvSpPr/>
          <p:nvPr userDrawn="1"/>
        </p:nvSpPr>
        <p:spPr>
          <a:xfrm flipH="1">
            <a:off x="4572000" y="5092701"/>
            <a:ext cx="1262785"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ＭＳ Ｐゴシック" pitchFamily="-109" charset="-128"/>
            </a:endParaRPr>
          </a:p>
        </p:txBody>
      </p:sp>
      <p:sp>
        <p:nvSpPr>
          <p:cNvPr id="12" name="Rectangle 11"/>
          <p:cNvSpPr/>
          <p:nvPr userDrawn="1"/>
        </p:nvSpPr>
        <p:spPr>
          <a:xfrm flipH="1">
            <a:off x="5834785" y="5092701"/>
            <a:ext cx="3309215"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ＭＳ Ｐゴシック" pitchFamily="-109" charset="-128"/>
            </a:endParaRPr>
          </a:p>
        </p:txBody>
      </p:sp>
      <p:grpSp>
        <p:nvGrpSpPr>
          <p:cNvPr id="4" name="Group 21"/>
          <p:cNvGrpSpPr>
            <a:grpSpLocks/>
          </p:cNvGrpSpPr>
          <p:nvPr userDrawn="1"/>
        </p:nvGrpSpPr>
        <p:grpSpPr bwMode="auto">
          <a:xfrm flipH="1" flipV="1">
            <a:off x="0" y="920751"/>
            <a:ext cx="9144000" cy="55563"/>
            <a:chOff x="0" y="832104"/>
            <a:chExt cx="9144000" cy="54864"/>
          </a:xfrm>
        </p:grpSpPr>
        <p:sp>
          <p:nvSpPr>
            <p:cNvPr id="14" name="Rectangle 13"/>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ＭＳ Ｐゴシック" pitchFamily="-109" charset="-128"/>
              </a:endParaRPr>
            </a:p>
          </p:txBody>
        </p:sp>
        <p:sp>
          <p:nvSpPr>
            <p:cNvPr id="15" name="Rectangle 14"/>
            <p:cNvSpPr/>
            <p:nvPr userDrawn="1"/>
          </p:nvSpPr>
          <p:spPr>
            <a:xfrm>
              <a:off x="3309215" y="832104"/>
              <a:ext cx="1262785"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ＭＳ Ｐゴシック" pitchFamily="-109" charset="-128"/>
              </a:endParaRPr>
            </a:p>
          </p:txBody>
        </p:sp>
        <p:sp>
          <p:nvSpPr>
            <p:cNvPr id="16" name="Rectangle 15"/>
            <p:cNvSpPr/>
            <p:nvPr userDrawn="1"/>
          </p:nvSpPr>
          <p:spPr>
            <a:xfrm>
              <a:off x="0" y="832104"/>
              <a:ext cx="3309215"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ＭＳ Ｐゴシック" pitchFamily="-109" charset="-128"/>
              </a:endParaRPr>
            </a:p>
          </p:txBody>
        </p:sp>
      </p:grpSp>
      <p:sp>
        <p:nvSpPr>
          <p:cNvPr id="2" name="Title 1"/>
          <p:cNvSpPr>
            <a:spLocks noGrp="1"/>
          </p:cNvSpPr>
          <p:nvPr>
            <p:ph type="ctrTitle"/>
          </p:nvPr>
        </p:nvSpPr>
        <p:spPr>
          <a:xfrm>
            <a:off x="202680" y="147798"/>
            <a:ext cx="5626620" cy="603505"/>
          </a:xfrm>
          <a:prstGeom prst="rect">
            <a:avLst/>
          </a:prstGeom>
        </p:spPr>
        <p:txBody>
          <a:bodyPr lIns="0" rIns="0">
            <a:normAutofit/>
          </a:bodyPr>
          <a:lstStyle>
            <a:lvl1pPr algn="l">
              <a:defRPr sz="2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7"/>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5"/>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pic>
        <p:nvPicPr>
          <p:cNvPr id="20" name="Picture 13" descr="CCities logo.png"/>
          <p:cNvPicPr>
            <a:picLocks noChangeAspect="1"/>
          </p:cNvPicPr>
          <p:nvPr userDrawn="1"/>
        </p:nvPicPr>
        <p:blipFill>
          <a:blip r:embed="rId3" cstate="screen"/>
          <a:srcRect/>
          <a:stretch>
            <a:fillRect/>
          </a:stretch>
        </p:blipFill>
        <p:spPr bwMode="auto">
          <a:xfrm>
            <a:off x="7810500" y="31750"/>
            <a:ext cx="1270000" cy="687736"/>
          </a:xfrm>
          <a:prstGeom prst="rect">
            <a:avLst/>
          </a:prstGeom>
          <a:noFill/>
          <a:ln w="9525">
            <a:noFill/>
            <a:miter lim="800000"/>
            <a:headEnd/>
            <a:tailEnd/>
          </a:ln>
        </p:spPr>
      </p:pic>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baseline="0">
                <a:latin typeface="Arial Narrow" pitchFamily="34" charset="0"/>
              </a:defRPr>
            </a:lvl1pPr>
            <a:lvl2pPr>
              <a:defRPr sz="2000" baseline="0">
                <a:latin typeface="Arial Narrow" pitchFamily="34" charset="0"/>
              </a:defRPr>
            </a:lvl2pPr>
            <a:lvl3pPr>
              <a:defRPr baseline="0">
                <a:latin typeface="Arial Narrow" pitchFamily="34" charset="0"/>
              </a:defRPr>
            </a:lvl3pPr>
            <a:lvl4pPr>
              <a:defRPr baseline="0">
                <a:latin typeface="Arial Narrow" pitchFamily="34" charset="0"/>
              </a:defRPr>
            </a:lvl4pPr>
            <a:lvl5pPr>
              <a:defRPr baseline="0">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67277"/>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a:xfrm>
            <a:off x="2667000" y="65690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0EDF8B41-830D-4259-8589-453AF5BF2A6B}" type="slidenum">
              <a:rPr lang="en-US"/>
              <a:pPr>
                <a:defRPr/>
              </a:pPr>
              <a:t>‹#›</a:t>
            </a:fld>
            <a:endParaRPr lang="en-US" dirty="0"/>
          </a:p>
        </p:txBody>
      </p:sp>
    </p:spTree>
    <p:extLst>
      <p:ext uri="{BB962C8B-B14F-4D97-AF65-F5344CB8AC3E}">
        <p14:creationId xmlns:p14="http://schemas.microsoft.com/office/powerpoint/2010/main" val="2309130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63014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Title 1"/>
          <p:cNvSpPr>
            <a:spLocks noGrp="1"/>
          </p:cNvSpPr>
          <p:nvPr>
            <p:ph type="title"/>
          </p:nvPr>
        </p:nvSpPr>
        <p:spPr>
          <a:xfrm>
            <a:off x="4800600" y="242888"/>
            <a:ext cx="4114800" cy="595312"/>
          </a:xfrm>
        </p:spPr>
        <p:txBody>
          <a:bodyPr anchor="b"/>
          <a:lstStyle>
            <a:lvl1pPr algn="r" rtl="0" eaLnBrk="0" fontAlgn="base" hangingPunct="0">
              <a:spcBef>
                <a:spcPct val="0"/>
              </a:spcBef>
              <a:spcAft>
                <a:spcPct val="0"/>
              </a:spcAft>
              <a:defRPr lang="en-US" sz="2400" dirty="0">
                <a:solidFill>
                  <a:schemeClr val="bg1"/>
                </a:solidFill>
                <a:latin typeface="Arial" charset="0"/>
                <a:ea typeface="+mj-ea"/>
                <a:cs typeface="+mj-cs"/>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0" y="6553200"/>
            <a:ext cx="2362200" cy="304800"/>
          </a:xfrm>
          <a:prstGeom prst="rect">
            <a:avLst/>
          </a:prstGeom>
        </p:spPr>
        <p:txBody>
          <a:bodyPr/>
          <a:lstStyle>
            <a:lvl1pPr>
              <a:defRPr/>
            </a:lvl1pPr>
          </a:lstStyle>
          <a:p>
            <a:pPr defTabSz="914400" fontAlgn="base">
              <a:spcBef>
                <a:spcPct val="0"/>
              </a:spcBef>
              <a:spcAft>
                <a:spcPct val="0"/>
              </a:spcAft>
              <a:defRPr/>
            </a:pPr>
            <a:fld id="{B26D9497-AFD0-4D8A-9E40-2FA2381A295F}" type="datetime1">
              <a:rPr lang="en-US" sz="1200" smtClean="0">
                <a:solidFill>
                  <a:srgbClr val="50565C"/>
                </a:solidFill>
                <a:latin typeface="Arial" charset="0"/>
              </a:rPr>
              <a:pPr defTabSz="914400" fontAlgn="base">
                <a:spcBef>
                  <a:spcPct val="0"/>
                </a:spcBef>
                <a:spcAft>
                  <a:spcPct val="0"/>
                </a:spcAft>
                <a:defRPr/>
              </a:pPr>
              <a:t>2/20/2013</a:t>
            </a:fld>
            <a:endParaRPr lang="en-US" sz="1200" dirty="0">
              <a:solidFill>
                <a:srgbClr val="50565C"/>
              </a:solidFill>
              <a:latin typeface="Arial" charset="0"/>
            </a:endParaRPr>
          </a:p>
        </p:txBody>
      </p:sp>
      <p:sp>
        <p:nvSpPr>
          <p:cNvPr id="4" name="Rectangle 6"/>
          <p:cNvSpPr>
            <a:spLocks noGrp="1" noChangeArrowheads="1"/>
          </p:cNvSpPr>
          <p:nvPr>
            <p:ph type="sldNum" sz="quarter" idx="11"/>
          </p:nvPr>
        </p:nvSpPr>
        <p:spPr>
          <a:xfrm>
            <a:off x="7239000" y="6553200"/>
            <a:ext cx="1905000" cy="304800"/>
          </a:xfrm>
          <a:prstGeom prst="rect">
            <a:avLst/>
          </a:prstGeom>
        </p:spPr>
        <p:txBody>
          <a:bodyPr/>
          <a:lstStyle>
            <a:lvl1pPr>
              <a:defRPr/>
            </a:lvl1pPr>
          </a:lstStyle>
          <a:p>
            <a:pPr defTabSz="914400" fontAlgn="base">
              <a:spcBef>
                <a:spcPct val="0"/>
              </a:spcBef>
              <a:spcAft>
                <a:spcPct val="0"/>
              </a:spcAft>
              <a:defRPr/>
            </a:pPr>
            <a:fld id="{FFEF0272-C661-405B-ABD6-6A8DC5C5E101}" type="slidenum">
              <a:rPr lang="en-US" sz="1200">
                <a:solidFill>
                  <a:srgbClr val="50565C"/>
                </a:solidFill>
                <a:latin typeface="Arial" charset="0"/>
              </a:rPr>
              <a:pPr defTabSz="914400" fontAlgn="base">
                <a:spcBef>
                  <a:spcPct val="0"/>
                </a:spcBef>
                <a:spcAft>
                  <a:spcPct val="0"/>
                </a:spcAft>
                <a:defRPr/>
              </a:pPr>
              <a:t>‹#›</a:t>
            </a:fld>
            <a:endParaRPr lang="en-US" sz="1200" dirty="0">
              <a:solidFill>
                <a:srgbClr val="50565C"/>
              </a:solidFill>
              <a:latin typeface="Arial" charset="0"/>
            </a:endParaRPr>
          </a:p>
        </p:txBody>
      </p:sp>
    </p:spTree>
    <p:extLst>
      <p:ext uri="{BB962C8B-B14F-4D97-AF65-F5344CB8AC3E}">
        <p14:creationId xmlns:p14="http://schemas.microsoft.com/office/powerpoint/2010/main" val="212366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363DE-2465-40A5-B38E-6818CD856F61}" type="datetimeFigureOut">
              <a:rPr lang="en-US" smtClean="0">
                <a:solidFill>
                  <a:prstClr val="black">
                    <a:tint val="75000"/>
                  </a:prstClr>
                </a:solidFill>
              </a:rPr>
              <a:pPr/>
              <a:t>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B0899C-2794-4ACC-88EC-BCF0DB1E79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847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baseline="0">
                <a:latin typeface="Arial Narrow" pitchFamily="34" charset="0"/>
              </a:defRPr>
            </a:lvl1pPr>
            <a:lvl2pPr>
              <a:defRPr sz="2000" baseline="0">
                <a:latin typeface="Arial Narrow" pitchFamily="34" charset="0"/>
              </a:defRPr>
            </a:lvl2pPr>
            <a:lvl3pPr>
              <a:defRPr baseline="0">
                <a:latin typeface="Arial Narrow" pitchFamily="34" charset="0"/>
              </a:defRPr>
            </a:lvl3pPr>
            <a:lvl4pPr>
              <a:defRPr baseline="0">
                <a:latin typeface="Arial Narrow" pitchFamily="34" charset="0"/>
              </a:defRPr>
            </a:lvl4pPr>
            <a:lvl5pPr>
              <a:defRPr baseline="0">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363DE-2465-40A5-B38E-6818CD856F61}" type="datetimeFigureOut">
              <a:rPr lang="en-US" smtClean="0">
                <a:solidFill>
                  <a:prstClr val="black">
                    <a:tint val="75000"/>
                  </a:prstClr>
                </a:solidFill>
              </a:rPr>
              <a:pPr/>
              <a:t>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B0899C-2794-4ACC-88EC-BCF0DB1E79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8479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363DE-2465-40A5-B38E-6818CD856F61}" type="datetimeFigureOut">
              <a:rPr lang="en-US" smtClean="0">
                <a:solidFill>
                  <a:prstClr val="black">
                    <a:tint val="75000"/>
                  </a:prstClr>
                </a:solidFill>
              </a:rPr>
              <a:pPr/>
              <a:t>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B0899C-2794-4ACC-88EC-BCF0DB1E79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847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6" name="Rectangle 5"/>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8" name="Group 20"/>
          <p:cNvGrpSpPr>
            <a:grpSpLocks/>
          </p:cNvGrpSpPr>
          <p:nvPr/>
        </p:nvGrpSpPr>
        <p:grpSpPr bwMode="auto">
          <a:xfrm flipH="1" flipV="1">
            <a:off x="0" y="920750"/>
            <a:ext cx="9144000" cy="55563"/>
            <a:chOff x="0" y="832104"/>
            <a:chExt cx="9144000" cy="54864"/>
          </a:xfrm>
        </p:grpSpPr>
        <p:sp>
          <p:nvSpPr>
            <p:cNvPr id="9" name="Rectangle 8"/>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12"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smtClean="0"/>
              <a:t>eere.energy.gov</a:t>
            </a:r>
            <a:endParaRPr lang="en-US" dirty="0"/>
          </a:p>
        </p:txBody>
      </p:sp>
      <p:pic>
        <p:nvPicPr>
          <p:cNvPr id="13" name="Picture 18"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4" name="Rectangle 13"/>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5"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0"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13" name="Text Placeholder 9"/>
          <p:cNvSpPr txBox="1">
            <a:spLocks/>
          </p:cNvSpPr>
          <p:nvPr/>
        </p:nvSpPr>
        <p:spPr>
          <a:xfrm>
            <a:off x="5476875" y="6616700"/>
            <a:ext cx="3667125" cy="241300"/>
          </a:xfrm>
          <a:prstGeom prst="rect">
            <a:avLst/>
          </a:prstGeom>
        </p:spPr>
        <p:txBody>
          <a:bodyPr>
            <a:normAutofit/>
          </a:bodyPr>
          <a:lstStyle/>
          <a:p>
            <a:pPr marL="342900" indent="-342900" algn="r" defTabSz="457200">
              <a:lnSpc>
                <a:spcPct val="90000"/>
              </a:lnSpc>
              <a:spcBef>
                <a:spcPct val="20000"/>
              </a:spcBef>
              <a:buFont typeface="Arial" charset="0"/>
              <a:buNone/>
            </a:pPr>
            <a:r>
              <a:rPr lang="en-US" sz="1000" dirty="0">
                <a:solidFill>
                  <a:schemeClr val="bg1"/>
                </a:solidFill>
                <a:cs typeface="Arial" charset="0"/>
              </a:rPr>
              <a:t>cleancities.energy.gov</a:t>
            </a:r>
          </a:p>
        </p:txBody>
      </p:sp>
      <p:pic>
        <p:nvPicPr>
          <p:cNvPr id="11" name="Picture 13" descr="CCities logo.png"/>
          <p:cNvPicPr>
            <a:picLocks noChangeAspect="1"/>
          </p:cNvPicPr>
          <p:nvPr userDrawn="1"/>
        </p:nvPicPr>
        <p:blipFill>
          <a:blip r:embed="rId14" cstate="screen"/>
          <a:srcRect/>
          <a:stretch>
            <a:fillRect/>
          </a:stretch>
        </p:blipFill>
        <p:spPr bwMode="auto">
          <a:xfrm>
            <a:off x="7810500" y="31750"/>
            <a:ext cx="1270000" cy="68773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18" r:id="rId1"/>
    <p:sldLayoutId id="2147484500" r:id="rId2"/>
    <p:sldLayoutId id="2147484501" r:id="rId3"/>
    <p:sldLayoutId id="2147484502" r:id="rId4"/>
    <p:sldLayoutId id="2147484503" r:id="rId5"/>
    <p:sldLayoutId id="2147484504" r:id="rId6"/>
    <p:sldLayoutId id="2147484519" r:id="rId7"/>
    <p:sldLayoutId id="2147484520" r:id="rId8"/>
    <p:sldLayoutId id="2147484505" r:id="rId9"/>
    <p:sldLayoutId id="2147484521" r:id="rId10"/>
    <p:sldLayoutId id="2147484517" r:id="rId11"/>
    <p:sldLayoutId id="2147484522" r:id="rId12"/>
  </p:sldLayoutIdLst>
  <p:transition>
    <p:wipe dir="r"/>
  </p:transition>
  <p:timing>
    <p:tnLst>
      <p:par>
        <p:cTn id="1" dur="indefinite" restart="never" nodeType="tmRoot"/>
      </p:par>
    </p:tnLst>
  </p:timing>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3076" name="Title Placeholder 13"/>
          <p:cNvSpPr>
            <a:spLocks noGrp="1"/>
          </p:cNvSpPr>
          <p:nvPr>
            <p:ph type="title"/>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Text Placeholder 14"/>
          <p:cNvSpPr>
            <a:spLocks noGrp="1"/>
          </p:cNvSpPr>
          <p:nvPr>
            <p:ph type="body" idx="1"/>
          </p:nvPr>
        </p:nvSpPr>
        <p:spPr bwMode="auto">
          <a:xfrm>
            <a:off x="457200" y="1590675"/>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3078"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a:bodyPr>
          <a:lstStyle/>
          <a:p>
            <a:pPr marL="342900" indent="-342900" algn="r" defTabSz="457200">
              <a:lnSpc>
                <a:spcPct val="90000"/>
              </a:lnSpc>
              <a:spcBef>
                <a:spcPct val="20000"/>
              </a:spcBef>
              <a:buFont typeface="Arial" charset="0"/>
              <a:buNone/>
              <a:defRPr/>
            </a:pPr>
            <a:r>
              <a:rPr lang="en-US" sz="1000" dirty="0">
                <a:solidFill>
                  <a:prstClr val="white"/>
                </a:solidFill>
                <a:cs typeface="Arial" charset="0"/>
              </a:rPr>
              <a:t>eere.energy.gov</a:t>
            </a:r>
          </a:p>
        </p:txBody>
      </p:sp>
      <p:sp>
        <p:nvSpPr>
          <p:cNvPr id="14" name="Text Placeholder 9"/>
          <p:cNvSpPr txBox="1">
            <a:spLocks/>
          </p:cNvSpPr>
          <p:nvPr userDrawn="1"/>
        </p:nvSpPr>
        <p:spPr>
          <a:xfrm>
            <a:off x="130175" y="661035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F12F1EB7-A6E5-4F6F-910E-B8FA19F96AE6}" type="slidenum">
              <a:rPr lang="en-US" smtClean="0">
                <a:solidFill>
                  <a:prstClr val="white"/>
                </a:solidFill>
              </a:rPr>
              <a:pPr marL="342900" indent="-342900" defTabSz="457200" fontAlgn="auto">
                <a:spcBef>
                  <a:spcPct val="20000"/>
                </a:spcBef>
                <a:spcAft>
                  <a:spcPts val="0"/>
                </a:spcAft>
                <a:buFont typeface="Arial"/>
                <a:buNone/>
                <a:defRPr/>
              </a:pPr>
              <a:t>‹#›</a:t>
            </a:fld>
            <a:r>
              <a:rPr lang="en-US" dirty="0" smtClean="0">
                <a:solidFill>
                  <a:prstClr val="white"/>
                </a:solidFill>
              </a:rPr>
              <a:t> | Vehicle Technologies Program</a:t>
            </a:r>
            <a:endParaRPr lang="en-US" dirty="0">
              <a:solidFill>
                <a:prstClr val="white"/>
              </a:solidFill>
            </a:endParaRPr>
          </a:p>
        </p:txBody>
      </p:sp>
      <p:pic>
        <p:nvPicPr>
          <p:cNvPr id="12" name="Picture 13" descr="CCities logo.png"/>
          <p:cNvPicPr>
            <a:picLocks noChangeAspect="1"/>
          </p:cNvPicPr>
          <p:nvPr userDrawn="1"/>
        </p:nvPicPr>
        <p:blipFill>
          <a:blip r:embed="rId3" cstate="screen"/>
          <a:srcRect/>
          <a:stretch>
            <a:fillRect/>
          </a:stretch>
        </p:blipFill>
        <p:spPr bwMode="auto">
          <a:xfrm>
            <a:off x="7810500" y="31750"/>
            <a:ext cx="1270000" cy="687736"/>
          </a:xfrm>
          <a:prstGeom prst="rect">
            <a:avLst/>
          </a:prstGeom>
          <a:noFill/>
          <a:ln w="9525">
            <a:noFill/>
            <a:miter lim="800000"/>
            <a:headEnd/>
            <a:tailEnd/>
          </a:ln>
        </p:spPr>
      </p:pic>
    </p:spTree>
    <p:extLst>
      <p:ext uri="{BB962C8B-B14F-4D97-AF65-F5344CB8AC3E}">
        <p14:creationId xmlns:p14="http://schemas.microsoft.com/office/powerpoint/2010/main" val="4138763983"/>
      </p:ext>
    </p:extLst>
  </p:cSld>
  <p:clrMap bg1="lt1" tx1="dk1" bg2="lt2" tx2="dk2" accent1="accent1" accent2="accent2" accent3="accent3" accent4="accent4" accent5="accent5" accent6="accent6" hlink="hlink" folHlink="folHlink"/>
  <p:sldLayoutIdLst>
    <p:sldLayoutId id="2147484524" r:id="rId1"/>
  </p:sldLayoutIdLst>
  <p:transition/>
  <p:timing>
    <p:tnLst>
      <p:par>
        <p:cTn id="1" dur="indefinite" restart="never" nodeType="tmRoot"/>
      </p:par>
    </p:tnLst>
  </p:timing>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0"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a:bodyPr>
          <a:lstStyle/>
          <a:p>
            <a:pPr marL="342900" indent="-342900" algn="r" defTabSz="457200">
              <a:lnSpc>
                <a:spcPct val="90000"/>
              </a:lnSpc>
              <a:spcBef>
                <a:spcPct val="20000"/>
              </a:spcBef>
              <a:buFont typeface="Arial" charset="0"/>
              <a:buNone/>
            </a:pPr>
            <a:endParaRPr lang="en-US" sz="1000" dirty="0">
              <a:solidFill>
                <a:prstClr val="white"/>
              </a:solidFill>
              <a:cs typeface="Arial" charset="0"/>
            </a:endParaRPr>
          </a:p>
        </p:txBody>
      </p:sp>
      <p:pic>
        <p:nvPicPr>
          <p:cNvPr id="11" name="Picture 13" descr="CCities logo.png"/>
          <p:cNvPicPr>
            <a:picLocks noChangeAspect="1"/>
          </p:cNvPicPr>
          <p:nvPr userDrawn="1"/>
        </p:nvPicPr>
        <p:blipFill>
          <a:blip r:embed="rId3" cstate="screen"/>
          <a:srcRect/>
          <a:stretch>
            <a:fillRect/>
          </a:stretch>
        </p:blipFill>
        <p:spPr bwMode="auto">
          <a:xfrm>
            <a:off x="7810500" y="31750"/>
            <a:ext cx="1270000" cy="68773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2" r:id="rId1"/>
  </p:sldLayoutIdLst>
  <p:transition>
    <p:wipe dir="r"/>
  </p:transition>
  <p:timing>
    <p:tnLst>
      <p:par>
        <p:cTn id="1" dur="indefinite" restart="never" nodeType="tmRoot"/>
      </p:par>
    </p:tnLst>
  </p:timing>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a:bodyPr>
          <a:lstStyle/>
          <a:p>
            <a:pPr marL="342900" indent="-342900" algn="r" defTabSz="457200">
              <a:lnSpc>
                <a:spcPct val="90000"/>
              </a:lnSpc>
              <a:spcBef>
                <a:spcPct val="20000"/>
              </a:spcBef>
              <a:buFont typeface="Arial" charset="0"/>
              <a:buNone/>
            </a:pPr>
            <a:endParaRPr lang="en-US" sz="1000" dirty="0">
              <a:solidFill>
                <a:prstClr val="white"/>
              </a:solidFill>
              <a:cs typeface="Arial" charset="0"/>
            </a:endParaRPr>
          </a:p>
        </p:txBody>
      </p:sp>
      <p:pic>
        <p:nvPicPr>
          <p:cNvPr id="11" name="Picture 13" descr="CCities logo.png"/>
          <p:cNvPicPr>
            <a:picLocks noChangeAspect="1"/>
          </p:cNvPicPr>
          <p:nvPr userDrawn="1"/>
        </p:nvPicPr>
        <p:blipFill>
          <a:blip r:embed="rId6" cstate="screen"/>
          <a:srcRect/>
          <a:stretch>
            <a:fillRect/>
          </a:stretch>
        </p:blipFill>
        <p:spPr bwMode="auto">
          <a:xfrm>
            <a:off x="7810500" y="31750"/>
            <a:ext cx="1270000" cy="68773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4" r:id="rId1"/>
    <p:sldLayoutId id="2147484554" r:id="rId2"/>
    <p:sldLayoutId id="2147484555" r:id="rId3"/>
    <p:sldLayoutId id="2147484556" r:id="rId4"/>
  </p:sldLayoutIdLst>
  <p:transition>
    <p:wipe dir="r"/>
  </p:transition>
  <p:timing>
    <p:tnLst>
      <p:par>
        <p:cTn id="1" dur="indefinite" restart="never" nodeType="tmRoot"/>
      </p:par>
    </p:tnLst>
  </p:timing>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CE363DE-2465-40A5-B38E-6818CD856F61}" type="datetimeFigureOut">
              <a:rPr lang="en-US" smtClean="0">
                <a:solidFill>
                  <a:prstClr val="black">
                    <a:tint val="75000"/>
                  </a:prstClr>
                </a:solidFill>
                <a:latin typeface="Calibri"/>
              </a:rPr>
              <a:pPr fontAlgn="auto">
                <a:spcBef>
                  <a:spcPts val="0"/>
                </a:spcBef>
                <a:spcAft>
                  <a:spcPts val="0"/>
                </a:spcAft>
              </a:pPr>
              <a:t>2/20/2013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B0899C-2794-4ACC-88EC-BCF0DB1E792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12188953"/>
      </p:ext>
    </p:extLst>
  </p:cSld>
  <p:clrMap bg1="lt1" tx1="dk1" bg2="lt2" tx2="dk2" accent1="accent1" accent2="accent2" accent3="accent3" accent4="accent4" accent5="accent5" accent6="accent6" hlink="hlink" folHlink="folHlink"/>
  <p:sldLayoutIdLst>
    <p:sldLayoutId id="21474845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CE363DE-2465-40A5-B38E-6818CD856F61}" type="datetimeFigureOut">
              <a:rPr lang="en-US" smtClean="0">
                <a:solidFill>
                  <a:prstClr val="black">
                    <a:tint val="75000"/>
                  </a:prstClr>
                </a:solidFill>
                <a:latin typeface="Calibri"/>
              </a:rPr>
              <a:pPr fontAlgn="auto">
                <a:spcBef>
                  <a:spcPts val="0"/>
                </a:spcBef>
                <a:spcAft>
                  <a:spcPts val="0"/>
                </a:spcAft>
              </a:pPr>
              <a:t>2/20/2013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B0899C-2794-4ACC-88EC-BCF0DB1E792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12188953"/>
      </p:ext>
    </p:extLst>
  </p:cSld>
  <p:clrMap bg1="lt1" tx1="dk1" bg2="lt2" tx2="dk2" accent1="accent1" accent2="accent2" accent3="accent3" accent4="accent4" accent5="accent5" accent6="accent6" hlink="hlink" folHlink="folHlink"/>
  <p:sldLayoutIdLst>
    <p:sldLayoutId id="21474845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CE363DE-2465-40A5-B38E-6818CD856F61}" type="datetimeFigureOut">
              <a:rPr lang="en-US" smtClean="0">
                <a:solidFill>
                  <a:prstClr val="black">
                    <a:tint val="75000"/>
                  </a:prstClr>
                </a:solidFill>
                <a:latin typeface="Calibri"/>
              </a:rPr>
              <a:pPr fontAlgn="auto">
                <a:spcBef>
                  <a:spcPts val="0"/>
                </a:spcBef>
                <a:spcAft>
                  <a:spcPts val="0"/>
                </a:spcAft>
              </a:pPr>
              <a:t>2/20/2013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B0899C-2794-4ACC-88EC-BCF0DB1E792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12188953"/>
      </p:ext>
    </p:extLst>
  </p:cSld>
  <p:clrMap bg1="lt1" tx1="dk1" bg2="lt2" tx2="dk2" accent1="accent1" accent2="accent2" accent3="accent3" accent4="accent4" accent5="accent5" accent6="accent6" hlink="hlink" folHlink="folHlink"/>
  <p:sldLayoutIdLst>
    <p:sldLayoutId id="21474845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hyperlink" Target="http://www.afdc.energy.gov/afdc/technology_bulletins.htm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afdc.energy.gov/afdc/fuels/stations_counts.html" TargetMode="External"/><Relationship Id="rId13" Type="http://schemas.openxmlformats.org/officeDocument/2006/relationships/image" Target="../media/image37.jpeg"/><Relationship Id="rId18" Type="http://schemas.openxmlformats.org/officeDocument/2006/relationships/hyperlink" Target="http://www.afdc.energy.gov/afdc/fleets/fleet_experiences.html" TargetMode="External"/><Relationship Id="rId26" Type="http://schemas.openxmlformats.org/officeDocument/2006/relationships/image" Target="../media/image44.jpeg"/><Relationship Id="rId3" Type="http://schemas.openxmlformats.org/officeDocument/2006/relationships/image" Target="../media/image32.png"/><Relationship Id="rId21" Type="http://schemas.openxmlformats.org/officeDocument/2006/relationships/image" Target="../media/image41.png"/><Relationship Id="rId7" Type="http://schemas.openxmlformats.org/officeDocument/2006/relationships/image" Target="../media/image34.jpeg"/><Relationship Id="rId12" Type="http://schemas.openxmlformats.org/officeDocument/2006/relationships/hyperlink" Target="http://www.afdc.energy.gov/afdc/incentives_laws.html" TargetMode="External"/><Relationship Id="rId17" Type="http://schemas.openxmlformats.org/officeDocument/2006/relationships/image" Target="../media/image39.jpeg"/><Relationship Id="rId25" Type="http://schemas.openxmlformats.org/officeDocument/2006/relationships/hyperlink" Target="http://www.afdc.energy.gov/afdc/progs/pubs.php" TargetMode="External"/><Relationship Id="rId2" Type="http://schemas.openxmlformats.org/officeDocument/2006/relationships/notesSlide" Target="../notesSlides/notesSlide7.xml"/><Relationship Id="rId16" Type="http://schemas.openxmlformats.org/officeDocument/2006/relationships/hyperlink" Target="http://www.afdc.energy.gov/afdc/prep/index.php" TargetMode="External"/><Relationship Id="rId20" Type="http://schemas.openxmlformats.org/officeDocument/2006/relationships/hyperlink" Target="http://www.afdc.energy.gov/cleancities/progs/coalition_locations.php" TargetMode="External"/><Relationship Id="rId1" Type="http://schemas.openxmlformats.org/officeDocument/2006/relationships/slideLayout" Target="../slideLayouts/slideLayout15.xml"/><Relationship Id="rId6" Type="http://schemas.openxmlformats.org/officeDocument/2006/relationships/hyperlink" Target="http://www.afdc.energy.gov/afdc/locator/stations/" TargetMode="External"/><Relationship Id="rId11" Type="http://schemas.openxmlformats.org/officeDocument/2006/relationships/image" Target="../media/image36.jpeg"/><Relationship Id="rId24" Type="http://schemas.openxmlformats.org/officeDocument/2006/relationships/image" Target="../media/image43.png"/><Relationship Id="rId5" Type="http://schemas.openxmlformats.org/officeDocument/2006/relationships/image" Target="../media/image33.jpeg"/><Relationship Id="rId15" Type="http://schemas.openxmlformats.org/officeDocument/2006/relationships/image" Target="../media/image38.jpeg"/><Relationship Id="rId23" Type="http://schemas.openxmlformats.org/officeDocument/2006/relationships/image" Target="../media/image42.jpeg"/><Relationship Id="rId28" Type="http://schemas.openxmlformats.org/officeDocument/2006/relationships/image" Target="../media/image45.jpeg"/><Relationship Id="rId10" Type="http://schemas.openxmlformats.org/officeDocument/2006/relationships/hyperlink" Target="http://www.afdc.energy.gov/afdc/states/" TargetMode="External"/><Relationship Id="rId19" Type="http://schemas.openxmlformats.org/officeDocument/2006/relationships/image" Target="../media/image40.jpeg"/><Relationship Id="rId4" Type="http://schemas.openxmlformats.org/officeDocument/2006/relationships/hyperlink" Target="http://www.afdc.energy.gov/stations/m/" TargetMode="External"/><Relationship Id="rId9" Type="http://schemas.openxmlformats.org/officeDocument/2006/relationships/image" Target="../media/image35.jpeg"/><Relationship Id="rId14" Type="http://schemas.openxmlformats.org/officeDocument/2006/relationships/hyperlink" Target="http://rpm.nrel.gov/transatlas/launch/" TargetMode="External"/><Relationship Id="rId22" Type="http://schemas.openxmlformats.org/officeDocument/2006/relationships/hyperlink" Target="http://www.afdc.energy.gov/afdc/related_links.html" TargetMode="External"/><Relationship Id="rId27" Type="http://schemas.openxmlformats.org/officeDocument/2006/relationships/hyperlink" Target="http://www.afdc.energy.gov/afdc/rss_feed.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image" Target="../media/image68.png"/><Relationship Id="rId21" Type="http://schemas.openxmlformats.org/officeDocument/2006/relationships/image" Target="../media/image86.jpe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89.jpeg"/><Relationship Id="rId2" Type="http://schemas.openxmlformats.org/officeDocument/2006/relationships/notesSlide" Target="../notesSlides/notesSlide16.xml"/><Relationship Id="rId16" Type="http://schemas.openxmlformats.org/officeDocument/2006/relationships/image" Target="../media/image81.jpeg"/><Relationship Id="rId20" Type="http://schemas.openxmlformats.org/officeDocument/2006/relationships/image" Target="../media/image85.jpeg"/><Relationship Id="rId1" Type="http://schemas.openxmlformats.org/officeDocument/2006/relationships/slideLayout" Target="../slideLayouts/slideLayout17.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8.jpe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7.png"/><Relationship Id="rId10" Type="http://schemas.openxmlformats.org/officeDocument/2006/relationships/image" Target="../media/image75.jpeg"/><Relationship Id="rId19" Type="http://schemas.openxmlformats.org/officeDocument/2006/relationships/image" Target="../media/image84.jpe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hyperlink" Target="http://www.prlog.org/10614743-vesna-logo.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jpeg"/></Relationships>
</file>

<file path=ppt/slides/_rels/slide26.xml.rels><?xml version="1.0" encoding="UTF-8" standalone="yes"?>
<Relationships xmlns="http://schemas.openxmlformats.org/package/2006/relationships"><Relationship Id="rId3" Type="http://schemas.openxmlformats.org/officeDocument/2006/relationships/hyperlink" Target="mailto:Mark.Smith@ee.doe.gov" TargetMode="External"/><Relationship Id="rId7" Type="http://schemas.openxmlformats.org/officeDocument/2006/relationships/hyperlink" Target="http://www.fueleconomy.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http://www.afdc.energy.gov/" TargetMode="External"/><Relationship Id="rId5" Type="http://schemas.openxmlformats.org/officeDocument/2006/relationships/hyperlink" Target="http://www.eere.energy.gov/cleancities/progs/coordinators.php" TargetMode="External"/><Relationship Id="rId4" Type="http://schemas.openxmlformats.org/officeDocument/2006/relationships/hyperlink" Target="http://www.cleancities.energy.gov/"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0"/>
          <p:cNvSpPr>
            <a:spLocks noGrp="1"/>
          </p:cNvSpPr>
          <p:nvPr>
            <p:ph type="ctrTitle"/>
          </p:nvPr>
        </p:nvSpPr>
        <p:spPr>
          <a:xfrm>
            <a:off x="203489" y="147638"/>
            <a:ext cx="7263534" cy="603250"/>
          </a:xfrm>
        </p:spPr>
        <p:txBody>
          <a:bodyPr>
            <a:normAutofit fontScale="90000"/>
          </a:bodyPr>
          <a:lstStyle/>
          <a:p>
            <a:pPr eaLnBrk="1" hangingPunct="1"/>
            <a:r>
              <a:rPr lang="en-US" sz="2800" dirty="0" smtClean="0">
                <a:latin typeface="Calibri" pitchFamily="34" charset="0"/>
                <a:cs typeface="Calibri" pitchFamily="34" charset="0"/>
              </a:rPr>
              <a:t>DOE’s Vehicle Technologies Program</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	</a:t>
            </a:r>
            <a:r>
              <a:rPr lang="en-US" sz="2800" i="1" dirty="0" smtClean="0">
                <a:latin typeface="Calibri" pitchFamily="34" charset="0"/>
                <a:cs typeface="Calibri" pitchFamily="34" charset="0"/>
              </a:rPr>
              <a:t>Clean Cities deployment overview</a:t>
            </a:r>
          </a:p>
        </p:txBody>
      </p:sp>
      <p:sp>
        <p:nvSpPr>
          <p:cNvPr id="22531" name="Subtitle 11"/>
          <p:cNvSpPr>
            <a:spLocks noGrp="1"/>
          </p:cNvSpPr>
          <p:nvPr>
            <p:ph type="subTitle" idx="1"/>
          </p:nvPr>
        </p:nvSpPr>
        <p:spPr>
          <a:xfrm>
            <a:off x="163080" y="5181600"/>
            <a:ext cx="4381500" cy="1169988"/>
          </a:xfrm>
        </p:spPr>
        <p:txBody>
          <a:bodyPr>
            <a:normAutofit/>
          </a:bodyPr>
          <a:lstStyle/>
          <a:p>
            <a:pPr eaLnBrk="1" hangingPunct="1"/>
            <a:endParaRPr lang="en-US" sz="1800" dirty="0" smtClean="0">
              <a:latin typeface="Tahoma" pitchFamily="34" charset="0"/>
              <a:cs typeface="Tahoma" pitchFamily="34" charset="0"/>
            </a:endParaRPr>
          </a:p>
          <a:p>
            <a:pPr eaLnBrk="1" hangingPunct="1"/>
            <a:endParaRPr lang="en-US" sz="2000" dirty="0" smtClean="0">
              <a:latin typeface="Arial Narrow" pitchFamily="-109" charset="0"/>
            </a:endParaRPr>
          </a:p>
        </p:txBody>
      </p:sp>
      <p:pic>
        <p:nvPicPr>
          <p:cNvPr id="6" name="Picture 30" descr="doe_logo_ppt.png"/>
          <p:cNvPicPr>
            <a:picLocks noChangeAspect="1"/>
          </p:cNvPicPr>
          <p:nvPr/>
        </p:nvPicPr>
        <p:blipFill>
          <a:blip r:embed="rId3" cstate="print"/>
          <a:srcRect/>
          <a:stretch>
            <a:fillRect/>
          </a:stretch>
        </p:blipFill>
        <p:spPr bwMode="auto">
          <a:xfrm>
            <a:off x="6096000" y="5562600"/>
            <a:ext cx="2743200" cy="412750"/>
          </a:xfrm>
          <a:prstGeom prst="rect">
            <a:avLst/>
          </a:prstGeom>
          <a:noFill/>
          <a:ln w="9525">
            <a:noFill/>
            <a:miter lim="800000"/>
            <a:headEnd/>
            <a:tailEnd/>
          </a:ln>
        </p:spPr>
      </p:pic>
      <p:sp>
        <p:nvSpPr>
          <p:cNvPr id="5" name="Subtitle 11"/>
          <p:cNvSpPr txBox="1">
            <a:spLocks/>
          </p:cNvSpPr>
          <p:nvPr/>
        </p:nvSpPr>
        <p:spPr bwMode="auto">
          <a:xfrm>
            <a:off x="190500" y="5105399"/>
            <a:ext cx="4381500"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200">
                <a:solidFill>
                  <a:schemeClr val="tx1"/>
                </a:solidFill>
                <a:latin typeface="Arial" charset="0"/>
              </a:defRPr>
            </a:lvl1pPr>
            <a:lvl2pPr marL="742950" indent="-285750" defTabSz="457200" eaLnBrk="0" hangingPunct="0">
              <a:defRPr sz="1200">
                <a:solidFill>
                  <a:schemeClr val="tx1"/>
                </a:solidFill>
                <a:latin typeface="Arial" charset="0"/>
              </a:defRPr>
            </a:lvl2pPr>
            <a:lvl3pPr marL="1143000" indent="-228600" defTabSz="457200" eaLnBrk="0" hangingPunct="0">
              <a:defRPr sz="1200">
                <a:solidFill>
                  <a:schemeClr val="tx1"/>
                </a:solidFill>
                <a:latin typeface="Arial" charset="0"/>
              </a:defRPr>
            </a:lvl3pPr>
            <a:lvl4pPr marL="1600200" indent="-228600" defTabSz="457200" eaLnBrk="0" hangingPunct="0">
              <a:defRPr sz="1200">
                <a:solidFill>
                  <a:schemeClr val="tx1"/>
                </a:solidFill>
                <a:latin typeface="Arial" charset="0"/>
              </a:defRPr>
            </a:lvl4pPr>
            <a:lvl5pPr marL="2057400" indent="-228600" defTabSz="457200" eaLnBrk="0" hangingPunct="0">
              <a:defRPr sz="1200">
                <a:solidFill>
                  <a:schemeClr val="tx1"/>
                </a:solidFill>
                <a:latin typeface="Arial" charset="0"/>
              </a:defRPr>
            </a:lvl5pPr>
            <a:lvl6pPr marL="2514600" indent="-228600" defTabSz="457200" eaLnBrk="0" fontAlgn="base" hangingPunct="0">
              <a:spcBef>
                <a:spcPct val="0"/>
              </a:spcBef>
              <a:spcAft>
                <a:spcPct val="0"/>
              </a:spcAft>
              <a:defRPr sz="1200">
                <a:solidFill>
                  <a:schemeClr val="tx1"/>
                </a:solidFill>
                <a:latin typeface="Arial" charset="0"/>
              </a:defRPr>
            </a:lvl6pPr>
            <a:lvl7pPr marL="2971800" indent="-228600" defTabSz="457200" eaLnBrk="0" fontAlgn="base" hangingPunct="0">
              <a:spcBef>
                <a:spcPct val="0"/>
              </a:spcBef>
              <a:spcAft>
                <a:spcPct val="0"/>
              </a:spcAft>
              <a:defRPr sz="1200">
                <a:solidFill>
                  <a:schemeClr val="tx1"/>
                </a:solidFill>
                <a:latin typeface="Arial" charset="0"/>
              </a:defRPr>
            </a:lvl7pPr>
            <a:lvl8pPr marL="3429000" indent="-228600" defTabSz="457200" eaLnBrk="0" fontAlgn="base" hangingPunct="0">
              <a:spcBef>
                <a:spcPct val="0"/>
              </a:spcBef>
              <a:spcAft>
                <a:spcPct val="0"/>
              </a:spcAft>
              <a:defRPr sz="1200">
                <a:solidFill>
                  <a:schemeClr val="tx1"/>
                </a:solidFill>
                <a:latin typeface="Arial" charset="0"/>
              </a:defRPr>
            </a:lvl8pPr>
            <a:lvl9pPr marL="3886200" indent="-228600" defTabSz="457200" eaLnBrk="0" fontAlgn="base" hangingPunct="0">
              <a:spcBef>
                <a:spcPct val="0"/>
              </a:spcBef>
              <a:spcAft>
                <a:spcPct val="0"/>
              </a:spcAft>
              <a:defRPr sz="1200">
                <a:solidFill>
                  <a:schemeClr val="tx1"/>
                </a:solidFill>
                <a:latin typeface="Arial" charset="0"/>
              </a:defRPr>
            </a:lvl9pPr>
          </a:lstStyle>
          <a:p>
            <a:pPr eaLnBrk="1" hangingPunct="1">
              <a:spcBef>
                <a:spcPct val="20000"/>
              </a:spcBef>
              <a:buFont typeface="Arial" charset="0"/>
              <a:buNone/>
            </a:pPr>
            <a:r>
              <a:rPr lang="en-US" sz="2000" b="1" i="1" dirty="0" smtClean="0">
                <a:solidFill>
                  <a:srgbClr val="FFFFFF"/>
                </a:solidFill>
                <a:latin typeface="Calibri" pitchFamily="34" charset="0"/>
                <a:cs typeface="Calibri" pitchFamily="34" charset="0"/>
              </a:rPr>
              <a:t>FHWA “Talking Freight”</a:t>
            </a:r>
          </a:p>
          <a:p>
            <a:pPr eaLnBrk="1" hangingPunct="1">
              <a:spcBef>
                <a:spcPct val="20000"/>
              </a:spcBef>
              <a:buFont typeface="Arial" charset="0"/>
              <a:buNone/>
            </a:pPr>
            <a:r>
              <a:rPr lang="en-US" sz="1800" b="1" dirty="0" smtClean="0">
                <a:solidFill>
                  <a:srgbClr val="FFFFFF"/>
                </a:solidFill>
                <a:latin typeface="Calibri" pitchFamily="34" charset="0"/>
                <a:cs typeface="Calibri" pitchFamily="34" charset="0"/>
              </a:rPr>
              <a:t>February 20, 2013</a:t>
            </a:r>
            <a:endParaRPr lang="en-US" sz="1800" b="1" dirty="0">
              <a:solidFill>
                <a:srgbClr val="FFFFFF"/>
              </a:solidFill>
              <a:latin typeface="Calibri" pitchFamily="34" charset="0"/>
              <a:cs typeface="Calibri" pitchFamily="34" charset="0"/>
            </a:endParaRPr>
          </a:p>
          <a:p>
            <a:pPr eaLnBrk="1" hangingPunct="1">
              <a:spcBef>
                <a:spcPct val="20000"/>
              </a:spcBef>
              <a:buFont typeface="Arial" charset="0"/>
              <a:buNone/>
            </a:pPr>
            <a:r>
              <a:rPr lang="en-US" sz="1800" b="1" i="1" dirty="0" smtClean="0">
                <a:solidFill>
                  <a:srgbClr val="FFFFFF"/>
                </a:solidFill>
                <a:latin typeface="Calibri" pitchFamily="34" charset="0"/>
                <a:cs typeface="Calibri" pitchFamily="34" charset="0"/>
              </a:rPr>
              <a:t> Mark S. Smith</a:t>
            </a:r>
          </a:p>
          <a:p>
            <a:pPr eaLnBrk="1" hangingPunct="1">
              <a:spcBef>
                <a:spcPct val="20000"/>
              </a:spcBef>
              <a:buFont typeface="Arial" charset="0"/>
              <a:buNone/>
            </a:pPr>
            <a:r>
              <a:rPr lang="en-US" sz="1800" b="1" i="1" dirty="0" smtClean="0">
                <a:solidFill>
                  <a:srgbClr val="FFFFFF"/>
                </a:solidFill>
                <a:latin typeface="Calibri" pitchFamily="34" charset="0"/>
                <a:cs typeface="Calibri" pitchFamily="34" charset="0"/>
              </a:rPr>
              <a:t>National Clean Cities Program</a:t>
            </a:r>
            <a:endParaRPr lang="en-US" sz="1800" b="1" i="1" dirty="0">
              <a:solidFill>
                <a:srgbClr val="FFFFFF"/>
              </a:solidFill>
              <a:latin typeface="Calibri" pitchFamily="34" charset="0"/>
              <a:cs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0"/>
            <a:ext cx="9144000" cy="2819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Arial"/>
            </a:endParaRPr>
          </a:p>
        </p:txBody>
      </p:sp>
      <p:sp>
        <p:nvSpPr>
          <p:cNvPr id="13315" name="TextBox 16"/>
          <p:cNvSpPr txBox="1">
            <a:spLocks noChangeArrowheads="1"/>
          </p:cNvSpPr>
          <p:nvPr/>
        </p:nvSpPr>
        <p:spPr bwMode="auto">
          <a:xfrm>
            <a:off x="6276755" y="2630488"/>
            <a:ext cx="13152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en-US" sz="1800" i="1" dirty="0" smtClean="0">
                <a:solidFill>
                  <a:srgbClr val="50565C"/>
                </a:solidFill>
                <a:latin typeface="Calibri" charset="0"/>
              </a:rPr>
              <a:t>Ron Flowers</a:t>
            </a:r>
            <a:endParaRPr lang="en-US" sz="1800" i="1" dirty="0">
              <a:solidFill>
                <a:srgbClr val="50565C"/>
              </a:solidFill>
              <a:latin typeface="Calibri" charset="0"/>
            </a:endParaRPr>
          </a:p>
          <a:p>
            <a:pPr algn="r" eaLnBrk="1" hangingPunct="1"/>
            <a:r>
              <a:rPr lang="en-US" sz="1800" i="1" dirty="0">
                <a:solidFill>
                  <a:srgbClr val="50565C"/>
                </a:solidFill>
                <a:latin typeface="Calibri" charset="0"/>
              </a:rPr>
              <a:t>Coordinator</a:t>
            </a:r>
          </a:p>
        </p:txBody>
      </p:sp>
      <p:sp>
        <p:nvSpPr>
          <p:cNvPr id="13316" name="Title 2"/>
          <p:cNvSpPr>
            <a:spLocks noGrp="1"/>
          </p:cNvSpPr>
          <p:nvPr>
            <p:ph type="title"/>
          </p:nvPr>
        </p:nvSpPr>
        <p:spPr>
          <a:xfrm>
            <a:off x="3962400" y="1219200"/>
            <a:ext cx="4868896" cy="765888"/>
          </a:xfrm>
        </p:spPr>
        <p:txBody>
          <a:bodyPr>
            <a:noAutofit/>
          </a:bodyPr>
          <a:lstStyle/>
          <a:p>
            <a:pPr algn="r"/>
            <a:r>
              <a:rPr lang="en-US" sz="2400" b="1" dirty="0" smtClean="0">
                <a:solidFill>
                  <a:schemeClr val="tx1"/>
                </a:solidFill>
                <a:latin typeface="Arial" charset="0"/>
                <a:ea typeface="ＭＳ Ｐゴシック" charset="0"/>
                <a:cs typeface="ＭＳ Ｐゴシック" charset="0"/>
              </a:rPr>
              <a:t>Greater Washington Region Clean </a:t>
            </a:r>
            <a:r>
              <a:rPr lang="en-US" sz="2400" b="1" dirty="0">
                <a:solidFill>
                  <a:schemeClr val="tx1"/>
                </a:solidFill>
                <a:latin typeface="Arial" charset="0"/>
                <a:ea typeface="ＭＳ Ｐゴシック" charset="0"/>
                <a:cs typeface="ＭＳ Ｐゴシック" charset="0"/>
              </a:rPr>
              <a:t>Cities</a:t>
            </a:r>
          </a:p>
        </p:txBody>
      </p:sp>
      <p:pic>
        <p:nvPicPr>
          <p:cNvPr id="6146" name="Picture 2" descr="Photo of Ron 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688" y="2152869"/>
            <a:ext cx="8858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792287"/>
            <a:ext cx="2400300" cy="2800350"/>
          </a:xfrm>
          <a:prstGeom prst="rect">
            <a:avLst/>
          </a:prstGeom>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654" y="4343400"/>
            <a:ext cx="2431496" cy="18598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44500"/>
            <a:ext cx="2743200" cy="54959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486400" y="2743200"/>
            <a:ext cx="139148" cy="122579"/>
          </a:xfrm>
          <a:prstGeom prst="ellipse">
            <a:avLst/>
          </a:prstGeom>
          <a:solidFill>
            <a:schemeClr val="tx2">
              <a:lumMod val="60000"/>
              <a:lumOff val="40000"/>
              <a:alpha val="5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72063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685800" y="1258431"/>
            <a:ext cx="7620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itchFamily="34" charset="0"/>
              <a:buChar char="•"/>
            </a:pPr>
            <a:r>
              <a:rPr lang="en-US" sz="2000" i="1" dirty="0" smtClean="0">
                <a:solidFill>
                  <a:srgbClr val="000000"/>
                </a:solidFill>
              </a:rPr>
              <a:t>Non-biased </a:t>
            </a:r>
            <a:r>
              <a:rPr lang="en-US" sz="2000" i="1" dirty="0">
                <a:solidFill>
                  <a:srgbClr val="000000"/>
                </a:solidFill>
              </a:rPr>
              <a:t>source of VT data and information</a:t>
            </a:r>
          </a:p>
          <a:p>
            <a:pPr marL="342900" indent="-342900">
              <a:buFont typeface="Arial" pitchFamily="34" charset="0"/>
              <a:buChar char="•"/>
            </a:pPr>
            <a:r>
              <a:rPr lang="en-US" sz="2000" i="1" dirty="0" smtClean="0">
                <a:solidFill>
                  <a:srgbClr val="000000"/>
                </a:solidFill>
              </a:rPr>
              <a:t>Fuel Economy Guide (FE.gov), </a:t>
            </a:r>
            <a:r>
              <a:rPr lang="en-US" sz="2000" i="1" dirty="0">
                <a:solidFill>
                  <a:srgbClr val="000000"/>
                </a:solidFill>
              </a:rPr>
              <a:t>Alt-Fuel Data Center (AFDC)</a:t>
            </a:r>
          </a:p>
          <a:p>
            <a:pPr marL="342900" indent="-342900">
              <a:buFont typeface="Arial" pitchFamily="34" charset="0"/>
              <a:buChar char="•"/>
            </a:pPr>
            <a:r>
              <a:rPr lang="en-US" sz="2000" i="1" dirty="0">
                <a:solidFill>
                  <a:srgbClr val="000000"/>
                </a:solidFill>
              </a:rPr>
              <a:t>On-line tools and cost calculators, other web resources</a:t>
            </a:r>
          </a:p>
          <a:p>
            <a:pPr marL="342900" indent="-342900">
              <a:buFont typeface="Arial" pitchFamily="34" charset="0"/>
              <a:buChar char="•"/>
            </a:pPr>
            <a:r>
              <a:rPr lang="en-US" sz="2000" i="1" dirty="0">
                <a:solidFill>
                  <a:srgbClr val="000000"/>
                </a:solidFill>
              </a:rPr>
              <a:t>Training for first responders and public safety officials</a:t>
            </a:r>
          </a:p>
          <a:p>
            <a:pPr marL="342900" indent="-342900">
              <a:buFont typeface="Arial" pitchFamily="34" charset="0"/>
              <a:buChar char="•"/>
            </a:pPr>
            <a:r>
              <a:rPr lang="en-US" sz="2000" i="1" dirty="0">
                <a:solidFill>
                  <a:srgbClr val="000000"/>
                </a:solidFill>
              </a:rPr>
              <a:t>T</a:t>
            </a:r>
            <a:r>
              <a:rPr lang="en-US" sz="2000" i="1" dirty="0" smtClean="0">
                <a:solidFill>
                  <a:srgbClr val="000000"/>
                </a:solidFill>
              </a:rPr>
              <a:t>echnical </a:t>
            </a:r>
            <a:r>
              <a:rPr lang="en-US" sz="2000" i="1" dirty="0">
                <a:solidFill>
                  <a:srgbClr val="000000"/>
                </a:solidFill>
              </a:rPr>
              <a:t>response service</a:t>
            </a:r>
          </a:p>
          <a:p>
            <a:pPr marL="342900" indent="-342900">
              <a:buFont typeface="Arial" pitchFamily="34" charset="0"/>
              <a:buChar char="•"/>
            </a:pPr>
            <a:r>
              <a:rPr lang="en-US" sz="2000" i="1" dirty="0">
                <a:solidFill>
                  <a:srgbClr val="000000"/>
                </a:solidFill>
              </a:rPr>
              <a:t>Public workshops, webinars, industry technical conferences </a:t>
            </a:r>
          </a:p>
          <a:p>
            <a:endParaRPr lang="en-US" sz="2000" b="1" dirty="0" smtClean="0">
              <a:solidFill>
                <a:srgbClr val="00A4E4">
                  <a:lumMod val="50000"/>
                </a:srgbClr>
              </a:solidFill>
            </a:endParaRPr>
          </a:p>
        </p:txBody>
      </p:sp>
      <p:sp>
        <p:nvSpPr>
          <p:cNvPr id="12291" name="Rectangle 2"/>
          <p:cNvSpPr>
            <a:spLocks noChangeArrowheads="1"/>
          </p:cNvSpPr>
          <p:nvPr/>
        </p:nvSpPr>
        <p:spPr bwMode="auto">
          <a:xfrm>
            <a:off x="228600" y="76200"/>
            <a:ext cx="8458200" cy="838200"/>
          </a:xfrm>
          <a:prstGeom prst="rect">
            <a:avLst/>
          </a:prstGeom>
          <a:noFill/>
          <a:ln w="9525">
            <a:noFill/>
            <a:miter lim="800000"/>
            <a:headEnd/>
            <a:tailEnd/>
          </a:ln>
        </p:spPr>
        <p:txBody>
          <a:bodyPr anchor="ctr"/>
          <a:lstStyle/>
          <a:p>
            <a:pPr defTabSz="457200">
              <a:lnSpc>
                <a:spcPts val="2800"/>
              </a:lnSpc>
              <a:defRPr/>
            </a:pPr>
            <a:r>
              <a:rPr lang="en-US" sz="2800" b="1" i="1" dirty="0" smtClean="0">
                <a:solidFill>
                  <a:srgbClr val="FFFFFF"/>
                </a:solidFill>
                <a:cs typeface="Tahoma" pitchFamily="34" charset="0"/>
              </a:rPr>
              <a:t>National</a:t>
            </a:r>
            <a:r>
              <a:rPr lang="en-US" sz="2400" dirty="0" smtClean="0">
                <a:solidFill>
                  <a:srgbClr val="FFFFFF"/>
                </a:solidFill>
                <a:cs typeface="Tahoma" pitchFamily="34" charset="0"/>
              </a:rPr>
              <a:t> Outreach</a:t>
            </a:r>
            <a:r>
              <a:rPr lang="en-US" sz="2400" dirty="0">
                <a:solidFill>
                  <a:srgbClr val="FFFFFF"/>
                </a:solidFill>
                <a:cs typeface="Tahoma" pitchFamily="34" charset="0"/>
              </a:rPr>
              <a:t>, and </a:t>
            </a:r>
            <a:r>
              <a:rPr lang="en-US" sz="2400" dirty="0" smtClean="0">
                <a:solidFill>
                  <a:srgbClr val="FFFFFF"/>
                </a:solidFill>
                <a:cs typeface="Tahoma" pitchFamily="34" charset="0"/>
              </a:rPr>
              <a:t>Education, and Information</a:t>
            </a:r>
            <a:endParaRPr lang="en-US" sz="2400" dirty="0">
              <a:solidFill>
                <a:srgbClr val="FFFFFF"/>
              </a:solidFill>
              <a:cs typeface="Tahoma" pitchFamily="34" charset="0"/>
            </a:endParaRPr>
          </a:p>
        </p:txBody>
      </p:sp>
      <p:grpSp>
        <p:nvGrpSpPr>
          <p:cNvPr id="6" name="Group 5"/>
          <p:cNvGrpSpPr/>
          <p:nvPr/>
        </p:nvGrpSpPr>
        <p:grpSpPr>
          <a:xfrm>
            <a:off x="418767" y="3672821"/>
            <a:ext cx="2934033" cy="2357596"/>
            <a:chOff x="358140" y="1034363"/>
            <a:chExt cx="6499860" cy="5183557"/>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183" t="25027" r="14014" b="8151"/>
            <a:stretch/>
          </p:blipFill>
          <p:spPr bwMode="auto">
            <a:xfrm>
              <a:off x="358140" y="1034363"/>
              <a:ext cx="4237501" cy="3331897"/>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92" t="23391" r="29413" b="17373"/>
            <a:stretch/>
          </p:blipFill>
          <p:spPr bwMode="auto">
            <a:xfrm>
              <a:off x="1817267" y="2057400"/>
              <a:ext cx="4065373" cy="3496962"/>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702" t="23082" r="30662" b="21750"/>
            <a:stretch/>
          </p:blipFill>
          <p:spPr bwMode="auto">
            <a:xfrm>
              <a:off x="3200400" y="3280101"/>
              <a:ext cx="3657600" cy="2937819"/>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9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5203" t="37595" r="40531" b="5506"/>
          <a:stretch/>
        </p:blipFill>
        <p:spPr bwMode="auto">
          <a:xfrm>
            <a:off x="6858000" y="3476965"/>
            <a:ext cx="2043448" cy="26952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Computer"/>
          <p:cNvPicPr>
            <a:picLocks noChangeAspect="1" noChangeArrowheads="1"/>
          </p:cNvPicPr>
          <p:nvPr/>
        </p:nvPicPr>
        <p:blipFill>
          <a:blip r:embed="rId7" cstate="print"/>
          <a:srcRect/>
          <a:stretch>
            <a:fillRect/>
          </a:stretch>
        </p:blipFill>
        <p:spPr bwMode="auto">
          <a:xfrm>
            <a:off x="3733800" y="3907965"/>
            <a:ext cx="1524000" cy="1224419"/>
          </a:xfrm>
          <a:prstGeom prst="rect">
            <a:avLst/>
          </a:prstGeom>
          <a:noFill/>
          <a:ln w="9525">
            <a:solidFill>
              <a:schemeClr val="tx1"/>
            </a:solidFill>
            <a:miter lim="800000"/>
            <a:headEnd/>
            <a:tailEnd/>
          </a:ln>
        </p:spPr>
      </p:pic>
      <p:sp>
        <p:nvSpPr>
          <p:cNvPr id="2" name="Rectangle 1"/>
          <p:cNvSpPr/>
          <p:nvPr/>
        </p:nvSpPr>
        <p:spPr>
          <a:xfrm>
            <a:off x="3823504" y="5861140"/>
            <a:ext cx="2482411" cy="338554"/>
          </a:xfrm>
          <a:prstGeom prst="rect">
            <a:avLst/>
          </a:prstGeom>
        </p:spPr>
        <p:txBody>
          <a:bodyPr wrap="none">
            <a:spAutoFit/>
          </a:bodyPr>
          <a:lstStyle/>
          <a:p>
            <a:pPr>
              <a:spcAft>
                <a:spcPts val="1200"/>
              </a:spcAft>
              <a:buFont typeface="Arial" charset="0"/>
              <a:buNone/>
            </a:pPr>
            <a:r>
              <a:rPr lang="en-US" sz="1600" b="1" dirty="0" smtClean="0">
                <a:solidFill>
                  <a:srgbClr val="000000"/>
                </a:solidFill>
                <a:latin typeface="Calibri" pitchFamily="34" charset="0"/>
                <a:cs typeface="Times New Roman" pitchFamily="18" charset="0"/>
              </a:rPr>
              <a:t>Technical </a:t>
            </a:r>
            <a:r>
              <a:rPr lang="en-US" sz="1600" b="1" dirty="0">
                <a:solidFill>
                  <a:srgbClr val="000000"/>
                </a:solidFill>
                <a:latin typeface="Calibri" pitchFamily="34" charset="0"/>
                <a:cs typeface="Times New Roman" pitchFamily="18" charset="0"/>
              </a:rPr>
              <a:t>Response Service</a:t>
            </a:r>
          </a:p>
        </p:txBody>
      </p:sp>
      <p:pic>
        <p:nvPicPr>
          <p:cNvPr id="13" name="Picture 4" descr="phone"/>
          <p:cNvPicPr>
            <a:picLocks noChangeAspect="1" noChangeArrowheads="1"/>
          </p:cNvPicPr>
          <p:nvPr/>
        </p:nvPicPr>
        <p:blipFill>
          <a:blip r:embed="rId8" cstate="print"/>
          <a:srcRect/>
          <a:stretch>
            <a:fillRect/>
          </a:stretch>
        </p:blipFill>
        <p:spPr bwMode="auto">
          <a:xfrm>
            <a:off x="5139227" y="4303864"/>
            <a:ext cx="1100088" cy="1557276"/>
          </a:xfrm>
          <a:prstGeom prst="rect">
            <a:avLst/>
          </a:prstGeom>
          <a:noFill/>
          <a:ln w="9525">
            <a:solidFill>
              <a:schemeClr val="tx1"/>
            </a:solidFill>
            <a:miter lim="800000"/>
            <a:headEnd/>
            <a:tailEnd/>
          </a:ln>
        </p:spPr>
      </p:pic>
      <p:sp>
        <p:nvSpPr>
          <p:cNvPr id="14" name="Rectangle 13"/>
          <p:cNvSpPr/>
          <p:nvPr/>
        </p:nvSpPr>
        <p:spPr>
          <a:xfrm>
            <a:off x="684254" y="6030417"/>
            <a:ext cx="959302" cy="338554"/>
          </a:xfrm>
          <a:prstGeom prst="rect">
            <a:avLst/>
          </a:prstGeom>
        </p:spPr>
        <p:txBody>
          <a:bodyPr wrap="none">
            <a:spAutoFit/>
          </a:bodyPr>
          <a:lstStyle/>
          <a:p>
            <a:pPr>
              <a:spcAft>
                <a:spcPts val="1200"/>
              </a:spcAft>
              <a:buFont typeface="Arial" charset="0"/>
              <a:buNone/>
            </a:pPr>
            <a:r>
              <a:rPr lang="en-US" sz="1600" b="1" dirty="0" smtClean="0">
                <a:solidFill>
                  <a:srgbClr val="000000"/>
                </a:solidFill>
                <a:latin typeface="Calibri" pitchFamily="34" charset="0"/>
                <a:cs typeface="Times New Roman" pitchFamily="18" charset="0"/>
              </a:rPr>
              <a:t>Websites</a:t>
            </a:r>
            <a:endParaRPr lang="en-US" sz="1600" b="1" dirty="0">
              <a:solidFill>
                <a:srgbClr val="000000"/>
              </a:solidFill>
              <a:latin typeface="Calibri" pitchFamily="34" charset="0"/>
              <a:cs typeface="Times New Roman" pitchFamily="18" charset="0"/>
            </a:endParaRPr>
          </a:p>
        </p:txBody>
      </p:sp>
      <p:sp>
        <p:nvSpPr>
          <p:cNvPr id="15" name="Rectangle 14"/>
          <p:cNvSpPr/>
          <p:nvPr/>
        </p:nvSpPr>
        <p:spPr>
          <a:xfrm>
            <a:off x="7315200" y="6138446"/>
            <a:ext cx="1292213" cy="338554"/>
          </a:xfrm>
          <a:prstGeom prst="rect">
            <a:avLst/>
          </a:prstGeom>
        </p:spPr>
        <p:txBody>
          <a:bodyPr wrap="none">
            <a:spAutoFit/>
          </a:bodyPr>
          <a:lstStyle/>
          <a:p>
            <a:pPr>
              <a:spcAft>
                <a:spcPts val="1200"/>
              </a:spcAft>
              <a:buFont typeface="Arial" charset="0"/>
              <a:buNone/>
            </a:pPr>
            <a:r>
              <a:rPr lang="en-US" sz="1600" b="1" dirty="0" smtClean="0">
                <a:solidFill>
                  <a:srgbClr val="000000"/>
                </a:solidFill>
                <a:latin typeface="Calibri" pitchFamily="34" charset="0"/>
                <a:cs typeface="Times New Roman" pitchFamily="18" charset="0"/>
              </a:rPr>
              <a:t>On-line Tools</a:t>
            </a:r>
            <a:endParaRPr lang="en-US" sz="1600" b="1" dirty="0">
              <a:solidFill>
                <a:srgbClr val="000000"/>
              </a:solidFill>
              <a:latin typeface="Calibri" pitchFamily="34" charset="0"/>
              <a:cs typeface="Times New Roman" pitchFamily="18" charset="0"/>
            </a:endParaRPr>
          </a:p>
        </p:txBody>
      </p:sp>
      <p:pic>
        <p:nvPicPr>
          <p:cNvPr id="16" name="Picture 7" descr="Tech Bulletin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2670" y="2133600"/>
            <a:ext cx="91439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42581"/>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p:cNvPicPr>
            <a:picLocks noChangeAspect="1" noChangeArrowheads="1"/>
          </p:cNvPicPr>
          <p:nvPr/>
        </p:nvPicPr>
        <p:blipFill>
          <a:blip r:embed="rId3" cstate="print"/>
          <a:srcRect/>
          <a:stretch>
            <a:fillRect/>
          </a:stretch>
        </p:blipFill>
        <p:spPr bwMode="auto">
          <a:xfrm>
            <a:off x="457200" y="1828800"/>
            <a:ext cx="2776538" cy="2286000"/>
          </a:xfrm>
          <a:prstGeom prst="rect">
            <a:avLst/>
          </a:prstGeom>
          <a:noFill/>
          <a:ln w="9525">
            <a:noFill/>
            <a:miter lim="800000"/>
            <a:headEnd/>
            <a:tailEnd/>
          </a:ln>
        </p:spPr>
      </p:pic>
      <p:sp>
        <p:nvSpPr>
          <p:cNvPr id="21507" name="TextBox 17"/>
          <p:cNvSpPr txBox="1">
            <a:spLocks noChangeArrowheads="1"/>
          </p:cNvSpPr>
          <p:nvPr/>
        </p:nvSpPr>
        <p:spPr bwMode="auto">
          <a:xfrm>
            <a:off x="457200" y="1219200"/>
            <a:ext cx="7924800" cy="400110"/>
          </a:xfrm>
          <a:prstGeom prst="rect">
            <a:avLst/>
          </a:prstGeom>
          <a:noFill/>
          <a:ln w="9525">
            <a:noFill/>
            <a:miter lim="800000"/>
            <a:headEnd/>
            <a:tailEnd/>
          </a:ln>
        </p:spPr>
        <p:txBody>
          <a:bodyPr>
            <a:spAutoFit/>
          </a:bodyPr>
          <a:lstStyle/>
          <a:p>
            <a:r>
              <a:rPr lang="en-US" sz="2000" dirty="0" smtClean="0">
                <a:solidFill>
                  <a:srgbClr val="000000"/>
                </a:solidFill>
                <a:latin typeface="Arial Narrow" pitchFamily="34" charset="0"/>
                <a:cs typeface="Tahoma" pitchFamily="34" charset="0"/>
              </a:rPr>
              <a:t>Web Based and Mobile Versions of Powerful Clean Cities Tools</a:t>
            </a:r>
            <a:endParaRPr lang="en-US" sz="2000" dirty="0">
              <a:solidFill>
                <a:srgbClr val="000000"/>
              </a:solidFill>
              <a:latin typeface="Arial Narrow" pitchFamily="34" charset="0"/>
              <a:cs typeface="Tahoma" pitchFamily="34" charset="0"/>
            </a:endParaRPr>
          </a:p>
        </p:txBody>
      </p:sp>
      <p:pic>
        <p:nvPicPr>
          <p:cNvPr id="21508" name="Picture 15" descr="Mobile Alternative Fueling Station Locator: Find alternative fueling stations on your mobile device">
            <a:hlinkClick r:id="rId4"/>
          </p:cNvPr>
          <p:cNvPicPr>
            <a:picLocks noChangeAspect="1" noChangeArrowheads="1"/>
          </p:cNvPicPr>
          <p:nvPr/>
        </p:nvPicPr>
        <p:blipFill>
          <a:blip r:embed="rId5" cstate="print"/>
          <a:srcRect/>
          <a:stretch>
            <a:fillRect/>
          </a:stretch>
        </p:blipFill>
        <p:spPr bwMode="auto">
          <a:xfrm>
            <a:off x="3352800" y="2743200"/>
            <a:ext cx="2438400" cy="666750"/>
          </a:xfrm>
          <a:prstGeom prst="rect">
            <a:avLst/>
          </a:prstGeom>
          <a:noFill/>
          <a:ln w="9525">
            <a:solidFill>
              <a:schemeClr val="tx1"/>
            </a:solidFill>
            <a:miter lim="800000"/>
            <a:headEnd/>
            <a:tailEnd/>
          </a:ln>
        </p:spPr>
      </p:pic>
      <p:pic>
        <p:nvPicPr>
          <p:cNvPr id="21509" name="Picture 16" descr="Alternative Fueling Station Locator: Find alternative fueling station locations">
            <a:hlinkClick r:id="rId6"/>
          </p:cNvPr>
          <p:cNvPicPr>
            <a:picLocks noChangeAspect="1" noChangeArrowheads="1"/>
          </p:cNvPicPr>
          <p:nvPr/>
        </p:nvPicPr>
        <p:blipFill>
          <a:blip r:embed="rId7" cstate="print"/>
          <a:srcRect/>
          <a:stretch>
            <a:fillRect/>
          </a:stretch>
        </p:blipFill>
        <p:spPr bwMode="auto">
          <a:xfrm>
            <a:off x="3352800" y="1905000"/>
            <a:ext cx="2438400" cy="666750"/>
          </a:xfrm>
          <a:prstGeom prst="rect">
            <a:avLst/>
          </a:prstGeom>
          <a:noFill/>
          <a:ln w="9525">
            <a:solidFill>
              <a:schemeClr val="tx1"/>
            </a:solidFill>
            <a:miter lim="800000"/>
            <a:headEnd/>
            <a:tailEnd/>
          </a:ln>
        </p:spPr>
      </p:pic>
      <p:pic>
        <p:nvPicPr>
          <p:cNvPr id="21510" name="Picture 17" descr="Total Stations Count: Find the number of fueling stations in the U.S by fuel type">
            <a:hlinkClick r:id="rId8"/>
          </p:cNvPr>
          <p:cNvPicPr>
            <a:picLocks noChangeAspect="1" noChangeArrowheads="1"/>
          </p:cNvPicPr>
          <p:nvPr/>
        </p:nvPicPr>
        <p:blipFill>
          <a:blip r:embed="rId9" cstate="print"/>
          <a:srcRect/>
          <a:stretch>
            <a:fillRect/>
          </a:stretch>
        </p:blipFill>
        <p:spPr bwMode="auto">
          <a:xfrm>
            <a:off x="3352800" y="3581400"/>
            <a:ext cx="2438400" cy="666750"/>
          </a:xfrm>
          <a:prstGeom prst="rect">
            <a:avLst/>
          </a:prstGeom>
          <a:noFill/>
          <a:ln w="9525">
            <a:solidFill>
              <a:schemeClr val="tx1"/>
            </a:solidFill>
            <a:miter lim="800000"/>
            <a:headEnd/>
            <a:tailEnd/>
          </a:ln>
        </p:spPr>
      </p:pic>
      <p:pic>
        <p:nvPicPr>
          <p:cNvPr id="21511" name="Picture 18" descr="State Information Search: Find alternative fuel and advanced vehicle information by state">
            <a:hlinkClick r:id="rId10"/>
          </p:cNvPr>
          <p:cNvPicPr>
            <a:picLocks noChangeAspect="1" noChangeArrowheads="1"/>
          </p:cNvPicPr>
          <p:nvPr/>
        </p:nvPicPr>
        <p:blipFill>
          <a:blip r:embed="rId11" cstate="print"/>
          <a:srcRect/>
          <a:stretch>
            <a:fillRect/>
          </a:stretch>
        </p:blipFill>
        <p:spPr bwMode="auto">
          <a:xfrm>
            <a:off x="6019800" y="1905000"/>
            <a:ext cx="2438400" cy="666750"/>
          </a:xfrm>
          <a:prstGeom prst="rect">
            <a:avLst/>
          </a:prstGeom>
          <a:noFill/>
          <a:ln w="9525">
            <a:solidFill>
              <a:schemeClr val="tx1"/>
            </a:solidFill>
            <a:miter lim="800000"/>
            <a:headEnd/>
            <a:tailEnd/>
          </a:ln>
        </p:spPr>
      </p:pic>
      <p:pic>
        <p:nvPicPr>
          <p:cNvPr id="21512" name="Picture 19" descr="Incentives and Laws Search: Search the U.S. incentives and laws database ">
            <a:hlinkClick r:id="rId12"/>
          </p:cNvPr>
          <p:cNvPicPr>
            <a:picLocks noChangeAspect="1" noChangeArrowheads="1"/>
          </p:cNvPicPr>
          <p:nvPr/>
        </p:nvPicPr>
        <p:blipFill>
          <a:blip r:embed="rId13" cstate="print"/>
          <a:srcRect/>
          <a:stretch>
            <a:fillRect/>
          </a:stretch>
        </p:blipFill>
        <p:spPr bwMode="auto">
          <a:xfrm>
            <a:off x="6019800" y="2743200"/>
            <a:ext cx="2438400" cy="666750"/>
          </a:xfrm>
          <a:prstGeom prst="rect">
            <a:avLst/>
          </a:prstGeom>
          <a:noFill/>
          <a:ln w="9525">
            <a:solidFill>
              <a:schemeClr val="tx1"/>
            </a:solidFill>
            <a:miter lim="800000"/>
            <a:headEnd/>
            <a:tailEnd/>
          </a:ln>
        </p:spPr>
      </p:pic>
      <p:pic>
        <p:nvPicPr>
          <p:cNvPr id="21513" name="Picture 20" descr="TransAtlas: Explore an interactive map displaying alternative fuel and vehicle data">
            <a:hlinkClick r:id="rId14"/>
          </p:cNvPr>
          <p:cNvPicPr>
            <a:picLocks noChangeAspect="1" noChangeArrowheads="1"/>
          </p:cNvPicPr>
          <p:nvPr/>
        </p:nvPicPr>
        <p:blipFill>
          <a:blip r:embed="rId15" cstate="print"/>
          <a:srcRect/>
          <a:stretch>
            <a:fillRect/>
          </a:stretch>
        </p:blipFill>
        <p:spPr bwMode="auto">
          <a:xfrm>
            <a:off x="6019800" y="3581400"/>
            <a:ext cx="2438400" cy="666750"/>
          </a:xfrm>
          <a:prstGeom prst="rect">
            <a:avLst/>
          </a:prstGeom>
          <a:noFill/>
          <a:ln w="9525">
            <a:solidFill>
              <a:schemeClr val="tx1"/>
            </a:solidFill>
            <a:miter lim="800000"/>
            <a:headEnd/>
            <a:tailEnd/>
          </a:ln>
        </p:spPr>
      </p:pic>
      <p:pic>
        <p:nvPicPr>
          <p:cNvPr id="21514" name="Picture 21" descr="Petroleum Reduction Planning Tool: Forecast fleet petroleum reduction ">
            <a:hlinkClick r:id="rId16"/>
          </p:cNvPr>
          <p:cNvPicPr>
            <a:picLocks noChangeAspect="1" noChangeArrowheads="1"/>
          </p:cNvPicPr>
          <p:nvPr/>
        </p:nvPicPr>
        <p:blipFill>
          <a:blip r:embed="rId17" cstate="print"/>
          <a:srcRect/>
          <a:stretch>
            <a:fillRect/>
          </a:stretch>
        </p:blipFill>
        <p:spPr bwMode="auto">
          <a:xfrm>
            <a:off x="6019800" y="4495800"/>
            <a:ext cx="2438400" cy="666750"/>
          </a:xfrm>
          <a:prstGeom prst="rect">
            <a:avLst/>
          </a:prstGeom>
          <a:noFill/>
          <a:ln w="9525">
            <a:solidFill>
              <a:schemeClr val="tx1"/>
            </a:solidFill>
            <a:miter lim="800000"/>
            <a:headEnd/>
            <a:tailEnd/>
          </a:ln>
        </p:spPr>
      </p:pic>
      <p:pic>
        <p:nvPicPr>
          <p:cNvPr id="21515" name="Picture 22" descr="Fleet Experiences Search: Browse fleet experience stories by category">
            <a:hlinkClick r:id="rId18"/>
          </p:cNvPr>
          <p:cNvPicPr>
            <a:picLocks noChangeAspect="1" noChangeArrowheads="1"/>
          </p:cNvPicPr>
          <p:nvPr/>
        </p:nvPicPr>
        <p:blipFill>
          <a:blip r:embed="rId19" cstate="print"/>
          <a:srcRect/>
          <a:stretch>
            <a:fillRect/>
          </a:stretch>
        </p:blipFill>
        <p:spPr bwMode="auto">
          <a:xfrm>
            <a:off x="3352800" y="4495800"/>
            <a:ext cx="2438400" cy="666750"/>
          </a:xfrm>
          <a:prstGeom prst="rect">
            <a:avLst/>
          </a:prstGeom>
          <a:noFill/>
          <a:ln w="9525">
            <a:solidFill>
              <a:schemeClr val="tx1"/>
            </a:solidFill>
            <a:miter lim="800000"/>
            <a:headEnd/>
            <a:tailEnd/>
          </a:ln>
        </p:spPr>
      </p:pic>
      <p:pic>
        <p:nvPicPr>
          <p:cNvPr id="21516" name="Picture 23" descr="Coalition Location Map: Find coalition contact information by state">
            <a:hlinkClick r:id="rId20"/>
          </p:cNvPr>
          <p:cNvPicPr>
            <a:picLocks noChangeAspect="1" noChangeArrowheads="1"/>
          </p:cNvPicPr>
          <p:nvPr/>
        </p:nvPicPr>
        <p:blipFill>
          <a:blip r:embed="rId21" cstate="print"/>
          <a:srcRect/>
          <a:stretch>
            <a:fillRect/>
          </a:stretch>
        </p:blipFill>
        <p:spPr bwMode="auto">
          <a:xfrm>
            <a:off x="3352800" y="5410200"/>
            <a:ext cx="2438400" cy="666750"/>
          </a:xfrm>
          <a:prstGeom prst="rect">
            <a:avLst/>
          </a:prstGeom>
          <a:noFill/>
          <a:ln w="9525">
            <a:solidFill>
              <a:schemeClr val="tx1"/>
            </a:solidFill>
            <a:miter lim="800000"/>
            <a:headEnd/>
            <a:tailEnd/>
          </a:ln>
        </p:spPr>
      </p:pic>
      <p:pic>
        <p:nvPicPr>
          <p:cNvPr id="21517" name="Picture 17" descr="Related Links Search: Generate a list of fuel and vehicle Web sites by category">
            <a:hlinkClick r:id="rId22"/>
          </p:cNvPr>
          <p:cNvPicPr>
            <a:picLocks noChangeAspect="1" noChangeArrowheads="1"/>
          </p:cNvPicPr>
          <p:nvPr/>
        </p:nvPicPr>
        <p:blipFill>
          <a:blip r:embed="rId23" cstate="print"/>
          <a:srcRect/>
          <a:stretch>
            <a:fillRect/>
          </a:stretch>
        </p:blipFill>
        <p:spPr bwMode="auto">
          <a:xfrm>
            <a:off x="6019800" y="5410200"/>
            <a:ext cx="2438400" cy="666750"/>
          </a:xfrm>
          <a:prstGeom prst="rect">
            <a:avLst/>
          </a:prstGeom>
          <a:noFill/>
          <a:ln w="9525">
            <a:solidFill>
              <a:schemeClr val="tx1"/>
            </a:solidFill>
            <a:miter lim="800000"/>
            <a:headEnd/>
            <a:tailEnd/>
          </a:ln>
        </p:spPr>
      </p:pic>
      <p:pic>
        <p:nvPicPr>
          <p:cNvPr id="21518" name="Picture 19" descr="About the AFDC"/>
          <p:cNvPicPr>
            <a:picLocks noChangeAspect="1" noChangeArrowheads="1"/>
          </p:cNvPicPr>
          <p:nvPr/>
        </p:nvPicPr>
        <p:blipFill>
          <a:blip r:embed="rId24"/>
          <a:srcRect/>
          <a:stretch>
            <a:fillRect/>
          </a:stretch>
        </p:blipFill>
        <p:spPr bwMode="auto">
          <a:xfrm>
            <a:off x="228600" y="304800"/>
            <a:ext cx="3810000" cy="495300"/>
          </a:xfrm>
          <a:prstGeom prst="rect">
            <a:avLst/>
          </a:prstGeom>
          <a:noFill/>
          <a:ln w="9525">
            <a:noFill/>
            <a:miter lim="800000"/>
            <a:headEnd/>
            <a:tailEnd/>
          </a:ln>
        </p:spPr>
      </p:pic>
      <p:pic>
        <p:nvPicPr>
          <p:cNvPr id="21519" name="Picture 21" descr="Publications Search: Search alternative fuels and advanced vehicles publications database">
            <a:hlinkClick r:id="rId25"/>
          </p:cNvPr>
          <p:cNvPicPr>
            <a:picLocks noChangeAspect="1" noChangeArrowheads="1"/>
          </p:cNvPicPr>
          <p:nvPr/>
        </p:nvPicPr>
        <p:blipFill>
          <a:blip r:embed="rId26" cstate="print"/>
          <a:srcRect/>
          <a:stretch>
            <a:fillRect/>
          </a:stretch>
        </p:blipFill>
        <p:spPr bwMode="auto">
          <a:xfrm>
            <a:off x="609600" y="4495800"/>
            <a:ext cx="2438400" cy="666750"/>
          </a:xfrm>
          <a:prstGeom prst="rect">
            <a:avLst/>
          </a:prstGeom>
          <a:noFill/>
          <a:ln w="9525">
            <a:solidFill>
              <a:schemeClr val="tx1"/>
            </a:solidFill>
            <a:miter lim="800000"/>
            <a:headEnd/>
            <a:tailEnd/>
          </a:ln>
        </p:spPr>
      </p:pic>
      <p:pic>
        <p:nvPicPr>
          <p:cNvPr id="21520" name="Picture 23" descr="RSS Feed: Subscribe to the AFDC news feed">
            <a:hlinkClick r:id="rId27"/>
          </p:cNvPr>
          <p:cNvPicPr>
            <a:picLocks noChangeAspect="1" noChangeArrowheads="1"/>
          </p:cNvPicPr>
          <p:nvPr/>
        </p:nvPicPr>
        <p:blipFill>
          <a:blip r:embed="rId28" cstate="print"/>
          <a:srcRect/>
          <a:stretch>
            <a:fillRect/>
          </a:stretch>
        </p:blipFill>
        <p:spPr bwMode="auto">
          <a:xfrm>
            <a:off x="609600" y="5410200"/>
            <a:ext cx="2438400" cy="666750"/>
          </a:xfrm>
          <a:prstGeom prst="rect">
            <a:avLst/>
          </a:prstGeom>
          <a:noFill/>
          <a:ln w="9525">
            <a:solidFill>
              <a:schemeClr val="tx1"/>
            </a:solidFill>
            <a:miter lim="800000"/>
            <a:headEnd/>
            <a:tailEnd/>
          </a:ln>
        </p:spPr>
      </p:pic>
      <p:sp>
        <p:nvSpPr>
          <p:cNvPr id="21521" name="Rectangle 28"/>
          <p:cNvSpPr>
            <a:spLocks noChangeArrowheads="1"/>
          </p:cNvSpPr>
          <p:nvPr/>
        </p:nvSpPr>
        <p:spPr bwMode="auto">
          <a:xfrm>
            <a:off x="457200" y="6248400"/>
            <a:ext cx="7010400" cy="276225"/>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Access all of the tools and information at </a:t>
            </a:r>
            <a:r>
              <a:rPr lang="en-US" i="1" dirty="0">
                <a:latin typeface="Times New Roman" pitchFamily="18" charset="0"/>
                <a:cs typeface="Times New Roman" pitchFamily="18" charset="0"/>
              </a:rPr>
              <a:t>http://www.afdc.energy.gov/afdc/info_resources.html</a:t>
            </a:r>
          </a:p>
        </p:txBody>
      </p:sp>
      <p:sp>
        <p:nvSpPr>
          <p:cNvPr id="30" name="Rectangle 29"/>
          <p:cNvSpPr/>
          <p:nvPr/>
        </p:nvSpPr>
        <p:spPr>
          <a:xfrm>
            <a:off x="152400" y="228600"/>
            <a:ext cx="6629400" cy="461665"/>
          </a:xfrm>
          <a:prstGeom prst="rect">
            <a:avLst/>
          </a:prstGeom>
        </p:spPr>
        <p:txBody>
          <a:bodyPr wrap="square">
            <a:spAutoFit/>
          </a:bodyPr>
          <a:lstStyle/>
          <a:p>
            <a:pPr>
              <a:defRPr/>
            </a:pPr>
            <a:r>
              <a:rPr lang="en-US" sz="2400" dirty="0" smtClean="0">
                <a:solidFill>
                  <a:schemeClr val="bg1"/>
                </a:solidFill>
                <a:latin typeface="+mj-lt"/>
                <a:ea typeface="Tahoma" pitchFamily="34" charset="0"/>
                <a:cs typeface="Tahoma" pitchFamily="34" charset="0"/>
              </a:rPr>
              <a:t>Tools, Publications, Data, and much more !</a:t>
            </a:r>
            <a:endParaRPr lang="en-US" sz="2400" dirty="0">
              <a:solidFill>
                <a:schemeClr val="bg1"/>
              </a:solidFill>
              <a:latin typeface="+mj-lt"/>
            </a:endParaRPr>
          </a:p>
        </p:txBody>
      </p:sp>
    </p:spTree>
    <p:extLst>
      <p:ext uri="{BB962C8B-B14F-4D97-AF65-F5344CB8AC3E}">
        <p14:creationId xmlns:p14="http://schemas.microsoft.com/office/powerpoint/2010/main" val="141126232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rcRect l="42667" t="23467" r="29333" b="6400"/>
          <a:stretch>
            <a:fillRect/>
          </a:stretch>
        </p:blipFill>
        <p:spPr bwMode="auto">
          <a:xfrm rot="1107214">
            <a:off x="6045200" y="1520825"/>
            <a:ext cx="2025650" cy="3152775"/>
          </a:xfrm>
          <a:prstGeom prst="rect">
            <a:avLst/>
          </a:prstGeom>
          <a:noFill/>
          <a:ln w="9525">
            <a:solidFill>
              <a:schemeClr val="bg1">
                <a:lumMod val="65000"/>
              </a:schemeClr>
            </a:solidFill>
            <a:miter lim="800000"/>
            <a:headEnd/>
            <a:tailEnd/>
          </a:ln>
        </p:spPr>
      </p:pic>
      <p:pic>
        <p:nvPicPr>
          <p:cNvPr id="4103" name="Picture 7"/>
          <p:cNvPicPr>
            <a:picLocks noChangeAspect="1" noChangeArrowheads="1"/>
          </p:cNvPicPr>
          <p:nvPr/>
        </p:nvPicPr>
        <p:blipFill>
          <a:blip r:embed="rId4"/>
          <a:srcRect l="42667" t="23467" r="29333" b="6400"/>
          <a:stretch>
            <a:fillRect/>
          </a:stretch>
        </p:blipFill>
        <p:spPr bwMode="auto">
          <a:xfrm rot="21045095">
            <a:off x="4276725" y="1406525"/>
            <a:ext cx="1997075" cy="3125788"/>
          </a:xfrm>
          <a:prstGeom prst="rect">
            <a:avLst/>
          </a:prstGeom>
          <a:noFill/>
          <a:ln w="9525">
            <a:solidFill>
              <a:schemeClr val="bg1">
                <a:lumMod val="65000"/>
              </a:schemeClr>
            </a:solidFill>
            <a:miter lim="800000"/>
            <a:headEnd/>
            <a:tailEnd/>
          </a:ln>
        </p:spPr>
      </p:pic>
      <p:pic>
        <p:nvPicPr>
          <p:cNvPr id="4102" name="Picture 6"/>
          <p:cNvPicPr>
            <a:picLocks noChangeAspect="1" noChangeArrowheads="1"/>
          </p:cNvPicPr>
          <p:nvPr/>
        </p:nvPicPr>
        <p:blipFill>
          <a:blip r:embed="rId5"/>
          <a:srcRect l="40000" t="23467" r="26667" b="9600"/>
          <a:stretch>
            <a:fillRect/>
          </a:stretch>
        </p:blipFill>
        <p:spPr bwMode="auto">
          <a:xfrm rot="20072488">
            <a:off x="3703638" y="3033713"/>
            <a:ext cx="2433637" cy="3054350"/>
          </a:xfrm>
          <a:prstGeom prst="rect">
            <a:avLst/>
          </a:prstGeom>
          <a:noFill/>
          <a:ln w="9525">
            <a:solidFill>
              <a:schemeClr val="bg1">
                <a:lumMod val="65000"/>
              </a:schemeClr>
            </a:solidFill>
            <a:miter lim="800000"/>
            <a:headEnd/>
            <a:tailEnd/>
          </a:ln>
        </p:spPr>
      </p:pic>
      <p:sp>
        <p:nvSpPr>
          <p:cNvPr id="9221" name="Content Placeholder 1"/>
          <p:cNvSpPr>
            <a:spLocks noGrp="1"/>
          </p:cNvSpPr>
          <p:nvPr>
            <p:ph idx="1"/>
          </p:nvPr>
        </p:nvSpPr>
        <p:spPr>
          <a:xfrm>
            <a:off x="295275" y="1274763"/>
            <a:ext cx="3384550" cy="5126037"/>
          </a:xfrm>
        </p:spPr>
        <p:txBody>
          <a:bodyPr/>
          <a:lstStyle/>
          <a:p>
            <a:pPr eaLnBrk="1" hangingPunct="1">
              <a:spcAft>
                <a:spcPts val="1600"/>
              </a:spcAft>
            </a:pPr>
            <a:r>
              <a:rPr lang="en-US" sz="1800" dirty="0" smtClean="0"/>
              <a:t>Propane Basics</a:t>
            </a:r>
          </a:p>
          <a:p>
            <a:pPr eaLnBrk="1" hangingPunct="1">
              <a:spcAft>
                <a:spcPts val="1600"/>
              </a:spcAft>
            </a:pPr>
            <a:r>
              <a:rPr lang="en-US" sz="1800" dirty="0" smtClean="0"/>
              <a:t>Natural Gas Basics</a:t>
            </a:r>
          </a:p>
          <a:p>
            <a:pPr eaLnBrk="1" hangingPunct="1">
              <a:spcAft>
                <a:spcPts val="1600"/>
              </a:spcAft>
            </a:pPr>
            <a:r>
              <a:rPr lang="en-US" sz="1800" dirty="0" smtClean="0"/>
              <a:t>Guide to Alternative Fuel and Advanced Medium- and Heavy-Duty Vehicles</a:t>
            </a:r>
          </a:p>
          <a:p>
            <a:pPr eaLnBrk="1" hangingPunct="1">
              <a:spcAft>
                <a:spcPts val="1600"/>
              </a:spcAft>
            </a:pPr>
            <a:r>
              <a:rPr lang="en-US" sz="1800" dirty="0" smtClean="0"/>
              <a:t>Guide to Alternative Fuel Commercial Lawn Equipment</a:t>
            </a:r>
          </a:p>
          <a:p>
            <a:pPr eaLnBrk="1" hangingPunct="1">
              <a:spcAft>
                <a:spcPts val="1600"/>
              </a:spcAft>
            </a:pPr>
            <a:r>
              <a:rPr lang="en-US" sz="1800" dirty="0" smtClean="0"/>
              <a:t>Clean Cities Vehicle Buyer’s Guide</a:t>
            </a:r>
          </a:p>
          <a:p>
            <a:pPr eaLnBrk="1" hangingPunct="1">
              <a:spcAft>
                <a:spcPts val="1600"/>
              </a:spcAft>
            </a:pPr>
            <a:r>
              <a:rPr lang="en-US" sz="1800" dirty="0" smtClean="0"/>
              <a:t>Guide to Aftermarket Vehicle Conversions (coming soon)</a:t>
            </a:r>
            <a:endParaRPr lang="en-US" sz="1600" dirty="0" smtClean="0"/>
          </a:p>
          <a:p>
            <a:pPr eaLnBrk="1" hangingPunct="1">
              <a:spcAft>
                <a:spcPts val="1600"/>
              </a:spcAft>
              <a:buFont typeface="Arial" pitchFamily="34" charset="0"/>
              <a:buNone/>
            </a:pPr>
            <a:endParaRPr lang="en-US" sz="1600" dirty="0" smtClean="0"/>
          </a:p>
          <a:p>
            <a:pPr eaLnBrk="1" hangingPunct="1">
              <a:spcAft>
                <a:spcPts val="1600"/>
              </a:spcAft>
            </a:pPr>
            <a:endParaRPr lang="en-US" sz="1600" dirty="0" smtClean="0"/>
          </a:p>
          <a:p>
            <a:pPr eaLnBrk="1" hangingPunct="1">
              <a:buFont typeface="Arial" pitchFamily="34" charset="0"/>
              <a:buNone/>
            </a:pPr>
            <a:endParaRPr lang="en-US" dirty="0" smtClean="0"/>
          </a:p>
        </p:txBody>
      </p:sp>
      <p:sp>
        <p:nvSpPr>
          <p:cNvPr id="9222" name="Title 2"/>
          <p:cNvSpPr>
            <a:spLocks noGrp="1"/>
          </p:cNvSpPr>
          <p:nvPr>
            <p:ph type="title"/>
          </p:nvPr>
        </p:nvSpPr>
        <p:spPr/>
        <p:txBody>
          <a:bodyPr/>
          <a:lstStyle/>
          <a:p>
            <a:pPr eaLnBrk="1" hangingPunct="1"/>
            <a:r>
              <a:rPr lang="en-US" dirty="0" smtClean="0"/>
              <a:t>Publications</a:t>
            </a:r>
          </a:p>
        </p:txBody>
      </p:sp>
      <p:pic>
        <p:nvPicPr>
          <p:cNvPr id="8" name="Picture 7"/>
          <p:cNvPicPr/>
          <p:nvPr/>
        </p:nvPicPr>
        <p:blipFill>
          <a:blip/>
          <a:srcRect l="42789" t="25641" r="25481" b="7692"/>
          <a:stretch>
            <a:fillRect/>
          </a:stretch>
        </p:blipFill>
        <p:spPr bwMode="auto">
          <a:xfrm rot="1456350">
            <a:off x="6053138" y="2982913"/>
            <a:ext cx="2379662" cy="3135312"/>
          </a:xfrm>
          <a:prstGeom prst="rect">
            <a:avLst/>
          </a:prstGeom>
          <a:noFill/>
          <a:ln w="9525">
            <a:solidFill>
              <a:schemeClr val="bg1">
                <a:lumMod val="75000"/>
              </a:schemeClr>
            </a:solidFill>
            <a:miter lim="800000"/>
            <a:headEnd/>
            <a:tailEnd/>
          </a:ln>
        </p:spPr>
      </p:pic>
      <p:pic>
        <p:nvPicPr>
          <p:cNvPr id="10" name="Picture 9"/>
          <p:cNvPicPr/>
          <p:nvPr/>
        </p:nvPicPr>
        <p:blipFill>
          <a:blip r:embed="rId6"/>
          <a:srcRect l="42789" t="25641" r="25481" b="7692"/>
          <a:stretch>
            <a:fillRect/>
          </a:stretch>
        </p:blipFill>
        <p:spPr bwMode="auto">
          <a:xfrm rot="1456350">
            <a:off x="6053138" y="2994025"/>
            <a:ext cx="2379662" cy="3133725"/>
          </a:xfrm>
          <a:prstGeom prst="rect">
            <a:avLst/>
          </a:prstGeom>
          <a:noFill/>
          <a:ln w="9525">
            <a:solidFill>
              <a:schemeClr val="bg1">
                <a:lumMod val="75000"/>
              </a:schemeClr>
            </a:solidFill>
            <a:miter lim="800000"/>
            <a:headEnd/>
            <a:tailEnd/>
          </a:ln>
        </p:spPr>
      </p:pic>
    </p:spTree>
    <p:extLst>
      <p:ext uri="{BB962C8B-B14F-4D97-AF65-F5344CB8AC3E}">
        <p14:creationId xmlns:p14="http://schemas.microsoft.com/office/powerpoint/2010/main" val="2633734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FE700222-0738-428F-B153-70674F6DDEA4}" type="slidenum">
              <a:rPr lang="en-US" sz="1400"/>
              <a:pPr algn="r" eaLnBrk="1" hangingPunct="1"/>
              <a:t>14</a:t>
            </a:fld>
            <a:endParaRPr lang="en-US" sz="1400" dirty="0"/>
          </a:p>
        </p:txBody>
      </p:sp>
      <p:sp>
        <p:nvSpPr>
          <p:cNvPr id="20483" name="Text Box 5"/>
          <p:cNvSpPr txBox="1">
            <a:spLocks noChangeArrowheads="1"/>
          </p:cNvSpPr>
          <p:nvPr/>
        </p:nvSpPr>
        <p:spPr bwMode="auto">
          <a:xfrm>
            <a:off x="1" y="1620838"/>
            <a:ext cx="4191000" cy="4493538"/>
          </a:xfrm>
          <a:prstGeom prst="rect">
            <a:avLst/>
          </a:prstGeom>
          <a:noFill/>
          <a:ln w="9525">
            <a:noFill/>
            <a:miter lim="800000"/>
            <a:headEnd/>
            <a:tailEnd/>
          </a:ln>
        </p:spPr>
        <p:txBody>
          <a:bodyPr wrap="square">
            <a:spAutoFit/>
          </a:bodyPr>
          <a:lstStyle/>
          <a:p>
            <a:pPr marL="342900" indent="-342900">
              <a:spcBef>
                <a:spcPts val="600"/>
              </a:spcBef>
              <a:buFont typeface="Arial" pitchFamily="34" charset="0"/>
              <a:buChar char="•"/>
              <a:defRPr/>
            </a:pPr>
            <a:r>
              <a:rPr lang="en-US" sz="2400" dirty="0" smtClean="0">
                <a:latin typeface="+mn-lt"/>
              </a:rPr>
              <a:t>MotorWeek</a:t>
            </a:r>
            <a:endParaRPr lang="en-US" sz="2400" dirty="0">
              <a:latin typeface="+mn-lt"/>
            </a:endParaRPr>
          </a:p>
          <a:p>
            <a:pPr marL="800100" lvl="1" indent="-342900">
              <a:spcBef>
                <a:spcPts val="600"/>
              </a:spcBef>
              <a:buFont typeface="Courier New" pitchFamily="49" charset="0"/>
              <a:buChar char="o"/>
              <a:defRPr/>
            </a:pPr>
            <a:r>
              <a:rPr lang="en-US" sz="2200" dirty="0">
                <a:latin typeface="+mn-lt"/>
              </a:rPr>
              <a:t>&gt; 100 segments on alternative fuels, advanced vehicles, fuel </a:t>
            </a:r>
            <a:r>
              <a:rPr lang="en-US" sz="2200" dirty="0" smtClean="0">
                <a:latin typeface="+mn-lt"/>
              </a:rPr>
              <a:t>economy, EcoCar Challenge</a:t>
            </a:r>
            <a:endParaRPr lang="en-US" sz="2200" dirty="0">
              <a:latin typeface="+mn-lt"/>
            </a:endParaRPr>
          </a:p>
          <a:p>
            <a:pPr marL="800100" lvl="1" indent="-342900">
              <a:spcBef>
                <a:spcPts val="600"/>
              </a:spcBef>
              <a:buFont typeface="Courier New" pitchFamily="49" charset="0"/>
              <a:buChar char="o"/>
              <a:defRPr/>
            </a:pPr>
            <a:r>
              <a:rPr lang="en-US" sz="2200" dirty="0">
                <a:latin typeface="+mn-lt"/>
              </a:rPr>
              <a:t>Clean Cities’ success stories</a:t>
            </a:r>
          </a:p>
          <a:p>
            <a:pPr marL="800100" lvl="1" indent="-342900">
              <a:spcBef>
                <a:spcPts val="600"/>
              </a:spcBef>
              <a:buFont typeface="Courier New" pitchFamily="49" charset="0"/>
              <a:buChar char="o"/>
              <a:defRPr/>
            </a:pPr>
            <a:r>
              <a:rPr lang="en-US" sz="2200" dirty="0" smtClean="0">
                <a:latin typeface="+mn-lt"/>
              </a:rPr>
              <a:t>Link to </a:t>
            </a:r>
            <a:r>
              <a:rPr lang="en-US" sz="2200" dirty="0">
                <a:latin typeface="+mn-lt"/>
              </a:rPr>
              <a:t>Clean Cities’ </a:t>
            </a:r>
            <a:r>
              <a:rPr lang="en-US" sz="2200" dirty="0" smtClean="0">
                <a:latin typeface="+mn-lt"/>
              </a:rPr>
              <a:t>websites or EcoCAR websites</a:t>
            </a:r>
            <a:endParaRPr lang="en-US" sz="2200" dirty="0">
              <a:latin typeface="+mn-lt"/>
            </a:endParaRPr>
          </a:p>
          <a:p>
            <a:pPr marL="800100" lvl="1" indent="-342900">
              <a:spcBef>
                <a:spcPts val="600"/>
              </a:spcBef>
              <a:buFont typeface="Courier New" pitchFamily="49" charset="0"/>
              <a:buChar char="o"/>
              <a:defRPr/>
            </a:pPr>
            <a:endParaRPr lang="en-US" sz="2200" dirty="0">
              <a:latin typeface="+mn-lt"/>
            </a:endParaRPr>
          </a:p>
        </p:txBody>
      </p:sp>
      <p:pic>
        <p:nvPicPr>
          <p:cNvPr id="14340"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1600200"/>
            <a:ext cx="4565650" cy="40703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4771" name="Rectangle 2"/>
          <p:cNvSpPr>
            <a:spLocks noChangeArrowheads="1"/>
          </p:cNvSpPr>
          <p:nvPr/>
        </p:nvSpPr>
        <p:spPr bwMode="auto">
          <a:xfrm>
            <a:off x="152400" y="152400"/>
            <a:ext cx="8763000" cy="763588"/>
          </a:xfrm>
          <a:prstGeom prst="rect">
            <a:avLst/>
          </a:prstGeom>
          <a:noFill/>
          <a:ln w="9525">
            <a:noFill/>
            <a:miter lim="800000"/>
            <a:headEnd/>
            <a:tailEnd/>
          </a:ln>
        </p:spPr>
        <p:txBody>
          <a:bodyPr lIns="91344" tIns="45672" rIns="91344" bIns="45672" anchor="ctr"/>
          <a:lstStyle/>
          <a:p>
            <a:pPr eaLnBrk="0" hangingPunct="0">
              <a:lnSpc>
                <a:spcPts val="2800"/>
              </a:lnSpc>
              <a:defRPr/>
            </a:pPr>
            <a:r>
              <a:rPr lang="en-US" sz="2600" dirty="0" smtClean="0">
                <a:solidFill>
                  <a:srgbClr val="FFFFFF"/>
                </a:solidFill>
                <a:latin typeface="+mj-lt"/>
              </a:rPr>
              <a:t>Partnership with National </a:t>
            </a:r>
          </a:p>
          <a:p>
            <a:pPr eaLnBrk="0" hangingPunct="0">
              <a:lnSpc>
                <a:spcPts val="2800"/>
              </a:lnSpc>
              <a:defRPr/>
            </a:pPr>
            <a:r>
              <a:rPr lang="en-US" sz="2600" dirty="0" smtClean="0">
                <a:solidFill>
                  <a:srgbClr val="FFFFFF"/>
                </a:solidFill>
                <a:latin typeface="+mj-lt"/>
              </a:rPr>
              <a:t>Public Television</a:t>
            </a:r>
            <a:endParaRPr lang="en-US" sz="2600" dirty="0">
              <a:solidFill>
                <a:srgbClr val="FFFFFF"/>
              </a:solidFill>
              <a:latin typeface="+mj-l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33800" y="438397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215514"/>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762000" y="1219200"/>
            <a:ext cx="7620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000" b="1" dirty="0" smtClean="0">
                <a:solidFill>
                  <a:srgbClr val="00A4E4">
                    <a:lumMod val="50000"/>
                  </a:srgbClr>
                </a:solidFill>
              </a:rPr>
              <a:t>Competitively-Awarded </a:t>
            </a:r>
            <a:r>
              <a:rPr lang="en-US" sz="2000" b="1" dirty="0">
                <a:solidFill>
                  <a:srgbClr val="00A4E4">
                    <a:lumMod val="50000"/>
                  </a:srgbClr>
                </a:solidFill>
              </a:rPr>
              <a:t>Financial Assistance</a:t>
            </a:r>
            <a:r>
              <a:rPr lang="en-US" sz="2000" b="1" dirty="0" smtClean="0">
                <a:solidFill>
                  <a:srgbClr val="000000"/>
                </a:solidFill>
              </a:rPr>
              <a:t>:</a:t>
            </a:r>
            <a:endParaRPr lang="en-US" sz="2000" i="1" dirty="0">
              <a:solidFill>
                <a:srgbClr val="000000"/>
              </a:solidFill>
            </a:endParaRPr>
          </a:p>
          <a:p>
            <a:pPr fontAlgn="base">
              <a:spcBef>
                <a:spcPct val="0"/>
              </a:spcBef>
              <a:spcAft>
                <a:spcPct val="0"/>
              </a:spcAft>
            </a:pPr>
            <a:r>
              <a:rPr lang="en-US" sz="2000" i="1" dirty="0" smtClean="0">
                <a:solidFill>
                  <a:srgbClr val="000000"/>
                </a:solidFill>
              </a:rPr>
              <a:t>encourages </a:t>
            </a:r>
            <a:r>
              <a:rPr lang="en-US" sz="2000" i="1" dirty="0">
                <a:solidFill>
                  <a:srgbClr val="000000"/>
                </a:solidFill>
              </a:rPr>
              <a:t>private sector match and long-term investment</a:t>
            </a:r>
          </a:p>
          <a:p>
            <a:pPr fontAlgn="base">
              <a:spcBef>
                <a:spcPct val="0"/>
              </a:spcBef>
              <a:spcAft>
                <a:spcPct val="0"/>
              </a:spcAft>
            </a:pPr>
            <a:endParaRPr lang="en-US" sz="2000" i="1" dirty="0">
              <a:solidFill>
                <a:srgbClr val="000000"/>
              </a:solidFill>
            </a:endParaRPr>
          </a:p>
          <a:p>
            <a:pPr marL="342900" indent="-342900" fontAlgn="base">
              <a:spcBef>
                <a:spcPct val="0"/>
              </a:spcBef>
              <a:spcAft>
                <a:spcPct val="0"/>
              </a:spcAft>
              <a:buFont typeface="Arial" pitchFamily="34" charset="0"/>
              <a:buChar char="•"/>
            </a:pPr>
            <a:r>
              <a:rPr lang="en-US" sz="2000" i="1" dirty="0">
                <a:solidFill>
                  <a:srgbClr val="000000"/>
                </a:solidFill>
              </a:rPr>
              <a:t>Community Readiness and </a:t>
            </a:r>
            <a:r>
              <a:rPr lang="en-US" sz="2000" i="1" dirty="0" smtClean="0">
                <a:solidFill>
                  <a:srgbClr val="000000"/>
                </a:solidFill>
              </a:rPr>
              <a:t>Policy </a:t>
            </a:r>
            <a:r>
              <a:rPr lang="en-US" sz="2000" i="1" dirty="0">
                <a:solidFill>
                  <a:srgbClr val="000000"/>
                </a:solidFill>
              </a:rPr>
              <a:t>D</a:t>
            </a:r>
            <a:r>
              <a:rPr lang="en-US" sz="2000" i="1" dirty="0" smtClean="0">
                <a:solidFill>
                  <a:srgbClr val="000000"/>
                </a:solidFill>
              </a:rPr>
              <a:t>evelopment</a:t>
            </a:r>
            <a:endParaRPr lang="en-US" sz="2000" i="1" dirty="0">
              <a:solidFill>
                <a:srgbClr val="000000"/>
              </a:solidFill>
            </a:endParaRPr>
          </a:p>
          <a:p>
            <a:pPr marL="342900" indent="-342900" fontAlgn="base">
              <a:spcBef>
                <a:spcPct val="0"/>
              </a:spcBef>
              <a:spcAft>
                <a:spcPct val="0"/>
              </a:spcAft>
              <a:buFont typeface="Arial" pitchFamily="34" charset="0"/>
              <a:buChar char="•"/>
            </a:pPr>
            <a:r>
              <a:rPr lang="en-US" sz="2000" i="1" dirty="0">
                <a:solidFill>
                  <a:srgbClr val="000000"/>
                </a:solidFill>
              </a:rPr>
              <a:t>Infrastructure Development (fueling/charging stations)</a:t>
            </a:r>
          </a:p>
          <a:p>
            <a:pPr marL="342900" indent="-342900" fontAlgn="base">
              <a:spcBef>
                <a:spcPct val="0"/>
              </a:spcBef>
              <a:spcAft>
                <a:spcPct val="0"/>
              </a:spcAft>
              <a:buFont typeface="Arial" pitchFamily="34" charset="0"/>
              <a:buChar char="•"/>
            </a:pPr>
            <a:r>
              <a:rPr lang="en-US" sz="2000" i="1" dirty="0">
                <a:solidFill>
                  <a:srgbClr val="000000"/>
                </a:solidFill>
              </a:rPr>
              <a:t>Vehicle Deployment (incremental cost)</a:t>
            </a:r>
          </a:p>
          <a:p>
            <a:pPr marL="342900" indent="-342900" fontAlgn="base">
              <a:spcBef>
                <a:spcPct val="0"/>
              </a:spcBef>
              <a:spcAft>
                <a:spcPct val="0"/>
              </a:spcAft>
              <a:buFont typeface="Arial" pitchFamily="34" charset="0"/>
              <a:buChar char="•"/>
            </a:pPr>
            <a:r>
              <a:rPr lang="en-US" sz="2000" i="1" dirty="0">
                <a:solidFill>
                  <a:srgbClr val="000000"/>
                </a:solidFill>
              </a:rPr>
              <a:t>Curriculum </a:t>
            </a:r>
            <a:r>
              <a:rPr lang="en-US" sz="2000" i="1" dirty="0" smtClean="0">
                <a:solidFill>
                  <a:srgbClr val="000000"/>
                </a:solidFill>
              </a:rPr>
              <a:t>Development </a:t>
            </a:r>
            <a:r>
              <a:rPr lang="en-US" sz="2000" i="1" dirty="0">
                <a:solidFill>
                  <a:srgbClr val="000000"/>
                </a:solidFill>
              </a:rPr>
              <a:t>(safety and </a:t>
            </a:r>
            <a:r>
              <a:rPr lang="en-US" sz="2000" i="1" dirty="0" smtClean="0">
                <a:solidFill>
                  <a:srgbClr val="000000"/>
                </a:solidFill>
              </a:rPr>
              <a:t>technical </a:t>
            </a:r>
            <a:r>
              <a:rPr lang="en-US" sz="2000" i="1" dirty="0">
                <a:solidFill>
                  <a:srgbClr val="000000"/>
                </a:solidFill>
              </a:rPr>
              <a:t>courses)</a:t>
            </a:r>
            <a:endParaRPr lang="en-US" sz="2000" b="1" dirty="0">
              <a:solidFill>
                <a:srgbClr val="00A4E4">
                  <a:lumMod val="50000"/>
                </a:srgbClr>
              </a:solidFill>
            </a:endParaRPr>
          </a:p>
          <a:p>
            <a:pPr marL="342900" indent="-342900" fontAlgn="base">
              <a:spcBef>
                <a:spcPct val="0"/>
              </a:spcBef>
              <a:spcAft>
                <a:spcPct val="0"/>
              </a:spcAft>
              <a:buFont typeface="Arial" pitchFamily="34" charset="0"/>
              <a:buChar char="•"/>
            </a:pPr>
            <a:endParaRPr lang="en-US" sz="1000" b="1" dirty="0">
              <a:solidFill>
                <a:srgbClr val="000000"/>
              </a:solidFill>
            </a:endParaRPr>
          </a:p>
        </p:txBody>
      </p:sp>
      <p:sp>
        <p:nvSpPr>
          <p:cNvPr id="12291" name="Rectangle 2"/>
          <p:cNvSpPr>
            <a:spLocks noChangeArrowheads="1"/>
          </p:cNvSpPr>
          <p:nvPr/>
        </p:nvSpPr>
        <p:spPr bwMode="auto">
          <a:xfrm>
            <a:off x="228600" y="76200"/>
            <a:ext cx="7162800" cy="838200"/>
          </a:xfrm>
          <a:prstGeom prst="rect">
            <a:avLst/>
          </a:prstGeom>
          <a:noFill/>
          <a:ln w="9525">
            <a:noFill/>
            <a:miter lim="800000"/>
            <a:headEnd/>
            <a:tailEnd/>
          </a:ln>
        </p:spPr>
        <p:txBody>
          <a:bodyPr anchor="ctr"/>
          <a:lstStyle/>
          <a:p>
            <a:pPr defTabSz="457200" fontAlgn="base">
              <a:lnSpc>
                <a:spcPts val="2800"/>
              </a:lnSpc>
              <a:spcBef>
                <a:spcPct val="0"/>
              </a:spcBef>
              <a:spcAft>
                <a:spcPct val="0"/>
              </a:spcAft>
              <a:defRPr/>
            </a:pPr>
            <a:r>
              <a:rPr lang="en-US" sz="2400" dirty="0" smtClean="0">
                <a:solidFill>
                  <a:srgbClr val="FFFFFF"/>
                </a:solidFill>
                <a:cs typeface="Tahoma" pitchFamily="34" charset="0"/>
              </a:rPr>
              <a:t>Financial Assistance</a:t>
            </a:r>
            <a:endParaRPr lang="en-US" sz="2400" dirty="0">
              <a:solidFill>
                <a:srgbClr val="FFFFFF"/>
              </a:solidFill>
              <a:cs typeface="Tahoma" pitchFamily="34" charset="0"/>
            </a:endParaRPr>
          </a:p>
        </p:txBody>
      </p:sp>
      <p:pic>
        <p:nvPicPr>
          <p:cNvPr id="5123" name="Picture 3" descr="C:\Documents and Settings\margaret.smith\My Documents\Clean Cities\Presentations\2012_02_28 Henry Kelly Briefing\fuelmaker nationa park 115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49" y="3603979"/>
            <a:ext cx="1295400" cy="19112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C:\Documents and Settings\margaret.smith\My Documents\Clean Cities\Presentations\2012_02_28 Henry Kelly Briefing\biodiesel_diesel dispenser 18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58053"/>
            <a:ext cx="1143000" cy="17144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descr="C:\Documents and Settings\margaret.smith\My Documents\Clean Cities\Presentations\2012_02_28 Henry Kelly Briefing\ups ng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5364706"/>
            <a:ext cx="1745845" cy="11554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7" name="Picture 7" descr="C:\Documents and Settings\margaret.smith\My Documents\Clean Cities\Presentations\2012_02_28 Henry Kelly Briefing\honda_civic GX parking enf. 138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4415302"/>
            <a:ext cx="1733316" cy="12999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8" name="Picture 8" descr="C:\Documents and Settings\margaret.smith\My Documents\Clean Cities\Presentations\2012_02_28 Henry Kelly Briefing\ngv taxi 1742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5563141"/>
            <a:ext cx="1371600" cy="1028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9" name="Picture 9" descr="C:\Documents and Settings\margaret.smith\My Documents\Clean Cities\Presentations\2012_02_28 Henry Kelly Briefing\HEV school bus 1714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3358" y="3578579"/>
            <a:ext cx="1320800" cy="8794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1"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6600" y="3696057"/>
            <a:ext cx="1771538" cy="2246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Documents and Settings\margaret.smith\My Documents\Clean Cities\Presentations\2012_02_28 Henry Kelly Briefing\recharging unit 1872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8224" y="5065296"/>
            <a:ext cx="1041400" cy="13885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690156"/>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3657600" y="2286000"/>
            <a:ext cx="1371600" cy="692150"/>
            <a:chOff x="3733800" y="1905000"/>
            <a:chExt cx="1371600" cy="692497"/>
          </a:xfrm>
        </p:grpSpPr>
        <p:sp>
          <p:nvSpPr>
            <p:cNvPr id="8250" name="AutoShape 67"/>
            <p:cNvSpPr>
              <a:spLocks noChangeArrowheads="1"/>
            </p:cNvSpPr>
            <p:nvPr/>
          </p:nvSpPr>
          <p:spPr bwMode="auto">
            <a:xfrm>
              <a:off x="3733800" y="1905000"/>
              <a:ext cx="1371600" cy="609600"/>
            </a:xfrm>
            <a:prstGeom prst="wedgeRectCallout">
              <a:avLst>
                <a:gd name="adj1" fmla="val 42389"/>
                <a:gd name="adj2" fmla="val 127569"/>
              </a:avLst>
            </a:prstGeom>
            <a:gradFill rotWithShape="1">
              <a:gsLst>
                <a:gs pos="0">
                  <a:srgbClr val="000000"/>
                </a:gs>
                <a:gs pos="39999">
                  <a:srgbClr val="0A128C"/>
                </a:gs>
                <a:gs pos="70000">
                  <a:srgbClr val="181CC7"/>
                </a:gs>
                <a:gs pos="88000">
                  <a:srgbClr val="7005D4"/>
                </a:gs>
                <a:gs pos="100000">
                  <a:srgbClr val="8C3D91"/>
                </a:gs>
              </a:gsLst>
              <a:lin ang="5400000"/>
            </a:gra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51" name="TextBox 77"/>
            <p:cNvSpPr txBox="1">
              <a:spLocks noChangeArrowheads="1"/>
            </p:cNvSpPr>
            <p:nvPr/>
          </p:nvSpPr>
          <p:spPr bwMode="auto">
            <a:xfrm>
              <a:off x="3733800" y="1905000"/>
              <a:ext cx="1371600" cy="692497"/>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200" dirty="0">
                  <a:solidFill>
                    <a:srgbClr val="FFFFFF"/>
                  </a:solidFill>
                  <a:latin typeface="Arial" charset="0"/>
                </a:rPr>
                <a:t>Kum &amp; Go, LC</a:t>
              </a:r>
            </a:p>
            <a:p>
              <a:pPr algn="ctr" defTabSz="914400" eaLnBrk="0" fontAlgn="base" hangingPunct="0">
                <a:spcBef>
                  <a:spcPct val="0"/>
                </a:spcBef>
                <a:spcAft>
                  <a:spcPct val="0"/>
                </a:spcAft>
              </a:pPr>
              <a:r>
                <a:rPr lang="en-US" sz="1200" dirty="0">
                  <a:solidFill>
                    <a:srgbClr val="FFFFFF"/>
                  </a:solidFill>
                  <a:latin typeface="Arial" charset="0"/>
                </a:rPr>
                <a:t>$1,000,000</a:t>
              </a:r>
            </a:p>
            <a:p>
              <a:pPr algn="ctr" defTabSz="914400" eaLnBrk="0" fontAlgn="base" hangingPunct="0">
                <a:spcBef>
                  <a:spcPct val="0"/>
                </a:spcBef>
                <a:spcAft>
                  <a:spcPct val="0"/>
                </a:spcAft>
              </a:pPr>
              <a:r>
                <a:rPr lang="en-US" sz="900" dirty="0">
                  <a:solidFill>
                    <a:srgbClr val="FFFFFF"/>
                  </a:solidFill>
                  <a:latin typeface="Arial" charset="0"/>
                </a:rPr>
                <a:t>Iowa</a:t>
              </a:r>
            </a:p>
            <a:p>
              <a:pPr defTabSz="914400" eaLnBrk="0" fontAlgn="base" hangingPunct="0">
                <a:spcBef>
                  <a:spcPct val="0"/>
                </a:spcBef>
                <a:spcAft>
                  <a:spcPct val="0"/>
                </a:spcAft>
              </a:pPr>
              <a:endParaRPr lang="en-US" sz="1200" dirty="0">
                <a:solidFill>
                  <a:srgbClr val="50565C"/>
                </a:solidFill>
                <a:latin typeface="Arial" charset="0"/>
              </a:endParaRPr>
            </a:p>
          </p:txBody>
        </p:sp>
      </p:grpSp>
      <p:grpSp>
        <p:nvGrpSpPr>
          <p:cNvPr id="3" name="Group 4"/>
          <p:cNvGrpSpPr>
            <a:grpSpLocks/>
          </p:cNvGrpSpPr>
          <p:nvPr/>
        </p:nvGrpSpPr>
        <p:grpSpPr bwMode="auto">
          <a:xfrm>
            <a:off x="152400" y="1447800"/>
            <a:ext cx="7915275" cy="5130800"/>
            <a:chOff x="384" y="852"/>
            <a:chExt cx="4986" cy="3244"/>
          </a:xfrm>
        </p:grpSpPr>
        <p:pic>
          <p:nvPicPr>
            <p:cNvPr id="8248" name="Picture 5" descr="interactive_map_geometry_med"/>
            <p:cNvPicPr>
              <a:picLocks noChangeAspect="1" noChangeArrowheads="1"/>
            </p:cNvPicPr>
            <p:nvPr/>
          </p:nvPicPr>
          <p:blipFill>
            <a:blip r:embed="rId3"/>
            <a:srcRect/>
            <a:stretch>
              <a:fillRect/>
            </a:stretch>
          </p:blipFill>
          <p:spPr bwMode="auto">
            <a:xfrm>
              <a:off x="384" y="852"/>
              <a:ext cx="4986" cy="3244"/>
            </a:xfrm>
            <a:prstGeom prst="rect">
              <a:avLst/>
            </a:prstGeom>
            <a:solidFill>
              <a:schemeClr val="bg1"/>
            </a:solidFill>
            <a:ln w="9525">
              <a:noFill/>
              <a:miter lim="800000"/>
              <a:headEnd/>
              <a:tailEnd/>
            </a:ln>
          </p:spPr>
        </p:pic>
        <p:pic>
          <p:nvPicPr>
            <p:cNvPr id="8249" name="Picture 6" descr="interactive_map_geometry_med"/>
            <p:cNvPicPr>
              <a:picLocks noChangeAspect="1" noChangeArrowheads="1"/>
            </p:cNvPicPr>
            <p:nvPr/>
          </p:nvPicPr>
          <p:blipFill>
            <a:blip r:embed="rId3"/>
            <a:srcRect l="45247" t="25063" r="51865" b="68556"/>
            <a:stretch>
              <a:fillRect/>
            </a:stretch>
          </p:blipFill>
          <p:spPr bwMode="auto">
            <a:xfrm>
              <a:off x="2736" y="1776"/>
              <a:ext cx="144" cy="207"/>
            </a:xfrm>
            <a:prstGeom prst="rect">
              <a:avLst/>
            </a:prstGeom>
            <a:solidFill>
              <a:srgbClr val="FFFFFF"/>
            </a:solidFill>
            <a:ln w="9525">
              <a:noFill/>
              <a:miter lim="800000"/>
              <a:headEnd/>
              <a:tailEnd/>
            </a:ln>
          </p:spPr>
        </p:pic>
      </p:grpSp>
      <p:sp>
        <p:nvSpPr>
          <p:cNvPr id="8196" name="AutoShape 12"/>
          <p:cNvSpPr>
            <a:spLocks noChangeArrowheads="1"/>
          </p:cNvSpPr>
          <p:nvPr/>
        </p:nvSpPr>
        <p:spPr bwMode="auto">
          <a:xfrm>
            <a:off x="2971800" y="4038600"/>
            <a:ext cx="1676400" cy="685800"/>
          </a:xfrm>
          <a:prstGeom prst="wedgeRectCallout">
            <a:avLst>
              <a:gd name="adj1" fmla="val 3944"/>
              <a:gd name="adj2" fmla="val 172259"/>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197" name="TextBox 90"/>
          <p:cNvSpPr txBox="1">
            <a:spLocks noChangeArrowheads="1"/>
          </p:cNvSpPr>
          <p:nvPr/>
        </p:nvSpPr>
        <p:spPr bwMode="auto">
          <a:xfrm>
            <a:off x="2895600" y="4038600"/>
            <a:ext cx="19050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North Central Texas Council of Governments</a:t>
            </a:r>
          </a:p>
          <a:p>
            <a:pPr algn="ctr" defTabSz="914400" eaLnBrk="0" fontAlgn="base" hangingPunct="0">
              <a:spcBef>
                <a:spcPct val="0"/>
              </a:spcBef>
              <a:spcAft>
                <a:spcPct val="0"/>
              </a:spcAft>
            </a:pPr>
            <a:r>
              <a:rPr lang="en-US" sz="1100" dirty="0">
                <a:solidFill>
                  <a:srgbClr val="50565C"/>
                </a:solidFill>
                <a:latin typeface="Arial" charset="0"/>
              </a:rPr>
              <a:t>$13,181,171</a:t>
            </a:r>
          </a:p>
          <a:p>
            <a:pPr algn="ctr" defTabSz="914400" eaLnBrk="0" fontAlgn="base" hangingPunct="0">
              <a:spcBef>
                <a:spcPct val="0"/>
              </a:spcBef>
              <a:spcAft>
                <a:spcPct val="0"/>
              </a:spcAft>
            </a:pPr>
            <a:r>
              <a:rPr lang="en-US" sz="800" dirty="0">
                <a:solidFill>
                  <a:srgbClr val="50565C"/>
                </a:solidFill>
                <a:latin typeface="Arial" charset="0"/>
              </a:rPr>
              <a:t>Texas</a:t>
            </a:r>
          </a:p>
        </p:txBody>
      </p:sp>
      <p:sp>
        <p:nvSpPr>
          <p:cNvPr id="8198" name="AutoShape 12"/>
          <p:cNvSpPr>
            <a:spLocks noChangeArrowheads="1"/>
          </p:cNvSpPr>
          <p:nvPr/>
        </p:nvSpPr>
        <p:spPr bwMode="auto">
          <a:xfrm>
            <a:off x="228600" y="5715000"/>
            <a:ext cx="1905000" cy="762000"/>
          </a:xfrm>
          <a:prstGeom prst="wedgeRectCallout">
            <a:avLst>
              <a:gd name="adj1" fmla="val 125"/>
              <a:gd name="adj2" fmla="val -223676"/>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199" name="TextBox 64"/>
          <p:cNvSpPr txBox="1">
            <a:spLocks noChangeArrowheads="1"/>
          </p:cNvSpPr>
          <p:nvPr/>
        </p:nvSpPr>
        <p:spPr bwMode="auto">
          <a:xfrm>
            <a:off x="228600" y="5715000"/>
            <a:ext cx="19050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San Bernardino Associated Governments</a:t>
            </a:r>
          </a:p>
          <a:p>
            <a:pPr algn="ctr" defTabSz="914400" eaLnBrk="0" fontAlgn="base" hangingPunct="0">
              <a:spcBef>
                <a:spcPct val="0"/>
              </a:spcBef>
              <a:spcAft>
                <a:spcPct val="0"/>
              </a:spcAft>
            </a:pPr>
            <a:r>
              <a:rPr lang="en-US" sz="1100" dirty="0">
                <a:solidFill>
                  <a:srgbClr val="50565C"/>
                </a:solidFill>
                <a:latin typeface="Arial" charset="0"/>
              </a:rPr>
              <a:t>$9,950,708</a:t>
            </a:r>
          </a:p>
          <a:p>
            <a:pPr algn="ctr" defTabSz="914400" eaLnBrk="0" fontAlgn="base" hangingPunct="0">
              <a:spcBef>
                <a:spcPct val="0"/>
              </a:spcBef>
              <a:spcAft>
                <a:spcPct val="0"/>
              </a:spcAft>
            </a:pPr>
            <a:r>
              <a:rPr lang="en-US" sz="800" dirty="0">
                <a:solidFill>
                  <a:srgbClr val="50565C"/>
                </a:solidFill>
                <a:latin typeface="Arial" charset="0"/>
              </a:rPr>
              <a:t>California</a:t>
            </a:r>
          </a:p>
        </p:txBody>
      </p:sp>
      <p:sp>
        <p:nvSpPr>
          <p:cNvPr id="8200" name="AutoShape 12"/>
          <p:cNvSpPr>
            <a:spLocks noChangeArrowheads="1"/>
          </p:cNvSpPr>
          <p:nvPr/>
        </p:nvSpPr>
        <p:spPr bwMode="auto">
          <a:xfrm>
            <a:off x="76200" y="3733800"/>
            <a:ext cx="990600" cy="609600"/>
          </a:xfrm>
          <a:prstGeom prst="wedgeRectCallout">
            <a:avLst>
              <a:gd name="adj1" fmla="val 33315"/>
              <a:gd name="adj2" fmla="val 69134"/>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01" name="TextBox 66"/>
          <p:cNvSpPr txBox="1">
            <a:spLocks noChangeArrowheads="1"/>
          </p:cNvSpPr>
          <p:nvPr/>
        </p:nvSpPr>
        <p:spPr bwMode="auto">
          <a:xfrm>
            <a:off x="-457200" y="3733800"/>
            <a:ext cx="2057400" cy="554038"/>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SCAQMD</a:t>
            </a:r>
          </a:p>
          <a:p>
            <a:pPr algn="ctr" defTabSz="914400" eaLnBrk="0" fontAlgn="base" hangingPunct="0">
              <a:spcBef>
                <a:spcPct val="0"/>
              </a:spcBef>
              <a:spcAft>
                <a:spcPct val="0"/>
              </a:spcAft>
            </a:pPr>
            <a:r>
              <a:rPr lang="en-US" sz="1100" dirty="0">
                <a:solidFill>
                  <a:srgbClr val="50565C"/>
                </a:solidFill>
                <a:latin typeface="Arial" charset="0"/>
              </a:rPr>
              <a:t>$9,408,389</a:t>
            </a:r>
          </a:p>
          <a:p>
            <a:pPr algn="ctr" defTabSz="914400" eaLnBrk="0" fontAlgn="base" hangingPunct="0">
              <a:spcBef>
                <a:spcPct val="0"/>
              </a:spcBef>
              <a:spcAft>
                <a:spcPct val="0"/>
              </a:spcAft>
            </a:pPr>
            <a:r>
              <a:rPr lang="en-US" sz="800" dirty="0">
                <a:solidFill>
                  <a:srgbClr val="50565C"/>
                </a:solidFill>
                <a:latin typeface="Arial" charset="0"/>
              </a:rPr>
              <a:t>California</a:t>
            </a:r>
          </a:p>
        </p:txBody>
      </p:sp>
      <p:sp>
        <p:nvSpPr>
          <p:cNvPr id="8202" name="AutoShape 12"/>
          <p:cNvSpPr>
            <a:spLocks noChangeArrowheads="1"/>
          </p:cNvSpPr>
          <p:nvPr/>
        </p:nvSpPr>
        <p:spPr bwMode="auto">
          <a:xfrm>
            <a:off x="6210300" y="3046413"/>
            <a:ext cx="1066800" cy="533400"/>
          </a:xfrm>
          <a:prstGeom prst="wedgeRectCallout">
            <a:avLst>
              <a:gd name="adj1" fmla="val -48384"/>
              <a:gd name="adj2" fmla="val 72958"/>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03" name="TextBox 72"/>
          <p:cNvSpPr txBox="1">
            <a:spLocks noChangeArrowheads="1"/>
          </p:cNvSpPr>
          <p:nvPr/>
        </p:nvSpPr>
        <p:spPr bwMode="auto">
          <a:xfrm>
            <a:off x="6096000" y="2998788"/>
            <a:ext cx="1295400" cy="555625"/>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Clean Fuels Ohio</a:t>
            </a:r>
          </a:p>
          <a:p>
            <a:pPr algn="ctr" defTabSz="914400" eaLnBrk="0" fontAlgn="base" hangingPunct="0">
              <a:spcBef>
                <a:spcPct val="0"/>
              </a:spcBef>
              <a:spcAft>
                <a:spcPct val="0"/>
              </a:spcAft>
            </a:pPr>
            <a:r>
              <a:rPr lang="en-US" sz="1100" dirty="0">
                <a:solidFill>
                  <a:srgbClr val="50565C"/>
                </a:solidFill>
                <a:latin typeface="Arial" charset="0"/>
              </a:rPr>
              <a:t>$11,041,500</a:t>
            </a:r>
          </a:p>
          <a:p>
            <a:pPr algn="ctr" defTabSz="914400" eaLnBrk="0" fontAlgn="base" hangingPunct="0">
              <a:spcBef>
                <a:spcPct val="0"/>
              </a:spcBef>
              <a:spcAft>
                <a:spcPct val="0"/>
              </a:spcAft>
            </a:pPr>
            <a:r>
              <a:rPr lang="en-US" sz="800" dirty="0">
                <a:solidFill>
                  <a:srgbClr val="50565C"/>
                </a:solidFill>
                <a:latin typeface="Arial" charset="0"/>
              </a:rPr>
              <a:t>Ohio</a:t>
            </a:r>
          </a:p>
        </p:txBody>
      </p:sp>
      <p:sp>
        <p:nvSpPr>
          <p:cNvPr id="8204" name="AutoShape 12"/>
          <p:cNvSpPr>
            <a:spLocks noChangeArrowheads="1"/>
          </p:cNvSpPr>
          <p:nvPr/>
        </p:nvSpPr>
        <p:spPr bwMode="auto">
          <a:xfrm>
            <a:off x="1447800" y="3276600"/>
            <a:ext cx="1219200" cy="533400"/>
          </a:xfrm>
          <a:prstGeom prst="wedgeRectCallout">
            <a:avLst>
              <a:gd name="adj1" fmla="val -1125"/>
              <a:gd name="adj2" fmla="val 73287"/>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05" name="TextBox 74"/>
          <p:cNvSpPr txBox="1">
            <a:spLocks noChangeArrowheads="1"/>
          </p:cNvSpPr>
          <p:nvPr/>
        </p:nvSpPr>
        <p:spPr bwMode="auto">
          <a:xfrm>
            <a:off x="1295400" y="3276600"/>
            <a:ext cx="1524000" cy="554038"/>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Utah Clean Cities</a:t>
            </a:r>
          </a:p>
          <a:p>
            <a:pPr algn="ctr" defTabSz="914400" eaLnBrk="0" fontAlgn="base" hangingPunct="0">
              <a:spcBef>
                <a:spcPct val="0"/>
              </a:spcBef>
              <a:spcAft>
                <a:spcPct val="0"/>
              </a:spcAft>
            </a:pPr>
            <a:r>
              <a:rPr lang="en-US" sz="1100" dirty="0">
                <a:solidFill>
                  <a:srgbClr val="50565C"/>
                </a:solidFill>
                <a:latin typeface="Arial" charset="0"/>
              </a:rPr>
              <a:t>$14,908,648</a:t>
            </a:r>
          </a:p>
          <a:p>
            <a:pPr algn="ctr" defTabSz="914400" eaLnBrk="0" fontAlgn="base" hangingPunct="0">
              <a:spcBef>
                <a:spcPct val="0"/>
              </a:spcBef>
              <a:spcAft>
                <a:spcPct val="0"/>
              </a:spcAft>
            </a:pPr>
            <a:r>
              <a:rPr lang="en-US" sz="800" dirty="0">
                <a:solidFill>
                  <a:srgbClr val="50565C"/>
                </a:solidFill>
                <a:latin typeface="Arial" charset="0"/>
              </a:rPr>
              <a:t>Utah</a:t>
            </a:r>
          </a:p>
        </p:txBody>
      </p:sp>
      <p:sp>
        <p:nvSpPr>
          <p:cNvPr id="8206" name="AutoShape 12"/>
          <p:cNvSpPr>
            <a:spLocks noChangeArrowheads="1"/>
          </p:cNvSpPr>
          <p:nvPr/>
        </p:nvSpPr>
        <p:spPr bwMode="auto">
          <a:xfrm>
            <a:off x="4572000" y="1219200"/>
            <a:ext cx="1752600" cy="609600"/>
          </a:xfrm>
          <a:prstGeom prst="wedgeRectCallout">
            <a:avLst>
              <a:gd name="adj1" fmla="val 18000"/>
              <a:gd name="adj2" fmla="val 253199"/>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07" name="TextBox 76"/>
          <p:cNvSpPr txBox="1">
            <a:spLocks noChangeArrowheads="1"/>
          </p:cNvSpPr>
          <p:nvPr/>
        </p:nvSpPr>
        <p:spPr bwMode="auto">
          <a:xfrm>
            <a:off x="4495800" y="1219200"/>
            <a:ext cx="1905000" cy="554038"/>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Clean Energy Coalition</a:t>
            </a:r>
          </a:p>
          <a:p>
            <a:pPr algn="ctr" defTabSz="914400" eaLnBrk="0" fontAlgn="base" hangingPunct="0">
              <a:spcBef>
                <a:spcPct val="0"/>
              </a:spcBef>
              <a:spcAft>
                <a:spcPct val="0"/>
              </a:spcAft>
            </a:pPr>
            <a:r>
              <a:rPr lang="en-US" sz="1100" dirty="0">
                <a:solidFill>
                  <a:srgbClr val="50565C"/>
                </a:solidFill>
                <a:latin typeface="Arial" charset="0"/>
              </a:rPr>
              <a:t>$14,970,144</a:t>
            </a:r>
          </a:p>
          <a:p>
            <a:pPr algn="ctr" defTabSz="914400" eaLnBrk="0" fontAlgn="base" hangingPunct="0">
              <a:spcBef>
                <a:spcPct val="0"/>
              </a:spcBef>
              <a:spcAft>
                <a:spcPct val="0"/>
              </a:spcAft>
            </a:pPr>
            <a:r>
              <a:rPr lang="en-US" sz="800" dirty="0">
                <a:solidFill>
                  <a:srgbClr val="50565C"/>
                </a:solidFill>
                <a:latin typeface="Arial" charset="0"/>
              </a:rPr>
              <a:t>Michigan</a:t>
            </a:r>
          </a:p>
        </p:txBody>
      </p:sp>
      <p:sp>
        <p:nvSpPr>
          <p:cNvPr id="8208" name="AutoShape 12"/>
          <p:cNvSpPr>
            <a:spLocks noChangeArrowheads="1"/>
          </p:cNvSpPr>
          <p:nvPr/>
        </p:nvSpPr>
        <p:spPr bwMode="auto">
          <a:xfrm>
            <a:off x="2286000" y="4838700"/>
            <a:ext cx="1371600" cy="685800"/>
          </a:xfrm>
          <a:prstGeom prst="wedgeRectCallout">
            <a:avLst>
              <a:gd name="adj1" fmla="val 48583"/>
              <a:gd name="adj2" fmla="val 81671"/>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09" name="TextBox 78"/>
          <p:cNvSpPr txBox="1">
            <a:spLocks noChangeArrowheads="1"/>
          </p:cNvSpPr>
          <p:nvPr/>
        </p:nvSpPr>
        <p:spPr bwMode="auto">
          <a:xfrm>
            <a:off x="2133600" y="4838700"/>
            <a:ext cx="16764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Railroad Commission </a:t>
            </a:r>
          </a:p>
          <a:p>
            <a:pPr algn="ctr" defTabSz="914400" eaLnBrk="0" fontAlgn="base" hangingPunct="0">
              <a:spcBef>
                <a:spcPct val="0"/>
              </a:spcBef>
              <a:spcAft>
                <a:spcPct val="0"/>
              </a:spcAft>
            </a:pPr>
            <a:r>
              <a:rPr lang="en-US" sz="1100" dirty="0">
                <a:solidFill>
                  <a:srgbClr val="50565C"/>
                </a:solidFill>
                <a:latin typeface="Arial" charset="0"/>
              </a:rPr>
              <a:t>of Texas</a:t>
            </a:r>
          </a:p>
          <a:p>
            <a:pPr algn="ctr" defTabSz="914400" eaLnBrk="0" fontAlgn="base" hangingPunct="0">
              <a:spcBef>
                <a:spcPct val="0"/>
              </a:spcBef>
              <a:spcAft>
                <a:spcPct val="0"/>
              </a:spcAft>
            </a:pPr>
            <a:r>
              <a:rPr lang="en-US" sz="1100" dirty="0">
                <a:solidFill>
                  <a:srgbClr val="50565C"/>
                </a:solidFill>
                <a:latin typeface="Arial" charset="0"/>
              </a:rPr>
              <a:t>$12,633,080</a:t>
            </a:r>
          </a:p>
          <a:p>
            <a:pPr algn="ctr" defTabSz="914400" eaLnBrk="0" fontAlgn="base" hangingPunct="0">
              <a:spcBef>
                <a:spcPct val="0"/>
              </a:spcBef>
              <a:spcAft>
                <a:spcPct val="0"/>
              </a:spcAft>
            </a:pPr>
            <a:r>
              <a:rPr lang="en-US" sz="800" dirty="0">
                <a:solidFill>
                  <a:srgbClr val="50565C"/>
                </a:solidFill>
                <a:latin typeface="Arial" charset="0"/>
              </a:rPr>
              <a:t>Texas</a:t>
            </a:r>
          </a:p>
        </p:txBody>
      </p:sp>
      <p:sp>
        <p:nvSpPr>
          <p:cNvPr id="8210" name="AutoShape 12"/>
          <p:cNvSpPr>
            <a:spLocks noChangeArrowheads="1"/>
          </p:cNvSpPr>
          <p:nvPr/>
        </p:nvSpPr>
        <p:spPr bwMode="auto">
          <a:xfrm>
            <a:off x="4000500" y="2779713"/>
            <a:ext cx="1066800" cy="533400"/>
          </a:xfrm>
          <a:prstGeom prst="wedgeRectCallout">
            <a:avLst>
              <a:gd name="adj1" fmla="val 73278"/>
              <a:gd name="adj2" fmla="val 45384"/>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11" name="TextBox 80"/>
          <p:cNvSpPr txBox="1">
            <a:spLocks noChangeArrowheads="1"/>
          </p:cNvSpPr>
          <p:nvPr/>
        </p:nvSpPr>
        <p:spPr bwMode="auto">
          <a:xfrm>
            <a:off x="3924300" y="2779713"/>
            <a:ext cx="1219200" cy="554037"/>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City of Chicago</a:t>
            </a:r>
          </a:p>
          <a:p>
            <a:pPr algn="ctr" defTabSz="914400" eaLnBrk="0" fontAlgn="base" hangingPunct="0">
              <a:spcBef>
                <a:spcPct val="0"/>
              </a:spcBef>
              <a:spcAft>
                <a:spcPct val="0"/>
              </a:spcAft>
            </a:pPr>
            <a:r>
              <a:rPr lang="en-US" sz="1100" dirty="0">
                <a:solidFill>
                  <a:srgbClr val="50565C"/>
                </a:solidFill>
                <a:latin typeface="Arial" charset="0"/>
              </a:rPr>
              <a:t>$14,999,658</a:t>
            </a:r>
          </a:p>
          <a:p>
            <a:pPr algn="ctr" defTabSz="914400" eaLnBrk="0" fontAlgn="base" hangingPunct="0">
              <a:spcBef>
                <a:spcPct val="0"/>
              </a:spcBef>
              <a:spcAft>
                <a:spcPct val="0"/>
              </a:spcAft>
            </a:pPr>
            <a:r>
              <a:rPr lang="en-US" sz="800" dirty="0">
                <a:solidFill>
                  <a:srgbClr val="50565C"/>
                </a:solidFill>
                <a:latin typeface="Arial" charset="0"/>
              </a:rPr>
              <a:t>Illinois</a:t>
            </a:r>
          </a:p>
        </p:txBody>
      </p:sp>
      <p:sp>
        <p:nvSpPr>
          <p:cNvPr id="8212" name="AutoShape 12"/>
          <p:cNvSpPr>
            <a:spLocks noChangeArrowheads="1"/>
          </p:cNvSpPr>
          <p:nvPr/>
        </p:nvSpPr>
        <p:spPr bwMode="auto">
          <a:xfrm>
            <a:off x="152400" y="2895600"/>
            <a:ext cx="838200" cy="609600"/>
          </a:xfrm>
          <a:prstGeom prst="wedgeRectCallout">
            <a:avLst>
              <a:gd name="adj1" fmla="val 1764"/>
              <a:gd name="adj2" fmla="val 69134"/>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13" name="TextBox 82"/>
          <p:cNvSpPr txBox="1">
            <a:spLocks noChangeArrowheads="1"/>
          </p:cNvSpPr>
          <p:nvPr/>
        </p:nvSpPr>
        <p:spPr bwMode="auto">
          <a:xfrm>
            <a:off x="-457200" y="2895600"/>
            <a:ext cx="2057400" cy="554038"/>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SCAQMD</a:t>
            </a:r>
          </a:p>
          <a:p>
            <a:pPr algn="ctr" defTabSz="914400" eaLnBrk="0" fontAlgn="base" hangingPunct="0">
              <a:spcBef>
                <a:spcPct val="0"/>
              </a:spcBef>
              <a:spcAft>
                <a:spcPct val="0"/>
              </a:spcAft>
            </a:pPr>
            <a:r>
              <a:rPr lang="en-US" sz="1100" dirty="0">
                <a:solidFill>
                  <a:srgbClr val="50565C"/>
                </a:solidFill>
                <a:latin typeface="Arial" charset="0"/>
              </a:rPr>
              <a:t>$5,591,611</a:t>
            </a:r>
          </a:p>
          <a:p>
            <a:pPr algn="ctr" defTabSz="914400" eaLnBrk="0" fontAlgn="base" hangingPunct="0">
              <a:spcBef>
                <a:spcPct val="0"/>
              </a:spcBef>
              <a:spcAft>
                <a:spcPct val="0"/>
              </a:spcAft>
            </a:pPr>
            <a:r>
              <a:rPr lang="en-US" sz="800" dirty="0">
                <a:solidFill>
                  <a:srgbClr val="50565C"/>
                </a:solidFill>
                <a:latin typeface="Arial" charset="0"/>
              </a:rPr>
              <a:t>California</a:t>
            </a:r>
          </a:p>
        </p:txBody>
      </p:sp>
      <p:sp>
        <p:nvSpPr>
          <p:cNvPr id="8214" name="AutoShape 12"/>
          <p:cNvSpPr>
            <a:spLocks noChangeArrowheads="1"/>
          </p:cNvSpPr>
          <p:nvPr/>
        </p:nvSpPr>
        <p:spPr bwMode="auto">
          <a:xfrm>
            <a:off x="1295400" y="990600"/>
            <a:ext cx="1295400" cy="685800"/>
          </a:xfrm>
          <a:prstGeom prst="wedgeRectCallout">
            <a:avLst>
              <a:gd name="adj1" fmla="val -66694"/>
              <a:gd name="adj2" fmla="val 95560"/>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15" name="TextBox 85"/>
          <p:cNvSpPr txBox="1">
            <a:spLocks noChangeArrowheads="1"/>
          </p:cNvSpPr>
          <p:nvPr/>
        </p:nvSpPr>
        <p:spPr bwMode="auto">
          <a:xfrm>
            <a:off x="904875" y="971550"/>
            <a:ext cx="20574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Puget Sound </a:t>
            </a:r>
          </a:p>
          <a:p>
            <a:pPr algn="ctr" defTabSz="914400" eaLnBrk="0" fontAlgn="base" hangingPunct="0">
              <a:spcBef>
                <a:spcPct val="0"/>
              </a:spcBef>
              <a:spcAft>
                <a:spcPct val="0"/>
              </a:spcAft>
            </a:pPr>
            <a:r>
              <a:rPr lang="en-US" sz="1100" dirty="0">
                <a:solidFill>
                  <a:srgbClr val="50565C"/>
                </a:solidFill>
                <a:latin typeface="Arial" charset="0"/>
              </a:rPr>
              <a:t>Clean Air Agency</a:t>
            </a:r>
          </a:p>
          <a:p>
            <a:pPr algn="ctr" defTabSz="914400" eaLnBrk="0" fontAlgn="base" hangingPunct="0">
              <a:spcBef>
                <a:spcPct val="0"/>
              </a:spcBef>
              <a:spcAft>
                <a:spcPct val="0"/>
              </a:spcAft>
            </a:pPr>
            <a:r>
              <a:rPr lang="en-US" sz="1100" dirty="0">
                <a:solidFill>
                  <a:srgbClr val="50565C"/>
                </a:solidFill>
                <a:latin typeface="Arial" charset="0"/>
              </a:rPr>
              <a:t>$14,999,770</a:t>
            </a:r>
          </a:p>
          <a:p>
            <a:pPr algn="ctr" defTabSz="914400" eaLnBrk="0" fontAlgn="base" hangingPunct="0">
              <a:spcBef>
                <a:spcPct val="0"/>
              </a:spcBef>
              <a:spcAft>
                <a:spcPct val="0"/>
              </a:spcAft>
            </a:pPr>
            <a:r>
              <a:rPr lang="en-US" sz="800" dirty="0">
                <a:solidFill>
                  <a:srgbClr val="50565C"/>
                </a:solidFill>
                <a:latin typeface="Arial" charset="0"/>
              </a:rPr>
              <a:t>Washington</a:t>
            </a:r>
          </a:p>
        </p:txBody>
      </p:sp>
      <p:sp>
        <p:nvSpPr>
          <p:cNvPr id="8216" name="AutoShape 12"/>
          <p:cNvSpPr>
            <a:spLocks noChangeArrowheads="1"/>
          </p:cNvSpPr>
          <p:nvPr/>
        </p:nvSpPr>
        <p:spPr bwMode="auto">
          <a:xfrm>
            <a:off x="4419600" y="5181600"/>
            <a:ext cx="1295400" cy="762000"/>
          </a:xfrm>
          <a:prstGeom prst="wedgeRectCallout">
            <a:avLst>
              <a:gd name="adj1" fmla="val -82968"/>
              <a:gd name="adj2" fmla="val 16042"/>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17" name="TextBox 89"/>
          <p:cNvSpPr txBox="1">
            <a:spLocks noChangeArrowheads="1"/>
          </p:cNvSpPr>
          <p:nvPr/>
        </p:nvSpPr>
        <p:spPr bwMode="auto">
          <a:xfrm>
            <a:off x="4038600" y="5181600"/>
            <a:ext cx="2057400" cy="719138"/>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Texas State </a:t>
            </a:r>
          </a:p>
          <a:p>
            <a:pPr algn="ctr" defTabSz="914400" eaLnBrk="0" fontAlgn="base" hangingPunct="0">
              <a:spcBef>
                <a:spcPct val="0"/>
              </a:spcBef>
              <a:spcAft>
                <a:spcPct val="0"/>
              </a:spcAft>
            </a:pPr>
            <a:r>
              <a:rPr lang="en-US" sz="1100" dirty="0">
                <a:solidFill>
                  <a:srgbClr val="50565C"/>
                </a:solidFill>
                <a:latin typeface="Arial" charset="0"/>
              </a:rPr>
              <a:t>Technical College</a:t>
            </a:r>
          </a:p>
          <a:p>
            <a:pPr algn="ctr" defTabSz="914400" eaLnBrk="0" fontAlgn="base" hangingPunct="0">
              <a:spcBef>
                <a:spcPct val="0"/>
              </a:spcBef>
              <a:spcAft>
                <a:spcPct val="0"/>
              </a:spcAft>
            </a:pPr>
            <a:r>
              <a:rPr lang="en-US" sz="1100" dirty="0">
                <a:solidFill>
                  <a:srgbClr val="50565C"/>
                </a:solidFill>
                <a:latin typeface="Arial" charset="0"/>
              </a:rPr>
              <a:t>$12,299,828</a:t>
            </a:r>
          </a:p>
          <a:p>
            <a:pPr algn="ctr" defTabSz="914400" eaLnBrk="0" fontAlgn="base" hangingPunct="0">
              <a:spcBef>
                <a:spcPct val="0"/>
              </a:spcBef>
              <a:spcAft>
                <a:spcPct val="0"/>
              </a:spcAft>
            </a:pPr>
            <a:r>
              <a:rPr lang="en-US" sz="800" dirty="0">
                <a:solidFill>
                  <a:srgbClr val="50565C"/>
                </a:solidFill>
                <a:latin typeface="Arial" charset="0"/>
              </a:rPr>
              <a:t>Texas</a:t>
            </a:r>
          </a:p>
        </p:txBody>
      </p:sp>
      <p:sp>
        <p:nvSpPr>
          <p:cNvPr id="8218" name="AutoShape 12"/>
          <p:cNvSpPr>
            <a:spLocks noChangeArrowheads="1"/>
          </p:cNvSpPr>
          <p:nvPr/>
        </p:nvSpPr>
        <p:spPr bwMode="auto">
          <a:xfrm>
            <a:off x="7848600" y="2605088"/>
            <a:ext cx="1295400" cy="671512"/>
          </a:xfrm>
          <a:prstGeom prst="wedgeRectCallout">
            <a:avLst>
              <a:gd name="adj1" fmla="val -89940"/>
              <a:gd name="adj2" fmla="val 49579"/>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19" name="TextBox 97"/>
          <p:cNvSpPr txBox="1">
            <a:spLocks noChangeArrowheads="1"/>
          </p:cNvSpPr>
          <p:nvPr/>
        </p:nvSpPr>
        <p:spPr bwMode="auto">
          <a:xfrm>
            <a:off x="7772400" y="2590800"/>
            <a:ext cx="13716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Greater Long Island Clean Cities</a:t>
            </a:r>
          </a:p>
          <a:p>
            <a:pPr algn="ctr" defTabSz="914400" eaLnBrk="0" fontAlgn="base" hangingPunct="0">
              <a:spcBef>
                <a:spcPct val="0"/>
              </a:spcBef>
              <a:spcAft>
                <a:spcPct val="0"/>
              </a:spcAft>
            </a:pPr>
            <a:r>
              <a:rPr lang="en-US" sz="1100" dirty="0">
                <a:solidFill>
                  <a:srgbClr val="50565C"/>
                </a:solidFill>
                <a:latin typeface="Arial" charset="0"/>
              </a:rPr>
              <a:t>$14,994,183</a:t>
            </a:r>
          </a:p>
          <a:p>
            <a:pPr algn="ctr" defTabSz="914400" eaLnBrk="0" fontAlgn="base" hangingPunct="0">
              <a:spcBef>
                <a:spcPct val="0"/>
              </a:spcBef>
              <a:spcAft>
                <a:spcPct val="0"/>
              </a:spcAft>
            </a:pPr>
            <a:r>
              <a:rPr lang="en-US" sz="800" dirty="0">
                <a:solidFill>
                  <a:srgbClr val="50565C"/>
                </a:solidFill>
                <a:latin typeface="Arial" charset="0"/>
              </a:rPr>
              <a:t>New York</a:t>
            </a:r>
          </a:p>
        </p:txBody>
      </p:sp>
      <p:sp>
        <p:nvSpPr>
          <p:cNvPr id="8220" name="AutoShape 12"/>
          <p:cNvSpPr>
            <a:spLocks noChangeArrowheads="1"/>
          </p:cNvSpPr>
          <p:nvPr/>
        </p:nvSpPr>
        <p:spPr bwMode="auto">
          <a:xfrm>
            <a:off x="6629400" y="1600200"/>
            <a:ext cx="990600" cy="609600"/>
          </a:xfrm>
          <a:prstGeom prst="wedgeRectCallout">
            <a:avLst>
              <a:gd name="adj1" fmla="val 1278"/>
              <a:gd name="adj2" fmla="val 157884"/>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21" name="TextBox 70"/>
          <p:cNvSpPr txBox="1">
            <a:spLocks noChangeArrowheads="1"/>
          </p:cNvSpPr>
          <p:nvPr/>
        </p:nvSpPr>
        <p:spPr bwMode="auto">
          <a:xfrm>
            <a:off x="6172200" y="1600200"/>
            <a:ext cx="1905000" cy="554038"/>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NYSERDA</a:t>
            </a:r>
          </a:p>
          <a:p>
            <a:pPr algn="ctr" defTabSz="914400" eaLnBrk="0" fontAlgn="base" hangingPunct="0">
              <a:spcBef>
                <a:spcPct val="0"/>
              </a:spcBef>
              <a:spcAft>
                <a:spcPct val="0"/>
              </a:spcAft>
            </a:pPr>
            <a:r>
              <a:rPr lang="en-US" sz="1100" dirty="0">
                <a:solidFill>
                  <a:srgbClr val="50565C"/>
                </a:solidFill>
                <a:latin typeface="Arial" charset="0"/>
              </a:rPr>
              <a:t>$13,299,101</a:t>
            </a:r>
          </a:p>
          <a:p>
            <a:pPr algn="ctr" defTabSz="914400" eaLnBrk="0" fontAlgn="base" hangingPunct="0">
              <a:spcBef>
                <a:spcPct val="0"/>
              </a:spcBef>
              <a:spcAft>
                <a:spcPct val="0"/>
              </a:spcAft>
            </a:pPr>
            <a:r>
              <a:rPr lang="en-US" sz="800" dirty="0">
                <a:solidFill>
                  <a:srgbClr val="50565C"/>
                </a:solidFill>
                <a:latin typeface="Arial" charset="0"/>
              </a:rPr>
              <a:t>New York</a:t>
            </a:r>
          </a:p>
        </p:txBody>
      </p:sp>
      <p:sp>
        <p:nvSpPr>
          <p:cNvPr id="8222" name="AutoShape 12"/>
          <p:cNvSpPr>
            <a:spLocks noChangeArrowheads="1"/>
          </p:cNvSpPr>
          <p:nvPr/>
        </p:nvSpPr>
        <p:spPr bwMode="auto">
          <a:xfrm>
            <a:off x="7924800" y="3352800"/>
            <a:ext cx="1143000" cy="533400"/>
          </a:xfrm>
          <a:prstGeom prst="wedgeRectCallout">
            <a:avLst>
              <a:gd name="adj1" fmla="val -109042"/>
              <a:gd name="adj2" fmla="val -46940"/>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23" name="TextBox 93"/>
          <p:cNvSpPr txBox="1">
            <a:spLocks noChangeArrowheads="1"/>
          </p:cNvSpPr>
          <p:nvPr/>
        </p:nvSpPr>
        <p:spPr bwMode="auto">
          <a:xfrm>
            <a:off x="7543800" y="3352800"/>
            <a:ext cx="1905000" cy="554038"/>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NJ Clean Cities</a:t>
            </a:r>
          </a:p>
          <a:p>
            <a:pPr algn="ctr" defTabSz="914400" eaLnBrk="0" fontAlgn="base" hangingPunct="0">
              <a:spcBef>
                <a:spcPct val="0"/>
              </a:spcBef>
              <a:spcAft>
                <a:spcPct val="0"/>
              </a:spcAft>
            </a:pPr>
            <a:r>
              <a:rPr lang="en-US" sz="1100" dirty="0">
                <a:solidFill>
                  <a:srgbClr val="50565C"/>
                </a:solidFill>
                <a:latin typeface="Arial" charset="0"/>
              </a:rPr>
              <a:t>$14,997,240</a:t>
            </a:r>
          </a:p>
          <a:p>
            <a:pPr algn="ctr" defTabSz="914400" eaLnBrk="0" fontAlgn="base" hangingPunct="0">
              <a:spcBef>
                <a:spcPct val="0"/>
              </a:spcBef>
              <a:spcAft>
                <a:spcPct val="0"/>
              </a:spcAft>
            </a:pPr>
            <a:r>
              <a:rPr lang="en-US" sz="800" dirty="0">
                <a:solidFill>
                  <a:srgbClr val="50565C"/>
                </a:solidFill>
                <a:latin typeface="Arial" charset="0"/>
              </a:rPr>
              <a:t>New Jersey</a:t>
            </a:r>
          </a:p>
        </p:txBody>
      </p:sp>
      <p:sp>
        <p:nvSpPr>
          <p:cNvPr id="8224" name="AutoShape 12"/>
          <p:cNvSpPr>
            <a:spLocks noChangeArrowheads="1"/>
          </p:cNvSpPr>
          <p:nvPr/>
        </p:nvSpPr>
        <p:spPr bwMode="auto">
          <a:xfrm>
            <a:off x="7543800" y="3886200"/>
            <a:ext cx="1219200" cy="762000"/>
          </a:xfrm>
          <a:prstGeom prst="wedgeRectCallout">
            <a:avLst>
              <a:gd name="adj1" fmla="val -98347"/>
              <a:gd name="adj2" fmla="val -79926"/>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25" name="TextBox 68"/>
          <p:cNvSpPr txBox="1">
            <a:spLocks noChangeArrowheads="1"/>
          </p:cNvSpPr>
          <p:nvPr/>
        </p:nvSpPr>
        <p:spPr bwMode="auto">
          <a:xfrm>
            <a:off x="7391400" y="3924300"/>
            <a:ext cx="15240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Maryland Energy Administration</a:t>
            </a:r>
          </a:p>
          <a:p>
            <a:pPr algn="ctr" defTabSz="914400" eaLnBrk="0" fontAlgn="base" hangingPunct="0">
              <a:spcBef>
                <a:spcPct val="0"/>
              </a:spcBef>
              <a:spcAft>
                <a:spcPct val="0"/>
              </a:spcAft>
            </a:pPr>
            <a:r>
              <a:rPr lang="en-US" sz="1100" dirty="0">
                <a:solidFill>
                  <a:srgbClr val="50565C"/>
                </a:solidFill>
                <a:latin typeface="Arial" charset="0"/>
              </a:rPr>
              <a:t>$5,924,190</a:t>
            </a:r>
          </a:p>
          <a:p>
            <a:pPr algn="ctr" defTabSz="914400" eaLnBrk="0" fontAlgn="base" hangingPunct="0">
              <a:spcBef>
                <a:spcPct val="0"/>
              </a:spcBef>
              <a:spcAft>
                <a:spcPct val="0"/>
              </a:spcAft>
            </a:pPr>
            <a:r>
              <a:rPr lang="en-US" sz="800" dirty="0">
                <a:solidFill>
                  <a:srgbClr val="50565C"/>
                </a:solidFill>
                <a:latin typeface="Arial" charset="0"/>
              </a:rPr>
              <a:t>Maryland</a:t>
            </a:r>
          </a:p>
        </p:txBody>
      </p:sp>
      <p:sp>
        <p:nvSpPr>
          <p:cNvPr id="8226" name="AutoShape 12"/>
          <p:cNvSpPr>
            <a:spLocks noChangeArrowheads="1"/>
          </p:cNvSpPr>
          <p:nvPr/>
        </p:nvSpPr>
        <p:spPr bwMode="auto">
          <a:xfrm>
            <a:off x="6858000" y="5791200"/>
            <a:ext cx="1524000" cy="685800"/>
          </a:xfrm>
          <a:prstGeom prst="wedgeRectCallout">
            <a:avLst>
              <a:gd name="adj1" fmla="val -90269"/>
              <a:gd name="adj2" fmla="val -154616"/>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27" name="TextBox 101"/>
          <p:cNvSpPr txBox="1">
            <a:spLocks noChangeArrowheads="1"/>
          </p:cNvSpPr>
          <p:nvPr/>
        </p:nvSpPr>
        <p:spPr bwMode="auto">
          <a:xfrm>
            <a:off x="6591300" y="5791200"/>
            <a:ext cx="19050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Center For Clean Transportation</a:t>
            </a:r>
          </a:p>
          <a:p>
            <a:pPr algn="ctr" defTabSz="914400" eaLnBrk="0" fontAlgn="base" hangingPunct="0">
              <a:spcBef>
                <a:spcPct val="0"/>
              </a:spcBef>
              <a:spcAft>
                <a:spcPct val="0"/>
              </a:spcAft>
            </a:pPr>
            <a:r>
              <a:rPr lang="en-US" sz="1100" dirty="0">
                <a:solidFill>
                  <a:srgbClr val="50565C"/>
                </a:solidFill>
                <a:latin typeface="Arial" charset="0"/>
              </a:rPr>
              <a:t>$14,983,167</a:t>
            </a:r>
          </a:p>
          <a:p>
            <a:pPr algn="ctr" defTabSz="914400" eaLnBrk="0" fontAlgn="base" hangingPunct="0">
              <a:spcBef>
                <a:spcPct val="0"/>
              </a:spcBef>
              <a:spcAft>
                <a:spcPct val="0"/>
              </a:spcAft>
            </a:pPr>
            <a:r>
              <a:rPr lang="en-US" sz="800" dirty="0">
                <a:solidFill>
                  <a:srgbClr val="50565C"/>
                </a:solidFill>
                <a:latin typeface="Arial" charset="0"/>
              </a:rPr>
              <a:t>Georgia</a:t>
            </a:r>
          </a:p>
        </p:txBody>
      </p:sp>
      <p:sp>
        <p:nvSpPr>
          <p:cNvPr id="8228" name="AutoShape 12"/>
          <p:cNvSpPr>
            <a:spLocks noChangeArrowheads="1"/>
          </p:cNvSpPr>
          <p:nvPr/>
        </p:nvSpPr>
        <p:spPr bwMode="auto">
          <a:xfrm>
            <a:off x="6858000" y="4724400"/>
            <a:ext cx="1905000" cy="762000"/>
          </a:xfrm>
          <a:prstGeom prst="wedgeRectCallout">
            <a:avLst>
              <a:gd name="adj1" fmla="val -53500"/>
              <a:gd name="adj2" fmla="val -151875"/>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29" name="TextBox 105"/>
          <p:cNvSpPr txBox="1">
            <a:spLocks noChangeArrowheads="1"/>
          </p:cNvSpPr>
          <p:nvPr/>
        </p:nvSpPr>
        <p:spPr bwMode="auto">
          <a:xfrm>
            <a:off x="6781800" y="4724400"/>
            <a:ext cx="20574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Virginia Department of Mines, Minerals, and Energy</a:t>
            </a:r>
          </a:p>
          <a:p>
            <a:pPr algn="ctr" defTabSz="914400" eaLnBrk="0" fontAlgn="base" hangingPunct="0">
              <a:spcBef>
                <a:spcPct val="0"/>
              </a:spcBef>
              <a:spcAft>
                <a:spcPct val="0"/>
              </a:spcAft>
            </a:pPr>
            <a:r>
              <a:rPr lang="en-US" sz="1100" dirty="0">
                <a:solidFill>
                  <a:srgbClr val="50565C"/>
                </a:solidFill>
                <a:latin typeface="Arial" charset="0"/>
              </a:rPr>
              <a:t>$8,605,100</a:t>
            </a:r>
          </a:p>
          <a:p>
            <a:pPr algn="ctr" defTabSz="914400" eaLnBrk="0" fontAlgn="base" hangingPunct="0">
              <a:spcBef>
                <a:spcPct val="0"/>
              </a:spcBef>
              <a:spcAft>
                <a:spcPct val="0"/>
              </a:spcAft>
            </a:pPr>
            <a:r>
              <a:rPr lang="en-US" sz="800" dirty="0">
                <a:solidFill>
                  <a:srgbClr val="50565C"/>
                </a:solidFill>
                <a:latin typeface="Arial" charset="0"/>
              </a:rPr>
              <a:t>Virginia</a:t>
            </a:r>
          </a:p>
        </p:txBody>
      </p:sp>
      <p:sp>
        <p:nvSpPr>
          <p:cNvPr id="8230" name="AutoShape 12"/>
          <p:cNvSpPr>
            <a:spLocks noChangeArrowheads="1"/>
          </p:cNvSpPr>
          <p:nvPr/>
        </p:nvSpPr>
        <p:spPr bwMode="auto">
          <a:xfrm>
            <a:off x="609600" y="2095500"/>
            <a:ext cx="1447800" cy="685800"/>
          </a:xfrm>
          <a:prstGeom prst="wedgeRectCallout">
            <a:avLst>
              <a:gd name="adj1" fmla="val 35384"/>
              <a:gd name="adj2" fmla="val 67782"/>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31" name="TextBox 109"/>
          <p:cNvSpPr txBox="1">
            <a:spLocks noChangeArrowheads="1"/>
          </p:cNvSpPr>
          <p:nvPr/>
        </p:nvSpPr>
        <p:spPr bwMode="auto">
          <a:xfrm>
            <a:off x="533400" y="2095500"/>
            <a:ext cx="16002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The Treasure Valley Clean Cities</a:t>
            </a:r>
          </a:p>
          <a:p>
            <a:pPr algn="ctr" defTabSz="914400" eaLnBrk="0" fontAlgn="base" hangingPunct="0">
              <a:spcBef>
                <a:spcPct val="0"/>
              </a:spcBef>
              <a:spcAft>
                <a:spcPct val="0"/>
              </a:spcAft>
            </a:pPr>
            <a:r>
              <a:rPr lang="en-US" sz="1100" dirty="0">
                <a:solidFill>
                  <a:srgbClr val="50565C"/>
                </a:solidFill>
                <a:latin typeface="Arial" charset="0"/>
              </a:rPr>
              <a:t>$5,519,862</a:t>
            </a:r>
          </a:p>
          <a:p>
            <a:pPr algn="ctr" defTabSz="914400" eaLnBrk="0" fontAlgn="base" hangingPunct="0">
              <a:spcBef>
                <a:spcPct val="0"/>
              </a:spcBef>
              <a:spcAft>
                <a:spcPct val="0"/>
              </a:spcAft>
            </a:pPr>
            <a:r>
              <a:rPr lang="en-US" sz="800" dirty="0">
                <a:solidFill>
                  <a:srgbClr val="50565C"/>
                </a:solidFill>
                <a:latin typeface="Arial" charset="0"/>
              </a:rPr>
              <a:t>Idaho</a:t>
            </a:r>
          </a:p>
        </p:txBody>
      </p:sp>
      <p:sp>
        <p:nvSpPr>
          <p:cNvPr id="8232" name="AutoShape 12"/>
          <p:cNvSpPr>
            <a:spLocks noChangeArrowheads="1"/>
          </p:cNvSpPr>
          <p:nvPr/>
        </p:nvSpPr>
        <p:spPr bwMode="auto">
          <a:xfrm>
            <a:off x="3962400" y="1884363"/>
            <a:ext cx="1447800" cy="533400"/>
          </a:xfrm>
          <a:prstGeom prst="wedgeRectCallout">
            <a:avLst>
              <a:gd name="adj1" fmla="val 29153"/>
              <a:gd name="adj2" fmla="val 125519"/>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33" name="TextBox 113"/>
          <p:cNvSpPr txBox="1">
            <a:spLocks noChangeArrowheads="1"/>
          </p:cNvSpPr>
          <p:nvPr/>
        </p:nvSpPr>
        <p:spPr bwMode="auto">
          <a:xfrm>
            <a:off x="3886200" y="1884363"/>
            <a:ext cx="1600200" cy="554037"/>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State of Wisconsin</a:t>
            </a:r>
          </a:p>
          <a:p>
            <a:pPr algn="ctr" defTabSz="914400" eaLnBrk="0" fontAlgn="base" hangingPunct="0">
              <a:spcBef>
                <a:spcPct val="0"/>
              </a:spcBef>
              <a:spcAft>
                <a:spcPct val="0"/>
              </a:spcAft>
            </a:pPr>
            <a:r>
              <a:rPr lang="en-US" sz="1100" dirty="0">
                <a:solidFill>
                  <a:srgbClr val="50565C"/>
                </a:solidFill>
                <a:latin typeface="Arial" charset="0"/>
              </a:rPr>
              <a:t>$15,000,000</a:t>
            </a:r>
          </a:p>
          <a:p>
            <a:pPr algn="ctr" defTabSz="914400" eaLnBrk="0" fontAlgn="base" hangingPunct="0">
              <a:spcBef>
                <a:spcPct val="0"/>
              </a:spcBef>
              <a:spcAft>
                <a:spcPct val="0"/>
              </a:spcAft>
            </a:pPr>
            <a:r>
              <a:rPr lang="en-US" sz="800" dirty="0">
                <a:solidFill>
                  <a:srgbClr val="50565C"/>
                </a:solidFill>
                <a:latin typeface="Arial" charset="0"/>
              </a:rPr>
              <a:t>Wisconsin</a:t>
            </a:r>
          </a:p>
        </p:txBody>
      </p:sp>
      <p:sp>
        <p:nvSpPr>
          <p:cNvPr id="8234" name="AutoShape 12"/>
          <p:cNvSpPr>
            <a:spLocks noChangeArrowheads="1"/>
          </p:cNvSpPr>
          <p:nvPr/>
        </p:nvSpPr>
        <p:spPr bwMode="auto">
          <a:xfrm>
            <a:off x="7696200" y="1600200"/>
            <a:ext cx="1371600" cy="685800"/>
          </a:xfrm>
          <a:prstGeom prst="wedgeRectCallout">
            <a:avLst>
              <a:gd name="adj1" fmla="val -68778"/>
              <a:gd name="adj2" fmla="val 165005"/>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35" name="TextBox 117"/>
          <p:cNvSpPr txBox="1">
            <a:spLocks noChangeArrowheads="1"/>
          </p:cNvSpPr>
          <p:nvPr/>
        </p:nvSpPr>
        <p:spPr bwMode="auto">
          <a:xfrm>
            <a:off x="7627938" y="1600200"/>
            <a:ext cx="1516062"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Greater New Haven</a:t>
            </a:r>
          </a:p>
          <a:p>
            <a:pPr algn="ctr" defTabSz="914400" eaLnBrk="0" fontAlgn="base" hangingPunct="0">
              <a:spcBef>
                <a:spcPct val="0"/>
              </a:spcBef>
              <a:spcAft>
                <a:spcPct val="0"/>
              </a:spcAft>
            </a:pPr>
            <a:r>
              <a:rPr lang="en-US" sz="1100" dirty="0">
                <a:solidFill>
                  <a:srgbClr val="50565C"/>
                </a:solidFill>
                <a:latin typeface="Arial" charset="0"/>
              </a:rPr>
              <a:t>Clean Cities</a:t>
            </a:r>
          </a:p>
          <a:p>
            <a:pPr algn="ctr" defTabSz="914400" eaLnBrk="0" fontAlgn="base" hangingPunct="0">
              <a:spcBef>
                <a:spcPct val="0"/>
              </a:spcBef>
              <a:spcAft>
                <a:spcPct val="0"/>
              </a:spcAft>
            </a:pPr>
            <a:r>
              <a:rPr lang="en-US" sz="1100" dirty="0">
                <a:solidFill>
                  <a:srgbClr val="50565C"/>
                </a:solidFill>
                <a:latin typeface="Arial" charset="0"/>
              </a:rPr>
              <a:t>$13,195,000</a:t>
            </a:r>
          </a:p>
          <a:p>
            <a:pPr algn="ctr" defTabSz="914400" eaLnBrk="0" fontAlgn="base" hangingPunct="0">
              <a:spcBef>
                <a:spcPct val="0"/>
              </a:spcBef>
              <a:spcAft>
                <a:spcPct val="0"/>
              </a:spcAft>
            </a:pPr>
            <a:r>
              <a:rPr lang="en-US" sz="800" dirty="0">
                <a:solidFill>
                  <a:srgbClr val="50565C"/>
                </a:solidFill>
                <a:latin typeface="Arial" charset="0"/>
              </a:rPr>
              <a:t>Connecticut</a:t>
            </a:r>
          </a:p>
        </p:txBody>
      </p:sp>
      <p:sp>
        <p:nvSpPr>
          <p:cNvPr id="8236" name="AutoShape 12"/>
          <p:cNvSpPr>
            <a:spLocks noChangeArrowheads="1"/>
          </p:cNvSpPr>
          <p:nvPr/>
        </p:nvSpPr>
        <p:spPr bwMode="auto">
          <a:xfrm>
            <a:off x="5905500" y="2154238"/>
            <a:ext cx="1104900" cy="627062"/>
          </a:xfrm>
          <a:prstGeom prst="wedgeRectCallout">
            <a:avLst>
              <a:gd name="adj1" fmla="val -80065"/>
              <a:gd name="adj2" fmla="val 219491"/>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37" name="TextBox 121"/>
          <p:cNvSpPr txBox="1">
            <a:spLocks noChangeArrowheads="1"/>
          </p:cNvSpPr>
          <p:nvPr/>
        </p:nvSpPr>
        <p:spPr bwMode="auto">
          <a:xfrm>
            <a:off x="5905500" y="2095500"/>
            <a:ext cx="11049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State of Indiana</a:t>
            </a:r>
          </a:p>
          <a:p>
            <a:pPr algn="ctr" defTabSz="914400" eaLnBrk="0" fontAlgn="base" hangingPunct="0">
              <a:spcBef>
                <a:spcPct val="0"/>
              </a:spcBef>
              <a:spcAft>
                <a:spcPct val="0"/>
              </a:spcAft>
            </a:pPr>
            <a:r>
              <a:rPr lang="en-US" sz="1100" dirty="0">
                <a:solidFill>
                  <a:srgbClr val="50565C"/>
                </a:solidFill>
                <a:latin typeface="Arial" charset="0"/>
              </a:rPr>
              <a:t>$10,125,000</a:t>
            </a:r>
          </a:p>
          <a:p>
            <a:pPr algn="ctr" defTabSz="914400" eaLnBrk="0" fontAlgn="base" hangingPunct="0">
              <a:spcBef>
                <a:spcPct val="0"/>
              </a:spcBef>
              <a:spcAft>
                <a:spcPct val="0"/>
              </a:spcAft>
            </a:pPr>
            <a:r>
              <a:rPr lang="en-US" sz="800" dirty="0">
                <a:solidFill>
                  <a:srgbClr val="50565C"/>
                </a:solidFill>
                <a:latin typeface="Arial" charset="0"/>
              </a:rPr>
              <a:t>Indiana</a:t>
            </a:r>
          </a:p>
        </p:txBody>
      </p:sp>
      <p:sp>
        <p:nvSpPr>
          <p:cNvPr id="8238" name="AutoShape 12"/>
          <p:cNvSpPr>
            <a:spLocks noChangeArrowheads="1"/>
          </p:cNvSpPr>
          <p:nvPr/>
        </p:nvSpPr>
        <p:spPr bwMode="auto">
          <a:xfrm>
            <a:off x="4724400" y="3733800"/>
            <a:ext cx="1066800" cy="685800"/>
          </a:xfrm>
          <a:prstGeom prst="wedgeRectCallout">
            <a:avLst>
              <a:gd name="adj1" fmla="val 61778"/>
              <a:gd name="adj2" fmla="val 1111"/>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39" name="TextBox 125"/>
          <p:cNvSpPr txBox="1">
            <a:spLocks noChangeArrowheads="1"/>
          </p:cNvSpPr>
          <p:nvPr/>
        </p:nvSpPr>
        <p:spPr bwMode="auto">
          <a:xfrm>
            <a:off x="4572000" y="3714750"/>
            <a:ext cx="13716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Kentucky Dept. </a:t>
            </a:r>
          </a:p>
          <a:p>
            <a:pPr algn="ctr" defTabSz="914400" eaLnBrk="0" fontAlgn="base" hangingPunct="0">
              <a:spcBef>
                <a:spcPct val="0"/>
              </a:spcBef>
              <a:spcAft>
                <a:spcPct val="0"/>
              </a:spcAft>
            </a:pPr>
            <a:r>
              <a:rPr lang="en-US" sz="1100" dirty="0">
                <a:solidFill>
                  <a:srgbClr val="50565C"/>
                </a:solidFill>
                <a:latin typeface="Arial" charset="0"/>
              </a:rPr>
              <a:t>of Education</a:t>
            </a:r>
          </a:p>
          <a:p>
            <a:pPr algn="ctr" defTabSz="914400" eaLnBrk="0" fontAlgn="base" hangingPunct="0">
              <a:spcBef>
                <a:spcPct val="0"/>
              </a:spcBef>
              <a:spcAft>
                <a:spcPct val="0"/>
              </a:spcAft>
            </a:pPr>
            <a:r>
              <a:rPr lang="en-US" sz="1100" dirty="0">
                <a:solidFill>
                  <a:srgbClr val="50565C"/>
                </a:solidFill>
                <a:latin typeface="Arial" charset="0"/>
              </a:rPr>
              <a:t>$12,980,000</a:t>
            </a:r>
          </a:p>
          <a:p>
            <a:pPr algn="ctr" defTabSz="914400" eaLnBrk="0" fontAlgn="base" hangingPunct="0">
              <a:spcBef>
                <a:spcPct val="0"/>
              </a:spcBef>
              <a:spcAft>
                <a:spcPct val="0"/>
              </a:spcAft>
            </a:pPr>
            <a:r>
              <a:rPr lang="en-US" sz="800" dirty="0">
                <a:solidFill>
                  <a:srgbClr val="50565C"/>
                </a:solidFill>
                <a:latin typeface="Arial" charset="0"/>
              </a:rPr>
              <a:t>Kentucky</a:t>
            </a:r>
          </a:p>
        </p:txBody>
      </p:sp>
      <p:sp>
        <p:nvSpPr>
          <p:cNvPr id="8240" name="AutoShape 12"/>
          <p:cNvSpPr>
            <a:spLocks noChangeArrowheads="1"/>
          </p:cNvSpPr>
          <p:nvPr/>
        </p:nvSpPr>
        <p:spPr bwMode="auto">
          <a:xfrm>
            <a:off x="5562600" y="4419600"/>
            <a:ext cx="1295400" cy="685800"/>
          </a:xfrm>
          <a:prstGeom prst="wedgeRectCallout">
            <a:avLst>
              <a:gd name="adj1" fmla="val 39838"/>
              <a:gd name="adj2" fmla="val -62949"/>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41" name="TextBox 129"/>
          <p:cNvSpPr txBox="1">
            <a:spLocks noChangeArrowheads="1"/>
          </p:cNvSpPr>
          <p:nvPr/>
        </p:nvSpPr>
        <p:spPr bwMode="auto">
          <a:xfrm>
            <a:off x="5562600" y="4419600"/>
            <a:ext cx="1371600"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Triangle J Council</a:t>
            </a:r>
          </a:p>
          <a:p>
            <a:pPr algn="ctr" defTabSz="914400" eaLnBrk="0" fontAlgn="base" hangingPunct="0">
              <a:spcBef>
                <a:spcPct val="0"/>
              </a:spcBef>
              <a:spcAft>
                <a:spcPct val="0"/>
              </a:spcAft>
            </a:pPr>
            <a:r>
              <a:rPr lang="en-US" sz="1100" dirty="0">
                <a:solidFill>
                  <a:srgbClr val="50565C"/>
                </a:solidFill>
                <a:latin typeface="Arial" charset="0"/>
              </a:rPr>
              <a:t>of Governments</a:t>
            </a:r>
          </a:p>
          <a:p>
            <a:pPr algn="ctr" defTabSz="914400" eaLnBrk="0" fontAlgn="base" hangingPunct="0">
              <a:spcBef>
                <a:spcPct val="0"/>
              </a:spcBef>
              <a:spcAft>
                <a:spcPct val="0"/>
              </a:spcAft>
            </a:pPr>
            <a:r>
              <a:rPr lang="en-US" sz="1100" dirty="0">
                <a:solidFill>
                  <a:srgbClr val="50565C"/>
                </a:solidFill>
                <a:latin typeface="Arial" charset="0"/>
              </a:rPr>
              <a:t>$12,004,175</a:t>
            </a:r>
          </a:p>
          <a:p>
            <a:pPr algn="ctr" defTabSz="914400" eaLnBrk="0" fontAlgn="base" hangingPunct="0">
              <a:spcBef>
                <a:spcPct val="0"/>
              </a:spcBef>
              <a:spcAft>
                <a:spcPct val="0"/>
              </a:spcAft>
            </a:pPr>
            <a:r>
              <a:rPr lang="en-US" sz="800" dirty="0">
                <a:solidFill>
                  <a:srgbClr val="50565C"/>
                </a:solidFill>
                <a:latin typeface="Arial" charset="0"/>
              </a:rPr>
              <a:t>North Carolina</a:t>
            </a:r>
          </a:p>
        </p:txBody>
      </p:sp>
      <p:sp>
        <p:nvSpPr>
          <p:cNvPr id="8242" name="AutoShape 12"/>
          <p:cNvSpPr>
            <a:spLocks noChangeArrowheads="1"/>
          </p:cNvSpPr>
          <p:nvPr/>
        </p:nvSpPr>
        <p:spPr bwMode="auto">
          <a:xfrm>
            <a:off x="2776538" y="3200400"/>
            <a:ext cx="1371600" cy="685800"/>
          </a:xfrm>
          <a:prstGeom prst="wedgeRectCallout">
            <a:avLst>
              <a:gd name="adj1" fmla="val 77005"/>
              <a:gd name="adj2" fmla="val 59727"/>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43" name="TextBox 132"/>
          <p:cNvSpPr txBox="1">
            <a:spLocks noChangeArrowheads="1"/>
          </p:cNvSpPr>
          <p:nvPr/>
        </p:nvSpPr>
        <p:spPr bwMode="auto">
          <a:xfrm>
            <a:off x="2590800" y="3200400"/>
            <a:ext cx="1763713" cy="72390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Metropolitan Energy</a:t>
            </a:r>
          </a:p>
          <a:p>
            <a:pPr algn="ctr" defTabSz="914400" eaLnBrk="0" fontAlgn="base" hangingPunct="0">
              <a:spcBef>
                <a:spcPct val="0"/>
              </a:spcBef>
              <a:spcAft>
                <a:spcPct val="0"/>
              </a:spcAft>
            </a:pPr>
            <a:r>
              <a:rPr lang="en-US" sz="1100" dirty="0">
                <a:solidFill>
                  <a:srgbClr val="50565C"/>
                </a:solidFill>
                <a:latin typeface="Arial" charset="0"/>
              </a:rPr>
              <a:t>Information Center</a:t>
            </a:r>
          </a:p>
          <a:p>
            <a:pPr algn="ctr" defTabSz="914400" eaLnBrk="0" fontAlgn="base" hangingPunct="0">
              <a:spcBef>
                <a:spcPct val="0"/>
              </a:spcBef>
              <a:spcAft>
                <a:spcPct val="0"/>
              </a:spcAft>
            </a:pPr>
            <a:r>
              <a:rPr lang="en-US" sz="1100" dirty="0">
                <a:solidFill>
                  <a:srgbClr val="50565C"/>
                </a:solidFill>
                <a:latin typeface="Arial" charset="0"/>
              </a:rPr>
              <a:t>$14,999,905</a:t>
            </a:r>
          </a:p>
          <a:p>
            <a:pPr algn="ctr" defTabSz="914400" eaLnBrk="0" fontAlgn="base" hangingPunct="0">
              <a:spcBef>
                <a:spcPct val="0"/>
              </a:spcBef>
              <a:spcAft>
                <a:spcPct val="0"/>
              </a:spcAft>
            </a:pPr>
            <a:r>
              <a:rPr lang="en-US" sz="800" dirty="0">
                <a:solidFill>
                  <a:srgbClr val="50565C"/>
                </a:solidFill>
                <a:latin typeface="Arial" charset="0"/>
              </a:rPr>
              <a:t>Missouri</a:t>
            </a:r>
          </a:p>
        </p:txBody>
      </p:sp>
      <p:sp>
        <p:nvSpPr>
          <p:cNvPr id="8244" name="AutoShape 12"/>
          <p:cNvSpPr>
            <a:spLocks noChangeArrowheads="1"/>
          </p:cNvSpPr>
          <p:nvPr/>
        </p:nvSpPr>
        <p:spPr bwMode="auto">
          <a:xfrm>
            <a:off x="184150" y="4572000"/>
            <a:ext cx="806450" cy="609600"/>
          </a:xfrm>
          <a:prstGeom prst="wedgeRectCallout">
            <a:avLst>
              <a:gd name="adj1" fmla="val 63875"/>
              <a:gd name="adj2" fmla="val -60866"/>
            </a:avLst>
          </a:prstGeom>
          <a:solidFill>
            <a:srgbClr val="B8CCE4"/>
          </a:solidFill>
          <a:ln w="9525">
            <a:solidFill>
              <a:schemeClr val="tx1"/>
            </a:solidFill>
            <a:miter lim="800000"/>
            <a:headEnd/>
            <a:tailEnd/>
          </a:ln>
        </p:spPr>
        <p:txBody>
          <a:bodyPr/>
          <a:lstStyle/>
          <a:p>
            <a:pPr algn="ctr" defTabSz="914400" eaLnBrk="0" fontAlgn="base" hangingPunct="0">
              <a:spcBef>
                <a:spcPct val="0"/>
              </a:spcBef>
              <a:spcAft>
                <a:spcPct val="0"/>
              </a:spcAft>
            </a:pPr>
            <a:endParaRPr lang="en-US" sz="1200" dirty="0">
              <a:solidFill>
                <a:srgbClr val="50565C"/>
              </a:solidFill>
              <a:latin typeface="Arial" charset="0"/>
            </a:endParaRPr>
          </a:p>
        </p:txBody>
      </p:sp>
      <p:sp>
        <p:nvSpPr>
          <p:cNvPr id="8245" name="TextBox 59"/>
          <p:cNvSpPr txBox="1">
            <a:spLocks noChangeArrowheads="1"/>
          </p:cNvSpPr>
          <p:nvPr/>
        </p:nvSpPr>
        <p:spPr bwMode="auto">
          <a:xfrm>
            <a:off x="0" y="4572000"/>
            <a:ext cx="1143000" cy="554038"/>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dirty="0">
                <a:solidFill>
                  <a:srgbClr val="50565C"/>
                </a:solidFill>
                <a:latin typeface="Arial" charset="0"/>
              </a:rPr>
              <a:t>CA DGS</a:t>
            </a:r>
          </a:p>
          <a:p>
            <a:pPr algn="ctr" defTabSz="914400" eaLnBrk="0" fontAlgn="base" hangingPunct="0">
              <a:spcBef>
                <a:spcPct val="0"/>
              </a:spcBef>
              <a:spcAft>
                <a:spcPct val="0"/>
              </a:spcAft>
            </a:pPr>
            <a:r>
              <a:rPr lang="en-US" sz="1100" dirty="0">
                <a:solidFill>
                  <a:srgbClr val="50565C"/>
                </a:solidFill>
                <a:latin typeface="Arial" charset="0"/>
              </a:rPr>
              <a:t>$6,917,200</a:t>
            </a:r>
          </a:p>
          <a:p>
            <a:pPr algn="ctr" defTabSz="914400" eaLnBrk="0" fontAlgn="base" hangingPunct="0">
              <a:spcBef>
                <a:spcPct val="0"/>
              </a:spcBef>
              <a:spcAft>
                <a:spcPct val="0"/>
              </a:spcAft>
            </a:pPr>
            <a:r>
              <a:rPr lang="en-US" sz="800" dirty="0">
                <a:solidFill>
                  <a:srgbClr val="50565C"/>
                </a:solidFill>
                <a:latin typeface="Arial" charset="0"/>
              </a:rPr>
              <a:t>California</a:t>
            </a:r>
          </a:p>
        </p:txBody>
      </p:sp>
      <p:sp>
        <p:nvSpPr>
          <p:cNvPr id="8247" name="Slide Number Placeholder 5"/>
          <p:cNvSpPr txBox="1">
            <a:spLocks/>
          </p:cNvSpPr>
          <p:nvPr/>
        </p:nvSpPr>
        <p:spPr bwMode="auto">
          <a:xfrm>
            <a:off x="7588250" y="6551613"/>
            <a:ext cx="1555750" cy="306387"/>
          </a:xfrm>
          <a:prstGeom prst="rect">
            <a:avLst/>
          </a:prstGeom>
          <a:noFill/>
          <a:ln w="9525">
            <a:noFill/>
            <a:miter lim="800000"/>
            <a:headEnd/>
            <a:tailEnd/>
          </a:ln>
        </p:spPr>
        <p:txBody>
          <a:bodyPr/>
          <a:lstStyle/>
          <a:p>
            <a:pPr defTabSz="914400" fontAlgn="base">
              <a:spcBef>
                <a:spcPct val="0"/>
              </a:spcBef>
              <a:spcAft>
                <a:spcPct val="0"/>
              </a:spcAft>
            </a:pPr>
            <a:fld id="{098C1146-D8EC-4ED8-B09B-803AEA71BEE3}" type="slidenum">
              <a:rPr lang="en-US" sz="1500" b="1">
                <a:solidFill>
                  <a:srgbClr val="FFFFFF"/>
                </a:solidFill>
                <a:latin typeface="Arial" charset="0"/>
              </a:rPr>
              <a:pPr defTabSz="914400" fontAlgn="base">
                <a:spcBef>
                  <a:spcPct val="0"/>
                </a:spcBef>
                <a:spcAft>
                  <a:spcPct val="0"/>
                </a:spcAft>
              </a:pPr>
              <a:t>16</a:t>
            </a:fld>
            <a:endParaRPr lang="en-US" sz="1500" b="1" dirty="0">
              <a:solidFill>
                <a:srgbClr val="FFFFFF"/>
              </a:solidFill>
              <a:latin typeface="Arial" charset="0"/>
            </a:endParaRPr>
          </a:p>
        </p:txBody>
      </p:sp>
      <p:sp>
        <p:nvSpPr>
          <p:cNvPr id="61" name="Title 1"/>
          <p:cNvSpPr>
            <a:spLocks noGrp="1"/>
          </p:cNvSpPr>
          <p:nvPr>
            <p:ph type="title"/>
          </p:nvPr>
        </p:nvSpPr>
        <p:spPr>
          <a:xfrm>
            <a:off x="152400" y="152400"/>
            <a:ext cx="6019800" cy="596900"/>
          </a:xfrm>
        </p:spPr>
        <p:txBody>
          <a:bodyPr/>
          <a:lstStyle/>
          <a:p>
            <a:r>
              <a:rPr lang="en-US" sz="2600" dirty="0" smtClean="0"/>
              <a:t>Clean Cities ARRA Program Summary</a:t>
            </a:r>
            <a:endParaRPr lang="en-US" sz="2600" dirty="0"/>
          </a:p>
        </p:txBody>
      </p:sp>
    </p:spTree>
    <p:extLst>
      <p:ext uri="{BB962C8B-B14F-4D97-AF65-F5344CB8AC3E}">
        <p14:creationId xmlns:p14="http://schemas.microsoft.com/office/powerpoint/2010/main" val="34470920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3657600" y="2286000"/>
            <a:ext cx="1371600" cy="692150"/>
            <a:chOff x="3733800" y="1905000"/>
            <a:chExt cx="1371600" cy="692497"/>
          </a:xfrm>
        </p:grpSpPr>
        <p:sp>
          <p:nvSpPr>
            <p:cNvPr id="48185" name="AutoShape 67"/>
            <p:cNvSpPr>
              <a:spLocks noChangeArrowheads="1"/>
            </p:cNvSpPr>
            <p:nvPr/>
          </p:nvSpPr>
          <p:spPr bwMode="auto">
            <a:xfrm>
              <a:off x="3733800" y="1905000"/>
              <a:ext cx="1371600" cy="609906"/>
            </a:xfrm>
            <a:prstGeom prst="wedgeRectCallout">
              <a:avLst>
                <a:gd name="adj1" fmla="val 42389"/>
                <a:gd name="adj2" fmla="val 127569"/>
              </a:avLst>
            </a:prstGeom>
            <a:gradFill rotWithShape="1">
              <a:gsLst>
                <a:gs pos="0">
                  <a:srgbClr val="000000"/>
                </a:gs>
                <a:gs pos="39999">
                  <a:srgbClr val="0A128C"/>
                </a:gs>
                <a:gs pos="70000">
                  <a:srgbClr val="181CC7"/>
                </a:gs>
                <a:gs pos="88000">
                  <a:srgbClr val="7005D4"/>
                </a:gs>
                <a:gs pos="100000">
                  <a:srgbClr val="8C3D91"/>
                </a:gs>
              </a:gsLst>
              <a:lin ang="5400000"/>
            </a:gra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86" name="TextBox 77"/>
            <p:cNvSpPr txBox="1">
              <a:spLocks noChangeArrowheads="1"/>
            </p:cNvSpPr>
            <p:nvPr/>
          </p:nvSpPr>
          <p:spPr bwMode="auto">
            <a:xfrm>
              <a:off x="3733800" y="1905000"/>
              <a:ext cx="1371600" cy="69249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200" dirty="0">
                  <a:solidFill>
                    <a:prstClr val="white"/>
                  </a:solidFill>
                  <a:latin typeface="Arial"/>
                  <a:ea typeface="+mn-ea"/>
                </a:rPr>
                <a:t>Kum &amp; Go, LC</a:t>
              </a:r>
            </a:p>
            <a:p>
              <a:pPr algn="ctr" eaLnBrk="0" fontAlgn="auto" hangingPunct="0">
                <a:spcBef>
                  <a:spcPts val="0"/>
                </a:spcBef>
                <a:spcAft>
                  <a:spcPts val="0"/>
                </a:spcAft>
                <a:defRPr/>
              </a:pPr>
              <a:r>
                <a:rPr lang="en-US" sz="1200" dirty="0">
                  <a:solidFill>
                    <a:prstClr val="white"/>
                  </a:solidFill>
                  <a:latin typeface="Arial"/>
                  <a:ea typeface="+mn-ea"/>
                </a:rPr>
                <a:t>$1,000,000</a:t>
              </a:r>
            </a:p>
            <a:p>
              <a:pPr algn="ctr" eaLnBrk="0" fontAlgn="auto" hangingPunct="0">
                <a:spcBef>
                  <a:spcPts val="0"/>
                </a:spcBef>
                <a:spcAft>
                  <a:spcPts val="0"/>
                </a:spcAft>
                <a:defRPr/>
              </a:pPr>
              <a:r>
                <a:rPr lang="en-US" sz="900" dirty="0">
                  <a:solidFill>
                    <a:prstClr val="white"/>
                  </a:solidFill>
                  <a:latin typeface="Arial"/>
                  <a:ea typeface="+mn-ea"/>
                </a:rPr>
                <a:t>Iowa</a:t>
              </a:r>
            </a:p>
            <a:p>
              <a:pPr eaLnBrk="0" fontAlgn="auto" hangingPunct="0">
                <a:spcBef>
                  <a:spcPts val="0"/>
                </a:spcBef>
                <a:spcAft>
                  <a:spcPts val="0"/>
                </a:spcAft>
                <a:defRPr/>
              </a:pPr>
              <a:endParaRPr lang="en-US" dirty="0">
                <a:solidFill>
                  <a:srgbClr val="50565C"/>
                </a:solidFill>
                <a:latin typeface="Arial"/>
                <a:ea typeface="+mn-ea"/>
              </a:endParaRPr>
            </a:p>
          </p:txBody>
        </p:sp>
      </p:grpSp>
      <p:grpSp>
        <p:nvGrpSpPr>
          <p:cNvPr id="3" name="Group 4"/>
          <p:cNvGrpSpPr>
            <a:grpSpLocks/>
          </p:cNvGrpSpPr>
          <p:nvPr/>
        </p:nvGrpSpPr>
        <p:grpSpPr bwMode="auto">
          <a:xfrm>
            <a:off x="152400" y="1447800"/>
            <a:ext cx="7915275" cy="5130800"/>
            <a:chOff x="384" y="852"/>
            <a:chExt cx="4986" cy="3244"/>
          </a:xfrm>
        </p:grpSpPr>
        <p:pic>
          <p:nvPicPr>
            <p:cNvPr id="9268" name="Picture 5" descr="interactive_map_geometry_med"/>
            <p:cNvPicPr>
              <a:picLocks noChangeAspect="1" noChangeArrowheads="1"/>
            </p:cNvPicPr>
            <p:nvPr/>
          </p:nvPicPr>
          <p:blipFill>
            <a:blip r:embed="rId3"/>
            <a:srcRect/>
            <a:stretch>
              <a:fillRect/>
            </a:stretch>
          </p:blipFill>
          <p:spPr bwMode="auto">
            <a:xfrm>
              <a:off x="384" y="852"/>
              <a:ext cx="4986" cy="3244"/>
            </a:xfrm>
            <a:prstGeom prst="rect">
              <a:avLst/>
            </a:prstGeom>
            <a:solidFill>
              <a:schemeClr val="bg1"/>
            </a:solidFill>
            <a:ln w="9525">
              <a:noFill/>
              <a:miter lim="800000"/>
              <a:headEnd/>
              <a:tailEnd/>
            </a:ln>
          </p:spPr>
        </p:pic>
        <p:pic>
          <p:nvPicPr>
            <p:cNvPr id="9269" name="Picture 6" descr="interactive_map_geometry_med"/>
            <p:cNvPicPr>
              <a:picLocks noChangeAspect="1" noChangeArrowheads="1"/>
            </p:cNvPicPr>
            <p:nvPr/>
          </p:nvPicPr>
          <p:blipFill>
            <a:blip r:embed="rId3"/>
            <a:srcRect l="45247" t="25063" r="51865" b="68556"/>
            <a:stretch>
              <a:fillRect/>
            </a:stretch>
          </p:blipFill>
          <p:spPr bwMode="auto">
            <a:xfrm>
              <a:off x="2736" y="1776"/>
              <a:ext cx="144" cy="207"/>
            </a:xfrm>
            <a:prstGeom prst="rect">
              <a:avLst/>
            </a:prstGeom>
            <a:solidFill>
              <a:srgbClr val="FFFFFF"/>
            </a:solidFill>
            <a:ln w="9525">
              <a:noFill/>
              <a:miter lim="800000"/>
              <a:headEnd/>
              <a:tailEnd/>
            </a:ln>
          </p:spPr>
        </p:pic>
      </p:grpSp>
      <p:sp>
        <p:nvSpPr>
          <p:cNvPr id="48131" name="AutoShape 12"/>
          <p:cNvSpPr>
            <a:spLocks noChangeArrowheads="1"/>
          </p:cNvSpPr>
          <p:nvPr/>
        </p:nvSpPr>
        <p:spPr bwMode="auto">
          <a:xfrm>
            <a:off x="3219450" y="3819525"/>
            <a:ext cx="1219200" cy="685800"/>
          </a:xfrm>
          <a:prstGeom prst="wedgeRectCallout">
            <a:avLst>
              <a:gd name="adj1" fmla="val 65075"/>
              <a:gd name="adj2" fmla="val -23752"/>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32" name="TextBox 90"/>
          <p:cNvSpPr txBox="1">
            <a:spLocks noChangeArrowheads="1"/>
          </p:cNvSpPr>
          <p:nvPr/>
        </p:nvSpPr>
        <p:spPr bwMode="auto">
          <a:xfrm>
            <a:off x="3149600" y="3843338"/>
            <a:ext cx="1422400" cy="723900"/>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National Biodiesel Foundation</a:t>
            </a:r>
          </a:p>
          <a:p>
            <a:pPr algn="ctr" eaLnBrk="0" fontAlgn="auto" hangingPunct="0">
              <a:spcBef>
                <a:spcPts val="0"/>
              </a:spcBef>
              <a:spcAft>
                <a:spcPts val="0"/>
              </a:spcAft>
              <a:defRPr/>
            </a:pPr>
            <a:r>
              <a:rPr lang="en-US" sz="1100" dirty="0">
                <a:solidFill>
                  <a:srgbClr val="50565C"/>
                </a:solidFill>
                <a:latin typeface="Arial"/>
                <a:ea typeface="+mn-ea"/>
              </a:rPr>
              <a:t>$729,761</a:t>
            </a:r>
          </a:p>
          <a:p>
            <a:pPr algn="ctr" eaLnBrk="0" fontAlgn="auto" hangingPunct="0">
              <a:spcBef>
                <a:spcPts val="0"/>
              </a:spcBef>
              <a:spcAft>
                <a:spcPts val="0"/>
              </a:spcAft>
              <a:defRPr/>
            </a:pPr>
            <a:r>
              <a:rPr lang="en-US" sz="800" dirty="0">
                <a:solidFill>
                  <a:srgbClr val="50565C"/>
                </a:solidFill>
                <a:latin typeface="Arial"/>
                <a:ea typeface="+mn-ea"/>
              </a:rPr>
              <a:t>Missouri</a:t>
            </a:r>
          </a:p>
        </p:txBody>
      </p:sp>
      <p:sp>
        <p:nvSpPr>
          <p:cNvPr id="48133" name="AutoShape 12"/>
          <p:cNvSpPr>
            <a:spLocks noChangeArrowheads="1"/>
          </p:cNvSpPr>
          <p:nvPr/>
        </p:nvSpPr>
        <p:spPr bwMode="auto">
          <a:xfrm>
            <a:off x="228600" y="5715000"/>
            <a:ext cx="1654175" cy="762000"/>
          </a:xfrm>
          <a:prstGeom prst="wedgeRectCallout">
            <a:avLst>
              <a:gd name="adj1" fmla="val 3903"/>
              <a:gd name="adj2" fmla="val -174445"/>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34" name="TextBox 64"/>
          <p:cNvSpPr txBox="1">
            <a:spLocks noChangeArrowheads="1"/>
          </p:cNvSpPr>
          <p:nvPr/>
        </p:nvSpPr>
        <p:spPr bwMode="auto">
          <a:xfrm>
            <a:off x="228600" y="5715000"/>
            <a:ext cx="1709738" cy="723900"/>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Regents of Univ of CA San Diego</a:t>
            </a:r>
          </a:p>
          <a:p>
            <a:pPr algn="ctr" eaLnBrk="0" fontAlgn="auto" hangingPunct="0">
              <a:spcBef>
                <a:spcPts val="0"/>
              </a:spcBef>
              <a:spcAft>
                <a:spcPts val="0"/>
              </a:spcAft>
              <a:defRPr/>
            </a:pPr>
            <a:r>
              <a:rPr lang="en-US" sz="1100" dirty="0">
                <a:solidFill>
                  <a:srgbClr val="50565C"/>
                </a:solidFill>
                <a:latin typeface="Arial"/>
                <a:ea typeface="+mn-ea"/>
              </a:rPr>
              <a:t>$500,000</a:t>
            </a:r>
          </a:p>
          <a:p>
            <a:pPr algn="ctr" eaLnBrk="0" fontAlgn="auto" hangingPunct="0">
              <a:spcBef>
                <a:spcPts val="0"/>
              </a:spcBef>
              <a:spcAft>
                <a:spcPts val="0"/>
              </a:spcAft>
              <a:defRPr/>
            </a:pPr>
            <a:r>
              <a:rPr lang="en-US" sz="800" dirty="0">
                <a:solidFill>
                  <a:srgbClr val="50565C"/>
                </a:solidFill>
                <a:latin typeface="Arial"/>
                <a:ea typeface="+mn-ea"/>
              </a:rPr>
              <a:t>California</a:t>
            </a:r>
          </a:p>
        </p:txBody>
      </p:sp>
      <p:sp>
        <p:nvSpPr>
          <p:cNvPr id="48135" name="AutoShape 12"/>
          <p:cNvSpPr>
            <a:spLocks noChangeArrowheads="1"/>
          </p:cNvSpPr>
          <p:nvPr/>
        </p:nvSpPr>
        <p:spPr bwMode="auto">
          <a:xfrm>
            <a:off x="107950" y="4578350"/>
            <a:ext cx="990600" cy="609600"/>
          </a:xfrm>
          <a:prstGeom prst="wedgeRectCallout">
            <a:avLst>
              <a:gd name="adj1" fmla="val 34104"/>
              <a:gd name="adj2" fmla="val -74456"/>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36" name="TextBox 66"/>
          <p:cNvSpPr txBox="1">
            <a:spLocks noChangeArrowheads="1"/>
          </p:cNvSpPr>
          <p:nvPr/>
        </p:nvSpPr>
        <p:spPr bwMode="auto">
          <a:xfrm>
            <a:off x="133350" y="4640263"/>
            <a:ext cx="976313" cy="55403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SCAQMD</a:t>
            </a:r>
          </a:p>
          <a:p>
            <a:pPr algn="ctr" eaLnBrk="0" fontAlgn="auto" hangingPunct="0">
              <a:spcBef>
                <a:spcPts val="0"/>
              </a:spcBef>
              <a:spcAft>
                <a:spcPts val="0"/>
              </a:spcAft>
              <a:defRPr/>
            </a:pPr>
            <a:r>
              <a:rPr lang="en-US" sz="1100" dirty="0">
                <a:solidFill>
                  <a:srgbClr val="50565C"/>
                </a:solidFill>
                <a:latin typeface="Arial"/>
                <a:ea typeface="+mn-ea"/>
              </a:rPr>
              <a:t>$150,000</a:t>
            </a:r>
          </a:p>
          <a:p>
            <a:pPr algn="ctr" eaLnBrk="0" fontAlgn="auto" hangingPunct="0">
              <a:spcBef>
                <a:spcPts val="0"/>
              </a:spcBef>
              <a:spcAft>
                <a:spcPts val="0"/>
              </a:spcAft>
              <a:defRPr/>
            </a:pPr>
            <a:r>
              <a:rPr lang="en-US" sz="800" dirty="0">
                <a:solidFill>
                  <a:srgbClr val="50565C"/>
                </a:solidFill>
                <a:latin typeface="Arial"/>
                <a:ea typeface="+mn-ea"/>
              </a:rPr>
              <a:t>California</a:t>
            </a:r>
          </a:p>
        </p:txBody>
      </p:sp>
      <p:sp>
        <p:nvSpPr>
          <p:cNvPr id="48139" name="AutoShape 12"/>
          <p:cNvSpPr>
            <a:spLocks noChangeArrowheads="1"/>
          </p:cNvSpPr>
          <p:nvPr/>
        </p:nvSpPr>
        <p:spPr bwMode="auto">
          <a:xfrm>
            <a:off x="1447800" y="3276600"/>
            <a:ext cx="1219200" cy="533400"/>
          </a:xfrm>
          <a:prstGeom prst="wedgeRectCallout">
            <a:avLst>
              <a:gd name="adj1" fmla="val -1125"/>
              <a:gd name="adj2" fmla="val 73287"/>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40" name="TextBox 74"/>
          <p:cNvSpPr txBox="1">
            <a:spLocks noChangeArrowheads="1"/>
          </p:cNvSpPr>
          <p:nvPr/>
        </p:nvSpPr>
        <p:spPr bwMode="auto">
          <a:xfrm>
            <a:off x="1295400" y="3276600"/>
            <a:ext cx="1524000"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Utah Clean Cities</a:t>
            </a:r>
          </a:p>
          <a:p>
            <a:pPr algn="ctr" eaLnBrk="0" fontAlgn="auto" hangingPunct="0">
              <a:spcBef>
                <a:spcPts val="0"/>
              </a:spcBef>
              <a:spcAft>
                <a:spcPts val="0"/>
              </a:spcAft>
              <a:defRPr/>
            </a:pPr>
            <a:r>
              <a:rPr lang="en-US" sz="1100" dirty="0">
                <a:solidFill>
                  <a:srgbClr val="50565C"/>
                </a:solidFill>
                <a:latin typeface="Arial"/>
                <a:ea typeface="+mn-ea"/>
              </a:rPr>
              <a:t>$150,000</a:t>
            </a:r>
          </a:p>
          <a:p>
            <a:pPr algn="ctr" eaLnBrk="0" fontAlgn="auto" hangingPunct="0">
              <a:spcBef>
                <a:spcPts val="0"/>
              </a:spcBef>
              <a:spcAft>
                <a:spcPts val="0"/>
              </a:spcAft>
              <a:defRPr/>
            </a:pPr>
            <a:r>
              <a:rPr lang="en-US" sz="800" dirty="0">
                <a:solidFill>
                  <a:srgbClr val="50565C"/>
                </a:solidFill>
                <a:latin typeface="Arial"/>
                <a:ea typeface="+mn-ea"/>
              </a:rPr>
              <a:t>Utah</a:t>
            </a:r>
          </a:p>
        </p:txBody>
      </p:sp>
      <p:sp>
        <p:nvSpPr>
          <p:cNvPr id="48141" name="AutoShape 12"/>
          <p:cNvSpPr>
            <a:spLocks noChangeArrowheads="1"/>
          </p:cNvSpPr>
          <p:nvPr/>
        </p:nvSpPr>
        <p:spPr bwMode="auto">
          <a:xfrm>
            <a:off x="4572000" y="1219200"/>
            <a:ext cx="1406525" cy="609600"/>
          </a:xfrm>
          <a:prstGeom prst="wedgeRectCallout">
            <a:avLst>
              <a:gd name="adj1" fmla="val -17674"/>
              <a:gd name="adj2" fmla="val 217302"/>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42" name="TextBox 76"/>
          <p:cNvSpPr txBox="1">
            <a:spLocks noChangeArrowheads="1"/>
          </p:cNvSpPr>
          <p:nvPr/>
        </p:nvSpPr>
        <p:spPr bwMode="auto">
          <a:xfrm>
            <a:off x="4495800" y="1219200"/>
            <a:ext cx="1458913"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State of Wisconsin</a:t>
            </a:r>
          </a:p>
          <a:p>
            <a:pPr algn="ctr" eaLnBrk="0" fontAlgn="auto" hangingPunct="0">
              <a:spcBef>
                <a:spcPts val="0"/>
              </a:spcBef>
              <a:spcAft>
                <a:spcPts val="0"/>
              </a:spcAft>
              <a:defRPr/>
            </a:pPr>
            <a:r>
              <a:rPr lang="en-US" sz="1100" dirty="0">
                <a:solidFill>
                  <a:srgbClr val="50565C"/>
                </a:solidFill>
                <a:latin typeface="Arial"/>
                <a:ea typeface="+mn-ea"/>
              </a:rPr>
              <a:t>$1,000,000</a:t>
            </a:r>
          </a:p>
          <a:p>
            <a:pPr algn="ctr" eaLnBrk="0" fontAlgn="auto" hangingPunct="0">
              <a:spcBef>
                <a:spcPts val="0"/>
              </a:spcBef>
              <a:spcAft>
                <a:spcPts val="0"/>
              </a:spcAft>
              <a:defRPr/>
            </a:pPr>
            <a:r>
              <a:rPr lang="en-US" sz="800" dirty="0">
                <a:solidFill>
                  <a:srgbClr val="50565C"/>
                </a:solidFill>
                <a:latin typeface="Arial"/>
                <a:ea typeface="+mn-ea"/>
              </a:rPr>
              <a:t>Wisconsin</a:t>
            </a:r>
          </a:p>
        </p:txBody>
      </p:sp>
      <p:sp>
        <p:nvSpPr>
          <p:cNvPr id="48143" name="AutoShape 12"/>
          <p:cNvSpPr>
            <a:spLocks noChangeArrowheads="1"/>
          </p:cNvSpPr>
          <p:nvPr/>
        </p:nvSpPr>
        <p:spPr bwMode="auto">
          <a:xfrm>
            <a:off x="2344738" y="5627688"/>
            <a:ext cx="1141412" cy="671512"/>
          </a:xfrm>
          <a:prstGeom prst="wedgeRectCallout">
            <a:avLst>
              <a:gd name="adj1" fmla="val 69816"/>
              <a:gd name="adj2" fmla="val 7144"/>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44" name="TextBox 78"/>
          <p:cNvSpPr txBox="1">
            <a:spLocks noChangeArrowheads="1"/>
          </p:cNvSpPr>
          <p:nvPr/>
        </p:nvSpPr>
        <p:spPr bwMode="auto">
          <a:xfrm>
            <a:off x="2368550" y="5611813"/>
            <a:ext cx="1069975" cy="723900"/>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Clean Fuel USA</a:t>
            </a:r>
          </a:p>
          <a:p>
            <a:pPr algn="ctr" eaLnBrk="0" fontAlgn="auto" hangingPunct="0">
              <a:spcBef>
                <a:spcPts val="0"/>
              </a:spcBef>
              <a:spcAft>
                <a:spcPts val="0"/>
              </a:spcAft>
              <a:defRPr/>
            </a:pPr>
            <a:r>
              <a:rPr lang="en-US" sz="1100" dirty="0">
                <a:solidFill>
                  <a:srgbClr val="50565C"/>
                </a:solidFill>
                <a:latin typeface="Arial"/>
                <a:ea typeface="+mn-ea"/>
              </a:rPr>
              <a:t>$600,000</a:t>
            </a:r>
          </a:p>
          <a:p>
            <a:pPr algn="ctr" eaLnBrk="0" fontAlgn="auto" hangingPunct="0">
              <a:spcBef>
                <a:spcPts val="0"/>
              </a:spcBef>
              <a:spcAft>
                <a:spcPts val="0"/>
              </a:spcAft>
              <a:defRPr/>
            </a:pPr>
            <a:r>
              <a:rPr lang="en-US" sz="800" dirty="0">
                <a:solidFill>
                  <a:srgbClr val="50565C"/>
                </a:solidFill>
                <a:latin typeface="Arial"/>
                <a:ea typeface="+mn-ea"/>
              </a:rPr>
              <a:t>Texas</a:t>
            </a:r>
          </a:p>
        </p:txBody>
      </p:sp>
      <p:sp>
        <p:nvSpPr>
          <p:cNvPr id="48145" name="AutoShape 12"/>
          <p:cNvSpPr>
            <a:spLocks noChangeArrowheads="1"/>
          </p:cNvSpPr>
          <p:nvPr/>
        </p:nvSpPr>
        <p:spPr bwMode="auto">
          <a:xfrm>
            <a:off x="3757613" y="2608263"/>
            <a:ext cx="1066800" cy="533400"/>
          </a:xfrm>
          <a:prstGeom prst="wedgeRectCallout">
            <a:avLst>
              <a:gd name="adj1" fmla="val 90860"/>
              <a:gd name="adj2" fmla="val 96666"/>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46" name="TextBox 80"/>
          <p:cNvSpPr txBox="1">
            <a:spLocks noChangeArrowheads="1"/>
          </p:cNvSpPr>
          <p:nvPr/>
        </p:nvSpPr>
        <p:spPr bwMode="auto">
          <a:xfrm>
            <a:off x="3681413" y="2624138"/>
            <a:ext cx="1219200" cy="55403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Groot Industries</a:t>
            </a:r>
          </a:p>
          <a:p>
            <a:pPr algn="ctr" eaLnBrk="0" fontAlgn="auto" hangingPunct="0">
              <a:spcBef>
                <a:spcPts val="0"/>
              </a:spcBef>
              <a:spcAft>
                <a:spcPts val="0"/>
              </a:spcAft>
              <a:defRPr/>
            </a:pPr>
            <a:r>
              <a:rPr lang="en-US" sz="1100" dirty="0">
                <a:solidFill>
                  <a:srgbClr val="50565C"/>
                </a:solidFill>
                <a:latin typeface="Arial"/>
                <a:ea typeface="+mn-ea"/>
              </a:rPr>
              <a:t>$500,000</a:t>
            </a:r>
          </a:p>
          <a:p>
            <a:pPr algn="ctr" eaLnBrk="0" fontAlgn="auto" hangingPunct="0">
              <a:spcBef>
                <a:spcPts val="0"/>
              </a:spcBef>
              <a:spcAft>
                <a:spcPts val="0"/>
              </a:spcAft>
              <a:defRPr/>
            </a:pPr>
            <a:r>
              <a:rPr lang="en-US" sz="800" dirty="0">
                <a:solidFill>
                  <a:srgbClr val="50565C"/>
                </a:solidFill>
                <a:latin typeface="Arial"/>
                <a:ea typeface="+mn-ea"/>
              </a:rPr>
              <a:t>Illinois</a:t>
            </a:r>
          </a:p>
        </p:txBody>
      </p:sp>
      <p:sp>
        <p:nvSpPr>
          <p:cNvPr id="48147" name="AutoShape 12"/>
          <p:cNvSpPr>
            <a:spLocks noChangeArrowheads="1"/>
          </p:cNvSpPr>
          <p:nvPr/>
        </p:nvSpPr>
        <p:spPr bwMode="auto">
          <a:xfrm>
            <a:off x="1489075" y="4756150"/>
            <a:ext cx="838200" cy="609600"/>
          </a:xfrm>
          <a:prstGeom prst="wedgeRectCallout">
            <a:avLst>
              <a:gd name="adj1" fmla="val -93341"/>
              <a:gd name="adj2" fmla="val -91122"/>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48" name="TextBox 82"/>
          <p:cNvSpPr txBox="1">
            <a:spLocks noChangeArrowheads="1"/>
          </p:cNvSpPr>
          <p:nvPr/>
        </p:nvSpPr>
        <p:spPr bwMode="auto">
          <a:xfrm>
            <a:off x="1462088" y="4794250"/>
            <a:ext cx="874712"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SCAQMD</a:t>
            </a:r>
          </a:p>
          <a:p>
            <a:pPr algn="ctr" eaLnBrk="0" fontAlgn="auto" hangingPunct="0">
              <a:spcBef>
                <a:spcPts val="0"/>
              </a:spcBef>
              <a:spcAft>
                <a:spcPts val="0"/>
              </a:spcAft>
              <a:defRPr/>
            </a:pPr>
            <a:r>
              <a:rPr lang="en-US" sz="1100" dirty="0">
                <a:solidFill>
                  <a:srgbClr val="50565C"/>
                </a:solidFill>
                <a:latin typeface="Arial"/>
                <a:ea typeface="+mn-ea"/>
              </a:rPr>
              <a:t>$500,000</a:t>
            </a:r>
          </a:p>
          <a:p>
            <a:pPr algn="ctr" eaLnBrk="0" fontAlgn="auto" hangingPunct="0">
              <a:spcBef>
                <a:spcPts val="0"/>
              </a:spcBef>
              <a:spcAft>
                <a:spcPts val="0"/>
              </a:spcAft>
              <a:defRPr/>
            </a:pPr>
            <a:r>
              <a:rPr lang="en-US" sz="800" dirty="0">
                <a:solidFill>
                  <a:srgbClr val="50565C"/>
                </a:solidFill>
                <a:latin typeface="Arial"/>
                <a:ea typeface="+mn-ea"/>
              </a:rPr>
              <a:t>California</a:t>
            </a:r>
          </a:p>
        </p:txBody>
      </p:sp>
      <p:sp>
        <p:nvSpPr>
          <p:cNvPr id="48151" name="AutoShape 12"/>
          <p:cNvSpPr>
            <a:spLocks noChangeArrowheads="1"/>
          </p:cNvSpPr>
          <p:nvPr/>
        </p:nvSpPr>
        <p:spPr bwMode="auto">
          <a:xfrm>
            <a:off x="4248150" y="5157788"/>
            <a:ext cx="1082675" cy="539750"/>
          </a:xfrm>
          <a:prstGeom prst="wedgeRectCallout">
            <a:avLst>
              <a:gd name="adj1" fmla="val -69250"/>
              <a:gd name="adj2" fmla="val -49175"/>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52" name="TextBox 89"/>
          <p:cNvSpPr txBox="1">
            <a:spLocks noChangeArrowheads="1"/>
          </p:cNvSpPr>
          <p:nvPr/>
        </p:nvSpPr>
        <p:spPr bwMode="auto">
          <a:xfrm>
            <a:off x="4038600" y="5181600"/>
            <a:ext cx="1284288"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City of Dallas</a:t>
            </a:r>
          </a:p>
          <a:p>
            <a:pPr algn="ctr" eaLnBrk="0" fontAlgn="auto" hangingPunct="0">
              <a:spcBef>
                <a:spcPts val="0"/>
              </a:spcBef>
              <a:spcAft>
                <a:spcPts val="0"/>
              </a:spcAft>
              <a:defRPr/>
            </a:pPr>
            <a:r>
              <a:rPr lang="en-US" sz="1100" dirty="0">
                <a:solidFill>
                  <a:srgbClr val="50565C"/>
                </a:solidFill>
                <a:latin typeface="Arial"/>
                <a:ea typeface="+mn-ea"/>
              </a:rPr>
              <a:t>$150,000</a:t>
            </a:r>
          </a:p>
          <a:p>
            <a:pPr algn="ctr" eaLnBrk="0" fontAlgn="auto" hangingPunct="0">
              <a:spcBef>
                <a:spcPts val="0"/>
              </a:spcBef>
              <a:spcAft>
                <a:spcPts val="0"/>
              </a:spcAft>
              <a:defRPr/>
            </a:pPr>
            <a:r>
              <a:rPr lang="en-US" sz="800" dirty="0">
                <a:solidFill>
                  <a:srgbClr val="50565C"/>
                </a:solidFill>
                <a:latin typeface="Arial"/>
                <a:ea typeface="+mn-ea"/>
              </a:rPr>
              <a:t>Texas</a:t>
            </a:r>
          </a:p>
        </p:txBody>
      </p:sp>
      <p:sp>
        <p:nvSpPr>
          <p:cNvPr id="48153" name="AutoShape 12"/>
          <p:cNvSpPr>
            <a:spLocks noChangeArrowheads="1"/>
          </p:cNvSpPr>
          <p:nvPr/>
        </p:nvSpPr>
        <p:spPr bwMode="auto">
          <a:xfrm>
            <a:off x="6034088" y="2300288"/>
            <a:ext cx="1171575" cy="576262"/>
          </a:xfrm>
          <a:prstGeom prst="wedgeRectCallout">
            <a:avLst>
              <a:gd name="adj1" fmla="val -15825"/>
              <a:gd name="adj2" fmla="val 214445"/>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54" name="TextBox 97"/>
          <p:cNvSpPr txBox="1">
            <a:spLocks noChangeArrowheads="1"/>
          </p:cNvSpPr>
          <p:nvPr/>
        </p:nvSpPr>
        <p:spPr bwMode="auto">
          <a:xfrm>
            <a:off x="5895975" y="2286000"/>
            <a:ext cx="1371600"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NAFTC</a:t>
            </a:r>
          </a:p>
          <a:p>
            <a:pPr algn="ctr" eaLnBrk="0" fontAlgn="auto" hangingPunct="0">
              <a:spcBef>
                <a:spcPts val="0"/>
              </a:spcBef>
              <a:spcAft>
                <a:spcPts val="0"/>
              </a:spcAft>
              <a:defRPr/>
            </a:pPr>
            <a:r>
              <a:rPr lang="en-US" sz="1100" dirty="0">
                <a:solidFill>
                  <a:srgbClr val="50565C"/>
                </a:solidFill>
                <a:latin typeface="Arial"/>
                <a:ea typeface="+mn-ea"/>
              </a:rPr>
              <a:t>$1,600,000</a:t>
            </a:r>
          </a:p>
          <a:p>
            <a:pPr algn="ctr" eaLnBrk="0" fontAlgn="auto" hangingPunct="0">
              <a:spcBef>
                <a:spcPts val="0"/>
              </a:spcBef>
              <a:spcAft>
                <a:spcPts val="0"/>
              </a:spcAft>
              <a:defRPr/>
            </a:pPr>
            <a:r>
              <a:rPr lang="en-US" sz="800" dirty="0">
                <a:solidFill>
                  <a:srgbClr val="50565C"/>
                </a:solidFill>
                <a:latin typeface="Arial"/>
                <a:ea typeface="+mn-ea"/>
              </a:rPr>
              <a:t>West Virginia</a:t>
            </a:r>
          </a:p>
        </p:txBody>
      </p:sp>
      <p:sp>
        <p:nvSpPr>
          <p:cNvPr id="48157" name="AutoShape 12"/>
          <p:cNvSpPr>
            <a:spLocks noChangeArrowheads="1"/>
          </p:cNvSpPr>
          <p:nvPr/>
        </p:nvSpPr>
        <p:spPr bwMode="auto">
          <a:xfrm>
            <a:off x="7526338" y="3109913"/>
            <a:ext cx="1524000" cy="681037"/>
          </a:xfrm>
          <a:prstGeom prst="wedgeRectCallout">
            <a:avLst>
              <a:gd name="adj1" fmla="val -86648"/>
              <a:gd name="adj2" fmla="val 36610"/>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58" name="TextBox 93"/>
          <p:cNvSpPr txBox="1">
            <a:spLocks noChangeArrowheads="1"/>
          </p:cNvSpPr>
          <p:nvPr/>
        </p:nvSpPr>
        <p:spPr bwMode="auto">
          <a:xfrm>
            <a:off x="7392988" y="3095625"/>
            <a:ext cx="1751012" cy="722313"/>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Renewable Fuels Association</a:t>
            </a:r>
          </a:p>
          <a:p>
            <a:pPr algn="ctr" eaLnBrk="0" fontAlgn="auto" hangingPunct="0">
              <a:spcBef>
                <a:spcPts val="0"/>
              </a:spcBef>
              <a:spcAft>
                <a:spcPts val="0"/>
              </a:spcAft>
              <a:defRPr/>
            </a:pPr>
            <a:r>
              <a:rPr lang="en-US" sz="1100" dirty="0">
                <a:solidFill>
                  <a:srgbClr val="50565C"/>
                </a:solidFill>
                <a:latin typeface="Arial"/>
                <a:ea typeface="+mn-ea"/>
              </a:rPr>
              <a:t>$1,600,000</a:t>
            </a:r>
          </a:p>
          <a:p>
            <a:pPr algn="ctr" eaLnBrk="0" fontAlgn="auto" hangingPunct="0">
              <a:spcBef>
                <a:spcPts val="0"/>
              </a:spcBef>
              <a:spcAft>
                <a:spcPts val="0"/>
              </a:spcAft>
              <a:defRPr/>
            </a:pPr>
            <a:r>
              <a:rPr lang="en-US" sz="800" dirty="0">
                <a:solidFill>
                  <a:srgbClr val="50565C"/>
                </a:solidFill>
                <a:latin typeface="Arial"/>
                <a:ea typeface="+mn-ea"/>
              </a:rPr>
              <a:t>District of Columbia</a:t>
            </a:r>
          </a:p>
        </p:txBody>
      </p:sp>
      <p:sp>
        <p:nvSpPr>
          <p:cNvPr id="48159" name="AutoShape 12"/>
          <p:cNvSpPr>
            <a:spLocks noChangeArrowheads="1"/>
          </p:cNvSpPr>
          <p:nvPr/>
        </p:nvSpPr>
        <p:spPr bwMode="auto">
          <a:xfrm>
            <a:off x="7543800" y="3886200"/>
            <a:ext cx="1357313" cy="762000"/>
          </a:xfrm>
          <a:prstGeom prst="wedgeRectCallout">
            <a:avLst>
              <a:gd name="adj1" fmla="val -98347"/>
              <a:gd name="adj2" fmla="val -79926"/>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60" name="TextBox 68"/>
          <p:cNvSpPr txBox="1">
            <a:spLocks noChangeArrowheads="1"/>
          </p:cNvSpPr>
          <p:nvPr/>
        </p:nvSpPr>
        <p:spPr bwMode="auto">
          <a:xfrm>
            <a:off x="7485063" y="3924300"/>
            <a:ext cx="1487487" cy="723900"/>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MD Grain Producers Utilization Board</a:t>
            </a:r>
          </a:p>
          <a:p>
            <a:pPr algn="ctr" eaLnBrk="0" fontAlgn="auto" hangingPunct="0">
              <a:spcBef>
                <a:spcPts val="0"/>
              </a:spcBef>
              <a:spcAft>
                <a:spcPts val="0"/>
              </a:spcAft>
              <a:defRPr/>
            </a:pPr>
            <a:r>
              <a:rPr lang="en-US" sz="1100" dirty="0">
                <a:solidFill>
                  <a:srgbClr val="50565C"/>
                </a:solidFill>
                <a:latin typeface="Arial"/>
                <a:ea typeface="+mn-ea"/>
              </a:rPr>
              <a:t>$469,364</a:t>
            </a:r>
          </a:p>
          <a:p>
            <a:pPr algn="ctr" eaLnBrk="0" fontAlgn="auto" hangingPunct="0">
              <a:spcBef>
                <a:spcPts val="0"/>
              </a:spcBef>
              <a:spcAft>
                <a:spcPts val="0"/>
              </a:spcAft>
              <a:defRPr/>
            </a:pPr>
            <a:r>
              <a:rPr lang="en-US" sz="800" dirty="0">
                <a:solidFill>
                  <a:srgbClr val="50565C"/>
                </a:solidFill>
                <a:latin typeface="Arial"/>
                <a:ea typeface="+mn-ea"/>
              </a:rPr>
              <a:t>Maryland</a:t>
            </a:r>
          </a:p>
        </p:txBody>
      </p:sp>
      <p:sp>
        <p:nvSpPr>
          <p:cNvPr id="48161" name="AutoShape 12"/>
          <p:cNvSpPr>
            <a:spLocks noChangeArrowheads="1"/>
          </p:cNvSpPr>
          <p:nvPr/>
        </p:nvSpPr>
        <p:spPr bwMode="auto">
          <a:xfrm>
            <a:off x="6889750" y="5775325"/>
            <a:ext cx="1143000" cy="609600"/>
          </a:xfrm>
          <a:prstGeom prst="wedgeRectCallout">
            <a:avLst>
              <a:gd name="adj1" fmla="val -106679"/>
              <a:gd name="adj2" fmla="val -96924"/>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62" name="TextBox 101"/>
          <p:cNvSpPr txBox="1">
            <a:spLocks noChangeArrowheads="1"/>
          </p:cNvSpPr>
          <p:nvPr/>
        </p:nvSpPr>
        <p:spPr bwMode="auto">
          <a:xfrm>
            <a:off x="6477000" y="5791200"/>
            <a:ext cx="1905000"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Protec</a:t>
            </a:r>
          </a:p>
          <a:p>
            <a:pPr algn="ctr" eaLnBrk="0" fontAlgn="auto" hangingPunct="0">
              <a:spcBef>
                <a:spcPts val="0"/>
              </a:spcBef>
              <a:spcAft>
                <a:spcPts val="0"/>
              </a:spcAft>
              <a:defRPr/>
            </a:pPr>
            <a:r>
              <a:rPr lang="en-US" sz="1100" dirty="0">
                <a:solidFill>
                  <a:srgbClr val="50565C"/>
                </a:solidFill>
                <a:latin typeface="Arial"/>
                <a:ea typeface="+mn-ea"/>
              </a:rPr>
              <a:t>$900,000</a:t>
            </a:r>
          </a:p>
          <a:p>
            <a:pPr algn="ctr" eaLnBrk="0" fontAlgn="auto" hangingPunct="0">
              <a:spcBef>
                <a:spcPts val="0"/>
              </a:spcBef>
              <a:spcAft>
                <a:spcPts val="0"/>
              </a:spcAft>
              <a:defRPr/>
            </a:pPr>
            <a:r>
              <a:rPr lang="en-US" sz="800" dirty="0">
                <a:solidFill>
                  <a:srgbClr val="50565C"/>
                </a:solidFill>
                <a:latin typeface="Arial"/>
                <a:ea typeface="+mn-ea"/>
              </a:rPr>
              <a:t>FL, GA, AL</a:t>
            </a:r>
          </a:p>
        </p:txBody>
      </p:sp>
      <p:sp>
        <p:nvSpPr>
          <p:cNvPr id="48163" name="AutoShape 12"/>
          <p:cNvSpPr>
            <a:spLocks noChangeArrowheads="1"/>
          </p:cNvSpPr>
          <p:nvPr/>
        </p:nvSpPr>
        <p:spPr bwMode="auto">
          <a:xfrm>
            <a:off x="6818313" y="4818063"/>
            <a:ext cx="1905000" cy="542925"/>
          </a:xfrm>
          <a:prstGeom prst="wedgeRectCallout">
            <a:avLst>
              <a:gd name="adj1" fmla="val -50629"/>
              <a:gd name="adj2" fmla="val -124670"/>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64" name="TextBox 105"/>
          <p:cNvSpPr txBox="1">
            <a:spLocks noChangeArrowheads="1"/>
          </p:cNvSpPr>
          <p:nvPr/>
        </p:nvSpPr>
        <p:spPr bwMode="auto">
          <a:xfrm>
            <a:off x="6734175" y="4833938"/>
            <a:ext cx="2057400" cy="55403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NC State University</a:t>
            </a:r>
          </a:p>
          <a:p>
            <a:pPr algn="ctr" eaLnBrk="0" fontAlgn="auto" hangingPunct="0">
              <a:spcBef>
                <a:spcPts val="0"/>
              </a:spcBef>
              <a:spcAft>
                <a:spcPts val="0"/>
              </a:spcAft>
              <a:defRPr/>
            </a:pPr>
            <a:r>
              <a:rPr lang="en-US" sz="1100" dirty="0">
                <a:solidFill>
                  <a:srgbClr val="50565C"/>
                </a:solidFill>
                <a:latin typeface="Arial"/>
                <a:ea typeface="+mn-ea"/>
              </a:rPr>
              <a:t>$401,852</a:t>
            </a:r>
          </a:p>
          <a:p>
            <a:pPr algn="ctr" eaLnBrk="0" fontAlgn="auto" hangingPunct="0">
              <a:spcBef>
                <a:spcPts val="0"/>
              </a:spcBef>
              <a:spcAft>
                <a:spcPts val="0"/>
              </a:spcAft>
              <a:defRPr/>
            </a:pPr>
            <a:r>
              <a:rPr lang="en-US" sz="800" dirty="0">
                <a:solidFill>
                  <a:srgbClr val="50565C"/>
                </a:solidFill>
                <a:latin typeface="Arial"/>
                <a:ea typeface="+mn-ea"/>
              </a:rPr>
              <a:t>North Carolina</a:t>
            </a:r>
          </a:p>
        </p:txBody>
      </p:sp>
      <p:sp>
        <p:nvSpPr>
          <p:cNvPr id="48165" name="AutoShape 12"/>
          <p:cNvSpPr>
            <a:spLocks noChangeArrowheads="1"/>
          </p:cNvSpPr>
          <p:nvPr/>
        </p:nvSpPr>
        <p:spPr bwMode="auto">
          <a:xfrm>
            <a:off x="906463" y="2454275"/>
            <a:ext cx="1447800" cy="685800"/>
          </a:xfrm>
          <a:prstGeom prst="wedgeRectCallout">
            <a:avLst>
              <a:gd name="adj1" fmla="val -34791"/>
              <a:gd name="adj2" fmla="val 212512"/>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66" name="TextBox 109"/>
          <p:cNvSpPr txBox="1">
            <a:spLocks noChangeArrowheads="1"/>
          </p:cNvSpPr>
          <p:nvPr/>
        </p:nvSpPr>
        <p:spPr bwMode="auto">
          <a:xfrm>
            <a:off x="798513" y="2447925"/>
            <a:ext cx="1600200" cy="723900"/>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Temecula Valley Unified School District</a:t>
            </a:r>
          </a:p>
          <a:p>
            <a:pPr algn="ctr" eaLnBrk="0" fontAlgn="auto" hangingPunct="0">
              <a:spcBef>
                <a:spcPts val="0"/>
              </a:spcBef>
              <a:spcAft>
                <a:spcPts val="0"/>
              </a:spcAft>
              <a:defRPr/>
            </a:pPr>
            <a:r>
              <a:rPr lang="en-US" sz="1100" dirty="0">
                <a:solidFill>
                  <a:srgbClr val="50565C"/>
                </a:solidFill>
                <a:latin typeface="Arial"/>
                <a:ea typeface="+mn-ea"/>
              </a:rPr>
              <a:t>$150,000</a:t>
            </a:r>
          </a:p>
          <a:p>
            <a:pPr algn="ctr" eaLnBrk="0" fontAlgn="auto" hangingPunct="0">
              <a:spcBef>
                <a:spcPts val="0"/>
              </a:spcBef>
              <a:spcAft>
                <a:spcPts val="0"/>
              </a:spcAft>
              <a:defRPr/>
            </a:pPr>
            <a:r>
              <a:rPr lang="en-US" sz="800" dirty="0">
                <a:solidFill>
                  <a:srgbClr val="50565C"/>
                </a:solidFill>
                <a:latin typeface="Arial"/>
                <a:ea typeface="+mn-ea"/>
              </a:rPr>
              <a:t>California</a:t>
            </a:r>
          </a:p>
        </p:txBody>
      </p:sp>
      <p:sp>
        <p:nvSpPr>
          <p:cNvPr id="48167" name="AutoShape 12"/>
          <p:cNvSpPr>
            <a:spLocks noChangeArrowheads="1"/>
          </p:cNvSpPr>
          <p:nvPr/>
        </p:nvSpPr>
        <p:spPr bwMode="auto">
          <a:xfrm>
            <a:off x="3352800" y="1627188"/>
            <a:ext cx="1354138" cy="533400"/>
          </a:xfrm>
          <a:prstGeom prst="wedgeRectCallout">
            <a:avLst>
              <a:gd name="adj1" fmla="val 29153"/>
              <a:gd name="adj2" fmla="val 125519"/>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68" name="TextBox 113"/>
          <p:cNvSpPr txBox="1">
            <a:spLocks noChangeArrowheads="1"/>
          </p:cNvSpPr>
          <p:nvPr/>
        </p:nvSpPr>
        <p:spPr bwMode="auto">
          <a:xfrm>
            <a:off x="3228975" y="1627188"/>
            <a:ext cx="1600200" cy="55403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ALA MN</a:t>
            </a:r>
          </a:p>
          <a:p>
            <a:pPr algn="ctr" eaLnBrk="0" fontAlgn="auto" hangingPunct="0">
              <a:spcBef>
                <a:spcPts val="0"/>
              </a:spcBef>
              <a:spcAft>
                <a:spcPts val="0"/>
              </a:spcAft>
              <a:defRPr/>
            </a:pPr>
            <a:r>
              <a:rPr lang="en-US" sz="1100" dirty="0">
                <a:solidFill>
                  <a:srgbClr val="50565C"/>
                </a:solidFill>
                <a:latin typeface="Arial"/>
                <a:ea typeface="+mn-ea"/>
              </a:rPr>
              <a:t>$377,350</a:t>
            </a:r>
          </a:p>
          <a:p>
            <a:pPr algn="ctr" eaLnBrk="0" fontAlgn="auto" hangingPunct="0">
              <a:spcBef>
                <a:spcPts val="0"/>
              </a:spcBef>
              <a:spcAft>
                <a:spcPts val="0"/>
              </a:spcAft>
              <a:defRPr/>
            </a:pPr>
            <a:r>
              <a:rPr lang="en-US" sz="800" dirty="0">
                <a:solidFill>
                  <a:srgbClr val="50565C"/>
                </a:solidFill>
                <a:latin typeface="Arial"/>
                <a:ea typeface="+mn-ea"/>
              </a:rPr>
              <a:t>Minnesota</a:t>
            </a:r>
          </a:p>
        </p:txBody>
      </p:sp>
      <p:sp>
        <p:nvSpPr>
          <p:cNvPr id="48173" name="AutoShape 12"/>
          <p:cNvSpPr>
            <a:spLocks noChangeArrowheads="1"/>
          </p:cNvSpPr>
          <p:nvPr/>
        </p:nvSpPr>
        <p:spPr bwMode="auto">
          <a:xfrm>
            <a:off x="4724400" y="3733800"/>
            <a:ext cx="1066800" cy="685800"/>
          </a:xfrm>
          <a:prstGeom prst="wedgeRectCallout">
            <a:avLst>
              <a:gd name="adj1" fmla="val 66906"/>
              <a:gd name="adj2" fmla="val 46695"/>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74" name="TextBox 125"/>
          <p:cNvSpPr txBox="1">
            <a:spLocks noChangeArrowheads="1"/>
          </p:cNvSpPr>
          <p:nvPr/>
        </p:nvSpPr>
        <p:spPr bwMode="auto">
          <a:xfrm>
            <a:off x="4572000" y="3714750"/>
            <a:ext cx="1371600"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University of TN</a:t>
            </a:r>
          </a:p>
          <a:p>
            <a:pPr algn="ctr" eaLnBrk="0" fontAlgn="auto" hangingPunct="0">
              <a:spcBef>
                <a:spcPts val="0"/>
              </a:spcBef>
              <a:spcAft>
                <a:spcPts val="0"/>
              </a:spcAft>
              <a:defRPr/>
            </a:pPr>
            <a:r>
              <a:rPr lang="en-US" sz="1100" dirty="0">
                <a:solidFill>
                  <a:srgbClr val="50565C"/>
                </a:solidFill>
                <a:latin typeface="Arial"/>
                <a:ea typeface="+mn-ea"/>
              </a:rPr>
              <a:t>$818,091</a:t>
            </a:r>
          </a:p>
          <a:p>
            <a:pPr algn="ctr" eaLnBrk="0" fontAlgn="auto" hangingPunct="0">
              <a:spcBef>
                <a:spcPts val="0"/>
              </a:spcBef>
              <a:spcAft>
                <a:spcPts val="0"/>
              </a:spcAft>
              <a:defRPr/>
            </a:pPr>
            <a:r>
              <a:rPr lang="en-US" sz="800" dirty="0">
                <a:solidFill>
                  <a:srgbClr val="50565C"/>
                </a:solidFill>
                <a:latin typeface="Arial"/>
                <a:ea typeface="+mn-ea"/>
              </a:rPr>
              <a:t>Tennessee</a:t>
            </a:r>
          </a:p>
        </p:txBody>
      </p:sp>
      <p:sp>
        <p:nvSpPr>
          <p:cNvPr id="48177" name="AutoShape 12"/>
          <p:cNvSpPr>
            <a:spLocks noChangeArrowheads="1"/>
          </p:cNvSpPr>
          <p:nvPr/>
        </p:nvSpPr>
        <p:spPr bwMode="auto">
          <a:xfrm>
            <a:off x="3055938" y="3189288"/>
            <a:ext cx="1084262" cy="546100"/>
          </a:xfrm>
          <a:prstGeom prst="wedgeRectCallout">
            <a:avLst>
              <a:gd name="adj1" fmla="val 77575"/>
              <a:gd name="adj2" fmla="val -4091"/>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78" name="TextBox 132"/>
          <p:cNvSpPr txBox="1">
            <a:spLocks noChangeArrowheads="1"/>
          </p:cNvSpPr>
          <p:nvPr/>
        </p:nvSpPr>
        <p:spPr bwMode="auto">
          <a:xfrm>
            <a:off x="2590800" y="3200400"/>
            <a:ext cx="1763713"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Kum &amp; Go</a:t>
            </a:r>
          </a:p>
          <a:p>
            <a:pPr algn="ctr" eaLnBrk="0" fontAlgn="auto" hangingPunct="0">
              <a:spcBef>
                <a:spcPts val="0"/>
              </a:spcBef>
              <a:spcAft>
                <a:spcPts val="0"/>
              </a:spcAft>
              <a:defRPr/>
            </a:pPr>
            <a:r>
              <a:rPr lang="en-US" sz="1100" dirty="0">
                <a:solidFill>
                  <a:srgbClr val="50565C"/>
                </a:solidFill>
                <a:latin typeface="Arial"/>
                <a:ea typeface="+mn-ea"/>
              </a:rPr>
              <a:t>$1,000,000</a:t>
            </a:r>
          </a:p>
          <a:p>
            <a:pPr algn="ctr" eaLnBrk="0" fontAlgn="auto" hangingPunct="0">
              <a:spcBef>
                <a:spcPts val="0"/>
              </a:spcBef>
              <a:spcAft>
                <a:spcPts val="0"/>
              </a:spcAft>
              <a:defRPr/>
            </a:pPr>
            <a:r>
              <a:rPr lang="en-US" sz="800" dirty="0">
                <a:solidFill>
                  <a:srgbClr val="50565C"/>
                </a:solidFill>
                <a:latin typeface="Arial"/>
                <a:ea typeface="+mn-ea"/>
              </a:rPr>
              <a:t>Iowa</a:t>
            </a:r>
          </a:p>
        </p:txBody>
      </p:sp>
      <p:sp>
        <p:nvSpPr>
          <p:cNvPr id="48179" name="AutoShape 12"/>
          <p:cNvSpPr>
            <a:spLocks noChangeArrowheads="1"/>
          </p:cNvSpPr>
          <p:nvPr/>
        </p:nvSpPr>
        <p:spPr bwMode="auto">
          <a:xfrm>
            <a:off x="93663" y="3376613"/>
            <a:ext cx="889000" cy="609600"/>
          </a:xfrm>
          <a:prstGeom prst="wedgeRectCallout">
            <a:avLst>
              <a:gd name="adj1" fmla="val 32227"/>
              <a:gd name="adj2" fmla="val 104519"/>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48180" name="TextBox 59"/>
          <p:cNvSpPr txBox="1">
            <a:spLocks noChangeArrowheads="1"/>
          </p:cNvSpPr>
          <p:nvPr/>
        </p:nvSpPr>
        <p:spPr bwMode="auto">
          <a:xfrm>
            <a:off x="0" y="3400425"/>
            <a:ext cx="1143000"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Clean Energy</a:t>
            </a:r>
          </a:p>
          <a:p>
            <a:pPr algn="ctr" eaLnBrk="0" fontAlgn="auto" hangingPunct="0">
              <a:spcBef>
                <a:spcPts val="0"/>
              </a:spcBef>
              <a:spcAft>
                <a:spcPts val="0"/>
              </a:spcAft>
              <a:defRPr/>
            </a:pPr>
            <a:r>
              <a:rPr lang="en-US" sz="1100" dirty="0">
                <a:solidFill>
                  <a:srgbClr val="50565C"/>
                </a:solidFill>
                <a:latin typeface="Arial"/>
                <a:ea typeface="+mn-ea"/>
              </a:rPr>
              <a:t>$500,000</a:t>
            </a:r>
          </a:p>
          <a:p>
            <a:pPr algn="ctr" eaLnBrk="0" fontAlgn="auto" hangingPunct="0">
              <a:spcBef>
                <a:spcPts val="0"/>
              </a:spcBef>
              <a:spcAft>
                <a:spcPts val="0"/>
              </a:spcAft>
              <a:defRPr/>
            </a:pPr>
            <a:r>
              <a:rPr lang="en-US" sz="800" dirty="0">
                <a:solidFill>
                  <a:srgbClr val="50565C"/>
                </a:solidFill>
                <a:latin typeface="Arial"/>
                <a:ea typeface="+mn-ea"/>
              </a:rPr>
              <a:t>CA, TX, GA</a:t>
            </a:r>
          </a:p>
        </p:txBody>
      </p:sp>
      <p:sp>
        <p:nvSpPr>
          <p:cNvPr id="9258" name="TextBox 59"/>
          <p:cNvSpPr txBox="1">
            <a:spLocks noChangeArrowheads="1"/>
          </p:cNvSpPr>
          <p:nvPr/>
        </p:nvSpPr>
        <p:spPr bwMode="auto">
          <a:xfrm>
            <a:off x="228599" y="79375"/>
            <a:ext cx="5824959" cy="892552"/>
          </a:xfrm>
          <a:prstGeom prst="rect">
            <a:avLst/>
          </a:prstGeom>
          <a:noFill/>
          <a:ln w="9525">
            <a:noFill/>
            <a:miter lim="800000"/>
            <a:headEnd/>
            <a:tailEnd/>
          </a:ln>
        </p:spPr>
        <p:txBody>
          <a:bodyPr wrap="square">
            <a:spAutoFit/>
          </a:bodyPr>
          <a:lstStyle/>
          <a:p>
            <a:r>
              <a:rPr lang="en-US" sz="2600" dirty="0">
                <a:solidFill>
                  <a:srgbClr val="FFFFFF"/>
                </a:solidFill>
              </a:rPr>
              <a:t>Clean Cities FY </a:t>
            </a:r>
            <a:r>
              <a:rPr lang="en-US" sz="2600" dirty="0" smtClean="0">
                <a:solidFill>
                  <a:srgbClr val="FFFFFF"/>
                </a:solidFill>
              </a:rPr>
              <a:t>09-10 Awards </a:t>
            </a:r>
          </a:p>
          <a:p>
            <a:r>
              <a:rPr lang="en-US" sz="2600" dirty="0" smtClean="0">
                <a:solidFill>
                  <a:srgbClr val="FFFFFF"/>
                </a:solidFill>
              </a:rPr>
              <a:t>(non-ARRA)</a:t>
            </a:r>
            <a:endParaRPr lang="en-US" sz="2600" dirty="0">
              <a:solidFill>
                <a:srgbClr val="FFFFFF"/>
              </a:solidFill>
            </a:endParaRPr>
          </a:p>
        </p:txBody>
      </p:sp>
      <p:sp>
        <p:nvSpPr>
          <p:cNvPr id="62" name="Slide Number Placeholder 5"/>
          <p:cNvSpPr txBox="1">
            <a:spLocks/>
          </p:cNvSpPr>
          <p:nvPr/>
        </p:nvSpPr>
        <p:spPr>
          <a:xfrm>
            <a:off x="7588250" y="6551613"/>
            <a:ext cx="1555750" cy="306387"/>
          </a:xfrm>
          <a:prstGeom prst="rect">
            <a:avLst/>
          </a:prstGeom>
        </p:spPr>
        <p:txBody>
          <a:bodyPr/>
          <a:lstStyle/>
          <a:p>
            <a:pPr fontAlgn="auto">
              <a:spcBef>
                <a:spcPts val="0"/>
              </a:spcBef>
              <a:spcAft>
                <a:spcPts val="0"/>
              </a:spcAft>
              <a:defRPr/>
            </a:pPr>
            <a:fld id="{6C907D12-B33E-473C-A153-FA2949C7CC4D}" type="slidenum">
              <a:rPr lang="en-US" sz="1500" b="1">
                <a:solidFill>
                  <a:prstClr val="white"/>
                </a:solidFill>
                <a:latin typeface="Arial"/>
                <a:ea typeface="+mn-ea"/>
              </a:rPr>
              <a:pPr fontAlgn="auto">
                <a:spcBef>
                  <a:spcPts val="0"/>
                </a:spcBef>
                <a:spcAft>
                  <a:spcPts val="0"/>
                </a:spcAft>
                <a:defRPr/>
              </a:pPr>
              <a:t>17</a:t>
            </a:fld>
            <a:endParaRPr lang="en-US" sz="1500" b="1" dirty="0">
              <a:solidFill>
                <a:prstClr val="white"/>
              </a:solidFill>
              <a:latin typeface="Arial"/>
              <a:ea typeface="+mn-ea"/>
            </a:endParaRPr>
          </a:p>
        </p:txBody>
      </p:sp>
      <p:sp>
        <p:nvSpPr>
          <p:cNvPr id="61" name="AutoShape 12"/>
          <p:cNvSpPr>
            <a:spLocks noChangeArrowheads="1"/>
          </p:cNvSpPr>
          <p:nvPr/>
        </p:nvSpPr>
        <p:spPr bwMode="auto">
          <a:xfrm>
            <a:off x="4329113" y="4583113"/>
            <a:ext cx="1082675" cy="539750"/>
          </a:xfrm>
          <a:prstGeom prst="wedgeRectCallout">
            <a:avLst>
              <a:gd name="adj1" fmla="val -69250"/>
              <a:gd name="adj2" fmla="val -49175"/>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65" name="TextBox 89"/>
          <p:cNvSpPr txBox="1">
            <a:spLocks noChangeArrowheads="1"/>
          </p:cNvSpPr>
          <p:nvPr/>
        </p:nvSpPr>
        <p:spPr bwMode="auto">
          <a:xfrm>
            <a:off x="4230688" y="4572000"/>
            <a:ext cx="1287462"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City of Tulsa</a:t>
            </a:r>
          </a:p>
          <a:p>
            <a:pPr algn="ctr" eaLnBrk="0" fontAlgn="auto" hangingPunct="0">
              <a:spcBef>
                <a:spcPts val="0"/>
              </a:spcBef>
              <a:spcAft>
                <a:spcPts val="0"/>
              </a:spcAft>
              <a:defRPr/>
            </a:pPr>
            <a:r>
              <a:rPr lang="en-US" sz="1100" dirty="0">
                <a:solidFill>
                  <a:srgbClr val="50565C"/>
                </a:solidFill>
                <a:latin typeface="Arial"/>
                <a:ea typeface="+mn-ea"/>
              </a:rPr>
              <a:t>$300,000</a:t>
            </a:r>
          </a:p>
          <a:p>
            <a:pPr algn="ctr" eaLnBrk="0" fontAlgn="auto" hangingPunct="0">
              <a:spcBef>
                <a:spcPts val="0"/>
              </a:spcBef>
              <a:spcAft>
                <a:spcPts val="0"/>
              </a:spcAft>
              <a:defRPr/>
            </a:pPr>
            <a:r>
              <a:rPr lang="en-US" sz="800" dirty="0">
                <a:solidFill>
                  <a:srgbClr val="50565C"/>
                </a:solidFill>
                <a:latin typeface="Arial"/>
                <a:ea typeface="+mn-ea"/>
              </a:rPr>
              <a:t>Oklahoma</a:t>
            </a:r>
          </a:p>
        </p:txBody>
      </p:sp>
      <p:sp>
        <p:nvSpPr>
          <p:cNvPr id="66" name="AutoShape 12"/>
          <p:cNvSpPr>
            <a:spLocks noChangeArrowheads="1"/>
          </p:cNvSpPr>
          <p:nvPr/>
        </p:nvSpPr>
        <p:spPr bwMode="auto">
          <a:xfrm>
            <a:off x="4002088" y="5724525"/>
            <a:ext cx="1081087" cy="539750"/>
          </a:xfrm>
          <a:prstGeom prst="wedgeRectCallout">
            <a:avLst>
              <a:gd name="adj1" fmla="val -69250"/>
              <a:gd name="adj2" fmla="val -49175"/>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67" name="TextBox 89"/>
          <p:cNvSpPr txBox="1">
            <a:spLocks noChangeArrowheads="1"/>
          </p:cNvSpPr>
          <p:nvPr/>
        </p:nvSpPr>
        <p:spPr bwMode="auto">
          <a:xfrm>
            <a:off x="3876675" y="5724525"/>
            <a:ext cx="1355725"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Schwan’s Texas</a:t>
            </a:r>
          </a:p>
          <a:p>
            <a:pPr algn="ctr" eaLnBrk="0" fontAlgn="auto" hangingPunct="0">
              <a:spcBef>
                <a:spcPts val="0"/>
              </a:spcBef>
              <a:spcAft>
                <a:spcPts val="0"/>
              </a:spcAft>
              <a:defRPr/>
            </a:pPr>
            <a:r>
              <a:rPr lang="en-US" sz="1100" dirty="0">
                <a:solidFill>
                  <a:srgbClr val="50565C"/>
                </a:solidFill>
                <a:latin typeface="Arial"/>
                <a:ea typeface="+mn-ea"/>
              </a:rPr>
              <a:t>$500,000</a:t>
            </a:r>
          </a:p>
          <a:p>
            <a:pPr algn="ctr" eaLnBrk="0" fontAlgn="auto" hangingPunct="0">
              <a:spcBef>
                <a:spcPts val="0"/>
              </a:spcBef>
              <a:spcAft>
                <a:spcPts val="0"/>
              </a:spcAft>
              <a:defRPr/>
            </a:pPr>
            <a:r>
              <a:rPr lang="en-US" sz="800" dirty="0">
                <a:solidFill>
                  <a:srgbClr val="50565C"/>
                </a:solidFill>
                <a:latin typeface="Arial"/>
                <a:ea typeface="+mn-ea"/>
              </a:rPr>
              <a:t>Texas</a:t>
            </a:r>
          </a:p>
        </p:txBody>
      </p:sp>
      <p:sp>
        <p:nvSpPr>
          <p:cNvPr id="68" name="AutoShape 12"/>
          <p:cNvSpPr>
            <a:spLocks noChangeArrowheads="1"/>
          </p:cNvSpPr>
          <p:nvPr/>
        </p:nvSpPr>
        <p:spPr bwMode="auto">
          <a:xfrm>
            <a:off x="1851025" y="4078288"/>
            <a:ext cx="1219200" cy="533400"/>
          </a:xfrm>
          <a:prstGeom prst="wedgeRectCallout">
            <a:avLst>
              <a:gd name="adj1" fmla="val 126439"/>
              <a:gd name="adj2" fmla="val 67426"/>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69" name="TextBox 74"/>
          <p:cNvSpPr txBox="1">
            <a:spLocks noChangeArrowheads="1"/>
          </p:cNvSpPr>
          <p:nvPr/>
        </p:nvSpPr>
        <p:spPr bwMode="auto">
          <a:xfrm>
            <a:off x="1876425" y="4062413"/>
            <a:ext cx="1274763" cy="55403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State of OK DGS</a:t>
            </a:r>
          </a:p>
          <a:p>
            <a:pPr algn="ctr" eaLnBrk="0" fontAlgn="auto" hangingPunct="0">
              <a:spcBef>
                <a:spcPts val="0"/>
              </a:spcBef>
              <a:spcAft>
                <a:spcPts val="0"/>
              </a:spcAft>
              <a:defRPr/>
            </a:pPr>
            <a:r>
              <a:rPr lang="en-US" sz="1100" dirty="0">
                <a:solidFill>
                  <a:srgbClr val="50565C"/>
                </a:solidFill>
                <a:latin typeface="Arial"/>
                <a:ea typeface="+mn-ea"/>
              </a:rPr>
              <a:t>$500,000</a:t>
            </a:r>
          </a:p>
          <a:p>
            <a:pPr algn="ctr" eaLnBrk="0" fontAlgn="auto" hangingPunct="0">
              <a:spcBef>
                <a:spcPts val="0"/>
              </a:spcBef>
              <a:spcAft>
                <a:spcPts val="0"/>
              </a:spcAft>
              <a:defRPr/>
            </a:pPr>
            <a:r>
              <a:rPr lang="en-US" sz="800" dirty="0">
                <a:solidFill>
                  <a:srgbClr val="50565C"/>
                </a:solidFill>
                <a:latin typeface="Arial"/>
                <a:ea typeface="+mn-ea"/>
              </a:rPr>
              <a:t>Oklahoma</a:t>
            </a:r>
          </a:p>
        </p:txBody>
      </p:sp>
      <p:sp>
        <p:nvSpPr>
          <p:cNvPr id="70" name="AutoShape 12"/>
          <p:cNvSpPr>
            <a:spLocks noChangeArrowheads="1"/>
          </p:cNvSpPr>
          <p:nvPr/>
        </p:nvSpPr>
        <p:spPr bwMode="auto">
          <a:xfrm>
            <a:off x="2609850" y="4911725"/>
            <a:ext cx="1336675" cy="539750"/>
          </a:xfrm>
          <a:prstGeom prst="wedgeRectCallout">
            <a:avLst>
              <a:gd name="adj1" fmla="val 37609"/>
              <a:gd name="adj2" fmla="val 91404"/>
            </a:avLst>
          </a:prstGeom>
          <a:solidFill>
            <a:srgbClr val="B8CCE4"/>
          </a:solidFill>
          <a:ln w="9525">
            <a:solidFill>
              <a:schemeClr val="tx1"/>
            </a:solidFill>
            <a:miter lim="800000"/>
            <a:headEnd/>
            <a:tailEnd/>
          </a:ln>
        </p:spPr>
        <p:txBody>
          <a:bodyPr/>
          <a:lstStyle/>
          <a:p>
            <a:pPr algn="ctr" eaLnBrk="0" fontAlgn="auto" hangingPunct="0">
              <a:spcBef>
                <a:spcPts val="0"/>
              </a:spcBef>
              <a:spcAft>
                <a:spcPts val="0"/>
              </a:spcAft>
              <a:defRPr/>
            </a:pPr>
            <a:endParaRPr lang="en-US" dirty="0">
              <a:solidFill>
                <a:srgbClr val="50565C"/>
              </a:solidFill>
              <a:latin typeface="Arial"/>
              <a:ea typeface="+mn-ea"/>
            </a:endParaRPr>
          </a:p>
        </p:txBody>
      </p:sp>
      <p:sp>
        <p:nvSpPr>
          <p:cNvPr id="72" name="TextBox 89"/>
          <p:cNvSpPr txBox="1">
            <a:spLocks noChangeArrowheads="1"/>
          </p:cNvSpPr>
          <p:nvPr/>
        </p:nvSpPr>
        <p:spPr bwMode="auto">
          <a:xfrm>
            <a:off x="2454275" y="4911725"/>
            <a:ext cx="1516063" cy="55403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100" dirty="0">
                <a:solidFill>
                  <a:srgbClr val="50565C"/>
                </a:solidFill>
                <a:latin typeface="Arial"/>
                <a:ea typeface="+mn-ea"/>
              </a:rPr>
              <a:t>City of San Antonio</a:t>
            </a:r>
          </a:p>
          <a:p>
            <a:pPr algn="ctr" eaLnBrk="0" fontAlgn="auto" hangingPunct="0">
              <a:spcBef>
                <a:spcPts val="0"/>
              </a:spcBef>
              <a:spcAft>
                <a:spcPts val="0"/>
              </a:spcAft>
              <a:defRPr/>
            </a:pPr>
            <a:r>
              <a:rPr lang="en-US" sz="1100" dirty="0">
                <a:solidFill>
                  <a:srgbClr val="50565C"/>
                </a:solidFill>
                <a:latin typeface="Arial"/>
                <a:ea typeface="+mn-ea"/>
              </a:rPr>
              <a:t>$260,000</a:t>
            </a:r>
          </a:p>
          <a:p>
            <a:pPr algn="ctr" eaLnBrk="0" fontAlgn="auto" hangingPunct="0">
              <a:spcBef>
                <a:spcPts val="0"/>
              </a:spcBef>
              <a:spcAft>
                <a:spcPts val="0"/>
              </a:spcAft>
              <a:defRPr/>
            </a:pPr>
            <a:r>
              <a:rPr lang="en-US" sz="800" dirty="0">
                <a:solidFill>
                  <a:srgbClr val="50565C"/>
                </a:solidFill>
                <a:latin typeface="Arial"/>
                <a:ea typeface="+mn-ea"/>
              </a:rPr>
              <a:t>Texas</a:t>
            </a:r>
          </a:p>
        </p:txBody>
      </p:sp>
    </p:spTree>
    <p:extLst>
      <p:ext uri="{BB962C8B-B14F-4D97-AF65-F5344CB8AC3E}">
        <p14:creationId xmlns:p14="http://schemas.microsoft.com/office/powerpoint/2010/main" val="26095692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1"/>
            <a:ext cx="5860143" cy="1277257"/>
          </a:xfrm>
        </p:spPr>
        <p:txBody>
          <a:bodyPr>
            <a:normAutofit/>
          </a:bodyPr>
          <a:lstStyle/>
          <a:p>
            <a:pPr lvl="0"/>
            <a:r>
              <a:rPr lang="en-US" dirty="0" smtClean="0"/>
              <a:t>Clean Cities 2009 Awards </a:t>
            </a:r>
            <a:br>
              <a:rPr lang="en-US" dirty="0" smtClean="0"/>
            </a:br>
            <a:r>
              <a:rPr lang="en-US" dirty="0" smtClean="0"/>
              <a:t>Refueling Infrastructure</a:t>
            </a:r>
            <a:br>
              <a:rPr lang="en-US" dirty="0" smtClean="0"/>
            </a:b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008582922"/>
              </p:ext>
            </p:extLst>
          </p:nvPr>
        </p:nvGraphicFramePr>
        <p:xfrm>
          <a:off x="2438400" y="1524000"/>
          <a:ext cx="4267200" cy="4175759"/>
        </p:xfrm>
        <a:graphic>
          <a:graphicData uri="http://schemas.openxmlformats.org/drawingml/2006/table">
            <a:tbl>
              <a:tblPr firstRow="1" firstCol="1" bandRow="1">
                <a:tableStyleId>{BDBED569-4797-4DF1-A0F4-6AAB3CD982D8}</a:tableStyleId>
              </a:tblPr>
              <a:tblGrid>
                <a:gridCol w="2508876"/>
                <a:gridCol w="1758324"/>
              </a:tblGrid>
              <a:tr h="836815">
                <a:tc>
                  <a:txBody>
                    <a:bodyPr/>
                    <a:lstStyle/>
                    <a:p>
                      <a:pPr algn="ctr" rtl="0" fontAlgn="ctr"/>
                      <a:r>
                        <a:rPr lang="en-US" sz="1800" u="none" strike="noStrike" dirty="0" smtClean="0">
                          <a:effectLst/>
                        </a:rPr>
                        <a:t>Infrastructure </a:t>
                      </a:r>
                      <a:r>
                        <a:rPr lang="en-US" sz="1800" u="none" strike="noStrike" dirty="0">
                          <a:effectLst/>
                        </a:rPr>
                        <a:t>Type</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u="none" strike="noStrike" dirty="0" smtClean="0">
                          <a:effectLst/>
                        </a:rPr>
                        <a:t>Station</a:t>
                      </a:r>
                      <a:r>
                        <a:rPr lang="en-US" sz="1800" u="none" strike="noStrike" baseline="0" dirty="0" smtClean="0">
                          <a:effectLst/>
                        </a:rPr>
                        <a:t> Count</a:t>
                      </a:r>
                      <a:endParaRPr lang="en-US" sz="1800" b="1" i="0" u="none" strike="noStrike" dirty="0">
                        <a:solidFill>
                          <a:srgbClr val="000000"/>
                        </a:solidFill>
                        <a:effectLst/>
                        <a:latin typeface="Arial"/>
                      </a:endParaRPr>
                    </a:p>
                  </a:txBody>
                  <a:tcPr marL="7620" marR="7620" marT="7620" marB="0" anchor="ctr"/>
                </a:tc>
              </a:tr>
              <a:tr h="418407">
                <a:tc>
                  <a:txBody>
                    <a:bodyPr/>
                    <a:lstStyle/>
                    <a:p>
                      <a:pPr algn="ctr" rtl="0" fontAlgn="ctr"/>
                      <a:r>
                        <a:rPr lang="en-US" sz="1800" u="none" strike="noStrike" dirty="0">
                          <a:effectLst/>
                        </a:rPr>
                        <a:t>CNG</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147</a:t>
                      </a:r>
                      <a:endParaRPr lang="en-US" sz="1800" b="0" i="0" u="none" strike="noStrike" dirty="0">
                        <a:solidFill>
                          <a:srgbClr val="50565C"/>
                        </a:solidFill>
                        <a:effectLst/>
                        <a:latin typeface="Arial"/>
                      </a:endParaRPr>
                    </a:p>
                  </a:txBody>
                  <a:tcPr marL="7620" marR="7620" marT="7620" marB="0" anchor="ctr"/>
                </a:tc>
              </a:tr>
              <a:tr h="418407">
                <a:tc>
                  <a:txBody>
                    <a:bodyPr/>
                    <a:lstStyle/>
                    <a:p>
                      <a:pPr algn="ctr" rtl="0" fontAlgn="ctr"/>
                      <a:r>
                        <a:rPr lang="en-US" sz="1800" u="none" strike="noStrike" dirty="0">
                          <a:effectLst/>
                        </a:rPr>
                        <a:t>EV</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804</a:t>
                      </a:r>
                      <a:endParaRPr lang="en-US" sz="1800" b="0" i="0" u="none" strike="noStrike" dirty="0">
                        <a:solidFill>
                          <a:srgbClr val="50565C"/>
                        </a:solidFill>
                        <a:effectLst/>
                        <a:latin typeface="Arial"/>
                      </a:endParaRPr>
                    </a:p>
                  </a:txBody>
                  <a:tcPr marL="7620" marR="7620" marT="7620" marB="0" anchor="ctr"/>
                </a:tc>
              </a:tr>
              <a:tr h="418407">
                <a:tc>
                  <a:txBody>
                    <a:bodyPr/>
                    <a:lstStyle/>
                    <a:p>
                      <a:pPr algn="ctr" rtl="0" fontAlgn="ctr"/>
                      <a:r>
                        <a:rPr lang="en-US" sz="1800" u="none" strike="noStrike" dirty="0">
                          <a:effectLst/>
                        </a:rPr>
                        <a:t>LNG</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9</a:t>
                      </a:r>
                      <a:endParaRPr lang="en-US" sz="1800" b="0" i="0" u="none" strike="noStrike" dirty="0">
                        <a:solidFill>
                          <a:srgbClr val="50565C"/>
                        </a:solidFill>
                        <a:effectLst/>
                        <a:latin typeface="Arial"/>
                      </a:endParaRPr>
                    </a:p>
                  </a:txBody>
                  <a:tcPr marL="7620" marR="7620" marT="7620" marB="0" anchor="ctr"/>
                </a:tc>
              </a:tr>
              <a:tr h="418407">
                <a:tc>
                  <a:txBody>
                    <a:bodyPr/>
                    <a:lstStyle/>
                    <a:p>
                      <a:pPr algn="ctr" rtl="0" fontAlgn="ctr"/>
                      <a:r>
                        <a:rPr lang="en-US" sz="1800" u="none" strike="noStrike" dirty="0">
                          <a:effectLst/>
                        </a:rPr>
                        <a:t>LPG</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407</a:t>
                      </a:r>
                      <a:endParaRPr lang="en-US" sz="1800" b="0" i="0" u="none" strike="noStrike" dirty="0">
                        <a:solidFill>
                          <a:srgbClr val="50565C"/>
                        </a:solidFill>
                        <a:effectLst/>
                        <a:latin typeface="Arial"/>
                      </a:endParaRPr>
                    </a:p>
                  </a:txBody>
                  <a:tcPr marL="7620" marR="7620" marT="7620" marB="0" anchor="ctr"/>
                </a:tc>
              </a:tr>
              <a:tr h="418407">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u="none" strike="noStrike" dirty="0" smtClean="0">
                          <a:effectLst/>
                        </a:rPr>
                        <a:t>E85</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302</a:t>
                      </a:r>
                      <a:endParaRPr lang="en-US" sz="1800" b="0" i="0" u="none" strike="noStrike" dirty="0">
                        <a:solidFill>
                          <a:srgbClr val="50565C"/>
                        </a:solidFill>
                        <a:effectLst/>
                        <a:latin typeface="Arial"/>
                      </a:endParaRPr>
                    </a:p>
                  </a:txBody>
                  <a:tcPr marL="7620" marR="7620" marT="7620" marB="0" anchor="ctr"/>
                </a:tc>
              </a:tr>
              <a:tr h="418407">
                <a:tc>
                  <a:txBody>
                    <a:bodyPr/>
                    <a:lstStyle/>
                    <a:p>
                      <a:pPr algn="ctr" rtl="0" fontAlgn="ctr"/>
                      <a:r>
                        <a:rPr lang="en-US" sz="1800" u="none" strike="noStrike" dirty="0" smtClean="0">
                          <a:effectLst/>
                        </a:rPr>
                        <a:t>Biodiesel</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157</a:t>
                      </a:r>
                      <a:endParaRPr lang="en-US" sz="1800" b="0" i="0" u="none" strike="noStrike" dirty="0">
                        <a:solidFill>
                          <a:srgbClr val="50565C"/>
                        </a:solidFill>
                        <a:effectLst/>
                        <a:latin typeface="Arial"/>
                      </a:endParaRPr>
                    </a:p>
                  </a:txBody>
                  <a:tcPr marL="7620" marR="7620" marT="7620" marB="0" anchor="ctr"/>
                </a:tc>
              </a:tr>
              <a:tr h="418407">
                <a:tc>
                  <a:txBody>
                    <a:bodyPr/>
                    <a:lstStyle/>
                    <a:p>
                      <a:pPr algn="ctr" rtl="0" fontAlgn="ctr"/>
                      <a:r>
                        <a:rPr lang="en-US" sz="1800" u="none" strike="noStrike" dirty="0" smtClean="0">
                          <a:effectLst/>
                        </a:rPr>
                        <a:t>H2</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1</a:t>
                      </a:r>
                      <a:endParaRPr lang="en-US" sz="1800" b="0" i="0" u="none" strike="noStrike" dirty="0">
                        <a:solidFill>
                          <a:srgbClr val="50565C"/>
                        </a:solidFill>
                        <a:effectLst/>
                        <a:latin typeface="Arial"/>
                      </a:endParaRPr>
                    </a:p>
                  </a:txBody>
                  <a:tcPr marL="7620" marR="7620" marT="7620" marB="0" anchor="ctr"/>
                </a:tc>
              </a:tr>
              <a:tr h="410095">
                <a:tc>
                  <a:txBody>
                    <a:bodyPr/>
                    <a:lstStyle/>
                    <a:p>
                      <a:pPr algn="ctr" rtl="0" fontAlgn="ctr"/>
                      <a:r>
                        <a:rPr lang="en-US" sz="1800" u="none" strike="noStrike" dirty="0">
                          <a:effectLst/>
                        </a:rPr>
                        <a:t>TOTAL</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1,827</a:t>
                      </a:r>
                      <a:endParaRPr lang="en-US" sz="1800" b="0" i="0" u="none" strike="noStrike" dirty="0">
                        <a:solidFill>
                          <a:srgbClr val="50565C"/>
                        </a:solidFill>
                        <a:effectLst/>
                        <a:latin typeface="Arial"/>
                      </a:endParaRPr>
                    </a:p>
                  </a:txBody>
                  <a:tcPr marL="7620" marR="7620" marT="7620" marB="0" anchor="ctr"/>
                </a:tc>
              </a:tr>
            </a:tbl>
          </a:graphicData>
        </a:graphic>
      </p:graphicFrame>
      <p:graphicFrame>
        <p:nvGraphicFramePr>
          <p:cNvPr id="4" name="Chart 3"/>
          <p:cNvGraphicFramePr/>
          <p:nvPr>
            <p:extLst>
              <p:ext uri="{D42A27DB-BD31-4B8C-83A1-F6EECF244321}">
                <p14:modId xmlns:p14="http://schemas.microsoft.com/office/powerpoint/2010/main" val="3221076826"/>
              </p:ext>
            </p:extLst>
          </p:nvPr>
        </p:nvGraphicFramePr>
        <p:xfrm>
          <a:off x="8035637" y="1066800"/>
          <a:ext cx="900545" cy="91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19800" y="6248400"/>
            <a:ext cx="3098800" cy="3048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smtClean="0">
                <a:ln>
                  <a:noFill/>
                </a:ln>
                <a:effectLst/>
                <a:uLnTx/>
                <a:uFillTx/>
                <a:latin typeface="Arial Narrow"/>
                <a:ea typeface="+mn-ea"/>
                <a:cs typeface="Arial Narrow"/>
              </a:rPr>
              <a:t>Based on FY2012 Q2 reports </a:t>
            </a:r>
          </a:p>
        </p:txBody>
      </p:sp>
    </p:spTree>
    <p:extLst>
      <p:ext uri="{BB962C8B-B14F-4D97-AF65-F5344CB8AC3E}">
        <p14:creationId xmlns:p14="http://schemas.microsoft.com/office/powerpoint/2010/main" val="310139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1"/>
            <a:ext cx="5860143" cy="1277257"/>
          </a:xfrm>
        </p:spPr>
        <p:txBody>
          <a:bodyPr>
            <a:normAutofit/>
          </a:bodyPr>
          <a:lstStyle/>
          <a:p>
            <a:pPr lvl="0"/>
            <a:r>
              <a:rPr lang="en-US" dirty="0" smtClean="0"/>
              <a:t>Clean Cities 2009 Awards </a:t>
            </a:r>
            <a:br>
              <a:rPr lang="en-US" dirty="0" smtClean="0"/>
            </a:br>
            <a:r>
              <a:rPr lang="en-US" dirty="0" smtClean="0"/>
              <a:t>Vehicle Distribution</a:t>
            </a:r>
            <a:br>
              <a:rPr lang="en-US" dirty="0" smtClean="0"/>
            </a:b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14731341"/>
              </p:ext>
            </p:extLst>
          </p:nvPr>
        </p:nvGraphicFramePr>
        <p:xfrm>
          <a:off x="591437" y="1615441"/>
          <a:ext cx="7193280" cy="4184071"/>
        </p:xfrm>
        <a:graphic>
          <a:graphicData uri="http://schemas.openxmlformats.org/drawingml/2006/table">
            <a:tbl>
              <a:tblPr firstRow="1" firstCol="1" bandRow="1">
                <a:tableStyleId>{BDBED569-4797-4DF1-A0F4-6AAB3CD982D8}</a:tableStyleId>
              </a:tblPr>
              <a:tblGrid>
                <a:gridCol w="2508876"/>
                <a:gridCol w="1631647"/>
                <a:gridCol w="1736914"/>
                <a:gridCol w="1315843"/>
              </a:tblGrid>
              <a:tr h="836815">
                <a:tc>
                  <a:txBody>
                    <a:bodyPr/>
                    <a:lstStyle/>
                    <a:p>
                      <a:pPr algn="ctr" rtl="0" fontAlgn="ctr"/>
                      <a:r>
                        <a:rPr lang="en-US" sz="1800" u="none" strike="noStrike" dirty="0">
                          <a:effectLst/>
                        </a:rPr>
                        <a:t>Vehicle Type</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u="none" strike="noStrike" dirty="0">
                          <a:effectLst/>
                        </a:rPr>
                        <a:t>LDVs</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u="none" strike="noStrike" dirty="0">
                          <a:effectLst/>
                        </a:rPr>
                        <a:t>HDV/MDV</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u="none" strike="noStrike" dirty="0">
                          <a:effectLst/>
                        </a:rPr>
                        <a:t>Total</a:t>
                      </a:r>
                      <a:endParaRPr lang="en-US" sz="1800" b="1" i="0" u="none" strike="noStrike" dirty="0">
                        <a:solidFill>
                          <a:srgbClr val="000000"/>
                        </a:solidFill>
                        <a:effectLst/>
                        <a:latin typeface="Arial"/>
                      </a:endParaRPr>
                    </a:p>
                  </a:txBody>
                  <a:tcPr marL="7620" marR="7620" marT="7620" marB="0" anchor="ctr"/>
                </a:tc>
              </a:tr>
              <a:tr h="418407">
                <a:tc>
                  <a:txBody>
                    <a:bodyPr/>
                    <a:lstStyle/>
                    <a:p>
                      <a:pPr algn="ctr" rtl="0" fontAlgn="ctr"/>
                      <a:r>
                        <a:rPr lang="en-US" sz="1800" u="none" strike="noStrike" dirty="0">
                          <a:effectLst/>
                        </a:rPr>
                        <a:t>CNG</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1,168</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2,137</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a:solidFill>
                            <a:srgbClr val="50565C"/>
                          </a:solidFill>
                          <a:effectLst/>
                          <a:latin typeface="Arial"/>
                        </a:rPr>
                        <a:t>3,250</a:t>
                      </a:r>
                    </a:p>
                  </a:txBody>
                  <a:tcPr marL="7620" marR="7620" marT="7620" marB="0" anchor="ctr"/>
                </a:tc>
              </a:tr>
              <a:tr h="418407">
                <a:tc>
                  <a:txBody>
                    <a:bodyPr/>
                    <a:lstStyle/>
                    <a:p>
                      <a:pPr algn="ctr" rtl="0" fontAlgn="ctr"/>
                      <a:r>
                        <a:rPr lang="en-US" sz="1800" u="none" strike="noStrike" dirty="0">
                          <a:effectLst/>
                        </a:rPr>
                        <a:t>EV</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402</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220</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a:solidFill>
                            <a:srgbClr val="50565C"/>
                          </a:solidFill>
                          <a:effectLst/>
                          <a:latin typeface="Arial"/>
                        </a:rPr>
                        <a:t>617</a:t>
                      </a:r>
                    </a:p>
                  </a:txBody>
                  <a:tcPr marL="7620" marR="7620" marT="7620" marB="0" anchor="ctr"/>
                </a:tc>
              </a:tr>
              <a:tr h="418407">
                <a:tc>
                  <a:txBody>
                    <a:bodyPr/>
                    <a:lstStyle/>
                    <a:p>
                      <a:pPr algn="ctr" rtl="0" fontAlgn="ctr"/>
                      <a:r>
                        <a:rPr lang="en-US" sz="1800" u="none" strike="noStrike" dirty="0">
                          <a:effectLst/>
                        </a:rPr>
                        <a:t>NEV</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80</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a:solidFill>
                            <a:srgbClr val="50565C"/>
                          </a:solidFill>
                          <a:effectLst/>
                          <a:latin typeface="Arial"/>
                        </a:rPr>
                        <a:t>0</a:t>
                      </a:r>
                    </a:p>
                  </a:txBody>
                  <a:tcPr marL="7620" marR="7620" marT="7620" marB="0" anchor="ctr"/>
                </a:tc>
                <a:tc>
                  <a:txBody>
                    <a:bodyPr/>
                    <a:lstStyle/>
                    <a:p>
                      <a:pPr algn="ctr" rtl="0" fontAlgn="ctr"/>
                      <a:r>
                        <a:rPr lang="en-US" sz="1800" b="0" i="0" u="none" strike="noStrike" dirty="0">
                          <a:solidFill>
                            <a:srgbClr val="50565C"/>
                          </a:solidFill>
                          <a:effectLst/>
                          <a:latin typeface="Arial"/>
                        </a:rPr>
                        <a:t>82</a:t>
                      </a:r>
                    </a:p>
                  </a:txBody>
                  <a:tcPr marL="7620" marR="7620" marT="7620" marB="0" anchor="ctr"/>
                </a:tc>
              </a:tr>
              <a:tr h="418407">
                <a:tc>
                  <a:txBody>
                    <a:bodyPr/>
                    <a:lstStyle/>
                    <a:p>
                      <a:pPr algn="ctr" rtl="0" fontAlgn="ctr"/>
                      <a:r>
                        <a:rPr lang="en-US" sz="1800" u="none" strike="noStrike" dirty="0">
                          <a:effectLst/>
                        </a:rPr>
                        <a:t>HEV</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656</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815</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a:solidFill>
                            <a:srgbClr val="50565C"/>
                          </a:solidFill>
                          <a:effectLst/>
                          <a:latin typeface="Arial"/>
                        </a:rPr>
                        <a:t>1,409</a:t>
                      </a:r>
                    </a:p>
                  </a:txBody>
                  <a:tcPr marL="7620" marR="7620" marT="7620" marB="0" anchor="ctr"/>
                </a:tc>
              </a:tr>
              <a:tr h="418407">
                <a:tc>
                  <a:txBody>
                    <a:bodyPr/>
                    <a:lstStyle/>
                    <a:p>
                      <a:pPr algn="ctr" rtl="0" fontAlgn="ctr"/>
                      <a:r>
                        <a:rPr lang="en-US" sz="1800" u="none" strike="noStrike" dirty="0">
                          <a:effectLst/>
                        </a:rPr>
                        <a:t>LNG</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a:solidFill>
                            <a:srgbClr val="50565C"/>
                          </a:solidFill>
                          <a:effectLst/>
                          <a:latin typeface="Arial"/>
                        </a:rPr>
                        <a:t>0</a:t>
                      </a:r>
                    </a:p>
                  </a:txBody>
                  <a:tcPr marL="7620" marR="7620" marT="7620" marB="0" anchor="ctr"/>
                </a:tc>
                <a:tc>
                  <a:txBody>
                    <a:bodyPr/>
                    <a:lstStyle/>
                    <a:p>
                      <a:pPr algn="ctr" rtl="0" fontAlgn="ctr"/>
                      <a:r>
                        <a:rPr lang="en-US" sz="1800" b="0" i="0" u="none" strike="noStrike" dirty="0" smtClean="0">
                          <a:solidFill>
                            <a:srgbClr val="50565C"/>
                          </a:solidFill>
                          <a:effectLst/>
                          <a:latin typeface="Arial"/>
                        </a:rPr>
                        <a:t>366</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a:solidFill>
                            <a:srgbClr val="50565C"/>
                          </a:solidFill>
                          <a:effectLst/>
                          <a:latin typeface="Arial"/>
                        </a:rPr>
                        <a:t>417</a:t>
                      </a:r>
                    </a:p>
                  </a:txBody>
                  <a:tcPr marL="7620" marR="7620" marT="7620" marB="0" anchor="ctr"/>
                </a:tc>
              </a:tr>
              <a:tr h="418407">
                <a:tc>
                  <a:txBody>
                    <a:bodyPr/>
                    <a:lstStyle/>
                    <a:p>
                      <a:pPr algn="ctr" rtl="0" fontAlgn="ctr"/>
                      <a:r>
                        <a:rPr lang="en-US" sz="1800" u="none" strike="noStrike" dirty="0">
                          <a:effectLst/>
                        </a:rPr>
                        <a:t>LPG</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2,394</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811</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a:solidFill>
                            <a:srgbClr val="50565C"/>
                          </a:solidFill>
                          <a:effectLst/>
                          <a:latin typeface="Arial"/>
                        </a:rPr>
                        <a:t>3,330</a:t>
                      </a:r>
                    </a:p>
                  </a:txBody>
                  <a:tcPr marL="7620" marR="7620" marT="7620" marB="0" anchor="ctr"/>
                </a:tc>
              </a:tr>
              <a:tr h="418407">
                <a:tc>
                  <a:txBody>
                    <a:bodyPr/>
                    <a:lstStyle/>
                    <a:p>
                      <a:pPr algn="ctr" rtl="0" fontAlgn="ctr"/>
                      <a:r>
                        <a:rPr lang="en-US" sz="1800" u="none" strike="noStrike" dirty="0">
                          <a:effectLst/>
                        </a:rPr>
                        <a:t>PHEV</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4</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36</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a:solidFill>
                            <a:srgbClr val="50565C"/>
                          </a:solidFill>
                          <a:effectLst/>
                          <a:latin typeface="Arial"/>
                        </a:rPr>
                        <a:t>30</a:t>
                      </a:r>
                    </a:p>
                  </a:txBody>
                  <a:tcPr marL="7620" marR="7620" marT="7620" marB="0" anchor="ctr"/>
                </a:tc>
              </a:tr>
              <a:tr h="418407">
                <a:tc>
                  <a:txBody>
                    <a:bodyPr/>
                    <a:lstStyle/>
                    <a:p>
                      <a:pPr algn="ctr" rtl="0" fontAlgn="ctr"/>
                      <a:r>
                        <a:rPr lang="en-US" sz="1800" u="none" strike="noStrike" dirty="0">
                          <a:effectLst/>
                        </a:rPr>
                        <a:t>TOTAL</a:t>
                      </a:r>
                      <a:endParaRPr lang="en-US" sz="1800" b="1" i="0" u="none" strike="noStrike" dirty="0">
                        <a:solidFill>
                          <a:srgbClr val="000000"/>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4,704</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4,385</a:t>
                      </a:r>
                      <a:endParaRPr lang="en-US" sz="1800" b="0" i="0" u="none" strike="noStrike" dirty="0">
                        <a:solidFill>
                          <a:srgbClr val="50565C"/>
                        </a:solidFill>
                        <a:effectLst/>
                        <a:latin typeface="Arial"/>
                      </a:endParaRPr>
                    </a:p>
                  </a:txBody>
                  <a:tcPr marL="7620" marR="7620" marT="7620" marB="0" anchor="ctr"/>
                </a:tc>
                <a:tc>
                  <a:txBody>
                    <a:bodyPr/>
                    <a:lstStyle/>
                    <a:p>
                      <a:pPr algn="ctr" rtl="0" fontAlgn="ctr"/>
                      <a:r>
                        <a:rPr lang="en-US" sz="1800" b="0" i="0" u="none" strike="noStrike" dirty="0" smtClean="0">
                          <a:solidFill>
                            <a:srgbClr val="50565C"/>
                          </a:solidFill>
                          <a:effectLst/>
                          <a:latin typeface="Arial"/>
                        </a:rPr>
                        <a:t>9,089</a:t>
                      </a:r>
                      <a:endParaRPr lang="en-US" sz="1800" b="0" i="0" u="none" strike="noStrike" dirty="0">
                        <a:solidFill>
                          <a:srgbClr val="50565C"/>
                        </a:solidFill>
                        <a:effectLst/>
                        <a:latin typeface="Arial"/>
                      </a:endParaRPr>
                    </a:p>
                  </a:txBody>
                  <a:tcPr marL="7620" marR="7620" marT="7620" marB="0" anchor="ctr"/>
                </a:tc>
              </a:tr>
            </a:tbl>
          </a:graphicData>
        </a:graphic>
      </p:graphicFrame>
      <p:graphicFrame>
        <p:nvGraphicFramePr>
          <p:cNvPr id="4" name="Chart 3"/>
          <p:cNvGraphicFramePr/>
          <p:nvPr>
            <p:extLst>
              <p:ext uri="{D42A27DB-BD31-4B8C-83A1-F6EECF244321}">
                <p14:modId xmlns:p14="http://schemas.microsoft.com/office/powerpoint/2010/main" val="2826867708"/>
              </p:ext>
            </p:extLst>
          </p:nvPr>
        </p:nvGraphicFramePr>
        <p:xfrm>
          <a:off x="8035637" y="1066800"/>
          <a:ext cx="900545" cy="91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19800" y="6248400"/>
            <a:ext cx="3098800" cy="3048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smtClean="0">
                <a:ln>
                  <a:noFill/>
                </a:ln>
                <a:effectLst/>
                <a:uLnTx/>
                <a:uFillTx/>
                <a:latin typeface="Arial Narrow"/>
                <a:ea typeface="+mn-ea"/>
                <a:cs typeface="Arial Narrow"/>
              </a:rPr>
              <a:t>Based on FY2012 Q2 reports </a:t>
            </a:r>
          </a:p>
        </p:txBody>
      </p:sp>
    </p:spTree>
    <p:extLst>
      <p:ext uri="{BB962C8B-B14F-4D97-AF65-F5344CB8AC3E}">
        <p14:creationId xmlns:p14="http://schemas.microsoft.com/office/powerpoint/2010/main" val="287032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799" y="0"/>
            <a:ext cx="8704943" cy="901700"/>
          </a:xfrm>
        </p:spPr>
        <p:txBody>
          <a:bodyPr/>
          <a:lstStyle/>
          <a:p>
            <a:r>
              <a:rPr lang="en-US" dirty="0" smtClean="0"/>
              <a:t>US DOE Clean Cities Primary Goal and Results</a:t>
            </a:r>
            <a:endParaRPr lang="en-US" dirty="0"/>
          </a:p>
        </p:txBody>
      </p:sp>
      <p:sp>
        <p:nvSpPr>
          <p:cNvPr id="5" name="Rounded Rectangle 4"/>
          <p:cNvSpPr/>
          <p:nvPr/>
        </p:nvSpPr>
        <p:spPr>
          <a:xfrm>
            <a:off x="928441" y="1200150"/>
            <a:ext cx="7724254" cy="15716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57200" fontAlgn="auto">
              <a:spcBef>
                <a:spcPts val="0"/>
              </a:spcBef>
              <a:spcAft>
                <a:spcPts val="0"/>
              </a:spcAft>
            </a:pPr>
            <a:r>
              <a:rPr lang="en-US" sz="2200" b="1" dirty="0" smtClean="0">
                <a:solidFill>
                  <a:srgbClr val="6A737B"/>
                </a:solidFill>
              </a:rPr>
              <a:t>PRIMARY GOAL:</a:t>
            </a:r>
          </a:p>
          <a:p>
            <a:pPr defTabSz="457200" fontAlgn="auto">
              <a:spcBef>
                <a:spcPts val="0"/>
              </a:spcBef>
              <a:spcAft>
                <a:spcPts val="0"/>
              </a:spcAft>
            </a:pPr>
            <a:r>
              <a:rPr lang="en-US" sz="2200" b="1" dirty="0" smtClean="0">
                <a:solidFill>
                  <a:srgbClr val="6A737B"/>
                </a:solidFill>
              </a:rPr>
              <a:t>Mass market adoption of alternative fuel and advanced technology vehicles and smarter driving habits</a:t>
            </a:r>
            <a:endParaRPr lang="en-US" sz="2200" b="1" dirty="0">
              <a:solidFill>
                <a:srgbClr val="6A737B"/>
              </a:solidFill>
            </a:endParaRPr>
          </a:p>
        </p:txBody>
      </p:sp>
      <p:sp>
        <p:nvSpPr>
          <p:cNvPr id="7" name="Rounded Rectangle 6"/>
          <p:cNvSpPr/>
          <p:nvPr/>
        </p:nvSpPr>
        <p:spPr>
          <a:xfrm>
            <a:off x="2111831" y="2932679"/>
            <a:ext cx="6536871" cy="6596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1" defTabSz="457200" fontAlgn="auto">
              <a:spcBef>
                <a:spcPts val="0"/>
              </a:spcBef>
              <a:spcAft>
                <a:spcPts val="0"/>
              </a:spcAft>
            </a:pPr>
            <a:r>
              <a:rPr lang="en-US" sz="1800" dirty="0">
                <a:solidFill>
                  <a:srgbClr val="50565C"/>
                </a:solidFill>
              </a:rPr>
              <a:t>Reduced </a:t>
            </a:r>
            <a:r>
              <a:rPr lang="en-US" sz="1800" dirty="0" smtClean="0">
                <a:solidFill>
                  <a:srgbClr val="50565C"/>
                </a:solidFill>
              </a:rPr>
              <a:t>Petroleum </a:t>
            </a:r>
            <a:r>
              <a:rPr lang="en-US" sz="1800" dirty="0">
                <a:solidFill>
                  <a:srgbClr val="50565C"/>
                </a:solidFill>
              </a:rPr>
              <a:t>Use in </a:t>
            </a:r>
            <a:r>
              <a:rPr lang="en-US" sz="1800" dirty="0" smtClean="0">
                <a:solidFill>
                  <a:srgbClr val="50565C"/>
                </a:solidFill>
              </a:rPr>
              <a:t>Transportation</a:t>
            </a:r>
            <a:endParaRPr lang="en-US" sz="1800" dirty="0">
              <a:solidFill>
                <a:srgbClr val="50565C"/>
              </a:solidFill>
            </a:endParaRPr>
          </a:p>
        </p:txBody>
      </p:sp>
      <p:sp>
        <p:nvSpPr>
          <p:cNvPr id="8" name="Rounded Rectangle 7"/>
          <p:cNvSpPr/>
          <p:nvPr/>
        </p:nvSpPr>
        <p:spPr>
          <a:xfrm>
            <a:off x="2111829" y="3768498"/>
            <a:ext cx="6522584" cy="67287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1" defTabSz="457200" fontAlgn="auto">
              <a:spcBef>
                <a:spcPts val="0"/>
              </a:spcBef>
              <a:spcAft>
                <a:spcPts val="0"/>
              </a:spcAft>
            </a:pPr>
            <a:r>
              <a:rPr lang="en-US" sz="1800" dirty="0" smtClean="0">
                <a:solidFill>
                  <a:srgbClr val="50565C"/>
                </a:solidFill>
              </a:rPr>
              <a:t>Reduced </a:t>
            </a:r>
            <a:r>
              <a:rPr lang="en-US" sz="1800" dirty="0">
                <a:solidFill>
                  <a:srgbClr val="50565C"/>
                </a:solidFill>
              </a:rPr>
              <a:t>Greenhouse Gas </a:t>
            </a:r>
            <a:r>
              <a:rPr lang="en-US" sz="1800" dirty="0" smtClean="0">
                <a:solidFill>
                  <a:srgbClr val="50565C"/>
                </a:solidFill>
              </a:rPr>
              <a:t>Emissions</a:t>
            </a:r>
            <a:endParaRPr lang="en-US" sz="1800" dirty="0">
              <a:solidFill>
                <a:srgbClr val="50565C"/>
              </a:solidFill>
            </a:endParaRPr>
          </a:p>
        </p:txBody>
      </p:sp>
      <p:sp>
        <p:nvSpPr>
          <p:cNvPr id="9" name="Rounded Rectangle 8"/>
          <p:cNvSpPr/>
          <p:nvPr/>
        </p:nvSpPr>
        <p:spPr>
          <a:xfrm>
            <a:off x="2111829" y="4669971"/>
            <a:ext cx="6536871" cy="74839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1" defTabSz="457200" fontAlgn="auto">
              <a:spcBef>
                <a:spcPts val="0"/>
              </a:spcBef>
              <a:spcAft>
                <a:spcPts val="0"/>
              </a:spcAft>
            </a:pPr>
            <a:r>
              <a:rPr lang="en-US" sz="1800" dirty="0" smtClean="0">
                <a:solidFill>
                  <a:srgbClr val="50565C"/>
                </a:solidFill>
              </a:rPr>
              <a:t>Reduced </a:t>
            </a:r>
            <a:r>
              <a:rPr lang="en-US" sz="1800" dirty="0">
                <a:solidFill>
                  <a:srgbClr val="50565C"/>
                </a:solidFill>
              </a:rPr>
              <a:t>Dependence on Foreign </a:t>
            </a:r>
            <a:r>
              <a:rPr lang="en-US" sz="1800" dirty="0" smtClean="0">
                <a:solidFill>
                  <a:srgbClr val="50565C"/>
                </a:solidFill>
              </a:rPr>
              <a:t>Oil</a:t>
            </a:r>
            <a:endParaRPr lang="en-US" sz="1800" dirty="0">
              <a:solidFill>
                <a:srgbClr val="50565C"/>
              </a:solidFill>
            </a:endParaRPr>
          </a:p>
        </p:txBody>
      </p:sp>
      <p:sp>
        <p:nvSpPr>
          <p:cNvPr id="10" name="Rounded Rectangle 9"/>
          <p:cNvSpPr/>
          <p:nvPr/>
        </p:nvSpPr>
        <p:spPr>
          <a:xfrm>
            <a:off x="2111829" y="5532667"/>
            <a:ext cx="6536873" cy="86677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1" defTabSz="457200" fontAlgn="auto">
              <a:spcBef>
                <a:spcPts val="0"/>
              </a:spcBef>
              <a:spcAft>
                <a:spcPts val="0"/>
              </a:spcAft>
            </a:pPr>
            <a:r>
              <a:rPr lang="en-US" sz="1800" dirty="0" smtClean="0">
                <a:solidFill>
                  <a:srgbClr val="50565C"/>
                </a:solidFill>
              </a:rPr>
              <a:t>Improved US Energy</a:t>
            </a:r>
            <a:r>
              <a:rPr lang="en-US" sz="1800" dirty="0">
                <a:solidFill>
                  <a:srgbClr val="50565C"/>
                </a:solidFill>
              </a:rPr>
              <a:t>, Economic, and Environmental </a:t>
            </a:r>
            <a:r>
              <a:rPr lang="en-US" sz="1800" dirty="0" smtClean="0">
                <a:solidFill>
                  <a:srgbClr val="50565C"/>
                </a:solidFill>
              </a:rPr>
              <a:t>Security</a:t>
            </a:r>
            <a:endParaRPr lang="en-US" sz="1800" dirty="0">
              <a:solidFill>
                <a:srgbClr val="50565C"/>
              </a:solidFill>
            </a:endParaRPr>
          </a:p>
        </p:txBody>
      </p:sp>
      <p:sp>
        <p:nvSpPr>
          <p:cNvPr id="11" name="Rounded Rectangle 10"/>
          <p:cNvSpPr/>
          <p:nvPr/>
        </p:nvSpPr>
        <p:spPr>
          <a:xfrm>
            <a:off x="177800" y="3923958"/>
            <a:ext cx="1563914" cy="138316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57200" fontAlgn="auto">
              <a:spcBef>
                <a:spcPts val="0"/>
              </a:spcBef>
              <a:spcAft>
                <a:spcPts val="0"/>
              </a:spcAft>
            </a:pPr>
            <a:r>
              <a:rPr lang="en-US" sz="2000" dirty="0" smtClean="0">
                <a:solidFill>
                  <a:prstClr val="white"/>
                </a:solidFill>
              </a:rPr>
              <a:t>PRIMARY GOAL RESULTS</a:t>
            </a:r>
          </a:p>
        </p:txBody>
      </p:sp>
    </p:spTree>
    <p:extLst>
      <p:ext uri="{BB962C8B-B14F-4D97-AF65-F5344CB8AC3E}">
        <p14:creationId xmlns:p14="http://schemas.microsoft.com/office/powerpoint/2010/main" val="228901754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609600" y="1077754"/>
            <a:ext cx="7620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2000" dirty="0">
              <a:solidFill>
                <a:srgbClr val="000000"/>
              </a:solidFill>
            </a:endParaRPr>
          </a:p>
          <a:p>
            <a:r>
              <a:rPr lang="en-US" sz="2000" b="1" dirty="0">
                <a:solidFill>
                  <a:srgbClr val="000000"/>
                </a:solidFill>
              </a:rPr>
              <a:t>Recent A</a:t>
            </a:r>
            <a:r>
              <a:rPr lang="en-US" sz="2000" b="1" dirty="0" smtClean="0">
                <a:solidFill>
                  <a:srgbClr val="000000"/>
                </a:solidFill>
              </a:rPr>
              <a:t>wards -  </a:t>
            </a:r>
            <a:r>
              <a:rPr lang="en-US" sz="2000" dirty="0">
                <a:solidFill>
                  <a:srgbClr val="000000"/>
                </a:solidFill>
              </a:rPr>
              <a:t>helped deploy over 1,500 stations and 8,500 </a:t>
            </a:r>
            <a:r>
              <a:rPr lang="en-US" sz="2000" dirty="0" smtClean="0">
                <a:solidFill>
                  <a:srgbClr val="000000"/>
                </a:solidFill>
              </a:rPr>
              <a:t>vehicles</a:t>
            </a:r>
          </a:p>
          <a:p>
            <a:endParaRPr lang="en-US" sz="2000" b="1" dirty="0">
              <a:solidFill>
                <a:srgbClr val="000000"/>
              </a:solidFill>
            </a:endParaRPr>
          </a:p>
          <a:p>
            <a:r>
              <a:rPr lang="en-US" sz="2000" b="1" dirty="0" smtClean="0">
                <a:solidFill>
                  <a:srgbClr val="000000"/>
                </a:solidFill>
              </a:rPr>
              <a:t>Future Directions </a:t>
            </a:r>
            <a:r>
              <a:rPr lang="en-US" sz="2000" dirty="0" smtClean="0">
                <a:solidFill>
                  <a:srgbClr val="000000"/>
                </a:solidFill>
              </a:rPr>
              <a:t>- Community Readiness, Barrier Reduction, </a:t>
            </a:r>
            <a:r>
              <a:rPr lang="en-US" sz="2000" dirty="0">
                <a:solidFill>
                  <a:srgbClr val="000000"/>
                </a:solidFill>
              </a:rPr>
              <a:t>and </a:t>
            </a:r>
            <a:r>
              <a:rPr lang="en-US" sz="2000" dirty="0" smtClean="0">
                <a:solidFill>
                  <a:srgbClr val="000000"/>
                </a:solidFill>
              </a:rPr>
              <a:t>Sustainable Policy Development</a:t>
            </a:r>
          </a:p>
          <a:p>
            <a:pPr marL="342900" indent="-342900">
              <a:buFont typeface="Arial" pitchFamily="34" charset="0"/>
              <a:buChar char="•"/>
            </a:pPr>
            <a:endParaRPr lang="en-US" sz="2000" dirty="0">
              <a:solidFill>
                <a:srgbClr val="000000"/>
              </a:solidFill>
            </a:endParaRPr>
          </a:p>
          <a:p>
            <a:pPr marL="342900" indent="-342900">
              <a:buFont typeface="Arial" pitchFamily="34" charset="0"/>
              <a:buChar char="•"/>
            </a:pPr>
            <a:endParaRPr lang="en-US" sz="2000" dirty="0">
              <a:solidFill>
                <a:srgbClr val="000000"/>
              </a:solidFill>
            </a:endParaRPr>
          </a:p>
          <a:p>
            <a:pPr marL="342900" indent="-342900">
              <a:buFont typeface="Arial" pitchFamily="34" charset="0"/>
              <a:buChar char="•"/>
            </a:pPr>
            <a:r>
              <a:rPr lang="en-US" sz="2000" dirty="0">
                <a:solidFill>
                  <a:srgbClr val="000000"/>
                </a:solidFill>
              </a:rPr>
              <a:t>Sep 2011 - 16 electric vehicle projects in 24 states totaling $8.5 million </a:t>
            </a:r>
            <a:r>
              <a:rPr lang="en-US" sz="2000" dirty="0" smtClean="0">
                <a:solidFill>
                  <a:srgbClr val="000000"/>
                </a:solidFill>
              </a:rPr>
              <a:t>were announced (currently being implemented).</a:t>
            </a:r>
          </a:p>
          <a:p>
            <a:pPr marL="342900" indent="-342900">
              <a:buFont typeface="Arial" pitchFamily="34" charset="0"/>
              <a:buChar char="•"/>
            </a:pPr>
            <a:endParaRPr lang="en-US" sz="2000" dirty="0">
              <a:solidFill>
                <a:srgbClr val="000000"/>
              </a:solidFill>
            </a:endParaRPr>
          </a:p>
          <a:p>
            <a:pPr marL="342900" indent="-342900">
              <a:buFont typeface="Arial" pitchFamily="34" charset="0"/>
              <a:buChar char="•"/>
            </a:pPr>
            <a:r>
              <a:rPr lang="en-US" sz="2000" dirty="0">
                <a:solidFill>
                  <a:srgbClr val="000000"/>
                </a:solidFill>
              </a:rPr>
              <a:t>May 2012 - $5M funding opportunity announced for community based </a:t>
            </a:r>
            <a:r>
              <a:rPr lang="en-US" sz="2000" dirty="0" smtClean="0">
                <a:solidFill>
                  <a:srgbClr val="000000"/>
                </a:solidFill>
              </a:rPr>
              <a:t>“Implementation </a:t>
            </a:r>
            <a:r>
              <a:rPr lang="en-US" sz="2000" dirty="0">
                <a:solidFill>
                  <a:srgbClr val="000000"/>
                </a:solidFill>
              </a:rPr>
              <a:t>Initiatives to Advance Alternative Fuel </a:t>
            </a:r>
            <a:r>
              <a:rPr lang="en-US" sz="2000" dirty="0" smtClean="0">
                <a:solidFill>
                  <a:srgbClr val="000000"/>
                </a:solidFill>
              </a:rPr>
              <a:t>Markets.” (awards </a:t>
            </a:r>
            <a:r>
              <a:rPr lang="en-US" sz="2000" dirty="0">
                <a:solidFill>
                  <a:srgbClr val="000000"/>
                </a:solidFill>
              </a:rPr>
              <a:t>anticipated </a:t>
            </a:r>
            <a:r>
              <a:rPr lang="en-US" sz="2000" dirty="0" smtClean="0">
                <a:solidFill>
                  <a:srgbClr val="000000"/>
                </a:solidFill>
              </a:rPr>
              <a:t>by end of FY12).</a:t>
            </a:r>
            <a:endParaRPr lang="en-US" sz="2000" dirty="0">
              <a:solidFill>
                <a:srgbClr val="000000"/>
              </a:solidFill>
            </a:endParaRPr>
          </a:p>
          <a:p>
            <a:pPr marL="342900" indent="-342900">
              <a:buFont typeface="Arial" pitchFamily="34" charset="0"/>
              <a:buChar char="•"/>
            </a:pPr>
            <a:endParaRPr lang="en-US" sz="2000" dirty="0" smtClean="0">
              <a:solidFill>
                <a:srgbClr val="000000"/>
              </a:solidFill>
            </a:endParaRPr>
          </a:p>
          <a:p>
            <a:pPr marL="342900" indent="-342900">
              <a:buFont typeface="Arial" pitchFamily="34" charset="0"/>
              <a:buChar char="•"/>
            </a:pPr>
            <a:endParaRPr lang="en-US" sz="2000" dirty="0">
              <a:solidFill>
                <a:srgbClr val="000000"/>
              </a:solidFill>
            </a:endParaRPr>
          </a:p>
          <a:p>
            <a:pPr marL="342900" indent="-342900">
              <a:buFont typeface="Arial" pitchFamily="34" charset="0"/>
              <a:buChar char="•"/>
            </a:pPr>
            <a:endParaRPr lang="en-US" sz="1000" b="1" dirty="0">
              <a:solidFill>
                <a:srgbClr val="000000"/>
              </a:solidFill>
            </a:endParaRPr>
          </a:p>
        </p:txBody>
      </p:sp>
      <p:sp>
        <p:nvSpPr>
          <p:cNvPr id="12291" name="Rectangle 2"/>
          <p:cNvSpPr>
            <a:spLocks noChangeArrowheads="1"/>
          </p:cNvSpPr>
          <p:nvPr/>
        </p:nvSpPr>
        <p:spPr bwMode="auto">
          <a:xfrm>
            <a:off x="228600" y="76200"/>
            <a:ext cx="7162800" cy="838200"/>
          </a:xfrm>
          <a:prstGeom prst="rect">
            <a:avLst/>
          </a:prstGeom>
          <a:noFill/>
          <a:ln w="9525">
            <a:noFill/>
            <a:miter lim="800000"/>
            <a:headEnd/>
            <a:tailEnd/>
          </a:ln>
        </p:spPr>
        <p:txBody>
          <a:bodyPr anchor="ctr"/>
          <a:lstStyle/>
          <a:p>
            <a:pPr defTabSz="457200">
              <a:lnSpc>
                <a:spcPts val="2800"/>
              </a:lnSpc>
              <a:defRPr/>
            </a:pPr>
            <a:endParaRPr lang="en-US" sz="2400" dirty="0">
              <a:solidFill>
                <a:srgbClr val="FFFFFF"/>
              </a:solidFill>
              <a:cs typeface="Tahoma" pitchFamily="34" charset="0"/>
            </a:endParaRPr>
          </a:p>
        </p:txBody>
      </p:sp>
      <p:sp>
        <p:nvSpPr>
          <p:cNvPr id="2" name="TextBox 1"/>
          <p:cNvSpPr txBox="1"/>
          <p:nvPr/>
        </p:nvSpPr>
        <p:spPr>
          <a:xfrm>
            <a:off x="1451849" y="495300"/>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endParaRPr lang="en-US" sz="2323" b="1" dirty="0" smtClean="0">
              <a:solidFill>
                <a:srgbClr val="FFFFFF"/>
              </a:solidFill>
              <a:latin typeface="Arial Narrow"/>
              <a:cs typeface="Arial Narrow"/>
            </a:endParaRPr>
          </a:p>
        </p:txBody>
      </p:sp>
      <p:sp>
        <p:nvSpPr>
          <p:cNvPr id="3" name="Rectangle 2"/>
          <p:cNvSpPr/>
          <p:nvPr/>
        </p:nvSpPr>
        <p:spPr>
          <a:xfrm>
            <a:off x="304800" y="95071"/>
            <a:ext cx="7086600" cy="1200329"/>
          </a:xfrm>
          <a:prstGeom prst="rect">
            <a:avLst/>
          </a:prstGeom>
        </p:spPr>
        <p:txBody>
          <a:bodyPr wrap="square">
            <a:spAutoFit/>
          </a:bodyPr>
          <a:lstStyle/>
          <a:p>
            <a:r>
              <a:rPr lang="en-US" sz="2400" dirty="0">
                <a:solidFill>
                  <a:prstClr val="white"/>
                </a:solidFill>
              </a:rPr>
              <a:t>Competitively-Awarded Financial Assistance</a:t>
            </a:r>
            <a:r>
              <a:rPr lang="en-US" sz="2400" dirty="0" smtClean="0">
                <a:solidFill>
                  <a:prstClr val="white"/>
                </a:solidFill>
              </a:rPr>
              <a:t>:</a:t>
            </a:r>
          </a:p>
          <a:p>
            <a:r>
              <a:rPr lang="en-US" sz="2400" dirty="0">
                <a:solidFill>
                  <a:prstClr val="white"/>
                </a:solidFill>
              </a:rPr>
              <a:t> </a:t>
            </a:r>
            <a:r>
              <a:rPr lang="en-US" sz="2000" i="1" dirty="0">
                <a:solidFill>
                  <a:prstClr val="white"/>
                </a:solidFill>
              </a:rPr>
              <a:t>Encourages private sector match and long-term investment</a:t>
            </a:r>
          </a:p>
          <a:p>
            <a:endParaRPr lang="en-US" sz="2400" dirty="0">
              <a:solidFill>
                <a:prstClr val="white"/>
              </a:solidFill>
            </a:endParaRPr>
          </a:p>
        </p:txBody>
      </p:sp>
    </p:spTree>
    <p:extLst>
      <p:ext uri="{BB962C8B-B14F-4D97-AF65-F5344CB8AC3E}">
        <p14:creationId xmlns:p14="http://schemas.microsoft.com/office/powerpoint/2010/main" val="30144603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dirty="0" smtClean="0"/>
              <a:t>National Clean Fleets Partnership</a:t>
            </a: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960563"/>
            <a:ext cx="5181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p:cNvSpPr txBox="1">
            <a:spLocks noChangeArrowheads="1"/>
          </p:cNvSpPr>
          <p:nvPr/>
        </p:nvSpPr>
        <p:spPr bwMode="auto">
          <a:xfrm>
            <a:off x="0" y="1143000"/>
            <a:ext cx="7753350" cy="646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US" b="1" i="1" dirty="0">
                <a:solidFill>
                  <a:srgbClr val="000000"/>
                </a:solidFill>
              </a:rPr>
              <a:t>April 2011 - President Announces Clean Fleets Partnership with 5 charter partners</a:t>
            </a:r>
          </a:p>
        </p:txBody>
      </p:sp>
      <p:sp>
        <p:nvSpPr>
          <p:cNvPr id="75788" name="Line 12"/>
          <p:cNvSpPr>
            <a:spLocks noChangeShapeType="1"/>
          </p:cNvSpPr>
          <p:nvPr/>
        </p:nvSpPr>
        <p:spPr bwMode="auto">
          <a:xfrm>
            <a:off x="8991600" y="1143000"/>
            <a:ext cx="0" cy="5486400"/>
          </a:xfrm>
          <a:prstGeom prst="line">
            <a:avLst/>
          </a:prstGeom>
          <a:noFill/>
          <a:ln w="7620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dirty="0">
              <a:latin typeface="Arial" charset="0"/>
            </a:endParaRPr>
          </a:p>
        </p:txBody>
      </p:sp>
      <p:sp>
        <p:nvSpPr>
          <p:cNvPr id="2" name="Rectangle 1"/>
          <p:cNvSpPr/>
          <p:nvPr/>
        </p:nvSpPr>
        <p:spPr>
          <a:xfrm>
            <a:off x="5991225" y="1804988"/>
            <a:ext cx="2590800" cy="1631950"/>
          </a:xfrm>
          <a:prstGeom prst="rect">
            <a:avLst/>
          </a:prstGeom>
          <a:solidFill>
            <a:schemeClr val="accent3">
              <a:lumMod val="20000"/>
              <a:lumOff val="80000"/>
            </a:schemeClr>
          </a:solidFill>
        </p:spPr>
        <p:txBody>
          <a:bodyPr>
            <a:spAutoFit/>
          </a:bodyPr>
          <a:lstStyle/>
          <a:p>
            <a:pPr algn="ctr">
              <a:defRPr/>
            </a:pPr>
            <a:r>
              <a:rPr lang="en-US" sz="2000" dirty="0">
                <a:solidFill>
                  <a:srgbClr val="50565C"/>
                </a:solidFill>
                <a:latin typeface="Arial" charset="0"/>
              </a:rPr>
              <a:t>Challenge top fleets across the country to adopt alternative fuels and advanced vehicles</a:t>
            </a:r>
          </a:p>
        </p:txBody>
      </p:sp>
      <p:sp>
        <p:nvSpPr>
          <p:cNvPr id="8" name="Content Placeholder 9"/>
          <p:cNvSpPr>
            <a:spLocks noGrp="1"/>
          </p:cNvSpPr>
          <p:nvPr>
            <p:ph idx="1"/>
          </p:nvPr>
        </p:nvSpPr>
        <p:spPr>
          <a:xfrm>
            <a:off x="395288" y="5229225"/>
            <a:ext cx="7996237" cy="1112838"/>
          </a:xfrm>
        </p:spPr>
        <p:txBody>
          <a:bodyPr/>
          <a:lstStyle/>
          <a:p>
            <a:pPr marL="0" lvl="1" indent="0">
              <a:buFont typeface="Arial" pitchFamily="34" charset="0"/>
              <a:buNone/>
              <a:defRPr/>
            </a:pPr>
            <a:r>
              <a:rPr lang="en-US" sz="1700" b="1" dirty="0">
                <a:solidFill>
                  <a:srgbClr val="000000"/>
                </a:solidFill>
              </a:rPr>
              <a:t>Direct Impact:  </a:t>
            </a:r>
            <a:r>
              <a:rPr lang="en-US" sz="1700" dirty="0">
                <a:solidFill>
                  <a:srgbClr val="000000"/>
                </a:solidFill>
              </a:rPr>
              <a:t>The l00 largest commercial fleets account for more than 1 million vehicles.  Every 2,000 vehicles converted to alternative fuel = 1M gal/year petroleum displacement.</a:t>
            </a:r>
            <a:endParaRPr lang="en-US" sz="1400" dirty="0">
              <a:solidFill>
                <a:srgbClr val="000000"/>
              </a:solidFill>
            </a:endParaRPr>
          </a:p>
          <a:p>
            <a:pPr marL="0" indent="0">
              <a:buFont typeface="Arial" pitchFamily="34" charset="0"/>
              <a:buNone/>
              <a:defRPr/>
            </a:pPr>
            <a:endParaRPr lang="en-US" sz="1400" dirty="0">
              <a:solidFill>
                <a:schemeClr val="tx1">
                  <a:lumMod val="50000"/>
                </a:schemeClr>
              </a:solidFill>
            </a:endParaRPr>
          </a:p>
        </p:txBody>
      </p:sp>
      <p:sp>
        <p:nvSpPr>
          <p:cNvPr id="5128" name="Rectangle 2"/>
          <p:cNvSpPr>
            <a:spLocks noChangeArrowheads="1"/>
          </p:cNvSpPr>
          <p:nvPr/>
        </p:nvSpPr>
        <p:spPr bwMode="auto">
          <a:xfrm>
            <a:off x="6267450" y="3567113"/>
            <a:ext cx="1876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i="1" dirty="0">
                <a:solidFill>
                  <a:srgbClr val="000000"/>
                </a:solidFill>
              </a:rPr>
              <a:t>April 2012 – </a:t>
            </a:r>
          </a:p>
          <a:p>
            <a:endParaRPr lang="en-US" sz="800" b="1" i="1" dirty="0">
              <a:solidFill>
                <a:srgbClr val="000000"/>
              </a:solidFill>
            </a:endParaRPr>
          </a:p>
          <a:p>
            <a:r>
              <a:rPr lang="en-US" b="1" i="1" dirty="0">
                <a:solidFill>
                  <a:srgbClr val="000000"/>
                </a:solidFill>
              </a:rPr>
              <a:t>Program grown</a:t>
            </a:r>
          </a:p>
          <a:p>
            <a:r>
              <a:rPr lang="en-US" b="1" i="1" dirty="0">
                <a:solidFill>
                  <a:srgbClr val="000000"/>
                </a:solidFill>
              </a:rPr>
              <a:t>To 20 National </a:t>
            </a:r>
          </a:p>
          <a:p>
            <a:r>
              <a:rPr lang="en-US" b="1" i="1" dirty="0">
                <a:solidFill>
                  <a:srgbClr val="000000"/>
                </a:solidFill>
              </a:rPr>
              <a:t>CF Partners</a:t>
            </a:r>
          </a:p>
        </p:txBody>
      </p:sp>
    </p:spTree>
    <p:extLst>
      <p:ext uri="{BB962C8B-B14F-4D97-AF65-F5344CB8AC3E}">
        <p14:creationId xmlns:p14="http://schemas.microsoft.com/office/powerpoint/2010/main" val="320993273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228600" y="1143000"/>
            <a:ext cx="7239000" cy="2809875"/>
          </a:xfrm>
        </p:spPr>
        <p:txBody>
          <a:bodyPr/>
          <a:lstStyle/>
          <a:p>
            <a:pPr marL="0" indent="0">
              <a:buFont typeface="Arial" pitchFamily="34" charset="0"/>
              <a:buNone/>
              <a:defRPr/>
            </a:pPr>
            <a:r>
              <a:rPr lang="en-US" sz="1800" b="1" dirty="0">
                <a:solidFill>
                  <a:srgbClr val="3C4045"/>
                </a:solidFill>
              </a:rPr>
              <a:t>Supporting the President’s goal to reduce America's imported </a:t>
            </a:r>
            <a:r>
              <a:rPr lang="en-US" sz="1800" b="1" dirty="0" smtClean="0">
                <a:solidFill>
                  <a:srgbClr val="3C4045"/>
                </a:solidFill>
              </a:rPr>
              <a:t>oil</a:t>
            </a:r>
            <a:endParaRPr lang="en-US" sz="1800" dirty="0" smtClean="0">
              <a:solidFill>
                <a:schemeClr val="tx1">
                  <a:lumMod val="50000"/>
                </a:schemeClr>
              </a:solidFill>
            </a:endParaRPr>
          </a:p>
          <a:p>
            <a:pPr marL="233363" indent="-233363">
              <a:defRPr/>
            </a:pPr>
            <a:r>
              <a:rPr lang="en-US" sz="1800" dirty="0" smtClean="0">
                <a:solidFill>
                  <a:schemeClr val="tx1">
                    <a:lumMod val="50000"/>
                  </a:schemeClr>
                </a:solidFill>
              </a:rPr>
              <a:t>Helps large </a:t>
            </a:r>
            <a:r>
              <a:rPr lang="en-US" sz="1800" dirty="0">
                <a:solidFill>
                  <a:schemeClr val="tx1">
                    <a:lumMod val="50000"/>
                  </a:schemeClr>
                </a:solidFill>
              </a:rPr>
              <a:t>private fleets </a:t>
            </a:r>
            <a:r>
              <a:rPr lang="en-US" sz="1800" dirty="0" smtClean="0">
                <a:solidFill>
                  <a:schemeClr val="tx1">
                    <a:lumMod val="50000"/>
                  </a:schemeClr>
                </a:solidFill>
              </a:rPr>
              <a:t>significantly reduce their petroleum use</a:t>
            </a:r>
          </a:p>
          <a:p>
            <a:pPr marL="233363" indent="-233363">
              <a:defRPr/>
            </a:pPr>
            <a:r>
              <a:rPr lang="en-US" sz="1800" dirty="0" smtClean="0">
                <a:solidFill>
                  <a:schemeClr val="tx1">
                    <a:lumMod val="50000"/>
                  </a:schemeClr>
                </a:solidFill>
              </a:rPr>
              <a:t>Provides </a:t>
            </a:r>
            <a:r>
              <a:rPr lang="en-US" sz="1800" dirty="0">
                <a:solidFill>
                  <a:schemeClr val="tx1">
                    <a:lumMod val="50000"/>
                  </a:schemeClr>
                </a:solidFill>
              </a:rPr>
              <a:t>fleets </a:t>
            </a:r>
            <a:r>
              <a:rPr lang="en-US" sz="1800" dirty="0" smtClean="0">
                <a:solidFill>
                  <a:schemeClr val="tx1">
                    <a:lumMod val="50000"/>
                  </a:schemeClr>
                </a:solidFill>
              </a:rPr>
              <a:t>with </a:t>
            </a:r>
            <a:r>
              <a:rPr lang="en-US" sz="1800" dirty="0">
                <a:solidFill>
                  <a:schemeClr val="tx1">
                    <a:lumMod val="50000"/>
                  </a:schemeClr>
                </a:solidFill>
              </a:rPr>
              <a:t>tools, </a:t>
            </a:r>
            <a:r>
              <a:rPr lang="en-US" sz="1800" dirty="0" smtClean="0">
                <a:solidFill>
                  <a:schemeClr val="tx1">
                    <a:lumMod val="50000"/>
                  </a:schemeClr>
                </a:solidFill>
              </a:rPr>
              <a:t>expertise </a:t>
            </a:r>
            <a:r>
              <a:rPr lang="en-US" sz="1800" dirty="0">
                <a:solidFill>
                  <a:schemeClr val="tx1">
                    <a:lumMod val="50000"/>
                  </a:schemeClr>
                </a:solidFill>
              </a:rPr>
              <a:t>and </a:t>
            </a:r>
            <a:r>
              <a:rPr lang="en-US" sz="1800" dirty="0" smtClean="0">
                <a:solidFill>
                  <a:schemeClr val="tx1">
                    <a:lumMod val="50000"/>
                  </a:schemeClr>
                </a:solidFill>
              </a:rPr>
              <a:t>technical support </a:t>
            </a:r>
            <a:r>
              <a:rPr lang="en-US" sz="1800" dirty="0">
                <a:solidFill>
                  <a:schemeClr val="tx1">
                    <a:lumMod val="50000"/>
                  </a:schemeClr>
                </a:solidFill>
              </a:rPr>
              <a:t>to incorporate alternative fuels and fuel-saving measures into their </a:t>
            </a:r>
            <a:r>
              <a:rPr lang="en-US" sz="1800" dirty="0" smtClean="0">
                <a:solidFill>
                  <a:schemeClr val="tx1">
                    <a:lumMod val="50000"/>
                  </a:schemeClr>
                </a:solidFill>
              </a:rPr>
              <a:t>operation</a:t>
            </a:r>
          </a:p>
          <a:p>
            <a:pPr marL="233363" indent="-233363">
              <a:defRPr/>
            </a:pPr>
            <a:r>
              <a:rPr lang="en-US" sz="1800" dirty="0" smtClean="0">
                <a:solidFill>
                  <a:schemeClr val="tx1">
                    <a:lumMod val="50000"/>
                  </a:schemeClr>
                </a:solidFill>
              </a:rPr>
              <a:t>Clean Fleet Partners are pace-setters for other fleets to follow</a:t>
            </a:r>
          </a:p>
          <a:p>
            <a:pPr marL="233363" indent="-233363">
              <a:defRPr/>
            </a:pPr>
            <a:r>
              <a:rPr lang="en-US" sz="1800" dirty="0" smtClean="0">
                <a:solidFill>
                  <a:schemeClr val="tx1">
                    <a:lumMod val="50000"/>
                  </a:schemeClr>
                </a:solidFill>
              </a:rPr>
              <a:t>Demonstrate how petroleum reduction efforts can be practical and make good business sense</a:t>
            </a:r>
          </a:p>
          <a:p>
            <a:pPr marL="233363" indent="-233363">
              <a:buFont typeface="Arial" pitchFamily="34" charset="0"/>
              <a:buNone/>
              <a:defRPr/>
            </a:pPr>
            <a:endParaRPr lang="en-US" sz="1600" dirty="0">
              <a:solidFill>
                <a:schemeClr val="tx1">
                  <a:lumMod val="50000"/>
                </a:schemeClr>
              </a:solidFill>
            </a:endParaRPr>
          </a:p>
        </p:txBody>
      </p:sp>
      <p:sp>
        <p:nvSpPr>
          <p:cNvPr id="6147" name="Title 2"/>
          <p:cNvSpPr>
            <a:spLocks noGrp="1"/>
          </p:cNvSpPr>
          <p:nvPr>
            <p:ph type="title"/>
          </p:nvPr>
        </p:nvSpPr>
        <p:spPr>
          <a:xfrm>
            <a:off x="127000" y="0"/>
            <a:ext cx="6197600" cy="901700"/>
          </a:xfrm>
        </p:spPr>
        <p:txBody>
          <a:bodyPr/>
          <a:lstStyle/>
          <a:p>
            <a:r>
              <a:rPr lang="en-US" sz="2400" dirty="0" smtClean="0"/>
              <a:t>National Fleet Outreach</a:t>
            </a:r>
            <a:r>
              <a:rPr lang="en-US" sz="2400" i="1" dirty="0" smtClean="0"/>
              <a:t> – </a:t>
            </a:r>
            <a:r>
              <a:rPr lang="en-US" sz="2400" dirty="0" smtClean="0"/>
              <a:t>National Clean Fleets Partnership</a:t>
            </a:r>
            <a:r>
              <a:rPr lang="en-US" sz="2400" i="1" dirty="0" smtClean="0"/>
              <a:t> </a:t>
            </a:r>
            <a:r>
              <a:rPr lang="en-US" sz="2400" dirty="0" smtClean="0"/>
              <a:t>(NCFP)</a:t>
            </a:r>
            <a:endParaRPr lang="en-US" sz="2400" i="1" dirty="0" smtClean="0"/>
          </a:p>
        </p:txBody>
      </p:sp>
      <p:graphicFrame>
        <p:nvGraphicFramePr>
          <p:cNvPr id="7" name="Chart 6"/>
          <p:cNvGraphicFramePr/>
          <p:nvPr/>
        </p:nvGraphicFramePr>
        <p:xfrm>
          <a:off x="8035637" y="1066800"/>
          <a:ext cx="900545" cy="914400"/>
        </p:xfrm>
        <a:graphic>
          <a:graphicData uri="http://schemas.openxmlformats.org/drawingml/2006/chart">
            <c:chart xmlns:c="http://schemas.openxmlformats.org/drawingml/2006/chart" xmlns:r="http://schemas.openxmlformats.org/officeDocument/2006/relationships" r:id="rId3"/>
          </a:graphicData>
        </a:graphic>
      </p:graphicFrame>
      <p:pic>
        <p:nvPicPr>
          <p:cNvPr id="6150" name="Picture 6" descr="Photo of a ThyssenKrupp van parked at a propane fueling 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4014788"/>
            <a:ext cx="2886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descr="Photo of an all-electric v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6560" y="3751536"/>
            <a:ext cx="2514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hQSEBUUEhQVFBQUFRQVFRUXGBQYGBcUFBYVFBQVFBUXHCYeFxkjGRUVHy8gJCcpLCwsFx8xNTAqNSYrLCkBCQoKDgwOFw8PGiwkHyQpLCwpLCksLCwsKSwsLCwsLCwsKSwsLCwsKSwpLCksLCwsLCksLCwsLCwsLCwpKSwsKf/AABEIAJ8BPAMBIgACEQEDEQH/xAAcAAABBQEBAQAAAAAAAAAAAAAFAQMEBgcCAAj/xABMEAACAAMEBQcIBggFAgcAAAABAgADEQQSITEFBkFRcQcTImGBkbEUMlJyobLB0TNCQ1OS4RUjYnOCwtLwFiQ0k/GDohclRFRjhLP/xAAaAQADAQEBAQAAAAAAAAAAAAAAAQIDBAYF/8QALhEAAgIBAwMCBAYDAQAAAAAAAAECEQMhMUEEElETIjJhcZEFUoGx0fAjQqEU/9oADAMBAAIRAxEAPwAHrJaAzTGGKtMYjPEGZUbdxEBpMwXl6IzHpb+MFdNuChGQvfzbsKQHlUBBqTQg5AZHjCxv2tsvOvel8jqfPF9uivnN6e89cOG3FVQpQYNiC4+sRmD1RFfFiaZknPHE7IccrcXFujUUou0k5VhPMuDFRZPTTs0qb7BwFqBMVXFaig6YJ37YWzaWT0Hkn0pDlR2ynvIeGEQZaKKkYimGONcK9sMO2FQO85f3jC9S9kOn5LxYtZp6dBJ4mDDoEmRM7MbjHgRBzVvWmRKnETQ8p2BF16g4kHAE0bL6pMZJpPTSrPdbhNDSt8DIDZciRJ1rYSTRAyh1HNzGDqQVc5Fej5oypGgJ+T6KGmpJFQ+G+jd2WcIdNyfT/wC1/lGH6v634gS2MlsubmFmlHqSb50vg1Vi3WfSsma1ycpkTTkQQL3WuaOPV9kJt8GkVF7l3sWsqMimYCr0owFSFYdeFQcxxjiRp5FdyzlkZwyCnmi6Ay1JyvAntiqTtWielKcTBuwB6tuPfA2fYmXBlKndSMnlkt0dUOmjLaQJm0vNT++kDDGmT+vfgnurEiWtTQbsMesbY50yh5055Jv9ERph2Obqvi/T+QfOQ0GB81fdEcS5ZxwOR37hHdoktUUDeau/0RHMixvj0WybYd0bWclHAlmmR7jHnktReictx9JodXR7/dt+E/KFm6KmEL+qfzT9RvSbqgA4s8k3hgc86GHPLnIAmBZq7poqRwfBh3wi6Fm1+hmbfs33cIrI1TnHKTaT/wDXmxLZcUy2WW1iXQyZzSDXBHbnJVc8804kdsWnR3KTOkgC0p0T5s0VmSz1hlNfa3ZGZy9UrRzVPJ7V9JX/AE0yvm0yrErR+hbdJrzci23TmhsrlG9ZSaHxiLNDYv8AGjMgdCjKfrKLw96G215b9n8J8L0UKw6EtBmHmrParLM38zNMh+PRNztqBvgvI0bamYpNss6XMyvokwy27QDd/vGJl3cG2Ps/2QXtutJmshbOWxZaAUqRSpFcfzi1auaVM6TfbO8wypgKUwjO5WhdI84VmSXK0wKyQK0OHSC134Qcaw6QlWEeSy3E0TjWWyGplsBiAdzY9piYyd6mk4R7fb+5fDOEJz0ZTMtenb10IxbcJczvvGgp2xoGhpNpSyy/KFd55S89ADdZqkKcdlQOwxt3ROVxkFOehOdjOF0haRhOeaszG8pZ1IbddrhBNNdRJlojKS1QpdnO2pJOBJwjJZ4XqX6UuC5maY5M0wEsusBZgGAAO4OT1RQdb9bLc3OygFlS2wF3FubOABamZpjxhxz43sDwzW5qZty+mn4l+cCtZNNNKs7TJLSy63TSoJu1F6griafGMom2RpdnWazTGBwJ5xxjjuruMRRbwtGUOzAghWZ2XeKg5jqhPOmtg9Jrdmnata+i0syzE5mgreJ6OdKVNMag93VFoL9cZDpzSc91LPKSXLYLN5sUAMxgt57oNWxBz39cO6U1ynTrMklJiS+jdmEB773cLq0BCg07fZBHPFbkPGzS203JH2qfiEcHT0j71O+MXFh5tAWWoYmjFjTClaGuOcGLHoBKXpihUADEgFiBiTdBPSOENdQnwP0eLNZl2gMoZTUEVBG0b4W/AAa2yFMuUl5yVWlLtALpOJrnhiNlYh27SlrZyZTy0TYrIGPab2fCNZZ8cdGyI4Zy2RRdOtW9iMXJxoPrHbWGdX9FrOnqrsAg6RoUJ6NKACp20iHpPSBmIK3QSa0r0sTtFYk6u15xqGhuGhxNDUU4xjjlobZWpTVeC4S9T7FWpM1if21HgsTpGrVhBB5m8R6TzD/NApJp3xKkzzFdq8EB+TZLIuVnk9stD7WBMPAWb7iT/tS/6YoNo5QLOjsjc5VWKmi7VNDTHqhv/wASbNum/hX+qL7X4A0gWiT91K/25fyjsW2V93L/AAJ8opuhdYUtSM0u8ArXTeABrQHChO+CQmmEBYxbpfoJ+FPlE+w2uWaC4lBkLq0HAUwioCbBDR001hAXdJ6eivcI68oXcPZABZ5imW7lbkypryzKnEy3ZCRzdCVJUkdLLCGouWwzUvKF3DuEL5UvVGapymyiARKmYgHNNvbC/wDiVL+6md6xzvPjWjZ9BfhnVtWoP/n8mleWCPeXCKVoDWoWouFRluBTiQa1JGzhBnnDGkZKStHHlwzwzcMiph3y4R7y4QC50x7nTFGQd8uEe8uG+K7bLSVluwzVWYcQpI8IpMvS1rIBM9qkVwCUx3dGADV/LRHvLRGU/pS1/ft3J/THv0pa/v37k/pgA1Xy0R7y0RlX6Ttf379yf0x79JWr79/+3+mADVPLhCi2iMv0Zpq0i0yleYXV2ukELtBxFBgYuquawAFmt4vkcPCO/LxFfeYecPZ7sOlzCKMs161xMnSU9DMtCgMvmGWVFZaHBWHXviLZtc5TKb1tnK31Q9mlMOupDQM18WWdL2gzTQfqiM/ukhuxyrG9Ve0IqH6rK9ATgTeA/usWthPcNf41mDzLTJmcZN0+yIdo10WaSJ0mRMORoZiNh2xWdKavXppFjHOyxQXlbC9nQFsdogZMkTZLUdaHDAkHrG2J9rfAWzR7BrXZHliSUuBcgaTVGJzBodp2w1Js7ypnOrcnyBeLLLHTCkEUKNsx2E9kUGxyQrF7y1rQric+seMWTQbz8HlnonLZ2HHOJlhhLgPUa5HdLaZeaQehUUugDFQrGmFSMdvsiLapTBQ4RqE4kkXS2BII3nE04b4e01oaZfLhaLdv0BAAJNGx9bYMqiIZSc0uWAjXb3RGPTYYEldp693CORwp0X3OWrCFnsTOwUTFQsnRFSOleHQwO07q5RYFsU6VZZqtM6d0lSMQKE0AqNooKdcALDNezMjukoh/qmpYCtA1M64YEQVnayG0SpyKoW6hYMagELvrWlYlvQ0gvcgHYdKzBPlmbNoFILGi1Ap0hgK44e2C2mNayswXMVKKwIJ+sK0NDnFHl2sNUsMeOcI5WuJPfGk8fc7ZnHK4qkGWtRIXokMKC8KjZ/eXXBTVycWmGpPmE413iBc4MQCSDuFMhSCerr/rCP2SeyqxtjjyTP4qLLD8jOGIds5xjYkyXS/+om/vZnvmDli1EnTEVw8sB1VhUvWjCor0euAWlj/mJv72Z75ibZ9bbUihVmkKoCgXUwAFAMVjpd8AtjQdVNCvZZTI5Viz3ujWlLoG0DdB0GM1ma+TfJ1QNWaS1+ZQYCvRCgClabf7EWRYbdNTnl55hmDzhqRvVb1T2CMuxvVgauDBHRxjLtUddH51ZM9ryuQqufOVjkGO0E4Y4w5rRr1N5xpNmcoikqzrgzMMDRvqqDhhnCWNt0OjYw0YBrCf83aP387/APRol2HSlvlAT0a0XM755xpZ9a9VSIE221mbNeYQAXdnIGQLEsQOrGOnFj7Gykix2Y9BfVHhFtseosyZLRxMQB1VgCGwDAGhw64p9mPQX1V8IOyNarSihVmkBQABdTAAUAxXdHmk4Kcu9Hv80eolih/55JPm/p9GXXVfVxrKXLOrXwoF0HC6Sca8YsFYo2gNJ2q0pOAnEOgQp0ZdCSWqp6O2gx2QKfWy1o1GmEFTQqVTMZg9GOyOeGOKpOjzuX8O6jqc0+6cXJVe/jTg0+serFaOukrybnftPN5quN/+nbX4xV5OtNsmOFSYSzGgUKmZ2DoxcuohGub8HLh/Ceoy9zdRr8xo9t+if1H90xEl6Kl3R0dg2mPSJMxLORNfnHuMWNABW6cBQDARMXIcBG6dnzJR7W0nZE/Rcv0R3n5wn6Ml+j4/OJcehkkQaNl+iPbC/o6X6I9sSaR6kAAa2WFFnWdlFDzyjvDfKLCpxgLpI/rbP++X3WgyucADLH9aez3RDjNhDTfSns90Q40Iow/lGlV0tM60lV/26fCA/wCjQQMBUVx38YJ8o7f+YlqgXpakE9RcfCAkmcSBgDswIrh1Ra2MMqk5e1ltsOkJaLRRzZzwApe34RXNOzAyioJaoNe+uMT7C8kuqMrKWwJmACjbKVFCDDmlNATkUCZImqGUFTzRApvwAEZxik9ATlWpUZRoSItupc0tLdbwqhBAO0NXIHrB9kVa02Yoca13be6CWrVsuzRU0vdDZtxB7wO8xqN6ouul7OZkkMuDSzWpAOBwYY9dD2QOlaSuSiJidIUVRepVTfqRvWoIJBglZZ14lWxVgQeBwMVbSEkSZhUljdNDkcAaECvZ2GMM0LaZeGdWjgy2RxeVlUi8tagEYnbWowzpHFrt5Epgu0jAEnbtBhu32+ZNCk3WKAAUAHRGwimOzGOJdpWabhVaHpVVQCDSmBEZRRopa0gPNnV2Yf3lCCYD51fy7onHRamWjq2DMylGIvC7truh+zaGUjpFga7wP5TG8nGGjMi0WfRnPXEBpVbxJ2XcdlYf0do0ybQ6MasqilMiGo1a/CGZFseTOo0okohLBJyKQp6Nb2OR2cIIsym1FlJNZS5sG244hjBFSWjNZzjN3EniHbPnDIh6QcY0MzJdL/6ib+9me+Y0TQ2r9nazymaTLJMtCSVFSSoJJjP9MSj5RNwP0szYfTMahoH/AEsn91L90RtN7BwZdpyUEtM5QAqrMcADAAAmgHZBqzvpMKoQT7oAu0UUugYUw3UiTr3q8wmG0IKo1Ocp9VgKXj1EAY7+MRdG6+zpUkS7qPdFFZq1AGArQ0akVutBoHTNAWqpYyZtalibpzzJwy3xH0bLDzkVj0WdAx6mYAnuMWPVm3221TgOefmwQZjUWgXauWZypA3WPQDWWeRQ82xJltsK50rvGR79sVF60xo3oWdbty6LlLl2mF2lLtN1MKR8+W+SEmzFXJXdRwViB7BFmlcptrEjm+gWpdE2hv7q50LddIqs6UVYqwIYEhgcwRgQeusVig43Y0qLJZfMX1V8BGm6J1bszyJTNKUs0tCTVsSVBJzjMbL5i+qvgIIy9LTlACzZgAFAA7gADIAVjzkckYTl3Kz3XU9Nl6jFBYp9tfXx8jUrBomVJJMpAl6laVxplmTvMV7XrRMspz9QrghSPvNw9YD2DhEXU7TLfr3nzWKoimrMzUxIwB2nAQB09ptrTNvHBRgi7h19Z2n5RvkyweLbfg+R0nQ9RHrW3L4at+dNtf6vsDY0DUfRMtZQnVDO9RX0BtXqbf2bM61O1TmrZhOIxzZKdJU2MfiNg7aNau6eazTK4mW1L69XpD9oflHPi/xTTmj63Wp9Z08o9PLVPWua4NOtX0b+o/umHEyHAeERjaFmSS6G8rIxBG0XTEpchwHhH1jwrTTpnMJCmEgEej0ehYABWk/pbP8Avh7rQaXOAulPprP++HumDK5wAMN9Kez3RDsMt9Kez3RDsIoyTXXRaHSVmSewly5gMt5hFQoLEB6VGV8HOOdI6iWSTa5MnyqWVnKWW0A3VViWuUuMwzWmwdLMQd5YNCl7NKtCD6Jyj02K9LrfiUD+IRmMq0LOmyTON1UorUwF2pJK0HROOWUVwLk0jWjUS02eyTW/SDT5VEvSpizHrRhS6XvXTXaKboqtn03bJUqVZ57zJcpwJ1mcl6XWWgWW4PmHdjQjZjBzT2tTNZ7hV2E6ZUVm3kYKKMLq4DALw74Daz2tHsCq8xA6ODKQE0CXRVQMaDpNjhiINROK2IelZ7TpLhyXaUwIdqlhXosL5NbpFDQ1xApTGtUdelhBSXplmS7vFGwBrljjkcBjA+0YNlTZSGjNaFv0BMYyVNDgSAd4FPiSIIaX0Xzro4a6ZgCknKqggnjQL3wmrNra0yFRFBeVLKkAhahMKjYTQg9cEmRnkuACHXpoTjiAQw/CSIclcWiE6kV2Todr4l+exIIaXVhidou7KRJ0hqz5OWmuyAEgEA/WJpkB3jwgxovU+3lr4FTQ0KknzsdmyJ1o5ObbNULOmLdpQhqdVKYjLGMIQetm9rcpflSyqOssBlrRcCMaC9j1CGJms7kkk07fbFxtfJPNb/1EkHcSAPewhqVyRTwB/mJJGzEEdlaxi8L51/UTZWtEaKl3ibQJjHoXFF2lT514bqeEFdHlTaZhRbi4hR1CnVjxg1oq0pKdyy1DEXRdnC6BXCt3pbMeqCWkdJynl3UzqD5rjAVriRHTepSVR0B4hyRnDIMPSM4skkx4QkKIAOxEV9XbMxvNIlE77o9tIlCO1eHYC2eSqAKihVGQUAAdggolhSahSaiupzVgCPbt64GpBqwjCEBEsGp9kkuHlyEDDEE3mod6hiQDwidM0NIYktIlMSakmWhJJzJJGJiUsdQdzGCJFlkm8TIkKilxe6FQJbMpJW5gOiTngIem2CyL56SF4iWNgPgQe0R1IsDIWIEnEzCGum902ZgG3gVoccQIak6PeU6CXdZVWcAXqMHMk0ZgDjVW2YgUwpWJ7YmiyzW0n9xxtH2QBgUkACl4G4KZ3b27M0rHSaHsodaS5IfBlFFqaYhgNowzhqXodkRArVKPewYoSOaWVW8AaHDccMI8mimW6AFpRb1WYqaAggqyk1xIDAg04UJ2RK9fJ+Z/dheXNVhVSGGVQQRXaMIHnVmzH7BPb8DHei7MyXrwoOgFFVZhdBBq4UXhlStTganGgngwpRT3Jhknj+CTX0dERbCkqS6y1Crdc0FaVuneYmr5o4Dwhm1/Rv6j+6YeXIcB4Q6oiUnJ23bEhI6hKQCEj0LSEMAAnSn01n/e/wApgymcZ/o2czaQALVAnTTSuR5yYBhswjQUzgAjt9Kez3RDhhtvpW7PdEO0hFHckI6vKnKGlzAVYHEEEUIPVGY63cis2WTMsR52XnzeHOKN3/yDrGP7JzjSqRIs9rZMjhuOUMKPmeesySWWYjKRgwoRQ/tqRgephWEGkJExSs+WLxNRMRnVh1XcUu9V0cRH0vpSx2W1rdtMlWNKBqdJfVdaMvYYyTT3JAhZjZ5tCCei+I7HUeIMVdkdtGb6Pehwxp/xhEifKVr7VIAApWhvPuidb9S7VZTV5TMvpKLy031XLtAiA05TStQu2lM4ZLRaOS20rz8yUxUX1vJVlSrLgVDNgCVbKo82Lrabc0qbdaSJe6/iSOo5EdYjFpMy61RsNRFjTWKtMHIoMGYGnUDu7IqLM5w8GlJbZrCjzpgl3QJd2Zgt3o3WUY5AHPIxX00qJhNFaqkqbxbMGhGJgFYrLaLbaJcuzmkxmqgLgAUBvYtTYK9lKZCDz8iOlKk3pBJJNecapJzJJSsS1TKVvk4nzWViKUpwhyz62NIBQ41N4dtPiDDM7kZ0uTeJQnLCcfiBDD8jWlz9QH/rJ8TDsaVF0u/tL3flEXSMuibMxlHQdIatzrcw3jZGCWp0N6EAQ9JziIksAk41alcTTAUFBsiTIOMamRFtesMuW92hYjMilAe04wSkTw6hlNQcQYqukLNMSYwCXgxJVgpOZrs2wZ0fLKyxfJVsTQVwqajtjKMn3NM58eSTk0wuDC3cYjSWAzatd/E/32RIE0b41OgkSxjBuxjCAkhwTnBmXPVALxpeNB1tQmg68DCAmiOoYlWgY3ugBtNKVzxOwde+HysAzwjqIrT2DEUqK4HqoP77Y9JthOa7c/jw+cICXCxENtps37ce6me3qEPypta4Up8yPFTAA6IWEjwMAHFq+jf1H90w6MhwHhDFrP6t/Uf3TD65DgPCABI9WPQkAHVYQwkegArsuxKs6W10BnnsSaYkUMWZID276eR67e6YI2PnLz85dpe/V3a1ubL1dsACfatx/lEPxGRqzW40/wC0RJhFCMoOcc80N3jCTgaYZw0HfHAGlKHfiO7CsADpkjr7zECZYf1lRkcT8okiY9aUr/yccOzCEEx9oIyGAxyJOHGghgM6QtDAqSAaCg30GWIhZmqdgtMulps6F2xL0KsD1OlD3w5ecgVFDhljvrnw9sL5Q4+rnx3A44dkFhRSdNchUovWyWkre81ZoDio2X0oR3GMz0vq7Psk5pU9CGXdiCNjKdqnfG+2u00mLsu4wB5UrJztgM2gLySrBqY3CQHWu7EHsikxVZl2rekzImy5y4GVMVq8CKju2RpVo5T7bLcqxU0O1FxGw8CKHtjONVdb5lktKuBelNQTEIqCpwOeFRmI0/lJky5tmS0IKOhCnAYo2w8CQRxMUyYojpyv2vaJZ/gPwaHhyx2j7uV3N/VGa+UmPeUmEMtgnL6Q749MmYZ1gKJXUe4Q/ZpdGGe3dEUOwgph+ScYjKY7M0qCQC1BkKVPUK4RRI9abWqqSxoBmYWRNDgEMSKRAak9GDI6etdrvqKExXdatPGQos8k0alXYZgHGg3E58KQA1wWi2aekSTSZOUEbMyOwVMdWPWiyzDRZyVOw9GvC8BGRBd8dNL3ikFBobxZgK4UgnKUTFBahocBiLpGOI9LrjGtUtcnsrqk0l5BNN5TrXq6u6NdmS1cJMU1AKtg1FcfVqa0OdRXDKEOgi0gMpDYgmtDlhSnZhWJEq1V6JxIGDVxIyow6t+3sgSTzoZAGBZgQwNCKAUN6p3fDfBOz2MqMiSczTPuhDOpkxq4DCvsw/OPLObaPYe7P2w7cO49xhYBDflB2qaZDuzx+ULKtNTiKY0/Mw4GhawAdx6Oax6sAHNq+jf1H90w+uQ4CI1rP6t/Ub3TEhchwHhAM8YSFhDCA9Ho9CEwADLb/qJPrN7sTrfaxLlu5yRWY8FBJ8IH2xv8xJ9Z/diFr/armj5v7d1OxmF72AwByZPa9Z5xZjeILMWYhmBqxrTDu7BHpOuFoXKbO/3ZnzgHNm0qTxiBNtRPVF0hWy6y+UK1D7ab+K971YmWflOtIzmseKSj/LGcXzvMdc628waBbNXs/KpN2tLPrS2HukQVsvKbezWU3qzCp7mBjF0th24xJSYCMIKQWbrJ19knz0mJ1i6w7wa+yC9g05JnYS5isfRyb8JofZHzxKtLL5rEcCYlppVzSpxGRGBr84KCzcbfPpMOBOW+O9LLztkeWVPTlsvepAjOtCcooVStqLMwpdcCpYbn6xv2+J6Zyp2TmwoEw5fV+ZhUUmZHeIHR6wRGxW20c5orE0vSZTVO8BCYyCY4LuUwqSVruvYA7jTwi3aN1tLSUkOFSWksIzVNWoBt2RRGzBvND00/F+ULzH7SfiECLZpqkxgtSoYgEnMA4Vhn9OHdCGXsT13xzNtQWATzOuG3tTUpeNIKAskjSHCJS2qsUpNIMn1ieIH/ADHf+J2XYD3wBoXQTozHSs4vaJrHbMfuBIHspBxdcqZy+5vyiu2u0X3Zsqkmm6pJ+MAi8ar6uBVSY9KkXmJreAYVRUP1cwSeyDMqVZLUFo92t5bjFSGOVHQ4ilKgggwK0hN5yyhhWjSpbJcrW8E5tgQDjRq4RX9WbHNS0ghB0MGBIGD1FR49kIY3rLoLyadd+o1aVxKkUvKTtpUEHaGEXbk/twtFimWaYa82bo/dv0lGO4hh3QD1/KdEjznZS3XdQoT3XO4RD1D0msq0PeYKHl5kgCqsCM+omBgvBfxqTI2Ejhh4Uh1NTVHmzXHB5o8HjuRpdDk6ngwPxifKtkKyqIaaszR5tqnD/qTPiTD6aJta+bbJ341PjLiatqhwWuANSGLPbxlamPFZTfyiFEzSA+1ltxkyz4OImi1x7yuAKIfl+kBskNxkke65j36atozkSD/vr4KYm+WR0LZCDU9Z7bMmSHaaio1HF1SxFAmYLAHOuyC6nAcBAaZaLykDEkEAbyQQBBSTNDKCDsEADtYQmGXZtgrHBmNXLbvgAk1jxMRBPb0TDyOSK0gEDbcf8xJ4v7sVvlWtlLLLX0phP4VPxYQf0o9J8ni/uxSeVS1VEgfvD7ZY+cNDMxtr5DthuRZr3UBmY9aMXiWpoAN3jFkCrLVRl8/yiSug50xbyWecynJllzCDwIFDF05OtUDOaXOeWGViSXal2TLANHCHz5jMKAZKBXMgi/2+waMeabPOWs1Qsy9MmOjkE4FZlRXgCYlugSs+d59nKkhgQRgQQQQdxByhuU90+Ma5yg6tSXkJaJDiZKYhFcm8UYkhQr/Wl1BFNmNKHPJZ8sgkEUIJBG4jAw0xtUS6x6sNyW6IjqsMR1MNYfs1mvqaMgpsY0MRqw3SFK2tCoOKfuVnRfGHpNSQMycBxiOE64sWgdBsWV3BCihAObbsNg64ZJPGq0ogXlFTmennt+tHP+E5Pojvf+qDwMepEFUenavKdpHtiDP1Srk3eIsSx1drFisps/Uljk49vyiDN1Em7GBjQeajwWALM0maj2gZAHtERX1RtI+zJ4RqNqnFELXS1BW6oqx4CKpatd3BoJIX1r1e7CEGgM0RMtEhebmyXaVWopgyMcyhO/aDgeqCA0miKTSczHMc2FJ3XmDUhsa8zvRl9x/qh1deZhzSWf4fzhFUiq6QmTJjVKMoAoq0Y0HE4k9cD5gO4xp2jNYUmsFazBqkCqLWnWQdnbFmTQchjjKXsHygsTSMIh2XaXXJmHAkeEfRFm1MsrDGSvtjz8m9hbOSvcvygsdLyYDK07aFynTR/G3ziVL1wtYytEztIPiI2ubyT2E/ZkcKfACIczkasZyLjtPzhaBr5/cymXr7bB9tXiqfKJCco9rGbIeKD4GNDm8iVm2TZgiLM5DU+rPbuHyg0Hr5KanKdadqyj2MP5oky+VOaM5KHgWHzg+/IW2y0DtWIszkOn/VnIeI/ODQXu/tENOVX0pHc/zWJQ5WVJqyTweqZ+YiNM5FrYMmlntiLM5IbcNiH+I/KCkPUOy+VST6VpX8DeJiXL5UZH30wcZSnwEU2ZyXW8fZV4H8ojTeT23LnZ27KfOCkGvg0JOU2T/7hf4pTjwpDq8o8r76R3OPjGWzNUbWuch/Z84jPoG0DOTM/CfhBQa+DVp+tkiaVYzJZZSbpDigqKHA7e2Kbr3pVZrywrA3VbIg5ld3CKo+jJozlTPwN8oZayuM0YfwkfCGkJv5HTvRieyHpZwiIyEZgw5KmwyDcNUNNKbIsiUSs0WVWU3a9IoACtcGIKnDqjOdZ9D2qbbJhYtPYtdDqKhqUF1blQCMAV2GHtUNYklkJMYoAapMFTcOJowFTdqSagGlTgQcLc+kS8ppAlymlO4fnFnSbrEsHJe64umo2kRPJXFBSys66Naz2mWgMtBKWhDXmVAb9KdEhyBtxxjGtYaeUzaZX2y3g0J76xoOtutEpVN1hNtJBAKE81JBxLDY74DKoFMzGZTmhoHoqELx7nI4hQIZJ2HhyXJZvzhEiRLJgAM6A0fKDAv0m2D6tfieMWoRSJLmLTYdIAqKnEAA1wrCY0TgkLdMeV6x1e6xCKCvNjdCXf7rCXo9fEWQeNeuPdLYe8R1WFgA8sw9XtjzgNmAeND4iFELAAyLDKOcqX+BPlDiWaWMpaj+AfAR0FrCgQBQ/KmAdXYYl2e0KDiYgLDgUwhlls+lpdPOibLtqnI1inAwR0dMxhUMs3PQt+Ikto6MSBILnYIS+d0M3iI8JhgAhawaQtEuVes8rnGrjtoN4UEFoz3SGu1tUkM0yX1c2qeK1jUOdPVC3q4EAwaDtoyBdebTtnTPxGJcjlBtAzmueN0+IjTjYpRzlSz/AAp8o5WxylNRJljrCoD4Qu1FeoynaJ17tLsAJRnCuQUg8by9Edoi+JMJGNR1Q2JwHVHvKRAkJuxu2z6CgrU59QgZ3QUMyuyPNLB2DuEFCsDGWpGIB4gfKOGsiegvcIOLZF2gdwjtrEnoiK0FclyV7mVyurhiMPDdHPkUthQy0IoVpdFKGpNMMK1MH/JUGQ8Y4NkXd7TA/kCb5ZW11Os0w0MhNpwEOnUCybZQiwWeQA+G4+IiWy7xElWUqdyZ2Nvs2HBjESZySWM/eD+KL4UEIVEMVmcTOR2z7Jrju+cQrTyQqASkwncD+UagQDlHBkwWFmSSOS2Ya9ICm+o+EcPya2hcgrcGHxjW2lCOeZh2Gngx+ZqfOTzkcddAR3iOF0OwzDdxjYzJG6IVq0PLfG7Q7xgYYtPBnVhslMWduF1vnBJJVR547miyNot181lYbnHxiM9tCG68kA9RWnhCHaP/2Q=="/>
          <p:cNvSpPr>
            <a:spLocks noChangeAspect="1" noChangeArrowheads="1"/>
          </p:cNvSpPr>
          <p:nvPr/>
        </p:nvSpPr>
        <p:spPr bwMode="auto">
          <a:xfrm>
            <a:off x="0" y="-736600"/>
            <a:ext cx="30099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366" y="4456386"/>
            <a:ext cx="30099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88679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4"/>
          <p:cNvSpPr>
            <a:spLocks noGrp="1"/>
          </p:cNvSpPr>
          <p:nvPr>
            <p:ph idx="1"/>
          </p:nvPr>
        </p:nvSpPr>
        <p:spPr>
          <a:xfrm>
            <a:off x="228600" y="1143000"/>
            <a:ext cx="7848600" cy="3333750"/>
          </a:xfrm>
        </p:spPr>
        <p:txBody>
          <a:bodyPr/>
          <a:lstStyle/>
          <a:p>
            <a:r>
              <a:rPr lang="en-US" sz="2000" dirty="0" smtClean="0"/>
              <a:t>NCFP partners coordinate with all coalitions via a single point of entry at DOE</a:t>
            </a:r>
          </a:p>
          <a:p>
            <a:r>
              <a:rPr lang="en-US" sz="2000" dirty="0" smtClean="0"/>
              <a:t>Unbiased, accurate technical assistance and market resources through National Labs</a:t>
            </a:r>
          </a:p>
          <a:p>
            <a:r>
              <a:rPr lang="en-US" sz="2000" dirty="0" smtClean="0"/>
              <a:t>Experts help to create individual petroleum reduction plans</a:t>
            </a:r>
          </a:p>
          <a:p>
            <a:r>
              <a:rPr lang="en-US" sz="2000" dirty="0" smtClean="0"/>
              <a:t>Access to new and existing Clean Cities tools</a:t>
            </a:r>
          </a:p>
          <a:p>
            <a:r>
              <a:rPr lang="en-US" sz="2000" dirty="0" smtClean="0"/>
              <a:t>Recognition at national and local level</a:t>
            </a:r>
          </a:p>
          <a:p>
            <a:r>
              <a:rPr lang="en-US" sz="2000" dirty="0" smtClean="0"/>
              <a:t>Potential for driving product R&amp;D, consolidated vehicles sales and </a:t>
            </a:r>
            <a:r>
              <a:rPr lang="en-US" sz="2000" dirty="0" smtClean="0">
                <a:solidFill>
                  <a:srgbClr val="FF0000"/>
                </a:solidFill>
              </a:rPr>
              <a:t>strategic infrastructure development</a:t>
            </a:r>
          </a:p>
          <a:p>
            <a:pPr>
              <a:buFont typeface="Arial" pitchFamily="34" charset="0"/>
              <a:buNone/>
            </a:pPr>
            <a:endParaRPr lang="en-US" b="1" i="1" dirty="0" smtClean="0"/>
          </a:p>
        </p:txBody>
      </p:sp>
      <p:sp>
        <p:nvSpPr>
          <p:cNvPr id="7171" name="Title 2"/>
          <p:cNvSpPr>
            <a:spLocks noGrp="1"/>
          </p:cNvSpPr>
          <p:nvPr>
            <p:ph type="title"/>
          </p:nvPr>
        </p:nvSpPr>
        <p:spPr/>
        <p:txBody>
          <a:bodyPr/>
          <a:lstStyle/>
          <a:p>
            <a:r>
              <a:rPr lang="en-US" dirty="0" smtClean="0"/>
              <a:t>NCFP Benefits </a:t>
            </a:r>
          </a:p>
        </p:txBody>
      </p:sp>
      <p:graphicFrame>
        <p:nvGraphicFramePr>
          <p:cNvPr id="5" name="Chart 4"/>
          <p:cNvGraphicFramePr/>
          <p:nvPr/>
        </p:nvGraphicFramePr>
        <p:xfrm>
          <a:off x="8035637" y="1066800"/>
          <a:ext cx="900545" cy="914400"/>
        </p:xfrm>
        <a:graphic>
          <a:graphicData uri="http://schemas.openxmlformats.org/drawingml/2006/chart">
            <c:chart xmlns:c="http://schemas.openxmlformats.org/drawingml/2006/chart" xmlns:r="http://schemas.openxmlformats.org/officeDocument/2006/relationships" r:id="rId3"/>
          </a:graphicData>
        </a:graphic>
      </p:graphicFrame>
      <p:pic>
        <p:nvPicPr>
          <p:cNvPr id="7174" name="Picture 2" descr="Photo of Frito-Lay's all-electric delivery tru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4745038"/>
            <a:ext cx="2647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Photo of a hybrid electric Pepsi delivery tru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788" y="4745038"/>
            <a:ext cx="27701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11688"/>
            <a:ext cx="28575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58793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pPr eaLnBrk="1" hangingPunct="1"/>
            <a:r>
              <a:rPr lang="en-US" sz="2400" dirty="0" smtClean="0">
                <a:ea typeface="ＭＳ Ｐゴシック"/>
                <a:cs typeface="ＭＳ Ｐゴシック"/>
              </a:rPr>
              <a:t>National Clean Fleet Partners</a:t>
            </a:r>
          </a:p>
        </p:txBody>
      </p:sp>
      <p:pic>
        <p:nvPicPr>
          <p:cNvPr id="819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3" y="1181100"/>
            <a:ext cx="1568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181100"/>
            <a:ext cx="96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744663"/>
            <a:ext cx="2111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5988" y="22574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9425" y="1130300"/>
            <a:ext cx="12255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50" y="3276600"/>
            <a:ext cx="2365375"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163" y="2251075"/>
            <a:ext cx="167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1168400"/>
            <a:ext cx="914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8450" y="3400425"/>
            <a:ext cx="177006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4054475"/>
            <a:ext cx="12207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57588" y="1277938"/>
            <a:ext cx="1776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2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08513" y="2111375"/>
            <a:ext cx="1563687"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97663" y="3276600"/>
            <a:ext cx="2286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8" name="Picture 20" descr="http://t3.gstatic.com/images?q=tbn:ANd9GcTtlaLgLi7zyDquWAtzyaPWHoog6QzlMz6AErlGIflM0878BPL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9800" y="2316163"/>
            <a:ext cx="19812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25"/>
          <p:cNvPicPr>
            <a:picLocks noGrp="1" noChangeAspect="1" noChangeArrowheads="1"/>
          </p:cNvPicPr>
          <p:nvPr>
            <p:ph idx="1"/>
          </p:nvPr>
        </p:nvPicPr>
        <p:blipFill>
          <a:blip r:embed="rId17">
            <a:extLst>
              <a:ext uri="{28A0092B-C50C-407E-A947-70E740481C1C}">
                <a14:useLocalDpi xmlns:a14="http://schemas.microsoft.com/office/drawing/2010/main" val="0"/>
              </a:ext>
            </a:extLst>
          </a:blip>
          <a:srcRect/>
          <a:stretch>
            <a:fillRect/>
          </a:stretch>
        </p:blipFill>
        <p:spPr>
          <a:xfrm>
            <a:off x="1855788" y="4073525"/>
            <a:ext cx="1690687" cy="1063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0" name="Picture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57650" y="4264025"/>
            <a:ext cx="2640013"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1" name="Picture 2" descr="http://www.technologytell.com/gadgets/files/2012/02/best-buy-logo-250.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34200" y="4054475"/>
            <a:ext cx="18288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4" descr="http://www.4wheelsnews.com/images/news/11976/johnson_controls_logo.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08513" y="3068638"/>
            <a:ext cx="19446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8" descr="http://www.accprof.org/core/fileparse.php/100694/urlt/PGE_logo.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5137150"/>
            <a:ext cx="20685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10" descr="VESNA Logo">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63738" y="5307013"/>
            <a:ext cx="209391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12" descr="http://t2.gstatic.com/images?q=tbn:ANd9GcSN-AwRhH-cP8BM5jzmYx6cxLf6fyIVhz6r1MpveoCCb4XMUaJWK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71963" y="5507038"/>
            <a:ext cx="21240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14" descr="http://www.dailypolitical.com/logos/waste-management-inc-logo.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29413" y="5403850"/>
            <a:ext cx="22367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79088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Documents and Settings\margaret.smith\My Documents\Clean Cities\Presentations\2012_02_28 Henry Kelly Briefing\E85 dispenser 12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975" y="2972387"/>
            <a:ext cx="2637825" cy="2895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482" name="Rectangle 8"/>
          <p:cNvSpPr>
            <a:spLocks noChangeArrowheads="1"/>
          </p:cNvSpPr>
          <p:nvPr/>
        </p:nvSpPr>
        <p:spPr bwMode="auto">
          <a:xfrm>
            <a:off x="762000" y="1183719"/>
            <a:ext cx="7620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itchFamily="34" charset="0"/>
              <a:buChar char="•"/>
            </a:pPr>
            <a:r>
              <a:rPr lang="en-US" sz="2000" i="1" dirty="0" smtClean="0">
                <a:solidFill>
                  <a:srgbClr val="000000"/>
                </a:solidFill>
              </a:rPr>
              <a:t>Address unforeseen permitting and safety </a:t>
            </a:r>
            <a:r>
              <a:rPr lang="en-US" sz="2000" i="1" dirty="0">
                <a:solidFill>
                  <a:srgbClr val="000000"/>
                </a:solidFill>
              </a:rPr>
              <a:t>i</a:t>
            </a:r>
            <a:r>
              <a:rPr lang="en-US" sz="2000" i="1" dirty="0" smtClean="0">
                <a:solidFill>
                  <a:srgbClr val="000000"/>
                </a:solidFill>
              </a:rPr>
              <a:t>ssues,</a:t>
            </a:r>
          </a:p>
          <a:p>
            <a:pPr marL="342900" indent="-342900">
              <a:buFont typeface="Arial" pitchFamily="34" charset="0"/>
              <a:buChar char="•"/>
            </a:pPr>
            <a:r>
              <a:rPr lang="en-US" sz="2000" i="1" dirty="0" smtClean="0">
                <a:solidFill>
                  <a:srgbClr val="000000"/>
                </a:solidFill>
              </a:rPr>
              <a:t>Identify chronic vehicle or infrastructure field problems</a:t>
            </a:r>
          </a:p>
          <a:p>
            <a:pPr marL="342900" indent="-342900">
              <a:buFont typeface="Arial" pitchFamily="34" charset="0"/>
              <a:buChar char="•"/>
            </a:pPr>
            <a:r>
              <a:rPr lang="en-US" sz="2000" i="1" dirty="0" smtClean="0">
                <a:solidFill>
                  <a:srgbClr val="000000"/>
                </a:solidFill>
              </a:rPr>
              <a:t>Incident investigations (technology failures)</a:t>
            </a:r>
          </a:p>
          <a:p>
            <a:pPr marL="342900" indent="-342900">
              <a:buFont typeface="Arial" pitchFamily="34" charset="0"/>
              <a:buChar char="•"/>
            </a:pPr>
            <a:r>
              <a:rPr lang="en-US" sz="2000" i="1" dirty="0" smtClean="0">
                <a:solidFill>
                  <a:srgbClr val="000000"/>
                </a:solidFill>
              </a:rPr>
              <a:t>Capture lessons learned and develop best practices</a:t>
            </a:r>
            <a:endParaRPr lang="en-US" sz="2000" b="1" i="1" dirty="0">
              <a:solidFill>
                <a:srgbClr val="000000"/>
              </a:solidFill>
            </a:endParaRPr>
          </a:p>
          <a:p>
            <a:pPr marL="342900" indent="-342900">
              <a:buFont typeface="Arial" pitchFamily="34" charset="0"/>
              <a:buChar char="•"/>
            </a:pPr>
            <a:endParaRPr lang="en-US" sz="1000" b="1" dirty="0">
              <a:solidFill>
                <a:srgbClr val="000000"/>
              </a:solidFill>
            </a:endParaRPr>
          </a:p>
        </p:txBody>
      </p:sp>
      <p:sp>
        <p:nvSpPr>
          <p:cNvPr id="12291" name="Rectangle 2"/>
          <p:cNvSpPr>
            <a:spLocks noChangeArrowheads="1"/>
          </p:cNvSpPr>
          <p:nvPr/>
        </p:nvSpPr>
        <p:spPr bwMode="auto">
          <a:xfrm>
            <a:off x="228600" y="76200"/>
            <a:ext cx="7162800" cy="838200"/>
          </a:xfrm>
          <a:prstGeom prst="rect">
            <a:avLst/>
          </a:prstGeom>
          <a:noFill/>
          <a:ln w="9525">
            <a:noFill/>
            <a:miter lim="800000"/>
            <a:headEnd/>
            <a:tailEnd/>
          </a:ln>
        </p:spPr>
        <p:txBody>
          <a:bodyPr anchor="ctr"/>
          <a:lstStyle/>
          <a:p>
            <a:pPr defTabSz="457200">
              <a:lnSpc>
                <a:spcPts val="2800"/>
              </a:lnSpc>
              <a:defRPr/>
            </a:pPr>
            <a:r>
              <a:rPr lang="en-US" sz="2400" dirty="0" smtClean="0">
                <a:solidFill>
                  <a:srgbClr val="FFFFFF"/>
                </a:solidFill>
                <a:cs typeface="Tahoma" pitchFamily="34" charset="0"/>
              </a:rPr>
              <a:t>Technical  </a:t>
            </a:r>
            <a:r>
              <a:rPr lang="en-US" sz="2400" dirty="0">
                <a:solidFill>
                  <a:srgbClr val="FFFFFF"/>
                </a:solidFill>
                <a:cs typeface="Tahoma" pitchFamily="34" charset="0"/>
              </a:rPr>
              <a:t>&amp; Problem Solving </a:t>
            </a:r>
            <a:r>
              <a:rPr lang="en-US" sz="2400" dirty="0" smtClean="0">
                <a:solidFill>
                  <a:srgbClr val="FFFFFF"/>
                </a:solidFill>
                <a:cs typeface="Tahoma" pitchFamily="34" charset="0"/>
              </a:rPr>
              <a:t>Assistance</a:t>
            </a:r>
            <a:endParaRPr lang="en-US" sz="2400" dirty="0">
              <a:solidFill>
                <a:srgbClr val="FFFFFF"/>
              </a:solidFill>
              <a:cs typeface="Tahoma" pitchFamily="34" charset="0"/>
            </a:endParaRPr>
          </a:p>
        </p:txBody>
      </p:sp>
      <p:pic>
        <p:nvPicPr>
          <p:cNvPr id="6146" name="Picture 2" descr="C:\Documents and Settings\margaret.smith\My Documents\Clean Cities\Presentations\2012_02_28 Henry Kelly Briefing\natural gas cylinders 097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968823"/>
            <a:ext cx="1828800" cy="13354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7" name="Picture 3" descr="C:\Documents and Settings\margaret.smith\My Documents\Clean Cities\Presentations\2012_02_28 Henry Kelly Briefing\propane cylinder 1379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604373"/>
            <a:ext cx="1828800" cy="1371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075004"/>
            <a:ext cx="2570163" cy="294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752725"/>
            <a:ext cx="18780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54066" y="6248400"/>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endParaRPr lang="en-US" sz="2323" b="1" dirty="0" smtClean="0">
              <a:solidFill>
                <a:srgbClr val="50565C"/>
              </a:solidFill>
              <a:latin typeface="Arial Narrow"/>
              <a:cs typeface="Arial Narrow"/>
            </a:endParaRPr>
          </a:p>
        </p:txBody>
      </p:sp>
      <p:sp>
        <p:nvSpPr>
          <p:cNvPr id="3" name="TextBox 2"/>
          <p:cNvSpPr txBox="1"/>
          <p:nvPr/>
        </p:nvSpPr>
        <p:spPr>
          <a:xfrm>
            <a:off x="2743200" y="762000"/>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endParaRPr lang="en-US" sz="2323" b="1" dirty="0" smtClean="0">
              <a:solidFill>
                <a:srgbClr val="FFFFFF"/>
              </a:solidFill>
              <a:latin typeface="Arial Narrow"/>
              <a:cs typeface="Arial Narrow"/>
            </a:endParaRPr>
          </a:p>
        </p:txBody>
      </p:sp>
      <p:sp>
        <p:nvSpPr>
          <p:cNvPr id="4" name="Rectangle 3"/>
          <p:cNvSpPr/>
          <p:nvPr/>
        </p:nvSpPr>
        <p:spPr>
          <a:xfrm>
            <a:off x="2590800" y="6019800"/>
            <a:ext cx="3469046" cy="584775"/>
          </a:xfrm>
          <a:prstGeom prst="rect">
            <a:avLst/>
          </a:prstGeom>
        </p:spPr>
        <p:txBody>
          <a:bodyPr wrap="square">
            <a:spAutoFit/>
          </a:bodyPr>
          <a:lstStyle/>
          <a:p>
            <a:r>
              <a:rPr lang="en-US" sz="1600" b="1" dirty="0">
                <a:solidFill>
                  <a:srgbClr val="50565C"/>
                </a:solidFill>
              </a:rPr>
              <a:t>http://www.afdc.energy.gov/afdc/pdfs/EV_charging_template.pdf</a:t>
            </a:r>
          </a:p>
        </p:txBody>
      </p:sp>
      <p:sp>
        <p:nvSpPr>
          <p:cNvPr id="13" name="Rectangle 12"/>
          <p:cNvSpPr/>
          <p:nvPr/>
        </p:nvSpPr>
        <p:spPr>
          <a:xfrm>
            <a:off x="7628726" y="6306979"/>
            <a:ext cx="1362874" cy="246221"/>
          </a:xfrm>
          <a:prstGeom prst="rect">
            <a:avLst/>
          </a:prstGeom>
        </p:spPr>
        <p:txBody>
          <a:bodyPr wrap="none">
            <a:spAutoFit/>
          </a:bodyPr>
          <a:lstStyle/>
          <a:p>
            <a:r>
              <a:rPr lang="en-US" sz="1000" i="1" dirty="0" smtClean="0">
                <a:solidFill>
                  <a:srgbClr val="EEECE1">
                    <a:lumMod val="10000"/>
                  </a:srgbClr>
                </a:solidFill>
              </a:rPr>
              <a:t>(NREL stock photos)</a:t>
            </a:r>
            <a:endParaRPr lang="en-US" sz="1000" i="1" dirty="0">
              <a:solidFill>
                <a:srgbClr val="EEECE1">
                  <a:lumMod val="10000"/>
                </a:srgbClr>
              </a:solidFill>
            </a:endParaRPr>
          </a:p>
        </p:txBody>
      </p:sp>
    </p:spTree>
    <p:extLst>
      <p:ext uri="{BB962C8B-B14F-4D97-AF65-F5344CB8AC3E}">
        <p14:creationId xmlns:p14="http://schemas.microsoft.com/office/powerpoint/2010/main" val="2708373812"/>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2400" y="152400"/>
            <a:ext cx="5791200" cy="763588"/>
          </a:xfrm>
        </p:spPr>
        <p:txBody>
          <a:bodyPr lIns="91344" tIns="45672" rIns="91344" bIns="45672"/>
          <a:lstStyle/>
          <a:p>
            <a:pPr eaLnBrk="1" hangingPunct="1"/>
            <a:r>
              <a:rPr lang="en-US" dirty="0" smtClean="0"/>
              <a:t>Contact Information &amp; Important Links</a:t>
            </a:r>
          </a:p>
        </p:txBody>
      </p:sp>
      <p:sp>
        <p:nvSpPr>
          <p:cNvPr id="9219" name="Rectangle 4"/>
          <p:cNvSpPr>
            <a:spLocks noChangeArrowheads="1"/>
          </p:cNvSpPr>
          <p:nvPr/>
        </p:nvSpPr>
        <p:spPr bwMode="auto">
          <a:xfrm>
            <a:off x="304800" y="19050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ts val="600"/>
              </a:spcBef>
              <a:buFontTx/>
              <a:buChar char="•"/>
            </a:pPr>
            <a:endParaRPr lang="en-US" dirty="0">
              <a:latin typeface="Times New Roman" pitchFamily="18" charset="0"/>
              <a:cs typeface="Times New Roman" pitchFamily="18" charset="0"/>
            </a:endParaRPr>
          </a:p>
        </p:txBody>
      </p:sp>
      <p:sp>
        <p:nvSpPr>
          <p:cNvPr id="9220" name="Text Box 4"/>
          <p:cNvSpPr txBox="1">
            <a:spLocks noChangeArrowheads="1"/>
          </p:cNvSpPr>
          <p:nvPr/>
        </p:nvSpPr>
        <p:spPr bwMode="auto">
          <a:xfrm>
            <a:off x="304800" y="1447800"/>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800" b="1" dirty="0" smtClean="0">
                <a:solidFill>
                  <a:srgbClr val="000000"/>
                </a:solidFill>
                <a:latin typeface="Arial Narrow" pitchFamily="34" charset="0"/>
              </a:rPr>
              <a:t>Mark </a:t>
            </a:r>
            <a:r>
              <a:rPr lang="en-US" sz="1800" b="1" dirty="0">
                <a:solidFill>
                  <a:srgbClr val="000000"/>
                </a:solidFill>
                <a:latin typeface="Arial Narrow" pitchFamily="34" charset="0"/>
              </a:rPr>
              <a:t>S. </a:t>
            </a:r>
            <a:r>
              <a:rPr lang="en-US" sz="1800" b="1" dirty="0" smtClean="0">
                <a:solidFill>
                  <a:srgbClr val="000000"/>
                </a:solidFill>
                <a:latin typeface="Arial Narrow" pitchFamily="34" charset="0"/>
              </a:rPr>
              <a:t>Smith</a:t>
            </a:r>
            <a:endParaRPr lang="en-US" sz="1800" dirty="0">
              <a:solidFill>
                <a:srgbClr val="000000"/>
              </a:solidFill>
              <a:latin typeface="Arial Narrow" pitchFamily="34" charset="0"/>
            </a:endParaRPr>
          </a:p>
          <a:p>
            <a:pPr eaLnBrk="1" hangingPunct="1"/>
            <a:r>
              <a:rPr lang="en-US" sz="1800" dirty="0" smtClean="0">
                <a:solidFill>
                  <a:srgbClr val="000000"/>
                </a:solidFill>
                <a:latin typeface="Arial Narrow" pitchFamily="34" charset="0"/>
              </a:rPr>
              <a:t>National </a:t>
            </a:r>
            <a:r>
              <a:rPr lang="en-US" sz="1800" dirty="0">
                <a:solidFill>
                  <a:srgbClr val="000000"/>
                </a:solidFill>
                <a:latin typeface="Arial Narrow" pitchFamily="34" charset="0"/>
              </a:rPr>
              <a:t>Clean Fleets Partnership Manager</a:t>
            </a:r>
          </a:p>
          <a:p>
            <a:pPr marL="0" lvl="1" eaLnBrk="1" hangingPunct="1"/>
            <a:r>
              <a:rPr lang="en-US" sz="1800" dirty="0" smtClean="0">
                <a:solidFill>
                  <a:srgbClr val="000000"/>
                </a:solidFill>
                <a:latin typeface="Arial Narrow" pitchFamily="34" charset="0"/>
              </a:rPr>
              <a:t>Office</a:t>
            </a:r>
            <a:r>
              <a:rPr lang="en-US" sz="1800" dirty="0">
                <a:solidFill>
                  <a:srgbClr val="000000"/>
                </a:solidFill>
                <a:latin typeface="Arial Narrow" pitchFamily="34" charset="0"/>
              </a:rPr>
              <a:t>:   (202) 287-5151</a:t>
            </a:r>
          </a:p>
          <a:p>
            <a:pPr marL="0" lvl="1" eaLnBrk="1" hangingPunct="1"/>
            <a:r>
              <a:rPr lang="en-US" sz="1800" dirty="0" smtClean="0">
                <a:solidFill>
                  <a:srgbClr val="000000"/>
                </a:solidFill>
                <a:latin typeface="Arial Narrow" pitchFamily="34" charset="0"/>
              </a:rPr>
              <a:t>E-mail</a:t>
            </a:r>
            <a:r>
              <a:rPr lang="en-US" sz="1800" dirty="0">
                <a:solidFill>
                  <a:srgbClr val="000000"/>
                </a:solidFill>
                <a:latin typeface="Arial Narrow" pitchFamily="34" charset="0"/>
              </a:rPr>
              <a:t>:  </a:t>
            </a:r>
            <a:r>
              <a:rPr lang="en-US" sz="1800" dirty="0" smtClean="0">
                <a:solidFill>
                  <a:srgbClr val="000000"/>
                </a:solidFill>
                <a:latin typeface="Arial Narrow" pitchFamily="34" charset="0"/>
                <a:hlinkClick r:id="rId3"/>
              </a:rPr>
              <a:t>Mark.Smith@ee.doe.gov</a:t>
            </a:r>
            <a:endParaRPr lang="en-US" sz="1800" dirty="0" smtClean="0">
              <a:solidFill>
                <a:srgbClr val="000000"/>
              </a:solidFill>
              <a:latin typeface="Arial Narrow" pitchFamily="34" charset="0"/>
            </a:endParaRPr>
          </a:p>
        </p:txBody>
      </p:sp>
      <p:sp>
        <p:nvSpPr>
          <p:cNvPr id="9221" name="Rectangle 4"/>
          <p:cNvSpPr>
            <a:spLocks noChangeArrowheads="1"/>
          </p:cNvSpPr>
          <p:nvPr/>
        </p:nvSpPr>
        <p:spPr bwMode="auto">
          <a:xfrm>
            <a:off x="457200" y="3276600"/>
            <a:ext cx="85344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u="sng" dirty="0">
                <a:solidFill>
                  <a:srgbClr val="000000"/>
                </a:solidFill>
                <a:latin typeface="Arial Narrow" pitchFamily="34" charset="0"/>
                <a:cs typeface="Times New Roman" pitchFamily="18" charset="0"/>
              </a:rPr>
              <a:t>Clean Cities Website:</a:t>
            </a:r>
            <a:r>
              <a:rPr lang="en-US" sz="1800" b="1" dirty="0">
                <a:solidFill>
                  <a:srgbClr val="000000"/>
                </a:solidFill>
                <a:latin typeface="Arial Narrow" pitchFamily="34" charset="0"/>
                <a:cs typeface="Times New Roman" pitchFamily="18" charset="0"/>
              </a:rPr>
              <a:t>  </a:t>
            </a:r>
            <a:r>
              <a:rPr lang="en-US" sz="1800" dirty="0">
                <a:solidFill>
                  <a:srgbClr val="000000"/>
                </a:solidFill>
                <a:latin typeface="Arial Narrow" pitchFamily="34" charset="0"/>
                <a:cs typeface="Times New Roman" pitchFamily="18" charset="0"/>
                <a:hlinkClick r:id="rId4"/>
              </a:rPr>
              <a:t>www.cleancities.energy.gov</a:t>
            </a:r>
            <a:endParaRPr lang="en-US" sz="1800" dirty="0">
              <a:solidFill>
                <a:srgbClr val="000000"/>
              </a:solidFill>
              <a:latin typeface="Arial Narrow" pitchFamily="34" charset="0"/>
              <a:cs typeface="Times New Roman" pitchFamily="18" charset="0"/>
            </a:endParaRPr>
          </a:p>
          <a:p>
            <a:endParaRPr lang="en-US" sz="1800" dirty="0">
              <a:solidFill>
                <a:srgbClr val="000000"/>
              </a:solidFill>
              <a:latin typeface="Arial Narrow" pitchFamily="34" charset="0"/>
              <a:cs typeface="Times New Roman" pitchFamily="18" charset="0"/>
            </a:endParaRPr>
          </a:p>
          <a:p>
            <a:r>
              <a:rPr lang="en-US" sz="1800" b="1" u="sng" dirty="0">
                <a:solidFill>
                  <a:srgbClr val="000000"/>
                </a:solidFill>
                <a:latin typeface="Arial Narrow" pitchFamily="34" charset="0"/>
                <a:cs typeface="Times New Roman" pitchFamily="18" charset="0"/>
              </a:rPr>
              <a:t>Clean Cities Coordinators:</a:t>
            </a:r>
            <a:r>
              <a:rPr lang="en-US" sz="1800" b="1" dirty="0">
                <a:solidFill>
                  <a:srgbClr val="000000"/>
                </a:solidFill>
                <a:latin typeface="Arial Narrow" pitchFamily="34" charset="0"/>
                <a:cs typeface="Times New Roman" pitchFamily="18" charset="0"/>
              </a:rPr>
              <a:t>  </a:t>
            </a:r>
            <a:r>
              <a:rPr lang="en-US" sz="1800" u="sng" dirty="0">
                <a:solidFill>
                  <a:srgbClr val="000000"/>
                </a:solidFill>
                <a:latin typeface="Arial Narrow" pitchFamily="34" charset="0"/>
                <a:cs typeface="Times New Roman" pitchFamily="18" charset="0"/>
                <a:hlinkClick r:id="rId5"/>
              </a:rPr>
              <a:t>www.eere.energy.gov/cleancities/progs/coordinators.php</a:t>
            </a:r>
            <a:endParaRPr lang="en-US" sz="1800" u="sng" dirty="0">
              <a:solidFill>
                <a:srgbClr val="000000"/>
              </a:solidFill>
              <a:latin typeface="Arial Narrow" pitchFamily="34" charset="0"/>
              <a:cs typeface="Times New Roman" pitchFamily="18" charset="0"/>
            </a:endParaRPr>
          </a:p>
          <a:p>
            <a:r>
              <a:rPr lang="en-US" sz="1800" dirty="0">
                <a:solidFill>
                  <a:srgbClr val="000000"/>
                </a:solidFill>
                <a:latin typeface="Arial Narrow" pitchFamily="34" charset="0"/>
                <a:cs typeface="Times New Roman" pitchFamily="18" charset="0"/>
              </a:rPr>
              <a:t> </a:t>
            </a:r>
            <a:endParaRPr lang="en-US" sz="1800" b="1" dirty="0">
              <a:solidFill>
                <a:srgbClr val="000000"/>
              </a:solidFill>
              <a:latin typeface="Arial Narrow" pitchFamily="34" charset="0"/>
              <a:cs typeface="Times New Roman" pitchFamily="18" charset="0"/>
            </a:endParaRPr>
          </a:p>
          <a:p>
            <a:r>
              <a:rPr lang="en-US" sz="1800" b="1" u="sng" dirty="0">
                <a:solidFill>
                  <a:srgbClr val="000000"/>
                </a:solidFill>
                <a:latin typeface="Arial Narrow" pitchFamily="34" charset="0"/>
                <a:cs typeface="Times New Roman" pitchFamily="18" charset="0"/>
              </a:rPr>
              <a:t>Alternative Fuels &amp; Advanced Vehicles Data Center</a:t>
            </a:r>
            <a:r>
              <a:rPr lang="en-US" sz="1800" b="1" dirty="0">
                <a:solidFill>
                  <a:srgbClr val="000000"/>
                </a:solidFill>
                <a:latin typeface="Arial Narrow" pitchFamily="34" charset="0"/>
                <a:cs typeface="Times New Roman" pitchFamily="18" charset="0"/>
              </a:rPr>
              <a:t>:  </a:t>
            </a:r>
            <a:r>
              <a:rPr lang="en-US" sz="1800" dirty="0" smtClean="0">
                <a:solidFill>
                  <a:srgbClr val="000000"/>
                </a:solidFill>
                <a:latin typeface="Arial Narrow" pitchFamily="34" charset="0"/>
                <a:cs typeface="Times New Roman" pitchFamily="18" charset="0"/>
                <a:hlinkClick r:id="rId6"/>
              </a:rPr>
              <a:t>www.afdc.energy.gov</a:t>
            </a:r>
            <a:endParaRPr lang="en-US" sz="1800" dirty="0" smtClean="0">
              <a:solidFill>
                <a:srgbClr val="000000"/>
              </a:solidFill>
              <a:latin typeface="Arial Narrow" pitchFamily="34" charset="0"/>
              <a:cs typeface="Times New Roman" pitchFamily="18" charset="0"/>
            </a:endParaRPr>
          </a:p>
          <a:p>
            <a:endParaRPr lang="en-US" sz="1800" dirty="0">
              <a:solidFill>
                <a:srgbClr val="000000"/>
              </a:solidFill>
              <a:latin typeface="Arial Narrow" pitchFamily="34" charset="0"/>
              <a:cs typeface="Times New Roman" pitchFamily="18" charset="0"/>
            </a:endParaRPr>
          </a:p>
          <a:p>
            <a:r>
              <a:rPr lang="en-US" sz="1800" b="1" u="sng" dirty="0" smtClean="0">
                <a:solidFill>
                  <a:srgbClr val="000000"/>
                </a:solidFill>
                <a:latin typeface="Arial Narrow" pitchFamily="34" charset="0"/>
                <a:cs typeface="Times New Roman" pitchFamily="18" charset="0"/>
              </a:rPr>
              <a:t>Fuel Economy Guide and related tools</a:t>
            </a:r>
            <a:r>
              <a:rPr lang="en-US" sz="1800" dirty="0" smtClean="0">
                <a:solidFill>
                  <a:srgbClr val="000000"/>
                </a:solidFill>
                <a:latin typeface="Arial Narrow" pitchFamily="34" charset="0"/>
                <a:cs typeface="Times New Roman" pitchFamily="18" charset="0"/>
              </a:rPr>
              <a:t>:   </a:t>
            </a:r>
            <a:r>
              <a:rPr lang="en-US" sz="1800" dirty="0" smtClean="0">
                <a:solidFill>
                  <a:srgbClr val="000000"/>
                </a:solidFill>
                <a:latin typeface="Arial Narrow" pitchFamily="34" charset="0"/>
                <a:cs typeface="Times New Roman" pitchFamily="18" charset="0"/>
                <a:hlinkClick r:id="rId7"/>
              </a:rPr>
              <a:t>www.FuelEconomy.gov</a:t>
            </a:r>
            <a:endParaRPr lang="en-US" sz="1800" dirty="0" smtClean="0">
              <a:solidFill>
                <a:srgbClr val="000000"/>
              </a:solidFill>
              <a:latin typeface="Arial Narrow" pitchFamily="34" charset="0"/>
              <a:cs typeface="Times New Roman" pitchFamily="18" charset="0"/>
            </a:endParaRPr>
          </a:p>
          <a:p>
            <a:endParaRPr lang="en-US" sz="1800" dirty="0">
              <a:solidFill>
                <a:srgbClr val="000000"/>
              </a:solidFill>
              <a:latin typeface="Arial Narrow" pitchFamily="34" charset="0"/>
              <a:cs typeface="Times New Roman" pitchFamily="18" charset="0"/>
            </a:endParaRPr>
          </a:p>
          <a:p>
            <a:endParaRPr lang="en-US" dirty="0">
              <a:solidFill>
                <a:srgbClr val="000000"/>
              </a:solidFill>
              <a:latin typeface="Arial Narrow" pitchFamily="34" charset="0"/>
              <a:cs typeface="Times New Roman" pitchFamily="18" charset="0"/>
            </a:endParaRPr>
          </a:p>
          <a:p>
            <a:endParaRPr lang="en-US" dirty="0">
              <a:solidFill>
                <a:srgbClr val="000000"/>
              </a:solidFill>
              <a:latin typeface="Arial Narrow" pitchFamily="34" charset="0"/>
              <a:cs typeface="Times New Roman" pitchFamily="18" charset="0"/>
            </a:endParaRPr>
          </a:p>
          <a:p>
            <a:endParaRPr lang="en-US" b="1" u="sng" dirty="0">
              <a:solidFill>
                <a:srgbClr val="000000"/>
              </a:solidFill>
              <a:latin typeface="Arial Narrow" pitchFamily="34" charset="0"/>
              <a:cs typeface="Times New Roman" pitchFamily="18" charset="0"/>
            </a:endParaRPr>
          </a:p>
          <a:p>
            <a:pPr>
              <a:spcAft>
                <a:spcPts val="600"/>
              </a:spcAft>
            </a:pPr>
            <a:endParaRPr lang="en-US" dirty="0">
              <a:solidFill>
                <a:srgbClr val="000000"/>
              </a:solidFill>
              <a:latin typeface="Arial Narrow" pitchFamily="34" charset="0"/>
              <a:cs typeface="Times New Roman" pitchFamily="18" charset="0"/>
            </a:endParaRPr>
          </a:p>
          <a:p>
            <a:pPr>
              <a:spcAft>
                <a:spcPts val="600"/>
              </a:spcAft>
            </a:pPr>
            <a:endParaRPr lang="en-US" dirty="0">
              <a:solidFill>
                <a:srgbClr val="000000"/>
              </a:solidFill>
              <a:latin typeface="Arial Narrow" pitchFamily="34" charset="0"/>
              <a:cs typeface="Times New Roman" pitchFamily="18" charset="0"/>
            </a:endParaRPr>
          </a:p>
          <a:p>
            <a:pPr>
              <a:spcAft>
                <a:spcPts val="600"/>
              </a:spcAft>
            </a:pPr>
            <a:endParaRPr lang="en-US" dirty="0">
              <a:solidFill>
                <a:srgbClr val="000000"/>
              </a:solidFill>
              <a:latin typeface="Arial Narrow" pitchFamily="34" charset="0"/>
              <a:cs typeface="Times New Roman" pitchFamily="18" charset="0"/>
            </a:endParaRPr>
          </a:p>
        </p:txBody>
      </p:sp>
    </p:spTree>
    <p:extLst>
      <p:ext uri="{BB962C8B-B14F-4D97-AF65-F5344CB8AC3E}">
        <p14:creationId xmlns:p14="http://schemas.microsoft.com/office/powerpoint/2010/main" val="368865680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6768861"/>
              </p:ext>
            </p:extLst>
          </p:nvPr>
        </p:nvGraphicFramePr>
        <p:xfrm>
          <a:off x="177800" y="1130300"/>
          <a:ext cx="8686800" cy="533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Clean Cities Parallel Approach</a:t>
            </a:r>
          </a:p>
        </p:txBody>
      </p:sp>
    </p:spTree>
    <p:extLst>
      <p:ext uri="{BB962C8B-B14F-4D97-AF65-F5344CB8AC3E}">
        <p14:creationId xmlns:p14="http://schemas.microsoft.com/office/powerpoint/2010/main" val="12134300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5"/>
          <p:cNvSpPr txBox="1">
            <a:spLocks noChangeArrowheads="1"/>
          </p:cNvSpPr>
          <p:nvPr/>
        </p:nvSpPr>
        <p:spPr bwMode="auto">
          <a:xfrm>
            <a:off x="152400" y="1267361"/>
            <a:ext cx="8763000" cy="1323439"/>
          </a:xfrm>
          <a:prstGeom prst="rect">
            <a:avLst/>
          </a:prstGeom>
          <a:noFill/>
          <a:ln w="9525">
            <a:noFill/>
            <a:miter lim="800000"/>
            <a:headEnd/>
            <a:tailEnd/>
          </a:ln>
        </p:spPr>
        <p:txBody>
          <a:bodyPr>
            <a:spAutoFit/>
          </a:bodyPr>
          <a:lstStyle/>
          <a:p>
            <a:pPr marL="342900" indent="-342900"/>
            <a:r>
              <a:rPr lang="en-US" sz="2000" b="1" dirty="0" smtClean="0">
                <a:solidFill>
                  <a:srgbClr val="50565C"/>
                </a:solidFill>
                <a:latin typeface="Tahoma" pitchFamily="34" charset="0"/>
              </a:rPr>
              <a:t>Over 3.5 </a:t>
            </a:r>
            <a:r>
              <a:rPr lang="en-US" sz="2000" b="1" dirty="0">
                <a:solidFill>
                  <a:srgbClr val="50565C"/>
                </a:solidFill>
                <a:latin typeface="Tahoma" pitchFamily="34" charset="0"/>
              </a:rPr>
              <a:t>Billion Gallons of </a:t>
            </a:r>
            <a:r>
              <a:rPr lang="en-US" sz="2000" b="1" dirty="0" smtClean="0">
                <a:solidFill>
                  <a:srgbClr val="50565C"/>
                </a:solidFill>
                <a:latin typeface="Tahoma" pitchFamily="34" charset="0"/>
              </a:rPr>
              <a:t>Petroleum Reduction since 1993</a:t>
            </a:r>
            <a:endParaRPr lang="en-US" sz="2000" b="1" dirty="0">
              <a:solidFill>
                <a:srgbClr val="50565C"/>
              </a:solidFill>
              <a:latin typeface="Tahoma" pitchFamily="34" charset="0"/>
            </a:endParaRPr>
          </a:p>
          <a:p>
            <a:pPr marL="342900" indent="-342900">
              <a:buFontTx/>
              <a:buChar char="•"/>
            </a:pPr>
            <a:r>
              <a:rPr lang="en-US" sz="2000" dirty="0" smtClean="0">
                <a:solidFill>
                  <a:srgbClr val="50565C"/>
                </a:solidFill>
                <a:latin typeface="Tahoma" pitchFamily="34" charset="0"/>
              </a:rPr>
              <a:t>Over 800,000 </a:t>
            </a:r>
            <a:r>
              <a:rPr lang="en-US" sz="2000" dirty="0">
                <a:solidFill>
                  <a:srgbClr val="50565C"/>
                </a:solidFill>
                <a:latin typeface="Tahoma" pitchFamily="34" charset="0"/>
              </a:rPr>
              <a:t>AFVs on the road</a:t>
            </a:r>
          </a:p>
          <a:p>
            <a:pPr marL="342900" indent="-342900">
              <a:buFontTx/>
              <a:buChar char="•"/>
            </a:pPr>
            <a:r>
              <a:rPr lang="en-US" sz="2000" dirty="0" smtClean="0">
                <a:solidFill>
                  <a:srgbClr val="50565C"/>
                </a:solidFill>
                <a:latin typeface="Tahoma" pitchFamily="34" charset="0"/>
              </a:rPr>
              <a:t>12,000 </a:t>
            </a:r>
            <a:r>
              <a:rPr lang="en-US" sz="2000" dirty="0">
                <a:solidFill>
                  <a:srgbClr val="50565C"/>
                </a:solidFill>
                <a:latin typeface="Tahoma" pitchFamily="34" charset="0"/>
              </a:rPr>
              <a:t>alternative fueling </a:t>
            </a:r>
            <a:r>
              <a:rPr lang="en-US" sz="2000" dirty="0" smtClean="0">
                <a:solidFill>
                  <a:srgbClr val="50565C"/>
                </a:solidFill>
                <a:latin typeface="Tahoma" pitchFamily="34" charset="0"/>
              </a:rPr>
              <a:t>and charging stations </a:t>
            </a:r>
            <a:r>
              <a:rPr lang="en-US" sz="2000" dirty="0">
                <a:solidFill>
                  <a:srgbClr val="50565C"/>
                </a:solidFill>
                <a:latin typeface="Tahoma" pitchFamily="34" charset="0"/>
              </a:rPr>
              <a:t>(CC </a:t>
            </a:r>
            <a:r>
              <a:rPr lang="en-US" sz="2000" dirty="0" smtClean="0">
                <a:solidFill>
                  <a:srgbClr val="50565C"/>
                </a:solidFill>
                <a:latin typeface="Tahoma" pitchFamily="34" charset="0"/>
              </a:rPr>
              <a:t>influenced </a:t>
            </a:r>
            <a:r>
              <a:rPr lang="en-US" sz="2000" dirty="0">
                <a:solidFill>
                  <a:srgbClr val="50565C"/>
                </a:solidFill>
                <a:latin typeface="Tahoma" pitchFamily="34" charset="0"/>
              </a:rPr>
              <a:t>&gt;70</a:t>
            </a:r>
            <a:r>
              <a:rPr lang="en-US" sz="2000" dirty="0" smtClean="0">
                <a:solidFill>
                  <a:srgbClr val="50565C"/>
                </a:solidFill>
                <a:latin typeface="Tahoma" pitchFamily="34" charset="0"/>
              </a:rPr>
              <a:t>%)</a:t>
            </a:r>
          </a:p>
          <a:p>
            <a:pPr marL="342900" indent="-342900">
              <a:buFontTx/>
              <a:buChar char="•"/>
            </a:pPr>
            <a:r>
              <a:rPr lang="en-US" sz="2000" dirty="0" smtClean="0">
                <a:solidFill>
                  <a:srgbClr val="50565C"/>
                </a:solidFill>
                <a:latin typeface="Tahoma" pitchFamily="34" charset="0"/>
              </a:rPr>
              <a:t>Long term goal of 2.5B gal/year by 2020 </a:t>
            </a:r>
            <a:endParaRPr lang="en-US" sz="2000" dirty="0">
              <a:solidFill>
                <a:srgbClr val="50565C"/>
              </a:solidFill>
              <a:latin typeface="Tahoma" pitchFamily="34" charset="0"/>
            </a:endParaRPr>
          </a:p>
        </p:txBody>
      </p:sp>
      <p:pic>
        <p:nvPicPr>
          <p:cNvPr id="9" name="Picture 8" descr="cclogo_for_pp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505200"/>
            <a:ext cx="3238178" cy="2133600"/>
          </a:xfrm>
          <a:prstGeom prst="rect">
            <a:avLst/>
          </a:prstGeom>
        </p:spPr>
      </p:pic>
      <p:sp>
        <p:nvSpPr>
          <p:cNvPr id="10" name="Rectangle 6"/>
          <p:cNvSpPr>
            <a:spLocks noChangeArrowheads="1"/>
          </p:cNvSpPr>
          <p:nvPr/>
        </p:nvSpPr>
        <p:spPr bwMode="auto">
          <a:xfrm>
            <a:off x="404812" y="304800"/>
            <a:ext cx="6529388" cy="763588"/>
          </a:xfrm>
          <a:prstGeom prst="rect">
            <a:avLst/>
          </a:prstGeom>
          <a:noFill/>
          <a:ln w="9525">
            <a:noFill/>
            <a:miter lim="800000"/>
            <a:headEnd/>
            <a:tailEnd/>
          </a:ln>
        </p:spPr>
        <p:txBody>
          <a:bodyPr lIns="0" tIns="0" rIns="0" bIns="0"/>
          <a:lstStyle/>
          <a:p>
            <a:pPr>
              <a:lnSpc>
                <a:spcPts val="2800"/>
              </a:lnSpc>
              <a:defRPr/>
            </a:pPr>
            <a:r>
              <a:rPr lang="en-US" sz="2400" dirty="0" smtClean="0">
                <a:solidFill>
                  <a:prstClr val="white"/>
                </a:solidFill>
                <a:latin typeface="Arial"/>
                <a:ea typeface="Tahoma" pitchFamily="34" charset="0"/>
                <a:cs typeface="Tahoma" pitchFamily="34" charset="0"/>
              </a:rPr>
              <a:t>Clean Cities Efforts Get Results !</a:t>
            </a:r>
            <a:endParaRPr lang="en-US" sz="2400" i="1" dirty="0">
              <a:solidFill>
                <a:prstClr val="white"/>
              </a:solidFill>
              <a:latin typeface="Arial"/>
              <a:ea typeface="Tahoma" pitchFamily="34" charset="0"/>
              <a:cs typeface="Tahoma"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09" y="2667000"/>
            <a:ext cx="4671991" cy="376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60524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152400"/>
            <a:ext cx="5638800" cy="763588"/>
          </a:xfrm>
        </p:spPr>
        <p:txBody>
          <a:bodyPr/>
          <a:lstStyle/>
          <a:p>
            <a:pPr eaLnBrk="1" hangingPunct="1"/>
            <a:r>
              <a:rPr lang="en-US" sz="2400" dirty="0" smtClean="0">
                <a:cs typeface="Tahoma" pitchFamily="34" charset="0"/>
              </a:rPr>
              <a:t>Clean Cities </a:t>
            </a:r>
            <a:br>
              <a:rPr lang="en-US" sz="2400" dirty="0" smtClean="0">
                <a:cs typeface="Tahoma" pitchFamily="34" charset="0"/>
              </a:rPr>
            </a:br>
            <a:r>
              <a:rPr lang="en-US" sz="2400" dirty="0" smtClean="0">
                <a:cs typeface="Tahoma" pitchFamily="34" charset="0"/>
              </a:rPr>
              <a:t>Portfolio of Technologies</a:t>
            </a:r>
          </a:p>
        </p:txBody>
      </p:sp>
      <p:grpSp>
        <p:nvGrpSpPr>
          <p:cNvPr id="3" name="Group 4"/>
          <p:cNvGrpSpPr>
            <a:grpSpLocks/>
          </p:cNvGrpSpPr>
          <p:nvPr/>
        </p:nvGrpSpPr>
        <p:grpSpPr bwMode="auto">
          <a:xfrm>
            <a:off x="3385011" y="2392407"/>
            <a:ext cx="2152081" cy="2296762"/>
            <a:chOff x="3984" y="1684"/>
            <a:chExt cx="1807" cy="2129"/>
          </a:xfrm>
        </p:grpSpPr>
        <p:sp>
          <p:nvSpPr>
            <p:cNvPr id="2" name="AutoShape 5"/>
            <p:cNvSpPr>
              <a:spLocks noChangeArrowheads="1"/>
            </p:cNvSpPr>
            <p:nvPr/>
          </p:nvSpPr>
          <p:spPr bwMode="auto">
            <a:xfrm>
              <a:off x="3984" y="1684"/>
              <a:ext cx="1776" cy="1776"/>
            </a:xfrm>
            <a:prstGeom prst="triangle">
              <a:avLst>
                <a:gd name="adj" fmla="val 50000"/>
              </a:avLst>
            </a:prstGeom>
            <a:solidFill>
              <a:srgbClr val="FFC000"/>
            </a:solidFill>
            <a:ln w="9525" algn="ctr">
              <a:solidFill>
                <a:schemeClr val="tx1"/>
              </a:solidFill>
              <a:miter lim="800000"/>
              <a:headEnd/>
              <a:tailEnd/>
            </a:ln>
            <a:scene3d>
              <a:camera prst="orthographicFront"/>
              <a:lightRig rig="threePt" dir="t"/>
            </a:scene3d>
            <a:sp3d>
              <a:bevelT w="215900"/>
              <a:bevelB w="139700"/>
            </a:sp3d>
          </p:spPr>
          <p:txBody>
            <a:bodyPr wrap="none" anchor="ctr"/>
            <a:lstStyle/>
            <a:p>
              <a:pPr>
                <a:defRPr/>
              </a:pPr>
              <a:endParaRPr lang="en-US" dirty="0"/>
            </a:p>
          </p:txBody>
        </p:sp>
        <p:sp>
          <p:nvSpPr>
            <p:cNvPr id="13318" name="Text Box 6"/>
            <p:cNvSpPr txBox="1">
              <a:spLocks noChangeArrowheads="1"/>
            </p:cNvSpPr>
            <p:nvPr/>
          </p:nvSpPr>
          <p:spPr bwMode="auto">
            <a:xfrm rot="17876065">
              <a:off x="3668" y="2232"/>
              <a:ext cx="1152" cy="336"/>
            </a:xfrm>
            <a:prstGeom prst="rect">
              <a:avLst/>
            </a:prstGeom>
            <a:noFill/>
            <a:ln w="9525" algn="ctr">
              <a:noFill/>
              <a:miter lim="800000"/>
              <a:headEnd/>
              <a:tailEnd/>
            </a:ln>
            <a:scene3d>
              <a:camera prst="orthographicFront"/>
              <a:lightRig rig="threePt" dir="t"/>
            </a:scene3d>
            <a:sp3d>
              <a:bevelT w="215900"/>
              <a:bevelB w="139700"/>
            </a:sp3d>
          </p:spPr>
          <p:txBody>
            <a:bodyPr>
              <a:spAutoFit/>
            </a:bodyPr>
            <a:lstStyle/>
            <a:p>
              <a:pPr>
                <a:spcBef>
                  <a:spcPct val="50000"/>
                </a:spcBef>
                <a:defRPr/>
              </a:pPr>
              <a:r>
                <a:rPr lang="en-US" sz="2000" b="1" dirty="0" smtClean="0"/>
                <a:t>Replace</a:t>
              </a:r>
              <a:endParaRPr lang="en-US" sz="2000" b="1" dirty="0"/>
            </a:p>
          </p:txBody>
        </p:sp>
        <p:sp>
          <p:nvSpPr>
            <p:cNvPr id="13319" name="Text Box 7"/>
            <p:cNvSpPr txBox="1">
              <a:spLocks noChangeArrowheads="1"/>
            </p:cNvSpPr>
            <p:nvPr/>
          </p:nvSpPr>
          <p:spPr bwMode="auto">
            <a:xfrm rot="3571002">
              <a:off x="5006" y="2460"/>
              <a:ext cx="1233" cy="336"/>
            </a:xfrm>
            <a:prstGeom prst="rect">
              <a:avLst/>
            </a:prstGeom>
            <a:noFill/>
            <a:ln w="9525" algn="ctr">
              <a:noFill/>
              <a:miter lim="800000"/>
              <a:headEnd/>
              <a:tailEnd/>
            </a:ln>
            <a:scene3d>
              <a:camera prst="orthographicFront"/>
              <a:lightRig rig="threePt" dir="t"/>
            </a:scene3d>
            <a:sp3d>
              <a:bevelT w="215900"/>
              <a:bevelB w="139700"/>
            </a:sp3d>
          </p:spPr>
          <p:txBody>
            <a:bodyPr>
              <a:spAutoFit/>
            </a:bodyPr>
            <a:lstStyle/>
            <a:p>
              <a:pPr>
                <a:spcBef>
                  <a:spcPct val="50000"/>
                </a:spcBef>
                <a:defRPr/>
              </a:pPr>
              <a:r>
                <a:rPr lang="en-US" sz="2000" b="1" dirty="0" smtClean="0"/>
                <a:t>Reduce</a:t>
              </a:r>
              <a:endParaRPr lang="en-US" sz="2000" b="1" dirty="0"/>
            </a:p>
          </p:txBody>
        </p:sp>
        <p:sp>
          <p:nvSpPr>
            <p:cNvPr id="13320" name="Text Box 8"/>
            <p:cNvSpPr txBox="1">
              <a:spLocks noChangeArrowheads="1"/>
            </p:cNvSpPr>
            <p:nvPr/>
          </p:nvSpPr>
          <p:spPr bwMode="auto">
            <a:xfrm>
              <a:off x="4320" y="3462"/>
              <a:ext cx="1450" cy="351"/>
            </a:xfrm>
            <a:prstGeom prst="rect">
              <a:avLst/>
            </a:prstGeom>
            <a:noFill/>
            <a:ln w="9525" algn="ctr">
              <a:noFill/>
              <a:miter lim="800000"/>
              <a:headEnd/>
              <a:tailEnd/>
            </a:ln>
            <a:scene3d>
              <a:camera prst="orthographicFront"/>
              <a:lightRig rig="threePt" dir="t"/>
            </a:scene3d>
            <a:sp3d>
              <a:bevelT w="215900"/>
              <a:bevelB w="139700"/>
            </a:sp3d>
          </p:spPr>
          <p:txBody>
            <a:bodyPr>
              <a:spAutoFit/>
            </a:bodyPr>
            <a:lstStyle/>
            <a:p>
              <a:pPr>
                <a:spcBef>
                  <a:spcPct val="50000"/>
                </a:spcBef>
                <a:defRPr/>
              </a:pPr>
              <a:r>
                <a:rPr lang="en-US" sz="2000" b="1" dirty="0"/>
                <a:t>Eliminate</a:t>
              </a:r>
            </a:p>
          </p:txBody>
        </p:sp>
      </p:grpSp>
      <p:sp>
        <p:nvSpPr>
          <p:cNvPr id="10244" name="Rectangle 3"/>
          <p:cNvSpPr txBox="1">
            <a:spLocks noChangeArrowheads="1"/>
          </p:cNvSpPr>
          <p:nvPr/>
        </p:nvSpPr>
        <p:spPr bwMode="auto">
          <a:xfrm>
            <a:off x="381000" y="1447800"/>
            <a:ext cx="2438400" cy="2209800"/>
          </a:xfrm>
          <a:prstGeom prst="rect">
            <a:avLst/>
          </a:prstGeom>
          <a:noFill/>
          <a:ln w="9525">
            <a:noFill/>
            <a:miter lim="800000"/>
            <a:headEnd/>
            <a:tailEnd/>
          </a:ln>
        </p:spPr>
        <p:txBody>
          <a:bodyPr/>
          <a:lstStyle/>
          <a:p>
            <a:pPr marL="566738" indent="-566738" algn="ctr" defTabSz="457200" eaLnBrk="0" hangingPunct="0">
              <a:spcAft>
                <a:spcPts val="600"/>
              </a:spcAft>
              <a:tabLst>
                <a:tab pos="973138" algn="l"/>
              </a:tabLst>
            </a:pPr>
            <a:r>
              <a:rPr lang="en-US" sz="2000" b="1" u="sng" dirty="0">
                <a:solidFill>
                  <a:srgbClr val="000000"/>
                </a:solidFill>
                <a:latin typeface="Arial Narrow" pitchFamily="34" charset="0"/>
              </a:rPr>
              <a:t>Alternative Fuels</a:t>
            </a:r>
            <a:endParaRPr lang="en-US" sz="2000" u="sng" dirty="0">
              <a:solidFill>
                <a:srgbClr val="000000"/>
              </a:solidFill>
              <a:latin typeface="Arial Narrow" pitchFamily="34" charset="0"/>
            </a:endParaRPr>
          </a:p>
          <a:p>
            <a:pPr marL="566738" indent="-566738" algn="ctr" eaLnBrk="0" hangingPunct="0">
              <a:lnSpc>
                <a:spcPct val="90000"/>
              </a:lnSpc>
              <a:tabLst>
                <a:tab pos="973138" algn="l"/>
              </a:tabLst>
            </a:pPr>
            <a:r>
              <a:rPr lang="en-US" sz="2000" dirty="0" smtClean="0">
                <a:solidFill>
                  <a:srgbClr val="000000"/>
                </a:solidFill>
                <a:latin typeface="Arial Narrow" pitchFamily="34" charset="0"/>
              </a:rPr>
              <a:t>Electric Vehicles</a:t>
            </a:r>
          </a:p>
          <a:p>
            <a:pPr marL="566738" indent="-566738" algn="ctr" defTabSz="457200" eaLnBrk="0" hangingPunct="0">
              <a:lnSpc>
                <a:spcPct val="90000"/>
              </a:lnSpc>
              <a:tabLst>
                <a:tab pos="973138" algn="l"/>
              </a:tabLst>
            </a:pPr>
            <a:r>
              <a:rPr lang="en-US" sz="2000" dirty="0" smtClean="0">
                <a:solidFill>
                  <a:srgbClr val="000000"/>
                </a:solidFill>
                <a:latin typeface="Arial Narrow" pitchFamily="34" charset="0"/>
              </a:rPr>
              <a:t>Biodiesel </a:t>
            </a:r>
            <a:endParaRPr lang="en-US" sz="2000" dirty="0">
              <a:solidFill>
                <a:srgbClr val="000000"/>
              </a:solidFill>
              <a:latin typeface="Arial Narrow" pitchFamily="34" charset="0"/>
            </a:endParaRPr>
          </a:p>
          <a:p>
            <a:pPr marL="566738" indent="-566738" algn="ctr" defTabSz="457200" eaLnBrk="0" hangingPunct="0">
              <a:lnSpc>
                <a:spcPct val="90000"/>
              </a:lnSpc>
              <a:tabLst>
                <a:tab pos="973138" algn="l"/>
              </a:tabLst>
            </a:pPr>
            <a:r>
              <a:rPr lang="en-US" sz="2000" dirty="0" smtClean="0">
                <a:solidFill>
                  <a:srgbClr val="000000"/>
                </a:solidFill>
                <a:latin typeface="Arial Narrow" pitchFamily="34" charset="0"/>
              </a:rPr>
              <a:t>Ethanol</a:t>
            </a:r>
            <a:endParaRPr lang="en-US" sz="2000" dirty="0">
              <a:solidFill>
                <a:srgbClr val="000000"/>
              </a:solidFill>
              <a:latin typeface="Arial Narrow" pitchFamily="34" charset="0"/>
            </a:endParaRPr>
          </a:p>
          <a:p>
            <a:pPr marL="566738" indent="-566738" algn="ctr" defTabSz="457200" eaLnBrk="0" hangingPunct="0">
              <a:lnSpc>
                <a:spcPct val="90000"/>
              </a:lnSpc>
              <a:tabLst>
                <a:tab pos="973138" algn="l"/>
              </a:tabLst>
            </a:pPr>
            <a:r>
              <a:rPr lang="en-US" sz="2000" dirty="0">
                <a:solidFill>
                  <a:srgbClr val="000000"/>
                </a:solidFill>
                <a:latin typeface="Arial Narrow" pitchFamily="34" charset="0"/>
              </a:rPr>
              <a:t>Hydrogen</a:t>
            </a:r>
          </a:p>
          <a:p>
            <a:pPr marL="566738" indent="-566738" algn="ctr" defTabSz="457200" eaLnBrk="0" hangingPunct="0">
              <a:lnSpc>
                <a:spcPct val="90000"/>
              </a:lnSpc>
              <a:tabLst>
                <a:tab pos="973138" algn="l"/>
              </a:tabLst>
            </a:pPr>
            <a:r>
              <a:rPr lang="en-US" sz="2000" dirty="0">
                <a:solidFill>
                  <a:srgbClr val="000000"/>
                </a:solidFill>
                <a:latin typeface="Arial Narrow" pitchFamily="34" charset="0"/>
              </a:rPr>
              <a:t>Propane</a:t>
            </a:r>
          </a:p>
          <a:p>
            <a:pPr marL="566738" indent="-566738" algn="ctr" defTabSz="457200" eaLnBrk="0" hangingPunct="0">
              <a:lnSpc>
                <a:spcPct val="90000"/>
              </a:lnSpc>
              <a:tabLst>
                <a:tab pos="973138" algn="l"/>
              </a:tabLst>
            </a:pPr>
            <a:r>
              <a:rPr lang="en-US" sz="2000" dirty="0">
                <a:solidFill>
                  <a:srgbClr val="000000"/>
                </a:solidFill>
                <a:latin typeface="Arial Narrow" pitchFamily="34" charset="0"/>
              </a:rPr>
              <a:t>Natural Gas</a:t>
            </a:r>
          </a:p>
          <a:p>
            <a:pPr marL="566738" indent="-566738" algn="ctr" defTabSz="457200" eaLnBrk="0" hangingPunct="0">
              <a:lnSpc>
                <a:spcPct val="90000"/>
              </a:lnSpc>
              <a:tabLst>
                <a:tab pos="973138" algn="l"/>
              </a:tabLst>
            </a:pPr>
            <a:endParaRPr lang="en-US" sz="2000" dirty="0">
              <a:solidFill>
                <a:srgbClr val="000000"/>
              </a:solidFill>
              <a:latin typeface="Arial Narrow" pitchFamily="34" charset="0"/>
            </a:endParaRPr>
          </a:p>
          <a:p>
            <a:pPr marL="566738" indent="-566738" defTabSz="457200" eaLnBrk="0" hangingPunct="0">
              <a:tabLst>
                <a:tab pos="973138" algn="l"/>
              </a:tabLst>
            </a:pPr>
            <a:endParaRPr lang="en-US" sz="800" dirty="0">
              <a:solidFill>
                <a:srgbClr val="000000"/>
              </a:solidFill>
              <a:latin typeface="Arial Narrow" pitchFamily="34" charset="0"/>
            </a:endParaRPr>
          </a:p>
          <a:p>
            <a:pPr marL="566738" indent="-566738" defTabSz="457200" eaLnBrk="0" hangingPunct="0">
              <a:buFont typeface="Arial" charset="0"/>
              <a:buChar char="•"/>
              <a:tabLst>
                <a:tab pos="973138" algn="l"/>
              </a:tabLst>
            </a:pPr>
            <a:endParaRPr lang="en-US" dirty="0">
              <a:solidFill>
                <a:srgbClr val="000000"/>
              </a:solidFill>
              <a:latin typeface="Arial Narrow" pitchFamily="34" charset="0"/>
            </a:endParaRPr>
          </a:p>
          <a:p>
            <a:pPr marL="566738" indent="-566738" defTabSz="457200">
              <a:tabLst>
                <a:tab pos="973138" algn="l"/>
              </a:tabLst>
            </a:pPr>
            <a:endParaRPr lang="en-US" sz="1000" dirty="0">
              <a:solidFill>
                <a:srgbClr val="000000"/>
              </a:solidFill>
              <a:latin typeface="Tahoma" pitchFamily="34" charset="0"/>
            </a:endParaRPr>
          </a:p>
        </p:txBody>
      </p:sp>
      <p:sp>
        <p:nvSpPr>
          <p:cNvPr id="10245" name="TextBox 11"/>
          <p:cNvSpPr txBox="1">
            <a:spLocks noChangeArrowheads="1"/>
          </p:cNvSpPr>
          <p:nvPr/>
        </p:nvSpPr>
        <p:spPr bwMode="auto">
          <a:xfrm>
            <a:off x="5486400" y="1320800"/>
            <a:ext cx="3429000" cy="2286000"/>
          </a:xfrm>
          <a:prstGeom prst="rect">
            <a:avLst/>
          </a:prstGeom>
          <a:noFill/>
          <a:ln w="9525">
            <a:noFill/>
            <a:miter lim="800000"/>
            <a:headEnd/>
            <a:tailEnd/>
          </a:ln>
        </p:spPr>
        <p:txBody>
          <a:bodyPr/>
          <a:lstStyle/>
          <a:p>
            <a:pPr algn="ctr"/>
            <a:endParaRPr lang="en-US" sz="2000" dirty="0">
              <a:solidFill>
                <a:srgbClr val="000000"/>
              </a:solidFill>
              <a:latin typeface="Arial Narrow" pitchFamily="34" charset="0"/>
            </a:endParaRPr>
          </a:p>
          <a:p>
            <a:pPr algn="ctr"/>
            <a:r>
              <a:rPr lang="en-US" sz="2000" b="1" u="sng" dirty="0">
                <a:solidFill>
                  <a:srgbClr val="000000"/>
                </a:solidFill>
                <a:latin typeface="Arial Narrow" pitchFamily="34" charset="0"/>
              </a:rPr>
              <a:t>Fuel </a:t>
            </a:r>
            <a:r>
              <a:rPr lang="en-US" sz="2000" b="1" u="sng" dirty="0" smtClean="0">
                <a:solidFill>
                  <a:srgbClr val="000000"/>
                </a:solidFill>
                <a:latin typeface="Arial Narrow" pitchFamily="34" charset="0"/>
              </a:rPr>
              <a:t>Economy</a:t>
            </a:r>
            <a:endParaRPr lang="en-US" sz="2000" b="1" u="sng" dirty="0">
              <a:solidFill>
                <a:srgbClr val="000000"/>
              </a:solidFill>
              <a:latin typeface="Arial Narrow" pitchFamily="34" charset="0"/>
            </a:endParaRPr>
          </a:p>
          <a:p>
            <a:pPr algn="ctr"/>
            <a:r>
              <a:rPr lang="en-US" sz="2000" dirty="0">
                <a:solidFill>
                  <a:srgbClr val="000000"/>
                </a:solidFill>
                <a:latin typeface="Arial Narrow" pitchFamily="34" charset="0"/>
              </a:rPr>
              <a:t>More Fuel efficient vehicles, adopting smarter driving and vehicle purchasing </a:t>
            </a:r>
            <a:r>
              <a:rPr lang="en-US" sz="2000" dirty="0" smtClean="0">
                <a:solidFill>
                  <a:srgbClr val="000000"/>
                </a:solidFill>
                <a:latin typeface="Arial Narrow" pitchFamily="34" charset="0"/>
              </a:rPr>
              <a:t>habits</a:t>
            </a:r>
          </a:p>
          <a:p>
            <a:pPr algn="ctr"/>
            <a:endParaRPr lang="en-US" sz="2000" u="sng" dirty="0" smtClean="0">
              <a:solidFill>
                <a:srgbClr val="000000"/>
              </a:solidFill>
              <a:latin typeface="Arial Narrow" pitchFamily="34" charset="0"/>
            </a:endParaRPr>
          </a:p>
          <a:p>
            <a:pPr algn="ctr"/>
            <a:endParaRPr lang="en-US" sz="2000" u="sng" dirty="0" smtClean="0">
              <a:solidFill>
                <a:srgbClr val="000000"/>
              </a:solidFill>
              <a:latin typeface="Arial Narrow" pitchFamily="34" charset="0"/>
            </a:endParaRPr>
          </a:p>
          <a:p>
            <a:pPr algn="ctr"/>
            <a:endParaRPr lang="en-US" sz="2000" u="sng" dirty="0" smtClean="0">
              <a:solidFill>
                <a:srgbClr val="000000"/>
              </a:solidFill>
              <a:latin typeface="Arial Narrow" pitchFamily="34" charset="0"/>
            </a:endParaRPr>
          </a:p>
          <a:p>
            <a:pPr algn="ctr"/>
            <a:r>
              <a:rPr lang="en-US" sz="2000" u="sng" dirty="0" smtClean="0">
                <a:solidFill>
                  <a:srgbClr val="000000"/>
                </a:solidFill>
                <a:latin typeface="Arial Narrow" pitchFamily="34" charset="0"/>
              </a:rPr>
              <a:t>Hybrids</a:t>
            </a:r>
          </a:p>
          <a:p>
            <a:pPr algn="ctr"/>
            <a:r>
              <a:rPr lang="en-US" sz="2000" dirty="0" smtClean="0">
                <a:solidFill>
                  <a:srgbClr val="000000"/>
                </a:solidFill>
                <a:latin typeface="Arial Narrow" pitchFamily="34" charset="0"/>
              </a:rPr>
              <a:t>Light- and heavy-duty </a:t>
            </a:r>
          </a:p>
          <a:p>
            <a:pPr algn="ctr"/>
            <a:r>
              <a:rPr lang="en-US" sz="2000" dirty="0" smtClean="0">
                <a:solidFill>
                  <a:srgbClr val="000000"/>
                </a:solidFill>
                <a:latin typeface="Arial Narrow" pitchFamily="34" charset="0"/>
              </a:rPr>
              <a:t>Electric hybrids</a:t>
            </a:r>
          </a:p>
          <a:p>
            <a:pPr algn="ctr"/>
            <a:r>
              <a:rPr lang="en-US" sz="2000" dirty="0" smtClean="0">
                <a:solidFill>
                  <a:srgbClr val="000000"/>
                </a:solidFill>
                <a:latin typeface="Arial Narrow" pitchFamily="34" charset="0"/>
              </a:rPr>
              <a:t>Plug-In hybrids</a:t>
            </a:r>
          </a:p>
          <a:p>
            <a:pPr algn="ctr"/>
            <a:r>
              <a:rPr lang="en-US" sz="2000" dirty="0" smtClean="0">
                <a:solidFill>
                  <a:srgbClr val="000000"/>
                </a:solidFill>
                <a:latin typeface="Arial Narrow" pitchFamily="34" charset="0"/>
              </a:rPr>
              <a:t>Hydraulic hybrids</a:t>
            </a:r>
          </a:p>
          <a:p>
            <a:pPr algn="ctr"/>
            <a:endParaRPr lang="en-US" sz="2000" dirty="0" smtClean="0">
              <a:solidFill>
                <a:srgbClr val="000000"/>
              </a:solidFill>
              <a:latin typeface="Arial Narrow" pitchFamily="34" charset="0"/>
            </a:endParaRPr>
          </a:p>
          <a:p>
            <a:pPr algn="ctr"/>
            <a:endParaRPr lang="en-US" sz="2000" dirty="0" smtClean="0">
              <a:solidFill>
                <a:srgbClr val="000000"/>
              </a:solidFill>
              <a:latin typeface="Arial Narrow" pitchFamily="34" charset="0"/>
            </a:endParaRPr>
          </a:p>
          <a:p>
            <a:pPr algn="ctr">
              <a:lnSpc>
                <a:spcPct val="95000"/>
              </a:lnSpc>
            </a:pPr>
            <a:endParaRPr lang="en-US" sz="2000" dirty="0" smtClean="0">
              <a:solidFill>
                <a:srgbClr val="000000"/>
              </a:solidFill>
              <a:latin typeface="Arial Narrow" pitchFamily="34" charset="0"/>
            </a:endParaRPr>
          </a:p>
          <a:p>
            <a:pPr algn="ctr">
              <a:lnSpc>
                <a:spcPct val="95000"/>
              </a:lnSpc>
            </a:pPr>
            <a:endParaRPr lang="en-US" sz="2000" b="1" dirty="0" smtClean="0">
              <a:solidFill>
                <a:srgbClr val="000000"/>
              </a:solidFill>
              <a:latin typeface="Arial Narrow" pitchFamily="34" charset="0"/>
            </a:endParaRPr>
          </a:p>
          <a:p>
            <a:pPr algn="ctr">
              <a:lnSpc>
                <a:spcPct val="95000"/>
              </a:lnSpc>
            </a:pPr>
            <a:endParaRPr lang="en-US" sz="500" b="1" dirty="0">
              <a:solidFill>
                <a:srgbClr val="000000"/>
              </a:solidFill>
              <a:latin typeface="Arial Narrow" pitchFamily="34" charset="0"/>
            </a:endParaRPr>
          </a:p>
        </p:txBody>
      </p:sp>
      <p:sp>
        <p:nvSpPr>
          <p:cNvPr id="13" name="TextBox 12"/>
          <p:cNvSpPr txBox="1"/>
          <p:nvPr/>
        </p:nvSpPr>
        <p:spPr>
          <a:xfrm>
            <a:off x="685800" y="4800600"/>
            <a:ext cx="838200" cy="609600"/>
          </a:xfrm>
          <a:prstGeom prst="rect">
            <a:avLst/>
          </a:prstGeom>
        </p:spPr>
        <p:txBody>
          <a:bodyPr>
            <a:normAutofit/>
          </a:bodyPr>
          <a:lstStyle/>
          <a:p>
            <a:pPr defTabSz="457200" fontAlgn="auto">
              <a:spcBef>
                <a:spcPct val="20000"/>
              </a:spcBef>
              <a:spcAft>
                <a:spcPts val="0"/>
              </a:spcAft>
              <a:buFont typeface="Arial"/>
              <a:buNone/>
              <a:defRPr/>
            </a:pPr>
            <a:endParaRPr lang="en-US" sz="2323" b="1" dirty="0">
              <a:solidFill>
                <a:srgbClr val="FFFFFF"/>
              </a:solidFill>
              <a:latin typeface="Arial Narrow"/>
              <a:cs typeface="Arial Narrow"/>
            </a:endParaRPr>
          </a:p>
        </p:txBody>
      </p:sp>
      <p:sp>
        <p:nvSpPr>
          <p:cNvPr id="10247" name="Rectangle 10"/>
          <p:cNvSpPr>
            <a:spLocks noChangeArrowheads="1"/>
          </p:cNvSpPr>
          <p:nvPr/>
        </p:nvSpPr>
        <p:spPr bwMode="auto">
          <a:xfrm>
            <a:off x="228600" y="4114800"/>
            <a:ext cx="2743200" cy="1357313"/>
          </a:xfrm>
          <a:prstGeom prst="rect">
            <a:avLst/>
          </a:prstGeom>
          <a:noFill/>
          <a:ln w="9525">
            <a:noFill/>
            <a:miter lim="800000"/>
            <a:headEnd/>
            <a:tailEnd/>
          </a:ln>
        </p:spPr>
        <p:txBody>
          <a:bodyPr>
            <a:spAutoFit/>
          </a:bodyPr>
          <a:lstStyle/>
          <a:p>
            <a:pPr marL="341313" indent="-163513" algn="ctr" defTabSz="457200" eaLnBrk="0" hangingPunct="0">
              <a:spcAft>
                <a:spcPts val="600"/>
              </a:spcAft>
              <a:tabLst>
                <a:tab pos="973138" algn="l"/>
              </a:tabLst>
            </a:pPr>
            <a:r>
              <a:rPr lang="en-US" sz="2000" b="1" u="sng" dirty="0">
                <a:solidFill>
                  <a:srgbClr val="000000"/>
                </a:solidFill>
                <a:latin typeface="Arial Narrow" pitchFamily="34" charset="0"/>
              </a:rPr>
              <a:t>Idle Reduction</a:t>
            </a:r>
          </a:p>
          <a:p>
            <a:pPr marL="341313" indent="-163513" algn="ctr" defTabSz="457200" eaLnBrk="0" hangingPunct="0">
              <a:lnSpc>
                <a:spcPct val="90000"/>
              </a:lnSpc>
              <a:tabLst>
                <a:tab pos="973138" algn="l"/>
              </a:tabLst>
            </a:pPr>
            <a:r>
              <a:rPr lang="en-US" sz="2000" dirty="0">
                <a:solidFill>
                  <a:srgbClr val="000000"/>
                </a:solidFill>
                <a:latin typeface="Arial Narrow" pitchFamily="34" charset="0"/>
              </a:rPr>
              <a:t>Heavy-Duty Trucks</a:t>
            </a:r>
          </a:p>
          <a:p>
            <a:pPr marL="341313" indent="-163513" algn="ctr" defTabSz="457200" eaLnBrk="0" hangingPunct="0">
              <a:tabLst>
                <a:tab pos="973138" algn="l"/>
              </a:tabLst>
            </a:pPr>
            <a:r>
              <a:rPr lang="en-US" sz="2000" dirty="0">
                <a:solidFill>
                  <a:srgbClr val="000000"/>
                </a:solidFill>
                <a:latin typeface="Arial Narrow" pitchFamily="34" charset="0"/>
              </a:rPr>
              <a:t>School &amp; Transit Buses</a:t>
            </a:r>
          </a:p>
          <a:p>
            <a:pPr marL="341313" indent="-163513" algn="ctr" defTabSz="457200" eaLnBrk="0" hangingPunct="0">
              <a:tabLst>
                <a:tab pos="973138" algn="l"/>
              </a:tabLst>
            </a:pPr>
            <a:r>
              <a:rPr lang="en-US" sz="2000" dirty="0">
                <a:solidFill>
                  <a:srgbClr val="000000"/>
                </a:solidFill>
                <a:latin typeface="Arial Narrow" pitchFamily="34" charset="0"/>
              </a:rPr>
              <a:t>Light-Duty Vehicles</a:t>
            </a:r>
          </a:p>
        </p:txBody>
      </p:sp>
      <p:sp>
        <p:nvSpPr>
          <p:cNvPr id="14" name="Up Arrow 13"/>
          <p:cNvSpPr/>
          <p:nvPr/>
        </p:nvSpPr>
        <p:spPr>
          <a:xfrm>
            <a:off x="6819900" y="3086100"/>
            <a:ext cx="673100" cy="584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6322" name="Picture 2" descr="C:\Documents and Settings\Dennis Smith\Local Settings\Temporary Internet Files\Content.IE5\8DLQ7R4P\MC900364130[1].wmf"/>
          <p:cNvPicPr>
            <a:picLocks noChangeAspect="1" noChangeArrowheads="1"/>
          </p:cNvPicPr>
          <p:nvPr/>
        </p:nvPicPr>
        <p:blipFill>
          <a:blip r:embed="rId3" cstate="print"/>
          <a:srcRect/>
          <a:stretch>
            <a:fillRect/>
          </a:stretch>
        </p:blipFill>
        <p:spPr bwMode="auto">
          <a:xfrm>
            <a:off x="3983787" y="3266186"/>
            <a:ext cx="897026" cy="909828"/>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762000" y="1023878"/>
            <a:ext cx="7620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2000" dirty="0">
              <a:solidFill>
                <a:srgbClr val="000000"/>
              </a:solidFill>
            </a:endParaRPr>
          </a:p>
          <a:p>
            <a:pPr marL="342900" indent="-342900">
              <a:buFont typeface="Arial" pitchFamily="34" charset="0"/>
              <a:buChar char="•"/>
            </a:pPr>
            <a:r>
              <a:rPr lang="en-US" sz="2000" i="1" dirty="0" smtClean="0">
                <a:solidFill>
                  <a:srgbClr val="000000"/>
                </a:solidFill>
              </a:rPr>
              <a:t>Coordination </a:t>
            </a:r>
            <a:r>
              <a:rPr lang="en-US" sz="2000" i="1" dirty="0">
                <a:solidFill>
                  <a:srgbClr val="000000"/>
                </a:solidFill>
              </a:rPr>
              <a:t>with key community and business leaders,</a:t>
            </a:r>
          </a:p>
          <a:p>
            <a:pPr marL="342900" indent="-342900">
              <a:buFont typeface="Arial" pitchFamily="34" charset="0"/>
              <a:buChar char="•"/>
            </a:pPr>
            <a:r>
              <a:rPr lang="en-US" sz="2000" i="1" dirty="0">
                <a:solidFill>
                  <a:srgbClr val="000000"/>
                </a:solidFill>
              </a:rPr>
              <a:t>Identification of </a:t>
            </a:r>
            <a:r>
              <a:rPr lang="en-US" sz="2000" i="1" dirty="0" smtClean="0">
                <a:solidFill>
                  <a:srgbClr val="000000"/>
                </a:solidFill>
              </a:rPr>
              <a:t>potential fleet </a:t>
            </a:r>
            <a:r>
              <a:rPr lang="en-US" sz="2000" i="1" dirty="0">
                <a:solidFill>
                  <a:srgbClr val="000000"/>
                </a:solidFill>
              </a:rPr>
              <a:t>and </a:t>
            </a:r>
            <a:r>
              <a:rPr lang="en-US" sz="2000" i="1" dirty="0" smtClean="0">
                <a:solidFill>
                  <a:srgbClr val="000000"/>
                </a:solidFill>
              </a:rPr>
              <a:t>funding </a:t>
            </a:r>
            <a:r>
              <a:rPr lang="en-US" sz="2000" i="1" dirty="0">
                <a:solidFill>
                  <a:srgbClr val="000000"/>
                </a:solidFill>
              </a:rPr>
              <a:t>partners</a:t>
            </a:r>
          </a:p>
          <a:p>
            <a:pPr marL="342900" indent="-342900">
              <a:buFont typeface="Arial" pitchFamily="34" charset="0"/>
              <a:buChar char="•"/>
            </a:pPr>
            <a:r>
              <a:rPr lang="en-US" sz="2000" i="1" dirty="0" smtClean="0">
                <a:solidFill>
                  <a:srgbClr val="000000"/>
                </a:solidFill>
              </a:rPr>
              <a:t>Facilitating Infrastructure </a:t>
            </a:r>
            <a:r>
              <a:rPr lang="en-US" sz="2000" i="1" dirty="0">
                <a:solidFill>
                  <a:srgbClr val="000000"/>
                </a:solidFill>
              </a:rPr>
              <a:t>development  projects, </a:t>
            </a:r>
          </a:p>
          <a:p>
            <a:pPr marL="342900" indent="-342900">
              <a:buFont typeface="Arial" pitchFamily="34" charset="0"/>
              <a:buChar char="•"/>
            </a:pPr>
            <a:r>
              <a:rPr lang="en-US" sz="2000" i="1" dirty="0" smtClean="0">
                <a:solidFill>
                  <a:srgbClr val="000000"/>
                </a:solidFill>
              </a:rPr>
              <a:t>Collecting data and </a:t>
            </a:r>
            <a:r>
              <a:rPr lang="en-US" sz="2000" i="1" dirty="0">
                <a:solidFill>
                  <a:srgbClr val="000000"/>
                </a:solidFill>
              </a:rPr>
              <a:t>tracking </a:t>
            </a:r>
            <a:r>
              <a:rPr lang="en-US" sz="2000" i="1" dirty="0" smtClean="0">
                <a:solidFill>
                  <a:srgbClr val="000000"/>
                </a:solidFill>
              </a:rPr>
              <a:t>progress</a:t>
            </a:r>
          </a:p>
          <a:p>
            <a:pPr marL="342900" indent="-342900">
              <a:buFont typeface="Arial" pitchFamily="34" charset="0"/>
              <a:buChar char="•"/>
            </a:pPr>
            <a:r>
              <a:rPr lang="en-US" sz="2000" i="1" dirty="0">
                <a:solidFill>
                  <a:srgbClr val="000000"/>
                </a:solidFill>
              </a:rPr>
              <a:t>Coalition technical training and strategy implementation</a:t>
            </a:r>
            <a:r>
              <a:rPr lang="en-US" sz="2000" i="1" dirty="0" smtClean="0">
                <a:solidFill>
                  <a:srgbClr val="000000"/>
                </a:solidFill>
              </a:rPr>
              <a:t>,</a:t>
            </a:r>
          </a:p>
          <a:p>
            <a:pPr marL="342900" indent="-342900">
              <a:buFont typeface="Arial" pitchFamily="34" charset="0"/>
              <a:buChar char="•"/>
            </a:pPr>
            <a:r>
              <a:rPr lang="en-US" sz="2000" i="1" dirty="0" smtClean="0">
                <a:solidFill>
                  <a:srgbClr val="000000"/>
                </a:solidFill>
              </a:rPr>
              <a:t>~100 </a:t>
            </a:r>
            <a:r>
              <a:rPr lang="en-US" sz="2000" i="1" dirty="0">
                <a:solidFill>
                  <a:srgbClr val="000000"/>
                </a:solidFill>
              </a:rPr>
              <a:t>coalitions </a:t>
            </a:r>
            <a:r>
              <a:rPr lang="en-US" sz="2000" i="1" dirty="0" smtClean="0">
                <a:solidFill>
                  <a:srgbClr val="000000"/>
                </a:solidFill>
              </a:rPr>
              <a:t>serving </a:t>
            </a:r>
            <a:r>
              <a:rPr lang="en-US" sz="2000" i="1" dirty="0">
                <a:solidFill>
                  <a:srgbClr val="000000"/>
                </a:solidFill>
              </a:rPr>
              <a:t>78% of the US population</a:t>
            </a:r>
            <a:endParaRPr lang="en-US" sz="2000" i="1" dirty="0" smtClean="0">
              <a:solidFill>
                <a:srgbClr val="000000"/>
              </a:solidFill>
            </a:endParaRPr>
          </a:p>
          <a:p>
            <a:pPr marL="342900" indent="-342900">
              <a:buFont typeface="Arial" pitchFamily="34" charset="0"/>
              <a:buChar char="•"/>
            </a:pPr>
            <a:endParaRPr lang="en-US" sz="2000" i="1" dirty="0">
              <a:solidFill>
                <a:srgbClr val="000000"/>
              </a:solidFill>
            </a:endParaRPr>
          </a:p>
          <a:p>
            <a:r>
              <a:rPr lang="en-US" sz="2000" i="1" dirty="0" smtClean="0">
                <a:solidFill>
                  <a:srgbClr val="000000"/>
                </a:solidFill>
              </a:rPr>
              <a:t> </a:t>
            </a:r>
            <a:endParaRPr lang="en-US" sz="1000" b="1" i="1" dirty="0">
              <a:solidFill>
                <a:srgbClr val="000000"/>
              </a:solidFill>
            </a:endParaRPr>
          </a:p>
        </p:txBody>
      </p:sp>
      <p:sp>
        <p:nvSpPr>
          <p:cNvPr id="12291" name="Rectangle 2"/>
          <p:cNvSpPr>
            <a:spLocks noChangeArrowheads="1"/>
          </p:cNvSpPr>
          <p:nvPr/>
        </p:nvSpPr>
        <p:spPr bwMode="auto">
          <a:xfrm>
            <a:off x="228600" y="76200"/>
            <a:ext cx="7924800" cy="838200"/>
          </a:xfrm>
          <a:prstGeom prst="rect">
            <a:avLst/>
          </a:prstGeom>
          <a:noFill/>
          <a:ln w="9525">
            <a:noFill/>
            <a:miter lim="800000"/>
            <a:headEnd/>
            <a:tailEnd/>
          </a:ln>
        </p:spPr>
        <p:txBody>
          <a:bodyPr anchor="ctr"/>
          <a:lstStyle/>
          <a:p>
            <a:pPr defTabSz="457200">
              <a:lnSpc>
                <a:spcPts val="2800"/>
              </a:lnSpc>
              <a:defRPr/>
            </a:pPr>
            <a:r>
              <a:rPr lang="en-US" sz="2800" b="1" i="1" dirty="0" smtClean="0">
                <a:solidFill>
                  <a:srgbClr val="FFFFFF"/>
                </a:solidFill>
                <a:cs typeface="Tahoma" pitchFamily="34" charset="0"/>
              </a:rPr>
              <a:t>Local</a:t>
            </a:r>
            <a:r>
              <a:rPr lang="en-US" sz="2400" dirty="0" smtClean="0">
                <a:solidFill>
                  <a:srgbClr val="FFFFFF"/>
                </a:solidFill>
                <a:cs typeface="Tahoma" pitchFamily="34" charset="0"/>
              </a:rPr>
              <a:t> </a:t>
            </a:r>
            <a:r>
              <a:rPr lang="en-US" sz="2400" dirty="0">
                <a:solidFill>
                  <a:srgbClr val="FFFFFF"/>
                </a:solidFill>
                <a:cs typeface="Tahoma" pitchFamily="34" charset="0"/>
              </a:rPr>
              <a:t>Coalition Support / Partnership </a:t>
            </a:r>
            <a:r>
              <a:rPr lang="en-US" sz="2400" dirty="0" smtClean="0">
                <a:solidFill>
                  <a:srgbClr val="FFFFFF"/>
                </a:solidFill>
                <a:cs typeface="Tahoma" pitchFamily="34" charset="0"/>
              </a:rPr>
              <a:t>Development</a:t>
            </a:r>
            <a:endParaRPr lang="en-US" sz="2400" dirty="0">
              <a:solidFill>
                <a:srgbClr val="FFFFFF"/>
              </a:solidFill>
              <a:cs typeface="Tahoma"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13" y="3733800"/>
            <a:ext cx="3979187" cy="240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1616" y="3673318"/>
            <a:ext cx="3982784"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893" y="6155735"/>
            <a:ext cx="20177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52571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Rectangle 2"/>
          <p:cNvSpPr>
            <a:spLocks noChangeArrowheads="1"/>
          </p:cNvSpPr>
          <p:nvPr/>
        </p:nvSpPr>
        <p:spPr bwMode="auto">
          <a:xfrm>
            <a:off x="152400" y="76200"/>
            <a:ext cx="6400800" cy="763588"/>
          </a:xfrm>
          <a:prstGeom prst="rect">
            <a:avLst/>
          </a:prstGeom>
          <a:noFill/>
          <a:ln w="9525">
            <a:noFill/>
            <a:miter lim="800000"/>
            <a:headEnd/>
            <a:tailEnd/>
          </a:ln>
        </p:spPr>
        <p:txBody>
          <a:bodyPr lIns="91344" tIns="45672" rIns="91344" bIns="45672" anchor="ctr"/>
          <a:lstStyle/>
          <a:p>
            <a:pPr eaLnBrk="0" hangingPunct="0">
              <a:defRPr/>
            </a:pPr>
            <a:r>
              <a:rPr lang="en-US" sz="2400" dirty="0" smtClean="0">
                <a:solidFill>
                  <a:schemeClr val="bg1"/>
                </a:solidFill>
                <a:latin typeface="+mj-lt"/>
              </a:rPr>
              <a:t>Forming </a:t>
            </a:r>
            <a:r>
              <a:rPr lang="en-US" sz="2800" b="1" i="1" dirty="0" smtClean="0">
                <a:solidFill>
                  <a:schemeClr val="bg1"/>
                </a:solidFill>
                <a:latin typeface="+mj-lt"/>
              </a:rPr>
              <a:t>Local</a:t>
            </a:r>
            <a:r>
              <a:rPr lang="en-US" sz="2400" dirty="0" smtClean="0">
                <a:solidFill>
                  <a:schemeClr val="bg1"/>
                </a:solidFill>
                <a:latin typeface="+mj-lt"/>
              </a:rPr>
              <a:t> Community Partnerships:</a:t>
            </a:r>
          </a:p>
          <a:p>
            <a:pPr eaLnBrk="0" hangingPunct="0">
              <a:defRPr/>
            </a:pPr>
            <a:r>
              <a:rPr lang="en-US" sz="2400" i="1" dirty="0" smtClean="0">
                <a:solidFill>
                  <a:schemeClr val="bg1"/>
                </a:solidFill>
                <a:latin typeface="+mj-lt"/>
              </a:rPr>
              <a:t>(Clean </a:t>
            </a:r>
            <a:r>
              <a:rPr lang="en-US" sz="2400" i="1" dirty="0">
                <a:solidFill>
                  <a:schemeClr val="bg1"/>
                </a:solidFill>
                <a:latin typeface="+mj-lt"/>
              </a:rPr>
              <a:t>Cities </a:t>
            </a:r>
            <a:r>
              <a:rPr lang="en-US" sz="2400" i="1" dirty="0" smtClean="0">
                <a:solidFill>
                  <a:schemeClr val="bg1"/>
                </a:solidFill>
                <a:latin typeface="+mj-lt"/>
              </a:rPr>
              <a:t>Coalitions)</a:t>
            </a:r>
            <a:endParaRPr lang="en-US" sz="2400" i="1" dirty="0">
              <a:solidFill>
                <a:schemeClr val="bg1"/>
              </a:solidFill>
              <a:latin typeface="+mj-lt"/>
            </a:endParaRPr>
          </a:p>
        </p:txBody>
      </p:sp>
      <p:sp>
        <p:nvSpPr>
          <p:cNvPr id="9224" name="Text Box 8"/>
          <p:cNvSpPr txBox="1">
            <a:spLocks noChangeArrowheads="1"/>
          </p:cNvSpPr>
          <p:nvPr/>
        </p:nvSpPr>
        <p:spPr bwMode="auto">
          <a:xfrm>
            <a:off x="1031875" y="5715000"/>
            <a:ext cx="8035925" cy="641350"/>
          </a:xfrm>
          <a:prstGeom prst="rect">
            <a:avLst/>
          </a:prstGeom>
          <a:noFill/>
          <a:ln w="9525">
            <a:noFill/>
            <a:miter lim="800000"/>
            <a:headEnd/>
            <a:tailEnd/>
          </a:ln>
          <a:effectLst/>
        </p:spPr>
        <p:txBody>
          <a:bodyPr>
            <a:spAutoFit/>
          </a:bodyPr>
          <a:lstStyle/>
          <a:p>
            <a:r>
              <a:rPr lang="en-US" sz="1800" dirty="0" smtClean="0">
                <a:solidFill>
                  <a:srgbClr val="000000"/>
                </a:solidFill>
                <a:latin typeface="Tahoma" pitchFamily="34" charset="0"/>
              </a:rPr>
              <a:t>Thousands of </a:t>
            </a:r>
            <a:r>
              <a:rPr lang="en-US" sz="1800" dirty="0">
                <a:solidFill>
                  <a:srgbClr val="000000"/>
                </a:solidFill>
                <a:latin typeface="Tahoma" pitchFamily="34" charset="0"/>
              </a:rPr>
              <a:t>stakeholders from businesses, city &amp; state governments, transportation industry, community organizations, fuel providers</a:t>
            </a:r>
          </a:p>
        </p:txBody>
      </p:sp>
      <p:sp>
        <p:nvSpPr>
          <p:cNvPr id="9226" name="Rectangle 10"/>
          <p:cNvSpPr>
            <a:spLocks noChangeArrowheads="1"/>
          </p:cNvSpPr>
          <p:nvPr/>
        </p:nvSpPr>
        <p:spPr bwMode="auto">
          <a:xfrm>
            <a:off x="1066800" y="5334000"/>
            <a:ext cx="2057400" cy="457200"/>
          </a:xfrm>
          <a:prstGeom prst="rect">
            <a:avLst/>
          </a:prstGeom>
          <a:solidFill>
            <a:schemeClr val="bg1"/>
          </a:solidFill>
          <a:ln w="9525">
            <a:noFill/>
            <a:miter lim="800000"/>
            <a:headEnd/>
            <a:tailEnd/>
          </a:ln>
          <a:effectLst/>
        </p:spPr>
        <p:txBody>
          <a:bodyPr wrap="none" anchor="ctr"/>
          <a:lstStyle/>
          <a:p>
            <a:endParaRPr lang="en-US" dirty="0"/>
          </a:p>
        </p:txBody>
      </p:sp>
      <p:pic>
        <p:nvPicPr>
          <p:cNvPr id="1026" name="Picture 2" descr="http://www1.eere.energy.gov/cleancities/toolbox/images/cc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645275" cy="4491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0"/>
            <a:ext cx="9144000" cy="2819400"/>
          </a:xfrm>
          <a:prstGeom prst="rect">
            <a:avLst/>
          </a:prstGeom>
          <a:solidFill>
            <a:srgbClr val="C59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Arial"/>
            </a:endParaRPr>
          </a:p>
        </p:txBody>
      </p:sp>
      <p:sp>
        <p:nvSpPr>
          <p:cNvPr id="13315" name="TextBox 16"/>
          <p:cNvSpPr txBox="1">
            <a:spLocks noChangeArrowheads="1"/>
          </p:cNvSpPr>
          <p:nvPr/>
        </p:nvSpPr>
        <p:spPr bwMode="auto">
          <a:xfrm>
            <a:off x="6381317" y="2630488"/>
            <a:ext cx="1300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en-US" sz="1800" i="1" dirty="0" smtClean="0">
                <a:solidFill>
                  <a:srgbClr val="50565C"/>
                </a:solidFill>
                <a:latin typeface="Calibri" charset="0"/>
              </a:rPr>
              <a:t>Chris Rice</a:t>
            </a:r>
            <a:endParaRPr lang="en-US" sz="1800" i="1" dirty="0">
              <a:solidFill>
                <a:srgbClr val="50565C"/>
              </a:solidFill>
              <a:latin typeface="Calibri" charset="0"/>
            </a:endParaRPr>
          </a:p>
          <a:p>
            <a:pPr algn="r" eaLnBrk="1" hangingPunct="1"/>
            <a:r>
              <a:rPr lang="en-US" sz="1800" i="1" dirty="0">
                <a:solidFill>
                  <a:srgbClr val="50565C"/>
                </a:solidFill>
                <a:latin typeface="Calibri" charset="0"/>
              </a:rPr>
              <a:t>Coordinator</a:t>
            </a:r>
          </a:p>
        </p:txBody>
      </p:sp>
      <p:sp>
        <p:nvSpPr>
          <p:cNvPr id="13316" name="Title 2"/>
          <p:cNvSpPr>
            <a:spLocks noGrp="1"/>
          </p:cNvSpPr>
          <p:nvPr>
            <p:ph type="title"/>
          </p:nvPr>
        </p:nvSpPr>
        <p:spPr>
          <a:xfrm>
            <a:off x="3394363" y="1066800"/>
            <a:ext cx="5680364" cy="901700"/>
          </a:xfrm>
        </p:spPr>
        <p:txBody>
          <a:bodyPr>
            <a:normAutofit fontScale="90000"/>
          </a:bodyPr>
          <a:lstStyle/>
          <a:p>
            <a:pPr algn="r"/>
            <a:r>
              <a:rPr lang="en-US" sz="3200" b="1" dirty="0" smtClean="0">
                <a:solidFill>
                  <a:schemeClr val="tx1"/>
                </a:solidFill>
                <a:latin typeface="Arial" charset="0"/>
                <a:ea typeface="ＭＳ Ｐゴシック" charset="0"/>
                <a:cs typeface="ＭＳ Ｐゴシック" charset="0"/>
              </a:rPr>
              <a:t>State of Maryland Clean </a:t>
            </a:r>
            <a:r>
              <a:rPr lang="en-US" sz="3200" b="1" dirty="0">
                <a:solidFill>
                  <a:schemeClr val="tx1"/>
                </a:solidFill>
                <a:latin typeface="Arial" charset="0"/>
                <a:ea typeface="ＭＳ Ｐゴシック" charset="0"/>
                <a:cs typeface="ＭＳ Ｐゴシック" charset="0"/>
              </a:rPr>
              <a:t>Cities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398" y="1903006"/>
            <a:ext cx="2374946" cy="1830794"/>
          </a:xfrm>
          <a:prstGeom prst="rect">
            <a:avLst/>
          </a:prstGeom>
        </p:spPr>
      </p:pic>
      <p:pic>
        <p:nvPicPr>
          <p:cNvPr id="1026" name="Picture 2" descr="Photo of Chris R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729" y="2286000"/>
            <a:ext cx="8858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67458"/>
            <a:ext cx="2752725" cy="5210175"/>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495800"/>
            <a:ext cx="2216150" cy="1687035"/>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889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0"/>
            <a:ext cx="9144000" cy="2819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Arial"/>
            </a:endParaRPr>
          </a:p>
        </p:txBody>
      </p:sp>
      <p:sp>
        <p:nvSpPr>
          <p:cNvPr id="13315" name="TextBox 16"/>
          <p:cNvSpPr txBox="1">
            <a:spLocks noChangeArrowheads="1"/>
          </p:cNvSpPr>
          <p:nvPr/>
        </p:nvSpPr>
        <p:spPr bwMode="auto">
          <a:xfrm>
            <a:off x="6096000" y="2630488"/>
            <a:ext cx="1496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en-US" sz="1800" i="1" dirty="0" smtClean="0">
                <a:solidFill>
                  <a:srgbClr val="50565C"/>
                </a:solidFill>
                <a:latin typeface="Calibri" charset="0"/>
              </a:rPr>
              <a:t>Alleyn Harned</a:t>
            </a:r>
            <a:endParaRPr lang="en-US" sz="1800" i="1" dirty="0">
              <a:solidFill>
                <a:srgbClr val="50565C"/>
              </a:solidFill>
              <a:latin typeface="Calibri" charset="0"/>
            </a:endParaRPr>
          </a:p>
          <a:p>
            <a:pPr algn="r" eaLnBrk="1" hangingPunct="1"/>
            <a:r>
              <a:rPr lang="en-US" sz="1800" i="1" dirty="0">
                <a:solidFill>
                  <a:srgbClr val="50565C"/>
                </a:solidFill>
                <a:latin typeface="Calibri" charset="0"/>
              </a:rPr>
              <a:t>Coordinator</a:t>
            </a:r>
          </a:p>
        </p:txBody>
      </p:sp>
      <p:sp>
        <p:nvSpPr>
          <p:cNvPr id="13316" name="Title 2"/>
          <p:cNvSpPr>
            <a:spLocks noGrp="1"/>
          </p:cNvSpPr>
          <p:nvPr>
            <p:ph type="title"/>
          </p:nvPr>
        </p:nvSpPr>
        <p:spPr>
          <a:xfrm>
            <a:off x="3334347" y="1008331"/>
            <a:ext cx="5680364" cy="901700"/>
          </a:xfrm>
        </p:spPr>
        <p:txBody>
          <a:bodyPr>
            <a:normAutofit/>
          </a:bodyPr>
          <a:lstStyle/>
          <a:p>
            <a:pPr algn="r"/>
            <a:r>
              <a:rPr lang="en-US" sz="3200" b="1" dirty="0" smtClean="0">
                <a:solidFill>
                  <a:schemeClr val="tx1"/>
                </a:solidFill>
                <a:latin typeface="Arial" charset="0"/>
                <a:ea typeface="ＭＳ Ｐゴシック" charset="0"/>
                <a:cs typeface="ＭＳ Ｐゴシック" charset="0"/>
              </a:rPr>
              <a:t>Virginia Clean </a:t>
            </a:r>
            <a:r>
              <a:rPr lang="en-US" sz="3200" b="1" dirty="0">
                <a:solidFill>
                  <a:schemeClr val="tx1"/>
                </a:solidFill>
                <a:latin typeface="Arial" charset="0"/>
                <a:ea typeface="ＭＳ Ｐゴシック" charset="0"/>
                <a:cs typeface="ＭＳ Ｐゴシック" charset="0"/>
              </a:rPr>
              <a:t>Cities</a:t>
            </a:r>
          </a:p>
        </p:txBody>
      </p:sp>
      <p:pic>
        <p:nvPicPr>
          <p:cNvPr id="5122" name="Picture 2" descr="Photo of Alleyn Har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972" y="2064060"/>
            <a:ext cx="8858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864648"/>
            <a:ext cx="1590266" cy="1970277"/>
          </a:xfrm>
          <a:prstGeom prst="rect">
            <a:avLst/>
          </a:prstGeom>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307942"/>
            <a:ext cx="2425700" cy="18235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24" y="690781"/>
            <a:ext cx="2752725" cy="51720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93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lean Cities 2010">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1_Clean Cities 2010">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3_Clean Cities 2010">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4_Clean Cities 2010">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12154</TotalTime>
  <Words>1624</Words>
  <Application>Microsoft Office PowerPoint</Application>
  <PresentationFormat>On-screen Show (4:3)</PresentationFormat>
  <Paragraphs>422</Paragraphs>
  <Slides>26</Slides>
  <Notes>18</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Clean Cities 2010</vt:lpstr>
      <vt:lpstr>1_Clean Cities 2010</vt:lpstr>
      <vt:lpstr>3_Clean Cities 2010</vt:lpstr>
      <vt:lpstr>4_Clean Cities 2010</vt:lpstr>
      <vt:lpstr>Office Theme</vt:lpstr>
      <vt:lpstr>2_Office Theme</vt:lpstr>
      <vt:lpstr>4_Office Theme</vt:lpstr>
      <vt:lpstr>DOE’s Vehicle Technologies Program  Clean Cities deployment overview</vt:lpstr>
      <vt:lpstr>US DOE Clean Cities Primary Goal and Results</vt:lpstr>
      <vt:lpstr>Clean Cities Parallel Approach</vt:lpstr>
      <vt:lpstr>PowerPoint Presentation</vt:lpstr>
      <vt:lpstr>Clean Cities  Portfolio of Technologies</vt:lpstr>
      <vt:lpstr>PowerPoint Presentation</vt:lpstr>
      <vt:lpstr>PowerPoint Presentation</vt:lpstr>
      <vt:lpstr>State of Maryland Clean Cities</vt:lpstr>
      <vt:lpstr>Virginia Clean Cities</vt:lpstr>
      <vt:lpstr>Greater Washington Region Clean Cities</vt:lpstr>
      <vt:lpstr>PowerPoint Presentation</vt:lpstr>
      <vt:lpstr>PowerPoint Presentation</vt:lpstr>
      <vt:lpstr>Publications</vt:lpstr>
      <vt:lpstr>PowerPoint Presentation</vt:lpstr>
      <vt:lpstr>PowerPoint Presentation</vt:lpstr>
      <vt:lpstr>Clean Cities ARRA Program Summary</vt:lpstr>
      <vt:lpstr>PowerPoint Presentation</vt:lpstr>
      <vt:lpstr>Clean Cities 2009 Awards  Refueling Infrastructure </vt:lpstr>
      <vt:lpstr>Clean Cities 2009 Awards  Vehicle Distribution </vt:lpstr>
      <vt:lpstr>PowerPoint Presentation</vt:lpstr>
      <vt:lpstr>National Clean Fleets Partnership</vt:lpstr>
      <vt:lpstr>National Fleet Outreach – National Clean Fleets Partnership (NCFP)</vt:lpstr>
      <vt:lpstr>NCFP Benefits </vt:lpstr>
      <vt:lpstr>National Clean Fleet Partners</vt:lpstr>
      <vt:lpstr>PowerPoint Presentation</vt:lpstr>
      <vt:lpstr>Contact Information &amp; Important Links</vt:lpstr>
    </vt:vector>
  </TitlesOfParts>
  <Company>New West Technologies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MLaughlin</dc:creator>
  <cp:lastModifiedBy>Nicholas Kehoe</cp:lastModifiedBy>
  <cp:revision>448</cp:revision>
  <cp:lastPrinted>2012-09-14T20:39:12Z</cp:lastPrinted>
  <dcterms:created xsi:type="dcterms:W3CDTF">2007-02-12T16:43:37Z</dcterms:created>
  <dcterms:modified xsi:type="dcterms:W3CDTF">2013-02-20T17:22:01Z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