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61" r:id="rId2"/>
    <p:sldId id="288" r:id="rId3"/>
    <p:sldId id="290" r:id="rId4"/>
    <p:sldId id="295" r:id="rId5"/>
    <p:sldId id="294" r:id="rId6"/>
    <p:sldId id="293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8" r:id="rId15"/>
    <p:sldId id="306" r:id="rId16"/>
    <p:sldId id="305" r:id="rId17"/>
    <p:sldId id="307" r:id="rId18"/>
    <p:sldId id="276" r:id="rId19"/>
    <p:sldId id="277" r:id="rId20"/>
    <p:sldId id="282" r:id="rId21"/>
    <p:sldId id="285" r:id="rId22"/>
    <p:sldId id="286" r:id="rId23"/>
    <p:sldId id="310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20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78173" autoAdjust="0"/>
  </p:normalViewPr>
  <p:slideViewPr>
    <p:cSldViewPr>
      <p:cViewPr varScale="1">
        <p:scale>
          <a:sx n="61" d="100"/>
          <a:sy n="61" d="100"/>
        </p:scale>
        <p:origin x="-21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uran\My%20Documents\MATLAB\Fed%20Ex%20Ontario\Depot%20Data%20Selection%20Results%20and%20Graphics%20for%20Presentatio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Effect of Average Driving</a:t>
            </a:r>
            <a:r>
              <a:rPr lang="en-US" sz="2000" baseline="0"/>
              <a:t> Speed on in Motion Fuel Economy</a:t>
            </a:r>
            <a:endParaRPr lang="en-US" sz="20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3622703412073493E-2"/>
          <c:y val="0.14433194945916708"/>
          <c:w val="0.88846762904636922"/>
          <c:h val="0.71141543035182619"/>
        </c:manualLayout>
      </c:layout>
      <c:scatterChart>
        <c:scatterStyle val="lineMarker"/>
        <c:varyColors val="0"/>
        <c:ser>
          <c:idx val="0"/>
          <c:order val="0"/>
          <c:tx>
            <c:v>Conventional</c:v>
          </c:tx>
          <c:spPr>
            <a:ln w="28575">
              <a:noFill/>
            </a:ln>
          </c:spPr>
          <c:xVal>
            <c:numRef>
              <c:f>stats!$B$9:$DE$9</c:f>
              <c:numCache>
                <c:formatCode>General</c:formatCode>
                <c:ptCount val="108"/>
                <c:pt idx="0">
                  <c:v>25.694477010419444</c:v>
                </c:pt>
                <c:pt idx="1">
                  <c:v>24.227635271725763</c:v>
                </c:pt>
                <c:pt idx="2">
                  <c:v>24.381917606882432</c:v>
                </c:pt>
                <c:pt idx="3">
                  <c:v>24.719578119719795</c:v>
                </c:pt>
                <c:pt idx="4">
                  <c:v>26.064665693995384</c:v>
                </c:pt>
                <c:pt idx="5">
                  <c:v>25.574853472613086</c:v>
                </c:pt>
                <c:pt idx="6">
                  <c:v>26.77300458868357</c:v>
                </c:pt>
                <c:pt idx="7">
                  <c:v>30.943118048554812</c:v>
                </c:pt>
                <c:pt idx="8">
                  <c:v>25.267888661272693</c:v>
                </c:pt>
                <c:pt idx="9">
                  <c:v>24.79828383609296</c:v>
                </c:pt>
                <c:pt idx="10">
                  <c:v>15.154276847995828</c:v>
                </c:pt>
                <c:pt idx="11">
                  <c:v>28.84680829705519</c:v>
                </c:pt>
                <c:pt idx="12">
                  <c:v>14.48906535791602</c:v>
                </c:pt>
                <c:pt idx="13">
                  <c:v>29.683356306461846</c:v>
                </c:pt>
                <c:pt idx="14">
                  <c:v>29.741820280623067</c:v>
                </c:pt>
                <c:pt idx="15">
                  <c:v>26.241398814655927</c:v>
                </c:pt>
                <c:pt idx="16">
                  <c:v>38.17680520648242</c:v>
                </c:pt>
                <c:pt idx="17">
                  <c:v>27.527454753821033</c:v>
                </c:pt>
                <c:pt idx="18">
                  <c:v>29.811827336536084</c:v>
                </c:pt>
                <c:pt idx="19">
                  <c:v>29.158476298332314</c:v>
                </c:pt>
                <c:pt idx="20">
                  <c:v>30.684449449049179</c:v>
                </c:pt>
                <c:pt idx="21">
                  <c:v>32.290006059275591</c:v>
                </c:pt>
                <c:pt idx="22">
                  <c:v>11.99930560920397</c:v>
                </c:pt>
                <c:pt idx="23">
                  <c:v>34.481786376864896</c:v>
                </c:pt>
                <c:pt idx="24">
                  <c:v>29.16151061441926</c:v>
                </c:pt>
                <c:pt idx="25">
                  <c:v>31.372133946589159</c:v>
                </c:pt>
                <c:pt idx="26">
                  <c:v>21.77728899185637</c:v>
                </c:pt>
                <c:pt idx="27">
                  <c:v>30.810600183964802</c:v>
                </c:pt>
                <c:pt idx="28">
                  <c:v>29.161662950197769</c:v>
                </c:pt>
                <c:pt idx="29">
                  <c:v>14.710399478741262</c:v>
                </c:pt>
                <c:pt idx="30">
                  <c:v>20.055479105796376</c:v>
                </c:pt>
                <c:pt idx="31">
                  <c:v>20.430329533812689</c:v>
                </c:pt>
                <c:pt idx="32">
                  <c:v>21.700543560771024</c:v>
                </c:pt>
                <c:pt idx="33">
                  <c:v>20.831021535551187</c:v>
                </c:pt>
                <c:pt idx="34">
                  <c:v>21.46698637662487</c:v>
                </c:pt>
                <c:pt idx="35">
                  <c:v>20.907377214346326</c:v>
                </c:pt>
                <c:pt idx="36">
                  <c:v>22.121622042994989</c:v>
                </c:pt>
                <c:pt idx="37">
                  <c:v>22.703853264203698</c:v>
                </c:pt>
                <c:pt idx="38">
                  <c:v>20.797722454907312</c:v>
                </c:pt>
                <c:pt idx="39">
                  <c:v>21.010040376511729</c:v>
                </c:pt>
                <c:pt idx="40">
                  <c:v>21.238037243171966</c:v>
                </c:pt>
                <c:pt idx="41">
                  <c:v>21.682320083650627</c:v>
                </c:pt>
                <c:pt idx="42">
                  <c:v>21.732819277553894</c:v>
                </c:pt>
                <c:pt idx="43">
                  <c:v>23.573107186906359</c:v>
                </c:pt>
                <c:pt idx="44">
                  <c:v>23.692454953550591</c:v>
                </c:pt>
                <c:pt idx="45">
                  <c:v>30.581191089713727</c:v>
                </c:pt>
                <c:pt idx="46">
                  <c:v>24.43908389168968</c:v>
                </c:pt>
                <c:pt idx="47">
                  <c:v>22.35486207297965</c:v>
                </c:pt>
                <c:pt idx="48">
                  <c:v>24.130994918434556</c:v>
                </c:pt>
                <c:pt idx="49">
                  <c:v>24.549152751039532</c:v>
                </c:pt>
                <c:pt idx="50">
                  <c:v>23.647687761538783</c:v>
                </c:pt>
                <c:pt idx="51">
                  <c:v>23.059085875032753</c:v>
                </c:pt>
                <c:pt idx="52">
                  <c:v>21.633282568090674</c:v>
                </c:pt>
                <c:pt idx="53">
                  <c:v>25.521564247556597</c:v>
                </c:pt>
                <c:pt idx="54">
                  <c:v>28.118883559114483</c:v>
                </c:pt>
                <c:pt idx="55">
                  <c:v>25.611434373722286</c:v>
                </c:pt>
                <c:pt idx="56">
                  <c:v>25.342196831108499</c:v>
                </c:pt>
                <c:pt idx="57">
                  <c:v>26.650306372680749</c:v>
                </c:pt>
                <c:pt idx="58">
                  <c:v>25.25520778921009</c:v>
                </c:pt>
                <c:pt idx="59">
                  <c:v>24.311636153096671</c:v>
                </c:pt>
                <c:pt idx="60">
                  <c:v>24.674557228602609</c:v>
                </c:pt>
                <c:pt idx="61">
                  <c:v>25.518622113925854</c:v>
                </c:pt>
                <c:pt idx="62">
                  <c:v>27.084832468393593</c:v>
                </c:pt>
                <c:pt idx="63">
                  <c:v>25.515289227766772</c:v>
                </c:pt>
                <c:pt idx="64">
                  <c:v>25.867422778566883</c:v>
                </c:pt>
                <c:pt idx="65">
                  <c:v>26.538187371014246</c:v>
                </c:pt>
                <c:pt idx="66">
                  <c:v>25.857669154139607</c:v>
                </c:pt>
                <c:pt idx="67">
                  <c:v>26.82921112103045</c:v>
                </c:pt>
                <c:pt idx="68">
                  <c:v>27.370038116345246</c:v>
                </c:pt>
                <c:pt idx="69">
                  <c:v>23.881005138703223</c:v>
                </c:pt>
                <c:pt idx="70">
                  <c:v>19.492403323694464</c:v>
                </c:pt>
                <c:pt idx="71">
                  <c:v>23.057392469880895</c:v>
                </c:pt>
                <c:pt idx="72">
                  <c:v>23.386864514621553</c:v>
                </c:pt>
                <c:pt idx="73">
                  <c:v>18.773175650242791</c:v>
                </c:pt>
                <c:pt idx="74">
                  <c:v>28.912031693631427</c:v>
                </c:pt>
                <c:pt idx="75">
                  <c:v>20.39995754593718</c:v>
                </c:pt>
                <c:pt idx="76">
                  <c:v>21.196943483442631</c:v>
                </c:pt>
                <c:pt idx="77">
                  <c:v>21.12427616853477</c:v>
                </c:pt>
                <c:pt idx="78">
                  <c:v>20.536909433818273</c:v>
                </c:pt>
                <c:pt idx="79">
                  <c:v>21.283661309639218</c:v>
                </c:pt>
                <c:pt idx="80">
                  <c:v>20.715041225240277</c:v>
                </c:pt>
                <c:pt idx="81">
                  <c:v>24.654626382562689</c:v>
                </c:pt>
                <c:pt idx="82">
                  <c:v>28.622210924088915</c:v>
                </c:pt>
                <c:pt idx="83">
                  <c:v>27.968424905389625</c:v>
                </c:pt>
                <c:pt idx="84">
                  <c:v>29.22852184458025</c:v>
                </c:pt>
                <c:pt idx="85">
                  <c:v>29.338525028800095</c:v>
                </c:pt>
                <c:pt idx="86">
                  <c:v>29.911570016656835</c:v>
                </c:pt>
                <c:pt idx="87">
                  <c:v>27.016337279151099</c:v>
                </c:pt>
                <c:pt idx="88">
                  <c:v>25.35630046356669</c:v>
                </c:pt>
                <c:pt idx="89">
                  <c:v>29.715569967877567</c:v>
                </c:pt>
                <c:pt idx="90">
                  <c:v>28.222077281558889</c:v>
                </c:pt>
                <c:pt idx="91">
                  <c:v>29.250706150038862</c:v>
                </c:pt>
                <c:pt idx="92">
                  <c:v>26.644232282112647</c:v>
                </c:pt>
                <c:pt idx="93">
                  <c:v>28.558336205508148</c:v>
                </c:pt>
                <c:pt idx="94">
                  <c:v>16.240046862783711</c:v>
                </c:pt>
                <c:pt idx="95">
                  <c:v>24.486315450057262</c:v>
                </c:pt>
                <c:pt idx="96">
                  <c:v>27.805952660841733</c:v>
                </c:pt>
                <c:pt idx="97">
                  <c:v>17.130100413624433</c:v>
                </c:pt>
                <c:pt idx="98">
                  <c:v>19.172507524975106</c:v>
                </c:pt>
                <c:pt idx="99">
                  <c:v>17.534635387697495</c:v>
                </c:pt>
                <c:pt idx="100">
                  <c:v>16.836084296676695</c:v>
                </c:pt>
                <c:pt idx="101">
                  <c:v>26.904468770488091</c:v>
                </c:pt>
                <c:pt idx="102">
                  <c:v>18.227562348620722</c:v>
                </c:pt>
                <c:pt idx="103">
                  <c:v>19.516282341554788</c:v>
                </c:pt>
                <c:pt idx="104">
                  <c:v>17.622812186978887</c:v>
                </c:pt>
                <c:pt idx="105">
                  <c:v>16.491287728185771</c:v>
                </c:pt>
                <c:pt idx="106">
                  <c:v>27.455752975726412</c:v>
                </c:pt>
                <c:pt idx="107">
                  <c:v>19.667979428530174</c:v>
                </c:pt>
              </c:numCache>
            </c:numRef>
          </c:xVal>
          <c:yVal>
            <c:numRef>
              <c:f>stats!$B$182:$DE$182</c:f>
              <c:numCache>
                <c:formatCode>General</c:formatCode>
                <c:ptCount val="108"/>
                <c:pt idx="0">
                  <c:v>7.7268192519832368</c:v>
                </c:pt>
                <c:pt idx="1">
                  <c:v>7.2146901176656781</c:v>
                </c:pt>
                <c:pt idx="2">
                  <c:v>7.2389010888125389</c:v>
                </c:pt>
                <c:pt idx="3">
                  <c:v>7.3359718604035784</c:v>
                </c:pt>
                <c:pt idx="4">
                  <c:v>7.6006475530017399</c:v>
                </c:pt>
                <c:pt idx="5">
                  <c:v>7.2562881781657254</c:v>
                </c:pt>
                <c:pt idx="6">
                  <c:v>7.0817278661847585</c:v>
                </c:pt>
                <c:pt idx="7">
                  <c:v>8.1729568264406218</c:v>
                </c:pt>
                <c:pt idx="8">
                  <c:v>7.0556317882044333</c:v>
                </c:pt>
                <c:pt idx="9">
                  <c:v>7.0381200345735904</c:v>
                </c:pt>
                <c:pt idx="10">
                  <c:v>5.9425565238165765</c:v>
                </c:pt>
                <c:pt idx="11">
                  <c:v>6.5362726639207365</c:v>
                </c:pt>
                <c:pt idx="12">
                  <c:v>4.2114796973038917</c:v>
                </c:pt>
                <c:pt idx="13">
                  <c:v>6.6701161429363705</c:v>
                </c:pt>
                <c:pt idx="14">
                  <c:v>6.7868303484635435</c:v>
                </c:pt>
                <c:pt idx="16">
                  <c:v>8.2577561640694288</c:v>
                </c:pt>
                <c:pt idx="17">
                  <c:v>6.9452678624082695</c:v>
                </c:pt>
                <c:pt idx="18">
                  <c:v>6.3568342813169672</c:v>
                </c:pt>
                <c:pt idx="19">
                  <c:v>6.7235830983542115</c:v>
                </c:pt>
                <c:pt idx="20">
                  <c:v>6.6344501532972053</c:v>
                </c:pt>
                <c:pt idx="21">
                  <c:v>8.6252017422346139</c:v>
                </c:pt>
                <c:pt idx="22">
                  <c:v>5.5354925583591283</c:v>
                </c:pt>
                <c:pt idx="23">
                  <c:v>8.4113774661865612</c:v>
                </c:pt>
                <c:pt idx="24">
                  <c:v>7.8410054332676902</c:v>
                </c:pt>
                <c:pt idx="25">
                  <c:v>8.3029366692426958</c:v>
                </c:pt>
                <c:pt idx="26">
                  <c:v>5.555244319026249</c:v>
                </c:pt>
                <c:pt idx="27">
                  <c:v>7.7793760518898889</c:v>
                </c:pt>
                <c:pt idx="28">
                  <c:v>7.2757243885224732</c:v>
                </c:pt>
                <c:pt idx="29">
                  <c:v>5.8626628028587069</c:v>
                </c:pt>
                <c:pt idx="30">
                  <c:v>7.0674897407749455</c:v>
                </c:pt>
                <c:pt idx="31">
                  <c:v>6.8987991302974203</c:v>
                </c:pt>
                <c:pt idx="32">
                  <c:v>7.316680488733013</c:v>
                </c:pt>
                <c:pt idx="33">
                  <c:v>7.2284400395604065</c:v>
                </c:pt>
                <c:pt idx="34">
                  <c:v>7.0613667442329664</c:v>
                </c:pt>
                <c:pt idx="35">
                  <c:v>7.1833396238565586</c:v>
                </c:pt>
                <c:pt idx="36">
                  <c:v>6.4699977089701104</c:v>
                </c:pt>
                <c:pt idx="37">
                  <c:v>7.3871339245730505</c:v>
                </c:pt>
                <c:pt idx="38">
                  <c:v>7.3672267965766185</c:v>
                </c:pt>
                <c:pt idx="39">
                  <c:v>6.8511490250972082</c:v>
                </c:pt>
                <c:pt idx="40">
                  <c:v>7.2768341261272758</c:v>
                </c:pt>
                <c:pt idx="41">
                  <c:v>6.9470977233304723</c:v>
                </c:pt>
                <c:pt idx="42">
                  <c:v>7.1478764203026364</c:v>
                </c:pt>
                <c:pt idx="43">
                  <c:v>7.6429923629033185</c:v>
                </c:pt>
                <c:pt idx="44">
                  <c:v>7.4230536516718706</c:v>
                </c:pt>
                <c:pt idx="45">
                  <c:v>7.2264366889865856</c:v>
                </c:pt>
                <c:pt idx="46">
                  <c:v>7.3886318210049948</c:v>
                </c:pt>
                <c:pt idx="47">
                  <c:v>8.0796706867092727</c:v>
                </c:pt>
                <c:pt idx="48">
                  <c:v>7.5092174748657623</c:v>
                </c:pt>
                <c:pt idx="49">
                  <c:v>7.7159810554850976</c:v>
                </c:pt>
                <c:pt idx="50">
                  <c:v>7.3575663430985605</c:v>
                </c:pt>
                <c:pt idx="51">
                  <c:v>7.6943951307235086</c:v>
                </c:pt>
                <c:pt idx="52">
                  <c:v>7.5169189064203641</c:v>
                </c:pt>
                <c:pt idx="53">
                  <c:v>6.1729274253248114</c:v>
                </c:pt>
                <c:pt idx="54">
                  <c:v>7.9969898148802274</c:v>
                </c:pt>
                <c:pt idx="55">
                  <c:v>8.0802408730996547</c:v>
                </c:pt>
                <c:pt idx="56">
                  <c:v>6.9463321061109529</c:v>
                </c:pt>
                <c:pt idx="57">
                  <c:v>6.0837875448242871</c:v>
                </c:pt>
                <c:pt idx="58">
                  <c:v>6.9539948735881216</c:v>
                </c:pt>
                <c:pt idx="59">
                  <c:v>6.9372922728510193</c:v>
                </c:pt>
                <c:pt idx="60">
                  <c:v>6.9684643481982107</c:v>
                </c:pt>
                <c:pt idx="61">
                  <c:v>7.1805878864493859</c:v>
                </c:pt>
                <c:pt idx="62">
                  <c:v>6.4050300383463785</c:v>
                </c:pt>
                <c:pt idx="63">
                  <c:v>7.1252035239225187</c:v>
                </c:pt>
                <c:pt idx="64">
                  <c:v>7.0895552950260736</c:v>
                </c:pt>
                <c:pt idx="65">
                  <c:v>7.3618334948930864</c:v>
                </c:pt>
                <c:pt idx="66">
                  <c:v>7.4248071315395956</c:v>
                </c:pt>
                <c:pt idx="67">
                  <c:v>6.8569875274121488</c:v>
                </c:pt>
                <c:pt idx="68">
                  <c:v>7.0061637969793731</c:v>
                </c:pt>
                <c:pt idx="69">
                  <c:v>6.6310288260983778</c:v>
                </c:pt>
                <c:pt idx="70">
                  <c:v>5.6835527901431071</c:v>
                </c:pt>
                <c:pt idx="71">
                  <c:v>5.9429277559292579</c:v>
                </c:pt>
                <c:pt idx="72">
                  <c:v>6.0034153019056626</c:v>
                </c:pt>
                <c:pt idx="73">
                  <c:v>5.3520366695996469</c:v>
                </c:pt>
                <c:pt idx="74">
                  <c:v>6.5942438826449994</c:v>
                </c:pt>
                <c:pt idx="75">
                  <c:v>5.6138965838197405</c:v>
                </c:pt>
                <c:pt idx="76">
                  <c:v>5.6933070837281896</c:v>
                </c:pt>
                <c:pt idx="77">
                  <c:v>5.7576943814195074</c:v>
                </c:pt>
                <c:pt idx="78">
                  <c:v>5.5985561455680308</c:v>
                </c:pt>
                <c:pt idx="79">
                  <c:v>5.933886760467062</c:v>
                </c:pt>
                <c:pt idx="80">
                  <c:v>5.5279289451485063</c:v>
                </c:pt>
                <c:pt idx="81">
                  <c:v>5.5527442217187959</c:v>
                </c:pt>
                <c:pt idx="82">
                  <c:v>7.4335764745819199</c:v>
                </c:pt>
                <c:pt idx="83">
                  <c:v>6.9295535608761964</c:v>
                </c:pt>
                <c:pt idx="84">
                  <c:v>7.7866556798974349</c:v>
                </c:pt>
                <c:pt idx="85">
                  <c:v>7.9082307293383183</c:v>
                </c:pt>
                <c:pt idx="86">
                  <c:v>8.5018887345829661</c:v>
                </c:pt>
                <c:pt idx="87">
                  <c:v>8.1962788975180683</c:v>
                </c:pt>
                <c:pt idx="88">
                  <c:v>7.8679121315210461</c:v>
                </c:pt>
                <c:pt idx="89">
                  <c:v>7.3117857089920495</c:v>
                </c:pt>
                <c:pt idx="90">
                  <c:v>7.1375278046168065</c:v>
                </c:pt>
                <c:pt idx="91">
                  <c:v>6.7485529820691514</c:v>
                </c:pt>
                <c:pt idx="92">
                  <c:v>7.0311748293797045</c:v>
                </c:pt>
                <c:pt idx="93">
                  <c:v>8.3284130192975336</c:v>
                </c:pt>
                <c:pt idx="94">
                  <c:v>6.5590632734588574</c:v>
                </c:pt>
                <c:pt idx="95">
                  <c:v>7.8547376061531144</c:v>
                </c:pt>
                <c:pt idx="96">
                  <c:v>8.8923359889677549</c:v>
                </c:pt>
                <c:pt idx="97">
                  <c:v>6.2116174248292904</c:v>
                </c:pt>
                <c:pt idx="98">
                  <c:v>5.9046303097574455</c:v>
                </c:pt>
                <c:pt idx="99">
                  <c:v>6.2897399096923534</c:v>
                </c:pt>
                <c:pt idx="100">
                  <c:v>6.3734535588199677</c:v>
                </c:pt>
                <c:pt idx="101">
                  <c:v>8.9284341571229735</c:v>
                </c:pt>
                <c:pt idx="102">
                  <c:v>6.8107778939001324</c:v>
                </c:pt>
                <c:pt idx="103">
                  <c:v>6.3142667536074359</c:v>
                </c:pt>
                <c:pt idx="104">
                  <c:v>6.5249618709260799</c:v>
                </c:pt>
                <c:pt idx="105">
                  <c:v>6.3933158112448147</c:v>
                </c:pt>
                <c:pt idx="106">
                  <c:v>8.319128009504789</c:v>
                </c:pt>
                <c:pt idx="107">
                  <c:v>6.8224632339832354</c:v>
                </c:pt>
              </c:numCache>
            </c:numRef>
          </c:yVal>
          <c:smooth val="0"/>
        </c:ser>
        <c:ser>
          <c:idx val="1"/>
          <c:order val="1"/>
          <c:tx>
            <c:v>Hybrid</c:v>
          </c:tx>
          <c:spPr>
            <a:ln w="28575">
              <a:noFill/>
            </a:ln>
          </c:spPr>
          <c:xVal>
            <c:numRef>
              <c:f>stats!$DF$9:$DR$9</c:f>
              <c:numCache>
                <c:formatCode>General</c:formatCode>
                <c:ptCount val="13"/>
                <c:pt idx="0">
                  <c:v>23.413890514929566</c:v>
                </c:pt>
                <c:pt idx="1">
                  <c:v>33.195404792317404</c:v>
                </c:pt>
                <c:pt idx="2">
                  <c:v>27.822023329494591</c:v>
                </c:pt>
                <c:pt idx="3">
                  <c:v>22.127890443493261</c:v>
                </c:pt>
                <c:pt idx="4">
                  <c:v>28.664779676711724</c:v>
                </c:pt>
                <c:pt idx="5">
                  <c:v>24.579962997616665</c:v>
                </c:pt>
                <c:pt idx="6">
                  <c:v>31.022442480088433</c:v>
                </c:pt>
                <c:pt idx="7">
                  <c:v>23.949134133091732</c:v>
                </c:pt>
                <c:pt idx="8">
                  <c:v>23.691655579621692</c:v>
                </c:pt>
                <c:pt idx="9">
                  <c:v>23.868123020477046</c:v>
                </c:pt>
                <c:pt idx="10">
                  <c:v>25.737926315895965</c:v>
                </c:pt>
                <c:pt idx="11">
                  <c:v>31.568189120713502</c:v>
                </c:pt>
                <c:pt idx="12">
                  <c:v>29.584908426636268</c:v>
                </c:pt>
              </c:numCache>
            </c:numRef>
          </c:xVal>
          <c:yVal>
            <c:numRef>
              <c:f>stats!$DF$182:$DR$182</c:f>
              <c:numCache>
                <c:formatCode>General</c:formatCode>
                <c:ptCount val="13"/>
                <c:pt idx="0">
                  <c:v>7.5442387189319495</c:v>
                </c:pt>
                <c:pt idx="1">
                  <c:v>8.9058363869115027</c:v>
                </c:pt>
                <c:pt idx="2">
                  <c:v>8.1153584257144598</c:v>
                </c:pt>
                <c:pt idx="3">
                  <c:v>7.8222084234785525</c:v>
                </c:pt>
                <c:pt idx="4">
                  <c:v>8.8890828407887028</c:v>
                </c:pt>
                <c:pt idx="5">
                  <c:v>8.3570180912139271</c:v>
                </c:pt>
                <c:pt idx="6">
                  <c:v>8.5048030268817936</c:v>
                </c:pt>
                <c:pt idx="7">
                  <c:v>7.4763629874359347</c:v>
                </c:pt>
                <c:pt idx="8">
                  <c:v>7.5278590860392285</c:v>
                </c:pt>
                <c:pt idx="9">
                  <c:v>7.6133683900344371</c:v>
                </c:pt>
                <c:pt idx="10">
                  <c:v>8.3498407817193918</c:v>
                </c:pt>
                <c:pt idx="11">
                  <c:v>8.8887760544778462</c:v>
                </c:pt>
                <c:pt idx="12">
                  <c:v>8.7597752697878253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35520"/>
        <c:axId val="38298752"/>
      </c:scatterChart>
      <c:valAx>
        <c:axId val="38235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Average Driving</a:t>
                </a:r>
                <a:r>
                  <a:rPr lang="en-US" sz="1600" baseline="0"/>
                  <a:t> Speed (Speed &gt;0, mph)</a:t>
                </a:r>
                <a:endParaRPr lang="en-US" sz="16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8298752"/>
        <c:crosses val="autoZero"/>
        <c:crossBetween val="midCat"/>
      </c:valAx>
      <c:valAx>
        <c:axId val="38298752"/>
        <c:scaling>
          <c:orientation val="minMax"/>
          <c:max val="10"/>
          <c:min val="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In</a:t>
                </a:r>
                <a:r>
                  <a:rPr lang="en-US" sz="1600" baseline="0"/>
                  <a:t> Motion Fuel Economy (mpg)</a:t>
                </a:r>
                <a:endParaRPr lang="en-US" sz="16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8235520"/>
        <c:crosses val="autoZero"/>
        <c:crossBetween val="midCat"/>
      </c:valAx>
    </c:plotArea>
    <c:legend>
      <c:legendPos val="t"/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30CC7-8C13-4D51-BC46-B95A4AC4A04B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645B7-0B3A-4239-8069-075A43B72B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6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86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E548-E0F8-407F-AA18-EFC99DFD72F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Tell what Fleet DNA is</a:t>
            </a:r>
            <a:r>
              <a:rPr lang="en-US" baseline="0" dirty="0" smtClean="0"/>
              <a:t> here.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Fleet DNA is a DOE-funded online tool developed by NREL in partnership with ORNL…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01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71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7388" lvl="1" indent="-230188">
              <a:buFont typeface="Arial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 over 150 metrics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 histograms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 scatter plots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Creates custom cycle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Recommends standard cycles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24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/>
              <a:t>Provides </a:t>
            </a:r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NCFP fleets, OEMs, and researchers </a:t>
            </a:r>
            <a:r>
              <a:rPr lang="en-US" sz="1200" b="0" dirty="0" smtClean="0"/>
              <a:t>with refined data </a:t>
            </a:r>
            <a:br>
              <a:rPr lang="en-US" sz="1200" b="0" dirty="0" smtClean="0"/>
            </a:br>
            <a:r>
              <a:rPr lang="en-US" sz="1200" b="0" dirty="0" smtClean="0"/>
              <a:t>and analysis of need-specific options</a:t>
            </a:r>
          </a:p>
          <a:p>
            <a:r>
              <a:rPr lang="en-US" sz="1200" b="0" dirty="0" smtClean="0"/>
              <a:t>Creates/maintains </a:t>
            </a:r>
            <a:r>
              <a:rPr lang="en-US" sz="1200" dirty="0" smtClean="0">
                <a:solidFill>
                  <a:srgbClr val="FF6201"/>
                </a:solidFill>
              </a:rPr>
              <a:t>accessible database</a:t>
            </a:r>
            <a:r>
              <a:rPr lang="en-US" sz="1200" b="0" dirty="0" smtClean="0"/>
              <a:t> for public use</a:t>
            </a:r>
          </a:p>
          <a:p>
            <a:r>
              <a:rPr lang="en-US" sz="1200" b="0" dirty="0" smtClean="0"/>
              <a:t>Recommends drive cycles</a:t>
            </a:r>
          </a:p>
          <a:p>
            <a:r>
              <a:rPr lang="en-US" sz="1200" b="0" dirty="0" smtClean="0"/>
              <a:t>Identifies </a:t>
            </a:r>
            <a:r>
              <a:rPr lang="en-US" sz="1200" dirty="0" smtClean="0">
                <a:solidFill>
                  <a:srgbClr val="FF6201"/>
                </a:solidFill>
              </a:rPr>
              <a:t>most appropriate technologies</a:t>
            </a:r>
            <a:r>
              <a:rPr lang="en-US" sz="1200" b="0" dirty="0" smtClean="0"/>
              <a:t> for observed </a:t>
            </a:r>
            <a:br>
              <a:rPr lang="en-US" sz="1200" b="0" dirty="0" smtClean="0"/>
            </a:br>
            <a:r>
              <a:rPr lang="en-US" sz="1200" b="0" dirty="0" smtClean="0"/>
              <a:t>drive-cycle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1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REL_ppt_ban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588490"/>
            <a:ext cx="9144000" cy="76431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111247" y="2111247"/>
            <a:ext cx="6858002" cy="26355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5400000" flipH="1" flipV="1">
            <a:off x="-550737" y="547235"/>
            <a:ext cx="4956502" cy="38550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NREL Logo2010white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1600200" cy="421106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304800" y="65532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NREL is a national laboratory of the U.S. Department of Energy, Office of Energy Efficiency and Renewable Energy, operated</a:t>
            </a:r>
            <a:r>
              <a:rPr lang="en-US" sz="1000" baseline="0" dirty="0" smtClean="0"/>
              <a:t> by the Alliance for Sustainable Energy, LLC.</a:t>
            </a:r>
            <a:endParaRPr lang="en-US" sz="1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600200"/>
            <a:ext cx="6248400" cy="762000"/>
          </a:xfrm>
        </p:spPr>
        <p:txBody>
          <a:bodyPr>
            <a:noAutofit/>
          </a:bodyPr>
          <a:lstStyle>
            <a:lvl1pPr>
              <a:buNone/>
              <a:defRPr sz="40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0" y="3810000"/>
            <a:ext cx="4648200" cy="2438400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buNone/>
              <a:defRPr sz="2800"/>
            </a:lvl1pPr>
          </a:lstStyle>
          <a:p>
            <a:pPr lvl="0"/>
            <a:r>
              <a:rPr lang="en-US" dirty="0" smtClean="0"/>
              <a:t>Click to edit Master subtitle style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objec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524000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object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0225" y="6659563"/>
            <a:ext cx="450850" cy="2476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defTabSz="457200"/>
            <a:fld id="{052F19B7-D418-4022-ADCB-81F2774CAD6C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095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1964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93774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NREL Logo2010white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1600200" cy="421106"/>
          </a:xfrm>
          <a:prstGeom prst="rect">
            <a:avLst/>
          </a:prstGeom>
        </p:spPr>
      </p:pic>
      <p:pic>
        <p:nvPicPr>
          <p:cNvPr id="8" name="Picture 7" descr="image1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590800"/>
            <a:ext cx="1664208" cy="768096"/>
          </a:xfrm>
          <a:prstGeom prst="rect">
            <a:avLst/>
          </a:prstGeom>
        </p:spPr>
      </p:pic>
      <p:pic>
        <p:nvPicPr>
          <p:cNvPr id="9" name="Picture 8" descr="image2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71600" y="2590801"/>
            <a:ext cx="1901952" cy="76546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111247" y="2111247"/>
            <a:ext cx="6858002" cy="26355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5400000" flipH="1" flipV="1">
            <a:off x="-550737" y="547235"/>
            <a:ext cx="4956502" cy="38550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age3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310128" y="2590800"/>
            <a:ext cx="2203704" cy="768096"/>
          </a:xfrm>
          <a:prstGeom prst="rect">
            <a:avLst/>
          </a:prstGeom>
        </p:spPr>
      </p:pic>
      <p:pic>
        <p:nvPicPr>
          <p:cNvPr id="12" name="Picture 11" descr="image4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550408" y="2587752"/>
            <a:ext cx="1271016" cy="771402"/>
          </a:xfrm>
          <a:prstGeom prst="rect">
            <a:avLst/>
          </a:prstGeom>
        </p:spPr>
      </p:pic>
      <p:pic>
        <p:nvPicPr>
          <p:cNvPr id="13" name="Picture 12" descr="image5.jpg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858000" y="2590800"/>
            <a:ext cx="2286000" cy="768096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743200" y="3584448"/>
            <a:ext cx="6248400" cy="762000"/>
          </a:xfrm>
        </p:spPr>
        <p:txBody>
          <a:bodyPr>
            <a:noAutofit/>
          </a:bodyPr>
          <a:lstStyle>
            <a:lvl1pPr>
              <a:buNone/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buFont typeface="Courier New" pitchFamily="49" charset="0"/>
              <a:buChar char="o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09" charset="-128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4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4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, Objec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buSzPct val="80000"/>
              <a:buFont typeface="Courier New" pitchFamily="49" charset="0"/>
              <a:buChar char="o"/>
              <a:defRPr sz="2400"/>
            </a:lvl2pPr>
            <a:lvl3pPr marL="1258888" indent="-344488"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buFont typeface="Courier New" pitchFamily="49" charset="0"/>
              <a:buChar char="o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4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4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, Object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buSzPct val="80000"/>
              <a:buFont typeface="Courier New" pitchFamily="49" charset="0"/>
              <a:buChar char="o"/>
              <a:defRPr sz="24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5635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590800"/>
            <a:ext cx="8229600" cy="609600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5" name="Picture 4" descr="bluebaselin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6647688"/>
            <a:ext cx="9144000" cy="216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5800" y="662940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F19B7-D418-4022-ADCB-81F2774CAD6C}" type="slidenum">
              <a:rPr lang="en-US" sz="1100" smtClean="0">
                <a:solidFill>
                  <a:schemeClr val="bg1"/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0" dirty="0" smtClean="0">
              <a:solidFill>
                <a:schemeClr val="bg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62" r:id="rId5"/>
    <p:sldLayoutId id="2147483663" r:id="rId6"/>
    <p:sldLayoutId id="2147483669" r:id="rId7"/>
    <p:sldLayoutId id="2147483665" r:id="rId8"/>
    <p:sldLayoutId id="2147483667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processing.com/Media/1204/plant-operations/frontwithpanels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jpeg"/><Relationship Id="rId5" Type="http://schemas.openxmlformats.org/officeDocument/2006/relationships/image" Target="../media/image12.png"/><Relationship Id="rId4" Type="http://schemas.openxmlformats.org/officeDocument/2006/relationships/image" Target="../media/image4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67000" y="1143000"/>
            <a:ext cx="6629400" cy="1219200"/>
          </a:xfrm>
        </p:spPr>
        <p:txBody>
          <a:bodyPr anchor="b"/>
          <a:lstStyle/>
          <a:p>
            <a:pPr indent="0" algn="ctr"/>
            <a:r>
              <a:rPr lang="en-US" sz="3200" dirty="0" smtClean="0"/>
              <a:t>Supporting the DOE and the NCFP:  NREL Fleet and Transportation Research Activities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Talking Freight Seminar</a:t>
            </a:r>
          </a:p>
          <a:p>
            <a:r>
              <a:rPr lang="en-US" dirty="0" smtClean="0"/>
              <a:t>Kevin Walkowicz</a:t>
            </a:r>
          </a:p>
          <a:p>
            <a:r>
              <a:rPr lang="en-US" dirty="0" smtClean="0"/>
              <a:t>February 20,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2238"/>
            <a:ext cx="8991600" cy="563562"/>
          </a:xfrm>
        </p:spPr>
        <p:txBody>
          <a:bodyPr/>
          <a:lstStyle/>
          <a:p>
            <a:r>
              <a:rPr lang="en-US" sz="2800" dirty="0" smtClean="0"/>
              <a:t>Gasoline HEV </a:t>
            </a:r>
            <a:r>
              <a:rPr lang="en-US" sz="2800" dirty="0" err="1" smtClean="0"/>
              <a:t>vs</a:t>
            </a:r>
            <a:r>
              <a:rPr lang="en-US" sz="2800" dirty="0" smtClean="0"/>
              <a:t> diesel vans– on road observations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1150077"/>
            <a:ext cx="8686800" cy="288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72" y="4365638"/>
            <a:ext cx="2299128" cy="13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346371" y="2590800"/>
            <a:ext cx="609600" cy="3118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24600" y="3719646"/>
            <a:ext cx="609600" cy="3118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Gasoline HEV Van </a:t>
            </a:r>
            <a:r>
              <a:rPr lang="en-US" sz="2800" dirty="0" err="1" smtClean="0"/>
              <a:t>vs</a:t>
            </a:r>
            <a:r>
              <a:rPr lang="en-US" sz="2800" dirty="0" smtClean="0"/>
              <a:t> diesel – Telling the Whole Story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71630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68" y="568020"/>
            <a:ext cx="1440036" cy="84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9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563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Field Testing &amp; Evaluation Example:  Hydraulic Hybrid</a:t>
            </a:r>
            <a:endParaRPr lang="en-US" sz="2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9144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sz="2000" dirty="0" smtClean="0"/>
              <a:t>20 Parker HHV’s –</a:t>
            </a:r>
            <a:r>
              <a:rPr lang="en-US" sz="2000" dirty="0" err="1" smtClean="0"/>
              <a:t>vs</a:t>
            </a:r>
            <a:r>
              <a:rPr lang="en-US" sz="2000" dirty="0" smtClean="0"/>
              <a:t>- </a:t>
            </a:r>
            <a:r>
              <a:rPr lang="en-US" sz="2000" dirty="0"/>
              <a:t>20 </a:t>
            </a:r>
            <a:r>
              <a:rPr lang="en-US" sz="2000" dirty="0" smtClean="0"/>
              <a:t>conventional </a:t>
            </a:r>
            <a:r>
              <a:rPr lang="en-US" sz="2000" dirty="0"/>
              <a:t>diesels </a:t>
            </a:r>
            <a:r>
              <a:rPr lang="en-US" sz="2000" dirty="0" smtClean="0"/>
              <a:t>in Baltimore and/or Atlanta</a:t>
            </a:r>
          </a:p>
          <a:p>
            <a:pPr>
              <a:buFontTx/>
              <a:buChar char="•"/>
            </a:pPr>
            <a:r>
              <a:rPr lang="en-US" sz="2000" dirty="0" smtClean="0"/>
              <a:t>HHV’s and Conventional will run on similar routes to avoid a route switch among vehicles to make a fair comparison</a:t>
            </a:r>
          </a:p>
          <a:p>
            <a:pPr marL="0" indent="0">
              <a:buNone/>
            </a:pPr>
            <a:r>
              <a:rPr lang="en-US" sz="2000" dirty="0" smtClean="0"/>
              <a:t>Data:  </a:t>
            </a:r>
          </a:p>
        </p:txBody>
      </p:sp>
      <p:pic>
        <p:nvPicPr>
          <p:cNvPr id="2050" name="Picture 2" descr="UPS, hydraulic, hybrid, vehicle, delivery, van, brown, truck, elect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069" y="3810000"/>
            <a:ext cx="4531396" cy="25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362200"/>
            <a:ext cx="8664064" cy="2453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600" dirty="0" smtClean="0"/>
              <a:t>Fuel </a:t>
            </a:r>
            <a:r>
              <a:rPr lang="en-US" sz="1600" dirty="0"/>
              <a:t>economy and maintenance </a:t>
            </a:r>
            <a:r>
              <a:rPr lang="en-US" sz="1600" dirty="0" smtClean="0"/>
              <a:t>records </a:t>
            </a:r>
            <a:r>
              <a:rPr lang="en-US" sz="1600" dirty="0"/>
              <a:t>on all </a:t>
            </a:r>
            <a:r>
              <a:rPr lang="en-US" sz="1600" dirty="0" smtClean="0"/>
              <a:t>vehicles </a:t>
            </a:r>
            <a:r>
              <a:rPr lang="en-US" sz="1600" dirty="0"/>
              <a:t>– 12 </a:t>
            </a:r>
            <a:r>
              <a:rPr lang="en-US" sz="1600" dirty="0" smtClean="0"/>
              <a:t>months</a:t>
            </a:r>
            <a:endParaRPr lang="en-US" sz="16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600" dirty="0"/>
              <a:t>Engine ECU “image” data </a:t>
            </a:r>
            <a:r>
              <a:rPr lang="en-US" sz="1600" dirty="0" smtClean="0"/>
              <a:t>(taken monthly)</a:t>
            </a:r>
            <a:endParaRPr lang="en-US" sz="16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600" dirty="0"/>
              <a:t>Dynamometer </a:t>
            </a:r>
            <a:r>
              <a:rPr lang="en-US" sz="1600" dirty="0" smtClean="0"/>
              <a:t>testing:  test </a:t>
            </a:r>
            <a:r>
              <a:rPr lang="en-US" sz="1600" dirty="0"/>
              <a:t>cycles chosen to match proposed GPS study </a:t>
            </a:r>
            <a:r>
              <a:rPr lang="en-US" sz="1600" dirty="0" smtClean="0"/>
              <a:t>results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600" dirty="0" smtClean="0"/>
              <a:t>Monthly Analysis: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600" dirty="0" smtClean="0"/>
              <a:t>Service Records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600" dirty="0" smtClean="0"/>
              <a:t>Warranty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600" dirty="0" smtClean="0"/>
              <a:t>Driver Fueling Logs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600" dirty="0" smtClean="0"/>
              <a:t>Vehicle Downtime / Availability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600" dirty="0" smtClean="0"/>
              <a:t>Road Calls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600" dirty="0"/>
          </a:p>
          <a:p>
            <a:pPr lvl="1">
              <a:lnSpc>
                <a:spcPct val="90000"/>
              </a:lnSpc>
              <a:defRPr/>
            </a:pPr>
            <a:endParaRPr lang="en-US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4815949"/>
            <a:ext cx="3276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Starts in March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563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Field Testing &amp; Evaluation Example:  EV Deployment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599" y="990600"/>
            <a:ext cx="5312229" cy="4897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</a:pPr>
            <a:r>
              <a:rPr lang="en-US" sz="2000" b="1" u="sng" dirty="0" smtClean="0">
                <a:solidFill>
                  <a:schemeClr val="accent1"/>
                </a:solidFill>
              </a:rPr>
              <a:t>Frito </a:t>
            </a:r>
            <a:r>
              <a:rPr lang="en-US" sz="2000" b="1" u="sng" dirty="0">
                <a:solidFill>
                  <a:schemeClr val="accent1"/>
                </a:solidFill>
              </a:rPr>
              <a:t>Lay </a:t>
            </a:r>
            <a:r>
              <a:rPr lang="en-US" sz="2000" b="1" u="sng" dirty="0" smtClean="0">
                <a:solidFill>
                  <a:schemeClr val="accent1"/>
                </a:solidFill>
              </a:rPr>
              <a:t>EV’s Study</a:t>
            </a:r>
            <a:endParaRPr lang="en-US" dirty="0">
              <a:solidFill>
                <a:schemeClr val="accent1"/>
              </a:solidFill>
            </a:endParaRP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Case </a:t>
            </a:r>
            <a:r>
              <a:rPr lang="en-US" sz="1600" dirty="0">
                <a:solidFill>
                  <a:schemeClr val="accent1"/>
                </a:solidFill>
              </a:rPr>
              <a:t>study’ of EV deployments (Smith vehicles) at two Frito Lay distribution centers 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Study </a:t>
            </a:r>
            <a:r>
              <a:rPr lang="en-US" sz="1600" dirty="0">
                <a:solidFill>
                  <a:schemeClr val="accent1"/>
                </a:solidFill>
              </a:rPr>
              <a:t>will compare EV’s versus 2010 diesel operation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Will focus on:  </a:t>
            </a:r>
          </a:p>
          <a:p>
            <a:pPr marL="685800" lvl="1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Installation </a:t>
            </a:r>
            <a:r>
              <a:rPr lang="en-US" sz="1600" dirty="0" smtClean="0">
                <a:solidFill>
                  <a:schemeClr val="accent1"/>
                </a:solidFill>
              </a:rPr>
              <a:t>experience</a:t>
            </a:r>
          </a:p>
          <a:p>
            <a:pPr marL="685800" lvl="1" indent="-228600">
              <a:spcBef>
                <a:spcPts val="0"/>
              </a:spcBef>
              <a:buFont typeface="Arial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685800" lvl="1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Overall costs (conventional vs. EV</a:t>
            </a:r>
            <a:r>
              <a:rPr lang="en-US" sz="1600" dirty="0" smtClean="0">
                <a:solidFill>
                  <a:schemeClr val="accent1"/>
                </a:solidFill>
              </a:rPr>
              <a:t>)</a:t>
            </a:r>
          </a:p>
          <a:p>
            <a:pPr marL="685800" lvl="1" indent="-228600">
              <a:spcBef>
                <a:spcPts val="0"/>
              </a:spcBef>
              <a:buFont typeface="Arial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685800" lvl="1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1" u="sng" dirty="0">
                <a:solidFill>
                  <a:schemeClr val="accent1"/>
                </a:solidFill>
              </a:rPr>
              <a:t>Battery degradation &amp; range</a:t>
            </a:r>
            <a:r>
              <a:rPr lang="en-US" sz="1600" b="1" dirty="0">
                <a:solidFill>
                  <a:schemeClr val="accent1"/>
                </a:solidFill>
              </a:rPr>
              <a:t>: </a:t>
            </a:r>
            <a:r>
              <a:rPr lang="en-US" sz="1600" dirty="0">
                <a:solidFill>
                  <a:schemeClr val="accent1"/>
                </a:solidFill>
              </a:rPr>
              <a:t>test batteries on-site to determine rate of degradation vs. usage 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marL="685800" lvl="1" indent="-228600">
              <a:spcBef>
                <a:spcPts val="0"/>
              </a:spcBef>
              <a:buFont typeface="Arial" pitchFamily="34" charset="0"/>
              <a:buChar char="•"/>
            </a:pPr>
            <a:endParaRPr lang="en-US" sz="1600" dirty="0" smtClean="0">
              <a:solidFill>
                <a:schemeClr val="accent1"/>
              </a:solidFill>
            </a:endParaRPr>
          </a:p>
          <a:p>
            <a:pPr marL="685800" lvl="1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Use </a:t>
            </a:r>
            <a:r>
              <a:rPr lang="en-US" sz="1600" dirty="0">
                <a:solidFill>
                  <a:schemeClr val="accent1"/>
                </a:solidFill>
              </a:rPr>
              <a:t>patterns:  Drive cycle 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>
                <a:solidFill>
                  <a:schemeClr val="accent1"/>
                </a:solidFill>
              </a:rPr>
              <a:t>&amp;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>
                <a:solidFill>
                  <a:schemeClr val="accent1"/>
                </a:solidFill>
              </a:rPr>
              <a:t>intelligent </a:t>
            </a:r>
            <a:r>
              <a:rPr lang="en-US" sz="1600" dirty="0" smtClean="0">
                <a:solidFill>
                  <a:schemeClr val="accent1"/>
                </a:solidFill>
              </a:rPr>
              <a:t>deployment</a:t>
            </a:r>
          </a:p>
          <a:p>
            <a:pPr marL="685800" lvl="1" indent="-228600">
              <a:spcBef>
                <a:spcPts val="0"/>
              </a:spcBef>
              <a:buFont typeface="Arial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685800" lvl="1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V2B opportunities (demand charge reductions</a:t>
            </a:r>
            <a:r>
              <a:rPr lang="en-US" sz="1600" dirty="0" smtClean="0">
                <a:solidFill>
                  <a:schemeClr val="accent1"/>
                </a:solidFill>
              </a:rPr>
              <a:t>)</a:t>
            </a:r>
          </a:p>
          <a:p>
            <a:pPr marL="685800" lvl="1" indent="-228600">
              <a:spcBef>
                <a:spcPts val="0"/>
              </a:spcBef>
              <a:buFont typeface="Arial" pitchFamily="34" charset="0"/>
              <a:buChar char="•"/>
            </a:pPr>
            <a:endParaRPr lang="en-US" sz="1600" baseline="30000" dirty="0">
              <a:solidFill>
                <a:schemeClr val="accent1"/>
              </a:solidFill>
            </a:endParaRPr>
          </a:p>
          <a:p>
            <a:pPr marL="685800" lvl="1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Grid </a:t>
            </a:r>
            <a:r>
              <a:rPr lang="en-US" sz="1600" dirty="0">
                <a:solidFill>
                  <a:schemeClr val="accent1"/>
                </a:solidFill>
              </a:rPr>
              <a:t>Integration </a:t>
            </a:r>
            <a:r>
              <a:rPr lang="en-US" sz="1600" dirty="0" smtClean="0">
                <a:solidFill>
                  <a:schemeClr val="accent1"/>
                </a:solidFill>
              </a:rPr>
              <a:t>Study?  Show effects of plugging in larger numbers of vehicles  at one location at same time.</a:t>
            </a: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8" name="Picture 4" descr="http://fleetowner.com/site-files/fleetowner.com/files/imagecache/medium_img/uploads/2012/05/frito-lay-smith-new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829" y="3521529"/>
            <a:ext cx="3381379" cy="190500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9" name="Picture 2" descr="Pepsico Casa Grande Fritolay Plant Solar Pane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990600"/>
            <a:ext cx="3381379" cy="2250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83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Box 5"/>
          <p:cNvSpPr txBox="1">
            <a:spLocks noChangeArrowheads="1"/>
          </p:cNvSpPr>
          <p:nvPr/>
        </p:nvSpPr>
        <p:spPr bwMode="auto">
          <a:xfrm>
            <a:off x="271463" y="819150"/>
            <a:ext cx="88725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hangingPunct="1">
              <a:buFont typeface="Arial" pitchFamily="34" charset="0"/>
              <a:buChar char="•"/>
            </a:pPr>
            <a:r>
              <a:rPr lang="en-US" dirty="0"/>
              <a:t>Life model developed based on laboratory test data for many duty-cycles and temperature conditions</a:t>
            </a:r>
          </a:p>
          <a:p>
            <a:pPr defTabSz="457200" eaLnBrk="1" hangingPunct="1">
              <a:buFont typeface="Arial" pitchFamily="34" charset="0"/>
              <a:buChar char="•"/>
            </a:pPr>
            <a:r>
              <a:rPr lang="en-US" dirty="0"/>
              <a:t>Model is extensible to other duty-cycles, but requires field </a:t>
            </a:r>
            <a:r>
              <a:rPr lang="en-US" dirty="0" smtClean="0"/>
              <a:t>validation to understand variables</a:t>
            </a:r>
            <a:endParaRPr lang="en-US" dirty="0"/>
          </a:p>
        </p:txBody>
      </p:sp>
      <p:sp>
        <p:nvSpPr>
          <p:cNvPr id="3083" name="TextBox 12"/>
          <p:cNvSpPr txBox="1">
            <a:spLocks noChangeArrowheads="1"/>
          </p:cNvSpPr>
          <p:nvPr/>
        </p:nvSpPr>
        <p:spPr bwMode="auto">
          <a:xfrm>
            <a:off x="593725" y="2027238"/>
            <a:ext cx="240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hangingPunct="1"/>
            <a:r>
              <a:rPr lang="en-US" sz="2000" b="1" i="1">
                <a:solidFill>
                  <a:prstClr val="white"/>
                </a:solidFill>
              </a:rPr>
              <a:t>Battery Life Model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43200" y="2311400"/>
            <a:ext cx="6264275" cy="3479800"/>
            <a:chOff x="3929063" y="2301875"/>
            <a:chExt cx="5078412" cy="2270125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929063" y="2311400"/>
              <a:ext cx="5078412" cy="22606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308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2772456"/>
              <a:ext cx="2371725" cy="166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" t="17529" r="7042" b="1195"/>
            <a:stretch>
              <a:fillRect/>
            </a:stretch>
          </p:blipFill>
          <p:spPr bwMode="auto">
            <a:xfrm>
              <a:off x="6640513" y="2746375"/>
              <a:ext cx="2089150" cy="166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TextBox 10"/>
            <p:cNvSpPr txBox="1">
              <a:spLocks noChangeArrowheads="1"/>
            </p:cNvSpPr>
            <p:nvPr/>
          </p:nvSpPr>
          <p:spPr bwMode="auto">
            <a:xfrm>
              <a:off x="6894513" y="2805113"/>
              <a:ext cx="758825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hangingPunct="1"/>
              <a:r>
                <a:rPr lang="en-US" sz="700">
                  <a:solidFill>
                    <a:prstClr val="black"/>
                  </a:solidFill>
                </a:rPr>
                <a:t>PHEV40,</a:t>
              </a:r>
            </a:p>
            <a:p>
              <a:pPr defTabSz="457200" eaLnBrk="1" hangingPunct="1"/>
              <a:r>
                <a:rPr lang="en-US" sz="700">
                  <a:solidFill>
                    <a:prstClr val="black"/>
                  </a:solidFill>
                </a:rPr>
                <a:t>Phoenix</a:t>
              </a:r>
            </a:p>
            <a:p>
              <a:pPr defTabSz="457200" eaLnBrk="1" hangingPunct="1"/>
              <a:r>
                <a:rPr lang="en-US" sz="700">
                  <a:solidFill>
                    <a:prstClr val="black"/>
                  </a:solidFill>
                </a:rPr>
                <a:t>782 drv cycles</a:t>
              </a:r>
            </a:p>
          </p:txBody>
        </p:sp>
        <p:sp>
          <p:nvSpPr>
            <p:cNvPr id="3084" name="TextBox 14"/>
            <p:cNvSpPr txBox="1">
              <a:spLocks noChangeArrowheads="1"/>
            </p:cNvSpPr>
            <p:nvPr/>
          </p:nvSpPr>
          <p:spPr bwMode="auto">
            <a:xfrm>
              <a:off x="4267200" y="2301875"/>
              <a:ext cx="2019754" cy="26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hangingPunct="1"/>
              <a:r>
                <a:rPr lang="en-US" sz="2000" b="1" i="1" dirty="0"/>
                <a:t>Simulation Studies</a:t>
              </a: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33375" y="-22225"/>
            <a:ext cx="83962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defRPr/>
            </a:pPr>
            <a:r>
              <a:rPr lang="en-US" sz="3600" b="1" kern="0" dirty="0" smtClean="0"/>
              <a:t>NCFP Interests:  Battery </a:t>
            </a:r>
            <a:r>
              <a:rPr lang="en-US" sz="3600" b="1" kern="0" dirty="0"/>
              <a:t>Life Prediction</a:t>
            </a:r>
            <a:endParaRPr lang="en-US" sz="2400" i="1" kern="0" dirty="0"/>
          </a:p>
        </p:txBody>
      </p:sp>
      <p:pic>
        <p:nvPicPr>
          <p:cNvPr id="309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t="41158" r="42442" b="18936"/>
          <a:stretch>
            <a:fillRect/>
          </a:stretch>
        </p:blipFill>
        <p:spPr bwMode="auto">
          <a:xfrm>
            <a:off x="457200" y="2361067"/>
            <a:ext cx="1671638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991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609600" y="5105400"/>
            <a:ext cx="7391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5562600"/>
            <a:ext cx="6096000" cy="9906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marL="3175" lvl="0" indent="-3175"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tx1"/>
                </a:solidFill>
              </a:rPr>
              <a:t>Quarterly and cumulative summary results are available on the Fleet Test and Evaluation subsite,</a:t>
            </a:r>
          </a:p>
          <a:p>
            <a:pPr marL="3175" lvl="0" indent="-3175">
              <a:spcBef>
                <a:spcPct val="20000"/>
              </a:spcBef>
              <a:defRPr/>
            </a:pPr>
            <a:r>
              <a:rPr lang="en-US" b="1" u="sng" dirty="0" smtClean="0">
                <a:solidFill>
                  <a:schemeClr val="tx1"/>
                </a:solidFill>
              </a:rPr>
              <a:t>http://www.nrel.gov/vehiclesandfuels/fleettest/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8839200" cy="5635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Recovery Act Data Analysis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838200"/>
            <a:ext cx="8305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ARRA funds helped deploy vehicles and EVSEs, some of which were MD/HD focused:</a:t>
            </a:r>
          </a:p>
          <a:p>
            <a:pPr marL="1485900" lvl="2" indent="-342900">
              <a:buFont typeface="Arial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Smith Electric Vehicles - Newton (500 vehicles)</a:t>
            </a:r>
          </a:p>
          <a:p>
            <a:pPr marL="1485900" lvl="2" indent="-342900">
              <a:buFont typeface="Arial"/>
              <a:buChar char="•"/>
            </a:pPr>
            <a:r>
              <a:rPr lang="en-US" sz="2000" dirty="0" smtClean="0"/>
              <a:t>Navistar  - </a:t>
            </a:r>
            <a:r>
              <a:rPr lang="en-US" sz="2000" dirty="0" err="1" smtClean="0"/>
              <a:t>eStar</a:t>
            </a:r>
            <a:r>
              <a:rPr lang="en-US" sz="2000" dirty="0" smtClean="0"/>
              <a:t> (up to 950 vehicles)</a:t>
            </a:r>
          </a:p>
          <a:p>
            <a:pPr marL="1485900" lvl="2" indent="-342900">
              <a:buFont typeface="Arial"/>
              <a:buChar char="•"/>
            </a:pPr>
            <a:r>
              <a:rPr lang="en-US" sz="2000" dirty="0" smtClean="0"/>
              <a:t>South Coast Air Quality Management District / EPRI – Utility bucket trucks and class 3 service vans (~350 vehicles)</a:t>
            </a:r>
          </a:p>
          <a:p>
            <a:pPr marL="1485900" lvl="2" indent="-342900">
              <a:buFont typeface="Arial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Cascade Sierra Solutions  - sleeper cab trucks and electrified </a:t>
            </a:r>
            <a:r>
              <a:rPr lang="en-US" sz="2000" b="1" dirty="0" err="1" smtClean="0">
                <a:solidFill>
                  <a:srgbClr val="C00000"/>
                </a:solidFill>
              </a:rPr>
              <a:t>truckstops</a:t>
            </a:r>
            <a:r>
              <a:rPr lang="en-US" sz="2000" b="1" dirty="0" smtClean="0">
                <a:solidFill>
                  <a:srgbClr val="C00000"/>
                </a:solidFill>
              </a:rPr>
              <a:t> (50 sites and 5000 trucks)</a:t>
            </a:r>
          </a:p>
          <a:p>
            <a:pPr marL="1485900" lvl="2" indent="-342900">
              <a:buFont typeface="Arial"/>
              <a:buChar char="•"/>
            </a:pPr>
            <a:endParaRPr lang="en-US" sz="2000" dirty="0" smtClean="0"/>
          </a:p>
          <a:p>
            <a:pPr marL="109538" indent="-109538">
              <a:buFont typeface="Arial"/>
              <a:buChar char="•"/>
            </a:pPr>
            <a:r>
              <a:rPr lang="en-US" sz="2000" dirty="0" smtClean="0"/>
              <a:t> DOE Program collecting and analyzing data to understand usage, barriers and challenges</a:t>
            </a:r>
          </a:p>
          <a:p>
            <a:pPr marL="1487488" lvl="2" indent="-341313">
              <a:buFont typeface="Arial"/>
              <a:buChar char="•"/>
            </a:pPr>
            <a:r>
              <a:rPr lang="en-US" sz="2000" dirty="0" smtClean="0"/>
              <a:t>~30 channels of 1hz data collected and stored at NREL</a:t>
            </a:r>
          </a:p>
          <a:p>
            <a:pPr marL="1487488" lvl="2" indent="-341313">
              <a:buFont typeface="Arial"/>
              <a:buChar char="•"/>
            </a:pPr>
            <a:r>
              <a:rPr lang="en-US" sz="2000" dirty="0" smtClean="0"/>
              <a:t>~30 distinct data analysis products produced as data received</a:t>
            </a:r>
          </a:p>
          <a:p>
            <a:pPr marL="1487488" lvl="2" indent="-341313">
              <a:buFont typeface="Arial"/>
              <a:buChar char="•"/>
            </a:pPr>
            <a:r>
              <a:rPr lang="en-US" sz="2000" dirty="0" smtClean="0"/>
              <a:t>Quarterly reports published on basic usage statistics – similar to INL format on LD EV’s</a:t>
            </a:r>
          </a:p>
        </p:txBody>
      </p:sp>
    </p:spTree>
    <p:extLst>
      <p:ext uri="{BB962C8B-B14F-4D97-AF65-F5344CB8AC3E}">
        <p14:creationId xmlns:p14="http://schemas.microsoft.com/office/powerpoint/2010/main" val="25512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4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Smith Electric Vehicle – ARRA Data Analysis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14400"/>
            <a:ext cx="2778034" cy="309909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" name="Picture 9" descr="SmithNewton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727" y="4953000"/>
            <a:ext cx="2155126" cy="14222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ontent Placeholder 7"/>
          <p:cNvSpPr>
            <a:spLocks noGrp="1"/>
          </p:cNvSpPr>
          <p:nvPr>
            <p:ph idx="1"/>
          </p:nvPr>
        </p:nvSpPr>
        <p:spPr>
          <a:xfrm>
            <a:off x="152400" y="990600"/>
            <a:ext cx="4876800" cy="379040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500 </a:t>
            </a:r>
            <a:r>
              <a:rPr lang="en-US" dirty="0" err="1" smtClean="0">
                <a:solidFill>
                  <a:schemeClr val="accent1"/>
                </a:solidFill>
              </a:rPr>
              <a:t>Newtons</a:t>
            </a:r>
            <a:r>
              <a:rPr lang="en-US" dirty="0" smtClean="0">
                <a:solidFill>
                  <a:schemeClr val="accent1"/>
                </a:solidFill>
              </a:rPr>
              <a:t> being deployed in U.S.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Manufactured in Kansas City, MO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$32 Million ARRA award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100 mile electric range required (cycle dependent)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Deployment plans included 20 launch partners including:</a:t>
            </a:r>
          </a:p>
          <a:p>
            <a:pPr lvl="2">
              <a:spcAft>
                <a:spcPts val="0"/>
              </a:spcAft>
            </a:pPr>
            <a:r>
              <a:rPr lang="en-US" b="0" dirty="0" smtClean="0">
                <a:solidFill>
                  <a:schemeClr val="accent1"/>
                </a:solidFill>
              </a:rPr>
              <a:t>Frito-Lay</a:t>
            </a:r>
          </a:p>
          <a:p>
            <a:pPr lvl="2">
              <a:spcAft>
                <a:spcPts val="0"/>
              </a:spcAft>
            </a:pPr>
            <a:r>
              <a:rPr lang="en-US" b="0" dirty="0" smtClean="0">
                <a:solidFill>
                  <a:schemeClr val="accent1"/>
                </a:solidFill>
              </a:rPr>
              <a:t>Coca Cola (NY)</a:t>
            </a:r>
          </a:p>
          <a:p>
            <a:pPr lvl="2">
              <a:spcAft>
                <a:spcPts val="0"/>
              </a:spcAft>
            </a:pPr>
            <a:r>
              <a:rPr lang="en-US" b="0" dirty="0" smtClean="0">
                <a:solidFill>
                  <a:schemeClr val="accent1"/>
                </a:solidFill>
              </a:rPr>
              <a:t>Kansas City Power and Light (MO)</a:t>
            </a:r>
          </a:p>
          <a:p>
            <a:pPr lvl="2">
              <a:spcAft>
                <a:spcPts val="0"/>
              </a:spcAft>
            </a:pPr>
            <a:r>
              <a:rPr lang="en-US" b="0" dirty="0" smtClean="0">
                <a:solidFill>
                  <a:schemeClr val="accent1"/>
                </a:solidFill>
              </a:rPr>
              <a:t>AT&amp;T (MO)</a:t>
            </a:r>
          </a:p>
          <a:p>
            <a:pPr lvl="2">
              <a:spcAft>
                <a:spcPts val="0"/>
              </a:spcAft>
            </a:pPr>
            <a:r>
              <a:rPr lang="en-US" b="0" dirty="0" smtClean="0">
                <a:solidFill>
                  <a:schemeClr val="accent1"/>
                </a:solidFill>
              </a:rPr>
              <a:t>Staples (CA, OH)</a:t>
            </a:r>
          </a:p>
          <a:p>
            <a:pPr lvl="2">
              <a:spcAft>
                <a:spcPts val="0"/>
              </a:spcAft>
            </a:pPr>
            <a:r>
              <a:rPr lang="en-US" b="0" dirty="0" smtClean="0">
                <a:solidFill>
                  <a:schemeClr val="accent1"/>
                </a:solidFill>
              </a:rPr>
              <a:t>PG&amp;E (CA)</a:t>
            </a:r>
          </a:p>
          <a:p>
            <a:pPr lvl="2">
              <a:spcAft>
                <a:spcPts val="0"/>
              </a:spcAft>
            </a:pPr>
            <a:r>
              <a:rPr lang="en-US" dirty="0" smtClean="0">
                <a:solidFill>
                  <a:schemeClr val="accent1"/>
                </a:solidFill>
              </a:rPr>
              <a:t>FedEx</a:t>
            </a:r>
            <a:endParaRPr lang="en-US" b="0" dirty="0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535553"/>
            <a:ext cx="2743200" cy="3825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43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Cascade Sierra:  </a:t>
            </a:r>
            <a:r>
              <a:rPr lang="en-US" sz="2800" dirty="0" err="1" smtClean="0"/>
              <a:t>Truckstop</a:t>
            </a:r>
            <a:r>
              <a:rPr lang="en-US" sz="2800" dirty="0" smtClean="0"/>
              <a:t> Electrification Analysis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5105399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50 TSE sites with </a:t>
            </a:r>
            <a:r>
              <a:rPr lang="en-US" sz="2400" dirty="0" err="1" smtClean="0"/>
              <a:t>Shorepower</a:t>
            </a:r>
            <a:r>
              <a:rPr lang="en-US" sz="2400" dirty="0" smtClean="0"/>
              <a:t> Technologies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Idle reduction technologies rebated (5000)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Auxiliary power units/ generator sets</a:t>
            </a:r>
            <a:endParaRPr lang="en-US" sz="12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Battery air conditioning systems</a:t>
            </a:r>
            <a:endParaRPr lang="en-US" sz="12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Thermal storage systems, evaporative coolers</a:t>
            </a:r>
            <a:endParaRPr lang="en-US" sz="12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Trailer transport refrigeration units</a:t>
            </a:r>
            <a:endParaRPr lang="en-US" sz="12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Straight truck cold plate and refrigeration systems</a:t>
            </a:r>
            <a:endParaRPr lang="en-US" sz="12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Plug-in adapter kits.</a:t>
            </a:r>
          </a:p>
          <a:p>
            <a:r>
              <a:rPr lang="en-US" sz="2400" dirty="0" smtClean="0"/>
              <a:t>Data collected will include:</a:t>
            </a:r>
          </a:p>
          <a:p>
            <a:pPr lvl="1"/>
            <a:r>
              <a:rPr lang="en-US" sz="2000" dirty="0" smtClean="0"/>
              <a:t># of plug in events</a:t>
            </a:r>
          </a:p>
          <a:p>
            <a:pPr lvl="1"/>
            <a:r>
              <a:rPr lang="en-US" sz="2000" dirty="0" smtClean="0"/>
              <a:t>Total kWh used</a:t>
            </a:r>
          </a:p>
          <a:p>
            <a:pPr lvl="1"/>
            <a:r>
              <a:rPr lang="en-US" sz="2000" dirty="0" smtClean="0"/>
              <a:t>Fuel Saved</a:t>
            </a:r>
          </a:p>
          <a:p>
            <a:pPr lvl="1"/>
            <a:r>
              <a:rPr lang="en-US" sz="2000" dirty="0" smtClean="0"/>
              <a:t>GHG avoided</a:t>
            </a:r>
          </a:p>
          <a:p>
            <a:pPr lvl="1"/>
            <a:r>
              <a:rPr lang="en-US" sz="2000" dirty="0" smtClean="0"/>
              <a:t>Time of day, length of use,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r>
              <a:rPr lang="en-US" sz="2400" dirty="0" smtClean="0"/>
              <a:t>Data Reporting to Start in March 2013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76547"/>
            <a:ext cx="4038600" cy="227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044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Tools for Fleets:  Fleet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671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Phase </a:t>
            </a:r>
            <a:r>
              <a:rPr lang="en-US" sz="2000" dirty="0" smtClean="0"/>
              <a:t>1:  Presorted </a:t>
            </a:r>
            <a:r>
              <a:rPr lang="en-US" sz="2000" dirty="0"/>
              <a:t>Data Sets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524000"/>
            <a:ext cx="4038600" cy="457200"/>
          </a:xfrm>
        </p:spPr>
        <p:txBody>
          <a:bodyPr>
            <a:normAutofit/>
          </a:bodyPr>
          <a:lstStyle/>
          <a:p>
            <a:r>
              <a:rPr lang="en-US" sz="2000" dirty="0"/>
              <a:t>Phase 2:  Sortable Data Sets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9144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Online vocational database </a:t>
            </a:r>
            <a:r>
              <a:rPr lang="en-US" sz="2800" dirty="0"/>
              <a:t>of </a:t>
            </a:r>
            <a:r>
              <a:rPr lang="en-US" sz="2800" dirty="0" smtClean="0"/>
              <a:t>vehicle-use information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7316" r="2389" b="16507"/>
          <a:stretch/>
        </p:blipFill>
        <p:spPr>
          <a:xfrm>
            <a:off x="381000" y="1981200"/>
            <a:ext cx="3600450" cy="33718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7" name="Picture 2" descr="C:\Users\kwalkowi\AppData\Local\Microsoft\Windows\Temporary Internet Files\Content.Outlook\S4717BSJ\updated_fleet_gu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91" y="1981200"/>
            <a:ext cx="4627852" cy="26421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90999" y="4722674"/>
            <a:ext cx="4653743" cy="16619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Users can custom sort and graph:</a:t>
            </a:r>
          </a:p>
          <a:p>
            <a:pPr marL="45720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Class</a:t>
            </a:r>
          </a:p>
          <a:p>
            <a:pPr marL="45720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Vocation</a:t>
            </a:r>
          </a:p>
          <a:p>
            <a:pPr marL="45720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Fuel type (or drivetrain)</a:t>
            </a:r>
          </a:p>
          <a:p>
            <a:pPr marL="45720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Region (4)</a:t>
            </a:r>
          </a:p>
          <a:p>
            <a:pPr marL="45720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Sub-region (based on census map)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Fleet DNA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038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 smtClean="0"/>
              <a:t>OEMs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/>
              <a:t>B</a:t>
            </a:r>
            <a:r>
              <a:rPr lang="en-US" dirty="0" smtClean="0"/>
              <a:t>etter </a:t>
            </a:r>
            <a:r>
              <a:rPr lang="en-US" dirty="0"/>
              <a:t>understanding of </a:t>
            </a:r>
            <a:r>
              <a:rPr lang="en-US" dirty="0" smtClean="0"/>
              <a:t>customer-use profiles</a:t>
            </a:r>
            <a:endParaRPr lang="en-US" dirty="0"/>
          </a:p>
          <a:p>
            <a:r>
              <a:rPr lang="en-US" b="0" dirty="0" smtClean="0"/>
              <a:t>Fleets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Determine maximum </a:t>
            </a:r>
            <a:r>
              <a:rPr lang="en-US" dirty="0"/>
              <a:t>ROI </a:t>
            </a:r>
            <a:r>
              <a:rPr lang="en-US" dirty="0" smtClean="0"/>
              <a:t>from investment</a:t>
            </a:r>
            <a:endParaRPr lang="en-US" dirty="0"/>
          </a:p>
          <a:p>
            <a:r>
              <a:rPr lang="en-US" b="0" dirty="0"/>
              <a:t>Funding a</a:t>
            </a:r>
            <a:r>
              <a:rPr lang="en-US" b="0" dirty="0" smtClean="0"/>
              <a:t>gencies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/>
              <a:t>O</a:t>
            </a:r>
            <a:r>
              <a:rPr lang="en-US" dirty="0" smtClean="0"/>
              <a:t>ptimize </a:t>
            </a:r>
            <a:r>
              <a:rPr lang="en-US" dirty="0"/>
              <a:t>impact of financial incentive </a:t>
            </a:r>
            <a:r>
              <a:rPr lang="en-US" dirty="0" smtClean="0"/>
              <a:t>offers</a:t>
            </a:r>
            <a:endParaRPr lang="en-US" dirty="0"/>
          </a:p>
          <a:p>
            <a:r>
              <a:rPr lang="en-US" b="0" dirty="0" smtClean="0"/>
              <a:t>Researchers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D</a:t>
            </a:r>
            <a:r>
              <a:rPr lang="en-US" b="0" dirty="0" smtClean="0"/>
              <a:t>ata source for modeling and simulation</a:t>
            </a:r>
            <a:endParaRPr lang="en-US" b="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484" y="1040993"/>
            <a:ext cx="4543516" cy="33024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8200" y="4476452"/>
            <a:ext cx="3657600" cy="2000548"/>
          </a:xfrm>
          <a:prstGeom prst="rect">
            <a:avLst/>
          </a:prstGeom>
          <a:solidFill>
            <a:srgbClr val="FF620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Fleet DNA features: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Aggregated and anonymous data</a:t>
            </a:r>
          </a:p>
          <a:p>
            <a:pPr marL="742950" lvl="1" indent="-285750">
              <a:buFont typeface="Calibri" pitchFamily="34" charset="0"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 Fleets </a:t>
            </a:r>
            <a:r>
              <a:rPr lang="en-US" sz="1600" dirty="0">
                <a:solidFill>
                  <a:schemeClr val="bg1"/>
                </a:solidFill>
              </a:rPr>
              <a:t>are not </a:t>
            </a:r>
            <a:r>
              <a:rPr lang="en-US" sz="1600" dirty="0" smtClean="0">
                <a:solidFill>
                  <a:schemeClr val="bg1"/>
                </a:solidFill>
              </a:rPr>
              <a:t>identified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20-plus </a:t>
            </a:r>
            <a:r>
              <a:rPr lang="en-US" dirty="0">
                <a:solidFill>
                  <a:schemeClr val="bg1"/>
                </a:solidFill>
              </a:rPr>
              <a:t>high-value </a:t>
            </a:r>
            <a:r>
              <a:rPr lang="en-US" dirty="0" smtClean="0">
                <a:solidFill>
                  <a:schemeClr val="bg1"/>
                </a:solidFill>
              </a:rPr>
              <a:t>metrics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Data products for </a:t>
            </a:r>
            <a:r>
              <a:rPr lang="en-US" dirty="0">
                <a:solidFill>
                  <a:schemeClr val="bg1"/>
                </a:solidFill>
              </a:rPr>
              <a:t>each </a:t>
            </a:r>
            <a:r>
              <a:rPr lang="en-US" dirty="0" smtClean="0">
                <a:solidFill>
                  <a:schemeClr val="bg1"/>
                </a:solidFill>
              </a:rPr>
              <a:t>vocation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ata </a:t>
            </a:r>
            <a:r>
              <a:rPr lang="en-US" dirty="0">
                <a:solidFill>
                  <a:schemeClr val="bg1"/>
                </a:solidFill>
              </a:rPr>
              <a:t>for industry drive-cycle </a:t>
            </a:r>
            <a:r>
              <a:rPr lang="en-US" dirty="0" smtClean="0">
                <a:solidFill>
                  <a:schemeClr val="bg1"/>
                </a:solidFill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25812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dirty="0" smtClean="0"/>
              <a:t>NCFP Supporting Activities:  Resources Available to NCFP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879693"/>
            <a:ext cx="6172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MD &amp; HD Field Testing and Evaluation Efforts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Electric Hybrid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Hydraulic </a:t>
            </a:r>
            <a:r>
              <a:rPr lang="en-US" sz="2000" dirty="0" smtClean="0"/>
              <a:t>Hybrid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Battery  Life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Electric Vehicle Deployment</a:t>
            </a:r>
            <a:endParaRPr lang="en-US" sz="2000" dirty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MD &amp; HD Data Collection and Analysis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Recovery Act Data Analysis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Smith, Navistar:  EV Delivery Trucks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Cascade Sierra:  </a:t>
            </a:r>
            <a:r>
              <a:rPr lang="en-US" sz="2000" dirty="0" err="1" smtClean="0"/>
              <a:t>Truckstop</a:t>
            </a:r>
            <a:r>
              <a:rPr lang="en-US" sz="2000" dirty="0" smtClean="0"/>
              <a:t> Electrification</a:t>
            </a:r>
          </a:p>
          <a:p>
            <a:pPr lvl="1"/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Tools and Data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Fleet DNA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DRIVE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err="1" smtClean="0"/>
              <a:t>FASTSim</a:t>
            </a:r>
            <a:endParaRPr lang="en-US" sz="2000" dirty="0" smtClean="0"/>
          </a:p>
          <a:p>
            <a:pPr marL="342900" indent="-342900">
              <a:buAutoNum type="arabicPeriod"/>
            </a:pPr>
            <a:endParaRPr lang="en-US" sz="2400" dirty="0"/>
          </a:p>
        </p:txBody>
      </p:sp>
      <p:pic>
        <p:nvPicPr>
          <p:cNvPr id="1026" name="Picture 2" descr="C:\Users\kwalkowi\AppData\Local\Microsoft\Windows\Temporary Internet Files\Content.IE5\SN0XHFBK\227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54" y="762000"/>
            <a:ext cx="2482014" cy="161330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walkowi\AppData\Local\Microsoft\Windows\Temporary Internet Files\Content.IE5\1M7UKID1\2278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52" y="2254249"/>
            <a:ext cx="1981200" cy="131848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152" y="3200400"/>
            <a:ext cx="2209800" cy="168217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29" descr="FASTSim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6808" y="5060778"/>
            <a:ext cx="1303953" cy="1246949"/>
          </a:xfrm>
          <a:prstGeom prst="rect">
            <a:avLst/>
          </a:prstGeom>
        </p:spPr>
      </p:pic>
      <p:pic>
        <p:nvPicPr>
          <p:cNvPr id="1029" name="Picture 5" descr="Fleet DNA Project graphic depicting a trail of data emerging from truck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506" y="5060778"/>
            <a:ext cx="1430494" cy="83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walkowi\AppData\Local\Microsoft\Windows\Temporary Internet Files\Content.Outlook\S4717BSJ\DriveIcon3-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76" y="5177379"/>
            <a:ext cx="1373124" cy="101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70372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Fleet DNA Data </a:t>
            </a:r>
            <a:r>
              <a:rPr lang="en-US" dirty="0"/>
              <a:t>Sets</a:t>
            </a:r>
          </a:p>
        </p:txBody>
      </p:sp>
      <p:sp>
        <p:nvSpPr>
          <p:cNvPr id="5" name="Freeform 4"/>
          <p:cNvSpPr/>
          <p:nvPr/>
        </p:nvSpPr>
        <p:spPr>
          <a:xfrm>
            <a:off x="156505" y="997566"/>
            <a:ext cx="2812181" cy="5102297"/>
          </a:xfrm>
          <a:custGeom>
            <a:avLst/>
            <a:gdLst>
              <a:gd name="connsiteX0" fmla="*/ 0 w 2812181"/>
              <a:gd name="connsiteY0" fmla="*/ 281218 h 5363546"/>
              <a:gd name="connsiteX1" fmla="*/ 82367 w 2812181"/>
              <a:gd name="connsiteY1" fmla="*/ 82367 h 5363546"/>
              <a:gd name="connsiteX2" fmla="*/ 281218 w 2812181"/>
              <a:gd name="connsiteY2" fmla="*/ 0 h 5363546"/>
              <a:gd name="connsiteX3" fmla="*/ 2530963 w 2812181"/>
              <a:gd name="connsiteY3" fmla="*/ 0 h 5363546"/>
              <a:gd name="connsiteX4" fmla="*/ 2729814 w 2812181"/>
              <a:gd name="connsiteY4" fmla="*/ 82367 h 5363546"/>
              <a:gd name="connsiteX5" fmla="*/ 2812181 w 2812181"/>
              <a:gd name="connsiteY5" fmla="*/ 281218 h 5363546"/>
              <a:gd name="connsiteX6" fmla="*/ 2812181 w 2812181"/>
              <a:gd name="connsiteY6" fmla="*/ 5082328 h 5363546"/>
              <a:gd name="connsiteX7" fmla="*/ 2729814 w 2812181"/>
              <a:gd name="connsiteY7" fmla="*/ 5281179 h 5363546"/>
              <a:gd name="connsiteX8" fmla="*/ 2530963 w 2812181"/>
              <a:gd name="connsiteY8" fmla="*/ 5363546 h 5363546"/>
              <a:gd name="connsiteX9" fmla="*/ 281218 w 2812181"/>
              <a:gd name="connsiteY9" fmla="*/ 5363546 h 5363546"/>
              <a:gd name="connsiteX10" fmla="*/ 82367 w 2812181"/>
              <a:gd name="connsiteY10" fmla="*/ 5281179 h 5363546"/>
              <a:gd name="connsiteX11" fmla="*/ 0 w 2812181"/>
              <a:gd name="connsiteY11" fmla="*/ 5082328 h 5363546"/>
              <a:gd name="connsiteX12" fmla="*/ 0 w 2812181"/>
              <a:gd name="connsiteY12" fmla="*/ 281218 h 536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2181" h="5363546">
                <a:moveTo>
                  <a:pt x="0" y="281218"/>
                </a:moveTo>
                <a:cubicBezTo>
                  <a:pt x="0" y="206634"/>
                  <a:pt x="29628" y="135105"/>
                  <a:pt x="82367" y="82367"/>
                </a:cubicBezTo>
                <a:cubicBezTo>
                  <a:pt x="135106" y="29628"/>
                  <a:pt x="206635" y="0"/>
                  <a:pt x="281218" y="0"/>
                </a:cubicBezTo>
                <a:lnTo>
                  <a:pt x="2530963" y="0"/>
                </a:lnTo>
                <a:cubicBezTo>
                  <a:pt x="2605547" y="0"/>
                  <a:pt x="2677076" y="29628"/>
                  <a:pt x="2729814" y="82367"/>
                </a:cubicBezTo>
                <a:cubicBezTo>
                  <a:pt x="2782553" y="135106"/>
                  <a:pt x="2812181" y="206635"/>
                  <a:pt x="2812181" y="281218"/>
                </a:cubicBezTo>
                <a:lnTo>
                  <a:pt x="2812181" y="5082328"/>
                </a:lnTo>
                <a:cubicBezTo>
                  <a:pt x="2812181" y="5156912"/>
                  <a:pt x="2782553" y="5228441"/>
                  <a:pt x="2729814" y="5281179"/>
                </a:cubicBezTo>
                <a:cubicBezTo>
                  <a:pt x="2677075" y="5333918"/>
                  <a:pt x="2605546" y="5363546"/>
                  <a:pt x="2530963" y="5363546"/>
                </a:cubicBezTo>
                <a:lnTo>
                  <a:pt x="281218" y="5363546"/>
                </a:lnTo>
                <a:cubicBezTo>
                  <a:pt x="206634" y="5363546"/>
                  <a:pt x="135105" y="5333918"/>
                  <a:pt x="82367" y="5281179"/>
                </a:cubicBezTo>
                <a:cubicBezTo>
                  <a:pt x="29628" y="5228440"/>
                  <a:pt x="0" y="5156911"/>
                  <a:pt x="0" y="5082328"/>
                </a:cubicBezTo>
                <a:lnTo>
                  <a:pt x="0" y="281218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28016" tIns="2273434" rIns="128016" bIns="1200726" numCol="1" spcCol="1270" anchor="t" anchorCtr="1">
            <a:noAutofit/>
          </a:bodyPr>
          <a:lstStyle/>
          <a:p>
            <a:pPr marL="457200" lvl="2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600" b="1" kern="1200" dirty="0">
              <a:solidFill>
                <a:schemeClr val="bg1"/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400" kern="1200" dirty="0"/>
          </a:p>
        </p:txBody>
      </p:sp>
      <p:sp>
        <p:nvSpPr>
          <p:cNvPr id="6" name="Freeform 5"/>
          <p:cNvSpPr/>
          <p:nvPr/>
        </p:nvSpPr>
        <p:spPr>
          <a:xfrm>
            <a:off x="6073625" y="1026141"/>
            <a:ext cx="2841775" cy="3009355"/>
          </a:xfrm>
          <a:custGeom>
            <a:avLst/>
            <a:gdLst>
              <a:gd name="connsiteX0" fmla="*/ 0 w 2812181"/>
              <a:gd name="connsiteY0" fmla="*/ 281218 h 5363546"/>
              <a:gd name="connsiteX1" fmla="*/ 82367 w 2812181"/>
              <a:gd name="connsiteY1" fmla="*/ 82367 h 5363546"/>
              <a:gd name="connsiteX2" fmla="*/ 281218 w 2812181"/>
              <a:gd name="connsiteY2" fmla="*/ 0 h 5363546"/>
              <a:gd name="connsiteX3" fmla="*/ 2530963 w 2812181"/>
              <a:gd name="connsiteY3" fmla="*/ 0 h 5363546"/>
              <a:gd name="connsiteX4" fmla="*/ 2729814 w 2812181"/>
              <a:gd name="connsiteY4" fmla="*/ 82367 h 5363546"/>
              <a:gd name="connsiteX5" fmla="*/ 2812181 w 2812181"/>
              <a:gd name="connsiteY5" fmla="*/ 281218 h 5363546"/>
              <a:gd name="connsiteX6" fmla="*/ 2812181 w 2812181"/>
              <a:gd name="connsiteY6" fmla="*/ 5082328 h 5363546"/>
              <a:gd name="connsiteX7" fmla="*/ 2729814 w 2812181"/>
              <a:gd name="connsiteY7" fmla="*/ 5281179 h 5363546"/>
              <a:gd name="connsiteX8" fmla="*/ 2530963 w 2812181"/>
              <a:gd name="connsiteY8" fmla="*/ 5363546 h 5363546"/>
              <a:gd name="connsiteX9" fmla="*/ 281218 w 2812181"/>
              <a:gd name="connsiteY9" fmla="*/ 5363546 h 5363546"/>
              <a:gd name="connsiteX10" fmla="*/ 82367 w 2812181"/>
              <a:gd name="connsiteY10" fmla="*/ 5281179 h 5363546"/>
              <a:gd name="connsiteX11" fmla="*/ 0 w 2812181"/>
              <a:gd name="connsiteY11" fmla="*/ 5082328 h 5363546"/>
              <a:gd name="connsiteX12" fmla="*/ 0 w 2812181"/>
              <a:gd name="connsiteY12" fmla="*/ 281218 h 536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2181" h="5363546">
                <a:moveTo>
                  <a:pt x="0" y="281218"/>
                </a:moveTo>
                <a:cubicBezTo>
                  <a:pt x="0" y="206634"/>
                  <a:pt x="29628" y="135105"/>
                  <a:pt x="82367" y="82367"/>
                </a:cubicBezTo>
                <a:cubicBezTo>
                  <a:pt x="135106" y="29628"/>
                  <a:pt x="206635" y="0"/>
                  <a:pt x="281218" y="0"/>
                </a:cubicBezTo>
                <a:lnTo>
                  <a:pt x="2530963" y="0"/>
                </a:lnTo>
                <a:cubicBezTo>
                  <a:pt x="2605547" y="0"/>
                  <a:pt x="2677076" y="29628"/>
                  <a:pt x="2729814" y="82367"/>
                </a:cubicBezTo>
                <a:cubicBezTo>
                  <a:pt x="2782553" y="135106"/>
                  <a:pt x="2812181" y="206635"/>
                  <a:pt x="2812181" y="281218"/>
                </a:cubicBezTo>
                <a:lnTo>
                  <a:pt x="2812181" y="5082328"/>
                </a:lnTo>
                <a:cubicBezTo>
                  <a:pt x="2812181" y="5156912"/>
                  <a:pt x="2782553" y="5228441"/>
                  <a:pt x="2729814" y="5281179"/>
                </a:cubicBezTo>
                <a:cubicBezTo>
                  <a:pt x="2677075" y="5333918"/>
                  <a:pt x="2605546" y="5363546"/>
                  <a:pt x="2530963" y="5363546"/>
                </a:cubicBezTo>
                <a:lnTo>
                  <a:pt x="281218" y="5363546"/>
                </a:lnTo>
                <a:cubicBezTo>
                  <a:pt x="206634" y="5363546"/>
                  <a:pt x="135105" y="5333918"/>
                  <a:pt x="82367" y="5281179"/>
                </a:cubicBezTo>
                <a:cubicBezTo>
                  <a:pt x="29628" y="5228440"/>
                  <a:pt x="0" y="5156911"/>
                  <a:pt x="0" y="5082328"/>
                </a:cubicBezTo>
                <a:lnTo>
                  <a:pt x="0" y="281218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28016" tIns="2273434" rIns="128016" bIns="1200726" numCol="1" spcCol="1270" anchor="t" anchorCtr="1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b="1" kern="1200" dirty="0" smtClean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078017" y="990600"/>
            <a:ext cx="2892778" cy="3044896"/>
          </a:xfrm>
          <a:custGeom>
            <a:avLst/>
            <a:gdLst>
              <a:gd name="connsiteX0" fmla="*/ 0 w 2892778"/>
              <a:gd name="connsiteY0" fmla="*/ 289278 h 5363546"/>
              <a:gd name="connsiteX1" fmla="*/ 84728 w 2892778"/>
              <a:gd name="connsiteY1" fmla="*/ 84728 h 5363546"/>
              <a:gd name="connsiteX2" fmla="*/ 289279 w 2892778"/>
              <a:gd name="connsiteY2" fmla="*/ 1 h 5363546"/>
              <a:gd name="connsiteX3" fmla="*/ 2603500 w 2892778"/>
              <a:gd name="connsiteY3" fmla="*/ 0 h 5363546"/>
              <a:gd name="connsiteX4" fmla="*/ 2808050 w 2892778"/>
              <a:gd name="connsiteY4" fmla="*/ 84728 h 5363546"/>
              <a:gd name="connsiteX5" fmla="*/ 2892777 w 2892778"/>
              <a:gd name="connsiteY5" fmla="*/ 289279 h 5363546"/>
              <a:gd name="connsiteX6" fmla="*/ 2892778 w 2892778"/>
              <a:gd name="connsiteY6" fmla="*/ 5074268 h 5363546"/>
              <a:gd name="connsiteX7" fmla="*/ 2808050 w 2892778"/>
              <a:gd name="connsiteY7" fmla="*/ 5278818 h 5363546"/>
              <a:gd name="connsiteX8" fmla="*/ 2603499 w 2892778"/>
              <a:gd name="connsiteY8" fmla="*/ 5363546 h 5363546"/>
              <a:gd name="connsiteX9" fmla="*/ 289278 w 2892778"/>
              <a:gd name="connsiteY9" fmla="*/ 5363546 h 5363546"/>
              <a:gd name="connsiteX10" fmla="*/ 84728 w 2892778"/>
              <a:gd name="connsiteY10" fmla="*/ 5278818 h 5363546"/>
              <a:gd name="connsiteX11" fmla="*/ 1 w 2892778"/>
              <a:gd name="connsiteY11" fmla="*/ 5074267 h 5363546"/>
              <a:gd name="connsiteX12" fmla="*/ 0 w 2892778"/>
              <a:gd name="connsiteY12" fmla="*/ 289278 h 536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2778" h="5363546">
                <a:moveTo>
                  <a:pt x="0" y="289278"/>
                </a:moveTo>
                <a:cubicBezTo>
                  <a:pt x="0" y="212557"/>
                  <a:pt x="30478" y="138978"/>
                  <a:pt x="84728" y="84728"/>
                </a:cubicBezTo>
                <a:cubicBezTo>
                  <a:pt x="138978" y="30478"/>
                  <a:pt x="212557" y="1"/>
                  <a:pt x="289279" y="1"/>
                </a:cubicBezTo>
                <a:lnTo>
                  <a:pt x="2603500" y="0"/>
                </a:lnTo>
                <a:cubicBezTo>
                  <a:pt x="2680221" y="0"/>
                  <a:pt x="2753800" y="30478"/>
                  <a:pt x="2808050" y="84728"/>
                </a:cubicBezTo>
                <a:cubicBezTo>
                  <a:pt x="2862300" y="138978"/>
                  <a:pt x="2892777" y="212557"/>
                  <a:pt x="2892777" y="289279"/>
                </a:cubicBezTo>
                <a:cubicBezTo>
                  <a:pt x="2892777" y="1884275"/>
                  <a:pt x="2892778" y="3479272"/>
                  <a:pt x="2892778" y="5074268"/>
                </a:cubicBezTo>
                <a:cubicBezTo>
                  <a:pt x="2892778" y="5150989"/>
                  <a:pt x="2862301" y="5224568"/>
                  <a:pt x="2808050" y="5278818"/>
                </a:cubicBezTo>
                <a:cubicBezTo>
                  <a:pt x="2753800" y="5333068"/>
                  <a:pt x="2680221" y="5363546"/>
                  <a:pt x="2603499" y="5363546"/>
                </a:cubicBezTo>
                <a:lnTo>
                  <a:pt x="289278" y="5363546"/>
                </a:lnTo>
                <a:cubicBezTo>
                  <a:pt x="212557" y="5363546"/>
                  <a:pt x="138978" y="5333068"/>
                  <a:pt x="84728" y="5278818"/>
                </a:cubicBezTo>
                <a:cubicBezTo>
                  <a:pt x="30478" y="5224568"/>
                  <a:pt x="1" y="5150989"/>
                  <a:pt x="1" y="5074267"/>
                </a:cubicBezTo>
                <a:cubicBezTo>
                  <a:pt x="1" y="3479271"/>
                  <a:pt x="0" y="1884274"/>
                  <a:pt x="0" y="28927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28016" tIns="2273434" rIns="128016" bIns="1200726" numCol="1" spcCol="1270" anchor="t" anchorCtr="1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b="1" kern="1200" dirty="0" smtClean="0">
              <a:solidFill>
                <a:schemeClr val="bg1"/>
              </a:solidFill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b="0" i="0" kern="1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505" y="1161268"/>
            <a:ext cx="2921512" cy="40934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Class 4-6 Delivery Vans </a:t>
            </a:r>
            <a:r>
              <a:rPr lang="en-US" sz="1400" dirty="0">
                <a:solidFill>
                  <a:schemeClr val="bg1"/>
                </a:solidFill>
              </a:rPr>
              <a:t>P</a:t>
            </a:r>
            <a:r>
              <a:rPr lang="en-US" sz="1400" dirty="0" smtClean="0">
                <a:solidFill>
                  <a:schemeClr val="bg1"/>
                </a:solidFill>
              </a:rPr>
              <a:t>arcel, food, uniform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sz="600" dirty="0">
              <a:solidFill>
                <a:schemeClr val="bg1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Class 3-4 Light Aerials    </a:t>
            </a:r>
            <a:r>
              <a:rPr lang="en-US" sz="1400" dirty="0">
                <a:solidFill>
                  <a:schemeClr val="bg1"/>
                </a:solidFill>
              </a:rPr>
              <a:t>T</a:t>
            </a:r>
            <a:r>
              <a:rPr lang="en-US" sz="1400" dirty="0" smtClean="0">
                <a:solidFill>
                  <a:schemeClr val="bg1"/>
                </a:solidFill>
              </a:rPr>
              <a:t>elecom service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600" dirty="0">
              <a:solidFill>
                <a:schemeClr val="bg1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Class 5-6 Aerial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Utilities</a:t>
            </a:r>
            <a:endParaRPr lang="en-US" dirty="0" smtClean="0">
              <a:solidFill>
                <a:schemeClr val="bg1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endParaRPr lang="en-US" sz="600" dirty="0">
              <a:solidFill>
                <a:schemeClr val="bg1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Class 3 Service Vans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Telecom</a:t>
            </a:r>
            <a:endParaRPr lang="en-US" dirty="0" smtClean="0">
              <a:solidFill>
                <a:schemeClr val="bg1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sz="600" dirty="0" smtClean="0">
                <a:solidFill>
                  <a:schemeClr val="bg1"/>
                </a:solidFill>
              </a:rPr>
              <a:t>	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Class 8 Tractor Trailers </a:t>
            </a:r>
            <a:r>
              <a:rPr lang="en-US" sz="1400" dirty="0">
                <a:solidFill>
                  <a:schemeClr val="bg1"/>
                </a:solidFill>
              </a:rPr>
              <a:t>B</a:t>
            </a:r>
            <a:r>
              <a:rPr lang="en-US" sz="1400" dirty="0" smtClean="0">
                <a:solidFill>
                  <a:schemeClr val="bg1"/>
                </a:solidFill>
              </a:rPr>
              <a:t>everage delivery</a:t>
            </a:r>
            <a:endParaRPr lang="en-US" dirty="0">
              <a:solidFill>
                <a:schemeClr val="bg1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endParaRPr lang="en-US" sz="600" dirty="0" smtClean="0">
              <a:solidFill>
                <a:schemeClr val="bg1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Class 6 Box Trucks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In-city delivery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600" dirty="0">
              <a:solidFill>
                <a:schemeClr val="bg1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EV MD Delivery Vans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Multiple uses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8017" y="1161268"/>
            <a:ext cx="2892778" cy="261610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Class 8 OTR Tractor </a:t>
            </a:r>
            <a:r>
              <a:rPr lang="en-US" dirty="0" smtClean="0">
                <a:solidFill>
                  <a:schemeClr val="bg1"/>
                </a:solidFill>
              </a:rPr>
              <a:t>Trailers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600" dirty="0">
              <a:solidFill>
                <a:schemeClr val="bg1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Transit </a:t>
            </a:r>
            <a:r>
              <a:rPr lang="en-US" dirty="0" smtClean="0">
                <a:solidFill>
                  <a:schemeClr val="bg1"/>
                </a:solidFill>
              </a:rPr>
              <a:t>Buses 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600" dirty="0">
              <a:solidFill>
                <a:schemeClr val="bg1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Shuttle Buses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Airport, specialty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600" dirty="0">
              <a:solidFill>
                <a:schemeClr val="bg1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Refuse Trucks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Multiple types</a:t>
            </a:r>
            <a:endParaRPr lang="en-US" sz="1400" dirty="0">
              <a:solidFill>
                <a:schemeClr val="bg1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endParaRPr lang="en-US" sz="600" dirty="0">
              <a:solidFill>
                <a:schemeClr val="bg1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Tow Trucks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33655" y="1161268"/>
            <a:ext cx="2881745" cy="24929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Class 8 OTR Tractor </a:t>
            </a:r>
            <a:r>
              <a:rPr lang="en-US" dirty="0" smtClean="0">
                <a:solidFill>
                  <a:schemeClr val="bg1"/>
                </a:solidFill>
              </a:rPr>
              <a:t>Trailers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600" dirty="0">
              <a:solidFill>
                <a:schemeClr val="bg1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Transit </a:t>
            </a:r>
            <a:r>
              <a:rPr lang="en-US" dirty="0" smtClean="0">
                <a:solidFill>
                  <a:schemeClr val="bg1"/>
                </a:solidFill>
              </a:rPr>
              <a:t>Buses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600" dirty="0">
              <a:solidFill>
                <a:schemeClr val="bg1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Shuttle Buses</a:t>
            </a:r>
            <a:endParaRPr lang="en-US" dirty="0">
              <a:solidFill>
                <a:schemeClr val="bg1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endParaRPr lang="en-US" sz="600" dirty="0" smtClean="0">
              <a:solidFill>
                <a:schemeClr val="bg1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Refuse Trucks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600" dirty="0">
              <a:solidFill>
                <a:schemeClr val="bg1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Tow Trucks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600" dirty="0">
              <a:solidFill>
                <a:schemeClr val="bg1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High PTO Use Work Trucks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6600" y="4359295"/>
            <a:ext cx="5486400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DOE’s </a:t>
            </a:r>
            <a:r>
              <a:rPr lang="en-US" sz="2000" b="1" dirty="0"/>
              <a:t>Data </a:t>
            </a:r>
            <a:r>
              <a:rPr lang="en-US" sz="2000" b="1" dirty="0" smtClean="0"/>
              <a:t>Priorities:   </a:t>
            </a:r>
            <a:endParaRPr lang="en-US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National </a:t>
            </a:r>
            <a:r>
              <a:rPr lang="en-US" dirty="0" smtClean="0"/>
              <a:t>fuel consumption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Payback/ROI success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Scalable or </a:t>
            </a:r>
            <a:r>
              <a:rPr lang="en-US" dirty="0" smtClean="0"/>
              <a:t>transferable </a:t>
            </a:r>
            <a:r>
              <a:rPr lang="en-US" dirty="0"/>
              <a:t>technology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62" y="4359295"/>
            <a:ext cx="952500" cy="590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104039"/>
            <a:ext cx="9715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Tools for Fleets -Data Analysis: DRIVE</a:t>
            </a:r>
            <a:r>
              <a:rPr lang="en-US" baseline="30000" dirty="0" smtClean="0"/>
              <a:t>TM</a:t>
            </a:r>
            <a:endParaRPr lang="en-US" baseline="30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57990"/>
            <a:ext cx="6781800" cy="483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4724400"/>
            <a:ext cx="4038600" cy="1676400"/>
          </a:xfrm>
          <a:solidFill>
            <a:srgbClr val="FF620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pPr marL="230188" indent="-230188"/>
            <a:r>
              <a:rPr lang="en-US" sz="1600" b="0" dirty="0" smtClean="0">
                <a:solidFill>
                  <a:schemeClr val="bg1"/>
                </a:solidFill>
                <a:cs typeface="Arial" pitchFamily="34" charset="0"/>
              </a:rPr>
              <a:t>Helps fleets, OEMs </a:t>
            </a:r>
            <a:r>
              <a:rPr lang="en-US" sz="1600" b="0" dirty="0">
                <a:solidFill>
                  <a:schemeClr val="bg1"/>
                </a:solidFill>
                <a:cs typeface="Arial" pitchFamily="34" charset="0"/>
              </a:rPr>
              <a:t>understand vehicle </a:t>
            </a:r>
            <a:r>
              <a:rPr lang="en-US" sz="1600" b="0" dirty="0" smtClean="0">
                <a:solidFill>
                  <a:schemeClr val="bg1"/>
                </a:solidFill>
                <a:cs typeface="Arial" pitchFamily="34" charset="0"/>
              </a:rPr>
              <a:t>use </a:t>
            </a:r>
          </a:p>
          <a:p>
            <a:pPr marL="685800" lvl="1">
              <a:buFont typeface="Calibri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F</a:t>
            </a:r>
            <a:r>
              <a:rPr lang="en-US" sz="1200" b="0" dirty="0" smtClean="0">
                <a:solidFill>
                  <a:schemeClr val="bg1"/>
                </a:solidFill>
                <a:cs typeface="Arial" pitchFamily="34" charset="0"/>
              </a:rPr>
              <a:t>or proper </a:t>
            </a:r>
            <a:r>
              <a:rPr lang="en-US" sz="1200" b="0" dirty="0">
                <a:solidFill>
                  <a:schemeClr val="bg1"/>
                </a:solidFill>
                <a:cs typeface="Arial" pitchFamily="34" charset="0"/>
              </a:rPr>
              <a:t>placement, </a:t>
            </a:r>
            <a:r>
              <a:rPr lang="en-US" sz="1200" b="0" dirty="0" smtClean="0">
                <a:solidFill>
                  <a:schemeClr val="bg1"/>
                </a:solidFill>
                <a:cs typeface="Arial" pitchFamily="34" charset="0"/>
              </a:rPr>
              <a:t>design, </a:t>
            </a:r>
            <a:r>
              <a:rPr lang="en-US" sz="1200" b="0" dirty="0">
                <a:solidFill>
                  <a:schemeClr val="bg1"/>
                </a:solidFill>
                <a:cs typeface="Arial" pitchFamily="34" charset="0"/>
              </a:rPr>
              <a:t>and </a:t>
            </a:r>
            <a:r>
              <a:rPr lang="en-US" sz="1200" b="0" dirty="0" smtClean="0">
                <a:solidFill>
                  <a:schemeClr val="bg1"/>
                </a:solidFill>
                <a:cs typeface="Arial" pitchFamily="34" charset="0"/>
              </a:rPr>
              <a:t>testing</a:t>
            </a:r>
            <a:endParaRPr lang="en-US" sz="400" b="0" dirty="0">
              <a:solidFill>
                <a:schemeClr val="bg1"/>
              </a:solidFill>
              <a:cs typeface="Arial" pitchFamily="34" charset="0"/>
            </a:endParaRPr>
          </a:p>
          <a:p>
            <a:pPr marL="230188" indent="-230188"/>
            <a:r>
              <a:rPr lang="en-US" sz="1600" b="0" dirty="0">
                <a:solidFill>
                  <a:schemeClr val="bg1"/>
                </a:solidFill>
                <a:cs typeface="Arial" pitchFamily="34" charset="0"/>
              </a:rPr>
              <a:t>Combines large </a:t>
            </a:r>
            <a:r>
              <a:rPr lang="en-US" sz="1600" b="0" dirty="0" smtClean="0">
                <a:solidFill>
                  <a:schemeClr val="bg1"/>
                </a:solidFill>
                <a:cs typeface="Arial" pitchFamily="34" charset="0"/>
              </a:rPr>
              <a:t>amounts of </a:t>
            </a:r>
            <a:r>
              <a:rPr lang="en-US" sz="1600" b="0" dirty="0">
                <a:solidFill>
                  <a:schemeClr val="bg1"/>
                </a:solidFill>
                <a:cs typeface="Arial" pitchFamily="34" charset="0"/>
              </a:rPr>
              <a:t>user </a:t>
            </a:r>
            <a:r>
              <a:rPr lang="en-US" sz="1600" b="0" dirty="0" smtClean="0">
                <a:solidFill>
                  <a:schemeClr val="bg1"/>
                </a:solidFill>
                <a:cs typeface="Arial" pitchFamily="34" charset="0"/>
              </a:rPr>
              <a:t>data</a:t>
            </a:r>
          </a:p>
          <a:p>
            <a:pPr marL="685800" lvl="1">
              <a:buFont typeface="Calibri" pitchFamily="34" charset="0"/>
              <a:buChar char="–"/>
            </a:pPr>
            <a: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  <a:t> Filters/creates </a:t>
            </a: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new cycles </a:t>
            </a:r>
            <a:endParaRPr lang="en-US" sz="1600" dirty="0">
              <a:solidFill>
                <a:schemeClr val="bg1"/>
              </a:solidFill>
              <a:cs typeface="Arial" pitchFamily="34" charset="0"/>
            </a:endParaRPr>
          </a:p>
          <a:p>
            <a:pPr marL="230188" indent="-230188"/>
            <a:r>
              <a:rPr lang="en-US" sz="1600" b="0" dirty="0" smtClean="0">
                <a:solidFill>
                  <a:schemeClr val="bg1"/>
                </a:solidFill>
                <a:cs typeface="Arial" pitchFamily="34" charset="0"/>
              </a:rPr>
              <a:t>Quickly processes/analyzes data</a:t>
            </a:r>
          </a:p>
          <a:p>
            <a:pPr marL="230188" indent="-230188"/>
            <a:r>
              <a:rPr lang="en-US" sz="1600" b="0" dirty="0" smtClean="0">
                <a:solidFill>
                  <a:schemeClr val="bg1"/>
                </a:solidFill>
                <a:cs typeface="Arial" pitchFamily="34" charset="0"/>
              </a:rPr>
              <a:t>Integrates </a:t>
            </a:r>
            <a:r>
              <a:rPr lang="en-US" sz="1600" b="0" dirty="0">
                <a:solidFill>
                  <a:schemeClr val="bg1"/>
                </a:solidFill>
                <a:cs typeface="Arial" pitchFamily="34" charset="0"/>
              </a:rPr>
              <a:t>with Fleet DNA for </a:t>
            </a:r>
            <a:r>
              <a:rPr lang="en-US" sz="1600" b="0" dirty="0" smtClean="0">
                <a:solidFill>
                  <a:schemeClr val="bg1"/>
                </a:solidFill>
                <a:cs typeface="Arial" pitchFamily="34" charset="0"/>
              </a:rPr>
              <a:t>public use</a:t>
            </a:r>
            <a:endParaRPr lang="en-US" sz="1600" b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467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Tools for Fleets - Data </a:t>
            </a:r>
            <a:r>
              <a:rPr lang="en-US" sz="3200" dirty="0"/>
              <a:t>Analysis: </a:t>
            </a:r>
            <a:r>
              <a:rPr lang="en-US" sz="3200" dirty="0" smtClean="0"/>
              <a:t>Simulation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038600" cy="4724400"/>
          </a:xfrm>
        </p:spPr>
        <p:txBody>
          <a:bodyPr>
            <a:normAutofit/>
          </a:bodyPr>
          <a:lstStyle/>
          <a:p>
            <a:pPr marL="230188" indent="-230188"/>
            <a:r>
              <a:rPr lang="en-US" sz="2400" dirty="0" smtClean="0">
                <a:latin typeface="Arial" pitchFamily="34" charset="0"/>
                <a:cs typeface="Arial" pitchFamily="34" charset="0"/>
              </a:rPr>
              <a:t>FASTSim </a:t>
            </a:r>
          </a:p>
          <a:p>
            <a:pPr marL="687388" lvl="1" indent="-230188">
              <a:buFont typeface="Arial" pitchFamily="34" charset="0"/>
              <a:buChar char="–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Vehicle modeling tool</a:t>
            </a:r>
          </a:p>
          <a:p>
            <a:pPr marL="687388" lvl="1" indent="-230188">
              <a:buFont typeface="Arial" pitchFamily="34" charset="0"/>
              <a:buChar char="–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Well suited for large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data sweeps</a:t>
            </a:r>
          </a:p>
          <a:p>
            <a:pPr marL="687388" lvl="1" indent="-230188">
              <a:buFont typeface="Arial" pitchFamily="34" charset="0"/>
              <a:buChar char="–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Short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run time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accessible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Excel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environment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687388" lvl="1" indent="-230188">
              <a:buFont typeface="Arial" pitchFamily="34" charset="0"/>
              <a:buChar char="–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Validated performance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outputs</a:t>
            </a:r>
          </a:p>
          <a:p>
            <a:pPr marL="1316038" lvl="2" indent="-342900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Fuel economy</a:t>
            </a:r>
          </a:p>
          <a:p>
            <a:pPr marL="1316038" lvl="2" indent="-342900"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ost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results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914400"/>
            <a:ext cx="4267200" cy="28930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7892" y="4114800"/>
            <a:ext cx="30532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419600"/>
            <a:ext cx="2651107" cy="196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38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0" y="939476"/>
            <a:ext cx="8991600" cy="3048000"/>
          </a:xfrm>
        </p:spPr>
        <p:txBody>
          <a:bodyPr>
            <a:noAutofit/>
          </a:bodyPr>
          <a:lstStyle/>
          <a:p>
            <a:pPr marL="395288" lvl="2" indent="-225425">
              <a:spcBef>
                <a:spcPts val="200"/>
              </a:spcBef>
              <a:buNone/>
            </a:pPr>
            <a:r>
              <a:rPr lang="en-US" sz="1600" b="1" dirty="0" smtClean="0"/>
              <a:t>Using Data Capabilities to Support the NCFP Fleets:  Fleet Analysis - Verizon Example</a:t>
            </a:r>
          </a:p>
          <a:p>
            <a:pPr marL="395288" lvl="2" indent="-225425">
              <a:spcBef>
                <a:spcPts val="200"/>
              </a:spcBef>
              <a:buNone/>
            </a:pPr>
            <a:endParaRPr lang="en-US" sz="800" b="1" dirty="0" smtClean="0"/>
          </a:p>
          <a:p>
            <a:pPr marL="395288" lvl="2" indent="-225425" algn="ctr">
              <a:spcBef>
                <a:spcPts val="200"/>
              </a:spcBef>
              <a:buNone/>
            </a:pPr>
            <a:r>
              <a:rPr lang="en-US" sz="1600" b="1" dirty="0" smtClean="0"/>
              <a:t>“Quick” Assessment of Fleet to Identify Best Technology for Application</a:t>
            </a:r>
          </a:p>
          <a:p>
            <a:pPr marL="395288" lvl="2" indent="-225425">
              <a:spcBef>
                <a:spcPts val="200"/>
              </a:spcBef>
            </a:pPr>
            <a:endParaRPr lang="en-US" sz="1600" b="1" dirty="0" smtClean="0"/>
          </a:p>
          <a:p>
            <a:pPr marL="395288" lvl="2" indent="-225425">
              <a:spcBef>
                <a:spcPts val="200"/>
              </a:spcBef>
            </a:pPr>
            <a:endParaRPr lang="en-US" sz="1600" b="1" dirty="0" smtClean="0"/>
          </a:p>
          <a:p>
            <a:pPr marL="463550" lvl="2" indent="-238125">
              <a:spcBef>
                <a:spcPts val="200"/>
              </a:spcBef>
              <a:buNone/>
            </a:pPr>
            <a:endParaRPr lang="en-US" sz="1600" dirty="0" smtClean="0"/>
          </a:p>
          <a:p>
            <a:pPr marL="463550" lvl="2" indent="-238125">
              <a:spcBef>
                <a:spcPts val="200"/>
              </a:spcBef>
            </a:pPr>
            <a:endParaRPr lang="en-US" sz="1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22514" y="1734312"/>
            <a:ext cx="803847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+mj-lt"/>
              <a:buAutoNum type="arabicPeriod"/>
            </a:pPr>
            <a:r>
              <a:rPr lang="en-US" sz="1600" b="1" dirty="0" smtClean="0"/>
              <a:t>Capture key operational data from 40 “light aerial boom trucks” and service vans operating in three locations within Verizon fleet </a:t>
            </a:r>
          </a:p>
          <a:p>
            <a:pPr marL="463550" indent="-463550">
              <a:buFont typeface="+mj-lt"/>
              <a:buAutoNum type="arabicPeriod"/>
            </a:pPr>
            <a:endParaRPr lang="en-US" sz="1000" b="1" dirty="0" smtClean="0"/>
          </a:p>
          <a:p>
            <a:pPr marL="463550" indent="-463550">
              <a:buFont typeface="+mj-lt"/>
              <a:buAutoNum type="arabicPeriod"/>
            </a:pPr>
            <a:r>
              <a:rPr lang="en-US" sz="1600" b="1" dirty="0" smtClean="0"/>
              <a:t>Provide analysis &amp; produce key metrics from acquired data to allow Verizon to develop strategic procurement / deployment plans within Verizon fleet</a:t>
            </a:r>
          </a:p>
          <a:p>
            <a:pPr marL="463550" indent="-463550">
              <a:buFont typeface="+mj-lt"/>
              <a:buAutoNum type="arabicPeriod"/>
            </a:pPr>
            <a:endParaRPr lang="en-US" sz="1000" b="1" dirty="0" smtClean="0"/>
          </a:p>
          <a:p>
            <a:pPr marL="463550" indent="-463550">
              <a:buFont typeface="+mj-lt"/>
              <a:buAutoNum type="arabicPeriod"/>
            </a:pPr>
            <a:r>
              <a:rPr lang="en-US" sz="1600" b="1" dirty="0" smtClean="0"/>
              <a:t>Provide recommendation for appropriate drive cycles for analysis and testing of advanced technologies</a:t>
            </a:r>
          </a:p>
          <a:p>
            <a:pPr marL="463550" indent="-463550">
              <a:buFont typeface="+mj-lt"/>
              <a:buAutoNum type="arabicPeriod"/>
            </a:pPr>
            <a:endParaRPr lang="en-US" sz="1000" b="1" dirty="0" smtClean="0"/>
          </a:p>
          <a:p>
            <a:pPr marL="463550" indent="-463550">
              <a:buFont typeface="+mj-lt"/>
              <a:buAutoNum type="arabicPeriod"/>
            </a:pPr>
            <a:r>
              <a:rPr lang="en-US" sz="1600" b="1" dirty="0" smtClean="0"/>
              <a:t>Use data and </a:t>
            </a:r>
            <a:r>
              <a:rPr lang="en-US" sz="1600" b="1" dirty="0" err="1" smtClean="0"/>
              <a:t>FASTSim</a:t>
            </a:r>
            <a:r>
              <a:rPr lang="en-US" sz="1600" b="1" dirty="0" smtClean="0"/>
              <a:t> to simulate advanced technologies across observed drive cycles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476" y="6400800"/>
            <a:ext cx="2514600" cy="304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200" b="1" dirty="0" smtClean="0">
                <a:latin typeface="Arial Narrow"/>
                <a:cs typeface="Arial Narrow"/>
              </a:rPr>
              <a:t>Captured Vehicle Data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8" name="Equal 7"/>
          <p:cNvSpPr/>
          <p:nvPr/>
        </p:nvSpPr>
        <p:spPr>
          <a:xfrm>
            <a:off x="5219700" y="4876800"/>
            <a:ext cx="381000" cy="3048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5106" y="4724400"/>
            <a:ext cx="2222710" cy="152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89290" y="6324600"/>
            <a:ext cx="3200400" cy="4572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200" b="1" noProof="0" dirty="0" smtClean="0">
                <a:latin typeface="Arial Narrow"/>
                <a:cs typeface="Arial Narrow"/>
              </a:rPr>
              <a:t>Drive Cycle Recommendation / Smart Deployment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13" name="Plus 12"/>
          <p:cNvSpPr/>
          <p:nvPr/>
        </p:nvSpPr>
        <p:spPr>
          <a:xfrm>
            <a:off x="2590800" y="4953000"/>
            <a:ext cx="457200" cy="3810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7456" y="4074379"/>
            <a:ext cx="1523728" cy="14721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974848" y="6324600"/>
            <a:ext cx="2209800" cy="3810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200" b="1" noProof="0" dirty="0" smtClean="0">
                <a:latin typeface="Arial Narrow"/>
                <a:cs typeface="Arial Narrow"/>
              </a:rPr>
              <a:t>Analysis of Data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title"/>
          </p:nvPr>
        </p:nvSpPr>
        <p:spPr>
          <a:xfrm>
            <a:off x="-18662" y="-36125"/>
            <a:ext cx="9144000" cy="798513"/>
          </a:xfrm>
        </p:spPr>
        <p:txBody>
          <a:bodyPr/>
          <a:lstStyle/>
          <a:p>
            <a:pPr marL="225425" algn="ctr"/>
            <a:r>
              <a:rPr lang="en-US" sz="2800" dirty="0" smtClean="0"/>
              <a:t>Verizon &amp; DOE NCFP Goal:  Calculated </a:t>
            </a:r>
            <a:r>
              <a:rPr lang="en-US" sz="2800" dirty="0"/>
              <a:t>Decision Making  </a:t>
            </a:r>
            <a:endParaRPr lang="en-US" sz="2800" dirty="0" smtClean="0"/>
          </a:p>
        </p:txBody>
      </p:sp>
      <p:pic>
        <p:nvPicPr>
          <p:cNvPr id="19" name="Picture 18" descr="FASTSim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7231" y="4630711"/>
            <a:ext cx="1303953" cy="1246949"/>
          </a:xfrm>
          <a:prstGeom prst="rect">
            <a:avLst/>
          </a:prstGeom>
        </p:spPr>
      </p:pic>
      <p:pic>
        <p:nvPicPr>
          <p:cNvPr id="16" name="Picture 15" descr="0611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57" y="4067616"/>
            <a:ext cx="1793305" cy="14346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5057" y="5355134"/>
            <a:ext cx="1623923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dirty="0" smtClean="0">
                <a:solidFill>
                  <a:schemeClr val="bg1"/>
                </a:solidFill>
              </a:rPr>
              <a:t>NREL PIX 06118</a:t>
            </a:r>
            <a:endParaRPr lang="en-US" sz="3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56" y="3962400"/>
            <a:ext cx="2178855" cy="1385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224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r>
              <a:rPr lang="en-US" sz="2000" b="0" dirty="0" smtClean="0"/>
              <a:t>Kevin Walkowicz</a:t>
            </a:r>
          </a:p>
          <a:p>
            <a:r>
              <a:rPr lang="en-US" sz="1800" b="0" dirty="0" smtClean="0"/>
              <a:t>Fleet Testing and Evaluation Team Lead</a:t>
            </a:r>
          </a:p>
          <a:p>
            <a:r>
              <a:rPr lang="en-US" sz="1800" b="0" dirty="0" smtClean="0"/>
              <a:t>National Renewable Energy Laboratory</a:t>
            </a:r>
          </a:p>
          <a:p>
            <a:r>
              <a:rPr lang="en-US" sz="1800" b="0" dirty="0" smtClean="0"/>
              <a:t>Golden, Colorado</a:t>
            </a:r>
          </a:p>
          <a:p>
            <a:r>
              <a:rPr lang="en-US" sz="1800" b="0" i="1" dirty="0" smtClean="0"/>
              <a:t>kevin.walkowicz@nrel.gov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992512"/>
            <a:ext cx="38546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400" y="923121"/>
            <a:ext cx="8534400" cy="46166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eaLnBrk="0" hangingPunct="0"/>
            <a:r>
              <a:rPr lang="en-US" sz="1700" b="1" u="sng" dirty="0" smtClean="0"/>
              <a:t>Project Background &amp; Accomplishment:</a:t>
            </a:r>
            <a:r>
              <a:rPr lang="en-US" sz="1700" dirty="0" smtClean="0"/>
              <a:t> </a:t>
            </a:r>
          </a:p>
          <a:p>
            <a:pPr defTabSz="457200" eaLnBrk="0" hangingPunct="0">
              <a:buFont typeface="Arial" charset="0"/>
              <a:buNone/>
            </a:pPr>
            <a:r>
              <a:rPr lang="en-US" sz="1700" dirty="0" smtClean="0"/>
              <a:t>On-road evaluation of Eaton’s latest next-generation hybrid electric system in package delivery application at UPS. Final report  in May 2012.</a:t>
            </a:r>
          </a:p>
          <a:p>
            <a:pPr defTabSz="457200" eaLnBrk="0" hangingPunct="0">
              <a:buFont typeface="Arial" charset="0"/>
              <a:buChar char="•"/>
            </a:pPr>
            <a:endParaRPr lang="en-US" sz="1700" b="1" dirty="0" smtClean="0"/>
          </a:p>
          <a:p>
            <a:pPr defTabSz="457200" eaLnBrk="0" hangingPunct="0"/>
            <a:r>
              <a:rPr lang="en-US" sz="1700" b="1" dirty="0" smtClean="0"/>
              <a:t>Data collected – 18 months of operation:</a:t>
            </a:r>
          </a:p>
          <a:p>
            <a:pPr marL="285750" indent="-285750" defTabSz="457200" eaLnBrk="0" hangingPunct="0">
              <a:buFont typeface="Arial" pitchFamily="34" charset="0"/>
              <a:buChar char="•"/>
            </a:pPr>
            <a:r>
              <a:rPr lang="en-US" sz="1700" dirty="0" smtClean="0"/>
              <a:t>Fuel economy and maintenance records</a:t>
            </a:r>
          </a:p>
          <a:p>
            <a:pPr marL="285750" indent="-285750" defTabSz="457200" eaLnBrk="0" hangingPunct="0">
              <a:buFont typeface="Arial" pitchFamily="34" charset="0"/>
              <a:buChar char="•"/>
            </a:pPr>
            <a:r>
              <a:rPr lang="en-US" sz="1700" dirty="0" smtClean="0"/>
              <a:t>Engine control unit  (ECU) records downloaded regularly</a:t>
            </a:r>
          </a:p>
          <a:p>
            <a:pPr marL="742950" lvl="1" indent="-285750" defTabSz="457200" eaLnBrk="0" hangingPunct="0">
              <a:buFont typeface="Calibri" pitchFamily="34" charset="0"/>
              <a:buChar char="–"/>
            </a:pPr>
            <a:r>
              <a:rPr lang="en-US" sz="1400" dirty="0" smtClean="0"/>
              <a:t>Miles traveled</a:t>
            </a:r>
          </a:p>
          <a:p>
            <a:pPr marL="742950" lvl="1" indent="-285750" defTabSz="457200" eaLnBrk="0" hangingPunct="0">
              <a:buFont typeface="Calibri" pitchFamily="34" charset="0"/>
              <a:buChar char="–"/>
            </a:pPr>
            <a:r>
              <a:rPr lang="en-US" sz="1400" dirty="0" smtClean="0"/>
              <a:t>Fuel consumed</a:t>
            </a:r>
          </a:p>
          <a:p>
            <a:pPr marL="742950" lvl="1" indent="-285750" defTabSz="457200" eaLnBrk="0" hangingPunct="0">
              <a:buFont typeface="Calibri" pitchFamily="34" charset="0"/>
              <a:buChar char="–"/>
            </a:pPr>
            <a:r>
              <a:rPr lang="en-US" sz="1400" dirty="0" smtClean="0"/>
              <a:t>Percent idle time</a:t>
            </a:r>
          </a:p>
          <a:p>
            <a:pPr marL="742950" lvl="1" indent="-285750" defTabSz="457200" eaLnBrk="0" hangingPunct="0">
              <a:buFont typeface="Calibri" pitchFamily="34" charset="0"/>
              <a:buChar char="–"/>
            </a:pPr>
            <a:r>
              <a:rPr lang="en-US" sz="1400" dirty="0" smtClean="0"/>
              <a:t>DPF regenerations</a:t>
            </a:r>
          </a:p>
          <a:p>
            <a:pPr marL="285750" indent="-285750" defTabSz="457200" eaLnBrk="0" hangingPunct="0">
              <a:buFont typeface="Arial" pitchFamily="34" charset="0"/>
              <a:buChar char="•"/>
            </a:pPr>
            <a:r>
              <a:rPr lang="en-US" sz="1700" dirty="0" smtClean="0"/>
              <a:t>GPS route data logging</a:t>
            </a:r>
          </a:p>
          <a:p>
            <a:pPr marL="285750" indent="-285750" defTabSz="457200" eaLnBrk="0" hangingPunct="0">
              <a:buFont typeface="Arial" pitchFamily="34" charset="0"/>
              <a:buChar char="•"/>
            </a:pPr>
            <a:r>
              <a:rPr lang="en-US" sz="1700" dirty="0" err="1" smtClean="0"/>
              <a:t>ReFUEL</a:t>
            </a:r>
            <a:r>
              <a:rPr lang="en-US" sz="1700" dirty="0" smtClean="0"/>
              <a:t> dynamometer testing</a:t>
            </a:r>
          </a:p>
          <a:p>
            <a:pPr marL="742950" lvl="1" indent="-285750" defTabSz="457200" eaLnBrk="0" hangingPunct="0">
              <a:buFont typeface="Arial" charset="0"/>
              <a:buNone/>
            </a:pPr>
            <a:endParaRPr lang="en-US" sz="1700" dirty="0" smtClean="0"/>
          </a:p>
          <a:p>
            <a:pPr defTabSz="457200" eaLnBrk="0" hangingPunct="0"/>
            <a:r>
              <a:rPr lang="en-US" sz="1700" b="1" u="sng" dirty="0" smtClean="0"/>
              <a:t>Details:</a:t>
            </a:r>
            <a:r>
              <a:rPr lang="en-US" sz="1700" dirty="0" smtClean="0"/>
              <a:t> </a:t>
            </a:r>
          </a:p>
          <a:p>
            <a:pPr marL="282575" indent="-282575" defTabSz="457200" eaLnBrk="0" hangingPunct="0">
              <a:buFont typeface="Arial" charset="0"/>
              <a:buChar char="•"/>
            </a:pPr>
            <a:r>
              <a:rPr lang="en-US" sz="1700" dirty="0" smtClean="0"/>
              <a:t>Minneapolis location</a:t>
            </a:r>
          </a:p>
          <a:p>
            <a:pPr marL="282575" indent="-282575" defTabSz="457200" eaLnBrk="0" hangingPunct="0">
              <a:buFont typeface="Arial" charset="0"/>
              <a:buChar char="•"/>
            </a:pPr>
            <a:r>
              <a:rPr lang="en-US" sz="1700" dirty="0" smtClean="0"/>
              <a:t>Eleven 2010 hybrid vans (2007 emissions)</a:t>
            </a:r>
          </a:p>
          <a:p>
            <a:pPr marL="282575" indent="-282575" defTabSz="457200" eaLnBrk="0" hangingPunct="0">
              <a:buFont typeface="Arial" charset="0"/>
              <a:buChar char="•"/>
            </a:pPr>
            <a:r>
              <a:rPr lang="en-US" sz="1700" dirty="0" smtClean="0"/>
              <a:t>Eleven 2010 conventional vans (2007 emissions)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31438" cy="563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MD Field Testing &amp; Evaluation Example:  UPS HEV Gen II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66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Laboratory Test Cycle Selection:  Understanding Usage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4637" y="2971800"/>
            <a:ext cx="505936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" y="838200"/>
            <a:ext cx="505936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0" y="990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Routes in same location show driving variability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9906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Laboratory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Chassis Dynamometer:  Route Variability Translates to MPG Variability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laboratory, hybrids demonstrated a statistically significant 21% to 45%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improvement in ton-mi./gal fuel economy, 13% to 36% on an mpg basis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4267199"/>
            <a:ext cx="7619999" cy="183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0"/>
            <a:ext cx="75961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82296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HEV </a:t>
            </a:r>
            <a:r>
              <a:rPr lang="en-US" sz="2400" dirty="0" err="1" smtClean="0"/>
              <a:t>Dyno</a:t>
            </a:r>
            <a:r>
              <a:rPr lang="en-US" sz="2400" dirty="0" smtClean="0"/>
              <a:t> Testing:  Realistic Cycles in a Controlled Setting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>
          <a:xfrm>
            <a:off x="4800600" y="3352800"/>
            <a:ext cx="3276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0600" y="5410200"/>
            <a:ext cx="3276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8872"/>
            <a:ext cx="8991600" cy="566928"/>
          </a:xfrm>
        </p:spPr>
        <p:txBody>
          <a:bodyPr>
            <a:noAutofit/>
          </a:bodyPr>
          <a:lstStyle/>
          <a:p>
            <a:r>
              <a:rPr lang="en-US" sz="2400" dirty="0" smtClean="0"/>
              <a:t>FedEx HEV Field Test Example:  LA Delivery Vans + Ontario Box Trucks</a:t>
            </a:r>
            <a:endParaRPr lang="en-US" sz="2400" dirty="0"/>
          </a:p>
        </p:txBody>
      </p:sp>
      <p:pic>
        <p:nvPicPr>
          <p:cNvPr id="6" name="Picture 2" descr="Y:\5400\Testing_and_Analysis\Fleet Test and Evaluation\Projects\2012_FedEx_StraightTruck_HEV\Pics\2012-7-10_Hyb_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31966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29" y="3657600"/>
            <a:ext cx="46740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1143000"/>
            <a:ext cx="3241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Ontario, CA HEV Box Truck </a:t>
            </a:r>
            <a:r>
              <a:rPr lang="en-US" dirty="0" err="1" smtClean="0"/>
              <a:t>vs</a:t>
            </a:r>
            <a:r>
              <a:rPr lang="en-US" dirty="0" smtClean="0"/>
              <a:t> conventional 2010 diesel 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ompletion in March 2013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Dyno</a:t>
            </a:r>
            <a:r>
              <a:rPr lang="en-US" dirty="0" smtClean="0"/>
              <a:t> data only available now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724400"/>
            <a:ext cx="3020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Los Angeles, CA Gasoline HEV </a:t>
            </a:r>
            <a:r>
              <a:rPr lang="en-US" dirty="0" err="1" smtClean="0"/>
              <a:t>vs</a:t>
            </a:r>
            <a:r>
              <a:rPr lang="en-US" dirty="0" smtClean="0"/>
              <a:t> conventional diesel delivery van – completion in Dec. 2010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Complete report available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124200" y="4914900"/>
            <a:ext cx="625129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4553550" y="1371600"/>
            <a:ext cx="628050" cy="2801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Chassis </a:t>
            </a:r>
            <a:r>
              <a:rPr lang="en-US" dirty="0"/>
              <a:t>Dyno Test Results – </a:t>
            </a:r>
            <a:r>
              <a:rPr lang="en-US" dirty="0" smtClean="0"/>
              <a:t>FedEx Box Truck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29600" y="6685450"/>
            <a:ext cx="457200" cy="1524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39" y="1143000"/>
            <a:ext cx="8386861" cy="504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361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63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In-Use Fuel Consumption Analysis – FedEx Box Truck</a:t>
            </a:r>
            <a:endParaRPr lang="en-US" sz="2800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729543"/>
              </p:ext>
            </p:extLst>
          </p:nvPr>
        </p:nvGraphicFramePr>
        <p:xfrm>
          <a:off x="228600" y="990600"/>
          <a:ext cx="8763000" cy="558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26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Gasoline HEV Van:  Chassis </a:t>
            </a:r>
            <a:r>
              <a:rPr lang="en-US" sz="3200" dirty="0" err="1" smtClean="0"/>
              <a:t>Dyno</a:t>
            </a:r>
            <a:r>
              <a:rPr lang="en-US" sz="3200" dirty="0" smtClean="0"/>
              <a:t> + Field </a:t>
            </a:r>
            <a:r>
              <a:rPr lang="en-US" sz="3200" dirty="0"/>
              <a:t>D</a:t>
            </a:r>
            <a:r>
              <a:rPr lang="en-US" sz="3200" dirty="0" smtClean="0"/>
              <a:t>ata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2209800"/>
            <a:ext cx="770771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14400"/>
            <a:ext cx="2880071" cy="169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175955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Slight hybrid advantage on one cycle in laboratory..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el_blue_template">
  <a:themeElements>
    <a:clrScheme name="Custom 2">
      <a:dk1>
        <a:srgbClr val="FFFFFF"/>
      </a:dk1>
      <a:lt1>
        <a:srgbClr val="0079C1"/>
      </a:lt1>
      <a:dk2>
        <a:srgbClr val="FFC425"/>
      </a:dk2>
      <a:lt2>
        <a:srgbClr val="8DC63F"/>
      </a:lt2>
      <a:accent1>
        <a:srgbClr val="0079C1"/>
      </a:accent1>
      <a:accent2>
        <a:srgbClr val="00A4E4"/>
      </a:accent2>
      <a:accent3>
        <a:srgbClr val="F6A01A"/>
      </a:accent3>
      <a:accent4>
        <a:srgbClr val="5E9732"/>
      </a:accent4>
      <a:accent5>
        <a:srgbClr val="933C06"/>
      </a:accent5>
      <a:accent6>
        <a:srgbClr val="6A737B"/>
      </a:accent6>
      <a:hlink>
        <a:srgbClr val="0079C1"/>
      </a:hlink>
      <a:folHlink>
        <a:srgbClr val="00A4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nrel_blue_template</Template>
  <TotalTime>1774</TotalTime>
  <Words>1330</Words>
  <Application>Microsoft Office PowerPoint</Application>
  <PresentationFormat>On-screen Show (4:3)</PresentationFormat>
  <Paragraphs>260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nrel_blue_template</vt:lpstr>
      <vt:lpstr>PowerPoint Presentation</vt:lpstr>
      <vt:lpstr>NCFP Supporting Activities:  Resources Available to NCFP</vt:lpstr>
      <vt:lpstr>MD Field Testing &amp; Evaluation Example:  UPS HEV Gen II</vt:lpstr>
      <vt:lpstr>Laboratory Test Cycle Selection:  Understanding Usage</vt:lpstr>
      <vt:lpstr>HEV Dyno Testing:  Realistic Cycles in a Controlled Setting</vt:lpstr>
      <vt:lpstr>FedEx HEV Field Test Example:  LA Delivery Vans + Ontario Box Trucks</vt:lpstr>
      <vt:lpstr>Chassis Dyno Test Results – FedEx Box Truck</vt:lpstr>
      <vt:lpstr>In-Use Fuel Consumption Analysis – FedEx Box Truck</vt:lpstr>
      <vt:lpstr>Gasoline HEV Van:  Chassis Dyno + Field Data</vt:lpstr>
      <vt:lpstr>Gasoline HEV vs diesel vans– on road observations</vt:lpstr>
      <vt:lpstr>Gasoline HEV Van vs diesel – Telling the Whole Story</vt:lpstr>
      <vt:lpstr>Field Testing &amp; Evaluation Example:  Hydraulic Hybrid</vt:lpstr>
      <vt:lpstr>Field Testing &amp; Evaluation Example:  EV Deployment</vt:lpstr>
      <vt:lpstr>PowerPoint Presentation</vt:lpstr>
      <vt:lpstr>Recovery Act Data Analysis</vt:lpstr>
      <vt:lpstr>Smith Electric Vehicle – ARRA Data Analysis</vt:lpstr>
      <vt:lpstr>Cascade Sierra:  Truckstop Electrification Analysis</vt:lpstr>
      <vt:lpstr>Tools for Fleets:  Fleet DNA</vt:lpstr>
      <vt:lpstr>Fleet DNA Benefits</vt:lpstr>
      <vt:lpstr>Fleet DNA Data Sets</vt:lpstr>
      <vt:lpstr>Tools for Fleets -Data Analysis: DRIVETM</vt:lpstr>
      <vt:lpstr>Tools for Fleets - Data Analysis: Simulation</vt:lpstr>
      <vt:lpstr>Verizon &amp; DOE NCFP Goal:  Calculated Decision Making  </vt:lpstr>
      <vt:lpstr>PowerPoint Presentation</vt:lpstr>
    </vt:vector>
  </TitlesOfParts>
  <Company>NREL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hproc</dc:creator>
  <cp:lastModifiedBy>Nicholas Kehoe</cp:lastModifiedBy>
  <cp:revision>86</cp:revision>
  <dcterms:created xsi:type="dcterms:W3CDTF">2013-02-14T15:42:55Z</dcterms:created>
  <dcterms:modified xsi:type="dcterms:W3CDTF">2013-02-20T17:34:57Z</dcterms:modified>
</cp:coreProperties>
</file>