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2"/>
  </p:notesMasterIdLst>
  <p:handoutMasterIdLst>
    <p:handoutMasterId r:id="rId23"/>
  </p:handoutMasterIdLst>
  <p:sldIdLst>
    <p:sldId id="792" r:id="rId2"/>
    <p:sldId id="794" r:id="rId3"/>
    <p:sldId id="801" r:id="rId4"/>
    <p:sldId id="827" r:id="rId5"/>
    <p:sldId id="831" r:id="rId6"/>
    <p:sldId id="834" r:id="rId7"/>
    <p:sldId id="847" r:id="rId8"/>
    <p:sldId id="838" r:id="rId9"/>
    <p:sldId id="837" r:id="rId10"/>
    <p:sldId id="835" r:id="rId11"/>
    <p:sldId id="848" r:id="rId12"/>
    <p:sldId id="836" r:id="rId13"/>
    <p:sldId id="839" r:id="rId14"/>
    <p:sldId id="840" r:id="rId15"/>
    <p:sldId id="841" r:id="rId16"/>
    <p:sldId id="843" r:id="rId17"/>
    <p:sldId id="842" r:id="rId18"/>
    <p:sldId id="844" r:id="rId19"/>
    <p:sldId id="845" r:id="rId20"/>
    <p:sldId id="846" r:id="rId21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FF"/>
    <a:srgbClr val="CC0000"/>
    <a:srgbClr val="0000CC"/>
    <a:srgbClr val="00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45" autoAdjust="0"/>
    <p:restoredTop sz="96871" autoAdjust="0"/>
  </p:normalViewPr>
  <p:slideViewPr>
    <p:cSldViewPr>
      <p:cViewPr>
        <p:scale>
          <a:sx n="100" d="100"/>
          <a:sy n="100" d="100"/>
        </p:scale>
        <p:origin x="-426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846" y="218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1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1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1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6FF52E62-5CB6-43A9-994E-7CDA949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48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51E9BFFD-64F4-43AD-A962-66B70BB39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9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fld id="{46A6166B-7458-45D1-9186-1634565C9865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252538"/>
          </a:xfrm>
        </p:spPr>
        <p:txBody>
          <a:bodyPr>
            <a:normAutofit/>
          </a:bodyPr>
          <a:lstStyle>
            <a:lvl1pPr algn="ctr"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114800"/>
            <a:ext cx="4799013" cy="12620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rgbClr val="549CBE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8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28600" y="6324600"/>
            <a:ext cx="22098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100" dirty="0" smtClean="0">
                <a:latin typeface="Calibri"/>
                <a:cs typeface="Calibri"/>
              </a:rPr>
              <a:t>©</a:t>
            </a:r>
            <a:r>
              <a:rPr lang="en-US" sz="1100" dirty="0" smtClean="0">
                <a:latin typeface="Calibri" pitchFamily="34" charset="0"/>
                <a:cs typeface="Calibri" pitchFamily="34" charset="0"/>
              </a:rPr>
              <a:t>   A. Strauss-Wieder, Inc.  2013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4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563" y="1419225"/>
            <a:ext cx="4151312" cy="444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275" y="1419225"/>
            <a:ext cx="4151313" cy="444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0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13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13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228600"/>
            <a:ext cx="877573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4119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2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0" y="6019800"/>
            <a:ext cx="1447800" cy="838200"/>
          </a:xfrm>
          <a:prstGeom prst="rect">
            <a:avLst/>
          </a:prstGeom>
          <a:solidFill>
            <a:srgbClr val="F8F2D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EAEFF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Line 19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63500">
            <a:solidFill>
              <a:srgbClr val="77AE9A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840788" y="6553200"/>
            <a:ext cx="304800" cy="304800"/>
          </a:xfrm>
          <a:prstGeom prst="rect">
            <a:avLst/>
          </a:prstGeom>
          <a:solidFill>
            <a:srgbClr val="71717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CABD5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524000" y="6643688"/>
            <a:ext cx="5791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>
                <a:solidFill>
                  <a:srgbClr val="717075"/>
                </a:solidFill>
                <a:latin typeface="+mn-lt"/>
                <a:ea typeface="+mn-ea"/>
                <a:cs typeface="+mn-cs"/>
              </a:rPr>
              <a:t>© NAIOP. Do not distribute or reproduce without permission.</a:t>
            </a:r>
          </a:p>
        </p:txBody>
      </p:sp>
      <p:pic>
        <p:nvPicPr>
          <p:cNvPr id="7" name="Picture 11" descr="Icon11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88063"/>
            <a:ext cx="9906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-142875" y="-71438"/>
            <a:ext cx="9429750" cy="15716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2400">
              <a:latin typeface="Arial" charset="0"/>
              <a:ea typeface="ヒラギノ角ゴ Pro W3" pitchFamily="84" charset="-128"/>
              <a:cs typeface="+mn-cs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839200" y="6629400"/>
            <a:ext cx="304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910FF2-C4B6-4D2D-B267-D5CDF5904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228600"/>
            <a:ext cx="8775730" cy="84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400800" y="1752600"/>
            <a:ext cx="2560320" cy="38862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371600"/>
            <a:ext cx="58674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5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 or 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EFEFE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63500">
            <a:solidFill>
              <a:srgbClr val="B9B299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0" y="0"/>
            <a:ext cx="9144000" cy="2362200"/>
          </a:xfrm>
          <a:prstGeom prst="rect">
            <a:avLst/>
          </a:prstGeom>
          <a:solidFill>
            <a:srgbClr val="EAEFF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0" y="2362200"/>
            <a:ext cx="9144000" cy="0"/>
          </a:xfrm>
          <a:prstGeom prst="line">
            <a:avLst/>
          </a:prstGeom>
          <a:noFill/>
          <a:ln w="63500">
            <a:solidFill>
              <a:srgbClr val="77AE9A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38400"/>
            <a:ext cx="8229600" cy="26670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075646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EAEFF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63500">
            <a:solidFill>
              <a:srgbClr val="77AE9A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228600"/>
            <a:ext cx="88471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9563" y="1419225"/>
            <a:ext cx="84550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Rectangle 12"/>
          <p:cNvSpPr>
            <a:spLocks noChangeArrowheads="1"/>
          </p:cNvSpPr>
          <p:nvPr userDrawn="1"/>
        </p:nvSpPr>
        <p:spPr bwMode="auto">
          <a:xfrm>
            <a:off x="228600" y="6318250"/>
            <a:ext cx="1997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Tahoma" pitchFamily="34" charset="0"/>
              </a:rPr>
              <a:t>© A. Strauss-Wieder, Inc., 2012</a:t>
            </a:r>
          </a:p>
        </p:txBody>
      </p:sp>
      <p:pic>
        <p:nvPicPr>
          <p:cNvPr id="1036" name="Picture 13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172200"/>
            <a:ext cx="1828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2" r:id="rId2"/>
    <p:sldLayoutId id="2147483701" r:id="rId3"/>
    <p:sldLayoutId id="2147483700" r:id="rId4"/>
    <p:sldLayoutId id="2147483699" r:id="rId5"/>
    <p:sldLayoutId id="2147483704" r:id="rId6"/>
    <p:sldLayoutId id="2147483698" r:id="rId7"/>
    <p:sldLayoutId id="2147483705" r:id="rId8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500" b="1">
          <a:solidFill>
            <a:srgbClr val="77AE9A"/>
          </a:solidFill>
          <a:latin typeface="Calibri" pitchFamily="34" charset="0"/>
          <a:ea typeface="+mj-ea"/>
          <a:cs typeface="ヒラギノ角ゴ Pro W3" pitchFamily="127" charset="-128"/>
        </a:defRPr>
      </a:lvl1pPr>
      <a:lvl2pPr algn="l" rtl="0" fontAlgn="base">
        <a:spcBef>
          <a:spcPct val="0"/>
        </a:spcBef>
        <a:spcAft>
          <a:spcPct val="0"/>
        </a:spcAft>
        <a:defRPr sz="2500" b="1">
          <a:solidFill>
            <a:srgbClr val="77AE9A"/>
          </a:solidFill>
          <a:latin typeface="Calibri" pitchFamily="34" charset="0"/>
          <a:ea typeface="ヒラギノ角ゴ Pro W3" pitchFamily="84" charset="-128"/>
          <a:cs typeface="ヒラギノ角ゴ Pro W3" pitchFamily="127" charset="-128"/>
        </a:defRPr>
      </a:lvl2pPr>
      <a:lvl3pPr algn="l" rtl="0" fontAlgn="base">
        <a:spcBef>
          <a:spcPct val="0"/>
        </a:spcBef>
        <a:spcAft>
          <a:spcPct val="0"/>
        </a:spcAft>
        <a:defRPr sz="2500" b="1">
          <a:solidFill>
            <a:srgbClr val="77AE9A"/>
          </a:solidFill>
          <a:latin typeface="Calibri" pitchFamily="34" charset="0"/>
          <a:ea typeface="ヒラギノ角ゴ Pro W3" pitchFamily="84" charset="-128"/>
          <a:cs typeface="ヒラギノ角ゴ Pro W3" pitchFamily="127" charset="-128"/>
        </a:defRPr>
      </a:lvl3pPr>
      <a:lvl4pPr algn="l" rtl="0" fontAlgn="base">
        <a:spcBef>
          <a:spcPct val="0"/>
        </a:spcBef>
        <a:spcAft>
          <a:spcPct val="0"/>
        </a:spcAft>
        <a:defRPr sz="2500" b="1">
          <a:solidFill>
            <a:srgbClr val="77AE9A"/>
          </a:solidFill>
          <a:latin typeface="Calibri" pitchFamily="34" charset="0"/>
          <a:ea typeface="ヒラギノ角ゴ Pro W3" pitchFamily="84" charset="-128"/>
          <a:cs typeface="ヒラギノ角ゴ Pro W3" pitchFamily="127" charset="-128"/>
        </a:defRPr>
      </a:lvl4pPr>
      <a:lvl5pPr algn="l" rtl="0" fontAlgn="base">
        <a:spcBef>
          <a:spcPct val="0"/>
        </a:spcBef>
        <a:spcAft>
          <a:spcPct val="0"/>
        </a:spcAft>
        <a:defRPr sz="2500" b="1">
          <a:solidFill>
            <a:srgbClr val="77AE9A"/>
          </a:solidFill>
          <a:latin typeface="Calibri" pitchFamily="34" charset="0"/>
          <a:ea typeface="ヒラギノ角ゴ Pro W3" pitchFamily="84" charset="-128"/>
          <a:cs typeface="ヒラギノ角ゴ Pro W3" pitchFamily="12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549CBE"/>
          </a:solidFill>
          <a:latin typeface="Arial" charset="0"/>
          <a:ea typeface="ヒラギノ角ゴ Pro W3" pitchFamily="8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549CBE"/>
          </a:solidFill>
          <a:latin typeface="Arial" charset="0"/>
          <a:ea typeface="ヒラギノ角ゴ Pro W3" pitchFamily="8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549CBE"/>
          </a:solidFill>
          <a:latin typeface="Arial" charset="0"/>
          <a:ea typeface="ヒラギノ角ゴ Pro W3" pitchFamily="8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rgbClr val="549CBE"/>
          </a:solidFill>
          <a:latin typeface="Arial" charset="0"/>
          <a:ea typeface="ヒラギノ角ゴ Pro W3" pitchFamily="8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300">
          <a:solidFill>
            <a:srgbClr val="717075"/>
          </a:solidFill>
          <a:latin typeface="Calibri" pitchFamily="34" charset="0"/>
          <a:ea typeface="+mn-ea"/>
          <a:cs typeface="ヒラギノ角ゴ Pro W3" pitchFamily="127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100">
          <a:solidFill>
            <a:srgbClr val="717075"/>
          </a:solidFill>
          <a:latin typeface="Calibri" pitchFamily="34" charset="0"/>
          <a:ea typeface="+mn-ea"/>
          <a:cs typeface="ヒラギノ角ゴ Pro W3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rgbClr val="717075"/>
          </a:solidFill>
          <a:latin typeface="Calibri" pitchFamily="34" charset="0"/>
          <a:ea typeface="+mn-ea"/>
          <a:cs typeface="ヒラギノ角ゴ Pro W3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17075"/>
          </a:solidFill>
          <a:latin typeface="Calibri" pitchFamily="34" charset="0"/>
          <a:ea typeface="+mn-ea"/>
          <a:cs typeface="ヒラギノ角ゴ Pro W3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17075"/>
          </a:solidFill>
          <a:latin typeface="Calibri" pitchFamily="34" charset="0"/>
          <a:ea typeface="+mn-ea"/>
          <a:cs typeface="ヒラギノ角ゴ Pro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17075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17075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17075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17075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252538"/>
          </a:xfrm>
        </p:spPr>
        <p:txBody>
          <a:bodyPr>
            <a:normAutofit fontScale="90000"/>
          </a:bodyPr>
          <a:lstStyle/>
          <a:p>
            <a:r>
              <a:rPr lang="en-US" sz="3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ヒラギノ角ゴ Pro W3"/>
              </a:rPr>
              <a:t>Superstorm</a:t>
            </a:r>
            <a:r>
              <a:rPr lang="en-US" sz="3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ヒラギノ角ゴ Pro W3"/>
              </a:rPr>
              <a:t> Sandy</a:t>
            </a:r>
            <a:r>
              <a:rPr 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ヒラギノ角ゴ Pro W3"/>
              </a:rPr>
              <a:t/>
            </a:r>
            <a:br>
              <a:rPr 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ヒラギノ角ゴ Pro W3"/>
              </a:rPr>
            </a:b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ヒラギノ角ゴ Pro W3"/>
              </a:rPr>
              <a:t>Framing </a:t>
            </a:r>
            <a:r>
              <a:rPr lang="en-US" sz="3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ヒラギノ角ゴ Pro W3"/>
              </a:rPr>
              <a:t>the Discussion of a Supply Chain Disruption and Transportation Outlooks</a:t>
            </a:r>
            <a:endParaRPr lang="en-US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ヒラギノ角ゴ Pro W3"/>
            </a:endParaRPr>
          </a:p>
        </p:txBody>
      </p:sp>
      <p:sp>
        <p:nvSpPr>
          <p:cNvPr id="6148" name="Text Box 13"/>
          <p:cNvSpPr txBox="1">
            <a:spLocks noChangeArrowheads="1"/>
          </p:cNvSpPr>
          <p:nvPr/>
        </p:nvSpPr>
        <p:spPr bwMode="auto">
          <a:xfrm>
            <a:off x="762000" y="53340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614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19800"/>
            <a:ext cx="25812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5025" cy="4448175"/>
          </a:xfrm>
        </p:spPr>
        <p:txBody>
          <a:bodyPr/>
          <a:lstStyle/>
          <a:p>
            <a:r>
              <a:rPr lang="en-US" sz="1800" b="1" dirty="0" smtClean="0"/>
              <a:t>Extensive </a:t>
            </a:r>
            <a:r>
              <a:rPr lang="en-US" sz="1800" b="1" dirty="0"/>
              <a:t>infrastructure </a:t>
            </a:r>
            <a:r>
              <a:rPr lang="en-US" sz="1800" b="1" dirty="0" smtClean="0"/>
              <a:t>damage</a:t>
            </a:r>
          </a:p>
          <a:p>
            <a:pPr lvl="1"/>
            <a:r>
              <a:rPr lang="en-US" sz="1800" dirty="0" smtClean="0"/>
              <a:t>Flooding </a:t>
            </a:r>
            <a:r>
              <a:rPr lang="en-US" sz="1800" dirty="0"/>
              <a:t>(Water level in buildings @ 3-5’)</a:t>
            </a:r>
          </a:p>
          <a:p>
            <a:pPr lvl="1"/>
            <a:r>
              <a:rPr lang="en-US" sz="1800" dirty="0"/>
              <a:t>Utilities ---general commercial power, motors, controllers</a:t>
            </a:r>
          </a:p>
          <a:p>
            <a:pPr lvl="1"/>
            <a:r>
              <a:rPr lang="en-US" sz="1800" dirty="0"/>
              <a:t>Sewage/fire pump motors and controllers </a:t>
            </a:r>
          </a:p>
          <a:p>
            <a:pPr lvl="1"/>
            <a:r>
              <a:rPr lang="en-US" sz="1800" dirty="0"/>
              <a:t>Loss of rail relays and switches</a:t>
            </a:r>
          </a:p>
          <a:p>
            <a:pPr lvl="1"/>
            <a:r>
              <a:rPr lang="en-US" sz="1800" dirty="0"/>
              <a:t>Security fencing and guard booths destroyed</a:t>
            </a:r>
          </a:p>
          <a:p>
            <a:pPr lvl="1"/>
            <a:r>
              <a:rPr lang="en-US" sz="1800" dirty="0"/>
              <a:t>Damage to cranes and cargo handling equipment</a:t>
            </a:r>
          </a:p>
          <a:p>
            <a:pPr lvl="1"/>
            <a:r>
              <a:rPr lang="en-US" sz="1800" dirty="0"/>
              <a:t>Debris in roadways, channels and berths</a:t>
            </a:r>
          </a:p>
          <a:p>
            <a:pPr lvl="1"/>
            <a:r>
              <a:rPr lang="en-US" sz="1800" dirty="0"/>
              <a:t>Road and rail track damage</a:t>
            </a:r>
          </a:p>
          <a:p>
            <a:pPr lvl="1"/>
            <a:r>
              <a:rPr lang="en-US" sz="1800" dirty="0"/>
              <a:t>Total loss of rail car float and rail transfer bridge at Greenville</a:t>
            </a:r>
          </a:p>
          <a:p>
            <a:r>
              <a:rPr lang="en-US" sz="1800" b="1" dirty="0" smtClean="0"/>
              <a:t>Cargo impacts</a:t>
            </a:r>
          </a:p>
          <a:p>
            <a:pPr lvl="1"/>
            <a:r>
              <a:rPr lang="en-US" sz="1600" dirty="0" smtClean="0"/>
              <a:t>Toppled </a:t>
            </a:r>
            <a:r>
              <a:rPr lang="en-US" sz="1600" dirty="0"/>
              <a:t>container stacks</a:t>
            </a:r>
          </a:p>
          <a:p>
            <a:pPr lvl="1"/>
            <a:r>
              <a:rPr lang="en-US" sz="1600" dirty="0"/>
              <a:t>Lost containers</a:t>
            </a:r>
          </a:p>
          <a:p>
            <a:pPr lvl="1"/>
            <a:r>
              <a:rPr lang="en-US" sz="1600" dirty="0"/>
              <a:t>Autos destroyed by flooding and fire</a:t>
            </a:r>
          </a:p>
          <a:p>
            <a:r>
              <a:rPr lang="en-US" sz="1800" b="1" dirty="0" smtClean="0"/>
              <a:t>Cruise </a:t>
            </a:r>
            <a:r>
              <a:rPr lang="en-US" sz="1800" b="1" dirty="0"/>
              <a:t>Passenger Auto Damages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486025" y="624331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Source:  PANYNJ Presentation at 11/30 NAIOP/CSCMPNJ seminar</a:t>
            </a:r>
            <a:endParaRPr lang="en-US" sz="11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Greenville Yard – Before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829175" cy="362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12954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4114800"/>
            <a:ext cx="2600325" cy="195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048000" y="6315075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Source: 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A. Strauss-Wieder, Inc.</a:t>
            </a:r>
            <a:endParaRPr lang="en-US" sz="11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08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79677"/>
            <a:ext cx="5257800" cy="293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Greenville – After </a:t>
            </a:r>
            <a:r>
              <a:rPr lang="en-US" dirty="0" err="1" smtClean="0"/>
              <a:t>Superstorm</a:t>
            </a:r>
            <a:r>
              <a:rPr lang="en-US" dirty="0" smtClean="0"/>
              <a:t> Sandy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09675"/>
            <a:ext cx="5943600" cy="330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0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G:\NYCT Containers#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5473924" cy="3630356"/>
          </a:xfrm>
          <a:prstGeom prst="rect">
            <a:avLst/>
          </a:prstGeom>
          <a:noFill/>
        </p:spPr>
      </p:pic>
      <p:pic>
        <p:nvPicPr>
          <p:cNvPr id="5" name="Picture 2" descr="G:\NYCT Containers#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68" y="3706556"/>
            <a:ext cx="326463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5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Fencing and Gate Houses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:\GT #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7774"/>
            <a:ext cx="3581401" cy="268605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26" y="1219200"/>
            <a:ext cx="481732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114800"/>
            <a:ext cx="4811751" cy="258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G:\GT #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019550"/>
            <a:ext cx="3567883" cy="2675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7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Hook Barge at/on Berth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1371601"/>
            <a:ext cx="8424862" cy="470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8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Road and Drayage Truck Damage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1"/>
            <a:ext cx="504001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5575940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Damage and Flooding</a:t>
            </a:r>
            <a:endParaRPr lang="en-US" dirty="0"/>
          </a:p>
        </p:txBody>
      </p:sp>
      <p:pic>
        <p:nvPicPr>
          <p:cNvPr id="4" name="Picture 2" descr="G:\GT #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295400"/>
            <a:ext cx="4495800" cy="2400300"/>
          </a:xfrm>
          <a:prstGeom prst="rect">
            <a:avLst/>
          </a:prstGeom>
          <a:noFill/>
        </p:spPr>
      </p:pic>
      <p:pic>
        <p:nvPicPr>
          <p:cNvPr id="5" name="Picture 2" descr="G:\GT #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37" y="1428750"/>
            <a:ext cx="1600200" cy="2133600"/>
          </a:xfrm>
          <a:prstGeom prst="rect">
            <a:avLst/>
          </a:prstGeom>
          <a:noFill/>
        </p:spPr>
      </p:pic>
      <p:pic>
        <p:nvPicPr>
          <p:cNvPr id="6" name="Picture 2" descr="G:\GT #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2387"/>
            <a:ext cx="3606800" cy="2705100"/>
          </a:xfrm>
          <a:prstGeom prst="rect">
            <a:avLst/>
          </a:prstGeom>
          <a:noFill/>
        </p:spPr>
      </p:pic>
      <p:pic>
        <p:nvPicPr>
          <p:cNvPr id="7" name="Picture 2" descr="G:\NYCT Containers#1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37" y="3695700"/>
            <a:ext cx="3991526" cy="298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1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Cargo Impacts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252411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G:\GT #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91000"/>
            <a:ext cx="3352800" cy="2514600"/>
          </a:xfrm>
          <a:prstGeom prst="rect">
            <a:avLst/>
          </a:prstGeom>
          <a:noFill/>
        </p:spPr>
      </p:pic>
      <p:pic>
        <p:nvPicPr>
          <p:cNvPr id="6" name="Picture 2" descr="G:\GT #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800" y="1295400"/>
            <a:ext cx="4165600" cy="2762250"/>
          </a:xfrm>
          <a:prstGeom prst="rect">
            <a:avLst/>
          </a:prstGeom>
          <a:noFill/>
        </p:spPr>
      </p:pic>
      <p:pic>
        <p:nvPicPr>
          <p:cNvPr id="7" name="Picture 2" descr="G:\GT #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62425"/>
            <a:ext cx="34544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13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recovery and reconstruction efforts while maintaining port operations.</a:t>
            </a:r>
          </a:p>
          <a:p>
            <a:r>
              <a:rPr lang="en-US" dirty="0" smtClean="0"/>
              <a:t>Begin to articulate:</a:t>
            </a:r>
          </a:p>
          <a:p>
            <a:pPr lvl="1"/>
            <a:r>
              <a:rPr lang="en-US" dirty="0" smtClean="0"/>
              <a:t>Lessons learned</a:t>
            </a:r>
          </a:p>
          <a:p>
            <a:pPr lvl="1"/>
            <a:r>
              <a:rPr lang="en-US" dirty="0" smtClean="0"/>
              <a:t>Immediate changes in capital improvements underway</a:t>
            </a:r>
          </a:p>
          <a:p>
            <a:r>
              <a:rPr lang="en-US" dirty="0" smtClean="0"/>
              <a:t>Identify longer term capital investments and operational changes.</a:t>
            </a:r>
            <a:endParaRPr lang="en-US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227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1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ヒラギノ角ゴ Pro W3"/>
              </a:rPr>
              <a:t>Why is it Important to Frame the Discussion?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09563" y="1419225"/>
            <a:ext cx="8377237" cy="4448175"/>
          </a:xfrm>
        </p:spPr>
        <p:txBody>
          <a:bodyPr/>
          <a:lstStyle/>
          <a:p>
            <a:r>
              <a:rPr lang="en-US" dirty="0" smtClean="0">
                <a:cs typeface="ヒラギノ角ゴ Pro W3"/>
              </a:rPr>
              <a:t>Learn what worked and didn’t work</a:t>
            </a:r>
          </a:p>
          <a:p>
            <a:r>
              <a:rPr lang="en-US" dirty="0" smtClean="0">
                <a:cs typeface="ヒラギノ角ゴ Pro W3"/>
              </a:rPr>
              <a:t>Understand how agencies and organizations worked together</a:t>
            </a:r>
          </a:p>
          <a:p>
            <a:r>
              <a:rPr lang="en-US" dirty="0" smtClean="0">
                <a:cs typeface="ヒラギノ角ゴ Pro W3"/>
              </a:rPr>
              <a:t>Differentiate between the shorter- and longer-term impacts</a:t>
            </a:r>
          </a:p>
          <a:p>
            <a:pPr lvl="1"/>
            <a:r>
              <a:rPr lang="en-US" dirty="0" smtClean="0"/>
              <a:t>Short term impacts and recovery affect immediate capital needs and operations</a:t>
            </a:r>
          </a:p>
          <a:p>
            <a:pPr lvl="1"/>
            <a:r>
              <a:rPr lang="en-US" dirty="0" smtClean="0">
                <a:cs typeface="ヒラギノ角ゴ Pro W3"/>
              </a:rPr>
              <a:t>Longer term impacts affect outlooks and long term positions</a:t>
            </a:r>
          </a:p>
          <a:p>
            <a:endParaRPr lang="en-US" dirty="0" smtClean="0">
              <a:cs typeface="ヒラギノ角ゴ Pro W3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39200" y="6629400"/>
            <a:ext cx="304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5B33692-A533-4017-B166-8C5DC757CA78}" type="slidenum">
              <a:rPr lang="en-US" sz="8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8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 descr="http://specials-images.forbes.com/imageserve/0ftu1qxgbN1au/0x600.jpg?fit=scale&amp;background=00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3652046" cy="23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cs typeface="ヒラギノ角ゴ Pro W3"/>
              </a:rPr>
              <a:t>Anne Strauss-Wieder</a:t>
            </a:r>
          </a:p>
          <a:p>
            <a:r>
              <a:rPr lang="en-US" smtClean="0">
                <a:cs typeface="ヒラギノ角ゴ Pro W3"/>
              </a:rPr>
              <a:t>A. Strauss-Wieder, Inc.</a:t>
            </a:r>
          </a:p>
          <a:p>
            <a:r>
              <a:rPr lang="en-US" smtClean="0">
                <a:cs typeface="ヒラギノ角ゴ Pro W3"/>
              </a:rPr>
              <a:t>asw@as-w.com</a:t>
            </a:r>
          </a:p>
          <a:p>
            <a:r>
              <a:rPr lang="en-US" smtClean="0">
                <a:cs typeface="ヒラギノ角ゴ Pro W3"/>
              </a:rPr>
              <a:t>www.as-w.com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mtClean="0">
                <a:cs typeface="ヒラギノ角ゴ Pro W3"/>
              </a:rPr>
              <a:t>Thank you!</a:t>
            </a:r>
            <a:r>
              <a:rPr lang="en-US" smtClean="0">
                <a:latin typeface="Arial" pitchFamily="34" charset="0"/>
                <a:cs typeface="ヒラギノ角ゴ Pro W3"/>
              </a:rPr>
              <a:t>  </a:t>
            </a:r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>
            <a:off x="304800" y="4438650"/>
            <a:ext cx="8534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>
            <a:off x="304800" y="5943600"/>
            <a:ext cx="8534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4" name="Picture 11" descr="97-01 Seltzer south of EW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67200"/>
            <a:ext cx="21336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01-01 Maher Truck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 descr="02-04 Portland Fedex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 descr="00-01 Matl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672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39200" y="6629400"/>
            <a:ext cx="304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9CE73AC-9236-49A0-8D1C-4E14F2A0635C}" type="slidenum">
              <a:rPr lang="en-US" sz="8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8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3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ヒラギノ角ゴ Pro W3"/>
              </a:rPr>
              <a:t>Define the Supply Chain Disruption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39200" y="6629400"/>
            <a:ext cx="304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4C75576-0B1A-4569-BAC2-4F4D9CA7D9B2}" type="slidenum">
              <a:rPr lang="en-US" sz="8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8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878" y="1524000"/>
            <a:ext cx="3748722" cy="4448175"/>
          </a:xfrm>
        </p:spPr>
        <p:txBody>
          <a:bodyPr/>
          <a:lstStyle/>
          <a:p>
            <a:r>
              <a:rPr lang="en-US" sz="2100" dirty="0" smtClean="0"/>
              <a:t>What is the geographic scope?</a:t>
            </a:r>
          </a:p>
          <a:p>
            <a:r>
              <a:rPr lang="en-US" sz="2100" dirty="0" smtClean="0"/>
              <a:t>What facilities are disrupted?</a:t>
            </a:r>
          </a:p>
          <a:p>
            <a:r>
              <a:rPr lang="en-US" sz="2100" dirty="0" smtClean="0"/>
              <a:t>What modes are impacted?</a:t>
            </a:r>
          </a:p>
          <a:p>
            <a:r>
              <a:rPr lang="en-US" sz="2100" dirty="0" smtClean="0"/>
              <a:t>What commodities/ shipments are affected (time sensitivity, temperature controlled, etc.)?</a:t>
            </a:r>
          </a:p>
          <a:p>
            <a:r>
              <a:rPr lang="en-US" sz="2100" dirty="0" smtClean="0"/>
              <a:t>What is the likely time frame/length of the disruption?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994594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5562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From:  Methodologies to Estimate the Economic Impacts of Disruptions to the Goods Movement System, NCHRP 732 (2012)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ヒラギノ角ゴ Pro W3"/>
              </a:rPr>
              <a:t>Short- and Longer-Term Impacts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839200" y="6629400"/>
            <a:ext cx="304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A1EEF18-A425-4EDF-BCAC-CF4E174C5E99}" type="slidenum">
              <a:rPr lang="en-US" sz="80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8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563" y="1419225"/>
            <a:ext cx="3957637" cy="4448175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Rebuilding, Clean Up and Recovery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Supply Chains Responses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Short term – keep things moving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Medium term – re-examine existing practices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Long Term – potentially change supply chain operations permanently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4789901" cy="31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562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From:  Methodologies to Estimate the Economic Impacts of Disruptions to the Goods Movement System, NCHRP 732 (2012)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ヒラギノ角ゴ Pro W3"/>
              </a:rPr>
              <a:t>Lessons from the CSX Howard Street Tunnel Fire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cs typeface="ヒラギノ角ゴ Pro W3"/>
              </a:rPr>
              <a:t>July 18, 2001 – CSX train derailed in the Howard Street Tunnel under downtown Baltimore, MD </a:t>
            </a:r>
          </a:p>
          <a:p>
            <a:pPr lvl="1"/>
            <a:r>
              <a:rPr lang="en-US" sz="2000" dirty="0" smtClean="0"/>
              <a:t>11 cars derailed, 4 of which contained hazardous material</a:t>
            </a:r>
          </a:p>
          <a:p>
            <a:pPr lvl="1"/>
            <a:r>
              <a:rPr lang="en-US" sz="2000" dirty="0" smtClean="0"/>
              <a:t>Fire lasted five days</a:t>
            </a:r>
          </a:p>
          <a:p>
            <a:pPr lvl="1"/>
            <a:r>
              <a:rPr lang="en-US" sz="2000" dirty="0" smtClean="0"/>
              <a:t>Happened during evening rush hour as a baseball game was about to be played, caused a major water main break, disrupted Baltimore transit, caused public sirens to sound, caused power outages, and temporarily closed the Inner Harbor.</a:t>
            </a:r>
          </a:p>
          <a:p>
            <a:pPr lvl="1"/>
            <a:r>
              <a:rPr lang="en-US" sz="2000" dirty="0" smtClean="0"/>
              <a:t>No loss of life</a:t>
            </a:r>
          </a:p>
          <a:p>
            <a:pPr lvl="1"/>
            <a:r>
              <a:rPr lang="en-US" sz="2000" dirty="0" smtClean="0"/>
              <a:t>Freight train traffic resumed on July 24, 2001.</a:t>
            </a:r>
          </a:p>
          <a:p>
            <a:pPr marL="0" indent="0">
              <a:buNone/>
            </a:pPr>
            <a:endParaRPr lang="en-US" dirty="0" smtClean="0">
              <a:cs typeface="ヒラギノ角ゴ Pro W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2438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610225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From:  Methodologies to Estimate the Economic Impacts of Disruptions to the Goods Movement System, NCHRP 732 (2012)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CSX Howard Street Tunnel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1419225"/>
            <a:ext cx="8072437" cy="4448175"/>
          </a:xfrm>
        </p:spPr>
        <p:txBody>
          <a:bodyPr/>
          <a:lstStyle/>
          <a:p>
            <a:r>
              <a:rPr lang="en-US" sz="2000" dirty="0" smtClean="0"/>
              <a:t>Short-Term Impacts</a:t>
            </a:r>
          </a:p>
          <a:p>
            <a:pPr lvl="1"/>
            <a:r>
              <a:rPr lang="en-US" sz="2000" dirty="0" smtClean="0"/>
              <a:t>CSX rerouted some trains and delayed others in yards along the eastern seaboard. Delays ranged from 18 to 35 hours.</a:t>
            </a:r>
          </a:p>
          <a:p>
            <a:pPr lvl="1"/>
            <a:r>
              <a:rPr lang="en-US" sz="2000" dirty="0" smtClean="0"/>
              <a:t>The railroads worked together to reroute high priority/time sensitive trains, such as the Tropicana Orange Blossom Special.</a:t>
            </a:r>
          </a:p>
          <a:p>
            <a:pPr lvl="1"/>
            <a:r>
              <a:rPr lang="en-US" sz="2000" dirty="0" smtClean="0"/>
              <a:t>Significant impacts on the community.</a:t>
            </a:r>
          </a:p>
          <a:p>
            <a:r>
              <a:rPr lang="en-US" sz="2000" dirty="0" smtClean="0"/>
              <a:t>Long-Term Impacts</a:t>
            </a:r>
          </a:p>
          <a:p>
            <a:pPr lvl="1"/>
            <a:r>
              <a:rPr lang="en-US" sz="2000" dirty="0" smtClean="0"/>
              <a:t>No impact on rail freight movements</a:t>
            </a:r>
          </a:p>
          <a:p>
            <a:pPr lvl="1"/>
            <a:r>
              <a:rPr lang="en-US" sz="2000" dirty="0" smtClean="0"/>
              <a:t>Led to significant discussions on the movement of </a:t>
            </a:r>
            <a:r>
              <a:rPr lang="en-US" sz="2000" dirty="0" err="1" smtClean="0"/>
              <a:t>haz</a:t>
            </a:r>
            <a:r>
              <a:rPr lang="en-US" sz="2000" dirty="0" smtClean="0"/>
              <a:t> mat materials.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1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 of New York and New Jersey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828800"/>
            <a:ext cx="64198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7450" y="563880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Source:  </a:t>
            </a:r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Port Authority of New York and New Jersey (PANYNJ)</a:t>
            </a:r>
            <a:endParaRPr lang="en-US" sz="11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5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005637" cy="4448175"/>
          </a:xfrm>
        </p:spPr>
        <p:txBody>
          <a:bodyPr/>
          <a:lstStyle/>
          <a:p>
            <a:r>
              <a:rPr lang="en-US" sz="1800" dirty="0" smtClean="0"/>
              <a:t>Notification </a:t>
            </a:r>
            <a:r>
              <a:rPr lang="en-US" sz="1800" dirty="0"/>
              <a:t>to tenants began Thursday, Oct. 25 (USCG Sector NY Hurricane/Severe Weather Plan + PA’s Emergency Op’s. Plan)</a:t>
            </a:r>
          </a:p>
          <a:p>
            <a:pPr lvl="1"/>
            <a:r>
              <a:rPr lang="en-US" sz="1800" dirty="0" smtClean="0"/>
              <a:t>PA </a:t>
            </a:r>
            <a:r>
              <a:rPr lang="en-US" sz="1800" dirty="0"/>
              <a:t>Emergency Operations Center activated on Oct. 28</a:t>
            </a:r>
          </a:p>
          <a:p>
            <a:pPr lvl="1"/>
            <a:r>
              <a:rPr lang="en-US" sz="1800" dirty="0" smtClean="0"/>
              <a:t>Until </a:t>
            </a:r>
            <a:r>
              <a:rPr lang="en-US" sz="1800" dirty="0"/>
              <a:t>Sunday, Oct. 28th, there was a false sense of security</a:t>
            </a:r>
          </a:p>
          <a:p>
            <a:pPr lvl="1"/>
            <a:r>
              <a:rPr lang="en-US" sz="1800" dirty="0" smtClean="0"/>
              <a:t>Oct</a:t>
            </a:r>
            <a:r>
              <a:rPr lang="en-US" sz="1800" dirty="0"/>
              <a:t>. 28 National Weather Service briefing indicated surge of 6-11’ above normal high </a:t>
            </a:r>
            <a:r>
              <a:rPr lang="en-US" sz="1800" dirty="0" smtClean="0"/>
              <a:t>tide</a:t>
            </a:r>
          </a:p>
          <a:p>
            <a:pPr lvl="1"/>
            <a:r>
              <a:rPr lang="en-US" sz="1800" dirty="0" smtClean="0"/>
              <a:t>PA </a:t>
            </a:r>
            <a:r>
              <a:rPr lang="en-US" sz="1800" dirty="0"/>
              <a:t>decision to close terminals to all but essential personnel by 2359 hours</a:t>
            </a:r>
          </a:p>
          <a:p>
            <a:r>
              <a:rPr lang="en-US" sz="1800" dirty="0" smtClean="0"/>
              <a:t>Mon </a:t>
            </a:r>
            <a:r>
              <a:rPr lang="en-US" sz="1800" dirty="0"/>
              <a:t>-Oct. 29 –1200 hours ---all tenant personnel and PA contract security ordered off port; Port Commerce and PAPD staff vacated at 1915 hours (just prior to surge)</a:t>
            </a:r>
          </a:p>
          <a:p>
            <a:r>
              <a:rPr lang="en-US" sz="1800" dirty="0" smtClean="0"/>
              <a:t>Mon</a:t>
            </a:r>
            <a:r>
              <a:rPr lang="en-US" sz="1800" dirty="0"/>
              <a:t>., Oct 29 –2000 hours ---NOAA reported water levels at the Battery and Bergen Point @ 9-10’ above MHW; winds @ 80-90 mph; surge 13 -14’.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5972175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Source:  PANYNJ Presentation at 11/30 NAIOP/CSCMPNJ seminar</a:t>
            </a:r>
            <a:endParaRPr lang="en-US" sz="11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G:\NYCT Bldg Marine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95400"/>
            <a:ext cx="1650444" cy="2209800"/>
          </a:xfrm>
          <a:prstGeom prst="rect">
            <a:avLst/>
          </a:prstGeom>
          <a:noFill/>
        </p:spPr>
      </p:pic>
      <p:pic>
        <p:nvPicPr>
          <p:cNvPr id="7" name="Picture 2" descr="G:\NYCT Containers#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724274"/>
            <a:ext cx="1671787" cy="2238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71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Return to Operation Time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5025" cy="4448175"/>
          </a:xfrm>
        </p:spPr>
        <p:txBody>
          <a:bodyPr/>
          <a:lstStyle/>
          <a:p>
            <a:r>
              <a:rPr lang="en-US" sz="2000" dirty="0" smtClean="0"/>
              <a:t>Tues</a:t>
            </a:r>
            <a:r>
              <a:rPr lang="en-US" sz="2000" dirty="0"/>
              <a:t>, Oct. 30 – </a:t>
            </a:r>
            <a:r>
              <a:rPr lang="en-US" sz="2000" dirty="0" smtClean="0"/>
              <a:t>Assessment</a:t>
            </a:r>
            <a:r>
              <a:rPr lang="en-US" sz="2000" dirty="0"/>
              <a:t>, response, recovery and restoration begins</a:t>
            </a:r>
          </a:p>
          <a:p>
            <a:r>
              <a:rPr lang="en-US" sz="2000" dirty="0" smtClean="0"/>
              <a:t>Friday</a:t>
            </a:r>
            <a:r>
              <a:rPr lang="en-US" sz="2000" dirty="0"/>
              <a:t>, Nov. </a:t>
            </a:r>
            <a:r>
              <a:rPr lang="en-US" sz="2000" dirty="0" smtClean="0"/>
              <a:t>2:</a:t>
            </a:r>
          </a:p>
          <a:p>
            <a:pPr lvl="1"/>
            <a:r>
              <a:rPr lang="en-US" sz="2000" dirty="0" smtClean="0"/>
              <a:t>USCG </a:t>
            </a:r>
            <a:r>
              <a:rPr lang="en-US" sz="2000" dirty="0"/>
              <a:t>re-opens Port to deep draft commercial traffic</a:t>
            </a:r>
          </a:p>
          <a:p>
            <a:pPr lvl="1"/>
            <a:r>
              <a:rPr lang="en-US" sz="2000" dirty="0" smtClean="0"/>
              <a:t>First </a:t>
            </a:r>
            <a:r>
              <a:rPr lang="en-US" sz="2000" dirty="0"/>
              <a:t>vessel arrival at PA facilities </a:t>
            </a:r>
            <a:r>
              <a:rPr lang="en-US" sz="2000" dirty="0" smtClean="0"/>
              <a:t>- </a:t>
            </a:r>
            <a:r>
              <a:rPr lang="en-US" sz="2000" i="1" dirty="0"/>
              <a:t>Brilliance of the Seas </a:t>
            </a:r>
            <a:r>
              <a:rPr lang="en-US" sz="2000" dirty="0"/>
              <a:t>at Cape Liberty</a:t>
            </a:r>
          </a:p>
          <a:p>
            <a:r>
              <a:rPr lang="da-DK" sz="2000" dirty="0" smtClean="0"/>
              <a:t>Sat</a:t>
            </a:r>
            <a:r>
              <a:rPr lang="da-DK" sz="2000" dirty="0"/>
              <a:t>. Nov. 3 </a:t>
            </a:r>
            <a:r>
              <a:rPr lang="en-US" sz="2000" dirty="0"/>
              <a:t>–</a:t>
            </a:r>
            <a:r>
              <a:rPr lang="da-DK" sz="2000" dirty="0" smtClean="0"/>
              <a:t> Power </a:t>
            </a:r>
            <a:r>
              <a:rPr lang="da-DK" sz="2000" dirty="0"/>
              <a:t>restored at Elizabeth</a:t>
            </a:r>
          </a:p>
          <a:p>
            <a:r>
              <a:rPr lang="en-US" sz="2000" dirty="0" smtClean="0"/>
              <a:t>Sun</a:t>
            </a:r>
            <a:r>
              <a:rPr lang="en-US" sz="2000" dirty="0"/>
              <a:t>. Nov. 4 –Maher / APM work 5 vessels</a:t>
            </a:r>
          </a:p>
          <a:p>
            <a:r>
              <a:rPr lang="en-US" sz="2000" dirty="0" smtClean="0"/>
              <a:t>Mon</a:t>
            </a:r>
            <a:r>
              <a:rPr lang="en-US" sz="2000" dirty="0"/>
              <a:t>. Nov. 5 –Truck gates at all container terminals opened for business</a:t>
            </a:r>
          </a:p>
          <a:p>
            <a:r>
              <a:rPr lang="en-US" sz="2000" dirty="0" smtClean="0"/>
              <a:t>Mon</a:t>
            </a:r>
            <a:r>
              <a:rPr lang="en-US" sz="2000" dirty="0"/>
              <a:t>./Tues. Nov. 5 &amp; 6 –All remaining container terminals work their first vessels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5550" y="6324600"/>
            <a:ext cx="3886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latin typeface="Calibri" pitchFamily="34" charset="0"/>
                <a:cs typeface="Calibri" pitchFamily="34" charset="0"/>
              </a:rPr>
              <a:t>Source:  PANYNJ Presentation at 11/30 NAIOP/CSCMPNJ seminar</a:t>
            </a:r>
            <a:endParaRPr lang="en-US" sz="11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87" y="4343400"/>
            <a:ext cx="3115526" cy="184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5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Icon2012_PPT_Template</Template>
  <TotalTime>11545</TotalTime>
  <Words>839</Words>
  <Application>Microsoft Office PowerPoint</Application>
  <PresentationFormat>On-screen Show (4:3)</PresentationFormat>
  <Paragraphs>100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 Presentation</vt:lpstr>
      <vt:lpstr>Superstorm Sandy Framing the Discussion of a Supply Chain Disruption and Transportation Outlooks</vt:lpstr>
      <vt:lpstr>Why is it Important to Frame the Discussion?</vt:lpstr>
      <vt:lpstr>Define the Supply Chain Disruption</vt:lpstr>
      <vt:lpstr>Short- and Longer-Term Impacts</vt:lpstr>
      <vt:lpstr>Lessons from the CSX Howard Street Tunnel Fire</vt:lpstr>
      <vt:lpstr>CSX Howard Street Tunnel Fire</vt:lpstr>
      <vt:lpstr>The Port of New York and New Jersey</vt:lpstr>
      <vt:lpstr>Port Preparation</vt:lpstr>
      <vt:lpstr>Immediate Return to Operation Time Line</vt:lpstr>
      <vt:lpstr>Port Damage</vt:lpstr>
      <vt:lpstr>Greenville Yard – Before </vt:lpstr>
      <vt:lpstr>Greenville – After Superstorm Sandy</vt:lpstr>
      <vt:lpstr>Terminals</vt:lpstr>
      <vt:lpstr>Security Fencing and Gate Houses</vt:lpstr>
      <vt:lpstr>Red Hook Barge at/on Berth 6</vt:lpstr>
      <vt:lpstr>Access Road and Drayage Truck Damage</vt:lpstr>
      <vt:lpstr>Building Damage and Flooding</vt:lpstr>
      <vt:lpstr>Cargo Impacts</vt:lpstr>
      <vt:lpstr>Next Steps</vt:lpstr>
      <vt:lpstr>Thank you!  </vt:lpstr>
    </vt:vector>
  </TitlesOfParts>
  <Company>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Freight Academy Presentation</dc:title>
  <dc:subject>Coalition</dc:subject>
  <dc:creator>Vsmith</dc:creator>
  <cp:keywords>Freight Academy</cp:keywords>
  <cp:lastModifiedBy>Anne Strauss-Wieder</cp:lastModifiedBy>
  <cp:revision>549</cp:revision>
  <cp:lastPrinted>2007-04-04T20:25:46Z</cp:lastPrinted>
  <dcterms:created xsi:type="dcterms:W3CDTF">2003-03-14T16:31:02Z</dcterms:created>
  <dcterms:modified xsi:type="dcterms:W3CDTF">2013-01-22T16:08:53Z</dcterms:modified>
  <cp:category>Coalition 7338-251</cp:category>
</cp:coreProperties>
</file>