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2"/>
  </p:notesMasterIdLst>
  <p:handoutMasterIdLst>
    <p:handoutMasterId r:id="rId13"/>
  </p:handoutMasterIdLst>
  <p:sldIdLst>
    <p:sldId id="265" r:id="rId3"/>
    <p:sldId id="299" r:id="rId4"/>
    <p:sldId id="297" r:id="rId5"/>
    <p:sldId id="293" r:id="rId6"/>
    <p:sldId id="298" r:id="rId7"/>
    <p:sldId id="295" r:id="rId8"/>
    <p:sldId id="294" r:id="rId9"/>
    <p:sldId id="292" r:id="rId10"/>
    <p:sldId id="290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292903E8-27D6-F849-ACF2-8A9CD96B31EF}">
          <p14:sldIdLst>
            <p14:sldId id="265"/>
            <p14:sldId id="299"/>
            <p14:sldId id="297"/>
            <p14:sldId id="293"/>
            <p14:sldId id="298"/>
            <p14:sldId id="295"/>
            <p14:sldId id="294"/>
            <p14:sldId id="292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03" autoAdjust="0"/>
  </p:normalViewPr>
  <p:slideViewPr>
    <p:cSldViewPr snapToObjects="1">
      <p:cViewPr>
        <p:scale>
          <a:sx n="60" d="100"/>
          <a:sy n="60" d="100"/>
        </p:scale>
        <p:origin x="-2244" y="-672"/>
      </p:cViewPr>
      <p:guideLst>
        <p:guide orient="horz" pos="2064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AFC5-22A5-4F91-8FC2-067EA2D7546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8069-73A9-4E0B-B69B-0AB394F6A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1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1869C-B2C9-48E9-BD51-3F930F26C56A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7A3072-BEB5-475C-8B22-3EF0AE9D9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663575"/>
            <a:ext cx="6535737" cy="4902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1248650" y="6078786"/>
            <a:ext cx="4447304" cy="254947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Thank you.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I’m happy to speak to you today.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have a huge impact on the region, so it’s important for everyone to understand what we do, and the key issues that we face.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Let’s me begin with a brief introduction of who we are.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The Port of Long Beach is run by the City of Long Beach on behalf of the State of California.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are not supported by tax dollars, but operate like a real estate development company.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build shipping terminals, and lease them to private companies who import and export goods.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The rents we collect are reinvested in continually upgrading our facilities.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So we promote trade and support jobs – more than 300,000 in Southern California, including 30,000 in Long Beach.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We’re the 2</a:t>
            </a:r>
            <a:r>
              <a:rPr lang="en-US" baseline="30000" dirty="0" smtClean="0">
                <a:ea typeface="ＭＳ Ｐゴシック" pitchFamily="34" charset="-128"/>
              </a:rPr>
              <a:t>nd</a:t>
            </a:r>
            <a:r>
              <a:rPr lang="en-US" baseline="0" dirty="0" smtClean="0">
                <a:ea typeface="ＭＳ Ｐゴシック" pitchFamily="34" charset="-128"/>
              </a:rPr>
              <a:t> busiest in the U.S. , after only the Port of Los Angeles.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transport consumer products manufactured in Asia, and export largely raw materials produced in the U.S.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4BECA-1F40-44F2-A310-49C5F8A92AD7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063" y="663575"/>
            <a:ext cx="6535737" cy="4902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xfrm>
            <a:off x="1248650" y="6078786"/>
            <a:ext cx="4447304" cy="254947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Thank you.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I’m happy to speak to you today.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have a huge impact on the region, so it’s important for everyone to understand what we do, and the key issues that we face.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Let’s me begin with a brief introduction of who we are.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The Port of Long Beach is run by the City of Long Beach on behalf of the State of California.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are not supported by tax dollars, but operate like a real estate development company.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build shipping terminals, and lease them to private companies who import and export goods.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The rents we collect are reinvested in continually upgrading our facilities.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So we promote trade and support jobs – more than 300,000 in Southern California, including 30,000 in Long Beach.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We’re the 2</a:t>
            </a:r>
            <a:r>
              <a:rPr lang="en-US" baseline="30000" dirty="0" smtClean="0">
                <a:ea typeface="ＭＳ Ｐゴシック" pitchFamily="34" charset="-128"/>
              </a:rPr>
              <a:t>nd</a:t>
            </a:r>
            <a:r>
              <a:rPr lang="en-US" baseline="0" dirty="0" smtClean="0">
                <a:ea typeface="ＭＳ Ｐゴシック" pitchFamily="34" charset="-128"/>
              </a:rPr>
              <a:t> busiest in the U.S. , after only the Port of Los Angeles.</a:t>
            </a:r>
          </a:p>
          <a:p>
            <a:pPr eaLnBrk="1" hangingPunct="1"/>
            <a:endParaRPr lang="en-US" baseline="0" dirty="0" smtClean="0">
              <a:ea typeface="ＭＳ Ｐゴシック" pitchFamily="34" charset="-128"/>
            </a:endParaRPr>
          </a:p>
          <a:p>
            <a:pPr eaLnBrk="1" hangingPunct="1"/>
            <a:r>
              <a:rPr lang="en-US" baseline="0" dirty="0" smtClean="0">
                <a:ea typeface="ＭＳ Ｐゴシック" pitchFamily="34" charset="-128"/>
              </a:rPr>
              <a:t>We transport consumer products manufactured in Asia, and export largely raw materials produced in the U.S.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4BECA-1F40-44F2-A310-49C5F8A92AD7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 rIns="91440" anchor="ctr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5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1"/>
            <a:ext cx="9144000" cy="5483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5181600" cy="550468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8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01063"/>
            <a:ext cx="9155463" cy="547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5181600" cy="550468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0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9763"/>
            <a:ext cx="9144000" cy="5413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39907"/>
            <a:ext cx="5181600" cy="5413292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7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s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1628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s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" y="1066800"/>
            <a:ext cx="9144226" cy="550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817534"/>
            <a:ext cx="9144000" cy="176106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s2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382000" cy="4885267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324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274320" rIns="274320"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03520"/>
          </a:xfrm>
        </p:spPr>
        <p:txBody>
          <a:bodyPr lIns="457200" tIns="457200" rIns="457200" bIns="457200"/>
          <a:lstStyle>
            <a:lvl1pPr>
              <a:buFont typeface="Arial" pitchFamily="34" charset="0"/>
              <a:buNone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06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2751668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343400" y="1097280"/>
            <a:ext cx="4800600" cy="548640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0" y="1097280"/>
            <a:ext cx="4343400" cy="548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2595562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914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9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  <a:prstGeom prst="rect">
            <a:avLst/>
          </a:prstGeom>
        </p:spPr>
        <p:txBody>
          <a:bodyPr vert="horz" lIns="457200" tIns="457200" rIns="457200" bIns="457200" rtlCol="0">
            <a:normAutofit/>
          </a:bodyPr>
          <a:lstStyle>
            <a:lvl1pPr>
              <a:defRPr b="0">
                <a:solidFill>
                  <a:schemeClr val="tx1"/>
                </a:solidFill>
                <a:effectLst/>
              </a:defRPr>
            </a:lvl1pPr>
            <a:lvl2pPr>
              <a:defRPr b="0">
                <a:solidFill>
                  <a:schemeClr val="tx1"/>
                </a:solidFill>
                <a:effectLst/>
              </a:defRPr>
            </a:lvl2pPr>
            <a:lvl3pPr>
              <a:defRPr b="0">
                <a:solidFill>
                  <a:schemeClr val="tx1"/>
                </a:solidFill>
                <a:effectLst/>
              </a:defRPr>
            </a:lvl3pPr>
            <a:lvl4pPr>
              <a:defRPr b="0">
                <a:solidFill>
                  <a:schemeClr val="tx1"/>
                </a:solidFill>
                <a:effectLst/>
              </a:defRPr>
            </a:lvl4pPr>
            <a:lvl5pPr>
              <a:defRPr b="0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03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45720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7B511E-DFCF-EC46-AA5A-3F1CBAD1F5D3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F5B4C7-E7CF-1047-8381-02C2304CFC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5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 rIns="91440" anchor="ctr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 rIns="91440" anchor="ctr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0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543800" cy="123825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543800" cy="685800"/>
          </a:xfrm>
          <a:prstGeom prst="rect">
            <a:avLst/>
          </a:prstGeom>
        </p:spPr>
        <p:txBody>
          <a:bodyPr rIns="91440" anchor="ctr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31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343400" y="1066800"/>
            <a:ext cx="4800600" cy="548640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1910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0" y="1143000"/>
            <a:ext cx="4343400" cy="5410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8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343400" y="1143000"/>
            <a:ext cx="4800600" cy="541020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1910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0" y="1143000"/>
            <a:ext cx="4343400" cy="5410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7056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43400" y="1097280"/>
            <a:ext cx="4800600" cy="5486400"/>
          </a:xfrm>
          <a:prstGeom prst="rect">
            <a:avLst/>
          </a:prstGeom>
          <a:solidFill>
            <a:srgbClr val="113678"/>
          </a:solidFill>
          <a:ln>
            <a:solidFill>
              <a:srgbClr val="1236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447800"/>
            <a:ext cx="41910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0" y="1143000"/>
            <a:ext cx="4343400" cy="5410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2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4532313" cy="16668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3124200"/>
            <a:ext cx="4876801" cy="509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334000"/>
          </a:xfrm>
          <a:prstGeom prst="rect">
            <a:avLst/>
          </a:prstGeom>
        </p:spPr>
        <p:txBody>
          <a:bodyPr vert="horz" lIns="548640" tIns="548640" rIns="548640" bIns="54864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7" r:id="rId2"/>
    <p:sldLayoutId id="2147483649" r:id="rId3"/>
    <p:sldLayoutId id="2147483679" r:id="rId4"/>
    <p:sldLayoutId id="2147483678" r:id="rId5"/>
    <p:sldLayoutId id="2147483674" r:id="rId6"/>
    <p:sldLayoutId id="2147483675" r:id="rId7"/>
    <p:sldLayoutId id="2147483676" r:id="rId8"/>
    <p:sldLayoutId id="2147483651" r:id="rId9"/>
    <p:sldLayoutId id="2147483654" r:id="rId10"/>
    <p:sldLayoutId id="2147483680" r:id="rId11"/>
    <p:sldLayoutId id="2147483673" r:id="rId12"/>
    <p:sldLayoutId id="2147483661" r:id="rId13"/>
    <p:sldLayoutId id="2147483665" r:id="rId14"/>
    <p:sldLayoutId id="2147483664" r:id="rId15"/>
    <p:sldLayoutId id="214748369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410200"/>
          </a:xfrm>
          <a:prstGeom prst="rect">
            <a:avLst/>
          </a:prstGeom>
        </p:spPr>
        <p:txBody>
          <a:bodyPr vert="horz" lIns="457200" tIns="457200" rIns="457200" bIns="4572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407" y="1828800"/>
            <a:ext cx="7543800" cy="1238250"/>
          </a:xfrm>
        </p:spPr>
        <p:txBody>
          <a:bodyPr/>
          <a:lstStyle/>
          <a:p>
            <a:pPr algn="l"/>
            <a:r>
              <a:rPr lang="en-US" sz="4800" b="1" dirty="0" smtClean="0"/>
              <a:t>Impact of OCU Strike             on Port Operations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524" y="3122229"/>
            <a:ext cx="6858000" cy="838200"/>
          </a:xfrm>
        </p:spPr>
        <p:txBody>
          <a:bodyPr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smtClean="0"/>
              <a:t>Don Snyder</a:t>
            </a:r>
            <a:r>
              <a:rPr lang="en-US" sz="2000" dirty="0" smtClean="0"/>
              <a:t>, Director of Trade Development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765778" y="4289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&amp; Contrast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479"/>
          <a:stretch/>
        </p:blipFill>
        <p:spPr>
          <a:xfrm>
            <a:off x="0" y="1097280"/>
            <a:ext cx="4404575" cy="5486400"/>
          </a:xfr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33900" y="1124607"/>
            <a:ext cx="43434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2002 labor lock-out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2004 congestion </a:t>
            </a:r>
            <a:r>
              <a:rPr lang="en-US" dirty="0"/>
              <a:t>s</a:t>
            </a:r>
            <a:r>
              <a:rPr lang="en-US" dirty="0" smtClean="0"/>
              <a:t>ituation</a:t>
            </a:r>
          </a:p>
          <a:p>
            <a:endParaRPr lang="en-US" dirty="0" smtClean="0"/>
          </a:p>
          <a:p>
            <a:r>
              <a:rPr lang="en-US" dirty="0" smtClean="0"/>
              <a:t>2012 OCU strike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1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Eight-Day Strike by Office Clerks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6479"/>
          <a:stretch/>
        </p:blipFill>
        <p:spPr>
          <a:xfrm>
            <a:off x="0" y="1097280"/>
            <a:ext cx="4404575" cy="5486400"/>
          </a:xfrm>
        </p:spPr>
      </p:pic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33900" y="1124607"/>
            <a:ext cx="4343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major work stoppage since 2002</a:t>
            </a:r>
          </a:p>
          <a:p>
            <a:r>
              <a:rPr lang="en-US" dirty="0" smtClean="0"/>
              <a:t>First strike since 1972</a:t>
            </a:r>
          </a:p>
          <a:p>
            <a:r>
              <a:rPr lang="en-US" dirty="0" smtClean="0"/>
              <a:t>600 clerks idled 10 of 14 terminals at POLB/POLA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3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Pedro Bay Ports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76" y="1069428"/>
            <a:ext cx="4469524" cy="5486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076"/>
            <a:ext cx="4343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Night-20[1].jpg"/>
          <p:cNvPicPr>
            <a:picLocks noChangeAspect="1"/>
          </p:cNvPicPr>
          <p:nvPr/>
        </p:nvPicPr>
        <p:blipFill rotWithShape="1">
          <a:blip r:embed="rId3" cstate="print"/>
          <a:srcRect l="25333" r="27166"/>
          <a:stretch/>
        </p:blipFill>
        <p:spPr bwMode="auto">
          <a:xfrm>
            <a:off x="0" y="1095156"/>
            <a:ext cx="43434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Impacts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33900" y="1174531"/>
            <a:ext cx="4343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Information Flow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Cargo Flow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/>
              <a:t>Trucks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/>
              <a:t>Cargo Owners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/>
              <a:t>Rail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sz="2400" dirty="0"/>
              <a:t>Vessel Diversion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Business Continuity</a:t>
            </a:r>
          </a:p>
        </p:txBody>
      </p:sp>
    </p:spTree>
    <p:extLst>
      <p:ext uri="{BB962C8B-B14F-4D97-AF65-F5344CB8AC3E}">
        <p14:creationId xmlns:p14="http://schemas.microsoft.com/office/powerpoint/2010/main" val="3981868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Night-20[1].jpg"/>
          <p:cNvPicPr>
            <a:picLocks noChangeAspect="1"/>
          </p:cNvPicPr>
          <p:nvPr/>
        </p:nvPicPr>
        <p:blipFill rotWithShape="1">
          <a:blip r:embed="rId3" cstate="print"/>
          <a:srcRect l="25333" r="27166"/>
          <a:stretch/>
        </p:blipFill>
        <p:spPr bwMode="auto">
          <a:xfrm>
            <a:off x="0" y="1095156"/>
            <a:ext cx="43434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Minimal Impact in Long Beach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33900" y="1174531"/>
            <a:ext cx="4343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 of 6 terminals worked through strike</a:t>
            </a:r>
          </a:p>
          <a:p>
            <a:r>
              <a:rPr lang="en-US" dirty="0" smtClean="0"/>
              <a:t>After settlement, terminals caught up quickly</a:t>
            </a:r>
          </a:p>
          <a:p>
            <a:r>
              <a:rPr lang="en-US" dirty="0" smtClean="0"/>
              <a:t>Capacity to handle  surges in cargo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5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Operations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5934"/>
          <a:stretch/>
        </p:blipFill>
        <p:spPr>
          <a:xfrm>
            <a:off x="0" y="1097280"/>
            <a:ext cx="4461642" cy="5440680"/>
          </a:xfrm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648200" y="1152459"/>
            <a:ext cx="43434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Nearly $1 billion in cargo a day delayed</a:t>
            </a:r>
          </a:p>
          <a:p>
            <a:r>
              <a:rPr lang="en-US" dirty="0" smtClean="0"/>
              <a:t>Tens of thousands of jobs impacted: longshoremen, truckers, rail yard and warehouse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1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Lost Business Opportunities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05"/>
          <a:stretch/>
        </p:blipFill>
        <p:spPr>
          <a:xfrm>
            <a:off x="-2" y="1097280"/>
            <a:ext cx="4400302" cy="5486400"/>
          </a:xfrm>
        </p:spPr>
      </p:pic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33900" y="1129861"/>
            <a:ext cx="4343400" cy="5410200"/>
          </a:xfrm>
        </p:spPr>
        <p:txBody>
          <a:bodyPr/>
          <a:lstStyle/>
          <a:p>
            <a:r>
              <a:rPr lang="en-US" dirty="0"/>
              <a:t>17 ships were diverted from the Port of Los Angeles</a:t>
            </a:r>
          </a:p>
          <a:p>
            <a:r>
              <a:rPr lang="en-US" dirty="0"/>
              <a:t>Ships diverted to Oakland, Mexico and through Panama Canal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6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Busiest December for Imports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/>
          <a:stretch/>
        </p:blipFill>
        <p:spPr>
          <a:xfrm>
            <a:off x="5255" y="1024759"/>
            <a:ext cx="9144000" cy="5607618"/>
          </a:xfrm>
        </p:spPr>
      </p:pic>
    </p:spTree>
    <p:extLst>
      <p:ext uri="{BB962C8B-B14F-4D97-AF65-F5344CB8AC3E}">
        <p14:creationId xmlns:p14="http://schemas.microsoft.com/office/powerpoint/2010/main" val="442786800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</TotalTime>
  <Words>497</Words>
  <Application>Microsoft Office PowerPoint</Application>
  <PresentationFormat>On-screen Show (4:3)</PresentationFormat>
  <Paragraphs>78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Green Port</vt:lpstr>
      <vt:lpstr>Custom Design</vt:lpstr>
      <vt:lpstr>Impact of OCU Strike             on Port Operations</vt:lpstr>
      <vt:lpstr>Compare &amp; Contrast</vt:lpstr>
      <vt:lpstr>Eight-Day Strike by Office Clerks</vt:lpstr>
      <vt:lpstr>San Pedro Bay Ports</vt:lpstr>
      <vt:lpstr>Impacts</vt:lpstr>
      <vt:lpstr>Minimal Impact in Long Beach</vt:lpstr>
      <vt:lpstr>Impact on Operations</vt:lpstr>
      <vt:lpstr>Lost Business Opportunities</vt:lpstr>
      <vt:lpstr>Busiest December for Imports</vt:lpstr>
    </vt:vector>
  </TitlesOfParts>
  <Company>The Port of Long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POLB  Admin</dc:creator>
  <cp:lastModifiedBy>Sanchez, Adriana</cp:lastModifiedBy>
  <cp:revision>235</cp:revision>
  <cp:lastPrinted>2013-01-22T18:55:32Z</cp:lastPrinted>
  <dcterms:created xsi:type="dcterms:W3CDTF">2011-01-11T15:46:25Z</dcterms:created>
  <dcterms:modified xsi:type="dcterms:W3CDTF">2013-01-22T23:28:22Z</dcterms:modified>
</cp:coreProperties>
</file>