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4"/>
  </p:notesMasterIdLst>
  <p:handoutMasterIdLst>
    <p:handoutMasterId r:id="rId15"/>
  </p:handoutMasterIdLst>
  <p:sldIdLst>
    <p:sldId id="278" r:id="rId3"/>
    <p:sldId id="440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297" r:id="rId13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8"/>
    <a:srgbClr val="00589A"/>
    <a:srgbClr val="B00000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8" autoAdjust="0"/>
    <p:restoredTop sz="94745" autoAdjust="0"/>
  </p:normalViewPr>
  <p:slideViewPr>
    <p:cSldViewPr>
      <p:cViewPr>
        <p:scale>
          <a:sx n="90" d="100"/>
          <a:sy n="90" d="100"/>
        </p:scale>
        <p:origin x="-11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1830" y="96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378109452736318"/>
          <c:y val="0.39404553415061294"/>
          <c:w val="0.51575456053067992"/>
          <c:h val="0.21541155866900175"/>
        </c:manualLayout>
      </c:layout>
      <c:pie3DChart>
        <c:varyColors val="1"/>
        <c:ser>
          <c:idx val="0"/>
          <c:order val="0"/>
          <c:tx>
            <c:strRef>
              <c:f>Sheet1!$A$20</c:f>
              <c:strCache>
                <c:ptCount val="1"/>
                <c:pt idx="0">
                  <c:v>Interest</c:v>
                </c:pt>
              </c:strCache>
            </c:strRef>
          </c:tx>
          <c:spPr>
            <a:solidFill>
              <a:srgbClr val="9999FF"/>
            </a:solidFill>
            <a:ln w="15919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CCFF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0000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1837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Sheet1!$A$20:$A$24</c:f>
              <c:strCache>
                <c:ptCount val="5"/>
                <c:pt idx="0">
                  <c:v>Interest</c:v>
                </c:pt>
                <c:pt idx="1">
                  <c:v>Taxes, Obsolescense, Depreciations, Insurance</c:v>
                </c:pt>
                <c:pt idx="2">
                  <c:v>Warehousing</c:v>
                </c:pt>
                <c:pt idx="3">
                  <c:v>Transportation Costs</c:v>
                </c:pt>
                <c:pt idx="4">
                  <c:v>Logistics Administration</c:v>
                </c:pt>
              </c:strCache>
            </c:strRef>
          </c:cat>
          <c:val>
            <c:numRef>
              <c:f>Sheet1!$F$20:$F$24</c:f>
              <c:numCache>
                <c:formatCode>0.0</c:formatCode>
                <c:ptCount val="5"/>
                <c:pt idx="0">
                  <c:v>0.23382696804364772</c:v>
                </c:pt>
                <c:pt idx="1">
                  <c:v>22.915042868277474</c:v>
                </c:pt>
                <c:pt idx="2">
                  <c:v>9.3530787217459075</c:v>
                </c:pt>
                <c:pt idx="3">
                  <c:v>62.821512081060014</c:v>
                </c:pt>
                <c:pt idx="4">
                  <c:v>3.8191738113795788</c:v>
                </c:pt>
              </c:numCache>
            </c:numRef>
          </c:val>
        </c:ser>
        <c:ser>
          <c:idx val="1"/>
          <c:order val="1"/>
          <c:tx>
            <c:strRef>
              <c:f>Sheet1!$A$21</c:f>
              <c:strCache>
                <c:ptCount val="1"/>
                <c:pt idx="0">
                  <c:v>Taxes, Obsolescense, Depreciations, Insurance</c:v>
                </c:pt>
              </c:strCache>
            </c:strRef>
          </c:tx>
          <c:spPr>
            <a:solidFill>
              <a:srgbClr val="993366"/>
            </a:solidFill>
            <a:ln w="15919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FFCC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183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Sheet1!$A$20:$A$24</c:f>
              <c:strCache>
                <c:ptCount val="5"/>
                <c:pt idx="0">
                  <c:v>Interest</c:v>
                </c:pt>
                <c:pt idx="1">
                  <c:v>Taxes, Obsolescense, Depreciations, Insurance</c:v>
                </c:pt>
                <c:pt idx="2">
                  <c:v>Warehousing</c:v>
                </c:pt>
                <c:pt idx="3">
                  <c:v>Transportation Costs</c:v>
                </c:pt>
                <c:pt idx="4">
                  <c:v>Logistics Administration</c:v>
                </c:pt>
              </c:strCache>
            </c:strRef>
          </c:cat>
          <c:val>
            <c:numRef>
              <c:f>Sheet1!$B$21:$F$21</c:f>
              <c:numCache>
                <c:formatCode>General</c:formatCode>
                <c:ptCount val="5"/>
                <c:pt idx="2" formatCode="0.0">
                  <c:v>20.710059171597635</c:v>
                </c:pt>
                <c:pt idx="4" formatCode="0.0">
                  <c:v>22.915042868277474</c:v>
                </c:pt>
              </c:numCache>
            </c:numRef>
          </c:val>
        </c:ser>
        <c:ser>
          <c:idx val="2"/>
          <c:order val="2"/>
          <c:tx>
            <c:strRef>
              <c:f>Sheet1!$A$22</c:f>
              <c:strCache>
                <c:ptCount val="1"/>
                <c:pt idx="0">
                  <c:v>Warehousing</c:v>
                </c:pt>
              </c:strCache>
            </c:strRef>
          </c:tx>
          <c:spPr>
            <a:solidFill>
              <a:srgbClr val="FFFFCC"/>
            </a:solidFill>
            <a:ln w="15919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CFF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183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Sheet1!$A$20:$A$24</c:f>
              <c:strCache>
                <c:ptCount val="5"/>
                <c:pt idx="0">
                  <c:v>Interest</c:v>
                </c:pt>
                <c:pt idx="1">
                  <c:v>Taxes, Obsolescense, Depreciations, Insurance</c:v>
                </c:pt>
                <c:pt idx="2">
                  <c:v>Warehousing</c:v>
                </c:pt>
                <c:pt idx="3">
                  <c:v>Transportation Costs</c:v>
                </c:pt>
                <c:pt idx="4">
                  <c:v>Logistics Administration</c:v>
                </c:pt>
              </c:strCache>
            </c:strRef>
          </c:cat>
          <c:val>
            <c:numRef>
              <c:f>Sheet1!$B$22:$F$22</c:f>
              <c:numCache>
                <c:formatCode>General</c:formatCode>
                <c:ptCount val="5"/>
                <c:pt idx="2" formatCode="0.0">
                  <c:v>7.6077768385460693</c:v>
                </c:pt>
                <c:pt idx="4" formatCode="0.0">
                  <c:v>9.3530787217459075</c:v>
                </c:pt>
              </c:numCache>
            </c:numRef>
          </c:val>
        </c:ser>
        <c:ser>
          <c:idx val="3"/>
          <c:order val="3"/>
          <c:tx>
            <c:strRef>
              <c:f>Sheet1!$A$23</c:f>
              <c:strCache>
                <c:ptCount val="1"/>
                <c:pt idx="0">
                  <c:v>Transportation Costs</c:v>
                </c:pt>
              </c:strCache>
            </c:strRef>
          </c:tx>
          <c:spPr>
            <a:solidFill>
              <a:srgbClr val="CCFFFF"/>
            </a:solidFill>
            <a:ln w="15919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rgbClr val="6600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183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Sheet1!$A$20:$A$24</c:f>
              <c:strCache>
                <c:ptCount val="5"/>
                <c:pt idx="0">
                  <c:v>Interest</c:v>
                </c:pt>
                <c:pt idx="1">
                  <c:v>Taxes, Obsolescense, Depreciations, Insurance</c:v>
                </c:pt>
                <c:pt idx="2">
                  <c:v>Warehousing</c:v>
                </c:pt>
                <c:pt idx="3">
                  <c:v>Transportation Costs</c:v>
                </c:pt>
                <c:pt idx="4">
                  <c:v>Logistics Administration</c:v>
                </c:pt>
              </c:strCache>
            </c:strRef>
          </c:cat>
          <c:val>
            <c:numRef>
              <c:f>Sheet1!$B$23:$F$23</c:f>
              <c:numCache>
                <c:formatCode>General</c:formatCode>
                <c:ptCount val="5"/>
                <c:pt idx="2" formatCode="0.0">
                  <c:v>62.890955198647504</c:v>
                </c:pt>
                <c:pt idx="4" formatCode="0.0">
                  <c:v>62.821512081060014</c:v>
                </c:pt>
              </c:numCache>
            </c:numRef>
          </c:val>
        </c:ser>
        <c:ser>
          <c:idx val="4"/>
          <c:order val="4"/>
          <c:tx>
            <c:strRef>
              <c:f>Sheet1!$A$24</c:f>
              <c:strCache>
                <c:ptCount val="1"/>
                <c:pt idx="0">
                  <c:v>Logistics Administration</c:v>
                </c:pt>
              </c:strCache>
            </c:strRef>
          </c:tx>
          <c:spPr>
            <a:solidFill>
              <a:srgbClr val="660066"/>
            </a:solidFill>
            <a:ln w="15919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5919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</c:dPt>
          <c:dLbls>
            <c:numFmt formatCode="0%" sourceLinked="0"/>
            <c:spPr>
              <a:noFill/>
              <a:ln w="3183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Sheet1!$A$20:$A$24</c:f>
              <c:strCache>
                <c:ptCount val="5"/>
                <c:pt idx="0">
                  <c:v>Interest</c:v>
                </c:pt>
                <c:pt idx="1">
                  <c:v>Taxes, Obsolescense, Depreciations, Insurance</c:v>
                </c:pt>
                <c:pt idx="2">
                  <c:v>Warehousing</c:v>
                </c:pt>
                <c:pt idx="3">
                  <c:v>Transportation Costs</c:v>
                </c:pt>
                <c:pt idx="4">
                  <c:v>Logistics Administration</c:v>
                </c:pt>
              </c:strCache>
            </c:strRef>
          </c:cat>
          <c:val>
            <c:numRef>
              <c:f>Sheet1!$B$24:$F$24</c:f>
              <c:numCache>
                <c:formatCode>General</c:formatCode>
                <c:ptCount val="5"/>
                <c:pt idx="2" formatCode="0.0">
                  <c:v>3.8884192730346578</c:v>
                </c:pt>
                <c:pt idx="4" formatCode="0.0">
                  <c:v>3.8191738113795788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31837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03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C407974-6230-4ABB-8AA6-1ABFAE9A6A84}" type="datetimeFigureOut">
              <a:rPr lang="en-US"/>
              <a:pPr>
                <a:defRPr/>
              </a:pPr>
              <a:t>1/22/2013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B65E94A-999B-4720-A87E-2F6D0FC8E3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6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7D3D67-A318-4638-8099-D76905B9D585}" type="datetimeFigureOut">
              <a:rPr lang="en-US"/>
              <a:pPr>
                <a:defRPr/>
              </a:pPr>
              <a:t>1/22/2013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0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0AEA76-481D-49DD-8CFA-B38B26F697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97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575" y="3498850"/>
            <a:ext cx="9086850" cy="3330575"/>
          </a:xfrm>
          <a:prstGeom prst="rect">
            <a:avLst/>
          </a:prstGeom>
          <a:solidFill>
            <a:schemeClr val="bg1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5" y="28575"/>
            <a:ext cx="9086850" cy="3135313"/>
          </a:xfrm>
          <a:prstGeom prst="rect">
            <a:avLst/>
          </a:prstGeom>
          <a:solidFill>
            <a:srgbClr val="6E89B7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575" y="2955925"/>
            <a:ext cx="9086850" cy="633413"/>
          </a:xfrm>
          <a:prstGeom prst="rect">
            <a:avLst/>
          </a:prstGeom>
          <a:solidFill>
            <a:srgbClr val="89AC78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75" y="3589338"/>
            <a:ext cx="950913" cy="3240087"/>
          </a:xfrm>
          <a:prstGeom prst="rect">
            <a:avLst/>
          </a:prstGeom>
          <a:solidFill>
            <a:srgbClr val="6E89B7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17488" y="1168400"/>
            <a:ext cx="8677275" cy="701675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738313" y="4276725"/>
            <a:ext cx="6400800" cy="587375"/>
          </a:xfrm>
        </p:spPr>
        <p:txBody>
          <a:bodyPr anchorCtr="1"/>
          <a:lstStyle>
            <a:lvl1pPr marL="0" indent="0" algn="ctr">
              <a:buFont typeface="Wingdings" pitchFamily="2" charset="2"/>
              <a:buNone/>
              <a:defRPr b="0">
                <a:solidFill>
                  <a:srgbClr val="AE4659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 descr="CDMSmith_LogoSmall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71825" y="5254633"/>
            <a:ext cx="3076576" cy="13588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533400"/>
            <a:ext cx="2070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62663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575" y="3498850"/>
            <a:ext cx="9086850" cy="3330575"/>
          </a:xfrm>
          <a:prstGeom prst="rect">
            <a:avLst/>
          </a:prstGeom>
          <a:solidFill>
            <a:schemeClr val="bg1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5" y="28575"/>
            <a:ext cx="9086850" cy="3135313"/>
          </a:xfrm>
          <a:prstGeom prst="rect">
            <a:avLst/>
          </a:prstGeom>
          <a:solidFill>
            <a:srgbClr val="6E89B7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575" y="2955925"/>
            <a:ext cx="9086850" cy="633413"/>
          </a:xfrm>
          <a:prstGeom prst="rect">
            <a:avLst/>
          </a:prstGeom>
          <a:solidFill>
            <a:srgbClr val="89AC78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75" y="3589338"/>
            <a:ext cx="950913" cy="3240087"/>
          </a:xfrm>
          <a:prstGeom prst="rect">
            <a:avLst/>
          </a:prstGeom>
          <a:solidFill>
            <a:srgbClr val="6E89B7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384425" y="4975225"/>
            <a:ext cx="5160963" cy="0"/>
          </a:xfrm>
          <a:prstGeom prst="line">
            <a:avLst/>
          </a:prstGeom>
          <a:noFill/>
          <a:ln w="12700">
            <a:solidFill>
              <a:srgbClr val="B84659"/>
            </a:solidFill>
            <a:prstDash val="lgDashDot"/>
            <a:round/>
            <a:headEnd type="oval" w="sm" len="sm"/>
            <a:tailEnd type="oval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17488" y="1168400"/>
            <a:ext cx="8677275" cy="701675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738313" y="4276725"/>
            <a:ext cx="6400800" cy="587375"/>
          </a:xfrm>
        </p:spPr>
        <p:txBody>
          <a:bodyPr anchorCtr="1"/>
          <a:lstStyle>
            <a:lvl1pPr marL="0" indent="0" algn="ctr">
              <a:buFont typeface="Wingdings" pitchFamily="2" charset="2"/>
              <a:buNone/>
              <a:defRPr b="0">
                <a:solidFill>
                  <a:srgbClr val="AE4659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 descr="CDMSmith_LogoSmall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5855298"/>
            <a:ext cx="1752600" cy="7741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904163" cy="1039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84350"/>
            <a:ext cx="4038600" cy="4845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84350"/>
            <a:ext cx="4038600" cy="4845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533400"/>
            <a:ext cx="2070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62663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84350"/>
            <a:ext cx="4038600" cy="4845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84350"/>
            <a:ext cx="4038600" cy="4845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52400" y="609600"/>
            <a:ext cx="8810625" cy="6162675"/>
          </a:xfrm>
          <a:prstGeom prst="rect">
            <a:avLst/>
          </a:prstGeom>
          <a:solidFill>
            <a:schemeClr val="bg1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100" y="20638"/>
            <a:ext cx="9086850" cy="1198562"/>
          </a:xfrm>
          <a:prstGeom prst="rect">
            <a:avLst/>
          </a:prstGeom>
          <a:solidFill>
            <a:srgbClr val="6E89B7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6200"/>
            <a:ext cx="790416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84350"/>
            <a:ext cx="807720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52400" y="152400"/>
            <a:ext cx="1828800" cy="776288"/>
          </a:xfrm>
          <a:prstGeom prst="rect">
            <a:avLst/>
          </a:prstGeom>
          <a:solidFill>
            <a:srgbClr val="6E89B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b="1">
          <a:solidFill>
            <a:srgbClr val="6E89B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6E89B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AE4659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AE4659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28575" y="9525"/>
            <a:ext cx="9086850" cy="6829425"/>
          </a:xfrm>
          <a:prstGeom prst="rect">
            <a:avLst/>
          </a:prstGeom>
          <a:solidFill>
            <a:schemeClr val="bg1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8575" y="28575"/>
            <a:ext cx="9086850" cy="1604963"/>
          </a:xfrm>
          <a:prstGeom prst="rect">
            <a:avLst/>
          </a:prstGeom>
          <a:solidFill>
            <a:srgbClr val="6E89B7"/>
          </a:solidFill>
          <a:ln w="57150" algn="ctr">
            <a:solidFill>
              <a:srgbClr val="A1B3D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90416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84350"/>
            <a:ext cx="8229600" cy="48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52400" y="152400"/>
            <a:ext cx="1828800" cy="776288"/>
          </a:xfrm>
          <a:prstGeom prst="rect">
            <a:avLst/>
          </a:prstGeom>
          <a:solidFill>
            <a:srgbClr val="6E89B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 u="sng" dirty="0">
              <a:solidFill>
                <a:prstClr val="black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b="1">
          <a:solidFill>
            <a:srgbClr val="6E89B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6E89B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AE4659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AE4659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AE4659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inghamph@cdmsmith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625732"/>
            <a:ext cx="9144000" cy="2246769"/>
          </a:xfrm>
        </p:spPr>
        <p:txBody>
          <a:bodyPr/>
          <a:lstStyle/>
          <a:p>
            <a:r>
              <a:rPr lang="en-US" sz="3600" b="1" dirty="0" smtClean="0"/>
              <a:t>The </a:t>
            </a:r>
            <a:r>
              <a:rPr lang="en-US" sz="3600" b="1" dirty="0"/>
              <a:t>Impacts of Temporary U.S. Port Closures on International Supply </a:t>
            </a:r>
            <a:r>
              <a:rPr lang="en-US" sz="3600" b="1" dirty="0" smtClean="0"/>
              <a:t>Chains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sz="3200" b="1" i="1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0"/>
            <a:ext cx="7772400" cy="23622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589A"/>
                </a:solidFill>
                <a:latin typeface="+mj-lt"/>
              </a:rPr>
              <a:t>Paul Bingham</a:t>
            </a:r>
          </a:p>
          <a:p>
            <a:pPr eaLnBrk="1" hangingPunct="1"/>
            <a:r>
              <a:rPr lang="en-US" sz="2800" b="1" dirty="0" smtClean="0">
                <a:solidFill>
                  <a:srgbClr val="00589A"/>
                </a:solidFill>
                <a:latin typeface="+mj-lt"/>
              </a:rPr>
              <a:t>CDM Smith</a:t>
            </a:r>
          </a:p>
          <a:p>
            <a:pPr eaLnBrk="1" hangingPunct="1"/>
            <a:endParaRPr lang="en-US" sz="2000" dirty="0" smtClean="0">
              <a:solidFill>
                <a:srgbClr val="00589A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00589A"/>
                </a:solidFill>
                <a:latin typeface="+mj-lt"/>
              </a:rPr>
              <a:t>FHWA Talking Freight Webinar</a:t>
            </a:r>
          </a:p>
          <a:p>
            <a:pPr eaLnBrk="1" hangingPunct="1"/>
            <a:r>
              <a:rPr lang="en-US" sz="2000" dirty="0" smtClean="0">
                <a:solidFill>
                  <a:srgbClr val="00589A"/>
                </a:solidFill>
                <a:latin typeface="+mj-lt"/>
              </a:rPr>
              <a:t> January 23,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686800" cy="1085850"/>
          </a:xfrm>
        </p:spPr>
        <p:txBody>
          <a:bodyPr/>
          <a:lstStyle/>
          <a:p>
            <a:r>
              <a:rPr lang="en-US" dirty="0"/>
              <a:t>Infrastructure and Logistics Can Amplify or Reduce Economic Impacts of Disruptions to Supply Chains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963" y="1752600"/>
            <a:ext cx="8740775" cy="5173662"/>
          </a:xfrm>
        </p:spPr>
        <p:txBody>
          <a:bodyPr/>
          <a:lstStyle/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Ports and Maritime Terminals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Reserve capacity limitations, either operational and physical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Inland Rail and Truck Transport Infrastructure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Geographic concentration of port corridors and terminals 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Lack of slack capacity (safety stock of throughput service capacity)  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Trucking networks more dynamic than fixed rail networks; both face capacity limitations, especially in the short run 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Degree of uniqueness of port trucking and rail operating practices is correlated with the costs for substitutes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Lean logistics practices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Using trucks and terminal storage as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warehousing</a:t>
            </a:r>
          </a:p>
          <a:p>
            <a:pPr marL="0" indent="0">
              <a:spcBef>
                <a:spcPct val="30000"/>
              </a:spcBef>
              <a:buClr>
                <a:schemeClr val="tx1"/>
              </a:buClr>
              <a:buSzPct val="75000"/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Advance Planning is Critical to Minimizing Impacts</a:t>
            </a:r>
            <a:endParaRPr lang="en-US" sz="24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402013" y="6557963"/>
            <a:ext cx="2389187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smtClean="0"/>
              <a:t>Copyright © 2013</a:t>
            </a:r>
            <a:endParaRPr lang="en-US" sz="120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686800" y="6557963"/>
            <a:ext cx="457200" cy="20161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8547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3001963"/>
            <a:ext cx="3581400" cy="579437"/>
          </a:xfrm>
        </p:spPr>
        <p:txBody>
          <a:bodyPr/>
          <a:lstStyle/>
          <a:p>
            <a:r>
              <a:rPr lang="en-US" dirty="0" smtClean="0"/>
              <a:t>Thank you!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038600"/>
            <a:ext cx="7232650" cy="1752600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Paul Bingham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Economics Practice Leader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binghamph@cdmsmith.com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/>
          <a:p>
            <a:fld id="{85489B7A-8F38-48F0-A7B7-104A33C20606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128588"/>
            <a:ext cx="8843962" cy="1085850"/>
          </a:xfrm>
        </p:spPr>
        <p:txBody>
          <a:bodyPr/>
          <a:lstStyle/>
          <a:p>
            <a:r>
              <a:rPr lang="en-US" sz="2800"/>
              <a:t>The Role of Supply Chains in the U.S. Economy</a:t>
            </a:r>
            <a:endParaRPr lang="en-US" sz="2800">
              <a:solidFill>
                <a:schemeClr val="hlink"/>
              </a:solidFill>
            </a:endParaRP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825625"/>
            <a:ext cx="8475663" cy="4575175"/>
          </a:xfrm>
        </p:spPr>
        <p:txBody>
          <a:bodyPr/>
          <a:lstStyle/>
          <a:p>
            <a:pPr>
              <a:spcBef>
                <a:spcPct val="45000"/>
              </a:spcBef>
              <a:buClr>
                <a:schemeClr val="tx1"/>
              </a:buClr>
              <a:buSzPct val="75000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U.S. economic growth is predicated on continued trade growth</a:t>
            </a:r>
          </a:p>
          <a:p>
            <a:pPr>
              <a:spcBef>
                <a:spcPct val="45000"/>
              </a:spcBef>
              <a:buClr>
                <a:schemeClr val="tx1"/>
              </a:buClr>
              <a:buSzPct val="75000"/>
            </a:pP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While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the importance of trade in the economy increases, the relative importance of components of U.S. trade vary </a:t>
            </a:r>
          </a:p>
          <a:p>
            <a:pPr marL="457200" lvl="1" indent="0">
              <a:spcBef>
                <a:spcPct val="45000"/>
              </a:spcBef>
              <a:buClr>
                <a:schemeClr val="tx1"/>
              </a:buClr>
              <a:buSzPct val="75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Example: the relative importance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of North Atlantic sea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trade to the U.S. economy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has diminished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in comparison with the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significance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of Asian seaborne containerized supply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chains.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>
              <a:buClr>
                <a:schemeClr val="tx1"/>
              </a:buClr>
              <a:buSzPct val="75000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Trade in lighter weight, higher value products carried in containers continues to outpace trade growth in bulk commodity categories, increasing the relative importance of container ports to the economy</a:t>
            </a:r>
          </a:p>
          <a:p>
            <a:pPr>
              <a:spcBef>
                <a:spcPct val="45000"/>
              </a:spcBef>
              <a:buClr>
                <a:schemeClr val="tx1"/>
              </a:buClr>
              <a:buSzPct val="75000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Efforts to benefit from economies of scale through use of larger container ships, cranes,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ship channels and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trains reduces the number of potential alternative ports quickly available in case of interruption</a:t>
            </a:r>
          </a:p>
          <a:p>
            <a:pPr>
              <a:buClr>
                <a:schemeClr val="tx1"/>
              </a:buClr>
              <a:buSzPct val="75000"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Consequently an interruption to supply chains using gateway container ports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is potentially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increasingly significant to the U.S. economy</a:t>
            </a:r>
          </a:p>
          <a:p>
            <a:pPr>
              <a:spcBef>
                <a:spcPct val="4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800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402013" y="6557963"/>
            <a:ext cx="2389187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smtClean="0"/>
              <a:t>Copyright © 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62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81" name="Text Box 5"/>
          <p:cNvSpPr txBox="1">
            <a:spLocks noChangeArrowheads="1"/>
          </p:cNvSpPr>
          <p:nvPr/>
        </p:nvSpPr>
        <p:spPr bwMode="auto">
          <a:xfrm>
            <a:off x="1885950" y="1828800"/>
            <a:ext cx="455002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038" rIns="90488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1"/>
                </a:solidFill>
              </a:rPr>
              <a:t>(Percent of </a:t>
            </a:r>
            <a:r>
              <a:rPr lang="en-US" sz="1800" dirty="0" smtClean="0">
                <a:solidFill>
                  <a:schemeClr val="tx1"/>
                </a:solidFill>
              </a:rPr>
              <a:t>2011 </a:t>
            </a:r>
            <a:r>
              <a:rPr lang="en-US" sz="1800" dirty="0">
                <a:solidFill>
                  <a:schemeClr val="tx1"/>
                </a:solidFill>
              </a:rPr>
              <a:t>Total U.S. Logistics Costs)</a:t>
            </a:r>
          </a:p>
        </p:txBody>
      </p:sp>
      <p:graphicFrame>
        <p:nvGraphicFramePr>
          <p:cNvPr id="2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184916"/>
              </p:ext>
            </p:extLst>
          </p:nvPr>
        </p:nvGraphicFramePr>
        <p:xfrm>
          <a:off x="0" y="1022497"/>
          <a:ext cx="8016875" cy="5867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Is Still Most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Total Logistics Costs</a:t>
            </a:r>
          </a:p>
        </p:txBody>
      </p:sp>
      <p:sp>
        <p:nvSpPr>
          <p:cNvPr id="818179" name="Text Box 3"/>
          <p:cNvSpPr txBox="1">
            <a:spLocks noChangeArrowheads="1"/>
          </p:cNvSpPr>
          <p:nvPr/>
        </p:nvSpPr>
        <p:spPr bwMode="auto">
          <a:xfrm>
            <a:off x="1774825" y="6192838"/>
            <a:ext cx="4293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Source: Council of Supply Chain Management </a:t>
            </a:r>
            <a:r>
              <a:rPr lang="en-US" sz="1200" b="0" dirty="0" smtClean="0">
                <a:solidFill>
                  <a:schemeClr val="tx1"/>
                </a:solidFill>
              </a:rPr>
              <a:t>Professionals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4232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Supply Chain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Interruption </a:t>
            </a:r>
            <a:r>
              <a:rPr lang="en-US" dirty="0"/>
              <a:t>Costs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35175"/>
            <a:ext cx="8472488" cy="5127625"/>
          </a:xfrm>
        </p:spPr>
        <p:txBody>
          <a:bodyPr/>
          <a:lstStyle/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Anticipation</a:t>
            </a:r>
          </a:p>
          <a:p>
            <a:pPr marL="457200" lvl="1" indent="0">
              <a:spcBef>
                <a:spcPct val="30000"/>
              </a:spcBef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Interruptions that can be anticipated, even by hours / days (e.g. lock-out, strike, storm) may have costs reduced by advanced action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Duration</a:t>
            </a:r>
          </a:p>
          <a:p>
            <a:pPr marL="457200" lvl="1" indent="0">
              <a:spcBef>
                <a:spcPct val="30000"/>
              </a:spcBef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Interruption impacts are a non-linear function of time.  Initial costs of most few-hour disruptions are very low followed by substantially escalating impacts from days to a week to several months after which the overall system will adjust and further impacts will increase at diminishing rates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Seasonality</a:t>
            </a:r>
          </a:p>
          <a:p>
            <a:pPr marL="457200" lvl="1" indent="0">
              <a:spcBef>
                <a:spcPct val="30000"/>
              </a:spcBef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Interruption in Peak Season (e.g. October) has greater impact than one of same length and scope in Slow Season (e.g. February)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Economic Geographic Scope</a:t>
            </a:r>
          </a:p>
          <a:p>
            <a:pPr marL="457200" lvl="1" indent="0">
              <a:spcBef>
                <a:spcPct val="30000"/>
              </a:spcBef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Interruption impacts increase with share of system capacity </a:t>
            </a:r>
            <a:r>
              <a:rPr lang="en-US" sz="1700" dirty="0" smtClean="0">
                <a:solidFill>
                  <a:schemeClr val="tx1"/>
                </a:solidFill>
                <a:latin typeface="+mj-lt"/>
              </a:rPr>
              <a:t>affected</a:t>
            </a:r>
          </a:p>
          <a:p>
            <a:pPr marL="457200" lvl="1" indent="0">
              <a:spcBef>
                <a:spcPct val="30000"/>
              </a:spcBef>
              <a:buClr>
                <a:schemeClr val="tx1"/>
              </a:buClr>
              <a:buSzPct val="75000"/>
              <a:buNone/>
            </a:pPr>
            <a:endParaRPr lang="en-US" sz="1050" dirty="0">
              <a:solidFill>
                <a:schemeClr val="tx1"/>
              </a:solidFill>
              <a:latin typeface="+mj-lt"/>
            </a:endParaRP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These factors are obviously interrelated </a:t>
            </a:r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400050" y="1614488"/>
            <a:ext cx="81153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A0026"/>
              </a:buClr>
              <a:buSzPct val="160000"/>
            </a:pPr>
            <a:r>
              <a:rPr lang="en-US" sz="2200" dirty="0"/>
              <a:t>Fundamental to Size of Economic Impacts are: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402013" y="6557963"/>
            <a:ext cx="2389187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Copyright © 2013</a:t>
            </a:r>
            <a:endParaRPr lang="en-US" sz="1200" dirty="0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101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686800" cy="1085850"/>
          </a:xfrm>
        </p:spPr>
        <p:txBody>
          <a:bodyPr/>
          <a:lstStyle/>
          <a:p>
            <a:r>
              <a:rPr lang="en-US" dirty="0"/>
              <a:t>Supply Chain Interruptions have both ‘Direct’ and ‘Indirect’ Impacts on the U.S. Economy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963" y="1760537"/>
            <a:ext cx="8658225" cy="51736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Direct - the lost economic activity of the port(s) due to a disruption measured as the lost employment of port personnel and the depreciated value of damaged / destroyed port assets (if any)</a:t>
            </a:r>
          </a:p>
          <a:p>
            <a:pPr>
              <a:buFont typeface="Arial" charset="0"/>
              <a:buNone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Indirect impacts include: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L</a:t>
            </a:r>
            <a:r>
              <a:rPr lang="en-US" sz="2000" dirty="0" smtClean="0">
                <a:solidFill>
                  <a:schemeClr val="tx1"/>
                </a:solidFill>
              </a:rPr>
              <a:t>ost </a:t>
            </a:r>
            <a:r>
              <a:rPr lang="en-US" sz="2000" dirty="0">
                <a:solidFill>
                  <a:schemeClr val="tx1"/>
                </a:solidFill>
              </a:rPr>
              <a:t>revenue and employment of associated industries such as port service providers and other </a:t>
            </a:r>
            <a:r>
              <a:rPr lang="en-US" sz="2000" dirty="0" smtClean="0">
                <a:solidFill>
                  <a:schemeClr val="tx1"/>
                </a:solidFill>
              </a:rPr>
              <a:t>element</a:t>
            </a:r>
            <a:r>
              <a:rPr lang="en-US" sz="2000" dirty="0" smtClean="0">
                <a:solidFill>
                  <a:schemeClr val="tx1"/>
                </a:solidFill>
              </a:rPr>
              <a:t>s </a:t>
            </a:r>
            <a:r>
              <a:rPr lang="en-US" sz="2000" dirty="0">
                <a:solidFill>
                  <a:schemeClr val="tx1"/>
                </a:solidFill>
              </a:rPr>
              <a:t>of the transportation network – ocean carriers, rail freight, and trucking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The lost output and employment from lower U.S. exports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The lost output and employment due to the </a:t>
            </a:r>
            <a:r>
              <a:rPr lang="en-US" sz="2000" dirty="0" smtClean="0">
                <a:solidFill>
                  <a:schemeClr val="tx1"/>
                </a:solidFill>
              </a:rPr>
              <a:t>disruption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of imports of intermediate goods to domestic manufacturers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The indirect effects on output and employment in all industries caused by these first-round indirect effects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Economy-wide effects on prices, consumer spending, and real Gross Domestic Product (GDP)</a:t>
            </a: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402013" y="6557963"/>
            <a:ext cx="2389187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smtClean="0"/>
              <a:t>Copyright © 2013</a:t>
            </a:r>
            <a:endParaRPr lang="en-US" sz="120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1399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185738" y="294614"/>
            <a:ext cx="8686800" cy="1085850"/>
          </a:xfrm>
        </p:spPr>
        <p:txBody>
          <a:bodyPr/>
          <a:lstStyle/>
          <a:p>
            <a:r>
              <a:rPr lang="en-US" dirty="0"/>
              <a:t>Consequences Anticipated from Extended Interruption to Existing Supply Chains Using Seaports</a:t>
            </a:r>
          </a:p>
        </p:txBody>
      </p:sp>
      <p:grpSp>
        <p:nvGrpSpPr>
          <p:cNvPr id="823300" name="Group 4"/>
          <p:cNvGrpSpPr>
            <a:grpSpLocks/>
          </p:cNvGrpSpPr>
          <p:nvPr/>
        </p:nvGrpSpPr>
        <p:grpSpPr bwMode="auto">
          <a:xfrm>
            <a:off x="0" y="1314450"/>
            <a:ext cx="8872538" cy="5143500"/>
            <a:chOff x="-3" y="-3"/>
            <a:chExt cx="3662" cy="2130"/>
          </a:xfrm>
        </p:grpSpPr>
        <p:grpSp>
          <p:nvGrpSpPr>
            <p:cNvPr id="823301" name="Group 5"/>
            <p:cNvGrpSpPr>
              <a:grpSpLocks/>
            </p:cNvGrpSpPr>
            <p:nvPr/>
          </p:nvGrpSpPr>
          <p:grpSpPr bwMode="auto">
            <a:xfrm>
              <a:off x="0" y="0"/>
              <a:ext cx="3656" cy="2124"/>
              <a:chOff x="0" y="0"/>
              <a:chExt cx="3656" cy="2124"/>
            </a:xfrm>
          </p:grpSpPr>
          <p:sp>
            <p:nvSpPr>
              <p:cNvPr id="823302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r>
                  <a:rPr lang="en-US">
                    <a:solidFill>
                      <a:schemeClr val="hlink"/>
                    </a:solidFill>
                  </a:rPr>
                  <a:t>     </a:t>
                </a:r>
              </a:p>
            </p:txBody>
          </p:sp>
          <p:sp>
            <p:nvSpPr>
              <p:cNvPr id="823303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A0A0A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3304" name="Rectangle 8"/>
            <p:cNvSpPr>
              <a:spLocks noChangeArrowheads="1"/>
            </p:cNvSpPr>
            <p:nvPr/>
          </p:nvSpPr>
          <p:spPr bwMode="auto">
            <a:xfrm>
              <a:off x="-3" y="-3"/>
              <a:ext cx="3662" cy="2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306" name="Rectangle 10"/>
          <p:cNvSpPr>
            <a:spLocks noChangeArrowheads="1"/>
          </p:cNvSpPr>
          <p:nvPr/>
        </p:nvSpPr>
        <p:spPr bwMode="auto">
          <a:xfrm>
            <a:off x="207963" y="1379537"/>
            <a:ext cx="8658225" cy="517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cs typeface="Times New Roman" pitchFamily="18" charset="0"/>
              </a:rPr>
              <a:t>From diversion or lower productivity, the velocity of international supply chains will be slower, raising total delivered costs.</a:t>
            </a:r>
          </a:p>
          <a:p>
            <a:pPr marL="342900" indent="-34290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cs typeface="Times New Roman" pitchFamily="18" charset="0"/>
              </a:rPr>
              <a:t>Cost increases pressure retailers and other importers to re-align sourcing for cost minimization, including shifting between country-of-origin for supply, and/or product substitution</a:t>
            </a:r>
          </a:p>
          <a:p>
            <a:pPr marL="342900" indent="-34290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cs typeface="Times New Roman" pitchFamily="18" charset="0"/>
              </a:rPr>
              <a:t>Importer revisions to supply chains will be gradual as many of the investments and resources already committed are not easy to change overnight; change happens progressively over time.</a:t>
            </a:r>
          </a:p>
          <a:p>
            <a:pPr marL="342900" indent="-34290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>
                <a:cs typeface="Times New Roman" pitchFamily="18" charset="0"/>
              </a:rPr>
              <a:t>Increased costs will be mostly passed through to customers, reducing spending on </a:t>
            </a:r>
            <a:r>
              <a:rPr lang="en-US" sz="2000" dirty="0" smtClean="0">
                <a:cs typeface="Times New Roman" pitchFamily="18" charset="0"/>
              </a:rPr>
              <a:t>imports, export sales </a:t>
            </a:r>
            <a:r>
              <a:rPr lang="en-US" sz="2000" dirty="0">
                <a:cs typeface="Times New Roman" pitchFamily="18" charset="0"/>
              </a:rPr>
              <a:t>and ultimately reducing economic performance through changes in trade. </a:t>
            </a:r>
            <a:r>
              <a:rPr lang="en-US" sz="2000" dirty="0">
                <a:solidFill>
                  <a:srgbClr val="000066"/>
                </a:solidFill>
                <a:cs typeface="Times New Roman" pitchFamily="18" charset="0"/>
              </a:rPr>
              <a:t/>
            </a:r>
            <a:br>
              <a:rPr lang="en-US" sz="2000" dirty="0">
                <a:solidFill>
                  <a:srgbClr val="000066"/>
                </a:solidFill>
                <a:cs typeface="Times New Roman" pitchFamily="18" charset="0"/>
              </a:rPr>
            </a:br>
            <a:r>
              <a:rPr lang="en-US" sz="2000" dirty="0">
                <a:solidFill>
                  <a:srgbClr val="000066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2" name="Footer Placeholder 4"/>
          <p:cNvSpPr txBox="1">
            <a:spLocks/>
          </p:cNvSpPr>
          <p:nvPr/>
        </p:nvSpPr>
        <p:spPr>
          <a:xfrm>
            <a:off x="3402013" y="6557963"/>
            <a:ext cx="2389187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smtClean="0"/>
              <a:t>Copyright © 2013</a:t>
            </a:r>
            <a:endParaRPr lang="en-US" sz="1200" dirty="0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2229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85738" y="133350"/>
            <a:ext cx="8958262" cy="1085850"/>
          </a:xfrm>
        </p:spPr>
        <p:txBody>
          <a:bodyPr/>
          <a:lstStyle/>
          <a:p>
            <a:r>
              <a:rPr lang="en-US" dirty="0"/>
              <a:t>Estimating Permanent Economic Impacts of Interruption </a:t>
            </a:r>
          </a:p>
        </p:txBody>
      </p:sp>
      <p:grpSp>
        <p:nvGrpSpPr>
          <p:cNvPr id="754692" name="Group 4"/>
          <p:cNvGrpSpPr>
            <a:grpSpLocks/>
          </p:cNvGrpSpPr>
          <p:nvPr/>
        </p:nvGrpSpPr>
        <p:grpSpPr bwMode="auto">
          <a:xfrm>
            <a:off x="0" y="1314450"/>
            <a:ext cx="8872538" cy="5143500"/>
            <a:chOff x="-3" y="-3"/>
            <a:chExt cx="3662" cy="2130"/>
          </a:xfrm>
        </p:grpSpPr>
        <p:grpSp>
          <p:nvGrpSpPr>
            <p:cNvPr id="754693" name="Group 5"/>
            <p:cNvGrpSpPr>
              <a:grpSpLocks/>
            </p:cNvGrpSpPr>
            <p:nvPr/>
          </p:nvGrpSpPr>
          <p:grpSpPr bwMode="auto">
            <a:xfrm>
              <a:off x="0" y="0"/>
              <a:ext cx="3656" cy="2124"/>
              <a:chOff x="0" y="0"/>
              <a:chExt cx="3656" cy="2124"/>
            </a:xfrm>
          </p:grpSpPr>
          <p:sp>
            <p:nvSpPr>
              <p:cNvPr id="75469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r>
                  <a:rPr lang="en-US">
                    <a:solidFill>
                      <a:schemeClr val="hlink"/>
                    </a:solidFill>
                  </a:rPr>
                  <a:t>     </a:t>
                </a:r>
              </a:p>
            </p:txBody>
          </p:sp>
          <p:sp>
            <p:nvSpPr>
              <p:cNvPr id="754695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A0A0A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4696" name="Rectangle 8"/>
            <p:cNvSpPr>
              <a:spLocks noChangeArrowheads="1"/>
            </p:cNvSpPr>
            <p:nvPr/>
          </p:nvSpPr>
          <p:spPr bwMode="auto">
            <a:xfrm>
              <a:off x="-3" y="-3"/>
              <a:ext cx="3662" cy="2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4699" name="Rectangle 11"/>
          <p:cNvSpPr>
            <a:spLocks noChangeArrowheads="1"/>
          </p:cNvSpPr>
          <p:nvPr/>
        </p:nvSpPr>
        <p:spPr bwMode="auto">
          <a:xfrm>
            <a:off x="207963" y="1531937"/>
            <a:ext cx="8658225" cy="517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en-US" sz="2000" dirty="0" smtClean="0"/>
              <a:t>Estimating </a:t>
            </a:r>
            <a:r>
              <a:rPr lang="en-US" sz="2000" dirty="0"/>
              <a:t>economic impacts of supply chain interruptions requires  </a:t>
            </a:r>
          </a:p>
          <a:p>
            <a:pPr marL="285750" indent="-28575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Considering the extent to which the impacted activity represents a permanent economic loss to the economy</a:t>
            </a:r>
          </a:p>
          <a:p>
            <a:pPr marL="285750" indent="-28575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Quantifying the extent to which losses can be recovered by: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 dirty="0"/>
              <a:t>(1) the advancement / delay of shipment dates in anticipation of an interruption,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 dirty="0"/>
              <a:t>(2) alternative routing to lessen the effects on shippers, and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 dirty="0"/>
              <a:t>(3) accelerated </a:t>
            </a:r>
            <a:r>
              <a:rPr lang="en-US" sz="2000" dirty="0" smtClean="0"/>
              <a:t>production / cargo handling </a:t>
            </a:r>
            <a:r>
              <a:rPr lang="en-US" sz="2000" dirty="0"/>
              <a:t>following the end of the interruption </a:t>
            </a:r>
          </a:p>
          <a:p>
            <a:pPr marL="285750" indent="-285750">
              <a:spcBef>
                <a:spcPct val="50000"/>
              </a:spcBef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Advance planning can help facilitate these loss-minimizing steps  </a:t>
            </a:r>
            <a:r>
              <a:rPr lang="en-US" sz="2000" dirty="0">
                <a:solidFill>
                  <a:srgbClr val="000066"/>
                </a:solidFill>
                <a:cs typeface="Times New Roman" pitchFamily="18" charset="0"/>
              </a:rPr>
              <a:t/>
            </a:r>
            <a:br>
              <a:rPr lang="en-US" sz="2000" dirty="0">
                <a:solidFill>
                  <a:srgbClr val="000066"/>
                </a:solidFill>
                <a:cs typeface="Times New Roman" pitchFamily="18" charset="0"/>
              </a:rPr>
            </a:br>
            <a:r>
              <a:rPr lang="en-US" sz="2000" dirty="0">
                <a:solidFill>
                  <a:srgbClr val="000066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2" name="Footer Placeholder 4"/>
          <p:cNvSpPr txBox="1">
            <a:spLocks/>
          </p:cNvSpPr>
          <p:nvPr/>
        </p:nvSpPr>
        <p:spPr>
          <a:xfrm>
            <a:off x="3402013" y="6557963"/>
            <a:ext cx="2389187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200" smtClean="0"/>
              <a:t>Copyright © 2013</a:t>
            </a:r>
            <a:endParaRPr lang="en-US" sz="1200" dirty="0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5479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4322" name="Picture 2" descr="rect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752600"/>
            <a:ext cx="8840788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185738" y="0"/>
            <a:ext cx="8958262" cy="1085850"/>
          </a:xfrm>
        </p:spPr>
        <p:txBody>
          <a:bodyPr/>
          <a:lstStyle/>
          <a:p>
            <a:r>
              <a:rPr lang="en-US" dirty="0"/>
              <a:t>Framework for Estimating Economic Impacts</a:t>
            </a:r>
          </a:p>
        </p:txBody>
      </p:sp>
      <p:grpSp>
        <p:nvGrpSpPr>
          <p:cNvPr id="824324" name="Group 4"/>
          <p:cNvGrpSpPr>
            <a:grpSpLocks/>
          </p:cNvGrpSpPr>
          <p:nvPr/>
        </p:nvGrpSpPr>
        <p:grpSpPr bwMode="auto">
          <a:xfrm>
            <a:off x="660400" y="1606550"/>
            <a:ext cx="8872538" cy="5143500"/>
            <a:chOff x="-3" y="-3"/>
            <a:chExt cx="3662" cy="2130"/>
          </a:xfrm>
        </p:grpSpPr>
        <p:grpSp>
          <p:nvGrpSpPr>
            <p:cNvPr id="824325" name="Group 5"/>
            <p:cNvGrpSpPr>
              <a:grpSpLocks/>
            </p:cNvGrpSpPr>
            <p:nvPr/>
          </p:nvGrpSpPr>
          <p:grpSpPr bwMode="auto">
            <a:xfrm>
              <a:off x="0" y="0"/>
              <a:ext cx="3656" cy="2124"/>
              <a:chOff x="0" y="0"/>
              <a:chExt cx="3656" cy="2124"/>
            </a:xfrm>
          </p:grpSpPr>
          <p:sp>
            <p:nvSpPr>
              <p:cNvPr id="824326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r>
                  <a:rPr lang="en-US">
                    <a:solidFill>
                      <a:schemeClr val="hlink"/>
                    </a:solidFill>
                  </a:rPr>
                  <a:t>     </a:t>
                </a:r>
              </a:p>
            </p:txBody>
          </p:sp>
          <p:sp>
            <p:nvSpPr>
              <p:cNvPr id="824327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A0A0A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4328" name="Rectangle 8"/>
            <p:cNvSpPr>
              <a:spLocks noChangeArrowheads="1"/>
            </p:cNvSpPr>
            <p:nvPr/>
          </p:nvSpPr>
          <p:spPr bwMode="auto">
            <a:xfrm>
              <a:off x="-3" y="-3"/>
              <a:ext cx="3662" cy="2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329" name="Rectangle 9"/>
          <p:cNvSpPr>
            <a:spLocks noChangeArrowheads="1"/>
          </p:cNvSpPr>
          <p:nvPr/>
        </p:nvSpPr>
        <p:spPr bwMode="auto">
          <a:xfrm>
            <a:off x="207963" y="1162050"/>
            <a:ext cx="8658225" cy="517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>
                <a:solidFill>
                  <a:srgbClr val="000066"/>
                </a:solidFill>
                <a:cs typeface="Times New Roman" pitchFamily="18" charset="0"/>
              </a:rPr>
              <a:t/>
            </a:r>
            <a:br>
              <a:rPr lang="en-US">
                <a:solidFill>
                  <a:srgbClr val="000066"/>
                </a:solidFill>
                <a:cs typeface="Times New Roman" pitchFamily="18" charset="0"/>
              </a:rPr>
            </a:br>
            <a:r>
              <a:rPr lang="en-US">
                <a:solidFill>
                  <a:srgbClr val="000066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824330" name="Text Box 10"/>
          <p:cNvSpPr txBox="1">
            <a:spLocks noChangeArrowheads="1"/>
          </p:cNvSpPr>
          <p:nvPr/>
        </p:nvSpPr>
        <p:spPr bwMode="auto">
          <a:xfrm>
            <a:off x="1698625" y="2925763"/>
            <a:ext cx="10985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>
                <a:latin typeface="Times New Roman" pitchFamily="18" charset="0"/>
              </a:rPr>
              <a:t>Final Demand</a:t>
            </a:r>
            <a:endParaRPr lang="en-US" sz="1400" b="1" dirty="0"/>
          </a:p>
        </p:txBody>
      </p:sp>
      <p:sp>
        <p:nvSpPr>
          <p:cNvPr id="824331" name="Text Box 11"/>
          <p:cNvSpPr txBox="1">
            <a:spLocks noChangeArrowheads="1"/>
          </p:cNvSpPr>
          <p:nvPr/>
        </p:nvSpPr>
        <p:spPr bwMode="auto">
          <a:xfrm>
            <a:off x="2992438" y="2913063"/>
            <a:ext cx="127952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 dirty="0">
                <a:latin typeface="Times New Roman" pitchFamily="18" charset="0"/>
              </a:rPr>
              <a:t>Supply Chain</a:t>
            </a:r>
          </a:p>
          <a:p>
            <a:pPr algn="ctr"/>
            <a:r>
              <a:rPr lang="en-US" sz="1400" b="1" dirty="0">
                <a:latin typeface="Times New Roman" pitchFamily="18" charset="0"/>
              </a:rPr>
              <a:t>Interruption</a:t>
            </a:r>
          </a:p>
        </p:txBody>
      </p:sp>
      <p:sp>
        <p:nvSpPr>
          <p:cNvPr id="824332" name="Text Box 12"/>
          <p:cNvSpPr txBox="1">
            <a:spLocks noChangeArrowheads="1"/>
          </p:cNvSpPr>
          <p:nvPr/>
        </p:nvSpPr>
        <p:spPr bwMode="auto">
          <a:xfrm>
            <a:off x="4638675" y="2921000"/>
            <a:ext cx="1462088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300" dirty="0">
                <a:latin typeface="Times New Roman" pitchFamily="18" charset="0"/>
              </a:rPr>
              <a:t>Trading &amp; Support Industries</a:t>
            </a:r>
            <a:endParaRPr lang="en-US" sz="1300" dirty="0"/>
          </a:p>
        </p:txBody>
      </p:sp>
      <p:sp>
        <p:nvSpPr>
          <p:cNvPr id="824333" name="Text Box 13"/>
          <p:cNvSpPr txBox="1">
            <a:spLocks noChangeArrowheads="1"/>
          </p:cNvSpPr>
          <p:nvPr/>
        </p:nvSpPr>
        <p:spPr bwMode="auto">
          <a:xfrm>
            <a:off x="6467475" y="2895600"/>
            <a:ext cx="1004888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dirty="0">
                <a:latin typeface="Times New Roman" pitchFamily="18" charset="0"/>
              </a:rPr>
              <a:t>Income</a:t>
            </a:r>
            <a:endParaRPr lang="en-US" sz="1800" dirty="0"/>
          </a:p>
        </p:txBody>
      </p:sp>
      <p:sp>
        <p:nvSpPr>
          <p:cNvPr id="824334" name="Text Box 14"/>
          <p:cNvSpPr txBox="1">
            <a:spLocks noChangeArrowheads="1"/>
          </p:cNvSpPr>
          <p:nvPr/>
        </p:nvSpPr>
        <p:spPr bwMode="auto">
          <a:xfrm>
            <a:off x="2746375" y="3470275"/>
            <a:ext cx="1679575" cy="365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i="1" dirty="0">
                <a:latin typeface="+mj-lt"/>
              </a:rPr>
              <a:t>Direct Impact</a:t>
            </a:r>
            <a:endParaRPr lang="en-US" sz="1800" dirty="0">
              <a:latin typeface="+mj-lt"/>
            </a:endParaRPr>
          </a:p>
        </p:txBody>
      </p:sp>
      <p:sp>
        <p:nvSpPr>
          <p:cNvPr id="824335" name="Text Box 15"/>
          <p:cNvSpPr txBox="1">
            <a:spLocks noChangeArrowheads="1"/>
          </p:cNvSpPr>
          <p:nvPr/>
        </p:nvSpPr>
        <p:spPr bwMode="auto">
          <a:xfrm>
            <a:off x="4459288" y="3449638"/>
            <a:ext cx="1727200" cy="390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800" i="1" dirty="0">
                <a:latin typeface="+mj-lt"/>
              </a:rPr>
              <a:t>Indirect Impact</a:t>
            </a:r>
            <a:endParaRPr lang="en-US" sz="1800" dirty="0">
              <a:latin typeface="+mj-lt"/>
            </a:endParaRPr>
          </a:p>
        </p:txBody>
      </p:sp>
      <p:sp>
        <p:nvSpPr>
          <p:cNvPr id="824336" name="Text Box 16"/>
          <p:cNvSpPr txBox="1">
            <a:spLocks noChangeArrowheads="1"/>
          </p:cNvSpPr>
          <p:nvPr/>
        </p:nvSpPr>
        <p:spPr bwMode="auto">
          <a:xfrm>
            <a:off x="3186113" y="4051300"/>
            <a:ext cx="2720975" cy="37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400" i="1" dirty="0">
                <a:latin typeface="+mj-lt"/>
              </a:rPr>
              <a:t>Expenditure-Induced Impact</a:t>
            </a:r>
            <a:endParaRPr lang="en-US" sz="1400" dirty="0">
              <a:latin typeface="+mj-lt"/>
            </a:endParaRPr>
          </a:p>
        </p:txBody>
      </p:sp>
      <p:sp>
        <p:nvSpPr>
          <p:cNvPr id="824337" name="Line 17"/>
          <p:cNvSpPr>
            <a:spLocks noChangeShapeType="1"/>
          </p:cNvSpPr>
          <p:nvPr/>
        </p:nvSpPr>
        <p:spPr bwMode="auto">
          <a:xfrm>
            <a:off x="4271963" y="3187700"/>
            <a:ext cx="366712" cy="7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38" name="Line 18"/>
          <p:cNvSpPr>
            <a:spLocks noChangeShapeType="1"/>
          </p:cNvSpPr>
          <p:nvPr/>
        </p:nvSpPr>
        <p:spPr bwMode="auto">
          <a:xfrm flipV="1">
            <a:off x="6100763" y="3195638"/>
            <a:ext cx="36671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39" name="Line 19"/>
          <p:cNvSpPr>
            <a:spLocks noChangeShapeType="1"/>
          </p:cNvSpPr>
          <p:nvPr/>
        </p:nvSpPr>
        <p:spPr bwMode="auto">
          <a:xfrm>
            <a:off x="6832600" y="3370263"/>
            <a:ext cx="1588" cy="639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40" name="Line 20"/>
          <p:cNvSpPr>
            <a:spLocks noChangeShapeType="1"/>
          </p:cNvSpPr>
          <p:nvPr/>
        </p:nvSpPr>
        <p:spPr bwMode="auto">
          <a:xfrm flipH="1">
            <a:off x="2260600" y="4010025"/>
            <a:ext cx="45720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41" name="Line 21"/>
          <p:cNvSpPr>
            <a:spLocks noChangeShapeType="1"/>
          </p:cNvSpPr>
          <p:nvPr/>
        </p:nvSpPr>
        <p:spPr bwMode="auto">
          <a:xfrm flipV="1">
            <a:off x="2260600" y="3370263"/>
            <a:ext cx="1588" cy="639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7708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5346" name="Picture 2" descr="rect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1828800"/>
            <a:ext cx="8840788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185738" y="133350"/>
            <a:ext cx="8958262" cy="1085850"/>
          </a:xfrm>
        </p:spPr>
        <p:txBody>
          <a:bodyPr/>
          <a:lstStyle/>
          <a:p>
            <a:r>
              <a:rPr lang="en-US" dirty="0"/>
              <a:t>Example Estimate of Economic Impact of Interruptions</a:t>
            </a:r>
          </a:p>
        </p:txBody>
      </p:sp>
      <p:grpSp>
        <p:nvGrpSpPr>
          <p:cNvPr id="825348" name="Group 4"/>
          <p:cNvGrpSpPr>
            <a:grpSpLocks/>
          </p:cNvGrpSpPr>
          <p:nvPr/>
        </p:nvGrpSpPr>
        <p:grpSpPr bwMode="auto">
          <a:xfrm>
            <a:off x="0" y="1409700"/>
            <a:ext cx="8872538" cy="5143500"/>
            <a:chOff x="-3" y="-3"/>
            <a:chExt cx="3662" cy="2130"/>
          </a:xfrm>
        </p:grpSpPr>
        <p:grpSp>
          <p:nvGrpSpPr>
            <p:cNvPr id="825349" name="Group 5"/>
            <p:cNvGrpSpPr>
              <a:grpSpLocks/>
            </p:cNvGrpSpPr>
            <p:nvPr/>
          </p:nvGrpSpPr>
          <p:grpSpPr bwMode="auto">
            <a:xfrm>
              <a:off x="0" y="0"/>
              <a:ext cx="3656" cy="2124"/>
              <a:chOff x="0" y="0"/>
              <a:chExt cx="3656" cy="2124"/>
            </a:xfrm>
          </p:grpSpPr>
          <p:sp>
            <p:nvSpPr>
              <p:cNvPr id="825350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r>
                  <a:rPr lang="en-US">
                    <a:solidFill>
                      <a:schemeClr val="hlink"/>
                    </a:solidFill>
                  </a:rPr>
                  <a:t>     </a:t>
                </a:r>
              </a:p>
            </p:txBody>
          </p:sp>
          <p:sp>
            <p:nvSpPr>
              <p:cNvPr id="825351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56" cy="2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A0A0A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5352" name="Rectangle 8"/>
            <p:cNvSpPr>
              <a:spLocks noChangeArrowheads="1"/>
            </p:cNvSpPr>
            <p:nvPr/>
          </p:nvSpPr>
          <p:spPr bwMode="auto">
            <a:xfrm>
              <a:off x="-3" y="-3"/>
              <a:ext cx="3662" cy="2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5353" name="Rectangle 9"/>
          <p:cNvSpPr>
            <a:spLocks noChangeArrowheads="1"/>
          </p:cNvSpPr>
          <p:nvPr/>
        </p:nvSpPr>
        <p:spPr bwMode="auto">
          <a:xfrm>
            <a:off x="207963" y="1524000"/>
            <a:ext cx="8658225" cy="517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1800" dirty="0"/>
              <a:t> </a:t>
            </a:r>
            <a:r>
              <a:rPr lang="en-US" sz="1800" b="1" dirty="0" smtClean="0"/>
              <a:t>Interruption \ </a:t>
            </a:r>
            <a:r>
              <a:rPr lang="en-US" sz="1800" b="1" dirty="0"/>
              <a:t>Duration	</a:t>
            </a:r>
            <a:r>
              <a:rPr lang="en-US" sz="1800" b="1" dirty="0" smtClean="0"/>
              <a:t>    5-Day</a:t>
            </a:r>
            <a:r>
              <a:rPr lang="en-US" sz="1800" b="1" dirty="0"/>
              <a:t>		</a:t>
            </a:r>
            <a:r>
              <a:rPr lang="en-US" sz="1800" b="1" dirty="0" smtClean="0"/>
              <a:t>  10-Day</a:t>
            </a:r>
            <a:r>
              <a:rPr lang="en-US" sz="1800" b="1" dirty="0"/>
              <a:t>		</a:t>
            </a:r>
            <a:r>
              <a:rPr lang="en-US" sz="1800" b="1" dirty="0" smtClean="0"/>
              <a:t>   20-Day</a:t>
            </a:r>
            <a:r>
              <a:rPr lang="en-US" sz="1800" dirty="0"/>
              <a:t>	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1800" b="0" dirty="0">
                <a:cs typeface="Times New Roman" pitchFamily="18" charset="0"/>
              </a:rPr>
              <a:t>  </a:t>
            </a:r>
            <a:endParaRPr lang="en-US" sz="1800" b="0" dirty="0" smtClean="0"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sz="1800" b="0" dirty="0" smtClean="0">
                <a:cs typeface="Times New Roman" pitchFamily="18" charset="0"/>
              </a:rPr>
              <a:t>FTE </a:t>
            </a:r>
            <a:r>
              <a:rPr lang="en-US" sz="1800" b="0" dirty="0">
                <a:cs typeface="Times New Roman" pitchFamily="18" charset="0"/>
              </a:rPr>
              <a:t>Jobs Lost    	</a:t>
            </a:r>
            <a:r>
              <a:rPr lang="en-US" sz="1800" b="0" dirty="0" smtClean="0">
                <a:cs typeface="Times New Roman" pitchFamily="18" charset="0"/>
              </a:rPr>
              <a:t>    - </a:t>
            </a:r>
            <a:r>
              <a:rPr lang="en-US" sz="1800" b="0" dirty="0">
                <a:cs typeface="Times New Roman" pitchFamily="18" charset="0"/>
              </a:rPr>
              <a:t>155,000	</a:t>
            </a:r>
            <a:r>
              <a:rPr lang="en-US" sz="1800" b="0" dirty="0" smtClean="0">
                <a:cs typeface="Times New Roman" pitchFamily="18" charset="0"/>
              </a:rPr>
              <a:t>   - </a:t>
            </a:r>
            <a:r>
              <a:rPr lang="en-US" sz="1800" b="0" dirty="0">
                <a:cs typeface="Times New Roman" pitchFamily="18" charset="0"/>
              </a:rPr>
              <a:t>162,000	</a:t>
            </a:r>
            <a:r>
              <a:rPr lang="en-US" sz="1800" b="0" dirty="0" smtClean="0">
                <a:cs typeface="Times New Roman" pitchFamily="18" charset="0"/>
              </a:rPr>
              <a:t>   - </a:t>
            </a:r>
            <a:r>
              <a:rPr lang="en-US" sz="1800" b="0" dirty="0">
                <a:cs typeface="Times New Roman" pitchFamily="18" charset="0"/>
              </a:rPr>
              <a:t>364,000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1800" b="0" dirty="0">
                <a:cs typeface="Times New Roman" pitchFamily="18" charset="0"/>
              </a:rPr>
              <a:t>  Personal Income	- </a:t>
            </a:r>
            <a:r>
              <a:rPr lang="en-US" b="0" dirty="0"/>
              <a:t>$0.6 Billion	- $1.2 Billion	-$7.3 Billion</a:t>
            </a:r>
            <a:endParaRPr lang="en-US" sz="1800" b="0" dirty="0"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1800" b="0" dirty="0">
                <a:cs typeface="Times New Roman" pitchFamily="18" charset="0"/>
              </a:rPr>
              <a:t>  U.S. Real GDP		</a:t>
            </a:r>
            <a:r>
              <a:rPr lang="en-US" b="0" dirty="0">
                <a:cs typeface="Times New Roman" pitchFamily="18" charset="0"/>
              </a:rPr>
              <a:t>&lt; - $1 Billion	- $2.1 Billion	- $15.6 Billion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US" sz="1800" dirty="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825356" name="Text Box 12"/>
          <p:cNvSpPr txBox="1">
            <a:spLocks noChangeArrowheads="1"/>
          </p:cNvSpPr>
          <p:nvPr/>
        </p:nvSpPr>
        <p:spPr bwMode="auto">
          <a:xfrm>
            <a:off x="404812" y="2376488"/>
            <a:ext cx="8038099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038" rIns="90488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/>
              <a:t>Three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sample duration interruptions in Q1 of U.S. West Coast container </a:t>
            </a:r>
            <a:r>
              <a:rPr lang="en-US" sz="1800" dirty="0" smtClean="0">
                <a:solidFill>
                  <a:schemeClr val="tx1"/>
                </a:solidFill>
              </a:rPr>
              <a:t>ports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25357" name="Text Box 13"/>
          <p:cNvSpPr txBox="1">
            <a:spLocks noChangeArrowheads="1"/>
          </p:cNvSpPr>
          <p:nvPr/>
        </p:nvSpPr>
        <p:spPr bwMode="auto">
          <a:xfrm>
            <a:off x="314325" y="6200001"/>
            <a:ext cx="455605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100" b="0" dirty="0">
                <a:solidFill>
                  <a:schemeClr val="tx1"/>
                </a:solidFill>
              </a:rPr>
              <a:t>Source: </a:t>
            </a:r>
            <a:r>
              <a:rPr lang="en-US" sz="1100" b="0" dirty="0" smtClean="0">
                <a:solidFill>
                  <a:schemeClr val="tx1"/>
                </a:solidFill>
              </a:rPr>
              <a:t>IHS Global </a:t>
            </a:r>
            <a:r>
              <a:rPr lang="en-US" sz="1100" b="0" dirty="0">
                <a:solidFill>
                  <a:schemeClr val="tx1"/>
                </a:solidFill>
              </a:rPr>
              <a:t>Insight, Inc.; Note: FTE is Full Time Equivalent job</a:t>
            </a:r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8820150" y="6577013"/>
            <a:ext cx="32385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5489B7A-8F38-48F0-A7B7-104A33C20606}" type="slidenum">
              <a:rPr lang="en-US" sz="1200" smtClean="0"/>
              <a:pPr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0619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b sampl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rb sampl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b s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rb sampl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rb sampl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b sam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b samp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b samp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9166</TotalTime>
  <Words>887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trb sample</vt:lpstr>
      <vt:lpstr>1_trb sample</vt:lpstr>
      <vt:lpstr>The Impacts of Temporary U.S. Port Closures on International Supply Chains </vt:lpstr>
      <vt:lpstr>The Role of Supply Chains in the U.S. Economy</vt:lpstr>
      <vt:lpstr>Transportation Is Still Most  of Total Logistics Costs</vt:lpstr>
      <vt:lpstr>Factors Affecting Supply Chain  Interruption Costs</vt:lpstr>
      <vt:lpstr>Supply Chain Interruptions have both ‘Direct’ and ‘Indirect’ Impacts on the U.S. Economy</vt:lpstr>
      <vt:lpstr>Consequences Anticipated from Extended Interruption to Existing Supply Chains Using Seaports</vt:lpstr>
      <vt:lpstr>Estimating Permanent Economic Impacts of Interruption </vt:lpstr>
      <vt:lpstr>Framework for Estimating Economic Impacts</vt:lpstr>
      <vt:lpstr>Example Estimate of Economic Impact of Interruptions</vt:lpstr>
      <vt:lpstr>Infrastructure and Logistics Can Amplify or Reduce Economic Impacts of Disruptions to Supply Chains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Ports</dc:title>
  <dc:creator>Bingham</dc:creator>
  <cp:lastModifiedBy>CDM</cp:lastModifiedBy>
  <cp:revision>400</cp:revision>
  <dcterms:created xsi:type="dcterms:W3CDTF">2010-09-25T19:01:04Z</dcterms:created>
  <dcterms:modified xsi:type="dcterms:W3CDTF">2013-01-23T09:12:02Z</dcterms:modified>
</cp:coreProperties>
</file>