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64" r:id="rId4"/>
    <p:sldId id="272" r:id="rId5"/>
    <p:sldId id="282" r:id="rId6"/>
    <p:sldId id="275" r:id="rId7"/>
    <p:sldId id="283" r:id="rId8"/>
    <p:sldId id="281" r:id="rId9"/>
    <p:sldId id="277" r:id="rId10"/>
    <p:sldId id="284" r:id="rId11"/>
    <p:sldId id="285" r:id="rId12"/>
    <p:sldId id="268" r:id="rId1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83126" autoAdjust="0"/>
  </p:normalViewPr>
  <p:slideViewPr>
    <p:cSldViewPr>
      <p:cViewPr>
        <p:scale>
          <a:sx n="66" d="100"/>
          <a:sy n="66" d="100"/>
        </p:scale>
        <p:origin x="-53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90800-09A0-45E5-A27F-81F34A82A2C8}" type="datetimeFigureOut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397B59-C977-4A93-A6CE-5A3DC7D08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9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D19424-A404-4622-A601-7993FD9925B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48E74A-9A5F-415E-AFA6-E43003DFADD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1810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3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61075"/>
            <a:ext cx="27257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14"/>
          </p:nvPr>
        </p:nvSpPr>
        <p:spPr>
          <a:xfrm>
            <a:off x="55626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34B5-B3B1-4F79-A93A-BF0E35DBB670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4500-CED9-4E26-85C8-FCE3C156E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1174-003C-4003-934D-1E53F0CBC079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9065-4B10-4055-8F32-0D2AA876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203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AA04-CBC4-4DF3-B164-861B3A79DF25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2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534400" y="152400"/>
            <a:ext cx="533400" cy="617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65000"/>
                  </a:prst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914607F-6F34-4F44-92C0-31099D349D50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A11FFD-6456-4632-954C-5A0A37E65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A4B9-6A16-4EB7-94B3-26D17FE47EA0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32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2454-E39A-4631-AC7C-CA433A3393F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38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9357-10D5-42E4-BCD5-B36D6189E7DE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25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BD7E98-DE6E-4A2C-B7AD-E2F5BCAB956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BAB2E3-EC19-46FA-B561-B57463CE6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3206-B6C1-4148-8277-09AF4C5DBD17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29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2FD0-9F1E-4277-A013-6D95A1DC5587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22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696D-7822-4009-9FB9-C9E61E3FFE03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14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6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fld id="{A1A432AB-82E8-4E56-BFE3-39A08A3AB6C9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C0C9DF4C-B66C-4A4C-9017-339A4011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81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143B-E13A-440E-BA61-168F384D7A15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94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E034-9453-4F96-A0F7-A022B97CB65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897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477C-4588-432C-927C-E890A8B841FB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11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48AE-3558-4565-8F27-347F54B87272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77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7495-EBDA-4866-BD4B-15FBC9C94150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023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3A60-0DC3-4A7C-BDCD-82D368DF4437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02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6359-D2C2-4FE2-85EC-E26F91562DB6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23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08CD-B55E-4BDA-AEB4-24CAB6A4BD3C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999DC3-FF28-4851-989D-2282FF98C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06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8EE3-6F64-4D69-933F-38F7E657CFC9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78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59AB-0795-4127-B093-ADAD781572CB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02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 rot="16200000">
            <a:off x="2819400" y="-2514600"/>
            <a:ext cx="533400" cy="5867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FC46-D4DA-409F-8D1A-5C278F86D30E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E388-DA98-45F2-A658-686D39C99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5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87AD-D971-4213-B71C-B2AD2749B648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08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1945-CA28-417E-B627-E8E507B85305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60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E4FF-538D-4ABF-A5F6-6EEA98B2B663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58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2842-D711-4F0E-B778-062B4E8A3BD3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10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0FD0-AFED-4FD1-85D8-63CC310C876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74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DE4C-C9E4-445A-919A-08BC158F8549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074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12B8-7D92-4DB8-BD6A-2A9FCA99E8B0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065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523A-F57D-434A-B17E-7FD79FEEB163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59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0A8D-B689-4AF9-A3F5-3C726E84F8BB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419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96A8-6D53-40F9-AB9D-B0F4F5B9FD6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3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B3E9-BCD7-4EE4-BDD7-F181B38B09AD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C513-EC95-4720-9F22-0F5A160BB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631B-9319-474F-A71A-C84174ED8AB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108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A916-AFEA-4769-A2DE-BE3E3F9521F2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704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782A-F0C8-4888-B787-22898E0D6F5A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86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962400" cy="769441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2973-587A-4739-ABE8-D423CDFEAE39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8433-7555-4C63-9439-DC3006DF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1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485B-71A4-4C57-A6CB-37806C2EFF19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283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FB11-5BB7-4A23-BAC4-D1039D4B30C2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095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42672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55626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18B7-210D-414B-B854-D02D9C9F58E7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12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22D7-014E-4C2B-BEEB-6EFC90C91E35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D7F8-CF06-4BF8-8039-7FCDAF9C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736-AC0E-4372-A6B8-2EB37D1BC6FD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3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B292-1439-4F33-9D9C-E27DA7AC3C5F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87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14"/>
          </p:nvPr>
        </p:nvSpPr>
        <p:spPr>
          <a:xfrm>
            <a:off x="55626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FA928-786F-4131-96E0-482B1FE0B024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222-C404-4978-A4CB-4D9E4F2D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94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 baseline="0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9CED-E817-402C-85A0-F3FA6C447846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9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o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304800" y="3733800"/>
            <a:ext cx="3429000" cy="430887"/>
          </a:xfrm>
        </p:spPr>
        <p:txBody>
          <a:bodyPr>
            <a:spAutoFit/>
          </a:bodyPr>
          <a:lstStyle>
            <a:lvl1pPr>
              <a:defRPr sz="2200" b="1" i="1">
                <a:solidFill>
                  <a:schemeClr val="bg1"/>
                </a:solidFill>
                <a:effectLst>
                  <a:reflection blurRad="6350" stA="55000" endA="50" endPos="85000" dist="101600" dir="5400000" sy="-100000" algn="bl" rotWithShape="0"/>
                </a:effectLst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2F86-060E-40B0-95BB-C3ADD3B2044F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D0C7-D4EF-492C-BFBE-34AE3F60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9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G5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CAEAC-E0B8-42C0-A640-2AC6F2A4B562}" type="datetime1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6752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115300" y="6456363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A9F64-485F-494C-BAB0-72D8E684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 rot="16200000">
            <a:off x="2895600" y="-25146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 dirty="0" smtClean="0"/>
              <a:t>Where it all Begins</a:t>
            </a:r>
            <a:endParaRPr lang="en-US" dirty="0"/>
          </a:p>
        </p:txBody>
      </p:sp>
      <p:pic>
        <p:nvPicPr>
          <p:cNvPr id="1033" name="Picture 1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2200"/>
            <a:ext cx="2209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06" r:id="rId3"/>
    <p:sldLayoutId id="2147484207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  <p:sldLayoutId id="2147484225" r:id="rId19"/>
    <p:sldLayoutId id="2147484226" r:id="rId20"/>
    <p:sldLayoutId id="2147484227" r:id="rId21"/>
    <p:sldLayoutId id="2147484228" r:id="rId22"/>
    <p:sldLayoutId id="2147484229" r:id="rId23"/>
    <p:sldLayoutId id="2147484230" r:id="rId24"/>
    <p:sldLayoutId id="2147484231" r:id="rId25"/>
    <p:sldLayoutId id="2147484232" r:id="rId26"/>
    <p:sldLayoutId id="2147484233" r:id="rId27"/>
    <p:sldLayoutId id="2147484234" r:id="rId28"/>
    <p:sldLayoutId id="2147484235" r:id="rId29"/>
    <p:sldLayoutId id="2147484236" r:id="rId30"/>
    <p:sldLayoutId id="2147484237" r:id="rId31"/>
    <p:sldLayoutId id="2147484238" r:id="rId32"/>
    <p:sldLayoutId id="2147484239" r:id="rId33"/>
    <p:sldLayoutId id="2147484240" r:id="rId34"/>
    <p:sldLayoutId id="2147484241" r:id="rId35"/>
    <p:sldLayoutId id="2147484242" r:id="rId36"/>
    <p:sldLayoutId id="2147484243" r:id="rId37"/>
    <p:sldLayoutId id="2147484244" r:id="rId38"/>
    <p:sldLayoutId id="2147484245" r:id="rId39"/>
    <p:sldLayoutId id="2147484246" r:id="rId40"/>
    <p:sldLayoutId id="2147484247" r:id="rId41"/>
    <p:sldLayoutId id="2147484248" r:id="rId42"/>
    <p:sldLayoutId id="2147484249" r:id="rId43"/>
    <p:sldLayoutId id="2147484250" r:id="rId44"/>
    <p:sldLayoutId id="2147484251" r:id="rId45"/>
    <p:sldLayoutId id="2147484252" r:id="rId46"/>
    <p:sldLayoutId id="2147484208" r:id="rId4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erner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3657600"/>
            <a:ext cx="8610600" cy="837152"/>
          </a:xfrm>
          <a:extLst/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Federal Highway Administration, Talking Freight Webinar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Guy </a:t>
            </a:r>
            <a:r>
              <a:rPr lang="en-US" dirty="0" err="1" smtClean="0"/>
              <a:t>Welton</a:t>
            </a:r>
            <a:r>
              <a:rPr lang="en-US" dirty="0" smtClean="0"/>
              <a:t>, Vice President of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400"/>
          <p:cNvSpPr/>
          <p:nvPr/>
        </p:nvSpPr>
        <p:spPr bwMode="auto">
          <a:xfrm>
            <a:off x="320675" y="1143000"/>
            <a:ext cx="8289925" cy="4873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543300" y="-3162300"/>
            <a:ext cx="533400" cy="7162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Road Manager: Hurricane Sandy Response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76200"/>
            <a:ext cx="1371600" cy="228600"/>
          </a:xfrm>
        </p:spPr>
        <p:txBody>
          <a:bodyPr/>
          <a:lstStyle/>
          <a:p>
            <a:pPr algn="ctr">
              <a:defRPr/>
            </a:pPr>
            <a:r>
              <a:rPr lang="en-US" sz="1000" b="0" smtClean="0">
                <a:solidFill>
                  <a:schemeClr val="tx1">
                    <a:tint val="65000"/>
                  </a:schemeClr>
                </a:solidFill>
              </a:rPr>
              <a:t>Page </a:t>
            </a:r>
            <a:fld id="{9637CEEF-1F86-469C-AE6C-419EBFB645C2}" type="slidenum">
              <a:rPr lang="en-US" sz="1000" b="0" smtClean="0">
                <a:solidFill>
                  <a:schemeClr val="tx1">
                    <a:tint val="65000"/>
                  </a:schemeClr>
                </a:solidFill>
              </a:rPr>
              <a:pPr algn="ctr">
                <a:defRPr/>
              </a:pPr>
              <a:t>10</a:t>
            </a:fld>
            <a:endParaRPr lang="en-US" sz="1000" b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338" y="2971800"/>
            <a:ext cx="3751262" cy="533400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Tracked 55 Major Road Closures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83150" y="3581400"/>
            <a:ext cx="3644900" cy="533400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Affected 1,165 miles of freeway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86325" y="2362200"/>
            <a:ext cx="3076575" cy="533400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Updates every 1 -2 hours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56328" name="Picture 7" descr="San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403350"/>
            <a:ext cx="4032250" cy="4119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3581400" y="-3200400"/>
            <a:ext cx="533400" cy="72390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Navigation – Future Industry Improvement Opportunity</a:t>
            </a:r>
            <a:endParaRPr lang="en-US" sz="2000" dirty="0"/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533400" y="838200"/>
            <a:ext cx="7848600" cy="5410200"/>
          </a:xfrm>
        </p:spPr>
        <p:txBody>
          <a:bodyPr/>
          <a:lstStyle/>
          <a:p>
            <a:r>
              <a:rPr lang="en-US" sz="1800" smtClean="0"/>
              <a:t>Next version of Navigation powered by Telogis to include </a:t>
            </a:r>
          </a:p>
          <a:p>
            <a:r>
              <a:rPr lang="en-US" sz="1800" smtClean="0"/>
              <a:t>the following client features:</a:t>
            </a:r>
          </a:p>
        </p:txBody>
      </p:sp>
      <p:pic>
        <p:nvPicPr>
          <p:cNvPr id="1026" name="Picture 2" descr="C:\Users\Erin.Cave\AppData\Local\Microsoft\Windows\Temporary Internet Files\Content.Outlook\IVM66B3D\restriction-4-640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851400" cy="309245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4648200" y="22987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Posted speed limit notification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Driver warnings related to difficult road conditions, sharp turns, etc…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Driver Coaching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Signage as Real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Junction View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Traffic and Weather data</a:t>
            </a:r>
          </a:p>
          <a:p>
            <a:pPr eaLnBrk="1" hangingPunct="1"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04163"/>
            <a:ext cx="3276600" cy="609600"/>
          </a:xfrm>
          <a:effectLst>
            <a:softEdge rad="12700"/>
          </a:effectLst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more information visit: </a:t>
            </a:r>
            <a:r>
              <a:rPr lang="en-US" dirty="0" smtClean="0">
                <a:hlinkClick r:id="rId2"/>
              </a:rPr>
              <a:t>www.werner.com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i="1" dirty="0" smtClean="0"/>
              <a:t>Follow us on Facebook and Twitter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extLst/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860473"/>
            <a:ext cx="533400" cy="23552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4938"/>
            <a:ext cx="723900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Company Profile</a:t>
            </a:r>
            <a:endParaRPr lang="en-US" dirty="0"/>
          </a:p>
        </p:txBody>
      </p:sp>
      <p:sp>
        <p:nvSpPr>
          <p:cNvPr id="48132" name="TextBox 17"/>
          <p:cNvSpPr txBox="1">
            <a:spLocks noChangeArrowheads="1"/>
          </p:cNvSpPr>
          <p:nvPr/>
        </p:nvSpPr>
        <p:spPr bwMode="auto">
          <a:xfrm>
            <a:off x="4757738" y="1524000"/>
            <a:ext cx="3886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1100" b="1">
                <a:solidFill>
                  <a:srgbClr val="263F6A"/>
                </a:solidFill>
              </a:rPr>
              <a:t>2012 Revenue: </a:t>
            </a:r>
            <a:r>
              <a:rPr lang="en-US" sz="1100">
                <a:solidFill>
                  <a:srgbClr val="263F6A"/>
                </a:solidFill>
              </a:rPr>
              <a:t>$2 billion  </a:t>
            </a:r>
            <a:r>
              <a:rPr lang="en-US" sz="1100" b="1">
                <a:solidFill>
                  <a:srgbClr val="263F6A"/>
                </a:solidFill>
              </a:rPr>
              <a:t>2012 Net Income: </a:t>
            </a:r>
            <a:r>
              <a:rPr lang="en-US" sz="1100">
                <a:solidFill>
                  <a:srgbClr val="263F6A"/>
                </a:solidFill>
              </a:rPr>
              <a:t>$103 million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100" b="1">
                <a:solidFill>
                  <a:srgbClr val="263F6A"/>
                </a:solidFill>
              </a:rPr>
              <a:t>NASDAQ: </a:t>
            </a:r>
            <a:r>
              <a:rPr lang="en-US" sz="1100">
                <a:solidFill>
                  <a:srgbClr val="263F6A"/>
                </a:solidFill>
              </a:rPr>
              <a:t>WERN	</a:t>
            </a:r>
            <a:r>
              <a:rPr lang="en-US" sz="1100" b="1">
                <a:solidFill>
                  <a:srgbClr val="263F6A"/>
                </a:solidFill>
              </a:rPr>
              <a:t>Alliance Carriers: </a:t>
            </a:r>
            <a:r>
              <a:rPr lang="en-US" sz="1100">
                <a:solidFill>
                  <a:srgbClr val="263F6A"/>
                </a:solidFill>
              </a:rPr>
              <a:t>8,500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1100" b="1">
                <a:solidFill>
                  <a:srgbClr val="263F6A"/>
                </a:solidFill>
              </a:rPr>
              <a:t>Trucks: </a:t>
            </a:r>
            <a:r>
              <a:rPr lang="en-US" sz="1100">
                <a:solidFill>
                  <a:srgbClr val="263F6A"/>
                </a:solidFill>
              </a:rPr>
              <a:t>7,300		</a:t>
            </a:r>
            <a:r>
              <a:rPr lang="en-US" sz="1100" b="1">
                <a:solidFill>
                  <a:srgbClr val="263F6A"/>
                </a:solidFill>
              </a:rPr>
              <a:t>Trailers: </a:t>
            </a:r>
            <a:r>
              <a:rPr lang="en-US" sz="1100">
                <a:solidFill>
                  <a:srgbClr val="263F6A"/>
                </a:solidFill>
              </a:rPr>
              <a:t>23,380</a:t>
            </a:r>
          </a:p>
          <a:p>
            <a:pPr eaLnBrk="1" hangingPunct="1"/>
            <a:endParaRPr lang="en-US"/>
          </a:p>
        </p:txBody>
      </p:sp>
      <p:grpSp>
        <p:nvGrpSpPr>
          <p:cNvPr id="48133" name="Group 20"/>
          <p:cNvGrpSpPr>
            <a:grpSpLocks/>
          </p:cNvGrpSpPr>
          <p:nvPr/>
        </p:nvGrpSpPr>
        <p:grpSpPr bwMode="auto">
          <a:xfrm>
            <a:off x="4800600" y="747713"/>
            <a:ext cx="4114800" cy="1725612"/>
            <a:chOff x="96890" y="3036248"/>
            <a:chExt cx="1730409" cy="1725284"/>
          </a:xfrm>
        </p:grpSpPr>
        <p:sp>
          <p:nvSpPr>
            <p:cNvPr id="22" name="Rectangle 21"/>
            <p:cNvSpPr/>
            <p:nvPr/>
          </p:nvSpPr>
          <p:spPr>
            <a:xfrm>
              <a:off x="96890" y="3061643"/>
              <a:ext cx="1730409" cy="16998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96890" y="3036248"/>
              <a:ext cx="1612912" cy="1699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/>
            <a:lstStyle/>
            <a:p>
              <a:pPr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1200" b="1" dirty="0">
                <a:solidFill>
                  <a:srgbClr val="263F6A"/>
                </a:solidFill>
              </a:endParaRPr>
            </a:p>
            <a:p>
              <a:pPr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rgbClr val="263F6A"/>
                  </a:solidFill>
                </a:rPr>
                <a:t>Premium provider of transportation and logistics services, specializing in Truckload, Intermodal, LTL, Ocean and Air services.</a:t>
              </a:r>
              <a:endParaRPr lang="en-US" sz="1200" dirty="0">
                <a:solidFill>
                  <a:srgbClr val="263F6A"/>
                </a:solidFill>
              </a:endParaRPr>
            </a:p>
          </p:txBody>
        </p:sp>
      </p:grp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45138"/>
            <a:ext cx="22399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60438"/>
            <a:ext cx="4114800" cy="1371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0CA38D-66B2-4E07-952A-7C0199F80D62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Company Profile Strategy</a:t>
            </a:r>
            <a:endParaRPr lang="en-US" sz="2000" dirty="0"/>
          </a:p>
        </p:txBody>
      </p:sp>
      <p:sp>
        <p:nvSpPr>
          <p:cNvPr id="49155" name="Text Box 47"/>
          <p:cNvSpPr txBox="1">
            <a:spLocks noChangeArrowheads="1"/>
          </p:cNvSpPr>
          <p:nvPr/>
        </p:nvSpPr>
        <p:spPr bwMode="auto">
          <a:xfrm rot="-5400000">
            <a:off x="429419" y="2234406"/>
            <a:ext cx="13239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113559"/>
                </a:solidFill>
                <a:ea typeface="ＭＳ Ｐゴシック" pitchFamily="34" charset="-128"/>
              </a:rPr>
              <a:t>Asset-Light</a:t>
            </a:r>
          </a:p>
        </p:txBody>
      </p:sp>
      <p:sp>
        <p:nvSpPr>
          <p:cNvPr id="49156" name="Text Box 48"/>
          <p:cNvSpPr txBox="1">
            <a:spLocks noChangeArrowheads="1"/>
          </p:cNvSpPr>
          <p:nvPr/>
        </p:nvSpPr>
        <p:spPr bwMode="auto">
          <a:xfrm rot="-5400000">
            <a:off x="234156" y="4328319"/>
            <a:ext cx="173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113559"/>
                </a:solidFill>
                <a:ea typeface="ＭＳ Ｐゴシック" pitchFamily="34" charset="-128"/>
              </a:rPr>
              <a:t>Asset-Intensive</a:t>
            </a:r>
          </a:p>
        </p:txBody>
      </p:sp>
      <p:grpSp>
        <p:nvGrpSpPr>
          <p:cNvPr id="49157" name="Group 50"/>
          <p:cNvGrpSpPr>
            <a:grpSpLocks/>
          </p:cNvGrpSpPr>
          <p:nvPr/>
        </p:nvGrpSpPr>
        <p:grpSpPr bwMode="auto">
          <a:xfrm>
            <a:off x="1331913" y="1238250"/>
            <a:ext cx="0" cy="4389438"/>
            <a:chOff x="1008" y="1008"/>
            <a:chExt cx="0" cy="2880"/>
          </a:xfrm>
        </p:grpSpPr>
        <p:sp>
          <p:nvSpPr>
            <p:cNvPr id="49164" name="Line 42"/>
            <p:cNvSpPr>
              <a:spLocks noChangeShapeType="1"/>
            </p:cNvSpPr>
            <p:nvPr/>
          </p:nvSpPr>
          <p:spPr bwMode="auto">
            <a:xfrm flipV="1">
              <a:off x="1008" y="1008"/>
              <a:ext cx="0" cy="2880"/>
            </a:xfrm>
            <a:prstGeom prst="line">
              <a:avLst/>
            </a:prstGeom>
            <a:noFill/>
            <a:ln w="50800">
              <a:solidFill>
                <a:srgbClr val="080B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9165" name="Line 49"/>
            <p:cNvSpPr>
              <a:spLocks noChangeShapeType="1"/>
            </p:cNvSpPr>
            <p:nvPr/>
          </p:nvSpPr>
          <p:spPr bwMode="auto">
            <a:xfrm flipV="1">
              <a:off x="1008" y="1008"/>
              <a:ext cx="0" cy="14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158" name="TextBox 2"/>
          <p:cNvSpPr txBox="1">
            <a:spLocks noChangeArrowheads="1"/>
          </p:cNvSpPr>
          <p:nvPr/>
        </p:nvSpPr>
        <p:spPr bwMode="auto">
          <a:xfrm>
            <a:off x="6791325" y="1563688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263F6A"/>
                </a:solidFill>
              </a:rPr>
              <a:t>28% of revenue</a:t>
            </a:r>
            <a:endParaRPr lang="en-US" sz="1200" b="1">
              <a:solidFill>
                <a:srgbClr val="263F6A"/>
              </a:solidFill>
            </a:endParaRPr>
          </a:p>
        </p:txBody>
      </p:sp>
      <p:sp>
        <p:nvSpPr>
          <p:cNvPr id="49159" name="TextBox 33"/>
          <p:cNvSpPr txBox="1">
            <a:spLocks noChangeArrowheads="1"/>
          </p:cNvSpPr>
          <p:nvPr/>
        </p:nvSpPr>
        <p:spPr bwMode="auto">
          <a:xfrm>
            <a:off x="6791325" y="2971800"/>
            <a:ext cx="220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263F6A"/>
                </a:solidFill>
              </a:rPr>
              <a:t>37% of revenue</a:t>
            </a:r>
          </a:p>
          <a:p>
            <a:pPr algn="ctr" eaLnBrk="1" hangingPunct="1"/>
            <a:r>
              <a:rPr lang="en-US">
                <a:solidFill>
                  <a:srgbClr val="263F6A"/>
                </a:solidFill>
              </a:rPr>
              <a:t>3,350 trucks</a:t>
            </a:r>
          </a:p>
        </p:txBody>
      </p:sp>
      <p:sp>
        <p:nvSpPr>
          <p:cNvPr id="49160" name="TextBox 34"/>
          <p:cNvSpPr txBox="1">
            <a:spLocks noChangeArrowheads="1"/>
          </p:cNvSpPr>
          <p:nvPr/>
        </p:nvSpPr>
        <p:spPr bwMode="auto">
          <a:xfrm>
            <a:off x="6781800" y="4495800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263F6A"/>
                </a:solidFill>
              </a:rPr>
              <a:t>35% of revenue</a:t>
            </a:r>
          </a:p>
          <a:p>
            <a:pPr algn="ctr" eaLnBrk="1" hangingPunct="1"/>
            <a:r>
              <a:rPr lang="en-US">
                <a:solidFill>
                  <a:srgbClr val="263F6A"/>
                </a:solidFill>
              </a:rPr>
              <a:t>3,950 trucks</a:t>
            </a:r>
          </a:p>
        </p:txBody>
      </p:sp>
      <p:sp>
        <p:nvSpPr>
          <p:cNvPr id="49161" name="TextBox 4"/>
          <p:cNvSpPr txBox="1">
            <a:spLocks noChangeArrowheads="1"/>
          </p:cNvSpPr>
          <p:nvPr/>
        </p:nvSpPr>
        <p:spPr bwMode="auto">
          <a:xfrm>
            <a:off x="1757363" y="5715000"/>
            <a:ext cx="3041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solidFill>
                  <a:schemeClr val="accent1"/>
                </a:solidFill>
              </a:rPr>
              <a:t>* Revenue / Truck Counts as of last quarterly release</a:t>
            </a:r>
          </a:p>
        </p:txBody>
      </p:sp>
      <p:pic>
        <p:nvPicPr>
          <p:cNvPr id="112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1181100"/>
            <a:ext cx="5019675" cy="450532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44C56C-E172-4015-917E-3433D198B1A0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38600" y="-3657600"/>
            <a:ext cx="533400" cy="815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Trucking Traveler Information </a:t>
            </a:r>
            <a:endParaRPr lang="en-US" sz="2000" dirty="0"/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5F4AFF-CFBA-494C-9105-2EABEAA8D52B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914400" y="2139950"/>
            <a:ext cx="723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Conventional/Personal Communication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Truck On Board Communication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Navigation Tools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Improvement Opportunities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38600" y="-3657600"/>
            <a:ext cx="533400" cy="815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Conventional/Personal Communication </a:t>
            </a:r>
            <a:endParaRPr lang="en-US" sz="2000" dirty="0"/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7CFC7B-08C5-405A-A511-9009B4139B13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914400" y="1524000"/>
            <a:ext cx="7239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/>
              <a:t>Sources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Weather Websites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DOT Websites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News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Driver Feedback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Email Communication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/>
              <a:t>Methods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Phone Communication with Drivers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/>
              <a:t>On Board Communication</a:t>
            </a:r>
          </a:p>
          <a:p>
            <a:pPr marL="457200" lvl="1" indent="0" eaLnBrk="1" hangingPunct="1">
              <a:defRPr/>
            </a:pPr>
            <a:endParaRPr lang="en-US" sz="20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3390900" y="-3009900"/>
            <a:ext cx="533400" cy="685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On Board Communication – Qualcomm MCP200</a:t>
            </a:r>
            <a:endParaRPr lang="en-US" sz="2000" dirty="0"/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123400-EA32-41EB-BD6A-02939163F0AC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2228" name="AutoShape 2" descr="data:image/jpeg;base64,/9j/4AAQSkZJRgABAQAAAQABAAD/2wCEAAkGBhQSERQUExQUFRUWFBUWFBUVFRQWFxUUGBQWFRUVFBUYHCceFxkjGRQUHy8gJCcpLCwsFR4xNTAqNSYrLCkBCQoKDgwOGg8PGiwcHh8sKSwsLCwsKiwsKSwsKSwsLCwsLC8uKSwpLCwqLCwsLCksLCwpLCwsLCwsLCwsKSwpKf/AABEIALoBDwMBIgACEQEDEQH/xAAcAAABBQEBAQAAAAAAAAAAAAADAAECBAUGBwj/xABNEAABAwIDAwgFCAcGBQQDAAABAAIRAyEEEjEFQVEGEyJSYXGRoTKBscHRBxQVQlNigvAjcpKissLhFjNDRJPSg7PT4vFjc6PDFyRU/8QAGwEAAwADAQEAAAAAAAAAAAAAAAECAwQFBgf/xAAxEQACAQIEAgkDBQEBAAAAAAAAAQIDEQQSIVExQQUTFCJSYZGh8IGx4RUyYnHRQiP/2gAMAwEAAhEDEQA/APLE6ZOF9EOYJJPC0sJQphvTBe8iQ2S1rQYILogkkbpGoWviMTTw8c0y4xcnZGamW/RwjDH6OiOGerUHlzsxPYi0tma56eE7Cx2IPfMvK5/6zQ2ft/pk6iRzaQC6kbPp8MMPw1D7WlS+YsH1sKP+GPfTUvpql4X7D6h7nKwkuqdTpj/Fww7qVM+1gTCtSH+YojupUR7wofTUPAw6h7nLSOITyuo+kaQ/zXgxvuemO2qP/wDTU9Q/7lP63Hwe/wCB9n8zmQFIUnHQHwK6T6doD/M1j3Fw+KY8ocN9rXP4nf7FP63/AA9/wHZ/MwBg6h0Y/wDYd8FMbOq/ZVf9N/wWz/aLDdasfxH/AGIbuUuF6tQ97v8AsUvpuXg9/wAD7P5maNlVvsqn+m/4Jxsit9lU/Yd8Fcdylw32bvW4/AIbuU9D7Hxc/wD3BS+mp+BB2dbgPoir9m71wPaUvoir1R630x/Mi/2oo/YDxf8A9RQfyqYdKLP3/wDqKX01V8K9x9nW430U/wC4O+rS/wByb6Nd1qf+rT9zlZxNcO0a1v6ubzklBpUi4w0EnWACbcbblD6ZrbL3/wBH1ESI2WevS/b+AT/Rn/qUvGofYxF5m+U9E2nNaO0gouHpMFVgqOmmXNzlkE5JGYgCbxKiXTOISvZen5GsPFuwCjskOcG89TBJAFqupMD6llPHbEFGo6m+q3M03hjzum1uBC1+VOEwjKzPmlTPTLQXXJLTNxmIG68blnY6nS1Y9zjvzT7SB2rHT6ZxFSCktL7rUqWHjF2KXzRn2h9VP4vCDVoC5aZA4iD3xJtNteCvUtnPczOB0dxNpvEjskG5gWQ8PTioGOsHdA9gdYHuBIPqWWl0rWU1nd1z0IlRjbQzklJ7CCQbEGCOBFiFFeqNISSSSBDpSmSSACnTJKyg2FaC9oOhc0HuJAK19siMVV9R/dasai6HA8CD4FbfKERij2sHsI9y8/01wibNDiVGO17x7P6KkzZD3Gz3G9hqewa3Vppv6vz7Vs8ndsHDVRVa0OIDwAdJc0tB03EgxviNCvOribaOcbsMn6zj3AJP2HGpcO8Ae5dY/lI8YirWYxjOd1ZBLRcG0RvE34lVsTtHn3tNeQ1rS2aYuJLnCzjfpOO8LJlTWgK99Uc19EDi7y+Cf6Jbxd4rr8fVwr2i9bM1ha3LQoUwSB0TUyvObdJ119eHkU9WylJbGb9FN7fErTw/Iis9jXtovLH+g6QGu6WWASRJm0dh4KOVaNDlDiWU202VntYycjQ6zSTmJHbN0+rYNrkVqnyf4hrXOdQcGtBLiXNsBrPS3Kbvk6xQJHzWrI1hs++//ngpnbOILMnPVMkFuXOcuUzIIGoOZ3iURuNxbtH4g6mzqpuTJNu1UqTZOb+jExOxebe5j2ZXtJa5pFw4GCCh/MG9UeC2nbKxDyXGlWcSZJNOoSSdSTFyis5MYo6Yaue6jV/2p9Sys6MH5k3gPAJvmjeA8F0g5F40/wCVxH+jUHtCK3kDjz/la3rbHtKfVEuaM3B8kzUpmoH0QMj3w6oxrjlzS0N1zHLYHc5p3oG3+TXzdo/SUambNHNVA+IAgmBaZt3FaW0+SGLw9PnK1GpTZIGYxEnQWKxnN7Sq6u60MeZ34jUnSB2j2rb2MW5GzcZ3GoIm8DI4gXgAR2SeK5/DHoxwkeBhHbVLTLSWniCQVqu6LNraWGD2F7GkNGXWei92aWgnUW3cAsGvWaz0nAe3wU8dtWpkguLjNgb34nuWrsHYHRfJAxMy0Pg9EDpBhNg+Tc6iPqysTnkV5i4GI3EE3bTqkcRTcR4pm41pMSQeDhB8103zR7Q7ncoLh0TUqQ4GdQLz61Tx2Fhh58jKQQy4cS8iG5N4jUngO1UpxfBjNHA7QBpwyCOba0sJAhzWhocJ1EALF2tTs2QAYi3u+PE96o19mVKI6RBAiQD0qc6Zxu4b4NjBsoF3rTQFja4l+f7Rran4jap/8jXqgVo1Bmw7Tvp1C38NQZ2/vMq/tLPIXt8FV62hGX09DnVFaTGSSSW2QJJJOgQBJJJWMdb/ACkP6ak7rMHtPxWAtzbplmGf90fwsPxXD6ZX/nFmxQ4lLePX8fcreF0Peqj93f8A096s4V1yvN0/3I3Sy0gETcSJHEb17JjeTuz6bgBhadw0jol1iJuS+3f79fGXLoP7SYoMafnmIAgABryItoL7lsYjAVcSkqUsoo14U3eaueps5GUHCm+lhcJlLZeH0zJMWym9rg+rtR/7JgRGFwO6f0O7o3uP1z4evyKpt3EkA/O8W4HhWf8AFV3bRqnWtij31nfFNdFVbJNowPEwvdXPdMDydYC7PQwsWyllFo45pBH6u/irw2ZRbpTpj8DR7l87uqOOrqx76ru3XyURRBNw7vNQn3qv0iT5r3F2qK3PceWeHpnAYkDmw4UnPb6I6TOm3zaFVq8tWPAh4a1wYZDmizgCbnTeOxeNfM6XV83fFdPWoYWls7B1aeDpVKtU83Ue8Od02ksuMwDS5w1NgAVFbo7qYWk+L5fOY4YlSd0vU7rH8r6P1cQG9EejVpiCM0TmM3zX7hog4bl7RptINdrzaS+tTO6CQBpxhZ3JnAYTE4VlUYPC035ntcHU5a7LIBbJJAJjedDqtd2waAaMtHBNdnk//rsLSzq3bMzv7dyEobMxNu/7iB+U7CgXrUgeAdPmEF/yqYX7ZnqzH3K63AMH+Hg2/q4Zvl2/mFZwtRjHHM2gW5bZaTWkOnu0j3d5LR8Pz0Ff+RxXLPl9h8Vg6tFr5c7KW9F/pNe1wvHYV5aV9GY7adF9J9MhoD2OYdBZzS33rwDZew6+IcW0aT6rmiXZBMd50G9bdBJxelrAnro7mTTs5w7QfEfGUVLFYd1OqWuaWuALXNcCCHNOhB0N0zd651aOWbRtxd0WdlUQ7E0Z0Dp9YuPMBGxLXCmX3EglpBvnGjhvBBMz2Krh62R7XDVpBWtidnkuBaJZU6QP1cpEuzHcAJ9S1Z1IxdpO1yjMw2zg4NdU/SVKknNUJdAzFoF99pkzqPWWjRZh6zKhbIpPBcwElsTEtB0IJBjQxuQaeKhpBY99IOcGVGtJgTNx3EH1obnmr0aTH5dXveMotoJNhfj2Kmk1lA28bh2h7yHAsMQCbuY8TbjafIrnn08pIO4keBhbFZocBlPotaxwNi0taBccN/rWXXMgO6xc4dxNj5JQ0Vr3ANs/pCqzrUi4frUiKn8Lag9az3BW9nYgMrU3HQPGb9QmH/ulyDiqBY9zDq1xae9pI9y9R0NUvCUNnf1NTELVMAkkku4awkkkkCBJJ0ysYgtnaXSwdE9UgfxN9wWMtlvSwLh1XfzNP8xXK6WjehfzM1F94qPdbz96Nhj0lVYZaO5Fw7rheThpJG8aDl02w+RGLxdBtSk2kaZLgC+oAZaSDbvXMldfyY5XNoYYUnVatMtqvcObZnlj2tt2EOaT6yu5U62NPNRV2ak2uZYPyXY4CS7DNAgf3jzqYFmsPFRHyb15g4vBD8dQ9vU4K/gflBZTe5zn4msCIDXUhA6Uz6XYArP/AOSqQ9HC1eNqLBfSdVihLGSXeVmYm6exjs+Tt5JBx2HaQ4tIyVJlsSIIGkhFp/Jy067RpbvRoOdrcH0tIWk75TjMjCVp4kMCGPlLqicuDeJMnpsbJ3kw3Ww8FeXFv4ic9PZCwPyTtqzlxzjABth8tjOmZ99PYm2fySFEV6VXaFak2liDSa1jAc+akyuHBtzJDySB1Smd8pWKOmF8azf9qy6PLTFDEVXihTzVOaqZXPkNNNvNh4O8mB4BHU4qSd39g62nsjosNyZo1Acm0Me9waXBgmmXNBAOWWQdRYKweRFI61dqu76jWjXtaOC5qly4xejKWEblkQ0m0kuIhpESSSoP5dY7rYVv+p7ypjhcQ1xB16a4HWYT5PcI9xa844Q0OmpXMGSREttNtFcHyYbO3iq7vr1fcVwD+WmOP+Phx3McY11PqKCeVuMP+bpjupD3hV2LEeK31J7RDY9JHyc7LH+BPfVrH+dcDhOUTNl4vG4bm3Gg+oMvNvh7AOlTyuOvRcBrNtVU+mcY6D88N72pU1ze3A81i6o81HOAJcQATHR0HANCzUsHNXVSV0/NkuupcES5Zbd+d4p2IDMgc5oDZkwG5QXHeTAWUw3SxTeiey/hf3KAN1zcfSVOatsb9B3iGFJzpLWkgWJloExMS4iTF4CJV2hWNI0OcLGE9JpAuJktzES0HWJgz230dl7Qa1oH6MEB4IqWa4OMyHaTuIOoVTbOXMCC0uIl2T0RJJgdl/LuXKkozaUlfmZi0/DNdlFN7Ya0AMJyubx75Mmd8or8A9wbIYzLMvc/XtMm0Bc8fyNQp0qpboGg8cjCfUSLIlGb/a7DOgfsOi8Bz65FOmDne0EGtOlCgPrAQSXGwzd6zvm7sTVJaGsaIa0agAA5abRIkhrTeR4lUquIc4y5xceJM+1WcBtPmwQ4EgmbRmDoiRNjYwnGLitwK2PwLqZhxB7R+bWIPrU9puzPD+uxjz+sWgP/AHw5PtDHNfGUO7cwaDwHo2/PbYdQzSpngXs8CHj/AJh8F2uiJ2r23RgrrulUhJJJeqNISSScIEBSSSVjHWxsjpUa7OyR62n3gLHWtydf+kcOLfYR7iVo9IRzUJGSm+8Z+Gd0USm6IQqTcpc3g4j3e5TB9v8AVeKOiaqu7MxBAqAGCQIPiLeKoYdrnkNaCSSAAASSTYAAamVYx+yq1GpzdWm5j5IAc0iSHZeidHCd4kLv0sXBRNapRctDQo4lwJzPtGWM26PSudSk6syLv9cid3wCxsRhXsMOESXAaXyktMcbiFp7X5K18NSp1amUNqGBBuCNQ4EBZ442nJXWpqyw9nZuzLR2m3rDxUfpVvWCou5OYgUTWyHmwxtQvlsZXRG/XpNMa3WTnKHjoIawd+Z0Z2uzreR+Crv2o3nA6TGUtNjvII9hWGXqJcp7fDYrsXmbVLaDGkGXGAQOiBYmbmbpztZnVPg34rCLk2ZRHGwirKPuDwl+LNw7Zb1f4VE7cHV8x8FiZ02dP9QWxPY0bX0590eP9FWxmP5wgkARPas3OrOEqU4fzgcSWHmy0gZakgtLgfSbYgj707lEukGuCKWESE54hVqfojw8LKbWE6AnuBPsTCg4NMtcOlqQRrf3rnYqu6tr8japwyEi1R0TMr1A4Npkhzt+YtAAEkujcAi1qNYCed5zi0g3/VnXyWiZQcJJm1JE6JEoARKJhcFzmbpOAa2YbAJJcBqQbAIJKNgKAe8NdoQ7gJIBIEntAUy4ANW2c0aOfPa8eyBKegJp1B1XMd6iHNPnkVt2ygP8O/f7wUGnQLH1GOBE0nEA6wC2q2Ru6LJ9a3MDPLXg/Mx1FeLKRTKTlFe3OeJOEyQSEDTJ0lYxK7sh8VW98eIj3qmrGCMOmYgGO06ADtkjwWtimlRlfYuHFF5+IbTq1GlpMuzCI0IB96k3aVPqHyQNtt/TNcPrN+I+CqBwGpA714WcVmZ0ovQ6OgKZaHc7RZInK57sw7w1hgopNDfiKPqGJP8A9K5nnm9ZviExxLOsFOVFZjpzXw2+uPVSrH+JoQ6m0KA0qvP/AAiPa9c2cWzre34KJxrOPkUZULMb79sMGmc94A/mKVPaIIsx3iFz/wA+Z2+CNT2w0CA1x8Fkpxhm7/AmUpW7p0FLE5jAbxN3AAACSSYgCAjZXfZn1FpEWgzv1C5xm3y0y1jp7x3ERFxG5PV5RVHkktJMz6Rj1AaLO44e+lzHmqnSii7qebfihYipkiRrwIPmLdvrC5s7WqH6niSo/SNXqNSth9n8+oXqHQHHCPRPkhDazeqfJYZx9bg0epBOIqfdHqCw1FTb7iaLi5czofpdvVPkm+mG9U+S5w1n9Zv7qjnd9oPJY8qLzM6du229V3iFn1sY90y5xEyAXE77WlY5cftD5qJP33eaEkhNtmtQMOnsI8VpYfBValqdJ7iLyGmAPvO9Fo7SYXLQOs7zUvnb4jOY4JiNLFsDamRrg7KILm3aTYSDwmY7lCFSoYgN3Ek6mUQ7Q7PP+iYByEoVY4/sHionHHsQBcdUcdST3komzR+mYOJyn8YLP5lmnGnsRMNme4XgC5I3AXnvsrp3zq3G6E+BYcoqbyoL3xzBJJJ0hAkk6ZWMdGoi4/WZ/wAxo96CEVpgO/VJ8Ol7lq4xXoT/AKZkh+5FnH1M1Ki7eG38AD5hZ1SuCILVOticssN8rnAH8RWe568M3dnQLQe3q+aXPN6o8VUlKUgLfzkdVqXzrsb4KnKdAFr533eCb52ePkFVSQBZOKPFR+cniUBJABvnB4nxTc93+KFCUIAIaqbnFAhJrZ0QBIvS5xRSLUAPnTZ04ZYncNey8e0hO6kRqCNdQRprqldARzpi5T5o3toSD3jVOKJgG0EuFyB6IDjr2FF0APMlKKygSSLSBPH6pd7vNJlKROZgtveAe6I1SzIAWZKUY0ug1wOpg9lyPZlPrSGGJHROc9VrahPjEIzIABcrmAxBEjcYnihVaRaSCIIOhEEd4T0NVlpzyyUly1E1dWNJyipbgmXvk1JXRzGMknSQIEkn5p3Vd4FNzbuqfAp5luMcIjBMjiCPEEIeQ8D4FEotMix1G4rHWtKnJbp/YqL1RWxzZdPGHftAO96qOpq/iaZEA9VvkIHkFVLV4JnTGGHs09YOOoAGUkEeXmkyhJI3gE6g6NJ1HcEajiCKYEMIzOEvYHRZptbRKjjXZmxlbexaxgvu0F1hvLURUMRMjuvO/wBW7zCPWw0FusFsyATeXCPFqNXx9QOMPOp0AHaNBwT4fF1Mhio8Q5tg4/WkG0xrlSbla/z7ADo4BzphrpvkGUy7fYb7Apvo6pb9HUnfLSAhnEuLrucYO8lLEtgkXs5wN50da260J96/EC1U2cc0hpLC1kQ9jbw3Nr2h6E3ZxgtJYHaiajIgWImYm+nYnoYQuYYaTDr2Ng5pykwJ1Z3XQ6GGcDLmuA3ktIAk7ypu1pfh83EO7CxfNTEDQVM09yLVwzJd+kpAOJIkVC5oJkCzd2iC7BPt0ToJtF/WfNWRgC6nMtBbmaQX0wZ6Lh6REjpOuOCTktO8BAUaZEc4JZBB5txDtLRuiBrrKjQfTY8Ozl1xIDIGXQ3J4T4qIwuXVzLgiz2uixgmDpJUThpMl7BN9Xe4J6b6fPICb2UwMpfUIsf7tg1Ei+Y7ip86wgGKgc3oy0tEglxG7W58lKtTa5gh4nK3MOnYsLmg2bBlpZeZF0BsNBGaZGoBsQ5p9x8UkrrmBKjXpzlyuIfZ0vEnpAgghtrgbimqYhgtzZm8ZqjjBkgmLbwfBDfh4J1EGPRsDuEyreIayoS5rX3cTAyzmPSInUiQYTaV+fuMDVxQMONKnJFyTUuRqSM0SZBtxSw+KJzAMp6FwBaCAWtJMA6WBUabWuIaAYJtJE3gX6PYE9CsGOa4MFjMOJII3gjgbhGVWtYBHabxEc2IIIy02i+t7SUR+06gdYsG8HJTGokaN7VGq4WPNs0teoYAOWLvTUqkg9FhLWzds2BA38AfJLLG18v2AepjHuhzqwmCNCCL6WGlgm+fvAMV3TuALxOm/wBZ8EQbScBGWlHZRpT4lso3Pva8hrmiCdKYmNxs3hCnLbkvn0EZ73TB1JFzrJk38ISpI+MqOc6XOzEWJiI7I9SGxi2I8Bl6kZakVHD70nFe3wNTPh4Pyt6aHPqq0mOkoZk+ZbhhPTucP5KXOfmynlSyfmF4C51xs/5skD+bJ8nZ5Jub7PJFwOA5SUoq+I8HELGLV03KyjD5+8f3gHfFc8WqRjYJzcrw5mfpMgZnNIJzNkZdf/CUQbUmiNMznzrYiXXTUGjM4OmCLxE2c02lFOWbGqfWAVgktX+SALKeYTAmWiTPde/d4pg9zHFoy3EHotIOjhZwO8BW87AP7t2Ugg5nEySWuBkAQeh7U78MATFMGASbvsA4tP1uISvuvsBWqCzuk3WMuVoJEjeBwI8+CVFxPpPcBxBPB0eYA9alRAJ0Fmk3m+VsxrGgKPWlhjKwS3c1pBBvMEa21Tt/zbUCnRquDvSdfWCbxcTx/qmrkWguJ+tJ39nmrhJyEy0boDWAnQGCBOubwKjhze5I4kbuk2/hmTXit89AAcz0Qcs2Og0JaMpt94OSw+HO9rosJINpIGvcSjiq4uu50EgTJkgH3SU1SIuTmsYOkEA+9GvAYMYCo6IZFo3N9d4RKlAhoGUEjMw3EtPpAzp/iHTe1KjlvmEjssdHDXvc3wTlpkkB0AktsbC5b4W8EndvXl83EApUCJkCC1w1HAkaHiAomgSSSWj89g/MrRxuAcCeg6MziHQYIMFsGIiPaoYeQIytMEmHECzgASCSLzT80Z1bMmAKq3MAA9t2jMIdILWtzXDdOgDqhNaACA7WDIBsbgi8ahzkelhsr25ssSAYcw9E9Fx6J4Ep8ThYMl9M6Tkzm/b0dSknFaX0GV20mtgy7NAc3ogDi0k5iUSoym4kgPgGwlv1naacSpimCGguAPo6PvLyWxDfvRdTo06YcQ55ylpa4tbcaEEBxE3aLW1Q93e4irmbYQYnrCwOUGbcRKnzzGmBTuJDpc45gQWkHhxtwRKtGludUIM3LGt3wbBxUCxhMnPO+IAk66jSU7J62fuBFpB0pN8Xn2uUXlwIJaJgC++ABx4AK2yi2PRe4WP94ABIabgN+81BdTbNm2tvO8SEk1t89QB1K2ZpGVggT0WNBkcTE6SoNCuDL1GaakvmHNFxLo+t5KrS0WWHDhYZt8j6gGJAIBDmObcTf0h/Cu5NJvVb+yF51setkr0ncHt8CYPkSvR1lUmuYEeZHVb4BIUW9VvgFKEyeZ7hYWfsP59aWbsPj/VQJSntCkYQO7D4pB3Z5qE/mU093igDm+WFLf2NPgS0+ULlYXb8paU057HD2ELiYSAahTBqgEwHSCYJiWkTAubwrNYAWFUuE6hhHruVWzQ9h4ObPdmEq22kRb9FpF3NO83sTx8gsM9Hdu3p/hIM5CIdUqHsyiPN/uUqz2OH1xGY2y3E5r3sRLk9bDjXnKZO8MzmPBkbioNptvLo6Lh6L97SI07VKs1dNv5/QEBRyGYNi5tyL2LXDTtUqdNpsGEm8S7smbAdvgnqukmSYkmIHRJMuHpcZUmMbBIc4eiNADPS3Am0exVy53+oDUHiMuRh7XZ5ALtLPAtmOqi+WxZt4cIHFul9bO8e5OGi9zMGO+LTbinAbMxPZPwhGXW9gFSqHi1up9CnuAcADl1gqVPHVMuUPcG7mgkC8jd2kJ3PaZhoAtbpWgQb5pvbwUARwG695EEHf3JZE1bL9hkcQ6D0XucIsSTv1HkERzBkaSTcPA1MuDjEz2FiZtWDYNH4Wn3JVKxdrxJ0GpABNtLNHgqyvTT56ACwzQXkEC9OoBpYhucH91NiC0mGTEaEzx90eCmHHt7P6Jr9qqzvcB6tMwx0HpMbeCbtljhbtanoC1QRqGOE8Wug6/deUqbQ43gm4EwdWuH8RampYdzrNa49zSfYp5WbAGcMS0kZZFx0mzIuIEouKaC4wREyNbB3SAiLbx6kRlAkNJY89ECwOregd2vRUKtIg3aQLwHSNIMSewuUqV3xECDe2+aRAcdYEacR5qTYIhz3AaWaD7XBOGB1hlB3S9o8iVNzhJjIZM8SJvBHEcE21v8AYYnPaG6m4I9FpsCQDOaxjLbsUXtZY9KDMQQLC4mxvlIRaWGJAuRrByVHWIAIs036PmiOwuUWLuIPNkagtcIdpYNv2qNFv7iA1ABEA3mIcZI9IAiNQ1wFuCrVAMzosCZA1gG8dusepaVOiyBmL7aFppNM3BHSfwDL96bFYGlkzsqtsI5txmoTOoLG5Ivx3LJB62sMzmmLr06nWDmh3EA+IleYL0PZjCKFIOBBDGyPUPdCygXec/MpB4/JQ/FKEDMXHctaLLAlx7PeVlHlXiq39xSdHENJ89F0GE5O4el6NIE9Z3SPqlaBAjf+fUmI407P2hU9K361Ro8g73KB5K406vpj8fwau0PrUD607AcRX5I4kDM+pTgETD3E3tpl7VRLYJHCy7/FiWOG+PPUea4XGkNe6YEmUmBWrssr9bDnMSWvIMOBAMEOGbWI3hU2YtjSCS0xuMkHsMI9TblM/UZ2D9MQBwAL4CxyTfACdOicrhlInK4SD9V0b/8A3FGphC5pgNFt72iTusSgnbzAIDKUTMczTN9J6QKYcpSPRAbwy06LSO4hqWWXJ/PUCZqtBnNTM3jM0kTeImQb+SJSw5LTAJBIiG1DdsyOi03h4Vd3Kqr16nqeR7ECpyjqn6z/AFuLvanle4F84OtuoVT283UA82hSOAq/ZuH6xY3+J4WM7a7zrfvHwQztJ3Z4KrAblTB1JtzYH3qtH+V5UW4N++pQH43H+FjliHaL+PkFA41/WKAN84P/ANakO5tV3tYFH5o3fXcf1aPxqBYBxDjvPiVEvdxKYHROp0t9Sqe5lNvteUN3MAzNQ99SkPIU1gx3pZO9FgOnft1kQZItGaqbQQQRkDbiFWO16fAft4g/zrB5s9vinFA8CpUIrSwG3U22wmclP/TB8nSEM7eAEBrQJmBSpC/gstuDd1T4FTGzqnVd4FPQdi//AGicPRkeXhlhDO36h1zH8TggDZNXqny+KmNi1OHmEXQWYztruO7xJ+KgdpO4N/PrR27Af93xRByedxHmjMgysrUMS9xjOxva6w8gUdtK98RT9Qef5QjN5Pfe8v6qbdgDreQTUkGVnR7B2VRbDi41H69LQdzb+K6HOFxuFpup6GYWpT2w8fUb4uQ5R5BlZ0CcBYH06/qM8XKQ2+/qN8XJZkPKzadiG8UJ+MaN6yC5GpNHBZCS0/aI3exAftB24eSsU2DgPBO4IuBnVsdUjRchttznvzOjvAjxXa4nQrGxAuplIaRyHMHtUhg3Hc7wK6gJLHmKynNDZz+q7wUhsp/VPkukCI1qMwZTmxsZ/AeKm3YbuLfE/BdQxg4BJ7UZmFkc0NgniPAojeT/AG/u/wBV0dNFhLMx2RzjeTw4nwCIOTzfveXwXQpyi7HZGC3k+3gfFFbsFnV8ytpqbMlcLIym7EZ1W+aK3Y7eDfD+i0AU6BlIbNHZ4KYwI4q3KbMUgADBdqcYQIxKeboGCGHHBOMOFOU5KAIcyOzwT80PyE8p5QA3ND8hLmh+QlPsUgUCI80PyEubH5CI7T89qdAAuaH5CXNj8hTGik1AH//Z"/>
          <p:cNvSpPr>
            <a:spLocks noChangeAspect="1" noChangeArrowheads="1"/>
          </p:cNvSpPr>
          <p:nvPr/>
        </p:nvSpPr>
        <p:spPr bwMode="auto">
          <a:xfrm>
            <a:off x="0" y="-858838"/>
            <a:ext cx="25812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AutoShape 4" descr="data:image/jpeg;base64,/9j/4AAQSkZJRgABAQAAAQABAAD/2wCEAAkGBhQSERQUExQUFRUWFBUWFBUVFRQWFxUUGBQWFRUVFBUYHCceFxkjGRQUHy8gJCcpLCwsFR4xNTAqNSYrLCkBCQoKDgwOGg8PGiwcHh8sKSwsLCwsKiwsKSwsKSwsLCwsLC8uKSwpLCwqLCwsLCksLCwpLCwsLCwsLCwsKSwpKf/AABEIALoBDwMBIgACEQEDEQH/xAAcAAABBQEBAQAAAAAAAAAAAAADAAECBAUGBwj/xABNEAABAwIDAwgFCAcGBQQDAAABAAIRAyEEEjEFQVEGEyJSYXGRoTKBscHRBxQVQlNigvAjcpKissLhFjNDRJPSg7PT4vFjc6PDFyRU/8QAGwEAAwADAQEAAAAAAAAAAAAAAAECAwQFBgf/xAAxEQACAQIEAgkDBQEBAAAAAAAAAQIDEQQSIVExQQUTFCJSYZGh8IGx4RUyYnHRQiP/2gAMAwEAAhEDEQA/APLE6ZOF9EOYJJPC0sJQphvTBe8iQ2S1rQYILogkkbpGoWviMTTw8c0y4xcnZGamW/RwjDH6OiOGerUHlzsxPYi0tma56eE7Cx2IPfMvK5/6zQ2ft/pk6iRzaQC6kbPp8MMPw1D7WlS+YsH1sKP+GPfTUvpql4X7D6h7nKwkuqdTpj/Fww7qVM+1gTCtSH+YojupUR7wofTUPAw6h7nLSOITyuo+kaQ/zXgxvuemO2qP/wDTU9Q/7lP63Hwe/wCB9n8zmQFIUnHQHwK6T6doD/M1j3Fw+KY8ocN9rXP4nf7FP63/AA9/wHZ/MwBg6h0Y/wDYd8FMbOq/ZVf9N/wWz/aLDdasfxH/AGIbuUuF6tQ97v8AsUvpuXg9/wAD7P5maNlVvsqn+m/4Jxsit9lU/Yd8Fcdylw32bvW4/AIbuU9D7Hxc/wD3BS+mp+BB2dbgPoir9m71wPaUvoir1R630x/Mi/2oo/YDxf8A9RQfyqYdKLP3/wDqKX01V8K9x9nW430U/wC4O+rS/wByb6Nd1qf+rT9zlZxNcO0a1v6ubzklBpUi4w0EnWACbcbblD6ZrbL3/wBH1ESI2WevS/b+AT/Rn/qUvGofYxF5m+U9E2nNaO0gouHpMFVgqOmmXNzlkE5JGYgCbxKiXTOISvZen5GsPFuwCjskOcG89TBJAFqupMD6llPHbEFGo6m+q3M03hjzum1uBC1+VOEwjKzPmlTPTLQXXJLTNxmIG68blnY6nS1Y9zjvzT7SB2rHT6ZxFSCktL7rUqWHjF2KXzRn2h9VP4vCDVoC5aZA4iD3xJtNteCvUtnPczOB0dxNpvEjskG5gWQ8PTioGOsHdA9gdYHuBIPqWWl0rWU1nd1z0IlRjbQzklJ7CCQbEGCOBFiFFeqNISSSSBDpSmSSACnTJKyg2FaC9oOhc0HuJAK19siMVV9R/dasai6HA8CD4FbfKERij2sHsI9y8/01wibNDiVGO17x7P6KkzZD3Gz3G9hqewa3Vppv6vz7Vs8ndsHDVRVa0OIDwAdJc0tB03EgxviNCvOribaOcbsMn6zj3AJP2HGpcO8Ae5dY/lI8YirWYxjOd1ZBLRcG0RvE34lVsTtHn3tNeQ1rS2aYuJLnCzjfpOO8LJlTWgK99Uc19EDi7y+Cf6Jbxd4rr8fVwr2i9bM1ha3LQoUwSB0TUyvObdJ119eHkU9WylJbGb9FN7fErTw/Iis9jXtovLH+g6QGu6WWASRJm0dh4KOVaNDlDiWU202VntYycjQ6zSTmJHbN0+rYNrkVqnyf4hrXOdQcGtBLiXNsBrPS3Kbvk6xQJHzWrI1hs++//ngpnbOILMnPVMkFuXOcuUzIIGoOZ3iURuNxbtH4g6mzqpuTJNu1UqTZOb+jExOxebe5j2ZXtJa5pFw4GCCh/MG9UeC2nbKxDyXGlWcSZJNOoSSdSTFyis5MYo6Yaue6jV/2p9Sys6MH5k3gPAJvmjeA8F0g5F40/wCVxH+jUHtCK3kDjz/la3rbHtKfVEuaM3B8kzUpmoH0QMj3w6oxrjlzS0N1zHLYHc5p3oG3+TXzdo/SUambNHNVA+IAgmBaZt3FaW0+SGLw9PnK1GpTZIGYxEnQWKxnN7Sq6u60MeZ34jUnSB2j2rb2MW5GzcZ3GoIm8DI4gXgAR2SeK5/DHoxwkeBhHbVLTLSWniCQVqu6LNraWGD2F7GkNGXWei92aWgnUW3cAsGvWaz0nAe3wU8dtWpkguLjNgb34nuWrsHYHRfJAxMy0Pg9EDpBhNg+Tc6iPqysTnkV5i4GI3EE3bTqkcRTcR4pm41pMSQeDhB8103zR7Q7ncoLh0TUqQ4GdQLz61Tx2Fhh58jKQQy4cS8iG5N4jUngO1UpxfBjNHA7QBpwyCOba0sJAhzWhocJ1EALF2tTs2QAYi3u+PE96o19mVKI6RBAiQD0qc6Zxu4b4NjBsoF3rTQFja4l+f7Rran4jap/8jXqgVo1Bmw7Tvp1C38NQZ2/vMq/tLPIXt8FV62hGX09DnVFaTGSSSW2QJJJOgQBJJJWMdb/ACkP6ak7rMHtPxWAtzbplmGf90fwsPxXD6ZX/nFmxQ4lLePX8fcreF0Peqj93f8A096s4V1yvN0/3I3Sy0gETcSJHEb17JjeTuz6bgBhadw0jol1iJuS+3f79fGXLoP7SYoMafnmIAgABryItoL7lsYjAVcSkqUsoo14U3eaueps5GUHCm+lhcJlLZeH0zJMWym9rg+rtR/7JgRGFwO6f0O7o3uP1z4evyKpt3EkA/O8W4HhWf8AFV3bRqnWtij31nfFNdFVbJNowPEwvdXPdMDydYC7PQwsWyllFo45pBH6u/irw2ZRbpTpj8DR7l87uqOOrqx76ru3XyURRBNw7vNQn3qv0iT5r3F2qK3PceWeHpnAYkDmw4UnPb6I6TOm3zaFVq8tWPAh4a1wYZDmizgCbnTeOxeNfM6XV83fFdPWoYWls7B1aeDpVKtU83Ue8Od02ksuMwDS5w1NgAVFbo7qYWk+L5fOY4YlSd0vU7rH8r6P1cQG9EejVpiCM0TmM3zX7hog4bl7RptINdrzaS+tTO6CQBpxhZ3JnAYTE4VlUYPC035ntcHU5a7LIBbJJAJjedDqtd2waAaMtHBNdnk//rsLSzq3bMzv7dyEobMxNu/7iB+U7CgXrUgeAdPmEF/yqYX7ZnqzH3K63AMH+Hg2/q4Zvl2/mFZwtRjHHM2gW5bZaTWkOnu0j3d5LR8Pz0Ff+RxXLPl9h8Vg6tFr5c7KW9F/pNe1wvHYV5aV9GY7adF9J9MhoD2OYdBZzS33rwDZew6+IcW0aT6rmiXZBMd50G9bdBJxelrAnro7mTTs5w7QfEfGUVLFYd1OqWuaWuALXNcCCHNOhB0N0zd651aOWbRtxd0WdlUQ7E0Z0Dp9YuPMBGxLXCmX3EglpBvnGjhvBBMz2Krh62R7XDVpBWtidnkuBaJZU6QP1cpEuzHcAJ9S1Z1IxdpO1yjMw2zg4NdU/SVKknNUJdAzFoF99pkzqPWWjRZh6zKhbIpPBcwElsTEtB0IJBjQxuQaeKhpBY99IOcGVGtJgTNx3EH1obnmr0aTH5dXveMotoJNhfj2Kmk1lA28bh2h7yHAsMQCbuY8TbjafIrnn08pIO4keBhbFZocBlPotaxwNi0taBccN/rWXXMgO6xc4dxNj5JQ0Vr3ANs/pCqzrUi4frUiKn8Lag9az3BW9nYgMrU3HQPGb9QmH/ulyDiqBY9zDq1xae9pI9y9R0NUvCUNnf1NTELVMAkkku4awkkkkCBJJ0ysYgtnaXSwdE9UgfxN9wWMtlvSwLh1XfzNP8xXK6WjehfzM1F94qPdbz96Nhj0lVYZaO5Fw7rheThpJG8aDl02w+RGLxdBtSk2kaZLgC+oAZaSDbvXMldfyY5XNoYYUnVatMtqvcObZnlj2tt2EOaT6yu5U62NPNRV2ak2uZYPyXY4CS7DNAgf3jzqYFmsPFRHyb15g4vBD8dQ9vU4K/gflBZTe5zn4msCIDXUhA6Uz6XYArP/AOSqQ9HC1eNqLBfSdVihLGSXeVmYm6exjs+Tt5JBx2HaQ4tIyVJlsSIIGkhFp/Jy067RpbvRoOdrcH0tIWk75TjMjCVp4kMCGPlLqicuDeJMnpsbJ3kw3Ww8FeXFv4ic9PZCwPyTtqzlxzjABth8tjOmZ99PYm2fySFEV6VXaFak2liDSa1jAc+akyuHBtzJDySB1Smd8pWKOmF8azf9qy6PLTFDEVXihTzVOaqZXPkNNNvNh4O8mB4BHU4qSd39g62nsjosNyZo1Acm0Me9waXBgmmXNBAOWWQdRYKweRFI61dqu76jWjXtaOC5qly4xejKWEblkQ0m0kuIhpESSSoP5dY7rYVv+p7ypjhcQ1xB16a4HWYT5PcI9xa844Q0OmpXMGSREttNtFcHyYbO3iq7vr1fcVwD+WmOP+Phx3McY11PqKCeVuMP+bpjupD3hV2LEeK31J7RDY9JHyc7LH+BPfVrH+dcDhOUTNl4vG4bm3Gg+oMvNvh7AOlTyuOvRcBrNtVU+mcY6D88N72pU1ze3A81i6o81HOAJcQATHR0HANCzUsHNXVSV0/NkuupcES5Zbd+d4p2IDMgc5oDZkwG5QXHeTAWUw3SxTeiey/hf3KAN1zcfSVOatsb9B3iGFJzpLWkgWJloExMS4iTF4CJV2hWNI0OcLGE9JpAuJktzES0HWJgz230dl7Qa1oH6MEB4IqWa4OMyHaTuIOoVTbOXMCC0uIl2T0RJJgdl/LuXKkozaUlfmZi0/DNdlFN7Ya0AMJyubx75Mmd8or8A9wbIYzLMvc/XtMm0Bc8fyNQp0qpboGg8cjCfUSLIlGb/a7DOgfsOi8Bz65FOmDne0EGtOlCgPrAQSXGwzd6zvm7sTVJaGsaIa0agAA5abRIkhrTeR4lUquIc4y5xceJM+1WcBtPmwQ4EgmbRmDoiRNjYwnGLitwK2PwLqZhxB7R+bWIPrU9puzPD+uxjz+sWgP/AHw5PtDHNfGUO7cwaDwHo2/PbYdQzSpngXs8CHj/AJh8F2uiJ2r23RgrrulUhJJJeqNISSScIEBSSSVjHWxsjpUa7OyR62n3gLHWtydf+kcOLfYR7iVo9IRzUJGSm+8Z+Gd0USm6IQqTcpc3g4j3e5TB9v8AVeKOiaqu7MxBAqAGCQIPiLeKoYdrnkNaCSSAAASSTYAAamVYx+yq1GpzdWm5j5IAc0iSHZeidHCd4kLv0sXBRNapRctDQo4lwJzPtGWM26PSudSk6syLv9cid3wCxsRhXsMOESXAaXyktMcbiFp7X5K18NSp1amUNqGBBuCNQ4EBZ442nJXWpqyw9nZuzLR2m3rDxUfpVvWCou5OYgUTWyHmwxtQvlsZXRG/XpNMa3WTnKHjoIawd+Z0Z2uzreR+Crv2o3nA6TGUtNjvII9hWGXqJcp7fDYrsXmbVLaDGkGXGAQOiBYmbmbpztZnVPg34rCLk2ZRHGwirKPuDwl+LNw7Zb1f4VE7cHV8x8FiZ02dP9QWxPY0bX0590eP9FWxmP5wgkARPas3OrOEqU4fzgcSWHmy0gZakgtLgfSbYgj707lEukGuCKWESE54hVqfojw8LKbWE6AnuBPsTCg4NMtcOlqQRrf3rnYqu6tr8japwyEi1R0TMr1A4Npkhzt+YtAAEkujcAi1qNYCed5zi0g3/VnXyWiZQcJJm1JE6JEoARKJhcFzmbpOAa2YbAJJcBqQbAIJKNgKAe8NdoQ7gJIBIEntAUy4ANW2c0aOfPa8eyBKegJp1B1XMd6iHNPnkVt2ygP8O/f7wUGnQLH1GOBE0nEA6wC2q2Ru6LJ9a3MDPLXg/Mx1FeLKRTKTlFe3OeJOEyQSEDTJ0lYxK7sh8VW98eIj3qmrGCMOmYgGO06ADtkjwWtimlRlfYuHFF5+IbTq1GlpMuzCI0IB96k3aVPqHyQNtt/TNcPrN+I+CqBwGpA714WcVmZ0ovQ6OgKZaHc7RZInK57sw7w1hgopNDfiKPqGJP8A9K5nnm9ZviExxLOsFOVFZjpzXw2+uPVSrH+JoQ6m0KA0qvP/AAiPa9c2cWzre34KJxrOPkUZULMb79sMGmc94A/mKVPaIIsx3iFz/wA+Z2+CNT2w0CA1x8Fkpxhm7/AmUpW7p0FLE5jAbxN3AAACSSYgCAjZXfZn1FpEWgzv1C5xm3y0y1jp7x3ERFxG5PV5RVHkktJMz6Rj1AaLO44e+lzHmqnSii7qebfihYipkiRrwIPmLdvrC5s7WqH6niSo/SNXqNSth9n8+oXqHQHHCPRPkhDazeqfJYZx9bg0epBOIqfdHqCw1FTb7iaLi5czofpdvVPkm+mG9U+S5w1n9Zv7qjnd9oPJY8qLzM6du229V3iFn1sY90y5xEyAXE77WlY5cftD5qJP33eaEkhNtmtQMOnsI8VpYfBValqdJ7iLyGmAPvO9Fo7SYXLQOs7zUvnb4jOY4JiNLFsDamRrg7KILm3aTYSDwmY7lCFSoYgN3Ek6mUQ7Q7PP+iYByEoVY4/sHionHHsQBcdUcdST3komzR+mYOJyn8YLP5lmnGnsRMNme4XgC5I3AXnvsrp3zq3G6E+BYcoqbyoL3xzBJJJ0hAkk6ZWMdGoi4/WZ/wAxo96CEVpgO/VJ8Ol7lq4xXoT/AKZkh+5FnH1M1Ki7eG38AD5hZ1SuCILVOticssN8rnAH8RWe568M3dnQLQe3q+aXPN6o8VUlKUgLfzkdVqXzrsb4KnKdAFr533eCb52ePkFVSQBZOKPFR+cniUBJABvnB4nxTc93+KFCUIAIaqbnFAhJrZ0QBIvS5xRSLUAPnTZ04ZYncNey8e0hO6kRqCNdQRprqldARzpi5T5o3toSD3jVOKJgG0EuFyB6IDjr2FF0APMlKKygSSLSBPH6pd7vNJlKROZgtveAe6I1SzIAWZKUY0ug1wOpg9lyPZlPrSGGJHROc9VrahPjEIzIABcrmAxBEjcYnihVaRaSCIIOhEEd4T0NVlpzyyUly1E1dWNJyipbgmXvk1JXRzGMknSQIEkn5p3Vd4FNzbuqfAp5luMcIjBMjiCPEEIeQ8D4FEotMix1G4rHWtKnJbp/YqL1RWxzZdPGHftAO96qOpq/iaZEA9VvkIHkFVLV4JnTGGHs09YOOoAGUkEeXmkyhJI3gE6g6NJ1HcEajiCKYEMIzOEvYHRZptbRKjjXZmxlbexaxgvu0F1hvLURUMRMjuvO/wBW7zCPWw0FusFsyATeXCPFqNXx9QOMPOp0AHaNBwT4fF1Mhio8Q5tg4/WkG0xrlSbla/z7ADo4BzphrpvkGUy7fYb7Apvo6pb9HUnfLSAhnEuLrucYO8lLEtgkXs5wN50da260J96/EC1U2cc0hpLC1kQ9jbw3Nr2h6E3ZxgtJYHaiajIgWImYm+nYnoYQuYYaTDr2Ng5pykwJ1Z3XQ6GGcDLmuA3ktIAk7ypu1pfh83EO7CxfNTEDQVM09yLVwzJd+kpAOJIkVC5oJkCzd2iC7BPt0ToJtF/WfNWRgC6nMtBbmaQX0wZ6Lh6REjpOuOCTktO8BAUaZEc4JZBB5txDtLRuiBrrKjQfTY8Ozl1xIDIGXQ3J4T4qIwuXVzLgiz2uixgmDpJUThpMl7BN9Xe4J6b6fPICb2UwMpfUIsf7tg1Ei+Y7ip86wgGKgc3oy0tEglxG7W58lKtTa5gh4nK3MOnYsLmg2bBlpZeZF0BsNBGaZGoBsQ5p9x8UkrrmBKjXpzlyuIfZ0vEnpAgghtrgbimqYhgtzZm8ZqjjBkgmLbwfBDfh4J1EGPRsDuEyreIayoS5rX3cTAyzmPSInUiQYTaV+fuMDVxQMONKnJFyTUuRqSM0SZBtxSw+KJzAMp6FwBaCAWtJMA6WBUabWuIaAYJtJE3gX6PYE9CsGOa4MFjMOJII3gjgbhGVWtYBHabxEc2IIIy02i+t7SUR+06gdYsG8HJTGokaN7VGq4WPNs0teoYAOWLvTUqkg9FhLWzds2BA38AfJLLG18v2AepjHuhzqwmCNCCL6WGlgm+fvAMV3TuALxOm/wBZ8EQbScBGWlHZRpT4lso3Pva8hrmiCdKYmNxs3hCnLbkvn0EZ73TB1JFzrJk38ISpI+MqOc6XOzEWJiI7I9SGxi2I8Bl6kZakVHD70nFe3wNTPh4Pyt6aHPqq0mOkoZk+ZbhhPTucP5KXOfmynlSyfmF4C51xs/5skD+bJ8nZ5Jub7PJFwOA5SUoq+I8HELGLV03KyjD5+8f3gHfFc8WqRjYJzcrw5mfpMgZnNIJzNkZdf/CUQbUmiNMznzrYiXXTUGjM4OmCLxE2c02lFOWbGqfWAVgktX+SALKeYTAmWiTPde/d4pg9zHFoy3EHotIOjhZwO8BW87AP7t2Ugg5nEySWuBkAQeh7U78MATFMGASbvsA4tP1uISvuvsBWqCzuk3WMuVoJEjeBwI8+CVFxPpPcBxBPB0eYA9alRAJ0Fmk3m+VsxrGgKPWlhjKwS3c1pBBvMEa21Tt/zbUCnRquDvSdfWCbxcTx/qmrkWguJ+tJ39nmrhJyEy0boDWAnQGCBOubwKjhze5I4kbuk2/hmTXit89AAcz0Qcs2Og0JaMpt94OSw+HO9rosJINpIGvcSjiq4uu50EgTJkgH3SU1SIuTmsYOkEA+9GvAYMYCo6IZFo3N9d4RKlAhoGUEjMw3EtPpAzp/iHTe1KjlvmEjssdHDXvc3wTlpkkB0AktsbC5b4W8EndvXl83EApUCJkCC1w1HAkaHiAomgSSSWj89g/MrRxuAcCeg6MziHQYIMFsGIiPaoYeQIytMEmHECzgASCSLzT80Z1bMmAKq3MAA9t2jMIdILWtzXDdOgDqhNaACA7WDIBsbgi8ahzkelhsr25ssSAYcw9E9Fx6J4Ep8ThYMl9M6Tkzm/b0dSknFaX0GV20mtgy7NAc3ogDi0k5iUSoym4kgPgGwlv1naacSpimCGguAPo6PvLyWxDfvRdTo06YcQ55ylpa4tbcaEEBxE3aLW1Q93e4irmbYQYnrCwOUGbcRKnzzGmBTuJDpc45gQWkHhxtwRKtGludUIM3LGt3wbBxUCxhMnPO+IAk66jSU7J62fuBFpB0pN8Xn2uUXlwIJaJgC++ABx4AK2yi2PRe4WP94ABIabgN+81BdTbNm2tvO8SEk1t89QB1K2ZpGVggT0WNBkcTE6SoNCuDL1GaakvmHNFxLo+t5KrS0WWHDhYZt8j6gGJAIBDmObcTf0h/Cu5NJvVb+yF51setkr0ncHt8CYPkSvR1lUmuYEeZHVb4BIUW9VvgFKEyeZ7hYWfsP59aWbsPj/VQJSntCkYQO7D4pB3Z5qE/mU093igDm+WFLf2NPgS0+ULlYXb8paU057HD2ELiYSAahTBqgEwHSCYJiWkTAubwrNYAWFUuE6hhHruVWzQ9h4ObPdmEq22kRb9FpF3NO83sTx8gsM9Hdu3p/hIM5CIdUqHsyiPN/uUqz2OH1xGY2y3E5r3sRLk9bDjXnKZO8MzmPBkbioNptvLo6Lh6L97SI07VKs1dNv5/QEBRyGYNi5tyL2LXDTtUqdNpsGEm8S7smbAdvgnqukmSYkmIHRJMuHpcZUmMbBIc4eiNADPS3Am0exVy53+oDUHiMuRh7XZ5ALtLPAtmOqi+WxZt4cIHFul9bO8e5OGi9zMGO+LTbinAbMxPZPwhGXW9gFSqHi1up9CnuAcADl1gqVPHVMuUPcG7mgkC8jd2kJ3PaZhoAtbpWgQb5pvbwUARwG695EEHf3JZE1bL9hkcQ6D0XucIsSTv1HkERzBkaSTcPA1MuDjEz2FiZtWDYNH4Wn3JVKxdrxJ0GpABNtLNHgqyvTT56ACwzQXkEC9OoBpYhucH91NiC0mGTEaEzx90eCmHHt7P6Jr9qqzvcB6tMwx0HpMbeCbtljhbtanoC1QRqGOE8Wug6/deUqbQ43gm4EwdWuH8RampYdzrNa49zSfYp5WbAGcMS0kZZFx0mzIuIEouKaC4wREyNbB3SAiLbx6kRlAkNJY89ECwOregd2vRUKtIg3aQLwHSNIMSewuUqV3xECDe2+aRAcdYEacR5qTYIhz3AaWaD7XBOGB1hlB3S9o8iVNzhJjIZM8SJvBHEcE21v8AYYnPaG6m4I9FpsCQDOaxjLbsUXtZY9KDMQQLC4mxvlIRaWGJAuRrByVHWIAIs036PmiOwuUWLuIPNkagtcIdpYNv2qNFv7iA1ABEA3mIcZI9IAiNQ1wFuCrVAMzosCZA1gG8dusepaVOiyBmL7aFppNM3BHSfwDL96bFYGlkzsqtsI5txmoTOoLG5Ivx3LJB62sMzmmLr06nWDmh3EA+IleYL0PZjCKFIOBBDGyPUPdCygXec/MpB4/JQ/FKEDMXHctaLLAlx7PeVlHlXiq39xSdHENJ89F0GE5O4el6NIE9Z3SPqlaBAjf+fUmI407P2hU9K361Ro8g73KB5K406vpj8fwau0PrUD607AcRX5I4kDM+pTgETD3E3tpl7VRLYJHCy7/FiWOG+PPUea4XGkNe6YEmUmBWrssr9bDnMSWvIMOBAMEOGbWI3hU2YtjSCS0xuMkHsMI9TblM/UZ2D9MQBwAL4CxyTfACdOicrhlInK4SD9V0b/8A3FGphC5pgNFt72iTusSgnbzAIDKUTMczTN9J6QKYcpSPRAbwy06LSO4hqWWXJ/PUCZqtBnNTM3jM0kTeImQb+SJSw5LTAJBIiG1DdsyOi03h4Vd3Kqr16nqeR7ECpyjqn6z/AFuLvanle4F84OtuoVT283UA82hSOAq/ZuH6xY3+J4WM7a7zrfvHwQztJ3Z4KrAblTB1JtzYH3qtH+V5UW4N++pQH43H+FjliHaL+PkFA41/WKAN84P/ANakO5tV3tYFH5o3fXcf1aPxqBYBxDjvPiVEvdxKYHROp0t9Sqe5lNvteUN3MAzNQ99SkPIU1gx3pZO9FgOnft1kQZItGaqbQQQRkDbiFWO16fAft4g/zrB5s9vinFA8CpUIrSwG3U22wmclP/TB8nSEM7eAEBrQJmBSpC/gstuDd1T4FTGzqnVd4FPQdi//AGicPRkeXhlhDO36h1zH8TggDZNXqny+KmNi1OHmEXQWYztruO7xJ+KgdpO4N/PrR27Af93xRByedxHmjMgysrUMS9xjOxva6w8gUdtK98RT9Qef5QjN5Pfe8v6qbdgDreQTUkGVnR7B2VRbDi41H69LQdzb+K6HOFxuFpup6GYWpT2w8fUb4uQ5R5BlZ0CcBYH06/qM8XKQ2+/qN8XJZkPKzadiG8UJ+MaN6yC5GpNHBZCS0/aI3exAftB24eSsU2DgPBO4IuBnVsdUjRchttznvzOjvAjxXa4nQrGxAuplIaRyHMHtUhg3Hc7wK6gJLHmKynNDZz+q7wUhsp/VPkukCI1qMwZTmxsZ/AeKm3YbuLfE/BdQxg4BJ7UZmFkc0NgniPAojeT/AG/u/wBV0dNFhLMx2RzjeTw4nwCIOTzfveXwXQpyi7HZGC3k+3gfFFbsFnV8ytpqbMlcLIym7EZ1W+aK3Y7eDfD+i0AU6BlIbNHZ4KYwI4q3KbMUgADBdqcYQIxKeboGCGHHBOMOFOU5KAIcyOzwT80PyE8p5QA3ND8hLmh+QlPsUgUCI80PyEubH5CI7T89qdAAuaH5CXNj8hTGik1AH//Z"/>
          <p:cNvSpPr>
            <a:spLocks noChangeAspect="1" noChangeArrowheads="1"/>
          </p:cNvSpPr>
          <p:nvPr/>
        </p:nvSpPr>
        <p:spPr bwMode="auto">
          <a:xfrm>
            <a:off x="152400" y="-706438"/>
            <a:ext cx="25812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065213"/>
            <a:ext cx="6405562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Navigation – Truck Specific Routing</a:t>
            </a:r>
            <a:endParaRPr lang="en-US" sz="2000" dirty="0"/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0AC533-AE41-41FE-9CF0-B623626B52B7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navigotobanner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4725"/>
          </a:xfrm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0" y="304800"/>
            <a:ext cx="502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How Navigo Works – Routing 101</a:t>
            </a:r>
          </a:p>
        </p:txBody>
      </p:sp>
      <p:pic>
        <p:nvPicPr>
          <p:cNvPr id="54276" name="Picture 6" descr="navigoto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457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NaviGo</a:t>
            </a:r>
            <a:r>
              <a:rPr lang="en-US" sz="2000" b="1" dirty="0">
                <a:solidFill>
                  <a:schemeClr val="bg1"/>
                </a:solidFill>
              </a:rPr>
              <a:t> -  How we understand the road network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4038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Each Road has a set of attributes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Speed Limit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Mileage</a:t>
            </a:r>
          </a:p>
          <a:p>
            <a:pPr lvl="1" eaLnBrk="1" hangingPunct="1"/>
            <a:endParaRPr lang="en-US" sz="1200"/>
          </a:p>
          <a:p>
            <a:pPr lvl="1" eaLnBrk="1" hangingPunct="1">
              <a:buFontTx/>
              <a:buChar char="•"/>
            </a:pPr>
            <a:r>
              <a:rPr lang="en-US" sz="1200"/>
              <a:t>Height Restrictions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Legal Restrictions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Weight Restrictions</a:t>
            </a:r>
          </a:p>
          <a:p>
            <a:pPr lvl="1" eaLnBrk="1" hangingPunct="1"/>
            <a:endParaRPr lang="en-US" sz="1200"/>
          </a:p>
          <a:p>
            <a:pPr lvl="1" eaLnBrk="1" hangingPunct="1">
              <a:buFontTx/>
              <a:buChar char="•"/>
            </a:pPr>
            <a:r>
              <a:rPr lang="en-US" sz="1200"/>
              <a:t>Elevation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Number of Turns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Turn Type (Right/Left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Turn Radius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Intersections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Historical congestion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STAA Road Network Information</a:t>
            </a:r>
          </a:p>
          <a:p>
            <a:pPr lvl="1" eaLnBrk="1" hangingPunct="1">
              <a:buFontTx/>
              <a:buChar char="•"/>
            </a:pPr>
            <a:r>
              <a:rPr lang="en-US" sz="1200"/>
              <a:t>Many, Many, Many More</a:t>
            </a:r>
          </a:p>
          <a:p>
            <a:pPr eaLnBrk="1" hangingPunct="1"/>
            <a:endParaRPr lang="en-US" sz="1000"/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1066800" y="1981200"/>
            <a:ext cx="4495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Class 0 – Interstates</a:t>
            </a:r>
          </a:p>
          <a:p>
            <a:pPr lvl="1">
              <a:buFontTx/>
              <a:buChar char="•"/>
            </a:pPr>
            <a:r>
              <a:rPr lang="en-US" sz="1600"/>
              <a:t>Class 1-US Routes</a:t>
            </a:r>
          </a:p>
          <a:p>
            <a:pPr lvl="2">
              <a:buFontTx/>
              <a:buChar char="•"/>
            </a:pPr>
            <a:r>
              <a:rPr lang="en-US" sz="1600"/>
              <a:t>Class 2 – State Routes</a:t>
            </a:r>
          </a:p>
          <a:p>
            <a:pPr lvl="3">
              <a:buFontTx/>
              <a:buChar char="•"/>
            </a:pPr>
            <a:r>
              <a:rPr lang="en-US" sz="1600"/>
              <a:t>Class 3 – County Roads</a:t>
            </a:r>
          </a:p>
          <a:p>
            <a:pPr lvl="4">
              <a:buFontTx/>
              <a:buChar char="•"/>
            </a:pPr>
            <a:r>
              <a:rPr lang="en-US" sz="1600"/>
              <a:t>Class 4 – Local Roads</a:t>
            </a:r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1050925" y="1611313"/>
            <a:ext cx="251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All Roads belong to a Class</a:t>
            </a:r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4876800" y="175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 flipV="1">
            <a:off x="5181600" y="1752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13"/>
          <p:cNvSpPr>
            <a:spLocks noChangeShapeType="1"/>
          </p:cNvSpPr>
          <p:nvPr/>
        </p:nvSpPr>
        <p:spPr bwMode="auto">
          <a:xfrm>
            <a:off x="51816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4"/>
          <p:cNvSpPr>
            <a:spLocks noChangeShapeType="1"/>
          </p:cNvSpPr>
          <p:nvPr/>
        </p:nvSpPr>
        <p:spPr bwMode="auto">
          <a:xfrm>
            <a:off x="78486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5"/>
          <p:cNvSpPr>
            <a:spLocks noChangeShapeType="1"/>
          </p:cNvSpPr>
          <p:nvPr/>
        </p:nvSpPr>
        <p:spPr bwMode="auto">
          <a:xfrm>
            <a:off x="4800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6"/>
          <p:cNvSpPr>
            <a:spLocks noChangeShapeType="1"/>
          </p:cNvSpPr>
          <p:nvPr/>
        </p:nvSpPr>
        <p:spPr bwMode="auto">
          <a:xfrm flipH="1">
            <a:off x="78486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7"/>
          <p:cNvSpPr>
            <a:spLocks noChangeShapeType="1"/>
          </p:cNvSpPr>
          <p:nvPr/>
        </p:nvSpPr>
        <p:spPr bwMode="auto">
          <a:xfrm flipV="1">
            <a:off x="8153400" y="16002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8"/>
          <p:cNvSpPr>
            <a:spLocks noChangeShapeType="1"/>
          </p:cNvSpPr>
          <p:nvPr/>
        </p:nvSpPr>
        <p:spPr bwMode="auto">
          <a:xfrm flipH="1">
            <a:off x="8153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9"/>
          <p:cNvSpPr txBox="1">
            <a:spLocks noChangeArrowheads="1"/>
          </p:cNvSpPr>
          <p:nvPr/>
        </p:nvSpPr>
        <p:spPr bwMode="auto">
          <a:xfrm>
            <a:off x="5334000" y="2209800"/>
            <a:ext cx="1263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/>
              <a:t>Standard Personal </a:t>
            </a:r>
          </a:p>
          <a:p>
            <a:pPr algn="ctr" eaLnBrk="1" hangingPunct="1"/>
            <a:r>
              <a:rPr lang="en-US" sz="1000"/>
              <a:t>Navigation Device</a:t>
            </a:r>
          </a:p>
          <a:p>
            <a:pPr algn="ctr" eaLnBrk="1" hangingPunct="1"/>
            <a:r>
              <a:rPr lang="en-US" sz="1000"/>
              <a:t>(Garmin/Tom Tom)</a:t>
            </a: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8382000" y="33528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err="1" smtClean="0"/>
              <a:t>NaviGo</a:t>
            </a:r>
            <a:endParaRPr lang="en-US" sz="1200" b="1" dirty="0"/>
          </a:p>
        </p:txBody>
      </p:sp>
      <p:sp>
        <p:nvSpPr>
          <p:cNvPr id="54291" name="Line 21"/>
          <p:cNvSpPr>
            <a:spLocks noChangeShapeType="1"/>
          </p:cNvSpPr>
          <p:nvPr/>
        </p:nvSpPr>
        <p:spPr bwMode="auto">
          <a:xfrm flipV="1">
            <a:off x="6934200" y="1600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 flipH="1">
            <a:off x="66294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23"/>
          <p:cNvSpPr>
            <a:spLocks noChangeShapeType="1"/>
          </p:cNvSpPr>
          <p:nvPr/>
        </p:nvSpPr>
        <p:spPr bwMode="auto">
          <a:xfrm flipH="1">
            <a:off x="66294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 flipH="1">
            <a:off x="69342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7010400" y="2438400"/>
            <a:ext cx="914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/>
              <a:t>Truck </a:t>
            </a:r>
          </a:p>
          <a:p>
            <a:pPr algn="ctr" eaLnBrk="1" hangingPunct="1"/>
            <a:r>
              <a:rPr lang="en-US" sz="1000"/>
              <a:t>Enabled</a:t>
            </a:r>
          </a:p>
          <a:p>
            <a:pPr algn="ctr" eaLnBrk="1" hangingPunct="1"/>
            <a:r>
              <a:rPr lang="en-US" sz="1000"/>
              <a:t>GPS</a:t>
            </a:r>
          </a:p>
          <a:p>
            <a:pPr algn="ctr" eaLnBrk="1" hangingPunct="1"/>
            <a:r>
              <a:rPr lang="en-US" sz="1000"/>
              <a:t>(Teletype)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2895600" y="-2514599"/>
            <a:ext cx="533400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Navigation – </a:t>
            </a:r>
            <a:r>
              <a:rPr lang="en-US" sz="2000" dirty="0" err="1" smtClean="0"/>
              <a:t>Telogis</a:t>
            </a:r>
            <a:r>
              <a:rPr lang="en-US" sz="2000" dirty="0" smtClean="0"/>
              <a:t> navigation Summary</a:t>
            </a:r>
            <a:endParaRPr lang="en-US" sz="2000" dirty="0"/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3BD4EB-E93C-4D35-B1B0-315671D7F8D5}" type="slidenum">
              <a:rPr lang="en-US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09600" y="10668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Accurate Data: Ability to update data in real-time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Company Routing Preferences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Driver Feedback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Weather/News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Road Closures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Catastrophic Events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State DOT Websites</a:t>
            </a:r>
          </a:p>
          <a:p>
            <a:pPr marL="285750" indent="-285750">
              <a:buFont typeface="Arial" charset="0"/>
              <a:buChar char="•"/>
            </a:pPr>
            <a:endParaRPr lang="en-US"/>
          </a:p>
          <a:p>
            <a:pPr marL="285750" indent="-285750">
              <a:buFont typeface="Arial" charset="0"/>
              <a:buChar char="•"/>
            </a:pPr>
            <a:r>
              <a:rPr lang="en-US"/>
              <a:t>Community Concept: Social Navigation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Road network keeps getting  better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Feedback from drivers and back office users</a:t>
            </a:r>
          </a:p>
          <a:p>
            <a:pPr marL="285750" indent="-285750">
              <a:buFont typeface="Arial" charset="0"/>
              <a:buChar char="•"/>
            </a:pPr>
            <a:endParaRPr lang="en-US"/>
          </a:p>
          <a:p>
            <a:pPr marL="285750" indent="-285750">
              <a:buFont typeface="Arial" charset="0"/>
              <a:buChar char="•"/>
            </a:pPr>
            <a:r>
              <a:rPr lang="en-US"/>
              <a:t>Flexible Environment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Tunable at the Fleet, Sub-fleet, Driver level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Road Modifiers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/>
              <a:t>POIs: Custom Notes, Yards, Modifiers</a:t>
            </a:r>
          </a:p>
          <a:p>
            <a:pPr lvl="2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rner Fairing">
  <a:themeElements>
    <a:clrScheme name="Custom 4">
      <a:dk1>
        <a:sysClr val="windowText" lastClr="000000"/>
      </a:dk1>
      <a:lt1>
        <a:sysClr val="window" lastClr="FFFFFF"/>
      </a:lt1>
      <a:dk2>
        <a:srgbClr val="263F6A"/>
      </a:dk2>
      <a:lt2>
        <a:srgbClr val="E4E9EF"/>
      </a:lt2>
      <a:accent1>
        <a:srgbClr val="263F6A"/>
      </a:accent1>
      <a:accent2>
        <a:srgbClr val="6F9AD3"/>
      </a:accent2>
      <a:accent3>
        <a:srgbClr val="8CD2F4"/>
      </a:accent3>
      <a:accent4>
        <a:srgbClr val="263F6A"/>
      </a:accent4>
      <a:accent5>
        <a:srgbClr val="F0AB00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Werner Fairing</Template>
  <TotalTime>11028</TotalTime>
  <Words>384</Words>
  <Application>Microsoft Office PowerPoint</Application>
  <PresentationFormat>On-screen Show (4:3)</PresentationFormat>
  <Paragraphs>110</Paragraphs>
  <Slides>12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Werner Fairing</vt:lpstr>
      <vt:lpstr>PowerPoint Presentation</vt:lpstr>
      <vt:lpstr>Company Profile</vt:lpstr>
      <vt:lpstr>Company Profile Strategy</vt:lpstr>
      <vt:lpstr>Trucking Traveler Information </vt:lpstr>
      <vt:lpstr>Conventional/Personal Communication </vt:lpstr>
      <vt:lpstr>On Board Communication – Qualcomm MCP200</vt:lpstr>
      <vt:lpstr>Navigation – Truck Specific Routing</vt:lpstr>
      <vt:lpstr>PowerPoint Presentation</vt:lpstr>
      <vt:lpstr>Navigation – Telogis navigation Summary</vt:lpstr>
      <vt:lpstr>Road Manager: Hurricane Sandy Response</vt:lpstr>
      <vt:lpstr>Navigation – Future Industry Improvement Opportunity</vt:lpstr>
      <vt:lpstr>PowerPoint Presentation</vt:lpstr>
    </vt:vector>
  </TitlesOfParts>
  <Company>Werner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Rowe</dc:creator>
  <cp:lastModifiedBy>Nicholas Kehoe</cp:lastModifiedBy>
  <cp:revision>53</cp:revision>
  <cp:lastPrinted>2013-07-16T19:24:41Z</cp:lastPrinted>
  <dcterms:created xsi:type="dcterms:W3CDTF">2013-01-15T19:03:24Z</dcterms:created>
  <dcterms:modified xsi:type="dcterms:W3CDTF">2013-07-17T12:48:53Z</dcterms:modified>
</cp:coreProperties>
</file>