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421" r:id="rId3"/>
    <p:sldId id="405" r:id="rId4"/>
    <p:sldId id="423" r:id="rId5"/>
    <p:sldId id="426" r:id="rId6"/>
    <p:sldId id="427" r:id="rId7"/>
    <p:sldId id="430" r:id="rId8"/>
    <p:sldId id="428" r:id="rId9"/>
    <p:sldId id="410" r:id="rId10"/>
    <p:sldId id="422" r:id="rId11"/>
    <p:sldId id="434" r:id="rId12"/>
    <p:sldId id="429" r:id="rId13"/>
    <p:sldId id="432" r:id="rId14"/>
    <p:sldId id="438" r:id="rId15"/>
    <p:sldId id="433" r:id="rId16"/>
    <p:sldId id="436" r:id="rId17"/>
    <p:sldId id="435" r:id="rId18"/>
    <p:sldId id="445" r:id="rId19"/>
    <p:sldId id="440" r:id="rId20"/>
    <p:sldId id="437" r:id="rId21"/>
    <p:sldId id="439" r:id="rId22"/>
    <p:sldId id="443" r:id="rId23"/>
    <p:sldId id="441" r:id="rId24"/>
    <p:sldId id="44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30" autoAdjust="0"/>
  </p:normalViewPr>
  <p:slideViewPr>
    <p:cSldViewPr>
      <p:cViewPr>
        <p:scale>
          <a:sx n="66" d="100"/>
          <a:sy n="66" d="100"/>
        </p:scale>
        <p:origin x="-1284" y="-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DEC1FA-F6D1-4843-BCDB-4AA1DEBDEF61}" type="datetimeFigureOut">
              <a:rPr lang="en-US" smtClean="0"/>
              <a:pPr/>
              <a:t>6/18/2013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25A1A2-B9DC-4209-BE86-956643F63C40}" type="slidenum">
              <a:rPr lang="en-US" smtClean="0"/>
              <a:pPr/>
              <a:t>‹#›</a:t>
            </a:fld>
            <a:endParaRPr lang="en-US"/>
          </a:p>
        </p:txBody>
      </p:sp>
    </p:spTree>
    <p:extLst>
      <p:ext uri="{BB962C8B-B14F-4D97-AF65-F5344CB8AC3E}">
        <p14:creationId xmlns:p14="http://schemas.microsoft.com/office/powerpoint/2010/main" val="69166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2F45D5-C35A-4072-B03C-5E77FC6D7B72}" type="datetimeFigureOut">
              <a:rPr lang="en-US" smtClean="0"/>
              <a:pPr/>
              <a:t>6/18/2013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9B8FB5-A527-474F-91EC-9A0744290CFB}" type="slidenum">
              <a:rPr lang="en-US" smtClean="0"/>
              <a:pPr/>
              <a:t>‹#›</a:t>
            </a:fld>
            <a:endParaRPr lang="en-US"/>
          </a:p>
        </p:txBody>
      </p:sp>
    </p:spTree>
    <p:extLst>
      <p:ext uri="{BB962C8B-B14F-4D97-AF65-F5344CB8AC3E}">
        <p14:creationId xmlns:p14="http://schemas.microsoft.com/office/powerpoint/2010/main" val="28074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opportunity to participate</a:t>
            </a:r>
            <a:r>
              <a:rPr lang="en-US" baseline="0" dirty="0" smtClean="0"/>
              <a:t> and for allowing me to share some perspectives on inland intermodal terminal development.  My objective will be to provide an overview of the topic  and to set the stage for the other presenters.</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gate systems are completely automated.  Here are a couple of examples.  Information about the drayage unit and the container are captured with a series of camera.  Driver information is recorded with a thumb print.  The drivers are told where to proceed to along the track to have the container loaded.  If a driver is incoming with an empty chassis, he is told where to go to pick up a container.  GPS is used to keep track of container locations.</a:t>
            </a:r>
          </a:p>
          <a:p>
            <a:endParaRPr lang="en-US" dirty="0" smtClean="0"/>
          </a:p>
          <a:p>
            <a:r>
              <a:rPr lang="en-US" dirty="0" smtClean="0"/>
              <a:t>The same type of technology is employed at the exit gate to insure that the correct container was picked up.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CN movement</a:t>
            </a:r>
            <a:r>
              <a:rPr lang="en-US" baseline="0" dirty="0" smtClean="0"/>
              <a:t> to inland ports via the ocean ports of Price Rupert and </a:t>
            </a:r>
            <a:r>
              <a:rPr lang="en-US" baseline="0" dirty="0" smtClean="0"/>
              <a:t>Vancouver</a:t>
            </a:r>
          </a:p>
          <a:p>
            <a:endParaRPr lang="en-US" baseline="0" dirty="0" smtClean="0"/>
          </a:p>
          <a:p>
            <a:r>
              <a:rPr lang="en-US" baseline="0" dirty="0" smtClean="0"/>
              <a:t>An example of throughput.  All containers move inland except for a low amount of containers drayed out the gate and the sheer majority  of these are for customs inspections.  Although this shows an overall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Centerpoint</a:t>
            </a:r>
            <a:r>
              <a:rPr lang="en-US" baseline="0" dirty="0" smtClean="0"/>
              <a:t> development is located in Elwood, Illinois, just south of Joliet, IL, approximately 50 miles from downtown Chicago. </a:t>
            </a:r>
          </a:p>
          <a:p>
            <a:endParaRPr lang="en-US" baseline="0" dirty="0" smtClean="0"/>
          </a:p>
          <a:p>
            <a:r>
              <a:rPr lang="en-US" baseline="0" dirty="0" smtClean="0"/>
              <a:t>It covers 35 square miles with major BNSF and Union Pacific intermodal terminals.</a:t>
            </a:r>
          </a:p>
          <a:p>
            <a:endParaRPr lang="en-US" baseline="0" dirty="0" smtClean="0"/>
          </a:p>
          <a:p>
            <a:r>
              <a:rPr lang="en-US" baseline="0" dirty="0" smtClean="0"/>
              <a:t>Two interstates, I-80 and I-55 are in close proximity to the site.</a:t>
            </a:r>
          </a:p>
          <a:p>
            <a:endParaRPr lang="en-US" baseline="0" dirty="0" smtClean="0"/>
          </a:p>
          <a:p>
            <a:r>
              <a:rPr lang="en-US" baseline="0" dirty="0" smtClean="0"/>
              <a:t>There is access to a major </a:t>
            </a:r>
            <a:r>
              <a:rPr lang="en-US" baseline="0" dirty="0" err="1" smtClean="0"/>
              <a:t>Walmart</a:t>
            </a:r>
            <a:r>
              <a:rPr lang="en-US" baseline="0" dirty="0" smtClean="0"/>
              <a:t> distribution center adjacent to the BNSF facility, other distribution centers on-site and many other warehouses/DCs in the region along I-55 and I-80.</a:t>
            </a:r>
          </a:p>
          <a:p>
            <a:endParaRPr lang="en-US" baseline="0" dirty="0" smtClean="0"/>
          </a:p>
          <a:p>
            <a:r>
              <a:rPr lang="en-US" baseline="0" dirty="0" smtClean="0"/>
              <a:t>There is water access nearby which is currently underutilized.</a:t>
            </a:r>
          </a:p>
          <a:p>
            <a:endParaRPr lang="en-US" baseline="0" dirty="0" smtClean="0"/>
          </a:p>
          <a:p>
            <a:r>
              <a:rPr lang="en-US" baseline="0" dirty="0" smtClean="0"/>
              <a:t>There is a significant outbound movement of grain in containers.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 is the Alliance Center in Fort Worth , Texas</a:t>
            </a:r>
          </a:p>
          <a:p>
            <a:endParaRPr lang="en-US" dirty="0" smtClean="0"/>
          </a:p>
          <a:p>
            <a:r>
              <a:rPr lang="en-US" dirty="0" smtClean="0"/>
              <a:t>Key things to note are the airport access, roadway access to I-35W, and</a:t>
            </a:r>
            <a:r>
              <a:rPr lang="en-US" baseline="0" dirty="0" smtClean="0"/>
              <a:t> the connection to the logistics centers in the area.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drawing</a:t>
            </a:r>
            <a:r>
              <a:rPr lang="en-US" baseline="0" dirty="0" smtClean="0"/>
              <a:t> of the site.  It has 6 tracks, 7000 feet long, 8 total cranes – production and stacking, and space for a total inventory of 6000 units, not including chassis storage.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aerial of the BNSF intermodal facility in Memphis,</a:t>
            </a:r>
            <a:r>
              <a:rPr lang="en-US" baseline="0" dirty="0" smtClean="0"/>
              <a:t> TN, opened in 2009 at a cost of $200 million.  It spans 185 acres and has the capacity to handle 1 million lifts per year.  </a:t>
            </a:r>
          </a:p>
          <a:p>
            <a:endParaRPr lang="en-US" baseline="0" dirty="0" smtClean="0"/>
          </a:p>
          <a:p>
            <a:r>
              <a:rPr lang="en-US" baseline="0" dirty="0" smtClean="0"/>
              <a:t>When researching potential sites, BNSF looked at some ‘green filed’ locations but decided to expand operations at the site of their existing Tennessee yard primarily because of the close proximity to major customers such as Nike and Williams Sonoma.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good example of synergism.  The UPS sort and distribution facility is located adjacent to</a:t>
            </a:r>
            <a:r>
              <a:rPr lang="en-US" baseline="0" dirty="0" smtClean="0"/>
              <a:t> the BNSF Yard.  No travel on city streets is required.</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CSX invested $175 million in the Northwest Ohio Intermodal Terminal which is located in North Baltimore, OH</a:t>
            </a:r>
          </a:p>
          <a:p>
            <a:r>
              <a:rPr lang="en-US" dirty="0" smtClean="0"/>
              <a:t>500 acre facility.</a:t>
            </a:r>
          </a:p>
          <a:p>
            <a:r>
              <a:rPr lang="en-US" dirty="0" smtClean="0"/>
              <a:t>Ultra-efficient electric cranes which lower emissions – over 8 processing tracks.  Re-generate electricity</a:t>
            </a:r>
          </a:p>
          <a:p>
            <a:r>
              <a:rPr lang="en-US" dirty="0" smtClean="0"/>
              <a:t>Cranes as wide as a football field and weighing more than a 1,000, 000 pounds</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17</a:t>
            </a:fld>
            <a:endParaRPr lang="en-US"/>
          </a:p>
        </p:txBody>
      </p:sp>
    </p:spTree>
    <p:extLst>
      <p:ext uri="{BB962C8B-B14F-4D97-AF65-F5344CB8AC3E}">
        <p14:creationId xmlns:p14="http://schemas.microsoft.com/office/powerpoint/2010/main" val="10298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newly opened Norfolk Southern facility in Rossville, TN, located east of Memphis.  </a:t>
            </a:r>
          </a:p>
          <a:p>
            <a:endParaRPr lang="en-US" dirty="0" smtClean="0"/>
          </a:p>
          <a:p>
            <a:r>
              <a:rPr lang="en-US" dirty="0" smtClean="0"/>
              <a:t>One of the most interesting facts of this operation is that</a:t>
            </a:r>
            <a:r>
              <a:rPr lang="en-US" baseline="0" dirty="0" smtClean="0"/>
              <a:t> the developer of the entire site surrounding the rail terminal has built, at his expense, a roadway designed to handle overweight trucks into the area connecting to potential  warehouse/distribution sites.  Thus one major problem of dealing with overweight trucks on public highways is eliminated.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Rail to air and highway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one generic definition of an inland port.  There are others that are similar.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pumps, which will draw water for a San Antonio-style </a:t>
            </a:r>
            <a:r>
              <a:rPr lang="en-US" dirty="0" err="1" smtClean="0"/>
              <a:t>riverwalk</a:t>
            </a:r>
            <a:r>
              <a:rPr lang="en-US" dirty="0" smtClean="0"/>
              <a:t>, are just a tiny part of his vision for </a:t>
            </a:r>
            <a:r>
              <a:rPr lang="en-US" dirty="0" err="1" smtClean="0"/>
              <a:t>Piperton</a:t>
            </a:r>
            <a:r>
              <a:rPr lang="en-US" dirty="0" smtClean="0"/>
              <a:t> Hills, a $100 million-plus planned development with golf cart paths, a town square, charter schools, shopping centers, thousands of homes in varying price ranges and a mix of commercial and industrial facilities</a:t>
            </a:r>
          </a:p>
          <a:p>
            <a:r>
              <a:rPr lang="en-US" dirty="0" smtClean="0"/>
              <a:t>Factors encouraging growth</a:t>
            </a:r>
          </a:p>
          <a:p>
            <a:r>
              <a:rPr lang="en-US" dirty="0" smtClean="0"/>
              <a:t>  1.  Multi-regional approach (AR, MS, TN)</a:t>
            </a:r>
          </a:p>
          <a:p>
            <a:r>
              <a:rPr lang="en-US" dirty="0" smtClean="0"/>
              <a:t>  2.  Jobs – Jobs – Jobs</a:t>
            </a:r>
          </a:p>
          <a:p>
            <a:r>
              <a:rPr lang="en-US" dirty="0" smtClean="0"/>
              <a:t>  3.  Ready for growth – Approximately 850,000 annual lifts for the region (capacity 2x)</a:t>
            </a:r>
          </a:p>
          <a:p>
            <a:r>
              <a:rPr lang="en-US" dirty="0" smtClean="0"/>
              <a:t>  4.  Other industries, growth, </a:t>
            </a:r>
            <a:r>
              <a:rPr lang="en-US" dirty="0" err="1" smtClean="0"/>
              <a:t>aerotropolis</a:t>
            </a:r>
            <a:r>
              <a:rPr lang="en-US" dirty="0" smtClean="0"/>
              <a:t> concept</a:t>
            </a:r>
          </a:p>
          <a:p>
            <a:r>
              <a:rPr lang="en-US" dirty="0" smtClean="0"/>
              <a:t>  5.  Tax incentives</a:t>
            </a:r>
          </a:p>
          <a:p>
            <a:r>
              <a:rPr lang="en-US" dirty="0" smtClean="0"/>
              <a:t>  6.  Supply chain - service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railroads have been heavily</a:t>
            </a:r>
            <a:r>
              <a:rPr lang="en-US" baseline="0" dirty="0" smtClean="0"/>
              <a:t> investing in new facilities.  Here are some </a:t>
            </a:r>
            <a:r>
              <a:rPr lang="en-US" baseline="0" dirty="0" smtClean="0"/>
              <a:t>examples, </a:t>
            </a:r>
            <a:r>
              <a:rPr lang="en-US" baseline="0" dirty="0" smtClean="0"/>
              <a:t>there are several more.</a:t>
            </a:r>
          </a:p>
          <a:p>
            <a:endParaRPr lang="en-US" baseline="0" dirty="0" smtClean="0"/>
          </a:p>
          <a:p>
            <a:r>
              <a:rPr lang="en-US" baseline="0" dirty="0" smtClean="0"/>
              <a:t>Some of the expansions in the eastern US have been a result of rail improvements such as the Norfolk Southern  Crescent Corridor and the Heartland Corridor which have opened up new markets for contain flows.</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about the economic drivers that drive the railroads to invest and get an acceptable return on investment.  However, they are also good neighbors and trying to be a good steward and have balance between the environment and their stockholders or investors needs.  Balance the green (dollars </a:t>
            </a:r>
            <a:r>
              <a:rPr lang="en-US" dirty="0" err="1" smtClean="0"/>
              <a:t>vs</a:t>
            </a:r>
            <a:r>
              <a:rPr lang="en-US" smtClean="0"/>
              <a:t> environment) so to speak.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22</a:t>
            </a:fld>
            <a:endParaRPr lang="en-US"/>
          </a:p>
        </p:txBody>
      </p:sp>
    </p:spTree>
    <p:extLst>
      <p:ext uri="{BB962C8B-B14F-4D97-AF65-F5344CB8AC3E}">
        <p14:creationId xmlns:p14="http://schemas.microsoft.com/office/powerpoint/2010/main" val="1381185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it over to Jennifer</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23</a:t>
            </a:fld>
            <a:endParaRPr lang="en-US"/>
          </a:p>
        </p:txBody>
      </p:sp>
    </p:spTree>
    <p:extLst>
      <p:ext uri="{BB962C8B-B14F-4D97-AF65-F5344CB8AC3E}">
        <p14:creationId xmlns:p14="http://schemas.microsoft.com/office/powerpoint/2010/main" val="314655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one of the primary factors</a:t>
            </a:r>
            <a:r>
              <a:rPr lang="en-US" baseline="0" dirty="0" smtClean="0"/>
              <a:t> driving the growth of inland ports – the creation of and continual shifting of global supply chains.</a:t>
            </a:r>
          </a:p>
          <a:p>
            <a:endParaRPr lang="en-US" baseline="0" dirty="0" smtClean="0"/>
          </a:p>
          <a:p>
            <a:r>
              <a:rPr lang="en-US" baseline="0" dirty="0" smtClean="0"/>
              <a:t>This is an example of the global supply chain for Dell computers.  You don’t need to see the information in the little boxes – just the general flows indicated by the red arrows.</a:t>
            </a:r>
          </a:p>
          <a:p>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of course all these goods are moving in containers</a:t>
            </a:r>
          </a:p>
          <a:p>
            <a:endParaRPr lang="en-US" dirty="0" smtClean="0"/>
          </a:p>
          <a:p>
            <a:r>
              <a:rPr lang="en-US" dirty="0" smtClean="0"/>
              <a:t>Here you can see the growth in rail intermodal over the past 20+ years. They hit </a:t>
            </a:r>
            <a:r>
              <a:rPr lang="en-US" baseline="0" dirty="0" smtClean="0"/>
              <a:t>new levels in 2013.  </a:t>
            </a:r>
          </a:p>
          <a:p>
            <a:endParaRPr lang="en-US" baseline="0" dirty="0" smtClean="0"/>
          </a:p>
          <a:p>
            <a:r>
              <a:rPr lang="en-US" baseline="0" dirty="0" smtClean="0"/>
              <a:t>Note the growth in containers versus trailers</a:t>
            </a:r>
          </a:p>
          <a:p>
            <a:endParaRPr lang="en-US" baseline="0" dirty="0" smtClean="0"/>
          </a:p>
          <a:p>
            <a:r>
              <a:rPr lang="en-US" baseline="0" dirty="0" smtClean="0"/>
              <a:t>Containers are a mix of sizes – 20, 40, 53</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rail intermodal flows.  Today they are primarily west to east </a:t>
            </a:r>
          </a:p>
          <a:p>
            <a:endParaRPr lang="en-US" dirty="0" smtClean="0"/>
          </a:p>
          <a:p>
            <a:r>
              <a:rPr lang="en-US" dirty="0" smtClean="0"/>
              <a:t>Note the prominence of the Chicago and the connection to the ports of LA/Long Beach.</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shown some of the more prominent inland port locations.</a:t>
            </a:r>
            <a:r>
              <a:rPr lang="en-US" baseline="0" dirty="0" smtClean="0"/>
              <a:t>  Note that they seem to align with the intersection of the western and eastern railroads.</a:t>
            </a:r>
            <a:endParaRPr lang="en-US" dirty="0"/>
          </a:p>
        </p:txBody>
      </p:sp>
      <p:sp>
        <p:nvSpPr>
          <p:cNvPr id="4" name="Slide Number Placeholder 3"/>
          <p:cNvSpPr>
            <a:spLocks noGrp="1"/>
          </p:cNvSpPr>
          <p:nvPr>
            <p:ph type="sldNum" sz="quarter" idx="10"/>
          </p:nvPr>
        </p:nvSpPr>
        <p:spPr/>
        <p:txBody>
          <a:bodyPr/>
          <a:lstStyle/>
          <a:p>
            <a:fld id="{C1B0E322-9E2C-4A33-997F-090ABAD120F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by rail?</a:t>
            </a:r>
          </a:p>
          <a:p>
            <a:endParaRPr lang="en-US" dirty="0" smtClean="0"/>
          </a:p>
          <a:p>
            <a:r>
              <a:rPr lang="en-US" dirty="0" smtClean="0"/>
              <a:t>Economical</a:t>
            </a:r>
          </a:p>
          <a:p>
            <a:r>
              <a:rPr lang="en-US" dirty="0" smtClean="0"/>
              <a:t>Environmental</a:t>
            </a:r>
            <a:r>
              <a:rPr lang="en-US" baseline="0" dirty="0" smtClean="0"/>
              <a:t> advantages</a:t>
            </a:r>
          </a:p>
          <a:p>
            <a:r>
              <a:rPr lang="en-US" baseline="0" dirty="0" smtClean="0"/>
              <a:t>Efficient – Service has improved to an extremely reliable service </a:t>
            </a:r>
            <a:endParaRPr lang="en-US" baseline="0" dirty="0" smtClean="0"/>
          </a:p>
          <a:p>
            <a:r>
              <a:rPr lang="en-US" baseline="0" dirty="0" smtClean="0"/>
              <a:t>Reduced Highway Congestion</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other driving forces behind the growth of inland ports</a:t>
            </a:r>
          </a:p>
          <a:p>
            <a:endParaRPr lang="en-US" dirty="0" smtClean="0"/>
          </a:p>
          <a:p>
            <a:r>
              <a:rPr lang="en-US" dirty="0" smtClean="0"/>
              <a:t>One is</a:t>
            </a:r>
            <a:r>
              <a:rPr lang="en-US" baseline="0" dirty="0" smtClean="0"/>
              <a:t> the ability to create logistics clusters. I will give some examples of this later</a:t>
            </a:r>
          </a:p>
          <a:p>
            <a:endParaRPr lang="en-US" baseline="0" dirty="0" smtClean="0"/>
          </a:p>
          <a:p>
            <a:r>
              <a:rPr lang="en-US" baseline="0" dirty="0" smtClean="0"/>
              <a:t>A second is economical – total distribution costs are reduced.</a:t>
            </a:r>
          </a:p>
          <a:p>
            <a:endParaRPr lang="en-US" baseline="0" dirty="0" smtClean="0"/>
          </a:p>
          <a:p>
            <a:r>
              <a:rPr lang="en-US" baseline="0" dirty="0" smtClean="0"/>
              <a:t>It is very difficult in today’s world to expand operations at the ocean marine terminals.  There is stiff competition for land and other factors such as truck and rail congestion and environmental impacts have resulted in citizen opposition to port expansion.</a:t>
            </a:r>
          </a:p>
          <a:p>
            <a:endParaRPr lang="en-US" baseline="0" dirty="0" smtClean="0"/>
          </a:p>
          <a:p>
            <a:r>
              <a:rPr lang="en-US" baseline="0" dirty="0" smtClean="0"/>
              <a:t>Moving operations inland allows for the ocean port to operate more efficiently.</a:t>
            </a:r>
          </a:p>
          <a:p>
            <a:endParaRPr lang="en-US" baseline="0" dirty="0" smtClean="0"/>
          </a:p>
          <a:p>
            <a:r>
              <a:rPr lang="en-US" baseline="0" dirty="0" smtClean="0"/>
              <a:t>And, land is less expensive and more available at inland sites.</a:t>
            </a:r>
          </a:p>
          <a:p>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three basic elements</a:t>
            </a:r>
            <a:r>
              <a:rPr lang="en-US" baseline="0" dirty="0" smtClean="0"/>
              <a:t> that have fostered the development of inland ports.</a:t>
            </a:r>
            <a:endParaRPr lang="en-US" dirty="0" smtClean="0"/>
          </a:p>
          <a:p>
            <a:endParaRPr lang="en-US" dirty="0" smtClean="0"/>
          </a:p>
          <a:p>
            <a:r>
              <a:rPr lang="en-US" dirty="0" smtClean="0"/>
              <a:t>In the next series of slides I will be using examples from existing inland terminals to illustrate these points </a:t>
            </a:r>
            <a:endParaRPr lang="en-US" dirty="0"/>
          </a:p>
        </p:txBody>
      </p:sp>
      <p:sp>
        <p:nvSpPr>
          <p:cNvPr id="4" name="Slide Number Placeholder 3"/>
          <p:cNvSpPr>
            <a:spLocks noGrp="1"/>
          </p:cNvSpPr>
          <p:nvPr>
            <p:ph type="sldNum" sz="quarter" idx="10"/>
          </p:nvPr>
        </p:nvSpPr>
        <p:spPr/>
        <p:txBody>
          <a:bodyPr/>
          <a:lstStyle/>
          <a:p>
            <a:fld id="{9B9B8FB5-A527-474F-91EC-9A0744290C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0" name="Picture 8" descr="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p:spPr>
      </p:pic>
      <p:pic>
        <p:nvPicPr>
          <p:cNvPr id="8202" name="Picture 10"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938" y="6253163"/>
            <a:ext cx="1846262" cy="528637"/>
          </a:xfrm>
          <a:prstGeom prst="rect">
            <a:avLst/>
          </a:prstGeom>
          <a:noFill/>
          <a:ln w="9525">
            <a:noFill/>
            <a:miter lim="800000"/>
            <a:headEnd/>
            <a:tailEnd/>
          </a:ln>
        </p:spPr>
      </p:pic>
      <p:sp>
        <p:nvSpPr>
          <p:cNvPr id="8205" name="Rectangle 13"/>
          <p:cNvSpPr>
            <a:spLocks noGrp="1" noChangeArrowheads="1"/>
          </p:cNvSpPr>
          <p:nvPr>
            <p:ph type="ctrTitle"/>
          </p:nvPr>
        </p:nvSpPr>
        <p:spPr>
          <a:xfrm>
            <a:off x="914400" y="1066800"/>
            <a:ext cx="7391400" cy="2362200"/>
          </a:xfrm>
        </p:spPr>
        <p:txBody>
          <a:bodyPr lIns="91440" tIns="45720" rIns="91440" bIns="45720"/>
          <a:lstStyle>
            <a:lvl1pPr algn="ctr">
              <a:defRPr sz="4700"/>
            </a:lvl1pPr>
          </a:lstStyle>
          <a:p>
            <a:r>
              <a:rPr lang="en-US" smtClean="0"/>
              <a:t>Click to edit Master title style</a:t>
            </a:r>
            <a:endParaRPr lang="en-US"/>
          </a:p>
        </p:txBody>
      </p:sp>
      <p:sp>
        <p:nvSpPr>
          <p:cNvPr id="8206" name="Rectangle 14"/>
          <p:cNvSpPr>
            <a:spLocks noGrp="1" noChangeArrowheads="1"/>
          </p:cNvSpPr>
          <p:nvPr>
            <p:ph type="subTitle" idx="1"/>
          </p:nvPr>
        </p:nvSpPr>
        <p:spPr>
          <a:xfrm>
            <a:off x="914400" y="3429000"/>
            <a:ext cx="7391400" cy="2209800"/>
          </a:xfrm>
        </p:spPr>
        <p:txBody>
          <a:bodyPr/>
          <a:lstStyle>
            <a:lvl1pPr marL="0" indent="0" algn="ctr">
              <a:buFontTx/>
              <a:buNone/>
              <a:defRPr b="1"/>
            </a:lvl1pPr>
          </a:lstStyle>
          <a:p>
            <a:r>
              <a:rPr lang="en-US" smtClean="0"/>
              <a:t>Click to edit Master subtitle style</a:t>
            </a:r>
            <a:endParaRPr lang="en-US"/>
          </a:p>
        </p:txBody>
      </p:sp>
      <p:pic>
        <p:nvPicPr>
          <p:cNvPr id="8207" name="Picture 15" descr="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1717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62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descr="3Q Earnings template v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half" idx="2"/>
          </p:nvPr>
        </p:nvSpPr>
        <p:spPr>
          <a:xfrm>
            <a:off x="73152" y="5166360"/>
            <a:ext cx="5001768" cy="1627632"/>
          </a:xfrm>
          <a:solidFill>
            <a:schemeClr val="bg1"/>
          </a:solidFill>
        </p:spPr>
        <p:txBody>
          <a:bodyPr anchor="ctr"/>
          <a:lstStyle>
            <a:lvl1pPr marL="0" indent="0" algn="ctr">
              <a:buFontTx/>
              <a:buNone/>
              <a:defRPr sz="2400" b="1">
                <a:solidFill>
                  <a:srgbClr val="00306C"/>
                </a:solidFill>
              </a:defRPr>
            </a:lvl1pPr>
            <a:lvl2pPr>
              <a:defRPr sz="1800"/>
            </a:lvl2pPr>
            <a:lvl3pPr>
              <a:defRPr sz="1600"/>
            </a:lvl3pPr>
            <a:lvl4pPr>
              <a:defRPr sz="1400"/>
            </a:lvl4pPr>
            <a:lvl5pPr>
              <a:defRPr sz="1400"/>
            </a:lvl5pPr>
          </a:lstStyle>
          <a:p>
            <a:pPr lvl="0"/>
            <a:r>
              <a:rPr lang="en-US" dirty="0" smtClean="0"/>
              <a:t>Click to edit Master text styles</a:t>
            </a:r>
          </a:p>
        </p:txBody>
      </p:sp>
    </p:spTree>
    <p:extLst>
      <p:ext uri="{BB962C8B-B14F-4D97-AF65-F5344CB8AC3E}">
        <p14:creationId xmlns:p14="http://schemas.microsoft.com/office/powerpoint/2010/main" val="239810465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246813"/>
            <a:ext cx="9140825" cy="611187"/>
          </a:xfrm>
          <a:prstGeom prst="rect">
            <a:avLst/>
          </a:prstGeom>
          <a:solidFill>
            <a:srgbClr val="00306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5" name="Rectangle 3"/>
          <p:cNvSpPr>
            <a:spLocks noChangeArrowheads="1"/>
          </p:cNvSpPr>
          <p:nvPr/>
        </p:nvSpPr>
        <p:spPr bwMode="auto">
          <a:xfrm>
            <a:off x="3175" y="0"/>
            <a:ext cx="9140825" cy="2411413"/>
          </a:xfrm>
          <a:prstGeom prst="rect">
            <a:avLst/>
          </a:prstGeom>
          <a:solidFill>
            <a:srgbClr val="00306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6" name="Picture 6" descr="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6373813"/>
            <a:ext cx="2435225" cy="4587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48" name="Rectangle 4"/>
          <p:cNvSpPr>
            <a:spLocks noGrp="1" noChangeArrowheads="1"/>
          </p:cNvSpPr>
          <p:nvPr>
            <p:ph type="ctrTitle"/>
          </p:nvPr>
        </p:nvSpPr>
        <p:spPr>
          <a:xfrm>
            <a:off x="685800" y="939800"/>
            <a:ext cx="7772400" cy="1371600"/>
          </a:xfrm>
        </p:spPr>
        <p:txBody>
          <a:bodyPr lIns="0" rIns="0"/>
          <a:lstStyle>
            <a:lvl1pPr>
              <a:defRPr sz="3000"/>
            </a:lvl1pPr>
          </a:lstStyle>
          <a:p>
            <a:pPr lvl="0"/>
            <a:r>
              <a:rPr lang="en-US" noProof="0" smtClean="0"/>
              <a:t>Click to edit Master title style</a:t>
            </a:r>
          </a:p>
        </p:txBody>
      </p:sp>
      <p:sp>
        <p:nvSpPr>
          <p:cNvPr id="722949" name="Rectangle 5"/>
          <p:cNvSpPr>
            <a:spLocks noGrp="1" noChangeArrowheads="1"/>
          </p:cNvSpPr>
          <p:nvPr>
            <p:ph type="subTitle" idx="1"/>
          </p:nvPr>
        </p:nvSpPr>
        <p:spPr>
          <a:xfrm>
            <a:off x="1462088" y="2878138"/>
            <a:ext cx="7010400" cy="1600200"/>
          </a:xfrm>
        </p:spPr>
        <p:txBody>
          <a:bodyPr lIns="91440" rIns="91440"/>
          <a:lstStyle>
            <a:lvl1pPr marL="0" indent="0">
              <a:buFont typeface="Wingdings" pitchFamily="2" charset="2"/>
              <a:buNone/>
              <a:defRPr sz="2800"/>
            </a:lvl1pPr>
          </a:lstStyle>
          <a:p>
            <a:pPr lvl="0"/>
            <a:r>
              <a:rPr lang="en-US" noProof="0" smtClean="0"/>
              <a:t>Click to edit Master subtitle style</a:t>
            </a:r>
          </a:p>
        </p:txBody>
      </p:sp>
      <p:sp>
        <p:nvSpPr>
          <p:cNvPr id="7" name="Rectangle 7"/>
          <p:cNvSpPr>
            <a:spLocks noGrp="1" noChangeArrowheads="1"/>
          </p:cNvSpPr>
          <p:nvPr>
            <p:ph type="sldNum" sz="quarter" idx="10"/>
          </p:nvPr>
        </p:nvSpPr>
        <p:spPr/>
        <p:txBody>
          <a:bodyPr/>
          <a:lstStyle>
            <a:lvl1pPr>
              <a:defRPr/>
            </a:lvl1pPr>
          </a:lstStyle>
          <a:p>
            <a:pPr>
              <a:defRPr/>
            </a:pPr>
            <a:fld id="{628D4CBC-D96F-4E98-8395-F999DAA3EF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911419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33AF12-5189-4CDF-93CB-0AE28C69C8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540098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171450"/>
            <a:ext cx="8135937" cy="733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381125"/>
            <a:ext cx="3924300" cy="46228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24388" y="1381125"/>
            <a:ext cx="3924300" cy="46228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A57713B5-CCD7-4ED4-A94C-A445E657F1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37716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171450"/>
            <a:ext cx="8135937" cy="7334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7688" y="1381125"/>
            <a:ext cx="3924300" cy="22352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547688" y="3768725"/>
            <a:ext cx="3924300" cy="223520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24388" y="1381125"/>
            <a:ext cx="3924300" cy="46228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0"/>
          </p:nvPr>
        </p:nvSpPr>
        <p:spPr>
          <a:ln/>
        </p:spPr>
        <p:txBody>
          <a:bodyPr/>
          <a:lstStyle>
            <a:lvl1pPr>
              <a:defRPr/>
            </a:lvl1pPr>
          </a:lstStyle>
          <a:p>
            <a:pPr>
              <a:defRPr/>
            </a:pPr>
            <a:fld id="{EFE0366E-5A4D-4AD9-A5E4-66163C82D6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375506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1" name="Text Placeholder 3"/>
          <p:cNvSpPr>
            <a:spLocks noGrp="1"/>
          </p:cNvSpPr>
          <p:nvPr>
            <p:ph type="body" sz="half" idx="11"/>
          </p:nvPr>
        </p:nvSpPr>
        <p:spPr>
          <a:xfrm>
            <a:off x="2211388" y="1402207"/>
            <a:ext cx="6380162" cy="1395857"/>
          </a:xfrm>
          <a:solidFill>
            <a:srgbClr val="00306C">
              <a:alpha val="20000"/>
            </a:srgbClr>
          </a:solidFill>
        </p:spPr>
        <p:txBody>
          <a:bodyPr anchor="ctr"/>
          <a:lstStyle>
            <a:lvl1pPr marL="401638" indent="-282575">
              <a:defRPr sz="1600"/>
            </a:lvl1pPr>
            <a:lvl2pPr marL="741363" indent="-339725">
              <a:defRPr sz="1400"/>
            </a:lvl2pPr>
            <a:lvl3pPr marL="969963" indent="-228600">
              <a:defRPr sz="12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3"/>
          <p:cNvSpPr>
            <a:spLocks noGrp="1"/>
          </p:cNvSpPr>
          <p:nvPr>
            <p:ph type="body" sz="half" idx="14"/>
          </p:nvPr>
        </p:nvSpPr>
        <p:spPr>
          <a:xfrm>
            <a:off x="2211388" y="2997835"/>
            <a:ext cx="6380162" cy="1395857"/>
          </a:xfrm>
          <a:solidFill>
            <a:srgbClr val="00306C">
              <a:alpha val="20000"/>
            </a:srgbClr>
          </a:solidFill>
        </p:spPr>
        <p:txBody>
          <a:bodyPr anchor="ctr"/>
          <a:lstStyle>
            <a:lvl1pPr marL="401638" indent="-282575">
              <a:defRPr sz="1600"/>
            </a:lvl1pPr>
            <a:lvl2pPr marL="741363" indent="-339725">
              <a:defRPr sz="1400"/>
            </a:lvl2pPr>
            <a:lvl3pPr marL="969963" indent="-228600">
              <a:defRPr sz="12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3"/>
          <p:cNvSpPr>
            <a:spLocks noGrp="1"/>
          </p:cNvSpPr>
          <p:nvPr>
            <p:ph type="body" sz="half" idx="17"/>
          </p:nvPr>
        </p:nvSpPr>
        <p:spPr>
          <a:xfrm>
            <a:off x="2211388" y="4593463"/>
            <a:ext cx="6380162" cy="1395857"/>
          </a:xfrm>
          <a:solidFill>
            <a:srgbClr val="00306C">
              <a:alpha val="20000"/>
            </a:srgbClr>
          </a:solidFill>
        </p:spPr>
        <p:txBody>
          <a:bodyPr anchor="ctr"/>
          <a:lstStyle>
            <a:lvl1pPr marL="401638" indent="-282575">
              <a:defRPr sz="1600"/>
            </a:lvl1pPr>
            <a:lvl2pPr marL="741363" indent="-339725">
              <a:defRPr sz="1400"/>
            </a:lvl2pPr>
            <a:lvl3pPr marL="969963" indent="-228600">
              <a:defRPr sz="12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0" name="Text Placeholder 3"/>
          <p:cNvSpPr>
            <a:spLocks noGrp="1"/>
          </p:cNvSpPr>
          <p:nvPr>
            <p:ph type="body" sz="half" idx="2"/>
          </p:nvPr>
        </p:nvSpPr>
        <p:spPr>
          <a:xfrm>
            <a:off x="455613" y="1402207"/>
            <a:ext cx="1755775" cy="1395412"/>
          </a:xfrm>
          <a:prstGeom prst="bevel">
            <a:avLst>
              <a:gd name="adj" fmla="val 5947"/>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r>
              <a:rPr lang="en-US" smtClean="0"/>
              <a:t>Click to edit Master text styles</a:t>
            </a:r>
          </a:p>
        </p:txBody>
      </p:sp>
      <p:sp>
        <p:nvSpPr>
          <p:cNvPr id="32" name="Text Placeholder 3"/>
          <p:cNvSpPr>
            <a:spLocks noGrp="1"/>
          </p:cNvSpPr>
          <p:nvPr>
            <p:ph type="body" sz="half" idx="12"/>
          </p:nvPr>
        </p:nvSpPr>
        <p:spPr>
          <a:xfrm>
            <a:off x="553827" y="1498014"/>
            <a:ext cx="1559346" cy="1203799"/>
          </a:xfrm>
          <a:solidFill>
            <a:schemeClr val="bg1">
              <a:lumMod val="85000"/>
            </a:schemeClr>
          </a:solidFill>
        </p:spPr>
        <p:txBody>
          <a:bodyPr anchor="ctr"/>
          <a:lstStyle>
            <a:lvl1pPr marL="0" indent="0" algn="ctr">
              <a:buFontTx/>
              <a:buNone/>
              <a:defRPr sz="2000"/>
            </a:lvl1pPr>
            <a:lvl2pPr marL="0" indent="0">
              <a:buFontTx/>
              <a:buNone/>
              <a:defRPr sz="1800"/>
            </a:lvl2pPr>
            <a:lvl3pPr marL="909637" indent="0">
              <a:buFontTx/>
              <a:buNone/>
              <a:defRPr sz="1600"/>
            </a:lvl3pPr>
            <a:lvl4pPr marL="1306513" indent="0">
              <a:buFontTx/>
              <a:buNone/>
              <a:defRPr sz="1400"/>
            </a:lvl4pPr>
            <a:lvl5pPr marL="1695450" indent="0">
              <a:buFontTx/>
              <a:buNone/>
              <a:defRPr sz="1400"/>
            </a:lvl5pPr>
          </a:lstStyle>
          <a:p>
            <a:pPr lvl="0"/>
            <a:r>
              <a:rPr lang="en-US" dirty="0" smtClean="0"/>
              <a:t>Click to edit Master text styles</a:t>
            </a:r>
          </a:p>
        </p:txBody>
      </p:sp>
      <p:sp>
        <p:nvSpPr>
          <p:cNvPr id="7" name="Text Placeholder 3"/>
          <p:cNvSpPr>
            <a:spLocks noGrp="1"/>
          </p:cNvSpPr>
          <p:nvPr>
            <p:ph type="body" sz="half" idx="13"/>
          </p:nvPr>
        </p:nvSpPr>
        <p:spPr>
          <a:xfrm>
            <a:off x="455613" y="2998057"/>
            <a:ext cx="1755775" cy="1395412"/>
          </a:xfrm>
          <a:prstGeom prst="bevel">
            <a:avLst>
              <a:gd name="adj" fmla="val 5947"/>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r>
              <a:rPr lang="en-US" smtClean="0"/>
              <a:t>Click to edit Master text styles</a:t>
            </a:r>
          </a:p>
        </p:txBody>
      </p:sp>
      <p:sp>
        <p:nvSpPr>
          <p:cNvPr id="9" name="Text Placeholder 3"/>
          <p:cNvSpPr>
            <a:spLocks noGrp="1"/>
          </p:cNvSpPr>
          <p:nvPr>
            <p:ph type="body" sz="half" idx="15"/>
          </p:nvPr>
        </p:nvSpPr>
        <p:spPr>
          <a:xfrm>
            <a:off x="553827" y="3093864"/>
            <a:ext cx="1559346" cy="1203799"/>
          </a:xfrm>
          <a:solidFill>
            <a:schemeClr val="bg1">
              <a:lumMod val="85000"/>
            </a:schemeClr>
          </a:solidFill>
        </p:spPr>
        <p:txBody>
          <a:bodyPr anchor="ctr"/>
          <a:lstStyle>
            <a:lvl1pPr marL="0" indent="0" algn="ctr">
              <a:buFontTx/>
              <a:buNone/>
              <a:defRPr sz="2000"/>
            </a:lvl1pPr>
            <a:lvl2pPr marL="0" indent="0">
              <a:buFontTx/>
              <a:buNone/>
              <a:defRPr sz="1800"/>
            </a:lvl2pPr>
            <a:lvl3pPr marL="909637" indent="0">
              <a:buFontTx/>
              <a:buNone/>
              <a:defRPr sz="1600"/>
            </a:lvl3pPr>
            <a:lvl4pPr marL="1306513" indent="0">
              <a:buFontTx/>
              <a:buNone/>
              <a:defRPr sz="1400"/>
            </a:lvl4pPr>
            <a:lvl5pPr marL="1695450" indent="0">
              <a:buFontTx/>
              <a:buNone/>
              <a:defRPr sz="1400"/>
            </a:lvl5pPr>
          </a:lstStyle>
          <a:p>
            <a:pPr lvl="0"/>
            <a:r>
              <a:rPr lang="en-US" dirty="0" smtClean="0"/>
              <a:t>Click to edit Master text styles</a:t>
            </a:r>
          </a:p>
        </p:txBody>
      </p:sp>
      <p:sp>
        <p:nvSpPr>
          <p:cNvPr id="10" name="Text Placeholder 3"/>
          <p:cNvSpPr>
            <a:spLocks noGrp="1"/>
          </p:cNvSpPr>
          <p:nvPr>
            <p:ph type="body" sz="half" idx="16"/>
          </p:nvPr>
        </p:nvSpPr>
        <p:spPr>
          <a:xfrm>
            <a:off x="455613" y="4593463"/>
            <a:ext cx="1755775" cy="1395412"/>
          </a:xfrm>
          <a:prstGeom prst="bevel">
            <a:avLst>
              <a:gd name="adj" fmla="val 5947"/>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r>
              <a:rPr lang="en-US" smtClean="0"/>
              <a:t>Click to edit Master text styles</a:t>
            </a:r>
          </a:p>
        </p:txBody>
      </p:sp>
      <p:sp>
        <p:nvSpPr>
          <p:cNvPr id="12" name="Text Placeholder 3"/>
          <p:cNvSpPr>
            <a:spLocks noGrp="1"/>
          </p:cNvSpPr>
          <p:nvPr>
            <p:ph type="body" sz="half" idx="18"/>
          </p:nvPr>
        </p:nvSpPr>
        <p:spPr>
          <a:xfrm>
            <a:off x="553827" y="4689270"/>
            <a:ext cx="1559346" cy="1203799"/>
          </a:xfrm>
          <a:solidFill>
            <a:schemeClr val="bg1">
              <a:lumMod val="85000"/>
            </a:schemeClr>
          </a:solidFill>
        </p:spPr>
        <p:txBody>
          <a:bodyPr anchor="ctr"/>
          <a:lstStyle>
            <a:lvl1pPr marL="0" indent="0" algn="ctr">
              <a:buFontTx/>
              <a:buNone/>
              <a:defRPr sz="2000"/>
            </a:lvl1pPr>
            <a:lvl2pPr marL="0" indent="0">
              <a:buFontTx/>
              <a:buNone/>
              <a:defRPr sz="1800"/>
            </a:lvl2pPr>
            <a:lvl3pPr marL="909637" indent="0">
              <a:buFontTx/>
              <a:buNone/>
              <a:defRPr sz="1600"/>
            </a:lvl3pPr>
            <a:lvl4pPr marL="1306513" indent="0">
              <a:buFontTx/>
              <a:buNone/>
              <a:defRPr sz="1400"/>
            </a:lvl4pPr>
            <a:lvl5pPr marL="1695450" indent="0">
              <a:buFontTx/>
              <a:buNone/>
              <a:defRPr sz="1400"/>
            </a:lvl5pPr>
          </a:lstStyle>
          <a:p>
            <a:pPr lvl="0"/>
            <a:r>
              <a:rPr lang="en-US" dirty="0" smtClean="0"/>
              <a:t>Click to edit Master text styles</a:t>
            </a:r>
          </a:p>
        </p:txBody>
      </p:sp>
      <p:sp>
        <p:nvSpPr>
          <p:cNvPr id="13" name="Rectangle 6"/>
          <p:cNvSpPr>
            <a:spLocks noGrp="1" noChangeArrowheads="1"/>
          </p:cNvSpPr>
          <p:nvPr>
            <p:ph type="sldNum" sz="quarter" idx="19"/>
          </p:nvPr>
        </p:nvSpPr>
        <p:spPr>
          <a:ln/>
        </p:spPr>
        <p:txBody>
          <a:bodyPr/>
          <a:lstStyle>
            <a:lvl1pPr>
              <a:defRPr/>
            </a:lvl1pPr>
          </a:lstStyle>
          <a:p>
            <a:pPr>
              <a:defRPr/>
            </a:pPr>
            <a:fld id="{2AB3B6E0-0826-4FC3-B183-F66E86808B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22176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9" name="Text Placeholder 3"/>
          <p:cNvSpPr>
            <a:spLocks noGrp="1"/>
          </p:cNvSpPr>
          <p:nvPr>
            <p:ph type="body" sz="half" idx="25"/>
          </p:nvPr>
        </p:nvSpPr>
        <p:spPr>
          <a:xfrm>
            <a:off x="1773465" y="1729279"/>
            <a:ext cx="5404104" cy="731520"/>
          </a:xfrm>
          <a:solidFill>
            <a:schemeClr val="bg1">
              <a:lumMod val="95000"/>
            </a:schemeClr>
          </a:solidFill>
          <a:effectLst>
            <a:outerShdw blurRad="50800" dist="38100" dir="5400000" algn="t" rotWithShape="0">
              <a:prstClr val="black">
                <a:alpha val="40000"/>
              </a:prstClr>
            </a:outerShdw>
          </a:effectLst>
        </p:spPr>
        <p:txBody>
          <a:bodyPr anchor="ctr"/>
          <a:lstStyle>
            <a:lvl1pPr marL="804863" indent="-292100">
              <a:defRPr sz="1400"/>
            </a:lvl1pPr>
            <a:lvl2pPr marL="1087438" indent="-282575">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17" name="Text Placeholder 3"/>
          <p:cNvSpPr>
            <a:spLocks noGrp="1"/>
          </p:cNvSpPr>
          <p:nvPr>
            <p:ph type="body" sz="half" idx="23"/>
          </p:nvPr>
        </p:nvSpPr>
        <p:spPr>
          <a:xfrm>
            <a:off x="1773465" y="3567223"/>
            <a:ext cx="5404104" cy="731520"/>
          </a:xfrm>
          <a:solidFill>
            <a:schemeClr val="bg1">
              <a:lumMod val="95000"/>
            </a:schemeClr>
          </a:solidFill>
          <a:effectLst>
            <a:outerShdw blurRad="50800" dist="38100" dir="5400000" algn="t" rotWithShape="0">
              <a:prstClr val="black">
                <a:alpha val="40000"/>
              </a:prstClr>
            </a:outerShdw>
          </a:effectLst>
        </p:spPr>
        <p:txBody>
          <a:bodyPr anchor="ctr"/>
          <a:lstStyle>
            <a:lvl1pPr marL="804863" indent="-292100">
              <a:defRPr sz="1400"/>
            </a:lvl1pPr>
            <a:lvl2pPr marL="1087438" indent="-282575">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18" name="Text Placeholder 3"/>
          <p:cNvSpPr>
            <a:spLocks noGrp="1"/>
          </p:cNvSpPr>
          <p:nvPr>
            <p:ph type="body" sz="half" idx="24"/>
          </p:nvPr>
        </p:nvSpPr>
        <p:spPr>
          <a:xfrm>
            <a:off x="1773465" y="2661967"/>
            <a:ext cx="5404104" cy="731520"/>
          </a:xfrm>
          <a:solidFill>
            <a:schemeClr val="bg1">
              <a:lumMod val="95000"/>
            </a:schemeClr>
          </a:solidFill>
          <a:effectLst>
            <a:outerShdw blurRad="50800" dist="38100" dir="5400000" algn="t" rotWithShape="0">
              <a:prstClr val="black">
                <a:alpha val="40000"/>
              </a:prstClr>
            </a:outerShdw>
          </a:effectLst>
        </p:spPr>
        <p:txBody>
          <a:bodyPr anchor="ctr"/>
          <a:lstStyle>
            <a:lvl1pPr marL="804863" indent="-292100">
              <a:defRPr sz="1400"/>
            </a:lvl1pPr>
            <a:lvl2pPr marL="1087438" indent="-282575">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475017" y="1729279"/>
            <a:ext cx="1609815" cy="728113"/>
          </a:xfrm>
          <a:prstGeom prst="homePlate">
            <a:avLst>
              <a:gd name="adj" fmla="val 44977"/>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5" name="Text Placeholder 3"/>
          <p:cNvSpPr>
            <a:spLocks noGrp="1"/>
          </p:cNvSpPr>
          <p:nvPr>
            <p:ph type="body" sz="half" idx="13"/>
          </p:nvPr>
        </p:nvSpPr>
        <p:spPr>
          <a:xfrm>
            <a:off x="475017" y="1271397"/>
            <a:ext cx="1002840" cy="369332"/>
          </a:xfrm>
          <a:prstGeom prst="rect">
            <a:avLst/>
          </a:prstGeom>
          <a:noFill/>
          <a:ln>
            <a:noFill/>
          </a:ln>
          <a:scene3d>
            <a:camera prst="orthographicFront"/>
            <a:lightRig rig="threePt" dir="t"/>
          </a:scene3d>
          <a:sp3d>
            <a:bevelT w="165100" prst="coolSlant"/>
          </a:sp3d>
        </p:spPr>
        <p:txBody>
          <a:bodyPr wrap="none" anchor="ctr">
            <a:spAutoFit/>
          </a:bodyPr>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7" name="Text Placeholder 3"/>
          <p:cNvSpPr>
            <a:spLocks noGrp="1"/>
          </p:cNvSpPr>
          <p:nvPr>
            <p:ph type="body" sz="half" idx="15"/>
          </p:nvPr>
        </p:nvSpPr>
        <p:spPr>
          <a:xfrm>
            <a:off x="7306056" y="1729279"/>
            <a:ext cx="1353312" cy="728113"/>
          </a:xfrm>
          <a:prstGeom prst="rect">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9" name="Text Placeholder 3"/>
          <p:cNvSpPr>
            <a:spLocks noGrp="1"/>
          </p:cNvSpPr>
          <p:nvPr>
            <p:ph type="body" sz="half" idx="17"/>
          </p:nvPr>
        </p:nvSpPr>
        <p:spPr>
          <a:xfrm>
            <a:off x="475017" y="2661967"/>
            <a:ext cx="1609815" cy="728113"/>
          </a:xfrm>
          <a:prstGeom prst="homePlate">
            <a:avLst>
              <a:gd name="adj" fmla="val 44977"/>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10" name="Text Placeholder 3"/>
          <p:cNvSpPr>
            <a:spLocks noGrp="1"/>
          </p:cNvSpPr>
          <p:nvPr>
            <p:ph type="body" sz="half" idx="18"/>
          </p:nvPr>
        </p:nvSpPr>
        <p:spPr>
          <a:xfrm>
            <a:off x="7306056" y="2661967"/>
            <a:ext cx="1353312" cy="728113"/>
          </a:xfrm>
          <a:prstGeom prst="rect">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12" name="Text Placeholder 3"/>
          <p:cNvSpPr>
            <a:spLocks noGrp="1"/>
          </p:cNvSpPr>
          <p:nvPr>
            <p:ph type="body" sz="half" idx="20"/>
          </p:nvPr>
        </p:nvSpPr>
        <p:spPr>
          <a:xfrm>
            <a:off x="475017" y="3567223"/>
            <a:ext cx="1609815" cy="728113"/>
          </a:xfrm>
          <a:prstGeom prst="homePlate">
            <a:avLst>
              <a:gd name="adj" fmla="val 44977"/>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13" name="Text Placeholder 3"/>
          <p:cNvSpPr>
            <a:spLocks noGrp="1"/>
          </p:cNvSpPr>
          <p:nvPr>
            <p:ph type="body" sz="half" idx="21"/>
          </p:nvPr>
        </p:nvSpPr>
        <p:spPr>
          <a:xfrm>
            <a:off x="7306056" y="3567223"/>
            <a:ext cx="1353312" cy="728113"/>
          </a:xfrm>
          <a:prstGeom prst="rect">
            <a:avLst/>
          </a:prstGeom>
          <a:solidFill>
            <a:srgbClr val="00306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chor="ctr"/>
          <a:lstStyle>
            <a:lvl1pPr marL="0" indent="0" algn="ctr">
              <a:buNone/>
              <a:defRPr sz="1600">
                <a:solidFill>
                  <a:schemeClr val="bg1"/>
                </a:solidFill>
                <a:effectLst>
                  <a:outerShdw blurRad="38100" dist="38100" dir="2700000" algn="tl">
                    <a:srgbClr val="000000">
                      <a:alpha val="43137"/>
                    </a:srgbClr>
                  </a:outerShdw>
                </a:effectLst>
              </a:defRPr>
            </a:lvl1pPr>
            <a:lvl2pPr>
              <a:defRPr sz="1800"/>
            </a:lvl2pPr>
            <a:lvl3pPr>
              <a:defRPr sz="1600"/>
            </a:lvl3pPr>
            <a:lvl4pPr>
              <a:defRPr sz="1400"/>
            </a:lvl4pPr>
            <a:lvl5pPr>
              <a:defRPr sz="1400"/>
            </a:lvl5pPr>
          </a:lstStyle>
          <a:p>
            <a:pPr lvl="0"/>
            <a:r>
              <a:rPr lang="en-US" smtClean="0"/>
              <a:t>Click to edit Master text styles</a:t>
            </a:r>
          </a:p>
        </p:txBody>
      </p:sp>
      <p:sp>
        <p:nvSpPr>
          <p:cNvPr id="14" name="Text Placeholder 3"/>
          <p:cNvSpPr>
            <a:spLocks noGrp="1"/>
          </p:cNvSpPr>
          <p:nvPr>
            <p:ph type="body" sz="half" idx="22"/>
          </p:nvPr>
        </p:nvSpPr>
        <p:spPr>
          <a:xfrm>
            <a:off x="475017" y="4544949"/>
            <a:ext cx="1002840" cy="369332"/>
          </a:xfrm>
          <a:prstGeom prst="rect">
            <a:avLst/>
          </a:prstGeom>
          <a:noFill/>
          <a:ln>
            <a:noFill/>
          </a:ln>
          <a:scene3d>
            <a:camera prst="orthographicFront"/>
            <a:lightRig rig="threePt" dir="t"/>
          </a:scene3d>
          <a:sp3d>
            <a:bevelT w="165100" prst="coolSlant"/>
          </a:sp3d>
        </p:spPr>
        <p:txBody>
          <a:bodyPr wrap="none" anchor="ctr">
            <a:spAutoFit/>
          </a:bodyPr>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5" name="Text Placeholder 4"/>
          <p:cNvSpPr>
            <a:spLocks noGrp="1"/>
          </p:cNvSpPr>
          <p:nvPr>
            <p:ph type="body" sz="half" idx="3"/>
          </p:nvPr>
        </p:nvSpPr>
        <p:spPr>
          <a:xfrm>
            <a:off x="475016" y="4983479"/>
            <a:ext cx="8184351" cy="1088137"/>
          </a:xfrm>
        </p:spPr>
        <p:txBody>
          <a:bodyPr/>
          <a:lstStyle>
            <a:lvl1pPr>
              <a:defRPr sz="1600"/>
            </a:lvl1pPr>
            <a:lvl2pPr>
              <a:defRPr sz="1400"/>
            </a:lvl2pPr>
            <a:lvl3pPr>
              <a:defRPr sz="12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Rectangle 6"/>
          <p:cNvSpPr>
            <a:spLocks noGrp="1" noChangeArrowheads="1"/>
          </p:cNvSpPr>
          <p:nvPr>
            <p:ph type="sldNum" sz="quarter" idx="26"/>
          </p:nvPr>
        </p:nvSpPr>
        <p:spPr>
          <a:ln/>
        </p:spPr>
        <p:txBody>
          <a:bodyPr/>
          <a:lstStyle>
            <a:lvl1pPr>
              <a:defRPr/>
            </a:lvl1pPr>
          </a:lstStyle>
          <a:p>
            <a:pPr>
              <a:defRPr/>
            </a:pPr>
            <a:fld id="{9CB57FC3-917E-4786-BE53-39D38E009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367388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Text Placeholder 3"/>
          <p:cNvSpPr>
            <a:spLocks noGrp="1"/>
          </p:cNvSpPr>
          <p:nvPr>
            <p:ph type="body" sz="half" idx="21"/>
          </p:nvPr>
        </p:nvSpPr>
        <p:spPr>
          <a:xfrm>
            <a:off x="6085332" y="2130933"/>
            <a:ext cx="2578608" cy="3867531"/>
          </a:xfrm>
          <a:solidFill>
            <a:srgbClr val="DAEEFE"/>
          </a:solidFill>
        </p:spPr>
        <p:txBody>
          <a:bodyPr anchor="ctr"/>
          <a:lstStyle>
            <a:lvl1pPr marL="0" indent="0" algn="ctr">
              <a:buNone/>
              <a:defRPr sz="1600">
                <a:solidFill>
                  <a:srgbClr val="DAEEFE"/>
                </a:solidFill>
              </a:defRPr>
            </a:lvl1pPr>
            <a:lvl2pPr marL="284163" indent="0" algn="ctr">
              <a:buNone/>
              <a:defRPr sz="1400">
                <a:solidFill>
                  <a:srgbClr val="DAEEFE"/>
                </a:solidFill>
              </a:defRPr>
            </a:lvl2pPr>
            <a:lvl3pPr marL="576263" indent="0" algn="ctr">
              <a:buNone/>
              <a:defRPr sz="1200">
                <a:solidFill>
                  <a:srgbClr val="DAEEFE"/>
                </a:solidFill>
              </a:defRPr>
            </a:lvl3pPr>
            <a:lvl4pPr marL="858837" indent="0" algn="ctr">
              <a:buNone/>
              <a:defRPr sz="1100">
                <a:solidFill>
                  <a:srgbClr val="DAEEFE"/>
                </a:solidFill>
              </a:defRPr>
            </a:lvl4pPr>
            <a:lvl5pPr marL="1143000" indent="0" algn="ctr">
              <a:buNone/>
              <a:defRPr sz="1100">
                <a:solidFill>
                  <a:srgbClr val="DAEEF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3"/>
          <p:cNvSpPr>
            <a:spLocks noGrp="1"/>
          </p:cNvSpPr>
          <p:nvPr>
            <p:ph type="body" sz="half" idx="18"/>
          </p:nvPr>
        </p:nvSpPr>
        <p:spPr>
          <a:xfrm>
            <a:off x="475017" y="2130933"/>
            <a:ext cx="2578608" cy="3867531"/>
          </a:xfrm>
          <a:solidFill>
            <a:srgbClr val="DAEEFE"/>
          </a:solidFill>
        </p:spPr>
        <p:txBody>
          <a:bodyPr anchor="ctr"/>
          <a:lstStyle>
            <a:lvl1pPr marL="0" indent="0" algn="ctr">
              <a:buNone/>
              <a:defRPr sz="1600">
                <a:solidFill>
                  <a:srgbClr val="DAEEFE"/>
                </a:solidFill>
              </a:defRPr>
            </a:lvl1pPr>
            <a:lvl2pPr marL="284163" indent="0" algn="ctr">
              <a:buNone/>
              <a:defRPr sz="1400">
                <a:solidFill>
                  <a:srgbClr val="DAEEFE"/>
                </a:solidFill>
              </a:defRPr>
            </a:lvl2pPr>
            <a:lvl3pPr marL="576263" indent="0" algn="ctr">
              <a:buNone/>
              <a:defRPr sz="1200">
                <a:solidFill>
                  <a:srgbClr val="DAEEFE"/>
                </a:solidFill>
              </a:defRPr>
            </a:lvl3pPr>
            <a:lvl4pPr marL="858837" indent="0" algn="ctr">
              <a:buNone/>
              <a:defRPr sz="1100">
                <a:solidFill>
                  <a:srgbClr val="DAEEFE"/>
                </a:solidFill>
              </a:defRPr>
            </a:lvl4pPr>
            <a:lvl5pPr marL="1143000" indent="0" algn="ctr">
              <a:buNone/>
              <a:defRPr sz="1100">
                <a:solidFill>
                  <a:srgbClr val="DAEEF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half" idx="20"/>
          </p:nvPr>
        </p:nvSpPr>
        <p:spPr>
          <a:xfrm>
            <a:off x="3278691" y="2130933"/>
            <a:ext cx="2578608" cy="3867531"/>
          </a:xfrm>
          <a:solidFill>
            <a:srgbClr val="DAEEFE"/>
          </a:solidFill>
        </p:spPr>
        <p:txBody>
          <a:bodyPr anchor="ctr"/>
          <a:lstStyle>
            <a:lvl1pPr marL="0" indent="0" algn="ctr">
              <a:buNone/>
              <a:defRPr sz="1600">
                <a:solidFill>
                  <a:srgbClr val="DAEEFE"/>
                </a:solidFill>
              </a:defRPr>
            </a:lvl1pPr>
            <a:lvl2pPr marL="284163" indent="0" algn="ctr">
              <a:buNone/>
              <a:defRPr sz="1400">
                <a:solidFill>
                  <a:srgbClr val="DAEEFE"/>
                </a:solidFill>
              </a:defRPr>
            </a:lvl2pPr>
            <a:lvl3pPr marL="576263" indent="0" algn="ctr">
              <a:buNone/>
              <a:defRPr sz="1200">
                <a:solidFill>
                  <a:srgbClr val="DAEEFE"/>
                </a:solidFill>
              </a:defRPr>
            </a:lvl3pPr>
            <a:lvl4pPr marL="858837" indent="0" algn="ctr">
              <a:buNone/>
              <a:defRPr sz="1100">
                <a:solidFill>
                  <a:srgbClr val="DAEEFE"/>
                </a:solidFill>
              </a:defRPr>
            </a:lvl4pPr>
            <a:lvl5pPr marL="1143000" indent="0" algn="ctr">
              <a:buNone/>
              <a:defRPr sz="1100">
                <a:solidFill>
                  <a:srgbClr val="DAEEF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475017" y="1418383"/>
            <a:ext cx="2576630"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buNone/>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5" name="Text Placeholder 3"/>
          <p:cNvSpPr>
            <a:spLocks noGrp="1"/>
          </p:cNvSpPr>
          <p:nvPr>
            <p:ph type="body" sz="half" idx="11"/>
          </p:nvPr>
        </p:nvSpPr>
        <p:spPr>
          <a:xfrm>
            <a:off x="3280669" y="1418383"/>
            <a:ext cx="2576630"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buNone/>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6" name="Text Placeholder 3"/>
          <p:cNvSpPr>
            <a:spLocks noGrp="1"/>
          </p:cNvSpPr>
          <p:nvPr>
            <p:ph type="body" sz="half" idx="12"/>
          </p:nvPr>
        </p:nvSpPr>
        <p:spPr>
          <a:xfrm>
            <a:off x="6087310" y="1418383"/>
            <a:ext cx="2576630"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buNone/>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6" name="Text Placeholder 3"/>
          <p:cNvSpPr>
            <a:spLocks noGrp="1"/>
          </p:cNvSpPr>
          <p:nvPr>
            <p:ph type="body" sz="half" idx="22"/>
          </p:nvPr>
        </p:nvSpPr>
        <p:spPr>
          <a:xfrm>
            <a:off x="524396" y="2240280"/>
            <a:ext cx="2479850" cy="3685031"/>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3"/>
          <p:cNvSpPr>
            <a:spLocks noGrp="1"/>
          </p:cNvSpPr>
          <p:nvPr>
            <p:ph type="body" sz="half" idx="23"/>
          </p:nvPr>
        </p:nvSpPr>
        <p:spPr>
          <a:xfrm>
            <a:off x="3328070" y="2240280"/>
            <a:ext cx="2479850" cy="3685031"/>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3"/>
          <p:cNvSpPr>
            <a:spLocks noGrp="1"/>
          </p:cNvSpPr>
          <p:nvPr>
            <p:ph type="body" sz="half" idx="24"/>
          </p:nvPr>
        </p:nvSpPr>
        <p:spPr>
          <a:xfrm>
            <a:off x="6134711" y="2240280"/>
            <a:ext cx="2479850" cy="3685031"/>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25"/>
          </p:nvPr>
        </p:nvSpPr>
        <p:spPr>
          <a:ln/>
        </p:spPr>
        <p:txBody>
          <a:bodyPr/>
          <a:lstStyle>
            <a:lvl1pPr>
              <a:defRPr/>
            </a:lvl1pPr>
          </a:lstStyle>
          <a:p>
            <a:pPr>
              <a:defRPr/>
            </a:pPr>
            <a:fld id="{5658B040-9E19-49E1-973E-31A4E67AB7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875664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ext Placeholder 3"/>
          <p:cNvSpPr>
            <a:spLocks noGrp="1"/>
          </p:cNvSpPr>
          <p:nvPr>
            <p:ph type="body" sz="half" idx="13"/>
          </p:nvPr>
        </p:nvSpPr>
        <p:spPr>
          <a:xfrm>
            <a:off x="4627563" y="1380567"/>
            <a:ext cx="3932238" cy="4618595"/>
          </a:xfrm>
          <a:prstGeom prst="bevel">
            <a:avLst>
              <a:gd name="adj" fmla="val 1994"/>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endParaRPr lang="en-US" dirty="0"/>
          </a:p>
        </p:txBody>
      </p:sp>
      <p:sp>
        <p:nvSpPr>
          <p:cNvPr id="12" name="Text Placeholder 3"/>
          <p:cNvSpPr>
            <a:spLocks noGrp="1"/>
          </p:cNvSpPr>
          <p:nvPr>
            <p:ph type="body" sz="half" idx="2"/>
          </p:nvPr>
        </p:nvSpPr>
        <p:spPr>
          <a:xfrm>
            <a:off x="539750" y="1380567"/>
            <a:ext cx="3932238" cy="4618595"/>
          </a:xfrm>
          <a:prstGeom prst="bevel">
            <a:avLst>
              <a:gd name="adj" fmla="val 1994"/>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3"/>
          <p:cNvSpPr>
            <a:spLocks noGrp="1"/>
          </p:cNvSpPr>
          <p:nvPr>
            <p:ph type="body" sz="half" idx="17"/>
          </p:nvPr>
        </p:nvSpPr>
        <p:spPr>
          <a:xfrm>
            <a:off x="619316" y="1463421"/>
            <a:ext cx="3767328" cy="4434840"/>
          </a:xfrm>
          <a:solidFill>
            <a:schemeClr val="bg1">
              <a:lumMod val="85000"/>
            </a:schemeClr>
          </a:solidFill>
        </p:spPr>
        <p:txBody>
          <a:bodyPr/>
          <a:lstStyle>
            <a:lvl1pPr marL="0" indent="0">
              <a:buNone/>
              <a:defRPr sz="2000">
                <a:solidFill>
                  <a:schemeClr val="bg1">
                    <a:lumMod val="85000"/>
                  </a:schemeClr>
                </a:solidFill>
              </a:defRPr>
            </a:lvl1pPr>
            <a:lvl2pPr marL="471487" indent="0">
              <a:buNone/>
              <a:defRPr sz="1800">
                <a:solidFill>
                  <a:schemeClr val="bg1">
                    <a:lumMod val="85000"/>
                  </a:schemeClr>
                </a:solidFill>
              </a:defRPr>
            </a:lvl2pPr>
            <a:lvl3pPr marL="909637" indent="0">
              <a:buNone/>
              <a:defRPr sz="1600">
                <a:solidFill>
                  <a:schemeClr val="bg1">
                    <a:lumMod val="85000"/>
                  </a:schemeClr>
                </a:solidFill>
              </a:defRPr>
            </a:lvl3pPr>
            <a:lvl4pPr marL="1306513" indent="0">
              <a:buNone/>
              <a:defRPr sz="1400">
                <a:solidFill>
                  <a:schemeClr val="bg1">
                    <a:lumMod val="85000"/>
                  </a:schemeClr>
                </a:solidFill>
              </a:defRPr>
            </a:lvl4pPr>
            <a:lvl5pPr marL="1695450" indent="0">
              <a:buNone/>
              <a:defRPr sz="140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3"/>
          <p:cNvSpPr>
            <a:spLocks noGrp="1"/>
          </p:cNvSpPr>
          <p:nvPr>
            <p:ph type="body" sz="half" idx="19"/>
          </p:nvPr>
        </p:nvSpPr>
        <p:spPr>
          <a:xfrm>
            <a:off x="4706684" y="1463421"/>
            <a:ext cx="3767328" cy="4434840"/>
          </a:xfrm>
          <a:solidFill>
            <a:schemeClr val="bg1">
              <a:lumMod val="85000"/>
            </a:schemeClr>
          </a:solidFill>
        </p:spPr>
        <p:txBody>
          <a:bodyPr/>
          <a:lstStyle>
            <a:lvl1pPr marL="0" indent="0">
              <a:buNone/>
              <a:defRPr sz="2000">
                <a:solidFill>
                  <a:schemeClr val="bg1">
                    <a:lumMod val="85000"/>
                  </a:schemeClr>
                </a:solidFill>
              </a:defRPr>
            </a:lvl1pPr>
            <a:lvl2pPr marL="471487" indent="0">
              <a:buNone/>
              <a:defRPr sz="1800">
                <a:solidFill>
                  <a:schemeClr val="bg1">
                    <a:lumMod val="85000"/>
                  </a:schemeClr>
                </a:solidFill>
              </a:defRPr>
            </a:lvl2pPr>
            <a:lvl3pPr marL="909637" indent="0">
              <a:buNone/>
              <a:defRPr sz="1600">
                <a:solidFill>
                  <a:schemeClr val="bg1">
                    <a:lumMod val="85000"/>
                  </a:schemeClr>
                </a:solidFill>
              </a:defRPr>
            </a:lvl3pPr>
            <a:lvl4pPr marL="1306513" indent="0">
              <a:buNone/>
              <a:defRPr sz="1400">
                <a:solidFill>
                  <a:schemeClr val="bg1">
                    <a:lumMod val="85000"/>
                  </a:schemeClr>
                </a:solidFill>
              </a:defRPr>
            </a:lvl4pPr>
            <a:lvl5pPr marL="1695450" indent="0">
              <a:buNone/>
              <a:defRPr sz="140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619316" y="1463421"/>
            <a:ext cx="3764096" cy="4433348"/>
          </a:xfrm>
          <a:solidFill>
            <a:schemeClr val="bg1">
              <a:lumMod val="85000"/>
            </a:schemeClr>
          </a:solidFill>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6"/>
          </p:nvPr>
        </p:nvSpPr>
        <p:spPr>
          <a:xfrm>
            <a:off x="4706684" y="1463421"/>
            <a:ext cx="3764096" cy="4433348"/>
          </a:xfrm>
          <a:solidFill>
            <a:schemeClr val="bg1">
              <a:lumMod val="85000"/>
            </a:schemeClr>
          </a:solidFill>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20"/>
          </p:nvPr>
        </p:nvSpPr>
        <p:spPr>
          <a:ln/>
        </p:spPr>
        <p:txBody>
          <a:bodyPr/>
          <a:lstStyle>
            <a:lvl1pPr>
              <a:defRPr/>
            </a:lvl1pPr>
          </a:lstStyle>
          <a:p>
            <a:pPr>
              <a:defRPr/>
            </a:pPr>
            <a:fld id="{8B5FCB9F-05A3-4114-BCF4-54D94B624D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838631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3"/>
          <p:cNvSpPr>
            <a:spLocks noGrp="1"/>
          </p:cNvSpPr>
          <p:nvPr>
            <p:ph type="body" sz="half" idx="2"/>
          </p:nvPr>
        </p:nvSpPr>
        <p:spPr>
          <a:xfrm>
            <a:off x="4624388" y="1381125"/>
            <a:ext cx="3924300" cy="46228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11"/>
          </p:nvPr>
        </p:nvSpPr>
        <p:spPr>
          <a:xfrm>
            <a:off x="539750" y="1380567"/>
            <a:ext cx="3932238" cy="4618595"/>
          </a:xfrm>
          <a:prstGeom prst="bevel">
            <a:avLst>
              <a:gd name="adj" fmla="val 1994"/>
            </a:avLst>
          </a:prstGeom>
          <a:solidFill>
            <a:srgbClr val="00306C"/>
          </a:solidFill>
          <a:ln>
            <a:solidFill>
              <a:schemeClr val="tx1"/>
            </a:solidFill>
          </a:ln>
        </p:spPr>
        <p:txBody>
          <a:bodyPr anchor="ctr"/>
          <a:lstStyle>
            <a:lvl1pPr algn="ctr">
              <a:defRPr sz="1200"/>
            </a:lvl1pPr>
            <a:lvl2pPr>
              <a:defRPr sz="1800"/>
            </a:lvl2pPr>
            <a:lvl3pPr>
              <a:defRPr sz="1600"/>
            </a:lvl3pPr>
            <a:lvl4pPr>
              <a:defRPr sz="1400"/>
            </a:lvl4pPr>
            <a:lvl5pPr>
              <a:defRPr sz="1400"/>
            </a:lvl5pPr>
          </a:lstStyle>
          <a:p>
            <a:pPr lvl="0"/>
            <a:endParaRPr lang="en-US" dirty="0"/>
          </a:p>
        </p:txBody>
      </p:sp>
      <p:sp>
        <p:nvSpPr>
          <p:cNvPr id="12" name="Content Placeholder 2"/>
          <p:cNvSpPr>
            <a:spLocks noGrp="1"/>
          </p:cNvSpPr>
          <p:nvPr>
            <p:ph sz="half" idx="1"/>
          </p:nvPr>
        </p:nvSpPr>
        <p:spPr>
          <a:xfrm>
            <a:off x="627790" y="1475851"/>
            <a:ext cx="3764096" cy="4433348"/>
          </a:xfrm>
          <a:solidFill>
            <a:schemeClr val="bg1">
              <a:lumMod val="85000"/>
            </a:schemeClr>
          </a:solidFill>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39BF71-FD2D-45E8-87F9-771D2FFD43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516504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3"/>
          <p:cNvSpPr>
            <a:spLocks noGrp="1"/>
          </p:cNvSpPr>
          <p:nvPr>
            <p:ph type="body" sz="half" idx="11"/>
          </p:nvPr>
        </p:nvSpPr>
        <p:spPr>
          <a:xfrm>
            <a:off x="2374085" y="2396791"/>
            <a:ext cx="6287262" cy="728345"/>
          </a:xfrm>
          <a:noFill/>
          <a:ln>
            <a:solidFill>
              <a:schemeClr val="tx1"/>
            </a:solidFill>
          </a:ln>
        </p:spPr>
        <p:txBody>
          <a:bodyPr anchor="ctr"/>
          <a:lstStyle>
            <a:lvl1pPr marL="401638" indent="-282575">
              <a:defRPr sz="1400"/>
            </a:lvl1pPr>
            <a:lvl2pPr marL="741363" indent="-339725">
              <a:defRPr sz="1200"/>
            </a:lvl2pPr>
            <a:lvl3pPr marL="969963" indent="-228600">
              <a:defRPr sz="11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3"/>
          <p:cNvSpPr>
            <a:spLocks noGrp="1"/>
          </p:cNvSpPr>
          <p:nvPr>
            <p:ph type="body" sz="half" idx="2"/>
          </p:nvPr>
        </p:nvSpPr>
        <p:spPr>
          <a:xfrm>
            <a:off x="482654" y="2396791"/>
            <a:ext cx="1755775"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9" name="Text Placeholder 3"/>
          <p:cNvSpPr>
            <a:spLocks noGrp="1"/>
          </p:cNvSpPr>
          <p:nvPr>
            <p:ph type="body" sz="half" idx="12"/>
          </p:nvPr>
        </p:nvSpPr>
        <p:spPr>
          <a:xfrm>
            <a:off x="482654" y="1371600"/>
            <a:ext cx="8178693" cy="795528"/>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anchor="ctr"/>
          <a:lstStyle>
            <a:lvl1pPr marL="0" indent="0" algn="ctr">
              <a:buFontTx/>
              <a:buNone/>
              <a:defRPr sz="2000"/>
            </a:lvl1pPr>
            <a:lvl2pPr marL="0" indent="0">
              <a:buFontTx/>
              <a:buNone/>
              <a:defRPr sz="1800"/>
            </a:lvl2pPr>
            <a:lvl3pPr marL="909637" indent="0">
              <a:buFontTx/>
              <a:buNone/>
              <a:defRPr sz="1600"/>
            </a:lvl3pPr>
            <a:lvl4pPr marL="1306513" indent="0">
              <a:buFontTx/>
              <a:buNone/>
              <a:defRPr sz="1400"/>
            </a:lvl4pPr>
            <a:lvl5pPr marL="1695450" indent="0">
              <a:buFontTx/>
              <a:buNone/>
              <a:defRPr sz="1400"/>
            </a:lvl5pPr>
          </a:lstStyle>
          <a:p>
            <a:pPr lvl="0"/>
            <a:r>
              <a:rPr lang="en-US" dirty="0" smtClean="0"/>
              <a:t>Click to edit Master text styles</a:t>
            </a:r>
          </a:p>
        </p:txBody>
      </p:sp>
      <p:sp>
        <p:nvSpPr>
          <p:cNvPr id="20" name="Text Placeholder 3"/>
          <p:cNvSpPr>
            <a:spLocks noGrp="1"/>
          </p:cNvSpPr>
          <p:nvPr>
            <p:ph type="body" sz="half" idx="13"/>
          </p:nvPr>
        </p:nvSpPr>
        <p:spPr>
          <a:xfrm>
            <a:off x="2374085" y="5270119"/>
            <a:ext cx="6287262" cy="728345"/>
          </a:xfrm>
          <a:noFill/>
          <a:ln>
            <a:solidFill>
              <a:schemeClr val="tx1"/>
            </a:solidFill>
          </a:ln>
        </p:spPr>
        <p:txBody>
          <a:bodyPr anchor="ctr"/>
          <a:lstStyle>
            <a:lvl1pPr marL="401638" indent="-282575">
              <a:defRPr sz="1400"/>
            </a:lvl1pPr>
            <a:lvl2pPr marL="741363" indent="-339725">
              <a:defRPr sz="1200"/>
            </a:lvl2pPr>
            <a:lvl3pPr marL="969963" indent="-228600">
              <a:defRPr sz="11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3"/>
          <p:cNvSpPr>
            <a:spLocks noGrp="1"/>
          </p:cNvSpPr>
          <p:nvPr>
            <p:ph type="body" sz="half" idx="15"/>
          </p:nvPr>
        </p:nvSpPr>
        <p:spPr>
          <a:xfrm>
            <a:off x="2374085" y="4312343"/>
            <a:ext cx="6287262" cy="728345"/>
          </a:xfrm>
          <a:noFill/>
          <a:ln>
            <a:solidFill>
              <a:schemeClr val="tx1"/>
            </a:solidFill>
          </a:ln>
        </p:spPr>
        <p:txBody>
          <a:bodyPr anchor="ctr"/>
          <a:lstStyle>
            <a:lvl1pPr marL="401638" indent="-282575">
              <a:defRPr sz="1400"/>
            </a:lvl1pPr>
            <a:lvl2pPr marL="741363" indent="-339725">
              <a:defRPr sz="1200"/>
            </a:lvl2pPr>
            <a:lvl3pPr marL="969963" indent="-228600">
              <a:defRPr sz="11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3"/>
          <p:cNvSpPr>
            <a:spLocks noGrp="1"/>
          </p:cNvSpPr>
          <p:nvPr>
            <p:ph type="body" sz="half" idx="17"/>
          </p:nvPr>
        </p:nvSpPr>
        <p:spPr>
          <a:xfrm>
            <a:off x="2374085" y="3354567"/>
            <a:ext cx="6287262" cy="728345"/>
          </a:xfrm>
          <a:noFill/>
          <a:ln>
            <a:solidFill>
              <a:schemeClr val="tx1"/>
            </a:solidFill>
          </a:ln>
        </p:spPr>
        <p:txBody>
          <a:bodyPr anchor="ctr"/>
          <a:lstStyle>
            <a:lvl1pPr marL="401638" indent="-282575">
              <a:defRPr sz="1400"/>
            </a:lvl1pPr>
            <a:lvl2pPr marL="741363" indent="-339725">
              <a:defRPr sz="1200"/>
            </a:lvl2pPr>
            <a:lvl3pPr marL="969963" indent="-228600">
              <a:defRPr sz="11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3"/>
          <p:cNvSpPr>
            <a:spLocks noGrp="1"/>
          </p:cNvSpPr>
          <p:nvPr>
            <p:ph type="body" sz="half" idx="18"/>
          </p:nvPr>
        </p:nvSpPr>
        <p:spPr>
          <a:xfrm>
            <a:off x="482654" y="3354799"/>
            <a:ext cx="1755775"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27" name="Text Placeholder 3"/>
          <p:cNvSpPr>
            <a:spLocks noGrp="1"/>
          </p:cNvSpPr>
          <p:nvPr>
            <p:ph type="body" sz="half" idx="19"/>
          </p:nvPr>
        </p:nvSpPr>
        <p:spPr>
          <a:xfrm>
            <a:off x="482654" y="4312575"/>
            <a:ext cx="1755775"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28" name="Text Placeholder 3"/>
          <p:cNvSpPr>
            <a:spLocks noGrp="1"/>
          </p:cNvSpPr>
          <p:nvPr>
            <p:ph type="body" sz="half" idx="20"/>
          </p:nvPr>
        </p:nvSpPr>
        <p:spPr>
          <a:xfrm>
            <a:off x="482654" y="5270351"/>
            <a:ext cx="1755775" cy="728113"/>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defRPr sz="12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2" name="Rectangle 6"/>
          <p:cNvSpPr>
            <a:spLocks noGrp="1" noChangeArrowheads="1"/>
          </p:cNvSpPr>
          <p:nvPr>
            <p:ph type="sldNum" sz="quarter" idx="21"/>
          </p:nvPr>
        </p:nvSpPr>
        <p:spPr>
          <a:ln/>
        </p:spPr>
        <p:txBody>
          <a:bodyPr/>
          <a:lstStyle>
            <a:lvl1pPr>
              <a:defRPr/>
            </a:lvl1pPr>
          </a:lstStyle>
          <a:p>
            <a:pPr>
              <a:defRPr/>
            </a:pPr>
            <a:fld id="{88578A1C-8493-4909-9283-1ECB32214F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23286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sp>
        <p:nvSpPr>
          <p:cNvPr id="21" name="Text Placeholder 3"/>
          <p:cNvSpPr>
            <a:spLocks noGrp="1"/>
          </p:cNvSpPr>
          <p:nvPr>
            <p:ph type="body" sz="half" idx="18"/>
          </p:nvPr>
        </p:nvSpPr>
        <p:spPr>
          <a:xfrm>
            <a:off x="387707" y="3465957"/>
            <a:ext cx="2487168" cy="2404491"/>
          </a:xfrm>
          <a:solidFill>
            <a:schemeClr val="bg1">
              <a:lumMod val="85000"/>
            </a:schemeClr>
          </a:solidFill>
        </p:spPr>
        <p:txBody>
          <a:bodyPr anchor="ctr"/>
          <a:lstStyle>
            <a:lvl1pPr marL="0" indent="0" algn="ctr">
              <a:buNone/>
              <a:defRPr sz="1600">
                <a:solidFill>
                  <a:schemeClr val="bg1">
                    <a:lumMod val="85000"/>
                  </a:schemeClr>
                </a:solidFill>
              </a:defRPr>
            </a:lvl1pPr>
            <a:lvl2pPr marL="284163" indent="0" algn="ctr">
              <a:buNone/>
              <a:defRPr sz="1400">
                <a:solidFill>
                  <a:schemeClr val="bg1">
                    <a:lumMod val="85000"/>
                  </a:schemeClr>
                </a:solidFill>
              </a:defRPr>
            </a:lvl2pPr>
            <a:lvl3pPr marL="576263" indent="0" algn="ctr">
              <a:buNone/>
              <a:defRPr sz="1200">
                <a:solidFill>
                  <a:schemeClr val="bg1">
                    <a:lumMod val="85000"/>
                  </a:schemeClr>
                </a:solidFill>
              </a:defRPr>
            </a:lvl3pPr>
            <a:lvl4pPr marL="858837" indent="0" algn="ctr">
              <a:buNone/>
              <a:defRPr sz="1100">
                <a:solidFill>
                  <a:schemeClr val="bg1">
                    <a:lumMod val="85000"/>
                  </a:schemeClr>
                </a:solidFill>
              </a:defRPr>
            </a:lvl4pPr>
            <a:lvl5pPr marL="1143000" indent="0" algn="ctr">
              <a:buNone/>
              <a:defRPr sz="110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5613" y="171450"/>
            <a:ext cx="8135937" cy="733425"/>
          </a:xfrm>
        </p:spPr>
        <p:txBody>
          <a:bodyPr/>
          <a:lstStyle/>
          <a:p>
            <a:r>
              <a:rPr lang="en-US" smtClean="0"/>
              <a:t>Click to edit Master title style</a:t>
            </a:r>
            <a:endParaRPr lang="en-US"/>
          </a:p>
        </p:txBody>
      </p:sp>
      <p:sp>
        <p:nvSpPr>
          <p:cNvPr id="6" name="Text Placeholder 3"/>
          <p:cNvSpPr>
            <a:spLocks noGrp="1"/>
          </p:cNvSpPr>
          <p:nvPr>
            <p:ph type="body" sz="half" idx="11"/>
          </p:nvPr>
        </p:nvSpPr>
        <p:spPr>
          <a:xfrm>
            <a:off x="2386584" y="1379464"/>
            <a:ext cx="4370832" cy="961400"/>
          </a:xfrm>
          <a:prstGeom prst="rect">
            <a:avLst/>
          </a:prstGeom>
          <a:solidFill>
            <a:srgbClr val="00306C"/>
          </a:solidFill>
          <a:ln>
            <a:solidFill>
              <a:schemeClr val="tx1"/>
            </a:solidFill>
          </a:ln>
          <a:scene3d>
            <a:camera prst="orthographicFront"/>
            <a:lightRig rig="threePt" dir="t"/>
          </a:scene3d>
          <a:sp3d>
            <a:bevelT w="165100" prst="coolSlant"/>
          </a:sp3d>
        </p:spPr>
        <p:txBody>
          <a:bodyPr anchor="ctr"/>
          <a:lstStyle>
            <a:lvl1pPr marL="0" indent="0" algn="ctr">
              <a:buNone/>
              <a:defRPr sz="20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7" name="Text Placeholder 3"/>
          <p:cNvSpPr>
            <a:spLocks noGrp="1"/>
          </p:cNvSpPr>
          <p:nvPr>
            <p:ph type="body" sz="half" idx="12"/>
          </p:nvPr>
        </p:nvSpPr>
        <p:spPr>
          <a:xfrm>
            <a:off x="387707" y="2725975"/>
            <a:ext cx="2483508" cy="728113"/>
          </a:xfrm>
          <a:prstGeom prst="rect">
            <a:avLst/>
          </a:prstGeom>
          <a:solidFill>
            <a:schemeClr val="tx2">
              <a:lumMod val="75000"/>
              <a:lumOff val="25000"/>
            </a:schemeClr>
          </a:solidFill>
          <a:ln>
            <a:solidFill>
              <a:schemeClr val="tx1"/>
            </a:solidFill>
          </a:ln>
          <a:scene3d>
            <a:camera prst="orthographicFront"/>
            <a:lightRig rig="threePt" dir="t"/>
          </a:scene3d>
          <a:sp3d>
            <a:bevelT w="165100" prst="coolSlant"/>
          </a:sp3d>
        </p:spPr>
        <p:txBody>
          <a:bodyPr anchor="ctr"/>
          <a:lstStyle>
            <a:lvl1pPr marL="0" indent="0" algn="ctr">
              <a:buNone/>
              <a:defRPr sz="14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9" name="Text Placeholder 3"/>
          <p:cNvSpPr>
            <a:spLocks noGrp="1"/>
          </p:cNvSpPr>
          <p:nvPr>
            <p:ph type="body" sz="half" idx="14"/>
          </p:nvPr>
        </p:nvSpPr>
        <p:spPr>
          <a:xfrm>
            <a:off x="3330246" y="2725975"/>
            <a:ext cx="2483508" cy="728113"/>
          </a:xfrm>
          <a:prstGeom prst="rect">
            <a:avLst/>
          </a:prstGeom>
          <a:solidFill>
            <a:schemeClr val="tx2">
              <a:lumMod val="75000"/>
              <a:lumOff val="25000"/>
            </a:schemeClr>
          </a:solidFill>
          <a:ln>
            <a:solidFill>
              <a:schemeClr val="tx1"/>
            </a:solidFill>
          </a:ln>
          <a:scene3d>
            <a:camera prst="orthographicFront"/>
            <a:lightRig rig="threePt" dir="t"/>
          </a:scene3d>
          <a:sp3d>
            <a:bevelT w="165100" prst="coolSlant"/>
          </a:sp3d>
        </p:spPr>
        <p:txBody>
          <a:bodyPr anchor="ctr"/>
          <a:lstStyle>
            <a:lvl1pPr marL="0" indent="0" algn="ctr">
              <a:buNone/>
              <a:defRPr sz="14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0" name="Text Placeholder 3"/>
          <p:cNvSpPr>
            <a:spLocks noGrp="1"/>
          </p:cNvSpPr>
          <p:nvPr>
            <p:ph type="body" sz="half" idx="15"/>
          </p:nvPr>
        </p:nvSpPr>
        <p:spPr>
          <a:xfrm>
            <a:off x="6272785" y="2725975"/>
            <a:ext cx="2483508" cy="728113"/>
          </a:xfrm>
          <a:prstGeom prst="rect">
            <a:avLst/>
          </a:prstGeom>
          <a:solidFill>
            <a:schemeClr val="tx2">
              <a:lumMod val="75000"/>
              <a:lumOff val="25000"/>
            </a:schemeClr>
          </a:solidFill>
          <a:ln>
            <a:solidFill>
              <a:schemeClr val="tx1"/>
            </a:solidFill>
          </a:ln>
          <a:scene3d>
            <a:camera prst="orthographicFront"/>
            <a:lightRig rig="threePt" dir="t"/>
          </a:scene3d>
          <a:sp3d>
            <a:bevelT w="165100" prst="coolSlant"/>
          </a:sp3d>
        </p:spPr>
        <p:txBody>
          <a:bodyPr anchor="ctr"/>
          <a:lstStyle>
            <a:lvl1pPr marL="0" indent="0" algn="ctr">
              <a:buNone/>
              <a:defRPr sz="1400">
                <a:solidFill>
                  <a:schemeClr val="bg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8" name="Text Placeholder 3"/>
          <p:cNvSpPr>
            <a:spLocks noGrp="1"/>
          </p:cNvSpPr>
          <p:nvPr>
            <p:ph type="body" sz="half" idx="2"/>
          </p:nvPr>
        </p:nvSpPr>
        <p:spPr>
          <a:xfrm>
            <a:off x="437086" y="3511297"/>
            <a:ext cx="2388410" cy="2313812"/>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3"/>
          <p:cNvSpPr>
            <a:spLocks noGrp="1"/>
          </p:cNvSpPr>
          <p:nvPr>
            <p:ph type="body" sz="half" idx="19"/>
          </p:nvPr>
        </p:nvSpPr>
        <p:spPr>
          <a:xfrm>
            <a:off x="3332075" y="3465957"/>
            <a:ext cx="2487168" cy="2404491"/>
          </a:xfrm>
          <a:solidFill>
            <a:schemeClr val="bg1">
              <a:lumMod val="85000"/>
            </a:schemeClr>
          </a:solidFill>
        </p:spPr>
        <p:txBody>
          <a:bodyPr anchor="ctr"/>
          <a:lstStyle>
            <a:lvl1pPr marL="0" indent="0" algn="ctr">
              <a:buNone/>
              <a:defRPr sz="1600">
                <a:solidFill>
                  <a:schemeClr val="bg1">
                    <a:lumMod val="85000"/>
                  </a:schemeClr>
                </a:solidFill>
              </a:defRPr>
            </a:lvl1pPr>
            <a:lvl2pPr marL="284163" indent="0" algn="ctr">
              <a:buNone/>
              <a:defRPr sz="1400">
                <a:solidFill>
                  <a:schemeClr val="bg1">
                    <a:lumMod val="85000"/>
                  </a:schemeClr>
                </a:solidFill>
              </a:defRPr>
            </a:lvl2pPr>
            <a:lvl3pPr marL="576263" indent="0" algn="ctr">
              <a:buNone/>
              <a:defRPr sz="1200">
                <a:solidFill>
                  <a:schemeClr val="bg1">
                    <a:lumMod val="85000"/>
                  </a:schemeClr>
                </a:solidFill>
              </a:defRPr>
            </a:lvl3pPr>
            <a:lvl4pPr marL="858837" indent="0" algn="ctr">
              <a:buNone/>
              <a:defRPr sz="1100">
                <a:solidFill>
                  <a:schemeClr val="bg1">
                    <a:lumMod val="85000"/>
                  </a:schemeClr>
                </a:solidFill>
              </a:defRPr>
            </a:lvl4pPr>
            <a:lvl5pPr marL="1143000" indent="0" algn="ctr">
              <a:buNone/>
              <a:defRPr sz="110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0"/>
          </p:nvPr>
        </p:nvSpPr>
        <p:spPr>
          <a:xfrm>
            <a:off x="3381454" y="3511297"/>
            <a:ext cx="2388410" cy="2313812"/>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3"/>
          <p:cNvSpPr>
            <a:spLocks noGrp="1"/>
          </p:cNvSpPr>
          <p:nvPr>
            <p:ph type="body" sz="half" idx="21"/>
          </p:nvPr>
        </p:nvSpPr>
        <p:spPr>
          <a:xfrm>
            <a:off x="6276443" y="3465957"/>
            <a:ext cx="2487168" cy="2404491"/>
          </a:xfrm>
          <a:solidFill>
            <a:schemeClr val="bg1">
              <a:lumMod val="85000"/>
            </a:schemeClr>
          </a:solidFill>
        </p:spPr>
        <p:txBody>
          <a:bodyPr anchor="ctr"/>
          <a:lstStyle>
            <a:lvl1pPr marL="0" indent="0" algn="ctr">
              <a:buNone/>
              <a:defRPr sz="1600">
                <a:solidFill>
                  <a:schemeClr val="bg1">
                    <a:lumMod val="85000"/>
                  </a:schemeClr>
                </a:solidFill>
              </a:defRPr>
            </a:lvl1pPr>
            <a:lvl2pPr marL="284163" indent="0" algn="ctr">
              <a:buNone/>
              <a:defRPr sz="1400">
                <a:solidFill>
                  <a:schemeClr val="bg1">
                    <a:lumMod val="85000"/>
                  </a:schemeClr>
                </a:solidFill>
              </a:defRPr>
            </a:lvl2pPr>
            <a:lvl3pPr marL="576263" indent="0" algn="ctr">
              <a:buNone/>
              <a:defRPr sz="1200">
                <a:solidFill>
                  <a:schemeClr val="bg1">
                    <a:lumMod val="85000"/>
                  </a:schemeClr>
                </a:solidFill>
              </a:defRPr>
            </a:lvl3pPr>
            <a:lvl4pPr marL="858837" indent="0" algn="ctr">
              <a:buNone/>
              <a:defRPr sz="1100">
                <a:solidFill>
                  <a:schemeClr val="bg1">
                    <a:lumMod val="85000"/>
                  </a:schemeClr>
                </a:solidFill>
              </a:defRPr>
            </a:lvl4pPr>
            <a:lvl5pPr marL="1143000" indent="0" algn="ctr">
              <a:buNone/>
              <a:defRPr sz="1100">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3"/>
          <p:cNvSpPr>
            <a:spLocks noGrp="1"/>
          </p:cNvSpPr>
          <p:nvPr>
            <p:ph type="body" sz="half" idx="22"/>
          </p:nvPr>
        </p:nvSpPr>
        <p:spPr>
          <a:xfrm>
            <a:off x="6325822" y="3511297"/>
            <a:ext cx="2388410" cy="2313812"/>
          </a:xfrm>
        </p:spPr>
        <p:txBody>
          <a:bodyPr/>
          <a:lstStyle>
            <a:lvl1pPr marL="284163" indent="-284163">
              <a:defRPr sz="1600"/>
            </a:lvl1pPr>
            <a:lvl2pPr marL="576263" indent="-292100">
              <a:defRPr sz="1400"/>
            </a:lvl2pPr>
            <a:lvl3pPr marL="858838" indent="-282575">
              <a:defRPr sz="1200"/>
            </a:lvl3pPr>
            <a:lvl4pPr marL="1143000" indent="-284163">
              <a:defRPr sz="1100"/>
            </a:lvl4pPr>
            <a:lvl5pPr marL="1427163" indent="-284163">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3"/>
          <p:cNvSpPr>
            <a:spLocks noGrp="1"/>
          </p:cNvSpPr>
          <p:nvPr>
            <p:ph type="sldNum" sz="quarter" idx="23"/>
          </p:nvPr>
        </p:nvSpPr>
        <p:spPr>
          <a:xfrm>
            <a:off x="228600" y="6248400"/>
            <a:ext cx="1905000" cy="457200"/>
          </a:xfrm>
        </p:spPr>
        <p:txBody>
          <a:bodyPr/>
          <a:lstStyle>
            <a:lvl1pPr>
              <a:defRPr/>
            </a:lvl1pPr>
          </a:lstStyle>
          <a:p>
            <a:pPr>
              <a:defRPr/>
            </a:pPr>
            <a:fld id="{A2C3BDFB-27B6-4EB9-955D-1FEEC496F5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0748379"/>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4"/>
          <p:cNvSpPr>
            <a:spLocks noGrp="1"/>
          </p:cNvSpPr>
          <p:nvPr>
            <p:ph type="body" sz="half" idx="20"/>
          </p:nvPr>
        </p:nvSpPr>
        <p:spPr>
          <a:xfrm>
            <a:off x="436436" y="1481709"/>
            <a:ext cx="4025836" cy="4425315"/>
          </a:xfrm>
          <a:prstGeom prst="roundRect">
            <a:avLst>
              <a:gd name="adj" fmla="val 9399"/>
            </a:avLst>
          </a:prstGeom>
          <a:solidFill>
            <a:schemeClr val="accent2">
              <a:lumMod val="20000"/>
              <a:lumOff val="80000"/>
            </a:schemeClr>
          </a:solidFill>
        </p:spPr>
        <p:txBody>
          <a:bodyPr anchor="ctr"/>
          <a:lstStyle>
            <a:lvl1pPr marL="0" indent="0" algn="ctr">
              <a:buNone/>
              <a:defRPr sz="2000">
                <a:solidFill>
                  <a:schemeClr val="accent2">
                    <a:lumMod val="20000"/>
                    <a:lumOff val="80000"/>
                  </a:schemeClr>
                </a:solidFill>
              </a:defRPr>
            </a:lvl1pPr>
            <a:lvl2pPr marL="471487" indent="0" algn="ctr">
              <a:buNone/>
              <a:defRPr sz="1800">
                <a:solidFill>
                  <a:schemeClr val="accent2">
                    <a:lumMod val="20000"/>
                    <a:lumOff val="80000"/>
                  </a:schemeClr>
                </a:solidFill>
              </a:defRPr>
            </a:lvl2pPr>
            <a:lvl3pPr marL="909637" indent="0" algn="ctr">
              <a:buNone/>
              <a:defRPr sz="1600">
                <a:solidFill>
                  <a:schemeClr val="accent2">
                    <a:lumMod val="20000"/>
                    <a:lumOff val="80000"/>
                  </a:schemeClr>
                </a:solidFill>
              </a:defRPr>
            </a:lvl3pPr>
            <a:lvl4pPr marL="1306513" indent="0" algn="ctr">
              <a:buNone/>
              <a:defRPr sz="1400">
                <a:solidFill>
                  <a:schemeClr val="accent2">
                    <a:lumMod val="20000"/>
                    <a:lumOff val="80000"/>
                  </a:schemeClr>
                </a:solidFill>
              </a:defRPr>
            </a:lvl4pPr>
            <a:lvl5pPr marL="1695450" indent="0" algn="ctr">
              <a:buNone/>
              <a:defRPr sz="1400">
                <a:solidFill>
                  <a:schemeClr val="accent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548169" y="2177335"/>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6" name="Text Placeholder 3"/>
          <p:cNvSpPr>
            <a:spLocks noGrp="1"/>
          </p:cNvSpPr>
          <p:nvPr>
            <p:ph type="body" sz="half" idx="11"/>
          </p:nvPr>
        </p:nvSpPr>
        <p:spPr>
          <a:xfrm>
            <a:off x="1855761" y="2177335"/>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7" name="Text Placeholder 3"/>
          <p:cNvSpPr>
            <a:spLocks noGrp="1"/>
          </p:cNvSpPr>
          <p:nvPr>
            <p:ph type="body" sz="half" idx="12"/>
          </p:nvPr>
        </p:nvSpPr>
        <p:spPr>
          <a:xfrm>
            <a:off x="3163353" y="2177335"/>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8" name="Text Placeholder 4"/>
          <p:cNvSpPr>
            <a:spLocks noGrp="1"/>
          </p:cNvSpPr>
          <p:nvPr>
            <p:ph type="body" sz="half" idx="3"/>
          </p:nvPr>
        </p:nvSpPr>
        <p:spPr>
          <a:xfrm>
            <a:off x="4624388" y="1381125"/>
            <a:ext cx="3924300" cy="46228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3"/>
          </p:nvPr>
        </p:nvSpPr>
        <p:spPr>
          <a:xfrm>
            <a:off x="1938568" y="1637157"/>
            <a:ext cx="1002840" cy="369332"/>
          </a:xfrm>
          <a:prstGeom prst="rect">
            <a:avLst/>
          </a:prstGeom>
          <a:noFill/>
          <a:ln>
            <a:noFill/>
          </a:ln>
          <a:scene3d>
            <a:camera prst="orthographicFront"/>
            <a:lightRig rig="threePt" dir="t"/>
          </a:scene3d>
          <a:sp3d>
            <a:bevelT w="165100" prst="coolSlant"/>
          </a:sp3d>
        </p:spPr>
        <p:txBody>
          <a:bodyPr wrap="none" anchor="ctr">
            <a:spAutoFit/>
          </a:bodyPr>
          <a:lstStyle>
            <a:lvl1pPr marL="0" indent="0" algn="ctr">
              <a:buNone/>
              <a:defRPr sz="18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0" name="Text Placeholder 3"/>
          <p:cNvSpPr>
            <a:spLocks noGrp="1"/>
          </p:cNvSpPr>
          <p:nvPr>
            <p:ph type="body" sz="half" idx="14"/>
          </p:nvPr>
        </p:nvSpPr>
        <p:spPr>
          <a:xfrm>
            <a:off x="548169" y="339348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1" name="Text Placeholder 3"/>
          <p:cNvSpPr>
            <a:spLocks noGrp="1"/>
          </p:cNvSpPr>
          <p:nvPr>
            <p:ph type="body" sz="half" idx="15"/>
          </p:nvPr>
        </p:nvSpPr>
        <p:spPr>
          <a:xfrm>
            <a:off x="1855761" y="339348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2" name="Text Placeholder 3"/>
          <p:cNvSpPr>
            <a:spLocks noGrp="1"/>
          </p:cNvSpPr>
          <p:nvPr>
            <p:ph type="body" sz="half" idx="16"/>
          </p:nvPr>
        </p:nvSpPr>
        <p:spPr>
          <a:xfrm>
            <a:off x="3163353" y="339348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3" name="Text Placeholder 3"/>
          <p:cNvSpPr>
            <a:spLocks noGrp="1"/>
          </p:cNvSpPr>
          <p:nvPr>
            <p:ph type="body" sz="half" idx="17"/>
          </p:nvPr>
        </p:nvSpPr>
        <p:spPr>
          <a:xfrm>
            <a:off x="548169" y="458220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4" name="Text Placeholder 3"/>
          <p:cNvSpPr>
            <a:spLocks noGrp="1"/>
          </p:cNvSpPr>
          <p:nvPr>
            <p:ph type="body" sz="half" idx="18"/>
          </p:nvPr>
        </p:nvSpPr>
        <p:spPr>
          <a:xfrm>
            <a:off x="1855761" y="458220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5" name="Text Placeholder 3"/>
          <p:cNvSpPr>
            <a:spLocks noGrp="1"/>
          </p:cNvSpPr>
          <p:nvPr>
            <p:ph type="body" sz="half" idx="19"/>
          </p:nvPr>
        </p:nvSpPr>
        <p:spPr>
          <a:xfrm>
            <a:off x="3163353" y="4582207"/>
            <a:ext cx="1198335" cy="1068785"/>
          </a:xfrm>
          <a:prstGeom prst="rect">
            <a:avLst/>
          </a:prstGeom>
          <a:solidFill>
            <a:schemeClr val="bg1">
              <a:lumMod val="85000"/>
            </a:schemeClr>
          </a:solidFill>
          <a:ln>
            <a:noFill/>
          </a:ln>
          <a:scene3d>
            <a:camera prst="orthographicFront"/>
            <a:lightRig rig="threePt" dir="t"/>
          </a:scene3d>
          <a:sp3d>
            <a:bevelT w="165100" prst="coolSlant"/>
          </a:sp3d>
        </p:spPr>
        <p:txBody>
          <a:bodyPr anchor="ctr"/>
          <a:lstStyle>
            <a:lvl1pPr marL="0" indent="0" algn="ctr">
              <a:buNone/>
              <a:defRPr sz="1200">
                <a:solidFill>
                  <a:schemeClr val="tx1"/>
                </a:solidFill>
              </a:defRPr>
            </a:lvl1pPr>
            <a:lvl2pPr>
              <a:defRPr sz="1800"/>
            </a:lvl2pPr>
            <a:lvl3pPr>
              <a:defRPr sz="1600"/>
            </a:lvl3pPr>
            <a:lvl4pPr>
              <a:defRPr sz="1400"/>
            </a:lvl4pPr>
            <a:lvl5pPr>
              <a:defRPr sz="1400"/>
            </a:lvl5pPr>
          </a:lstStyle>
          <a:p>
            <a:pPr lvl="0"/>
            <a:r>
              <a:rPr lang="en-US" smtClean="0"/>
              <a:t>Click to edit Master text styles</a:t>
            </a:r>
          </a:p>
        </p:txBody>
      </p:sp>
      <p:sp>
        <p:nvSpPr>
          <p:cNvPr id="16" name="Rectangle 6"/>
          <p:cNvSpPr>
            <a:spLocks noGrp="1" noChangeArrowheads="1"/>
          </p:cNvSpPr>
          <p:nvPr>
            <p:ph type="sldNum" sz="quarter" idx="21"/>
          </p:nvPr>
        </p:nvSpPr>
        <p:spPr>
          <a:ln/>
        </p:spPr>
        <p:txBody>
          <a:bodyPr/>
          <a:lstStyle>
            <a:lvl1pPr>
              <a:defRPr/>
            </a:lvl1pPr>
          </a:lstStyle>
          <a:p>
            <a:pPr>
              <a:defRPr/>
            </a:pPr>
            <a:fld id="{CF0DC08A-AE2B-4F61-AB22-B47B8219E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87276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171450"/>
            <a:ext cx="8135937" cy="7334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47688" y="1381125"/>
            <a:ext cx="3924300" cy="4622800"/>
          </a:xfrm>
        </p:spPr>
        <p:txBody>
          <a:bodyPr/>
          <a:lstStyle/>
          <a:p>
            <a:pPr lvl="0"/>
            <a:endParaRPr lang="en-US" noProof="0" dirty="0" smtClean="0"/>
          </a:p>
        </p:txBody>
      </p:sp>
      <p:sp>
        <p:nvSpPr>
          <p:cNvPr id="4" name="Text Placeholder 3"/>
          <p:cNvSpPr>
            <a:spLocks noGrp="1"/>
          </p:cNvSpPr>
          <p:nvPr>
            <p:ph type="body" sz="half" idx="2"/>
          </p:nvPr>
        </p:nvSpPr>
        <p:spPr>
          <a:xfrm>
            <a:off x="4624388" y="1381125"/>
            <a:ext cx="39243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solidFill>
                  <a:srgbClr val="FFFFFF"/>
                </a:solidFill>
              </a:defRPr>
            </a:lvl1pPr>
          </a:lstStyle>
          <a:p>
            <a:pPr>
              <a:defRPr/>
            </a:pPr>
            <a:fld id="{9FAEEA2A-5BC3-48E8-8AD2-7F0AC14FE957}" type="slidenum">
              <a:rPr lang="en-US"/>
              <a:pPr>
                <a:defRPr/>
              </a:pPr>
              <a:t>‹#›</a:t>
            </a:fld>
            <a:endParaRPr lang="en-US" dirty="0"/>
          </a:p>
        </p:txBody>
      </p:sp>
    </p:spTree>
    <p:extLst>
      <p:ext uri="{BB962C8B-B14F-4D97-AF65-F5344CB8AC3E}">
        <p14:creationId xmlns:p14="http://schemas.microsoft.com/office/powerpoint/2010/main" val="159158447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8600" y="1676400"/>
            <a:ext cx="8686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228600" y="304800"/>
            <a:ext cx="8686800" cy="1143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035" name="Picture 11" descr="ba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p:spPr>
      </p:pic>
      <p:pic>
        <p:nvPicPr>
          <p:cNvPr id="1038" name="Picture 14" descr="ba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p:spPr>
      </p:pic>
      <p:pic>
        <p:nvPicPr>
          <p:cNvPr id="1040" name="Picture 16" descr="logo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92938" y="6253163"/>
            <a:ext cx="1846262"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300" b="1">
          <a:solidFill>
            <a:schemeClr val="tx2"/>
          </a:solidFill>
          <a:latin typeface="+mj-lt"/>
          <a:ea typeface="+mj-ea"/>
          <a:cs typeface="+mj-cs"/>
        </a:defRPr>
      </a:lvl1pPr>
      <a:lvl2pPr algn="l" rtl="0" eaLnBrk="1" fontAlgn="base" hangingPunct="1">
        <a:spcBef>
          <a:spcPct val="0"/>
        </a:spcBef>
        <a:spcAft>
          <a:spcPct val="0"/>
        </a:spcAft>
        <a:defRPr sz="4300" b="1">
          <a:solidFill>
            <a:schemeClr val="tx2"/>
          </a:solidFill>
          <a:latin typeface="Arial" charset="0"/>
        </a:defRPr>
      </a:lvl2pPr>
      <a:lvl3pPr algn="l" rtl="0" eaLnBrk="1" fontAlgn="base" hangingPunct="1">
        <a:spcBef>
          <a:spcPct val="0"/>
        </a:spcBef>
        <a:spcAft>
          <a:spcPct val="0"/>
        </a:spcAft>
        <a:defRPr sz="4300" b="1">
          <a:solidFill>
            <a:schemeClr val="tx2"/>
          </a:solidFill>
          <a:latin typeface="Arial" charset="0"/>
        </a:defRPr>
      </a:lvl3pPr>
      <a:lvl4pPr algn="l" rtl="0" eaLnBrk="1" fontAlgn="base" hangingPunct="1">
        <a:spcBef>
          <a:spcPct val="0"/>
        </a:spcBef>
        <a:spcAft>
          <a:spcPct val="0"/>
        </a:spcAft>
        <a:defRPr sz="4300" b="1">
          <a:solidFill>
            <a:schemeClr val="tx2"/>
          </a:solidFill>
          <a:latin typeface="Arial" charset="0"/>
        </a:defRPr>
      </a:lvl4pPr>
      <a:lvl5pPr algn="l" rtl="0" eaLnBrk="1" fontAlgn="base" hangingPunct="1">
        <a:spcBef>
          <a:spcPct val="0"/>
        </a:spcBef>
        <a:spcAft>
          <a:spcPct val="0"/>
        </a:spcAft>
        <a:defRPr sz="4300" b="1">
          <a:solidFill>
            <a:schemeClr val="tx2"/>
          </a:solidFill>
          <a:latin typeface="Arial" charset="0"/>
        </a:defRPr>
      </a:lvl5pPr>
      <a:lvl6pPr marL="457200" algn="l" rtl="0" eaLnBrk="1" fontAlgn="base" hangingPunct="1">
        <a:spcBef>
          <a:spcPct val="0"/>
        </a:spcBef>
        <a:spcAft>
          <a:spcPct val="0"/>
        </a:spcAft>
        <a:defRPr sz="4300" b="1">
          <a:solidFill>
            <a:schemeClr val="tx2"/>
          </a:solidFill>
          <a:latin typeface="Arial" charset="0"/>
        </a:defRPr>
      </a:lvl6pPr>
      <a:lvl7pPr marL="914400" algn="l" rtl="0" eaLnBrk="1" fontAlgn="base" hangingPunct="1">
        <a:spcBef>
          <a:spcPct val="0"/>
        </a:spcBef>
        <a:spcAft>
          <a:spcPct val="0"/>
        </a:spcAft>
        <a:defRPr sz="4300" b="1">
          <a:solidFill>
            <a:schemeClr val="tx2"/>
          </a:solidFill>
          <a:latin typeface="Arial" charset="0"/>
        </a:defRPr>
      </a:lvl7pPr>
      <a:lvl8pPr marL="1371600" algn="l" rtl="0" eaLnBrk="1" fontAlgn="base" hangingPunct="1">
        <a:spcBef>
          <a:spcPct val="0"/>
        </a:spcBef>
        <a:spcAft>
          <a:spcPct val="0"/>
        </a:spcAft>
        <a:defRPr sz="4300" b="1">
          <a:solidFill>
            <a:schemeClr val="tx2"/>
          </a:solidFill>
          <a:latin typeface="Arial" charset="0"/>
        </a:defRPr>
      </a:lvl8pPr>
      <a:lvl9pPr marL="1828800" algn="l"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g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EAEAEA"/>
          </a:fgClr>
          <a:bgClr>
            <a:schemeClr val="bg1"/>
          </a:bgClr>
        </a:patt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175" y="0"/>
            <a:ext cx="9140825" cy="1017588"/>
          </a:xfrm>
          <a:prstGeom prst="rect">
            <a:avLst/>
          </a:prstGeom>
          <a:solidFill>
            <a:srgbClr val="00306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7" name="Rectangle 3"/>
          <p:cNvSpPr>
            <a:spLocks noGrp="1" noChangeArrowheads="1"/>
          </p:cNvSpPr>
          <p:nvPr>
            <p:ph type="title"/>
          </p:nvPr>
        </p:nvSpPr>
        <p:spPr bwMode="auto">
          <a:xfrm>
            <a:off x="455613" y="171450"/>
            <a:ext cx="8135937" cy="7334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 tIns="45720" rIns="4572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47688" y="1381125"/>
            <a:ext cx="8001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6246813"/>
            <a:ext cx="9140825" cy="611187"/>
          </a:xfrm>
          <a:prstGeom prst="rect">
            <a:avLst/>
          </a:prstGeom>
          <a:solidFill>
            <a:srgbClr val="00306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721926" name="Rectangle 6"/>
          <p:cNvSpPr>
            <a:spLocks noGrp="1" noChangeArrowheads="1"/>
          </p:cNvSpPr>
          <p:nvPr>
            <p:ph type="sldNum" sz="quarter" idx="4"/>
          </p:nvPr>
        </p:nvSpPr>
        <p:spPr bwMode="auto">
          <a:xfrm>
            <a:off x="157163" y="6369050"/>
            <a:ext cx="1366837" cy="4762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137160" rIns="91440" bIns="18288" numCol="1" anchor="t" anchorCtr="0" compatLnSpc="1">
            <a:prstTxWarp prst="textNoShape">
              <a:avLst/>
            </a:prstTxWarp>
          </a:bodyPr>
          <a:lstStyle>
            <a:lvl1pPr>
              <a:defRPr sz="1400" b="1">
                <a:solidFill>
                  <a:schemeClr val="bg1"/>
                </a:solidFill>
                <a:latin typeface="Franklin Gothic Medium" pitchFamily="34" charset="0"/>
                <a:cs typeface="+mn-cs"/>
              </a:defRPr>
            </a:lvl1pPr>
          </a:lstStyle>
          <a:p>
            <a:pPr fontAlgn="base">
              <a:spcBef>
                <a:spcPct val="0"/>
              </a:spcBef>
              <a:spcAft>
                <a:spcPct val="0"/>
              </a:spcAft>
              <a:defRPr/>
            </a:pPr>
            <a:fld id="{70776372-0291-4069-BA86-F1CC1076145E}" type="slidenum">
              <a:rPr lang="en-US">
                <a:solidFill>
                  <a:srgbClr val="FFFFFF"/>
                </a:solidFill>
              </a:rPr>
              <a:pPr fontAlgn="base">
                <a:spcBef>
                  <a:spcPct val="0"/>
                </a:spcBef>
                <a:spcAft>
                  <a:spcPct val="0"/>
                </a:spcAft>
                <a:defRPr/>
              </a:pPr>
              <a:t>‹#›</a:t>
            </a:fld>
            <a:endParaRPr lang="en-US">
              <a:solidFill>
                <a:srgbClr val="FFFFFF"/>
              </a:solidFill>
            </a:endParaRPr>
          </a:p>
        </p:txBody>
      </p:sp>
      <p:pic>
        <p:nvPicPr>
          <p:cNvPr id="1031" name="Picture 7" descr="foot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8588" y="6373813"/>
            <a:ext cx="2435225" cy="4587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648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800" i="1">
          <a:solidFill>
            <a:schemeClr val="bg1"/>
          </a:solidFill>
          <a:latin typeface="+mj-lt"/>
          <a:ea typeface="+mj-ea"/>
          <a:cs typeface="+mj-cs"/>
        </a:defRPr>
      </a:lvl1pPr>
      <a:lvl2pPr algn="l" rtl="0" eaLnBrk="0" fontAlgn="base" hangingPunct="0">
        <a:spcBef>
          <a:spcPct val="0"/>
        </a:spcBef>
        <a:spcAft>
          <a:spcPct val="0"/>
        </a:spcAft>
        <a:defRPr sz="2800" i="1">
          <a:solidFill>
            <a:schemeClr val="bg1"/>
          </a:solidFill>
          <a:latin typeface="Arial" charset="0"/>
        </a:defRPr>
      </a:lvl2pPr>
      <a:lvl3pPr algn="l" rtl="0" eaLnBrk="0" fontAlgn="base" hangingPunct="0">
        <a:spcBef>
          <a:spcPct val="0"/>
        </a:spcBef>
        <a:spcAft>
          <a:spcPct val="0"/>
        </a:spcAft>
        <a:defRPr sz="2800" i="1">
          <a:solidFill>
            <a:schemeClr val="bg1"/>
          </a:solidFill>
          <a:latin typeface="Arial" charset="0"/>
        </a:defRPr>
      </a:lvl3pPr>
      <a:lvl4pPr algn="l" rtl="0" eaLnBrk="0" fontAlgn="base" hangingPunct="0">
        <a:spcBef>
          <a:spcPct val="0"/>
        </a:spcBef>
        <a:spcAft>
          <a:spcPct val="0"/>
        </a:spcAft>
        <a:defRPr sz="2800" i="1">
          <a:solidFill>
            <a:schemeClr val="bg1"/>
          </a:solidFill>
          <a:latin typeface="Arial" charset="0"/>
        </a:defRPr>
      </a:lvl4pPr>
      <a:lvl5pPr algn="l" rtl="0" eaLnBrk="0" fontAlgn="base" hangingPunct="0">
        <a:spcBef>
          <a:spcPct val="0"/>
        </a:spcBef>
        <a:spcAft>
          <a:spcPct val="0"/>
        </a:spcAft>
        <a:defRPr sz="2800" i="1">
          <a:solidFill>
            <a:schemeClr val="bg1"/>
          </a:solidFill>
          <a:latin typeface="Arial" charset="0"/>
        </a:defRPr>
      </a:lvl5pPr>
      <a:lvl6pPr marL="457200" algn="l" rtl="0" fontAlgn="base">
        <a:spcBef>
          <a:spcPct val="0"/>
        </a:spcBef>
        <a:spcAft>
          <a:spcPct val="0"/>
        </a:spcAft>
        <a:defRPr sz="2800" i="1">
          <a:solidFill>
            <a:schemeClr val="bg1"/>
          </a:solidFill>
          <a:latin typeface="Arial" charset="0"/>
        </a:defRPr>
      </a:lvl6pPr>
      <a:lvl7pPr marL="914400" algn="l" rtl="0" fontAlgn="base">
        <a:spcBef>
          <a:spcPct val="0"/>
        </a:spcBef>
        <a:spcAft>
          <a:spcPct val="0"/>
        </a:spcAft>
        <a:defRPr sz="2800" i="1">
          <a:solidFill>
            <a:schemeClr val="bg1"/>
          </a:solidFill>
          <a:latin typeface="Arial" charset="0"/>
        </a:defRPr>
      </a:lvl7pPr>
      <a:lvl8pPr marL="1371600" algn="l" rtl="0" fontAlgn="base">
        <a:spcBef>
          <a:spcPct val="0"/>
        </a:spcBef>
        <a:spcAft>
          <a:spcPct val="0"/>
        </a:spcAft>
        <a:defRPr sz="2800" i="1">
          <a:solidFill>
            <a:schemeClr val="bg1"/>
          </a:solidFill>
          <a:latin typeface="Arial" charset="0"/>
        </a:defRPr>
      </a:lvl8pPr>
      <a:lvl9pPr marL="1828800" algn="l" rtl="0" fontAlgn="base">
        <a:spcBef>
          <a:spcPct val="0"/>
        </a:spcBef>
        <a:spcAft>
          <a:spcPct val="0"/>
        </a:spcAft>
        <a:defRPr sz="2800" i="1">
          <a:solidFill>
            <a:schemeClr val="bg1"/>
          </a:solidFill>
          <a:latin typeface="Arial" charset="0"/>
        </a:defRPr>
      </a:lvl9pPr>
    </p:titleStyle>
    <p:bodyStyle>
      <a:lvl1pPr marL="469900" indent="-469900" algn="l" rtl="0" eaLnBrk="0" fontAlgn="base" hangingPunct="0">
        <a:spcBef>
          <a:spcPct val="20000"/>
        </a:spcBef>
        <a:spcAft>
          <a:spcPct val="0"/>
        </a:spcAft>
        <a:buClr>
          <a:srgbClr val="00306C"/>
        </a:buClr>
        <a:buFont typeface="Wingdings" pitchFamily="2" charset="2"/>
        <a:buChar char="n"/>
        <a:defRPr sz="2400">
          <a:solidFill>
            <a:schemeClr val="tx1"/>
          </a:solidFill>
          <a:latin typeface="+mn-lt"/>
          <a:ea typeface="+mn-ea"/>
          <a:cs typeface="+mn-cs"/>
        </a:defRPr>
      </a:lvl1pPr>
      <a:lvl2pPr marL="908050" indent="-436563" algn="l" rtl="0" eaLnBrk="0" fontAlgn="base" hangingPunct="0">
        <a:spcBef>
          <a:spcPct val="20000"/>
        </a:spcBef>
        <a:spcAft>
          <a:spcPct val="0"/>
        </a:spcAft>
        <a:buClr>
          <a:srgbClr val="00306C"/>
        </a:buClr>
        <a:buFont typeface="Verdana" pitchFamily="34" charset="0"/>
        <a:buChar char="—"/>
        <a:defRPr sz="2000">
          <a:solidFill>
            <a:schemeClr val="tx1"/>
          </a:solidFill>
          <a:latin typeface="+mn-lt"/>
        </a:defRPr>
      </a:lvl2pPr>
      <a:lvl3pPr marL="1304925" indent="-395288" algn="l" rtl="0" eaLnBrk="0" fontAlgn="base" hangingPunct="0">
        <a:spcBef>
          <a:spcPct val="20000"/>
        </a:spcBef>
        <a:spcAft>
          <a:spcPct val="0"/>
        </a:spcAft>
        <a:buClr>
          <a:srgbClr val="00306C"/>
        </a:buClr>
        <a:buFont typeface="Wingdings" pitchFamily="2" charset="2"/>
        <a:buChar char="§"/>
        <a:defRPr>
          <a:solidFill>
            <a:schemeClr val="tx1"/>
          </a:solidFill>
          <a:latin typeface="+mn-lt"/>
        </a:defRPr>
      </a:lvl3pPr>
      <a:lvl4pPr marL="1693863" indent="-387350" algn="l" rtl="0" eaLnBrk="0" fontAlgn="base" hangingPunct="0">
        <a:spcBef>
          <a:spcPct val="20000"/>
        </a:spcBef>
        <a:spcAft>
          <a:spcPct val="0"/>
        </a:spcAft>
        <a:buClr>
          <a:srgbClr val="00306C"/>
        </a:buClr>
        <a:buFont typeface="Symbol" pitchFamily="18" charset="2"/>
        <a:buChar char="-"/>
        <a:defRPr sz="1600">
          <a:solidFill>
            <a:schemeClr val="tx1"/>
          </a:solidFill>
          <a:latin typeface="+mn-lt"/>
        </a:defRPr>
      </a:lvl4pPr>
      <a:lvl5pPr marL="2093913" indent="-398463" algn="l" rtl="0" eaLnBrk="0" fontAlgn="base" hangingPunct="0">
        <a:spcBef>
          <a:spcPct val="25000"/>
        </a:spcBef>
        <a:spcAft>
          <a:spcPct val="0"/>
        </a:spcAft>
        <a:buClr>
          <a:srgbClr val="00306C"/>
        </a:buClr>
        <a:buFont typeface="Symbol" pitchFamily="18" charset="2"/>
        <a:buChar char="×"/>
        <a:defRPr sz="1600">
          <a:solidFill>
            <a:schemeClr val="tx1"/>
          </a:solidFill>
          <a:latin typeface="+mn-lt"/>
        </a:defRPr>
      </a:lvl5pPr>
      <a:lvl6pPr marL="2551113" indent="-398463" algn="l" rtl="0" fontAlgn="base">
        <a:spcBef>
          <a:spcPct val="25000"/>
        </a:spcBef>
        <a:spcAft>
          <a:spcPct val="0"/>
        </a:spcAft>
        <a:buClr>
          <a:srgbClr val="00306C"/>
        </a:buClr>
        <a:buFont typeface="Symbol" pitchFamily="18" charset="2"/>
        <a:buChar char="×"/>
        <a:defRPr sz="2400">
          <a:solidFill>
            <a:schemeClr val="tx1"/>
          </a:solidFill>
          <a:latin typeface="+mn-lt"/>
        </a:defRPr>
      </a:lvl6pPr>
      <a:lvl7pPr marL="3008313" indent="-398463" algn="l" rtl="0" fontAlgn="base">
        <a:spcBef>
          <a:spcPct val="25000"/>
        </a:spcBef>
        <a:spcAft>
          <a:spcPct val="0"/>
        </a:spcAft>
        <a:buClr>
          <a:srgbClr val="00306C"/>
        </a:buClr>
        <a:buFont typeface="Symbol" pitchFamily="18" charset="2"/>
        <a:buChar char="×"/>
        <a:defRPr sz="2400">
          <a:solidFill>
            <a:schemeClr val="tx1"/>
          </a:solidFill>
          <a:latin typeface="+mn-lt"/>
        </a:defRPr>
      </a:lvl7pPr>
      <a:lvl8pPr marL="3465513" indent="-398463" algn="l" rtl="0" fontAlgn="base">
        <a:spcBef>
          <a:spcPct val="25000"/>
        </a:spcBef>
        <a:spcAft>
          <a:spcPct val="0"/>
        </a:spcAft>
        <a:buClr>
          <a:srgbClr val="00306C"/>
        </a:buClr>
        <a:buFont typeface="Symbol" pitchFamily="18" charset="2"/>
        <a:buChar char="×"/>
        <a:defRPr sz="2400">
          <a:solidFill>
            <a:schemeClr val="tx1"/>
          </a:solidFill>
          <a:latin typeface="+mn-lt"/>
        </a:defRPr>
      </a:lvl8pPr>
      <a:lvl9pPr marL="3922713" indent="-398463" algn="l" rtl="0" fontAlgn="base">
        <a:spcBef>
          <a:spcPct val="25000"/>
        </a:spcBef>
        <a:spcAft>
          <a:spcPct val="0"/>
        </a:spcAft>
        <a:buClr>
          <a:srgbClr val="00306C"/>
        </a:buClr>
        <a:buFont typeface="Symbol" pitchFamily="18"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lipinsk@memphis.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depallme@memphi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2209800"/>
          </a:xfrm>
        </p:spPr>
        <p:txBody>
          <a:bodyPr/>
          <a:lstStyle/>
          <a:p>
            <a:pPr algn="ctr"/>
            <a:r>
              <a:rPr lang="en-US" dirty="0" smtClean="0"/>
              <a:t>Talking Freight</a:t>
            </a:r>
            <a:br>
              <a:rPr lang="en-US" dirty="0" smtClean="0"/>
            </a:br>
            <a:r>
              <a:rPr lang="en-US" dirty="0" smtClean="0"/>
              <a:t>Growth of Intermodal Terminal Facilities</a:t>
            </a:r>
            <a:endParaRPr lang="en-US" dirty="0"/>
          </a:p>
        </p:txBody>
      </p:sp>
      <p:sp>
        <p:nvSpPr>
          <p:cNvPr id="3" name="Content Placeholder 2"/>
          <p:cNvSpPr>
            <a:spLocks noGrp="1"/>
          </p:cNvSpPr>
          <p:nvPr>
            <p:ph idx="1"/>
          </p:nvPr>
        </p:nvSpPr>
        <p:spPr>
          <a:xfrm>
            <a:off x="228600" y="3276600"/>
            <a:ext cx="8686800" cy="2743200"/>
          </a:xfrm>
        </p:spPr>
        <p:txBody>
          <a:bodyPr/>
          <a:lstStyle/>
          <a:p>
            <a:pPr>
              <a:buNone/>
            </a:pPr>
            <a:r>
              <a:rPr lang="en-US" b="1" dirty="0" smtClean="0"/>
              <a:t>Overall Economic and Transportation Perspective</a:t>
            </a:r>
          </a:p>
          <a:p>
            <a:pPr>
              <a:buNone/>
            </a:pPr>
            <a:endParaRPr lang="en-US" b="1" dirty="0" smtClean="0"/>
          </a:p>
          <a:p>
            <a:pPr>
              <a:buNone/>
            </a:pPr>
            <a:r>
              <a:rPr lang="en-US" sz="2000" b="1" dirty="0" smtClean="0"/>
              <a:t>Marty Lipinski / Dan Pallme</a:t>
            </a:r>
          </a:p>
          <a:p>
            <a:pPr>
              <a:buNone/>
            </a:pPr>
            <a:r>
              <a:rPr lang="en-US" sz="2000" b="1" dirty="0" smtClean="0"/>
              <a:t>Intermodal Freight Transportation Institute</a:t>
            </a:r>
          </a:p>
          <a:p>
            <a:pPr>
              <a:buNone/>
            </a:pPr>
            <a:r>
              <a:rPr lang="en-US" sz="2000" b="1" dirty="0" smtClean="0"/>
              <a:t>June 19, 2013</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 of of several Gatestands."/>
          <p:cNvPicPr>
            <a:picLocks noChangeAspect="1" noChangeArrowheads="1"/>
          </p:cNvPicPr>
          <p:nvPr/>
        </p:nvPicPr>
        <p:blipFill>
          <a:blip r:embed="rId3" cstate="print"/>
          <a:srcRect/>
          <a:stretch>
            <a:fillRect/>
          </a:stretch>
        </p:blipFill>
        <p:spPr bwMode="auto">
          <a:xfrm>
            <a:off x="304800" y="1143000"/>
            <a:ext cx="2514600" cy="2514600"/>
          </a:xfrm>
          <a:prstGeom prst="rect">
            <a:avLst/>
          </a:prstGeom>
          <a:noFill/>
          <a:ln w="9525">
            <a:noFill/>
            <a:miter lim="800000"/>
            <a:headEnd/>
            <a:tailEnd/>
          </a:ln>
        </p:spPr>
      </p:pic>
      <p:pic>
        <p:nvPicPr>
          <p:cNvPr id="3075" name="Picture 4" descr="image006"/>
          <p:cNvPicPr>
            <a:picLocks noChangeAspect="1" noChangeArrowheads="1"/>
          </p:cNvPicPr>
          <p:nvPr/>
        </p:nvPicPr>
        <p:blipFill>
          <a:blip r:embed="rId4" cstate="print"/>
          <a:srcRect/>
          <a:stretch>
            <a:fillRect/>
          </a:stretch>
        </p:blipFill>
        <p:spPr bwMode="auto">
          <a:xfrm>
            <a:off x="3276600" y="990600"/>
            <a:ext cx="517207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04800" y="1905000"/>
            <a:ext cx="8153400" cy="4038600"/>
          </a:xfrm>
        </p:spPr>
        <p:txBody>
          <a:bodyPr/>
          <a:lstStyle/>
          <a:p>
            <a:endParaRPr lang="en-US"/>
          </a:p>
          <a:p>
            <a:endParaRPr lang="en-US" sz="2100" b="1">
              <a:solidFill>
                <a:schemeClr val="folHlink"/>
              </a:solidFill>
            </a:endParaRPr>
          </a:p>
          <a:p>
            <a:pPr>
              <a:buFont typeface="Wingdings" pitchFamily="2" charset="2"/>
              <a:buNone/>
            </a:pPr>
            <a:r>
              <a:rPr lang="en-US" sz="2100" b="1"/>
              <a:t>Memphis, TN</a:t>
            </a:r>
          </a:p>
          <a:p>
            <a:pPr>
              <a:buFont typeface="Wingdings" pitchFamily="2" charset="2"/>
              <a:buNone/>
            </a:pPr>
            <a:r>
              <a:rPr lang="en-US"/>
              <a:t> </a:t>
            </a:r>
          </a:p>
        </p:txBody>
      </p:sp>
      <p:sp>
        <p:nvSpPr>
          <p:cNvPr id="19460" name="Text Box 4"/>
          <p:cNvSpPr txBox="1">
            <a:spLocks noChangeArrowheads="1"/>
          </p:cNvSpPr>
          <p:nvPr/>
        </p:nvSpPr>
        <p:spPr bwMode="auto">
          <a:xfrm>
            <a:off x="5105400" y="3733800"/>
            <a:ext cx="3352800" cy="274638"/>
          </a:xfrm>
          <a:prstGeom prst="rect">
            <a:avLst/>
          </a:prstGeom>
          <a:noFill/>
          <a:ln w="9525">
            <a:noFill/>
            <a:miter lim="800000"/>
            <a:headEnd/>
            <a:tailEnd/>
          </a:ln>
          <a:effectLst/>
        </p:spPr>
        <p:txBody>
          <a:bodyPr>
            <a:spAutoFit/>
          </a:bodyPr>
          <a:lstStyle/>
          <a:p>
            <a:pPr algn="ctr">
              <a:spcBef>
                <a:spcPct val="50000"/>
              </a:spcBef>
            </a:pPr>
            <a:endParaRPr lang="en-US" sz="1200" b="1">
              <a:latin typeface="Arial" charset="0"/>
            </a:endParaRPr>
          </a:p>
        </p:txBody>
      </p:sp>
      <p:sp>
        <p:nvSpPr>
          <p:cNvPr id="19461" name="Text Box 5"/>
          <p:cNvSpPr txBox="1">
            <a:spLocks noChangeArrowheads="1"/>
          </p:cNvSpPr>
          <p:nvPr/>
        </p:nvSpPr>
        <p:spPr bwMode="auto">
          <a:xfrm>
            <a:off x="1981200" y="2667000"/>
            <a:ext cx="5105400" cy="274638"/>
          </a:xfrm>
          <a:prstGeom prst="rect">
            <a:avLst/>
          </a:prstGeom>
          <a:noFill/>
          <a:ln w="9525">
            <a:noFill/>
            <a:miter lim="800000"/>
            <a:headEnd/>
            <a:tailEnd/>
          </a:ln>
          <a:effectLst/>
        </p:spPr>
        <p:txBody>
          <a:bodyPr>
            <a:spAutoFit/>
          </a:bodyPr>
          <a:lstStyle/>
          <a:p>
            <a:pPr algn="ctr"/>
            <a:endParaRPr lang="en-US" sz="1200" b="1">
              <a:latin typeface="Arial" charset="0"/>
            </a:endParaRPr>
          </a:p>
        </p:txBody>
      </p:sp>
      <p:sp>
        <p:nvSpPr>
          <p:cNvPr id="19462" name="Rectangle 6"/>
          <p:cNvSpPr>
            <a:spLocks noChangeArrowheads="1"/>
          </p:cNvSpPr>
          <p:nvPr/>
        </p:nvSpPr>
        <p:spPr bwMode="auto">
          <a:xfrm>
            <a:off x="457200" y="609600"/>
            <a:ext cx="8001000" cy="685800"/>
          </a:xfrm>
          <a:prstGeom prst="rect">
            <a:avLst/>
          </a:prstGeom>
          <a:noFill/>
          <a:ln w="9525">
            <a:noFill/>
            <a:miter lim="800000"/>
            <a:headEnd/>
            <a:tailEnd/>
          </a:ln>
          <a:effectLst/>
        </p:spPr>
        <p:txBody>
          <a:bodyPr anchor="b"/>
          <a:lstStyle/>
          <a:p>
            <a:pPr eaLnBrk="1" hangingPunct="1"/>
            <a:r>
              <a:rPr lang="en-US" sz="5100" b="1">
                <a:solidFill>
                  <a:schemeClr val="tx2"/>
                </a:solidFill>
                <a:latin typeface="Garamond" pitchFamily="18" charset="0"/>
              </a:rPr>
              <a:t>Inland Ports…</a:t>
            </a:r>
          </a:p>
        </p:txBody>
      </p:sp>
      <p:grpSp>
        <p:nvGrpSpPr>
          <p:cNvPr id="2" name="Group 7"/>
          <p:cNvGrpSpPr>
            <a:grpSpLocks/>
          </p:cNvGrpSpPr>
          <p:nvPr/>
        </p:nvGrpSpPr>
        <p:grpSpPr bwMode="auto">
          <a:xfrm>
            <a:off x="1143000" y="1752600"/>
            <a:ext cx="7700963" cy="3438525"/>
            <a:chOff x="-46" y="766"/>
            <a:chExt cx="5705" cy="2553"/>
          </a:xfrm>
        </p:grpSpPr>
        <p:sp>
          <p:nvSpPr>
            <p:cNvPr id="19464" name="Freeform 8"/>
            <p:cNvSpPr>
              <a:spLocks/>
            </p:cNvSpPr>
            <p:nvPr/>
          </p:nvSpPr>
          <p:spPr bwMode="auto">
            <a:xfrm>
              <a:off x="3266" y="1595"/>
              <a:ext cx="530" cy="42"/>
            </a:xfrm>
            <a:custGeom>
              <a:avLst/>
              <a:gdLst/>
              <a:ahLst/>
              <a:cxnLst>
                <a:cxn ang="0">
                  <a:pos x="714" y="51"/>
                </a:cxn>
                <a:cxn ang="0">
                  <a:pos x="615" y="24"/>
                </a:cxn>
                <a:cxn ang="0">
                  <a:pos x="480" y="3"/>
                </a:cxn>
                <a:cxn ang="0">
                  <a:pos x="291" y="9"/>
                </a:cxn>
                <a:cxn ang="0">
                  <a:pos x="210" y="24"/>
                </a:cxn>
                <a:cxn ang="0">
                  <a:pos x="120" y="24"/>
                </a:cxn>
                <a:cxn ang="0">
                  <a:pos x="0" y="0"/>
                </a:cxn>
              </a:cxnLst>
              <a:rect l="0" t="0" r="r" b="b"/>
              <a:pathLst>
                <a:path w="715" h="52">
                  <a:moveTo>
                    <a:pt x="714" y="51"/>
                  </a:moveTo>
                  <a:lnTo>
                    <a:pt x="615" y="24"/>
                  </a:lnTo>
                  <a:lnTo>
                    <a:pt x="480" y="3"/>
                  </a:lnTo>
                  <a:lnTo>
                    <a:pt x="291" y="9"/>
                  </a:lnTo>
                  <a:lnTo>
                    <a:pt x="210" y="24"/>
                  </a:lnTo>
                  <a:lnTo>
                    <a:pt x="120" y="24"/>
                  </a:lnTo>
                  <a:lnTo>
                    <a:pt x="0" y="0"/>
                  </a:lnTo>
                </a:path>
              </a:pathLst>
            </a:custGeom>
            <a:noFill/>
            <a:ln w="25400" cap="rnd" cmpd="sng">
              <a:solidFill>
                <a:srgbClr val="FF0010"/>
              </a:solidFill>
              <a:prstDash val="solid"/>
              <a:round/>
              <a:headEnd type="none" w="sm" len="sm"/>
              <a:tailEnd type="none" w="sm" len="sm"/>
            </a:ln>
            <a:effectLst/>
          </p:spPr>
          <p:txBody>
            <a:bodyPr/>
            <a:lstStyle/>
            <a:p>
              <a:endParaRPr lang="en-US"/>
            </a:p>
          </p:txBody>
        </p:sp>
        <p:sp>
          <p:nvSpPr>
            <p:cNvPr id="19465" name="Freeform 9"/>
            <p:cNvSpPr>
              <a:spLocks/>
            </p:cNvSpPr>
            <p:nvPr/>
          </p:nvSpPr>
          <p:spPr bwMode="auto">
            <a:xfrm>
              <a:off x="3645" y="2640"/>
              <a:ext cx="494" cy="372"/>
            </a:xfrm>
            <a:custGeom>
              <a:avLst/>
              <a:gdLst/>
              <a:ahLst/>
              <a:cxnLst>
                <a:cxn ang="0">
                  <a:pos x="116" y="23"/>
                </a:cxn>
                <a:cxn ang="0">
                  <a:pos x="96" y="49"/>
                </a:cxn>
                <a:cxn ang="0">
                  <a:pos x="96" y="82"/>
                </a:cxn>
                <a:cxn ang="0">
                  <a:pos x="88" y="89"/>
                </a:cxn>
                <a:cxn ang="0">
                  <a:pos x="72" y="99"/>
                </a:cxn>
                <a:cxn ang="0">
                  <a:pos x="60" y="112"/>
                </a:cxn>
                <a:cxn ang="0">
                  <a:pos x="49" y="131"/>
                </a:cxn>
                <a:cxn ang="0">
                  <a:pos x="49" y="150"/>
                </a:cxn>
                <a:cxn ang="0">
                  <a:pos x="36" y="161"/>
                </a:cxn>
                <a:cxn ang="0">
                  <a:pos x="36" y="196"/>
                </a:cxn>
                <a:cxn ang="0">
                  <a:pos x="51" y="198"/>
                </a:cxn>
                <a:cxn ang="0">
                  <a:pos x="41" y="237"/>
                </a:cxn>
                <a:cxn ang="0">
                  <a:pos x="63" y="255"/>
                </a:cxn>
                <a:cxn ang="0">
                  <a:pos x="63" y="262"/>
                </a:cxn>
                <a:cxn ang="0">
                  <a:pos x="63" y="283"/>
                </a:cxn>
                <a:cxn ang="0">
                  <a:pos x="63" y="298"/>
                </a:cxn>
                <a:cxn ang="0">
                  <a:pos x="39" y="313"/>
                </a:cxn>
                <a:cxn ang="0">
                  <a:pos x="36" y="334"/>
                </a:cxn>
                <a:cxn ang="0">
                  <a:pos x="30" y="334"/>
                </a:cxn>
                <a:cxn ang="0">
                  <a:pos x="11" y="353"/>
                </a:cxn>
                <a:cxn ang="0">
                  <a:pos x="14" y="359"/>
                </a:cxn>
                <a:cxn ang="0">
                  <a:pos x="0" y="386"/>
                </a:cxn>
                <a:cxn ang="0">
                  <a:pos x="7" y="399"/>
                </a:cxn>
                <a:cxn ang="0">
                  <a:pos x="7" y="405"/>
                </a:cxn>
                <a:cxn ang="0">
                  <a:pos x="7" y="408"/>
                </a:cxn>
                <a:cxn ang="0">
                  <a:pos x="201" y="395"/>
                </a:cxn>
                <a:cxn ang="0">
                  <a:pos x="186" y="427"/>
                </a:cxn>
                <a:cxn ang="0">
                  <a:pos x="214" y="464"/>
                </a:cxn>
                <a:cxn ang="0">
                  <a:pos x="221" y="473"/>
                </a:cxn>
                <a:cxn ang="0">
                  <a:pos x="261" y="446"/>
                </a:cxn>
                <a:cxn ang="0">
                  <a:pos x="312" y="446"/>
                </a:cxn>
                <a:cxn ang="0">
                  <a:pos x="366" y="452"/>
                </a:cxn>
                <a:cxn ang="0">
                  <a:pos x="408" y="452"/>
                </a:cxn>
                <a:cxn ang="0">
                  <a:pos x="437" y="441"/>
                </a:cxn>
                <a:cxn ang="0">
                  <a:pos x="437" y="408"/>
                </a:cxn>
                <a:cxn ang="0">
                  <a:pos x="406" y="393"/>
                </a:cxn>
                <a:cxn ang="0">
                  <a:pos x="408" y="384"/>
                </a:cxn>
                <a:cxn ang="0">
                  <a:pos x="577" y="367"/>
                </a:cxn>
                <a:cxn ang="0">
                  <a:pos x="666" y="361"/>
                </a:cxn>
                <a:cxn ang="0">
                  <a:pos x="644" y="338"/>
                </a:cxn>
                <a:cxn ang="0">
                  <a:pos x="646" y="310"/>
                </a:cxn>
                <a:cxn ang="0">
                  <a:pos x="628" y="275"/>
                </a:cxn>
                <a:cxn ang="0">
                  <a:pos x="651" y="237"/>
                </a:cxn>
                <a:cxn ang="0">
                  <a:pos x="628" y="215"/>
                </a:cxn>
                <a:cxn ang="0">
                  <a:pos x="584" y="118"/>
                </a:cxn>
                <a:cxn ang="0">
                  <a:pos x="539" y="0"/>
                </a:cxn>
                <a:cxn ang="0">
                  <a:pos x="383" y="17"/>
                </a:cxn>
                <a:cxn ang="0">
                  <a:pos x="270" y="23"/>
                </a:cxn>
                <a:cxn ang="0">
                  <a:pos x="179" y="25"/>
                </a:cxn>
                <a:cxn ang="0">
                  <a:pos x="116" y="23"/>
                </a:cxn>
              </a:cxnLst>
              <a:rect l="0" t="0" r="r" b="b"/>
              <a:pathLst>
                <a:path w="667" h="474">
                  <a:moveTo>
                    <a:pt x="116" y="23"/>
                  </a:moveTo>
                  <a:lnTo>
                    <a:pt x="96" y="49"/>
                  </a:lnTo>
                  <a:lnTo>
                    <a:pt x="96" y="82"/>
                  </a:lnTo>
                  <a:lnTo>
                    <a:pt x="88" y="89"/>
                  </a:lnTo>
                  <a:lnTo>
                    <a:pt x="72" y="99"/>
                  </a:lnTo>
                  <a:lnTo>
                    <a:pt x="60" y="112"/>
                  </a:lnTo>
                  <a:lnTo>
                    <a:pt x="49" y="131"/>
                  </a:lnTo>
                  <a:lnTo>
                    <a:pt x="49" y="150"/>
                  </a:lnTo>
                  <a:lnTo>
                    <a:pt x="36" y="161"/>
                  </a:lnTo>
                  <a:lnTo>
                    <a:pt x="36" y="196"/>
                  </a:lnTo>
                  <a:lnTo>
                    <a:pt x="51" y="198"/>
                  </a:lnTo>
                  <a:lnTo>
                    <a:pt x="41" y="237"/>
                  </a:lnTo>
                  <a:lnTo>
                    <a:pt x="63" y="255"/>
                  </a:lnTo>
                  <a:lnTo>
                    <a:pt x="63" y="262"/>
                  </a:lnTo>
                  <a:lnTo>
                    <a:pt x="63" y="283"/>
                  </a:lnTo>
                  <a:lnTo>
                    <a:pt x="63" y="298"/>
                  </a:lnTo>
                  <a:lnTo>
                    <a:pt x="39" y="313"/>
                  </a:lnTo>
                  <a:lnTo>
                    <a:pt x="36" y="334"/>
                  </a:lnTo>
                  <a:lnTo>
                    <a:pt x="30" y="334"/>
                  </a:lnTo>
                  <a:lnTo>
                    <a:pt x="11" y="353"/>
                  </a:lnTo>
                  <a:lnTo>
                    <a:pt x="14" y="359"/>
                  </a:lnTo>
                  <a:lnTo>
                    <a:pt x="0" y="386"/>
                  </a:lnTo>
                  <a:lnTo>
                    <a:pt x="7" y="399"/>
                  </a:lnTo>
                  <a:lnTo>
                    <a:pt x="7" y="405"/>
                  </a:lnTo>
                  <a:lnTo>
                    <a:pt x="7" y="408"/>
                  </a:lnTo>
                  <a:lnTo>
                    <a:pt x="201" y="395"/>
                  </a:lnTo>
                  <a:lnTo>
                    <a:pt x="186" y="427"/>
                  </a:lnTo>
                  <a:lnTo>
                    <a:pt x="214" y="464"/>
                  </a:lnTo>
                  <a:lnTo>
                    <a:pt x="221" y="473"/>
                  </a:lnTo>
                  <a:lnTo>
                    <a:pt x="261" y="446"/>
                  </a:lnTo>
                  <a:lnTo>
                    <a:pt x="312" y="446"/>
                  </a:lnTo>
                  <a:lnTo>
                    <a:pt x="366" y="452"/>
                  </a:lnTo>
                  <a:lnTo>
                    <a:pt x="408" y="452"/>
                  </a:lnTo>
                  <a:lnTo>
                    <a:pt x="437" y="441"/>
                  </a:lnTo>
                  <a:lnTo>
                    <a:pt x="437" y="408"/>
                  </a:lnTo>
                  <a:lnTo>
                    <a:pt x="406" y="393"/>
                  </a:lnTo>
                  <a:lnTo>
                    <a:pt x="408" y="384"/>
                  </a:lnTo>
                  <a:lnTo>
                    <a:pt x="577" y="367"/>
                  </a:lnTo>
                  <a:lnTo>
                    <a:pt x="666" y="361"/>
                  </a:lnTo>
                  <a:lnTo>
                    <a:pt x="644" y="338"/>
                  </a:lnTo>
                  <a:lnTo>
                    <a:pt x="646" y="310"/>
                  </a:lnTo>
                  <a:lnTo>
                    <a:pt x="628" y="275"/>
                  </a:lnTo>
                  <a:lnTo>
                    <a:pt x="651" y="237"/>
                  </a:lnTo>
                  <a:lnTo>
                    <a:pt x="628" y="215"/>
                  </a:lnTo>
                  <a:lnTo>
                    <a:pt x="584" y="118"/>
                  </a:lnTo>
                  <a:lnTo>
                    <a:pt x="539" y="0"/>
                  </a:lnTo>
                  <a:lnTo>
                    <a:pt x="383" y="17"/>
                  </a:lnTo>
                  <a:lnTo>
                    <a:pt x="270" y="23"/>
                  </a:lnTo>
                  <a:lnTo>
                    <a:pt x="179" y="25"/>
                  </a:lnTo>
                  <a:lnTo>
                    <a:pt x="116" y="23"/>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66" name="Freeform 10"/>
            <p:cNvSpPr>
              <a:spLocks/>
            </p:cNvSpPr>
            <p:nvPr/>
          </p:nvSpPr>
          <p:spPr bwMode="auto">
            <a:xfrm>
              <a:off x="1640" y="863"/>
              <a:ext cx="698" cy="719"/>
            </a:xfrm>
            <a:custGeom>
              <a:avLst/>
              <a:gdLst/>
              <a:ahLst/>
              <a:cxnLst>
                <a:cxn ang="0">
                  <a:pos x="920" y="862"/>
                </a:cxn>
                <a:cxn ang="0">
                  <a:pos x="913" y="851"/>
                </a:cxn>
                <a:cxn ang="0">
                  <a:pos x="913" y="764"/>
                </a:cxn>
                <a:cxn ang="0">
                  <a:pos x="897" y="752"/>
                </a:cxn>
                <a:cxn ang="0">
                  <a:pos x="881" y="726"/>
                </a:cxn>
                <a:cxn ang="0">
                  <a:pos x="863" y="705"/>
                </a:cxn>
                <a:cxn ang="0">
                  <a:pos x="848" y="682"/>
                </a:cxn>
                <a:cxn ang="0">
                  <a:pos x="835" y="654"/>
                </a:cxn>
                <a:cxn ang="0">
                  <a:pos x="818" y="631"/>
                </a:cxn>
                <a:cxn ang="0">
                  <a:pos x="806" y="626"/>
                </a:cxn>
                <a:cxn ang="0">
                  <a:pos x="792" y="585"/>
                </a:cxn>
                <a:cxn ang="0">
                  <a:pos x="759" y="575"/>
                </a:cxn>
                <a:cxn ang="0">
                  <a:pos x="756" y="550"/>
                </a:cxn>
                <a:cxn ang="0">
                  <a:pos x="738" y="555"/>
                </a:cxn>
                <a:cxn ang="0">
                  <a:pos x="736" y="530"/>
                </a:cxn>
                <a:cxn ang="0">
                  <a:pos x="725" y="503"/>
                </a:cxn>
                <a:cxn ang="0">
                  <a:pos x="711" y="468"/>
                </a:cxn>
                <a:cxn ang="0">
                  <a:pos x="692" y="468"/>
                </a:cxn>
                <a:cxn ang="0">
                  <a:pos x="671" y="447"/>
                </a:cxn>
                <a:cxn ang="0">
                  <a:pos x="658" y="421"/>
                </a:cxn>
                <a:cxn ang="0">
                  <a:pos x="666" y="412"/>
                </a:cxn>
                <a:cxn ang="0">
                  <a:pos x="800" y="0"/>
                </a:cxn>
                <a:cxn ang="0">
                  <a:pos x="82" y="5"/>
                </a:cxn>
                <a:cxn ang="0">
                  <a:pos x="101" y="26"/>
                </a:cxn>
                <a:cxn ang="0">
                  <a:pos x="73" y="87"/>
                </a:cxn>
                <a:cxn ang="0">
                  <a:pos x="7" y="119"/>
                </a:cxn>
                <a:cxn ang="0">
                  <a:pos x="33" y="135"/>
                </a:cxn>
                <a:cxn ang="0">
                  <a:pos x="7" y="150"/>
                </a:cxn>
                <a:cxn ang="0">
                  <a:pos x="6" y="165"/>
                </a:cxn>
                <a:cxn ang="0">
                  <a:pos x="11" y="184"/>
                </a:cxn>
                <a:cxn ang="0">
                  <a:pos x="33" y="269"/>
                </a:cxn>
                <a:cxn ang="0">
                  <a:pos x="90" y="237"/>
                </a:cxn>
                <a:cxn ang="0">
                  <a:pos x="59" y="263"/>
                </a:cxn>
                <a:cxn ang="0">
                  <a:pos x="67" y="300"/>
                </a:cxn>
                <a:cxn ang="0">
                  <a:pos x="83" y="342"/>
                </a:cxn>
                <a:cxn ang="0">
                  <a:pos x="70" y="375"/>
                </a:cxn>
                <a:cxn ang="0">
                  <a:pos x="126" y="393"/>
                </a:cxn>
                <a:cxn ang="0">
                  <a:pos x="90" y="415"/>
                </a:cxn>
                <a:cxn ang="0">
                  <a:pos x="60" y="430"/>
                </a:cxn>
                <a:cxn ang="0">
                  <a:pos x="51" y="460"/>
                </a:cxn>
                <a:cxn ang="0">
                  <a:pos x="46" y="476"/>
                </a:cxn>
                <a:cxn ang="0">
                  <a:pos x="39" y="489"/>
                </a:cxn>
                <a:cxn ang="0">
                  <a:pos x="50" y="514"/>
                </a:cxn>
                <a:cxn ang="0">
                  <a:pos x="87" y="536"/>
                </a:cxn>
                <a:cxn ang="0">
                  <a:pos x="108" y="542"/>
                </a:cxn>
                <a:cxn ang="0">
                  <a:pos x="126" y="552"/>
                </a:cxn>
                <a:cxn ang="0">
                  <a:pos x="121" y="575"/>
                </a:cxn>
                <a:cxn ang="0">
                  <a:pos x="146" y="592"/>
                </a:cxn>
                <a:cxn ang="0">
                  <a:pos x="177" y="603"/>
                </a:cxn>
                <a:cxn ang="0">
                  <a:pos x="190" y="621"/>
                </a:cxn>
                <a:cxn ang="0">
                  <a:pos x="221" y="639"/>
                </a:cxn>
                <a:cxn ang="0">
                  <a:pos x="214" y="683"/>
                </a:cxn>
                <a:cxn ang="0">
                  <a:pos x="239" y="696"/>
                </a:cxn>
                <a:cxn ang="0">
                  <a:pos x="264" y="734"/>
                </a:cxn>
                <a:cxn ang="0">
                  <a:pos x="291" y="722"/>
                </a:cxn>
                <a:cxn ang="0">
                  <a:pos x="297" y="751"/>
                </a:cxn>
                <a:cxn ang="0">
                  <a:pos x="283" y="758"/>
                </a:cxn>
                <a:cxn ang="0">
                  <a:pos x="281" y="768"/>
                </a:cxn>
                <a:cxn ang="0">
                  <a:pos x="301" y="771"/>
                </a:cxn>
                <a:cxn ang="0">
                  <a:pos x="307" y="782"/>
                </a:cxn>
                <a:cxn ang="0">
                  <a:pos x="797" y="891"/>
                </a:cxn>
                <a:cxn ang="0">
                  <a:pos x="946" y="915"/>
                </a:cxn>
                <a:cxn ang="0">
                  <a:pos x="920" y="878"/>
                </a:cxn>
              </a:cxnLst>
              <a:rect l="0" t="0" r="r" b="b"/>
              <a:pathLst>
                <a:path w="947" h="919">
                  <a:moveTo>
                    <a:pt x="920" y="878"/>
                  </a:moveTo>
                  <a:lnTo>
                    <a:pt x="920" y="862"/>
                  </a:lnTo>
                  <a:lnTo>
                    <a:pt x="908" y="856"/>
                  </a:lnTo>
                  <a:lnTo>
                    <a:pt x="913" y="851"/>
                  </a:lnTo>
                  <a:lnTo>
                    <a:pt x="924" y="792"/>
                  </a:lnTo>
                  <a:lnTo>
                    <a:pt x="913" y="764"/>
                  </a:lnTo>
                  <a:lnTo>
                    <a:pt x="899" y="762"/>
                  </a:lnTo>
                  <a:lnTo>
                    <a:pt x="897" y="752"/>
                  </a:lnTo>
                  <a:lnTo>
                    <a:pt x="877" y="730"/>
                  </a:lnTo>
                  <a:lnTo>
                    <a:pt x="881" y="726"/>
                  </a:lnTo>
                  <a:lnTo>
                    <a:pt x="875" y="712"/>
                  </a:lnTo>
                  <a:lnTo>
                    <a:pt x="863" y="705"/>
                  </a:lnTo>
                  <a:lnTo>
                    <a:pt x="858" y="693"/>
                  </a:lnTo>
                  <a:lnTo>
                    <a:pt x="848" y="682"/>
                  </a:lnTo>
                  <a:lnTo>
                    <a:pt x="844" y="671"/>
                  </a:lnTo>
                  <a:lnTo>
                    <a:pt x="835" y="654"/>
                  </a:lnTo>
                  <a:lnTo>
                    <a:pt x="828" y="631"/>
                  </a:lnTo>
                  <a:lnTo>
                    <a:pt x="818" y="631"/>
                  </a:lnTo>
                  <a:lnTo>
                    <a:pt x="806" y="634"/>
                  </a:lnTo>
                  <a:lnTo>
                    <a:pt x="806" y="626"/>
                  </a:lnTo>
                  <a:lnTo>
                    <a:pt x="794" y="606"/>
                  </a:lnTo>
                  <a:lnTo>
                    <a:pt x="792" y="585"/>
                  </a:lnTo>
                  <a:lnTo>
                    <a:pt x="782" y="588"/>
                  </a:lnTo>
                  <a:lnTo>
                    <a:pt x="759" y="575"/>
                  </a:lnTo>
                  <a:lnTo>
                    <a:pt x="770" y="564"/>
                  </a:lnTo>
                  <a:lnTo>
                    <a:pt x="756" y="550"/>
                  </a:lnTo>
                  <a:lnTo>
                    <a:pt x="751" y="552"/>
                  </a:lnTo>
                  <a:lnTo>
                    <a:pt x="738" y="555"/>
                  </a:lnTo>
                  <a:lnTo>
                    <a:pt x="737" y="549"/>
                  </a:lnTo>
                  <a:lnTo>
                    <a:pt x="736" y="530"/>
                  </a:lnTo>
                  <a:lnTo>
                    <a:pt x="737" y="511"/>
                  </a:lnTo>
                  <a:lnTo>
                    <a:pt x="725" y="503"/>
                  </a:lnTo>
                  <a:lnTo>
                    <a:pt x="719" y="485"/>
                  </a:lnTo>
                  <a:lnTo>
                    <a:pt x="711" y="468"/>
                  </a:lnTo>
                  <a:lnTo>
                    <a:pt x="705" y="473"/>
                  </a:lnTo>
                  <a:lnTo>
                    <a:pt x="692" y="468"/>
                  </a:lnTo>
                  <a:lnTo>
                    <a:pt x="687" y="452"/>
                  </a:lnTo>
                  <a:lnTo>
                    <a:pt x="671" y="447"/>
                  </a:lnTo>
                  <a:lnTo>
                    <a:pt x="661" y="429"/>
                  </a:lnTo>
                  <a:lnTo>
                    <a:pt x="658" y="421"/>
                  </a:lnTo>
                  <a:lnTo>
                    <a:pt x="671" y="421"/>
                  </a:lnTo>
                  <a:lnTo>
                    <a:pt x="666" y="412"/>
                  </a:lnTo>
                  <a:lnTo>
                    <a:pt x="662" y="403"/>
                  </a:lnTo>
                  <a:lnTo>
                    <a:pt x="800" y="0"/>
                  </a:lnTo>
                  <a:lnTo>
                    <a:pt x="76" y="0"/>
                  </a:lnTo>
                  <a:lnTo>
                    <a:pt x="82" y="5"/>
                  </a:lnTo>
                  <a:lnTo>
                    <a:pt x="101" y="12"/>
                  </a:lnTo>
                  <a:lnTo>
                    <a:pt x="101" y="26"/>
                  </a:lnTo>
                  <a:lnTo>
                    <a:pt x="85" y="41"/>
                  </a:lnTo>
                  <a:lnTo>
                    <a:pt x="73" y="87"/>
                  </a:lnTo>
                  <a:lnTo>
                    <a:pt x="50" y="101"/>
                  </a:lnTo>
                  <a:lnTo>
                    <a:pt x="7" y="119"/>
                  </a:lnTo>
                  <a:lnTo>
                    <a:pt x="6" y="127"/>
                  </a:lnTo>
                  <a:lnTo>
                    <a:pt x="33" y="135"/>
                  </a:lnTo>
                  <a:lnTo>
                    <a:pt x="19" y="135"/>
                  </a:lnTo>
                  <a:lnTo>
                    <a:pt x="7" y="150"/>
                  </a:lnTo>
                  <a:lnTo>
                    <a:pt x="0" y="155"/>
                  </a:lnTo>
                  <a:lnTo>
                    <a:pt x="6" y="165"/>
                  </a:lnTo>
                  <a:lnTo>
                    <a:pt x="2" y="175"/>
                  </a:lnTo>
                  <a:lnTo>
                    <a:pt x="11" y="184"/>
                  </a:lnTo>
                  <a:lnTo>
                    <a:pt x="5" y="203"/>
                  </a:lnTo>
                  <a:lnTo>
                    <a:pt x="33" y="269"/>
                  </a:lnTo>
                  <a:lnTo>
                    <a:pt x="43" y="250"/>
                  </a:lnTo>
                  <a:lnTo>
                    <a:pt x="90" y="237"/>
                  </a:lnTo>
                  <a:lnTo>
                    <a:pt x="70" y="263"/>
                  </a:lnTo>
                  <a:lnTo>
                    <a:pt x="59" y="263"/>
                  </a:lnTo>
                  <a:lnTo>
                    <a:pt x="56" y="281"/>
                  </a:lnTo>
                  <a:lnTo>
                    <a:pt x="67" y="300"/>
                  </a:lnTo>
                  <a:lnTo>
                    <a:pt x="64" y="333"/>
                  </a:lnTo>
                  <a:lnTo>
                    <a:pt x="83" y="342"/>
                  </a:lnTo>
                  <a:lnTo>
                    <a:pt x="47" y="387"/>
                  </a:lnTo>
                  <a:lnTo>
                    <a:pt x="70" y="375"/>
                  </a:lnTo>
                  <a:lnTo>
                    <a:pt x="74" y="401"/>
                  </a:lnTo>
                  <a:lnTo>
                    <a:pt x="126" y="393"/>
                  </a:lnTo>
                  <a:lnTo>
                    <a:pt x="130" y="404"/>
                  </a:lnTo>
                  <a:lnTo>
                    <a:pt x="90" y="415"/>
                  </a:lnTo>
                  <a:lnTo>
                    <a:pt x="82" y="424"/>
                  </a:lnTo>
                  <a:lnTo>
                    <a:pt x="60" y="430"/>
                  </a:lnTo>
                  <a:lnTo>
                    <a:pt x="55" y="452"/>
                  </a:lnTo>
                  <a:lnTo>
                    <a:pt x="51" y="460"/>
                  </a:lnTo>
                  <a:lnTo>
                    <a:pt x="73" y="465"/>
                  </a:lnTo>
                  <a:lnTo>
                    <a:pt x="46" y="476"/>
                  </a:lnTo>
                  <a:lnTo>
                    <a:pt x="67" y="488"/>
                  </a:lnTo>
                  <a:lnTo>
                    <a:pt x="39" y="489"/>
                  </a:lnTo>
                  <a:lnTo>
                    <a:pt x="51" y="505"/>
                  </a:lnTo>
                  <a:lnTo>
                    <a:pt x="50" y="514"/>
                  </a:lnTo>
                  <a:lnTo>
                    <a:pt x="73" y="540"/>
                  </a:lnTo>
                  <a:lnTo>
                    <a:pt x="87" y="536"/>
                  </a:lnTo>
                  <a:lnTo>
                    <a:pt x="99" y="542"/>
                  </a:lnTo>
                  <a:lnTo>
                    <a:pt x="108" y="542"/>
                  </a:lnTo>
                  <a:lnTo>
                    <a:pt x="108" y="546"/>
                  </a:lnTo>
                  <a:lnTo>
                    <a:pt x="126" y="552"/>
                  </a:lnTo>
                  <a:lnTo>
                    <a:pt x="132" y="561"/>
                  </a:lnTo>
                  <a:lnTo>
                    <a:pt x="121" y="575"/>
                  </a:lnTo>
                  <a:lnTo>
                    <a:pt x="117" y="582"/>
                  </a:lnTo>
                  <a:lnTo>
                    <a:pt x="146" y="592"/>
                  </a:lnTo>
                  <a:lnTo>
                    <a:pt x="150" y="599"/>
                  </a:lnTo>
                  <a:lnTo>
                    <a:pt x="177" y="603"/>
                  </a:lnTo>
                  <a:lnTo>
                    <a:pt x="193" y="614"/>
                  </a:lnTo>
                  <a:lnTo>
                    <a:pt x="190" y="621"/>
                  </a:lnTo>
                  <a:lnTo>
                    <a:pt x="214" y="629"/>
                  </a:lnTo>
                  <a:lnTo>
                    <a:pt x="221" y="639"/>
                  </a:lnTo>
                  <a:lnTo>
                    <a:pt x="198" y="653"/>
                  </a:lnTo>
                  <a:lnTo>
                    <a:pt x="214" y="683"/>
                  </a:lnTo>
                  <a:lnTo>
                    <a:pt x="252" y="689"/>
                  </a:lnTo>
                  <a:lnTo>
                    <a:pt x="239" y="696"/>
                  </a:lnTo>
                  <a:lnTo>
                    <a:pt x="239" y="715"/>
                  </a:lnTo>
                  <a:lnTo>
                    <a:pt x="264" y="734"/>
                  </a:lnTo>
                  <a:lnTo>
                    <a:pt x="277" y="724"/>
                  </a:lnTo>
                  <a:lnTo>
                    <a:pt x="291" y="722"/>
                  </a:lnTo>
                  <a:lnTo>
                    <a:pt x="284" y="739"/>
                  </a:lnTo>
                  <a:lnTo>
                    <a:pt x="297" y="751"/>
                  </a:lnTo>
                  <a:lnTo>
                    <a:pt x="281" y="750"/>
                  </a:lnTo>
                  <a:lnTo>
                    <a:pt x="283" y="758"/>
                  </a:lnTo>
                  <a:lnTo>
                    <a:pt x="288" y="764"/>
                  </a:lnTo>
                  <a:lnTo>
                    <a:pt x="281" y="768"/>
                  </a:lnTo>
                  <a:lnTo>
                    <a:pt x="283" y="774"/>
                  </a:lnTo>
                  <a:lnTo>
                    <a:pt x="301" y="771"/>
                  </a:lnTo>
                  <a:lnTo>
                    <a:pt x="297" y="780"/>
                  </a:lnTo>
                  <a:lnTo>
                    <a:pt x="307" y="782"/>
                  </a:lnTo>
                  <a:lnTo>
                    <a:pt x="725" y="876"/>
                  </a:lnTo>
                  <a:lnTo>
                    <a:pt x="797" y="891"/>
                  </a:lnTo>
                  <a:lnTo>
                    <a:pt x="944" y="918"/>
                  </a:lnTo>
                  <a:lnTo>
                    <a:pt x="946" y="915"/>
                  </a:lnTo>
                  <a:lnTo>
                    <a:pt x="931" y="897"/>
                  </a:lnTo>
                  <a:lnTo>
                    <a:pt x="920" y="878"/>
                  </a:lnTo>
                </a:path>
              </a:pathLst>
            </a:custGeom>
            <a:solidFill>
              <a:srgbClr val="DDDDDD"/>
            </a:solidFill>
            <a:ln w="12700" cap="rnd" cmpd="sng">
              <a:solidFill>
                <a:schemeClr val="tx1"/>
              </a:solidFill>
              <a:prstDash val="solid"/>
              <a:round/>
              <a:headEnd type="none" w="sm" len="sm"/>
              <a:tailEnd type="none" w="sm" len="sm"/>
            </a:ln>
            <a:effectLst/>
          </p:spPr>
          <p:txBody>
            <a:bodyPr/>
            <a:lstStyle/>
            <a:p>
              <a:endParaRPr lang="en-US"/>
            </a:p>
          </p:txBody>
        </p:sp>
        <p:sp>
          <p:nvSpPr>
            <p:cNvPr id="19467" name="Freeform 11"/>
            <p:cNvSpPr>
              <a:spLocks/>
            </p:cNvSpPr>
            <p:nvPr/>
          </p:nvSpPr>
          <p:spPr bwMode="auto">
            <a:xfrm>
              <a:off x="2123" y="863"/>
              <a:ext cx="576" cy="755"/>
            </a:xfrm>
            <a:custGeom>
              <a:avLst/>
              <a:gdLst/>
              <a:ahLst/>
              <a:cxnLst>
                <a:cxn ang="0">
                  <a:pos x="697" y="47"/>
                </a:cxn>
                <a:cxn ang="0">
                  <a:pos x="726" y="31"/>
                </a:cxn>
                <a:cxn ang="0">
                  <a:pos x="741" y="15"/>
                </a:cxn>
                <a:cxn ang="0">
                  <a:pos x="780" y="0"/>
                </a:cxn>
                <a:cxn ang="0">
                  <a:pos x="141" y="0"/>
                </a:cxn>
                <a:cxn ang="0">
                  <a:pos x="5" y="405"/>
                </a:cxn>
                <a:cxn ang="0">
                  <a:pos x="7" y="413"/>
                </a:cxn>
                <a:cxn ang="0">
                  <a:pos x="14" y="423"/>
                </a:cxn>
                <a:cxn ang="0">
                  <a:pos x="0" y="422"/>
                </a:cxn>
                <a:cxn ang="0">
                  <a:pos x="2" y="429"/>
                </a:cxn>
                <a:cxn ang="0">
                  <a:pos x="14" y="447"/>
                </a:cxn>
                <a:cxn ang="0">
                  <a:pos x="29" y="453"/>
                </a:cxn>
                <a:cxn ang="0">
                  <a:pos x="33" y="468"/>
                </a:cxn>
                <a:cxn ang="0">
                  <a:pos x="46" y="475"/>
                </a:cxn>
                <a:cxn ang="0">
                  <a:pos x="52" y="468"/>
                </a:cxn>
                <a:cxn ang="0">
                  <a:pos x="60" y="486"/>
                </a:cxn>
                <a:cxn ang="0">
                  <a:pos x="66" y="504"/>
                </a:cxn>
                <a:cxn ang="0">
                  <a:pos x="79" y="513"/>
                </a:cxn>
                <a:cxn ang="0">
                  <a:pos x="78" y="532"/>
                </a:cxn>
                <a:cxn ang="0">
                  <a:pos x="79" y="551"/>
                </a:cxn>
                <a:cxn ang="0">
                  <a:pos x="80" y="557"/>
                </a:cxn>
                <a:cxn ang="0">
                  <a:pos x="92" y="554"/>
                </a:cxn>
                <a:cxn ang="0">
                  <a:pos x="96" y="552"/>
                </a:cxn>
                <a:cxn ang="0">
                  <a:pos x="111" y="567"/>
                </a:cxn>
                <a:cxn ang="0">
                  <a:pos x="100" y="577"/>
                </a:cxn>
                <a:cxn ang="0">
                  <a:pos x="123" y="590"/>
                </a:cxn>
                <a:cxn ang="0">
                  <a:pos x="133" y="588"/>
                </a:cxn>
                <a:cxn ang="0">
                  <a:pos x="136" y="608"/>
                </a:cxn>
                <a:cxn ang="0">
                  <a:pos x="147" y="628"/>
                </a:cxn>
                <a:cxn ang="0">
                  <a:pos x="147" y="636"/>
                </a:cxn>
                <a:cxn ang="0">
                  <a:pos x="160" y="633"/>
                </a:cxn>
                <a:cxn ang="0">
                  <a:pos x="170" y="633"/>
                </a:cxn>
                <a:cxn ang="0">
                  <a:pos x="177" y="656"/>
                </a:cxn>
                <a:cxn ang="0">
                  <a:pos x="186" y="673"/>
                </a:cxn>
                <a:cxn ang="0">
                  <a:pos x="188" y="684"/>
                </a:cxn>
                <a:cxn ang="0">
                  <a:pos x="200" y="695"/>
                </a:cxn>
                <a:cxn ang="0">
                  <a:pos x="204" y="707"/>
                </a:cxn>
                <a:cxn ang="0">
                  <a:pos x="217" y="714"/>
                </a:cxn>
                <a:cxn ang="0">
                  <a:pos x="222" y="729"/>
                </a:cxn>
                <a:cxn ang="0">
                  <a:pos x="218" y="732"/>
                </a:cxn>
                <a:cxn ang="0">
                  <a:pos x="236" y="755"/>
                </a:cxn>
                <a:cxn ang="0">
                  <a:pos x="241" y="765"/>
                </a:cxn>
                <a:cxn ang="0">
                  <a:pos x="254" y="767"/>
                </a:cxn>
                <a:cxn ang="0">
                  <a:pos x="265" y="794"/>
                </a:cxn>
                <a:cxn ang="0">
                  <a:pos x="254" y="855"/>
                </a:cxn>
                <a:cxn ang="0">
                  <a:pos x="250" y="859"/>
                </a:cxn>
                <a:cxn ang="0">
                  <a:pos x="260" y="865"/>
                </a:cxn>
                <a:cxn ang="0">
                  <a:pos x="260" y="881"/>
                </a:cxn>
                <a:cxn ang="0">
                  <a:pos x="271" y="902"/>
                </a:cxn>
                <a:cxn ang="0">
                  <a:pos x="286" y="918"/>
                </a:cxn>
                <a:cxn ang="0">
                  <a:pos x="283" y="921"/>
                </a:cxn>
                <a:cxn ang="0">
                  <a:pos x="587" y="966"/>
                </a:cxn>
                <a:cxn ang="0">
                  <a:pos x="772" y="34"/>
                </a:cxn>
                <a:cxn ang="0">
                  <a:pos x="741" y="49"/>
                </a:cxn>
                <a:cxn ang="0">
                  <a:pos x="732" y="62"/>
                </a:cxn>
                <a:cxn ang="0">
                  <a:pos x="694" y="56"/>
                </a:cxn>
                <a:cxn ang="0">
                  <a:pos x="686" y="42"/>
                </a:cxn>
                <a:cxn ang="0">
                  <a:pos x="694" y="42"/>
                </a:cxn>
                <a:cxn ang="0">
                  <a:pos x="697" y="47"/>
                </a:cxn>
              </a:cxnLst>
              <a:rect l="0" t="0" r="r" b="b"/>
              <a:pathLst>
                <a:path w="781" h="967">
                  <a:moveTo>
                    <a:pt x="697" y="47"/>
                  </a:moveTo>
                  <a:lnTo>
                    <a:pt x="726" y="31"/>
                  </a:lnTo>
                  <a:lnTo>
                    <a:pt x="741" y="15"/>
                  </a:lnTo>
                  <a:lnTo>
                    <a:pt x="780" y="0"/>
                  </a:lnTo>
                  <a:lnTo>
                    <a:pt x="141" y="0"/>
                  </a:lnTo>
                  <a:lnTo>
                    <a:pt x="5" y="405"/>
                  </a:lnTo>
                  <a:lnTo>
                    <a:pt x="7" y="413"/>
                  </a:lnTo>
                  <a:lnTo>
                    <a:pt x="14" y="423"/>
                  </a:lnTo>
                  <a:lnTo>
                    <a:pt x="0" y="422"/>
                  </a:lnTo>
                  <a:lnTo>
                    <a:pt x="2" y="429"/>
                  </a:lnTo>
                  <a:lnTo>
                    <a:pt x="14" y="447"/>
                  </a:lnTo>
                  <a:lnTo>
                    <a:pt x="29" y="453"/>
                  </a:lnTo>
                  <a:lnTo>
                    <a:pt x="33" y="468"/>
                  </a:lnTo>
                  <a:lnTo>
                    <a:pt x="46" y="475"/>
                  </a:lnTo>
                  <a:lnTo>
                    <a:pt x="52" y="468"/>
                  </a:lnTo>
                  <a:lnTo>
                    <a:pt x="60" y="486"/>
                  </a:lnTo>
                  <a:lnTo>
                    <a:pt x="66" y="504"/>
                  </a:lnTo>
                  <a:lnTo>
                    <a:pt x="79" y="513"/>
                  </a:lnTo>
                  <a:lnTo>
                    <a:pt x="78" y="532"/>
                  </a:lnTo>
                  <a:lnTo>
                    <a:pt x="79" y="551"/>
                  </a:lnTo>
                  <a:lnTo>
                    <a:pt x="80" y="557"/>
                  </a:lnTo>
                  <a:lnTo>
                    <a:pt x="92" y="554"/>
                  </a:lnTo>
                  <a:lnTo>
                    <a:pt x="96" y="552"/>
                  </a:lnTo>
                  <a:lnTo>
                    <a:pt x="111" y="567"/>
                  </a:lnTo>
                  <a:lnTo>
                    <a:pt x="100" y="577"/>
                  </a:lnTo>
                  <a:lnTo>
                    <a:pt x="123" y="590"/>
                  </a:lnTo>
                  <a:lnTo>
                    <a:pt x="133" y="588"/>
                  </a:lnTo>
                  <a:lnTo>
                    <a:pt x="136" y="608"/>
                  </a:lnTo>
                  <a:lnTo>
                    <a:pt x="147" y="628"/>
                  </a:lnTo>
                  <a:lnTo>
                    <a:pt x="147" y="636"/>
                  </a:lnTo>
                  <a:lnTo>
                    <a:pt x="160" y="633"/>
                  </a:lnTo>
                  <a:lnTo>
                    <a:pt x="170" y="633"/>
                  </a:lnTo>
                  <a:lnTo>
                    <a:pt x="177" y="656"/>
                  </a:lnTo>
                  <a:lnTo>
                    <a:pt x="186" y="673"/>
                  </a:lnTo>
                  <a:lnTo>
                    <a:pt x="188" y="684"/>
                  </a:lnTo>
                  <a:lnTo>
                    <a:pt x="200" y="695"/>
                  </a:lnTo>
                  <a:lnTo>
                    <a:pt x="204" y="707"/>
                  </a:lnTo>
                  <a:lnTo>
                    <a:pt x="217" y="714"/>
                  </a:lnTo>
                  <a:lnTo>
                    <a:pt x="222" y="729"/>
                  </a:lnTo>
                  <a:lnTo>
                    <a:pt x="218" y="732"/>
                  </a:lnTo>
                  <a:lnTo>
                    <a:pt x="236" y="755"/>
                  </a:lnTo>
                  <a:lnTo>
                    <a:pt x="241" y="765"/>
                  </a:lnTo>
                  <a:lnTo>
                    <a:pt x="254" y="767"/>
                  </a:lnTo>
                  <a:lnTo>
                    <a:pt x="265" y="794"/>
                  </a:lnTo>
                  <a:lnTo>
                    <a:pt x="254" y="855"/>
                  </a:lnTo>
                  <a:lnTo>
                    <a:pt x="250" y="859"/>
                  </a:lnTo>
                  <a:lnTo>
                    <a:pt x="260" y="865"/>
                  </a:lnTo>
                  <a:lnTo>
                    <a:pt x="260" y="881"/>
                  </a:lnTo>
                  <a:lnTo>
                    <a:pt x="271" y="902"/>
                  </a:lnTo>
                  <a:lnTo>
                    <a:pt x="286" y="918"/>
                  </a:lnTo>
                  <a:lnTo>
                    <a:pt x="283" y="921"/>
                  </a:lnTo>
                  <a:lnTo>
                    <a:pt x="587" y="966"/>
                  </a:lnTo>
                  <a:lnTo>
                    <a:pt x="772" y="34"/>
                  </a:lnTo>
                  <a:lnTo>
                    <a:pt x="741" y="49"/>
                  </a:lnTo>
                  <a:lnTo>
                    <a:pt x="732" y="62"/>
                  </a:lnTo>
                  <a:lnTo>
                    <a:pt x="694" y="56"/>
                  </a:lnTo>
                  <a:lnTo>
                    <a:pt x="686" y="42"/>
                  </a:lnTo>
                  <a:lnTo>
                    <a:pt x="694" y="42"/>
                  </a:lnTo>
                  <a:lnTo>
                    <a:pt x="697" y="47"/>
                  </a:lnTo>
                </a:path>
              </a:pathLst>
            </a:custGeom>
            <a:solidFill>
              <a:srgbClr val="DDDDDD"/>
            </a:solidFill>
            <a:ln w="12700" cap="rnd" cmpd="sng">
              <a:solidFill>
                <a:schemeClr val="tx1"/>
              </a:solidFill>
              <a:prstDash val="solid"/>
              <a:round/>
              <a:headEnd type="none" w="sm" len="sm"/>
              <a:tailEnd type="none" w="sm" len="sm"/>
            </a:ln>
            <a:effectLst/>
          </p:spPr>
          <p:txBody>
            <a:bodyPr/>
            <a:lstStyle/>
            <a:p>
              <a:endParaRPr lang="en-US"/>
            </a:p>
          </p:txBody>
        </p:sp>
        <p:sp>
          <p:nvSpPr>
            <p:cNvPr id="19468" name="Freeform 12"/>
            <p:cNvSpPr>
              <a:spLocks/>
            </p:cNvSpPr>
            <p:nvPr/>
          </p:nvSpPr>
          <p:spPr bwMode="auto">
            <a:xfrm>
              <a:off x="2555" y="863"/>
              <a:ext cx="508" cy="803"/>
            </a:xfrm>
            <a:custGeom>
              <a:avLst/>
              <a:gdLst/>
              <a:ahLst/>
              <a:cxnLst>
                <a:cxn ang="0">
                  <a:pos x="670" y="180"/>
                </a:cxn>
                <a:cxn ang="0">
                  <a:pos x="687" y="0"/>
                </a:cxn>
                <a:cxn ang="0">
                  <a:pos x="307" y="0"/>
                </a:cxn>
                <a:cxn ang="0">
                  <a:pos x="431" y="30"/>
                </a:cxn>
                <a:cxn ang="0">
                  <a:pos x="338" y="20"/>
                </a:cxn>
                <a:cxn ang="0">
                  <a:pos x="329" y="15"/>
                </a:cxn>
                <a:cxn ang="0">
                  <a:pos x="319" y="26"/>
                </a:cxn>
                <a:cxn ang="0">
                  <a:pos x="235" y="28"/>
                </a:cxn>
                <a:cxn ang="0">
                  <a:pos x="227" y="24"/>
                </a:cxn>
                <a:cxn ang="0">
                  <a:pos x="185" y="34"/>
                </a:cxn>
                <a:cxn ang="0">
                  <a:pos x="0" y="964"/>
                </a:cxn>
                <a:cxn ang="0">
                  <a:pos x="445" y="1011"/>
                </a:cxn>
                <a:cxn ang="0">
                  <a:pos x="647" y="1024"/>
                </a:cxn>
                <a:cxn ang="0">
                  <a:pos x="653" y="382"/>
                </a:cxn>
                <a:cxn ang="0">
                  <a:pos x="666" y="222"/>
                </a:cxn>
                <a:cxn ang="0">
                  <a:pos x="658" y="222"/>
                </a:cxn>
                <a:cxn ang="0">
                  <a:pos x="661" y="247"/>
                </a:cxn>
                <a:cxn ang="0">
                  <a:pos x="653" y="276"/>
                </a:cxn>
                <a:cxn ang="0">
                  <a:pos x="640" y="283"/>
                </a:cxn>
                <a:cxn ang="0">
                  <a:pos x="622" y="305"/>
                </a:cxn>
                <a:cxn ang="0">
                  <a:pos x="598" y="316"/>
                </a:cxn>
                <a:cxn ang="0">
                  <a:pos x="593" y="326"/>
                </a:cxn>
                <a:cxn ang="0">
                  <a:pos x="584" y="320"/>
                </a:cxn>
                <a:cxn ang="0">
                  <a:pos x="575" y="334"/>
                </a:cxn>
                <a:cxn ang="0">
                  <a:pos x="575" y="320"/>
                </a:cxn>
                <a:cxn ang="0">
                  <a:pos x="572" y="304"/>
                </a:cxn>
                <a:cxn ang="0">
                  <a:pos x="577" y="308"/>
                </a:cxn>
                <a:cxn ang="0">
                  <a:pos x="586" y="293"/>
                </a:cxn>
                <a:cxn ang="0">
                  <a:pos x="584" y="314"/>
                </a:cxn>
                <a:cxn ang="0">
                  <a:pos x="624" y="280"/>
                </a:cxn>
                <a:cxn ang="0">
                  <a:pos x="621" y="257"/>
                </a:cxn>
                <a:cxn ang="0">
                  <a:pos x="620" y="245"/>
                </a:cxn>
                <a:cxn ang="0">
                  <a:pos x="609" y="245"/>
                </a:cxn>
                <a:cxn ang="0">
                  <a:pos x="612" y="236"/>
                </a:cxn>
                <a:cxn ang="0">
                  <a:pos x="604" y="238"/>
                </a:cxn>
                <a:cxn ang="0">
                  <a:pos x="605" y="224"/>
                </a:cxn>
                <a:cxn ang="0">
                  <a:pos x="621" y="213"/>
                </a:cxn>
                <a:cxn ang="0">
                  <a:pos x="621" y="203"/>
                </a:cxn>
                <a:cxn ang="0">
                  <a:pos x="630" y="200"/>
                </a:cxn>
                <a:cxn ang="0">
                  <a:pos x="639" y="189"/>
                </a:cxn>
                <a:cxn ang="0">
                  <a:pos x="649" y="190"/>
                </a:cxn>
                <a:cxn ang="0">
                  <a:pos x="667" y="161"/>
                </a:cxn>
                <a:cxn ang="0">
                  <a:pos x="665" y="174"/>
                </a:cxn>
                <a:cxn ang="0">
                  <a:pos x="670" y="180"/>
                </a:cxn>
              </a:cxnLst>
              <a:rect l="0" t="0" r="r" b="b"/>
              <a:pathLst>
                <a:path w="688" h="1025">
                  <a:moveTo>
                    <a:pt x="670" y="180"/>
                  </a:moveTo>
                  <a:lnTo>
                    <a:pt x="687" y="0"/>
                  </a:lnTo>
                  <a:lnTo>
                    <a:pt x="307" y="0"/>
                  </a:lnTo>
                  <a:lnTo>
                    <a:pt x="431" y="30"/>
                  </a:lnTo>
                  <a:lnTo>
                    <a:pt x="338" y="20"/>
                  </a:lnTo>
                  <a:lnTo>
                    <a:pt x="329" y="15"/>
                  </a:lnTo>
                  <a:lnTo>
                    <a:pt x="319" y="26"/>
                  </a:lnTo>
                  <a:lnTo>
                    <a:pt x="235" y="28"/>
                  </a:lnTo>
                  <a:lnTo>
                    <a:pt x="227" y="24"/>
                  </a:lnTo>
                  <a:lnTo>
                    <a:pt x="185" y="34"/>
                  </a:lnTo>
                  <a:lnTo>
                    <a:pt x="0" y="964"/>
                  </a:lnTo>
                  <a:lnTo>
                    <a:pt x="445" y="1011"/>
                  </a:lnTo>
                  <a:lnTo>
                    <a:pt x="647" y="1024"/>
                  </a:lnTo>
                  <a:lnTo>
                    <a:pt x="653" y="382"/>
                  </a:lnTo>
                  <a:lnTo>
                    <a:pt x="666" y="222"/>
                  </a:lnTo>
                  <a:lnTo>
                    <a:pt x="658" y="222"/>
                  </a:lnTo>
                  <a:lnTo>
                    <a:pt x="661" y="247"/>
                  </a:lnTo>
                  <a:lnTo>
                    <a:pt x="653" y="276"/>
                  </a:lnTo>
                  <a:lnTo>
                    <a:pt x="640" y="283"/>
                  </a:lnTo>
                  <a:lnTo>
                    <a:pt x="622" y="305"/>
                  </a:lnTo>
                  <a:lnTo>
                    <a:pt x="598" y="316"/>
                  </a:lnTo>
                  <a:lnTo>
                    <a:pt x="593" y="326"/>
                  </a:lnTo>
                  <a:lnTo>
                    <a:pt x="584" y="320"/>
                  </a:lnTo>
                  <a:lnTo>
                    <a:pt x="575" y="334"/>
                  </a:lnTo>
                  <a:lnTo>
                    <a:pt x="575" y="320"/>
                  </a:lnTo>
                  <a:lnTo>
                    <a:pt x="572" y="304"/>
                  </a:lnTo>
                  <a:lnTo>
                    <a:pt x="577" y="308"/>
                  </a:lnTo>
                  <a:lnTo>
                    <a:pt x="586" y="293"/>
                  </a:lnTo>
                  <a:lnTo>
                    <a:pt x="584" y="314"/>
                  </a:lnTo>
                  <a:lnTo>
                    <a:pt x="624" y="280"/>
                  </a:lnTo>
                  <a:lnTo>
                    <a:pt x="621" y="257"/>
                  </a:lnTo>
                  <a:lnTo>
                    <a:pt x="620" y="245"/>
                  </a:lnTo>
                  <a:lnTo>
                    <a:pt x="609" y="245"/>
                  </a:lnTo>
                  <a:lnTo>
                    <a:pt x="612" y="236"/>
                  </a:lnTo>
                  <a:lnTo>
                    <a:pt x="604" y="238"/>
                  </a:lnTo>
                  <a:lnTo>
                    <a:pt x="605" y="224"/>
                  </a:lnTo>
                  <a:lnTo>
                    <a:pt x="621" y="213"/>
                  </a:lnTo>
                  <a:lnTo>
                    <a:pt x="621" y="203"/>
                  </a:lnTo>
                  <a:lnTo>
                    <a:pt x="630" y="200"/>
                  </a:lnTo>
                  <a:lnTo>
                    <a:pt x="639" y="189"/>
                  </a:lnTo>
                  <a:lnTo>
                    <a:pt x="649" y="190"/>
                  </a:lnTo>
                  <a:lnTo>
                    <a:pt x="667" y="161"/>
                  </a:lnTo>
                  <a:lnTo>
                    <a:pt x="665" y="174"/>
                  </a:lnTo>
                  <a:lnTo>
                    <a:pt x="670" y="18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69" name="Freeform 13"/>
            <p:cNvSpPr>
              <a:spLocks/>
            </p:cNvSpPr>
            <p:nvPr/>
          </p:nvSpPr>
          <p:spPr bwMode="auto">
            <a:xfrm>
              <a:off x="3023" y="865"/>
              <a:ext cx="658" cy="811"/>
            </a:xfrm>
            <a:custGeom>
              <a:avLst/>
              <a:gdLst/>
              <a:ahLst/>
              <a:cxnLst>
                <a:cxn ang="0">
                  <a:pos x="855" y="273"/>
                </a:cxn>
                <a:cxn ang="0">
                  <a:pos x="765" y="248"/>
                </a:cxn>
                <a:cxn ang="0">
                  <a:pos x="706" y="262"/>
                </a:cxn>
                <a:cxn ang="0">
                  <a:pos x="649" y="273"/>
                </a:cxn>
                <a:cxn ang="0">
                  <a:pos x="657" y="242"/>
                </a:cxn>
                <a:cxn ang="0">
                  <a:pos x="596" y="104"/>
                </a:cxn>
                <a:cxn ang="0">
                  <a:pos x="592" y="107"/>
                </a:cxn>
                <a:cxn ang="0">
                  <a:pos x="532" y="103"/>
                </a:cxn>
                <a:cxn ang="0">
                  <a:pos x="523" y="113"/>
                </a:cxn>
                <a:cxn ang="0">
                  <a:pos x="510" y="95"/>
                </a:cxn>
                <a:cxn ang="0">
                  <a:pos x="499" y="85"/>
                </a:cxn>
                <a:cxn ang="0">
                  <a:pos x="504" y="50"/>
                </a:cxn>
                <a:cxn ang="0">
                  <a:pos x="491" y="0"/>
                </a:cxn>
                <a:cxn ang="0">
                  <a:pos x="41" y="0"/>
                </a:cxn>
                <a:cxn ang="0">
                  <a:pos x="23" y="179"/>
                </a:cxn>
                <a:cxn ang="0">
                  <a:pos x="36" y="176"/>
                </a:cxn>
                <a:cxn ang="0">
                  <a:pos x="31" y="194"/>
                </a:cxn>
                <a:cxn ang="0">
                  <a:pos x="46" y="184"/>
                </a:cxn>
                <a:cxn ang="0">
                  <a:pos x="51" y="190"/>
                </a:cxn>
                <a:cxn ang="0">
                  <a:pos x="33" y="216"/>
                </a:cxn>
                <a:cxn ang="0">
                  <a:pos x="21" y="222"/>
                </a:cxn>
                <a:cxn ang="0">
                  <a:pos x="6" y="382"/>
                </a:cxn>
                <a:cxn ang="0">
                  <a:pos x="0" y="1026"/>
                </a:cxn>
                <a:cxn ang="0">
                  <a:pos x="321" y="1034"/>
                </a:cxn>
                <a:cxn ang="0">
                  <a:pos x="485" y="1036"/>
                </a:cxn>
                <a:cxn ang="0">
                  <a:pos x="487" y="1001"/>
                </a:cxn>
                <a:cxn ang="0">
                  <a:pos x="480" y="676"/>
                </a:cxn>
                <a:cxn ang="0">
                  <a:pos x="587" y="590"/>
                </a:cxn>
                <a:cxn ang="0">
                  <a:pos x="697" y="473"/>
                </a:cxn>
                <a:cxn ang="0">
                  <a:pos x="890" y="280"/>
                </a:cxn>
                <a:cxn ang="0">
                  <a:pos x="855" y="273"/>
                </a:cxn>
              </a:cxnLst>
              <a:rect l="0" t="0" r="r" b="b"/>
              <a:pathLst>
                <a:path w="891" h="1037">
                  <a:moveTo>
                    <a:pt x="855" y="273"/>
                  </a:moveTo>
                  <a:lnTo>
                    <a:pt x="765" y="248"/>
                  </a:lnTo>
                  <a:lnTo>
                    <a:pt x="706" y="262"/>
                  </a:lnTo>
                  <a:lnTo>
                    <a:pt x="649" y="273"/>
                  </a:lnTo>
                  <a:lnTo>
                    <a:pt x="657" y="242"/>
                  </a:lnTo>
                  <a:lnTo>
                    <a:pt x="596" y="104"/>
                  </a:lnTo>
                  <a:lnTo>
                    <a:pt x="592" y="107"/>
                  </a:lnTo>
                  <a:lnTo>
                    <a:pt x="532" y="103"/>
                  </a:lnTo>
                  <a:lnTo>
                    <a:pt x="523" y="113"/>
                  </a:lnTo>
                  <a:lnTo>
                    <a:pt x="510" y="95"/>
                  </a:lnTo>
                  <a:lnTo>
                    <a:pt x="499" y="85"/>
                  </a:lnTo>
                  <a:lnTo>
                    <a:pt x="504" y="50"/>
                  </a:lnTo>
                  <a:lnTo>
                    <a:pt x="491" y="0"/>
                  </a:lnTo>
                  <a:lnTo>
                    <a:pt x="41" y="0"/>
                  </a:lnTo>
                  <a:lnTo>
                    <a:pt x="23" y="179"/>
                  </a:lnTo>
                  <a:lnTo>
                    <a:pt x="36" y="176"/>
                  </a:lnTo>
                  <a:lnTo>
                    <a:pt x="31" y="194"/>
                  </a:lnTo>
                  <a:lnTo>
                    <a:pt x="46" y="184"/>
                  </a:lnTo>
                  <a:lnTo>
                    <a:pt x="51" y="190"/>
                  </a:lnTo>
                  <a:lnTo>
                    <a:pt x="33" y="216"/>
                  </a:lnTo>
                  <a:lnTo>
                    <a:pt x="21" y="222"/>
                  </a:lnTo>
                  <a:lnTo>
                    <a:pt x="6" y="382"/>
                  </a:lnTo>
                  <a:lnTo>
                    <a:pt x="0" y="1026"/>
                  </a:lnTo>
                  <a:lnTo>
                    <a:pt x="321" y="1034"/>
                  </a:lnTo>
                  <a:lnTo>
                    <a:pt x="485" y="1036"/>
                  </a:lnTo>
                  <a:lnTo>
                    <a:pt x="487" y="1001"/>
                  </a:lnTo>
                  <a:lnTo>
                    <a:pt x="480" y="676"/>
                  </a:lnTo>
                  <a:lnTo>
                    <a:pt x="587" y="590"/>
                  </a:lnTo>
                  <a:lnTo>
                    <a:pt x="697" y="473"/>
                  </a:lnTo>
                  <a:lnTo>
                    <a:pt x="890" y="280"/>
                  </a:lnTo>
                  <a:lnTo>
                    <a:pt x="855" y="273"/>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0" name="Freeform 14"/>
            <p:cNvSpPr>
              <a:spLocks/>
            </p:cNvSpPr>
            <p:nvPr/>
          </p:nvSpPr>
          <p:spPr bwMode="auto">
            <a:xfrm>
              <a:off x="4113" y="1834"/>
              <a:ext cx="0" cy="18"/>
            </a:xfrm>
            <a:custGeom>
              <a:avLst/>
              <a:gdLst/>
              <a:ahLst/>
              <a:cxnLst>
                <a:cxn ang="0">
                  <a:pos x="0" y="0"/>
                </a:cxn>
                <a:cxn ang="0">
                  <a:pos x="0" y="10"/>
                </a:cxn>
                <a:cxn ang="0">
                  <a:pos x="0" y="21"/>
                </a:cxn>
                <a:cxn ang="0">
                  <a:pos x="0" y="0"/>
                </a:cxn>
              </a:cxnLst>
              <a:rect l="0" t="0" r="r" b="b"/>
              <a:pathLst>
                <a:path w="1" h="22">
                  <a:moveTo>
                    <a:pt x="0" y="0"/>
                  </a:moveTo>
                  <a:lnTo>
                    <a:pt x="0" y="10"/>
                  </a:lnTo>
                  <a:lnTo>
                    <a:pt x="0" y="21"/>
                  </a:lnTo>
                  <a:lnTo>
                    <a:pt x="0" y="0"/>
                  </a:lnTo>
                </a:path>
              </a:pathLst>
            </a:custGeom>
            <a:solidFill>
              <a:srgbClr val="80A0A0"/>
            </a:solidFill>
            <a:ln w="9525" cap="rnd">
              <a:noFill/>
              <a:round/>
              <a:headEnd type="none" w="sm" len="sm"/>
              <a:tailEnd type="none" w="sm" len="sm"/>
            </a:ln>
            <a:effectLst/>
          </p:spPr>
          <p:txBody>
            <a:bodyPr/>
            <a:lstStyle/>
            <a:p>
              <a:endParaRPr lang="en-US"/>
            </a:p>
          </p:txBody>
        </p:sp>
        <p:sp>
          <p:nvSpPr>
            <p:cNvPr id="19471" name="Freeform 15"/>
            <p:cNvSpPr>
              <a:spLocks/>
            </p:cNvSpPr>
            <p:nvPr/>
          </p:nvSpPr>
          <p:spPr bwMode="auto">
            <a:xfrm>
              <a:off x="4751" y="1632"/>
              <a:ext cx="25" cy="16"/>
            </a:xfrm>
            <a:custGeom>
              <a:avLst/>
              <a:gdLst/>
              <a:ahLst/>
              <a:cxnLst>
                <a:cxn ang="0">
                  <a:pos x="31" y="4"/>
                </a:cxn>
                <a:cxn ang="0">
                  <a:pos x="31" y="0"/>
                </a:cxn>
                <a:cxn ang="0">
                  <a:pos x="0" y="19"/>
                </a:cxn>
                <a:cxn ang="0">
                  <a:pos x="31" y="4"/>
                </a:cxn>
              </a:cxnLst>
              <a:rect l="0" t="0" r="r" b="b"/>
              <a:pathLst>
                <a:path w="32" h="20">
                  <a:moveTo>
                    <a:pt x="31" y="4"/>
                  </a:moveTo>
                  <a:lnTo>
                    <a:pt x="31" y="0"/>
                  </a:lnTo>
                  <a:lnTo>
                    <a:pt x="0" y="19"/>
                  </a:lnTo>
                  <a:lnTo>
                    <a:pt x="31" y="4"/>
                  </a:lnTo>
                </a:path>
              </a:pathLst>
            </a:custGeom>
            <a:solidFill>
              <a:srgbClr val="80A0A0"/>
            </a:solidFill>
            <a:ln w="9525" cap="rnd">
              <a:noFill/>
              <a:round/>
              <a:headEnd type="none" w="sm" len="sm"/>
              <a:tailEnd type="none" w="sm" len="sm"/>
            </a:ln>
            <a:effectLst/>
          </p:spPr>
          <p:txBody>
            <a:bodyPr/>
            <a:lstStyle/>
            <a:p>
              <a:endParaRPr lang="en-US"/>
            </a:p>
          </p:txBody>
        </p:sp>
        <p:sp>
          <p:nvSpPr>
            <p:cNvPr id="19472" name="Freeform 16"/>
            <p:cNvSpPr>
              <a:spLocks/>
            </p:cNvSpPr>
            <p:nvPr/>
          </p:nvSpPr>
          <p:spPr bwMode="auto">
            <a:xfrm>
              <a:off x="4751" y="1632"/>
              <a:ext cx="25" cy="16"/>
            </a:xfrm>
            <a:custGeom>
              <a:avLst/>
              <a:gdLst/>
              <a:ahLst/>
              <a:cxnLst>
                <a:cxn ang="0">
                  <a:pos x="27" y="5"/>
                </a:cxn>
                <a:cxn ang="0">
                  <a:pos x="31" y="0"/>
                </a:cxn>
                <a:cxn ang="0">
                  <a:pos x="0" y="22"/>
                </a:cxn>
                <a:cxn ang="0">
                  <a:pos x="27" y="5"/>
                </a:cxn>
              </a:cxnLst>
              <a:rect l="0" t="0" r="r" b="b"/>
              <a:pathLst>
                <a:path w="32" h="23">
                  <a:moveTo>
                    <a:pt x="27" y="5"/>
                  </a:moveTo>
                  <a:lnTo>
                    <a:pt x="31" y="0"/>
                  </a:lnTo>
                  <a:lnTo>
                    <a:pt x="0" y="22"/>
                  </a:lnTo>
                  <a:lnTo>
                    <a:pt x="27" y="5"/>
                  </a:lnTo>
                </a:path>
              </a:pathLst>
            </a:custGeom>
            <a:noFill/>
            <a:ln w="12700" cap="rnd" cmpd="sng">
              <a:solidFill>
                <a:srgbClr val="608080"/>
              </a:solidFill>
              <a:prstDash val="solid"/>
              <a:round/>
              <a:headEnd type="none" w="sm" len="sm"/>
              <a:tailEnd type="none" w="sm" len="sm"/>
            </a:ln>
            <a:effectLst/>
          </p:spPr>
          <p:txBody>
            <a:bodyPr/>
            <a:lstStyle/>
            <a:p>
              <a:endParaRPr lang="en-US"/>
            </a:p>
          </p:txBody>
        </p:sp>
        <p:sp>
          <p:nvSpPr>
            <p:cNvPr id="19473" name="Freeform 17"/>
            <p:cNvSpPr>
              <a:spLocks/>
            </p:cNvSpPr>
            <p:nvPr/>
          </p:nvSpPr>
          <p:spPr bwMode="auto">
            <a:xfrm>
              <a:off x="1652" y="1312"/>
              <a:ext cx="147" cy="162"/>
            </a:xfrm>
            <a:custGeom>
              <a:avLst/>
              <a:gdLst/>
              <a:ahLst/>
              <a:cxnLst>
                <a:cxn ang="0">
                  <a:pos x="133" y="78"/>
                </a:cxn>
                <a:cxn ang="0">
                  <a:pos x="146" y="107"/>
                </a:cxn>
                <a:cxn ang="0">
                  <a:pos x="142" y="112"/>
                </a:cxn>
                <a:cxn ang="0">
                  <a:pos x="145" y="125"/>
                </a:cxn>
                <a:cxn ang="0">
                  <a:pos x="174" y="145"/>
                </a:cxn>
                <a:cxn ang="0">
                  <a:pos x="186" y="159"/>
                </a:cxn>
                <a:cxn ang="0">
                  <a:pos x="189" y="192"/>
                </a:cxn>
                <a:cxn ang="0">
                  <a:pos x="192" y="187"/>
                </a:cxn>
                <a:cxn ang="0">
                  <a:pos x="198" y="204"/>
                </a:cxn>
                <a:cxn ang="0">
                  <a:pos x="190" y="204"/>
                </a:cxn>
                <a:cxn ang="0">
                  <a:pos x="181" y="207"/>
                </a:cxn>
                <a:cxn ang="0">
                  <a:pos x="168" y="203"/>
                </a:cxn>
                <a:cxn ang="0">
                  <a:pos x="106" y="159"/>
                </a:cxn>
                <a:cxn ang="0">
                  <a:pos x="119" y="152"/>
                </a:cxn>
                <a:cxn ang="0">
                  <a:pos x="106" y="145"/>
                </a:cxn>
                <a:cxn ang="0">
                  <a:pos x="92" y="147"/>
                </a:cxn>
                <a:cxn ang="0">
                  <a:pos x="78" y="128"/>
                </a:cxn>
                <a:cxn ang="0">
                  <a:pos x="82" y="132"/>
                </a:cxn>
                <a:cxn ang="0">
                  <a:pos x="88" y="127"/>
                </a:cxn>
                <a:cxn ang="0">
                  <a:pos x="77" y="123"/>
                </a:cxn>
                <a:cxn ang="0">
                  <a:pos x="77" y="112"/>
                </a:cxn>
                <a:cxn ang="0">
                  <a:pos x="78" y="110"/>
                </a:cxn>
                <a:cxn ang="0">
                  <a:pos x="69" y="108"/>
                </a:cxn>
                <a:cxn ang="0">
                  <a:pos x="66" y="112"/>
                </a:cxn>
                <a:cxn ang="0">
                  <a:pos x="59" y="104"/>
                </a:cxn>
                <a:cxn ang="0">
                  <a:pos x="56" y="107"/>
                </a:cxn>
                <a:cxn ang="0">
                  <a:pos x="53" y="102"/>
                </a:cxn>
                <a:cxn ang="0">
                  <a:pos x="62" y="93"/>
                </a:cxn>
                <a:cxn ang="0">
                  <a:pos x="56" y="73"/>
                </a:cxn>
                <a:cxn ang="0">
                  <a:pos x="37" y="72"/>
                </a:cxn>
                <a:cxn ang="0">
                  <a:pos x="33" y="63"/>
                </a:cxn>
                <a:cxn ang="0">
                  <a:pos x="40" y="56"/>
                </a:cxn>
                <a:cxn ang="0">
                  <a:pos x="29" y="58"/>
                </a:cxn>
                <a:cxn ang="0">
                  <a:pos x="26" y="49"/>
                </a:cxn>
                <a:cxn ang="0">
                  <a:pos x="8" y="48"/>
                </a:cxn>
                <a:cxn ang="0">
                  <a:pos x="5" y="44"/>
                </a:cxn>
                <a:cxn ang="0">
                  <a:pos x="14" y="39"/>
                </a:cxn>
                <a:cxn ang="0">
                  <a:pos x="8" y="31"/>
                </a:cxn>
                <a:cxn ang="0">
                  <a:pos x="17" y="25"/>
                </a:cxn>
                <a:cxn ang="0">
                  <a:pos x="7" y="23"/>
                </a:cxn>
                <a:cxn ang="0">
                  <a:pos x="0" y="0"/>
                </a:cxn>
                <a:cxn ang="0">
                  <a:pos x="23" y="0"/>
                </a:cxn>
                <a:cxn ang="0">
                  <a:pos x="42" y="10"/>
                </a:cxn>
                <a:cxn ang="0">
                  <a:pos x="58" y="28"/>
                </a:cxn>
                <a:cxn ang="0">
                  <a:pos x="132" y="64"/>
                </a:cxn>
                <a:cxn ang="0">
                  <a:pos x="133" y="78"/>
                </a:cxn>
              </a:cxnLst>
              <a:rect l="0" t="0" r="r" b="b"/>
              <a:pathLst>
                <a:path w="199" h="208">
                  <a:moveTo>
                    <a:pt x="133" y="78"/>
                  </a:moveTo>
                  <a:lnTo>
                    <a:pt x="146" y="107"/>
                  </a:lnTo>
                  <a:lnTo>
                    <a:pt x="142" y="112"/>
                  </a:lnTo>
                  <a:lnTo>
                    <a:pt x="145" y="125"/>
                  </a:lnTo>
                  <a:lnTo>
                    <a:pt x="174" y="145"/>
                  </a:lnTo>
                  <a:lnTo>
                    <a:pt x="186" y="159"/>
                  </a:lnTo>
                  <a:lnTo>
                    <a:pt x="189" y="192"/>
                  </a:lnTo>
                  <a:lnTo>
                    <a:pt x="192" y="187"/>
                  </a:lnTo>
                  <a:lnTo>
                    <a:pt x="198" y="204"/>
                  </a:lnTo>
                  <a:lnTo>
                    <a:pt x="190" y="204"/>
                  </a:lnTo>
                  <a:lnTo>
                    <a:pt x="181" y="207"/>
                  </a:lnTo>
                  <a:lnTo>
                    <a:pt x="168" y="203"/>
                  </a:lnTo>
                  <a:lnTo>
                    <a:pt x="106" y="159"/>
                  </a:lnTo>
                  <a:lnTo>
                    <a:pt x="119" y="152"/>
                  </a:lnTo>
                  <a:lnTo>
                    <a:pt x="106" y="145"/>
                  </a:lnTo>
                  <a:lnTo>
                    <a:pt x="92" y="147"/>
                  </a:lnTo>
                  <a:lnTo>
                    <a:pt x="78" y="128"/>
                  </a:lnTo>
                  <a:lnTo>
                    <a:pt x="82" y="132"/>
                  </a:lnTo>
                  <a:lnTo>
                    <a:pt x="88" y="127"/>
                  </a:lnTo>
                  <a:lnTo>
                    <a:pt x="77" y="123"/>
                  </a:lnTo>
                  <a:lnTo>
                    <a:pt x="77" y="112"/>
                  </a:lnTo>
                  <a:lnTo>
                    <a:pt x="78" y="110"/>
                  </a:lnTo>
                  <a:lnTo>
                    <a:pt x="69" y="108"/>
                  </a:lnTo>
                  <a:lnTo>
                    <a:pt x="66" y="112"/>
                  </a:lnTo>
                  <a:lnTo>
                    <a:pt x="59" y="104"/>
                  </a:lnTo>
                  <a:lnTo>
                    <a:pt x="56" y="107"/>
                  </a:lnTo>
                  <a:lnTo>
                    <a:pt x="53" y="102"/>
                  </a:lnTo>
                  <a:lnTo>
                    <a:pt x="62" y="93"/>
                  </a:lnTo>
                  <a:lnTo>
                    <a:pt x="56" y="73"/>
                  </a:lnTo>
                  <a:lnTo>
                    <a:pt x="37" y="72"/>
                  </a:lnTo>
                  <a:lnTo>
                    <a:pt x="33" y="63"/>
                  </a:lnTo>
                  <a:lnTo>
                    <a:pt x="40" y="56"/>
                  </a:lnTo>
                  <a:lnTo>
                    <a:pt x="29" y="58"/>
                  </a:lnTo>
                  <a:lnTo>
                    <a:pt x="26" y="49"/>
                  </a:lnTo>
                  <a:lnTo>
                    <a:pt x="8" y="48"/>
                  </a:lnTo>
                  <a:lnTo>
                    <a:pt x="5" y="44"/>
                  </a:lnTo>
                  <a:lnTo>
                    <a:pt x="14" y="39"/>
                  </a:lnTo>
                  <a:lnTo>
                    <a:pt x="8" y="31"/>
                  </a:lnTo>
                  <a:lnTo>
                    <a:pt x="17" y="25"/>
                  </a:lnTo>
                  <a:lnTo>
                    <a:pt x="7" y="23"/>
                  </a:lnTo>
                  <a:lnTo>
                    <a:pt x="0" y="0"/>
                  </a:lnTo>
                  <a:lnTo>
                    <a:pt x="23" y="0"/>
                  </a:lnTo>
                  <a:lnTo>
                    <a:pt x="42" y="10"/>
                  </a:lnTo>
                  <a:lnTo>
                    <a:pt x="58" y="28"/>
                  </a:lnTo>
                  <a:lnTo>
                    <a:pt x="132" y="64"/>
                  </a:lnTo>
                  <a:lnTo>
                    <a:pt x="133" y="78"/>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4" name="Freeform 18"/>
            <p:cNvSpPr>
              <a:spLocks/>
            </p:cNvSpPr>
            <p:nvPr/>
          </p:nvSpPr>
          <p:spPr bwMode="auto">
            <a:xfrm>
              <a:off x="4857" y="1484"/>
              <a:ext cx="325" cy="225"/>
            </a:xfrm>
            <a:custGeom>
              <a:avLst/>
              <a:gdLst/>
              <a:ahLst/>
              <a:cxnLst>
                <a:cxn ang="0">
                  <a:pos x="58" y="109"/>
                </a:cxn>
                <a:cxn ang="0">
                  <a:pos x="34" y="124"/>
                </a:cxn>
                <a:cxn ang="0">
                  <a:pos x="7" y="134"/>
                </a:cxn>
                <a:cxn ang="0">
                  <a:pos x="0" y="130"/>
                </a:cxn>
                <a:cxn ang="0">
                  <a:pos x="16" y="120"/>
                </a:cxn>
                <a:cxn ang="0">
                  <a:pos x="41" y="94"/>
                </a:cxn>
                <a:cxn ang="0">
                  <a:pos x="29" y="63"/>
                </a:cxn>
                <a:cxn ang="0">
                  <a:pos x="47" y="58"/>
                </a:cxn>
                <a:cxn ang="0">
                  <a:pos x="43" y="50"/>
                </a:cxn>
                <a:cxn ang="0">
                  <a:pos x="82" y="41"/>
                </a:cxn>
                <a:cxn ang="0">
                  <a:pos x="100" y="46"/>
                </a:cxn>
                <a:cxn ang="0">
                  <a:pos x="119" y="37"/>
                </a:cxn>
                <a:cxn ang="0">
                  <a:pos x="132" y="36"/>
                </a:cxn>
                <a:cxn ang="0">
                  <a:pos x="130" y="31"/>
                </a:cxn>
                <a:cxn ang="0">
                  <a:pos x="151" y="18"/>
                </a:cxn>
                <a:cxn ang="0">
                  <a:pos x="171" y="11"/>
                </a:cxn>
                <a:cxn ang="0">
                  <a:pos x="212" y="12"/>
                </a:cxn>
                <a:cxn ang="0">
                  <a:pos x="239" y="27"/>
                </a:cxn>
                <a:cxn ang="0">
                  <a:pos x="253" y="15"/>
                </a:cxn>
                <a:cxn ang="0">
                  <a:pos x="277" y="3"/>
                </a:cxn>
                <a:cxn ang="0">
                  <a:pos x="286" y="0"/>
                </a:cxn>
                <a:cxn ang="0">
                  <a:pos x="304" y="2"/>
                </a:cxn>
                <a:cxn ang="0">
                  <a:pos x="302" y="7"/>
                </a:cxn>
                <a:cxn ang="0">
                  <a:pos x="301" y="41"/>
                </a:cxn>
                <a:cxn ang="0">
                  <a:pos x="283" y="73"/>
                </a:cxn>
                <a:cxn ang="0">
                  <a:pos x="323" y="62"/>
                </a:cxn>
                <a:cxn ang="0">
                  <a:pos x="325" y="87"/>
                </a:cxn>
                <a:cxn ang="0">
                  <a:pos x="336" y="92"/>
                </a:cxn>
                <a:cxn ang="0">
                  <a:pos x="373" y="122"/>
                </a:cxn>
                <a:cxn ang="0">
                  <a:pos x="438" y="118"/>
                </a:cxn>
                <a:cxn ang="0">
                  <a:pos x="421" y="131"/>
                </a:cxn>
                <a:cxn ang="0">
                  <a:pos x="422" y="136"/>
                </a:cxn>
                <a:cxn ang="0">
                  <a:pos x="409" y="156"/>
                </a:cxn>
                <a:cxn ang="0">
                  <a:pos x="405" y="154"/>
                </a:cxn>
                <a:cxn ang="0">
                  <a:pos x="398" y="169"/>
                </a:cxn>
                <a:cxn ang="0">
                  <a:pos x="395" y="160"/>
                </a:cxn>
                <a:cxn ang="0">
                  <a:pos x="384" y="185"/>
                </a:cxn>
                <a:cxn ang="0">
                  <a:pos x="307" y="247"/>
                </a:cxn>
                <a:cxn ang="0">
                  <a:pos x="300" y="243"/>
                </a:cxn>
                <a:cxn ang="0">
                  <a:pos x="282" y="267"/>
                </a:cxn>
                <a:cxn ang="0">
                  <a:pos x="265" y="271"/>
                </a:cxn>
                <a:cxn ang="0">
                  <a:pos x="242" y="279"/>
                </a:cxn>
                <a:cxn ang="0">
                  <a:pos x="235" y="273"/>
                </a:cxn>
                <a:cxn ang="0">
                  <a:pos x="223" y="279"/>
                </a:cxn>
                <a:cxn ang="0">
                  <a:pos x="212" y="277"/>
                </a:cxn>
                <a:cxn ang="0">
                  <a:pos x="208" y="285"/>
                </a:cxn>
                <a:cxn ang="0">
                  <a:pos x="193" y="277"/>
                </a:cxn>
                <a:cxn ang="0">
                  <a:pos x="184" y="258"/>
                </a:cxn>
                <a:cxn ang="0">
                  <a:pos x="184" y="254"/>
                </a:cxn>
                <a:cxn ang="0">
                  <a:pos x="179" y="248"/>
                </a:cxn>
                <a:cxn ang="0">
                  <a:pos x="151" y="245"/>
                </a:cxn>
                <a:cxn ang="0">
                  <a:pos x="105" y="131"/>
                </a:cxn>
                <a:cxn ang="0">
                  <a:pos x="82" y="116"/>
                </a:cxn>
                <a:cxn ang="0">
                  <a:pos x="58" y="109"/>
                </a:cxn>
              </a:cxnLst>
              <a:rect l="0" t="0" r="r" b="b"/>
              <a:pathLst>
                <a:path w="439" h="286">
                  <a:moveTo>
                    <a:pt x="58" y="109"/>
                  </a:moveTo>
                  <a:lnTo>
                    <a:pt x="34" y="124"/>
                  </a:lnTo>
                  <a:lnTo>
                    <a:pt x="7" y="134"/>
                  </a:lnTo>
                  <a:lnTo>
                    <a:pt x="0" y="130"/>
                  </a:lnTo>
                  <a:lnTo>
                    <a:pt x="16" y="120"/>
                  </a:lnTo>
                  <a:lnTo>
                    <a:pt x="41" y="94"/>
                  </a:lnTo>
                  <a:lnTo>
                    <a:pt x="29" y="63"/>
                  </a:lnTo>
                  <a:lnTo>
                    <a:pt x="47" y="58"/>
                  </a:lnTo>
                  <a:lnTo>
                    <a:pt x="43" y="50"/>
                  </a:lnTo>
                  <a:lnTo>
                    <a:pt x="82" y="41"/>
                  </a:lnTo>
                  <a:lnTo>
                    <a:pt x="100" y="46"/>
                  </a:lnTo>
                  <a:lnTo>
                    <a:pt x="119" y="37"/>
                  </a:lnTo>
                  <a:lnTo>
                    <a:pt x="132" y="36"/>
                  </a:lnTo>
                  <a:lnTo>
                    <a:pt x="130" y="31"/>
                  </a:lnTo>
                  <a:lnTo>
                    <a:pt x="151" y="18"/>
                  </a:lnTo>
                  <a:lnTo>
                    <a:pt x="171" y="11"/>
                  </a:lnTo>
                  <a:lnTo>
                    <a:pt x="212" y="12"/>
                  </a:lnTo>
                  <a:lnTo>
                    <a:pt x="239" y="27"/>
                  </a:lnTo>
                  <a:lnTo>
                    <a:pt x="253" y="15"/>
                  </a:lnTo>
                  <a:lnTo>
                    <a:pt x="277" y="3"/>
                  </a:lnTo>
                  <a:lnTo>
                    <a:pt x="286" y="0"/>
                  </a:lnTo>
                  <a:lnTo>
                    <a:pt x="304" y="2"/>
                  </a:lnTo>
                  <a:lnTo>
                    <a:pt x="302" y="7"/>
                  </a:lnTo>
                  <a:lnTo>
                    <a:pt x="301" y="41"/>
                  </a:lnTo>
                  <a:lnTo>
                    <a:pt x="283" y="73"/>
                  </a:lnTo>
                  <a:lnTo>
                    <a:pt x="323" y="62"/>
                  </a:lnTo>
                  <a:lnTo>
                    <a:pt x="325" y="87"/>
                  </a:lnTo>
                  <a:lnTo>
                    <a:pt x="336" y="92"/>
                  </a:lnTo>
                  <a:lnTo>
                    <a:pt x="373" y="122"/>
                  </a:lnTo>
                  <a:lnTo>
                    <a:pt x="438" y="118"/>
                  </a:lnTo>
                  <a:lnTo>
                    <a:pt x="421" y="131"/>
                  </a:lnTo>
                  <a:lnTo>
                    <a:pt x="422" y="136"/>
                  </a:lnTo>
                  <a:lnTo>
                    <a:pt x="409" y="156"/>
                  </a:lnTo>
                  <a:lnTo>
                    <a:pt x="405" y="154"/>
                  </a:lnTo>
                  <a:lnTo>
                    <a:pt x="398" y="169"/>
                  </a:lnTo>
                  <a:lnTo>
                    <a:pt x="395" y="160"/>
                  </a:lnTo>
                  <a:lnTo>
                    <a:pt x="384" y="185"/>
                  </a:lnTo>
                  <a:lnTo>
                    <a:pt x="307" y="247"/>
                  </a:lnTo>
                  <a:lnTo>
                    <a:pt x="300" y="243"/>
                  </a:lnTo>
                  <a:lnTo>
                    <a:pt x="282" y="267"/>
                  </a:lnTo>
                  <a:lnTo>
                    <a:pt x="265" y="271"/>
                  </a:lnTo>
                  <a:lnTo>
                    <a:pt x="242" y="279"/>
                  </a:lnTo>
                  <a:lnTo>
                    <a:pt x="235" y="273"/>
                  </a:lnTo>
                  <a:lnTo>
                    <a:pt x="223" y="279"/>
                  </a:lnTo>
                  <a:lnTo>
                    <a:pt x="212" y="277"/>
                  </a:lnTo>
                  <a:lnTo>
                    <a:pt x="208" y="285"/>
                  </a:lnTo>
                  <a:lnTo>
                    <a:pt x="193" y="277"/>
                  </a:lnTo>
                  <a:lnTo>
                    <a:pt x="184" y="258"/>
                  </a:lnTo>
                  <a:lnTo>
                    <a:pt x="184" y="254"/>
                  </a:lnTo>
                  <a:lnTo>
                    <a:pt x="179" y="248"/>
                  </a:lnTo>
                  <a:lnTo>
                    <a:pt x="151" y="245"/>
                  </a:lnTo>
                  <a:lnTo>
                    <a:pt x="105" y="131"/>
                  </a:lnTo>
                  <a:lnTo>
                    <a:pt x="82" y="116"/>
                  </a:lnTo>
                  <a:lnTo>
                    <a:pt x="58" y="10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5" name="Freeform 19"/>
            <p:cNvSpPr>
              <a:spLocks/>
            </p:cNvSpPr>
            <p:nvPr/>
          </p:nvSpPr>
          <p:spPr bwMode="auto">
            <a:xfrm>
              <a:off x="4067" y="1296"/>
              <a:ext cx="73" cy="31"/>
            </a:xfrm>
            <a:custGeom>
              <a:avLst/>
              <a:gdLst/>
              <a:ahLst/>
              <a:cxnLst>
                <a:cxn ang="0">
                  <a:pos x="65" y="2"/>
                </a:cxn>
                <a:cxn ang="0">
                  <a:pos x="32" y="0"/>
                </a:cxn>
                <a:cxn ang="0">
                  <a:pos x="1" y="14"/>
                </a:cxn>
                <a:cxn ang="0">
                  <a:pos x="0" y="24"/>
                </a:cxn>
                <a:cxn ang="0">
                  <a:pos x="97" y="39"/>
                </a:cxn>
                <a:cxn ang="0">
                  <a:pos x="79" y="14"/>
                </a:cxn>
                <a:cxn ang="0">
                  <a:pos x="65" y="2"/>
                </a:cxn>
              </a:cxnLst>
              <a:rect l="0" t="0" r="r" b="b"/>
              <a:pathLst>
                <a:path w="98" h="40">
                  <a:moveTo>
                    <a:pt x="65" y="2"/>
                  </a:moveTo>
                  <a:lnTo>
                    <a:pt x="32" y="0"/>
                  </a:lnTo>
                  <a:lnTo>
                    <a:pt x="1" y="14"/>
                  </a:lnTo>
                  <a:lnTo>
                    <a:pt x="0" y="24"/>
                  </a:lnTo>
                  <a:lnTo>
                    <a:pt x="97" y="39"/>
                  </a:lnTo>
                  <a:lnTo>
                    <a:pt x="79" y="14"/>
                  </a:lnTo>
                  <a:lnTo>
                    <a:pt x="65" y="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6" name="Freeform 20"/>
            <p:cNvSpPr>
              <a:spLocks/>
            </p:cNvSpPr>
            <p:nvPr/>
          </p:nvSpPr>
          <p:spPr bwMode="auto">
            <a:xfrm>
              <a:off x="5097" y="1561"/>
              <a:ext cx="259" cy="231"/>
            </a:xfrm>
            <a:custGeom>
              <a:avLst/>
              <a:gdLst/>
              <a:ahLst/>
              <a:cxnLst>
                <a:cxn ang="0">
                  <a:pos x="165" y="79"/>
                </a:cxn>
                <a:cxn ang="0">
                  <a:pos x="120" y="112"/>
                </a:cxn>
                <a:cxn ang="0">
                  <a:pos x="117" y="120"/>
                </a:cxn>
                <a:cxn ang="0">
                  <a:pos x="105" y="118"/>
                </a:cxn>
                <a:cxn ang="0">
                  <a:pos x="97" y="104"/>
                </a:cxn>
                <a:cxn ang="0">
                  <a:pos x="95" y="115"/>
                </a:cxn>
                <a:cxn ang="0">
                  <a:pos x="34" y="171"/>
                </a:cxn>
                <a:cxn ang="0">
                  <a:pos x="25" y="190"/>
                </a:cxn>
                <a:cxn ang="0">
                  <a:pos x="36" y="182"/>
                </a:cxn>
                <a:cxn ang="0">
                  <a:pos x="24" y="196"/>
                </a:cxn>
                <a:cxn ang="0">
                  <a:pos x="18" y="192"/>
                </a:cxn>
                <a:cxn ang="0">
                  <a:pos x="0" y="224"/>
                </a:cxn>
                <a:cxn ang="0">
                  <a:pos x="14" y="204"/>
                </a:cxn>
                <a:cxn ang="0">
                  <a:pos x="7" y="247"/>
                </a:cxn>
                <a:cxn ang="0">
                  <a:pos x="27" y="280"/>
                </a:cxn>
                <a:cxn ang="0">
                  <a:pos x="39" y="280"/>
                </a:cxn>
                <a:cxn ang="0">
                  <a:pos x="42" y="270"/>
                </a:cxn>
                <a:cxn ang="0">
                  <a:pos x="68" y="294"/>
                </a:cxn>
                <a:cxn ang="0">
                  <a:pos x="80" y="286"/>
                </a:cxn>
                <a:cxn ang="0">
                  <a:pos x="91" y="286"/>
                </a:cxn>
                <a:cxn ang="0">
                  <a:pos x="91" y="267"/>
                </a:cxn>
                <a:cxn ang="0">
                  <a:pos x="113" y="259"/>
                </a:cxn>
                <a:cxn ang="0">
                  <a:pos x="122" y="236"/>
                </a:cxn>
                <a:cxn ang="0">
                  <a:pos x="141" y="195"/>
                </a:cxn>
                <a:cxn ang="0">
                  <a:pos x="147" y="190"/>
                </a:cxn>
                <a:cxn ang="0">
                  <a:pos x="136" y="171"/>
                </a:cxn>
                <a:cxn ang="0">
                  <a:pos x="149" y="167"/>
                </a:cxn>
                <a:cxn ang="0">
                  <a:pos x="156" y="167"/>
                </a:cxn>
                <a:cxn ang="0">
                  <a:pos x="155" y="152"/>
                </a:cxn>
                <a:cxn ang="0">
                  <a:pos x="167" y="164"/>
                </a:cxn>
                <a:cxn ang="0">
                  <a:pos x="194" y="159"/>
                </a:cxn>
                <a:cxn ang="0">
                  <a:pos x="189" y="145"/>
                </a:cxn>
                <a:cxn ang="0">
                  <a:pos x="208" y="136"/>
                </a:cxn>
                <a:cxn ang="0">
                  <a:pos x="308" y="54"/>
                </a:cxn>
                <a:cxn ang="0">
                  <a:pos x="327" y="43"/>
                </a:cxn>
                <a:cxn ang="0">
                  <a:pos x="329" y="35"/>
                </a:cxn>
                <a:cxn ang="0">
                  <a:pos x="345" y="31"/>
                </a:cxn>
                <a:cxn ang="0">
                  <a:pos x="351" y="21"/>
                </a:cxn>
                <a:cxn ang="0">
                  <a:pos x="309" y="29"/>
                </a:cxn>
                <a:cxn ang="0">
                  <a:pos x="321" y="12"/>
                </a:cxn>
                <a:cxn ang="0">
                  <a:pos x="290" y="5"/>
                </a:cxn>
                <a:cxn ang="0">
                  <a:pos x="275" y="13"/>
                </a:cxn>
                <a:cxn ang="0">
                  <a:pos x="265" y="12"/>
                </a:cxn>
                <a:cxn ang="0">
                  <a:pos x="253" y="0"/>
                </a:cxn>
                <a:cxn ang="0">
                  <a:pos x="227" y="31"/>
                </a:cxn>
                <a:cxn ang="0">
                  <a:pos x="177" y="32"/>
                </a:cxn>
                <a:cxn ang="0">
                  <a:pos x="161" y="44"/>
                </a:cxn>
                <a:cxn ang="0">
                  <a:pos x="155" y="42"/>
                </a:cxn>
                <a:cxn ang="0">
                  <a:pos x="161" y="37"/>
                </a:cxn>
                <a:cxn ang="0">
                  <a:pos x="147" y="38"/>
                </a:cxn>
                <a:cxn ang="0">
                  <a:pos x="113" y="40"/>
                </a:cxn>
                <a:cxn ang="0">
                  <a:pos x="97" y="38"/>
                </a:cxn>
                <a:cxn ang="0">
                  <a:pos x="84" y="58"/>
                </a:cxn>
                <a:cxn ang="0">
                  <a:pos x="55" y="108"/>
                </a:cxn>
                <a:cxn ang="0">
                  <a:pos x="56" y="115"/>
                </a:cxn>
                <a:cxn ang="0">
                  <a:pos x="71" y="113"/>
                </a:cxn>
                <a:cxn ang="0">
                  <a:pos x="77" y="102"/>
                </a:cxn>
                <a:cxn ang="0">
                  <a:pos x="165" y="79"/>
                </a:cxn>
              </a:cxnLst>
              <a:rect l="0" t="0" r="r" b="b"/>
              <a:pathLst>
                <a:path w="352" h="295">
                  <a:moveTo>
                    <a:pt x="165" y="79"/>
                  </a:moveTo>
                  <a:lnTo>
                    <a:pt x="120" y="112"/>
                  </a:lnTo>
                  <a:lnTo>
                    <a:pt x="117" y="120"/>
                  </a:lnTo>
                  <a:lnTo>
                    <a:pt x="105" y="118"/>
                  </a:lnTo>
                  <a:lnTo>
                    <a:pt x="97" y="104"/>
                  </a:lnTo>
                  <a:lnTo>
                    <a:pt x="95" y="115"/>
                  </a:lnTo>
                  <a:lnTo>
                    <a:pt x="34" y="171"/>
                  </a:lnTo>
                  <a:lnTo>
                    <a:pt x="25" y="190"/>
                  </a:lnTo>
                  <a:lnTo>
                    <a:pt x="36" y="182"/>
                  </a:lnTo>
                  <a:lnTo>
                    <a:pt x="24" y="196"/>
                  </a:lnTo>
                  <a:lnTo>
                    <a:pt x="18" y="192"/>
                  </a:lnTo>
                  <a:lnTo>
                    <a:pt x="0" y="224"/>
                  </a:lnTo>
                  <a:lnTo>
                    <a:pt x="14" y="204"/>
                  </a:lnTo>
                  <a:lnTo>
                    <a:pt x="7" y="247"/>
                  </a:lnTo>
                  <a:lnTo>
                    <a:pt x="27" y="280"/>
                  </a:lnTo>
                  <a:lnTo>
                    <a:pt x="39" y="280"/>
                  </a:lnTo>
                  <a:lnTo>
                    <a:pt x="42" y="270"/>
                  </a:lnTo>
                  <a:lnTo>
                    <a:pt x="68" y="294"/>
                  </a:lnTo>
                  <a:lnTo>
                    <a:pt x="80" y="286"/>
                  </a:lnTo>
                  <a:lnTo>
                    <a:pt x="91" y="286"/>
                  </a:lnTo>
                  <a:lnTo>
                    <a:pt x="91" y="267"/>
                  </a:lnTo>
                  <a:lnTo>
                    <a:pt x="113" y="259"/>
                  </a:lnTo>
                  <a:lnTo>
                    <a:pt x="122" y="236"/>
                  </a:lnTo>
                  <a:lnTo>
                    <a:pt x="141" y="195"/>
                  </a:lnTo>
                  <a:lnTo>
                    <a:pt x="147" y="190"/>
                  </a:lnTo>
                  <a:lnTo>
                    <a:pt x="136" y="171"/>
                  </a:lnTo>
                  <a:lnTo>
                    <a:pt x="149" y="167"/>
                  </a:lnTo>
                  <a:lnTo>
                    <a:pt x="156" y="167"/>
                  </a:lnTo>
                  <a:lnTo>
                    <a:pt x="155" y="152"/>
                  </a:lnTo>
                  <a:lnTo>
                    <a:pt x="167" y="164"/>
                  </a:lnTo>
                  <a:lnTo>
                    <a:pt x="194" y="159"/>
                  </a:lnTo>
                  <a:lnTo>
                    <a:pt x="189" y="145"/>
                  </a:lnTo>
                  <a:lnTo>
                    <a:pt x="208" y="136"/>
                  </a:lnTo>
                  <a:lnTo>
                    <a:pt x="308" y="54"/>
                  </a:lnTo>
                  <a:lnTo>
                    <a:pt x="327" y="43"/>
                  </a:lnTo>
                  <a:lnTo>
                    <a:pt x="329" y="35"/>
                  </a:lnTo>
                  <a:lnTo>
                    <a:pt x="345" y="31"/>
                  </a:lnTo>
                  <a:lnTo>
                    <a:pt x="351" y="21"/>
                  </a:lnTo>
                  <a:lnTo>
                    <a:pt x="309" y="29"/>
                  </a:lnTo>
                  <a:lnTo>
                    <a:pt x="321" y="12"/>
                  </a:lnTo>
                  <a:lnTo>
                    <a:pt x="290" y="5"/>
                  </a:lnTo>
                  <a:lnTo>
                    <a:pt x="275" y="13"/>
                  </a:lnTo>
                  <a:lnTo>
                    <a:pt x="265" y="12"/>
                  </a:lnTo>
                  <a:lnTo>
                    <a:pt x="253" y="0"/>
                  </a:lnTo>
                  <a:lnTo>
                    <a:pt x="227" y="31"/>
                  </a:lnTo>
                  <a:lnTo>
                    <a:pt x="177" y="32"/>
                  </a:lnTo>
                  <a:lnTo>
                    <a:pt x="161" y="44"/>
                  </a:lnTo>
                  <a:lnTo>
                    <a:pt x="155" y="42"/>
                  </a:lnTo>
                  <a:lnTo>
                    <a:pt x="161" y="37"/>
                  </a:lnTo>
                  <a:lnTo>
                    <a:pt x="147" y="38"/>
                  </a:lnTo>
                  <a:lnTo>
                    <a:pt x="113" y="40"/>
                  </a:lnTo>
                  <a:lnTo>
                    <a:pt x="97" y="38"/>
                  </a:lnTo>
                  <a:lnTo>
                    <a:pt x="84" y="58"/>
                  </a:lnTo>
                  <a:lnTo>
                    <a:pt x="55" y="108"/>
                  </a:lnTo>
                  <a:lnTo>
                    <a:pt x="56" y="115"/>
                  </a:lnTo>
                  <a:lnTo>
                    <a:pt x="71" y="113"/>
                  </a:lnTo>
                  <a:lnTo>
                    <a:pt x="77" y="102"/>
                  </a:lnTo>
                  <a:lnTo>
                    <a:pt x="165" y="7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7" name="Freeform 21"/>
            <p:cNvSpPr>
              <a:spLocks/>
            </p:cNvSpPr>
            <p:nvPr/>
          </p:nvSpPr>
          <p:spPr bwMode="auto">
            <a:xfrm>
              <a:off x="5312" y="1442"/>
              <a:ext cx="96" cy="114"/>
            </a:xfrm>
            <a:custGeom>
              <a:avLst/>
              <a:gdLst/>
              <a:ahLst/>
              <a:cxnLst>
                <a:cxn ang="0">
                  <a:pos x="87" y="60"/>
                </a:cxn>
                <a:cxn ang="0">
                  <a:pos x="70" y="60"/>
                </a:cxn>
                <a:cxn ang="0">
                  <a:pos x="63" y="64"/>
                </a:cxn>
                <a:cxn ang="0">
                  <a:pos x="59" y="52"/>
                </a:cxn>
                <a:cxn ang="0">
                  <a:pos x="54" y="13"/>
                </a:cxn>
                <a:cxn ang="0">
                  <a:pos x="44" y="11"/>
                </a:cxn>
                <a:cxn ang="0">
                  <a:pos x="39" y="0"/>
                </a:cxn>
                <a:cxn ang="0">
                  <a:pos x="24" y="2"/>
                </a:cxn>
                <a:cxn ang="0">
                  <a:pos x="14" y="51"/>
                </a:cxn>
                <a:cxn ang="0">
                  <a:pos x="0" y="112"/>
                </a:cxn>
                <a:cxn ang="0">
                  <a:pos x="33" y="144"/>
                </a:cxn>
                <a:cxn ang="0">
                  <a:pos x="56" y="133"/>
                </a:cxn>
                <a:cxn ang="0">
                  <a:pos x="81" y="130"/>
                </a:cxn>
                <a:cxn ang="0">
                  <a:pos x="114" y="95"/>
                </a:cxn>
                <a:cxn ang="0">
                  <a:pos x="107" y="92"/>
                </a:cxn>
                <a:cxn ang="0">
                  <a:pos x="129" y="75"/>
                </a:cxn>
                <a:cxn ang="0">
                  <a:pos x="114" y="71"/>
                </a:cxn>
                <a:cxn ang="0">
                  <a:pos x="119" y="56"/>
                </a:cxn>
                <a:cxn ang="0">
                  <a:pos x="94" y="55"/>
                </a:cxn>
                <a:cxn ang="0">
                  <a:pos x="90" y="65"/>
                </a:cxn>
                <a:cxn ang="0">
                  <a:pos x="87" y="60"/>
                </a:cxn>
              </a:cxnLst>
              <a:rect l="0" t="0" r="r" b="b"/>
              <a:pathLst>
                <a:path w="130" h="145">
                  <a:moveTo>
                    <a:pt x="87" y="60"/>
                  </a:moveTo>
                  <a:lnTo>
                    <a:pt x="70" y="60"/>
                  </a:lnTo>
                  <a:lnTo>
                    <a:pt x="63" y="64"/>
                  </a:lnTo>
                  <a:lnTo>
                    <a:pt x="59" y="52"/>
                  </a:lnTo>
                  <a:lnTo>
                    <a:pt x="54" y="13"/>
                  </a:lnTo>
                  <a:lnTo>
                    <a:pt x="44" y="11"/>
                  </a:lnTo>
                  <a:lnTo>
                    <a:pt x="39" y="0"/>
                  </a:lnTo>
                  <a:lnTo>
                    <a:pt x="24" y="2"/>
                  </a:lnTo>
                  <a:lnTo>
                    <a:pt x="14" y="51"/>
                  </a:lnTo>
                  <a:lnTo>
                    <a:pt x="0" y="112"/>
                  </a:lnTo>
                  <a:lnTo>
                    <a:pt x="33" y="144"/>
                  </a:lnTo>
                  <a:lnTo>
                    <a:pt x="56" y="133"/>
                  </a:lnTo>
                  <a:lnTo>
                    <a:pt x="81" y="130"/>
                  </a:lnTo>
                  <a:lnTo>
                    <a:pt x="114" y="95"/>
                  </a:lnTo>
                  <a:lnTo>
                    <a:pt x="107" y="92"/>
                  </a:lnTo>
                  <a:lnTo>
                    <a:pt x="129" y="75"/>
                  </a:lnTo>
                  <a:lnTo>
                    <a:pt x="114" y="71"/>
                  </a:lnTo>
                  <a:lnTo>
                    <a:pt x="119" y="56"/>
                  </a:lnTo>
                  <a:lnTo>
                    <a:pt x="94" y="55"/>
                  </a:lnTo>
                  <a:lnTo>
                    <a:pt x="90" y="65"/>
                  </a:lnTo>
                  <a:lnTo>
                    <a:pt x="87" y="6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8" name="Freeform 22"/>
            <p:cNvSpPr>
              <a:spLocks/>
            </p:cNvSpPr>
            <p:nvPr/>
          </p:nvSpPr>
          <p:spPr bwMode="auto">
            <a:xfrm>
              <a:off x="3378" y="1077"/>
              <a:ext cx="1229" cy="1046"/>
            </a:xfrm>
            <a:custGeom>
              <a:avLst/>
              <a:gdLst/>
              <a:ahLst/>
              <a:cxnLst>
                <a:cxn ang="0">
                  <a:pos x="101" y="309"/>
                </a:cxn>
                <a:cxn ang="0">
                  <a:pos x="407" y="5"/>
                </a:cxn>
                <a:cxn ang="0">
                  <a:pos x="539" y="78"/>
                </a:cxn>
                <a:cxn ang="0">
                  <a:pos x="811" y="118"/>
                </a:cxn>
                <a:cxn ang="0">
                  <a:pos x="854" y="119"/>
                </a:cxn>
                <a:cxn ang="0">
                  <a:pos x="883" y="226"/>
                </a:cxn>
                <a:cxn ang="0">
                  <a:pos x="899" y="321"/>
                </a:cxn>
                <a:cxn ang="0">
                  <a:pos x="998" y="397"/>
                </a:cxn>
                <a:cxn ang="0">
                  <a:pos x="1107" y="463"/>
                </a:cxn>
                <a:cxn ang="0">
                  <a:pos x="1218" y="816"/>
                </a:cxn>
                <a:cxn ang="0">
                  <a:pos x="1376" y="893"/>
                </a:cxn>
                <a:cxn ang="0">
                  <a:pos x="1444" y="909"/>
                </a:cxn>
                <a:cxn ang="0">
                  <a:pos x="1510" y="931"/>
                </a:cxn>
                <a:cxn ang="0">
                  <a:pos x="1648" y="924"/>
                </a:cxn>
                <a:cxn ang="0">
                  <a:pos x="1566" y="1016"/>
                </a:cxn>
                <a:cxn ang="0">
                  <a:pos x="1484" y="1085"/>
                </a:cxn>
                <a:cxn ang="0">
                  <a:pos x="1438" y="1089"/>
                </a:cxn>
                <a:cxn ang="0">
                  <a:pos x="1275" y="1180"/>
                </a:cxn>
                <a:cxn ang="0">
                  <a:pos x="1340" y="1189"/>
                </a:cxn>
                <a:cxn ang="0">
                  <a:pos x="1349" y="1207"/>
                </a:cxn>
                <a:cxn ang="0">
                  <a:pos x="1263" y="1253"/>
                </a:cxn>
                <a:cxn ang="0">
                  <a:pos x="1079" y="1318"/>
                </a:cxn>
                <a:cxn ang="0">
                  <a:pos x="1025" y="1328"/>
                </a:cxn>
                <a:cxn ang="0">
                  <a:pos x="1074" y="1299"/>
                </a:cxn>
                <a:cxn ang="0">
                  <a:pos x="1067" y="1236"/>
                </a:cxn>
                <a:cxn ang="0">
                  <a:pos x="1115" y="1101"/>
                </a:cxn>
                <a:cxn ang="0">
                  <a:pos x="1082" y="1028"/>
                </a:cxn>
                <a:cxn ang="0">
                  <a:pos x="1139" y="1049"/>
                </a:cxn>
                <a:cxn ang="0">
                  <a:pos x="1156" y="1074"/>
                </a:cxn>
                <a:cxn ang="0">
                  <a:pos x="1227" y="1055"/>
                </a:cxn>
                <a:cxn ang="0">
                  <a:pos x="1229" y="1032"/>
                </a:cxn>
                <a:cxn ang="0">
                  <a:pos x="1170" y="983"/>
                </a:cxn>
                <a:cxn ang="0">
                  <a:pos x="1061" y="953"/>
                </a:cxn>
                <a:cxn ang="0">
                  <a:pos x="883" y="939"/>
                </a:cxn>
                <a:cxn ang="0">
                  <a:pos x="835" y="928"/>
                </a:cxn>
                <a:cxn ang="0">
                  <a:pos x="848" y="901"/>
                </a:cxn>
                <a:cxn ang="0">
                  <a:pos x="785" y="838"/>
                </a:cxn>
                <a:cxn ang="0">
                  <a:pos x="659" y="744"/>
                </a:cxn>
                <a:cxn ang="0">
                  <a:pos x="528" y="747"/>
                </a:cxn>
                <a:cxn ang="0">
                  <a:pos x="505" y="785"/>
                </a:cxn>
                <a:cxn ang="0">
                  <a:pos x="479" y="799"/>
                </a:cxn>
                <a:cxn ang="0">
                  <a:pos x="435" y="831"/>
                </a:cxn>
                <a:cxn ang="0">
                  <a:pos x="390" y="824"/>
                </a:cxn>
                <a:cxn ang="0">
                  <a:pos x="331" y="815"/>
                </a:cxn>
                <a:cxn ang="0">
                  <a:pos x="264" y="822"/>
                </a:cxn>
                <a:cxn ang="0">
                  <a:pos x="227" y="810"/>
                </a:cxn>
                <a:cxn ang="0">
                  <a:pos x="196" y="802"/>
                </a:cxn>
                <a:cxn ang="0">
                  <a:pos x="149" y="784"/>
                </a:cxn>
                <a:cxn ang="0">
                  <a:pos x="73" y="785"/>
                </a:cxn>
                <a:cxn ang="0">
                  <a:pos x="30" y="730"/>
                </a:cxn>
              </a:cxnLst>
              <a:rect l="0" t="0" r="r" b="b"/>
              <a:pathLst>
                <a:path w="1664" h="1336">
                  <a:moveTo>
                    <a:pt x="25" y="722"/>
                  </a:moveTo>
                  <a:lnTo>
                    <a:pt x="6" y="720"/>
                  </a:lnTo>
                  <a:lnTo>
                    <a:pt x="0" y="395"/>
                  </a:lnTo>
                  <a:lnTo>
                    <a:pt x="101" y="309"/>
                  </a:lnTo>
                  <a:lnTo>
                    <a:pt x="210" y="193"/>
                  </a:lnTo>
                  <a:lnTo>
                    <a:pt x="394" y="0"/>
                  </a:lnTo>
                  <a:lnTo>
                    <a:pt x="399" y="0"/>
                  </a:lnTo>
                  <a:lnTo>
                    <a:pt x="407" y="5"/>
                  </a:lnTo>
                  <a:lnTo>
                    <a:pt x="462" y="30"/>
                  </a:lnTo>
                  <a:lnTo>
                    <a:pt x="484" y="52"/>
                  </a:lnTo>
                  <a:lnTo>
                    <a:pt x="505" y="70"/>
                  </a:lnTo>
                  <a:lnTo>
                    <a:pt x="539" y="78"/>
                  </a:lnTo>
                  <a:lnTo>
                    <a:pt x="631" y="106"/>
                  </a:lnTo>
                  <a:lnTo>
                    <a:pt x="678" y="127"/>
                  </a:lnTo>
                  <a:lnTo>
                    <a:pt x="745" y="118"/>
                  </a:lnTo>
                  <a:lnTo>
                    <a:pt x="811" y="118"/>
                  </a:lnTo>
                  <a:lnTo>
                    <a:pt x="818" y="124"/>
                  </a:lnTo>
                  <a:lnTo>
                    <a:pt x="831" y="118"/>
                  </a:lnTo>
                  <a:lnTo>
                    <a:pt x="857" y="126"/>
                  </a:lnTo>
                  <a:lnTo>
                    <a:pt x="854" y="119"/>
                  </a:lnTo>
                  <a:lnTo>
                    <a:pt x="862" y="122"/>
                  </a:lnTo>
                  <a:lnTo>
                    <a:pt x="866" y="144"/>
                  </a:lnTo>
                  <a:lnTo>
                    <a:pt x="864" y="202"/>
                  </a:lnTo>
                  <a:lnTo>
                    <a:pt x="883" y="226"/>
                  </a:lnTo>
                  <a:lnTo>
                    <a:pt x="892" y="252"/>
                  </a:lnTo>
                  <a:lnTo>
                    <a:pt x="904" y="293"/>
                  </a:lnTo>
                  <a:lnTo>
                    <a:pt x="899" y="298"/>
                  </a:lnTo>
                  <a:lnTo>
                    <a:pt x="899" y="321"/>
                  </a:lnTo>
                  <a:lnTo>
                    <a:pt x="912" y="328"/>
                  </a:lnTo>
                  <a:lnTo>
                    <a:pt x="954" y="362"/>
                  </a:lnTo>
                  <a:lnTo>
                    <a:pt x="974" y="390"/>
                  </a:lnTo>
                  <a:lnTo>
                    <a:pt x="998" y="397"/>
                  </a:lnTo>
                  <a:lnTo>
                    <a:pt x="1012" y="405"/>
                  </a:lnTo>
                  <a:lnTo>
                    <a:pt x="1030" y="410"/>
                  </a:lnTo>
                  <a:lnTo>
                    <a:pt x="1061" y="453"/>
                  </a:lnTo>
                  <a:lnTo>
                    <a:pt x="1107" y="463"/>
                  </a:lnTo>
                  <a:lnTo>
                    <a:pt x="1106" y="448"/>
                  </a:lnTo>
                  <a:lnTo>
                    <a:pt x="1120" y="430"/>
                  </a:lnTo>
                  <a:lnTo>
                    <a:pt x="1204" y="801"/>
                  </a:lnTo>
                  <a:lnTo>
                    <a:pt x="1218" y="816"/>
                  </a:lnTo>
                  <a:lnTo>
                    <a:pt x="1222" y="831"/>
                  </a:lnTo>
                  <a:lnTo>
                    <a:pt x="1259" y="867"/>
                  </a:lnTo>
                  <a:lnTo>
                    <a:pt x="1294" y="891"/>
                  </a:lnTo>
                  <a:lnTo>
                    <a:pt x="1376" y="893"/>
                  </a:lnTo>
                  <a:lnTo>
                    <a:pt x="1412" y="903"/>
                  </a:lnTo>
                  <a:lnTo>
                    <a:pt x="1416" y="907"/>
                  </a:lnTo>
                  <a:lnTo>
                    <a:pt x="1441" y="918"/>
                  </a:lnTo>
                  <a:lnTo>
                    <a:pt x="1444" y="909"/>
                  </a:lnTo>
                  <a:lnTo>
                    <a:pt x="1449" y="906"/>
                  </a:lnTo>
                  <a:lnTo>
                    <a:pt x="1470" y="931"/>
                  </a:lnTo>
                  <a:lnTo>
                    <a:pt x="1498" y="939"/>
                  </a:lnTo>
                  <a:lnTo>
                    <a:pt x="1510" y="931"/>
                  </a:lnTo>
                  <a:lnTo>
                    <a:pt x="1542" y="938"/>
                  </a:lnTo>
                  <a:lnTo>
                    <a:pt x="1602" y="901"/>
                  </a:lnTo>
                  <a:lnTo>
                    <a:pt x="1648" y="899"/>
                  </a:lnTo>
                  <a:lnTo>
                    <a:pt x="1648" y="924"/>
                  </a:lnTo>
                  <a:lnTo>
                    <a:pt x="1663" y="931"/>
                  </a:lnTo>
                  <a:lnTo>
                    <a:pt x="1628" y="956"/>
                  </a:lnTo>
                  <a:lnTo>
                    <a:pt x="1598" y="976"/>
                  </a:lnTo>
                  <a:lnTo>
                    <a:pt x="1566" y="1016"/>
                  </a:lnTo>
                  <a:lnTo>
                    <a:pt x="1560" y="1028"/>
                  </a:lnTo>
                  <a:lnTo>
                    <a:pt x="1530" y="1051"/>
                  </a:lnTo>
                  <a:lnTo>
                    <a:pt x="1501" y="1061"/>
                  </a:lnTo>
                  <a:lnTo>
                    <a:pt x="1484" y="1085"/>
                  </a:lnTo>
                  <a:lnTo>
                    <a:pt x="1494" y="1084"/>
                  </a:lnTo>
                  <a:lnTo>
                    <a:pt x="1467" y="1094"/>
                  </a:lnTo>
                  <a:lnTo>
                    <a:pt x="1459" y="1088"/>
                  </a:lnTo>
                  <a:lnTo>
                    <a:pt x="1438" y="1089"/>
                  </a:lnTo>
                  <a:lnTo>
                    <a:pt x="1435" y="1086"/>
                  </a:lnTo>
                  <a:lnTo>
                    <a:pt x="1316" y="1130"/>
                  </a:lnTo>
                  <a:lnTo>
                    <a:pt x="1298" y="1144"/>
                  </a:lnTo>
                  <a:lnTo>
                    <a:pt x="1275" y="1180"/>
                  </a:lnTo>
                  <a:lnTo>
                    <a:pt x="1316" y="1183"/>
                  </a:lnTo>
                  <a:lnTo>
                    <a:pt x="1332" y="1174"/>
                  </a:lnTo>
                  <a:lnTo>
                    <a:pt x="1337" y="1187"/>
                  </a:lnTo>
                  <a:lnTo>
                    <a:pt x="1340" y="1189"/>
                  </a:lnTo>
                  <a:lnTo>
                    <a:pt x="1337" y="1195"/>
                  </a:lnTo>
                  <a:lnTo>
                    <a:pt x="1341" y="1198"/>
                  </a:lnTo>
                  <a:lnTo>
                    <a:pt x="1349" y="1204"/>
                  </a:lnTo>
                  <a:lnTo>
                    <a:pt x="1349" y="1207"/>
                  </a:lnTo>
                  <a:lnTo>
                    <a:pt x="1344" y="1209"/>
                  </a:lnTo>
                  <a:lnTo>
                    <a:pt x="1247" y="1234"/>
                  </a:lnTo>
                  <a:lnTo>
                    <a:pt x="1237" y="1252"/>
                  </a:lnTo>
                  <a:lnTo>
                    <a:pt x="1263" y="1253"/>
                  </a:lnTo>
                  <a:lnTo>
                    <a:pt x="1164" y="1256"/>
                  </a:lnTo>
                  <a:lnTo>
                    <a:pt x="1125" y="1285"/>
                  </a:lnTo>
                  <a:lnTo>
                    <a:pt x="1125" y="1296"/>
                  </a:lnTo>
                  <a:lnTo>
                    <a:pt x="1079" y="1318"/>
                  </a:lnTo>
                  <a:lnTo>
                    <a:pt x="1074" y="1330"/>
                  </a:lnTo>
                  <a:lnTo>
                    <a:pt x="1055" y="1329"/>
                  </a:lnTo>
                  <a:lnTo>
                    <a:pt x="1039" y="1335"/>
                  </a:lnTo>
                  <a:lnTo>
                    <a:pt x="1025" y="1328"/>
                  </a:lnTo>
                  <a:lnTo>
                    <a:pt x="1023" y="1312"/>
                  </a:lnTo>
                  <a:lnTo>
                    <a:pt x="1030" y="1304"/>
                  </a:lnTo>
                  <a:lnTo>
                    <a:pt x="1037" y="1302"/>
                  </a:lnTo>
                  <a:lnTo>
                    <a:pt x="1074" y="1299"/>
                  </a:lnTo>
                  <a:lnTo>
                    <a:pt x="1071" y="1285"/>
                  </a:lnTo>
                  <a:lnTo>
                    <a:pt x="1053" y="1283"/>
                  </a:lnTo>
                  <a:lnTo>
                    <a:pt x="1065" y="1272"/>
                  </a:lnTo>
                  <a:lnTo>
                    <a:pt x="1067" y="1236"/>
                  </a:lnTo>
                  <a:lnTo>
                    <a:pt x="1088" y="1224"/>
                  </a:lnTo>
                  <a:lnTo>
                    <a:pt x="1115" y="1195"/>
                  </a:lnTo>
                  <a:lnTo>
                    <a:pt x="1100" y="1133"/>
                  </a:lnTo>
                  <a:lnTo>
                    <a:pt x="1115" y="1101"/>
                  </a:lnTo>
                  <a:lnTo>
                    <a:pt x="1128" y="1075"/>
                  </a:lnTo>
                  <a:lnTo>
                    <a:pt x="1115" y="1046"/>
                  </a:lnTo>
                  <a:lnTo>
                    <a:pt x="1093" y="1031"/>
                  </a:lnTo>
                  <a:lnTo>
                    <a:pt x="1082" y="1028"/>
                  </a:lnTo>
                  <a:lnTo>
                    <a:pt x="1115" y="1020"/>
                  </a:lnTo>
                  <a:lnTo>
                    <a:pt x="1118" y="1032"/>
                  </a:lnTo>
                  <a:lnTo>
                    <a:pt x="1129" y="1046"/>
                  </a:lnTo>
                  <a:lnTo>
                    <a:pt x="1139" y="1049"/>
                  </a:lnTo>
                  <a:lnTo>
                    <a:pt x="1147" y="1045"/>
                  </a:lnTo>
                  <a:lnTo>
                    <a:pt x="1137" y="1065"/>
                  </a:lnTo>
                  <a:lnTo>
                    <a:pt x="1152" y="1058"/>
                  </a:lnTo>
                  <a:lnTo>
                    <a:pt x="1156" y="1074"/>
                  </a:lnTo>
                  <a:lnTo>
                    <a:pt x="1177" y="1061"/>
                  </a:lnTo>
                  <a:lnTo>
                    <a:pt x="1190" y="1071"/>
                  </a:lnTo>
                  <a:lnTo>
                    <a:pt x="1227" y="1074"/>
                  </a:lnTo>
                  <a:lnTo>
                    <a:pt x="1227" y="1055"/>
                  </a:lnTo>
                  <a:lnTo>
                    <a:pt x="1215" y="1047"/>
                  </a:lnTo>
                  <a:lnTo>
                    <a:pt x="1229" y="1040"/>
                  </a:lnTo>
                  <a:lnTo>
                    <a:pt x="1246" y="1048"/>
                  </a:lnTo>
                  <a:lnTo>
                    <a:pt x="1229" y="1032"/>
                  </a:lnTo>
                  <a:lnTo>
                    <a:pt x="1209" y="1012"/>
                  </a:lnTo>
                  <a:lnTo>
                    <a:pt x="1181" y="989"/>
                  </a:lnTo>
                  <a:lnTo>
                    <a:pt x="1178" y="981"/>
                  </a:lnTo>
                  <a:lnTo>
                    <a:pt x="1170" y="983"/>
                  </a:lnTo>
                  <a:lnTo>
                    <a:pt x="1143" y="954"/>
                  </a:lnTo>
                  <a:lnTo>
                    <a:pt x="1070" y="961"/>
                  </a:lnTo>
                  <a:lnTo>
                    <a:pt x="1071" y="956"/>
                  </a:lnTo>
                  <a:lnTo>
                    <a:pt x="1061" y="953"/>
                  </a:lnTo>
                  <a:lnTo>
                    <a:pt x="1065" y="947"/>
                  </a:lnTo>
                  <a:lnTo>
                    <a:pt x="1015" y="948"/>
                  </a:lnTo>
                  <a:lnTo>
                    <a:pt x="917" y="952"/>
                  </a:lnTo>
                  <a:lnTo>
                    <a:pt x="883" y="939"/>
                  </a:lnTo>
                  <a:lnTo>
                    <a:pt x="872" y="933"/>
                  </a:lnTo>
                  <a:lnTo>
                    <a:pt x="853" y="935"/>
                  </a:lnTo>
                  <a:lnTo>
                    <a:pt x="843" y="934"/>
                  </a:lnTo>
                  <a:lnTo>
                    <a:pt x="835" y="928"/>
                  </a:lnTo>
                  <a:lnTo>
                    <a:pt x="841" y="915"/>
                  </a:lnTo>
                  <a:lnTo>
                    <a:pt x="835" y="920"/>
                  </a:lnTo>
                  <a:lnTo>
                    <a:pt x="832" y="907"/>
                  </a:lnTo>
                  <a:lnTo>
                    <a:pt x="848" y="901"/>
                  </a:lnTo>
                  <a:lnTo>
                    <a:pt x="830" y="900"/>
                  </a:lnTo>
                  <a:lnTo>
                    <a:pt x="811" y="894"/>
                  </a:lnTo>
                  <a:lnTo>
                    <a:pt x="822" y="868"/>
                  </a:lnTo>
                  <a:lnTo>
                    <a:pt x="785" y="838"/>
                  </a:lnTo>
                  <a:lnTo>
                    <a:pt x="793" y="810"/>
                  </a:lnTo>
                  <a:lnTo>
                    <a:pt x="717" y="813"/>
                  </a:lnTo>
                  <a:lnTo>
                    <a:pt x="683" y="775"/>
                  </a:lnTo>
                  <a:lnTo>
                    <a:pt x="659" y="744"/>
                  </a:lnTo>
                  <a:lnTo>
                    <a:pt x="597" y="747"/>
                  </a:lnTo>
                  <a:lnTo>
                    <a:pt x="532" y="734"/>
                  </a:lnTo>
                  <a:lnTo>
                    <a:pt x="524" y="737"/>
                  </a:lnTo>
                  <a:lnTo>
                    <a:pt x="528" y="747"/>
                  </a:lnTo>
                  <a:lnTo>
                    <a:pt x="538" y="758"/>
                  </a:lnTo>
                  <a:lnTo>
                    <a:pt x="529" y="770"/>
                  </a:lnTo>
                  <a:lnTo>
                    <a:pt x="511" y="780"/>
                  </a:lnTo>
                  <a:lnTo>
                    <a:pt x="505" y="785"/>
                  </a:lnTo>
                  <a:lnTo>
                    <a:pt x="520" y="751"/>
                  </a:lnTo>
                  <a:lnTo>
                    <a:pt x="509" y="748"/>
                  </a:lnTo>
                  <a:lnTo>
                    <a:pt x="491" y="796"/>
                  </a:lnTo>
                  <a:lnTo>
                    <a:pt x="479" y="799"/>
                  </a:lnTo>
                  <a:lnTo>
                    <a:pt x="484" y="777"/>
                  </a:lnTo>
                  <a:lnTo>
                    <a:pt x="456" y="791"/>
                  </a:lnTo>
                  <a:lnTo>
                    <a:pt x="449" y="821"/>
                  </a:lnTo>
                  <a:lnTo>
                    <a:pt x="435" y="831"/>
                  </a:lnTo>
                  <a:lnTo>
                    <a:pt x="419" y="831"/>
                  </a:lnTo>
                  <a:lnTo>
                    <a:pt x="410" y="834"/>
                  </a:lnTo>
                  <a:lnTo>
                    <a:pt x="399" y="829"/>
                  </a:lnTo>
                  <a:lnTo>
                    <a:pt x="390" y="824"/>
                  </a:lnTo>
                  <a:lnTo>
                    <a:pt x="380" y="826"/>
                  </a:lnTo>
                  <a:lnTo>
                    <a:pt x="352" y="826"/>
                  </a:lnTo>
                  <a:lnTo>
                    <a:pt x="343" y="829"/>
                  </a:lnTo>
                  <a:lnTo>
                    <a:pt x="331" y="815"/>
                  </a:lnTo>
                  <a:lnTo>
                    <a:pt x="321" y="819"/>
                  </a:lnTo>
                  <a:lnTo>
                    <a:pt x="304" y="831"/>
                  </a:lnTo>
                  <a:lnTo>
                    <a:pt x="285" y="833"/>
                  </a:lnTo>
                  <a:lnTo>
                    <a:pt x="264" y="822"/>
                  </a:lnTo>
                  <a:lnTo>
                    <a:pt x="245" y="816"/>
                  </a:lnTo>
                  <a:lnTo>
                    <a:pt x="245" y="812"/>
                  </a:lnTo>
                  <a:lnTo>
                    <a:pt x="236" y="810"/>
                  </a:lnTo>
                  <a:lnTo>
                    <a:pt x="227" y="810"/>
                  </a:lnTo>
                  <a:lnTo>
                    <a:pt x="226" y="819"/>
                  </a:lnTo>
                  <a:lnTo>
                    <a:pt x="218" y="821"/>
                  </a:lnTo>
                  <a:lnTo>
                    <a:pt x="205" y="802"/>
                  </a:lnTo>
                  <a:lnTo>
                    <a:pt x="196" y="802"/>
                  </a:lnTo>
                  <a:lnTo>
                    <a:pt x="193" y="796"/>
                  </a:lnTo>
                  <a:lnTo>
                    <a:pt x="196" y="796"/>
                  </a:lnTo>
                  <a:lnTo>
                    <a:pt x="168" y="786"/>
                  </a:lnTo>
                  <a:lnTo>
                    <a:pt x="149" y="784"/>
                  </a:lnTo>
                  <a:lnTo>
                    <a:pt x="129" y="795"/>
                  </a:lnTo>
                  <a:lnTo>
                    <a:pt x="111" y="797"/>
                  </a:lnTo>
                  <a:lnTo>
                    <a:pt x="101" y="787"/>
                  </a:lnTo>
                  <a:lnTo>
                    <a:pt x="73" y="785"/>
                  </a:lnTo>
                  <a:lnTo>
                    <a:pt x="64" y="780"/>
                  </a:lnTo>
                  <a:lnTo>
                    <a:pt x="55" y="782"/>
                  </a:lnTo>
                  <a:lnTo>
                    <a:pt x="46" y="778"/>
                  </a:lnTo>
                  <a:lnTo>
                    <a:pt x="30" y="730"/>
                  </a:lnTo>
                  <a:lnTo>
                    <a:pt x="25" y="72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79" name="Freeform 23"/>
            <p:cNvSpPr>
              <a:spLocks/>
            </p:cNvSpPr>
            <p:nvPr/>
          </p:nvSpPr>
          <p:spPr bwMode="auto">
            <a:xfrm>
              <a:off x="5118" y="1493"/>
              <a:ext cx="137" cy="51"/>
            </a:xfrm>
            <a:custGeom>
              <a:avLst/>
              <a:gdLst/>
              <a:ahLst/>
              <a:cxnLst>
                <a:cxn ang="0">
                  <a:pos x="112" y="53"/>
                </a:cxn>
                <a:cxn ang="0">
                  <a:pos x="107" y="60"/>
                </a:cxn>
                <a:cxn ang="0">
                  <a:pos x="57" y="58"/>
                </a:cxn>
                <a:cxn ang="0">
                  <a:pos x="53" y="51"/>
                </a:cxn>
                <a:cxn ang="0">
                  <a:pos x="30" y="55"/>
                </a:cxn>
                <a:cxn ang="0">
                  <a:pos x="26" y="41"/>
                </a:cxn>
                <a:cxn ang="0">
                  <a:pos x="3" y="45"/>
                </a:cxn>
                <a:cxn ang="0">
                  <a:pos x="0" y="35"/>
                </a:cxn>
                <a:cxn ang="0">
                  <a:pos x="12" y="0"/>
                </a:cxn>
                <a:cxn ang="0">
                  <a:pos x="26" y="28"/>
                </a:cxn>
                <a:cxn ang="0">
                  <a:pos x="43" y="37"/>
                </a:cxn>
                <a:cxn ang="0">
                  <a:pos x="49" y="46"/>
                </a:cxn>
                <a:cxn ang="0">
                  <a:pos x="58" y="44"/>
                </a:cxn>
                <a:cxn ang="0">
                  <a:pos x="57" y="34"/>
                </a:cxn>
                <a:cxn ang="0">
                  <a:pos x="112" y="31"/>
                </a:cxn>
                <a:cxn ang="0">
                  <a:pos x="183" y="5"/>
                </a:cxn>
                <a:cxn ang="0">
                  <a:pos x="162" y="21"/>
                </a:cxn>
                <a:cxn ang="0">
                  <a:pos x="162" y="44"/>
                </a:cxn>
                <a:cxn ang="0">
                  <a:pos x="165" y="57"/>
                </a:cxn>
                <a:cxn ang="0">
                  <a:pos x="142" y="65"/>
                </a:cxn>
                <a:cxn ang="0">
                  <a:pos x="128" y="60"/>
                </a:cxn>
                <a:cxn ang="0">
                  <a:pos x="129" y="53"/>
                </a:cxn>
                <a:cxn ang="0">
                  <a:pos x="112" y="53"/>
                </a:cxn>
              </a:cxnLst>
              <a:rect l="0" t="0" r="r" b="b"/>
              <a:pathLst>
                <a:path w="184" h="66">
                  <a:moveTo>
                    <a:pt x="112" y="53"/>
                  </a:moveTo>
                  <a:lnTo>
                    <a:pt x="107" y="60"/>
                  </a:lnTo>
                  <a:lnTo>
                    <a:pt x="57" y="58"/>
                  </a:lnTo>
                  <a:lnTo>
                    <a:pt x="53" y="51"/>
                  </a:lnTo>
                  <a:lnTo>
                    <a:pt x="30" y="55"/>
                  </a:lnTo>
                  <a:lnTo>
                    <a:pt x="26" y="41"/>
                  </a:lnTo>
                  <a:lnTo>
                    <a:pt x="3" y="45"/>
                  </a:lnTo>
                  <a:lnTo>
                    <a:pt x="0" y="35"/>
                  </a:lnTo>
                  <a:lnTo>
                    <a:pt x="12" y="0"/>
                  </a:lnTo>
                  <a:lnTo>
                    <a:pt x="26" y="28"/>
                  </a:lnTo>
                  <a:lnTo>
                    <a:pt x="43" y="37"/>
                  </a:lnTo>
                  <a:lnTo>
                    <a:pt x="49" y="46"/>
                  </a:lnTo>
                  <a:lnTo>
                    <a:pt x="58" y="44"/>
                  </a:lnTo>
                  <a:lnTo>
                    <a:pt x="57" y="34"/>
                  </a:lnTo>
                  <a:lnTo>
                    <a:pt x="112" y="31"/>
                  </a:lnTo>
                  <a:lnTo>
                    <a:pt x="183" y="5"/>
                  </a:lnTo>
                  <a:lnTo>
                    <a:pt x="162" y="21"/>
                  </a:lnTo>
                  <a:lnTo>
                    <a:pt x="162" y="44"/>
                  </a:lnTo>
                  <a:lnTo>
                    <a:pt x="165" y="57"/>
                  </a:lnTo>
                  <a:lnTo>
                    <a:pt x="142" y="65"/>
                  </a:lnTo>
                  <a:lnTo>
                    <a:pt x="128" y="60"/>
                  </a:lnTo>
                  <a:lnTo>
                    <a:pt x="129" y="53"/>
                  </a:lnTo>
                  <a:lnTo>
                    <a:pt x="112" y="53"/>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0" name="Freeform 24"/>
            <p:cNvSpPr>
              <a:spLocks/>
            </p:cNvSpPr>
            <p:nvPr/>
          </p:nvSpPr>
          <p:spPr bwMode="auto">
            <a:xfrm>
              <a:off x="4583" y="1392"/>
              <a:ext cx="497" cy="438"/>
            </a:xfrm>
            <a:custGeom>
              <a:avLst/>
              <a:gdLst/>
              <a:ahLst/>
              <a:cxnLst>
                <a:cxn ang="0">
                  <a:pos x="326" y="339"/>
                </a:cxn>
                <a:cxn ang="0">
                  <a:pos x="324" y="315"/>
                </a:cxn>
                <a:cxn ang="0">
                  <a:pos x="353" y="238"/>
                </a:cxn>
                <a:cxn ang="0">
                  <a:pos x="371" y="250"/>
                </a:cxn>
                <a:cxn ang="0">
                  <a:pos x="388" y="240"/>
                </a:cxn>
                <a:cxn ang="0">
                  <a:pos x="413" y="214"/>
                </a:cxn>
                <a:cxn ang="0">
                  <a:pos x="400" y="182"/>
                </a:cxn>
                <a:cxn ang="0">
                  <a:pos x="419" y="177"/>
                </a:cxn>
                <a:cxn ang="0">
                  <a:pos x="416" y="169"/>
                </a:cxn>
                <a:cxn ang="0">
                  <a:pos x="453" y="160"/>
                </a:cxn>
                <a:cxn ang="0">
                  <a:pos x="472" y="166"/>
                </a:cxn>
                <a:cxn ang="0">
                  <a:pos x="491" y="158"/>
                </a:cxn>
                <a:cxn ang="0">
                  <a:pos x="504" y="156"/>
                </a:cxn>
                <a:cxn ang="0">
                  <a:pos x="501" y="150"/>
                </a:cxn>
                <a:cxn ang="0">
                  <a:pos x="523" y="138"/>
                </a:cxn>
                <a:cxn ang="0">
                  <a:pos x="531" y="130"/>
                </a:cxn>
                <a:cxn ang="0">
                  <a:pos x="557" y="120"/>
                </a:cxn>
                <a:cxn ang="0">
                  <a:pos x="568" y="106"/>
                </a:cxn>
                <a:cxn ang="0">
                  <a:pos x="619" y="111"/>
                </a:cxn>
                <a:cxn ang="0">
                  <a:pos x="651" y="74"/>
                </a:cxn>
                <a:cxn ang="0">
                  <a:pos x="673" y="55"/>
                </a:cxn>
                <a:cxn ang="0">
                  <a:pos x="671" y="34"/>
                </a:cxn>
                <a:cxn ang="0">
                  <a:pos x="647" y="21"/>
                </a:cxn>
                <a:cxn ang="0">
                  <a:pos x="665" y="15"/>
                </a:cxn>
                <a:cxn ang="0">
                  <a:pos x="626" y="0"/>
                </a:cxn>
                <a:cxn ang="0">
                  <a:pos x="585" y="1"/>
                </a:cxn>
                <a:cxn ang="0">
                  <a:pos x="509" y="28"/>
                </a:cxn>
                <a:cxn ang="0">
                  <a:pos x="396" y="111"/>
                </a:cxn>
                <a:cxn ang="0">
                  <a:pos x="323" y="191"/>
                </a:cxn>
                <a:cxn ang="0">
                  <a:pos x="312" y="213"/>
                </a:cxn>
                <a:cxn ang="0">
                  <a:pos x="297" y="249"/>
                </a:cxn>
                <a:cxn ang="0">
                  <a:pos x="276" y="298"/>
                </a:cxn>
                <a:cxn ang="0">
                  <a:pos x="231" y="329"/>
                </a:cxn>
                <a:cxn ang="0">
                  <a:pos x="219" y="344"/>
                </a:cxn>
                <a:cxn ang="0">
                  <a:pos x="164" y="373"/>
                </a:cxn>
                <a:cxn ang="0">
                  <a:pos x="163" y="384"/>
                </a:cxn>
                <a:cxn ang="0">
                  <a:pos x="104" y="435"/>
                </a:cxn>
                <a:cxn ang="0">
                  <a:pos x="94" y="471"/>
                </a:cxn>
                <a:cxn ang="0">
                  <a:pos x="94" y="496"/>
                </a:cxn>
                <a:cxn ang="0">
                  <a:pos x="59" y="518"/>
                </a:cxn>
                <a:cxn ang="0">
                  <a:pos x="0" y="557"/>
                </a:cxn>
                <a:cxn ang="0">
                  <a:pos x="118" y="530"/>
                </a:cxn>
                <a:cxn ang="0">
                  <a:pos x="262" y="498"/>
                </a:cxn>
                <a:cxn ang="0">
                  <a:pos x="261" y="477"/>
                </a:cxn>
                <a:cxn ang="0">
                  <a:pos x="272" y="471"/>
                </a:cxn>
                <a:cxn ang="0">
                  <a:pos x="276" y="472"/>
                </a:cxn>
                <a:cxn ang="0">
                  <a:pos x="288" y="470"/>
                </a:cxn>
                <a:cxn ang="0">
                  <a:pos x="290" y="460"/>
                </a:cxn>
                <a:cxn ang="0">
                  <a:pos x="302" y="465"/>
                </a:cxn>
                <a:cxn ang="0">
                  <a:pos x="305" y="464"/>
                </a:cxn>
                <a:cxn ang="0">
                  <a:pos x="306" y="447"/>
                </a:cxn>
                <a:cxn ang="0">
                  <a:pos x="319" y="446"/>
                </a:cxn>
                <a:cxn ang="0">
                  <a:pos x="307" y="440"/>
                </a:cxn>
                <a:cxn ang="0">
                  <a:pos x="315" y="423"/>
                </a:cxn>
                <a:cxn ang="0">
                  <a:pos x="324" y="412"/>
                </a:cxn>
                <a:cxn ang="0">
                  <a:pos x="328" y="391"/>
                </a:cxn>
                <a:cxn ang="0">
                  <a:pos x="321" y="388"/>
                </a:cxn>
                <a:cxn ang="0">
                  <a:pos x="321" y="373"/>
                </a:cxn>
                <a:cxn ang="0">
                  <a:pos x="319" y="362"/>
                </a:cxn>
                <a:cxn ang="0">
                  <a:pos x="326" y="339"/>
                </a:cxn>
              </a:cxnLst>
              <a:rect l="0" t="0" r="r" b="b"/>
              <a:pathLst>
                <a:path w="674" h="558">
                  <a:moveTo>
                    <a:pt x="326" y="339"/>
                  </a:moveTo>
                  <a:lnTo>
                    <a:pt x="324" y="315"/>
                  </a:lnTo>
                  <a:lnTo>
                    <a:pt x="353" y="238"/>
                  </a:lnTo>
                  <a:lnTo>
                    <a:pt x="371" y="250"/>
                  </a:lnTo>
                  <a:lnTo>
                    <a:pt x="388" y="240"/>
                  </a:lnTo>
                  <a:lnTo>
                    <a:pt x="413" y="214"/>
                  </a:lnTo>
                  <a:lnTo>
                    <a:pt x="400" y="182"/>
                  </a:lnTo>
                  <a:lnTo>
                    <a:pt x="419" y="177"/>
                  </a:lnTo>
                  <a:lnTo>
                    <a:pt x="416" y="169"/>
                  </a:lnTo>
                  <a:lnTo>
                    <a:pt x="453" y="160"/>
                  </a:lnTo>
                  <a:lnTo>
                    <a:pt x="472" y="166"/>
                  </a:lnTo>
                  <a:lnTo>
                    <a:pt x="491" y="158"/>
                  </a:lnTo>
                  <a:lnTo>
                    <a:pt x="504" y="156"/>
                  </a:lnTo>
                  <a:lnTo>
                    <a:pt x="501" y="150"/>
                  </a:lnTo>
                  <a:lnTo>
                    <a:pt x="523" y="138"/>
                  </a:lnTo>
                  <a:lnTo>
                    <a:pt x="531" y="130"/>
                  </a:lnTo>
                  <a:lnTo>
                    <a:pt x="557" y="120"/>
                  </a:lnTo>
                  <a:lnTo>
                    <a:pt x="568" y="106"/>
                  </a:lnTo>
                  <a:lnTo>
                    <a:pt x="619" y="111"/>
                  </a:lnTo>
                  <a:lnTo>
                    <a:pt x="651" y="74"/>
                  </a:lnTo>
                  <a:lnTo>
                    <a:pt x="673" y="55"/>
                  </a:lnTo>
                  <a:lnTo>
                    <a:pt x="671" y="34"/>
                  </a:lnTo>
                  <a:lnTo>
                    <a:pt x="647" y="21"/>
                  </a:lnTo>
                  <a:lnTo>
                    <a:pt x="665" y="15"/>
                  </a:lnTo>
                  <a:lnTo>
                    <a:pt x="626" y="0"/>
                  </a:lnTo>
                  <a:lnTo>
                    <a:pt x="585" y="1"/>
                  </a:lnTo>
                  <a:lnTo>
                    <a:pt x="509" y="28"/>
                  </a:lnTo>
                  <a:lnTo>
                    <a:pt x="396" y="111"/>
                  </a:lnTo>
                  <a:lnTo>
                    <a:pt x="323" y="191"/>
                  </a:lnTo>
                  <a:lnTo>
                    <a:pt x="312" y="213"/>
                  </a:lnTo>
                  <a:lnTo>
                    <a:pt x="297" y="249"/>
                  </a:lnTo>
                  <a:lnTo>
                    <a:pt x="276" y="298"/>
                  </a:lnTo>
                  <a:lnTo>
                    <a:pt x="231" y="329"/>
                  </a:lnTo>
                  <a:lnTo>
                    <a:pt x="219" y="344"/>
                  </a:lnTo>
                  <a:lnTo>
                    <a:pt x="164" y="373"/>
                  </a:lnTo>
                  <a:lnTo>
                    <a:pt x="163" y="384"/>
                  </a:lnTo>
                  <a:lnTo>
                    <a:pt x="104" y="435"/>
                  </a:lnTo>
                  <a:lnTo>
                    <a:pt x="94" y="471"/>
                  </a:lnTo>
                  <a:lnTo>
                    <a:pt x="94" y="496"/>
                  </a:lnTo>
                  <a:lnTo>
                    <a:pt x="59" y="518"/>
                  </a:lnTo>
                  <a:lnTo>
                    <a:pt x="0" y="557"/>
                  </a:lnTo>
                  <a:lnTo>
                    <a:pt x="118" y="530"/>
                  </a:lnTo>
                  <a:lnTo>
                    <a:pt x="262" y="498"/>
                  </a:lnTo>
                  <a:lnTo>
                    <a:pt x="261" y="477"/>
                  </a:lnTo>
                  <a:lnTo>
                    <a:pt x="272" y="471"/>
                  </a:lnTo>
                  <a:lnTo>
                    <a:pt x="276" y="472"/>
                  </a:lnTo>
                  <a:lnTo>
                    <a:pt x="288" y="470"/>
                  </a:lnTo>
                  <a:lnTo>
                    <a:pt x="290" y="460"/>
                  </a:lnTo>
                  <a:lnTo>
                    <a:pt x="302" y="465"/>
                  </a:lnTo>
                  <a:lnTo>
                    <a:pt x="305" y="464"/>
                  </a:lnTo>
                  <a:lnTo>
                    <a:pt x="306" y="447"/>
                  </a:lnTo>
                  <a:lnTo>
                    <a:pt x="319" y="446"/>
                  </a:lnTo>
                  <a:lnTo>
                    <a:pt x="307" y="440"/>
                  </a:lnTo>
                  <a:lnTo>
                    <a:pt x="315" y="423"/>
                  </a:lnTo>
                  <a:lnTo>
                    <a:pt x="324" y="412"/>
                  </a:lnTo>
                  <a:lnTo>
                    <a:pt x="328" y="391"/>
                  </a:lnTo>
                  <a:lnTo>
                    <a:pt x="321" y="388"/>
                  </a:lnTo>
                  <a:lnTo>
                    <a:pt x="321" y="373"/>
                  </a:lnTo>
                  <a:lnTo>
                    <a:pt x="319" y="362"/>
                  </a:lnTo>
                  <a:lnTo>
                    <a:pt x="326" y="33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1" name="Freeform 25"/>
            <p:cNvSpPr>
              <a:spLocks/>
            </p:cNvSpPr>
            <p:nvPr/>
          </p:nvSpPr>
          <p:spPr bwMode="auto">
            <a:xfrm>
              <a:off x="5027" y="1324"/>
              <a:ext cx="166" cy="30"/>
            </a:xfrm>
            <a:custGeom>
              <a:avLst/>
              <a:gdLst/>
              <a:ahLst/>
              <a:cxnLst>
                <a:cxn ang="0">
                  <a:pos x="97" y="36"/>
                </a:cxn>
                <a:cxn ang="0">
                  <a:pos x="83" y="36"/>
                </a:cxn>
                <a:cxn ang="0">
                  <a:pos x="56" y="21"/>
                </a:cxn>
                <a:cxn ang="0">
                  <a:pos x="0" y="17"/>
                </a:cxn>
                <a:cxn ang="0">
                  <a:pos x="33" y="2"/>
                </a:cxn>
                <a:cxn ang="0">
                  <a:pos x="148" y="0"/>
                </a:cxn>
                <a:cxn ang="0">
                  <a:pos x="210" y="9"/>
                </a:cxn>
                <a:cxn ang="0">
                  <a:pos x="226" y="21"/>
                </a:cxn>
                <a:cxn ang="0">
                  <a:pos x="189" y="34"/>
                </a:cxn>
                <a:cxn ang="0">
                  <a:pos x="112" y="39"/>
                </a:cxn>
                <a:cxn ang="0">
                  <a:pos x="97" y="36"/>
                </a:cxn>
              </a:cxnLst>
              <a:rect l="0" t="0" r="r" b="b"/>
              <a:pathLst>
                <a:path w="227" h="40">
                  <a:moveTo>
                    <a:pt x="97" y="36"/>
                  </a:moveTo>
                  <a:lnTo>
                    <a:pt x="83" y="36"/>
                  </a:lnTo>
                  <a:lnTo>
                    <a:pt x="56" y="21"/>
                  </a:lnTo>
                  <a:lnTo>
                    <a:pt x="0" y="17"/>
                  </a:lnTo>
                  <a:lnTo>
                    <a:pt x="33" y="2"/>
                  </a:lnTo>
                  <a:lnTo>
                    <a:pt x="148" y="0"/>
                  </a:lnTo>
                  <a:lnTo>
                    <a:pt x="210" y="9"/>
                  </a:lnTo>
                  <a:lnTo>
                    <a:pt x="226" y="21"/>
                  </a:lnTo>
                  <a:lnTo>
                    <a:pt x="189" y="34"/>
                  </a:lnTo>
                  <a:lnTo>
                    <a:pt x="112" y="39"/>
                  </a:lnTo>
                  <a:lnTo>
                    <a:pt x="97" y="3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2" name="Freeform 26"/>
            <p:cNvSpPr>
              <a:spLocks/>
            </p:cNvSpPr>
            <p:nvPr/>
          </p:nvSpPr>
          <p:spPr bwMode="auto">
            <a:xfrm>
              <a:off x="3428" y="2557"/>
              <a:ext cx="342" cy="263"/>
            </a:xfrm>
            <a:custGeom>
              <a:avLst/>
              <a:gdLst/>
              <a:ahLst/>
              <a:cxnLst>
                <a:cxn ang="0">
                  <a:pos x="371" y="206"/>
                </a:cxn>
                <a:cxn ang="0">
                  <a:pos x="383" y="197"/>
                </a:cxn>
                <a:cxn ang="0">
                  <a:pos x="383" y="173"/>
                </a:cxn>
                <a:cxn ang="0">
                  <a:pos x="392" y="168"/>
                </a:cxn>
                <a:cxn ang="0">
                  <a:pos x="392" y="164"/>
                </a:cxn>
                <a:cxn ang="0">
                  <a:pos x="399" y="154"/>
                </a:cxn>
                <a:cxn ang="0">
                  <a:pos x="413" y="143"/>
                </a:cxn>
                <a:cxn ang="0">
                  <a:pos x="420" y="125"/>
                </a:cxn>
                <a:cxn ang="0">
                  <a:pos x="425" y="114"/>
                </a:cxn>
                <a:cxn ang="0">
                  <a:pos x="425" y="104"/>
                </a:cxn>
                <a:cxn ang="0">
                  <a:pos x="420" y="103"/>
                </a:cxn>
                <a:cxn ang="0">
                  <a:pos x="420" y="97"/>
                </a:cxn>
                <a:cxn ang="0">
                  <a:pos x="439" y="86"/>
                </a:cxn>
                <a:cxn ang="0">
                  <a:pos x="437" y="67"/>
                </a:cxn>
                <a:cxn ang="0">
                  <a:pos x="450" y="56"/>
                </a:cxn>
                <a:cxn ang="0">
                  <a:pos x="463" y="51"/>
                </a:cxn>
                <a:cxn ang="0">
                  <a:pos x="393" y="47"/>
                </a:cxn>
                <a:cxn ang="0">
                  <a:pos x="420" y="12"/>
                </a:cxn>
                <a:cxn ang="0">
                  <a:pos x="202" y="9"/>
                </a:cxn>
                <a:cxn ang="0">
                  <a:pos x="19" y="117"/>
                </a:cxn>
                <a:cxn ang="0">
                  <a:pos x="29" y="286"/>
                </a:cxn>
                <a:cxn ang="0">
                  <a:pos x="39" y="285"/>
                </a:cxn>
                <a:cxn ang="0">
                  <a:pos x="60" y="334"/>
                </a:cxn>
                <a:cxn ang="0">
                  <a:pos x="339" y="326"/>
                </a:cxn>
                <a:cxn ang="0">
                  <a:pos x="335" y="316"/>
                </a:cxn>
                <a:cxn ang="0">
                  <a:pos x="349" y="303"/>
                </a:cxn>
                <a:cxn ang="0">
                  <a:pos x="341" y="292"/>
                </a:cxn>
                <a:cxn ang="0">
                  <a:pos x="340" y="283"/>
                </a:cxn>
                <a:cxn ang="0">
                  <a:pos x="335" y="281"/>
                </a:cxn>
                <a:cxn ang="0">
                  <a:pos x="339" y="270"/>
                </a:cxn>
                <a:cxn ang="0">
                  <a:pos x="336" y="257"/>
                </a:cxn>
                <a:cxn ang="0">
                  <a:pos x="350" y="255"/>
                </a:cxn>
                <a:cxn ang="0">
                  <a:pos x="352" y="223"/>
                </a:cxn>
              </a:cxnLst>
              <a:rect l="0" t="0" r="r" b="b"/>
              <a:pathLst>
                <a:path w="464" h="335">
                  <a:moveTo>
                    <a:pt x="363" y="210"/>
                  </a:moveTo>
                  <a:lnTo>
                    <a:pt x="371" y="206"/>
                  </a:lnTo>
                  <a:lnTo>
                    <a:pt x="371" y="199"/>
                  </a:lnTo>
                  <a:lnTo>
                    <a:pt x="383" y="197"/>
                  </a:lnTo>
                  <a:lnTo>
                    <a:pt x="385" y="183"/>
                  </a:lnTo>
                  <a:lnTo>
                    <a:pt x="383" y="173"/>
                  </a:lnTo>
                  <a:lnTo>
                    <a:pt x="392" y="172"/>
                  </a:lnTo>
                  <a:lnTo>
                    <a:pt x="392" y="168"/>
                  </a:lnTo>
                  <a:lnTo>
                    <a:pt x="388" y="162"/>
                  </a:lnTo>
                  <a:lnTo>
                    <a:pt x="392" y="164"/>
                  </a:lnTo>
                  <a:lnTo>
                    <a:pt x="394" y="162"/>
                  </a:lnTo>
                  <a:lnTo>
                    <a:pt x="399" y="154"/>
                  </a:lnTo>
                  <a:lnTo>
                    <a:pt x="413" y="146"/>
                  </a:lnTo>
                  <a:lnTo>
                    <a:pt x="413" y="143"/>
                  </a:lnTo>
                  <a:lnTo>
                    <a:pt x="407" y="138"/>
                  </a:lnTo>
                  <a:lnTo>
                    <a:pt x="420" y="125"/>
                  </a:lnTo>
                  <a:lnTo>
                    <a:pt x="429" y="125"/>
                  </a:lnTo>
                  <a:lnTo>
                    <a:pt x="425" y="114"/>
                  </a:lnTo>
                  <a:lnTo>
                    <a:pt x="423" y="114"/>
                  </a:lnTo>
                  <a:lnTo>
                    <a:pt x="425" y="104"/>
                  </a:lnTo>
                  <a:lnTo>
                    <a:pt x="421" y="99"/>
                  </a:lnTo>
                  <a:lnTo>
                    <a:pt x="420" y="103"/>
                  </a:lnTo>
                  <a:lnTo>
                    <a:pt x="418" y="103"/>
                  </a:lnTo>
                  <a:lnTo>
                    <a:pt x="420" y="97"/>
                  </a:lnTo>
                  <a:lnTo>
                    <a:pt x="432" y="85"/>
                  </a:lnTo>
                  <a:lnTo>
                    <a:pt x="439" y="86"/>
                  </a:lnTo>
                  <a:lnTo>
                    <a:pt x="442" y="78"/>
                  </a:lnTo>
                  <a:lnTo>
                    <a:pt x="437" y="67"/>
                  </a:lnTo>
                  <a:lnTo>
                    <a:pt x="453" y="61"/>
                  </a:lnTo>
                  <a:lnTo>
                    <a:pt x="450" y="56"/>
                  </a:lnTo>
                  <a:lnTo>
                    <a:pt x="451" y="52"/>
                  </a:lnTo>
                  <a:lnTo>
                    <a:pt x="463" y="51"/>
                  </a:lnTo>
                  <a:lnTo>
                    <a:pt x="453" y="43"/>
                  </a:lnTo>
                  <a:lnTo>
                    <a:pt x="393" y="47"/>
                  </a:lnTo>
                  <a:lnTo>
                    <a:pt x="415" y="23"/>
                  </a:lnTo>
                  <a:lnTo>
                    <a:pt x="420" y="12"/>
                  </a:lnTo>
                  <a:lnTo>
                    <a:pt x="404" y="0"/>
                  </a:lnTo>
                  <a:lnTo>
                    <a:pt x="202" y="9"/>
                  </a:lnTo>
                  <a:lnTo>
                    <a:pt x="0" y="13"/>
                  </a:lnTo>
                  <a:lnTo>
                    <a:pt x="19" y="117"/>
                  </a:lnTo>
                  <a:lnTo>
                    <a:pt x="18" y="277"/>
                  </a:lnTo>
                  <a:lnTo>
                    <a:pt x="29" y="286"/>
                  </a:lnTo>
                  <a:lnTo>
                    <a:pt x="39" y="281"/>
                  </a:lnTo>
                  <a:lnTo>
                    <a:pt x="39" y="285"/>
                  </a:lnTo>
                  <a:lnTo>
                    <a:pt x="59" y="285"/>
                  </a:lnTo>
                  <a:lnTo>
                    <a:pt x="60" y="334"/>
                  </a:lnTo>
                  <a:lnTo>
                    <a:pt x="201" y="330"/>
                  </a:lnTo>
                  <a:lnTo>
                    <a:pt x="339" y="326"/>
                  </a:lnTo>
                  <a:lnTo>
                    <a:pt x="343" y="323"/>
                  </a:lnTo>
                  <a:lnTo>
                    <a:pt x="335" y="316"/>
                  </a:lnTo>
                  <a:lnTo>
                    <a:pt x="341" y="314"/>
                  </a:lnTo>
                  <a:lnTo>
                    <a:pt x="349" y="303"/>
                  </a:lnTo>
                  <a:lnTo>
                    <a:pt x="343" y="303"/>
                  </a:lnTo>
                  <a:lnTo>
                    <a:pt x="341" y="292"/>
                  </a:lnTo>
                  <a:lnTo>
                    <a:pt x="335" y="292"/>
                  </a:lnTo>
                  <a:lnTo>
                    <a:pt x="340" y="283"/>
                  </a:lnTo>
                  <a:lnTo>
                    <a:pt x="329" y="286"/>
                  </a:lnTo>
                  <a:lnTo>
                    <a:pt x="335" y="281"/>
                  </a:lnTo>
                  <a:lnTo>
                    <a:pt x="329" y="275"/>
                  </a:lnTo>
                  <a:lnTo>
                    <a:pt x="339" y="270"/>
                  </a:lnTo>
                  <a:lnTo>
                    <a:pt x="339" y="265"/>
                  </a:lnTo>
                  <a:lnTo>
                    <a:pt x="336" y="257"/>
                  </a:lnTo>
                  <a:lnTo>
                    <a:pt x="339" y="254"/>
                  </a:lnTo>
                  <a:lnTo>
                    <a:pt x="350" y="255"/>
                  </a:lnTo>
                  <a:lnTo>
                    <a:pt x="344" y="246"/>
                  </a:lnTo>
                  <a:lnTo>
                    <a:pt x="352" y="223"/>
                  </a:lnTo>
                  <a:lnTo>
                    <a:pt x="363" y="21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3" name="Freeform 27"/>
            <p:cNvSpPr>
              <a:spLocks/>
            </p:cNvSpPr>
            <p:nvPr/>
          </p:nvSpPr>
          <p:spPr bwMode="auto">
            <a:xfrm>
              <a:off x="2461" y="2193"/>
              <a:ext cx="490" cy="329"/>
            </a:xfrm>
            <a:custGeom>
              <a:avLst/>
              <a:gdLst/>
              <a:ahLst/>
              <a:cxnLst>
                <a:cxn ang="0">
                  <a:pos x="662" y="52"/>
                </a:cxn>
                <a:cxn ang="0">
                  <a:pos x="491" y="41"/>
                </a:cxn>
                <a:cxn ang="0">
                  <a:pos x="279" y="23"/>
                </a:cxn>
                <a:cxn ang="0">
                  <a:pos x="66" y="0"/>
                </a:cxn>
                <a:cxn ang="0">
                  <a:pos x="33" y="180"/>
                </a:cxn>
                <a:cxn ang="0">
                  <a:pos x="0" y="360"/>
                </a:cxn>
                <a:cxn ang="0">
                  <a:pos x="134" y="376"/>
                </a:cxn>
                <a:cxn ang="0">
                  <a:pos x="272" y="390"/>
                </a:cxn>
                <a:cxn ang="0">
                  <a:pos x="407" y="403"/>
                </a:cxn>
                <a:cxn ang="0">
                  <a:pos x="545" y="412"/>
                </a:cxn>
                <a:cxn ang="0">
                  <a:pos x="631" y="419"/>
                </a:cxn>
                <a:cxn ang="0">
                  <a:pos x="641" y="281"/>
                </a:cxn>
                <a:cxn ang="0">
                  <a:pos x="654" y="143"/>
                </a:cxn>
                <a:cxn ang="0">
                  <a:pos x="662" y="52"/>
                </a:cxn>
              </a:cxnLst>
              <a:rect l="0" t="0" r="r" b="b"/>
              <a:pathLst>
                <a:path w="663" h="420">
                  <a:moveTo>
                    <a:pt x="662" y="52"/>
                  </a:moveTo>
                  <a:lnTo>
                    <a:pt x="491" y="41"/>
                  </a:lnTo>
                  <a:lnTo>
                    <a:pt x="279" y="23"/>
                  </a:lnTo>
                  <a:lnTo>
                    <a:pt x="66" y="0"/>
                  </a:lnTo>
                  <a:lnTo>
                    <a:pt x="33" y="180"/>
                  </a:lnTo>
                  <a:lnTo>
                    <a:pt x="0" y="360"/>
                  </a:lnTo>
                  <a:lnTo>
                    <a:pt x="134" y="376"/>
                  </a:lnTo>
                  <a:lnTo>
                    <a:pt x="272" y="390"/>
                  </a:lnTo>
                  <a:lnTo>
                    <a:pt x="407" y="403"/>
                  </a:lnTo>
                  <a:lnTo>
                    <a:pt x="545" y="412"/>
                  </a:lnTo>
                  <a:lnTo>
                    <a:pt x="631" y="419"/>
                  </a:lnTo>
                  <a:lnTo>
                    <a:pt x="641" y="281"/>
                  </a:lnTo>
                  <a:lnTo>
                    <a:pt x="654" y="143"/>
                  </a:lnTo>
                  <a:lnTo>
                    <a:pt x="662" y="5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4" name="Freeform 28"/>
            <p:cNvSpPr>
              <a:spLocks/>
            </p:cNvSpPr>
            <p:nvPr/>
          </p:nvSpPr>
          <p:spPr bwMode="auto">
            <a:xfrm>
              <a:off x="4724" y="1995"/>
              <a:ext cx="118" cy="98"/>
            </a:xfrm>
            <a:custGeom>
              <a:avLst/>
              <a:gdLst/>
              <a:ahLst/>
              <a:cxnLst>
                <a:cxn ang="0">
                  <a:pos x="50" y="16"/>
                </a:cxn>
                <a:cxn ang="0">
                  <a:pos x="56" y="20"/>
                </a:cxn>
                <a:cxn ang="0">
                  <a:pos x="61" y="15"/>
                </a:cxn>
                <a:cxn ang="0">
                  <a:pos x="91" y="9"/>
                </a:cxn>
                <a:cxn ang="0">
                  <a:pos x="142" y="0"/>
                </a:cxn>
                <a:cxn ang="0">
                  <a:pos x="159" y="45"/>
                </a:cxn>
                <a:cxn ang="0">
                  <a:pos x="157" y="62"/>
                </a:cxn>
                <a:cxn ang="0">
                  <a:pos x="155" y="62"/>
                </a:cxn>
                <a:cxn ang="0">
                  <a:pos x="104" y="81"/>
                </a:cxn>
                <a:cxn ang="0">
                  <a:pos x="95" y="81"/>
                </a:cxn>
                <a:cxn ang="0">
                  <a:pos x="75" y="88"/>
                </a:cxn>
                <a:cxn ang="0">
                  <a:pos x="67" y="90"/>
                </a:cxn>
                <a:cxn ang="0">
                  <a:pos x="56" y="101"/>
                </a:cxn>
                <a:cxn ang="0">
                  <a:pos x="47" y="105"/>
                </a:cxn>
                <a:cxn ang="0">
                  <a:pos x="29" y="117"/>
                </a:cxn>
                <a:cxn ang="0">
                  <a:pos x="16" y="126"/>
                </a:cxn>
                <a:cxn ang="0">
                  <a:pos x="10" y="113"/>
                </a:cxn>
                <a:cxn ang="0">
                  <a:pos x="23" y="102"/>
                </a:cxn>
                <a:cxn ang="0">
                  <a:pos x="15" y="90"/>
                </a:cxn>
                <a:cxn ang="0">
                  <a:pos x="0" y="27"/>
                </a:cxn>
                <a:cxn ang="0">
                  <a:pos x="50" y="16"/>
                </a:cxn>
              </a:cxnLst>
              <a:rect l="0" t="0" r="r" b="b"/>
              <a:pathLst>
                <a:path w="160" h="127">
                  <a:moveTo>
                    <a:pt x="50" y="16"/>
                  </a:moveTo>
                  <a:lnTo>
                    <a:pt x="56" y="20"/>
                  </a:lnTo>
                  <a:lnTo>
                    <a:pt x="61" y="15"/>
                  </a:lnTo>
                  <a:lnTo>
                    <a:pt x="91" y="9"/>
                  </a:lnTo>
                  <a:lnTo>
                    <a:pt x="142" y="0"/>
                  </a:lnTo>
                  <a:lnTo>
                    <a:pt x="159" y="45"/>
                  </a:lnTo>
                  <a:lnTo>
                    <a:pt x="157" y="62"/>
                  </a:lnTo>
                  <a:lnTo>
                    <a:pt x="155" y="62"/>
                  </a:lnTo>
                  <a:lnTo>
                    <a:pt x="104" y="81"/>
                  </a:lnTo>
                  <a:lnTo>
                    <a:pt x="95" y="81"/>
                  </a:lnTo>
                  <a:lnTo>
                    <a:pt x="75" y="88"/>
                  </a:lnTo>
                  <a:lnTo>
                    <a:pt x="67" y="90"/>
                  </a:lnTo>
                  <a:lnTo>
                    <a:pt x="56" y="101"/>
                  </a:lnTo>
                  <a:lnTo>
                    <a:pt x="47" y="105"/>
                  </a:lnTo>
                  <a:lnTo>
                    <a:pt x="29" y="117"/>
                  </a:lnTo>
                  <a:lnTo>
                    <a:pt x="16" y="126"/>
                  </a:lnTo>
                  <a:lnTo>
                    <a:pt x="10" y="113"/>
                  </a:lnTo>
                  <a:lnTo>
                    <a:pt x="23" y="102"/>
                  </a:lnTo>
                  <a:lnTo>
                    <a:pt x="15" y="90"/>
                  </a:lnTo>
                  <a:lnTo>
                    <a:pt x="0" y="27"/>
                  </a:lnTo>
                  <a:lnTo>
                    <a:pt x="50" y="1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5" name="Freeform 29"/>
            <p:cNvSpPr>
              <a:spLocks/>
            </p:cNvSpPr>
            <p:nvPr/>
          </p:nvSpPr>
          <p:spPr bwMode="auto">
            <a:xfrm>
              <a:off x="4050" y="2623"/>
              <a:ext cx="375" cy="321"/>
            </a:xfrm>
            <a:custGeom>
              <a:avLst/>
              <a:gdLst/>
              <a:ahLst/>
              <a:cxnLst>
                <a:cxn ang="0">
                  <a:pos x="479" y="316"/>
                </a:cxn>
                <a:cxn ang="0">
                  <a:pos x="481" y="292"/>
                </a:cxn>
                <a:cxn ang="0">
                  <a:pos x="473" y="290"/>
                </a:cxn>
                <a:cxn ang="0">
                  <a:pos x="481" y="289"/>
                </a:cxn>
                <a:cxn ang="0">
                  <a:pos x="481" y="275"/>
                </a:cxn>
                <a:cxn ang="0">
                  <a:pos x="481" y="272"/>
                </a:cxn>
                <a:cxn ang="0">
                  <a:pos x="485" y="259"/>
                </a:cxn>
                <a:cxn ang="0">
                  <a:pos x="503" y="248"/>
                </a:cxn>
                <a:cxn ang="0">
                  <a:pos x="499" y="241"/>
                </a:cxn>
                <a:cxn ang="0">
                  <a:pos x="471" y="225"/>
                </a:cxn>
                <a:cxn ang="0">
                  <a:pos x="452" y="199"/>
                </a:cxn>
                <a:cxn ang="0">
                  <a:pos x="436" y="195"/>
                </a:cxn>
                <a:cxn ang="0">
                  <a:pos x="423" y="168"/>
                </a:cxn>
                <a:cxn ang="0">
                  <a:pos x="407" y="155"/>
                </a:cxn>
                <a:cxn ang="0">
                  <a:pos x="393" y="148"/>
                </a:cxn>
                <a:cxn ang="0">
                  <a:pos x="361" y="119"/>
                </a:cxn>
                <a:cxn ang="0">
                  <a:pos x="336" y="102"/>
                </a:cxn>
                <a:cxn ang="0">
                  <a:pos x="281" y="67"/>
                </a:cxn>
                <a:cxn ang="0">
                  <a:pos x="264" y="45"/>
                </a:cxn>
                <a:cxn ang="0">
                  <a:pos x="215" y="27"/>
                </a:cxn>
                <a:cxn ang="0">
                  <a:pos x="231" y="5"/>
                </a:cxn>
                <a:cxn ang="0">
                  <a:pos x="121" y="13"/>
                </a:cxn>
                <a:cxn ang="0">
                  <a:pos x="68" y="215"/>
                </a:cxn>
                <a:cxn ang="0">
                  <a:pos x="81" y="236"/>
                </a:cxn>
                <a:cxn ang="0">
                  <a:pos x="97" y="259"/>
                </a:cxn>
                <a:cxn ang="0">
                  <a:pos x="106" y="269"/>
                </a:cxn>
                <a:cxn ang="0">
                  <a:pos x="93" y="294"/>
                </a:cxn>
                <a:cxn ang="0">
                  <a:pos x="92" y="322"/>
                </a:cxn>
                <a:cxn ang="0">
                  <a:pos x="101" y="339"/>
                </a:cxn>
                <a:cxn ang="0">
                  <a:pos x="115" y="384"/>
                </a:cxn>
                <a:cxn ang="0">
                  <a:pos x="264" y="402"/>
                </a:cxn>
                <a:cxn ang="0">
                  <a:pos x="405" y="410"/>
                </a:cxn>
                <a:cxn ang="0">
                  <a:pos x="418" y="396"/>
                </a:cxn>
                <a:cxn ang="0">
                  <a:pos x="423" y="366"/>
                </a:cxn>
                <a:cxn ang="0">
                  <a:pos x="440" y="368"/>
                </a:cxn>
                <a:cxn ang="0">
                  <a:pos x="471" y="345"/>
                </a:cxn>
                <a:cxn ang="0">
                  <a:pos x="466" y="341"/>
                </a:cxn>
                <a:cxn ang="0">
                  <a:pos x="464" y="331"/>
                </a:cxn>
              </a:cxnLst>
              <a:rect l="0" t="0" r="r" b="b"/>
              <a:pathLst>
                <a:path w="506" h="411">
                  <a:moveTo>
                    <a:pt x="467" y="330"/>
                  </a:moveTo>
                  <a:lnTo>
                    <a:pt x="479" y="316"/>
                  </a:lnTo>
                  <a:lnTo>
                    <a:pt x="473" y="308"/>
                  </a:lnTo>
                  <a:lnTo>
                    <a:pt x="481" y="292"/>
                  </a:lnTo>
                  <a:lnTo>
                    <a:pt x="475" y="293"/>
                  </a:lnTo>
                  <a:lnTo>
                    <a:pt x="473" y="290"/>
                  </a:lnTo>
                  <a:lnTo>
                    <a:pt x="479" y="288"/>
                  </a:lnTo>
                  <a:lnTo>
                    <a:pt x="481" y="289"/>
                  </a:lnTo>
                  <a:lnTo>
                    <a:pt x="484" y="282"/>
                  </a:lnTo>
                  <a:lnTo>
                    <a:pt x="481" y="275"/>
                  </a:lnTo>
                  <a:lnTo>
                    <a:pt x="476" y="274"/>
                  </a:lnTo>
                  <a:lnTo>
                    <a:pt x="481" y="272"/>
                  </a:lnTo>
                  <a:lnTo>
                    <a:pt x="489" y="263"/>
                  </a:lnTo>
                  <a:lnTo>
                    <a:pt x="485" y="259"/>
                  </a:lnTo>
                  <a:lnTo>
                    <a:pt x="492" y="259"/>
                  </a:lnTo>
                  <a:lnTo>
                    <a:pt x="503" y="248"/>
                  </a:lnTo>
                  <a:lnTo>
                    <a:pt x="505" y="241"/>
                  </a:lnTo>
                  <a:lnTo>
                    <a:pt x="499" y="241"/>
                  </a:lnTo>
                  <a:lnTo>
                    <a:pt x="475" y="236"/>
                  </a:lnTo>
                  <a:lnTo>
                    <a:pt x="471" y="225"/>
                  </a:lnTo>
                  <a:lnTo>
                    <a:pt x="472" y="220"/>
                  </a:lnTo>
                  <a:lnTo>
                    <a:pt x="452" y="199"/>
                  </a:lnTo>
                  <a:lnTo>
                    <a:pt x="440" y="197"/>
                  </a:lnTo>
                  <a:lnTo>
                    <a:pt x="436" y="195"/>
                  </a:lnTo>
                  <a:lnTo>
                    <a:pt x="433" y="182"/>
                  </a:lnTo>
                  <a:lnTo>
                    <a:pt x="423" y="168"/>
                  </a:lnTo>
                  <a:lnTo>
                    <a:pt x="422" y="161"/>
                  </a:lnTo>
                  <a:lnTo>
                    <a:pt x="407" y="155"/>
                  </a:lnTo>
                  <a:lnTo>
                    <a:pt x="395" y="151"/>
                  </a:lnTo>
                  <a:lnTo>
                    <a:pt x="393" y="148"/>
                  </a:lnTo>
                  <a:lnTo>
                    <a:pt x="383" y="144"/>
                  </a:lnTo>
                  <a:lnTo>
                    <a:pt x="361" y="119"/>
                  </a:lnTo>
                  <a:lnTo>
                    <a:pt x="344" y="115"/>
                  </a:lnTo>
                  <a:lnTo>
                    <a:pt x="336" y="102"/>
                  </a:lnTo>
                  <a:lnTo>
                    <a:pt x="303" y="88"/>
                  </a:lnTo>
                  <a:lnTo>
                    <a:pt x="281" y="67"/>
                  </a:lnTo>
                  <a:lnTo>
                    <a:pt x="278" y="61"/>
                  </a:lnTo>
                  <a:lnTo>
                    <a:pt x="264" y="45"/>
                  </a:lnTo>
                  <a:lnTo>
                    <a:pt x="253" y="46"/>
                  </a:lnTo>
                  <a:lnTo>
                    <a:pt x="215" y="27"/>
                  </a:lnTo>
                  <a:lnTo>
                    <a:pt x="222" y="12"/>
                  </a:lnTo>
                  <a:lnTo>
                    <a:pt x="231" y="5"/>
                  </a:lnTo>
                  <a:lnTo>
                    <a:pt x="234" y="0"/>
                  </a:lnTo>
                  <a:lnTo>
                    <a:pt x="121" y="13"/>
                  </a:lnTo>
                  <a:lnTo>
                    <a:pt x="0" y="26"/>
                  </a:lnTo>
                  <a:lnTo>
                    <a:pt x="68" y="215"/>
                  </a:lnTo>
                  <a:lnTo>
                    <a:pt x="76" y="223"/>
                  </a:lnTo>
                  <a:lnTo>
                    <a:pt x="81" y="236"/>
                  </a:lnTo>
                  <a:lnTo>
                    <a:pt x="93" y="248"/>
                  </a:lnTo>
                  <a:lnTo>
                    <a:pt x="97" y="259"/>
                  </a:lnTo>
                  <a:lnTo>
                    <a:pt x="95" y="263"/>
                  </a:lnTo>
                  <a:lnTo>
                    <a:pt x="106" y="269"/>
                  </a:lnTo>
                  <a:lnTo>
                    <a:pt x="92" y="282"/>
                  </a:lnTo>
                  <a:lnTo>
                    <a:pt x="93" y="294"/>
                  </a:lnTo>
                  <a:lnTo>
                    <a:pt x="89" y="306"/>
                  </a:lnTo>
                  <a:lnTo>
                    <a:pt x="92" y="322"/>
                  </a:lnTo>
                  <a:lnTo>
                    <a:pt x="99" y="328"/>
                  </a:lnTo>
                  <a:lnTo>
                    <a:pt x="101" y="339"/>
                  </a:lnTo>
                  <a:lnTo>
                    <a:pt x="99" y="363"/>
                  </a:lnTo>
                  <a:lnTo>
                    <a:pt x="115" y="384"/>
                  </a:lnTo>
                  <a:lnTo>
                    <a:pt x="132" y="410"/>
                  </a:lnTo>
                  <a:lnTo>
                    <a:pt x="264" y="402"/>
                  </a:lnTo>
                  <a:lnTo>
                    <a:pt x="398" y="393"/>
                  </a:lnTo>
                  <a:lnTo>
                    <a:pt x="405" y="410"/>
                  </a:lnTo>
                  <a:lnTo>
                    <a:pt x="418" y="408"/>
                  </a:lnTo>
                  <a:lnTo>
                    <a:pt x="418" y="396"/>
                  </a:lnTo>
                  <a:lnTo>
                    <a:pt x="411" y="374"/>
                  </a:lnTo>
                  <a:lnTo>
                    <a:pt x="423" y="366"/>
                  </a:lnTo>
                  <a:lnTo>
                    <a:pt x="427" y="366"/>
                  </a:lnTo>
                  <a:lnTo>
                    <a:pt x="440" y="368"/>
                  </a:lnTo>
                  <a:lnTo>
                    <a:pt x="471" y="369"/>
                  </a:lnTo>
                  <a:lnTo>
                    <a:pt x="471" y="345"/>
                  </a:lnTo>
                  <a:lnTo>
                    <a:pt x="464" y="344"/>
                  </a:lnTo>
                  <a:lnTo>
                    <a:pt x="466" y="341"/>
                  </a:lnTo>
                  <a:lnTo>
                    <a:pt x="467" y="331"/>
                  </a:lnTo>
                  <a:lnTo>
                    <a:pt x="464" y="331"/>
                  </a:lnTo>
                  <a:lnTo>
                    <a:pt x="467" y="33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6" name="Freeform 30"/>
            <p:cNvSpPr>
              <a:spLocks/>
            </p:cNvSpPr>
            <p:nvPr/>
          </p:nvSpPr>
          <p:spPr bwMode="auto">
            <a:xfrm>
              <a:off x="3292" y="2055"/>
              <a:ext cx="435" cy="247"/>
            </a:xfrm>
            <a:custGeom>
              <a:avLst/>
              <a:gdLst/>
              <a:ahLst/>
              <a:cxnLst>
                <a:cxn ang="0">
                  <a:pos x="560" y="122"/>
                </a:cxn>
                <a:cxn ang="0">
                  <a:pos x="588" y="153"/>
                </a:cxn>
                <a:cxn ang="0">
                  <a:pos x="574" y="171"/>
                </a:cxn>
                <a:cxn ang="0">
                  <a:pos x="546" y="200"/>
                </a:cxn>
                <a:cxn ang="0">
                  <a:pos x="508" y="214"/>
                </a:cxn>
                <a:cxn ang="0">
                  <a:pos x="518" y="238"/>
                </a:cxn>
                <a:cxn ang="0">
                  <a:pos x="513" y="263"/>
                </a:cxn>
                <a:cxn ang="0">
                  <a:pos x="502" y="288"/>
                </a:cxn>
                <a:cxn ang="0">
                  <a:pos x="484" y="294"/>
                </a:cxn>
                <a:cxn ang="0">
                  <a:pos x="482" y="315"/>
                </a:cxn>
                <a:cxn ang="0">
                  <a:pos x="462" y="300"/>
                </a:cxn>
                <a:cxn ang="0">
                  <a:pos x="263" y="300"/>
                </a:cxn>
                <a:cxn ang="0">
                  <a:pos x="78" y="301"/>
                </a:cxn>
                <a:cxn ang="0">
                  <a:pos x="66" y="285"/>
                </a:cxn>
                <a:cxn ang="0">
                  <a:pos x="71" y="272"/>
                </a:cxn>
                <a:cxn ang="0">
                  <a:pos x="66" y="243"/>
                </a:cxn>
                <a:cxn ang="0">
                  <a:pos x="61" y="237"/>
                </a:cxn>
                <a:cxn ang="0">
                  <a:pos x="55" y="210"/>
                </a:cxn>
                <a:cxn ang="0">
                  <a:pos x="45" y="198"/>
                </a:cxn>
                <a:cxn ang="0">
                  <a:pos x="39" y="161"/>
                </a:cxn>
                <a:cxn ang="0">
                  <a:pos x="31" y="148"/>
                </a:cxn>
                <a:cxn ang="0">
                  <a:pos x="26" y="136"/>
                </a:cxn>
                <a:cxn ang="0">
                  <a:pos x="12" y="110"/>
                </a:cxn>
                <a:cxn ang="0">
                  <a:pos x="0" y="88"/>
                </a:cxn>
                <a:cxn ang="0">
                  <a:pos x="11" y="65"/>
                </a:cxn>
                <a:cxn ang="0">
                  <a:pos x="16" y="47"/>
                </a:cxn>
                <a:cxn ang="0">
                  <a:pos x="6" y="33"/>
                </a:cxn>
                <a:cxn ang="0">
                  <a:pos x="1" y="9"/>
                </a:cxn>
                <a:cxn ang="0">
                  <a:pos x="246" y="8"/>
                </a:cxn>
                <a:cxn ang="0">
                  <a:pos x="481" y="8"/>
                </a:cxn>
                <a:cxn ang="0">
                  <a:pos x="486" y="41"/>
                </a:cxn>
                <a:cxn ang="0">
                  <a:pos x="496" y="63"/>
                </a:cxn>
                <a:cxn ang="0">
                  <a:pos x="506" y="77"/>
                </a:cxn>
                <a:cxn ang="0">
                  <a:pos x="538" y="97"/>
                </a:cxn>
                <a:cxn ang="0">
                  <a:pos x="552" y="109"/>
                </a:cxn>
              </a:cxnLst>
              <a:rect l="0" t="0" r="r" b="b"/>
              <a:pathLst>
                <a:path w="589" h="316">
                  <a:moveTo>
                    <a:pt x="552" y="109"/>
                  </a:moveTo>
                  <a:lnTo>
                    <a:pt x="560" y="122"/>
                  </a:lnTo>
                  <a:lnTo>
                    <a:pt x="584" y="133"/>
                  </a:lnTo>
                  <a:lnTo>
                    <a:pt x="588" y="153"/>
                  </a:lnTo>
                  <a:lnTo>
                    <a:pt x="579" y="168"/>
                  </a:lnTo>
                  <a:lnTo>
                    <a:pt x="574" y="171"/>
                  </a:lnTo>
                  <a:lnTo>
                    <a:pt x="569" y="190"/>
                  </a:lnTo>
                  <a:lnTo>
                    <a:pt x="546" y="200"/>
                  </a:lnTo>
                  <a:lnTo>
                    <a:pt x="513" y="207"/>
                  </a:lnTo>
                  <a:lnTo>
                    <a:pt x="508" y="214"/>
                  </a:lnTo>
                  <a:lnTo>
                    <a:pt x="503" y="226"/>
                  </a:lnTo>
                  <a:lnTo>
                    <a:pt x="518" y="238"/>
                  </a:lnTo>
                  <a:lnTo>
                    <a:pt x="522" y="250"/>
                  </a:lnTo>
                  <a:lnTo>
                    <a:pt x="513" y="263"/>
                  </a:lnTo>
                  <a:lnTo>
                    <a:pt x="508" y="281"/>
                  </a:lnTo>
                  <a:lnTo>
                    <a:pt x="502" y="288"/>
                  </a:lnTo>
                  <a:lnTo>
                    <a:pt x="496" y="289"/>
                  </a:lnTo>
                  <a:lnTo>
                    <a:pt x="484" y="294"/>
                  </a:lnTo>
                  <a:lnTo>
                    <a:pt x="486" y="312"/>
                  </a:lnTo>
                  <a:lnTo>
                    <a:pt x="482" y="315"/>
                  </a:lnTo>
                  <a:lnTo>
                    <a:pt x="474" y="312"/>
                  </a:lnTo>
                  <a:lnTo>
                    <a:pt x="462" y="300"/>
                  </a:lnTo>
                  <a:lnTo>
                    <a:pt x="449" y="293"/>
                  </a:lnTo>
                  <a:lnTo>
                    <a:pt x="263" y="300"/>
                  </a:lnTo>
                  <a:lnTo>
                    <a:pt x="76" y="304"/>
                  </a:lnTo>
                  <a:lnTo>
                    <a:pt x="78" y="301"/>
                  </a:lnTo>
                  <a:lnTo>
                    <a:pt x="66" y="290"/>
                  </a:lnTo>
                  <a:lnTo>
                    <a:pt x="66" y="285"/>
                  </a:lnTo>
                  <a:lnTo>
                    <a:pt x="70" y="283"/>
                  </a:lnTo>
                  <a:lnTo>
                    <a:pt x="71" y="272"/>
                  </a:lnTo>
                  <a:lnTo>
                    <a:pt x="66" y="254"/>
                  </a:lnTo>
                  <a:lnTo>
                    <a:pt x="66" y="243"/>
                  </a:lnTo>
                  <a:lnTo>
                    <a:pt x="61" y="243"/>
                  </a:lnTo>
                  <a:lnTo>
                    <a:pt x="61" y="237"/>
                  </a:lnTo>
                  <a:lnTo>
                    <a:pt x="66" y="229"/>
                  </a:lnTo>
                  <a:lnTo>
                    <a:pt x="55" y="210"/>
                  </a:lnTo>
                  <a:lnTo>
                    <a:pt x="55" y="207"/>
                  </a:lnTo>
                  <a:lnTo>
                    <a:pt x="45" y="198"/>
                  </a:lnTo>
                  <a:lnTo>
                    <a:pt x="45" y="187"/>
                  </a:lnTo>
                  <a:lnTo>
                    <a:pt x="39" y="161"/>
                  </a:lnTo>
                  <a:lnTo>
                    <a:pt x="34" y="161"/>
                  </a:lnTo>
                  <a:lnTo>
                    <a:pt x="31" y="148"/>
                  </a:lnTo>
                  <a:lnTo>
                    <a:pt x="24" y="139"/>
                  </a:lnTo>
                  <a:lnTo>
                    <a:pt x="26" y="136"/>
                  </a:lnTo>
                  <a:lnTo>
                    <a:pt x="16" y="111"/>
                  </a:lnTo>
                  <a:lnTo>
                    <a:pt x="12" y="110"/>
                  </a:lnTo>
                  <a:lnTo>
                    <a:pt x="10" y="97"/>
                  </a:lnTo>
                  <a:lnTo>
                    <a:pt x="0" y="88"/>
                  </a:lnTo>
                  <a:lnTo>
                    <a:pt x="0" y="82"/>
                  </a:lnTo>
                  <a:lnTo>
                    <a:pt x="11" y="65"/>
                  </a:lnTo>
                  <a:lnTo>
                    <a:pt x="11" y="55"/>
                  </a:lnTo>
                  <a:lnTo>
                    <a:pt x="16" y="47"/>
                  </a:lnTo>
                  <a:lnTo>
                    <a:pt x="11" y="38"/>
                  </a:lnTo>
                  <a:lnTo>
                    <a:pt x="6" y="33"/>
                  </a:lnTo>
                  <a:lnTo>
                    <a:pt x="10" y="21"/>
                  </a:lnTo>
                  <a:lnTo>
                    <a:pt x="1" y="9"/>
                  </a:lnTo>
                  <a:lnTo>
                    <a:pt x="15" y="9"/>
                  </a:lnTo>
                  <a:lnTo>
                    <a:pt x="246" y="8"/>
                  </a:lnTo>
                  <a:lnTo>
                    <a:pt x="479" y="0"/>
                  </a:lnTo>
                  <a:lnTo>
                    <a:pt x="481" y="8"/>
                  </a:lnTo>
                  <a:lnTo>
                    <a:pt x="496" y="25"/>
                  </a:lnTo>
                  <a:lnTo>
                    <a:pt x="486" y="41"/>
                  </a:lnTo>
                  <a:lnTo>
                    <a:pt x="492" y="61"/>
                  </a:lnTo>
                  <a:lnTo>
                    <a:pt x="496" y="63"/>
                  </a:lnTo>
                  <a:lnTo>
                    <a:pt x="498" y="75"/>
                  </a:lnTo>
                  <a:lnTo>
                    <a:pt x="506" y="77"/>
                  </a:lnTo>
                  <a:lnTo>
                    <a:pt x="531" y="86"/>
                  </a:lnTo>
                  <a:lnTo>
                    <a:pt x="538" y="97"/>
                  </a:lnTo>
                  <a:lnTo>
                    <a:pt x="540" y="102"/>
                  </a:lnTo>
                  <a:lnTo>
                    <a:pt x="552" y="109"/>
                  </a:lnTo>
                </a:path>
              </a:pathLst>
            </a:custGeom>
            <a:solidFill>
              <a:srgbClr val="DDDDDD"/>
            </a:solidFill>
            <a:ln w="12700" cap="rnd" cmpd="sng">
              <a:solidFill>
                <a:schemeClr val="accent2"/>
              </a:solidFill>
              <a:prstDash val="solid"/>
              <a:round/>
              <a:headEnd type="none" w="sm" len="sm"/>
              <a:tailEnd type="none" w="sm" len="sm"/>
            </a:ln>
            <a:effectLst/>
          </p:spPr>
          <p:txBody>
            <a:bodyPr/>
            <a:lstStyle/>
            <a:p>
              <a:endParaRPr lang="en-US"/>
            </a:p>
          </p:txBody>
        </p:sp>
        <p:sp>
          <p:nvSpPr>
            <p:cNvPr id="19487" name="Freeform 31"/>
            <p:cNvSpPr>
              <a:spLocks/>
            </p:cNvSpPr>
            <p:nvPr/>
          </p:nvSpPr>
          <p:spPr bwMode="auto">
            <a:xfrm>
              <a:off x="2034" y="1547"/>
              <a:ext cx="397" cy="557"/>
            </a:xfrm>
            <a:custGeom>
              <a:avLst/>
              <a:gdLst/>
              <a:ahLst/>
              <a:cxnLst>
                <a:cxn ang="0">
                  <a:pos x="521" y="469"/>
                </a:cxn>
                <a:cxn ang="0">
                  <a:pos x="536" y="487"/>
                </a:cxn>
                <a:cxn ang="0">
                  <a:pos x="488" y="712"/>
                </a:cxn>
                <a:cxn ang="0">
                  <a:pos x="242" y="673"/>
                </a:cxn>
                <a:cxn ang="0">
                  <a:pos x="0" y="627"/>
                </a:cxn>
                <a:cxn ang="0">
                  <a:pos x="68" y="437"/>
                </a:cxn>
                <a:cxn ang="0">
                  <a:pos x="52" y="423"/>
                </a:cxn>
                <a:cxn ang="0">
                  <a:pos x="47" y="411"/>
                </a:cxn>
                <a:cxn ang="0">
                  <a:pos x="73" y="382"/>
                </a:cxn>
                <a:cxn ang="0">
                  <a:pos x="93" y="362"/>
                </a:cxn>
                <a:cxn ang="0">
                  <a:pos x="139" y="311"/>
                </a:cxn>
                <a:cxn ang="0">
                  <a:pos x="123" y="290"/>
                </a:cxn>
                <a:cxn ang="0">
                  <a:pos x="118" y="248"/>
                </a:cxn>
                <a:cxn ang="0">
                  <a:pos x="151" y="118"/>
                </a:cxn>
                <a:cxn ang="0">
                  <a:pos x="257" y="13"/>
                </a:cxn>
                <a:cxn ang="0">
                  <a:pos x="241" y="121"/>
                </a:cxn>
                <a:cxn ang="0">
                  <a:pos x="242" y="151"/>
                </a:cxn>
                <a:cxn ang="0">
                  <a:pos x="239" y="159"/>
                </a:cxn>
                <a:cxn ang="0">
                  <a:pos x="268" y="182"/>
                </a:cxn>
                <a:cxn ang="0">
                  <a:pos x="297" y="235"/>
                </a:cxn>
                <a:cxn ang="0">
                  <a:pos x="303" y="237"/>
                </a:cxn>
                <a:cxn ang="0">
                  <a:pos x="307" y="247"/>
                </a:cxn>
                <a:cxn ang="0">
                  <a:pos x="321" y="263"/>
                </a:cxn>
                <a:cxn ang="0">
                  <a:pos x="320" y="268"/>
                </a:cxn>
                <a:cxn ang="0">
                  <a:pos x="300" y="303"/>
                </a:cxn>
                <a:cxn ang="0">
                  <a:pos x="296" y="320"/>
                </a:cxn>
                <a:cxn ang="0">
                  <a:pos x="294" y="332"/>
                </a:cxn>
                <a:cxn ang="0">
                  <a:pos x="287" y="339"/>
                </a:cxn>
                <a:cxn ang="0">
                  <a:pos x="289" y="346"/>
                </a:cxn>
                <a:cxn ang="0">
                  <a:pos x="306" y="355"/>
                </a:cxn>
                <a:cxn ang="0">
                  <a:pos x="334" y="340"/>
                </a:cxn>
                <a:cxn ang="0">
                  <a:pos x="344" y="361"/>
                </a:cxn>
                <a:cxn ang="0">
                  <a:pos x="357" y="411"/>
                </a:cxn>
                <a:cxn ang="0">
                  <a:pos x="361" y="427"/>
                </a:cxn>
                <a:cxn ang="0">
                  <a:pos x="378" y="437"/>
                </a:cxn>
                <a:cxn ang="0">
                  <a:pos x="394" y="475"/>
                </a:cxn>
                <a:cxn ang="0">
                  <a:pos x="421" y="470"/>
                </a:cxn>
                <a:cxn ang="0">
                  <a:pos x="443" y="465"/>
                </a:cxn>
                <a:cxn ang="0">
                  <a:pos x="501" y="476"/>
                </a:cxn>
                <a:cxn ang="0">
                  <a:pos x="514" y="459"/>
                </a:cxn>
              </a:cxnLst>
              <a:rect l="0" t="0" r="r" b="b"/>
              <a:pathLst>
                <a:path w="537" h="713">
                  <a:moveTo>
                    <a:pt x="514" y="459"/>
                  </a:moveTo>
                  <a:lnTo>
                    <a:pt x="521" y="469"/>
                  </a:lnTo>
                  <a:lnTo>
                    <a:pt x="529" y="484"/>
                  </a:lnTo>
                  <a:lnTo>
                    <a:pt x="536" y="487"/>
                  </a:lnTo>
                  <a:lnTo>
                    <a:pt x="511" y="599"/>
                  </a:lnTo>
                  <a:lnTo>
                    <a:pt x="488" y="712"/>
                  </a:lnTo>
                  <a:lnTo>
                    <a:pt x="365" y="694"/>
                  </a:lnTo>
                  <a:lnTo>
                    <a:pt x="242" y="673"/>
                  </a:lnTo>
                  <a:lnTo>
                    <a:pt x="121" y="651"/>
                  </a:lnTo>
                  <a:lnTo>
                    <a:pt x="0" y="627"/>
                  </a:lnTo>
                  <a:lnTo>
                    <a:pt x="47" y="466"/>
                  </a:lnTo>
                  <a:lnTo>
                    <a:pt x="68" y="437"/>
                  </a:lnTo>
                  <a:lnTo>
                    <a:pt x="61" y="428"/>
                  </a:lnTo>
                  <a:lnTo>
                    <a:pt x="52" y="423"/>
                  </a:lnTo>
                  <a:lnTo>
                    <a:pt x="46" y="419"/>
                  </a:lnTo>
                  <a:lnTo>
                    <a:pt x="47" y="411"/>
                  </a:lnTo>
                  <a:lnTo>
                    <a:pt x="52" y="401"/>
                  </a:lnTo>
                  <a:lnTo>
                    <a:pt x="73" y="382"/>
                  </a:lnTo>
                  <a:lnTo>
                    <a:pt x="84" y="375"/>
                  </a:lnTo>
                  <a:lnTo>
                    <a:pt x="93" y="362"/>
                  </a:lnTo>
                  <a:lnTo>
                    <a:pt x="105" y="353"/>
                  </a:lnTo>
                  <a:lnTo>
                    <a:pt x="139" y="311"/>
                  </a:lnTo>
                  <a:lnTo>
                    <a:pt x="138" y="300"/>
                  </a:lnTo>
                  <a:lnTo>
                    <a:pt x="123" y="290"/>
                  </a:lnTo>
                  <a:lnTo>
                    <a:pt x="115" y="272"/>
                  </a:lnTo>
                  <a:lnTo>
                    <a:pt x="118" y="248"/>
                  </a:lnTo>
                  <a:lnTo>
                    <a:pt x="115" y="236"/>
                  </a:lnTo>
                  <a:lnTo>
                    <a:pt x="151" y="118"/>
                  </a:lnTo>
                  <a:lnTo>
                    <a:pt x="187" y="0"/>
                  </a:lnTo>
                  <a:lnTo>
                    <a:pt x="257" y="13"/>
                  </a:lnTo>
                  <a:lnTo>
                    <a:pt x="232" y="106"/>
                  </a:lnTo>
                  <a:lnTo>
                    <a:pt x="241" y="121"/>
                  </a:lnTo>
                  <a:lnTo>
                    <a:pt x="247" y="135"/>
                  </a:lnTo>
                  <a:lnTo>
                    <a:pt x="242" y="151"/>
                  </a:lnTo>
                  <a:lnTo>
                    <a:pt x="250" y="158"/>
                  </a:lnTo>
                  <a:lnTo>
                    <a:pt x="239" y="159"/>
                  </a:lnTo>
                  <a:lnTo>
                    <a:pt x="255" y="176"/>
                  </a:lnTo>
                  <a:lnTo>
                    <a:pt x="268" y="182"/>
                  </a:lnTo>
                  <a:lnTo>
                    <a:pt x="270" y="191"/>
                  </a:lnTo>
                  <a:lnTo>
                    <a:pt x="297" y="235"/>
                  </a:lnTo>
                  <a:lnTo>
                    <a:pt x="297" y="241"/>
                  </a:lnTo>
                  <a:lnTo>
                    <a:pt x="303" y="237"/>
                  </a:lnTo>
                  <a:lnTo>
                    <a:pt x="307" y="241"/>
                  </a:lnTo>
                  <a:lnTo>
                    <a:pt x="307" y="247"/>
                  </a:lnTo>
                  <a:lnTo>
                    <a:pt x="329" y="248"/>
                  </a:lnTo>
                  <a:lnTo>
                    <a:pt x="321" y="263"/>
                  </a:lnTo>
                  <a:lnTo>
                    <a:pt x="319" y="263"/>
                  </a:lnTo>
                  <a:lnTo>
                    <a:pt x="320" y="268"/>
                  </a:lnTo>
                  <a:lnTo>
                    <a:pt x="301" y="295"/>
                  </a:lnTo>
                  <a:lnTo>
                    <a:pt x="300" y="303"/>
                  </a:lnTo>
                  <a:lnTo>
                    <a:pt x="305" y="319"/>
                  </a:lnTo>
                  <a:lnTo>
                    <a:pt x="296" y="320"/>
                  </a:lnTo>
                  <a:lnTo>
                    <a:pt x="291" y="328"/>
                  </a:lnTo>
                  <a:lnTo>
                    <a:pt x="294" y="332"/>
                  </a:lnTo>
                  <a:lnTo>
                    <a:pt x="291" y="336"/>
                  </a:lnTo>
                  <a:lnTo>
                    <a:pt x="287" y="339"/>
                  </a:lnTo>
                  <a:lnTo>
                    <a:pt x="284" y="345"/>
                  </a:lnTo>
                  <a:lnTo>
                    <a:pt x="289" y="346"/>
                  </a:lnTo>
                  <a:lnTo>
                    <a:pt x="297" y="354"/>
                  </a:lnTo>
                  <a:lnTo>
                    <a:pt x="306" y="355"/>
                  </a:lnTo>
                  <a:lnTo>
                    <a:pt x="330" y="339"/>
                  </a:lnTo>
                  <a:lnTo>
                    <a:pt x="334" y="340"/>
                  </a:lnTo>
                  <a:lnTo>
                    <a:pt x="337" y="348"/>
                  </a:lnTo>
                  <a:lnTo>
                    <a:pt x="344" y="361"/>
                  </a:lnTo>
                  <a:lnTo>
                    <a:pt x="346" y="385"/>
                  </a:lnTo>
                  <a:lnTo>
                    <a:pt x="357" y="411"/>
                  </a:lnTo>
                  <a:lnTo>
                    <a:pt x="355" y="422"/>
                  </a:lnTo>
                  <a:lnTo>
                    <a:pt x="361" y="427"/>
                  </a:lnTo>
                  <a:lnTo>
                    <a:pt x="369" y="430"/>
                  </a:lnTo>
                  <a:lnTo>
                    <a:pt x="378" y="437"/>
                  </a:lnTo>
                  <a:lnTo>
                    <a:pt x="380" y="466"/>
                  </a:lnTo>
                  <a:lnTo>
                    <a:pt x="394" y="475"/>
                  </a:lnTo>
                  <a:lnTo>
                    <a:pt x="403" y="466"/>
                  </a:lnTo>
                  <a:lnTo>
                    <a:pt x="421" y="470"/>
                  </a:lnTo>
                  <a:lnTo>
                    <a:pt x="432" y="469"/>
                  </a:lnTo>
                  <a:lnTo>
                    <a:pt x="443" y="465"/>
                  </a:lnTo>
                  <a:lnTo>
                    <a:pt x="452" y="469"/>
                  </a:lnTo>
                  <a:lnTo>
                    <a:pt x="501" y="476"/>
                  </a:lnTo>
                  <a:lnTo>
                    <a:pt x="506" y="461"/>
                  </a:lnTo>
                  <a:lnTo>
                    <a:pt x="514" y="45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8" name="Freeform 32"/>
            <p:cNvSpPr>
              <a:spLocks/>
            </p:cNvSpPr>
            <p:nvPr/>
          </p:nvSpPr>
          <p:spPr bwMode="auto">
            <a:xfrm>
              <a:off x="3623" y="2117"/>
              <a:ext cx="267" cy="403"/>
            </a:xfrm>
            <a:custGeom>
              <a:avLst/>
              <a:gdLst/>
              <a:ahLst/>
              <a:cxnLst>
                <a:cxn ang="0">
                  <a:pos x="79" y="36"/>
                </a:cxn>
                <a:cxn ang="0">
                  <a:pos x="104" y="64"/>
                </a:cxn>
                <a:cxn ang="0">
                  <a:pos x="92" y="82"/>
                </a:cxn>
                <a:cxn ang="0">
                  <a:pos x="66" y="107"/>
                </a:cxn>
                <a:cxn ang="0">
                  <a:pos x="31" y="119"/>
                </a:cxn>
                <a:cxn ang="0">
                  <a:pos x="40" y="142"/>
                </a:cxn>
                <a:cxn ang="0">
                  <a:pos x="35" y="165"/>
                </a:cxn>
                <a:cxn ang="0">
                  <a:pos x="25" y="188"/>
                </a:cxn>
                <a:cxn ang="0">
                  <a:pos x="8" y="193"/>
                </a:cxn>
                <a:cxn ang="0">
                  <a:pos x="7" y="211"/>
                </a:cxn>
                <a:cxn ang="0">
                  <a:pos x="0" y="235"/>
                </a:cxn>
                <a:cxn ang="0">
                  <a:pos x="7" y="258"/>
                </a:cxn>
                <a:cxn ang="0">
                  <a:pos x="15" y="268"/>
                </a:cxn>
                <a:cxn ang="0">
                  <a:pos x="49" y="297"/>
                </a:cxn>
                <a:cxn ang="0">
                  <a:pos x="79" y="335"/>
                </a:cxn>
                <a:cxn ang="0">
                  <a:pos x="92" y="347"/>
                </a:cxn>
                <a:cxn ang="0">
                  <a:pos x="116" y="340"/>
                </a:cxn>
                <a:cxn ang="0">
                  <a:pos x="130" y="351"/>
                </a:cxn>
                <a:cxn ang="0">
                  <a:pos x="127" y="368"/>
                </a:cxn>
                <a:cxn ang="0">
                  <a:pos x="112" y="403"/>
                </a:cxn>
                <a:cxn ang="0">
                  <a:pos x="144" y="424"/>
                </a:cxn>
                <a:cxn ang="0">
                  <a:pos x="167" y="434"/>
                </a:cxn>
                <a:cxn ang="0">
                  <a:pos x="180" y="445"/>
                </a:cxn>
                <a:cxn ang="0">
                  <a:pos x="195" y="457"/>
                </a:cxn>
                <a:cxn ang="0">
                  <a:pos x="204" y="478"/>
                </a:cxn>
                <a:cxn ang="0">
                  <a:pos x="199" y="489"/>
                </a:cxn>
                <a:cxn ang="0">
                  <a:pos x="210" y="509"/>
                </a:cxn>
                <a:cxn ang="0">
                  <a:pos x="223" y="506"/>
                </a:cxn>
                <a:cxn ang="0">
                  <a:pos x="235" y="513"/>
                </a:cxn>
                <a:cxn ang="0">
                  <a:pos x="228" y="505"/>
                </a:cxn>
                <a:cxn ang="0">
                  <a:pos x="250" y="489"/>
                </a:cxn>
                <a:cxn ang="0">
                  <a:pos x="285" y="501"/>
                </a:cxn>
                <a:cxn ang="0">
                  <a:pos x="296" y="496"/>
                </a:cxn>
                <a:cxn ang="0">
                  <a:pos x="290" y="472"/>
                </a:cxn>
                <a:cxn ang="0">
                  <a:pos x="299" y="469"/>
                </a:cxn>
                <a:cxn ang="0">
                  <a:pos x="326" y="459"/>
                </a:cxn>
                <a:cxn ang="0">
                  <a:pos x="318" y="440"/>
                </a:cxn>
                <a:cxn ang="0">
                  <a:pos x="326" y="431"/>
                </a:cxn>
                <a:cxn ang="0">
                  <a:pos x="324" y="413"/>
                </a:cxn>
                <a:cxn ang="0">
                  <a:pos x="327" y="401"/>
                </a:cxn>
                <a:cxn ang="0">
                  <a:pos x="345" y="374"/>
                </a:cxn>
                <a:cxn ang="0">
                  <a:pos x="349" y="365"/>
                </a:cxn>
                <a:cxn ang="0">
                  <a:pos x="363" y="341"/>
                </a:cxn>
                <a:cxn ang="0">
                  <a:pos x="358" y="327"/>
                </a:cxn>
                <a:cxn ang="0">
                  <a:pos x="350" y="295"/>
                </a:cxn>
                <a:cxn ang="0">
                  <a:pos x="354" y="284"/>
                </a:cxn>
                <a:cxn ang="0">
                  <a:pos x="327" y="69"/>
                </a:cxn>
                <a:cxn ang="0">
                  <a:pos x="299" y="23"/>
                </a:cxn>
                <a:cxn ang="0">
                  <a:pos x="58" y="13"/>
                </a:cxn>
                <a:cxn ang="0">
                  <a:pos x="72" y="24"/>
                </a:cxn>
              </a:cxnLst>
              <a:rect l="0" t="0" r="r" b="b"/>
              <a:pathLst>
                <a:path w="364" h="514">
                  <a:moveTo>
                    <a:pt x="72" y="24"/>
                  </a:moveTo>
                  <a:lnTo>
                    <a:pt x="79" y="36"/>
                  </a:lnTo>
                  <a:lnTo>
                    <a:pt x="102" y="46"/>
                  </a:lnTo>
                  <a:lnTo>
                    <a:pt x="104" y="64"/>
                  </a:lnTo>
                  <a:lnTo>
                    <a:pt x="97" y="78"/>
                  </a:lnTo>
                  <a:lnTo>
                    <a:pt x="92" y="82"/>
                  </a:lnTo>
                  <a:lnTo>
                    <a:pt x="88" y="98"/>
                  </a:lnTo>
                  <a:lnTo>
                    <a:pt x="66" y="107"/>
                  </a:lnTo>
                  <a:lnTo>
                    <a:pt x="35" y="115"/>
                  </a:lnTo>
                  <a:lnTo>
                    <a:pt x="31" y="119"/>
                  </a:lnTo>
                  <a:lnTo>
                    <a:pt x="26" y="132"/>
                  </a:lnTo>
                  <a:lnTo>
                    <a:pt x="40" y="142"/>
                  </a:lnTo>
                  <a:lnTo>
                    <a:pt x="43" y="154"/>
                  </a:lnTo>
                  <a:lnTo>
                    <a:pt x="35" y="165"/>
                  </a:lnTo>
                  <a:lnTo>
                    <a:pt x="31" y="181"/>
                  </a:lnTo>
                  <a:lnTo>
                    <a:pt x="25" y="188"/>
                  </a:lnTo>
                  <a:lnTo>
                    <a:pt x="19" y="188"/>
                  </a:lnTo>
                  <a:lnTo>
                    <a:pt x="8" y="193"/>
                  </a:lnTo>
                  <a:lnTo>
                    <a:pt x="10" y="210"/>
                  </a:lnTo>
                  <a:lnTo>
                    <a:pt x="7" y="211"/>
                  </a:lnTo>
                  <a:lnTo>
                    <a:pt x="0" y="225"/>
                  </a:lnTo>
                  <a:lnTo>
                    <a:pt x="0" y="235"/>
                  </a:lnTo>
                  <a:lnTo>
                    <a:pt x="7" y="252"/>
                  </a:lnTo>
                  <a:lnTo>
                    <a:pt x="7" y="258"/>
                  </a:lnTo>
                  <a:lnTo>
                    <a:pt x="13" y="264"/>
                  </a:lnTo>
                  <a:lnTo>
                    <a:pt x="15" y="268"/>
                  </a:lnTo>
                  <a:lnTo>
                    <a:pt x="25" y="278"/>
                  </a:lnTo>
                  <a:lnTo>
                    <a:pt x="49" y="297"/>
                  </a:lnTo>
                  <a:lnTo>
                    <a:pt x="72" y="313"/>
                  </a:lnTo>
                  <a:lnTo>
                    <a:pt x="79" y="335"/>
                  </a:lnTo>
                  <a:lnTo>
                    <a:pt x="84" y="346"/>
                  </a:lnTo>
                  <a:lnTo>
                    <a:pt x="92" y="347"/>
                  </a:lnTo>
                  <a:lnTo>
                    <a:pt x="99" y="338"/>
                  </a:lnTo>
                  <a:lnTo>
                    <a:pt x="116" y="340"/>
                  </a:lnTo>
                  <a:lnTo>
                    <a:pt x="130" y="347"/>
                  </a:lnTo>
                  <a:lnTo>
                    <a:pt x="130" y="351"/>
                  </a:lnTo>
                  <a:lnTo>
                    <a:pt x="127" y="355"/>
                  </a:lnTo>
                  <a:lnTo>
                    <a:pt x="127" y="368"/>
                  </a:lnTo>
                  <a:lnTo>
                    <a:pt x="115" y="391"/>
                  </a:lnTo>
                  <a:lnTo>
                    <a:pt x="112" y="403"/>
                  </a:lnTo>
                  <a:lnTo>
                    <a:pt x="124" y="413"/>
                  </a:lnTo>
                  <a:lnTo>
                    <a:pt x="144" y="424"/>
                  </a:lnTo>
                  <a:lnTo>
                    <a:pt x="154" y="434"/>
                  </a:lnTo>
                  <a:lnTo>
                    <a:pt x="167" y="434"/>
                  </a:lnTo>
                  <a:lnTo>
                    <a:pt x="179" y="440"/>
                  </a:lnTo>
                  <a:lnTo>
                    <a:pt x="180" y="445"/>
                  </a:lnTo>
                  <a:lnTo>
                    <a:pt x="183" y="445"/>
                  </a:lnTo>
                  <a:lnTo>
                    <a:pt x="195" y="457"/>
                  </a:lnTo>
                  <a:lnTo>
                    <a:pt x="194" y="460"/>
                  </a:lnTo>
                  <a:lnTo>
                    <a:pt x="204" y="478"/>
                  </a:lnTo>
                  <a:lnTo>
                    <a:pt x="199" y="482"/>
                  </a:lnTo>
                  <a:lnTo>
                    <a:pt x="199" y="489"/>
                  </a:lnTo>
                  <a:lnTo>
                    <a:pt x="201" y="489"/>
                  </a:lnTo>
                  <a:lnTo>
                    <a:pt x="210" y="509"/>
                  </a:lnTo>
                  <a:lnTo>
                    <a:pt x="223" y="511"/>
                  </a:lnTo>
                  <a:lnTo>
                    <a:pt x="223" y="506"/>
                  </a:lnTo>
                  <a:lnTo>
                    <a:pt x="228" y="511"/>
                  </a:lnTo>
                  <a:lnTo>
                    <a:pt x="235" y="513"/>
                  </a:lnTo>
                  <a:lnTo>
                    <a:pt x="232" y="510"/>
                  </a:lnTo>
                  <a:lnTo>
                    <a:pt x="228" y="505"/>
                  </a:lnTo>
                  <a:lnTo>
                    <a:pt x="244" y="489"/>
                  </a:lnTo>
                  <a:lnTo>
                    <a:pt x="250" y="489"/>
                  </a:lnTo>
                  <a:lnTo>
                    <a:pt x="278" y="497"/>
                  </a:lnTo>
                  <a:lnTo>
                    <a:pt x="285" y="501"/>
                  </a:lnTo>
                  <a:lnTo>
                    <a:pt x="291" y="501"/>
                  </a:lnTo>
                  <a:lnTo>
                    <a:pt x="296" y="496"/>
                  </a:lnTo>
                  <a:lnTo>
                    <a:pt x="290" y="484"/>
                  </a:lnTo>
                  <a:lnTo>
                    <a:pt x="290" y="472"/>
                  </a:lnTo>
                  <a:lnTo>
                    <a:pt x="296" y="468"/>
                  </a:lnTo>
                  <a:lnTo>
                    <a:pt x="299" y="469"/>
                  </a:lnTo>
                  <a:lnTo>
                    <a:pt x="309" y="463"/>
                  </a:lnTo>
                  <a:lnTo>
                    <a:pt x="326" y="459"/>
                  </a:lnTo>
                  <a:lnTo>
                    <a:pt x="315" y="447"/>
                  </a:lnTo>
                  <a:lnTo>
                    <a:pt x="318" y="440"/>
                  </a:lnTo>
                  <a:lnTo>
                    <a:pt x="324" y="435"/>
                  </a:lnTo>
                  <a:lnTo>
                    <a:pt x="326" y="431"/>
                  </a:lnTo>
                  <a:lnTo>
                    <a:pt x="318" y="424"/>
                  </a:lnTo>
                  <a:lnTo>
                    <a:pt x="324" y="413"/>
                  </a:lnTo>
                  <a:lnTo>
                    <a:pt x="324" y="402"/>
                  </a:lnTo>
                  <a:lnTo>
                    <a:pt x="327" y="401"/>
                  </a:lnTo>
                  <a:lnTo>
                    <a:pt x="326" y="389"/>
                  </a:lnTo>
                  <a:lnTo>
                    <a:pt x="345" y="374"/>
                  </a:lnTo>
                  <a:lnTo>
                    <a:pt x="342" y="369"/>
                  </a:lnTo>
                  <a:lnTo>
                    <a:pt x="349" y="365"/>
                  </a:lnTo>
                  <a:lnTo>
                    <a:pt x="351" y="358"/>
                  </a:lnTo>
                  <a:lnTo>
                    <a:pt x="363" y="341"/>
                  </a:lnTo>
                  <a:lnTo>
                    <a:pt x="358" y="329"/>
                  </a:lnTo>
                  <a:lnTo>
                    <a:pt x="358" y="327"/>
                  </a:lnTo>
                  <a:lnTo>
                    <a:pt x="346" y="306"/>
                  </a:lnTo>
                  <a:lnTo>
                    <a:pt x="350" y="295"/>
                  </a:lnTo>
                  <a:lnTo>
                    <a:pt x="349" y="295"/>
                  </a:lnTo>
                  <a:lnTo>
                    <a:pt x="354" y="284"/>
                  </a:lnTo>
                  <a:lnTo>
                    <a:pt x="340" y="175"/>
                  </a:lnTo>
                  <a:lnTo>
                    <a:pt x="327" y="69"/>
                  </a:lnTo>
                  <a:lnTo>
                    <a:pt x="314" y="44"/>
                  </a:lnTo>
                  <a:lnTo>
                    <a:pt x="299" y="23"/>
                  </a:lnTo>
                  <a:lnTo>
                    <a:pt x="296" y="0"/>
                  </a:lnTo>
                  <a:lnTo>
                    <a:pt x="58" y="13"/>
                  </a:lnTo>
                  <a:lnTo>
                    <a:pt x="60" y="17"/>
                  </a:lnTo>
                  <a:lnTo>
                    <a:pt x="72" y="2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89" name="Freeform 33"/>
            <p:cNvSpPr>
              <a:spLocks/>
            </p:cNvSpPr>
            <p:nvPr/>
          </p:nvSpPr>
          <p:spPr bwMode="auto">
            <a:xfrm>
              <a:off x="3859" y="2151"/>
              <a:ext cx="210" cy="303"/>
            </a:xfrm>
            <a:custGeom>
              <a:avLst/>
              <a:gdLst/>
              <a:ahLst/>
              <a:cxnLst>
                <a:cxn ang="0">
                  <a:pos x="281" y="263"/>
                </a:cxn>
                <a:cxn ang="0">
                  <a:pos x="273" y="252"/>
                </a:cxn>
                <a:cxn ang="0">
                  <a:pos x="273" y="241"/>
                </a:cxn>
                <a:cxn ang="0">
                  <a:pos x="238" y="5"/>
                </a:cxn>
                <a:cxn ang="0">
                  <a:pos x="67" y="15"/>
                </a:cxn>
                <a:cxn ang="0">
                  <a:pos x="20" y="31"/>
                </a:cxn>
                <a:cxn ang="0">
                  <a:pos x="20" y="132"/>
                </a:cxn>
                <a:cxn ang="0">
                  <a:pos x="28" y="250"/>
                </a:cxn>
                <a:cxn ang="0">
                  <a:pos x="27" y="263"/>
                </a:cxn>
                <a:cxn ang="0">
                  <a:pos x="38" y="285"/>
                </a:cxn>
                <a:cxn ang="0">
                  <a:pos x="32" y="313"/>
                </a:cxn>
                <a:cxn ang="0">
                  <a:pos x="24" y="324"/>
                </a:cxn>
                <a:cxn ang="0">
                  <a:pos x="7" y="345"/>
                </a:cxn>
                <a:cxn ang="0">
                  <a:pos x="6" y="358"/>
                </a:cxn>
                <a:cxn ang="0">
                  <a:pos x="0" y="379"/>
                </a:cxn>
                <a:cxn ang="0">
                  <a:pos x="9" y="387"/>
                </a:cxn>
                <a:cxn ang="0">
                  <a:pos x="18" y="374"/>
                </a:cxn>
                <a:cxn ang="0">
                  <a:pos x="42" y="381"/>
                </a:cxn>
                <a:cxn ang="0">
                  <a:pos x="41" y="374"/>
                </a:cxn>
                <a:cxn ang="0">
                  <a:pos x="56" y="370"/>
                </a:cxn>
                <a:cxn ang="0">
                  <a:pos x="86" y="381"/>
                </a:cxn>
                <a:cxn ang="0">
                  <a:pos x="111" y="360"/>
                </a:cxn>
                <a:cxn ang="0">
                  <a:pos x="128" y="370"/>
                </a:cxn>
                <a:cxn ang="0">
                  <a:pos x="132" y="372"/>
                </a:cxn>
                <a:cxn ang="0">
                  <a:pos x="148" y="345"/>
                </a:cxn>
                <a:cxn ang="0">
                  <a:pos x="152" y="339"/>
                </a:cxn>
                <a:cxn ang="0">
                  <a:pos x="163" y="350"/>
                </a:cxn>
                <a:cxn ang="0">
                  <a:pos x="190" y="353"/>
                </a:cxn>
                <a:cxn ang="0">
                  <a:pos x="200" y="325"/>
                </a:cxn>
                <a:cxn ang="0">
                  <a:pos x="213" y="312"/>
                </a:cxn>
                <a:cxn ang="0">
                  <a:pos x="226" y="291"/>
                </a:cxn>
                <a:cxn ang="0">
                  <a:pos x="240" y="281"/>
                </a:cxn>
                <a:cxn ang="0">
                  <a:pos x="259" y="276"/>
                </a:cxn>
              </a:cxnLst>
              <a:rect l="0" t="0" r="r" b="b"/>
              <a:pathLst>
                <a:path w="282" h="388">
                  <a:moveTo>
                    <a:pt x="273" y="271"/>
                  </a:moveTo>
                  <a:lnTo>
                    <a:pt x="281" y="263"/>
                  </a:lnTo>
                  <a:lnTo>
                    <a:pt x="273" y="262"/>
                  </a:lnTo>
                  <a:lnTo>
                    <a:pt x="273" y="252"/>
                  </a:lnTo>
                  <a:lnTo>
                    <a:pt x="269" y="246"/>
                  </a:lnTo>
                  <a:lnTo>
                    <a:pt x="273" y="241"/>
                  </a:lnTo>
                  <a:lnTo>
                    <a:pt x="256" y="123"/>
                  </a:lnTo>
                  <a:lnTo>
                    <a:pt x="238" y="5"/>
                  </a:lnTo>
                  <a:lnTo>
                    <a:pt x="234" y="0"/>
                  </a:lnTo>
                  <a:lnTo>
                    <a:pt x="67" y="15"/>
                  </a:lnTo>
                  <a:lnTo>
                    <a:pt x="35" y="31"/>
                  </a:lnTo>
                  <a:lnTo>
                    <a:pt x="20" y="31"/>
                  </a:lnTo>
                  <a:lnTo>
                    <a:pt x="9" y="25"/>
                  </a:lnTo>
                  <a:lnTo>
                    <a:pt x="20" y="132"/>
                  </a:lnTo>
                  <a:lnTo>
                    <a:pt x="33" y="239"/>
                  </a:lnTo>
                  <a:lnTo>
                    <a:pt x="28" y="250"/>
                  </a:lnTo>
                  <a:lnTo>
                    <a:pt x="30" y="250"/>
                  </a:lnTo>
                  <a:lnTo>
                    <a:pt x="27" y="263"/>
                  </a:lnTo>
                  <a:lnTo>
                    <a:pt x="40" y="283"/>
                  </a:lnTo>
                  <a:lnTo>
                    <a:pt x="38" y="285"/>
                  </a:lnTo>
                  <a:lnTo>
                    <a:pt x="42" y="298"/>
                  </a:lnTo>
                  <a:lnTo>
                    <a:pt x="32" y="313"/>
                  </a:lnTo>
                  <a:lnTo>
                    <a:pt x="30" y="320"/>
                  </a:lnTo>
                  <a:lnTo>
                    <a:pt x="24" y="324"/>
                  </a:lnTo>
                  <a:lnTo>
                    <a:pt x="24" y="329"/>
                  </a:lnTo>
                  <a:lnTo>
                    <a:pt x="7" y="345"/>
                  </a:lnTo>
                  <a:lnTo>
                    <a:pt x="7" y="356"/>
                  </a:lnTo>
                  <a:lnTo>
                    <a:pt x="6" y="358"/>
                  </a:lnTo>
                  <a:lnTo>
                    <a:pt x="5" y="367"/>
                  </a:lnTo>
                  <a:lnTo>
                    <a:pt x="0" y="379"/>
                  </a:lnTo>
                  <a:lnTo>
                    <a:pt x="7" y="387"/>
                  </a:lnTo>
                  <a:lnTo>
                    <a:pt x="9" y="387"/>
                  </a:lnTo>
                  <a:lnTo>
                    <a:pt x="14" y="379"/>
                  </a:lnTo>
                  <a:lnTo>
                    <a:pt x="18" y="374"/>
                  </a:lnTo>
                  <a:lnTo>
                    <a:pt x="35" y="375"/>
                  </a:lnTo>
                  <a:lnTo>
                    <a:pt x="42" y="381"/>
                  </a:lnTo>
                  <a:lnTo>
                    <a:pt x="45" y="377"/>
                  </a:lnTo>
                  <a:lnTo>
                    <a:pt x="41" y="374"/>
                  </a:lnTo>
                  <a:lnTo>
                    <a:pt x="51" y="373"/>
                  </a:lnTo>
                  <a:lnTo>
                    <a:pt x="56" y="370"/>
                  </a:lnTo>
                  <a:lnTo>
                    <a:pt x="63" y="371"/>
                  </a:lnTo>
                  <a:lnTo>
                    <a:pt x="86" y="381"/>
                  </a:lnTo>
                  <a:lnTo>
                    <a:pt x="98" y="367"/>
                  </a:lnTo>
                  <a:lnTo>
                    <a:pt x="111" y="360"/>
                  </a:lnTo>
                  <a:lnTo>
                    <a:pt x="119" y="366"/>
                  </a:lnTo>
                  <a:lnTo>
                    <a:pt x="128" y="370"/>
                  </a:lnTo>
                  <a:lnTo>
                    <a:pt x="128" y="373"/>
                  </a:lnTo>
                  <a:lnTo>
                    <a:pt x="132" y="372"/>
                  </a:lnTo>
                  <a:lnTo>
                    <a:pt x="142" y="345"/>
                  </a:lnTo>
                  <a:lnTo>
                    <a:pt x="148" y="345"/>
                  </a:lnTo>
                  <a:lnTo>
                    <a:pt x="150" y="338"/>
                  </a:lnTo>
                  <a:lnTo>
                    <a:pt x="152" y="339"/>
                  </a:lnTo>
                  <a:lnTo>
                    <a:pt x="159" y="344"/>
                  </a:lnTo>
                  <a:lnTo>
                    <a:pt x="163" y="350"/>
                  </a:lnTo>
                  <a:lnTo>
                    <a:pt x="173" y="353"/>
                  </a:lnTo>
                  <a:lnTo>
                    <a:pt x="190" y="353"/>
                  </a:lnTo>
                  <a:lnTo>
                    <a:pt x="191" y="336"/>
                  </a:lnTo>
                  <a:lnTo>
                    <a:pt x="200" y="325"/>
                  </a:lnTo>
                  <a:lnTo>
                    <a:pt x="204" y="327"/>
                  </a:lnTo>
                  <a:lnTo>
                    <a:pt x="213" y="312"/>
                  </a:lnTo>
                  <a:lnTo>
                    <a:pt x="229" y="301"/>
                  </a:lnTo>
                  <a:lnTo>
                    <a:pt x="226" y="291"/>
                  </a:lnTo>
                  <a:lnTo>
                    <a:pt x="230" y="281"/>
                  </a:lnTo>
                  <a:lnTo>
                    <a:pt x="240" y="281"/>
                  </a:lnTo>
                  <a:lnTo>
                    <a:pt x="247" y="284"/>
                  </a:lnTo>
                  <a:lnTo>
                    <a:pt x="259" y="276"/>
                  </a:lnTo>
                  <a:lnTo>
                    <a:pt x="273" y="271"/>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0" name="Freeform 34"/>
            <p:cNvSpPr>
              <a:spLocks/>
            </p:cNvSpPr>
            <p:nvPr/>
          </p:nvSpPr>
          <p:spPr bwMode="auto">
            <a:xfrm>
              <a:off x="2927" y="2306"/>
              <a:ext cx="501" cy="229"/>
            </a:xfrm>
            <a:custGeom>
              <a:avLst/>
              <a:gdLst/>
              <a:ahLst/>
              <a:cxnLst>
                <a:cxn ang="0">
                  <a:pos x="610" y="14"/>
                </a:cxn>
                <a:cxn ang="0">
                  <a:pos x="627" y="26"/>
                </a:cxn>
                <a:cxn ang="0">
                  <a:pos x="636" y="26"/>
                </a:cxn>
                <a:cxn ang="0">
                  <a:pos x="637" y="24"/>
                </a:cxn>
                <a:cxn ang="0">
                  <a:pos x="643" y="26"/>
                </a:cxn>
                <a:cxn ang="0">
                  <a:pos x="647" y="31"/>
                </a:cxn>
                <a:cxn ang="0">
                  <a:pos x="650" y="38"/>
                </a:cxn>
                <a:cxn ang="0">
                  <a:pos x="637" y="44"/>
                </a:cxn>
                <a:cxn ang="0">
                  <a:pos x="628" y="58"/>
                </a:cxn>
                <a:cxn ang="0">
                  <a:pos x="638" y="65"/>
                </a:cxn>
                <a:cxn ang="0">
                  <a:pos x="647" y="71"/>
                </a:cxn>
                <a:cxn ang="0">
                  <a:pos x="650" y="81"/>
                </a:cxn>
                <a:cxn ang="0">
                  <a:pos x="659" y="90"/>
                </a:cxn>
                <a:cxn ang="0">
                  <a:pos x="674" y="92"/>
                </a:cxn>
                <a:cxn ang="0">
                  <a:pos x="676" y="291"/>
                </a:cxn>
                <a:cxn ang="0">
                  <a:pos x="507" y="293"/>
                </a:cxn>
                <a:cxn ang="0">
                  <a:pos x="337" y="290"/>
                </a:cxn>
                <a:cxn ang="0">
                  <a:pos x="168" y="285"/>
                </a:cxn>
                <a:cxn ang="0">
                  <a:pos x="0" y="278"/>
                </a:cxn>
                <a:cxn ang="0">
                  <a:pos x="11" y="138"/>
                </a:cxn>
                <a:cxn ang="0">
                  <a:pos x="23" y="0"/>
                </a:cxn>
                <a:cxn ang="0">
                  <a:pos x="169" y="7"/>
                </a:cxn>
                <a:cxn ang="0">
                  <a:pos x="316" y="12"/>
                </a:cxn>
                <a:cxn ang="0">
                  <a:pos x="463" y="13"/>
                </a:cxn>
                <a:cxn ang="0">
                  <a:pos x="610" y="14"/>
                </a:cxn>
              </a:cxnLst>
              <a:rect l="0" t="0" r="r" b="b"/>
              <a:pathLst>
                <a:path w="677" h="294">
                  <a:moveTo>
                    <a:pt x="610" y="14"/>
                  </a:moveTo>
                  <a:lnTo>
                    <a:pt x="627" y="26"/>
                  </a:lnTo>
                  <a:lnTo>
                    <a:pt x="636" y="26"/>
                  </a:lnTo>
                  <a:lnTo>
                    <a:pt x="637" y="24"/>
                  </a:lnTo>
                  <a:lnTo>
                    <a:pt x="643" y="26"/>
                  </a:lnTo>
                  <a:lnTo>
                    <a:pt x="647" y="31"/>
                  </a:lnTo>
                  <a:lnTo>
                    <a:pt x="650" y="38"/>
                  </a:lnTo>
                  <a:lnTo>
                    <a:pt x="637" y="44"/>
                  </a:lnTo>
                  <a:lnTo>
                    <a:pt x="628" y="58"/>
                  </a:lnTo>
                  <a:lnTo>
                    <a:pt x="638" y="65"/>
                  </a:lnTo>
                  <a:lnTo>
                    <a:pt x="647" y="71"/>
                  </a:lnTo>
                  <a:lnTo>
                    <a:pt x="650" y="81"/>
                  </a:lnTo>
                  <a:lnTo>
                    <a:pt x="659" y="90"/>
                  </a:lnTo>
                  <a:lnTo>
                    <a:pt x="674" y="92"/>
                  </a:lnTo>
                  <a:lnTo>
                    <a:pt x="676" y="291"/>
                  </a:lnTo>
                  <a:lnTo>
                    <a:pt x="507" y="293"/>
                  </a:lnTo>
                  <a:lnTo>
                    <a:pt x="337" y="290"/>
                  </a:lnTo>
                  <a:lnTo>
                    <a:pt x="168" y="285"/>
                  </a:lnTo>
                  <a:lnTo>
                    <a:pt x="0" y="278"/>
                  </a:lnTo>
                  <a:lnTo>
                    <a:pt x="11" y="138"/>
                  </a:lnTo>
                  <a:lnTo>
                    <a:pt x="23" y="0"/>
                  </a:lnTo>
                  <a:lnTo>
                    <a:pt x="169" y="7"/>
                  </a:lnTo>
                  <a:lnTo>
                    <a:pt x="316" y="12"/>
                  </a:lnTo>
                  <a:lnTo>
                    <a:pt x="463" y="13"/>
                  </a:lnTo>
                  <a:lnTo>
                    <a:pt x="610" y="1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1" name="Freeform 35"/>
            <p:cNvSpPr>
              <a:spLocks/>
            </p:cNvSpPr>
            <p:nvPr/>
          </p:nvSpPr>
          <p:spPr bwMode="auto">
            <a:xfrm>
              <a:off x="3781" y="2336"/>
              <a:ext cx="490" cy="220"/>
            </a:xfrm>
            <a:custGeom>
              <a:avLst/>
              <a:gdLst/>
              <a:ahLst/>
              <a:cxnLst>
                <a:cxn ang="0">
                  <a:pos x="607" y="88"/>
                </a:cxn>
                <a:cxn ang="0">
                  <a:pos x="625" y="103"/>
                </a:cxn>
                <a:cxn ang="0">
                  <a:pos x="648" y="118"/>
                </a:cxn>
                <a:cxn ang="0">
                  <a:pos x="632" y="148"/>
                </a:cxn>
                <a:cxn ang="0">
                  <a:pos x="601" y="174"/>
                </a:cxn>
                <a:cxn ang="0">
                  <a:pos x="592" y="186"/>
                </a:cxn>
                <a:cxn ang="0">
                  <a:pos x="572" y="202"/>
                </a:cxn>
                <a:cxn ang="0">
                  <a:pos x="524" y="222"/>
                </a:cxn>
                <a:cxn ang="0">
                  <a:pos x="392" y="235"/>
                </a:cxn>
                <a:cxn ang="0">
                  <a:pos x="261" y="247"/>
                </a:cxn>
                <a:cxn ang="0">
                  <a:pos x="151" y="254"/>
                </a:cxn>
                <a:cxn ang="0">
                  <a:pos x="125" y="270"/>
                </a:cxn>
                <a:cxn ang="0">
                  <a:pos x="2" y="267"/>
                </a:cxn>
                <a:cxn ang="0">
                  <a:pos x="15" y="271"/>
                </a:cxn>
                <a:cxn ang="0">
                  <a:pos x="19" y="253"/>
                </a:cxn>
                <a:cxn ang="0">
                  <a:pos x="25" y="235"/>
                </a:cxn>
                <a:cxn ang="0">
                  <a:pos x="19" y="230"/>
                </a:cxn>
                <a:cxn ang="0">
                  <a:pos x="30" y="209"/>
                </a:cxn>
                <a:cxn ang="0">
                  <a:pos x="67" y="216"/>
                </a:cxn>
                <a:cxn ang="0">
                  <a:pos x="80" y="220"/>
                </a:cxn>
                <a:cxn ang="0">
                  <a:pos x="76" y="202"/>
                </a:cxn>
                <a:cxn ang="0">
                  <a:pos x="82" y="186"/>
                </a:cxn>
                <a:cxn ang="0">
                  <a:pos x="96" y="183"/>
                </a:cxn>
                <a:cxn ang="0">
                  <a:pos x="104" y="166"/>
                </a:cxn>
                <a:cxn ang="0">
                  <a:pos x="112" y="154"/>
                </a:cxn>
                <a:cxn ang="0">
                  <a:pos x="116" y="149"/>
                </a:cxn>
                <a:cxn ang="0">
                  <a:pos x="126" y="136"/>
                </a:cxn>
                <a:cxn ang="0">
                  <a:pos x="150" y="144"/>
                </a:cxn>
                <a:cxn ang="0">
                  <a:pos x="148" y="136"/>
                </a:cxn>
                <a:cxn ang="0">
                  <a:pos x="164" y="132"/>
                </a:cxn>
                <a:cxn ang="0">
                  <a:pos x="195" y="144"/>
                </a:cxn>
                <a:cxn ang="0">
                  <a:pos x="221" y="122"/>
                </a:cxn>
                <a:cxn ang="0">
                  <a:pos x="237" y="132"/>
                </a:cxn>
                <a:cxn ang="0">
                  <a:pos x="240" y="134"/>
                </a:cxn>
                <a:cxn ang="0">
                  <a:pos x="257" y="108"/>
                </a:cxn>
                <a:cxn ang="0">
                  <a:pos x="262" y="101"/>
                </a:cxn>
                <a:cxn ang="0">
                  <a:pos x="270" y="113"/>
                </a:cxn>
                <a:cxn ang="0">
                  <a:pos x="298" y="115"/>
                </a:cxn>
                <a:cxn ang="0">
                  <a:pos x="308" y="88"/>
                </a:cxn>
                <a:cxn ang="0">
                  <a:pos x="321" y="75"/>
                </a:cxn>
                <a:cxn ang="0">
                  <a:pos x="336" y="53"/>
                </a:cxn>
                <a:cxn ang="0">
                  <a:pos x="351" y="42"/>
                </a:cxn>
                <a:cxn ang="0">
                  <a:pos x="368" y="38"/>
                </a:cxn>
                <a:cxn ang="0">
                  <a:pos x="390" y="24"/>
                </a:cxn>
                <a:cxn ang="0">
                  <a:pos x="382" y="13"/>
                </a:cxn>
                <a:cxn ang="0">
                  <a:pos x="383" y="4"/>
                </a:cxn>
                <a:cxn ang="0">
                  <a:pos x="401" y="5"/>
                </a:cxn>
                <a:cxn ang="0">
                  <a:pos x="431" y="9"/>
                </a:cxn>
                <a:cxn ang="0">
                  <a:pos x="449" y="27"/>
                </a:cxn>
                <a:cxn ang="0">
                  <a:pos x="484" y="35"/>
                </a:cxn>
                <a:cxn ang="0">
                  <a:pos x="495" y="31"/>
                </a:cxn>
                <a:cxn ang="0">
                  <a:pos x="523" y="33"/>
                </a:cxn>
                <a:cxn ang="0">
                  <a:pos x="547" y="21"/>
                </a:cxn>
                <a:cxn ang="0">
                  <a:pos x="561" y="23"/>
                </a:cxn>
                <a:cxn ang="0">
                  <a:pos x="575" y="33"/>
                </a:cxn>
                <a:cxn ang="0">
                  <a:pos x="590" y="44"/>
                </a:cxn>
                <a:cxn ang="0">
                  <a:pos x="592" y="60"/>
                </a:cxn>
                <a:cxn ang="0">
                  <a:pos x="604" y="81"/>
                </a:cxn>
              </a:cxnLst>
              <a:rect l="0" t="0" r="r" b="b"/>
              <a:pathLst>
                <a:path w="664" h="279">
                  <a:moveTo>
                    <a:pt x="604" y="81"/>
                  </a:moveTo>
                  <a:lnTo>
                    <a:pt x="607" y="88"/>
                  </a:lnTo>
                  <a:lnTo>
                    <a:pt x="616" y="92"/>
                  </a:lnTo>
                  <a:lnTo>
                    <a:pt x="625" y="103"/>
                  </a:lnTo>
                  <a:lnTo>
                    <a:pt x="641" y="111"/>
                  </a:lnTo>
                  <a:lnTo>
                    <a:pt x="648" y="118"/>
                  </a:lnTo>
                  <a:lnTo>
                    <a:pt x="663" y="117"/>
                  </a:lnTo>
                  <a:lnTo>
                    <a:pt x="632" y="148"/>
                  </a:lnTo>
                  <a:lnTo>
                    <a:pt x="602" y="163"/>
                  </a:lnTo>
                  <a:lnTo>
                    <a:pt x="601" y="174"/>
                  </a:lnTo>
                  <a:lnTo>
                    <a:pt x="592" y="179"/>
                  </a:lnTo>
                  <a:lnTo>
                    <a:pt x="592" y="186"/>
                  </a:lnTo>
                  <a:lnTo>
                    <a:pt x="572" y="199"/>
                  </a:lnTo>
                  <a:lnTo>
                    <a:pt x="572" y="202"/>
                  </a:lnTo>
                  <a:lnTo>
                    <a:pt x="528" y="219"/>
                  </a:lnTo>
                  <a:lnTo>
                    <a:pt x="524" y="222"/>
                  </a:lnTo>
                  <a:lnTo>
                    <a:pt x="518" y="224"/>
                  </a:lnTo>
                  <a:lnTo>
                    <a:pt x="392" y="235"/>
                  </a:lnTo>
                  <a:lnTo>
                    <a:pt x="265" y="244"/>
                  </a:lnTo>
                  <a:lnTo>
                    <a:pt x="261" y="247"/>
                  </a:lnTo>
                  <a:lnTo>
                    <a:pt x="254" y="245"/>
                  </a:lnTo>
                  <a:lnTo>
                    <a:pt x="151" y="254"/>
                  </a:lnTo>
                  <a:lnTo>
                    <a:pt x="121" y="253"/>
                  </a:lnTo>
                  <a:lnTo>
                    <a:pt x="125" y="270"/>
                  </a:lnTo>
                  <a:lnTo>
                    <a:pt x="0" y="278"/>
                  </a:lnTo>
                  <a:lnTo>
                    <a:pt x="2" y="267"/>
                  </a:lnTo>
                  <a:lnTo>
                    <a:pt x="7" y="265"/>
                  </a:lnTo>
                  <a:lnTo>
                    <a:pt x="15" y="271"/>
                  </a:lnTo>
                  <a:lnTo>
                    <a:pt x="21" y="263"/>
                  </a:lnTo>
                  <a:lnTo>
                    <a:pt x="19" y="253"/>
                  </a:lnTo>
                  <a:lnTo>
                    <a:pt x="25" y="253"/>
                  </a:lnTo>
                  <a:lnTo>
                    <a:pt x="25" y="235"/>
                  </a:lnTo>
                  <a:lnTo>
                    <a:pt x="23" y="232"/>
                  </a:lnTo>
                  <a:lnTo>
                    <a:pt x="19" y="230"/>
                  </a:lnTo>
                  <a:lnTo>
                    <a:pt x="16" y="224"/>
                  </a:lnTo>
                  <a:lnTo>
                    <a:pt x="30" y="209"/>
                  </a:lnTo>
                  <a:lnTo>
                    <a:pt x="36" y="207"/>
                  </a:lnTo>
                  <a:lnTo>
                    <a:pt x="67" y="216"/>
                  </a:lnTo>
                  <a:lnTo>
                    <a:pt x="73" y="220"/>
                  </a:lnTo>
                  <a:lnTo>
                    <a:pt x="80" y="220"/>
                  </a:lnTo>
                  <a:lnTo>
                    <a:pt x="84" y="214"/>
                  </a:lnTo>
                  <a:lnTo>
                    <a:pt x="76" y="202"/>
                  </a:lnTo>
                  <a:lnTo>
                    <a:pt x="77" y="192"/>
                  </a:lnTo>
                  <a:lnTo>
                    <a:pt x="82" y="186"/>
                  </a:lnTo>
                  <a:lnTo>
                    <a:pt x="87" y="188"/>
                  </a:lnTo>
                  <a:lnTo>
                    <a:pt x="96" y="183"/>
                  </a:lnTo>
                  <a:lnTo>
                    <a:pt x="115" y="177"/>
                  </a:lnTo>
                  <a:lnTo>
                    <a:pt x="104" y="166"/>
                  </a:lnTo>
                  <a:lnTo>
                    <a:pt x="105" y="159"/>
                  </a:lnTo>
                  <a:lnTo>
                    <a:pt x="112" y="154"/>
                  </a:lnTo>
                  <a:lnTo>
                    <a:pt x="115" y="149"/>
                  </a:lnTo>
                  <a:lnTo>
                    <a:pt x="116" y="149"/>
                  </a:lnTo>
                  <a:lnTo>
                    <a:pt x="121" y="142"/>
                  </a:lnTo>
                  <a:lnTo>
                    <a:pt x="126" y="136"/>
                  </a:lnTo>
                  <a:lnTo>
                    <a:pt x="142" y="137"/>
                  </a:lnTo>
                  <a:lnTo>
                    <a:pt x="150" y="144"/>
                  </a:lnTo>
                  <a:lnTo>
                    <a:pt x="153" y="140"/>
                  </a:lnTo>
                  <a:lnTo>
                    <a:pt x="148" y="136"/>
                  </a:lnTo>
                  <a:lnTo>
                    <a:pt x="159" y="135"/>
                  </a:lnTo>
                  <a:lnTo>
                    <a:pt x="164" y="132"/>
                  </a:lnTo>
                  <a:lnTo>
                    <a:pt x="171" y="133"/>
                  </a:lnTo>
                  <a:lnTo>
                    <a:pt x="195" y="144"/>
                  </a:lnTo>
                  <a:lnTo>
                    <a:pt x="205" y="131"/>
                  </a:lnTo>
                  <a:lnTo>
                    <a:pt x="221" y="122"/>
                  </a:lnTo>
                  <a:lnTo>
                    <a:pt x="228" y="129"/>
                  </a:lnTo>
                  <a:lnTo>
                    <a:pt x="237" y="132"/>
                  </a:lnTo>
                  <a:lnTo>
                    <a:pt x="237" y="135"/>
                  </a:lnTo>
                  <a:lnTo>
                    <a:pt x="240" y="134"/>
                  </a:lnTo>
                  <a:lnTo>
                    <a:pt x="251" y="108"/>
                  </a:lnTo>
                  <a:lnTo>
                    <a:pt x="257" y="108"/>
                  </a:lnTo>
                  <a:lnTo>
                    <a:pt x="257" y="100"/>
                  </a:lnTo>
                  <a:lnTo>
                    <a:pt x="262" y="101"/>
                  </a:lnTo>
                  <a:lnTo>
                    <a:pt x="267" y="107"/>
                  </a:lnTo>
                  <a:lnTo>
                    <a:pt x="270" y="113"/>
                  </a:lnTo>
                  <a:lnTo>
                    <a:pt x="281" y="115"/>
                  </a:lnTo>
                  <a:lnTo>
                    <a:pt x="298" y="115"/>
                  </a:lnTo>
                  <a:lnTo>
                    <a:pt x="301" y="98"/>
                  </a:lnTo>
                  <a:lnTo>
                    <a:pt x="308" y="88"/>
                  </a:lnTo>
                  <a:lnTo>
                    <a:pt x="312" y="89"/>
                  </a:lnTo>
                  <a:lnTo>
                    <a:pt x="321" y="75"/>
                  </a:lnTo>
                  <a:lnTo>
                    <a:pt x="337" y="63"/>
                  </a:lnTo>
                  <a:lnTo>
                    <a:pt x="336" y="53"/>
                  </a:lnTo>
                  <a:lnTo>
                    <a:pt x="338" y="44"/>
                  </a:lnTo>
                  <a:lnTo>
                    <a:pt x="351" y="42"/>
                  </a:lnTo>
                  <a:lnTo>
                    <a:pt x="355" y="45"/>
                  </a:lnTo>
                  <a:lnTo>
                    <a:pt x="368" y="38"/>
                  </a:lnTo>
                  <a:lnTo>
                    <a:pt x="383" y="33"/>
                  </a:lnTo>
                  <a:lnTo>
                    <a:pt x="390" y="24"/>
                  </a:lnTo>
                  <a:lnTo>
                    <a:pt x="382" y="23"/>
                  </a:lnTo>
                  <a:lnTo>
                    <a:pt x="382" y="13"/>
                  </a:lnTo>
                  <a:lnTo>
                    <a:pt x="378" y="7"/>
                  </a:lnTo>
                  <a:lnTo>
                    <a:pt x="383" y="4"/>
                  </a:lnTo>
                  <a:lnTo>
                    <a:pt x="390" y="0"/>
                  </a:lnTo>
                  <a:lnTo>
                    <a:pt x="401" y="5"/>
                  </a:lnTo>
                  <a:lnTo>
                    <a:pt x="411" y="2"/>
                  </a:lnTo>
                  <a:lnTo>
                    <a:pt x="431" y="9"/>
                  </a:lnTo>
                  <a:lnTo>
                    <a:pt x="440" y="23"/>
                  </a:lnTo>
                  <a:lnTo>
                    <a:pt x="449" y="27"/>
                  </a:lnTo>
                  <a:lnTo>
                    <a:pt x="472" y="26"/>
                  </a:lnTo>
                  <a:lnTo>
                    <a:pt x="484" y="35"/>
                  </a:lnTo>
                  <a:lnTo>
                    <a:pt x="493" y="35"/>
                  </a:lnTo>
                  <a:lnTo>
                    <a:pt x="495" y="31"/>
                  </a:lnTo>
                  <a:lnTo>
                    <a:pt x="506" y="28"/>
                  </a:lnTo>
                  <a:lnTo>
                    <a:pt x="523" y="33"/>
                  </a:lnTo>
                  <a:lnTo>
                    <a:pt x="538" y="31"/>
                  </a:lnTo>
                  <a:lnTo>
                    <a:pt x="547" y="21"/>
                  </a:lnTo>
                  <a:lnTo>
                    <a:pt x="559" y="16"/>
                  </a:lnTo>
                  <a:lnTo>
                    <a:pt x="561" y="23"/>
                  </a:lnTo>
                  <a:lnTo>
                    <a:pt x="568" y="32"/>
                  </a:lnTo>
                  <a:lnTo>
                    <a:pt x="575" y="33"/>
                  </a:lnTo>
                  <a:lnTo>
                    <a:pt x="582" y="37"/>
                  </a:lnTo>
                  <a:lnTo>
                    <a:pt x="590" y="44"/>
                  </a:lnTo>
                  <a:lnTo>
                    <a:pt x="595" y="60"/>
                  </a:lnTo>
                  <a:lnTo>
                    <a:pt x="592" y="60"/>
                  </a:lnTo>
                  <a:lnTo>
                    <a:pt x="593" y="71"/>
                  </a:lnTo>
                  <a:lnTo>
                    <a:pt x="604" y="81"/>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2" name="Freeform 36"/>
            <p:cNvSpPr>
              <a:spLocks/>
            </p:cNvSpPr>
            <p:nvPr/>
          </p:nvSpPr>
          <p:spPr bwMode="auto">
            <a:xfrm>
              <a:off x="3765" y="2549"/>
              <a:ext cx="23" cy="18"/>
            </a:xfrm>
            <a:custGeom>
              <a:avLst/>
              <a:gdLst/>
              <a:ahLst/>
              <a:cxnLst>
                <a:cxn ang="0">
                  <a:pos x="15" y="22"/>
                </a:cxn>
                <a:cxn ang="0">
                  <a:pos x="0" y="0"/>
                </a:cxn>
                <a:cxn ang="0">
                  <a:pos x="30" y="0"/>
                </a:cxn>
                <a:cxn ang="0">
                  <a:pos x="15" y="22"/>
                </a:cxn>
              </a:cxnLst>
              <a:rect l="0" t="0" r="r" b="b"/>
              <a:pathLst>
                <a:path w="31" h="23">
                  <a:moveTo>
                    <a:pt x="15" y="22"/>
                  </a:moveTo>
                  <a:lnTo>
                    <a:pt x="0" y="0"/>
                  </a:lnTo>
                  <a:lnTo>
                    <a:pt x="30" y="0"/>
                  </a:lnTo>
                  <a:lnTo>
                    <a:pt x="15" y="22"/>
                  </a:lnTo>
                </a:path>
              </a:pathLst>
            </a:custGeom>
            <a:solidFill>
              <a:srgbClr val="D0E0E0"/>
            </a:solidFill>
            <a:ln w="9525" cap="rnd">
              <a:noFill/>
              <a:round/>
              <a:headEnd type="none" w="sm" len="sm"/>
              <a:tailEnd type="none" w="sm" len="sm"/>
            </a:ln>
            <a:effectLst/>
          </p:spPr>
          <p:txBody>
            <a:bodyPr/>
            <a:lstStyle/>
            <a:p>
              <a:endParaRPr lang="en-US"/>
            </a:p>
          </p:txBody>
        </p:sp>
        <p:sp>
          <p:nvSpPr>
            <p:cNvPr id="19493" name="Freeform 37"/>
            <p:cNvSpPr>
              <a:spLocks/>
            </p:cNvSpPr>
            <p:nvPr/>
          </p:nvSpPr>
          <p:spPr bwMode="auto">
            <a:xfrm>
              <a:off x="3770" y="2549"/>
              <a:ext cx="23" cy="18"/>
            </a:xfrm>
            <a:custGeom>
              <a:avLst/>
              <a:gdLst/>
              <a:ahLst/>
              <a:cxnLst>
                <a:cxn ang="0">
                  <a:pos x="14" y="0"/>
                </a:cxn>
                <a:cxn ang="0">
                  <a:pos x="29" y="22"/>
                </a:cxn>
                <a:cxn ang="0">
                  <a:pos x="0" y="22"/>
                </a:cxn>
                <a:cxn ang="0">
                  <a:pos x="14" y="0"/>
                </a:cxn>
              </a:cxnLst>
              <a:rect l="0" t="0" r="r" b="b"/>
              <a:pathLst>
                <a:path w="30" h="23">
                  <a:moveTo>
                    <a:pt x="14" y="0"/>
                  </a:moveTo>
                  <a:lnTo>
                    <a:pt x="29" y="22"/>
                  </a:lnTo>
                  <a:lnTo>
                    <a:pt x="0" y="22"/>
                  </a:lnTo>
                  <a:lnTo>
                    <a:pt x="14" y="0"/>
                  </a:lnTo>
                </a:path>
              </a:pathLst>
            </a:custGeom>
            <a:noFill/>
            <a:ln w="12700" cap="rnd" cmpd="sng">
              <a:solidFill>
                <a:srgbClr val="708080"/>
              </a:solidFill>
              <a:prstDash val="solid"/>
              <a:round/>
              <a:headEnd type="none" w="sm" len="sm"/>
              <a:tailEnd type="none" w="sm" len="sm"/>
            </a:ln>
            <a:effectLst/>
          </p:spPr>
          <p:txBody>
            <a:bodyPr/>
            <a:lstStyle/>
            <a:p>
              <a:endParaRPr lang="en-US"/>
            </a:p>
          </p:txBody>
        </p:sp>
        <p:sp>
          <p:nvSpPr>
            <p:cNvPr id="19494" name="Freeform 38"/>
            <p:cNvSpPr>
              <a:spLocks/>
            </p:cNvSpPr>
            <p:nvPr/>
          </p:nvSpPr>
          <p:spPr bwMode="auto">
            <a:xfrm>
              <a:off x="4719" y="1921"/>
              <a:ext cx="229" cy="100"/>
            </a:xfrm>
            <a:custGeom>
              <a:avLst/>
              <a:gdLst/>
              <a:ahLst/>
              <a:cxnLst>
                <a:cxn ang="0">
                  <a:pos x="247" y="99"/>
                </a:cxn>
                <a:cxn ang="0">
                  <a:pos x="252" y="112"/>
                </a:cxn>
                <a:cxn ang="0">
                  <a:pos x="256" y="110"/>
                </a:cxn>
                <a:cxn ang="0">
                  <a:pos x="276" y="99"/>
                </a:cxn>
                <a:cxn ang="0">
                  <a:pos x="308" y="90"/>
                </a:cxn>
                <a:cxn ang="0">
                  <a:pos x="308" y="78"/>
                </a:cxn>
                <a:cxn ang="0">
                  <a:pos x="293" y="58"/>
                </a:cxn>
                <a:cxn ang="0">
                  <a:pos x="277" y="60"/>
                </a:cxn>
                <a:cxn ang="0">
                  <a:pos x="286" y="60"/>
                </a:cxn>
                <a:cxn ang="0">
                  <a:pos x="297" y="70"/>
                </a:cxn>
                <a:cxn ang="0">
                  <a:pos x="281" y="88"/>
                </a:cxn>
                <a:cxn ang="0">
                  <a:pos x="255" y="86"/>
                </a:cxn>
                <a:cxn ang="0">
                  <a:pos x="246" y="73"/>
                </a:cxn>
                <a:cxn ang="0">
                  <a:pos x="234" y="72"/>
                </a:cxn>
                <a:cxn ang="0">
                  <a:pos x="223" y="52"/>
                </a:cxn>
                <a:cxn ang="0">
                  <a:pos x="201" y="45"/>
                </a:cxn>
                <a:cxn ang="0">
                  <a:pos x="202" y="40"/>
                </a:cxn>
                <a:cxn ang="0">
                  <a:pos x="220" y="23"/>
                </a:cxn>
                <a:cxn ang="0">
                  <a:pos x="220" y="12"/>
                </a:cxn>
                <a:cxn ang="0">
                  <a:pos x="204" y="9"/>
                </a:cxn>
                <a:cxn ang="0">
                  <a:pos x="182" y="4"/>
                </a:cxn>
                <a:cxn ang="0">
                  <a:pos x="172" y="17"/>
                </a:cxn>
                <a:cxn ang="0">
                  <a:pos x="67" y="41"/>
                </a:cxn>
                <a:cxn ang="0">
                  <a:pos x="0" y="113"/>
                </a:cxn>
                <a:cxn ang="0">
                  <a:pos x="54" y="109"/>
                </a:cxn>
                <a:cxn ang="0">
                  <a:pos x="64" y="107"/>
                </a:cxn>
                <a:cxn ang="0">
                  <a:pos x="145" y="91"/>
                </a:cxn>
                <a:cxn ang="0">
                  <a:pos x="180" y="84"/>
                </a:cxn>
                <a:cxn ang="0">
                  <a:pos x="186" y="94"/>
                </a:cxn>
                <a:cxn ang="0">
                  <a:pos x="198" y="105"/>
                </a:cxn>
                <a:cxn ang="0">
                  <a:pos x="216" y="122"/>
                </a:cxn>
                <a:cxn ang="0">
                  <a:pos x="230" y="118"/>
                </a:cxn>
                <a:cxn ang="0">
                  <a:pos x="237" y="108"/>
                </a:cxn>
              </a:cxnLst>
              <a:rect l="0" t="0" r="r" b="b"/>
              <a:pathLst>
                <a:path w="311" h="129">
                  <a:moveTo>
                    <a:pt x="237" y="108"/>
                  </a:moveTo>
                  <a:lnTo>
                    <a:pt x="247" y="99"/>
                  </a:lnTo>
                  <a:lnTo>
                    <a:pt x="252" y="103"/>
                  </a:lnTo>
                  <a:lnTo>
                    <a:pt x="252" y="112"/>
                  </a:lnTo>
                  <a:lnTo>
                    <a:pt x="233" y="128"/>
                  </a:lnTo>
                  <a:lnTo>
                    <a:pt x="256" y="110"/>
                  </a:lnTo>
                  <a:lnTo>
                    <a:pt x="268" y="107"/>
                  </a:lnTo>
                  <a:lnTo>
                    <a:pt x="276" y="99"/>
                  </a:lnTo>
                  <a:lnTo>
                    <a:pt x="304" y="88"/>
                  </a:lnTo>
                  <a:lnTo>
                    <a:pt x="308" y="90"/>
                  </a:lnTo>
                  <a:lnTo>
                    <a:pt x="310" y="99"/>
                  </a:lnTo>
                  <a:lnTo>
                    <a:pt x="308" y="78"/>
                  </a:lnTo>
                  <a:lnTo>
                    <a:pt x="302" y="68"/>
                  </a:lnTo>
                  <a:lnTo>
                    <a:pt x="293" y="58"/>
                  </a:lnTo>
                  <a:lnTo>
                    <a:pt x="280" y="56"/>
                  </a:lnTo>
                  <a:lnTo>
                    <a:pt x="277" y="60"/>
                  </a:lnTo>
                  <a:lnTo>
                    <a:pt x="281" y="56"/>
                  </a:lnTo>
                  <a:lnTo>
                    <a:pt x="286" y="60"/>
                  </a:lnTo>
                  <a:lnTo>
                    <a:pt x="293" y="71"/>
                  </a:lnTo>
                  <a:lnTo>
                    <a:pt x="297" y="70"/>
                  </a:lnTo>
                  <a:lnTo>
                    <a:pt x="297" y="77"/>
                  </a:lnTo>
                  <a:lnTo>
                    <a:pt x="281" y="88"/>
                  </a:lnTo>
                  <a:lnTo>
                    <a:pt x="271" y="89"/>
                  </a:lnTo>
                  <a:lnTo>
                    <a:pt x="255" y="86"/>
                  </a:lnTo>
                  <a:lnTo>
                    <a:pt x="254" y="80"/>
                  </a:lnTo>
                  <a:lnTo>
                    <a:pt x="246" y="73"/>
                  </a:lnTo>
                  <a:lnTo>
                    <a:pt x="242" y="75"/>
                  </a:lnTo>
                  <a:lnTo>
                    <a:pt x="234" y="72"/>
                  </a:lnTo>
                  <a:lnTo>
                    <a:pt x="242" y="70"/>
                  </a:lnTo>
                  <a:lnTo>
                    <a:pt x="223" y="52"/>
                  </a:lnTo>
                  <a:lnTo>
                    <a:pt x="207" y="50"/>
                  </a:lnTo>
                  <a:lnTo>
                    <a:pt x="201" y="45"/>
                  </a:lnTo>
                  <a:lnTo>
                    <a:pt x="201" y="40"/>
                  </a:lnTo>
                  <a:lnTo>
                    <a:pt x="202" y="40"/>
                  </a:lnTo>
                  <a:lnTo>
                    <a:pt x="213" y="25"/>
                  </a:lnTo>
                  <a:lnTo>
                    <a:pt x="220" y="23"/>
                  </a:lnTo>
                  <a:lnTo>
                    <a:pt x="223" y="14"/>
                  </a:lnTo>
                  <a:lnTo>
                    <a:pt x="220" y="12"/>
                  </a:lnTo>
                  <a:lnTo>
                    <a:pt x="210" y="15"/>
                  </a:lnTo>
                  <a:lnTo>
                    <a:pt x="204" y="9"/>
                  </a:lnTo>
                  <a:lnTo>
                    <a:pt x="198" y="0"/>
                  </a:lnTo>
                  <a:lnTo>
                    <a:pt x="182" y="4"/>
                  </a:lnTo>
                  <a:lnTo>
                    <a:pt x="173" y="9"/>
                  </a:lnTo>
                  <a:lnTo>
                    <a:pt x="172" y="17"/>
                  </a:lnTo>
                  <a:lnTo>
                    <a:pt x="158" y="25"/>
                  </a:lnTo>
                  <a:lnTo>
                    <a:pt x="67" y="41"/>
                  </a:lnTo>
                  <a:lnTo>
                    <a:pt x="1" y="55"/>
                  </a:lnTo>
                  <a:lnTo>
                    <a:pt x="0" y="113"/>
                  </a:lnTo>
                  <a:lnTo>
                    <a:pt x="2" y="119"/>
                  </a:lnTo>
                  <a:lnTo>
                    <a:pt x="54" y="109"/>
                  </a:lnTo>
                  <a:lnTo>
                    <a:pt x="59" y="111"/>
                  </a:lnTo>
                  <a:lnTo>
                    <a:pt x="64" y="107"/>
                  </a:lnTo>
                  <a:lnTo>
                    <a:pt x="96" y="101"/>
                  </a:lnTo>
                  <a:lnTo>
                    <a:pt x="145" y="91"/>
                  </a:lnTo>
                  <a:lnTo>
                    <a:pt x="149" y="91"/>
                  </a:lnTo>
                  <a:lnTo>
                    <a:pt x="180" y="84"/>
                  </a:lnTo>
                  <a:lnTo>
                    <a:pt x="182" y="94"/>
                  </a:lnTo>
                  <a:lnTo>
                    <a:pt x="186" y="94"/>
                  </a:lnTo>
                  <a:lnTo>
                    <a:pt x="192" y="103"/>
                  </a:lnTo>
                  <a:lnTo>
                    <a:pt x="198" y="105"/>
                  </a:lnTo>
                  <a:lnTo>
                    <a:pt x="212" y="112"/>
                  </a:lnTo>
                  <a:lnTo>
                    <a:pt x="216" y="122"/>
                  </a:lnTo>
                  <a:lnTo>
                    <a:pt x="225" y="122"/>
                  </a:lnTo>
                  <a:lnTo>
                    <a:pt x="230" y="118"/>
                  </a:lnTo>
                  <a:lnTo>
                    <a:pt x="232" y="108"/>
                  </a:lnTo>
                  <a:lnTo>
                    <a:pt x="237" y="108"/>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5" name="Freeform 39"/>
            <p:cNvSpPr>
              <a:spLocks/>
            </p:cNvSpPr>
            <p:nvPr/>
          </p:nvSpPr>
          <p:spPr bwMode="auto">
            <a:xfrm>
              <a:off x="4399" y="2205"/>
              <a:ext cx="304" cy="131"/>
            </a:xfrm>
            <a:custGeom>
              <a:avLst/>
              <a:gdLst/>
              <a:ahLst/>
              <a:cxnLst>
                <a:cxn ang="0">
                  <a:pos x="157" y="29"/>
                </a:cxn>
                <a:cxn ang="0">
                  <a:pos x="355" y="108"/>
                </a:cxn>
                <a:cxn ang="0">
                  <a:pos x="412" y="102"/>
                </a:cxn>
                <a:cxn ang="0">
                  <a:pos x="373" y="153"/>
                </a:cxn>
                <a:cxn ang="0">
                  <a:pos x="364" y="158"/>
                </a:cxn>
                <a:cxn ang="0">
                  <a:pos x="350" y="149"/>
                </a:cxn>
                <a:cxn ang="0">
                  <a:pos x="343" y="146"/>
                </a:cxn>
                <a:cxn ang="0">
                  <a:pos x="340" y="134"/>
                </a:cxn>
                <a:cxn ang="0">
                  <a:pos x="334" y="133"/>
                </a:cxn>
                <a:cxn ang="0">
                  <a:pos x="331" y="137"/>
                </a:cxn>
                <a:cxn ang="0">
                  <a:pos x="321" y="139"/>
                </a:cxn>
                <a:cxn ang="0">
                  <a:pos x="311" y="130"/>
                </a:cxn>
                <a:cxn ang="0">
                  <a:pos x="305" y="115"/>
                </a:cxn>
                <a:cxn ang="0">
                  <a:pos x="311" y="105"/>
                </a:cxn>
                <a:cxn ang="0">
                  <a:pos x="294" y="103"/>
                </a:cxn>
                <a:cxn ang="0">
                  <a:pos x="302" y="85"/>
                </a:cxn>
                <a:cxn ang="0">
                  <a:pos x="295" y="82"/>
                </a:cxn>
                <a:cxn ang="0">
                  <a:pos x="289" y="74"/>
                </a:cxn>
                <a:cxn ang="0">
                  <a:pos x="302" y="72"/>
                </a:cxn>
                <a:cxn ang="0">
                  <a:pos x="290" y="62"/>
                </a:cxn>
                <a:cxn ang="0">
                  <a:pos x="295" y="38"/>
                </a:cxn>
                <a:cxn ang="0">
                  <a:pos x="300" y="18"/>
                </a:cxn>
                <a:cxn ang="0">
                  <a:pos x="293" y="25"/>
                </a:cxn>
                <a:cxn ang="0">
                  <a:pos x="285" y="40"/>
                </a:cxn>
                <a:cxn ang="0">
                  <a:pos x="280" y="42"/>
                </a:cxn>
                <a:cxn ang="0">
                  <a:pos x="264" y="58"/>
                </a:cxn>
                <a:cxn ang="0">
                  <a:pos x="276" y="65"/>
                </a:cxn>
                <a:cxn ang="0">
                  <a:pos x="275" y="90"/>
                </a:cxn>
                <a:cxn ang="0">
                  <a:pos x="275" y="101"/>
                </a:cxn>
                <a:cxn ang="0">
                  <a:pos x="298" y="130"/>
                </a:cxn>
                <a:cxn ang="0">
                  <a:pos x="300" y="138"/>
                </a:cxn>
                <a:cxn ang="0">
                  <a:pos x="308" y="153"/>
                </a:cxn>
                <a:cxn ang="0">
                  <a:pos x="300" y="155"/>
                </a:cxn>
                <a:cxn ang="0">
                  <a:pos x="298" y="158"/>
                </a:cxn>
                <a:cxn ang="0">
                  <a:pos x="270" y="151"/>
                </a:cxn>
                <a:cxn ang="0">
                  <a:pos x="261" y="143"/>
                </a:cxn>
                <a:cxn ang="0">
                  <a:pos x="253" y="147"/>
                </a:cxn>
                <a:cxn ang="0">
                  <a:pos x="234" y="140"/>
                </a:cxn>
                <a:cxn ang="0">
                  <a:pos x="222" y="144"/>
                </a:cxn>
                <a:cxn ang="0">
                  <a:pos x="227" y="120"/>
                </a:cxn>
                <a:cxn ang="0">
                  <a:pos x="232" y="108"/>
                </a:cxn>
                <a:cxn ang="0">
                  <a:pos x="238" y="94"/>
                </a:cxn>
                <a:cxn ang="0">
                  <a:pos x="221" y="92"/>
                </a:cxn>
                <a:cxn ang="0">
                  <a:pos x="180" y="82"/>
                </a:cxn>
                <a:cxn ang="0">
                  <a:pos x="163" y="65"/>
                </a:cxn>
                <a:cxn ang="0">
                  <a:pos x="156" y="65"/>
                </a:cxn>
                <a:cxn ang="0">
                  <a:pos x="140" y="48"/>
                </a:cxn>
                <a:cxn ang="0">
                  <a:pos x="129" y="46"/>
                </a:cxn>
                <a:cxn ang="0">
                  <a:pos x="103" y="47"/>
                </a:cxn>
                <a:cxn ang="0">
                  <a:pos x="97" y="49"/>
                </a:cxn>
                <a:cxn ang="0">
                  <a:pos x="74" y="60"/>
                </a:cxn>
                <a:cxn ang="0">
                  <a:pos x="65" y="54"/>
                </a:cxn>
                <a:cxn ang="0">
                  <a:pos x="54" y="67"/>
                </a:cxn>
                <a:cxn ang="0">
                  <a:pos x="40" y="72"/>
                </a:cxn>
                <a:cxn ang="0">
                  <a:pos x="0" y="55"/>
                </a:cxn>
              </a:cxnLst>
              <a:rect l="0" t="0" r="r" b="b"/>
              <a:pathLst>
                <a:path w="413" h="167">
                  <a:moveTo>
                    <a:pt x="0" y="55"/>
                  </a:moveTo>
                  <a:lnTo>
                    <a:pt x="157" y="29"/>
                  </a:lnTo>
                  <a:lnTo>
                    <a:pt x="314" y="0"/>
                  </a:lnTo>
                  <a:lnTo>
                    <a:pt x="355" y="108"/>
                  </a:lnTo>
                  <a:lnTo>
                    <a:pt x="363" y="111"/>
                  </a:lnTo>
                  <a:lnTo>
                    <a:pt x="412" y="102"/>
                  </a:lnTo>
                  <a:lnTo>
                    <a:pt x="407" y="143"/>
                  </a:lnTo>
                  <a:lnTo>
                    <a:pt x="373" y="153"/>
                  </a:lnTo>
                  <a:lnTo>
                    <a:pt x="372" y="158"/>
                  </a:lnTo>
                  <a:lnTo>
                    <a:pt x="364" y="158"/>
                  </a:lnTo>
                  <a:lnTo>
                    <a:pt x="353" y="166"/>
                  </a:lnTo>
                  <a:lnTo>
                    <a:pt x="350" y="149"/>
                  </a:lnTo>
                  <a:lnTo>
                    <a:pt x="353" y="145"/>
                  </a:lnTo>
                  <a:lnTo>
                    <a:pt x="343" y="146"/>
                  </a:lnTo>
                  <a:lnTo>
                    <a:pt x="348" y="136"/>
                  </a:lnTo>
                  <a:lnTo>
                    <a:pt x="340" y="134"/>
                  </a:lnTo>
                  <a:lnTo>
                    <a:pt x="339" y="136"/>
                  </a:lnTo>
                  <a:lnTo>
                    <a:pt x="334" y="133"/>
                  </a:lnTo>
                  <a:lnTo>
                    <a:pt x="332" y="126"/>
                  </a:lnTo>
                  <a:lnTo>
                    <a:pt x="331" y="137"/>
                  </a:lnTo>
                  <a:lnTo>
                    <a:pt x="323" y="136"/>
                  </a:lnTo>
                  <a:lnTo>
                    <a:pt x="321" y="139"/>
                  </a:lnTo>
                  <a:lnTo>
                    <a:pt x="311" y="135"/>
                  </a:lnTo>
                  <a:lnTo>
                    <a:pt x="311" y="130"/>
                  </a:lnTo>
                  <a:lnTo>
                    <a:pt x="299" y="120"/>
                  </a:lnTo>
                  <a:lnTo>
                    <a:pt x="305" y="115"/>
                  </a:lnTo>
                  <a:lnTo>
                    <a:pt x="299" y="107"/>
                  </a:lnTo>
                  <a:lnTo>
                    <a:pt x="311" y="105"/>
                  </a:lnTo>
                  <a:lnTo>
                    <a:pt x="300" y="97"/>
                  </a:lnTo>
                  <a:lnTo>
                    <a:pt x="294" y="103"/>
                  </a:lnTo>
                  <a:lnTo>
                    <a:pt x="293" y="95"/>
                  </a:lnTo>
                  <a:lnTo>
                    <a:pt x="302" y="85"/>
                  </a:lnTo>
                  <a:lnTo>
                    <a:pt x="295" y="79"/>
                  </a:lnTo>
                  <a:lnTo>
                    <a:pt x="295" y="82"/>
                  </a:lnTo>
                  <a:lnTo>
                    <a:pt x="289" y="85"/>
                  </a:lnTo>
                  <a:lnTo>
                    <a:pt x="289" y="74"/>
                  </a:lnTo>
                  <a:lnTo>
                    <a:pt x="294" y="74"/>
                  </a:lnTo>
                  <a:lnTo>
                    <a:pt x="302" y="72"/>
                  </a:lnTo>
                  <a:lnTo>
                    <a:pt x="299" y="63"/>
                  </a:lnTo>
                  <a:lnTo>
                    <a:pt x="290" y="62"/>
                  </a:lnTo>
                  <a:lnTo>
                    <a:pt x="290" y="49"/>
                  </a:lnTo>
                  <a:lnTo>
                    <a:pt x="295" y="38"/>
                  </a:lnTo>
                  <a:lnTo>
                    <a:pt x="305" y="35"/>
                  </a:lnTo>
                  <a:lnTo>
                    <a:pt x="300" y="18"/>
                  </a:lnTo>
                  <a:lnTo>
                    <a:pt x="294" y="20"/>
                  </a:lnTo>
                  <a:lnTo>
                    <a:pt x="293" y="25"/>
                  </a:lnTo>
                  <a:lnTo>
                    <a:pt x="294" y="32"/>
                  </a:lnTo>
                  <a:lnTo>
                    <a:pt x="285" y="40"/>
                  </a:lnTo>
                  <a:lnTo>
                    <a:pt x="284" y="46"/>
                  </a:lnTo>
                  <a:lnTo>
                    <a:pt x="280" y="42"/>
                  </a:lnTo>
                  <a:lnTo>
                    <a:pt x="276" y="53"/>
                  </a:lnTo>
                  <a:lnTo>
                    <a:pt x="264" y="58"/>
                  </a:lnTo>
                  <a:lnTo>
                    <a:pt x="268" y="63"/>
                  </a:lnTo>
                  <a:lnTo>
                    <a:pt x="276" y="65"/>
                  </a:lnTo>
                  <a:lnTo>
                    <a:pt x="280" y="75"/>
                  </a:lnTo>
                  <a:lnTo>
                    <a:pt x="275" y="90"/>
                  </a:lnTo>
                  <a:lnTo>
                    <a:pt x="276" y="95"/>
                  </a:lnTo>
                  <a:lnTo>
                    <a:pt x="275" y="101"/>
                  </a:lnTo>
                  <a:lnTo>
                    <a:pt x="285" y="122"/>
                  </a:lnTo>
                  <a:lnTo>
                    <a:pt x="298" y="130"/>
                  </a:lnTo>
                  <a:lnTo>
                    <a:pt x="295" y="138"/>
                  </a:lnTo>
                  <a:lnTo>
                    <a:pt x="300" y="138"/>
                  </a:lnTo>
                  <a:lnTo>
                    <a:pt x="299" y="142"/>
                  </a:lnTo>
                  <a:lnTo>
                    <a:pt x="308" y="153"/>
                  </a:lnTo>
                  <a:lnTo>
                    <a:pt x="313" y="160"/>
                  </a:lnTo>
                  <a:lnTo>
                    <a:pt x="300" y="155"/>
                  </a:lnTo>
                  <a:lnTo>
                    <a:pt x="298" y="156"/>
                  </a:lnTo>
                  <a:lnTo>
                    <a:pt x="298" y="158"/>
                  </a:lnTo>
                  <a:lnTo>
                    <a:pt x="281" y="149"/>
                  </a:lnTo>
                  <a:lnTo>
                    <a:pt x="270" y="151"/>
                  </a:lnTo>
                  <a:lnTo>
                    <a:pt x="264" y="149"/>
                  </a:lnTo>
                  <a:lnTo>
                    <a:pt x="261" y="143"/>
                  </a:lnTo>
                  <a:lnTo>
                    <a:pt x="258" y="149"/>
                  </a:lnTo>
                  <a:lnTo>
                    <a:pt x="253" y="147"/>
                  </a:lnTo>
                  <a:lnTo>
                    <a:pt x="243" y="138"/>
                  </a:lnTo>
                  <a:lnTo>
                    <a:pt x="234" y="140"/>
                  </a:lnTo>
                  <a:lnTo>
                    <a:pt x="230" y="143"/>
                  </a:lnTo>
                  <a:lnTo>
                    <a:pt x="222" y="144"/>
                  </a:lnTo>
                  <a:lnTo>
                    <a:pt x="218" y="130"/>
                  </a:lnTo>
                  <a:lnTo>
                    <a:pt x="227" y="120"/>
                  </a:lnTo>
                  <a:lnTo>
                    <a:pt x="226" y="116"/>
                  </a:lnTo>
                  <a:lnTo>
                    <a:pt x="232" y="108"/>
                  </a:lnTo>
                  <a:lnTo>
                    <a:pt x="230" y="103"/>
                  </a:lnTo>
                  <a:lnTo>
                    <a:pt x="238" y="94"/>
                  </a:lnTo>
                  <a:lnTo>
                    <a:pt x="230" y="88"/>
                  </a:lnTo>
                  <a:lnTo>
                    <a:pt x="221" y="92"/>
                  </a:lnTo>
                  <a:lnTo>
                    <a:pt x="208" y="86"/>
                  </a:lnTo>
                  <a:lnTo>
                    <a:pt x="180" y="82"/>
                  </a:lnTo>
                  <a:lnTo>
                    <a:pt x="184" y="72"/>
                  </a:lnTo>
                  <a:lnTo>
                    <a:pt x="163" y="65"/>
                  </a:lnTo>
                  <a:lnTo>
                    <a:pt x="159" y="66"/>
                  </a:lnTo>
                  <a:lnTo>
                    <a:pt x="156" y="65"/>
                  </a:lnTo>
                  <a:lnTo>
                    <a:pt x="154" y="58"/>
                  </a:lnTo>
                  <a:lnTo>
                    <a:pt x="140" y="48"/>
                  </a:lnTo>
                  <a:lnTo>
                    <a:pt x="139" y="42"/>
                  </a:lnTo>
                  <a:lnTo>
                    <a:pt x="129" y="46"/>
                  </a:lnTo>
                  <a:lnTo>
                    <a:pt x="116" y="39"/>
                  </a:lnTo>
                  <a:lnTo>
                    <a:pt x="103" y="47"/>
                  </a:lnTo>
                  <a:lnTo>
                    <a:pt x="95" y="48"/>
                  </a:lnTo>
                  <a:lnTo>
                    <a:pt x="97" y="49"/>
                  </a:lnTo>
                  <a:lnTo>
                    <a:pt x="90" y="60"/>
                  </a:lnTo>
                  <a:lnTo>
                    <a:pt x="74" y="60"/>
                  </a:lnTo>
                  <a:lnTo>
                    <a:pt x="65" y="58"/>
                  </a:lnTo>
                  <a:lnTo>
                    <a:pt x="65" y="54"/>
                  </a:lnTo>
                  <a:lnTo>
                    <a:pt x="60" y="55"/>
                  </a:lnTo>
                  <a:lnTo>
                    <a:pt x="54" y="67"/>
                  </a:lnTo>
                  <a:lnTo>
                    <a:pt x="47" y="72"/>
                  </a:lnTo>
                  <a:lnTo>
                    <a:pt x="40" y="72"/>
                  </a:lnTo>
                  <a:lnTo>
                    <a:pt x="10" y="102"/>
                  </a:lnTo>
                  <a:lnTo>
                    <a:pt x="0" y="55"/>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6" name="Freeform 40"/>
            <p:cNvSpPr>
              <a:spLocks/>
            </p:cNvSpPr>
            <p:nvPr/>
          </p:nvSpPr>
          <p:spPr bwMode="auto">
            <a:xfrm>
              <a:off x="4796" y="1571"/>
              <a:ext cx="246" cy="333"/>
            </a:xfrm>
            <a:custGeom>
              <a:avLst/>
              <a:gdLst/>
              <a:ahLst/>
              <a:cxnLst>
                <a:cxn ang="0">
                  <a:pos x="170" y="329"/>
                </a:cxn>
                <a:cxn ang="0">
                  <a:pos x="182" y="325"/>
                </a:cxn>
                <a:cxn ang="0">
                  <a:pos x="198" y="308"/>
                </a:cxn>
                <a:cxn ang="0">
                  <a:pos x="193" y="274"/>
                </a:cxn>
                <a:cxn ang="0">
                  <a:pos x="206" y="277"/>
                </a:cxn>
                <a:cxn ang="0">
                  <a:pos x="221" y="291"/>
                </a:cxn>
                <a:cxn ang="0">
                  <a:pos x="228" y="290"/>
                </a:cxn>
                <a:cxn ang="0">
                  <a:pos x="228" y="262"/>
                </a:cxn>
                <a:cxn ang="0">
                  <a:pos x="253" y="272"/>
                </a:cxn>
                <a:cxn ang="0">
                  <a:pos x="267" y="253"/>
                </a:cxn>
                <a:cxn ang="0">
                  <a:pos x="278" y="240"/>
                </a:cxn>
                <a:cxn ang="0">
                  <a:pos x="294" y="241"/>
                </a:cxn>
                <a:cxn ang="0">
                  <a:pos x="299" y="229"/>
                </a:cxn>
                <a:cxn ang="0">
                  <a:pos x="307" y="219"/>
                </a:cxn>
                <a:cxn ang="0">
                  <a:pos x="316" y="217"/>
                </a:cxn>
                <a:cxn ang="0">
                  <a:pos x="307" y="171"/>
                </a:cxn>
                <a:cxn ang="0">
                  <a:pos x="290" y="176"/>
                </a:cxn>
                <a:cxn ang="0">
                  <a:pos x="266" y="149"/>
                </a:cxn>
                <a:cxn ang="0">
                  <a:pos x="262" y="139"/>
                </a:cxn>
                <a:cxn ang="0">
                  <a:pos x="188" y="22"/>
                </a:cxn>
                <a:cxn ang="0">
                  <a:pos x="143" y="0"/>
                </a:cxn>
                <a:cxn ang="0">
                  <a:pos x="91" y="25"/>
                </a:cxn>
                <a:cxn ang="0">
                  <a:pos x="38" y="85"/>
                </a:cxn>
                <a:cxn ang="0">
                  <a:pos x="32" y="131"/>
                </a:cxn>
                <a:cxn ang="0">
                  <a:pos x="34" y="158"/>
                </a:cxn>
                <a:cxn ang="0">
                  <a:pos x="36" y="181"/>
                </a:cxn>
                <a:cxn ang="0">
                  <a:pos x="19" y="209"/>
                </a:cxn>
                <a:cxn ang="0">
                  <a:pos x="19" y="216"/>
                </a:cxn>
                <a:cxn ang="0">
                  <a:pos x="14" y="234"/>
                </a:cxn>
                <a:cxn ang="0">
                  <a:pos x="0" y="238"/>
                </a:cxn>
                <a:cxn ang="0">
                  <a:pos x="83" y="410"/>
                </a:cxn>
                <a:cxn ang="0">
                  <a:pos x="100" y="424"/>
                </a:cxn>
                <a:cxn ang="0">
                  <a:pos x="101" y="404"/>
                </a:cxn>
                <a:cxn ang="0">
                  <a:pos x="116" y="383"/>
                </a:cxn>
                <a:cxn ang="0">
                  <a:pos x="112" y="376"/>
                </a:cxn>
                <a:cxn ang="0">
                  <a:pos x="121" y="371"/>
                </a:cxn>
                <a:cxn ang="0">
                  <a:pos x="124" y="358"/>
                </a:cxn>
                <a:cxn ang="0">
                  <a:pos x="141" y="347"/>
                </a:cxn>
                <a:cxn ang="0">
                  <a:pos x="155" y="338"/>
                </a:cxn>
                <a:cxn ang="0">
                  <a:pos x="169" y="333"/>
                </a:cxn>
              </a:cxnLst>
              <a:rect l="0" t="0" r="r" b="b"/>
              <a:pathLst>
                <a:path w="333" h="425">
                  <a:moveTo>
                    <a:pt x="169" y="333"/>
                  </a:moveTo>
                  <a:lnTo>
                    <a:pt x="170" y="329"/>
                  </a:lnTo>
                  <a:lnTo>
                    <a:pt x="176" y="324"/>
                  </a:lnTo>
                  <a:lnTo>
                    <a:pt x="182" y="325"/>
                  </a:lnTo>
                  <a:lnTo>
                    <a:pt x="187" y="321"/>
                  </a:lnTo>
                  <a:lnTo>
                    <a:pt x="198" y="308"/>
                  </a:lnTo>
                  <a:lnTo>
                    <a:pt x="192" y="298"/>
                  </a:lnTo>
                  <a:lnTo>
                    <a:pt x="193" y="274"/>
                  </a:lnTo>
                  <a:lnTo>
                    <a:pt x="201" y="259"/>
                  </a:lnTo>
                  <a:lnTo>
                    <a:pt x="206" y="277"/>
                  </a:lnTo>
                  <a:lnTo>
                    <a:pt x="212" y="281"/>
                  </a:lnTo>
                  <a:lnTo>
                    <a:pt x="221" y="291"/>
                  </a:lnTo>
                  <a:lnTo>
                    <a:pt x="234" y="299"/>
                  </a:lnTo>
                  <a:lnTo>
                    <a:pt x="228" y="290"/>
                  </a:lnTo>
                  <a:lnTo>
                    <a:pt x="230" y="275"/>
                  </a:lnTo>
                  <a:lnTo>
                    <a:pt x="228" y="262"/>
                  </a:lnTo>
                  <a:lnTo>
                    <a:pt x="242" y="273"/>
                  </a:lnTo>
                  <a:lnTo>
                    <a:pt x="253" y="272"/>
                  </a:lnTo>
                  <a:lnTo>
                    <a:pt x="266" y="260"/>
                  </a:lnTo>
                  <a:lnTo>
                    <a:pt x="267" y="253"/>
                  </a:lnTo>
                  <a:lnTo>
                    <a:pt x="275" y="249"/>
                  </a:lnTo>
                  <a:lnTo>
                    <a:pt x="278" y="240"/>
                  </a:lnTo>
                  <a:lnTo>
                    <a:pt x="293" y="236"/>
                  </a:lnTo>
                  <a:lnTo>
                    <a:pt x="294" y="241"/>
                  </a:lnTo>
                  <a:lnTo>
                    <a:pt x="301" y="233"/>
                  </a:lnTo>
                  <a:lnTo>
                    <a:pt x="299" y="229"/>
                  </a:lnTo>
                  <a:lnTo>
                    <a:pt x="308" y="223"/>
                  </a:lnTo>
                  <a:lnTo>
                    <a:pt x="307" y="219"/>
                  </a:lnTo>
                  <a:lnTo>
                    <a:pt x="316" y="219"/>
                  </a:lnTo>
                  <a:lnTo>
                    <a:pt x="316" y="217"/>
                  </a:lnTo>
                  <a:lnTo>
                    <a:pt x="332" y="194"/>
                  </a:lnTo>
                  <a:lnTo>
                    <a:pt x="307" y="171"/>
                  </a:lnTo>
                  <a:lnTo>
                    <a:pt x="297" y="169"/>
                  </a:lnTo>
                  <a:lnTo>
                    <a:pt x="290" y="176"/>
                  </a:lnTo>
                  <a:lnTo>
                    <a:pt x="276" y="168"/>
                  </a:lnTo>
                  <a:lnTo>
                    <a:pt x="266" y="149"/>
                  </a:lnTo>
                  <a:lnTo>
                    <a:pt x="267" y="145"/>
                  </a:lnTo>
                  <a:lnTo>
                    <a:pt x="262" y="139"/>
                  </a:lnTo>
                  <a:lnTo>
                    <a:pt x="235" y="137"/>
                  </a:lnTo>
                  <a:lnTo>
                    <a:pt x="188" y="22"/>
                  </a:lnTo>
                  <a:lnTo>
                    <a:pt x="165" y="7"/>
                  </a:lnTo>
                  <a:lnTo>
                    <a:pt x="143" y="0"/>
                  </a:lnTo>
                  <a:lnTo>
                    <a:pt x="119" y="15"/>
                  </a:lnTo>
                  <a:lnTo>
                    <a:pt x="91" y="25"/>
                  </a:lnTo>
                  <a:lnTo>
                    <a:pt x="66" y="9"/>
                  </a:lnTo>
                  <a:lnTo>
                    <a:pt x="38" y="85"/>
                  </a:lnTo>
                  <a:lnTo>
                    <a:pt x="38" y="108"/>
                  </a:lnTo>
                  <a:lnTo>
                    <a:pt x="32" y="131"/>
                  </a:lnTo>
                  <a:lnTo>
                    <a:pt x="34" y="143"/>
                  </a:lnTo>
                  <a:lnTo>
                    <a:pt x="34" y="158"/>
                  </a:lnTo>
                  <a:lnTo>
                    <a:pt x="41" y="161"/>
                  </a:lnTo>
                  <a:lnTo>
                    <a:pt x="36" y="181"/>
                  </a:lnTo>
                  <a:lnTo>
                    <a:pt x="27" y="192"/>
                  </a:lnTo>
                  <a:lnTo>
                    <a:pt x="19" y="209"/>
                  </a:lnTo>
                  <a:lnTo>
                    <a:pt x="30" y="215"/>
                  </a:lnTo>
                  <a:lnTo>
                    <a:pt x="19" y="216"/>
                  </a:lnTo>
                  <a:lnTo>
                    <a:pt x="16" y="233"/>
                  </a:lnTo>
                  <a:lnTo>
                    <a:pt x="14" y="234"/>
                  </a:lnTo>
                  <a:lnTo>
                    <a:pt x="2" y="229"/>
                  </a:lnTo>
                  <a:lnTo>
                    <a:pt x="0" y="238"/>
                  </a:lnTo>
                  <a:lnTo>
                    <a:pt x="70" y="403"/>
                  </a:lnTo>
                  <a:lnTo>
                    <a:pt x="83" y="410"/>
                  </a:lnTo>
                  <a:lnTo>
                    <a:pt x="87" y="418"/>
                  </a:lnTo>
                  <a:lnTo>
                    <a:pt x="100" y="424"/>
                  </a:lnTo>
                  <a:lnTo>
                    <a:pt x="105" y="412"/>
                  </a:lnTo>
                  <a:lnTo>
                    <a:pt x="101" y="404"/>
                  </a:lnTo>
                  <a:lnTo>
                    <a:pt x="106" y="395"/>
                  </a:lnTo>
                  <a:lnTo>
                    <a:pt x="116" y="383"/>
                  </a:lnTo>
                  <a:lnTo>
                    <a:pt x="112" y="382"/>
                  </a:lnTo>
                  <a:lnTo>
                    <a:pt x="112" y="376"/>
                  </a:lnTo>
                  <a:lnTo>
                    <a:pt x="120" y="373"/>
                  </a:lnTo>
                  <a:lnTo>
                    <a:pt x="121" y="371"/>
                  </a:lnTo>
                  <a:lnTo>
                    <a:pt x="121" y="364"/>
                  </a:lnTo>
                  <a:lnTo>
                    <a:pt x="124" y="358"/>
                  </a:lnTo>
                  <a:lnTo>
                    <a:pt x="137" y="351"/>
                  </a:lnTo>
                  <a:lnTo>
                    <a:pt x="141" y="347"/>
                  </a:lnTo>
                  <a:lnTo>
                    <a:pt x="148" y="351"/>
                  </a:lnTo>
                  <a:lnTo>
                    <a:pt x="155" y="338"/>
                  </a:lnTo>
                  <a:lnTo>
                    <a:pt x="161" y="337"/>
                  </a:lnTo>
                  <a:lnTo>
                    <a:pt x="169" y="333"/>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7" name="Freeform 41"/>
            <p:cNvSpPr>
              <a:spLocks/>
            </p:cNvSpPr>
            <p:nvPr/>
          </p:nvSpPr>
          <p:spPr bwMode="auto">
            <a:xfrm>
              <a:off x="3907" y="1864"/>
              <a:ext cx="261" cy="300"/>
            </a:xfrm>
            <a:custGeom>
              <a:avLst/>
              <a:gdLst/>
              <a:ahLst/>
              <a:cxnLst>
                <a:cxn ang="0">
                  <a:pos x="60" y="64"/>
                </a:cxn>
                <a:cxn ang="0">
                  <a:pos x="56" y="78"/>
                </a:cxn>
                <a:cxn ang="0">
                  <a:pos x="67" y="79"/>
                </a:cxn>
                <a:cxn ang="0">
                  <a:pos x="67" y="100"/>
                </a:cxn>
                <a:cxn ang="0">
                  <a:pos x="73" y="89"/>
                </a:cxn>
                <a:cxn ang="0">
                  <a:pos x="73" y="53"/>
                </a:cxn>
                <a:cxn ang="0">
                  <a:pos x="102" y="39"/>
                </a:cxn>
                <a:cxn ang="0">
                  <a:pos x="93" y="29"/>
                </a:cxn>
                <a:cxn ang="0">
                  <a:pos x="98" y="5"/>
                </a:cxn>
                <a:cxn ang="0">
                  <a:pos x="116" y="0"/>
                </a:cxn>
                <a:cxn ang="0">
                  <a:pos x="163" y="8"/>
                </a:cxn>
                <a:cxn ang="0">
                  <a:pos x="181" y="20"/>
                </a:cxn>
                <a:cxn ang="0">
                  <a:pos x="224" y="27"/>
                </a:cxn>
                <a:cxn ang="0">
                  <a:pos x="245" y="53"/>
                </a:cxn>
                <a:cxn ang="0">
                  <a:pos x="233" y="59"/>
                </a:cxn>
                <a:cxn ang="0">
                  <a:pos x="245" y="69"/>
                </a:cxn>
                <a:cxn ang="0">
                  <a:pos x="252" y="102"/>
                </a:cxn>
                <a:cxn ang="0">
                  <a:pos x="236" y="137"/>
                </a:cxn>
                <a:cxn ang="0">
                  <a:pos x="224" y="154"/>
                </a:cxn>
                <a:cxn ang="0">
                  <a:pos x="213" y="178"/>
                </a:cxn>
                <a:cxn ang="0">
                  <a:pos x="236" y="190"/>
                </a:cxn>
                <a:cxn ang="0">
                  <a:pos x="257" y="163"/>
                </a:cxn>
                <a:cxn ang="0">
                  <a:pos x="256" y="158"/>
                </a:cxn>
                <a:cxn ang="0">
                  <a:pos x="265" y="151"/>
                </a:cxn>
                <a:cxn ang="0">
                  <a:pos x="296" y="141"/>
                </a:cxn>
                <a:cxn ang="0">
                  <a:pos x="322" y="164"/>
                </a:cxn>
                <a:cxn ang="0">
                  <a:pos x="352" y="230"/>
                </a:cxn>
                <a:cxn ang="0">
                  <a:pos x="337" y="277"/>
                </a:cxn>
                <a:cxn ang="0">
                  <a:pos x="340" y="263"/>
                </a:cxn>
                <a:cxn ang="0">
                  <a:pos x="323" y="269"/>
                </a:cxn>
                <a:cxn ang="0">
                  <a:pos x="322" y="285"/>
                </a:cxn>
                <a:cxn ang="0">
                  <a:pos x="314" y="298"/>
                </a:cxn>
                <a:cxn ang="0">
                  <a:pos x="306" y="321"/>
                </a:cxn>
                <a:cxn ang="0">
                  <a:pos x="285" y="356"/>
                </a:cxn>
                <a:cxn ang="0">
                  <a:pos x="170" y="367"/>
                </a:cxn>
                <a:cxn ang="0">
                  <a:pos x="14" y="370"/>
                </a:cxn>
                <a:cxn ang="0">
                  <a:pos x="32" y="336"/>
                </a:cxn>
                <a:cxn ang="0">
                  <a:pos x="40" y="287"/>
                </a:cxn>
                <a:cxn ang="0">
                  <a:pos x="7" y="221"/>
                </a:cxn>
                <a:cxn ang="0">
                  <a:pos x="1" y="176"/>
                </a:cxn>
                <a:cxn ang="0">
                  <a:pos x="14" y="129"/>
                </a:cxn>
                <a:cxn ang="0">
                  <a:pos x="46" y="79"/>
                </a:cxn>
                <a:cxn ang="0">
                  <a:pos x="59" y="64"/>
                </a:cxn>
              </a:cxnLst>
              <a:rect l="0" t="0" r="r" b="b"/>
              <a:pathLst>
                <a:path w="353" h="384">
                  <a:moveTo>
                    <a:pt x="59" y="64"/>
                  </a:moveTo>
                  <a:lnTo>
                    <a:pt x="60" y="64"/>
                  </a:lnTo>
                  <a:lnTo>
                    <a:pt x="58" y="67"/>
                  </a:lnTo>
                  <a:lnTo>
                    <a:pt x="56" y="78"/>
                  </a:lnTo>
                  <a:lnTo>
                    <a:pt x="59" y="98"/>
                  </a:lnTo>
                  <a:lnTo>
                    <a:pt x="67" y="79"/>
                  </a:lnTo>
                  <a:lnTo>
                    <a:pt x="71" y="90"/>
                  </a:lnTo>
                  <a:lnTo>
                    <a:pt x="67" y="100"/>
                  </a:lnTo>
                  <a:lnTo>
                    <a:pt x="68" y="100"/>
                  </a:lnTo>
                  <a:lnTo>
                    <a:pt x="73" y="89"/>
                  </a:lnTo>
                  <a:lnTo>
                    <a:pt x="77" y="77"/>
                  </a:lnTo>
                  <a:lnTo>
                    <a:pt x="73" y="53"/>
                  </a:lnTo>
                  <a:lnTo>
                    <a:pt x="82" y="44"/>
                  </a:lnTo>
                  <a:lnTo>
                    <a:pt x="102" y="39"/>
                  </a:lnTo>
                  <a:lnTo>
                    <a:pt x="102" y="33"/>
                  </a:lnTo>
                  <a:lnTo>
                    <a:pt x="93" y="29"/>
                  </a:lnTo>
                  <a:lnTo>
                    <a:pt x="99" y="5"/>
                  </a:lnTo>
                  <a:lnTo>
                    <a:pt x="98" y="5"/>
                  </a:lnTo>
                  <a:lnTo>
                    <a:pt x="113" y="3"/>
                  </a:lnTo>
                  <a:lnTo>
                    <a:pt x="116" y="0"/>
                  </a:lnTo>
                  <a:lnTo>
                    <a:pt x="138" y="8"/>
                  </a:lnTo>
                  <a:lnTo>
                    <a:pt x="163" y="8"/>
                  </a:lnTo>
                  <a:lnTo>
                    <a:pt x="173" y="20"/>
                  </a:lnTo>
                  <a:lnTo>
                    <a:pt x="181" y="20"/>
                  </a:lnTo>
                  <a:lnTo>
                    <a:pt x="210" y="27"/>
                  </a:lnTo>
                  <a:lnTo>
                    <a:pt x="224" y="27"/>
                  </a:lnTo>
                  <a:lnTo>
                    <a:pt x="233" y="36"/>
                  </a:lnTo>
                  <a:lnTo>
                    <a:pt x="245" y="53"/>
                  </a:lnTo>
                  <a:lnTo>
                    <a:pt x="238" y="52"/>
                  </a:lnTo>
                  <a:lnTo>
                    <a:pt x="233" y="59"/>
                  </a:lnTo>
                  <a:lnTo>
                    <a:pt x="240" y="67"/>
                  </a:lnTo>
                  <a:lnTo>
                    <a:pt x="245" y="69"/>
                  </a:lnTo>
                  <a:lnTo>
                    <a:pt x="248" y="80"/>
                  </a:lnTo>
                  <a:lnTo>
                    <a:pt x="252" y="102"/>
                  </a:lnTo>
                  <a:lnTo>
                    <a:pt x="238" y="128"/>
                  </a:lnTo>
                  <a:lnTo>
                    <a:pt x="236" y="137"/>
                  </a:lnTo>
                  <a:lnTo>
                    <a:pt x="233" y="146"/>
                  </a:lnTo>
                  <a:lnTo>
                    <a:pt x="224" y="154"/>
                  </a:lnTo>
                  <a:lnTo>
                    <a:pt x="214" y="158"/>
                  </a:lnTo>
                  <a:lnTo>
                    <a:pt x="213" y="178"/>
                  </a:lnTo>
                  <a:lnTo>
                    <a:pt x="221" y="185"/>
                  </a:lnTo>
                  <a:lnTo>
                    <a:pt x="236" y="190"/>
                  </a:lnTo>
                  <a:lnTo>
                    <a:pt x="249" y="176"/>
                  </a:lnTo>
                  <a:lnTo>
                    <a:pt x="257" y="163"/>
                  </a:lnTo>
                  <a:lnTo>
                    <a:pt x="260" y="161"/>
                  </a:lnTo>
                  <a:lnTo>
                    <a:pt x="256" y="158"/>
                  </a:lnTo>
                  <a:lnTo>
                    <a:pt x="262" y="155"/>
                  </a:lnTo>
                  <a:lnTo>
                    <a:pt x="265" y="151"/>
                  </a:lnTo>
                  <a:lnTo>
                    <a:pt x="284" y="142"/>
                  </a:lnTo>
                  <a:lnTo>
                    <a:pt x="296" y="141"/>
                  </a:lnTo>
                  <a:lnTo>
                    <a:pt x="305" y="144"/>
                  </a:lnTo>
                  <a:lnTo>
                    <a:pt x="322" y="164"/>
                  </a:lnTo>
                  <a:lnTo>
                    <a:pt x="337" y="209"/>
                  </a:lnTo>
                  <a:lnTo>
                    <a:pt x="352" y="230"/>
                  </a:lnTo>
                  <a:lnTo>
                    <a:pt x="350" y="266"/>
                  </a:lnTo>
                  <a:lnTo>
                    <a:pt x="337" y="277"/>
                  </a:lnTo>
                  <a:lnTo>
                    <a:pt x="336" y="267"/>
                  </a:lnTo>
                  <a:lnTo>
                    <a:pt x="340" y="263"/>
                  </a:lnTo>
                  <a:lnTo>
                    <a:pt x="331" y="263"/>
                  </a:lnTo>
                  <a:lnTo>
                    <a:pt x="323" y="269"/>
                  </a:lnTo>
                  <a:lnTo>
                    <a:pt x="322" y="278"/>
                  </a:lnTo>
                  <a:lnTo>
                    <a:pt x="322" y="285"/>
                  </a:lnTo>
                  <a:lnTo>
                    <a:pt x="321" y="295"/>
                  </a:lnTo>
                  <a:lnTo>
                    <a:pt x="314" y="298"/>
                  </a:lnTo>
                  <a:lnTo>
                    <a:pt x="305" y="305"/>
                  </a:lnTo>
                  <a:lnTo>
                    <a:pt x="306" y="321"/>
                  </a:lnTo>
                  <a:lnTo>
                    <a:pt x="290" y="342"/>
                  </a:lnTo>
                  <a:lnTo>
                    <a:pt x="285" y="356"/>
                  </a:lnTo>
                  <a:lnTo>
                    <a:pt x="172" y="372"/>
                  </a:lnTo>
                  <a:lnTo>
                    <a:pt x="170" y="367"/>
                  </a:lnTo>
                  <a:lnTo>
                    <a:pt x="0" y="383"/>
                  </a:lnTo>
                  <a:lnTo>
                    <a:pt x="14" y="370"/>
                  </a:lnTo>
                  <a:lnTo>
                    <a:pt x="23" y="350"/>
                  </a:lnTo>
                  <a:lnTo>
                    <a:pt x="32" y="336"/>
                  </a:lnTo>
                  <a:lnTo>
                    <a:pt x="38" y="318"/>
                  </a:lnTo>
                  <a:lnTo>
                    <a:pt x="40" y="287"/>
                  </a:lnTo>
                  <a:lnTo>
                    <a:pt x="35" y="265"/>
                  </a:lnTo>
                  <a:lnTo>
                    <a:pt x="7" y="221"/>
                  </a:lnTo>
                  <a:lnTo>
                    <a:pt x="7" y="191"/>
                  </a:lnTo>
                  <a:lnTo>
                    <a:pt x="1" y="176"/>
                  </a:lnTo>
                  <a:lnTo>
                    <a:pt x="15" y="137"/>
                  </a:lnTo>
                  <a:lnTo>
                    <a:pt x="14" y="129"/>
                  </a:lnTo>
                  <a:lnTo>
                    <a:pt x="28" y="90"/>
                  </a:lnTo>
                  <a:lnTo>
                    <a:pt x="46" y="79"/>
                  </a:lnTo>
                  <a:lnTo>
                    <a:pt x="58" y="67"/>
                  </a:lnTo>
                  <a:lnTo>
                    <a:pt x="59" y="6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8" name="Freeform 42"/>
            <p:cNvSpPr>
              <a:spLocks/>
            </p:cNvSpPr>
            <p:nvPr/>
          </p:nvSpPr>
          <p:spPr bwMode="auto">
            <a:xfrm>
              <a:off x="3265" y="1642"/>
              <a:ext cx="435" cy="424"/>
            </a:xfrm>
            <a:custGeom>
              <a:avLst/>
              <a:gdLst/>
              <a:ahLst/>
              <a:cxnLst>
                <a:cxn ang="0">
                  <a:pos x="489" y="157"/>
                </a:cxn>
                <a:cxn ang="0">
                  <a:pos x="562" y="124"/>
                </a:cxn>
                <a:cxn ang="0">
                  <a:pos x="588" y="110"/>
                </a:cxn>
                <a:cxn ang="0">
                  <a:pos x="562" y="114"/>
                </a:cxn>
                <a:cxn ang="0">
                  <a:pos x="541" y="104"/>
                </a:cxn>
                <a:cxn ang="0">
                  <a:pos x="502" y="106"/>
                </a:cxn>
                <a:cxn ang="0">
                  <a:pos x="482" y="96"/>
                </a:cxn>
                <a:cxn ang="0">
                  <a:pos x="455" y="110"/>
                </a:cxn>
                <a:cxn ang="0">
                  <a:pos x="417" y="101"/>
                </a:cxn>
                <a:cxn ang="0">
                  <a:pos x="396" y="91"/>
                </a:cxn>
                <a:cxn ang="0">
                  <a:pos x="378" y="89"/>
                </a:cxn>
                <a:cxn ang="0">
                  <a:pos x="369" y="100"/>
                </a:cxn>
                <a:cxn ang="0">
                  <a:pos x="349" y="81"/>
                </a:cxn>
                <a:cxn ang="0">
                  <a:pos x="349" y="77"/>
                </a:cxn>
                <a:cxn ang="0">
                  <a:pos x="301" y="63"/>
                </a:cxn>
                <a:cxn ang="0">
                  <a:pos x="263" y="78"/>
                </a:cxn>
                <a:cxn ang="0">
                  <a:pos x="224" y="64"/>
                </a:cxn>
                <a:cxn ang="0">
                  <a:pos x="205" y="62"/>
                </a:cxn>
                <a:cxn ang="0">
                  <a:pos x="182" y="10"/>
                </a:cxn>
                <a:cxn ang="0">
                  <a:pos x="158" y="0"/>
                </a:cxn>
                <a:cxn ang="0">
                  <a:pos x="0" y="33"/>
                </a:cxn>
                <a:cxn ang="0">
                  <a:pos x="5" y="76"/>
                </a:cxn>
                <a:cxn ang="0">
                  <a:pos x="6" y="108"/>
                </a:cxn>
                <a:cxn ang="0">
                  <a:pos x="25" y="161"/>
                </a:cxn>
                <a:cxn ang="0">
                  <a:pos x="32" y="230"/>
                </a:cxn>
                <a:cxn ang="0">
                  <a:pos x="34" y="263"/>
                </a:cxn>
                <a:cxn ang="0">
                  <a:pos x="46" y="287"/>
                </a:cxn>
                <a:cxn ang="0">
                  <a:pos x="42" y="329"/>
                </a:cxn>
                <a:cxn ang="0">
                  <a:pos x="42" y="365"/>
                </a:cxn>
                <a:cxn ang="0">
                  <a:pos x="55" y="372"/>
                </a:cxn>
                <a:cxn ang="0">
                  <a:pos x="270" y="537"/>
                </a:cxn>
                <a:cxn ang="0">
                  <a:pos x="482" y="508"/>
                </a:cxn>
                <a:cxn ang="0">
                  <a:pos x="466" y="486"/>
                </a:cxn>
                <a:cxn ang="0">
                  <a:pos x="428" y="469"/>
                </a:cxn>
                <a:cxn ang="0">
                  <a:pos x="417" y="453"/>
                </a:cxn>
                <a:cxn ang="0">
                  <a:pos x="391" y="440"/>
                </a:cxn>
                <a:cxn ang="0">
                  <a:pos x="351" y="422"/>
                </a:cxn>
                <a:cxn ang="0">
                  <a:pos x="351" y="375"/>
                </a:cxn>
                <a:cxn ang="0">
                  <a:pos x="341" y="339"/>
                </a:cxn>
                <a:cxn ang="0">
                  <a:pos x="374" y="306"/>
                </a:cxn>
                <a:cxn ang="0">
                  <a:pos x="383" y="244"/>
                </a:cxn>
                <a:cxn ang="0">
                  <a:pos x="395" y="237"/>
                </a:cxn>
                <a:cxn ang="0">
                  <a:pos x="399" y="235"/>
                </a:cxn>
                <a:cxn ang="0">
                  <a:pos x="452" y="192"/>
                </a:cxn>
              </a:cxnLst>
              <a:rect l="0" t="0" r="r" b="b"/>
              <a:pathLst>
                <a:path w="589" h="541">
                  <a:moveTo>
                    <a:pt x="467" y="175"/>
                  </a:moveTo>
                  <a:lnTo>
                    <a:pt x="489" y="157"/>
                  </a:lnTo>
                  <a:lnTo>
                    <a:pt x="514" y="142"/>
                  </a:lnTo>
                  <a:lnTo>
                    <a:pt x="562" y="124"/>
                  </a:lnTo>
                  <a:lnTo>
                    <a:pt x="580" y="114"/>
                  </a:lnTo>
                  <a:lnTo>
                    <a:pt x="588" y="110"/>
                  </a:lnTo>
                  <a:lnTo>
                    <a:pt x="571" y="110"/>
                  </a:lnTo>
                  <a:lnTo>
                    <a:pt x="562" y="114"/>
                  </a:lnTo>
                  <a:lnTo>
                    <a:pt x="550" y="108"/>
                  </a:lnTo>
                  <a:lnTo>
                    <a:pt x="541" y="104"/>
                  </a:lnTo>
                  <a:lnTo>
                    <a:pt x="531" y="106"/>
                  </a:lnTo>
                  <a:lnTo>
                    <a:pt x="502" y="106"/>
                  </a:lnTo>
                  <a:lnTo>
                    <a:pt x="494" y="108"/>
                  </a:lnTo>
                  <a:lnTo>
                    <a:pt x="482" y="96"/>
                  </a:lnTo>
                  <a:lnTo>
                    <a:pt x="473" y="99"/>
                  </a:lnTo>
                  <a:lnTo>
                    <a:pt x="455" y="110"/>
                  </a:lnTo>
                  <a:lnTo>
                    <a:pt x="436" y="114"/>
                  </a:lnTo>
                  <a:lnTo>
                    <a:pt x="417" y="101"/>
                  </a:lnTo>
                  <a:lnTo>
                    <a:pt x="396" y="97"/>
                  </a:lnTo>
                  <a:lnTo>
                    <a:pt x="396" y="91"/>
                  </a:lnTo>
                  <a:lnTo>
                    <a:pt x="386" y="88"/>
                  </a:lnTo>
                  <a:lnTo>
                    <a:pt x="378" y="89"/>
                  </a:lnTo>
                  <a:lnTo>
                    <a:pt x="377" y="99"/>
                  </a:lnTo>
                  <a:lnTo>
                    <a:pt x="369" y="100"/>
                  </a:lnTo>
                  <a:lnTo>
                    <a:pt x="358" y="81"/>
                  </a:lnTo>
                  <a:lnTo>
                    <a:pt x="349" y="81"/>
                  </a:lnTo>
                  <a:lnTo>
                    <a:pt x="345" y="77"/>
                  </a:lnTo>
                  <a:lnTo>
                    <a:pt x="349" y="77"/>
                  </a:lnTo>
                  <a:lnTo>
                    <a:pt x="319" y="66"/>
                  </a:lnTo>
                  <a:lnTo>
                    <a:pt x="301" y="63"/>
                  </a:lnTo>
                  <a:lnTo>
                    <a:pt x="281" y="73"/>
                  </a:lnTo>
                  <a:lnTo>
                    <a:pt x="263" y="78"/>
                  </a:lnTo>
                  <a:lnTo>
                    <a:pt x="254" y="66"/>
                  </a:lnTo>
                  <a:lnTo>
                    <a:pt x="224" y="64"/>
                  </a:lnTo>
                  <a:lnTo>
                    <a:pt x="214" y="60"/>
                  </a:lnTo>
                  <a:lnTo>
                    <a:pt x="205" y="62"/>
                  </a:lnTo>
                  <a:lnTo>
                    <a:pt x="197" y="58"/>
                  </a:lnTo>
                  <a:lnTo>
                    <a:pt x="182" y="10"/>
                  </a:lnTo>
                  <a:lnTo>
                    <a:pt x="177" y="2"/>
                  </a:lnTo>
                  <a:lnTo>
                    <a:pt x="158" y="0"/>
                  </a:lnTo>
                  <a:lnTo>
                    <a:pt x="156" y="33"/>
                  </a:lnTo>
                  <a:lnTo>
                    <a:pt x="0" y="33"/>
                  </a:lnTo>
                  <a:lnTo>
                    <a:pt x="7" y="59"/>
                  </a:lnTo>
                  <a:lnTo>
                    <a:pt x="5" y="76"/>
                  </a:lnTo>
                  <a:lnTo>
                    <a:pt x="6" y="80"/>
                  </a:lnTo>
                  <a:lnTo>
                    <a:pt x="6" y="108"/>
                  </a:lnTo>
                  <a:lnTo>
                    <a:pt x="16" y="138"/>
                  </a:lnTo>
                  <a:lnTo>
                    <a:pt x="25" y="161"/>
                  </a:lnTo>
                  <a:lnTo>
                    <a:pt x="28" y="218"/>
                  </a:lnTo>
                  <a:lnTo>
                    <a:pt x="32" y="230"/>
                  </a:lnTo>
                  <a:lnTo>
                    <a:pt x="32" y="253"/>
                  </a:lnTo>
                  <a:lnTo>
                    <a:pt x="34" y="263"/>
                  </a:lnTo>
                  <a:lnTo>
                    <a:pt x="43" y="279"/>
                  </a:lnTo>
                  <a:lnTo>
                    <a:pt x="46" y="287"/>
                  </a:lnTo>
                  <a:lnTo>
                    <a:pt x="48" y="316"/>
                  </a:lnTo>
                  <a:lnTo>
                    <a:pt x="42" y="329"/>
                  </a:lnTo>
                  <a:lnTo>
                    <a:pt x="25" y="347"/>
                  </a:lnTo>
                  <a:lnTo>
                    <a:pt x="42" y="365"/>
                  </a:lnTo>
                  <a:lnTo>
                    <a:pt x="51" y="368"/>
                  </a:lnTo>
                  <a:lnTo>
                    <a:pt x="55" y="372"/>
                  </a:lnTo>
                  <a:lnTo>
                    <a:pt x="55" y="540"/>
                  </a:lnTo>
                  <a:lnTo>
                    <a:pt x="270" y="537"/>
                  </a:lnTo>
                  <a:lnTo>
                    <a:pt x="486" y="531"/>
                  </a:lnTo>
                  <a:lnTo>
                    <a:pt x="482" y="508"/>
                  </a:lnTo>
                  <a:lnTo>
                    <a:pt x="476" y="497"/>
                  </a:lnTo>
                  <a:lnTo>
                    <a:pt x="466" y="486"/>
                  </a:lnTo>
                  <a:lnTo>
                    <a:pt x="449" y="481"/>
                  </a:lnTo>
                  <a:lnTo>
                    <a:pt x="428" y="469"/>
                  </a:lnTo>
                  <a:lnTo>
                    <a:pt x="427" y="465"/>
                  </a:lnTo>
                  <a:lnTo>
                    <a:pt x="417" y="453"/>
                  </a:lnTo>
                  <a:lnTo>
                    <a:pt x="396" y="447"/>
                  </a:lnTo>
                  <a:lnTo>
                    <a:pt x="391" y="440"/>
                  </a:lnTo>
                  <a:lnTo>
                    <a:pt x="376" y="438"/>
                  </a:lnTo>
                  <a:lnTo>
                    <a:pt x="351" y="422"/>
                  </a:lnTo>
                  <a:lnTo>
                    <a:pt x="354" y="409"/>
                  </a:lnTo>
                  <a:lnTo>
                    <a:pt x="351" y="375"/>
                  </a:lnTo>
                  <a:lnTo>
                    <a:pt x="355" y="352"/>
                  </a:lnTo>
                  <a:lnTo>
                    <a:pt x="341" y="339"/>
                  </a:lnTo>
                  <a:lnTo>
                    <a:pt x="351" y="322"/>
                  </a:lnTo>
                  <a:lnTo>
                    <a:pt x="374" y="306"/>
                  </a:lnTo>
                  <a:lnTo>
                    <a:pt x="385" y="291"/>
                  </a:lnTo>
                  <a:lnTo>
                    <a:pt x="383" y="244"/>
                  </a:lnTo>
                  <a:lnTo>
                    <a:pt x="386" y="246"/>
                  </a:lnTo>
                  <a:lnTo>
                    <a:pt x="395" y="237"/>
                  </a:lnTo>
                  <a:lnTo>
                    <a:pt x="404" y="239"/>
                  </a:lnTo>
                  <a:lnTo>
                    <a:pt x="399" y="235"/>
                  </a:lnTo>
                  <a:lnTo>
                    <a:pt x="404" y="228"/>
                  </a:lnTo>
                  <a:lnTo>
                    <a:pt x="452" y="192"/>
                  </a:lnTo>
                  <a:lnTo>
                    <a:pt x="467" y="175"/>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499" name="Freeform 43"/>
            <p:cNvSpPr>
              <a:spLocks/>
            </p:cNvSpPr>
            <p:nvPr/>
          </p:nvSpPr>
          <p:spPr bwMode="auto">
            <a:xfrm>
              <a:off x="3351" y="2270"/>
              <a:ext cx="450" cy="325"/>
            </a:xfrm>
            <a:custGeom>
              <a:avLst/>
              <a:gdLst/>
              <a:ahLst/>
              <a:cxnLst>
                <a:cxn ang="0">
                  <a:pos x="551" y="251"/>
                </a:cxn>
                <a:cxn ang="0">
                  <a:pos x="566" y="262"/>
                </a:cxn>
                <a:cxn ang="0">
                  <a:pos x="575" y="284"/>
                </a:cxn>
                <a:cxn ang="0">
                  <a:pos x="570" y="295"/>
                </a:cxn>
                <a:cxn ang="0">
                  <a:pos x="583" y="316"/>
                </a:cxn>
                <a:cxn ang="0">
                  <a:pos x="593" y="312"/>
                </a:cxn>
                <a:cxn ang="0">
                  <a:pos x="605" y="319"/>
                </a:cxn>
                <a:cxn ang="0">
                  <a:pos x="609" y="340"/>
                </a:cxn>
                <a:cxn ang="0">
                  <a:pos x="603" y="350"/>
                </a:cxn>
                <a:cxn ang="0">
                  <a:pos x="589" y="351"/>
                </a:cxn>
                <a:cxn ang="0">
                  <a:pos x="583" y="364"/>
                </a:cxn>
                <a:cxn ang="0">
                  <a:pos x="575" y="358"/>
                </a:cxn>
                <a:cxn ang="0">
                  <a:pos x="576" y="377"/>
                </a:cxn>
                <a:cxn ang="0">
                  <a:pos x="575" y="388"/>
                </a:cxn>
                <a:cxn ang="0">
                  <a:pos x="570" y="399"/>
                </a:cxn>
                <a:cxn ang="0">
                  <a:pos x="499" y="415"/>
                </a:cxn>
                <a:cxn ang="0">
                  <a:pos x="524" y="380"/>
                </a:cxn>
                <a:cxn ang="0">
                  <a:pos x="309" y="377"/>
                </a:cxn>
                <a:cxn ang="0">
                  <a:pos x="105" y="337"/>
                </a:cxn>
                <a:cxn ang="0">
                  <a:pos x="90" y="139"/>
                </a:cxn>
                <a:cxn ang="0">
                  <a:pos x="78" y="120"/>
                </a:cxn>
                <a:cxn ang="0">
                  <a:pos x="57" y="105"/>
                </a:cxn>
                <a:cxn ang="0">
                  <a:pos x="79" y="85"/>
                </a:cxn>
                <a:cxn ang="0">
                  <a:pos x="73" y="73"/>
                </a:cxn>
                <a:cxn ang="0">
                  <a:pos x="65" y="73"/>
                </a:cxn>
                <a:cxn ang="0">
                  <a:pos x="39" y="63"/>
                </a:cxn>
                <a:cxn ang="0">
                  <a:pos x="32" y="51"/>
                </a:cxn>
                <a:cxn ang="0">
                  <a:pos x="11" y="34"/>
                </a:cxn>
                <a:cxn ang="0">
                  <a:pos x="1" y="14"/>
                </a:cxn>
                <a:cxn ang="0">
                  <a:pos x="173" y="5"/>
                </a:cxn>
                <a:cxn ang="0">
                  <a:pos x="357" y="5"/>
                </a:cxn>
                <a:cxn ang="0">
                  <a:pos x="377" y="20"/>
                </a:cxn>
                <a:cxn ang="0">
                  <a:pos x="369" y="43"/>
                </a:cxn>
                <a:cxn ang="0">
                  <a:pos x="377" y="66"/>
                </a:cxn>
                <a:cxn ang="0">
                  <a:pos x="385" y="76"/>
                </a:cxn>
                <a:cxn ang="0">
                  <a:pos x="420" y="104"/>
                </a:cxn>
                <a:cxn ang="0">
                  <a:pos x="449" y="142"/>
                </a:cxn>
                <a:cxn ang="0">
                  <a:pos x="463" y="153"/>
                </a:cxn>
                <a:cxn ang="0">
                  <a:pos x="488" y="147"/>
                </a:cxn>
                <a:cxn ang="0">
                  <a:pos x="502" y="157"/>
                </a:cxn>
                <a:cxn ang="0">
                  <a:pos x="497" y="175"/>
                </a:cxn>
                <a:cxn ang="0">
                  <a:pos x="482" y="210"/>
                </a:cxn>
                <a:cxn ang="0">
                  <a:pos x="515" y="231"/>
                </a:cxn>
                <a:cxn ang="0">
                  <a:pos x="538" y="240"/>
                </a:cxn>
              </a:cxnLst>
              <a:rect l="0" t="0" r="r" b="b"/>
              <a:pathLst>
                <a:path w="610" h="416">
                  <a:moveTo>
                    <a:pt x="548" y="246"/>
                  </a:moveTo>
                  <a:lnTo>
                    <a:pt x="551" y="251"/>
                  </a:lnTo>
                  <a:lnTo>
                    <a:pt x="553" y="251"/>
                  </a:lnTo>
                  <a:lnTo>
                    <a:pt x="566" y="262"/>
                  </a:lnTo>
                  <a:lnTo>
                    <a:pt x="566" y="267"/>
                  </a:lnTo>
                  <a:lnTo>
                    <a:pt x="575" y="284"/>
                  </a:lnTo>
                  <a:lnTo>
                    <a:pt x="570" y="289"/>
                  </a:lnTo>
                  <a:lnTo>
                    <a:pt x="570" y="295"/>
                  </a:lnTo>
                  <a:lnTo>
                    <a:pt x="574" y="295"/>
                  </a:lnTo>
                  <a:lnTo>
                    <a:pt x="583" y="316"/>
                  </a:lnTo>
                  <a:lnTo>
                    <a:pt x="593" y="318"/>
                  </a:lnTo>
                  <a:lnTo>
                    <a:pt x="593" y="312"/>
                  </a:lnTo>
                  <a:lnTo>
                    <a:pt x="599" y="318"/>
                  </a:lnTo>
                  <a:lnTo>
                    <a:pt x="605" y="319"/>
                  </a:lnTo>
                  <a:lnTo>
                    <a:pt x="609" y="322"/>
                  </a:lnTo>
                  <a:lnTo>
                    <a:pt x="609" y="340"/>
                  </a:lnTo>
                  <a:lnTo>
                    <a:pt x="602" y="340"/>
                  </a:lnTo>
                  <a:lnTo>
                    <a:pt x="603" y="350"/>
                  </a:lnTo>
                  <a:lnTo>
                    <a:pt x="597" y="358"/>
                  </a:lnTo>
                  <a:lnTo>
                    <a:pt x="589" y="351"/>
                  </a:lnTo>
                  <a:lnTo>
                    <a:pt x="585" y="353"/>
                  </a:lnTo>
                  <a:lnTo>
                    <a:pt x="583" y="364"/>
                  </a:lnTo>
                  <a:lnTo>
                    <a:pt x="578" y="366"/>
                  </a:lnTo>
                  <a:lnTo>
                    <a:pt x="575" y="358"/>
                  </a:lnTo>
                  <a:lnTo>
                    <a:pt x="571" y="366"/>
                  </a:lnTo>
                  <a:lnTo>
                    <a:pt x="576" y="377"/>
                  </a:lnTo>
                  <a:lnTo>
                    <a:pt x="574" y="380"/>
                  </a:lnTo>
                  <a:lnTo>
                    <a:pt x="575" y="388"/>
                  </a:lnTo>
                  <a:lnTo>
                    <a:pt x="560" y="388"/>
                  </a:lnTo>
                  <a:lnTo>
                    <a:pt x="570" y="399"/>
                  </a:lnTo>
                  <a:lnTo>
                    <a:pt x="560" y="411"/>
                  </a:lnTo>
                  <a:lnTo>
                    <a:pt x="499" y="415"/>
                  </a:lnTo>
                  <a:lnTo>
                    <a:pt x="521" y="391"/>
                  </a:lnTo>
                  <a:lnTo>
                    <a:pt x="524" y="380"/>
                  </a:lnTo>
                  <a:lnTo>
                    <a:pt x="511" y="369"/>
                  </a:lnTo>
                  <a:lnTo>
                    <a:pt x="309" y="377"/>
                  </a:lnTo>
                  <a:lnTo>
                    <a:pt x="106" y="382"/>
                  </a:lnTo>
                  <a:lnTo>
                    <a:pt x="105" y="337"/>
                  </a:lnTo>
                  <a:lnTo>
                    <a:pt x="104" y="139"/>
                  </a:lnTo>
                  <a:lnTo>
                    <a:pt x="90" y="139"/>
                  </a:lnTo>
                  <a:lnTo>
                    <a:pt x="79" y="127"/>
                  </a:lnTo>
                  <a:lnTo>
                    <a:pt x="78" y="120"/>
                  </a:lnTo>
                  <a:lnTo>
                    <a:pt x="68" y="113"/>
                  </a:lnTo>
                  <a:lnTo>
                    <a:pt x="57" y="105"/>
                  </a:lnTo>
                  <a:lnTo>
                    <a:pt x="67" y="92"/>
                  </a:lnTo>
                  <a:lnTo>
                    <a:pt x="79" y="85"/>
                  </a:lnTo>
                  <a:lnTo>
                    <a:pt x="78" y="78"/>
                  </a:lnTo>
                  <a:lnTo>
                    <a:pt x="73" y="73"/>
                  </a:lnTo>
                  <a:lnTo>
                    <a:pt x="67" y="71"/>
                  </a:lnTo>
                  <a:lnTo>
                    <a:pt x="65" y="73"/>
                  </a:lnTo>
                  <a:lnTo>
                    <a:pt x="56" y="73"/>
                  </a:lnTo>
                  <a:lnTo>
                    <a:pt x="39" y="63"/>
                  </a:lnTo>
                  <a:lnTo>
                    <a:pt x="33" y="60"/>
                  </a:lnTo>
                  <a:lnTo>
                    <a:pt x="32" y="51"/>
                  </a:lnTo>
                  <a:lnTo>
                    <a:pt x="21" y="40"/>
                  </a:lnTo>
                  <a:lnTo>
                    <a:pt x="11" y="34"/>
                  </a:lnTo>
                  <a:lnTo>
                    <a:pt x="7" y="16"/>
                  </a:lnTo>
                  <a:lnTo>
                    <a:pt x="1" y="14"/>
                  </a:lnTo>
                  <a:lnTo>
                    <a:pt x="0" y="9"/>
                  </a:lnTo>
                  <a:lnTo>
                    <a:pt x="173" y="5"/>
                  </a:lnTo>
                  <a:lnTo>
                    <a:pt x="347" y="0"/>
                  </a:lnTo>
                  <a:lnTo>
                    <a:pt x="357" y="5"/>
                  </a:lnTo>
                  <a:lnTo>
                    <a:pt x="369" y="17"/>
                  </a:lnTo>
                  <a:lnTo>
                    <a:pt x="377" y="20"/>
                  </a:lnTo>
                  <a:lnTo>
                    <a:pt x="369" y="32"/>
                  </a:lnTo>
                  <a:lnTo>
                    <a:pt x="369" y="43"/>
                  </a:lnTo>
                  <a:lnTo>
                    <a:pt x="379" y="60"/>
                  </a:lnTo>
                  <a:lnTo>
                    <a:pt x="377" y="66"/>
                  </a:lnTo>
                  <a:lnTo>
                    <a:pt x="383" y="71"/>
                  </a:lnTo>
                  <a:lnTo>
                    <a:pt x="385" y="76"/>
                  </a:lnTo>
                  <a:lnTo>
                    <a:pt x="396" y="85"/>
                  </a:lnTo>
                  <a:lnTo>
                    <a:pt x="420" y="104"/>
                  </a:lnTo>
                  <a:lnTo>
                    <a:pt x="444" y="121"/>
                  </a:lnTo>
                  <a:lnTo>
                    <a:pt x="449" y="142"/>
                  </a:lnTo>
                  <a:lnTo>
                    <a:pt x="455" y="153"/>
                  </a:lnTo>
                  <a:lnTo>
                    <a:pt x="463" y="153"/>
                  </a:lnTo>
                  <a:lnTo>
                    <a:pt x="471" y="144"/>
                  </a:lnTo>
                  <a:lnTo>
                    <a:pt x="488" y="147"/>
                  </a:lnTo>
                  <a:lnTo>
                    <a:pt x="499" y="153"/>
                  </a:lnTo>
                  <a:lnTo>
                    <a:pt x="502" y="157"/>
                  </a:lnTo>
                  <a:lnTo>
                    <a:pt x="497" y="161"/>
                  </a:lnTo>
                  <a:lnTo>
                    <a:pt x="497" y="175"/>
                  </a:lnTo>
                  <a:lnTo>
                    <a:pt x="485" y="197"/>
                  </a:lnTo>
                  <a:lnTo>
                    <a:pt x="482" y="210"/>
                  </a:lnTo>
                  <a:lnTo>
                    <a:pt x="495" y="220"/>
                  </a:lnTo>
                  <a:lnTo>
                    <a:pt x="515" y="231"/>
                  </a:lnTo>
                  <a:lnTo>
                    <a:pt x="524" y="241"/>
                  </a:lnTo>
                  <a:lnTo>
                    <a:pt x="538" y="240"/>
                  </a:lnTo>
                  <a:lnTo>
                    <a:pt x="548" y="24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0" name="Freeform 44"/>
            <p:cNvSpPr>
              <a:spLocks/>
            </p:cNvSpPr>
            <p:nvPr/>
          </p:nvSpPr>
          <p:spPr bwMode="auto">
            <a:xfrm>
              <a:off x="2204" y="1559"/>
              <a:ext cx="683" cy="381"/>
            </a:xfrm>
            <a:custGeom>
              <a:avLst/>
              <a:gdLst/>
              <a:ahLst/>
              <a:cxnLst>
                <a:cxn ang="0">
                  <a:pos x="295" y="453"/>
                </a:cxn>
                <a:cxn ang="0">
                  <a:pos x="309" y="471"/>
                </a:cxn>
                <a:cxn ang="0">
                  <a:pos x="459" y="441"/>
                </a:cxn>
                <a:cxn ang="0">
                  <a:pos x="739" y="472"/>
                </a:cxn>
                <a:cxn ang="0">
                  <a:pos x="891" y="396"/>
                </a:cxn>
                <a:cxn ang="0">
                  <a:pos x="924" y="117"/>
                </a:cxn>
                <a:cxn ang="0">
                  <a:pos x="459" y="69"/>
                </a:cxn>
                <a:cxn ang="0">
                  <a:pos x="25" y="0"/>
                </a:cxn>
                <a:cxn ang="0">
                  <a:pos x="9" y="106"/>
                </a:cxn>
                <a:cxn ang="0">
                  <a:pos x="10" y="135"/>
                </a:cxn>
                <a:cxn ang="0">
                  <a:pos x="7" y="144"/>
                </a:cxn>
                <a:cxn ang="0">
                  <a:pos x="36" y="168"/>
                </a:cxn>
                <a:cxn ang="0">
                  <a:pos x="67" y="220"/>
                </a:cxn>
                <a:cxn ang="0">
                  <a:pos x="73" y="222"/>
                </a:cxn>
                <a:cxn ang="0">
                  <a:pos x="76" y="233"/>
                </a:cxn>
                <a:cxn ang="0">
                  <a:pos x="91" y="247"/>
                </a:cxn>
                <a:cxn ang="0">
                  <a:pos x="89" y="253"/>
                </a:cxn>
                <a:cxn ang="0">
                  <a:pos x="69" y="289"/>
                </a:cxn>
                <a:cxn ang="0">
                  <a:pos x="64" y="304"/>
                </a:cxn>
                <a:cxn ang="0">
                  <a:pos x="63" y="315"/>
                </a:cxn>
                <a:cxn ang="0">
                  <a:pos x="55" y="323"/>
                </a:cxn>
                <a:cxn ang="0">
                  <a:pos x="58" y="330"/>
                </a:cxn>
                <a:cxn ang="0">
                  <a:pos x="76" y="339"/>
                </a:cxn>
                <a:cxn ang="0">
                  <a:pos x="105" y="326"/>
                </a:cxn>
                <a:cxn ang="0">
                  <a:pos x="114" y="346"/>
                </a:cxn>
                <a:cxn ang="0">
                  <a:pos x="128" y="394"/>
                </a:cxn>
                <a:cxn ang="0">
                  <a:pos x="130" y="411"/>
                </a:cxn>
                <a:cxn ang="0">
                  <a:pos x="148" y="421"/>
                </a:cxn>
                <a:cxn ang="0">
                  <a:pos x="165" y="458"/>
                </a:cxn>
                <a:cxn ang="0">
                  <a:pos x="193" y="454"/>
                </a:cxn>
                <a:cxn ang="0">
                  <a:pos x="214" y="448"/>
                </a:cxn>
                <a:cxn ang="0">
                  <a:pos x="273" y="459"/>
                </a:cxn>
                <a:cxn ang="0">
                  <a:pos x="286" y="442"/>
                </a:cxn>
              </a:cxnLst>
              <a:rect l="0" t="0" r="r" b="b"/>
              <a:pathLst>
                <a:path w="925" h="485">
                  <a:moveTo>
                    <a:pt x="286" y="442"/>
                  </a:moveTo>
                  <a:lnTo>
                    <a:pt x="295" y="453"/>
                  </a:lnTo>
                  <a:lnTo>
                    <a:pt x="303" y="468"/>
                  </a:lnTo>
                  <a:lnTo>
                    <a:pt x="309" y="471"/>
                  </a:lnTo>
                  <a:lnTo>
                    <a:pt x="318" y="423"/>
                  </a:lnTo>
                  <a:lnTo>
                    <a:pt x="459" y="441"/>
                  </a:lnTo>
                  <a:lnTo>
                    <a:pt x="598" y="458"/>
                  </a:lnTo>
                  <a:lnTo>
                    <a:pt x="739" y="472"/>
                  </a:lnTo>
                  <a:lnTo>
                    <a:pt x="881" y="484"/>
                  </a:lnTo>
                  <a:lnTo>
                    <a:pt x="891" y="396"/>
                  </a:lnTo>
                  <a:lnTo>
                    <a:pt x="907" y="258"/>
                  </a:lnTo>
                  <a:lnTo>
                    <a:pt x="924" y="117"/>
                  </a:lnTo>
                  <a:lnTo>
                    <a:pt x="698" y="92"/>
                  </a:lnTo>
                  <a:lnTo>
                    <a:pt x="459" y="69"/>
                  </a:lnTo>
                  <a:lnTo>
                    <a:pt x="206" y="30"/>
                  </a:lnTo>
                  <a:lnTo>
                    <a:pt x="25" y="0"/>
                  </a:lnTo>
                  <a:lnTo>
                    <a:pt x="0" y="91"/>
                  </a:lnTo>
                  <a:lnTo>
                    <a:pt x="9" y="106"/>
                  </a:lnTo>
                  <a:lnTo>
                    <a:pt x="15" y="119"/>
                  </a:lnTo>
                  <a:lnTo>
                    <a:pt x="10" y="135"/>
                  </a:lnTo>
                  <a:lnTo>
                    <a:pt x="19" y="143"/>
                  </a:lnTo>
                  <a:lnTo>
                    <a:pt x="7" y="144"/>
                  </a:lnTo>
                  <a:lnTo>
                    <a:pt x="23" y="162"/>
                  </a:lnTo>
                  <a:lnTo>
                    <a:pt x="36" y="168"/>
                  </a:lnTo>
                  <a:lnTo>
                    <a:pt x="39" y="175"/>
                  </a:lnTo>
                  <a:lnTo>
                    <a:pt x="67" y="220"/>
                  </a:lnTo>
                  <a:lnTo>
                    <a:pt x="67" y="225"/>
                  </a:lnTo>
                  <a:lnTo>
                    <a:pt x="73" y="222"/>
                  </a:lnTo>
                  <a:lnTo>
                    <a:pt x="76" y="225"/>
                  </a:lnTo>
                  <a:lnTo>
                    <a:pt x="76" y="233"/>
                  </a:lnTo>
                  <a:lnTo>
                    <a:pt x="98" y="234"/>
                  </a:lnTo>
                  <a:lnTo>
                    <a:pt x="91" y="247"/>
                  </a:lnTo>
                  <a:lnTo>
                    <a:pt x="89" y="247"/>
                  </a:lnTo>
                  <a:lnTo>
                    <a:pt x="89" y="253"/>
                  </a:lnTo>
                  <a:lnTo>
                    <a:pt x="69" y="279"/>
                  </a:lnTo>
                  <a:lnTo>
                    <a:pt x="69" y="289"/>
                  </a:lnTo>
                  <a:lnTo>
                    <a:pt x="73" y="303"/>
                  </a:lnTo>
                  <a:lnTo>
                    <a:pt x="64" y="304"/>
                  </a:lnTo>
                  <a:lnTo>
                    <a:pt x="59" y="312"/>
                  </a:lnTo>
                  <a:lnTo>
                    <a:pt x="63" y="315"/>
                  </a:lnTo>
                  <a:lnTo>
                    <a:pt x="60" y="320"/>
                  </a:lnTo>
                  <a:lnTo>
                    <a:pt x="55" y="323"/>
                  </a:lnTo>
                  <a:lnTo>
                    <a:pt x="54" y="329"/>
                  </a:lnTo>
                  <a:lnTo>
                    <a:pt x="58" y="330"/>
                  </a:lnTo>
                  <a:lnTo>
                    <a:pt x="65" y="337"/>
                  </a:lnTo>
                  <a:lnTo>
                    <a:pt x="76" y="339"/>
                  </a:lnTo>
                  <a:lnTo>
                    <a:pt x="100" y="324"/>
                  </a:lnTo>
                  <a:lnTo>
                    <a:pt x="105" y="326"/>
                  </a:lnTo>
                  <a:lnTo>
                    <a:pt x="105" y="332"/>
                  </a:lnTo>
                  <a:lnTo>
                    <a:pt x="114" y="346"/>
                  </a:lnTo>
                  <a:lnTo>
                    <a:pt x="114" y="368"/>
                  </a:lnTo>
                  <a:lnTo>
                    <a:pt x="128" y="394"/>
                  </a:lnTo>
                  <a:lnTo>
                    <a:pt x="123" y="405"/>
                  </a:lnTo>
                  <a:lnTo>
                    <a:pt x="130" y="411"/>
                  </a:lnTo>
                  <a:lnTo>
                    <a:pt x="139" y="413"/>
                  </a:lnTo>
                  <a:lnTo>
                    <a:pt x="148" y="421"/>
                  </a:lnTo>
                  <a:lnTo>
                    <a:pt x="152" y="450"/>
                  </a:lnTo>
                  <a:lnTo>
                    <a:pt x="165" y="458"/>
                  </a:lnTo>
                  <a:lnTo>
                    <a:pt x="174" y="449"/>
                  </a:lnTo>
                  <a:lnTo>
                    <a:pt x="193" y="454"/>
                  </a:lnTo>
                  <a:lnTo>
                    <a:pt x="205" y="453"/>
                  </a:lnTo>
                  <a:lnTo>
                    <a:pt x="214" y="448"/>
                  </a:lnTo>
                  <a:lnTo>
                    <a:pt x="223" y="453"/>
                  </a:lnTo>
                  <a:lnTo>
                    <a:pt x="273" y="459"/>
                  </a:lnTo>
                  <a:lnTo>
                    <a:pt x="278" y="444"/>
                  </a:lnTo>
                  <a:lnTo>
                    <a:pt x="286" y="44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1" name="Freeform 45"/>
            <p:cNvSpPr>
              <a:spLocks/>
            </p:cNvSpPr>
            <p:nvPr/>
          </p:nvSpPr>
          <p:spPr bwMode="auto">
            <a:xfrm>
              <a:off x="4140" y="2429"/>
              <a:ext cx="595" cy="228"/>
            </a:xfrm>
            <a:custGeom>
              <a:avLst/>
              <a:gdLst/>
              <a:ahLst/>
              <a:cxnLst>
                <a:cxn ang="0">
                  <a:pos x="319" y="212"/>
                </a:cxn>
                <a:cxn ang="0">
                  <a:pos x="336" y="231"/>
                </a:cxn>
                <a:cxn ang="0">
                  <a:pos x="434" y="217"/>
                </a:cxn>
                <a:cxn ang="0">
                  <a:pos x="561" y="288"/>
                </a:cxn>
                <a:cxn ang="0">
                  <a:pos x="565" y="285"/>
                </a:cxn>
                <a:cxn ang="0">
                  <a:pos x="587" y="278"/>
                </a:cxn>
                <a:cxn ang="0">
                  <a:pos x="610" y="276"/>
                </a:cxn>
                <a:cxn ang="0">
                  <a:pos x="611" y="277"/>
                </a:cxn>
                <a:cxn ang="0">
                  <a:pos x="616" y="276"/>
                </a:cxn>
                <a:cxn ang="0">
                  <a:pos x="616" y="272"/>
                </a:cxn>
                <a:cxn ang="0">
                  <a:pos x="625" y="239"/>
                </a:cxn>
                <a:cxn ang="0">
                  <a:pos x="634" y="225"/>
                </a:cxn>
                <a:cxn ang="0">
                  <a:pos x="670" y="196"/>
                </a:cxn>
                <a:cxn ang="0">
                  <a:pos x="708" y="182"/>
                </a:cxn>
                <a:cxn ang="0">
                  <a:pos x="719" y="181"/>
                </a:cxn>
                <a:cxn ang="0">
                  <a:pos x="728" y="185"/>
                </a:cxn>
                <a:cxn ang="0">
                  <a:pos x="731" y="181"/>
                </a:cxn>
                <a:cxn ang="0">
                  <a:pos x="748" y="155"/>
                </a:cxn>
                <a:cxn ang="0">
                  <a:pos x="776" y="126"/>
                </a:cxn>
                <a:cxn ang="0">
                  <a:pos x="806" y="111"/>
                </a:cxn>
                <a:cxn ang="0">
                  <a:pos x="800" y="77"/>
                </a:cxn>
                <a:cxn ang="0">
                  <a:pos x="793" y="65"/>
                </a:cxn>
                <a:cxn ang="0">
                  <a:pos x="759" y="30"/>
                </a:cxn>
                <a:cxn ang="0">
                  <a:pos x="740" y="0"/>
                </a:cxn>
                <a:cxn ang="0">
                  <a:pos x="610" y="23"/>
                </a:cxn>
                <a:cxn ang="0">
                  <a:pos x="478" y="45"/>
                </a:cxn>
                <a:cxn ang="0">
                  <a:pos x="347" y="63"/>
                </a:cxn>
                <a:cxn ang="0">
                  <a:pos x="217" y="81"/>
                </a:cxn>
                <a:cxn ang="0">
                  <a:pos x="213" y="105"/>
                </a:cxn>
                <a:cxn ang="0">
                  <a:pos x="203" y="108"/>
                </a:cxn>
                <a:cxn ang="0">
                  <a:pos x="193" y="128"/>
                </a:cxn>
                <a:cxn ang="0">
                  <a:pos x="182" y="131"/>
                </a:cxn>
                <a:cxn ang="0">
                  <a:pos x="173" y="128"/>
                </a:cxn>
                <a:cxn ang="0">
                  <a:pos x="158" y="137"/>
                </a:cxn>
                <a:cxn ang="0">
                  <a:pos x="150" y="147"/>
                </a:cxn>
                <a:cxn ang="0">
                  <a:pos x="141" y="146"/>
                </a:cxn>
                <a:cxn ang="0">
                  <a:pos x="141" y="142"/>
                </a:cxn>
                <a:cxn ang="0">
                  <a:pos x="139" y="141"/>
                </a:cxn>
                <a:cxn ang="0">
                  <a:pos x="115" y="154"/>
                </a:cxn>
                <a:cxn ang="0">
                  <a:pos x="117" y="161"/>
                </a:cxn>
                <a:cxn ang="0">
                  <a:pos x="109" y="172"/>
                </a:cxn>
                <a:cxn ang="0">
                  <a:pos x="99" y="173"/>
                </a:cxn>
                <a:cxn ang="0">
                  <a:pos x="88" y="180"/>
                </a:cxn>
                <a:cxn ang="0">
                  <a:pos x="88" y="181"/>
                </a:cxn>
                <a:cxn ang="0">
                  <a:pos x="67" y="196"/>
                </a:cxn>
                <a:cxn ang="0">
                  <a:pos x="43" y="199"/>
                </a:cxn>
                <a:cxn ang="0">
                  <a:pos x="32" y="207"/>
                </a:cxn>
                <a:cxn ang="0">
                  <a:pos x="24" y="214"/>
                </a:cxn>
                <a:cxn ang="0">
                  <a:pos x="23" y="226"/>
                </a:cxn>
                <a:cxn ang="0">
                  <a:pos x="18" y="231"/>
                </a:cxn>
                <a:cxn ang="0">
                  <a:pos x="2" y="232"/>
                </a:cxn>
                <a:cxn ang="0">
                  <a:pos x="0" y="238"/>
                </a:cxn>
                <a:cxn ang="0">
                  <a:pos x="1" y="257"/>
                </a:cxn>
                <a:cxn ang="0">
                  <a:pos x="113" y="243"/>
                </a:cxn>
                <a:cxn ang="0">
                  <a:pos x="123" y="240"/>
                </a:cxn>
                <a:cxn ang="0">
                  <a:pos x="144" y="233"/>
                </a:cxn>
                <a:cxn ang="0">
                  <a:pos x="149" y="226"/>
                </a:cxn>
                <a:cxn ang="0">
                  <a:pos x="180" y="217"/>
                </a:cxn>
                <a:cxn ang="0">
                  <a:pos x="302" y="205"/>
                </a:cxn>
                <a:cxn ang="0">
                  <a:pos x="307" y="212"/>
                </a:cxn>
                <a:cxn ang="0">
                  <a:pos x="315" y="209"/>
                </a:cxn>
                <a:cxn ang="0">
                  <a:pos x="319" y="212"/>
                </a:cxn>
              </a:cxnLst>
              <a:rect l="0" t="0" r="r" b="b"/>
              <a:pathLst>
                <a:path w="807" h="289">
                  <a:moveTo>
                    <a:pt x="319" y="212"/>
                  </a:moveTo>
                  <a:lnTo>
                    <a:pt x="336" y="231"/>
                  </a:lnTo>
                  <a:lnTo>
                    <a:pt x="434" y="217"/>
                  </a:lnTo>
                  <a:lnTo>
                    <a:pt x="561" y="288"/>
                  </a:lnTo>
                  <a:lnTo>
                    <a:pt x="565" y="285"/>
                  </a:lnTo>
                  <a:lnTo>
                    <a:pt x="587" y="278"/>
                  </a:lnTo>
                  <a:lnTo>
                    <a:pt x="610" y="276"/>
                  </a:lnTo>
                  <a:lnTo>
                    <a:pt x="611" y="277"/>
                  </a:lnTo>
                  <a:lnTo>
                    <a:pt x="616" y="276"/>
                  </a:lnTo>
                  <a:lnTo>
                    <a:pt x="616" y="272"/>
                  </a:lnTo>
                  <a:lnTo>
                    <a:pt x="625" y="239"/>
                  </a:lnTo>
                  <a:lnTo>
                    <a:pt x="634" y="225"/>
                  </a:lnTo>
                  <a:lnTo>
                    <a:pt x="670" y="196"/>
                  </a:lnTo>
                  <a:lnTo>
                    <a:pt x="708" y="182"/>
                  </a:lnTo>
                  <a:lnTo>
                    <a:pt x="719" y="181"/>
                  </a:lnTo>
                  <a:lnTo>
                    <a:pt x="728" y="185"/>
                  </a:lnTo>
                  <a:lnTo>
                    <a:pt x="731" y="181"/>
                  </a:lnTo>
                  <a:lnTo>
                    <a:pt x="748" y="155"/>
                  </a:lnTo>
                  <a:lnTo>
                    <a:pt x="776" y="126"/>
                  </a:lnTo>
                  <a:lnTo>
                    <a:pt x="806" y="111"/>
                  </a:lnTo>
                  <a:lnTo>
                    <a:pt x="800" y="77"/>
                  </a:lnTo>
                  <a:lnTo>
                    <a:pt x="793" y="65"/>
                  </a:lnTo>
                  <a:lnTo>
                    <a:pt x="759" y="30"/>
                  </a:lnTo>
                  <a:lnTo>
                    <a:pt x="740" y="0"/>
                  </a:lnTo>
                  <a:lnTo>
                    <a:pt x="610" y="23"/>
                  </a:lnTo>
                  <a:lnTo>
                    <a:pt x="478" y="45"/>
                  </a:lnTo>
                  <a:lnTo>
                    <a:pt x="347" y="63"/>
                  </a:lnTo>
                  <a:lnTo>
                    <a:pt x="217" y="81"/>
                  </a:lnTo>
                  <a:lnTo>
                    <a:pt x="213" y="105"/>
                  </a:lnTo>
                  <a:lnTo>
                    <a:pt x="203" y="108"/>
                  </a:lnTo>
                  <a:lnTo>
                    <a:pt x="193" y="128"/>
                  </a:lnTo>
                  <a:lnTo>
                    <a:pt x="182" y="131"/>
                  </a:lnTo>
                  <a:lnTo>
                    <a:pt x="173" y="128"/>
                  </a:lnTo>
                  <a:lnTo>
                    <a:pt x="158" y="137"/>
                  </a:lnTo>
                  <a:lnTo>
                    <a:pt x="150" y="147"/>
                  </a:lnTo>
                  <a:lnTo>
                    <a:pt x="141" y="146"/>
                  </a:lnTo>
                  <a:lnTo>
                    <a:pt x="141" y="142"/>
                  </a:lnTo>
                  <a:lnTo>
                    <a:pt x="139" y="141"/>
                  </a:lnTo>
                  <a:lnTo>
                    <a:pt x="115" y="154"/>
                  </a:lnTo>
                  <a:lnTo>
                    <a:pt x="117" y="161"/>
                  </a:lnTo>
                  <a:lnTo>
                    <a:pt x="109" y="172"/>
                  </a:lnTo>
                  <a:lnTo>
                    <a:pt x="99" y="173"/>
                  </a:lnTo>
                  <a:lnTo>
                    <a:pt x="88" y="180"/>
                  </a:lnTo>
                  <a:lnTo>
                    <a:pt x="88" y="181"/>
                  </a:lnTo>
                  <a:lnTo>
                    <a:pt x="67" y="196"/>
                  </a:lnTo>
                  <a:lnTo>
                    <a:pt x="43" y="199"/>
                  </a:lnTo>
                  <a:lnTo>
                    <a:pt x="32" y="207"/>
                  </a:lnTo>
                  <a:lnTo>
                    <a:pt x="24" y="214"/>
                  </a:lnTo>
                  <a:lnTo>
                    <a:pt x="23" y="226"/>
                  </a:lnTo>
                  <a:lnTo>
                    <a:pt x="18" y="231"/>
                  </a:lnTo>
                  <a:lnTo>
                    <a:pt x="2" y="232"/>
                  </a:lnTo>
                  <a:lnTo>
                    <a:pt x="0" y="238"/>
                  </a:lnTo>
                  <a:lnTo>
                    <a:pt x="1" y="257"/>
                  </a:lnTo>
                  <a:lnTo>
                    <a:pt x="113" y="243"/>
                  </a:lnTo>
                  <a:lnTo>
                    <a:pt x="123" y="240"/>
                  </a:lnTo>
                  <a:lnTo>
                    <a:pt x="144" y="233"/>
                  </a:lnTo>
                  <a:lnTo>
                    <a:pt x="149" y="226"/>
                  </a:lnTo>
                  <a:lnTo>
                    <a:pt x="180" y="217"/>
                  </a:lnTo>
                  <a:lnTo>
                    <a:pt x="302" y="205"/>
                  </a:lnTo>
                  <a:lnTo>
                    <a:pt x="307" y="212"/>
                  </a:lnTo>
                  <a:lnTo>
                    <a:pt x="315" y="209"/>
                  </a:lnTo>
                  <a:lnTo>
                    <a:pt x="319" y="21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2" name="Freeform 46"/>
            <p:cNvSpPr>
              <a:spLocks/>
            </p:cNvSpPr>
            <p:nvPr/>
          </p:nvSpPr>
          <p:spPr bwMode="auto">
            <a:xfrm>
              <a:off x="2860" y="1650"/>
              <a:ext cx="443" cy="252"/>
            </a:xfrm>
            <a:custGeom>
              <a:avLst/>
              <a:gdLst/>
              <a:ahLst/>
              <a:cxnLst>
                <a:cxn ang="0">
                  <a:pos x="576" y="157"/>
                </a:cxn>
                <a:cxn ang="0">
                  <a:pos x="579" y="217"/>
                </a:cxn>
                <a:cxn ang="0">
                  <a:pos x="583" y="229"/>
                </a:cxn>
                <a:cxn ang="0">
                  <a:pos x="583" y="254"/>
                </a:cxn>
                <a:cxn ang="0">
                  <a:pos x="585" y="265"/>
                </a:cxn>
                <a:cxn ang="0">
                  <a:pos x="594" y="280"/>
                </a:cxn>
                <a:cxn ang="0">
                  <a:pos x="598" y="289"/>
                </a:cxn>
                <a:cxn ang="0">
                  <a:pos x="600" y="320"/>
                </a:cxn>
                <a:cxn ang="0">
                  <a:pos x="450" y="317"/>
                </a:cxn>
                <a:cxn ang="0">
                  <a:pos x="299" y="312"/>
                </a:cxn>
                <a:cxn ang="0">
                  <a:pos x="149" y="304"/>
                </a:cxn>
                <a:cxn ang="0">
                  <a:pos x="0" y="293"/>
                </a:cxn>
                <a:cxn ang="0">
                  <a:pos x="16" y="147"/>
                </a:cxn>
                <a:cxn ang="0">
                  <a:pos x="32" y="0"/>
                </a:cxn>
                <a:cxn ang="0">
                  <a:pos x="160" y="9"/>
                </a:cxn>
                <a:cxn ang="0">
                  <a:pos x="291" y="16"/>
                </a:cxn>
                <a:cxn ang="0">
                  <a:pos x="434" y="19"/>
                </a:cxn>
                <a:cxn ang="0">
                  <a:pos x="550" y="23"/>
                </a:cxn>
                <a:cxn ang="0">
                  <a:pos x="558" y="49"/>
                </a:cxn>
                <a:cxn ang="0">
                  <a:pos x="554" y="67"/>
                </a:cxn>
                <a:cxn ang="0">
                  <a:pos x="557" y="71"/>
                </a:cxn>
                <a:cxn ang="0">
                  <a:pos x="557" y="102"/>
                </a:cxn>
                <a:cxn ang="0">
                  <a:pos x="567" y="134"/>
                </a:cxn>
                <a:cxn ang="0">
                  <a:pos x="576" y="157"/>
                </a:cxn>
              </a:cxnLst>
              <a:rect l="0" t="0" r="r" b="b"/>
              <a:pathLst>
                <a:path w="601" h="321">
                  <a:moveTo>
                    <a:pt x="576" y="157"/>
                  </a:moveTo>
                  <a:lnTo>
                    <a:pt x="579" y="217"/>
                  </a:lnTo>
                  <a:lnTo>
                    <a:pt x="583" y="229"/>
                  </a:lnTo>
                  <a:lnTo>
                    <a:pt x="583" y="254"/>
                  </a:lnTo>
                  <a:lnTo>
                    <a:pt x="585" y="265"/>
                  </a:lnTo>
                  <a:lnTo>
                    <a:pt x="594" y="280"/>
                  </a:lnTo>
                  <a:lnTo>
                    <a:pt x="598" y="289"/>
                  </a:lnTo>
                  <a:lnTo>
                    <a:pt x="600" y="320"/>
                  </a:lnTo>
                  <a:lnTo>
                    <a:pt x="450" y="317"/>
                  </a:lnTo>
                  <a:lnTo>
                    <a:pt x="299" y="312"/>
                  </a:lnTo>
                  <a:lnTo>
                    <a:pt x="149" y="304"/>
                  </a:lnTo>
                  <a:lnTo>
                    <a:pt x="0" y="293"/>
                  </a:lnTo>
                  <a:lnTo>
                    <a:pt x="16" y="147"/>
                  </a:lnTo>
                  <a:lnTo>
                    <a:pt x="32" y="0"/>
                  </a:lnTo>
                  <a:lnTo>
                    <a:pt x="160" y="9"/>
                  </a:lnTo>
                  <a:lnTo>
                    <a:pt x="291" y="16"/>
                  </a:lnTo>
                  <a:lnTo>
                    <a:pt x="434" y="19"/>
                  </a:lnTo>
                  <a:lnTo>
                    <a:pt x="550" y="23"/>
                  </a:lnTo>
                  <a:lnTo>
                    <a:pt x="558" y="49"/>
                  </a:lnTo>
                  <a:lnTo>
                    <a:pt x="554" y="67"/>
                  </a:lnTo>
                  <a:lnTo>
                    <a:pt x="557" y="71"/>
                  </a:lnTo>
                  <a:lnTo>
                    <a:pt x="557" y="102"/>
                  </a:lnTo>
                  <a:lnTo>
                    <a:pt x="567" y="134"/>
                  </a:lnTo>
                  <a:lnTo>
                    <a:pt x="576" y="157"/>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3" name="Freeform 47"/>
            <p:cNvSpPr>
              <a:spLocks/>
            </p:cNvSpPr>
            <p:nvPr/>
          </p:nvSpPr>
          <p:spPr bwMode="auto">
            <a:xfrm>
              <a:off x="2823" y="2084"/>
              <a:ext cx="556" cy="234"/>
            </a:xfrm>
            <a:custGeom>
              <a:avLst/>
              <a:gdLst/>
              <a:ahLst/>
              <a:cxnLst>
                <a:cxn ang="0">
                  <a:pos x="637" y="69"/>
                </a:cxn>
                <a:cxn ang="0">
                  <a:pos x="648" y="72"/>
                </a:cxn>
                <a:cxn ang="0">
                  <a:pos x="654" y="71"/>
                </a:cxn>
                <a:cxn ang="0">
                  <a:pos x="662" y="93"/>
                </a:cxn>
                <a:cxn ang="0">
                  <a:pos x="660" y="97"/>
                </a:cxn>
                <a:cxn ang="0">
                  <a:pos x="667" y="104"/>
                </a:cxn>
                <a:cxn ang="0">
                  <a:pos x="670" y="117"/>
                </a:cxn>
                <a:cxn ang="0">
                  <a:pos x="675" y="117"/>
                </a:cxn>
                <a:cxn ang="0">
                  <a:pos x="681" y="140"/>
                </a:cxn>
                <a:cxn ang="0">
                  <a:pos x="680" y="151"/>
                </a:cxn>
                <a:cxn ang="0">
                  <a:pos x="689" y="159"/>
                </a:cxn>
                <a:cxn ang="0">
                  <a:pos x="689" y="161"/>
                </a:cxn>
                <a:cxn ang="0">
                  <a:pos x="702" y="179"/>
                </a:cxn>
                <a:cxn ang="0">
                  <a:pos x="697" y="185"/>
                </a:cxn>
                <a:cxn ang="0">
                  <a:pos x="697" y="190"/>
                </a:cxn>
                <a:cxn ang="0">
                  <a:pos x="702" y="190"/>
                </a:cxn>
                <a:cxn ang="0">
                  <a:pos x="702" y="200"/>
                </a:cxn>
                <a:cxn ang="0">
                  <a:pos x="706" y="216"/>
                </a:cxn>
                <a:cxn ang="0">
                  <a:pos x="704" y="227"/>
                </a:cxn>
                <a:cxn ang="0">
                  <a:pos x="702" y="229"/>
                </a:cxn>
                <a:cxn ang="0">
                  <a:pos x="702" y="234"/>
                </a:cxn>
                <a:cxn ang="0">
                  <a:pos x="712" y="244"/>
                </a:cxn>
                <a:cxn ang="0">
                  <a:pos x="711" y="246"/>
                </a:cxn>
                <a:cxn ang="0">
                  <a:pos x="712" y="250"/>
                </a:cxn>
                <a:cxn ang="0">
                  <a:pos x="718" y="253"/>
                </a:cxn>
                <a:cxn ang="0">
                  <a:pos x="721" y="271"/>
                </a:cxn>
                <a:cxn ang="0">
                  <a:pos x="730" y="275"/>
                </a:cxn>
                <a:cxn ang="0">
                  <a:pos x="743" y="287"/>
                </a:cxn>
                <a:cxn ang="0">
                  <a:pos x="744" y="296"/>
                </a:cxn>
                <a:cxn ang="0">
                  <a:pos x="751" y="299"/>
                </a:cxn>
                <a:cxn ang="0">
                  <a:pos x="603" y="297"/>
                </a:cxn>
                <a:cxn ang="0">
                  <a:pos x="457" y="296"/>
                </a:cxn>
                <a:cxn ang="0">
                  <a:pos x="309" y="291"/>
                </a:cxn>
                <a:cxn ang="0">
                  <a:pos x="163" y="284"/>
                </a:cxn>
                <a:cxn ang="0">
                  <a:pos x="171" y="194"/>
                </a:cxn>
                <a:cxn ang="0">
                  <a:pos x="0" y="181"/>
                </a:cxn>
                <a:cxn ang="0">
                  <a:pos x="19" y="0"/>
                </a:cxn>
                <a:cxn ang="0">
                  <a:pos x="252" y="14"/>
                </a:cxn>
                <a:cxn ang="0">
                  <a:pos x="482" y="23"/>
                </a:cxn>
                <a:cxn ang="0">
                  <a:pos x="492" y="31"/>
                </a:cxn>
                <a:cxn ang="0">
                  <a:pos x="501" y="34"/>
                </a:cxn>
                <a:cxn ang="0">
                  <a:pos x="523" y="45"/>
                </a:cxn>
                <a:cxn ang="0">
                  <a:pos x="533" y="37"/>
                </a:cxn>
                <a:cxn ang="0">
                  <a:pos x="586" y="37"/>
                </a:cxn>
                <a:cxn ang="0">
                  <a:pos x="596" y="45"/>
                </a:cxn>
                <a:cxn ang="0">
                  <a:pos x="605" y="47"/>
                </a:cxn>
                <a:cxn ang="0">
                  <a:pos x="623" y="51"/>
                </a:cxn>
                <a:cxn ang="0">
                  <a:pos x="637" y="69"/>
                </a:cxn>
              </a:cxnLst>
              <a:rect l="0" t="0" r="r" b="b"/>
              <a:pathLst>
                <a:path w="752" h="300">
                  <a:moveTo>
                    <a:pt x="637" y="69"/>
                  </a:moveTo>
                  <a:lnTo>
                    <a:pt x="648" y="72"/>
                  </a:lnTo>
                  <a:lnTo>
                    <a:pt x="654" y="71"/>
                  </a:lnTo>
                  <a:lnTo>
                    <a:pt x="662" y="93"/>
                  </a:lnTo>
                  <a:lnTo>
                    <a:pt x="660" y="97"/>
                  </a:lnTo>
                  <a:lnTo>
                    <a:pt x="667" y="104"/>
                  </a:lnTo>
                  <a:lnTo>
                    <a:pt x="670" y="117"/>
                  </a:lnTo>
                  <a:lnTo>
                    <a:pt x="675" y="117"/>
                  </a:lnTo>
                  <a:lnTo>
                    <a:pt x="681" y="140"/>
                  </a:lnTo>
                  <a:lnTo>
                    <a:pt x="680" y="151"/>
                  </a:lnTo>
                  <a:lnTo>
                    <a:pt x="689" y="159"/>
                  </a:lnTo>
                  <a:lnTo>
                    <a:pt x="689" y="161"/>
                  </a:lnTo>
                  <a:lnTo>
                    <a:pt x="702" y="179"/>
                  </a:lnTo>
                  <a:lnTo>
                    <a:pt x="697" y="185"/>
                  </a:lnTo>
                  <a:lnTo>
                    <a:pt x="697" y="190"/>
                  </a:lnTo>
                  <a:lnTo>
                    <a:pt x="702" y="190"/>
                  </a:lnTo>
                  <a:lnTo>
                    <a:pt x="702" y="200"/>
                  </a:lnTo>
                  <a:lnTo>
                    <a:pt x="706" y="216"/>
                  </a:lnTo>
                  <a:lnTo>
                    <a:pt x="704" y="227"/>
                  </a:lnTo>
                  <a:lnTo>
                    <a:pt x="702" y="229"/>
                  </a:lnTo>
                  <a:lnTo>
                    <a:pt x="702" y="234"/>
                  </a:lnTo>
                  <a:lnTo>
                    <a:pt x="712" y="244"/>
                  </a:lnTo>
                  <a:lnTo>
                    <a:pt x="711" y="246"/>
                  </a:lnTo>
                  <a:lnTo>
                    <a:pt x="712" y="250"/>
                  </a:lnTo>
                  <a:lnTo>
                    <a:pt x="718" y="253"/>
                  </a:lnTo>
                  <a:lnTo>
                    <a:pt x="721" y="271"/>
                  </a:lnTo>
                  <a:lnTo>
                    <a:pt x="730" y="275"/>
                  </a:lnTo>
                  <a:lnTo>
                    <a:pt x="743" y="287"/>
                  </a:lnTo>
                  <a:lnTo>
                    <a:pt x="744" y="296"/>
                  </a:lnTo>
                  <a:lnTo>
                    <a:pt x="751" y="299"/>
                  </a:lnTo>
                  <a:lnTo>
                    <a:pt x="603" y="297"/>
                  </a:lnTo>
                  <a:lnTo>
                    <a:pt x="457" y="296"/>
                  </a:lnTo>
                  <a:lnTo>
                    <a:pt x="309" y="291"/>
                  </a:lnTo>
                  <a:lnTo>
                    <a:pt x="163" y="284"/>
                  </a:lnTo>
                  <a:lnTo>
                    <a:pt x="171" y="194"/>
                  </a:lnTo>
                  <a:lnTo>
                    <a:pt x="0" y="181"/>
                  </a:lnTo>
                  <a:lnTo>
                    <a:pt x="19" y="0"/>
                  </a:lnTo>
                  <a:lnTo>
                    <a:pt x="252" y="14"/>
                  </a:lnTo>
                  <a:lnTo>
                    <a:pt x="482" y="23"/>
                  </a:lnTo>
                  <a:lnTo>
                    <a:pt x="492" y="31"/>
                  </a:lnTo>
                  <a:lnTo>
                    <a:pt x="501" y="34"/>
                  </a:lnTo>
                  <a:lnTo>
                    <a:pt x="523" y="45"/>
                  </a:lnTo>
                  <a:lnTo>
                    <a:pt x="533" y="37"/>
                  </a:lnTo>
                  <a:lnTo>
                    <a:pt x="586" y="37"/>
                  </a:lnTo>
                  <a:lnTo>
                    <a:pt x="596" y="45"/>
                  </a:lnTo>
                  <a:lnTo>
                    <a:pt x="605" y="47"/>
                  </a:lnTo>
                  <a:lnTo>
                    <a:pt x="623" y="51"/>
                  </a:lnTo>
                  <a:lnTo>
                    <a:pt x="637" y="6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4" name="Freeform 48"/>
            <p:cNvSpPr>
              <a:spLocks/>
            </p:cNvSpPr>
            <p:nvPr/>
          </p:nvSpPr>
          <p:spPr bwMode="auto">
            <a:xfrm>
              <a:off x="4754" y="1758"/>
              <a:ext cx="115" cy="193"/>
            </a:xfrm>
            <a:custGeom>
              <a:avLst/>
              <a:gdLst/>
              <a:ahLst/>
              <a:cxnLst>
                <a:cxn ang="0">
                  <a:pos x="37" y="2"/>
                </a:cxn>
                <a:cxn ang="0">
                  <a:pos x="49" y="0"/>
                </a:cxn>
                <a:cxn ang="0">
                  <a:pos x="120" y="163"/>
                </a:cxn>
                <a:cxn ang="0">
                  <a:pos x="134" y="168"/>
                </a:cxn>
                <a:cxn ang="0">
                  <a:pos x="137" y="177"/>
                </a:cxn>
                <a:cxn ang="0">
                  <a:pos x="152" y="183"/>
                </a:cxn>
                <a:cxn ang="0">
                  <a:pos x="148" y="201"/>
                </a:cxn>
                <a:cxn ang="0">
                  <a:pos x="134" y="205"/>
                </a:cxn>
                <a:cxn ang="0">
                  <a:pos x="124" y="211"/>
                </a:cxn>
                <a:cxn ang="0">
                  <a:pos x="123" y="219"/>
                </a:cxn>
                <a:cxn ang="0">
                  <a:pos x="107" y="227"/>
                </a:cxn>
                <a:cxn ang="0">
                  <a:pos x="18" y="244"/>
                </a:cxn>
                <a:cxn ang="0">
                  <a:pos x="14" y="241"/>
                </a:cxn>
                <a:cxn ang="0">
                  <a:pos x="9" y="224"/>
                </a:cxn>
                <a:cxn ang="0">
                  <a:pos x="10" y="220"/>
                </a:cxn>
                <a:cxn ang="0">
                  <a:pos x="0" y="167"/>
                </a:cxn>
                <a:cxn ang="0">
                  <a:pos x="2" y="166"/>
                </a:cxn>
                <a:cxn ang="0">
                  <a:pos x="7" y="151"/>
                </a:cxn>
                <a:cxn ang="0">
                  <a:pos x="10" y="114"/>
                </a:cxn>
                <a:cxn ang="0">
                  <a:pos x="5" y="104"/>
                </a:cxn>
                <a:cxn ang="0">
                  <a:pos x="7" y="96"/>
                </a:cxn>
                <a:cxn ang="0">
                  <a:pos x="15" y="93"/>
                </a:cxn>
                <a:cxn ang="0">
                  <a:pos x="34" y="73"/>
                </a:cxn>
                <a:cxn ang="0">
                  <a:pos x="22" y="52"/>
                </a:cxn>
                <a:cxn ang="0">
                  <a:pos x="27" y="37"/>
                </a:cxn>
                <a:cxn ang="0">
                  <a:pos x="24" y="27"/>
                </a:cxn>
                <a:cxn ang="0">
                  <a:pos x="22" y="7"/>
                </a:cxn>
                <a:cxn ang="0">
                  <a:pos x="35" y="2"/>
                </a:cxn>
                <a:cxn ang="0">
                  <a:pos x="37" y="2"/>
                </a:cxn>
              </a:cxnLst>
              <a:rect l="0" t="0" r="r" b="b"/>
              <a:pathLst>
                <a:path w="153" h="245">
                  <a:moveTo>
                    <a:pt x="37" y="2"/>
                  </a:moveTo>
                  <a:lnTo>
                    <a:pt x="49" y="0"/>
                  </a:lnTo>
                  <a:lnTo>
                    <a:pt x="120" y="163"/>
                  </a:lnTo>
                  <a:lnTo>
                    <a:pt x="134" y="168"/>
                  </a:lnTo>
                  <a:lnTo>
                    <a:pt x="137" y="177"/>
                  </a:lnTo>
                  <a:lnTo>
                    <a:pt x="152" y="183"/>
                  </a:lnTo>
                  <a:lnTo>
                    <a:pt x="148" y="201"/>
                  </a:lnTo>
                  <a:lnTo>
                    <a:pt x="134" y="205"/>
                  </a:lnTo>
                  <a:lnTo>
                    <a:pt x="124" y="211"/>
                  </a:lnTo>
                  <a:lnTo>
                    <a:pt x="123" y="219"/>
                  </a:lnTo>
                  <a:lnTo>
                    <a:pt x="107" y="227"/>
                  </a:lnTo>
                  <a:lnTo>
                    <a:pt x="18" y="244"/>
                  </a:lnTo>
                  <a:lnTo>
                    <a:pt x="14" y="241"/>
                  </a:lnTo>
                  <a:lnTo>
                    <a:pt x="9" y="224"/>
                  </a:lnTo>
                  <a:lnTo>
                    <a:pt x="10" y="220"/>
                  </a:lnTo>
                  <a:lnTo>
                    <a:pt x="0" y="167"/>
                  </a:lnTo>
                  <a:lnTo>
                    <a:pt x="2" y="166"/>
                  </a:lnTo>
                  <a:lnTo>
                    <a:pt x="7" y="151"/>
                  </a:lnTo>
                  <a:lnTo>
                    <a:pt x="10" y="114"/>
                  </a:lnTo>
                  <a:lnTo>
                    <a:pt x="5" y="104"/>
                  </a:lnTo>
                  <a:lnTo>
                    <a:pt x="7" y="96"/>
                  </a:lnTo>
                  <a:lnTo>
                    <a:pt x="15" y="93"/>
                  </a:lnTo>
                  <a:lnTo>
                    <a:pt x="34" y="73"/>
                  </a:lnTo>
                  <a:lnTo>
                    <a:pt x="22" y="52"/>
                  </a:lnTo>
                  <a:lnTo>
                    <a:pt x="27" y="37"/>
                  </a:lnTo>
                  <a:lnTo>
                    <a:pt x="24" y="27"/>
                  </a:lnTo>
                  <a:lnTo>
                    <a:pt x="22" y="7"/>
                  </a:lnTo>
                  <a:lnTo>
                    <a:pt x="35" y="2"/>
                  </a:lnTo>
                  <a:lnTo>
                    <a:pt x="37" y="2"/>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5" name="Freeform 49"/>
            <p:cNvSpPr>
              <a:spLocks/>
            </p:cNvSpPr>
            <p:nvPr/>
          </p:nvSpPr>
          <p:spPr bwMode="auto">
            <a:xfrm>
              <a:off x="4646" y="2079"/>
              <a:ext cx="93" cy="173"/>
            </a:xfrm>
            <a:custGeom>
              <a:avLst/>
              <a:gdLst/>
              <a:ahLst/>
              <a:cxnLst>
                <a:cxn ang="0">
                  <a:pos x="52" y="198"/>
                </a:cxn>
                <a:cxn ang="0">
                  <a:pos x="69" y="197"/>
                </a:cxn>
                <a:cxn ang="0">
                  <a:pos x="71" y="201"/>
                </a:cxn>
                <a:cxn ang="0">
                  <a:pos x="71" y="221"/>
                </a:cxn>
                <a:cxn ang="0">
                  <a:pos x="78" y="218"/>
                </a:cxn>
                <a:cxn ang="0">
                  <a:pos x="84" y="211"/>
                </a:cxn>
                <a:cxn ang="0">
                  <a:pos x="94" y="187"/>
                </a:cxn>
                <a:cxn ang="0">
                  <a:pos x="109" y="168"/>
                </a:cxn>
                <a:cxn ang="0">
                  <a:pos x="112" y="160"/>
                </a:cxn>
                <a:cxn ang="0">
                  <a:pos x="111" y="158"/>
                </a:cxn>
                <a:cxn ang="0">
                  <a:pos x="117" y="153"/>
                </a:cxn>
                <a:cxn ang="0">
                  <a:pos x="124" y="131"/>
                </a:cxn>
                <a:cxn ang="0">
                  <a:pos x="117" y="74"/>
                </a:cxn>
                <a:cxn ang="0">
                  <a:pos x="112" y="65"/>
                </a:cxn>
                <a:cxn ang="0">
                  <a:pos x="112" y="70"/>
                </a:cxn>
                <a:cxn ang="0">
                  <a:pos x="101" y="70"/>
                </a:cxn>
                <a:cxn ang="0">
                  <a:pos x="94" y="73"/>
                </a:cxn>
                <a:cxn ang="0">
                  <a:pos x="91" y="72"/>
                </a:cxn>
                <a:cxn ang="0">
                  <a:pos x="87" y="69"/>
                </a:cxn>
                <a:cxn ang="0">
                  <a:pos x="88" y="56"/>
                </a:cxn>
                <a:cxn ang="0">
                  <a:pos x="101" y="52"/>
                </a:cxn>
                <a:cxn ang="0">
                  <a:pos x="104" y="18"/>
                </a:cxn>
                <a:cxn ang="0">
                  <a:pos x="26" y="0"/>
                </a:cxn>
                <a:cxn ang="0">
                  <a:pos x="22" y="2"/>
                </a:cxn>
                <a:cxn ang="0">
                  <a:pos x="15" y="12"/>
                </a:cxn>
                <a:cxn ang="0">
                  <a:pos x="15" y="17"/>
                </a:cxn>
                <a:cxn ang="0">
                  <a:pos x="7" y="27"/>
                </a:cxn>
                <a:cxn ang="0">
                  <a:pos x="10" y="27"/>
                </a:cxn>
                <a:cxn ang="0">
                  <a:pos x="0" y="39"/>
                </a:cxn>
                <a:cxn ang="0">
                  <a:pos x="9" y="48"/>
                </a:cxn>
                <a:cxn ang="0">
                  <a:pos x="6" y="58"/>
                </a:cxn>
                <a:cxn ang="0">
                  <a:pos x="1" y="62"/>
                </a:cxn>
                <a:cxn ang="0">
                  <a:pos x="5" y="74"/>
                </a:cxn>
                <a:cxn ang="0">
                  <a:pos x="10" y="77"/>
                </a:cxn>
                <a:cxn ang="0">
                  <a:pos x="26" y="89"/>
                </a:cxn>
                <a:cxn ang="0">
                  <a:pos x="57" y="108"/>
                </a:cxn>
                <a:cxn ang="0">
                  <a:pos x="49" y="112"/>
                </a:cxn>
                <a:cxn ang="0">
                  <a:pos x="47" y="116"/>
                </a:cxn>
                <a:cxn ang="0">
                  <a:pos x="29" y="131"/>
                </a:cxn>
                <a:cxn ang="0">
                  <a:pos x="29" y="138"/>
                </a:cxn>
                <a:cxn ang="0">
                  <a:pos x="7" y="150"/>
                </a:cxn>
                <a:cxn ang="0">
                  <a:pos x="0" y="168"/>
                </a:cxn>
                <a:cxn ang="0">
                  <a:pos x="1" y="171"/>
                </a:cxn>
                <a:cxn ang="0">
                  <a:pos x="6" y="179"/>
                </a:cxn>
                <a:cxn ang="0">
                  <a:pos x="5" y="179"/>
                </a:cxn>
                <a:cxn ang="0">
                  <a:pos x="32" y="194"/>
                </a:cxn>
                <a:cxn ang="0">
                  <a:pos x="36" y="193"/>
                </a:cxn>
                <a:cxn ang="0">
                  <a:pos x="49" y="200"/>
                </a:cxn>
                <a:cxn ang="0">
                  <a:pos x="52" y="198"/>
                </a:cxn>
              </a:cxnLst>
              <a:rect l="0" t="0" r="r" b="b"/>
              <a:pathLst>
                <a:path w="125" h="222">
                  <a:moveTo>
                    <a:pt x="52" y="198"/>
                  </a:moveTo>
                  <a:lnTo>
                    <a:pt x="69" y="197"/>
                  </a:lnTo>
                  <a:lnTo>
                    <a:pt x="71" y="201"/>
                  </a:lnTo>
                  <a:lnTo>
                    <a:pt x="71" y="221"/>
                  </a:lnTo>
                  <a:lnTo>
                    <a:pt x="78" y="218"/>
                  </a:lnTo>
                  <a:lnTo>
                    <a:pt x="84" y="211"/>
                  </a:lnTo>
                  <a:lnTo>
                    <a:pt x="94" y="187"/>
                  </a:lnTo>
                  <a:lnTo>
                    <a:pt x="109" y="168"/>
                  </a:lnTo>
                  <a:lnTo>
                    <a:pt x="112" y="160"/>
                  </a:lnTo>
                  <a:lnTo>
                    <a:pt x="111" y="158"/>
                  </a:lnTo>
                  <a:lnTo>
                    <a:pt x="117" y="153"/>
                  </a:lnTo>
                  <a:lnTo>
                    <a:pt x="124" y="131"/>
                  </a:lnTo>
                  <a:lnTo>
                    <a:pt x="117" y="74"/>
                  </a:lnTo>
                  <a:lnTo>
                    <a:pt x="112" y="65"/>
                  </a:lnTo>
                  <a:lnTo>
                    <a:pt x="112" y="70"/>
                  </a:lnTo>
                  <a:lnTo>
                    <a:pt x="101" y="70"/>
                  </a:lnTo>
                  <a:lnTo>
                    <a:pt x="94" y="73"/>
                  </a:lnTo>
                  <a:lnTo>
                    <a:pt x="91" y="72"/>
                  </a:lnTo>
                  <a:lnTo>
                    <a:pt x="87" y="69"/>
                  </a:lnTo>
                  <a:lnTo>
                    <a:pt x="88" y="56"/>
                  </a:lnTo>
                  <a:lnTo>
                    <a:pt x="101" y="52"/>
                  </a:lnTo>
                  <a:lnTo>
                    <a:pt x="104" y="18"/>
                  </a:lnTo>
                  <a:lnTo>
                    <a:pt x="26" y="0"/>
                  </a:lnTo>
                  <a:lnTo>
                    <a:pt x="22" y="2"/>
                  </a:lnTo>
                  <a:lnTo>
                    <a:pt x="15" y="12"/>
                  </a:lnTo>
                  <a:lnTo>
                    <a:pt x="15" y="17"/>
                  </a:lnTo>
                  <a:lnTo>
                    <a:pt x="7" y="27"/>
                  </a:lnTo>
                  <a:lnTo>
                    <a:pt x="10" y="27"/>
                  </a:lnTo>
                  <a:lnTo>
                    <a:pt x="0" y="39"/>
                  </a:lnTo>
                  <a:lnTo>
                    <a:pt x="9" y="48"/>
                  </a:lnTo>
                  <a:lnTo>
                    <a:pt x="6" y="58"/>
                  </a:lnTo>
                  <a:lnTo>
                    <a:pt x="1" y="62"/>
                  </a:lnTo>
                  <a:lnTo>
                    <a:pt x="5" y="74"/>
                  </a:lnTo>
                  <a:lnTo>
                    <a:pt x="10" y="77"/>
                  </a:lnTo>
                  <a:lnTo>
                    <a:pt x="26" y="89"/>
                  </a:lnTo>
                  <a:lnTo>
                    <a:pt x="57" y="108"/>
                  </a:lnTo>
                  <a:lnTo>
                    <a:pt x="49" y="112"/>
                  </a:lnTo>
                  <a:lnTo>
                    <a:pt x="47" y="116"/>
                  </a:lnTo>
                  <a:lnTo>
                    <a:pt x="29" y="131"/>
                  </a:lnTo>
                  <a:lnTo>
                    <a:pt x="29" y="138"/>
                  </a:lnTo>
                  <a:lnTo>
                    <a:pt x="7" y="150"/>
                  </a:lnTo>
                  <a:lnTo>
                    <a:pt x="0" y="168"/>
                  </a:lnTo>
                  <a:lnTo>
                    <a:pt x="1" y="171"/>
                  </a:lnTo>
                  <a:lnTo>
                    <a:pt x="6" y="179"/>
                  </a:lnTo>
                  <a:lnTo>
                    <a:pt x="5" y="179"/>
                  </a:lnTo>
                  <a:lnTo>
                    <a:pt x="32" y="194"/>
                  </a:lnTo>
                  <a:lnTo>
                    <a:pt x="36" y="193"/>
                  </a:lnTo>
                  <a:lnTo>
                    <a:pt x="49" y="200"/>
                  </a:lnTo>
                  <a:lnTo>
                    <a:pt x="52" y="198"/>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6" name="Freeform 50"/>
            <p:cNvSpPr>
              <a:spLocks/>
            </p:cNvSpPr>
            <p:nvPr/>
          </p:nvSpPr>
          <p:spPr bwMode="auto">
            <a:xfrm>
              <a:off x="1784" y="1999"/>
              <a:ext cx="431" cy="560"/>
            </a:xfrm>
            <a:custGeom>
              <a:avLst/>
              <a:gdLst/>
              <a:ahLst/>
              <a:cxnLst>
                <a:cxn ang="0">
                  <a:pos x="376" y="659"/>
                </a:cxn>
                <a:cxn ang="0">
                  <a:pos x="376" y="647"/>
                </a:cxn>
                <a:cxn ang="0">
                  <a:pos x="383" y="636"/>
                </a:cxn>
                <a:cxn ang="0">
                  <a:pos x="380" y="623"/>
                </a:cxn>
                <a:cxn ang="0">
                  <a:pos x="380" y="615"/>
                </a:cxn>
                <a:cxn ang="0">
                  <a:pos x="403" y="615"/>
                </a:cxn>
                <a:cxn ang="0">
                  <a:pos x="424" y="631"/>
                </a:cxn>
                <a:cxn ang="0">
                  <a:pos x="447" y="613"/>
                </a:cxn>
                <a:cxn ang="0">
                  <a:pos x="465" y="543"/>
                </a:cxn>
                <a:cxn ang="0">
                  <a:pos x="495" y="433"/>
                </a:cxn>
                <a:cxn ang="0">
                  <a:pos x="524" y="321"/>
                </a:cxn>
                <a:cxn ang="0">
                  <a:pos x="553" y="209"/>
                </a:cxn>
                <a:cxn ang="0">
                  <a:pos x="583" y="98"/>
                </a:cxn>
                <a:cxn ang="0">
                  <a:pos x="460" y="74"/>
                </a:cxn>
                <a:cxn ang="0">
                  <a:pos x="335" y="51"/>
                </a:cxn>
                <a:cxn ang="0">
                  <a:pos x="214" y="27"/>
                </a:cxn>
                <a:cxn ang="0">
                  <a:pos x="94" y="0"/>
                </a:cxn>
                <a:cxn ang="0">
                  <a:pos x="46" y="132"/>
                </a:cxn>
                <a:cxn ang="0">
                  <a:pos x="0" y="264"/>
                </a:cxn>
                <a:cxn ang="0">
                  <a:pos x="86" y="377"/>
                </a:cxn>
                <a:cxn ang="0">
                  <a:pos x="175" y="490"/>
                </a:cxn>
                <a:cxn ang="0">
                  <a:pos x="268" y="603"/>
                </a:cxn>
                <a:cxn ang="0">
                  <a:pos x="365" y="715"/>
                </a:cxn>
                <a:cxn ang="0">
                  <a:pos x="367" y="705"/>
                </a:cxn>
                <a:cxn ang="0">
                  <a:pos x="372" y="705"/>
                </a:cxn>
                <a:cxn ang="0">
                  <a:pos x="375" y="693"/>
                </a:cxn>
                <a:cxn ang="0">
                  <a:pos x="372" y="670"/>
                </a:cxn>
                <a:cxn ang="0">
                  <a:pos x="376" y="659"/>
                </a:cxn>
              </a:cxnLst>
              <a:rect l="0" t="0" r="r" b="b"/>
              <a:pathLst>
                <a:path w="584" h="716">
                  <a:moveTo>
                    <a:pt x="376" y="659"/>
                  </a:moveTo>
                  <a:lnTo>
                    <a:pt x="376" y="647"/>
                  </a:lnTo>
                  <a:lnTo>
                    <a:pt x="383" y="636"/>
                  </a:lnTo>
                  <a:lnTo>
                    <a:pt x="380" y="623"/>
                  </a:lnTo>
                  <a:lnTo>
                    <a:pt x="380" y="615"/>
                  </a:lnTo>
                  <a:lnTo>
                    <a:pt x="403" y="615"/>
                  </a:lnTo>
                  <a:lnTo>
                    <a:pt x="424" y="631"/>
                  </a:lnTo>
                  <a:lnTo>
                    <a:pt x="447" y="613"/>
                  </a:lnTo>
                  <a:lnTo>
                    <a:pt x="465" y="543"/>
                  </a:lnTo>
                  <a:lnTo>
                    <a:pt x="495" y="433"/>
                  </a:lnTo>
                  <a:lnTo>
                    <a:pt x="524" y="321"/>
                  </a:lnTo>
                  <a:lnTo>
                    <a:pt x="553" y="209"/>
                  </a:lnTo>
                  <a:lnTo>
                    <a:pt x="583" y="98"/>
                  </a:lnTo>
                  <a:lnTo>
                    <a:pt x="460" y="74"/>
                  </a:lnTo>
                  <a:lnTo>
                    <a:pt x="335" y="51"/>
                  </a:lnTo>
                  <a:lnTo>
                    <a:pt x="214" y="27"/>
                  </a:lnTo>
                  <a:lnTo>
                    <a:pt x="94" y="0"/>
                  </a:lnTo>
                  <a:lnTo>
                    <a:pt x="46" y="132"/>
                  </a:lnTo>
                  <a:lnTo>
                    <a:pt x="0" y="264"/>
                  </a:lnTo>
                  <a:lnTo>
                    <a:pt x="86" y="377"/>
                  </a:lnTo>
                  <a:lnTo>
                    <a:pt x="175" y="490"/>
                  </a:lnTo>
                  <a:lnTo>
                    <a:pt x="268" y="603"/>
                  </a:lnTo>
                  <a:lnTo>
                    <a:pt x="365" y="715"/>
                  </a:lnTo>
                  <a:lnTo>
                    <a:pt x="367" y="705"/>
                  </a:lnTo>
                  <a:lnTo>
                    <a:pt x="372" y="705"/>
                  </a:lnTo>
                  <a:lnTo>
                    <a:pt x="375" y="693"/>
                  </a:lnTo>
                  <a:lnTo>
                    <a:pt x="372" y="670"/>
                  </a:lnTo>
                  <a:lnTo>
                    <a:pt x="376" y="65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7" name="Freeform 51"/>
            <p:cNvSpPr>
              <a:spLocks/>
            </p:cNvSpPr>
            <p:nvPr/>
          </p:nvSpPr>
          <p:spPr bwMode="auto">
            <a:xfrm>
              <a:off x="4343" y="1804"/>
              <a:ext cx="495" cy="329"/>
            </a:xfrm>
            <a:custGeom>
              <a:avLst/>
              <a:gdLst/>
              <a:ahLst/>
              <a:cxnLst>
                <a:cxn ang="0">
                  <a:pos x="670" y="324"/>
                </a:cxn>
                <a:cxn ang="0">
                  <a:pos x="586" y="384"/>
                </a:cxn>
                <a:cxn ang="0">
                  <a:pos x="535" y="402"/>
                </a:cxn>
                <a:cxn ang="0">
                  <a:pos x="522" y="405"/>
                </a:cxn>
                <a:cxn ang="0">
                  <a:pos x="512" y="405"/>
                </a:cxn>
                <a:cxn ang="0">
                  <a:pos x="497" y="418"/>
                </a:cxn>
                <a:cxn ang="0">
                  <a:pos x="508" y="401"/>
                </a:cxn>
                <a:cxn ang="0">
                  <a:pos x="437" y="349"/>
                </a:cxn>
                <a:cxn ang="0">
                  <a:pos x="420" y="344"/>
                </a:cxn>
                <a:cxn ang="0">
                  <a:pos x="400" y="333"/>
                </a:cxn>
                <a:cxn ang="0">
                  <a:pos x="398" y="319"/>
                </a:cxn>
                <a:cxn ang="0">
                  <a:pos x="378" y="313"/>
                </a:cxn>
                <a:cxn ang="0">
                  <a:pos x="186" y="336"/>
                </a:cxn>
                <a:cxn ang="0">
                  <a:pos x="0" y="341"/>
                </a:cxn>
                <a:cxn ang="0">
                  <a:pos x="26" y="318"/>
                </a:cxn>
                <a:cxn ang="0">
                  <a:pos x="47" y="300"/>
                </a:cxn>
                <a:cxn ang="0">
                  <a:pos x="57" y="275"/>
                </a:cxn>
                <a:cxn ang="0">
                  <a:pos x="44" y="260"/>
                </a:cxn>
                <a:cxn ang="0">
                  <a:pos x="34" y="242"/>
                </a:cxn>
                <a:cxn ang="0">
                  <a:pos x="98" y="221"/>
                </a:cxn>
                <a:cxn ang="0">
                  <a:pos x="152" y="221"/>
                </a:cxn>
                <a:cxn ang="0">
                  <a:pos x="171" y="219"/>
                </a:cxn>
                <a:cxn ang="0">
                  <a:pos x="219" y="205"/>
                </a:cxn>
                <a:cxn ang="0">
                  <a:pos x="245" y="181"/>
                </a:cxn>
                <a:cxn ang="0">
                  <a:pos x="257" y="169"/>
                </a:cxn>
                <a:cxn ang="0">
                  <a:pos x="244" y="147"/>
                </a:cxn>
                <a:cxn ang="0">
                  <a:pos x="254" y="143"/>
                </a:cxn>
                <a:cxn ang="0">
                  <a:pos x="230" y="126"/>
                </a:cxn>
                <a:cxn ang="0">
                  <a:pos x="260" y="97"/>
                </a:cxn>
                <a:cxn ang="0">
                  <a:pos x="298" y="44"/>
                </a:cxn>
                <a:cxn ang="0">
                  <a:pos x="442" y="0"/>
                </a:cxn>
                <a:cxn ang="0">
                  <a:pos x="451" y="34"/>
                </a:cxn>
                <a:cxn ang="0">
                  <a:pos x="466" y="67"/>
                </a:cxn>
                <a:cxn ang="0">
                  <a:pos x="477" y="112"/>
                </a:cxn>
                <a:cxn ang="0">
                  <a:pos x="480" y="125"/>
                </a:cxn>
                <a:cxn ang="0">
                  <a:pos x="492" y="127"/>
                </a:cxn>
                <a:cxn ang="0">
                  <a:pos x="513" y="261"/>
                </a:cxn>
                <a:cxn ang="0">
                  <a:pos x="531" y="329"/>
                </a:cxn>
                <a:cxn ang="0">
                  <a:pos x="526" y="352"/>
                </a:cxn>
                <a:cxn ang="0">
                  <a:pos x="526" y="372"/>
                </a:cxn>
                <a:cxn ang="0">
                  <a:pos x="539" y="371"/>
                </a:cxn>
                <a:cxn ang="0">
                  <a:pos x="567" y="364"/>
                </a:cxn>
                <a:cxn ang="0">
                  <a:pos x="617" y="346"/>
                </a:cxn>
                <a:cxn ang="0">
                  <a:pos x="644" y="322"/>
                </a:cxn>
                <a:cxn ang="0">
                  <a:pos x="639" y="328"/>
                </a:cxn>
                <a:cxn ang="0">
                  <a:pos x="658" y="334"/>
                </a:cxn>
              </a:cxnLst>
              <a:rect l="0" t="0" r="r" b="b"/>
              <a:pathLst>
                <a:path w="671" h="419">
                  <a:moveTo>
                    <a:pt x="658" y="334"/>
                  </a:moveTo>
                  <a:lnTo>
                    <a:pt x="670" y="324"/>
                  </a:lnTo>
                  <a:lnTo>
                    <a:pt x="666" y="332"/>
                  </a:lnTo>
                  <a:lnTo>
                    <a:pt x="586" y="384"/>
                  </a:lnTo>
                  <a:lnTo>
                    <a:pt x="563" y="393"/>
                  </a:lnTo>
                  <a:lnTo>
                    <a:pt x="535" y="402"/>
                  </a:lnTo>
                  <a:lnTo>
                    <a:pt x="522" y="408"/>
                  </a:lnTo>
                  <a:lnTo>
                    <a:pt x="522" y="405"/>
                  </a:lnTo>
                  <a:lnTo>
                    <a:pt x="516" y="407"/>
                  </a:lnTo>
                  <a:lnTo>
                    <a:pt x="512" y="405"/>
                  </a:lnTo>
                  <a:lnTo>
                    <a:pt x="506" y="411"/>
                  </a:lnTo>
                  <a:lnTo>
                    <a:pt x="497" y="418"/>
                  </a:lnTo>
                  <a:lnTo>
                    <a:pt x="498" y="405"/>
                  </a:lnTo>
                  <a:lnTo>
                    <a:pt x="508" y="401"/>
                  </a:lnTo>
                  <a:lnTo>
                    <a:pt x="512" y="367"/>
                  </a:lnTo>
                  <a:lnTo>
                    <a:pt x="437" y="349"/>
                  </a:lnTo>
                  <a:lnTo>
                    <a:pt x="429" y="344"/>
                  </a:lnTo>
                  <a:lnTo>
                    <a:pt x="420" y="344"/>
                  </a:lnTo>
                  <a:lnTo>
                    <a:pt x="409" y="340"/>
                  </a:lnTo>
                  <a:lnTo>
                    <a:pt x="400" y="333"/>
                  </a:lnTo>
                  <a:lnTo>
                    <a:pt x="401" y="331"/>
                  </a:lnTo>
                  <a:lnTo>
                    <a:pt x="398" y="319"/>
                  </a:lnTo>
                  <a:lnTo>
                    <a:pt x="387" y="312"/>
                  </a:lnTo>
                  <a:lnTo>
                    <a:pt x="378" y="313"/>
                  </a:lnTo>
                  <a:lnTo>
                    <a:pt x="365" y="302"/>
                  </a:lnTo>
                  <a:lnTo>
                    <a:pt x="186" y="336"/>
                  </a:lnTo>
                  <a:lnTo>
                    <a:pt x="6" y="365"/>
                  </a:lnTo>
                  <a:lnTo>
                    <a:pt x="0" y="341"/>
                  </a:lnTo>
                  <a:lnTo>
                    <a:pt x="1" y="340"/>
                  </a:lnTo>
                  <a:lnTo>
                    <a:pt x="26" y="318"/>
                  </a:lnTo>
                  <a:lnTo>
                    <a:pt x="44" y="307"/>
                  </a:lnTo>
                  <a:lnTo>
                    <a:pt x="47" y="300"/>
                  </a:lnTo>
                  <a:lnTo>
                    <a:pt x="60" y="286"/>
                  </a:lnTo>
                  <a:lnTo>
                    <a:pt x="57" y="275"/>
                  </a:lnTo>
                  <a:lnTo>
                    <a:pt x="44" y="266"/>
                  </a:lnTo>
                  <a:lnTo>
                    <a:pt x="44" y="260"/>
                  </a:lnTo>
                  <a:lnTo>
                    <a:pt x="39" y="255"/>
                  </a:lnTo>
                  <a:lnTo>
                    <a:pt x="34" y="242"/>
                  </a:lnTo>
                  <a:lnTo>
                    <a:pt x="69" y="227"/>
                  </a:lnTo>
                  <a:lnTo>
                    <a:pt x="98" y="221"/>
                  </a:lnTo>
                  <a:lnTo>
                    <a:pt x="139" y="218"/>
                  </a:lnTo>
                  <a:lnTo>
                    <a:pt x="152" y="221"/>
                  </a:lnTo>
                  <a:lnTo>
                    <a:pt x="162" y="221"/>
                  </a:lnTo>
                  <a:lnTo>
                    <a:pt x="171" y="219"/>
                  </a:lnTo>
                  <a:lnTo>
                    <a:pt x="201" y="212"/>
                  </a:lnTo>
                  <a:lnTo>
                    <a:pt x="219" y="205"/>
                  </a:lnTo>
                  <a:lnTo>
                    <a:pt x="227" y="194"/>
                  </a:lnTo>
                  <a:lnTo>
                    <a:pt x="245" y="181"/>
                  </a:lnTo>
                  <a:lnTo>
                    <a:pt x="254" y="180"/>
                  </a:lnTo>
                  <a:lnTo>
                    <a:pt x="257" y="169"/>
                  </a:lnTo>
                  <a:lnTo>
                    <a:pt x="254" y="164"/>
                  </a:lnTo>
                  <a:lnTo>
                    <a:pt x="244" y="147"/>
                  </a:lnTo>
                  <a:lnTo>
                    <a:pt x="248" y="146"/>
                  </a:lnTo>
                  <a:lnTo>
                    <a:pt x="254" y="143"/>
                  </a:lnTo>
                  <a:lnTo>
                    <a:pt x="244" y="140"/>
                  </a:lnTo>
                  <a:lnTo>
                    <a:pt x="230" y="126"/>
                  </a:lnTo>
                  <a:lnTo>
                    <a:pt x="245" y="107"/>
                  </a:lnTo>
                  <a:lnTo>
                    <a:pt x="260" y="97"/>
                  </a:lnTo>
                  <a:lnTo>
                    <a:pt x="267" y="86"/>
                  </a:lnTo>
                  <a:lnTo>
                    <a:pt x="298" y="44"/>
                  </a:lnTo>
                  <a:lnTo>
                    <a:pt x="324" y="26"/>
                  </a:lnTo>
                  <a:lnTo>
                    <a:pt x="442" y="0"/>
                  </a:lnTo>
                  <a:lnTo>
                    <a:pt x="445" y="15"/>
                  </a:lnTo>
                  <a:lnTo>
                    <a:pt x="451" y="34"/>
                  </a:lnTo>
                  <a:lnTo>
                    <a:pt x="460" y="45"/>
                  </a:lnTo>
                  <a:lnTo>
                    <a:pt x="466" y="67"/>
                  </a:lnTo>
                  <a:lnTo>
                    <a:pt x="466" y="91"/>
                  </a:lnTo>
                  <a:lnTo>
                    <a:pt x="477" y="112"/>
                  </a:lnTo>
                  <a:lnTo>
                    <a:pt x="477" y="125"/>
                  </a:lnTo>
                  <a:lnTo>
                    <a:pt x="480" y="125"/>
                  </a:lnTo>
                  <a:lnTo>
                    <a:pt x="486" y="123"/>
                  </a:lnTo>
                  <a:lnTo>
                    <a:pt x="492" y="127"/>
                  </a:lnTo>
                  <a:lnTo>
                    <a:pt x="515" y="200"/>
                  </a:lnTo>
                  <a:lnTo>
                    <a:pt x="513" y="261"/>
                  </a:lnTo>
                  <a:lnTo>
                    <a:pt x="516" y="266"/>
                  </a:lnTo>
                  <a:lnTo>
                    <a:pt x="531" y="329"/>
                  </a:lnTo>
                  <a:lnTo>
                    <a:pt x="539" y="341"/>
                  </a:lnTo>
                  <a:lnTo>
                    <a:pt x="526" y="352"/>
                  </a:lnTo>
                  <a:lnTo>
                    <a:pt x="533" y="365"/>
                  </a:lnTo>
                  <a:lnTo>
                    <a:pt x="526" y="372"/>
                  </a:lnTo>
                  <a:lnTo>
                    <a:pt x="529" y="378"/>
                  </a:lnTo>
                  <a:lnTo>
                    <a:pt x="539" y="371"/>
                  </a:lnTo>
                  <a:lnTo>
                    <a:pt x="557" y="363"/>
                  </a:lnTo>
                  <a:lnTo>
                    <a:pt x="567" y="364"/>
                  </a:lnTo>
                  <a:lnTo>
                    <a:pt x="576" y="355"/>
                  </a:lnTo>
                  <a:lnTo>
                    <a:pt x="617" y="346"/>
                  </a:lnTo>
                  <a:lnTo>
                    <a:pt x="636" y="329"/>
                  </a:lnTo>
                  <a:lnTo>
                    <a:pt x="644" y="322"/>
                  </a:lnTo>
                  <a:lnTo>
                    <a:pt x="644" y="324"/>
                  </a:lnTo>
                  <a:lnTo>
                    <a:pt x="639" y="328"/>
                  </a:lnTo>
                  <a:lnTo>
                    <a:pt x="647" y="333"/>
                  </a:lnTo>
                  <a:lnTo>
                    <a:pt x="658" y="33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8" name="Freeform 52"/>
            <p:cNvSpPr>
              <a:spLocks/>
            </p:cNvSpPr>
            <p:nvPr/>
          </p:nvSpPr>
          <p:spPr bwMode="auto">
            <a:xfrm>
              <a:off x="4036" y="2102"/>
              <a:ext cx="283" cy="272"/>
            </a:xfrm>
            <a:custGeom>
              <a:avLst/>
              <a:gdLst/>
              <a:ahLst/>
              <a:cxnLst>
                <a:cxn ang="0">
                  <a:pos x="368" y="205"/>
                </a:cxn>
                <a:cxn ang="0">
                  <a:pos x="371" y="189"/>
                </a:cxn>
                <a:cxn ang="0">
                  <a:pos x="374" y="166"/>
                </a:cxn>
                <a:cxn ang="0">
                  <a:pos x="375" y="145"/>
                </a:cxn>
                <a:cxn ang="0">
                  <a:pos x="369" y="127"/>
                </a:cxn>
                <a:cxn ang="0">
                  <a:pos x="381" y="119"/>
                </a:cxn>
                <a:cxn ang="0">
                  <a:pos x="307" y="22"/>
                </a:cxn>
                <a:cxn ang="0">
                  <a:pos x="262" y="57"/>
                </a:cxn>
                <a:cxn ang="0">
                  <a:pos x="239" y="59"/>
                </a:cxn>
                <a:cxn ang="0">
                  <a:pos x="178" y="67"/>
                </a:cxn>
                <a:cxn ang="0">
                  <a:pos x="154" y="67"/>
                </a:cxn>
                <a:cxn ang="0">
                  <a:pos x="113" y="54"/>
                </a:cxn>
                <a:cxn ang="0">
                  <a:pos x="18" y="189"/>
                </a:cxn>
                <a:cxn ang="0">
                  <a:pos x="42" y="301"/>
                </a:cxn>
                <a:cxn ang="0">
                  <a:pos x="64" y="304"/>
                </a:cxn>
                <a:cxn ang="0">
                  <a:pos x="92" y="325"/>
                </a:cxn>
                <a:cxn ang="0">
                  <a:pos x="124" y="328"/>
                </a:cxn>
                <a:cxn ang="0">
                  <a:pos x="146" y="336"/>
                </a:cxn>
                <a:cxn ang="0">
                  <a:pos x="159" y="330"/>
                </a:cxn>
                <a:cxn ang="0">
                  <a:pos x="190" y="333"/>
                </a:cxn>
                <a:cxn ang="0">
                  <a:pos x="212" y="319"/>
                </a:cxn>
                <a:cxn ang="0">
                  <a:pos x="220" y="334"/>
                </a:cxn>
                <a:cxn ang="0">
                  <a:pos x="235" y="338"/>
                </a:cxn>
                <a:cxn ang="0">
                  <a:pos x="250" y="346"/>
                </a:cxn>
                <a:cxn ang="0">
                  <a:pos x="267" y="335"/>
                </a:cxn>
                <a:cxn ang="0">
                  <a:pos x="275" y="322"/>
                </a:cxn>
                <a:cxn ang="0">
                  <a:pos x="275" y="295"/>
                </a:cxn>
                <a:cxn ang="0">
                  <a:pos x="296" y="296"/>
                </a:cxn>
                <a:cxn ang="0">
                  <a:pos x="302" y="268"/>
                </a:cxn>
                <a:cxn ang="0">
                  <a:pos x="318" y="257"/>
                </a:cxn>
                <a:cxn ang="0">
                  <a:pos x="328" y="246"/>
                </a:cxn>
                <a:cxn ang="0">
                  <a:pos x="352" y="235"/>
                </a:cxn>
                <a:cxn ang="0">
                  <a:pos x="369" y="217"/>
                </a:cxn>
              </a:cxnLst>
              <a:rect l="0" t="0" r="r" b="b"/>
              <a:pathLst>
                <a:path w="382" h="347">
                  <a:moveTo>
                    <a:pt x="371" y="208"/>
                  </a:moveTo>
                  <a:lnTo>
                    <a:pt x="368" y="205"/>
                  </a:lnTo>
                  <a:lnTo>
                    <a:pt x="373" y="192"/>
                  </a:lnTo>
                  <a:lnTo>
                    <a:pt x="371" y="189"/>
                  </a:lnTo>
                  <a:lnTo>
                    <a:pt x="374" y="184"/>
                  </a:lnTo>
                  <a:lnTo>
                    <a:pt x="374" y="166"/>
                  </a:lnTo>
                  <a:lnTo>
                    <a:pt x="379" y="156"/>
                  </a:lnTo>
                  <a:lnTo>
                    <a:pt x="375" y="145"/>
                  </a:lnTo>
                  <a:lnTo>
                    <a:pt x="375" y="135"/>
                  </a:lnTo>
                  <a:lnTo>
                    <a:pt x="369" y="127"/>
                  </a:lnTo>
                  <a:lnTo>
                    <a:pt x="371" y="124"/>
                  </a:lnTo>
                  <a:lnTo>
                    <a:pt x="381" y="119"/>
                  </a:lnTo>
                  <a:lnTo>
                    <a:pt x="352" y="0"/>
                  </a:lnTo>
                  <a:lnTo>
                    <a:pt x="307" y="22"/>
                  </a:lnTo>
                  <a:lnTo>
                    <a:pt x="287" y="33"/>
                  </a:lnTo>
                  <a:lnTo>
                    <a:pt x="262" y="57"/>
                  </a:lnTo>
                  <a:lnTo>
                    <a:pt x="249" y="60"/>
                  </a:lnTo>
                  <a:lnTo>
                    <a:pt x="239" y="59"/>
                  </a:lnTo>
                  <a:lnTo>
                    <a:pt x="198" y="77"/>
                  </a:lnTo>
                  <a:lnTo>
                    <a:pt x="178" y="67"/>
                  </a:lnTo>
                  <a:lnTo>
                    <a:pt x="176" y="64"/>
                  </a:lnTo>
                  <a:lnTo>
                    <a:pt x="154" y="67"/>
                  </a:lnTo>
                  <a:lnTo>
                    <a:pt x="131" y="59"/>
                  </a:lnTo>
                  <a:lnTo>
                    <a:pt x="113" y="54"/>
                  </a:lnTo>
                  <a:lnTo>
                    <a:pt x="0" y="70"/>
                  </a:lnTo>
                  <a:lnTo>
                    <a:pt x="18" y="189"/>
                  </a:lnTo>
                  <a:lnTo>
                    <a:pt x="36" y="305"/>
                  </a:lnTo>
                  <a:lnTo>
                    <a:pt x="42" y="301"/>
                  </a:lnTo>
                  <a:lnTo>
                    <a:pt x="55" y="306"/>
                  </a:lnTo>
                  <a:lnTo>
                    <a:pt x="64" y="304"/>
                  </a:lnTo>
                  <a:lnTo>
                    <a:pt x="83" y="311"/>
                  </a:lnTo>
                  <a:lnTo>
                    <a:pt x="92" y="325"/>
                  </a:lnTo>
                  <a:lnTo>
                    <a:pt x="101" y="329"/>
                  </a:lnTo>
                  <a:lnTo>
                    <a:pt x="124" y="328"/>
                  </a:lnTo>
                  <a:lnTo>
                    <a:pt x="137" y="336"/>
                  </a:lnTo>
                  <a:lnTo>
                    <a:pt x="146" y="336"/>
                  </a:lnTo>
                  <a:lnTo>
                    <a:pt x="148" y="333"/>
                  </a:lnTo>
                  <a:lnTo>
                    <a:pt x="159" y="330"/>
                  </a:lnTo>
                  <a:lnTo>
                    <a:pt x="176" y="335"/>
                  </a:lnTo>
                  <a:lnTo>
                    <a:pt x="190" y="333"/>
                  </a:lnTo>
                  <a:lnTo>
                    <a:pt x="198" y="322"/>
                  </a:lnTo>
                  <a:lnTo>
                    <a:pt x="212" y="319"/>
                  </a:lnTo>
                  <a:lnTo>
                    <a:pt x="213" y="325"/>
                  </a:lnTo>
                  <a:lnTo>
                    <a:pt x="220" y="334"/>
                  </a:lnTo>
                  <a:lnTo>
                    <a:pt x="226" y="335"/>
                  </a:lnTo>
                  <a:lnTo>
                    <a:pt x="235" y="338"/>
                  </a:lnTo>
                  <a:lnTo>
                    <a:pt x="243" y="346"/>
                  </a:lnTo>
                  <a:lnTo>
                    <a:pt x="250" y="346"/>
                  </a:lnTo>
                  <a:lnTo>
                    <a:pt x="261" y="341"/>
                  </a:lnTo>
                  <a:lnTo>
                    <a:pt x="267" y="335"/>
                  </a:lnTo>
                  <a:lnTo>
                    <a:pt x="267" y="328"/>
                  </a:lnTo>
                  <a:lnTo>
                    <a:pt x="275" y="322"/>
                  </a:lnTo>
                  <a:lnTo>
                    <a:pt x="271" y="312"/>
                  </a:lnTo>
                  <a:lnTo>
                    <a:pt x="275" y="295"/>
                  </a:lnTo>
                  <a:lnTo>
                    <a:pt x="284" y="283"/>
                  </a:lnTo>
                  <a:lnTo>
                    <a:pt x="296" y="296"/>
                  </a:lnTo>
                  <a:lnTo>
                    <a:pt x="306" y="283"/>
                  </a:lnTo>
                  <a:lnTo>
                    <a:pt x="302" y="268"/>
                  </a:lnTo>
                  <a:lnTo>
                    <a:pt x="306" y="260"/>
                  </a:lnTo>
                  <a:lnTo>
                    <a:pt x="318" y="257"/>
                  </a:lnTo>
                  <a:lnTo>
                    <a:pt x="320" y="247"/>
                  </a:lnTo>
                  <a:lnTo>
                    <a:pt x="328" y="246"/>
                  </a:lnTo>
                  <a:lnTo>
                    <a:pt x="332" y="247"/>
                  </a:lnTo>
                  <a:lnTo>
                    <a:pt x="352" y="235"/>
                  </a:lnTo>
                  <a:lnTo>
                    <a:pt x="360" y="223"/>
                  </a:lnTo>
                  <a:lnTo>
                    <a:pt x="369" y="217"/>
                  </a:lnTo>
                  <a:lnTo>
                    <a:pt x="371" y="208"/>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09" name="Freeform 53"/>
            <p:cNvSpPr>
              <a:spLocks/>
            </p:cNvSpPr>
            <p:nvPr/>
          </p:nvSpPr>
          <p:spPr bwMode="auto">
            <a:xfrm>
              <a:off x="2839" y="2517"/>
              <a:ext cx="606" cy="267"/>
            </a:xfrm>
            <a:custGeom>
              <a:avLst/>
              <a:gdLst/>
              <a:ahLst/>
              <a:cxnLst>
                <a:cxn ang="0">
                  <a:pos x="454" y="296"/>
                </a:cxn>
                <a:cxn ang="0">
                  <a:pos x="454" y="305"/>
                </a:cxn>
                <a:cxn ang="0">
                  <a:pos x="463" y="309"/>
                </a:cxn>
                <a:cxn ang="0">
                  <a:pos x="471" y="306"/>
                </a:cxn>
                <a:cxn ang="0">
                  <a:pos x="475" y="301"/>
                </a:cxn>
                <a:cxn ang="0">
                  <a:pos x="487" y="298"/>
                </a:cxn>
                <a:cxn ang="0">
                  <a:pos x="494" y="305"/>
                </a:cxn>
                <a:cxn ang="0">
                  <a:pos x="499" y="304"/>
                </a:cxn>
                <a:cxn ang="0">
                  <a:pos x="511" y="313"/>
                </a:cxn>
                <a:cxn ang="0">
                  <a:pos x="515" y="307"/>
                </a:cxn>
                <a:cxn ang="0">
                  <a:pos x="530" y="307"/>
                </a:cxn>
                <a:cxn ang="0">
                  <a:pos x="530" y="319"/>
                </a:cxn>
                <a:cxn ang="0">
                  <a:pos x="535" y="323"/>
                </a:cxn>
                <a:cxn ang="0">
                  <a:pos x="553" y="301"/>
                </a:cxn>
                <a:cxn ang="0">
                  <a:pos x="571" y="313"/>
                </a:cxn>
                <a:cxn ang="0">
                  <a:pos x="587" y="306"/>
                </a:cxn>
                <a:cxn ang="0">
                  <a:pos x="595" y="318"/>
                </a:cxn>
                <a:cxn ang="0">
                  <a:pos x="606" y="323"/>
                </a:cxn>
                <a:cxn ang="0">
                  <a:pos x="620" y="320"/>
                </a:cxn>
                <a:cxn ang="0">
                  <a:pos x="642" y="310"/>
                </a:cxn>
                <a:cxn ang="0">
                  <a:pos x="642" y="308"/>
                </a:cxn>
                <a:cxn ang="0">
                  <a:pos x="658" y="312"/>
                </a:cxn>
                <a:cxn ang="0">
                  <a:pos x="667" y="306"/>
                </a:cxn>
                <a:cxn ang="0">
                  <a:pos x="712" y="307"/>
                </a:cxn>
                <a:cxn ang="0">
                  <a:pos x="715" y="304"/>
                </a:cxn>
                <a:cxn ang="0">
                  <a:pos x="726" y="303"/>
                </a:cxn>
                <a:cxn ang="0">
                  <a:pos x="726" y="305"/>
                </a:cxn>
                <a:cxn ang="0">
                  <a:pos x="739" y="309"/>
                </a:cxn>
                <a:cxn ang="0">
                  <a:pos x="751" y="318"/>
                </a:cxn>
                <a:cxn ang="0">
                  <a:pos x="761" y="319"/>
                </a:cxn>
                <a:cxn ang="0">
                  <a:pos x="761" y="323"/>
                </a:cxn>
                <a:cxn ang="0">
                  <a:pos x="774" y="325"/>
                </a:cxn>
                <a:cxn ang="0">
                  <a:pos x="783" y="331"/>
                </a:cxn>
                <a:cxn ang="0">
                  <a:pos x="788" y="328"/>
                </a:cxn>
                <a:cxn ang="0">
                  <a:pos x="790" y="169"/>
                </a:cxn>
                <a:cxn ang="0">
                  <a:pos x="769" y="65"/>
                </a:cxn>
                <a:cxn ang="0">
                  <a:pos x="769" y="20"/>
                </a:cxn>
                <a:cxn ang="0">
                  <a:pos x="601" y="21"/>
                </a:cxn>
                <a:cxn ang="0">
                  <a:pos x="431" y="18"/>
                </a:cxn>
                <a:cxn ang="0">
                  <a:pos x="260" y="13"/>
                </a:cxn>
                <a:cxn ang="0">
                  <a:pos x="90" y="6"/>
                </a:cxn>
                <a:cxn ang="0">
                  <a:pos x="5" y="0"/>
                </a:cxn>
                <a:cxn ang="0">
                  <a:pos x="0" y="46"/>
                </a:cxn>
                <a:cxn ang="0">
                  <a:pos x="136" y="53"/>
                </a:cxn>
                <a:cxn ang="0">
                  <a:pos x="274" y="60"/>
                </a:cxn>
                <a:cxn ang="0">
                  <a:pos x="264" y="238"/>
                </a:cxn>
                <a:cxn ang="0">
                  <a:pos x="278" y="244"/>
                </a:cxn>
                <a:cxn ang="0">
                  <a:pos x="287" y="251"/>
                </a:cxn>
                <a:cxn ang="0">
                  <a:pos x="311" y="254"/>
                </a:cxn>
                <a:cxn ang="0">
                  <a:pos x="335" y="259"/>
                </a:cxn>
                <a:cxn ang="0">
                  <a:pos x="339" y="261"/>
                </a:cxn>
                <a:cxn ang="0">
                  <a:pos x="339" y="269"/>
                </a:cxn>
                <a:cxn ang="0">
                  <a:pos x="382" y="283"/>
                </a:cxn>
                <a:cxn ang="0">
                  <a:pos x="393" y="279"/>
                </a:cxn>
                <a:cxn ang="0">
                  <a:pos x="405" y="286"/>
                </a:cxn>
                <a:cxn ang="0">
                  <a:pos x="411" y="288"/>
                </a:cxn>
                <a:cxn ang="0">
                  <a:pos x="440" y="283"/>
                </a:cxn>
                <a:cxn ang="0">
                  <a:pos x="446" y="295"/>
                </a:cxn>
                <a:cxn ang="0">
                  <a:pos x="454" y="296"/>
                </a:cxn>
              </a:cxnLst>
              <a:rect l="0" t="0" r="r" b="b"/>
              <a:pathLst>
                <a:path w="791" h="332">
                  <a:moveTo>
                    <a:pt x="454" y="296"/>
                  </a:moveTo>
                  <a:lnTo>
                    <a:pt x="454" y="305"/>
                  </a:lnTo>
                  <a:lnTo>
                    <a:pt x="463" y="309"/>
                  </a:lnTo>
                  <a:lnTo>
                    <a:pt x="471" y="306"/>
                  </a:lnTo>
                  <a:lnTo>
                    <a:pt x="475" y="301"/>
                  </a:lnTo>
                  <a:lnTo>
                    <a:pt x="487" y="298"/>
                  </a:lnTo>
                  <a:lnTo>
                    <a:pt x="494" y="305"/>
                  </a:lnTo>
                  <a:lnTo>
                    <a:pt x="499" y="304"/>
                  </a:lnTo>
                  <a:lnTo>
                    <a:pt x="511" y="313"/>
                  </a:lnTo>
                  <a:lnTo>
                    <a:pt x="515" y="307"/>
                  </a:lnTo>
                  <a:lnTo>
                    <a:pt x="530" y="307"/>
                  </a:lnTo>
                  <a:lnTo>
                    <a:pt x="530" y="319"/>
                  </a:lnTo>
                  <a:lnTo>
                    <a:pt x="535" y="323"/>
                  </a:lnTo>
                  <a:lnTo>
                    <a:pt x="553" y="301"/>
                  </a:lnTo>
                  <a:lnTo>
                    <a:pt x="571" y="313"/>
                  </a:lnTo>
                  <a:lnTo>
                    <a:pt x="587" y="306"/>
                  </a:lnTo>
                  <a:lnTo>
                    <a:pt x="595" y="318"/>
                  </a:lnTo>
                  <a:lnTo>
                    <a:pt x="606" y="323"/>
                  </a:lnTo>
                  <a:lnTo>
                    <a:pt x="620" y="320"/>
                  </a:lnTo>
                  <a:lnTo>
                    <a:pt x="642" y="310"/>
                  </a:lnTo>
                  <a:lnTo>
                    <a:pt x="642" y="308"/>
                  </a:lnTo>
                  <a:lnTo>
                    <a:pt x="658" y="312"/>
                  </a:lnTo>
                  <a:lnTo>
                    <a:pt x="667" y="306"/>
                  </a:lnTo>
                  <a:lnTo>
                    <a:pt x="712" y="307"/>
                  </a:lnTo>
                  <a:lnTo>
                    <a:pt x="715" y="304"/>
                  </a:lnTo>
                  <a:lnTo>
                    <a:pt x="726" y="303"/>
                  </a:lnTo>
                  <a:lnTo>
                    <a:pt x="726" y="305"/>
                  </a:lnTo>
                  <a:lnTo>
                    <a:pt x="739" y="309"/>
                  </a:lnTo>
                  <a:lnTo>
                    <a:pt x="751" y="318"/>
                  </a:lnTo>
                  <a:lnTo>
                    <a:pt x="761" y="319"/>
                  </a:lnTo>
                  <a:lnTo>
                    <a:pt x="761" y="323"/>
                  </a:lnTo>
                  <a:lnTo>
                    <a:pt x="774" y="325"/>
                  </a:lnTo>
                  <a:lnTo>
                    <a:pt x="783" y="331"/>
                  </a:lnTo>
                  <a:lnTo>
                    <a:pt x="788" y="328"/>
                  </a:lnTo>
                  <a:lnTo>
                    <a:pt x="790" y="169"/>
                  </a:lnTo>
                  <a:lnTo>
                    <a:pt x="769" y="65"/>
                  </a:lnTo>
                  <a:lnTo>
                    <a:pt x="769" y="20"/>
                  </a:lnTo>
                  <a:lnTo>
                    <a:pt x="601" y="21"/>
                  </a:lnTo>
                  <a:lnTo>
                    <a:pt x="431" y="18"/>
                  </a:lnTo>
                  <a:lnTo>
                    <a:pt x="260" y="13"/>
                  </a:lnTo>
                  <a:lnTo>
                    <a:pt x="90" y="6"/>
                  </a:lnTo>
                  <a:lnTo>
                    <a:pt x="5" y="0"/>
                  </a:lnTo>
                  <a:lnTo>
                    <a:pt x="0" y="46"/>
                  </a:lnTo>
                  <a:lnTo>
                    <a:pt x="136" y="53"/>
                  </a:lnTo>
                  <a:lnTo>
                    <a:pt x="274" y="60"/>
                  </a:lnTo>
                  <a:lnTo>
                    <a:pt x="264" y="238"/>
                  </a:lnTo>
                  <a:lnTo>
                    <a:pt x="278" y="244"/>
                  </a:lnTo>
                  <a:lnTo>
                    <a:pt x="287" y="251"/>
                  </a:lnTo>
                  <a:lnTo>
                    <a:pt x="311" y="254"/>
                  </a:lnTo>
                  <a:lnTo>
                    <a:pt x="335" y="259"/>
                  </a:lnTo>
                  <a:lnTo>
                    <a:pt x="339" y="261"/>
                  </a:lnTo>
                  <a:lnTo>
                    <a:pt x="339" y="269"/>
                  </a:lnTo>
                  <a:lnTo>
                    <a:pt x="382" y="283"/>
                  </a:lnTo>
                  <a:lnTo>
                    <a:pt x="393" y="279"/>
                  </a:lnTo>
                  <a:lnTo>
                    <a:pt x="405" y="286"/>
                  </a:lnTo>
                  <a:lnTo>
                    <a:pt x="411" y="288"/>
                  </a:lnTo>
                  <a:lnTo>
                    <a:pt x="440" y="283"/>
                  </a:lnTo>
                  <a:lnTo>
                    <a:pt x="446" y="295"/>
                  </a:lnTo>
                  <a:lnTo>
                    <a:pt x="454" y="29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0" name="Freeform 54"/>
            <p:cNvSpPr>
              <a:spLocks/>
            </p:cNvSpPr>
            <p:nvPr/>
          </p:nvSpPr>
          <p:spPr bwMode="auto">
            <a:xfrm>
              <a:off x="1594" y="1643"/>
              <a:ext cx="544" cy="410"/>
            </a:xfrm>
            <a:custGeom>
              <a:avLst/>
              <a:gdLst/>
              <a:ahLst/>
              <a:cxnLst>
                <a:cxn ang="0">
                  <a:pos x="369" y="113"/>
                </a:cxn>
                <a:cxn ang="0">
                  <a:pos x="375" y="114"/>
                </a:cxn>
                <a:cxn ang="0">
                  <a:pos x="386" y="114"/>
                </a:cxn>
                <a:cxn ang="0">
                  <a:pos x="392" y="116"/>
                </a:cxn>
                <a:cxn ang="0">
                  <a:pos x="417" y="112"/>
                </a:cxn>
                <a:cxn ang="0">
                  <a:pos x="426" y="118"/>
                </a:cxn>
                <a:cxn ang="0">
                  <a:pos x="445" y="121"/>
                </a:cxn>
                <a:cxn ang="0">
                  <a:pos x="457" y="118"/>
                </a:cxn>
                <a:cxn ang="0">
                  <a:pos x="486" y="118"/>
                </a:cxn>
                <a:cxn ang="0">
                  <a:pos x="499" y="116"/>
                </a:cxn>
                <a:cxn ang="0">
                  <a:pos x="539" y="121"/>
                </a:cxn>
                <a:cxn ang="0">
                  <a:pos x="550" y="119"/>
                </a:cxn>
                <a:cxn ang="0">
                  <a:pos x="711" y="153"/>
                </a:cxn>
                <a:cxn ang="0">
                  <a:pos x="719" y="171"/>
                </a:cxn>
                <a:cxn ang="0">
                  <a:pos x="734" y="182"/>
                </a:cxn>
                <a:cxn ang="0">
                  <a:pos x="736" y="193"/>
                </a:cxn>
                <a:cxn ang="0">
                  <a:pos x="701" y="237"/>
                </a:cxn>
                <a:cxn ang="0">
                  <a:pos x="689" y="246"/>
                </a:cxn>
                <a:cxn ang="0">
                  <a:pos x="680" y="261"/>
                </a:cxn>
                <a:cxn ang="0">
                  <a:pos x="668" y="267"/>
                </a:cxn>
                <a:cxn ang="0">
                  <a:pos x="648" y="287"/>
                </a:cxn>
                <a:cxn ang="0">
                  <a:pos x="641" y="298"/>
                </a:cxn>
                <a:cxn ang="0">
                  <a:pos x="640" y="305"/>
                </a:cxn>
                <a:cxn ang="0">
                  <a:pos x="646" y="310"/>
                </a:cxn>
                <a:cxn ang="0">
                  <a:pos x="656" y="315"/>
                </a:cxn>
                <a:cxn ang="0">
                  <a:pos x="662" y="324"/>
                </a:cxn>
                <a:cxn ang="0">
                  <a:pos x="641" y="355"/>
                </a:cxn>
                <a:cxn ang="0">
                  <a:pos x="592" y="522"/>
                </a:cxn>
                <a:cxn ang="0">
                  <a:pos x="470" y="496"/>
                </a:cxn>
                <a:cxn ang="0">
                  <a:pos x="349" y="468"/>
                </a:cxn>
                <a:cxn ang="0">
                  <a:pos x="178" y="426"/>
                </a:cxn>
                <a:cxn ang="0">
                  <a:pos x="7" y="380"/>
                </a:cxn>
                <a:cxn ang="0">
                  <a:pos x="0" y="366"/>
                </a:cxn>
                <a:cxn ang="0">
                  <a:pos x="0" y="355"/>
                </a:cxn>
                <a:cxn ang="0">
                  <a:pos x="15" y="316"/>
                </a:cxn>
                <a:cxn ang="0">
                  <a:pos x="7" y="296"/>
                </a:cxn>
                <a:cxn ang="0">
                  <a:pos x="18" y="290"/>
                </a:cxn>
                <a:cxn ang="0">
                  <a:pos x="42" y="254"/>
                </a:cxn>
                <a:cxn ang="0">
                  <a:pos x="49" y="253"/>
                </a:cxn>
                <a:cxn ang="0">
                  <a:pos x="73" y="222"/>
                </a:cxn>
                <a:cxn ang="0">
                  <a:pos x="117" y="134"/>
                </a:cxn>
                <a:cxn ang="0">
                  <a:pos x="144" y="91"/>
                </a:cxn>
                <a:cxn ang="0">
                  <a:pos x="162" y="45"/>
                </a:cxn>
                <a:cxn ang="0">
                  <a:pos x="174" y="24"/>
                </a:cxn>
                <a:cxn ang="0">
                  <a:pos x="178" y="11"/>
                </a:cxn>
                <a:cxn ang="0">
                  <a:pos x="174" y="1"/>
                </a:cxn>
                <a:cxn ang="0">
                  <a:pos x="178" y="0"/>
                </a:cxn>
                <a:cxn ang="0">
                  <a:pos x="183" y="9"/>
                </a:cxn>
                <a:cxn ang="0">
                  <a:pos x="194" y="9"/>
                </a:cxn>
                <a:cxn ang="0">
                  <a:pos x="203" y="5"/>
                </a:cxn>
                <a:cxn ang="0">
                  <a:pos x="215" y="9"/>
                </a:cxn>
                <a:cxn ang="0">
                  <a:pos x="219" y="10"/>
                </a:cxn>
                <a:cxn ang="0">
                  <a:pos x="222" y="22"/>
                </a:cxn>
                <a:cxn ang="0">
                  <a:pos x="234" y="23"/>
                </a:cxn>
                <a:cxn ang="0">
                  <a:pos x="249" y="30"/>
                </a:cxn>
                <a:cxn ang="0">
                  <a:pos x="254" y="43"/>
                </a:cxn>
                <a:cxn ang="0">
                  <a:pos x="255" y="58"/>
                </a:cxn>
                <a:cxn ang="0">
                  <a:pos x="251" y="80"/>
                </a:cxn>
                <a:cxn ang="0">
                  <a:pos x="286" y="99"/>
                </a:cxn>
                <a:cxn ang="0">
                  <a:pos x="329" y="95"/>
                </a:cxn>
                <a:cxn ang="0">
                  <a:pos x="347" y="98"/>
                </a:cxn>
                <a:cxn ang="0">
                  <a:pos x="366" y="107"/>
                </a:cxn>
                <a:cxn ang="0">
                  <a:pos x="369" y="113"/>
                </a:cxn>
              </a:cxnLst>
              <a:rect l="0" t="0" r="r" b="b"/>
              <a:pathLst>
                <a:path w="737" h="523">
                  <a:moveTo>
                    <a:pt x="369" y="113"/>
                  </a:moveTo>
                  <a:lnTo>
                    <a:pt x="375" y="114"/>
                  </a:lnTo>
                  <a:lnTo>
                    <a:pt x="386" y="114"/>
                  </a:lnTo>
                  <a:lnTo>
                    <a:pt x="392" y="116"/>
                  </a:lnTo>
                  <a:lnTo>
                    <a:pt x="417" y="112"/>
                  </a:lnTo>
                  <a:lnTo>
                    <a:pt x="426" y="118"/>
                  </a:lnTo>
                  <a:lnTo>
                    <a:pt x="445" y="121"/>
                  </a:lnTo>
                  <a:lnTo>
                    <a:pt x="457" y="118"/>
                  </a:lnTo>
                  <a:lnTo>
                    <a:pt x="486" y="118"/>
                  </a:lnTo>
                  <a:lnTo>
                    <a:pt x="499" y="116"/>
                  </a:lnTo>
                  <a:lnTo>
                    <a:pt x="539" y="121"/>
                  </a:lnTo>
                  <a:lnTo>
                    <a:pt x="550" y="119"/>
                  </a:lnTo>
                  <a:lnTo>
                    <a:pt x="711" y="153"/>
                  </a:lnTo>
                  <a:lnTo>
                    <a:pt x="719" y="171"/>
                  </a:lnTo>
                  <a:lnTo>
                    <a:pt x="734" y="182"/>
                  </a:lnTo>
                  <a:lnTo>
                    <a:pt x="736" y="193"/>
                  </a:lnTo>
                  <a:lnTo>
                    <a:pt x="701" y="237"/>
                  </a:lnTo>
                  <a:lnTo>
                    <a:pt x="689" y="246"/>
                  </a:lnTo>
                  <a:lnTo>
                    <a:pt x="680" y="261"/>
                  </a:lnTo>
                  <a:lnTo>
                    <a:pt x="668" y="267"/>
                  </a:lnTo>
                  <a:lnTo>
                    <a:pt x="648" y="287"/>
                  </a:lnTo>
                  <a:lnTo>
                    <a:pt x="641" y="298"/>
                  </a:lnTo>
                  <a:lnTo>
                    <a:pt x="640" y="305"/>
                  </a:lnTo>
                  <a:lnTo>
                    <a:pt x="646" y="310"/>
                  </a:lnTo>
                  <a:lnTo>
                    <a:pt x="656" y="315"/>
                  </a:lnTo>
                  <a:lnTo>
                    <a:pt x="662" y="324"/>
                  </a:lnTo>
                  <a:lnTo>
                    <a:pt x="641" y="355"/>
                  </a:lnTo>
                  <a:lnTo>
                    <a:pt x="592" y="522"/>
                  </a:lnTo>
                  <a:lnTo>
                    <a:pt x="470" y="496"/>
                  </a:lnTo>
                  <a:lnTo>
                    <a:pt x="349" y="468"/>
                  </a:lnTo>
                  <a:lnTo>
                    <a:pt x="178" y="426"/>
                  </a:lnTo>
                  <a:lnTo>
                    <a:pt x="7" y="380"/>
                  </a:lnTo>
                  <a:lnTo>
                    <a:pt x="0" y="366"/>
                  </a:lnTo>
                  <a:lnTo>
                    <a:pt x="0" y="355"/>
                  </a:lnTo>
                  <a:lnTo>
                    <a:pt x="15" y="316"/>
                  </a:lnTo>
                  <a:lnTo>
                    <a:pt x="7" y="296"/>
                  </a:lnTo>
                  <a:lnTo>
                    <a:pt x="18" y="290"/>
                  </a:lnTo>
                  <a:lnTo>
                    <a:pt x="42" y="254"/>
                  </a:lnTo>
                  <a:lnTo>
                    <a:pt x="49" y="253"/>
                  </a:lnTo>
                  <a:lnTo>
                    <a:pt x="73" y="222"/>
                  </a:lnTo>
                  <a:lnTo>
                    <a:pt x="117" y="134"/>
                  </a:lnTo>
                  <a:lnTo>
                    <a:pt x="144" y="91"/>
                  </a:lnTo>
                  <a:lnTo>
                    <a:pt x="162" y="45"/>
                  </a:lnTo>
                  <a:lnTo>
                    <a:pt x="174" y="24"/>
                  </a:lnTo>
                  <a:lnTo>
                    <a:pt x="178" y="11"/>
                  </a:lnTo>
                  <a:lnTo>
                    <a:pt x="174" y="1"/>
                  </a:lnTo>
                  <a:lnTo>
                    <a:pt x="178" y="0"/>
                  </a:lnTo>
                  <a:lnTo>
                    <a:pt x="183" y="9"/>
                  </a:lnTo>
                  <a:lnTo>
                    <a:pt x="194" y="9"/>
                  </a:lnTo>
                  <a:lnTo>
                    <a:pt x="203" y="5"/>
                  </a:lnTo>
                  <a:lnTo>
                    <a:pt x="215" y="9"/>
                  </a:lnTo>
                  <a:lnTo>
                    <a:pt x="219" y="10"/>
                  </a:lnTo>
                  <a:lnTo>
                    <a:pt x="222" y="22"/>
                  </a:lnTo>
                  <a:lnTo>
                    <a:pt x="234" y="23"/>
                  </a:lnTo>
                  <a:lnTo>
                    <a:pt x="249" y="30"/>
                  </a:lnTo>
                  <a:lnTo>
                    <a:pt x="254" y="43"/>
                  </a:lnTo>
                  <a:lnTo>
                    <a:pt x="255" y="58"/>
                  </a:lnTo>
                  <a:lnTo>
                    <a:pt x="251" y="80"/>
                  </a:lnTo>
                  <a:lnTo>
                    <a:pt x="286" y="99"/>
                  </a:lnTo>
                  <a:lnTo>
                    <a:pt x="329" y="95"/>
                  </a:lnTo>
                  <a:lnTo>
                    <a:pt x="347" y="98"/>
                  </a:lnTo>
                  <a:lnTo>
                    <a:pt x="366" y="107"/>
                  </a:lnTo>
                  <a:lnTo>
                    <a:pt x="369" y="113"/>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1" name="Freeform 55"/>
            <p:cNvSpPr>
              <a:spLocks/>
            </p:cNvSpPr>
            <p:nvPr/>
          </p:nvSpPr>
          <p:spPr bwMode="auto">
            <a:xfrm>
              <a:off x="4299" y="2043"/>
              <a:ext cx="389" cy="221"/>
            </a:xfrm>
            <a:custGeom>
              <a:avLst/>
              <a:gdLst/>
              <a:ahLst/>
              <a:cxnLst>
                <a:cxn ang="0">
                  <a:pos x="134" y="267"/>
                </a:cxn>
                <a:cxn ang="0">
                  <a:pos x="290" y="241"/>
                </a:cxn>
                <a:cxn ang="0">
                  <a:pos x="446" y="211"/>
                </a:cxn>
                <a:cxn ang="0">
                  <a:pos x="460" y="198"/>
                </a:cxn>
                <a:cxn ang="0">
                  <a:pos x="477" y="198"/>
                </a:cxn>
                <a:cxn ang="0">
                  <a:pos x="496" y="185"/>
                </a:cxn>
                <a:cxn ang="0">
                  <a:pos x="496" y="179"/>
                </a:cxn>
                <a:cxn ang="0">
                  <a:pos x="514" y="164"/>
                </a:cxn>
                <a:cxn ang="0">
                  <a:pos x="518" y="160"/>
                </a:cxn>
                <a:cxn ang="0">
                  <a:pos x="526" y="155"/>
                </a:cxn>
                <a:cxn ang="0">
                  <a:pos x="495" y="136"/>
                </a:cxn>
                <a:cxn ang="0">
                  <a:pos x="480" y="124"/>
                </a:cxn>
                <a:cxn ang="0">
                  <a:pos x="474" y="121"/>
                </a:cxn>
                <a:cxn ang="0">
                  <a:pos x="471" y="109"/>
                </a:cxn>
                <a:cxn ang="0">
                  <a:pos x="476" y="105"/>
                </a:cxn>
                <a:cxn ang="0">
                  <a:pos x="478" y="96"/>
                </a:cxn>
                <a:cxn ang="0">
                  <a:pos x="469" y="86"/>
                </a:cxn>
                <a:cxn ang="0">
                  <a:pos x="480" y="75"/>
                </a:cxn>
                <a:cxn ang="0">
                  <a:pos x="477" y="75"/>
                </a:cxn>
                <a:cxn ang="0">
                  <a:pos x="485" y="64"/>
                </a:cxn>
                <a:cxn ang="0">
                  <a:pos x="485" y="59"/>
                </a:cxn>
                <a:cxn ang="0">
                  <a:pos x="491" y="48"/>
                </a:cxn>
                <a:cxn ang="0">
                  <a:pos x="495" y="46"/>
                </a:cxn>
                <a:cxn ang="0">
                  <a:pos x="489" y="42"/>
                </a:cxn>
                <a:cxn ang="0">
                  <a:pos x="478" y="42"/>
                </a:cxn>
                <a:cxn ang="0">
                  <a:pos x="467" y="39"/>
                </a:cxn>
                <a:cxn ang="0">
                  <a:pos x="458" y="31"/>
                </a:cxn>
                <a:cxn ang="0">
                  <a:pos x="459" y="28"/>
                </a:cxn>
                <a:cxn ang="0">
                  <a:pos x="455" y="16"/>
                </a:cxn>
                <a:cxn ang="0">
                  <a:pos x="445" y="9"/>
                </a:cxn>
                <a:cxn ang="0">
                  <a:pos x="436" y="10"/>
                </a:cxn>
                <a:cxn ang="0">
                  <a:pos x="423" y="0"/>
                </a:cxn>
                <a:cxn ang="0">
                  <a:pos x="244" y="33"/>
                </a:cxn>
                <a:cxn ang="0">
                  <a:pos x="63" y="63"/>
                </a:cxn>
                <a:cxn ang="0">
                  <a:pos x="57" y="39"/>
                </a:cxn>
                <a:cxn ang="0">
                  <a:pos x="0" y="75"/>
                </a:cxn>
                <a:cxn ang="0">
                  <a:pos x="26" y="196"/>
                </a:cxn>
                <a:cxn ang="0">
                  <a:pos x="44" y="281"/>
                </a:cxn>
                <a:cxn ang="0">
                  <a:pos x="134" y="267"/>
                </a:cxn>
              </a:cxnLst>
              <a:rect l="0" t="0" r="r" b="b"/>
              <a:pathLst>
                <a:path w="527" h="282">
                  <a:moveTo>
                    <a:pt x="134" y="267"/>
                  </a:moveTo>
                  <a:lnTo>
                    <a:pt x="290" y="241"/>
                  </a:lnTo>
                  <a:lnTo>
                    <a:pt x="446" y="211"/>
                  </a:lnTo>
                  <a:lnTo>
                    <a:pt x="460" y="198"/>
                  </a:lnTo>
                  <a:lnTo>
                    <a:pt x="477" y="198"/>
                  </a:lnTo>
                  <a:lnTo>
                    <a:pt x="496" y="185"/>
                  </a:lnTo>
                  <a:lnTo>
                    <a:pt x="496" y="179"/>
                  </a:lnTo>
                  <a:lnTo>
                    <a:pt x="514" y="164"/>
                  </a:lnTo>
                  <a:lnTo>
                    <a:pt x="518" y="160"/>
                  </a:lnTo>
                  <a:lnTo>
                    <a:pt x="526" y="155"/>
                  </a:lnTo>
                  <a:lnTo>
                    <a:pt x="495" y="136"/>
                  </a:lnTo>
                  <a:lnTo>
                    <a:pt x="480" y="124"/>
                  </a:lnTo>
                  <a:lnTo>
                    <a:pt x="474" y="121"/>
                  </a:lnTo>
                  <a:lnTo>
                    <a:pt x="471" y="109"/>
                  </a:lnTo>
                  <a:lnTo>
                    <a:pt x="476" y="105"/>
                  </a:lnTo>
                  <a:lnTo>
                    <a:pt x="478" y="96"/>
                  </a:lnTo>
                  <a:lnTo>
                    <a:pt x="469" y="86"/>
                  </a:lnTo>
                  <a:lnTo>
                    <a:pt x="480" y="75"/>
                  </a:lnTo>
                  <a:lnTo>
                    <a:pt x="477" y="75"/>
                  </a:lnTo>
                  <a:lnTo>
                    <a:pt x="485" y="64"/>
                  </a:lnTo>
                  <a:lnTo>
                    <a:pt x="485" y="59"/>
                  </a:lnTo>
                  <a:lnTo>
                    <a:pt x="491" y="48"/>
                  </a:lnTo>
                  <a:lnTo>
                    <a:pt x="495" y="46"/>
                  </a:lnTo>
                  <a:lnTo>
                    <a:pt x="489" y="42"/>
                  </a:lnTo>
                  <a:lnTo>
                    <a:pt x="478" y="42"/>
                  </a:lnTo>
                  <a:lnTo>
                    <a:pt x="467" y="39"/>
                  </a:lnTo>
                  <a:lnTo>
                    <a:pt x="458" y="31"/>
                  </a:lnTo>
                  <a:lnTo>
                    <a:pt x="459" y="28"/>
                  </a:lnTo>
                  <a:lnTo>
                    <a:pt x="455" y="16"/>
                  </a:lnTo>
                  <a:lnTo>
                    <a:pt x="445" y="9"/>
                  </a:lnTo>
                  <a:lnTo>
                    <a:pt x="436" y="10"/>
                  </a:lnTo>
                  <a:lnTo>
                    <a:pt x="423" y="0"/>
                  </a:lnTo>
                  <a:lnTo>
                    <a:pt x="244" y="33"/>
                  </a:lnTo>
                  <a:lnTo>
                    <a:pt x="63" y="63"/>
                  </a:lnTo>
                  <a:lnTo>
                    <a:pt x="57" y="39"/>
                  </a:lnTo>
                  <a:lnTo>
                    <a:pt x="0" y="75"/>
                  </a:lnTo>
                  <a:lnTo>
                    <a:pt x="26" y="196"/>
                  </a:lnTo>
                  <a:lnTo>
                    <a:pt x="44" y="281"/>
                  </a:lnTo>
                  <a:lnTo>
                    <a:pt x="134" y="267"/>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2" name="Freeform 56"/>
            <p:cNvSpPr>
              <a:spLocks/>
            </p:cNvSpPr>
            <p:nvPr/>
          </p:nvSpPr>
          <p:spPr bwMode="auto">
            <a:xfrm>
              <a:off x="4210" y="2590"/>
              <a:ext cx="345" cy="221"/>
            </a:xfrm>
            <a:custGeom>
              <a:avLst/>
              <a:gdLst/>
              <a:ahLst/>
              <a:cxnLst>
                <a:cxn ang="0">
                  <a:pos x="223" y="7"/>
                </a:cxn>
                <a:cxn ang="0">
                  <a:pos x="240" y="26"/>
                </a:cxn>
                <a:cxn ang="0">
                  <a:pos x="338" y="12"/>
                </a:cxn>
                <a:cxn ang="0">
                  <a:pos x="467" y="83"/>
                </a:cxn>
                <a:cxn ang="0">
                  <a:pos x="443" y="95"/>
                </a:cxn>
                <a:cxn ang="0">
                  <a:pos x="425" y="122"/>
                </a:cxn>
                <a:cxn ang="0">
                  <a:pos x="419" y="134"/>
                </a:cxn>
                <a:cxn ang="0">
                  <a:pos x="416" y="159"/>
                </a:cxn>
                <a:cxn ang="0">
                  <a:pos x="413" y="160"/>
                </a:cxn>
                <a:cxn ang="0">
                  <a:pos x="407" y="173"/>
                </a:cxn>
                <a:cxn ang="0">
                  <a:pos x="387" y="176"/>
                </a:cxn>
                <a:cxn ang="0">
                  <a:pos x="391" y="182"/>
                </a:cxn>
                <a:cxn ang="0">
                  <a:pos x="367" y="201"/>
                </a:cxn>
                <a:cxn ang="0">
                  <a:pos x="356" y="215"/>
                </a:cxn>
                <a:cxn ang="0">
                  <a:pos x="344" y="220"/>
                </a:cxn>
                <a:cxn ang="0">
                  <a:pos x="326" y="233"/>
                </a:cxn>
                <a:cxn ang="0">
                  <a:pos x="323" y="233"/>
                </a:cxn>
                <a:cxn ang="0">
                  <a:pos x="307" y="234"/>
                </a:cxn>
                <a:cxn ang="0">
                  <a:pos x="320" y="243"/>
                </a:cxn>
                <a:cxn ang="0">
                  <a:pos x="314" y="251"/>
                </a:cxn>
                <a:cxn ang="0">
                  <a:pos x="303" y="257"/>
                </a:cxn>
                <a:cxn ang="0">
                  <a:pos x="285" y="249"/>
                </a:cxn>
                <a:cxn ang="0">
                  <a:pos x="290" y="253"/>
                </a:cxn>
                <a:cxn ang="0">
                  <a:pos x="290" y="257"/>
                </a:cxn>
                <a:cxn ang="0">
                  <a:pos x="299" y="261"/>
                </a:cxn>
                <a:cxn ang="0">
                  <a:pos x="290" y="273"/>
                </a:cxn>
                <a:cxn ang="0">
                  <a:pos x="281" y="277"/>
                </a:cxn>
                <a:cxn ang="0">
                  <a:pos x="281" y="281"/>
                </a:cxn>
                <a:cxn ang="0">
                  <a:pos x="258" y="275"/>
                </a:cxn>
                <a:cxn ang="0">
                  <a:pos x="254" y="265"/>
                </a:cxn>
                <a:cxn ang="0">
                  <a:pos x="254" y="259"/>
                </a:cxn>
                <a:cxn ang="0">
                  <a:pos x="235" y="239"/>
                </a:cxn>
                <a:cxn ang="0">
                  <a:pos x="223" y="236"/>
                </a:cxn>
                <a:cxn ang="0">
                  <a:pos x="221" y="235"/>
                </a:cxn>
                <a:cxn ang="0">
                  <a:pos x="217" y="221"/>
                </a:cxn>
                <a:cxn ang="0">
                  <a:pos x="205" y="207"/>
                </a:cxn>
                <a:cxn ang="0">
                  <a:pos x="205" y="201"/>
                </a:cxn>
                <a:cxn ang="0">
                  <a:pos x="190" y="194"/>
                </a:cxn>
                <a:cxn ang="0">
                  <a:pos x="178" y="191"/>
                </a:cxn>
                <a:cxn ang="0">
                  <a:pos x="176" y="186"/>
                </a:cxn>
                <a:cxn ang="0">
                  <a:pos x="167" y="183"/>
                </a:cxn>
                <a:cxn ang="0">
                  <a:pos x="145" y="158"/>
                </a:cxn>
                <a:cxn ang="0">
                  <a:pos x="128" y="153"/>
                </a:cxn>
                <a:cxn ang="0">
                  <a:pos x="120" y="141"/>
                </a:cxn>
                <a:cxn ang="0">
                  <a:pos x="87" y="127"/>
                </a:cxn>
                <a:cxn ang="0">
                  <a:pos x="65" y="105"/>
                </a:cxn>
                <a:cxn ang="0">
                  <a:pos x="60" y="99"/>
                </a:cxn>
                <a:cxn ang="0">
                  <a:pos x="48" y="84"/>
                </a:cxn>
                <a:cxn ang="0">
                  <a:pos x="38" y="85"/>
                </a:cxn>
                <a:cxn ang="0">
                  <a:pos x="0" y="66"/>
                </a:cxn>
                <a:cxn ang="0">
                  <a:pos x="7" y="51"/>
                </a:cxn>
                <a:cxn ang="0">
                  <a:pos x="16" y="43"/>
                </a:cxn>
                <a:cxn ang="0">
                  <a:pos x="18" y="38"/>
                </a:cxn>
                <a:cxn ang="0">
                  <a:pos x="28" y="34"/>
                </a:cxn>
                <a:cxn ang="0">
                  <a:pos x="48" y="28"/>
                </a:cxn>
                <a:cxn ang="0">
                  <a:pos x="55" y="22"/>
                </a:cxn>
                <a:cxn ang="0">
                  <a:pos x="85" y="12"/>
                </a:cxn>
                <a:cxn ang="0">
                  <a:pos x="207" y="0"/>
                </a:cxn>
                <a:cxn ang="0">
                  <a:pos x="212" y="7"/>
                </a:cxn>
                <a:cxn ang="0">
                  <a:pos x="221" y="5"/>
                </a:cxn>
                <a:cxn ang="0">
                  <a:pos x="223" y="7"/>
                </a:cxn>
              </a:cxnLst>
              <a:rect l="0" t="0" r="r" b="b"/>
              <a:pathLst>
                <a:path w="468" h="282">
                  <a:moveTo>
                    <a:pt x="223" y="7"/>
                  </a:moveTo>
                  <a:lnTo>
                    <a:pt x="240" y="26"/>
                  </a:lnTo>
                  <a:lnTo>
                    <a:pt x="338" y="12"/>
                  </a:lnTo>
                  <a:lnTo>
                    <a:pt x="467" y="83"/>
                  </a:lnTo>
                  <a:lnTo>
                    <a:pt x="443" y="95"/>
                  </a:lnTo>
                  <a:lnTo>
                    <a:pt x="425" y="122"/>
                  </a:lnTo>
                  <a:lnTo>
                    <a:pt x="419" y="134"/>
                  </a:lnTo>
                  <a:lnTo>
                    <a:pt x="416" y="159"/>
                  </a:lnTo>
                  <a:lnTo>
                    <a:pt x="413" y="160"/>
                  </a:lnTo>
                  <a:lnTo>
                    <a:pt x="407" y="173"/>
                  </a:lnTo>
                  <a:lnTo>
                    <a:pt x="387" y="176"/>
                  </a:lnTo>
                  <a:lnTo>
                    <a:pt x="391" y="182"/>
                  </a:lnTo>
                  <a:lnTo>
                    <a:pt x="367" y="201"/>
                  </a:lnTo>
                  <a:lnTo>
                    <a:pt x="356" y="215"/>
                  </a:lnTo>
                  <a:lnTo>
                    <a:pt x="344" y="220"/>
                  </a:lnTo>
                  <a:lnTo>
                    <a:pt x="326" y="233"/>
                  </a:lnTo>
                  <a:lnTo>
                    <a:pt x="323" y="233"/>
                  </a:lnTo>
                  <a:lnTo>
                    <a:pt x="307" y="234"/>
                  </a:lnTo>
                  <a:lnTo>
                    <a:pt x="320" y="243"/>
                  </a:lnTo>
                  <a:lnTo>
                    <a:pt x="314" y="251"/>
                  </a:lnTo>
                  <a:lnTo>
                    <a:pt x="303" y="257"/>
                  </a:lnTo>
                  <a:lnTo>
                    <a:pt x="285" y="249"/>
                  </a:lnTo>
                  <a:lnTo>
                    <a:pt x="290" y="253"/>
                  </a:lnTo>
                  <a:lnTo>
                    <a:pt x="290" y="257"/>
                  </a:lnTo>
                  <a:lnTo>
                    <a:pt x="299" y="261"/>
                  </a:lnTo>
                  <a:lnTo>
                    <a:pt x="290" y="273"/>
                  </a:lnTo>
                  <a:lnTo>
                    <a:pt x="281" y="277"/>
                  </a:lnTo>
                  <a:lnTo>
                    <a:pt x="281" y="281"/>
                  </a:lnTo>
                  <a:lnTo>
                    <a:pt x="258" y="275"/>
                  </a:lnTo>
                  <a:lnTo>
                    <a:pt x="254" y="265"/>
                  </a:lnTo>
                  <a:lnTo>
                    <a:pt x="254" y="259"/>
                  </a:lnTo>
                  <a:lnTo>
                    <a:pt x="235" y="239"/>
                  </a:lnTo>
                  <a:lnTo>
                    <a:pt x="223" y="236"/>
                  </a:lnTo>
                  <a:lnTo>
                    <a:pt x="221" y="235"/>
                  </a:lnTo>
                  <a:lnTo>
                    <a:pt x="217" y="221"/>
                  </a:lnTo>
                  <a:lnTo>
                    <a:pt x="205" y="207"/>
                  </a:lnTo>
                  <a:lnTo>
                    <a:pt x="205" y="201"/>
                  </a:lnTo>
                  <a:lnTo>
                    <a:pt x="190" y="194"/>
                  </a:lnTo>
                  <a:lnTo>
                    <a:pt x="178" y="191"/>
                  </a:lnTo>
                  <a:lnTo>
                    <a:pt x="176" y="186"/>
                  </a:lnTo>
                  <a:lnTo>
                    <a:pt x="167" y="183"/>
                  </a:lnTo>
                  <a:lnTo>
                    <a:pt x="145" y="158"/>
                  </a:lnTo>
                  <a:lnTo>
                    <a:pt x="128" y="153"/>
                  </a:lnTo>
                  <a:lnTo>
                    <a:pt x="120" y="141"/>
                  </a:lnTo>
                  <a:lnTo>
                    <a:pt x="87" y="127"/>
                  </a:lnTo>
                  <a:lnTo>
                    <a:pt x="65" y="105"/>
                  </a:lnTo>
                  <a:lnTo>
                    <a:pt x="60" y="99"/>
                  </a:lnTo>
                  <a:lnTo>
                    <a:pt x="48" y="84"/>
                  </a:lnTo>
                  <a:lnTo>
                    <a:pt x="38" y="85"/>
                  </a:lnTo>
                  <a:lnTo>
                    <a:pt x="0" y="66"/>
                  </a:lnTo>
                  <a:lnTo>
                    <a:pt x="7" y="51"/>
                  </a:lnTo>
                  <a:lnTo>
                    <a:pt x="16" y="43"/>
                  </a:lnTo>
                  <a:lnTo>
                    <a:pt x="18" y="38"/>
                  </a:lnTo>
                  <a:lnTo>
                    <a:pt x="28" y="34"/>
                  </a:lnTo>
                  <a:lnTo>
                    <a:pt x="48" y="28"/>
                  </a:lnTo>
                  <a:lnTo>
                    <a:pt x="55" y="22"/>
                  </a:lnTo>
                  <a:lnTo>
                    <a:pt x="85" y="12"/>
                  </a:lnTo>
                  <a:lnTo>
                    <a:pt x="207" y="0"/>
                  </a:lnTo>
                  <a:lnTo>
                    <a:pt x="212" y="7"/>
                  </a:lnTo>
                  <a:lnTo>
                    <a:pt x="221" y="5"/>
                  </a:lnTo>
                  <a:lnTo>
                    <a:pt x="223" y="7"/>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3" name="Freeform 57"/>
            <p:cNvSpPr>
              <a:spLocks/>
            </p:cNvSpPr>
            <p:nvPr/>
          </p:nvSpPr>
          <p:spPr bwMode="auto">
            <a:xfrm>
              <a:off x="2837" y="1876"/>
              <a:ext cx="474" cy="266"/>
            </a:xfrm>
            <a:custGeom>
              <a:avLst/>
              <a:gdLst/>
              <a:ahLst/>
              <a:cxnLst>
                <a:cxn ang="0">
                  <a:pos x="624" y="336"/>
                </a:cxn>
                <a:cxn ang="0">
                  <a:pos x="635" y="340"/>
                </a:cxn>
                <a:cxn ang="0">
                  <a:pos x="641" y="338"/>
                </a:cxn>
                <a:cxn ang="0">
                  <a:pos x="637" y="337"/>
                </a:cxn>
                <a:cxn ang="0">
                  <a:pos x="634" y="327"/>
                </a:cxn>
                <a:cxn ang="0">
                  <a:pos x="625" y="317"/>
                </a:cxn>
                <a:cxn ang="0">
                  <a:pos x="625" y="314"/>
                </a:cxn>
                <a:cxn ang="0">
                  <a:pos x="635" y="296"/>
                </a:cxn>
                <a:cxn ang="0">
                  <a:pos x="635" y="288"/>
                </a:cxn>
                <a:cxn ang="0">
                  <a:pos x="641" y="280"/>
                </a:cxn>
                <a:cxn ang="0">
                  <a:pos x="635" y="273"/>
                </a:cxn>
                <a:cxn ang="0">
                  <a:pos x="631" y="269"/>
                </a:cxn>
                <a:cxn ang="0">
                  <a:pos x="634" y="259"/>
                </a:cxn>
                <a:cxn ang="0">
                  <a:pos x="626" y="247"/>
                </a:cxn>
                <a:cxn ang="0">
                  <a:pos x="639" y="247"/>
                </a:cxn>
                <a:cxn ang="0">
                  <a:pos x="639" y="80"/>
                </a:cxn>
                <a:cxn ang="0">
                  <a:pos x="635" y="76"/>
                </a:cxn>
                <a:cxn ang="0">
                  <a:pos x="626" y="72"/>
                </a:cxn>
                <a:cxn ang="0">
                  <a:pos x="609" y="54"/>
                </a:cxn>
                <a:cxn ang="0">
                  <a:pos x="626" y="38"/>
                </a:cxn>
                <a:cxn ang="0">
                  <a:pos x="633" y="25"/>
                </a:cxn>
                <a:cxn ang="0">
                  <a:pos x="482" y="23"/>
                </a:cxn>
                <a:cxn ang="0">
                  <a:pos x="332" y="17"/>
                </a:cxn>
                <a:cxn ang="0">
                  <a:pos x="181" y="10"/>
                </a:cxn>
                <a:cxn ang="0">
                  <a:pos x="32" y="0"/>
                </a:cxn>
                <a:cxn ang="0">
                  <a:pos x="21" y="86"/>
                </a:cxn>
                <a:cxn ang="0">
                  <a:pos x="0" y="267"/>
                </a:cxn>
                <a:cxn ang="0">
                  <a:pos x="233" y="281"/>
                </a:cxn>
                <a:cxn ang="0">
                  <a:pos x="468" y="290"/>
                </a:cxn>
                <a:cxn ang="0">
                  <a:pos x="477" y="298"/>
                </a:cxn>
                <a:cxn ang="0">
                  <a:pos x="487" y="303"/>
                </a:cxn>
                <a:cxn ang="0">
                  <a:pos x="509" y="314"/>
                </a:cxn>
                <a:cxn ang="0">
                  <a:pos x="519" y="305"/>
                </a:cxn>
                <a:cxn ang="0">
                  <a:pos x="572" y="306"/>
                </a:cxn>
                <a:cxn ang="0">
                  <a:pos x="582" y="314"/>
                </a:cxn>
                <a:cxn ang="0">
                  <a:pos x="591" y="314"/>
                </a:cxn>
                <a:cxn ang="0">
                  <a:pos x="609" y="319"/>
                </a:cxn>
                <a:cxn ang="0">
                  <a:pos x="624" y="336"/>
                </a:cxn>
              </a:cxnLst>
              <a:rect l="0" t="0" r="r" b="b"/>
              <a:pathLst>
                <a:path w="642" h="341">
                  <a:moveTo>
                    <a:pt x="624" y="336"/>
                  </a:moveTo>
                  <a:lnTo>
                    <a:pt x="635" y="340"/>
                  </a:lnTo>
                  <a:lnTo>
                    <a:pt x="641" y="338"/>
                  </a:lnTo>
                  <a:lnTo>
                    <a:pt x="637" y="337"/>
                  </a:lnTo>
                  <a:lnTo>
                    <a:pt x="634" y="327"/>
                  </a:lnTo>
                  <a:lnTo>
                    <a:pt x="625" y="317"/>
                  </a:lnTo>
                  <a:lnTo>
                    <a:pt x="625" y="314"/>
                  </a:lnTo>
                  <a:lnTo>
                    <a:pt x="635" y="296"/>
                  </a:lnTo>
                  <a:lnTo>
                    <a:pt x="635" y="288"/>
                  </a:lnTo>
                  <a:lnTo>
                    <a:pt x="641" y="280"/>
                  </a:lnTo>
                  <a:lnTo>
                    <a:pt x="635" y="273"/>
                  </a:lnTo>
                  <a:lnTo>
                    <a:pt x="631" y="269"/>
                  </a:lnTo>
                  <a:lnTo>
                    <a:pt x="634" y="259"/>
                  </a:lnTo>
                  <a:lnTo>
                    <a:pt x="626" y="247"/>
                  </a:lnTo>
                  <a:lnTo>
                    <a:pt x="639" y="247"/>
                  </a:lnTo>
                  <a:lnTo>
                    <a:pt x="639" y="80"/>
                  </a:lnTo>
                  <a:lnTo>
                    <a:pt x="635" y="76"/>
                  </a:lnTo>
                  <a:lnTo>
                    <a:pt x="626" y="72"/>
                  </a:lnTo>
                  <a:lnTo>
                    <a:pt x="609" y="54"/>
                  </a:lnTo>
                  <a:lnTo>
                    <a:pt x="626" y="38"/>
                  </a:lnTo>
                  <a:lnTo>
                    <a:pt x="633" y="25"/>
                  </a:lnTo>
                  <a:lnTo>
                    <a:pt x="482" y="23"/>
                  </a:lnTo>
                  <a:lnTo>
                    <a:pt x="332" y="17"/>
                  </a:lnTo>
                  <a:lnTo>
                    <a:pt x="181" y="10"/>
                  </a:lnTo>
                  <a:lnTo>
                    <a:pt x="32" y="0"/>
                  </a:lnTo>
                  <a:lnTo>
                    <a:pt x="21" y="86"/>
                  </a:lnTo>
                  <a:lnTo>
                    <a:pt x="0" y="267"/>
                  </a:lnTo>
                  <a:lnTo>
                    <a:pt x="233" y="281"/>
                  </a:lnTo>
                  <a:lnTo>
                    <a:pt x="468" y="290"/>
                  </a:lnTo>
                  <a:lnTo>
                    <a:pt x="477" y="298"/>
                  </a:lnTo>
                  <a:lnTo>
                    <a:pt x="487" y="303"/>
                  </a:lnTo>
                  <a:lnTo>
                    <a:pt x="509" y="314"/>
                  </a:lnTo>
                  <a:lnTo>
                    <a:pt x="519" y="305"/>
                  </a:lnTo>
                  <a:lnTo>
                    <a:pt x="572" y="306"/>
                  </a:lnTo>
                  <a:lnTo>
                    <a:pt x="582" y="314"/>
                  </a:lnTo>
                  <a:lnTo>
                    <a:pt x="591" y="314"/>
                  </a:lnTo>
                  <a:lnTo>
                    <a:pt x="609" y="319"/>
                  </a:lnTo>
                  <a:lnTo>
                    <a:pt x="624" y="33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4" name="Freeform 58"/>
            <p:cNvSpPr>
              <a:spLocks/>
            </p:cNvSpPr>
            <p:nvPr/>
          </p:nvSpPr>
          <p:spPr bwMode="auto">
            <a:xfrm>
              <a:off x="3731" y="2492"/>
              <a:ext cx="571" cy="176"/>
            </a:xfrm>
            <a:custGeom>
              <a:avLst/>
              <a:gdLst/>
              <a:ahLst/>
              <a:cxnLst>
                <a:cxn ang="0">
                  <a:pos x="34" y="162"/>
                </a:cxn>
                <a:cxn ang="0">
                  <a:pos x="46" y="145"/>
                </a:cxn>
                <a:cxn ang="0">
                  <a:pos x="43" y="137"/>
                </a:cxn>
                <a:cxn ang="0">
                  <a:pos x="46" y="127"/>
                </a:cxn>
                <a:cxn ang="0">
                  <a:pos x="46" y="103"/>
                </a:cxn>
                <a:cxn ang="0">
                  <a:pos x="59" y="95"/>
                </a:cxn>
                <a:cxn ang="0">
                  <a:pos x="57" y="81"/>
                </a:cxn>
                <a:cxn ang="0">
                  <a:pos x="70" y="79"/>
                </a:cxn>
                <a:cxn ang="0">
                  <a:pos x="190" y="55"/>
                </a:cxn>
                <a:cxn ang="0">
                  <a:pos x="321" y="47"/>
                </a:cxn>
                <a:cxn ang="0">
                  <a:pos x="333" y="46"/>
                </a:cxn>
                <a:cxn ang="0">
                  <a:pos x="584" y="28"/>
                </a:cxn>
                <a:cxn ang="0">
                  <a:pos x="742" y="5"/>
                </a:cxn>
                <a:cxn ang="0">
                  <a:pos x="771" y="2"/>
                </a:cxn>
                <a:cxn ang="0">
                  <a:pos x="757" y="29"/>
                </a:cxn>
                <a:cxn ang="0">
                  <a:pos x="739" y="52"/>
                </a:cxn>
                <a:cxn ang="0">
                  <a:pos x="712" y="58"/>
                </a:cxn>
                <a:cxn ang="0">
                  <a:pos x="696" y="67"/>
                </a:cxn>
                <a:cxn ang="0">
                  <a:pos x="694" y="63"/>
                </a:cxn>
                <a:cxn ang="0">
                  <a:pos x="671" y="82"/>
                </a:cxn>
                <a:cxn ang="0">
                  <a:pos x="653" y="94"/>
                </a:cxn>
                <a:cxn ang="0">
                  <a:pos x="643" y="103"/>
                </a:cxn>
                <a:cxn ang="0">
                  <a:pos x="598" y="120"/>
                </a:cxn>
                <a:cxn ang="0">
                  <a:pos x="579" y="136"/>
                </a:cxn>
                <a:cxn ang="0">
                  <a:pos x="572" y="152"/>
                </a:cxn>
                <a:cxn ang="0">
                  <a:pos x="554" y="159"/>
                </a:cxn>
                <a:cxn ang="0">
                  <a:pos x="437" y="192"/>
                </a:cxn>
                <a:cxn ang="0">
                  <a:pos x="0" y="223"/>
                </a:cxn>
                <a:cxn ang="0">
                  <a:pos x="19" y="210"/>
                </a:cxn>
                <a:cxn ang="0">
                  <a:pos x="15" y="199"/>
                </a:cxn>
                <a:cxn ang="0">
                  <a:pos x="14" y="184"/>
                </a:cxn>
                <a:cxn ang="0">
                  <a:pos x="10" y="188"/>
                </a:cxn>
                <a:cxn ang="0">
                  <a:pos x="24" y="170"/>
                </a:cxn>
              </a:cxnLst>
              <a:rect l="0" t="0" r="r" b="b"/>
              <a:pathLst>
                <a:path w="774" h="224">
                  <a:moveTo>
                    <a:pt x="32" y="171"/>
                  </a:moveTo>
                  <a:lnTo>
                    <a:pt x="34" y="162"/>
                  </a:lnTo>
                  <a:lnTo>
                    <a:pt x="28" y="152"/>
                  </a:lnTo>
                  <a:lnTo>
                    <a:pt x="46" y="145"/>
                  </a:lnTo>
                  <a:lnTo>
                    <a:pt x="42" y="140"/>
                  </a:lnTo>
                  <a:lnTo>
                    <a:pt x="43" y="137"/>
                  </a:lnTo>
                  <a:lnTo>
                    <a:pt x="55" y="136"/>
                  </a:lnTo>
                  <a:lnTo>
                    <a:pt x="46" y="127"/>
                  </a:lnTo>
                  <a:lnTo>
                    <a:pt x="56" y="114"/>
                  </a:lnTo>
                  <a:lnTo>
                    <a:pt x="46" y="103"/>
                  </a:lnTo>
                  <a:lnTo>
                    <a:pt x="60" y="103"/>
                  </a:lnTo>
                  <a:lnTo>
                    <a:pt x="59" y="95"/>
                  </a:lnTo>
                  <a:lnTo>
                    <a:pt x="62" y="92"/>
                  </a:lnTo>
                  <a:lnTo>
                    <a:pt x="57" y="81"/>
                  </a:lnTo>
                  <a:lnTo>
                    <a:pt x="64" y="81"/>
                  </a:lnTo>
                  <a:lnTo>
                    <a:pt x="70" y="79"/>
                  </a:lnTo>
                  <a:lnTo>
                    <a:pt x="193" y="70"/>
                  </a:lnTo>
                  <a:lnTo>
                    <a:pt x="190" y="55"/>
                  </a:lnTo>
                  <a:lnTo>
                    <a:pt x="220" y="56"/>
                  </a:lnTo>
                  <a:lnTo>
                    <a:pt x="321" y="47"/>
                  </a:lnTo>
                  <a:lnTo>
                    <a:pt x="327" y="48"/>
                  </a:lnTo>
                  <a:lnTo>
                    <a:pt x="333" y="46"/>
                  </a:lnTo>
                  <a:lnTo>
                    <a:pt x="458" y="37"/>
                  </a:lnTo>
                  <a:lnTo>
                    <a:pt x="584" y="28"/>
                  </a:lnTo>
                  <a:lnTo>
                    <a:pt x="590" y="24"/>
                  </a:lnTo>
                  <a:lnTo>
                    <a:pt x="742" y="5"/>
                  </a:lnTo>
                  <a:lnTo>
                    <a:pt x="773" y="0"/>
                  </a:lnTo>
                  <a:lnTo>
                    <a:pt x="771" y="2"/>
                  </a:lnTo>
                  <a:lnTo>
                    <a:pt x="767" y="26"/>
                  </a:lnTo>
                  <a:lnTo>
                    <a:pt x="757" y="29"/>
                  </a:lnTo>
                  <a:lnTo>
                    <a:pt x="747" y="48"/>
                  </a:lnTo>
                  <a:lnTo>
                    <a:pt x="739" y="52"/>
                  </a:lnTo>
                  <a:lnTo>
                    <a:pt x="730" y="48"/>
                  </a:lnTo>
                  <a:lnTo>
                    <a:pt x="712" y="58"/>
                  </a:lnTo>
                  <a:lnTo>
                    <a:pt x="706" y="67"/>
                  </a:lnTo>
                  <a:lnTo>
                    <a:pt x="696" y="67"/>
                  </a:lnTo>
                  <a:lnTo>
                    <a:pt x="696" y="64"/>
                  </a:lnTo>
                  <a:lnTo>
                    <a:pt x="694" y="63"/>
                  </a:lnTo>
                  <a:lnTo>
                    <a:pt x="670" y="75"/>
                  </a:lnTo>
                  <a:lnTo>
                    <a:pt x="671" y="82"/>
                  </a:lnTo>
                  <a:lnTo>
                    <a:pt x="665" y="93"/>
                  </a:lnTo>
                  <a:lnTo>
                    <a:pt x="653" y="94"/>
                  </a:lnTo>
                  <a:lnTo>
                    <a:pt x="643" y="101"/>
                  </a:lnTo>
                  <a:lnTo>
                    <a:pt x="643" y="103"/>
                  </a:lnTo>
                  <a:lnTo>
                    <a:pt x="622" y="118"/>
                  </a:lnTo>
                  <a:lnTo>
                    <a:pt x="598" y="120"/>
                  </a:lnTo>
                  <a:lnTo>
                    <a:pt x="588" y="127"/>
                  </a:lnTo>
                  <a:lnTo>
                    <a:pt x="579" y="136"/>
                  </a:lnTo>
                  <a:lnTo>
                    <a:pt x="579" y="147"/>
                  </a:lnTo>
                  <a:lnTo>
                    <a:pt x="572" y="152"/>
                  </a:lnTo>
                  <a:lnTo>
                    <a:pt x="557" y="154"/>
                  </a:lnTo>
                  <a:lnTo>
                    <a:pt x="554" y="159"/>
                  </a:lnTo>
                  <a:lnTo>
                    <a:pt x="556" y="178"/>
                  </a:lnTo>
                  <a:lnTo>
                    <a:pt x="437" y="192"/>
                  </a:lnTo>
                  <a:lnTo>
                    <a:pt x="195" y="211"/>
                  </a:lnTo>
                  <a:lnTo>
                    <a:pt x="0" y="223"/>
                  </a:lnTo>
                  <a:lnTo>
                    <a:pt x="11" y="210"/>
                  </a:lnTo>
                  <a:lnTo>
                    <a:pt x="19" y="210"/>
                  </a:lnTo>
                  <a:lnTo>
                    <a:pt x="16" y="199"/>
                  </a:lnTo>
                  <a:lnTo>
                    <a:pt x="15" y="199"/>
                  </a:lnTo>
                  <a:lnTo>
                    <a:pt x="16" y="189"/>
                  </a:lnTo>
                  <a:lnTo>
                    <a:pt x="14" y="184"/>
                  </a:lnTo>
                  <a:lnTo>
                    <a:pt x="11" y="188"/>
                  </a:lnTo>
                  <a:lnTo>
                    <a:pt x="10" y="188"/>
                  </a:lnTo>
                  <a:lnTo>
                    <a:pt x="11" y="181"/>
                  </a:lnTo>
                  <a:lnTo>
                    <a:pt x="24" y="170"/>
                  </a:lnTo>
                  <a:lnTo>
                    <a:pt x="32" y="171"/>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5" name="Freeform 59"/>
            <p:cNvSpPr>
              <a:spLocks/>
            </p:cNvSpPr>
            <p:nvPr/>
          </p:nvSpPr>
          <p:spPr bwMode="auto">
            <a:xfrm>
              <a:off x="2126" y="2073"/>
              <a:ext cx="384" cy="405"/>
            </a:xfrm>
            <a:custGeom>
              <a:avLst/>
              <a:gdLst/>
              <a:ahLst/>
              <a:cxnLst>
                <a:cxn ang="0">
                  <a:pos x="117" y="0"/>
                </a:cxn>
                <a:cxn ang="0">
                  <a:pos x="242" y="20"/>
                </a:cxn>
                <a:cxn ang="0">
                  <a:pos x="366" y="38"/>
                </a:cxn>
                <a:cxn ang="0">
                  <a:pos x="348" y="128"/>
                </a:cxn>
                <a:cxn ang="0">
                  <a:pos x="519" y="151"/>
                </a:cxn>
                <a:cxn ang="0">
                  <a:pos x="485" y="332"/>
                </a:cxn>
                <a:cxn ang="0">
                  <a:pos x="450" y="515"/>
                </a:cxn>
                <a:cxn ang="0">
                  <a:pos x="225" y="484"/>
                </a:cxn>
                <a:cxn ang="0">
                  <a:pos x="0" y="450"/>
                </a:cxn>
                <a:cxn ang="0">
                  <a:pos x="29" y="336"/>
                </a:cxn>
                <a:cxn ang="0">
                  <a:pos x="58" y="225"/>
                </a:cxn>
                <a:cxn ang="0">
                  <a:pos x="89" y="111"/>
                </a:cxn>
                <a:cxn ang="0">
                  <a:pos x="117" y="0"/>
                </a:cxn>
              </a:cxnLst>
              <a:rect l="0" t="0" r="r" b="b"/>
              <a:pathLst>
                <a:path w="520" h="516">
                  <a:moveTo>
                    <a:pt x="117" y="0"/>
                  </a:moveTo>
                  <a:lnTo>
                    <a:pt x="242" y="20"/>
                  </a:lnTo>
                  <a:lnTo>
                    <a:pt x="366" y="38"/>
                  </a:lnTo>
                  <a:lnTo>
                    <a:pt x="348" y="128"/>
                  </a:lnTo>
                  <a:lnTo>
                    <a:pt x="519" y="151"/>
                  </a:lnTo>
                  <a:lnTo>
                    <a:pt x="485" y="332"/>
                  </a:lnTo>
                  <a:lnTo>
                    <a:pt x="450" y="515"/>
                  </a:lnTo>
                  <a:lnTo>
                    <a:pt x="225" y="484"/>
                  </a:lnTo>
                  <a:lnTo>
                    <a:pt x="0" y="450"/>
                  </a:lnTo>
                  <a:lnTo>
                    <a:pt x="29" y="336"/>
                  </a:lnTo>
                  <a:lnTo>
                    <a:pt x="58" y="225"/>
                  </a:lnTo>
                  <a:lnTo>
                    <a:pt x="89" y="111"/>
                  </a:lnTo>
                  <a:lnTo>
                    <a:pt x="117" y="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6" name="Freeform 60"/>
            <p:cNvSpPr>
              <a:spLocks/>
            </p:cNvSpPr>
            <p:nvPr/>
          </p:nvSpPr>
          <p:spPr bwMode="auto">
            <a:xfrm>
              <a:off x="4166" y="2256"/>
              <a:ext cx="522" cy="257"/>
            </a:xfrm>
            <a:custGeom>
              <a:avLst/>
              <a:gdLst/>
              <a:ahLst/>
              <a:cxnLst>
                <a:cxn ang="0">
                  <a:pos x="648" y="154"/>
                </a:cxn>
                <a:cxn ang="0">
                  <a:pos x="633" y="155"/>
                </a:cxn>
                <a:cxn ang="0">
                  <a:pos x="639" y="165"/>
                </a:cxn>
                <a:cxn ang="0">
                  <a:pos x="639" y="171"/>
                </a:cxn>
                <a:cxn ang="0">
                  <a:pos x="651" y="179"/>
                </a:cxn>
                <a:cxn ang="0">
                  <a:pos x="666" y="193"/>
                </a:cxn>
                <a:cxn ang="0">
                  <a:pos x="704" y="222"/>
                </a:cxn>
                <a:cxn ang="0">
                  <a:pos x="442" y="266"/>
                </a:cxn>
                <a:cxn ang="0">
                  <a:pos x="180" y="303"/>
                </a:cxn>
                <a:cxn ang="0">
                  <a:pos x="150" y="306"/>
                </a:cxn>
                <a:cxn ang="0">
                  <a:pos x="5" y="322"/>
                </a:cxn>
                <a:cxn ang="0">
                  <a:pos x="46" y="302"/>
                </a:cxn>
                <a:cxn ang="0">
                  <a:pos x="66" y="282"/>
                </a:cxn>
                <a:cxn ang="0">
                  <a:pos x="77" y="266"/>
                </a:cxn>
                <a:cxn ang="0">
                  <a:pos x="137" y="221"/>
                </a:cxn>
                <a:cxn ang="0">
                  <a:pos x="138" y="225"/>
                </a:cxn>
                <a:cxn ang="0">
                  <a:pos x="162" y="245"/>
                </a:cxn>
                <a:cxn ang="0">
                  <a:pos x="194" y="233"/>
                </a:cxn>
                <a:cxn ang="0">
                  <a:pos x="208" y="240"/>
                </a:cxn>
                <a:cxn ang="0">
                  <a:pos x="239" y="227"/>
                </a:cxn>
                <a:cxn ang="0">
                  <a:pos x="248" y="220"/>
                </a:cxn>
                <a:cxn ang="0">
                  <a:pos x="272" y="212"/>
                </a:cxn>
                <a:cxn ang="0">
                  <a:pos x="289" y="191"/>
                </a:cxn>
                <a:cxn ang="0">
                  <a:pos x="293" y="165"/>
                </a:cxn>
                <a:cxn ang="0">
                  <a:pos x="310" y="134"/>
                </a:cxn>
                <a:cxn ang="0">
                  <a:pos x="320" y="96"/>
                </a:cxn>
                <a:cxn ang="0">
                  <a:pos x="354" y="108"/>
                </a:cxn>
                <a:cxn ang="0">
                  <a:pos x="372" y="65"/>
                </a:cxn>
                <a:cxn ang="0">
                  <a:pos x="392" y="56"/>
                </a:cxn>
                <a:cxn ang="0">
                  <a:pos x="410" y="35"/>
                </a:cxn>
                <a:cxn ang="0">
                  <a:pos x="416" y="8"/>
                </a:cxn>
                <a:cxn ang="0">
                  <a:pos x="467" y="23"/>
                </a:cxn>
                <a:cxn ang="0">
                  <a:pos x="476" y="3"/>
                </a:cxn>
                <a:cxn ang="0">
                  <a:pos x="493" y="19"/>
                </a:cxn>
                <a:cxn ang="0">
                  <a:pos x="534" y="29"/>
                </a:cxn>
                <a:cxn ang="0">
                  <a:pos x="543" y="41"/>
                </a:cxn>
                <a:cxn ang="0">
                  <a:pos x="539" y="52"/>
                </a:cxn>
                <a:cxn ang="0">
                  <a:pos x="534" y="60"/>
                </a:cxn>
                <a:cxn ang="0">
                  <a:pos x="531" y="61"/>
                </a:cxn>
                <a:cxn ang="0">
                  <a:pos x="531" y="82"/>
                </a:cxn>
                <a:cxn ang="0">
                  <a:pos x="555" y="78"/>
                </a:cxn>
                <a:cxn ang="0">
                  <a:pos x="565" y="90"/>
                </a:cxn>
                <a:cxn ang="0">
                  <a:pos x="595" y="92"/>
                </a:cxn>
                <a:cxn ang="0">
                  <a:pos x="637" y="109"/>
                </a:cxn>
                <a:cxn ang="0">
                  <a:pos x="634" y="128"/>
                </a:cxn>
                <a:cxn ang="0">
                  <a:pos x="620" y="136"/>
                </a:cxn>
                <a:cxn ang="0">
                  <a:pos x="592" y="118"/>
                </a:cxn>
                <a:cxn ang="0">
                  <a:pos x="593" y="123"/>
                </a:cxn>
                <a:cxn ang="0">
                  <a:pos x="615" y="137"/>
                </a:cxn>
                <a:cxn ang="0">
                  <a:pos x="638" y="145"/>
                </a:cxn>
              </a:cxnLst>
              <a:rect l="0" t="0" r="r" b="b"/>
              <a:pathLst>
                <a:path w="705" h="327">
                  <a:moveTo>
                    <a:pt x="642" y="144"/>
                  </a:moveTo>
                  <a:lnTo>
                    <a:pt x="648" y="154"/>
                  </a:lnTo>
                  <a:lnTo>
                    <a:pt x="638" y="156"/>
                  </a:lnTo>
                  <a:lnTo>
                    <a:pt x="633" y="155"/>
                  </a:lnTo>
                  <a:lnTo>
                    <a:pt x="631" y="157"/>
                  </a:lnTo>
                  <a:lnTo>
                    <a:pt x="639" y="165"/>
                  </a:lnTo>
                  <a:lnTo>
                    <a:pt x="630" y="172"/>
                  </a:lnTo>
                  <a:lnTo>
                    <a:pt x="639" y="171"/>
                  </a:lnTo>
                  <a:lnTo>
                    <a:pt x="641" y="175"/>
                  </a:lnTo>
                  <a:lnTo>
                    <a:pt x="651" y="179"/>
                  </a:lnTo>
                  <a:lnTo>
                    <a:pt x="655" y="191"/>
                  </a:lnTo>
                  <a:lnTo>
                    <a:pt x="666" y="193"/>
                  </a:lnTo>
                  <a:lnTo>
                    <a:pt x="680" y="191"/>
                  </a:lnTo>
                  <a:lnTo>
                    <a:pt x="704" y="222"/>
                  </a:lnTo>
                  <a:lnTo>
                    <a:pt x="574" y="245"/>
                  </a:lnTo>
                  <a:lnTo>
                    <a:pt x="442" y="266"/>
                  </a:lnTo>
                  <a:lnTo>
                    <a:pt x="311" y="286"/>
                  </a:lnTo>
                  <a:lnTo>
                    <a:pt x="180" y="303"/>
                  </a:lnTo>
                  <a:lnTo>
                    <a:pt x="182" y="301"/>
                  </a:lnTo>
                  <a:lnTo>
                    <a:pt x="150" y="306"/>
                  </a:lnTo>
                  <a:lnTo>
                    <a:pt x="0" y="326"/>
                  </a:lnTo>
                  <a:lnTo>
                    <a:pt x="5" y="322"/>
                  </a:lnTo>
                  <a:lnTo>
                    <a:pt x="46" y="305"/>
                  </a:lnTo>
                  <a:lnTo>
                    <a:pt x="46" y="302"/>
                  </a:lnTo>
                  <a:lnTo>
                    <a:pt x="66" y="290"/>
                  </a:lnTo>
                  <a:lnTo>
                    <a:pt x="66" y="282"/>
                  </a:lnTo>
                  <a:lnTo>
                    <a:pt x="76" y="277"/>
                  </a:lnTo>
                  <a:lnTo>
                    <a:pt x="77" y="266"/>
                  </a:lnTo>
                  <a:lnTo>
                    <a:pt x="105" y="252"/>
                  </a:lnTo>
                  <a:lnTo>
                    <a:pt x="137" y="221"/>
                  </a:lnTo>
                  <a:lnTo>
                    <a:pt x="141" y="222"/>
                  </a:lnTo>
                  <a:lnTo>
                    <a:pt x="138" y="225"/>
                  </a:lnTo>
                  <a:lnTo>
                    <a:pt x="144" y="235"/>
                  </a:lnTo>
                  <a:lnTo>
                    <a:pt x="162" y="245"/>
                  </a:lnTo>
                  <a:lnTo>
                    <a:pt x="173" y="247"/>
                  </a:lnTo>
                  <a:lnTo>
                    <a:pt x="194" y="233"/>
                  </a:lnTo>
                  <a:lnTo>
                    <a:pt x="195" y="231"/>
                  </a:lnTo>
                  <a:lnTo>
                    <a:pt x="208" y="240"/>
                  </a:lnTo>
                  <a:lnTo>
                    <a:pt x="227" y="230"/>
                  </a:lnTo>
                  <a:lnTo>
                    <a:pt x="239" y="227"/>
                  </a:lnTo>
                  <a:lnTo>
                    <a:pt x="238" y="218"/>
                  </a:lnTo>
                  <a:lnTo>
                    <a:pt x="248" y="220"/>
                  </a:lnTo>
                  <a:lnTo>
                    <a:pt x="270" y="209"/>
                  </a:lnTo>
                  <a:lnTo>
                    <a:pt x="272" y="212"/>
                  </a:lnTo>
                  <a:lnTo>
                    <a:pt x="285" y="204"/>
                  </a:lnTo>
                  <a:lnTo>
                    <a:pt x="289" y="191"/>
                  </a:lnTo>
                  <a:lnTo>
                    <a:pt x="282" y="187"/>
                  </a:lnTo>
                  <a:lnTo>
                    <a:pt x="293" y="165"/>
                  </a:lnTo>
                  <a:lnTo>
                    <a:pt x="302" y="154"/>
                  </a:lnTo>
                  <a:lnTo>
                    <a:pt x="310" y="134"/>
                  </a:lnTo>
                  <a:lnTo>
                    <a:pt x="314" y="128"/>
                  </a:lnTo>
                  <a:lnTo>
                    <a:pt x="320" y="96"/>
                  </a:lnTo>
                  <a:lnTo>
                    <a:pt x="347" y="107"/>
                  </a:lnTo>
                  <a:lnTo>
                    <a:pt x="354" y="108"/>
                  </a:lnTo>
                  <a:lnTo>
                    <a:pt x="361" y="98"/>
                  </a:lnTo>
                  <a:lnTo>
                    <a:pt x="372" y="65"/>
                  </a:lnTo>
                  <a:lnTo>
                    <a:pt x="386" y="70"/>
                  </a:lnTo>
                  <a:lnTo>
                    <a:pt x="392" y="56"/>
                  </a:lnTo>
                  <a:lnTo>
                    <a:pt x="405" y="45"/>
                  </a:lnTo>
                  <a:lnTo>
                    <a:pt x="410" y="35"/>
                  </a:lnTo>
                  <a:lnTo>
                    <a:pt x="413" y="31"/>
                  </a:lnTo>
                  <a:lnTo>
                    <a:pt x="416" y="8"/>
                  </a:lnTo>
                  <a:lnTo>
                    <a:pt x="415" y="0"/>
                  </a:lnTo>
                  <a:lnTo>
                    <a:pt x="467" y="23"/>
                  </a:lnTo>
                  <a:lnTo>
                    <a:pt x="473" y="4"/>
                  </a:lnTo>
                  <a:lnTo>
                    <a:pt x="476" y="3"/>
                  </a:lnTo>
                  <a:lnTo>
                    <a:pt x="495" y="9"/>
                  </a:lnTo>
                  <a:lnTo>
                    <a:pt x="493" y="19"/>
                  </a:lnTo>
                  <a:lnTo>
                    <a:pt x="520" y="24"/>
                  </a:lnTo>
                  <a:lnTo>
                    <a:pt x="534" y="29"/>
                  </a:lnTo>
                  <a:lnTo>
                    <a:pt x="541" y="33"/>
                  </a:lnTo>
                  <a:lnTo>
                    <a:pt x="543" y="41"/>
                  </a:lnTo>
                  <a:lnTo>
                    <a:pt x="544" y="45"/>
                  </a:lnTo>
                  <a:lnTo>
                    <a:pt x="539" y="52"/>
                  </a:lnTo>
                  <a:lnTo>
                    <a:pt x="540" y="56"/>
                  </a:lnTo>
                  <a:lnTo>
                    <a:pt x="534" y="60"/>
                  </a:lnTo>
                  <a:lnTo>
                    <a:pt x="532" y="58"/>
                  </a:lnTo>
                  <a:lnTo>
                    <a:pt x="531" y="61"/>
                  </a:lnTo>
                  <a:lnTo>
                    <a:pt x="527" y="73"/>
                  </a:lnTo>
                  <a:lnTo>
                    <a:pt x="531" y="82"/>
                  </a:lnTo>
                  <a:lnTo>
                    <a:pt x="536" y="85"/>
                  </a:lnTo>
                  <a:lnTo>
                    <a:pt x="555" y="78"/>
                  </a:lnTo>
                  <a:lnTo>
                    <a:pt x="559" y="86"/>
                  </a:lnTo>
                  <a:lnTo>
                    <a:pt x="565" y="90"/>
                  </a:lnTo>
                  <a:lnTo>
                    <a:pt x="574" y="94"/>
                  </a:lnTo>
                  <a:lnTo>
                    <a:pt x="595" y="92"/>
                  </a:lnTo>
                  <a:lnTo>
                    <a:pt x="608" y="100"/>
                  </a:lnTo>
                  <a:lnTo>
                    <a:pt x="637" y="109"/>
                  </a:lnTo>
                  <a:lnTo>
                    <a:pt x="633" y="123"/>
                  </a:lnTo>
                  <a:lnTo>
                    <a:pt x="634" y="128"/>
                  </a:lnTo>
                  <a:lnTo>
                    <a:pt x="639" y="134"/>
                  </a:lnTo>
                  <a:lnTo>
                    <a:pt x="620" y="136"/>
                  </a:lnTo>
                  <a:lnTo>
                    <a:pt x="610" y="127"/>
                  </a:lnTo>
                  <a:lnTo>
                    <a:pt x="592" y="118"/>
                  </a:lnTo>
                  <a:lnTo>
                    <a:pt x="589" y="118"/>
                  </a:lnTo>
                  <a:lnTo>
                    <a:pt x="593" y="123"/>
                  </a:lnTo>
                  <a:lnTo>
                    <a:pt x="604" y="128"/>
                  </a:lnTo>
                  <a:lnTo>
                    <a:pt x="615" y="137"/>
                  </a:lnTo>
                  <a:lnTo>
                    <a:pt x="631" y="138"/>
                  </a:lnTo>
                  <a:lnTo>
                    <a:pt x="638" y="145"/>
                  </a:lnTo>
                  <a:lnTo>
                    <a:pt x="642" y="14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7" name="Freeform 61"/>
            <p:cNvSpPr>
              <a:spLocks/>
            </p:cNvSpPr>
            <p:nvPr/>
          </p:nvSpPr>
          <p:spPr bwMode="auto">
            <a:xfrm>
              <a:off x="4672" y="1781"/>
              <a:ext cx="110" cy="182"/>
            </a:xfrm>
            <a:custGeom>
              <a:avLst/>
              <a:gdLst/>
              <a:ahLst/>
              <a:cxnLst>
                <a:cxn ang="0">
                  <a:pos x="41" y="154"/>
                </a:cxn>
                <a:cxn ang="0">
                  <a:pos x="48" y="158"/>
                </a:cxn>
                <a:cxn ang="0">
                  <a:pos x="69" y="231"/>
                </a:cxn>
                <a:cxn ang="0">
                  <a:pos x="134" y="218"/>
                </a:cxn>
                <a:cxn ang="0">
                  <a:pos x="130" y="215"/>
                </a:cxn>
                <a:cxn ang="0">
                  <a:pos x="123" y="197"/>
                </a:cxn>
                <a:cxn ang="0">
                  <a:pos x="126" y="194"/>
                </a:cxn>
                <a:cxn ang="0">
                  <a:pos x="115" y="141"/>
                </a:cxn>
                <a:cxn ang="0">
                  <a:pos x="117" y="139"/>
                </a:cxn>
                <a:cxn ang="0">
                  <a:pos x="122" y="124"/>
                </a:cxn>
                <a:cxn ang="0">
                  <a:pos x="125" y="87"/>
                </a:cxn>
                <a:cxn ang="0">
                  <a:pos x="121" y="77"/>
                </a:cxn>
                <a:cxn ang="0">
                  <a:pos x="122" y="69"/>
                </a:cxn>
                <a:cxn ang="0">
                  <a:pos x="131" y="65"/>
                </a:cxn>
                <a:cxn ang="0">
                  <a:pos x="148" y="46"/>
                </a:cxn>
                <a:cxn ang="0">
                  <a:pos x="136" y="25"/>
                </a:cxn>
                <a:cxn ang="0">
                  <a:pos x="141" y="8"/>
                </a:cxn>
                <a:cxn ang="0">
                  <a:pos x="139" y="0"/>
                </a:cxn>
                <a:cxn ang="0">
                  <a:pos x="0" y="31"/>
                </a:cxn>
                <a:cxn ang="0">
                  <a:pos x="2" y="47"/>
                </a:cxn>
                <a:cxn ang="0">
                  <a:pos x="7" y="66"/>
                </a:cxn>
                <a:cxn ang="0">
                  <a:pos x="17" y="75"/>
                </a:cxn>
                <a:cxn ang="0">
                  <a:pos x="24" y="98"/>
                </a:cxn>
                <a:cxn ang="0">
                  <a:pos x="24" y="122"/>
                </a:cxn>
                <a:cxn ang="0">
                  <a:pos x="34" y="143"/>
                </a:cxn>
                <a:cxn ang="0">
                  <a:pos x="32" y="156"/>
                </a:cxn>
                <a:cxn ang="0">
                  <a:pos x="36" y="156"/>
                </a:cxn>
                <a:cxn ang="0">
                  <a:pos x="41" y="154"/>
                </a:cxn>
              </a:cxnLst>
              <a:rect l="0" t="0" r="r" b="b"/>
              <a:pathLst>
                <a:path w="149" h="232">
                  <a:moveTo>
                    <a:pt x="41" y="154"/>
                  </a:moveTo>
                  <a:lnTo>
                    <a:pt x="48" y="158"/>
                  </a:lnTo>
                  <a:lnTo>
                    <a:pt x="69" y="231"/>
                  </a:lnTo>
                  <a:lnTo>
                    <a:pt x="134" y="218"/>
                  </a:lnTo>
                  <a:lnTo>
                    <a:pt x="130" y="215"/>
                  </a:lnTo>
                  <a:lnTo>
                    <a:pt x="123" y="197"/>
                  </a:lnTo>
                  <a:lnTo>
                    <a:pt x="126" y="194"/>
                  </a:lnTo>
                  <a:lnTo>
                    <a:pt x="115" y="141"/>
                  </a:lnTo>
                  <a:lnTo>
                    <a:pt x="117" y="139"/>
                  </a:lnTo>
                  <a:lnTo>
                    <a:pt x="122" y="124"/>
                  </a:lnTo>
                  <a:lnTo>
                    <a:pt x="125" y="87"/>
                  </a:lnTo>
                  <a:lnTo>
                    <a:pt x="121" y="77"/>
                  </a:lnTo>
                  <a:lnTo>
                    <a:pt x="122" y="69"/>
                  </a:lnTo>
                  <a:lnTo>
                    <a:pt x="131" y="65"/>
                  </a:lnTo>
                  <a:lnTo>
                    <a:pt x="148" y="46"/>
                  </a:lnTo>
                  <a:lnTo>
                    <a:pt x="136" y="25"/>
                  </a:lnTo>
                  <a:lnTo>
                    <a:pt x="141" y="8"/>
                  </a:lnTo>
                  <a:lnTo>
                    <a:pt x="139" y="0"/>
                  </a:lnTo>
                  <a:lnTo>
                    <a:pt x="0" y="31"/>
                  </a:lnTo>
                  <a:lnTo>
                    <a:pt x="2" y="47"/>
                  </a:lnTo>
                  <a:lnTo>
                    <a:pt x="7" y="66"/>
                  </a:lnTo>
                  <a:lnTo>
                    <a:pt x="17" y="75"/>
                  </a:lnTo>
                  <a:lnTo>
                    <a:pt x="24" y="98"/>
                  </a:lnTo>
                  <a:lnTo>
                    <a:pt x="24" y="122"/>
                  </a:lnTo>
                  <a:lnTo>
                    <a:pt x="34" y="143"/>
                  </a:lnTo>
                  <a:lnTo>
                    <a:pt x="32" y="156"/>
                  </a:lnTo>
                  <a:lnTo>
                    <a:pt x="36" y="156"/>
                  </a:lnTo>
                  <a:lnTo>
                    <a:pt x="41" y="15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8" name="Freeform 62"/>
            <p:cNvSpPr>
              <a:spLocks/>
            </p:cNvSpPr>
            <p:nvPr/>
          </p:nvSpPr>
          <p:spPr bwMode="auto">
            <a:xfrm>
              <a:off x="1722" y="1471"/>
              <a:ext cx="453" cy="292"/>
            </a:xfrm>
            <a:custGeom>
              <a:avLst/>
              <a:gdLst/>
              <a:ahLst/>
              <a:cxnLst>
                <a:cxn ang="0">
                  <a:pos x="202" y="331"/>
                </a:cxn>
                <a:cxn ang="0">
                  <a:pos x="219" y="334"/>
                </a:cxn>
                <a:cxn ang="0">
                  <a:pos x="253" y="336"/>
                </a:cxn>
                <a:cxn ang="0">
                  <a:pos x="285" y="336"/>
                </a:cxn>
                <a:cxn ang="0">
                  <a:pos x="326" y="334"/>
                </a:cxn>
                <a:cxn ang="0">
                  <a:pos x="377" y="337"/>
                </a:cxn>
                <a:cxn ang="0">
                  <a:pos x="541" y="345"/>
                </a:cxn>
                <a:cxn ang="0">
                  <a:pos x="574" y="214"/>
                </a:cxn>
                <a:cxn ang="0">
                  <a:pos x="401" y="46"/>
                </a:cxn>
                <a:cxn ang="0">
                  <a:pos x="189" y="12"/>
                </a:cxn>
                <a:cxn ang="0">
                  <a:pos x="194" y="25"/>
                </a:cxn>
                <a:cxn ang="0">
                  <a:pos x="201" y="35"/>
                </a:cxn>
                <a:cxn ang="0">
                  <a:pos x="197" y="43"/>
                </a:cxn>
                <a:cxn ang="0">
                  <a:pos x="188" y="35"/>
                </a:cxn>
                <a:cxn ang="0">
                  <a:pos x="180" y="53"/>
                </a:cxn>
                <a:cxn ang="0">
                  <a:pos x="169" y="70"/>
                </a:cxn>
                <a:cxn ang="0">
                  <a:pos x="174" y="93"/>
                </a:cxn>
                <a:cxn ang="0">
                  <a:pos x="189" y="94"/>
                </a:cxn>
                <a:cxn ang="0">
                  <a:pos x="175" y="68"/>
                </a:cxn>
                <a:cxn ang="0">
                  <a:pos x="197" y="69"/>
                </a:cxn>
                <a:cxn ang="0">
                  <a:pos x="185" y="71"/>
                </a:cxn>
                <a:cxn ang="0">
                  <a:pos x="187" y="84"/>
                </a:cxn>
                <a:cxn ang="0">
                  <a:pos x="188" y="84"/>
                </a:cxn>
                <a:cxn ang="0">
                  <a:pos x="193" y="85"/>
                </a:cxn>
                <a:cxn ang="0">
                  <a:pos x="182" y="113"/>
                </a:cxn>
                <a:cxn ang="0">
                  <a:pos x="171" y="153"/>
                </a:cxn>
                <a:cxn ang="0">
                  <a:pos x="154" y="156"/>
                </a:cxn>
                <a:cxn ang="0">
                  <a:pos x="156" y="154"/>
                </a:cxn>
                <a:cxn ang="0">
                  <a:pos x="162" y="138"/>
                </a:cxn>
                <a:cxn ang="0">
                  <a:pos x="171" y="117"/>
                </a:cxn>
                <a:cxn ang="0">
                  <a:pos x="169" y="104"/>
                </a:cxn>
                <a:cxn ang="0">
                  <a:pos x="149" y="112"/>
                </a:cxn>
                <a:cxn ang="0">
                  <a:pos x="162" y="90"/>
                </a:cxn>
                <a:cxn ang="0">
                  <a:pos x="156" y="76"/>
                </a:cxn>
                <a:cxn ang="0">
                  <a:pos x="140" y="72"/>
                </a:cxn>
                <a:cxn ang="0">
                  <a:pos x="74" y="50"/>
                </a:cxn>
                <a:cxn ang="0">
                  <a:pos x="28" y="15"/>
                </a:cxn>
                <a:cxn ang="0">
                  <a:pos x="28" y="26"/>
                </a:cxn>
                <a:cxn ang="0">
                  <a:pos x="21" y="40"/>
                </a:cxn>
                <a:cxn ang="0">
                  <a:pos x="24" y="72"/>
                </a:cxn>
                <a:cxn ang="0">
                  <a:pos x="21" y="116"/>
                </a:cxn>
                <a:cxn ang="0">
                  <a:pos x="16" y="156"/>
                </a:cxn>
                <a:cxn ang="0">
                  <a:pos x="24" y="148"/>
                </a:cxn>
                <a:cxn ang="0">
                  <a:pos x="39" y="159"/>
                </a:cxn>
                <a:cxn ang="0">
                  <a:pos x="28" y="161"/>
                </a:cxn>
                <a:cxn ang="0">
                  <a:pos x="18" y="158"/>
                </a:cxn>
                <a:cxn ang="0">
                  <a:pos x="21" y="180"/>
                </a:cxn>
                <a:cxn ang="0">
                  <a:pos x="30" y="183"/>
                </a:cxn>
                <a:cxn ang="0">
                  <a:pos x="19" y="199"/>
                </a:cxn>
                <a:cxn ang="0">
                  <a:pos x="15" y="185"/>
                </a:cxn>
                <a:cxn ang="0">
                  <a:pos x="2" y="217"/>
                </a:cxn>
                <a:cxn ang="0">
                  <a:pos x="7" y="218"/>
                </a:cxn>
                <a:cxn ang="0">
                  <a:pos x="14" y="223"/>
                </a:cxn>
                <a:cxn ang="0">
                  <a:pos x="30" y="226"/>
                </a:cxn>
                <a:cxn ang="0">
                  <a:pos x="46" y="232"/>
                </a:cxn>
                <a:cxn ang="0">
                  <a:pos x="60" y="243"/>
                </a:cxn>
                <a:cxn ang="0">
                  <a:pos x="82" y="262"/>
                </a:cxn>
                <a:cxn ang="0">
                  <a:pos x="79" y="298"/>
                </a:cxn>
                <a:cxn ang="0">
                  <a:pos x="156" y="312"/>
                </a:cxn>
                <a:cxn ang="0">
                  <a:pos x="194" y="325"/>
                </a:cxn>
              </a:cxnLst>
              <a:rect l="0" t="0" r="r" b="b"/>
              <a:pathLst>
                <a:path w="613" h="371">
                  <a:moveTo>
                    <a:pt x="197" y="330"/>
                  </a:moveTo>
                  <a:lnTo>
                    <a:pt x="202" y="331"/>
                  </a:lnTo>
                  <a:lnTo>
                    <a:pt x="213" y="330"/>
                  </a:lnTo>
                  <a:lnTo>
                    <a:pt x="219" y="334"/>
                  </a:lnTo>
                  <a:lnTo>
                    <a:pt x="245" y="329"/>
                  </a:lnTo>
                  <a:lnTo>
                    <a:pt x="253" y="336"/>
                  </a:lnTo>
                  <a:lnTo>
                    <a:pt x="272" y="338"/>
                  </a:lnTo>
                  <a:lnTo>
                    <a:pt x="285" y="336"/>
                  </a:lnTo>
                  <a:lnTo>
                    <a:pt x="313" y="336"/>
                  </a:lnTo>
                  <a:lnTo>
                    <a:pt x="326" y="334"/>
                  </a:lnTo>
                  <a:lnTo>
                    <a:pt x="366" y="339"/>
                  </a:lnTo>
                  <a:lnTo>
                    <a:pt x="377" y="337"/>
                  </a:lnTo>
                  <a:lnTo>
                    <a:pt x="538" y="370"/>
                  </a:lnTo>
                  <a:lnTo>
                    <a:pt x="541" y="345"/>
                  </a:lnTo>
                  <a:lnTo>
                    <a:pt x="538" y="334"/>
                  </a:lnTo>
                  <a:lnTo>
                    <a:pt x="574" y="214"/>
                  </a:lnTo>
                  <a:lnTo>
                    <a:pt x="612" y="95"/>
                  </a:lnTo>
                  <a:lnTo>
                    <a:pt x="401" y="46"/>
                  </a:lnTo>
                  <a:lnTo>
                    <a:pt x="194" y="0"/>
                  </a:lnTo>
                  <a:lnTo>
                    <a:pt x="189" y="12"/>
                  </a:lnTo>
                  <a:lnTo>
                    <a:pt x="193" y="33"/>
                  </a:lnTo>
                  <a:lnTo>
                    <a:pt x="194" y="25"/>
                  </a:lnTo>
                  <a:lnTo>
                    <a:pt x="204" y="28"/>
                  </a:lnTo>
                  <a:lnTo>
                    <a:pt x="201" y="35"/>
                  </a:lnTo>
                  <a:lnTo>
                    <a:pt x="204" y="39"/>
                  </a:lnTo>
                  <a:lnTo>
                    <a:pt x="197" y="43"/>
                  </a:lnTo>
                  <a:lnTo>
                    <a:pt x="194" y="53"/>
                  </a:lnTo>
                  <a:lnTo>
                    <a:pt x="188" y="35"/>
                  </a:lnTo>
                  <a:lnTo>
                    <a:pt x="180" y="46"/>
                  </a:lnTo>
                  <a:lnTo>
                    <a:pt x="180" y="53"/>
                  </a:lnTo>
                  <a:lnTo>
                    <a:pt x="169" y="66"/>
                  </a:lnTo>
                  <a:lnTo>
                    <a:pt x="169" y="70"/>
                  </a:lnTo>
                  <a:lnTo>
                    <a:pt x="174" y="77"/>
                  </a:lnTo>
                  <a:lnTo>
                    <a:pt x="174" y="93"/>
                  </a:lnTo>
                  <a:lnTo>
                    <a:pt x="185" y="105"/>
                  </a:lnTo>
                  <a:lnTo>
                    <a:pt x="189" y="94"/>
                  </a:lnTo>
                  <a:lnTo>
                    <a:pt x="178" y="82"/>
                  </a:lnTo>
                  <a:lnTo>
                    <a:pt x="175" y="68"/>
                  </a:lnTo>
                  <a:lnTo>
                    <a:pt x="187" y="58"/>
                  </a:lnTo>
                  <a:lnTo>
                    <a:pt x="197" y="69"/>
                  </a:lnTo>
                  <a:lnTo>
                    <a:pt x="194" y="72"/>
                  </a:lnTo>
                  <a:lnTo>
                    <a:pt x="185" y="71"/>
                  </a:lnTo>
                  <a:lnTo>
                    <a:pt x="183" y="83"/>
                  </a:lnTo>
                  <a:lnTo>
                    <a:pt x="187" y="84"/>
                  </a:lnTo>
                  <a:lnTo>
                    <a:pt x="189" y="91"/>
                  </a:lnTo>
                  <a:lnTo>
                    <a:pt x="188" y="84"/>
                  </a:lnTo>
                  <a:lnTo>
                    <a:pt x="194" y="76"/>
                  </a:lnTo>
                  <a:lnTo>
                    <a:pt x="193" y="85"/>
                  </a:lnTo>
                  <a:lnTo>
                    <a:pt x="197" y="99"/>
                  </a:lnTo>
                  <a:lnTo>
                    <a:pt x="182" y="113"/>
                  </a:lnTo>
                  <a:lnTo>
                    <a:pt x="171" y="140"/>
                  </a:lnTo>
                  <a:lnTo>
                    <a:pt x="171" y="153"/>
                  </a:lnTo>
                  <a:lnTo>
                    <a:pt x="165" y="156"/>
                  </a:lnTo>
                  <a:lnTo>
                    <a:pt x="154" y="156"/>
                  </a:lnTo>
                  <a:lnTo>
                    <a:pt x="153" y="151"/>
                  </a:lnTo>
                  <a:lnTo>
                    <a:pt x="156" y="154"/>
                  </a:lnTo>
                  <a:lnTo>
                    <a:pt x="166" y="151"/>
                  </a:lnTo>
                  <a:lnTo>
                    <a:pt x="162" y="138"/>
                  </a:lnTo>
                  <a:lnTo>
                    <a:pt x="170" y="117"/>
                  </a:lnTo>
                  <a:lnTo>
                    <a:pt x="171" y="117"/>
                  </a:lnTo>
                  <a:lnTo>
                    <a:pt x="174" y="105"/>
                  </a:lnTo>
                  <a:lnTo>
                    <a:pt x="169" y="104"/>
                  </a:lnTo>
                  <a:lnTo>
                    <a:pt x="153" y="112"/>
                  </a:lnTo>
                  <a:lnTo>
                    <a:pt x="149" y="112"/>
                  </a:lnTo>
                  <a:lnTo>
                    <a:pt x="165" y="102"/>
                  </a:lnTo>
                  <a:lnTo>
                    <a:pt x="162" y="90"/>
                  </a:lnTo>
                  <a:lnTo>
                    <a:pt x="165" y="79"/>
                  </a:lnTo>
                  <a:lnTo>
                    <a:pt x="156" y="76"/>
                  </a:lnTo>
                  <a:lnTo>
                    <a:pt x="153" y="83"/>
                  </a:lnTo>
                  <a:lnTo>
                    <a:pt x="140" y="72"/>
                  </a:lnTo>
                  <a:lnTo>
                    <a:pt x="126" y="69"/>
                  </a:lnTo>
                  <a:lnTo>
                    <a:pt x="74" y="50"/>
                  </a:lnTo>
                  <a:lnTo>
                    <a:pt x="33" y="16"/>
                  </a:lnTo>
                  <a:lnTo>
                    <a:pt x="28" y="15"/>
                  </a:lnTo>
                  <a:lnTo>
                    <a:pt x="30" y="21"/>
                  </a:lnTo>
                  <a:lnTo>
                    <a:pt x="28" y="26"/>
                  </a:lnTo>
                  <a:lnTo>
                    <a:pt x="19" y="37"/>
                  </a:lnTo>
                  <a:lnTo>
                    <a:pt x="21" y="40"/>
                  </a:lnTo>
                  <a:lnTo>
                    <a:pt x="16" y="61"/>
                  </a:lnTo>
                  <a:lnTo>
                    <a:pt x="24" y="72"/>
                  </a:lnTo>
                  <a:lnTo>
                    <a:pt x="25" y="93"/>
                  </a:lnTo>
                  <a:lnTo>
                    <a:pt x="21" y="116"/>
                  </a:lnTo>
                  <a:lnTo>
                    <a:pt x="25" y="127"/>
                  </a:lnTo>
                  <a:lnTo>
                    <a:pt x="16" y="156"/>
                  </a:lnTo>
                  <a:lnTo>
                    <a:pt x="21" y="156"/>
                  </a:lnTo>
                  <a:lnTo>
                    <a:pt x="24" y="148"/>
                  </a:lnTo>
                  <a:lnTo>
                    <a:pt x="32" y="154"/>
                  </a:lnTo>
                  <a:lnTo>
                    <a:pt x="39" y="159"/>
                  </a:lnTo>
                  <a:lnTo>
                    <a:pt x="39" y="161"/>
                  </a:lnTo>
                  <a:lnTo>
                    <a:pt x="28" y="161"/>
                  </a:lnTo>
                  <a:lnTo>
                    <a:pt x="24" y="163"/>
                  </a:lnTo>
                  <a:lnTo>
                    <a:pt x="18" y="158"/>
                  </a:lnTo>
                  <a:lnTo>
                    <a:pt x="16" y="173"/>
                  </a:lnTo>
                  <a:lnTo>
                    <a:pt x="21" y="180"/>
                  </a:lnTo>
                  <a:lnTo>
                    <a:pt x="32" y="180"/>
                  </a:lnTo>
                  <a:lnTo>
                    <a:pt x="30" y="183"/>
                  </a:lnTo>
                  <a:lnTo>
                    <a:pt x="23" y="188"/>
                  </a:lnTo>
                  <a:lnTo>
                    <a:pt x="19" y="199"/>
                  </a:lnTo>
                  <a:lnTo>
                    <a:pt x="14" y="201"/>
                  </a:lnTo>
                  <a:lnTo>
                    <a:pt x="15" y="185"/>
                  </a:lnTo>
                  <a:lnTo>
                    <a:pt x="0" y="216"/>
                  </a:lnTo>
                  <a:lnTo>
                    <a:pt x="2" y="217"/>
                  </a:lnTo>
                  <a:lnTo>
                    <a:pt x="7" y="214"/>
                  </a:lnTo>
                  <a:lnTo>
                    <a:pt x="7" y="218"/>
                  </a:lnTo>
                  <a:lnTo>
                    <a:pt x="9" y="220"/>
                  </a:lnTo>
                  <a:lnTo>
                    <a:pt x="14" y="223"/>
                  </a:lnTo>
                  <a:lnTo>
                    <a:pt x="25" y="222"/>
                  </a:lnTo>
                  <a:lnTo>
                    <a:pt x="30" y="226"/>
                  </a:lnTo>
                  <a:lnTo>
                    <a:pt x="42" y="229"/>
                  </a:lnTo>
                  <a:lnTo>
                    <a:pt x="46" y="232"/>
                  </a:lnTo>
                  <a:lnTo>
                    <a:pt x="49" y="242"/>
                  </a:lnTo>
                  <a:lnTo>
                    <a:pt x="60" y="243"/>
                  </a:lnTo>
                  <a:lnTo>
                    <a:pt x="76" y="250"/>
                  </a:lnTo>
                  <a:lnTo>
                    <a:pt x="82" y="262"/>
                  </a:lnTo>
                  <a:lnTo>
                    <a:pt x="84" y="278"/>
                  </a:lnTo>
                  <a:lnTo>
                    <a:pt x="79" y="298"/>
                  </a:lnTo>
                  <a:lnTo>
                    <a:pt x="114" y="317"/>
                  </a:lnTo>
                  <a:lnTo>
                    <a:pt x="156" y="312"/>
                  </a:lnTo>
                  <a:lnTo>
                    <a:pt x="174" y="316"/>
                  </a:lnTo>
                  <a:lnTo>
                    <a:pt x="194" y="325"/>
                  </a:lnTo>
                  <a:lnTo>
                    <a:pt x="197" y="33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19" name="Freeform 63"/>
            <p:cNvSpPr>
              <a:spLocks/>
            </p:cNvSpPr>
            <p:nvPr/>
          </p:nvSpPr>
          <p:spPr bwMode="auto">
            <a:xfrm>
              <a:off x="3519" y="1804"/>
              <a:ext cx="355" cy="326"/>
            </a:xfrm>
            <a:custGeom>
              <a:avLst/>
              <a:gdLst/>
              <a:ahLst/>
              <a:cxnLst>
                <a:cxn ang="0">
                  <a:pos x="384" y="87"/>
                </a:cxn>
                <a:cxn ang="0">
                  <a:pos x="386" y="96"/>
                </a:cxn>
                <a:cxn ang="0">
                  <a:pos x="402" y="98"/>
                </a:cxn>
                <a:cxn ang="0">
                  <a:pos x="432" y="157"/>
                </a:cxn>
                <a:cxn ang="0">
                  <a:pos x="417" y="170"/>
                </a:cxn>
                <a:cxn ang="0">
                  <a:pos x="402" y="204"/>
                </a:cxn>
                <a:cxn ang="0">
                  <a:pos x="424" y="198"/>
                </a:cxn>
                <a:cxn ang="0">
                  <a:pos x="441" y="178"/>
                </a:cxn>
                <a:cxn ang="0">
                  <a:pos x="458" y="151"/>
                </a:cxn>
                <a:cxn ang="0">
                  <a:pos x="478" y="134"/>
                </a:cxn>
                <a:cxn ang="0">
                  <a:pos x="456" y="187"/>
                </a:cxn>
                <a:cxn ang="0">
                  <a:pos x="443" y="227"/>
                </a:cxn>
                <a:cxn ang="0">
                  <a:pos x="434" y="259"/>
                </a:cxn>
                <a:cxn ang="0">
                  <a:pos x="438" y="282"/>
                </a:cxn>
                <a:cxn ang="0">
                  <a:pos x="434" y="364"/>
                </a:cxn>
                <a:cxn ang="0">
                  <a:pos x="439" y="387"/>
                </a:cxn>
                <a:cxn ang="0">
                  <a:pos x="202" y="413"/>
                </a:cxn>
                <a:cxn ang="0">
                  <a:pos x="171" y="395"/>
                </a:cxn>
                <a:cxn ang="0">
                  <a:pos x="162" y="381"/>
                </a:cxn>
                <a:cxn ang="0">
                  <a:pos x="153" y="362"/>
                </a:cxn>
                <a:cxn ang="0">
                  <a:pos x="147" y="330"/>
                </a:cxn>
                <a:cxn ang="0">
                  <a:pos x="141" y="299"/>
                </a:cxn>
                <a:cxn ang="0">
                  <a:pos x="127" y="277"/>
                </a:cxn>
                <a:cxn ang="0">
                  <a:pos x="88" y="260"/>
                </a:cxn>
                <a:cxn ang="0">
                  <a:pos x="76" y="244"/>
                </a:cxn>
                <a:cxn ang="0">
                  <a:pos x="50" y="231"/>
                </a:cxn>
                <a:cxn ang="0">
                  <a:pos x="10" y="212"/>
                </a:cxn>
                <a:cxn ang="0">
                  <a:pos x="10" y="165"/>
                </a:cxn>
                <a:cxn ang="0">
                  <a:pos x="0" y="129"/>
                </a:cxn>
                <a:cxn ang="0">
                  <a:pos x="33" y="95"/>
                </a:cxn>
                <a:cxn ang="0">
                  <a:pos x="42" y="32"/>
                </a:cxn>
                <a:cxn ang="0">
                  <a:pos x="55" y="24"/>
                </a:cxn>
                <a:cxn ang="0">
                  <a:pos x="75" y="28"/>
                </a:cxn>
                <a:cxn ang="0">
                  <a:pos x="128" y="9"/>
                </a:cxn>
                <a:cxn ang="0">
                  <a:pos x="153" y="0"/>
                </a:cxn>
                <a:cxn ang="0">
                  <a:pos x="153" y="20"/>
                </a:cxn>
                <a:cxn ang="0">
                  <a:pos x="150" y="35"/>
                </a:cxn>
                <a:cxn ang="0">
                  <a:pos x="163" y="24"/>
                </a:cxn>
                <a:cxn ang="0">
                  <a:pos x="190" y="35"/>
                </a:cxn>
                <a:cxn ang="0">
                  <a:pos x="214" y="51"/>
                </a:cxn>
                <a:cxn ang="0">
                  <a:pos x="288" y="66"/>
                </a:cxn>
                <a:cxn ang="0">
                  <a:pos x="351" y="78"/>
                </a:cxn>
              </a:cxnLst>
              <a:rect l="0" t="0" r="r" b="b"/>
              <a:pathLst>
                <a:path w="481" h="414">
                  <a:moveTo>
                    <a:pt x="380" y="84"/>
                  </a:moveTo>
                  <a:lnTo>
                    <a:pt x="384" y="87"/>
                  </a:lnTo>
                  <a:lnTo>
                    <a:pt x="381" y="94"/>
                  </a:lnTo>
                  <a:lnTo>
                    <a:pt x="386" y="96"/>
                  </a:lnTo>
                  <a:lnTo>
                    <a:pt x="391" y="95"/>
                  </a:lnTo>
                  <a:lnTo>
                    <a:pt x="402" y="98"/>
                  </a:lnTo>
                  <a:lnTo>
                    <a:pt x="424" y="155"/>
                  </a:lnTo>
                  <a:lnTo>
                    <a:pt x="432" y="157"/>
                  </a:lnTo>
                  <a:lnTo>
                    <a:pt x="430" y="166"/>
                  </a:lnTo>
                  <a:lnTo>
                    <a:pt x="417" y="170"/>
                  </a:lnTo>
                  <a:lnTo>
                    <a:pt x="406" y="190"/>
                  </a:lnTo>
                  <a:lnTo>
                    <a:pt x="402" y="204"/>
                  </a:lnTo>
                  <a:lnTo>
                    <a:pt x="413" y="204"/>
                  </a:lnTo>
                  <a:lnTo>
                    <a:pt x="424" y="198"/>
                  </a:lnTo>
                  <a:lnTo>
                    <a:pt x="426" y="189"/>
                  </a:lnTo>
                  <a:lnTo>
                    <a:pt x="441" y="178"/>
                  </a:lnTo>
                  <a:lnTo>
                    <a:pt x="451" y="163"/>
                  </a:lnTo>
                  <a:lnTo>
                    <a:pt x="458" y="151"/>
                  </a:lnTo>
                  <a:lnTo>
                    <a:pt x="468" y="140"/>
                  </a:lnTo>
                  <a:lnTo>
                    <a:pt x="478" y="134"/>
                  </a:lnTo>
                  <a:lnTo>
                    <a:pt x="480" y="139"/>
                  </a:lnTo>
                  <a:lnTo>
                    <a:pt x="456" y="187"/>
                  </a:lnTo>
                  <a:lnTo>
                    <a:pt x="447" y="212"/>
                  </a:lnTo>
                  <a:lnTo>
                    <a:pt x="443" y="227"/>
                  </a:lnTo>
                  <a:lnTo>
                    <a:pt x="446" y="235"/>
                  </a:lnTo>
                  <a:lnTo>
                    <a:pt x="434" y="259"/>
                  </a:lnTo>
                  <a:lnTo>
                    <a:pt x="433" y="271"/>
                  </a:lnTo>
                  <a:lnTo>
                    <a:pt x="438" y="282"/>
                  </a:lnTo>
                  <a:lnTo>
                    <a:pt x="425" y="329"/>
                  </a:lnTo>
                  <a:lnTo>
                    <a:pt x="434" y="364"/>
                  </a:lnTo>
                  <a:lnTo>
                    <a:pt x="441" y="374"/>
                  </a:lnTo>
                  <a:lnTo>
                    <a:pt x="439" y="387"/>
                  </a:lnTo>
                  <a:lnTo>
                    <a:pt x="442" y="399"/>
                  </a:lnTo>
                  <a:lnTo>
                    <a:pt x="202" y="413"/>
                  </a:lnTo>
                  <a:lnTo>
                    <a:pt x="195" y="402"/>
                  </a:lnTo>
                  <a:lnTo>
                    <a:pt x="171" y="395"/>
                  </a:lnTo>
                  <a:lnTo>
                    <a:pt x="164" y="392"/>
                  </a:lnTo>
                  <a:lnTo>
                    <a:pt x="162" y="381"/>
                  </a:lnTo>
                  <a:lnTo>
                    <a:pt x="158" y="379"/>
                  </a:lnTo>
                  <a:lnTo>
                    <a:pt x="153" y="362"/>
                  </a:lnTo>
                  <a:lnTo>
                    <a:pt x="162" y="346"/>
                  </a:lnTo>
                  <a:lnTo>
                    <a:pt x="147" y="330"/>
                  </a:lnTo>
                  <a:lnTo>
                    <a:pt x="147" y="323"/>
                  </a:lnTo>
                  <a:lnTo>
                    <a:pt x="141" y="299"/>
                  </a:lnTo>
                  <a:lnTo>
                    <a:pt x="137" y="289"/>
                  </a:lnTo>
                  <a:lnTo>
                    <a:pt x="127" y="277"/>
                  </a:lnTo>
                  <a:lnTo>
                    <a:pt x="109" y="273"/>
                  </a:lnTo>
                  <a:lnTo>
                    <a:pt x="88" y="260"/>
                  </a:lnTo>
                  <a:lnTo>
                    <a:pt x="88" y="255"/>
                  </a:lnTo>
                  <a:lnTo>
                    <a:pt x="76" y="244"/>
                  </a:lnTo>
                  <a:lnTo>
                    <a:pt x="57" y="237"/>
                  </a:lnTo>
                  <a:lnTo>
                    <a:pt x="50" y="231"/>
                  </a:lnTo>
                  <a:lnTo>
                    <a:pt x="35" y="227"/>
                  </a:lnTo>
                  <a:lnTo>
                    <a:pt x="10" y="212"/>
                  </a:lnTo>
                  <a:lnTo>
                    <a:pt x="14" y="199"/>
                  </a:lnTo>
                  <a:lnTo>
                    <a:pt x="10" y="165"/>
                  </a:lnTo>
                  <a:lnTo>
                    <a:pt x="15" y="141"/>
                  </a:lnTo>
                  <a:lnTo>
                    <a:pt x="0" y="129"/>
                  </a:lnTo>
                  <a:lnTo>
                    <a:pt x="10" y="111"/>
                  </a:lnTo>
                  <a:lnTo>
                    <a:pt x="33" y="95"/>
                  </a:lnTo>
                  <a:lnTo>
                    <a:pt x="44" y="80"/>
                  </a:lnTo>
                  <a:lnTo>
                    <a:pt x="42" y="32"/>
                  </a:lnTo>
                  <a:lnTo>
                    <a:pt x="46" y="33"/>
                  </a:lnTo>
                  <a:lnTo>
                    <a:pt x="55" y="24"/>
                  </a:lnTo>
                  <a:lnTo>
                    <a:pt x="64" y="28"/>
                  </a:lnTo>
                  <a:lnTo>
                    <a:pt x="75" y="28"/>
                  </a:lnTo>
                  <a:lnTo>
                    <a:pt x="105" y="21"/>
                  </a:lnTo>
                  <a:lnTo>
                    <a:pt x="128" y="9"/>
                  </a:lnTo>
                  <a:lnTo>
                    <a:pt x="132" y="10"/>
                  </a:lnTo>
                  <a:lnTo>
                    <a:pt x="153" y="0"/>
                  </a:lnTo>
                  <a:lnTo>
                    <a:pt x="160" y="7"/>
                  </a:lnTo>
                  <a:lnTo>
                    <a:pt x="153" y="20"/>
                  </a:lnTo>
                  <a:lnTo>
                    <a:pt x="154" y="21"/>
                  </a:lnTo>
                  <a:lnTo>
                    <a:pt x="150" y="35"/>
                  </a:lnTo>
                  <a:lnTo>
                    <a:pt x="160" y="31"/>
                  </a:lnTo>
                  <a:lnTo>
                    <a:pt x="163" y="24"/>
                  </a:lnTo>
                  <a:lnTo>
                    <a:pt x="181" y="33"/>
                  </a:lnTo>
                  <a:lnTo>
                    <a:pt x="190" y="35"/>
                  </a:lnTo>
                  <a:lnTo>
                    <a:pt x="207" y="40"/>
                  </a:lnTo>
                  <a:lnTo>
                    <a:pt x="214" y="51"/>
                  </a:lnTo>
                  <a:lnTo>
                    <a:pt x="226" y="57"/>
                  </a:lnTo>
                  <a:lnTo>
                    <a:pt x="288" y="66"/>
                  </a:lnTo>
                  <a:lnTo>
                    <a:pt x="334" y="80"/>
                  </a:lnTo>
                  <a:lnTo>
                    <a:pt x="351" y="78"/>
                  </a:lnTo>
                  <a:lnTo>
                    <a:pt x="380" y="8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20" name="Freeform 64"/>
            <p:cNvSpPr>
              <a:spLocks/>
            </p:cNvSpPr>
            <p:nvPr/>
          </p:nvSpPr>
          <p:spPr bwMode="auto">
            <a:xfrm>
              <a:off x="3638" y="1813"/>
              <a:ext cx="0" cy="17"/>
            </a:xfrm>
            <a:custGeom>
              <a:avLst/>
              <a:gdLst/>
              <a:ahLst/>
              <a:cxnLst>
                <a:cxn ang="0">
                  <a:pos x="0" y="0"/>
                </a:cxn>
                <a:cxn ang="0">
                  <a:pos x="0" y="7"/>
                </a:cxn>
                <a:cxn ang="0">
                  <a:pos x="0" y="20"/>
                </a:cxn>
                <a:cxn ang="0">
                  <a:pos x="0" y="13"/>
                </a:cxn>
                <a:cxn ang="0">
                  <a:pos x="0" y="0"/>
                </a:cxn>
              </a:cxnLst>
              <a:rect l="0" t="0" r="r" b="b"/>
              <a:pathLst>
                <a:path w="1" h="21">
                  <a:moveTo>
                    <a:pt x="0" y="0"/>
                  </a:moveTo>
                  <a:lnTo>
                    <a:pt x="0" y="7"/>
                  </a:lnTo>
                  <a:lnTo>
                    <a:pt x="0" y="20"/>
                  </a:lnTo>
                  <a:lnTo>
                    <a:pt x="0" y="13"/>
                  </a:lnTo>
                  <a:lnTo>
                    <a:pt x="0" y="0"/>
                  </a:lnTo>
                </a:path>
              </a:pathLst>
            </a:custGeom>
            <a:solidFill>
              <a:srgbClr val="D0E0E0"/>
            </a:solidFill>
            <a:ln w="9525" cap="rnd">
              <a:noFill/>
              <a:round/>
              <a:headEnd type="none" w="sm" len="sm"/>
              <a:tailEnd type="none" w="sm" len="sm"/>
            </a:ln>
            <a:effectLst/>
          </p:spPr>
          <p:txBody>
            <a:bodyPr/>
            <a:lstStyle/>
            <a:p>
              <a:endParaRPr lang="en-US"/>
            </a:p>
          </p:txBody>
        </p:sp>
        <p:sp>
          <p:nvSpPr>
            <p:cNvPr id="19521" name="Freeform 65"/>
            <p:cNvSpPr>
              <a:spLocks/>
            </p:cNvSpPr>
            <p:nvPr/>
          </p:nvSpPr>
          <p:spPr bwMode="auto">
            <a:xfrm>
              <a:off x="2384" y="1889"/>
              <a:ext cx="476" cy="338"/>
            </a:xfrm>
            <a:custGeom>
              <a:avLst/>
              <a:gdLst/>
              <a:ahLst/>
              <a:cxnLst>
                <a:cxn ang="0">
                  <a:pos x="621" y="244"/>
                </a:cxn>
                <a:cxn ang="0">
                  <a:pos x="601" y="430"/>
                </a:cxn>
                <a:cxn ang="0">
                  <a:pos x="385" y="411"/>
                </a:cxn>
                <a:cxn ang="0">
                  <a:pos x="170" y="387"/>
                </a:cxn>
                <a:cxn ang="0">
                  <a:pos x="0" y="365"/>
                </a:cxn>
                <a:cxn ang="0">
                  <a:pos x="19" y="274"/>
                </a:cxn>
                <a:cxn ang="0">
                  <a:pos x="42" y="160"/>
                </a:cxn>
                <a:cxn ang="0">
                  <a:pos x="67" y="47"/>
                </a:cxn>
                <a:cxn ang="0">
                  <a:pos x="78" y="0"/>
                </a:cxn>
                <a:cxn ang="0">
                  <a:pos x="218" y="18"/>
                </a:cxn>
                <a:cxn ang="0">
                  <a:pos x="359" y="34"/>
                </a:cxn>
                <a:cxn ang="0">
                  <a:pos x="500" y="49"/>
                </a:cxn>
                <a:cxn ang="0">
                  <a:pos x="643" y="61"/>
                </a:cxn>
                <a:cxn ang="0">
                  <a:pos x="621" y="244"/>
                </a:cxn>
              </a:cxnLst>
              <a:rect l="0" t="0" r="r" b="b"/>
              <a:pathLst>
                <a:path w="644" h="431">
                  <a:moveTo>
                    <a:pt x="621" y="244"/>
                  </a:moveTo>
                  <a:lnTo>
                    <a:pt x="601" y="430"/>
                  </a:lnTo>
                  <a:lnTo>
                    <a:pt x="385" y="411"/>
                  </a:lnTo>
                  <a:lnTo>
                    <a:pt x="170" y="387"/>
                  </a:lnTo>
                  <a:lnTo>
                    <a:pt x="0" y="365"/>
                  </a:lnTo>
                  <a:lnTo>
                    <a:pt x="19" y="274"/>
                  </a:lnTo>
                  <a:lnTo>
                    <a:pt x="42" y="160"/>
                  </a:lnTo>
                  <a:lnTo>
                    <a:pt x="67" y="47"/>
                  </a:lnTo>
                  <a:lnTo>
                    <a:pt x="78" y="0"/>
                  </a:lnTo>
                  <a:lnTo>
                    <a:pt x="218" y="18"/>
                  </a:lnTo>
                  <a:lnTo>
                    <a:pt x="359" y="34"/>
                  </a:lnTo>
                  <a:lnTo>
                    <a:pt x="500" y="49"/>
                  </a:lnTo>
                  <a:lnTo>
                    <a:pt x="643" y="61"/>
                  </a:lnTo>
                  <a:lnTo>
                    <a:pt x="621" y="24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22" name="Freeform 66"/>
            <p:cNvSpPr>
              <a:spLocks/>
            </p:cNvSpPr>
            <p:nvPr/>
          </p:nvSpPr>
          <p:spPr bwMode="auto">
            <a:xfrm>
              <a:off x="4215" y="2197"/>
              <a:ext cx="300" cy="253"/>
            </a:xfrm>
            <a:custGeom>
              <a:avLst/>
              <a:gdLst/>
              <a:ahLst/>
              <a:cxnLst>
                <a:cxn ang="0">
                  <a:pos x="255" y="115"/>
                </a:cxn>
                <a:cxn ang="0">
                  <a:pos x="292" y="86"/>
                </a:cxn>
                <a:cxn ang="0">
                  <a:pos x="307" y="69"/>
                </a:cxn>
                <a:cxn ang="0">
                  <a:pos x="311" y="72"/>
                </a:cxn>
                <a:cxn ang="0">
                  <a:pos x="335" y="73"/>
                </a:cxn>
                <a:cxn ang="0">
                  <a:pos x="341" y="63"/>
                </a:cxn>
                <a:cxn ang="0">
                  <a:pos x="363" y="53"/>
                </a:cxn>
                <a:cxn ang="0">
                  <a:pos x="385" y="56"/>
                </a:cxn>
                <a:cxn ang="0">
                  <a:pos x="400" y="72"/>
                </a:cxn>
                <a:cxn ang="0">
                  <a:pos x="406" y="81"/>
                </a:cxn>
                <a:cxn ang="0">
                  <a:pos x="348" y="76"/>
                </a:cxn>
                <a:cxn ang="0">
                  <a:pos x="348" y="108"/>
                </a:cxn>
                <a:cxn ang="0">
                  <a:pos x="339" y="122"/>
                </a:cxn>
                <a:cxn ang="0">
                  <a:pos x="318" y="147"/>
                </a:cxn>
                <a:cxn ang="0">
                  <a:pos x="294" y="173"/>
                </a:cxn>
                <a:cxn ang="0">
                  <a:pos x="282" y="183"/>
                </a:cxn>
                <a:cxn ang="0">
                  <a:pos x="249" y="203"/>
                </a:cxn>
                <a:cxn ang="0">
                  <a:pos x="236" y="231"/>
                </a:cxn>
                <a:cxn ang="0">
                  <a:pos x="217" y="262"/>
                </a:cxn>
                <a:cxn ang="0">
                  <a:pos x="218" y="279"/>
                </a:cxn>
                <a:cxn ang="0">
                  <a:pos x="203" y="285"/>
                </a:cxn>
                <a:cxn ang="0">
                  <a:pos x="172" y="293"/>
                </a:cxn>
                <a:cxn ang="0">
                  <a:pos x="161" y="307"/>
                </a:cxn>
                <a:cxn ang="0">
                  <a:pos x="128" y="307"/>
                </a:cxn>
                <a:cxn ang="0">
                  <a:pos x="108" y="323"/>
                </a:cxn>
                <a:cxn ang="0">
                  <a:pos x="78" y="310"/>
                </a:cxn>
                <a:cxn ang="0">
                  <a:pos x="75" y="298"/>
                </a:cxn>
                <a:cxn ang="0">
                  <a:pos x="57" y="297"/>
                </a:cxn>
                <a:cxn ang="0">
                  <a:pos x="34" y="282"/>
                </a:cxn>
                <a:cxn ang="0">
                  <a:pos x="16" y="267"/>
                </a:cxn>
                <a:cxn ang="0">
                  <a:pos x="2" y="250"/>
                </a:cxn>
                <a:cxn ang="0">
                  <a:pos x="5" y="239"/>
                </a:cxn>
                <a:cxn ang="0">
                  <a:pos x="7" y="223"/>
                </a:cxn>
                <a:cxn ang="0">
                  <a:pos x="24" y="213"/>
                </a:cxn>
                <a:cxn ang="0">
                  <a:pos x="33" y="200"/>
                </a:cxn>
                <a:cxn ang="0">
                  <a:pos x="32" y="173"/>
                </a:cxn>
                <a:cxn ang="0">
                  <a:pos x="55" y="174"/>
                </a:cxn>
                <a:cxn ang="0">
                  <a:pos x="60" y="148"/>
                </a:cxn>
                <a:cxn ang="0">
                  <a:pos x="74" y="135"/>
                </a:cxn>
                <a:cxn ang="0">
                  <a:pos x="87" y="124"/>
                </a:cxn>
                <a:cxn ang="0">
                  <a:pos x="109" y="113"/>
                </a:cxn>
                <a:cxn ang="0">
                  <a:pos x="127" y="95"/>
                </a:cxn>
                <a:cxn ang="0">
                  <a:pos x="127" y="84"/>
                </a:cxn>
                <a:cxn ang="0">
                  <a:pos x="128" y="67"/>
                </a:cxn>
                <a:cxn ang="0">
                  <a:pos x="131" y="45"/>
                </a:cxn>
                <a:cxn ang="0">
                  <a:pos x="133" y="24"/>
                </a:cxn>
                <a:cxn ang="0">
                  <a:pos x="127" y="7"/>
                </a:cxn>
                <a:cxn ang="0">
                  <a:pos x="137" y="0"/>
                </a:cxn>
                <a:cxn ang="0">
                  <a:pos x="245" y="69"/>
                </a:cxn>
              </a:cxnLst>
              <a:rect l="0" t="0" r="r" b="b"/>
              <a:pathLst>
                <a:path w="407" h="324">
                  <a:moveTo>
                    <a:pt x="245" y="69"/>
                  </a:moveTo>
                  <a:lnTo>
                    <a:pt x="255" y="115"/>
                  </a:lnTo>
                  <a:lnTo>
                    <a:pt x="285" y="85"/>
                  </a:lnTo>
                  <a:lnTo>
                    <a:pt x="292" y="86"/>
                  </a:lnTo>
                  <a:lnTo>
                    <a:pt x="300" y="81"/>
                  </a:lnTo>
                  <a:lnTo>
                    <a:pt x="307" y="69"/>
                  </a:lnTo>
                  <a:lnTo>
                    <a:pt x="311" y="67"/>
                  </a:lnTo>
                  <a:lnTo>
                    <a:pt x="311" y="72"/>
                  </a:lnTo>
                  <a:lnTo>
                    <a:pt x="320" y="74"/>
                  </a:lnTo>
                  <a:lnTo>
                    <a:pt x="335" y="73"/>
                  </a:lnTo>
                  <a:lnTo>
                    <a:pt x="343" y="64"/>
                  </a:lnTo>
                  <a:lnTo>
                    <a:pt x="341" y="63"/>
                  </a:lnTo>
                  <a:lnTo>
                    <a:pt x="349" y="62"/>
                  </a:lnTo>
                  <a:lnTo>
                    <a:pt x="363" y="53"/>
                  </a:lnTo>
                  <a:lnTo>
                    <a:pt x="375" y="60"/>
                  </a:lnTo>
                  <a:lnTo>
                    <a:pt x="385" y="56"/>
                  </a:lnTo>
                  <a:lnTo>
                    <a:pt x="386" y="63"/>
                  </a:lnTo>
                  <a:lnTo>
                    <a:pt x="400" y="72"/>
                  </a:lnTo>
                  <a:lnTo>
                    <a:pt x="402" y="80"/>
                  </a:lnTo>
                  <a:lnTo>
                    <a:pt x="406" y="81"/>
                  </a:lnTo>
                  <a:lnTo>
                    <a:pt x="400" y="99"/>
                  </a:lnTo>
                  <a:lnTo>
                    <a:pt x="348" y="76"/>
                  </a:lnTo>
                  <a:lnTo>
                    <a:pt x="350" y="84"/>
                  </a:lnTo>
                  <a:lnTo>
                    <a:pt x="348" y="108"/>
                  </a:lnTo>
                  <a:lnTo>
                    <a:pt x="343" y="112"/>
                  </a:lnTo>
                  <a:lnTo>
                    <a:pt x="339" y="122"/>
                  </a:lnTo>
                  <a:lnTo>
                    <a:pt x="326" y="131"/>
                  </a:lnTo>
                  <a:lnTo>
                    <a:pt x="318" y="147"/>
                  </a:lnTo>
                  <a:lnTo>
                    <a:pt x="307" y="142"/>
                  </a:lnTo>
                  <a:lnTo>
                    <a:pt x="294" y="173"/>
                  </a:lnTo>
                  <a:lnTo>
                    <a:pt x="287" y="184"/>
                  </a:lnTo>
                  <a:lnTo>
                    <a:pt x="282" y="183"/>
                  </a:lnTo>
                  <a:lnTo>
                    <a:pt x="254" y="172"/>
                  </a:lnTo>
                  <a:lnTo>
                    <a:pt x="249" y="203"/>
                  </a:lnTo>
                  <a:lnTo>
                    <a:pt x="244" y="210"/>
                  </a:lnTo>
                  <a:lnTo>
                    <a:pt x="236" y="231"/>
                  </a:lnTo>
                  <a:lnTo>
                    <a:pt x="227" y="241"/>
                  </a:lnTo>
                  <a:lnTo>
                    <a:pt x="217" y="262"/>
                  </a:lnTo>
                  <a:lnTo>
                    <a:pt x="223" y="267"/>
                  </a:lnTo>
                  <a:lnTo>
                    <a:pt x="218" y="279"/>
                  </a:lnTo>
                  <a:lnTo>
                    <a:pt x="205" y="289"/>
                  </a:lnTo>
                  <a:lnTo>
                    <a:pt x="203" y="285"/>
                  </a:lnTo>
                  <a:lnTo>
                    <a:pt x="181" y="295"/>
                  </a:lnTo>
                  <a:lnTo>
                    <a:pt x="172" y="293"/>
                  </a:lnTo>
                  <a:lnTo>
                    <a:pt x="173" y="302"/>
                  </a:lnTo>
                  <a:lnTo>
                    <a:pt x="161" y="307"/>
                  </a:lnTo>
                  <a:lnTo>
                    <a:pt x="143" y="315"/>
                  </a:lnTo>
                  <a:lnTo>
                    <a:pt x="128" y="307"/>
                  </a:lnTo>
                  <a:lnTo>
                    <a:pt x="128" y="309"/>
                  </a:lnTo>
                  <a:lnTo>
                    <a:pt x="108" y="323"/>
                  </a:lnTo>
                  <a:lnTo>
                    <a:pt x="96" y="320"/>
                  </a:lnTo>
                  <a:lnTo>
                    <a:pt x="78" y="310"/>
                  </a:lnTo>
                  <a:lnTo>
                    <a:pt x="73" y="299"/>
                  </a:lnTo>
                  <a:lnTo>
                    <a:pt x="75" y="298"/>
                  </a:lnTo>
                  <a:lnTo>
                    <a:pt x="71" y="296"/>
                  </a:lnTo>
                  <a:lnTo>
                    <a:pt x="57" y="297"/>
                  </a:lnTo>
                  <a:lnTo>
                    <a:pt x="50" y="291"/>
                  </a:lnTo>
                  <a:lnTo>
                    <a:pt x="34" y="282"/>
                  </a:lnTo>
                  <a:lnTo>
                    <a:pt x="25" y="271"/>
                  </a:lnTo>
                  <a:lnTo>
                    <a:pt x="16" y="267"/>
                  </a:lnTo>
                  <a:lnTo>
                    <a:pt x="14" y="260"/>
                  </a:lnTo>
                  <a:lnTo>
                    <a:pt x="2" y="250"/>
                  </a:lnTo>
                  <a:lnTo>
                    <a:pt x="1" y="239"/>
                  </a:lnTo>
                  <a:lnTo>
                    <a:pt x="5" y="239"/>
                  </a:lnTo>
                  <a:lnTo>
                    <a:pt x="0" y="223"/>
                  </a:lnTo>
                  <a:lnTo>
                    <a:pt x="7" y="223"/>
                  </a:lnTo>
                  <a:lnTo>
                    <a:pt x="19" y="220"/>
                  </a:lnTo>
                  <a:lnTo>
                    <a:pt x="24" y="213"/>
                  </a:lnTo>
                  <a:lnTo>
                    <a:pt x="24" y="206"/>
                  </a:lnTo>
                  <a:lnTo>
                    <a:pt x="33" y="200"/>
                  </a:lnTo>
                  <a:lnTo>
                    <a:pt x="29" y="190"/>
                  </a:lnTo>
                  <a:lnTo>
                    <a:pt x="32" y="173"/>
                  </a:lnTo>
                  <a:lnTo>
                    <a:pt x="41" y="162"/>
                  </a:lnTo>
                  <a:lnTo>
                    <a:pt x="55" y="174"/>
                  </a:lnTo>
                  <a:lnTo>
                    <a:pt x="62" y="162"/>
                  </a:lnTo>
                  <a:lnTo>
                    <a:pt x="60" y="148"/>
                  </a:lnTo>
                  <a:lnTo>
                    <a:pt x="64" y="139"/>
                  </a:lnTo>
                  <a:lnTo>
                    <a:pt x="74" y="135"/>
                  </a:lnTo>
                  <a:lnTo>
                    <a:pt x="78" y="124"/>
                  </a:lnTo>
                  <a:lnTo>
                    <a:pt x="87" y="124"/>
                  </a:lnTo>
                  <a:lnTo>
                    <a:pt x="89" y="127"/>
                  </a:lnTo>
                  <a:lnTo>
                    <a:pt x="109" y="113"/>
                  </a:lnTo>
                  <a:lnTo>
                    <a:pt x="117" y="102"/>
                  </a:lnTo>
                  <a:lnTo>
                    <a:pt x="127" y="95"/>
                  </a:lnTo>
                  <a:lnTo>
                    <a:pt x="128" y="86"/>
                  </a:lnTo>
                  <a:lnTo>
                    <a:pt x="127" y="84"/>
                  </a:lnTo>
                  <a:lnTo>
                    <a:pt x="129" y="72"/>
                  </a:lnTo>
                  <a:lnTo>
                    <a:pt x="128" y="67"/>
                  </a:lnTo>
                  <a:lnTo>
                    <a:pt x="131" y="63"/>
                  </a:lnTo>
                  <a:lnTo>
                    <a:pt x="131" y="45"/>
                  </a:lnTo>
                  <a:lnTo>
                    <a:pt x="137" y="35"/>
                  </a:lnTo>
                  <a:lnTo>
                    <a:pt x="133" y="24"/>
                  </a:lnTo>
                  <a:lnTo>
                    <a:pt x="132" y="13"/>
                  </a:lnTo>
                  <a:lnTo>
                    <a:pt x="127" y="7"/>
                  </a:lnTo>
                  <a:lnTo>
                    <a:pt x="128" y="3"/>
                  </a:lnTo>
                  <a:lnTo>
                    <a:pt x="137" y="0"/>
                  </a:lnTo>
                  <a:lnTo>
                    <a:pt x="155" y="83"/>
                  </a:lnTo>
                  <a:lnTo>
                    <a:pt x="245" y="6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23" name="Freeform 67"/>
            <p:cNvSpPr>
              <a:spLocks/>
            </p:cNvSpPr>
            <p:nvPr/>
          </p:nvSpPr>
          <p:spPr bwMode="auto">
            <a:xfrm>
              <a:off x="4132" y="869"/>
              <a:ext cx="1211" cy="951"/>
            </a:xfrm>
            <a:custGeom>
              <a:avLst/>
              <a:gdLst/>
              <a:ahLst/>
              <a:cxnLst>
                <a:cxn ang="0">
                  <a:pos x="1174" y="402"/>
                </a:cxn>
                <a:cxn ang="0">
                  <a:pos x="1166" y="345"/>
                </a:cxn>
                <a:cxn ang="0">
                  <a:pos x="1124" y="348"/>
                </a:cxn>
                <a:cxn ang="0">
                  <a:pos x="1139" y="403"/>
                </a:cxn>
                <a:cxn ang="0">
                  <a:pos x="1148" y="441"/>
                </a:cxn>
                <a:cxn ang="0">
                  <a:pos x="1085" y="456"/>
                </a:cxn>
                <a:cxn ang="0">
                  <a:pos x="1045" y="444"/>
                </a:cxn>
                <a:cxn ang="0">
                  <a:pos x="1013" y="446"/>
                </a:cxn>
                <a:cxn ang="0">
                  <a:pos x="976" y="434"/>
                </a:cxn>
                <a:cxn ang="0">
                  <a:pos x="960" y="386"/>
                </a:cxn>
                <a:cxn ang="0">
                  <a:pos x="947" y="381"/>
                </a:cxn>
                <a:cxn ang="0">
                  <a:pos x="933" y="402"/>
                </a:cxn>
                <a:cxn ang="0">
                  <a:pos x="913" y="399"/>
                </a:cxn>
                <a:cxn ang="0">
                  <a:pos x="891" y="373"/>
                </a:cxn>
                <a:cxn ang="0">
                  <a:pos x="898" y="338"/>
                </a:cxn>
                <a:cxn ang="0">
                  <a:pos x="853" y="319"/>
                </a:cxn>
                <a:cxn ang="0">
                  <a:pos x="815" y="271"/>
                </a:cxn>
                <a:cxn ang="0">
                  <a:pos x="839" y="254"/>
                </a:cxn>
                <a:cxn ang="0">
                  <a:pos x="821" y="207"/>
                </a:cxn>
                <a:cxn ang="0">
                  <a:pos x="859" y="202"/>
                </a:cxn>
                <a:cxn ang="0">
                  <a:pos x="851" y="190"/>
                </a:cxn>
                <a:cxn ang="0">
                  <a:pos x="910" y="191"/>
                </a:cxn>
                <a:cxn ang="0">
                  <a:pos x="955" y="191"/>
                </a:cxn>
                <a:cxn ang="0">
                  <a:pos x="1010" y="178"/>
                </a:cxn>
                <a:cxn ang="0">
                  <a:pos x="1045" y="164"/>
                </a:cxn>
                <a:cxn ang="0">
                  <a:pos x="1057" y="114"/>
                </a:cxn>
                <a:cxn ang="0">
                  <a:pos x="1045" y="100"/>
                </a:cxn>
                <a:cxn ang="0">
                  <a:pos x="1014" y="73"/>
                </a:cxn>
                <a:cxn ang="0">
                  <a:pos x="989" y="48"/>
                </a:cxn>
                <a:cxn ang="0">
                  <a:pos x="965" y="34"/>
                </a:cxn>
                <a:cxn ang="0">
                  <a:pos x="952" y="0"/>
                </a:cxn>
                <a:cxn ang="0">
                  <a:pos x="16" y="38"/>
                </a:cxn>
                <a:cxn ang="0">
                  <a:pos x="99" y="72"/>
                </a:cxn>
                <a:cxn ang="0">
                  <a:pos x="160" y="293"/>
                </a:cxn>
                <a:cxn ang="0">
                  <a:pos x="14" y="417"/>
                </a:cxn>
                <a:cxn ang="0">
                  <a:pos x="76" y="479"/>
                </a:cxn>
                <a:cxn ang="0">
                  <a:pos x="83" y="507"/>
                </a:cxn>
                <a:cxn ang="0">
                  <a:pos x="104" y="555"/>
                </a:cxn>
                <a:cxn ang="0">
                  <a:pos x="117" y="582"/>
                </a:cxn>
                <a:cxn ang="0">
                  <a:pos x="130" y="599"/>
                </a:cxn>
                <a:cxn ang="0">
                  <a:pos x="139" y="666"/>
                </a:cxn>
                <a:cxn ang="0">
                  <a:pos x="140" y="699"/>
                </a:cxn>
                <a:cxn ang="0">
                  <a:pos x="99" y="707"/>
                </a:cxn>
                <a:cxn ang="0">
                  <a:pos x="239" y="1141"/>
                </a:cxn>
                <a:cxn ang="0">
                  <a:pos x="396" y="1183"/>
                </a:cxn>
                <a:cxn ang="0">
                  <a:pos x="450" y="1206"/>
                </a:cxn>
                <a:cxn ang="0">
                  <a:pos x="584" y="1175"/>
                </a:cxn>
                <a:cxn ang="0">
                  <a:pos x="674" y="1185"/>
                </a:cxn>
                <a:cxn ang="0">
                  <a:pos x="696" y="1143"/>
                </a:cxn>
                <a:cxn ang="0">
                  <a:pos x="789" y="1033"/>
                </a:cxn>
                <a:cxn ang="0">
                  <a:pos x="870" y="946"/>
                </a:cxn>
                <a:cxn ang="0">
                  <a:pos x="902" y="872"/>
                </a:cxn>
                <a:cxn ang="0">
                  <a:pos x="951" y="763"/>
                </a:cxn>
                <a:cxn ang="0">
                  <a:pos x="1028" y="717"/>
                </a:cxn>
                <a:cxn ang="0">
                  <a:pos x="1054" y="623"/>
                </a:cxn>
                <a:cxn ang="0">
                  <a:pos x="1255" y="559"/>
                </a:cxn>
                <a:cxn ang="0">
                  <a:pos x="1401" y="522"/>
                </a:cxn>
                <a:cxn ang="0">
                  <a:pos x="1535" y="411"/>
                </a:cxn>
                <a:cxn ang="0">
                  <a:pos x="1565" y="347"/>
                </a:cxn>
                <a:cxn ang="0">
                  <a:pos x="1609" y="255"/>
                </a:cxn>
              </a:cxnLst>
              <a:rect l="0" t="0" r="r" b="b"/>
              <a:pathLst>
                <a:path w="1639" h="1215">
                  <a:moveTo>
                    <a:pt x="1609" y="255"/>
                  </a:moveTo>
                  <a:lnTo>
                    <a:pt x="1168" y="410"/>
                  </a:lnTo>
                  <a:lnTo>
                    <a:pt x="1164" y="402"/>
                  </a:lnTo>
                  <a:lnTo>
                    <a:pt x="1174" y="402"/>
                  </a:lnTo>
                  <a:lnTo>
                    <a:pt x="1157" y="381"/>
                  </a:lnTo>
                  <a:lnTo>
                    <a:pt x="1137" y="378"/>
                  </a:lnTo>
                  <a:lnTo>
                    <a:pt x="1130" y="365"/>
                  </a:lnTo>
                  <a:lnTo>
                    <a:pt x="1166" y="345"/>
                  </a:lnTo>
                  <a:lnTo>
                    <a:pt x="1157" y="339"/>
                  </a:lnTo>
                  <a:lnTo>
                    <a:pt x="1148" y="330"/>
                  </a:lnTo>
                  <a:lnTo>
                    <a:pt x="1144" y="332"/>
                  </a:lnTo>
                  <a:lnTo>
                    <a:pt x="1124" y="348"/>
                  </a:lnTo>
                  <a:lnTo>
                    <a:pt x="1117" y="357"/>
                  </a:lnTo>
                  <a:lnTo>
                    <a:pt x="1122" y="369"/>
                  </a:lnTo>
                  <a:lnTo>
                    <a:pt x="1131" y="392"/>
                  </a:lnTo>
                  <a:lnTo>
                    <a:pt x="1139" y="403"/>
                  </a:lnTo>
                  <a:lnTo>
                    <a:pt x="1134" y="405"/>
                  </a:lnTo>
                  <a:lnTo>
                    <a:pt x="1139" y="419"/>
                  </a:lnTo>
                  <a:lnTo>
                    <a:pt x="1134" y="419"/>
                  </a:lnTo>
                  <a:lnTo>
                    <a:pt x="1148" y="441"/>
                  </a:lnTo>
                  <a:lnTo>
                    <a:pt x="1137" y="459"/>
                  </a:lnTo>
                  <a:lnTo>
                    <a:pt x="1120" y="451"/>
                  </a:lnTo>
                  <a:lnTo>
                    <a:pt x="1103" y="452"/>
                  </a:lnTo>
                  <a:lnTo>
                    <a:pt x="1085" y="456"/>
                  </a:lnTo>
                  <a:lnTo>
                    <a:pt x="1073" y="452"/>
                  </a:lnTo>
                  <a:lnTo>
                    <a:pt x="1063" y="442"/>
                  </a:lnTo>
                  <a:lnTo>
                    <a:pt x="1052" y="433"/>
                  </a:lnTo>
                  <a:lnTo>
                    <a:pt x="1045" y="444"/>
                  </a:lnTo>
                  <a:lnTo>
                    <a:pt x="1044" y="441"/>
                  </a:lnTo>
                  <a:lnTo>
                    <a:pt x="1035" y="438"/>
                  </a:lnTo>
                  <a:lnTo>
                    <a:pt x="1022" y="448"/>
                  </a:lnTo>
                  <a:lnTo>
                    <a:pt x="1013" y="446"/>
                  </a:lnTo>
                  <a:lnTo>
                    <a:pt x="1010" y="441"/>
                  </a:lnTo>
                  <a:lnTo>
                    <a:pt x="992" y="432"/>
                  </a:lnTo>
                  <a:lnTo>
                    <a:pt x="995" y="448"/>
                  </a:lnTo>
                  <a:lnTo>
                    <a:pt x="976" y="434"/>
                  </a:lnTo>
                  <a:lnTo>
                    <a:pt x="981" y="428"/>
                  </a:lnTo>
                  <a:lnTo>
                    <a:pt x="969" y="403"/>
                  </a:lnTo>
                  <a:lnTo>
                    <a:pt x="978" y="406"/>
                  </a:lnTo>
                  <a:lnTo>
                    <a:pt x="960" y="386"/>
                  </a:lnTo>
                  <a:lnTo>
                    <a:pt x="969" y="384"/>
                  </a:lnTo>
                  <a:lnTo>
                    <a:pt x="969" y="378"/>
                  </a:lnTo>
                  <a:lnTo>
                    <a:pt x="951" y="369"/>
                  </a:lnTo>
                  <a:lnTo>
                    <a:pt x="947" y="381"/>
                  </a:lnTo>
                  <a:lnTo>
                    <a:pt x="945" y="393"/>
                  </a:lnTo>
                  <a:lnTo>
                    <a:pt x="941" y="399"/>
                  </a:lnTo>
                  <a:lnTo>
                    <a:pt x="945" y="405"/>
                  </a:lnTo>
                  <a:lnTo>
                    <a:pt x="933" y="402"/>
                  </a:lnTo>
                  <a:lnTo>
                    <a:pt x="938" y="410"/>
                  </a:lnTo>
                  <a:lnTo>
                    <a:pt x="924" y="406"/>
                  </a:lnTo>
                  <a:lnTo>
                    <a:pt x="919" y="399"/>
                  </a:lnTo>
                  <a:lnTo>
                    <a:pt x="913" y="399"/>
                  </a:lnTo>
                  <a:lnTo>
                    <a:pt x="900" y="400"/>
                  </a:lnTo>
                  <a:lnTo>
                    <a:pt x="900" y="390"/>
                  </a:lnTo>
                  <a:lnTo>
                    <a:pt x="887" y="383"/>
                  </a:lnTo>
                  <a:lnTo>
                    <a:pt x="891" y="373"/>
                  </a:lnTo>
                  <a:lnTo>
                    <a:pt x="913" y="377"/>
                  </a:lnTo>
                  <a:lnTo>
                    <a:pt x="903" y="356"/>
                  </a:lnTo>
                  <a:lnTo>
                    <a:pt x="910" y="346"/>
                  </a:lnTo>
                  <a:lnTo>
                    <a:pt x="898" y="338"/>
                  </a:lnTo>
                  <a:lnTo>
                    <a:pt x="880" y="340"/>
                  </a:lnTo>
                  <a:lnTo>
                    <a:pt x="864" y="331"/>
                  </a:lnTo>
                  <a:lnTo>
                    <a:pt x="848" y="326"/>
                  </a:lnTo>
                  <a:lnTo>
                    <a:pt x="853" y="319"/>
                  </a:lnTo>
                  <a:lnTo>
                    <a:pt x="826" y="308"/>
                  </a:lnTo>
                  <a:lnTo>
                    <a:pt x="824" y="299"/>
                  </a:lnTo>
                  <a:lnTo>
                    <a:pt x="831" y="291"/>
                  </a:lnTo>
                  <a:lnTo>
                    <a:pt x="815" y="271"/>
                  </a:lnTo>
                  <a:lnTo>
                    <a:pt x="817" y="265"/>
                  </a:lnTo>
                  <a:lnTo>
                    <a:pt x="824" y="262"/>
                  </a:lnTo>
                  <a:lnTo>
                    <a:pt x="825" y="254"/>
                  </a:lnTo>
                  <a:lnTo>
                    <a:pt x="839" y="254"/>
                  </a:lnTo>
                  <a:lnTo>
                    <a:pt x="840" y="251"/>
                  </a:lnTo>
                  <a:lnTo>
                    <a:pt x="848" y="236"/>
                  </a:lnTo>
                  <a:lnTo>
                    <a:pt x="808" y="208"/>
                  </a:lnTo>
                  <a:lnTo>
                    <a:pt x="821" y="207"/>
                  </a:lnTo>
                  <a:lnTo>
                    <a:pt x="869" y="224"/>
                  </a:lnTo>
                  <a:lnTo>
                    <a:pt x="866" y="219"/>
                  </a:lnTo>
                  <a:lnTo>
                    <a:pt x="871" y="217"/>
                  </a:lnTo>
                  <a:lnTo>
                    <a:pt x="859" y="202"/>
                  </a:lnTo>
                  <a:lnTo>
                    <a:pt x="862" y="200"/>
                  </a:lnTo>
                  <a:lnTo>
                    <a:pt x="853" y="193"/>
                  </a:lnTo>
                  <a:lnTo>
                    <a:pt x="857" y="193"/>
                  </a:lnTo>
                  <a:lnTo>
                    <a:pt x="851" y="190"/>
                  </a:lnTo>
                  <a:lnTo>
                    <a:pt x="850" y="181"/>
                  </a:lnTo>
                  <a:lnTo>
                    <a:pt x="838" y="170"/>
                  </a:lnTo>
                  <a:lnTo>
                    <a:pt x="888" y="191"/>
                  </a:lnTo>
                  <a:lnTo>
                    <a:pt x="910" y="191"/>
                  </a:lnTo>
                  <a:lnTo>
                    <a:pt x="932" y="205"/>
                  </a:lnTo>
                  <a:lnTo>
                    <a:pt x="945" y="200"/>
                  </a:lnTo>
                  <a:lnTo>
                    <a:pt x="943" y="193"/>
                  </a:lnTo>
                  <a:lnTo>
                    <a:pt x="955" y="191"/>
                  </a:lnTo>
                  <a:lnTo>
                    <a:pt x="960" y="174"/>
                  </a:lnTo>
                  <a:lnTo>
                    <a:pt x="985" y="178"/>
                  </a:lnTo>
                  <a:lnTo>
                    <a:pt x="995" y="188"/>
                  </a:lnTo>
                  <a:lnTo>
                    <a:pt x="1010" y="178"/>
                  </a:lnTo>
                  <a:lnTo>
                    <a:pt x="1022" y="175"/>
                  </a:lnTo>
                  <a:lnTo>
                    <a:pt x="1047" y="184"/>
                  </a:lnTo>
                  <a:lnTo>
                    <a:pt x="1062" y="174"/>
                  </a:lnTo>
                  <a:lnTo>
                    <a:pt x="1045" y="164"/>
                  </a:lnTo>
                  <a:lnTo>
                    <a:pt x="1045" y="150"/>
                  </a:lnTo>
                  <a:lnTo>
                    <a:pt x="1061" y="147"/>
                  </a:lnTo>
                  <a:lnTo>
                    <a:pt x="1049" y="123"/>
                  </a:lnTo>
                  <a:lnTo>
                    <a:pt x="1057" y="114"/>
                  </a:lnTo>
                  <a:lnTo>
                    <a:pt x="1039" y="118"/>
                  </a:lnTo>
                  <a:lnTo>
                    <a:pt x="1043" y="112"/>
                  </a:lnTo>
                  <a:lnTo>
                    <a:pt x="1058" y="102"/>
                  </a:lnTo>
                  <a:lnTo>
                    <a:pt x="1045" y="100"/>
                  </a:lnTo>
                  <a:lnTo>
                    <a:pt x="1022" y="102"/>
                  </a:lnTo>
                  <a:lnTo>
                    <a:pt x="1026" y="88"/>
                  </a:lnTo>
                  <a:lnTo>
                    <a:pt x="1017" y="80"/>
                  </a:lnTo>
                  <a:lnTo>
                    <a:pt x="1014" y="73"/>
                  </a:lnTo>
                  <a:lnTo>
                    <a:pt x="1001" y="64"/>
                  </a:lnTo>
                  <a:lnTo>
                    <a:pt x="1021" y="46"/>
                  </a:lnTo>
                  <a:lnTo>
                    <a:pt x="995" y="48"/>
                  </a:lnTo>
                  <a:lnTo>
                    <a:pt x="989" y="48"/>
                  </a:lnTo>
                  <a:lnTo>
                    <a:pt x="981" y="52"/>
                  </a:lnTo>
                  <a:lnTo>
                    <a:pt x="985" y="41"/>
                  </a:lnTo>
                  <a:lnTo>
                    <a:pt x="981" y="33"/>
                  </a:lnTo>
                  <a:lnTo>
                    <a:pt x="965" y="34"/>
                  </a:lnTo>
                  <a:lnTo>
                    <a:pt x="960" y="23"/>
                  </a:lnTo>
                  <a:lnTo>
                    <a:pt x="978" y="17"/>
                  </a:lnTo>
                  <a:lnTo>
                    <a:pt x="954" y="2"/>
                  </a:lnTo>
                  <a:lnTo>
                    <a:pt x="952" y="0"/>
                  </a:lnTo>
                  <a:lnTo>
                    <a:pt x="5" y="0"/>
                  </a:lnTo>
                  <a:lnTo>
                    <a:pt x="0" y="7"/>
                  </a:lnTo>
                  <a:lnTo>
                    <a:pt x="1" y="25"/>
                  </a:lnTo>
                  <a:lnTo>
                    <a:pt x="16" y="38"/>
                  </a:lnTo>
                  <a:lnTo>
                    <a:pt x="9" y="30"/>
                  </a:lnTo>
                  <a:lnTo>
                    <a:pt x="19" y="36"/>
                  </a:lnTo>
                  <a:lnTo>
                    <a:pt x="76" y="59"/>
                  </a:lnTo>
                  <a:lnTo>
                    <a:pt x="99" y="72"/>
                  </a:lnTo>
                  <a:lnTo>
                    <a:pt x="146" y="122"/>
                  </a:lnTo>
                  <a:lnTo>
                    <a:pt x="178" y="193"/>
                  </a:lnTo>
                  <a:lnTo>
                    <a:pt x="184" y="242"/>
                  </a:lnTo>
                  <a:lnTo>
                    <a:pt x="160" y="293"/>
                  </a:lnTo>
                  <a:lnTo>
                    <a:pt x="166" y="287"/>
                  </a:lnTo>
                  <a:lnTo>
                    <a:pt x="155" y="307"/>
                  </a:lnTo>
                  <a:lnTo>
                    <a:pt x="108" y="356"/>
                  </a:lnTo>
                  <a:lnTo>
                    <a:pt x="14" y="417"/>
                  </a:lnTo>
                  <a:lnTo>
                    <a:pt x="27" y="423"/>
                  </a:lnTo>
                  <a:lnTo>
                    <a:pt x="48" y="457"/>
                  </a:lnTo>
                  <a:lnTo>
                    <a:pt x="76" y="469"/>
                  </a:lnTo>
                  <a:lnTo>
                    <a:pt x="76" y="479"/>
                  </a:lnTo>
                  <a:lnTo>
                    <a:pt x="88" y="483"/>
                  </a:lnTo>
                  <a:lnTo>
                    <a:pt x="81" y="486"/>
                  </a:lnTo>
                  <a:lnTo>
                    <a:pt x="85" y="498"/>
                  </a:lnTo>
                  <a:lnTo>
                    <a:pt x="83" y="507"/>
                  </a:lnTo>
                  <a:lnTo>
                    <a:pt x="92" y="507"/>
                  </a:lnTo>
                  <a:lnTo>
                    <a:pt x="82" y="515"/>
                  </a:lnTo>
                  <a:lnTo>
                    <a:pt x="92" y="521"/>
                  </a:lnTo>
                  <a:lnTo>
                    <a:pt x="104" y="555"/>
                  </a:lnTo>
                  <a:lnTo>
                    <a:pt x="120" y="561"/>
                  </a:lnTo>
                  <a:lnTo>
                    <a:pt x="114" y="564"/>
                  </a:lnTo>
                  <a:lnTo>
                    <a:pt x="122" y="577"/>
                  </a:lnTo>
                  <a:lnTo>
                    <a:pt x="117" y="582"/>
                  </a:lnTo>
                  <a:lnTo>
                    <a:pt x="130" y="587"/>
                  </a:lnTo>
                  <a:lnTo>
                    <a:pt x="123" y="592"/>
                  </a:lnTo>
                  <a:lnTo>
                    <a:pt x="132" y="595"/>
                  </a:lnTo>
                  <a:lnTo>
                    <a:pt x="130" y="599"/>
                  </a:lnTo>
                  <a:lnTo>
                    <a:pt x="146" y="604"/>
                  </a:lnTo>
                  <a:lnTo>
                    <a:pt x="149" y="626"/>
                  </a:lnTo>
                  <a:lnTo>
                    <a:pt x="132" y="659"/>
                  </a:lnTo>
                  <a:lnTo>
                    <a:pt x="139" y="666"/>
                  </a:lnTo>
                  <a:lnTo>
                    <a:pt x="127" y="675"/>
                  </a:lnTo>
                  <a:lnTo>
                    <a:pt x="148" y="698"/>
                  </a:lnTo>
                  <a:lnTo>
                    <a:pt x="146" y="716"/>
                  </a:lnTo>
                  <a:lnTo>
                    <a:pt x="140" y="699"/>
                  </a:lnTo>
                  <a:lnTo>
                    <a:pt x="123" y="697"/>
                  </a:lnTo>
                  <a:lnTo>
                    <a:pt x="115" y="685"/>
                  </a:lnTo>
                  <a:lnTo>
                    <a:pt x="96" y="691"/>
                  </a:lnTo>
                  <a:lnTo>
                    <a:pt x="99" y="707"/>
                  </a:lnTo>
                  <a:lnTo>
                    <a:pt x="184" y="1076"/>
                  </a:lnTo>
                  <a:lnTo>
                    <a:pt x="198" y="1092"/>
                  </a:lnTo>
                  <a:lnTo>
                    <a:pt x="199" y="1105"/>
                  </a:lnTo>
                  <a:lnTo>
                    <a:pt x="239" y="1141"/>
                  </a:lnTo>
                  <a:lnTo>
                    <a:pt x="271" y="1166"/>
                  </a:lnTo>
                  <a:lnTo>
                    <a:pt x="356" y="1167"/>
                  </a:lnTo>
                  <a:lnTo>
                    <a:pt x="392" y="1177"/>
                  </a:lnTo>
                  <a:lnTo>
                    <a:pt x="396" y="1183"/>
                  </a:lnTo>
                  <a:lnTo>
                    <a:pt x="422" y="1193"/>
                  </a:lnTo>
                  <a:lnTo>
                    <a:pt x="423" y="1184"/>
                  </a:lnTo>
                  <a:lnTo>
                    <a:pt x="430" y="1181"/>
                  </a:lnTo>
                  <a:lnTo>
                    <a:pt x="450" y="1206"/>
                  </a:lnTo>
                  <a:lnTo>
                    <a:pt x="478" y="1214"/>
                  </a:lnTo>
                  <a:lnTo>
                    <a:pt x="489" y="1206"/>
                  </a:lnTo>
                  <a:lnTo>
                    <a:pt x="522" y="1212"/>
                  </a:lnTo>
                  <a:lnTo>
                    <a:pt x="584" y="1175"/>
                  </a:lnTo>
                  <a:lnTo>
                    <a:pt x="629" y="1173"/>
                  </a:lnTo>
                  <a:lnTo>
                    <a:pt x="629" y="1198"/>
                  </a:lnTo>
                  <a:lnTo>
                    <a:pt x="643" y="1206"/>
                  </a:lnTo>
                  <a:lnTo>
                    <a:pt x="674" y="1185"/>
                  </a:lnTo>
                  <a:lnTo>
                    <a:pt x="664" y="1183"/>
                  </a:lnTo>
                  <a:lnTo>
                    <a:pt x="664" y="1174"/>
                  </a:lnTo>
                  <a:lnTo>
                    <a:pt x="677" y="1169"/>
                  </a:lnTo>
                  <a:lnTo>
                    <a:pt x="696" y="1143"/>
                  </a:lnTo>
                  <a:lnTo>
                    <a:pt x="708" y="1106"/>
                  </a:lnTo>
                  <a:lnTo>
                    <a:pt x="739" y="1083"/>
                  </a:lnTo>
                  <a:lnTo>
                    <a:pt x="766" y="1055"/>
                  </a:lnTo>
                  <a:lnTo>
                    <a:pt x="789" y="1033"/>
                  </a:lnTo>
                  <a:lnTo>
                    <a:pt x="801" y="1032"/>
                  </a:lnTo>
                  <a:lnTo>
                    <a:pt x="834" y="1009"/>
                  </a:lnTo>
                  <a:lnTo>
                    <a:pt x="859" y="980"/>
                  </a:lnTo>
                  <a:lnTo>
                    <a:pt x="870" y="946"/>
                  </a:lnTo>
                  <a:lnTo>
                    <a:pt x="875" y="944"/>
                  </a:lnTo>
                  <a:lnTo>
                    <a:pt x="884" y="923"/>
                  </a:lnTo>
                  <a:lnTo>
                    <a:pt x="897" y="909"/>
                  </a:lnTo>
                  <a:lnTo>
                    <a:pt x="902" y="872"/>
                  </a:lnTo>
                  <a:lnTo>
                    <a:pt x="928" y="818"/>
                  </a:lnTo>
                  <a:lnTo>
                    <a:pt x="929" y="803"/>
                  </a:lnTo>
                  <a:lnTo>
                    <a:pt x="951" y="779"/>
                  </a:lnTo>
                  <a:lnTo>
                    <a:pt x="951" y="763"/>
                  </a:lnTo>
                  <a:lnTo>
                    <a:pt x="976" y="753"/>
                  </a:lnTo>
                  <a:lnTo>
                    <a:pt x="976" y="747"/>
                  </a:lnTo>
                  <a:lnTo>
                    <a:pt x="981" y="736"/>
                  </a:lnTo>
                  <a:lnTo>
                    <a:pt x="1028" y="717"/>
                  </a:lnTo>
                  <a:lnTo>
                    <a:pt x="1030" y="664"/>
                  </a:lnTo>
                  <a:lnTo>
                    <a:pt x="1035" y="651"/>
                  </a:lnTo>
                  <a:lnTo>
                    <a:pt x="1059" y="626"/>
                  </a:lnTo>
                  <a:lnTo>
                    <a:pt x="1054" y="623"/>
                  </a:lnTo>
                  <a:lnTo>
                    <a:pt x="1063" y="618"/>
                  </a:lnTo>
                  <a:lnTo>
                    <a:pt x="1090" y="607"/>
                  </a:lnTo>
                  <a:lnTo>
                    <a:pt x="1220" y="567"/>
                  </a:lnTo>
                  <a:lnTo>
                    <a:pt x="1255" y="559"/>
                  </a:lnTo>
                  <a:lnTo>
                    <a:pt x="1287" y="545"/>
                  </a:lnTo>
                  <a:lnTo>
                    <a:pt x="1371" y="525"/>
                  </a:lnTo>
                  <a:lnTo>
                    <a:pt x="1385" y="529"/>
                  </a:lnTo>
                  <a:lnTo>
                    <a:pt x="1401" y="522"/>
                  </a:lnTo>
                  <a:lnTo>
                    <a:pt x="1478" y="487"/>
                  </a:lnTo>
                  <a:lnTo>
                    <a:pt x="1507" y="469"/>
                  </a:lnTo>
                  <a:lnTo>
                    <a:pt x="1506" y="457"/>
                  </a:lnTo>
                  <a:lnTo>
                    <a:pt x="1535" y="411"/>
                  </a:lnTo>
                  <a:lnTo>
                    <a:pt x="1541" y="410"/>
                  </a:lnTo>
                  <a:lnTo>
                    <a:pt x="1541" y="392"/>
                  </a:lnTo>
                  <a:lnTo>
                    <a:pt x="1555" y="348"/>
                  </a:lnTo>
                  <a:lnTo>
                    <a:pt x="1565" y="347"/>
                  </a:lnTo>
                  <a:lnTo>
                    <a:pt x="1623" y="302"/>
                  </a:lnTo>
                  <a:lnTo>
                    <a:pt x="1630" y="307"/>
                  </a:lnTo>
                  <a:lnTo>
                    <a:pt x="1638" y="304"/>
                  </a:lnTo>
                  <a:lnTo>
                    <a:pt x="1609" y="255"/>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24" name="Freeform 68"/>
            <p:cNvSpPr>
              <a:spLocks/>
            </p:cNvSpPr>
            <p:nvPr/>
          </p:nvSpPr>
          <p:spPr bwMode="auto">
            <a:xfrm>
              <a:off x="5327" y="1068"/>
              <a:ext cx="167" cy="338"/>
            </a:xfrm>
            <a:custGeom>
              <a:avLst/>
              <a:gdLst/>
              <a:ahLst/>
              <a:cxnLst>
                <a:cxn ang="0">
                  <a:pos x="219" y="182"/>
                </a:cxn>
                <a:cxn ang="0">
                  <a:pos x="198" y="189"/>
                </a:cxn>
                <a:cxn ang="0">
                  <a:pos x="184" y="180"/>
                </a:cxn>
                <a:cxn ang="0">
                  <a:pos x="175" y="179"/>
                </a:cxn>
                <a:cxn ang="0">
                  <a:pos x="158" y="174"/>
                </a:cxn>
                <a:cxn ang="0">
                  <a:pos x="180" y="136"/>
                </a:cxn>
                <a:cxn ang="0">
                  <a:pos x="148" y="142"/>
                </a:cxn>
                <a:cxn ang="0">
                  <a:pos x="128" y="139"/>
                </a:cxn>
                <a:cxn ang="0">
                  <a:pos x="105" y="191"/>
                </a:cxn>
                <a:cxn ang="0">
                  <a:pos x="102" y="114"/>
                </a:cxn>
                <a:cxn ang="0">
                  <a:pos x="105" y="73"/>
                </a:cxn>
                <a:cxn ang="0">
                  <a:pos x="80" y="45"/>
                </a:cxn>
                <a:cxn ang="0">
                  <a:pos x="105" y="27"/>
                </a:cxn>
                <a:cxn ang="0">
                  <a:pos x="83" y="9"/>
                </a:cxn>
                <a:cxn ang="0">
                  <a:pos x="75" y="17"/>
                </a:cxn>
                <a:cxn ang="0">
                  <a:pos x="33" y="49"/>
                </a:cxn>
                <a:cxn ang="0">
                  <a:pos x="24" y="89"/>
                </a:cxn>
                <a:cxn ang="0">
                  <a:pos x="23" y="122"/>
                </a:cxn>
                <a:cxn ang="0">
                  <a:pos x="25" y="133"/>
                </a:cxn>
                <a:cxn ang="0">
                  <a:pos x="42" y="241"/>
                </a:cxn>
                <a:cxn ang="0">
                  <a:pos x="25" y="254"/>
                </a:cxn>
                <a:cxn ang="0">
                  <a:pos x="47" y="270"/>
                </a:cxn>
                <a:cxn ang="0">
                  <a:pos x="46" y="276"/>
                </a:cxn>
                <a:cxn ang="0">
                  <a:pos x="37" y="285"/>
                </a:cxn>
                <a:cxn ang="0">
                  <a:pos x="32" y="333"/>
                </a:cxn>
                <a:cxn ang="0">
                  <a:pos x="14" y="331"/>
                </a:cxn>
                <a:cxn ang="0">
                  <a:pos x="33" y="340"/>
                </a:cxn>
                <a:cxn ang="0">
                  <a:pos x="14" y="411"/>
                </a:cxn>
                <a:cxn ang="0">
                  <a:pos x="55" y="431"/>
                </a:cxn>
                <a:cxn ang="0">
                  <a:pos x="156" y="388"/>
                </a:cxn>
                <a:cxn ang="0">
                  <a:pos x="219" y="364"/>
                </a:cxn>
                <a:cxn ang="0">
                  <a:pos x="224" y="180"/>
                </a:cxn>
              </a:cxnLst>
              <a:rect l="0" t="0" r="r" b="b"/>
              <a:pathLst>
                <a:path w="225" h="432">
                  <a:moveTo>
                    <a:pt x="224" y="180"/>
                  </a:moveTo>
                  <a:lnTo>
                    <a:pt x="219" y="182"/>
                  </a:lnTo>
                  <a:lnTo>
                    <a:pt x="211" y="174"/>
                  </a:lnTo>
                  <a:lnTo>
                    <a:pt x="198" y="189"/>
                  </a:lnTo>
                  <a:lnTo>
                    <a:pt x="184" y="189"/>
                  </a:lnTo>
                  <a:lnTo>
                    <a:pt x="184" y="180"/>
                  </a:lnTo>
                  <a:lnTo>
                    <a:pt x="167" y="197"/>
                  </a:lnTo>
                  <a:lnTo>
                    <a:pt x="175" y="179"/>
                  </a:lnTo>
                  <a:lnTo>
                    <a:pt x="170" y="173"/>
                  </a:lnTo>
                  <a:lnTo>
                    <a:pt x="158" y="174"/>
                  </a:lnTo>
                  <a:lnTo>
                    <a:pt x="160" y="170"/>
                  </a:lnTo>
                  <a:lnTo>
                    <a:pt x="180" y="136"/>
                  </a:lnTo>
                  <a:lnTo>
                    <a:pt x="166" y="145"/>
                  </a:lnTo>
                  <a:lnTo>
                    <a:pt x="148" y="142"/>
                  </a:lnTo>
                  <a:lnTo>
                    <a:pt x="137" y="152"/>
                  </a:lnTo>
                  <a:lnTo>
                    <a:pt x="128" y="139"/>
                  </a:lnTo>
                  <a:lnTo>
                    <a:pt x="111" y="207"/>
                  </a:lnTo>
                  <a:lnTo>
                    <a:pt x="105" y="191"/>
                  </a:lnTo>
                  <a:lnTo>
                    <a:pt x="96" y="171"/>
                  </a:lnTo>
                  <a:lnTo>
                    <a:pt x="102" y="114"/>
                  </a:lnTo>
                  <a:lnTo>
                    <a:pt x="98" y="94"/>
                  </a:lnTo>
                  <a:lnTo>
                    <a:pt x="105" y="73"/>
                  </a:lnTo>
                  <a:lnTo>
                    <a:pt x="102" y="42"/>
                  </a:lnTo>
                  <a:lnTo>
                    <a:pt x="80" y="45"/>
                  </a:lnTo>
                  <a:lnTo>
                    <a:pt x="71" y="35"/>
                  </a:lnTo>
                  <a:lnTo>
                    <a:pt x="105" y="27"/>
                  </a:lnTo>
                  <a:lnTo>
                    <a:pt x="102" y="0"/>
                  </a:lnTo>
                  <a:lnTo>
                    <a:pt x="83" y="9"/>
                  </a:lnTo>
                  <a:lnTo>
                    <a:pt x="87" y="12"/>
                  </a:lnTo>
                  <a:lnTo>
                    <a:pt x="75" y="17"/>
                  </a:lnTo>
                  <a:lnTo>
                    <a:pt x="73" y="8"/>
                  </a:lnTo>
                  <a:lnTo>
                    <a:pt x="33" y="49"/>
                  </a:lnTo>
                  <a:lnTo>
                    <a:pt x="30" y="86"/>
                  </a:lnTo>
                  <a:lnTo>
                    <a:pt x="24" y="89"/>
                  </a:lnTo>
                  <a:lnTo>
                    <a:pt x="37" y="100"/>
                  </a:lnTo>
                  <a:lnTo>
                    <a:pt x="23" y="122"/>
                  </a:lnTo>
                  <a:lnTo>
                    <a:pt x="30" y="127"/>
                  </a:lnTo>
                  <a:lnTo>
                    <a:pt x="25" y="133"/>
                  </a:lnTo>
                  <a:lnTo>
                    <a:pt x="30" y="216"/>
                  </a:lnTo>
                  <a:lnTo>
                    <a:pt x="42" y="241"/>
                  </a:lnTo>
                  <a:lnTo>
                    <a:pt x="39" y="237"/>
                  </a:lnTo>
                  <a:lnTo>
                    <a:pt x="25" y="254"/>
                  </a:lnTo>
                  <a:lnTo>
                    <a:pt x="29" y="266"/>
                  </a:lnTo>
                  <a:lnTo>
                    <a:pt x="47" y="270"/>
                  </a:lnTo>
                  <a:lnTo>
                    <a:pt x="51" y="274"/>
                  </a:lnTo>
                  <a:lnTo>
                    <a:pt x="46" y="276"/>
                  </a:lnTo>
                  <a:lnTo>
                    <a:pt x="51" y="284"/>
                  </a:lnTo>
                  <a:lnTo>
                    <a:pt x="37" y="285"/>
                  </a:lnTo>
                  <a:lnTo>
                    <a:pt x="30" y="281"/>
                  </a:lnTo>
                  <a:lnTo>
                    <a:pt x="32" y="333"/>
                  </a:lnTo>
                  <a:lnTo>
                    <a:pt x="18" y="341"/>
                  </a:lnTo>
                  <a:lnTo>
                    <a:pt x="14" y="331"/>
                  </a:lnTo>
                  <a:lnTo>
                    <a:pt x="0" y="358"/>
                  </a:lnTo>
                  <a:lnTo>
                    <a:pt x="33" y="340"/>
                  </a:lnTo>
                  <a:lnTo>
                    <a:pt x="53" y="336"/>
                  </a:lnTo>
                  <a:lnTo>
                    <a:pt x="14" y="411"/>
                  </a:lnTo>
                  <a:lnTo>
                    <a:pt x="33" y="431"/>
                  </a:lnTo>
                  <a:lnTo>
                    <a:pt x="55" y="431"/>
                  </a:lnTo>
                  <a:lnTo>
                    <a:pt x="98" y="405"/>
                  </a:lnTo>
                  <a:lnTo>
                    <a:pt x="156" y="388"/>
                  </a:lnTo>
                  <a:lnTo>
                    <a:pt x="207" y="377"/>
                  </a:lnTo>
                  <a:lnTo>
                    <a:pt x="219" y="364"/>
                  </a:lnTo>
                  <a:lnTo>
                    <a:pt x="224" y="362"/>
                  </a:lnTo>
                  <a:lnTo>
                    <a:pt x="224" y="180"/>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25" name="Freeform 69"/>
            <p:cNvSpPr>
              <a:spLocks/>
            </p:cNvSpPr>
            <p:nvPr/>
          </p:nvSpPr>
          <p:spPr bwMode="auto">
            <a:xfrm>
              <a:off x="3078" y="1274"/>
              <a:ext cx="244" cy="261"/>
            </a:xfrm>
            <a:custGeom>
              <a:avLst/>
              <a:gdLst/>
              <a:ahLst/>
              <a:cxnLst>
                <a:cxn ang="0">
                  <a:pos x="322" y="306"/>
                </a:cxn>
                <a:cxn ang="0">
                  <a:pos x="308" y="325"/>
                </a:cxn>
                <a:cxn ang="0">
                  <a:pos x="284" y="325"/>
                </a:cxn>
                <a:cxn ang="0">
                  <a:pos x="305" y="238"/>
                </a:cxn>
                <a:cxn ang="0">
                  <a:pos x="277" y="256"/>
                </a:cxn>
                <a:cxn ang="0">
                  <a:pos x="285" y="206"/>
                </a:cxn>
                <a:cxn ang="0">
                  <a:pos x="257" y="175"/>
                </a:cxn>
                <a:cxn ang="0">
                  <a:pos x="240" y="185"/>
                </a:cxn>
                <a:cxn ang="0">
                  <a:pos x="245" y="165"/>
                </a:cxn>
                <a:cxn ang="0">
                  <a:pos x="223" y="190"/>
                </a:cxn>
                <a:cxn ang="0">
                  <a:pos x="191" y="147"/>
                </a:cxn>
                <a:cxn ang="0">
                  <a:pos x="153" y="106"/>
                </a:cxn>
                <a:cxn ang="0">
                  <a:pos x="180" y="78"/>
                </a:cxn>
                <a:cxn ang="0">
                  <a:pos x="127" y="65"/>
                </a:cxn>
                <a:cxn ang="0">
                  <a:pos x="98" y="60"/>
                </a:cxn>
                <a:cxn ang="0">
                  <a:pos x="60" y="64"/>
                </a:cxn>
                <a:cxn ang="0">
                  <a:pos x="98" y="128"/>
                </a:cxn>
                <a:cxn ang="0">
                  <a:pos x="81" y="184"/>
                </a:cxn>
                <a:cxn ang="0">
                  <a:pos x="95" y="184"/>
                </a:cxn>
                <a:cxn ang="0">
                  <a:pos x="106" y="197"/>
                </a:cxn>
                <a:cxn ang="0">
                  <a:pos x="118" y="198"/>
                </a:cxn>
                <a:cxn ang="0">
                  <a:pos x="135" y="208"/>
                </a:cxn>
                <a:cxn ang="0">
                  <a:pos x="145" y="201"/>
                </a:cxn>
                <a:cxn ang="0">
                  <a:pos x="156" y="242"/>
                </a:cxn>
                <a:cxn ang="0">
                  <a:pos x="154" y="256"/>
                </a:cxn>
                <a:cxn ang="0">
                  <a:pos x="188" y="298"/>
                </a:cxn>
                <a:cxn ang="0">
                  <a:pos x="159" y="303"/>
                </a:cxn>
                <a:cxn ang="0">
                  <a:pos x="143" y="248"/>
                </a:cxn>
                <a:cxn ang="0">
                  <a:pos x="126" y="217"/>
                </a:cxn>
                <a:cxn ang="0">
                  <a:pos x="106" y="209"/>
                </a:cxn>
                <a:cxn ang="0">
                  <a:pos x="89" y="201"/>
                </a:cxn>
                <a:cxn ang="0">
                  <a:pos x="70" y="173"/>
                </a:cxn>
                <a:cxn ang="0">
                  <a:pos x="58" y="143"/>
                </a:cxn>
                <a:cxn ang="0">
                  <a:pos x="63" y="94"/>
                </a:cxn>
                <a:cxn ang="0">
                  <a:pos x="53" y="113"/>
                </a:cxn>
                <a:cxn ang="0">
                  <a:pos x="47" y="82"/>
                </a:cxn>
                <a:cxn ang="0">
                  <a:pos x="26" y="97"/>
                </a:cxn>
                <a:cxn ang="0">
                  <a:pos x="3" y="86"/>
                </a:cxn>
                <a:cxn ang="0">
                  <a:pos x="0" y="66"/>
                </a:cxn>
                <a:cxn ang="0">
                  <a:pos x="45" y="58"/>
                </a:cxn>
                <a:cxn ang="0">
                  <a:pos x="48" y="52"/>
                </a:cxn>
                <a:cxn ang="0">
                  <a:pos x="33" y="28"/>
                </a:cxn>
                <a:cxn ang="0">
                  <a:pos x="70" y="21"/>
                </a:cxn>
                <a:cxn ang="0">
                  <a:pos x="83" y="57"/>
                </a:cxn>
                <a:cxn ang="0">
                  <a:pos x="107" y="50"/>
                </a:cxn>
                <a:cxn ang="0">
                  <a:pos x="113" y="60"/>
                </a:cxn>
                <a:cxn ang="0">
                  <a:pos x="145" y="9"/>
                </a:cxn>
                <a:cxn ang="0">
                  <a:pos x="226" y="23"/>
                </a:cxn>
                <a:cxn ang="0">
                  <a:pos x="255" y="82"/>
                </a:cxn>
                <a:cxn ang="0">
                  <a:pos x="276" y="141"/>
                </a:cxn>
                <a:cxn ang="0">
                  <a:pos x="291" y="182"/>
                </a:cxn>
                <a:cxn ang="0">
                  <a:pos x="298" y="201"/>
                </a:cxn>
                <a:cxn ang="0">
                  <a:pos x="321" y="267"/>
                </a:cxn>
              </a:cxnLst>
              <a:rect l="0" t="0" r="r" b="b"/>
              <a:pathLst>
                <a:path w="331" h="332">
                  <a:moveTo>
                    <a:pt x="321" y="267"/>
                  </a:moveTo>
                  <a:lnTo>
                    <a:pt x="322" y="306"/>
                  </a:lnTo>
                  <a:lnTo>
                    <a:pt x="312" y="300"/>
                  </a:lnTo>
                  <a:lnTo>
                    <a:pt x="308" y="325"/>
                  </a:lnTo>
                  <a:lnTo>
                    <a:pt x="302" y="331"/>
                  </a:lnTo>
                  <a:lnTo>
                    <a:pt x="284" y="325"/>
                  </a:lnTo>
                  <a:lnTo>
                    <a:pt x="281" y="273"/>
                  </a:lnTo>
                  <a:lnTo>
                    <a:pt x="305" y="238"/>
                  </a:lnTo>
                  <a:lnTo>
                    <a:pt x="293" y="245"/>
                  </a:lnTo>
                  <a:lnTo>
                    <a:pt x="277" y="256"/>
                  </a:lnTo>
                  <a:lnTo>
                    <a:pt x="296" y="219"/>
                  </a:lnTo>
                  <a:lnTo>
                    <a:pt x="285" y="206"/>
                  </a:lnTo>
                  <a:lnTo>
                    <a:pt x="259" y="231"/>
                  </a:lnTo>
                  <a:lnTo>
                    <a:pt x="257" y="175"/>
                  </a:lnTo>
                  <a:lnTo>
                    <a:pt x="250" y="174"/>
                  </a:lnTo>
                  <a:lnTo>
                    <a:pt x="240" y="185"/>
                  </a:lnTo>
                  <a:lnTo>
                    <a:pt x="236" y="173"/>
                  </a:lnTo>
                  <a:lnTo>
                    <a:pt x="245" y="165"/>
                  </a:lnTo>
                  <a:lnTo>
                    <a:pt x="229" y="165"/>
                  </a:lnTo>
                  <a:lnTo>
                    <a:pt x="223" y="190"/>
                  </a:lnTo>
                  <a:lnTo>
                    <a:pt x="207" y="177"/>
                  </a:lnTo>
                  <a:lnTo>
                    <a:pt x="191" y="147"/>
                  </a:lnTo>
                  <a:lnTo>
                    <a:pt x="177" y="138"/>
                  </a:lnTo>
                  <a:lnTo>
                    <a:pt x="153" y="106"/>
                  </a:lnTo>
                  <a:lnTo>
                    <a:pt x="152" y="85"/>
                  </a:lnTo>
                  <a:lnTo>
                    <a:pt x="180" y="78"/>
                  </a:lnTo>
                  <a:lnTo>
                    <a:pt x="140" y="77"/>
                  </a:lnTo>
                  <a:lnTo>
                    <a:pt x="127" y="65"/>
                  </a:lnTo>
                  <a:lnTo>
                    <a:pt x="106" y="74"/>
                  </a:lnTo>
                  <a:lnTo>
                    <a:pt x="98" y="60"/>
                  </a:lnTo>
                  <a:lnTo>
                    <a:pt x="81" y="72"/>
                  </a:lnTo>
                  <a:lnTo>
                    <a:pt x="60" y="64"/>
                  </a:lnTo>
                  <a:lnTo>
                    <a:pt x="90" y="82"/>
                  </a:lnTo>
                  <a:lnTo>
                    <a:pt x="98" y="128"/>
                  </a:lnTo>
                  <a:lnTo>
                    <a:pt x="81" y="164"/>
                  </a:lnTo>
                  <a:lnTo>
                    <a:pt x="81" y="184"/>
                  </a:lnTo>
                  <a:lnTo>
                    <a:pt x="83" y="197"/>
                  </a:lnTo>
                  <a:lnTo>
                    <a:pt x="95" y="184"/>
                  </a:lnTo>
                  <a:lnTo>
                    <a:pt x="103" y="191"/>
                  </a:lnTo>
                  <a:lnTo>
                    <a:pt x="106" y="197"/>
                  </a:lnTo>
                  <a:lnTo>
                    <a:pt x="112" y="198"/>
                  </a:lnTo>
                  <a:lnTo>
                    <a:pt x="118" y="198"/>
                  </a:lnTo>
                  <a:lnTo>
                    <a:pt x="126" y="206"/>
                  </a:lnTo>
                  <a:lnTo>
                    <a:pt x="135" y="208"/>
                  </a:lnTo>
                  <a:lnTo>
                    <a:pt x="143" y="229"/>
                  </a:lnTo>
                  <a:lnTo>
                    <a:pt x="145" y="201"/>
                  </a:lnTo>
                  <a:lnTo>
                    <a:pt x="154" y="220"/>
                  </a:lnTo>
                  <a:lnTo>
                    <a:pt x="156" y="242"/>
                  </a:lnTo>
                  <a:lnTo>
                    <a:pt x="165" y="249"/>
                  </a:lnTo>
                  <a:lnTo>
                    <a:pt x="154" y="256"/>
                  </a:lnTo>
                  <a:lnTo>
                    <a:pt x="158" y="279"/>
                  </a:lnTo>
                  <a:lnTo>
                    <a:pt x="188" y="298"/>
                  </a:lnTo>
                  <a:lnTo>
                    <a:pt x="191" y="312"/>
                  </a:lnTo>
                  <a:lnTo>
                    <a:pt x="159" y="303"/>
                  </a:lnTo>
                  <a:lnTo>
                    <a:pt x="145" y="274"/>
                  </a:lnTo>
                  <a:lnTo>
                    <a:pt x="143" y="248"/>
                  </a:lnTo>
                  <a:lnTo>
                    <a:pt x="138" y="251"/>
                  </a:lnTo>
                  <a:lnTo>
                    <a:pt x="126" y="217"/>
                  </a:lnTo>
                  <a:lnTo>
                    <a:pt x="116" y="213"/>
                  </a:lnTo>
                  <a:lnTo>
                    <a:pt x="106" y="209"/>
                  </a:lnTo>
                  <a:lnTo>
                    <a:pt x="94" y="212"/>
                  </a:lnTo>
                  <a:lnTo>
                    <a:pt x="89" y="201"/>
                  </a:lnTo>
                  <a:lnTo>
                    <a:pt x="79" y="209"/>
                  </a:lnTo>
                  <a:lnTo>
                    <a:pt x="70" y="173"/>
                  </a:lnTo>
                  <a:lnTo>
                    <a:pt x="66" y="200"/>
                  </a:lnTo>
                  <a:lnTo>
                    <a:pt x="58" y="143"/>
                  </a:lnTo>
                  <a:lnTo>
                    <a:pt x="71" y="121"/>
                  </a:lnTo>
                  <a:lnTo>
                    <a:pt x="63" y="94"/>
                  </a:lnTo>
                  <a:lnTo>
                    <a:pt x="54" y="88"/>
                  </a:lnTo>
                  <a:lnTo>
                    <a:pt x="53" y="113"/>
                  </a:lnTo>
                  <a:lnTo>
                    <a:pt x="49" y="111"/>
                  </a:lnTo>
                  <a:lnTo>
                    <a:pt x="47" y="82"/>
                  </a:lnTo>
                  <a:lnTo>
                    <a:pt x="25" y="78"/>
                  </a:lnTo>
                  <a:lnTo>
                    <a:pt x="26" y="97"/>
                  </a:lnTo>
                  <a:lnTo>
                    <a:pt x="15" y="96"/>
                  </a:lnTo>
                  <a:lnTo>
                    <a:pt x="3" y="86"/>
                  </a:lnTo>
                  <a:lnTo>
                    <a:pt x="8" y="73"/>
                  </a:lnTo>
                  <a:lnTo>
                    <a:pt x="0" y="66"/>
                  </a:lnTo>
                  <a:lnTo>
                    <a:pt x="10" y="61"/>
                  </a:lnTo>
                  <a:lnTo>
                    <a:pt x="45" y="58"/>
                  </a:lnTo>
                  <a:lnTo>
                    <a:pt x="58" y="61"/>
                  </a:lnTo>
                  <a:lnTo>
                    <a:pt x="48" y="52"/>
                  </a:lnTo>
                  <a:lnTo>
                    <a:pt x="13" y="31"/>
                  </a:lnTo>
                  <a:lnTo>
                    <a:pt x="33" y="28"/>
                  </a:lnTo>
                  <a:lnTo>
                    <a:pt x="35" y="20"/>
                  </a:lnTo>
                  <a:lnTo>
                    <a:pt x="70" y="21"/>
                  </a:lnTo>
                  <a:lnTo>
                    <a:pt x="81" y="42"/>
                  </a:lnTo>
                  <a:lnTo>
                    <a:pt x="83" y="57"/>
                  </a:lnTo>
                  <a:lnTo>
                    <a:pt x="95" y="48"/>
                  </a:lnTo>
                  <a:lnTo>
                    <a:pt x="107" y="50"/>
                  </a:lnTo>
                  <a:lnTo>
                    <a:pt x="118" y="46"/>
                  </a:lnTo>
                  <a:lnTo>
                    <a:pt x="113" y="60"/>
                  </a:lnTo>
                  <a:lnTo>
                    <a:pt x="124" y="64"/>
                  </a:lnTo>
                  <a:lnTo>
                    <a:pt x="145" y="9"/>
                  </a:lnTo>
                  <a:lnTo>
                    <a:pt x="184" y="0"/>
                  </a:lnTo>
                  <a:lnTo>
                    <a:pt x="226" y="23"/>
                  </a:lnTo>
                  <a:lnTo>
                    <a:pt x="252" y="68"/>
                  </a:lnTo>
                  <a:lnTo>
                    <a:pt x="255" y="82"/>
                  </a:lnTo>
                  <a:lnTo>
                    <a:pt x="257" y="100"/>
                  </a:lnTo>
                  <a:lnTo>
                    <a:pt x="276" y="141"/>
                  </a:lnTo>
                  <a:lnTo>
                    <a:pt x="273" y="155"/>
                  </a:lnTo>
                  <a:lnTo>
                    <a:pt x="291" y="182"/>
                  </a:lnTo>
                  <a:lnTo>
                    <a:pt x="289" y="191"/>
                  </a:lnTo>
                  <a:lnTo>
                    <a:pt x="298" y="201"/>
                  </a:lnTo>
                  <a:lnTo>
                    <a:pt x="330" y="252"/>
                  </a:lnTo>
                  <a:lnTo>
                    <a:pt x="321" y="267"/>
                  </a:lnTo>
                </a:path>
              </a:pathLst>
            </a:custGeom>
            <a:solidFill>
              <a:srgbClr val="0000CC"/>
            </a:solidFill>
            <a:ln w="12700" cap="rnd" cmpd="sng">
              <a:solidFill>
                <a:schemeClr val="bg2"/>
              </a:solidFill>
              <a:prstDash val="solid"/>
              <a:round/>
              <a:headEnd type="none" w="sm" len="sm"/>
              <a:tailEnd type="none" w="sm" len="sm"/>
            </a:ln>
            <a:effectLst/>
          </p:spPr>
          <p:txBody>
            <a:bodyPr/>
            <a:lstStyle/>
            <a:p>
              <a:endParaRPr lang="en-US"/>
            </a:p>
          </p:txBody>
        </p:sp>
        <p:sp>
          <p:nvSpPr>
            <p:cNvPr id="19526" name="Line 70"/>
            <p:cNvSpPr>
              <a:spLocks noChangeShapeType="1"/>
            </p:cNvSpPr>
            <p:nvPr/>
          </p:nvSpPr>
          <p:spPr bwMode="auto">
            <a:xfrm>
              <a:off x="3732" y="1675"/>
              <a:ext cx="10" cy="9"/>
            </a:xfrm>
            <a:prstGeom prst="line">
              <a:avLst/>
            </a:prstGeom>
            <a:noFill/>
            <a:ln w="9525">
              <a:noFill/>
              <a:round/>
              <a:headEnd type="none" w="sm" len="sm"/>
              <a:tailEnd type="none" w="sm" len="sm"/>
            </a:ln>
            <a:effectLst/>
          </p:spPr>
          <p:txBody>
            <a:bodyPr wrap="none" anchor="ctr"/>
            <a:lstStyle/>
            <a:p>
              <a:endParaRPr lang="en-US"/>
            </a:p>
          </p:txBody>
        </p:sp>
        <p:sp>
          <p:nvSpPr>
            <p:cNvPr id="19527" name="Line 71"/>
            <p:cNvSpPr>
              <a:spLocks noChangeShapeType="1"/>
            </p:cNvSpPr>
            <p:nvPr/>
          </p:nvSpPr>
          <p:spPr bwMode="auto">
            <a:xfrm flipH="1" flipV="1">
              <a:off x="3464" y="1881"/>
              <a:ext cx="7" cy="8"/>
            </a:xfrm>
            <a:prstGeom prst="line">
              <a:avLst/>
            </a:prstGeom>
            <a:noFill/>
            <a:ln w="9525">
              <a:noFill/>
              <a:round/>
              <a:headEnd type="none" w="sm" len="sm"/>
              <a:tailEnd type="none" w="sm" len="sm"/>
            </a:ln>
            <a:effectLst/>
          </p:spPr>
          <p:txBody>
            <a:bodyPr wrap="none" anchor="ctr"/>
            <a:lstStyle/>
            <a:p>
              <a:endParaRPr lang="en-US"/>
            </a:p>
          </p:txBody>
        </p:sp>
        <p:sp>
          <p:nvSpPr>
            <p:cNvPr id="19528" name="Freeform 72"/>
            <p:cNvSpPr>
              <a:spLocks/>
            </p:cNvSpPr>
            <p:nvPr/>
          </p:nvSpPr>
          <p:spPr bwMode="auto">
            <a:xfrm>
              <a:off x="3682" y="2137"/>
              <a:ext cx="0" cy="27"/>
            </a:xfrm>
            <a:custGeom>
              <a:avLst/>
              <a:gdLst/>
              <a:ahLst/>
              <a:cxnLst>
                <a:cxn ang="0">
                  <a:pos x="0" y="10"/>
                </a:cxn>
                <a:cxn ang="0">
                  <a:pos x="0" y="10"/>
                </a:cxn>
                <a:cxn ang="0">
                  <a:pos x="0" y="35"/>
                </a:cxn>
                <a:cxn ang="0">
                  <a:pos x="0" y="10"/>
                </a:cxn>
                <a:cxn ang="0">
                  <a:pos x="0" y="0"/>
                </a:cxn>
                <a:cxn ang="0">
                  <a:pos x="0" y="5"/>
                </a:cxn>
                <a:cxn ang="0">
                  <a:pos x="0" y="0"/>
                </a:cxn>
                <a:cxn ang="0">
                  <a:pos x="0" y="10"/>
                </a:cxn>
              </a:cxnLst>
              <a:rect l="0" t="0" r="r" b="b"/>
              <a:pathLst>
                <a:path w="1" h="36">
                  <a:moveTo>
                    <a:pt x="0" y="10"/>
                  </a:moveTo>
                  <a:lnTo>
                    <a:pt x="0" y="10"/>
                  </a:lnTo>
                  <a:lnTo>
                    <a:pt x="0" y="35"/>
                  </a:lnTo>
                  <a:lnTo>
                    <a:pt x="0" y="10"/>
                  </a:lnTo>
                  <a:lnTo>
                    <a:pt x="0" y="0"/>
                  </a:lnTo>
                  <a:lnTo>
                    <a:pt x="0" y="5"/>
                  </a:lnTo>
                  <a:lnTo>
                    <a:pt x="0" y="0"/>
                  </a:lnTo>
                  <a:lnTo>
                    <a:pt x="0" y="10"/>
                  </a:lnTo>
                </a:path>
              </a:pathLst>
            </a:custGeom>
            <a:solidFill>
              <a:srgbClr val="000000"/>
            </a:solidFill>
            <a:ln w="9525" cap="rnd">
              <a:noFill/>
              <a:round/>
              <a:headEnd type="none" w="sm" len="sm"/>
              <a:tailEnd type="none" w="sm" len="sm"/>
            </a:ln>
            <a:effectLst/>
          </p:spPr>
          <p:txBody>
            <a:bodyPr/>
            <a:lstStyle/>
            <a:p>
              <a:endParaRPr lang="en-US"/>
            </a:p>
          </p:txBody>
        </p:sp>
        <p:sp>
          <p:nvSpPr>
            <p:cNvPr id="19529" name="Line 73"/>
            <p:cNvSpPr>
              <a:spLocks noChangeShapeType="1"/>
            </p:cNvSpPr>
            <p:nvPr/>
          </p:nvSpPr>
          <p:spPr bwMode="auto">
            <a:xfrm flipH="1">
              <a:off x="1898" y="2377"/>
              <a:ext cx="10" cy="4"/>
            </a:xfrm>
            <a:prstGeom prst="line">
              <a:avLst/>
            </a:prstGeom>
            <a:noFill/>
            <a:ln w="12700">
              <a:solidFill>
                <a:schemeClr val="tx1"/>
              </a:solidFill>
              <a:round/>
              <a:headEnd type="none" w="sm" len="sm"/>
              <a:tailEnd type="none" w="sm" len="sm"/>
            </a:ln>
            <a:effectLst>
              <a:outerShdw dist="71842" dir="2700000" algn="ctr" rotWithShape="0">
                <a:schemeClr val="folHlink"/>
              </a:outerShdw>
            </a:effectLst>
          </p:spPr>
          <p:txBody>
            <a:bodyPr wrap="none" anchor="ctr"/>
            <a:lstStyle/>
            <a:p>
              <a:endParaRPr lang="en-US"/>
            </a:p>
          </p:txBody>
        </p:sp>
        <p:sp>
          <p:nvSpPr>
            <p:cNvPr id="19530" name="Freeform 74"/>
            <p:cNvSpPr>
              <a:spLocks/>
            </p:cNvSpPr>
            <p:nvPr/>
          </p:nvSpPr>
          <p:spPr bwMode="auto">
            <a:xfrm>
              <a:off x="3689" y="1747"/>
              <a:ext cx="363" cy="215"/>
            </a:xfrm>
            <a:custGeom>
              <a:avLst/>
              <a:gdLst/>
              <a:ahLst/>
              <a:cxnLst>
                <a:cxn ang="0">
                  <a:pos x="169" y="186"/>
                </a:cxn>
                <a:cxn ang="0">
                  <a:pos x="171" y="196"/>
                </a:cxn>
                <a:cxn ang="0">
                  <a:pos x="185" y="198"/>
                </a:cxn>
                <a:cxn ang="0">
                  <a:pos x="211" y="273"/>
                </a:cxn>
                <a:cxn ang="0">
                  <a:pos x="230" y="217"/>
                </a:cxn>
                <a:cxn ang="0">
                  <a:pos x="248" y="190"/>
                </a:cxn>
                <a:cxn ang="0">
                  <a:pos x="262" y="176"/>
                </a:cxn>
                <a:cxn ang="0">
                  <a:pos x="283" y="188"/>
                </a:cxn>
                <a:cxn ang="0">
                  <a:pos x="306" y="160"/>
                </a:cxn>
                <a:cxn ang="0">
                  <a:pos x="324" y="158"/>
                </a:cxn>
                <a:cxn ang="0">
                  <a:pos x="339" y="151"/>
                </a:cxn>
                <a:cxn ang="0">
                  <a:pos x="384" y="144"/>
                </a:cxn>
                <a:cxn ang="0">
                  <a:pos x="406" y="141"/>
                </a:cxn>
                <a:cxn ang="0">
                  <a:pos x="429" y="145"/>
                </a:cxn>
                <a:cxn ang="0">
                  <a:pos x="454" y="139"/>
                </a:cxn>
                <a:cxn ang="0">
                  <a:pos x="482" y="136"/>
                </a:cxn>
                <a:cxn ang="0">
                  <a:pos x="479" y="117"/>
                </a:cxn>
                <a:cxn ang="0">
                  <a:pos x="468" y="119"/>
                </a:cxn>
                <a:cxn ang="0">
                  <a:pos x="451" y="120"/>
                </a:cxn>
                <a:cxn ang="0">
                  <a:pos x="438" y="78"/>
                </a:cxn>
                <a:cxn ang="0">
                  <a:pos x="409" y="92"/>
                </a:cxn>
                <a:cxn ang="0">
                  <a:pos x="385" y="88"/>
                </a:cxn>
                <a:cxn ang="0">
                  <a:pos x="374" y="56"/>
                </a:cxn>
                <a:cxn ang="0">
                  <a:pos x="340" y="72"/>
                </a:cxn>
                <a:cxn ang="0">
                  <a:pos x="298" y="79"/>
                </a:cxn>
                <a:cxn ang="0">
                  <a:pos x="256" y="105"/>
                </a:cxn>
                <a:cxn ang="0">
                  <a:pos x="195" y="81"/>
                </a:cxn>
                <a:cxn ang="0">
                  <a:pos x="161" y="64"/>
                </a:cxn>
                <a:cxn ang="0">
                  <a:pos x="138" y="57"/>
                </a:cxn>
                <a:cxn ang="0">
                  <a:pos x="147" y="41"/>
                </a:cxn>
                <a:cxn ang="0">
                  <a:pos x="161" y="19"/>
                </a:cxn>
                <a:cxn ang="0">
                  <a:pos x="180" y="4"/>
                </a:cxn>
                <a:cxn ang="0">
                  <a:pos x="169" y="0"/>
                </a:cxn>
                <a:cxn ang="0">
                  <a:pos x="132" y="15"/>
                </a:cxn>
                <a:cxn ang="0">
                  <a:pos x="104" y="47"/>
                </a:cxn>
                <a:cxn ang="0">
                  <a:pos x="78" y="75"/>
                </a:cxn>
                <a:cxn ang="0">
                  <a:pos x="44" y="86"/>
                </a:cxn>
                <a:cxn ang="0">
                  <a:pos x="0" y="120"/>
                </a:cxn>
                <a:cxn ang="0">
                  <a:pos x="21" y="141"/>
                </a:cxn>
                <a:cxn ang="0">
                  <a:pos x="85" y="160"/>
                </a:cxn>
                <a:cxn ang="0">
                  <a:pos x="141" y="174"/>
                </a:cxn>
              </a:cxnLst>
              <a:rect l="0" t="0" r="r" b="b"/>
              <a:pathLst>
                <a:path w="491" h="274">
                  <a:moveTo>
                    <a:pt x="166" y="180"/>
                  </a:moveTo>
                  <a:lnTo>
                    <a:pt x="169" y="186"/>
                  </a:lnTo>
                  <a:lnTo>
                    <a:pt x="166" y="193"/>
                  </a:lnTo>
                  <a:lnTo>
                    <a:pt x="171" y="196"/>
                  </a:lnTo>
                  <a:lnTo>
                    <a:pt x="176" y="195"/>
                  </a:lnTo>
                  <a:lnTo>
                    <a:pt x="185" y="198"/>
                  </a:lnTo>
                  <a:lnTo>
                    <a:pt x="205" y="271"/>
                  </a:lnTo>
                  <a:lnTo>
                    <a:pt x="211" y="273"/>
                  </a:lnTo>
                  <a:lnTo>
                    <a:pt x="210" y="270"/>
                  </a:lnTo>
                  <a:lnTo>
                    <a:pt x="230" y="217"/>
                  </a:lnTo>
                  <a:lnTo>
                    <a:pt x="245" y="185"/>
                  </a:lnTo>
                  <a:lnTo>
                    <a:pt x="248" y="190"/>
                  </a:lnTo>
                  <a:lnTo>
                    <a:pt x="258" y="190"/>
                  </a:lnTo>
                  <a:lnTo>
                    <a:pt x="262" y="176"/>
                  </a:lnTo>
                  <a:lnTo>
                    <a:pt x="273" y="189"/>
                  </a:lnTo>
                  <a:lnTo>
                    <a:pt x="283" y="188"/>
                  </a:lnTo>
                  <a:lnTo>
                    <a:pt x="296" y="163"/>
                  </a:lnTo>
                  <a:lnTo>
                    <a:pt x="306" y="160"/>
                  </a:lnTo>
                  <a:lnTo>
                    <a:pt x="318" y="161"/>
                  </a:lnTo>
                  <a:lnTo>
                    <a:pt x="324" y="158"/>
                  </a:lnTo>
                  <a:lnTo>
                    <a:pt x="333" y="155"/>
                  </a:lnTo>
                  <a:lnTo>
                    <a:pt x="339" y="151"/>
                  </a:lnTo>
                  <a:lnTo>
                    <a:pt x="347" y="138"/>
                  </a:lnTo>
                  <a:lnTo>
                    <a:pt x="384" y="144"/>
                  </a:lnTo>
                  <a:lnTo>
                    <a:pt x="403" y="161"/>
                  </a:lnTo>
                  <a:lnTo>
                    <a:pt x="406" y="141"/>
                  </a:lnTo>
                  <a:lnTo>
                    <a:pt x="410" y="136"/>
                  </a:lnTo>
                  <a:lnTo>
                    <a:pt x="429" y="145"/>
                  </a:lnTo>
                  <a:lnTo>
                    <a:pt x="446" y="138"/>
                  </a:lnTo>
                  <a:lnTo>
                    <a:pt x="454" y="139"/>
                  </a:lnTo>
                  <a:lnTo>
                    <a:pt x="463" y="136"/>
                  </a:lnTo>
                  <a:lnTo>
                    <a:pt x="482" y="136"/>
                  </a:lnTo>
                  <a:lnTo>
                    <a:pt x="490" y="129"/>
                  </a:lnTo>
                  <a:lnTo>
                    <a:pt x="479" y="117"/>
                  </a:lnTo>
                  <a:lnTo>
                    <a:pt x="469" y="122"/>
                  </a:lnTo>
                  <a:lnTo>
                    <a:pt x="468" y="119"/>
                  </a:lnTo>
                  <a:lnTo>
                    <a:pt x="463" y="123"/>
                  </a:lnTo>
                  <a:lnTo>
                    <a:pt x="451" y="120"/>
                  </a:lnTo>
                  <a:lnTo>
                    <a:pt x="443" y="107"/>
                  </a:lnTo>
                  <a:lnTo>
                    <a:pt x="438" y="78"/>
                  </a:lnTo>
                  <a:lnTo>
                    <a:pt x="421" y="81"/>
                  </a:lnTo>
                  <a:lnTo>
                    <a:pt x="409" y="92"/>
                  </a:lnTo>
                  <a:lnTo>
                    <a:pt x="403" y="84"/>
                  </a:lnTo>
                  <a:lnTo>
                    <a:pt x="385" y="88"/>
                  </a:lnTo>
                  <a:lnTo>
                    <a:pt x="375" y="86"/>
                  </a:lnTo>
                  <a:lnTo>
                    <a:pt x="374" y="56"/>
                  </a:lnTo>
                  <a:lnTo>
                    <a:pt x="358" y="60"/>
                  </a:lnTo>
                  <a:lnTo>
                    <a:pt x="340" y="72"/>
                  </a:lnTo>
                  <a:lnTo>
                    <a:pt x="315" y="73"/>
                  </a:lnTo>
                  <a:lnTo>
                    <a:pt x="298" y="79"/>
                  </a:lnTo>
                  <a:lnTo>
                    <a:pt x="271" y="101"/>
                  </a:lnTo>
                  <a:lnTo>
                    <a:pt x="256" y="105"/>
                  </a:lnTo>
                  <a:lnTo>
                    <a:pt x="214" y="108"/>
                  </a:lnTo>
                  <a:lnTo>
                    <a:pt x="195" y="81"/>
                  </a:lnTo>
                  <a:lnTo>
                    <a:pt x="182" y="69"/>
                  </a:lnTo>
                  <a:lnTo>
                    <a:pt x="161" y="64"/>
                  </a:lnTo>
                  <a:lnTo>
                    <a:pt x="133" y="64"/>
                  </a:lnTo>
                  <a:lnTo>
                    <a:pt x="138" y="57"/>
                  </a:lnTo>
                  <a:lnTo>
                    <a:pt x="138" y="50"/>
                  </a:lnTo>
                  <a:lnTo>
                    <a:pt x="147" y="41"/>
                  </a:lnTo>
                  <a:lnTo>
                    <a:pt x="147" y="32"/>
                  </a:lnTo>
                  <a:lnTo>
                    <a:pt x="161" y="19"/>
                  </a:lnTo>
                  <a:lnTo>
                    <a:pt x="163" y="12"/>
                  </a:lnTo>
                  <a:lnTo>
                    <a:pt x="180" y="4"/>
                  </a:lnTo>
                  <a:lnTo>
                    <a:pt x="177" y="0"/>
                  </a:lnTo>
                  <a:lnTo>
                    <a:pt x="169" y="0"/>
                  </a:lnTo>
                  <a:lnTo>
                    <a:pt x="151" y="1"/>
                  </a:lnTo>
                  <a:lnTo>
                    <a:pt x="132" y="15"/>
                  </a:lnTo>
                  <a:lnTo>
                    <a:pt x="126" y="25"/>
                  </a:lnTo>
                  <a:lnTo>
                    <a:pt x="104" y="47"/>
                  </a:lnTo>
                  <a:lnTo>
                    <a:pt x="100" y="57"/>
                  </a:lnTo>
                  <a:lnTo>
                    <a:pt x="78" y="75"/>
                  </a:lnTo>
                  <a:lnTo>
                    <a:pt x="53" y="86"/>
                  </a:lnTo>
                  <a:lnTo>
                    <a:pt x="44" y="86"/>
                  </a:lnTo>
                  <a:lnTo>
                    <a:pt x="26" y="104"/>
                  </a:lnTo>
                  <a:lnTo>
                    <a:pt x="0" y="120"/>
                  </a:lnTo>
                  <a:lnTo>
                    <a:pt x="13" y="127"/>
                  </a:lnTo>
                  <a:lnTo>
                    <a:pt x="21" y="141"/>
                  </a:lnTo>
                  <a:lnTo>
                    <a:pt x="29" y="148"/>
                  </a:lnTo>
                  <a:lnTo>
                    <a:pt x="85" y="160"/>
                  </a:lnTo>
                  <a:lnTo>
                    <a:pt x="126" y="176"/>
                  </a:lnTo>
                  <a:lnTo>
                    <a:pt x="141" y="174"/>
                  </a:lnTo>
                  <a:lnTo>
                    <a:pt x="166" y="180"/>
                  </a:lnTo>
                </a:path>
              </a:pathLst>
            </a:custGeom>
            <a:solidFill>
              <a:srgbClr val="DDDDDD"/>
            </a:solidFill>
            <a:ln w="12700" cap="rnd" cmpd="sng">
              <a:solidFill>
                <a:srgbClr val="FFFF99"/>
              </a:solidFill>
              <a:prstDash val="solid"/>
              <a:round/>
              <a:headEnd type="none" w="sm" len="sm"/>
              <a:tailEnd type="none" w="sm" len="sm"/>
            </a:ln>
            <a:effectLst/>
          </p:spPr>
          <p:txBody>
            <a:bodyPr/>
            <a:lstStyle/>
            <a:p>
              <a:endParaRPr lang="en-US"/>
            </a:p>
          </p:txBody>
        </p:sp>
        <p:sp>
          <p:nvSpPr>
            <p:cNvPr id="19531" name="Freeform 75"/>
            <p:cNvSpPr>
              <a:spLocks/>
            </p:cNvSpPr>
            <p:nvPr/>
          </p:nvSpPr>
          <p:spPr bwMode="auto">
            <a:xfrm>
              <a:off x="3891" y="2662"/>
              <a:ext cx="14" cy="331"/>
            </a:xfrm>
            <a:custGeom>
              <a:avLst/>
              <a:gdLst/>
              <a:ahLst/>
              <a:cxnLst>
                <a:cxn ang="0">
                  <a:pos x="15" y="0"/>
                </a:cxn>
                <a:cxn ang="0">
                  <a:pos x="6" y="216"/>
                </a:cxn>
                <a:cxn ang="0">
                  <a:pos x="0" y="357"/>
                </a:cxn>
                <a:cxn ang="0">
                  <a:pos x="0" y="423"/>
                </a:cxn>
              </a:cxnLst>
              <a:rect l="0" t="0" r="r" b="b"/>
              <a:pathLst>
                <a:path w="16" h="424">
                  <a:moveTo>
                    <a:pt x="15" y="0"/>
                  </a:moveTo>
                  <a:lnTo>
                    <a:pt x="6" y="216"/>
                  </a:lnTo>
                  <a:lnTo>
                    <a:pt x="0" y="357"/>
                  </a:lnTo>
                  <a:lnTo>
                    <a:pt x="0" y="423"/>
                  </a:lnTo>
                </a:path>
              </a:pathLst>
            </a:custGeom>
            <a:solidFill>
              <a:schemeClr val="bg1"/>
            </a:solidFill>
            <a:ln w="12700" cap="rnd" cmpd="sng">
              <a:solidFill>
                <a:schemeClr val="bg2"/>
              </a:solidFill>
              <a:prstDash val="solid"/>
              <a:round/>
              <a:headEnd type="none" w="sm" len="sm"/>
              <a:tailEnd type="none" w="sm" len="sm"/>
            </a:ln>
            <a:effectLst/>
          </p:spPr>
          <p:txBody>
            <a:bodyPr/>
            <a:lstStyle/>
            <a:p>
              <a:endParaRPr lang="en-US"/>
            </a:p>
          </p:txBody>
        </p:sp>
        <p:sp>
          <p:nvSpPr>
            <p:cNvPr id="19532" name="Freeform 76"/>
            <p:cNvSpPr>
              <a:spLocks/>
            </p:cNvSpPr>
            <p:nvPr/>
          </p:nvSpPr>
          <p:spPr bwMode="auto">
            <a:xfrm>
              <a:off x="1518" y="1932"/>
              <a:ext cx="582" cy="789"/>
            </a:xfrm>
            <a:custGeom>
              <a:avLst/>
              <a:gdLst/>
              <a:ahLst/>
              <a:cxnLst>
                <a:cxn ang="0">
                  <a:pos x="141" y="662"/>
                </a:cxn>
                <a:cxn ang="0">
                  <a:pos x="154" y="700"/>
                </a:cxn>
                <a:cxn ang="0">
                  <a:pos x="177" y="745"/>
                </a:cxn>
                <a:cxn ang="0">
                  <a:pos x="239" y="762"/>
                </a:cxn>
                <a:cxn ang="0">
                  <a:pos x="273" y="797"/>
                </a:cxn>
                <a:cxn ang="0">
                  <a:pos x="339" y="821"/>
                </a:cxn>
                <a:cxn ang="0">
                  <a:pos x="353" y="853"/>
                </a:cxn>
                <a:cxn ang="0">
                  <a:pos x="428" y="917"/>
                </a:cxn>
                <a:cxn ang="0">
                  <a:pos x="432" y="972"/>
                </a:cxn>
                <a:cxn ang="0">
                  <a:pos x="708" y="1005"/>
                </a:cxn>
                <a:cxn ang="0">
                  <a:pos x="706" y="980"/>
                </a:cxn>
                <a:cxn ang="0">
                  <a:pos x="707" y="946"/>
                </a:cxn>
                <a:cxn ang="0">
                  <a:pos x="743" y="897"/>
                </a:cxn>
                <a:cxn ang="0">
                  <a:pos x="773" y="882"/>
                </a:cxn>
                <a:cxn ang="0">
                  <a:pos x="767" y="855"/>
                </a:cxn>
                <a:cxn ang="0">
                  <a:pos x="756" y="800"/>
                </a:cxn>
                <a:cxn ang="0">
                  <a:pos x="449" y="463"/>
                </a:cxn>
                <a:cxn ang="0">
                  <a:pos x="458" y="84"/>
                </a:cxn>
                <a:cxn ang="0">
                  <a:pos x="78" y="10"/>
                </a:cxn>
                <a:cxn ang="0">
                  <a:pos x="74" y="48"/>
                </a:cxn>
                <a:cxn ang="0">
                  <a:pos x="52" y="85"/>
                </a:cxn>
                <a:cxn ang="0">
                  <a:pos x="0" y="149"/>
                </a:cxn>
                <a:cxn ang="0">
                  <a:pos x="27" y="215"/>
                </a:cxn>
                <a:cxn ang="0">
                  <a:pos x="11" y="283"/>
                </a:cxn>
                <a:cxn ang="0">
                  <a:pos x="42" y="347"/>
                </a:cxn>
                <a:cxn ang="0">
                  <a:pos x="47" y="354"/>
                </a:cxn>
                <a:cxn ang="0">
                  <a:pos x="46" y="374"/>
                </a:cxn>
                <a:cxn ang="0">
                  <a:pos x="77" y="400"/>
                </a:cxn>
                <a:cxn ang="0">
                  <a:pos x="82" y="399"/>
                </a:cxn>
                <a:cxn ang="0">
                  <a:pos x="81" y="394"/>
                </a:cxn>
                <a:cxn ang="0">
                  <a:pos x="87" y="397"/>
                </a:cxn>
                <a:cxn ang="0">
                  <a:pos x="82" y="391"/>
                </a:cxn>
                <a:cxn ang="0">
                  <a:pos x="90" y="387"/>
                </a:cxn>
                <a:cxn ang="0">
                  <a:pos x="95" y="384"/>
                </a:cxn>
                <a:cxn ang="0">
                  <a:pos x="98" y="387"/>
                </a:cxn>
                <a:cxn ang="0">
                  <a:pos x="96" y="390"/>
                </a:cxn>
                <a:cxn ang="0">
                  <a:pos x="91" y="390"/>
                </a:cxn>
                <a:cxn ang="0">
                  <a:pos x="92" y="395"/>
                </a:cxn>
                <a:cxn ang="0">
                  <a:pos x="98" y="397"/>
                </a:cxn>
                <a:cxn ang="0">
                  <a:pos x="98" y="404"/>
                </a:cxn>
                <a:cxn ang="0">
                  <a:pos x="92" y="409"/>
                </a:cxn>
                <a:cxn ang="0">
                  <a:pos x="98" y="413"/>
                </a:cxn>
                <a:cxn ang="0">
                  <a:pos x="105" y="420"/>
                </a:cxn>
                <a:cxn ang="0">
                  <a:pos x="105" y="436"/>
                </a:cxn>
                <a:cxn ang="0">
                  <a:pos x="106" y="438"/>
                </a:cxn>
                <a:cxn ang="0">
                  <a:pos x="102" y="442"/>
                </a:cxn>
                <a:cxn ang="0">
                  <a:pos x="98" y="437"/>
                </a:cxn>
                <a:cxn ang="0">
                  <a:pos x="82" y="424"/>
                </a:cxn>
                <a:cxn ang="0">
                  <a:pos x="87" y="412"/>
                </a:cxn>
                <a:cxn ang="0">
                  <a:pos x="88" y="411"/>
                </a:cxn>
                <a:cxn ang="0">
                  <a:pos x="84" y="404"/>
                </a:cxn>
                <a:cxn ang="0">
                  <a:pos x="80" y="404"/>
                </a:cxn>
                <a:cxn ang="0">
                  <a:pos x="68" y="421"/>
                </a:cxn>
                <a:cxn ang="0">
                  <a:pos x="70" y="442"/>
                </a:cxn>
                <a:cxn ang="0">
                  <a:pos x="78" y="479"/>
                </a:cxn>
                <a:cxn ang="0">
                  <a:pos x="100" y="518"/>
                </a:cxn>
                <a:cxn ang="0">
                  <a:pos x="82" y="522"/>
                </a:cxn>
                <a:cxn ang="0">
                  <a:pos x="107" y="584"/>
                </a:cxn>
                <a:cxn ang="0">
                  <a:pos x="120" y="619"/>
                </a:cxn>
                <a:cxn ang="0">
                  <a:pos x="149" y="649"/>
                </a:cxn>
              </a:cxnLst>
              <a:rect l="0" t="0" r="r" b="b"/>
              <a:pathLst>
                <a:path w="790" h="1008">
                  <a:moveTo>
                    <a:pt x="149" y="649"/>
                  </a:moveTo>
                  <a:lnTo>
                    <a:pt x="149" y="651"/>
                  </a:lnTo>
                  <a:lnTo>
                    <a:pt x="141" y="662"/>
                  </a:lnTo>
                  <a:lnTo>
                    <a:pt x="152" y="673"/>
                  </a:lnTo>
                  <a:lnTo>
                    <a:pt x="161" y="678"/>
                  </a:lnTo>
                  <a:lnTo>
                    <a:pt x="154" y="700"/>
                  </a:lnTo>
                  <a:lnTo>
                    <a:pt x="142" y="728"/>
                  </a:lnTo>
                  <a:lnTo>
                    <a:pt x="164" y="742"/>
                  </a:lnTo>
                  <a:lnTo>
                    <a:pt x="177" y="745"/>
                  </a:lnTo>
                  <a:lnTo>
                    <a:pt x="200" y="751"/>
                  </a:lnTo>
                  <a:lnTo>
                    <a:pt x="212" y="759"/>
                  </a:lnTo>
                  <a:lnTo>
                    <a:pt x="239" y="762"/>
                  </a:lnTo>
                  <a:lnTo>
                    <a:pt x="250" y="768"/>
                  </a:lnTo>
                  <a:lnTo>
                    <a:pt x="268" y="784"/>
                  </a:lnTo>
                  <a:lnTo>
                    <a:pt x="273" y="797"/>
                  </a:lnTo>
                  <a:lnTo>
                    <a:pt x="294" y="809"/>
                  </a:lnTo>
                  <a:lnTo>
                    <a:pt x="324" y="816"/>
                  </a:lnTo>
                  <a:lnTo>
                    <a:pt x="339" y="821"/>
                  </a:lnTo>
                  <a:lnTo>
                    <a:pt x="342" y="833"/>
                  </a:lnTo>
                  <a:lnTo>
                    <a:pt x="342" y="847"/>
                  </a:lnTo>
                  <a:lnTo>
                    <a:pt x="353" y="853"/>
                  </a:lnTo>
                  <a:lnTo>
                    <a:pt x="367" y="853"/>
                  </a:lnTo>
                  <a:lnTo>
                    <a:pt x="413" y="895"/>
                  </a:lnTo>
                  <a:lnTo>
                    <a:pt x="428" y="917"/>
                  </a:lnTo>
                  <a:lnTo>
                    <a:pt x="430" y="935"/>
                  </a:lnTo>
                  <a:lnTo>
                    <a:pt x="425" y="958"/>
                  </a:lnTo>
                  <a:lnTo>
                    <a:pt x="432" y="972"/>
                  </a:lnTo>
                  <a:lnTo>
                    <a:pt x="432" y="980"/>
                  </a:lnTo>
                  <a:lnTo>
                    <a:pt x="697" y="1007"/>
                  </a:lnTo>
                  <a:lnTo>
                    <a:pt x="708" y="1005"/>
                  </a:lnTo>
                  <a:lnTo>
                    <a:pt x="718" y="996"/>
                  </a:lnTo>
                  <a:lnTo>
                    <a:pt x="718" y="983"/>
                  </a:lnTo>
                  <a:lnTo>
                    <a:pt x="706" y="980"/>
                  </a:lnTo>
                  <a:lnTo>
                    <a:pt x="700" y="968"/>
                  </a:lnTo>
                  <a:lnTo>
                    <a:pt x="706" y="958"/>
                  </a:lnTo>
                  <a:lnTo>
                    <a:pt x="707" y="946"/>
                  </a:lnTo>
                  <a:lnTo>
                    <a:pt x="716" y="944"/>
                  </a:lnTo>
                  <a:lnTo>
                    <a:pt x="737" y="919"/>
                  </a:lnTo>
                  <a:lnTo>
                    <a:pt x="743" y="897"/>
                  </a:lnTo>
                  <a:lnTo>
                    <a:pt x="748" y="893"/>
                  </a:lnTo>
                  <a:lnTo>
                    <a:pt x="753" y="888"/>
                  </a:lnTo>
                  <a:lnTo>
                    <a:pt x="773" y="882"/>
                  </a:lnTo>
                  <a:lnTo>
                    <a:pt x="789" y="871"/>
                  </a:lnTo>
                  <a:lnTo>
                    <a:pt x="781" y="862"/>
                  </a:lnTo>
                  <a:lnTo>
                    <a:pt x="767" y="855"/>
                  </a:lnTo>
                  <a:lnTo>
                    <a:pt x="763" y="828"/>
                  </a:lnTo>
                  <a:lnTo>
                    <a:pt x="755" y="814"/>
                  </a:lnTo>
                  <a:lnTo>
                    <a:pt x="756" y="800"/>
                  </a:lnTo>
                  <a:lnTo>
                    <a:pt x="648" y="688"/>
                  </a:lnTo>
                  <a:lnTo>
                    <a:pt x="548" y="577"/>
                  </a:lnTo>
                  <a:lnTo>
                    <a:pt x="449" y="463"/>
                  </a:lnTo>
                  <a:lnTo>
                    <a:pt x="355" y="349"/>
                  </a:lnTo>
                  <a:lnTo>
                    <a:pt x="407" y="217"/>
                  </a:lnTo>
                  <a:lnTo>
                    <a:pt x="458" y="84"/>
                  </a:lnTo>
                  <a:lnTo>
                    <a:pt x="269" y="44"/>
                  </a:lnTo>
                  <a:lnTo>
                    <a:pt x="82" y="0"/>
                  </a:lnTo>
                  <a:lnTo>
                    <a:pt x="78" y="10"/>
                  </a:lnTo>
                  <a:lnTo>
                    <a:pt x="70" y="16"/>
                  </a:lnTo>
                  <a:lnTo>
                    <a:pt x="77" y="30"/>
                  </a:lnTo>
                  <a:lnTo>
                    <a:pt x="74" y="48"/>
                  </a:lnTo>
                  <a:lnTo>
                    <a:pt x="55" y="76"/>
                  </a:lnTo>
                  <a:lnTo>
                    <a:pt x="51" y="76"/>
                  </a:lnTo>
                  <a:lnTo>
                    <a:pt x="52" y="85"/>
                  </a:lnTo>
                  <a:lnTo>
                    <a:pt x="50" y="91"/>
                  </a:lnTo>
                  <a:lnTo>
                    <a:pt x="7" y="125"/>
                  </a:lnTo>
                  <a:lnTo>
                    <a:pt x="0" y="149"/>
                  </a:lnTo>
                  <a:lnTo>
                    <a:pt x="16" y="165"/>
                  </a:lnTo>
                  <a:lnTo>
                    <a:pt x="27" y="195"/>
                  </a:lnTo>
                  <a:lnTo>
                    <a:pt x="27" y="215"/>
                  </a:lnTo>
                  <a:lnTo>
                    <a:pt x="15" y="236"/>
                  </a:lnTo>
                  <a:lnTo>
                    <a:pt x="15" y="255"/>
                  </a:lnTo>
                  <a:lnTo>
                    <a:pt x="11" y="283"/>
                  </a:lnTo>
                  <a:lnTo>
                    <a:pt x="17" y="298"/>
                  </a:lnTo>
                  <a:lnTo>
                    <a:pt x="42" y="335"/>
                  </a:lnTo>
                  <a:lnTo>
                    <a:pt x="42" y="347"/>
                  </a:lnTo>
                  <a:lnTo>
                    <a:pt x="50" y="349"/>
                  </a:lnTo>
                  <a:lnTo>
                    <a:pt x="50" y="354"/>
                  </a:lnTo>
                  <a:lnTo>
                    <a:pt x="47" y="354"/>
                  </a:lnTo>
                  <a:lnTo>
                    <a:pt x="46" y="364"/>
                  </a:lnTo>
                  <a:lnTo>
                    <a:pt x="41" y="376"/>
                  </a:lnTo>
                  <a:lnTo>
                    <a:pt x="46" y="374"/>
                  </a:lnTo>
                  <a:lnTo>
                    <a:pt x="50" y="376"/>
                  </a:lnTo>
                  <a:lnTo>
                    <a:pt x="60" y="386"/>
                  </a:lnTo>
                  <a:lnTo>
                    <a:pt x="77" y="400"/>
                  </a:lnTo>
                  <a:lnTo>
                    <a:pt x="80" y="401"/>
                  </a:lnTo>
                  <a:lnTo>
                    <a:pt x="82" y="400"/>
                  </a:lnTo>
                  <a:lnTo>
                    <a:pt x="82" y="399"/>
                  </a:lnTo>
                  <a:lnTo>
                    <a:pt x="80" y="394"/>
                  </a:lnTo>
                  <a:lnTo>
                    <a:pt x="81" y="397"/>
                  </a:lnTo>
                  <a:lnTo>
                    <a:pt x="81" y="394"/>
                  </a:lnTo>
                  <a:lnTo>
                    <a:pt x="82" y="394"/>
                  </a:lnTo>
                  <a:lnTo>
                    <a:pt x="84" y="398"/>
                  </a:lnTo>
                  <a:lnTo>
                    <a:pt x="87" y="397"/>
                  </a:lnTo>
                  <a:lnTo>
                    <a:pt x="84" y="394"/>
                  </a:lnTo>
                  <a:lnTo>
                    <a:pt x="82" y="393"/>
                  </a:lnTo>
                  <a:lnTo>
                    <a:pt x="82" y="391"/>
                  </a:lnTo>
                  <a:lnTo>
                    <a:pt x="87" y="392"/>
                  </a:lnTo>
                  <a:lnTo>
                    <a:pt x="84" y="389"/>
                  </a:lnTo>
                  <a:lnTo>
                    <a:pt x="90" y="387"/>
                  </a:lnTo>
                  <a:lnTo>
                    <a:pt x="90" y="389"/>
                  </a:lnTo>
                  <a:lnTo>
                    <a:pt x="92" y="386"/>
                  </a:lnTo>
                  <a:lnTo>
                    <a:pt x="95" y="384"/>
                  </a:lnTo>
                  <a:lnTo>
                    <a:pt x="96" y="384"/>
                  </a:lnTo>
                  <a:lnTo>
                    <a:pt x="98" y="384"/>
                  </a:lnTo>
                  <a:lnTo>
                    <a:pt x="98" y="387"/>
                  </a:lnTo>
                  <a:lnTo>
                    <a:pt x="98" y="390"/>
                  </a:lnTo>
                  <a:lnTo>
                    <a:pt x="96" y="391"/>
                  </a:lnTo>
                  <a:lnTo>
                    <a:pt x="96" y="390"/>
                  </a:lnTo>
                  <a:lnTo>
                    <a:pt x="92" y="392"/>
                  </a:lnTo>
                  <a:lnTo>
                    <a:pt x="92" y="391"/>
                  </a:lnTo>
                  <a:lnTo>
                    <a:pt x="91" y="390"/>
                  </a:lnTo>
                  <a:lnTo>
                    <a:pt x="91" y="394"/>
                  </a:lnTo>
                  <a:lnTo>
                    <a:pt x="92" y="394"/>
                  </a:lnTo>
                  <a:lnTo>
                    <a:pt x="92" y="395"/>
                  </a:lnTo>
                  <a:lnTo>
                    <a:pt x="95" y="397"/>
                  </a:lnTo>
                  <a:lnTo>
                    <a:pt x="96" y="397"/>
                  </a:lnTo>
                  <a:lnTo>
                    <a:pt x="98" y="397"/>
                  </a:lnTo>
                  <a:lnTo>
                    <a:pt x="98" y="399"/>
                  </a:lnTo>
                  <a:lnTo>
                    <a:pt x="98" y="402"/>
                  </a:lnTo>
                  <a:lnTo>
                    <a:pt x="98" y="404"/>
                  </a:lnTo>
                  <a:lnTo>
                    <a:pt x="96" y="404"/>
                  </a:lnTo>
                  <a:lnTo>
                    <a:pt x="92" y="407"/>
                  </a:lnTo>
                  <a:lnTo>
                    <a:pt x="92" y="409"/>
                  </a:lnTo>
                  <a:lnTo>
                    <a:pt x="95" y="409"/>
                  </a:lnTo>
                  <a:lnTo>
                    <a:pt x="101" y="413"/>
                  </a:lnTo>
                  <a:lnTo>
                    <a:pt x="98" y="413"/>
                  </a:lnTo>
                  <a:lnTo>
                    <a:pt x="98" y="414"/>
                  </a:lnTo>
                  <a:lnTo>
                    <a:pt x="101" y="418"/>
                  </a:lnTo>
                  <a:lnTo>
                    <a:pt x="105" y="420"/>
                  </a:lnTo>
                  <a:lnTo>
                    <a:pt x="105" y="424"/>
                  </a:lnTo>
                  <a:lnTo>
                    <a:pt x="105" y="429"/>
                  </a:lnTo>
                  <a:lnTo>
                    <a:pt x="105" y="436"/>
                  </a:lnTo>
                  <a:lnTo>
                    <a:pt x="102" y="437"/>
                  </a:lnTo>
                  <a:lnTo>
                    <a:pt x="105" y="438"/>
                  </a:lnTo>
                  <a:lnTo>
                    <a:pt x="106" y="438"/>
                  </a:lnTo>
                  <a:lnTo>
                    <a:pt x="107" y="439"/>
                  </a:lnTo>
                  <a:lnTo>
                    <a:pt x="107" y="444"/>
                  </a:lnTo>
                  <a:lnTo>
                    <a:pt x="102" y="442"/>
                  </a:lnTo>
                  <a:lnTo>
                    <a:pt x="101" y="440"/>
                  </a:lnTo>
                  <a:lnTo>
                    <a:pt x="101" y="437"/>
                  </a:lnTo>
                  <a:lnTo>
                    <a:pt x="98" y="437"/>
                  </a:lnTo>
                  <a:lnTo>
                    <a:pt x="96" y="432"/>
                  </a:lnTo>
                  <a:lnTo>
                    <a:pt x="92" y="429"/>
                  </a:lnTo>
                  <a:lnTo>
                    <a:pt x="82" y="424"/>
                  </a:lnTo>
                  <a:lnTo>
                    <a:pt x="84" y="418"/>
                  </a:lnTo>
                  <a:lnTo>
                    <a:pt x="84" y="414"/>
                  </a:lnTo>
                  <a:lnTo>
                    <a:pt x="87" y="412"/>
                  </a:lnTo>
                  <a:lnTo>
                    <a:pt x="88" y="413"/>
                  </a:lnTo>
                  <a:lnTo>
                    <a:pt x="90" y="412"/>
                  </a:lnTo>
                  <a:lnTo>
                    <a:pt x="88" y="411"/>
                  </a:lnTo>
                  <a:lnTo>
                    <a:pt x="88" y="407"/>
                  </a:lnTo>
                  <a:lnTo>
                    <a:pt x="87" y="404"/>
                  </a:lnTo>
                  <a:lnTo>
                    <a:pt x="84" y="404"/>
                  </a:lnTo>
                  <a:lnTo>
                    <a:pt x="81" y="403"/>
                  </a:lnTo>
                  <a:lnTo>
                    <a:pt x="80" y="402"/>
                  </a:lnTo>
                  <a:lnTo>
                    <a:pt x="80" y="404"/>
                  </a:lnTo>
                  <a:lnTo>
                    <a:pt x="77" y="404"/>
                  </a:lnTo>
                  <a:lnTo>
                    <a:pt x="71" y="420"/>
                  </a:lnTo>
                  <a:lnTo>
                    <a:pt x="68" y="421"/>
                  </a:lnTo>
                  <a:lnTo>
                    <a:pt x="66" y="429"/>
                  </a:lnTo>
                  <a:lnTo>
                    <a:pt x="70" y="430"/>
                  </a:lnTo>
                  <a:lnTo>
                    <a:pt x="70" y="442"/>
                  </a:lnTo>
                  <a:lnTo>
                    <a:pt x="66" y="453"/>
                  </a:lnTo>
                  <a:lnTo>
                    <a:pt x="66" y="460"/>
                  </a:lnTo>
                  <a:lnTo>
                    <a:pt x="78" y="479"/>
                  </a:lnTo>
                  <a:lnTo>
                    <a:pt x="105" y="491"/>
                  </a:lnTo>
                  <a:lnTo>
                    <a:pt x="107" y="502"/>
                  </a:lnTo>
                  <a:lnTo>
                    <a:pt x="100" y="518"/>
                  </a:lnTo>
                  <a:lnTo>
                    <a:pt x="92" y="522"/>
                  </a:lnTo>
                  <a:lnTo>
                    <a:pt x="90" y="519"/>
                  </a:lnTo>
                  <a:lnTo>
                    <a:pt x="82" y="522"/>
                  </a:lnTo>
                  <a:lnTo>
                    <a:pt x="82" y="549"/>
                  </a:lnTo>
                  <a:lnTo>
                    <a:pt x="91" y="559"/>
                  </a:lnTo>
                  <a:lnTo>
                    <a:pt x="107" y="584"/>
                  </a:lnTo>
                  <a:lnTo>
                    <a:pt x="107" y="595"/>
                  </a:lnTo>
                  <a:lnTo>
                    <a:pt x="114" y="602"/>
                  </a:lnTo>
                  <a:lnTo>
                    <a:pt x="120" y="619"/>
                  </a:lnTo>
                  <a:lnTo>
                    <a:pt x="128" y="624"/>
                  </a:lnTo>
                  <a:lnTo>
                    <a:pt x="135" y="636"/>
                  </a:lnTo>
                  <a:lnTo>
                    <a:pt x="149" y="649"/>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33" name="Freeform 77"/>
            <p:cNvSpPr>
              <a:spLocks/>
            </p:cNvSpPr>
            <p:nvPr/>
          </p:nvSpPr>
          <p:spPr bwMode="auto">
            <a:xfrm>
              <a:off x="3954" y="2897"/>
              <a:ext cx="623" cy="417"/>
            </a:xfrm>
            <a:custGeom>
              <a:avLst/>
              <a:gdLst/>
              <a:ahLst/>
              <a:cxnLst>
                <a:cxn ang="0">
                  <a:pos x="519" y="256"/>
                </a:cxn>
                <a:cxn ang="0">
                  <a:pos x="519" y="204"/>
                </a:cxn>
                <a:cxn ang="0">
                  <a:pos x="518" y="190"/>
                </a:cxn>
                <a:cxn ang="0">
                  <a:pos x="483" y="167"/>
                </a:cxn>
                <a:cxn ang="0">
                  <a:pos x="473" y="159"/>
                </a:cxn>
                <a:cxn ang="0">
                  <a:pos x="439" y="140"/>
                </a:cxn>
                <a:cxn ang="0">
                  <a:pos x="413" y="119"/>
                </a:cxn>
                <a:cxn ang="0">
                  <a:pos x="343" y="95"/>
                </a:cxn>
                <a:cxn ang="0">
                  <a:pos x="334" y="115"/>
                </a:cxn>
                <a:cxn ang="0">
                  <a:pos x="285" y="132"/>
                </a:cxn>
                <a:cxn ang="0">
                  <a:pos x="266" y="147"/>
                </a:cxn>
                <a:cxn ang="0">
                  <a:pos x="233" y="138"/>
                </a:cxn>
                <a:cxn ang="0">
                  <a:pos x="244" y="138"/>
                </a:cxn>
                <a:cxn ang="0">
                  <a:pos x="208" y="110"/>
                </a:cxn>
                <a:cxn ang="0">
                  <a:pos x="87" y="92"/>
                </a:cxn>
                <a:cxn ang="0">
                  <a:pos x="29" y="94"/>
                </a:cxn>
                <a:cxn ang="0">
                  <a:pos x="0" y="57"/>
                </a:cxn>
                <a:cxn ang="0">
                  <a:pos x="257" y="19"/>
                </a:cxn>
                <a:cxn ang="0">
                  <a:pos x="536" y="28"/>
                </a:cxn>
                <a:cxn ang="0">
                  <a:pos x="557" y="30"/>
                </a:cxn>
                <a:cxn ang="0">
                  <a:pos x="565" y="2"/>
                </a:cxn>
                <a:cxn ang="0">
                  <a:pos x="614" y="23"/>
                </a:cxn>
                <a:cxn ang="0">
                  <a:pos x="651" y="96"/>
                </a:cxn>
                <a:cxn ang="0">
                  <a:pos x="739" y="208"/>
                </a:cxn>
                <a:cxn ang="0">
                  <a:pos x="826" y="337"/>
                </a:cxn>
                <a:cxn ang="0">
                  <a:pos x="830" y="450"/>
                </a:cxn>
                <a:cxn ang="0">
                  <a:pos x="825" y="488"/>
                </a:cxn>
                <a:cxn ang="0">
                  <a:pos x="827" y="504"/>
                </a:cxn>
                <a:cxn ang="0">
                  <a:pos x="813" y="500"/>
                </a:cxn>
                <a:cxn ang="0">
                  <a:pos x="802" y="519"/>
                </a:cxn>
                <a:cxn ang="0">
                  <a:pos x="794" y="510"/>
                </a:cxn>
                <a:cxn ang="0">
                  <a:pos x="781" y="507"/>
                </a:cxn>
                <a:cxn ang="0">
                  <a:pos x="753" y="516"/>
                </a:cxn>
                <a:cxn ang="0">
                  <a:pos x="745" y="493"/>
                </a:cxn>
                <a:cxn ang="0">
                  <a:pos x="682" y="452"/>
                </a:cxn>
                <a:cxn ang="0">
                  <a:pos x="659" y="433"/>
                </a:cxn>
                <a:cxn ang="0">
                  <a:pos x="632" y="404"/>
                </a:cxn>
                <a:cxn ang="0">
                  <a:pos x="599" y="376"/>
                </a:cxn>
                <a:cxn ang="0">
                  <a:pos x="550" y="310"/>
                </a:cxn>
                <a:cxn ang="0">
                  <a:pos x="566" y="278"/>
                </a:cxn>
                <a:cxn ang="0">
                  <a:pos x="541" y="272"/>
                </a:cxn>
                <a:cxn ang="0">
                  <a:pos x="543" y="281"/>
                </a:cxn>
                <a:cxn ang="0">
                  <a:pos x="541" y="304"/>
                </a:cxn>
                <a:cxn ang="0">
                  <a:pos x="519" y="284"/>
                </a:cxn>
              </a:cxnLst>
              <a:rect l="0" t="0" r="r" b="b"/>
              <a:pathLst>
                <a:path w="843" h="532">
                  <a:moveTo>
                    <a:pt x="518" y="264"/>
                  </a:moveTo>
                  <a:lnTo>
                    <a:pt x="522" y="259"/>
                  </a:lnTo>
                  <a:lnTo>
                    <a:pt x="519" y="256"/>
                  </a:lnTo>
                  <a:lnTo>
                    <a:pt x="528" y="229"/>
                  </a:lnTo>
                  <a:lnTo>
                    <a:pt x="524" y="205"/>
                  </a:lnTo>
                  <a:lnTo>
                    <a:pt x="519" y="204"/>
                  </a:lnTo>
                  <a:lnTo>
                    <a:pt x="520" y="201"/>
                  </a:lnTo>
                  <a:lnTo>
                    <a:pt x="514" y="198"/>
                  </a:lnTo>
                  <a:lnTo>
                    <a:pt x="518" y="190"/>
                  </a:lnTo>
                  <a:lnTo>
                    <a:pt x="502" y="168"/>
                  </a:lnTo>
                  <a:lnTo>
                    <a:pt x="496" y="165"/>
                  </a:lnTo>
                  <a:lnTo>
                    <a:pt x="483" y="167"/>
                  </a:lnTo>
                  <a:lnTo>
                    <a:pt x="480" y="170"/>
                  </a:lnTo>
                  <a:lnTo>
                    <a:pt x="475" y="172"/>
                  </a:lnTo>
                  <a:lnTo>
                    <a:pt x="473" y="159"/>
                  </a:lnTo>
                  <a:lnTo>
                    <a:pt x="464" y="157"/>
                  </a:lnTo>
                  <a:lnTo>
                    <a:pt x="453" y="144"/>
                  </a:lnTo>
                  <a:lnTo>
                    <a:pt x="439" y="140"/>
                  </a:lnTo>
                  <a:lnTo>
                    <a:pt x="432" y="126"/>
                  </a:lnTo>
                  <a:lnTo>
                    <a:pt x="416" y="119"/>
                  </a:lnTo>
                  <a:lnTo>
                    <a:pt x="413" y="119"/>
                  </a:lnTo>
                  <a:lnTo>
                    <a:pt x="407" y="109"/>
                  </a:lnTo>
                  <a:lnTo>
                    <a:pt x="367" y="93"/>
                  </a:lnTo>
                  <a:lnTo>
                    <a:pt x="343" y="95"/>
                  </a:lnTo>
                  <a:lnTo>
                    <a:pt x="332" y="104"/>
                  </a:lnTo>
                  <a:lnTo>
                    <a:pt x="335" y="109"/>
                  </a:lnTo>
                  <a:lnTo>
                    <a:pt x="334" y="115"/>
                  </a:lnTo>
                  <a:lnTo>
                    <a:pt x="322" y="114"/>
                  </a:lnTo>
                  <a:lnTo>
                    <a:pt x="282" y="136"/>
                  </a:lnTo>
                  <a:lnTo>
                    <a:pt x="285" y="132"/>
                  </a:lnTo>
                  <a:lnTo>
                    <a:pt x="273" y="138"/>
                  </a:lnTo>
                  <a:lnTo>
                    <a:pt x="262" y="138"/>
                  </a:lnTo>
                  <a:lnTo>
                    <a:pt x="266" y="147"/>
                  </a:lnTo>
                  <a:lnTo>
                    <a:pt x="250" y="144"/>
                  </a:lnTo>
                  <a:lnTo>
                    <a:pt x="236" y="144"/>
                  </a:lnTo>
                  <a:lnTo>
                    <a:pt x="233" y="138"/>
                  </a:lnTo>
                  <a:lnTo>
                    <a:pt x="232" y="127"/>
                  </a:lnTo>
                  <a:lnTo>
                    <a:pt x="236" y="141"/>
                  </a:lnTo>
                  <a:lnTo>
                    <a:pt x="244" y="138"/>
                  </a:lnTo>
                  <a:lnTo>
                    <a:pt x="232" y="122"/>
                  </a:lnTo>
                  <a:lnTo>
                    <a:pt x="214" y="116"/>
                  </a:lnTo>
                  <a:lnTo>
                    <a:pt x="208" y="110"/>
                  </a:lnTo>
                  <a:lnTo>
                    <a:pt x="168" y="96"/>
                  </a:lnTo>
                  <a:lnTo>
                    <a:pt x="127" y="90"/>
                  </a:lnTo>
                  <a:lnTo>
                    <a:pt x="87" y="92"/>
                  </a:lnTo>
                  <a:lnTo>
                    <a:pt x="18" y="108"/>
                  </a:lnTo>
                  <a:lnTo>
                    <a:pt x="18" y="103"/>
                  </a:lnTo>
                  <a:lnTo>
                    <a:pt x="29" y="94"/>
                  </a:lnTo>
                  <a:lnTo>
                    <a:pt x="23" y="86"/>
                  </a:lnTo>
                  <a:lnTo>
                    <a:pt x="24" y="75"/>
                  </a:lnTo>
                  <a:lnTo>
                    <a:pt x="0" y="57"/>
                  </a:lnTo>
                  <a:lnTo>
                    <a:pt x="1" y="42"/>
                  </a:lnTo>
                  <a:lnTo>
                    <a:pt x="128" y="31"/>
                  </a:lnTo>
                  <a:lnTo>
                    <a:pt x="257" y="19"/>
                  </a:lnTo>
                  <a:lnTo>
                    <a:pt x="273" y="44"/>
                  </a:lnTo>
                  <a:lnTo>
                    <a:pt x="404" y="37"/>
                  </a:lnTo>
                  <a:lnTo>
                    <a:pt x="536" y="28"/>
                  </a:lnTo>
                  <a:lnTo>
                    <a:pt x="543" y="44"/>
                  </a:lnTo>
                  <a:lnTo>
                    <a:pt x="556" y="44"/>
                  </a:lnTo>
                  <a:lnTo>
                    <a:pt x="557" y="30"/>
                  </a:lnTo>
                  <a:lnTo>
                    <a:pt x="550" y="8"/>
                  </a:lnTo>
                  <a:lnTo>
                    <a:pt x="561" y="0"/>
                  </a:lnTo>
                  <a:lnTo>
                    <a:pt x="565" y="2"/>
                  </a:lnTo>
                  <a:lnTo>
                    <a:pt x="578" y="3"/>
                  </a:lnTo>
                  <a:lnTo>
                    <a:pt x="609" y="5"/>
                  </a:lnTo>
                  <a:lnTo>
                    <a:pt x="614" y="23"/>
                  </a:lnTo>
                  <a:lnTo>
                    <a:pt x="615" y="23"/>
                  </a:lnTo>
                  <a:lnTo>
                    <a:pt x="635" y="67"/>
                  </a:lnTo>
                  <a:lnTo>
                    <a:pt x="651" y="96"/>
                  </a:lnTo>
                  <a:lnTo>
                    <a:pt x="689" y="142"/>
                  </a:lnTo>
                  <a:lnTo>
                    <a:pt x="741" y="194"/>
                  </a:lnTo>
                  <a:lnTo>
                    <a:pt x="739" y="208"/>
                  </a:lnTo>
                  <a:lnTo>
                    <a:pt x="746" y="229"/>
                  </a:lnTo>
                  <a:lnTo>
                    <a:pt x="775" y="266"/>
                  </a:lnTo>
                  <a:lnTo>
                    <a:pt x="826" y="337"/>
                  </a:lnTo>
                  <a:lnTo>
                    <a:pt x="832" y="361"/>
                  </a:lnTo>
                  <a:lnTo>
                    <a:pt x="840" y="451"/>
                  </a:lnTo>
                  <a:lnTo>
                    <a:pt x="830" y="450"/>
                  </a:lnTo>
                  <a:lnTo>
                    <a:pt x="825" y="470"/>
                  </a:lnTo>
                  <a:lnTo>
                    <a:pt x="830" y="481"/>
                  </a:lnTo>
                  <a:lnTo>
                    <a:pt x="825" y="488"/>
                  </a:lnTo>
                  <a:lnTo>
                    <a:pt x="836" y="480"/>
                  </a:lnTo>
                  <a:lnTo>
                    <a:pt x="842" y="465"/>
                  </a:lnTo>
                  <a:lnTo>
                    <a:pt x="827" y="504"/>
                  </a:lnTo>
                  <a:lnTo>
                    <a:pt x="803" y="531"/>
                  </a:lnTo>
                  <a:lnTo>
                    <a:pt x="817" y="515"/>
                  </a:lnTo>
                  <a:lnTo>
                    <a:pt x="813" y="500"/>
                  </a:lnTo>
                  <a:lnTo>
                    <a:pt x="804" y="501"/>
                  </a:lnTo>
                  <a:lnTo>
                    <a:pt x="799" y="507"/>
                  </a:lnTo>
                  <a:lnTo>
                    <a:pt x="802" y="519"/>
                  </a:lnTo>
                  <a:lnTo>
                    <a:pt x="793" y="523"/>
                  </a:lnTo>
                  <a:lnTo>
                    <a:pt x="791" y="518"/>
                  </a:lnTo>
                  <a:lnTo>
                    <a:pt x="794" y="510"/>
                  </a:lnTo>
                  <a:lnTo>
                    <a:pt x="789" y="508"/>
                  </a:lnTo>
                  <a:lnTo>
                    <a:pt x="785" y="511"/>
                  </a:lnTo>
                  <a:lnTo>
                    <a:pt x="781" y="507"/>
                  </a:lnTo>
                  <a:lnTo>
                    <a:pt x="775" y="507"/>
                  </a:lnTo>
                  <a:lnTo>
                    <a:pt x="763" y="515"/>
                  </a:lnTo>
                  <a:lnTo>
                    <a:pt x="753" y="516"/>
                  </a:lnTo>
                  <a:lnTo>
                    <a:pt x="741" y="505"/>
                  </a:lnTo>
                  <a:lnTo>
                    <a:pt x="741" y="498"/>
                  </a:lnTo>
                  <a:lnTo>
                    <a:pt x="745" y="493"/>
                  </a:lnTo>
                  <a:lnTo>
                    <a:pt x="723" y="472"/>
                  </a:lnTo>
                  <a:lnTo>
                    <a:pt x="712" y="462"/>
                  </a:lnTo>
                  <a:lnTo>
                    <a:pt x="682" y="452"/>
                  </a:lnTo>
                  <a:lnTo>
                    <a:pt x="678" y="454"/>
                  </a:lnTo>
                  <a:lnTo>
                    <a:pt x="678" y="457"/>
                  </a:lnTo>
                  <a:lnTo>
                    <a:pt x="659" y="433"/>
                  </a:lnTo>
                  <a:lnTo>
                    <a:pt x="647" y="410"/>
                  </a:lnTo>
                  <a:lnTo>
                    <a:pt x="632" y="402"/>
                  </a:lnTo>
                  <a:lnTo>
                    <a:pt x="632" y="404"/>
                  </a:lnTo>
                  <a:lnTo>
                    <a:pt x="619" y="408"/>
                  </a:lnTo>
                  <a:lnTo>
                    <a:pt x="613" y="403"/>
                  </a:lnTo>
                  <a:lnTo>
                    <a:pt x="599" y="376"/>
                  </a:lnTo>
                  <a:lnTo>
                    <a:pt x="551" y="327"/>
                  </a:lnTo>
                  <a:lnTo>
                    <a:pt x="537" y="314"/>
                  </a:lnTo>
                  <a:lnTo>
                    <a:pt x="550" y="310"/>
                  </a:lnTo>
                  <a:lnTo>
                    <a:pt x="548" y="308"/>
                  </a:lnTo>
                  <a:lnTo>
                    <a:pt x="556" y="301"/>
                  </a:lnTo>
                  <a:lnTo>
                    <a:pt x="566" y="278"/>
                  </a:lnTo>
                  <a:lnTo>
                    <a:pt x="559" y="280"/>
                  </a:lnTo>
                  <a:lnTo>
                    <a:pt x="557" y="284"/>
                  </a:lnTo>
                  <a:lnTo>
                    <a:pt x="541" y="272"/>
                  </a:lnTo>
                  <a:lnTo>
                    <a:pt x="533" y="274"/>
                  </a:lnTo>
                  <a:lnTo>
                    <a:pt x="543" y="277"/>
                  </a:lnTo>
                  <a:lnTo>
                    <a:pt x="543" y="281"/>
                  </a:lnTo>
                  <a:lnTo>
                    <a:pt x="546" y="281"/>
                  </a:lnTo>
                  <a:lnTo>
                    <a:pt x="546" y="293"/>
                  </a:lnTo>
                  <a:lnTo>
                    <a:pt x="541" y="304"/>
                  </a:lnTo>
                  <a:lnTo>
                    <a:pt x="534" y="303"/>
                  </a:lnTo>
                  <a:lnTo>
                    <a:pt x="532" y="294"/>
                  </a:lnTo>
                  <a:lnTo>
                    <a:pt x="519" y="284"/>
                  </a:lnTo>
                  <a:lnTo>
                    <a:pt x="518" y="264"/>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34" name="Freeform 78"/>
            <p:cNvSpPr>
              <a:spLocks/>
            </p:cNvSpPr>
            <p:nvPr/>
          </p:nvSpPr>
          <p:spPr bwMode="auto">
            <a:xfrm>
              <a:off x="2339" y="2454"/>
              <a:ext cx="527" cy="443"/>
            </a:xfrm>
            <a:custGeom>
              <a:avLst/>
              <a:gdLst/>
              <a:ahLst/>
              <a:cxnLst>
                <a:cxn ang="0">
                  <a:pos x="259" y="506"/>
                </a:cxn>
                <a:cxn ang="0">
                  <a:pos x="440" y="522"/>
                </a:cxn>
                <a:cxn ang="0">
                  <a:pos x="619" y="535"/>
                </a:cxn>
                <a:cxn ang="0">
                  <a:pos x="626" y="523"/>
                </a:cxn>
                <a:cxn ang="0">
                  <a:pos x="638" y="418"/>
                </a:cxn>
                <a:cxn ang="0">
                  <a:pos x="649" y="312"/>
                </a:cxn>
                <a:cxn ang="0">
                  <a:pos x="659" y="206"/>
                </a:cxn>
                <a:cxn ang="0">
                  <a:pos x="672" y="101"/>
                </a:cxn>
                <a:cxn ang="0">
                  <a:pos x="675" y="101"/>
                </a:cxn>
                <a:cxn ang="0">
                  <a:pos x="681" y="54"/>
                </a:cxn>
                <a:cxn ang="0">
                  <a:pos x="534" y="44"/>
                </a:cxn>
                <a:cxn ang="0">
                  <a:pos x="391" y="31"/>
                </a:cxn>
                <a:cxn ang="0">
                  <a:pos x="245" y="16"/>
                </a:cxn>
                <a:cxn ang="0">
                  <a:pos x="102" y="0"/>
                </a:cxn>
                <a:cxn ang="0">
                  <a:pos x="78" y="136"/>
                </a:cxn>
                <a:cxn ang="0">
                  <a:pos x="51" y="271"/>
                </a:cxn>
                <a:cxn ang="0">
                  <a:pos x="25" y="406"/>
                </a:cxn>
                <a:cxn ang="0">
                  <a:pos x="0" y="543"/>
                </a:cxn>
                <a:cxn ang="0">
                  <a:pos x="56" y="550"/>
                </a:cxn>
                <a:cxn ang="0">
                  <a:pos x="88" y="536"/>
                </a:cxn>
                <a:cxn ang="0">
                  <a:pos x="94" y="509"/>
                </a:cxn>
                <a:cxn ang="0">
                  <a:pos x="267" y="527"/>
                </a:cxn>
                <a:cxn ang="0">
                  <a:pos x="258" y="517"/>
                </a:cxn>
                <a:cxn ang="0">
                  <a:pos x="259" y="506"/>
                </a:cxn>
              </a:cxnLst>
              <a:rect l="0" t="0" r="r" b="b"/>
              <a:pathLst>
                <a:path w="682" h="551">
                  <a:moveTo>
                    <a:pt x="259" y="506"/>
                  </a:moveTo>
                  <a:lnTo>
                    <a:pt x="440" y="522"/>
                  </a:lnTo>
                  <a:lnTo>
                    <a:pt x="619" y="535"/>
                  </a:lnTo>
                  <a:lnTo>
                    <a:pt x="626" y="523"/>
                  </a:lnTo>
                  <a:lnTo>
                    <a:pt x="638" y="418"/>
                  </a:lnTo>
                  <a:lnTo>
                    <a:pt x="649" y="312"/>
                  </a:lnTo>
                  <a:lnTo>
                    <a:pt x="659" y="206"/>
                  </a:lnTo>
                  <a:lnTo>
                    <a:pt x="672" y="101"/>
                  </a:lnTo>
                  <a:lnTo>
                    <a:pt x="675" y="101"/>
                  </a:lnTo>
                  <a:lnTo>
                    <a:pt x="681" y="54"/>
                  </a:lnTo>
                  <a:lnTo>
                    <a:pt x="534" y="44"/>
                  </a:lnTo>
                  <a:lnTo>
                    <a:pt x="391" y="31"/>
                  </a:lnTo>
                  <a:lnTo>
                    <a:pt x="245" y="16"/>
                  </a:lnTo>
                  <a:lnTo>
                    <a:pt x="102" y="0"/>
                  </a:lnTo>
                  <a:lnTo>
                    <a:pt x="78" y="136"/>
                  </a:lnTo>
                  <a:lnTo>
                    <a:pt x="51" y="271"/>
                  </a:lnTo>
                  <a:lnTo>
                    <a:pt x="25" y="406"/>
                  </a:lnTo>
                  <a:lnTo>
                    <a:pt x="0" y="543"/>
                  </a:lnTo>
                  <a:lnTo>
                    <a:pt x="56" y="550"/>
                  </a:lnTo>
                  <a:lnTo>
                    <a:pt x="88" y="536"/>
                  </a:lnTo>
                  <a:lnTo>
                    <a:pt x="94" y="509"/>
                  </a:lnTo>
                  <a:lnTo>
                    <a:pt x="267" y="527"/>
                  </a:lnTo>
                  <a:lnTo>
                    <a:pt x="258" y="517"/>
                  </a:lnTo>
                  <a:lnTo>
                    <a:pt x="259" y="50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35" name="Freeform 79"/>
            <p:cNvSpPr>
              <a:spLocks/>
            </p:cNvSpPr>
            <p:nvPr/>
          </p:nvSpPr>
          <p:spPr bwMode="auto">
            <a:xfrm>
              <a:off x="1988" y="2340"/>
              <a:ext cx="444" cy="548"/>
            </a:xfrm>
            <a:custGeom>
              <a:avLst/>
              <a:gdLst/>
              <a:ahLst/>
              <a:cxnLst>
                <a:cxn ang="0">
                  <a:pos x="73" y="136"/>
                </a:cxn>
                <a:cxn ang="0">
                  <a:pos x="74" y="122"/>
                </a:cxn>
                <a:cxn ang="0">
                  <a:pos x="77" y="110"/>
                </a:cxn>
                <a:cxn ang="0">
                  <a:pos x="76" y="94"/>
                </a:cxn>
                <a:cxn ang="0">
                  <a:pos x="77" y="84"/>
                </a:cxn>
                <a:cxn ang="0">
                  <a:pos x="96" y="86"/>
                </a:cxn>
                <a:cxn ang="0">
                  <a:pos x="113" y="102"/>
                </a:cxn>
                <a:cxn ang="0">
                  <a:pos x="136" y="81"/>
                </a:cxn>
                <a:cxn ang="0">
                  <a:pos x="150" y="0"/>
                </a:cxn>
                <a:cxn ang="0">
                  <a:pos x="348" y="41"/>
                </a:cxn>
                <a:cxn ang="0">
                  <a:pos x="544" y="78"/>
                </a:cxn>
                <a:cxn ang="0">
                  <a:pos x="522" y="233"/>
                </a:cxn>
                <a:cxn ang="0">
                  <a:pos x="501" y="387"/>
                </a:cxn>
                <a:cxn ang="0">
                  <a:pos x="481" y="543"/>
                </a:cxn>
                <a:cxn ang="0">
                  <a:pos x="458" y="699"/>
                </a:cxn>
                <a:cxn ang="0">
                  <a:pos x="293" y="668"/>
                </a:cxn>
                <a:cxn ang="0">
                  <a:pos x="273" y="658"/>
                </a:cxn>
                <a:cxn ang="0">
                  <a:pos x="136" y="568"/>
                </a:cxn>
                <a:cxn ang="0">
                  <a:pos x="0" y="476"/>
                </a:cxn>
                <a:cxn ang="0">
                  <a:pos x="0" y="459"/>
                </a:cxn>
                <a:cxn ang="0">
                  <a:pos x="8" y="450"/>
                </a:cxn>
                <a:cxn ang="0">
                  <a:pos x="15" y="450"/>
                </a:cxn>
                <a:cxn ang="0">
                  <a:pos x="23" y="450"/>
                </a:cxn>
                <a:cxn ang="0">
                  <a:pos x="31" y="438"/>
                </a:cxn>
                <a:cxn ang="0">
                  <a:pos x="31" y="424"/>
                </a:cxn>
                <a:cxn ang="0">
                  <a:pos x="21" y="419"/>
                </a:cxn>
                <a:cxn ang="0">
                  <a:pos x="17" y="406"/>
                </a:cxn>
                <a:cxn ang="0">
                  <a:pos x="21" y="393"/>
                </a:cxn>
                <a:cxn ang="0">
                  <a:pos x="23" y="378"/>
                </a:cxn>
                <a:cxn ang="0">
                  <a:pos x="30" y="374"/>
                </a:cxn>
                <a:cxn ang="0">
                  <a:pos x="47" y="345"/>
                </a:cxn>
                <a:cxn ang="0">
                  <a:pos x="52" y="320"/>
                </a:cxn>
                <a:cxn ang="0">
                  <a:pos x="56" y="316"/>
                </a:cxn>
                <a:cxn ang="0">
                  <a:pos x="60" y="308"/>
                </a:cxn>
                <a:cxn ang="0">
                  <a:pos x="77" y="301"/>
                </a:cxn>
                <a:cxn ang="0">
                  <a:pos x="89" y="289"/>
                </a:cxn>
                <a:cxn ang="0">
                  <a:pos x="80" y="278"/>
                </a:cxn>
                <a:cxn ang="0">
                  <a:pos x="73" y="269"/>
                </a:cxn>
                <a:cxn ang="0">
                  <a:pos x="67" y="236"/>
                </a:cxn>
                <a:cxn ang="0">
                  <a:pos x="60" y="219"/>
                </a:cxn>
                <a:cxn ang="0">
                  <a:pos x="61" y="205"/>
                </a:cxn>
                <a:cxn ang="0">
                  <a:pos x="66" y="192"/>
                </a:cxn>
                <a:cxn ang="0">
                  <a:pos x="69" y="192"/>
                </a:cxn>
                <a:cxn ang="0">
                  <a:pos x="73" y="178"/>
                </a:cxn>
                <a:cxn ang="0">
                  <a:pos x="69" y="150"/>
                </a:cxn>
                <a:cxn ang="0">
                  <a:pos x="73" y="136"/>
                </a:cxn>
              </a:cxnLst>
              <a:rect l="0" t="0" r="r" b="b"/>
              <a:pathLst>
                <a:path w="545" h="700">
                  <a:moveTo>
                    <a:pt x="73" y="136"/>
                  </a:moveTo>
                  <a:lnTo>
                    <a:pt x="74" y="122"/>
                  </a:lnTo>
                  <a:lnTo>
                    <a:pt x="77" y="110"/>
                  </a:lnTo>
                  <a:lnTo>
                    <a:pt x="76" y="94"/>
                  </a:lnTo>
                  <a:lnTo>
                    <a:pt x="77" y="84"/>
                  </a:lnTo>
                  <a:lnTo>
                    <a:pt x="96" y="86"/>
                  </a:lnTo>
                  <a:lnTo>
                    <a:pt x="113" y="102"/>
                  </a:lnTo>
                  <a:lnTo>
                    <a:pt x="136" y="81"/>
                  </a:lnTo>
                  <a:lnTo>
                    <a:pt x="150" y="0"/>
                  </a:lnTo>
                  <a:lnTo>
                    <a:pt x="348" y="41"/>
                  </a:lnTo>
                  <a:lnTo>
                    <a:pt x="544" y="78"/>
                  </a:lnTo>
                  <a:lnTo>
                    <a:pt x="522" y="233"/>
                  </a:lnTo>
                  <a:lnTo>
                    <a:pt x="501" y="387"/>
                  </a:lnTo>
                  <a:lnTo>
                    <a:pt x="481" y="543"/>
                  </a:lnTo>
                  <a:lnTo>
                    <a:pt x="458" y="699"/>
                  </a:lnTo>
                  <a:lnTo>
                    <a:pt x="293" y="668"/>
                  </a:lnTo>
                  <a:lnTo>
                    <a:pt x="273" y="658"/>
                  </a:lnTo>
                  <a:lnTo>
                    <a:pt x="136" y="568"/>
                  </a:lnTo>
                  <a:lnTo>
                    <a:pt x="0" y="476"/>
                  </a:lnTo>
                  <a:lnTo>
                    <a:pt x="0" y="459"/>
                  </a:lnTo>
                  <a:lnTo>
                    <a:pt x="8" y="450"/>
                  </a:lnTo>
                  <a:lnTo>
                    <a:pt x="15" y="450"/>
                  </a:lnTo>
                  <a:lnTo>
                    <a:pt x="23" y="450"/>
                  </a:lnTo>
                  <a:lnTo>
                    <a:pt x="31" y="438"/>
                  </a:lnTo>
                  <a:lnTo>
                    <a:pt x="31" y="424"/>
                  </a:lnTo>
                  <a:lnTo>
                    <a:pt x="21" y="419"/>
                  </a:lnTo>
                  <a:lnTo>
                    <a:pt x="17" y="406"/>
                  </a:lnTo>
                  <a:lnTo>
                    <a:pt x="21" y="393"/>
                  </a:lnTo>
                  <a:lnTo>
                    <a:pt x="23" y="378"/>
                  </a:lnTo>
                  <a:lnTo>
                    <a:pt x="30" y="374"/>
                  </a:lnTo>
                  <a:lnTo>
                    <a:pt x="47" y="345"/>
                  </a:lnTo>
                  <a:lnTo>
                    <a:pt x="52" y="320"/>
                  </a:lnTo>
                  <a:lnTo>
                    <a:pt x="56" y="316"/>
                  </a:lnTo>
                  <a:lnTo>
                    <a:pt x="60" y="308"/>
                  </a:lnTo>
                  <a:lnTo>
                    <a:pt x="77" y="301"/>
                  </a:lnTo>
                  <a:lnTo>
                    <a:pt x="89" y="289"/>
                  </a:lnTo>
                  <a:lnTo>
                    <a:pt x="80" y="278"/>
                  </a:lnTo>
                  <a:lnTo>
                    <a:pt x="73" y="269"/>
                  </a:lnTo>
                  <a:lnTo>
                    <a:pt x="67" y="236"/>
                  </a:lnTo>
                  <a:lnTo>
                    <a:pt x="60" y="219"/>
                  </a:lnTo>
                  <a:lnTo>
                    <a:pt x="61" y="205"/>
                  </a:lnTo>
                  <a:lnTo>
                    <a:pt x="66" y="192"/>
                  </a:lnTo>
                  <a:lnTo>
                    <a:pt x="69" y="192"/>
                  </a:lnTo>
                  <a:lnTo>
                    <a:pt x="73" y="178"/>
                  </a:lnTo>
                  <a:lnTo>
                    <a:pt x="69" y="150"/>
                  </a:lnTo>
                  <a:lnTo>
                    <a:pt x="73" y="136"/>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36" name="Freeform 80"/>
            <p:cNvSpPr>
              <a:spLocks/>
            </p:cNvSpPr>
            <p:nvPr/>
          </p:nvSpPr>
          <p:spPr bwMode="auto">
            <a:xfrm>
              <a:off x="3462" y="2802"/>
              <a:ext cx="421" cy="290"/>
            </a:xfrm>
            <a:custGeom>
              <a:avLst/>
              <a:gdLst/>
              <a:ahLst/>
              <a:cxnLst>
                <a:cxn ang="0">
                  <a:pos x="54" y="178"/>
                </a:cxn>
                <a:cxn ang="0">
                  <a:pos x="33" y="150"/>
                </a:cxn>
                <a:cxn ang="0">
                  <a:pos x="23" y="126"/>
                </a:cxn>
                <a:cxn ang="0">
                  <a:pos x="0" y="8"/>
                </a:cxn>
                <a:cxn ang="0">
                  <a:pos x="282" y="5"/>
                </a:cxn>
                <a:cxn ang="0">
                  <a:pos x="282" y="14"/>
                </a:cxn>
                <a:cxn ang="0">
                  <a:pos x="282" y="36"/>
                </a:cxn>
                <a:cxn ang="0">
                  <a:pos x="290" y="41"/>
                </a:cxn>
                <a:cxn ang="0">
                  <a:pos x="285" y="47"/>
                </a:cxn>
                <a:cxn ang="0">
                  <a:pos x="299" y="75"/>
                </a:cxn>
                <a:cxn ang="0">
                  <a:pos x="296" y="82"/>
                </a:cxn>
                <a:cxn ang="0">
                  <a:pos x="276" y="107"/>
                </a:cxn>
                <a:cxn ang="0">
                  <a:pos x="263" y="131"/>
                </a:cxn>
                <a:cxn ang="0">
                  <a:pos x="241" y="167"/>
                </a:cxn>
                <a:cxn ang="0">
                  <a:pos x="243" y="190"/>
                </a:cxn>
                <a:cxn ang="0">
                  <a:pos x="435" y="227"/>
                </a:cxn>
                <a:cxn ang="0">
                  <a:pos x="461" y="256"/>
                </a:cxn>
                <a:cxn ang="0">
                  <a:pos x="429" y="274"/>
                </a:cxn>
                <a:cxn ang="0">
                  <a:pos x="455" y="285"/>
                </a:cxn>
                <a:cxn ang="0">
                  <a:pos x="477" y="267"/>
                </a:cxn>
                <a:cxn ang="0">
                  <a:pos x="494" y="271"/>
                </a:cxn>
                <a:cxn ang="0">
                  <a:pos x="490" y="277"/>
                </a:cxn>
                <a:cxn ang="0">
                  <a:pos x="474" y="303"/>
                </a:cxn>
                <a:cxn ang="0">
                  <a:pos x="454" y="308"/>
                </a:cxn>
                <a:cxn ang="0">
                  <a:pos x="470" y="329"/>
                </a:cxn>
                <a:cxn ang="0">
                  <a:pos x="503" y="333"/>
                </a:cxn>
                <a:cxn ang="0">
                  <a:pos x="516" y="357"/>
                </a:cxn>
                <a:cxn ang="0">
                  <a:pos x="508" y="364"/>
                </a:cxn>
                <a:cxn ang="0">
                  <a:pos x="485" y="367"/>
                </a:cxn>
                <a:cxn ang="0">
                  <a:pos x="482" y="357"/>
                </a:cxn>
                <a:cxn ang="0">
                  <a:pos x="446" y="339"/>
                </a:cxn>
                <a:cxn ang="0">
                  <a:pos x="383" y="365"/>
                </a:cxn>
                <a:cxn ang="0">
                  <a:pos x="389" y="347"/>
                </a:cxn>
                <a:cxn ang="0">
                  <a:pos x="369" y="351"/>
                </a:cxn>
                <a:cxn ang="0">
                  <a:pos x="344" y="362"/>
                </a:cxn>
                <a:cxn ang="0">
                  <a:pos x="329" y="362"/>
                </a:cxn>
                <a:cxn ang="0">
                  <a:pos x="280" y="345"/>
                </a:cxn>
                <a:cxn ang="0">
                  <a:pos x="307" y="351"/>
                </a:cxn>
                <a:cxn ang="0">
                  <a:pos x="290" y="331"/>
                </a:cxn>
                <a:cxn ang="0">
                  <a:pos x="263" y="325"/>
                </a:cxn>
                <a:cxn ang="0">
                  <a:pos x="252" y="308"/>
                </a:cxn>
                <a:cxn ang="0">
                  <a:pos x="228" y="308"/>
                </a:cxn>
                <a:cxn ang="0">
                  <a:pos x="227" y="299"/>
                </a:cxn>
                <a:cxn ang="0">
                  <a:pos x="203" y="308"/>
                </a:cxn>
                <a:cxn ang="0">
                  <a:pos x="231" y="320"/>
                </a:cxn>
                <a:cxn ang="0">
                  <a:pos x="215" y="327"/>
                </a:cxn>
                <a:cxn ang="0">
                  <a:pos x="153" y="326"/>
                </a:cxn>
                <a:cxn ang="0">
                  <a:pos x="38" y="314"/>
                </a:cxn>
                <a:cxn ang="0">
                  <a:pos x="27" y="303"/>
                </a:cxn>
                <a:cxn ang="0">
                  <a:pos x="39" y="267"/>
                </a:cxn>
                <a:cxn ang="0">
                  <a:pos x="54" y="208"/>
                </a:cxn>
              </a:cxnLst>
              <a:rect l="0" t="0" r="r" b="b"/>
              <a:pathLst>
                <a:path w="521" h="371">
                  <a:moveTo>
                    <a:pt x="54" y="208"/>
                  </a:moveTo>
                  <a:lnTo>
                    <a:pt x="51" y="195"/>
                  </a:lnTo>
                  <a:lnTo>
                    <a:pt x="54" y="178"/>
                  </a:lnTo>
                  <a:lnTo>
                    <a:pt x="49" y="179"/>
                  </a:lnTo>
                  <a:lnTo>
                    <a:pt x="38" y="156"/>
                  </a:lnTo>
                  <a:lnTo>
                    <a:pt x="33" y="150"/>
                  </a:lnTo>
                  <a:lnTo>
                    <a:pt x="34" y="150"/>
                  </a:lnTo>
                  <a:lnTo>
                    <a:pt x="24" y="142"/>
                  </a:lnTo>
                  <a:lnTo>
                    <a:pt x="23" y="126"/>
                  </a:lnTo>
                  <a:lnTo>
                    <a:pt x="19" y="117"/>
                  </a:lnTo>
                  <a:lnTo>
                    <a:pt x="1" y="102"/>
                  </a:lnTo>
                  <a:lnTo>
                    <a:pt x="0" y="8"/>
                  </a:lnTo>
                  <a:lnTo>
                    <a:pt x="139" y="5"/>
                  </a:lnTo>
                  <a:lnTo>
                    <a:pt x="277" y="0"/>
                  </a:lnTo>
                  <a:lnTo>
                    <a:pt x="282" y="5"/>
                  </a:lnTo>
                  <a:lnTo>
                    <a:pt x="282" y="2"/>
                  </a:lnTo>
                  <a:lnTo>
                    <a:pt x="286" y="12"/>
                  </a:lnTo>
                  <a:lnTo>
                    <a:pt x="282" y="14"/>
                  </a:lnTo>
                  <a:lnTo>
                    <a:pt x="282" y="24"/>
                  </a:lnTo>
                  <a:lnTo>
                    <a:pt x="283" y="31"/>
                  </a:lnTo>
                  <a:lnTo>
                    <a:pt x="282" y="36"/>
                  </a:lnTo>
                  <a:lnTo>
                    <a:pt x="285" y="40"/>
                  </a:lnTo>
                  <a:lnTo>
                    <a:pt x="295" y="35"/>
                  </a:lnTo>
                  <a:lnTo>
                    <a:pt x="290" y="41"/>
                  </a:lnTo>
                  <a:lnTo>
                    <a:pt x="296" y="46"/>
                  </a:lnTo>
                  <a:lnTo>
                    <a:pt x="296" y="48"/>
                  </a:lnTo>
                  <a:lnTo>
                    <a:pt x="285" y="47"/>
                  </a:lnTo>
                  <a:lnTo>
                    <a:pt x="296" y="52"/>
                  </a:lnTo>
                  <a:lnTo>
                    <a:pt x="301" y="71"/>
                  </a:lnTo>
                  <a:lnTo>
                    <a:pt x="299" y="75"/>
                  </a:lnTo>
                  <a:lnTo>
                    <a:pt x="286" y="74"/>
                  </a:lnTo>
                  <a:lnTo>
                    <a:pt x="287" y="82"/>
                  </a:lnTo>
                  <a:lnTo>
                    <a:pt x="296" y="82"/>
                  </a:lnTo>
                  <a:lnTo>
                    <a:pt x="287" y="88"/>
                  </a:lnTo>
                  <a:lnTo>
                    <a:pt x="291" y="94"/>
                  </a:lnTo>
                  <a:lnTo>
                    <a:pt x="276" y="107"/>
                  </a:lnTo>
                  <a:lnTo>
                    <a:pt x="276" y="117"/>
                  </a:lnTo>
                  <a:lnTo>
                    <a:pt x="264" y="121"/>
                  </a:lnTo>
                  <a:lnTo>
                    <a:pt x="263" y="131"/>
                  </a:lnTo>
                  <a:lnTo>
                    <a:pt x="252" y="128"/>
                  </a:lnTo>
                  <a:lnTo>
                    <a:pt x="255" y="155"/>
                  </a:lnTo>
                  <a:lnTo>
                    <a:pt x="241" y="167"/>
                  </a:lnTo>
                  <a:lnTo>
                    <a:pt x="246" y="172"/>
                  </a:lnTo>
                  <a:lnTo>
                    <a:pt x="243" y="177"/>
                  </a:lnTo>
                  <a:lnTo>
                    <a:pt x="243" y="190"/>
                  </a:lnTo>
                  <a:lnTo>
                    <a:pt x="433" y="181"/>
                  </a:lnTo>
                  <a:lnTo>
                    <a:pt x="424" y="212"/>
                  </a:lnTo>
                  <a:lnTo>
                    <a:pt x="435" y="227"/>
                  </a:lnTo>
                  <a:lnTo>
                    <a:pt x="441" y="230"/>
                  </a:lnTo>
                  <a:lnTo>
                    <a:pt x="449" y="250"/>
                  </a:lnTo>
                  <a:lnTo>
                    <a:pt x="461" y="256"/>
                  </a:lnTo>
                  <a:lnTo>
                    <a:pt x="450" y="259"/>
                  </a:lnTo>
                  <a:lnTo>
                    <a:pt x="440" y="271"/>
                  </a:lnTo>
                  <a:lnTo>
                    <a:pt x="429" y="274"/>
                  </a:lnTo>
                  <a:lnTo>
                    <a:pt x="440" y="279"/>
                  </a:lnTo>
                  <a:lnTo>
                    <a:pt x="445" y="285"/>
                  </a:lnTo>
                  <a:lnTo>
                    <a:pt x="455" y="285"/>
                  </a:lnTo>
                  <a:lnTo>
                    <a:pt x="458" y="273"/>
                  </a:lnTo>
                  <a:lnTo>
                    <a:pt x="464" y="270"/>
                  </a:lnTo>
                  <a:lnTo>
                    <a:pt x="477" y="267"/>
                  </a:lnTo>
                  <a:lnTo>
                    <a:pt x="495" y="256"/>
                  </a:lnTo>
                  <a:lnTo>
                    <a:pt x="491" y="259"/>
                  </a:lnTo>
                  <a:lnTo>
                    <a:pt x="494" y="271"/>
                  </a:lnTo>
                  <a:lnTo>
                    <a:pt x="494" y="274"/>
                  </a:lnTo>
                  <a:lnTo>
                    <a:pt x="494" y="277"/>
                  </a:lnTo>
                  <a:lnTo>
                    <a:pt x="490" y="277"/>
                  </a:lnTo>
                  <a:lnTo>
                    <a:pt x="490" y="283"/>
                  </a:lnTo>
                  <a:lnTo>
                    <a:pt x="474" y="295"/>
                  </a:lnTo>
                  <a:lnTo>
                    <a:pt x="474" y="303"/>
                  </a:lnTo>
                  <a:lnTo>
                    <a:pt x="467" y="298"/>
                  </a:lnTo>
                  <a:lnTo>
                    <a:pt x="467" y="307"/>
                  </a:lnTo>
                  <a:lnTo>
                    <a:pt x="454" y="308"/>
                  </a:lnTo>
                  <a:lnTo>
                    <a:pt x="464" y="320"/>
                  </a:lnTo>
                  <a:lnTo>
                    <a:pt x="458" y="320"/>
                  </a:lnTo>
                  <a:lnTo>
                    <a:pt x="470" y="329"/>
                  </a:lnTo>
                  <a:lnTo>
                    <a:pt x="486" y="330"/>
                  </a:lnTo>
                  <a:lnTo>
                    <a:pt x="495" y="334"/>
                  </a:lnTo>
                  <a:lnTo>
                    <a:pt x="503" y="333"/>
                  </a:lnTo>
                  <a:lnTo>
                    <a:pt x="512" y="340"/>
                  </a:lnTo>
                  <a:lnTo>
                    <a:pt x="520" y="342"/>
                  </a:lnTo>
                  <a:lnTo>
                    <a:pt x="516" y="357"/>
                  </a:lnTo>
                  <a:lnTo>
                    <a:pt x="510" y="357"/>
                  </a:lnTo>
                  <a:lnTo>
                    <a:pt x="508" y="366"/>
                  </a:lnTo>
                  <a:lnTo>
                    <a:pt x="508" y="364"/>
                  </a:lnTo>
                  <a:lnTo>
                    <a:pt x="496" y="357"/>
                  </a:lnTo>
                  <a:lnTo>
                    <a:pt x="486" y="368"/>
                  </a:lnTo>
                  <a:lnTo>
                    <a:pt x="485" y="367"/>
                  </a:lnTo>
                  <a:lnTo>
                    <a:pt x="486" y="365"/>
                  </a:lnTo>
                  <a:lnTo>
                    <a:pt x="486" y="357"/>
                  </a:lnTo>
                  <a:lnTo>
                    <a:pt x="482" y="357"/>
                  </a:lnTo>
                  <a:lnTo>
                    <a:pt x="481" y="354"/>
                  </a:lnTo>
                  <a:lnTo>
                    <a:pt x="470" y="345"/>
                  </a:lnTo>
                  <a:lnTo>
                    <a:pt x="446" y="339"/>
                  </a:lnTo>
                  <a:lnTo>
                    <a:pt x="429" y="341"/>
                  </a:lnTo>
                  <a:lnTo>
                    <a:pt x="407" y="358"/>
                  </a:lnTo>
                  <a:lnTo>
                    <a:pt x="383" y="365"/>
                  </a:lnTo>
                  <a:lnTo>
                    <a:pt x="396" y="360"/>
                  </a:lnTo>
                  <a:lnTo>
                    <a:pt x="396" y="357"/>
                  </a:lnTo>
                  <a:lnTo>
                    <a:pt x="389" y="347"/>
                  </a:lnTo>
                  <a:lnTo>
                    <a:pt x="381" y="347"/>
                  </a:lnTo>
                  <a:lnTo>
                    <a:pt x="378" y="354"/>
                  </a:lnTo>
                  <a:lnTo>
                    <a:pt x="369" y="351"/>
                  </a:lnTo>
                  <a:lnTo>
                    <a:pt x="357" y="354"/>
                  </a:lnTo>
                  <a:lnTo>
                    <a:pt x="353" y="360"/>
                  </a:lnTo>
                  <a:lnTo>
                    <a:pt x="344" y="362"/>
                  </a:lnTo>
                  <a:lnTo>
                    <a:pt x="341" y="370"/>
                  </a:lnTo>
                  <a:lnTo>
                    <a:pt x="335" y="370"/>
                  </a:lnTo>
                  <a:lnTo>
                    <a:pt x="329" y="362"/>
                  </a:lnTo>
                  <a:lnTo>
                    <a:pt x="307" y="355"/>
                  </a:lnTo>
                  <a:lnTo>
                    <a:pt x="287" y="350"/>
                  </a:lnTo>
                  <a:lnTo>
                    <a:pt x="280" y="345"/>
                  </a:lnTo>
                  <a:lnTo>
                    <a:pt x="287" y="346"/>
                  </a:lnTo>
                  <a:lnTo>
                    <a:pt x="294" y="340"/>
                  </a:lnTo>
                  <a:lnTo>
                    <a:pt x="307" y="351"/>
                  </a:lnTo>
                  <a:lnTo>
                    <a:pt x="307" y="345"/>
                  </a:lnTo>
                  <a:lnTo>
                    <a:pt x="291" y="333"/>
                  </a:lnTo>
                  <a:lnTo>
                    <a:pt x="290" y="331"/>
                  </a:lnTo>
                  <a:lnTo>
                    <a:pt x="267" y="326"/>
                  </a:lnTo>
                  <a:lnTo>
                    <a:pt x="260" y="328"/>
                  </a:lnTo>
                  <a:lnTo>
                    <a:pt x="263" y="325"/>
                  </a:lnTo>
                  <a:lnTo>
                    <a:pt x="260" y="317"/>
                  </a:lnTo>
                  <a:lnTo>
                    <a:pt x="252" y="317"/>
                  </a:lnTo>
                  <a:lnTo>
                    <a:pt x="252" y="308"/>
                  </a:lnTo>
                  <a:lnTo>
                    <a:pt x="241" y="307"/>
                  </a:lnTo>
                  <a:lnTo>
                    <a:pt x="228" y="310"/>
                  </a:lnTo>
                  <a:lnTo>
                    <a:pt x="228" y="308"/>
                  </a:lnTo>
                  <a:lnTo>
                    <a:pt x="227" y="307"/>
                  </a:lnTo>
                  <a:lnTo>
                    <a:pt x="229" y="305"/>
                  </a:lnTo>
                  <a:lnTo>
                    <a:pt x="227" y="299"/>
                  </a:lnTo>
                  <a:lnTo>
                    <a:pt x="215" y="300"/>
                  </a:lnTo>
                  <a:lnTo>
                    <a:pt x="212" y="304"/>
                  </a:lnTo>
                  <a:lnTo>
                    <a:pt x="203" y="308"/>
                  </a:lnTo>
                  <a:lnTo>
                    <a:pt x="198" y="309"/>
                  </a:lnTo>
                  <a:lnTo>
                    <a:pt x="214" y="321"/>
                  </a:lnTo>
                  <a:lnTo>
                    <a:pt x="231" y="320"/>
                  </a:lnTo>
                  <a:lnTo>
                    <a:pt x="241" y="324"/>
                  </a:lnTo>
                  <a:lnTo>
                    <a:pt x="241" y="331"/>
                  </a:lnTo>
                  <a:lnTo>
                    <a:pt x="215" y="327"/>
                  </a:lnTo>
                  <a:lnTo>
                    <a:pt x="211" y="324"/>
                  </a:lnTo>
                  <a:lnTo>
                    <a:pt x="189" y="328"/>
                  </a:lnTo>
                  <a:lnTo>
                    <a:pt x="153" y="326"/>
                  </a:lnTo>
                  <a:lnTo>
                    <a:pt x="100" y="311"/>
                  </a:lnTo>
                  <a:lnTo>
                    <a:pt x="87" y="310"/>
                  </a:lnTo>
                  <a:lnTo>
                    <a:pt x="38" y="314"/>
                  </a:lnTo>
                  <a:lnTo>
                    <a:pt x="30" y="323"/>
                  </a:lnTo>
                  <a:lnTo>
                    <a:pt x="23" y="313"/>
                  </a:lnTo>
                  <a:lnTo>
                    <a:pt x="27" y="303"/>
                  </a:lnTo>
                  <a:lnTo>
                    <a:pt x="39" y="285"/>
                  </a:lnTo>
                  <a:lnTo>
                    <a:pt x="41" y="277"/>
                  </a:lnTo>
                  <a:lnTo>
                    <a:pt x="39" y="267"/>
                  </a:lnTo>
                  <a:lnTo>
                    <a:pt x="36" y="259"/>
                  </a:lnTo>
                  <a:lnTo>
                    <a:pt x="36" y="252"/>
                  </a:lnTo>
                  <a:lnTo>
                    <a:pt x="54" y="208"/>
                  </a:lnTo>
                </a:path>
              </a:pathLst>
            </a:custGeom>
            <a:solidFill>
              <a:srgbClr val="DDDDDD"/>
            </a:solidFill>
            <a:ln w="12700" cap="rnd" cmpd="sng">
              <a:solidFill>
                <a:schemeClr val="bg2"/>
              </a:solidFill>
              <a:prstDash val="solid"/>
              <a:round/>
              <a:headEnd type="none" w="sm" len="sm"/>
              <a:tailEnd type="none" w="sm" len="sm"/>
            </a:ln>
            <a:effectLst/>
          </p:spPr>
          <p:txBody>
            <a:bodyPr/>
            <a:lstStyle/>
            <a:p>
              <a:endParaRPr lang="en-US"/>
            </a:p>
          </p:txBody>
        </p:sp>
        <p:sp>
          <p:nvSpPr>
            <p:cNvPr id="19537" name="Freeform 81"/>
            <p:cNvSpPr>
              <a:spLocks/>
            </p:cNvSpPr>
            <p:nvPr/>
          </p:nvSpPr>
          <p:spPr bwMode="auto">
            <a:xfrm>
              <a:off x="2542" y="2549"/>
              <a:ext cx="977" cy="770"/>
            </a:xfrm>
            <a:custGeom>
              <a:avLst/>
              <a:gdLst/>
              <a:ahLst/>
              <a:cxnLst>
                <a:cxn ang="0">
                  <a:pos x="1280" y="510"/>
                </a:cxn>
                <a:cxn ang="0">
                  <a:pos x="1259" y="484"/>
                </a:cxn>
                <a:cxn ang="0">
                  <a:pos x="1249" y="458"/>
                </a:cxn>
                <a:cxn ang="0">
                  <a:pos x="1226" y="340"/>
                </a:cxn>
                <a:cxn ang="0">
                  <a:pos x="1205" y="287"/>
                </a:cxn>
                <a:cxn ang="0">
                  <a:pos x="1177" y="285"/>
                </a:cxn>
                <a:cxn ang="0">
                  <a:pos x="1156" y="274"/>
                </a:cxn>
                <a:cxn ang="0">
                  <a:pos x="1120" y="260"/>
                </a:cxn>
                <a:cxn ang="0">
                  <a:pos x="1107" y="262"/>
                </a:cxn>
                <a:cxn ang="0">
                  <a:pos x="1036" y="263"/>
                </a:cxn>
                <a:cxn ang="0">
                  <a:pos x="1002" y="277"/>
                </a:cxn>
                <a:cxn ang="0">
                  <a:pos x="966" y="267"/>
                </a:cxn>
                <a:cxn ang="0">
                  <a:pos x="925" y="274"/>
                </a:cxn>
                <a:cxn ang="0">
                  <a:pos x="905" y="267"/>
                </a:cxn>
                <a:cxn ang="0">
                  <a:pos x="882" y="252"/>
                </a:cxn>
                <a:cxn ang="0">
                  <a:pos x="858" y="265"/>
                </a:cxn>
                <a:cxn ang="0">
                  <a:pos x="840" y="249"/>
                </a:cxn>
                <a:cxn ang="0">
                  <a:pos x="800" y="241"/>
                </a:cxn>
                <a:cxn ang="0">
                  <a:pos x="734" y="224"/>
                </a:cxn>
                <a:cxn ang="0">
                  <a:pos x="707" y="208"/>
                </a:cxn>
                <a:cxn ang="0">
                  <a:pos x="661" y="193"/>
                </a:cxn>
                <a:cxn ang="0">
                  <a:pos x="395" y="0"/>
                </a:cxn>
                <a:cxn ang="0">
                  <a:pos x="370" y="201"/>
                </a:cxn>
                <a:cxn ang="0">
                  <a:pos x="342" y="414"/>
                </a:cxn>
                <a:cxn ang="0">
                  <a:pos x="0" y="397"/>
                </a:cxn>
                <a:cxn ang="0">
                  <a:pos x="19" y="412"/>
                </a:cxn>
                <a:cxn ang="0">
                  <a:pos x="55" y="449"/>
                </a:cxn>
                <a:cxn ang="0">
                  <a:pos x="108" y="504"/>
                </a:cxn>
                <a:cxn ang="0">
                  <a:pos x="164" y="562"/>
                </a:cxn>
                <a:cxn ang="0">
                  <a:pos x="181" y="623"/>
                </a:cxn>
                <a:cxn ang="0">
                  <a:pos x="227" y="658"/>
                </a:cxn>
                <a:cxn ang="0">
                  <a:pos x="275" y="679"/>
                </a:cxn>
                <a:cxn ang="0">
                  <a:pos x="315" y="695"/>
                </a:cxn>
                <a:cxn ang="0">
                  <a:pos x="342" y="662"/>
                </a:cxn>
                <a:cxn ang="0">
                  <a:pos x="380" y="627"/>
                </a:cxn>
                <a:cxn ang="0">
                  <a:pos x="492" y="634"/>
                </a:cxn>
                <a:cxn ang="0">
                  <a:pos x="508" y="656"/>
                </a:cxn>
                <a:cxn ang="0">
                  <a:pos x="550" y="682"/>
                </a:cxn>
                <a:cxn ang="0">
                  <a:pos x="566" y="715"/>
                </a:cxn>
                <a:cxn ang="0">
                  <a:pos x="626" y="803"/>
                </a:cxn>
                <a:cxn ang="0">
                  <a:pos x="675" y="853"/>
                </a:cxn>
                <a:cxn ang="0">
                  <a:pos x="705" y="941"/>
                </a:cxn>
                <a:cxn ang="0">
                  <a:pos x="748" y="968"/>
                </a:cxn>
                <a:cxn ang="0">
                  <a:pos x="792" y="985"/>
                </a:cxn>
                <a:cxn ang="0">
                  <a:pos x="840" y="993"/>
                </a:cxn>
                <a:cxn ang="0">
                  <a:pos x="892" y="1011"/>
                </a:cxn>
                <a:cxn ang="0">
                  <a:pos x="901" y="943"/>
                </a:cxn>
                <a:cxn ang="0">
                  <a:pos x="914" y="845"/>
                </a:cxn>
                <a:cxn ang="0">
                  <a:pos x="949" y="805"/>
                </a:cxn>
                <a:cxn ang="0">
                  <a:pos x="1126" y="709"/>
                </a:cxn>
                <a:cxn ang="0">
                  <a:pos x="1147" y="670"/>
                </a:cxn>
                <a:cxn ang="0">
                  <a:pos x="1141" y="653"/>
                </a:cxn>
                <a:cxn ang="0">
                  <a:pos x="1150" y="653"/>
                </a:cxn>
                <a:cxn ang="0">
                  <a:pos x="1168" y="649"/>
                </a:cxn>
                <a:cxn ang="0">
                  <a:pos x="1177" y="664"/>
                </a:cxn>
                <a:cxn ang="0">
                  <a:pos x="1180" y="670"/>
                </a:cxn>
                <a:cxn ang="0">
                  <a:pos x="1177" y="674"/>
                </a:cxn>
                <a:cxn ang="0">
                  <a:pos x="1256" y="653"/>
                </a:cxn>
                <a:cxn ang="0">
                  <a:pos x="1265" y="616"/>
                </a:cxn>
                <a:cxn ang="0">
                  <a:pos x="1263" y="591"/>
                </a:cxn>
              </a:cxnLst>
              <a:rect l="0" t="0" r="r" b="b"/>
              <a:pathLst>
                <a:path w="1281" h="1012">
                  <a:moveTo>
                    <a:pt x="1280" y="540"/>
                  </a:moveTo>
                  <a:lnTo>
                    <a:pt x="1278" y="526"/>
                  </a:lnTo>
                  <a:lnTo>
                    <a:pt x="1280" y="510"/>
                  </a:lnTo>
                  <a:lnTo>
                    <a:pt x="1274" y="512"/>
                  </a:lnTo>
                  <a:lnTo>
                    <a:pt x="1264" y="488"/>
                  </a:lnTo>
                  <a:lnTo>
                    <a:pt x="1259" y="484"/>
                  </a:lnTo>
                  <a:lnTo>
                    <a:pt x="1260" y="481"/>
                  </a:lnTo>
                  <a:lnTo>
                    <a:pt x="1250" y="474"/>
                  </a:lnTo>
                  <a:lnTo>
                    <a:pt x="1249" y="458"/>
                  </a:lnTo>
                  <a:lnTo>
                    <a:pt x="1246" y="450"/>
                  </a:lnTo>
                  <a:lnTo>
                    <a:pt x="1227" y="435"/>
                  </a:lnTo>
                  <a:lnTo>
                    <a:pt x="1226" y="340"/>
                  </a:lnTo>
                  <a:lnTo>
                    <a:pt x="1224" y="292"/>
                  </a:lnTo>
                  <a:lnTo>
                    <a:pt x="1205" y="292"/>
                  </a:lnTo>
                  <a:lnTo>
                    <a:pt x="1205" y="287"/>
                  </a:lnTo>
                  <a:lnTo>
                    <a:pt x="1192" y="293"/>
                  </a:lnTo>
                  <a:lnTo>
                    <a:pt x="1183" y="285"/>
                  </a:lnTo>
                  <a:lnTo>
                    <a:pt x="1177" y="285"/>
                  </a:lnTo>
                  <a:lnTo>
                    <a:pt x="1168" y="280"/>
                  </a:lnTo>
                  <a:lnTo>
                    <a:pt x="1156" y="278"/>
                  </a:lnTo>
                  <a:lnTo>
                    <a:pt x="1156" y="274"/>
                  </a:lnTo>
                  <a:lnTo>
                    <a:pt x="1145" y="272"/>
                  </a:lnTo>
                  <a:lnTo>
                    <a:pt x="1133" y="265"/>
                  </a:lnTo>
                  <a:lnTo>
                    <a:pt x="1120" y="260"/>
                  </a:lnTo>
                  <a:lnTo>
                    <a:pt x="1120" y="257"/>
                  </a:lnTo>
                  <a:lnTo>
                    <a:pt x="1108" y="258"/>
                  </a:lnTo>
                  <a:lnTo>
                    <a:pt x="1107" y="262"/>
                  </a:lnTo>
                  <a:lnTo>
                    <a:pt x="1061" y="261"/>
                  </a:lnTo>
                  <a:lnTo>
                    <a:pt x="1052" y="267"/>
                  </a:lnTo>
                  <a:lnTo>
                    <a:pt x="1036" y="263"/>
                  </a:lnTo>
                  <a:lnTo>
                    <a:pt x="1036" y="267"/>
                  </a:lnTo>
                  <a:lnTo>
                    <a:pt x="1015" y="275"/>
                  </a:lnTo>
                  <a:lnTo>
                    <a:pt x="1002" y="277"/>
                  </a:lnTo>
                  <a:lnTo>
                    <a:pt x="989" y="272"/>
                  </a:lnTo>
                  <a:lnTo>
                    <a:pt x="981" y="261"/>
                  </a:lnTo>
                  <a:lnTo>
                    <a:pt x="966" y="267"/>
                  </a:lnTo>
                  <a:lnTo>
                    <a:pt x="946" y="256"/>
                  </a:lnTo>
                  <a:lnTo>
                    <a:pt x="930" y="277"/>
                  </a:lnTo>
                  <a:lnTo>
                    <a:pt x="925" y="274"/>
                  </a:lnTo>
                  <a:lnTo>
                    <a:pt x="925" y="262"/>
                  </a:lnTo>
                  <a:lnTo>
                    <a:pt x="909" y="262"/>
                  </a:lnTo>
                  <a:lnTo>
                    <a:pt x="905" y="267"/>
                  </a:lnTo>
                  <a:lnTo>
                    <a:pt x="895" y="259"/>
                  </a:lnTo>
                  <a:lnTo>
                    <a:pt x="888" y="260"/>
                  </a:lnTo>
                  <a:lnTo>
                    <a:pt x="882" y="252"/>
                  </a:lnTo>
                  <a:lnTo>
                    <a:pt x="870" y="256"/>
                  </a:lnTo>
                  <a:lnTo>
                    <a:pt x="865" y="262"/>
                  </a:lnTo>
                  <a:lnTo>
                    <a:pt x="858" y="265"/>
                  </a:lnTo>
                  <a:lnTo>
                    <a:pt x="849" y="260"/>
                  </a:lnTo>
                  <a:lnTo>
                    <a:pt x="849" y="250"/>
                  </a:lnTo>
                  <a:lnTo>
                    <a:pt x="840" y="249"/>
                  </a:lnTo>
                  <a:lnTo>
                    <a:pt x="835" y="237"/>
                  </a:lnTo>
                  <a:lnTo>
                    <a:pt x="807" y="243"/>
                  </a:lnTo>
                  <a:lnTo>
                    <a:pt x="800" y="241"/>
                  </a:lnTo>
                  <a:lnTo>
                    <a:pt x="789" y="233"/>
                  </a:lnTo>
                  <a:lnTo>
                    <a:pt x="777" y="237"/>
                  </a:lnTo>
                  <a:lnTo>
                    <a:pt x="734" y="224"/>
                  </a:lnTo>
                  <a:lnTo>
                    <a:pt x="734" y="215"/>
                  </a:lnTo>
                  <a:lnTo>
                    <a:pt x="729" y="213"/>
                  </a:lnTo>
                  <a:lnTo>
                    <a:pt x="707" y="208"/>
                  </a:lnTo>
                  <a:lnTo>
                    <a:pt x="683" y="207"/>
                  </a:lnTo>
                  <a:lnTo>
                    <a:pt x="675" y="197"/>
                  </a:lnTo>
                  <a:lnTo>
                    <a:pt x="661" y="193"/>
                  </a:lnTo>
                  <a:lnTo>
                    <a:pt x="670" y="13"/>
                  </a:lnTo>
                  <a:lnTo>
                    <a:pt x="532" y="8"/>
                  </a:lnTo>
                  <a:lnTo>
                    <a:pt x="395" y="0"/>
                  </a:lnTo>
                  <a:lnTo>
                    <a:pt x="392" y="0"/>
                  </a:lnTo>
                  <a:lnTo>
                    <a:pt x="380" y="99"/>
                  </a:lnTo>
                  <a:lnTo>
                    <a:pt x="370" y="201"/>
                  </a:lnTo>
                  <a:lnTo>
                    <a:pt x="358" y="303"/>
                  </a:lnTo>
                  <a:lnTo>
                    <a:pt x="349" y="403"/>
                  </a:lnTo>
                  <a:lnTo>
                    <a:pt x="342" y="414"/>
                  </a:lnTo>
                  <a:lnTo>
                    <a:pt x="171" y="402"/>
                  </a:lnTo>
                  <a:lnTo>
                    <a:pt x="1" y="387"/>
                  </a:lnTo>
                  <a:lnTo>
                    <a:pt x="0" y="397"/>
                  </a:lnTo>
                  <a:lnTo>
                    <a:pt x="7" y="407"/>
                  </a:lnTo>
                  <a:lnTo>
                    <a:pt x="10" y="411"/>
                  </a:lnTo>
                  <a:lnTo>
                    <a:pt x="19" y="412"/>
                  </a:lnTo>
                  <a:lnTo>
                    <a:pt x="32" y="432"/>
                  </a:lnTo>
                  <a:lnTo>
                    <a:pt x="42" y="443"/>
                  </a:lnTo>
                  <a:lnTo>
                    <a:pt x="55" y="449"/>
                  </a:lnTo>
                  <a:lnTo>
                    <a:pt x="76" y="471"/>
                  </a:lnTo>
                  <a:lnTo>
                    <a:pt x="88" y="479"/>
                  </a:lnTo>
                  <a:lnTo>
                    <a:pt x="108" y="504"/>
                  </a:lnTo>
                  <a:lnTo>
                    <a:pt x="145" y="524"/>
                  </a:lnTo>
                  <a:lnTo>
                    <a:pt x="154" y="538"/>
                  </a:lnTo>
                  <a:lnTo>
                    <a:pt x="164" y="562"/>
                  </a:lnTo>
                  <a:lnTo>
                    <a:pt x="166" y="565"/>
                  </a:lnTo>
                  <a:lnTo>
                    <a:pt x="169" y="598"/>
                  </a:lnTo>
                  <a:lnTo>
                    <a:pt x="181" y="623"/>
                  </a:lnTo>
                  <a:lnTo>
                    <a:pt x="205" y="639"/>
                  </a:lnTo>
                  <a:lnTo>
                    <a:pt x="217" y="651"/>
                  </a:lnTo>
                  <a:lnTo>
                    <a:pt x="227" y="658"/>
                  </a:lnTo>
                  <a:lnTo>
                    <a:pt x="248" y="664"/>
                  </a:lnTo>
                  <a:lnTo>
                    <a:pt x="252" y="669"/>
                  </a:lnTo>
                  <a:lnTo>
                    <a:pt x="275" y="679"/>
                  </a:lnTo>
                  <a:lnTo>
                    <a:pt x="282" y="686"/>
                  </a:lnTo>
                  <a:lnTo>
                    <a:pt x="300" y="694"/>
                  </a:lnTo>
                  <a:lnTo>
                    <a:pt x="315" y="695"/>
                  </a:lnTo>
                  <a:lnTo>
                    <a:pt x="317" y="687"/>
                  </a:lnTo>
                  <a:lnTo>
                    <a:pt x="338" y="672"/>
                  </a:lnTo>
                  <a:lnTo>
                    <a:pt x="342" y="662"/>
                  </a:lnTo>
                  <a:lnTo>
                    <a:pt x="361" y="634"/>
                  </a:lnTo>
                  <a:lnTo>
                    <a:pt x="372" y="626"/>
                  </a:lnTo>
                  <a:lnTo>
                    <a:pt x="380" y="627"/>
                  </a:lnTo>
                  <a:lnTo>
                    <a:pt x="402" y="616"/>
                  </a:lnTo>
                  <a:lnTo>
                    <a:pt x="433" y="624"/>
                  </a:lnTo>
                  <a:lnTo>
                    <a:pt x="492" y="634"/>
                  </a:lnTo>
                  <a:lnTo>
                    <a:pt x="501" y="645"/>
                  </a:lnTo>
                  <a:lnTo>
                    <a:pt x="508" y="647"/>
                  </a:lnTo>
                  <a:lnTo>
                    <a:pt x="508" y="656"/>
                  </a:lnTo>
                  <a:lnTo>
                    <a:pt x="527" y="663"/>
                  </a:lnTo>
                  <a:lnTo>
                    <a:pt x="530" y="670"/>
                  </a:lnTo>
                  <a:lnTo>
                    <a:pt x="550" y="682"/>
                  </a:lnTo>
                  <a:lnTo>
                    <a:pt x="555" y="692"/>
                  </a:lnTo>
                  <a:lnTo>
                    <a:pt x="563" y="699"/>
                  </a:lnTo>
                  <a:lnTo>
                    <a:pt x="566" y="715"/>
                  </a:lnTo>
                  <a:lnTo>
                    <a:pt x="594" y="755"/>
                  </a:lnTo>
                  <a:lnTo>
                    <a:pt x="599" y="779"/>
                  </a:lnTo>
                  <a:lnTo>
                    <a:pt x="626" y="803"/>
                  </a:lnTo>
                  <a:lnTo>
                    <a:pt x="648" y="832"/>
                  </a:lnTo>
                  <a:lnTo>
                    <a:pt x="667" y="840"/>
                  </a:lnTo>
                  <a:lnTo>
                    <a:pt x="675" y="853"/>
                  </a:lnTo>
                  <a:lnTo>
                    <a:pt x="683" y="900"/>
                  </a:lnTo>
                  <a:lnTo>
                    <a:pt x="697" y="920"/>
                  </a:lnTo>
                  <a:lnTo>
                    <a:pt x="705" y="941"/>
                  </a:lnTo>
                  <a:lnTo>
                    <a:pt x="721" y="958"/>
                  </a:lnTo>
                  <a:lnTo>
                    <a:pt x="748" y="966"/>
                  </a:lnTo>
                  <a:lnTo>
                    <a:pt x="748" y="968"/>
                  </a:lnTo>
                  <a:lnTo>
                    <a:pt x="756" y="972"/>
                  </a:lnTo>
                  <a:lnTo>
                    <a:pt x="765" y="972"/>
                  </a:lnTo>
                  <a:lnTo>
                    <a:pt x="792" y="985"/>
                  </a:lnTo>
                  <a:lnTo>
                    <a:pt x="797" y="985"/>
                  </a:lnTo>
                  <a:lnTo>
                    <a:pt x="800" y="990"/>
                  </a:lnTo>
                  <a:lnTo>
                    <a:pt x="840" y="993"/>
                  </a:lnTo>
                  <a:lnTo>
                    <a:pt x="865" y="999"/>
                  </a:lnTo>
                  <a:lnTo>
                    <a:pt x="883" y="1011"/>
                  </a:lnTo>
                  <a:lnTo>
                    <a:pt x="892" y="1011"/>
                  </a:lnTo>
                  <a:lnTo>
                    <a:pt x="916" y="999"/>
                  </a:lnTo>
                  <a:lnTo>
                    <a:pt x="913" y="976"/>
                  </a:lnTo>
                  <a:lnTo>
                    <a:pt x="901" y="943"/>
                  </a:lnTo>
                  <a:lnTo>
                    <a:pt x="892" y="904"/>
                  </a:lnTo>
                  <a:lnTo>
                    <a:pt x="896" y="881"/>
                  </a:lnTo>
                  <a:lnTo>
                    <a:pt x="914" y="845"/>
                  </a:lnTo>
                  <a:lnTo>
                    <a:pt x="931" y="826"/>
                  </a:lnTo>
                  <a:lnTo>
                    <a:pt x="931" y="823"/>
                  </a:lnTo>
                  <a:lnTo>
                    <a:pt x="949" y="805"/>
                  </a:lnTo>
                  <a:lnTo>
                    <a:pt x="1012" y="766"/>
                  </a:lnTo>
                  <a:lnTo>
                    <a:pt x="1101" y="729"/>
                  </a:lnTo>
                  <a:lnTo>
                    <a:pt x="1126" y="709"/>
                  </a:lnTo>
                  <a:lnTo>
                    <a:pt x="1166" y="686"/>
                  </a:lnTo>
                  <a:lnTo>
                    <a:pt x="1151" y="680"/>
                  </a:lnTo>
                  <a:lnTo>
                    <a:pt x="1147" y="670"/>
                  </a:lnTo>
                  <a:lnTo>
                    <a:pt x="1137" y="668"/>
                  </a:lnTo>
                  <a:lnTo>
                    <a:pt x="1137" y="658"/>
                  </a:lnTo>
                  <a:lnTo>
                    <a:pt x="1141" y="653"/>
                  </a:lnTo>
                  <a:lnTo>
                    <a:pt x="1143" y="658"/>
                  </a:lnTo>
                  <a:lnTo>
                    <a:pt x="1142" y="653"/>
                  </a:lnTo>
                  <a:lnTo>
                    <a:pt x="1150" y="653"/>
                  </a:lnTo>
                  <a:lnTo>
                    <a:pt x="1156" y="647"/>
                  </a:lnTo>
                  <a:lnTo>
                    <a:pt x="1164" y="643"/>
                  </a:lnTo>
                  <a:lnTo>
                    <a:pt x="1168" y="649"/>
                  </a:lnTo>
                  <a:lnTo>
                    <a:pt x="1168" y="657"/>
                  </a:lnTo>
                  <a:lnTo>
                    <a:pt x="1160" y="667"/>
                  </a:lnTo>
                  <a:lnTo>
                    <a:pt x="1177" y="664"/>
                  </a:lnTo>
                  <a:lnTo>
                    <a:pt x="1188" y="666"/>
                  </a:lnTo>
                  <a:lnTo>
                    <a:pt x="1188" y="668"/>
                  </a:lnTo>
                  <a:lnTo>
                    <a:pt x="1180" y="670"/>
                  </a:lnTo>
                  <a:lnTo>
                    <a:pt x="1160" y="681"/>
                  </a:lnTo>
                  <a:lnTo>
                    <a:pt x="1165" y="682"/>
                  </a:lnTo>
                  <a:lnTo>
                    <a:pt x="1177" y="674"/>
                  </a:lnTo>
                  <a:lnTo>
                    <a:pt x="1233" y="653"/>
                  </a:lnTo>
                  <a:lnTo>
                    <a:pt x="1250" y="653"/>
                  </a:lnTo>
                  <a:lnTo>
                    <a:pt x="1256" y="653"/>
                  </a:lnTo>
                  <a:lnTo>
                    <a:pt x="1249" y="645"/>
                  </a:lnTo>
                  <a:lnTo>
                    <a:pt x="1254" y="635"/>
                  </a:lnTo>
                  <a:lnTo>
                    <a:pt x="1265" y="616"/>
                  </a:lnTo>
                  <a:lnTo>
                    <a:pt x="1267" y="609"/>
                  </a:lnTo>
                  <a:lnTo>
                    <a:pt x="1265" y="598"/>
                  </a:lnTo>
                  <a:lnTo>
                    <a:pt x="1263" y="591"/>
                  </a:lnTo>
                  <a:lnTo>
                    <a:pt x="1263" y="584"/>
                  </a:lnTo>
                  <a:lnTo>
                    <a:pt x="1280" y="540"/>
                  </a:lnTo>
                </a:path>
              </a:pathLst>
            </a:custGeom>
            <a:solidFill>
              <a:srgbClr val="DDDDDD"/>
            </a:solidFill>
            <a:ln w="12699" cap="rnd" cmpd="sng">
              <a:solidFill>
                <a:schemeClr val="bg2"/>
              </a:solidFill>
              <a:prstDash val="solid"/>
              <a:round/>
              <a:headEnd type="none" w="sm" len="sm"/>
              <a:tailEnd type="none" w="sm" len="sm"/>
            </a:ln>
            <a:effectLst/>
          </p:spPr>
          <p:txBody>
            <a:bodyPr/>
            <a:lstStyle/>
            <a:p>
              <a:endParaRPr lang="en-US"/>
            </a:p>
          </p:txBody>
        </p:sp>
        <p:sp>
          <p:nvSpPr>
            <p:cNvPr id="19538" name="Freeform 82"/>
            <p:cNvSpPr>
              <a:spLocks/>
            </p:cNvSpPr>
            <p:nvPr/>
          </p:nvSpPr>
          <p:spPr bwMode="auto">
            <a:xfrm>
              <a:off x="3688" y="2143"/>
              <a:ext cx="1" cy="27"/>
            </a:xfrm>
            <a:custGeom>
              <a:avLst/>
              <a:gdLst/>
              <a:ahLst/>
              <a:cxnLst>
                <a:cxn ang="0">
                  <a:pos x="0" y="10"/>
                </a:cxn>
                <a:cxn ang="0">
                  <a:pos x="0" y="10"/>
                </a:cxn>
                <a:cxn ang="0">
                  <a:pos x="0" y="35"/>
                </a:cxn>
                <a:cxn ang="0">
                  <a:pos x="0" y="10"/>
                </a:cxn>
                <a:cxn ang="0">
                  <a:pos x="0" y="0"/>
                </a:cxn>
                <a:cxn ang="0">
                  <a:pos x="0" y="5"/>
                </a:cxn>
                <a:cxn ang="0">
                  <a:pos x="0" y="0"/>
                </a:cxn>
                <a:cxn ang="0">
                  <a:pos x="0" y="10"/>
                </a:cxn>
              </a:cxnLst>
              <a:rect l="0" t="0" r="r" b="b"/>
              <a:pathLst>
                <a:path w="1" h="36">
                  <a:moveTo>
                    <a:pt x="0" y="10"/>
                  </a:moveTo>
                  <a:lnTo>
                    <a:pt x="0" y="10"/>
                  </a:lnTo>
                  <a:lnTo>
                    <a:pt x="0" y="35"/>
                  </a:lnTo>
                  <a:lnTo>
                    <a:pt x="0" y="10"/>
                  </a:lnTo>
                  <a:lnTo>
                    <a:pt x="0" y="0"/>
                  </a:lnTo>
                  <a:lnTo>
                    <a:pt x="0" y="5"/>
                  </a:lnTo>
                  <a:lnTo>
                    <a:pt x="0" y="0"/>
                  </a:lnTo>
                  <a:lnTo>
                    <a:pt x="0" y="10"/>
                  </a:lnTo>
                </a:path>
              </a:pathLst>
            </a:custGeom>
            <a:solidFill>
              <a:srgbClr val="000000"/>
            </a:solidFill>
            <a:ln w="9525" cap="rnd">
              <a:noFill/>
              <a:round/>
              <a:headEnd type="none" w="sm" len="sm"/>
              <a:tailEnd type="none" w="sm" len="sm"/>
            </a:ln>
            <a:effectLst/>
          </p:spPr>
          <p:txBody>
            <a:bodyPr/>
            <a:lstStyle/>
            <a:p>
              <a:endParaRPr lang="en-US"/>
            </a:p>
          </p:txBody>
        </p:sp>
        <p:sp>
          <p:nvSpPr>
            <p:cNvPr id="19539" name="Freeform 83"/>
            <p:cNvSpPr>
              <a:spLocks/>
            </p:cNvSpPr>
            <p:nvPr/>
          </p:nvSpPr>
          <p:spPr bwMode="auto">
            <a:xfrm>
              <a:off x="3739" y="1635"/>
              <a:ext cx="51" cy="45"/>
            </a:xfrm>
            <a:custGeom>
              <a:avLst/>
              <a:gdLst/>
              <a:ahLst/>
              <a:cxnLst>
                <a:cxn ang="0">
                  <a:pos x="0" y="57"/>
                </a:cxn>
                <a:cxn ang="0">
                  <a:pos x="6" y="49"/>
                </a:cxn>
                <a:cxn ang="0">
                  <a:pos x="12" y="46"/>
                </a:cxn>
                <a:cxn ang="0">
                  <a:pos x="20" y="39"/>
                </a:cxn>
                <a:cxn ang="0">
                  <a:pos x="26" y="33"/>
                </a:cxn>
                <a:cxn ang="0">
                  <a:pos x="32" y="29"/>
                </a:cxn>
                <a:cxn ang="0">
                  <a:pos x="37" y="24"/>
                </a:cxn>
                <a:cxn ang="0">
                  <a:pos x="42" y="20"/>
                </a:cxn>
                <a:cxn ang="0">
                  <a:pos x="49" y="15"/>
                </a:cxn>
                <a:cxn ang="0">
                  <a:pos x="52" y="11"/>
                </a:cxn>
                <a:cxn ang="0">
                  <a:pos x="55" y="9"/>
                </a:cxn>
                <a:cxn ang="0">
                  <a:pos x="60" y="7"/>
                </a:cxn>
                <a:cxn ang="0">
                  <a:pos x="63" y="4"/>
                </a:cxn>
                <a:cxn ang="0">
                  <a:pos x="64" y="2"/>
                </a:cxn>
                <a:cxn ang="0">
                  <a:pos x="66" y="1"/>
                </a:cxn>
                <a:cxn ang="0">
                  <a:pos x="68" y="0"/>
                </a:cxn>
              </a:cxnLst>
              <a:rect l="0" t="0" r="r" b="b"/>
              <a:pathLst>
                <a:path w="69" h="58">
                  <a:moveTo>
                    <a:pt x="0" y="57"/>
                  </a:moveTo>
                  <a:lnTo>
                    <a:pt x="6" y="49"/>
                  </a:lnTo>
                  <a:lnTo>
                    <a:pt x="12" y="46"/>
                  </a:lnTo>
                  <a:lnTo>
                    <a:pt x="20" y="39"/>
                  </a:lnTo>
                  <a:lnTo>
                    <a:pt x="26" y="33"/>
                  </a:lnTo>
                  <a:lnTo>
                    <a:pt x="32" y="29"/>
                  </a:lnTo>
                  <a:lnTo>
                    <a:pt x="37" y="24"/>
                  </a:lnTo>
                  <a:lnTo>
                    <a:pt x="42" y="20"/>
                  </a:lnTo>
                  <a:lnTo>
                    <a:pt x="49" y="15"/>
                  </a:lnTo>
                  <a:lnTo>
                    <a:pt x="52" y="11"/>
                  </a:lnTo>
                  <a:lnTo>
                    <a:pt x="55" y="9"/>
                  </a:lnTo>
                  <a:lnTo>
                    <a:pt x="60" y="7"/>
                  </a:lnTo>
                  <a:lnTo>
                    <a:pt x="63" y="4"/>
                  </a:lnTo>
                  <a:lnTo>
                    <a:pt x="64" y="2"/>
                  </a:lnTo>
                  <a:lnTo>
                    <a:pt x="66" y="1"/>
                  </a:lnTo>
                  <a:lnTo>
                    <a:pt x="68" y="0"/>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0" name="Freeform 84"/>
            <p:cNvSpPr>
              <a:spLocks/>
            </p:cNvSpPr>
            <p:nvPr/>
          </p:nvSpPr>
          <p:spPr bwMode="auto">
            <a:xfrm>
              <a:off x="3254" y="1541"/>
              <a:ext cx="287" cy="173"/>
            </a:xfrm>
            <a:custGeom>
              <a:avLst/>
              <a:gdLst/>
              <a:ahLst/>
              <a:cxnLst>
                <a:cxn ang="0">
                  <a:pos x="0" y="0"/>
                </a:cxn>
                <a:cxn ang="0">
                  <a:pos x="43" y="92"/>
                </a:cxn>
                <a:cxn ang="0">
                  <a:pos x="62" y="107"/>
                </a:cxn>
                <a:cxn ang="0">
                  <a:pos x="85" y="123"/>
                </a:cxn>
                <a:cxn ang="0">
                  <a:pos x="111" y="137"/>
                </a:cxn>
                <a:cxn ang="0">
                  <a:pos x="135" y="154"/>
                </a:cxn>
                <a:cxn ang="0">
                  <a:pos x="162" y="166"/>
                </a:cxn>
                <a:cxn ang="0">
                  <a:pos x="191" y="179"/>
                </a:cxn>
                <a:cxn ang="0">
                  <a:pos x="219" y="192"/>
                </a:cxn>
                <a:cxn ang="0">
                  <a:pos x="246" y="205"/>
                </a:cxn>
                <a:cxn ang="0">
                  <a:pos x="273" y="215"/>
                </a:cxn>
                <a:cxn ang="0">
                  <a:pos x="299" y="226"/>
                </a:cxn>
                <a:cxn ang="0">
                  <a:pos x="324" y="232"/>
                </a:cxn>
                <a:cxn ang="0">
                  <a:pos x="346" y="242"/>
                </a:cxn>
                <a:cxn ang="0">
                  <a:pos x="368" y="248"/>
                </a:cxn>
                <a:cxn ang="0">
                  <a:pos x="385" y="252"/>
                </a:cxn>
                <a:cxn ang="0">
                  <a:pos x="402" y="257"/>
                </a:cxn>
              </a:cxnLst>
              <a:rect l="0" t="0" r="r" b="b"/>
              <a:pathLst>
                <a:path w="402" h="257">
                  <a:moveTo>
                    <a:pt x="0" y="0"/>
                  </a:moveTo>
                  <a:lnTo>
                    <a:pt x="43" y="92"/>
                  </a:lnTo>
                  <a:lnTo>
                    <a:pt x="62" y="107"/>
                  </a:lnTo>
                  <a:lnTo>
                    <a:pt x="85" y="123"/>
                  </a:lnTo>
                  <a:lnTo>
                    <a:pt x="111" y="137"/>
                  </a:lnTo>
                  <a:lnTo>
                    <a:pt x="135" y="154"/>
                  </a:lnTo>
                  <a:lnTo>
                    <a:pt x="162" y="166"/>
                  </a:lnTo>
                  <a:lnTo>
                    <a:pt x="191" y="179"/>
                  </a:lnTo>
                  <a:lnTo>
                    <a:pt x="219" y="192"/>
                  </a:lnTo>
                  <a:lnTo>
                    <a:pt x="246" y="205"/>
                  </a:lnTo>
                  <a:lnTo>
                    <a:pt x="273" y="215"/>
                  </a:lnTo>
                  <a:lnTo>
                    <a:pt x="299" y="226"/>
                  </a:lnTo>
                  <a:lnTo>
                    <a:pt x="324" y="232"/>
                  </a:lnTo>
                  <a:lnTo>
                    <a:pt x="346" y="242"/>
                  </a:lnTo>
                  <a:lnTo>
                    <a:pt x="368" y="248"/>
                  </a:lnTo>
                  <a:lnTo>
                    <a:pt x="385" y="252"/>
                  </a:lnTo>
                  <a:lnTo>
                    <a:pt x="402" y="257"/>
                  </a:lnTo>
                </a:path>
              </a:pathLst>
            </a:custGeom>
            <a:noFill/>
            <a:ln w="76200" cap="rnd" cmpd="sng">
              <a:solidFill>
                <a:schemeClr val="hlink"/>
              </a:solidFill>
              <a:prstDash val="solid"/>
              <a:round/>
              <a:headEnd type="none" w="sm" len="sm"/>
              <a:tailEnd type="none" w="sm" len="sm"/>
            </a:ln>
            <a:effectLst/>
          </p:spPr>
          <p:txBody>
            <a:bodyPr/>
            <a:lstStyle/>
            <a:p>
              <a:endParaRPr lang="en-US"/>
            </a:p>
          </p:txBody>
        </p:sp>
        <p:sp>
          <p:nvSpPr>
            <p:cNvPr id="19541" name="Freeform 85"/>
            <p:cNvSpPr>
              <a:spLocks/>
            </p:cNvSpPr>
            <p:nvPr/>
          </p:nvSpPr>
          <p:spPr bwMode="auto">
            <a:xfrm>
              <a:off x="3541" y="1679"/>
              <a:ext cx="199" cy="36"/>
            </a:xfrm>
            <a:custGeom>
              <a:avLst/>
              <a:gdLst/>
              <a:ahLst/>
              <a:cxnLst>
                <a:cxn ang="0">
                  <a:pos x="0" y="45"/>
                </a:cxn>
                <a:cxn ang="0">
                  <a:pos x="1" y="43"/>
                </a:cxn>
                <a:cxn ang="0">
                  <a:pos x="9" y="43"/>
                </a:cxn>
                <a:cxn ang="0">
                  <a:pos x="20" y="42"/>
                </a:cxn>
                <a:cxn ang="0">
                  <a:pos x="34" y="41"/>
                </a:cxn>
                <a:cxn ang="0">
                  <a:pos x="52" y="39"/>
                </a:cxn>
                <a:cxn ang="0">
                  <a:pos x="74" y="38"/>
                </a:cxn>
                <a:cxn ang="0">
                  <a:pos x="96" y="36"/>
                </a:cxn>
                <a:cxn ang="0">
                  <a:pos x="120" y="33"/>
                </a:cxn>
                <a:cxn ang="0">
                  <a:pos x="141" y="30"/>
                </a:cxn>
                <a:cxn ang="0">
                  <a:pos x="165" y="27"/>
                </a:cxn>
                <a:cxn ang="0">
                  <a:pos x="189" y="24"/>
                </a:cxn>
                <a:cxn ang="0">
                  <a:pos x="210" y="18"/>
                </a:cxn>
                <a:cxn ang="0">
                  <a:pos x="228" y="14"/>
                </a:cxn>
                <a:cxn ang="0">
                  <a:pos x="246" y="10"/>
                </a:cxn>
                <a:cxn ang="0">
                  <a:pos x="258" y="5"/>
                </a:cxn>
                <a:cxn ang="0">
                  <a:pos x="270" y="0"/>
                </a:cxn>
              </a:cxnLst>
              <a:rect l="0" t="0" r="r" b="b"/>
              <a:pathLst>
                <a:path w="271" h="46">
                  <a:moveTo>
                    <a:pt x="0" y="45"/>
                  </a:moveTo>
                  <a:lnTo>
                    <a:pt x="1" y="43"/>
                  </a:lnTo>
                  <a:lnTo>
                    <a:pt x="9" y="43"/>
                  </a:lnTo>
                  <a:lnTo>
                    <a:pt x="20" y="42"/>
                  </a:lnTo>
                  <a:lnTo>
                    <a:pt x="34" y="41"/>
                  </a:lnTo>
                  <a:lnTo>
                    <a:pt x="52" y="39"/>
                  </a:lnTo>
                  <a:lnTo>
                    <a:pt x="74" y="38"/>
                  </a:lnTo>
                  <a:lnTo>
                    <a:pt x="96" y="36"/>
                  </a:lnTo>
                  <a:lnTo>
                    <a:pt x="120" y="33"/>
                  </a:lnTo>
                  <a:lnTo>
                    <a:pt x="141" y="30"/>
                  </a:lnTo>
                  <a:lnTo>
                    <a:pt x="165" y="27"/>
                  </a:lnTo>
                  <a:lnTo>
                    <a:pt x="189" y="24"/>
                  </a:lnTo>
                  <a:lnTo>
                    <a:pt x="210" y="18"/>
                  </a:lnTo>
                  <a:lnTo>
                    <a:pt x="228" y="14"/>
                  </a:lnTo>
                  <a:lnTo>
                    <a:pt x="246" y="10"/>
                  </a:lnTo>
                  <a:lnTo>
                    <a:pt x="258" y="5"/>
                  </a:lnTo>
                  <a:lnTo>
                    <a:pt x="270" y="0"/>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2" name="Freeform 86"/>
            <p:cNvSpPr>
              <a:spLocks/>
            </p:cNvSpPr>
            <p:nvPr/>
          </p:nvSpPr>
          <p:spPr bwMode="auto">
            <a:xfrm>
              <a:off x="4349" y="1555"/>
              <a:ext cx="888" cy="390"/>
            </a:xfrm>
            <a:custGeom>
              <a:avLst/>
              <a:gdLst/>
              <a:ahLst/>
              <a:cxnLst>
                <a:cxn ang="0">
                  <a:pos x="0" y="498"/>
                </a:cxn>
                <a:cxn ang="0">
                  <a:pos x="111" y="471"/>
                </a:cxn>
                <a:cxn ang="0">
                  <a:pos x="174" y="423"/>
                </a:cxn>
                <a:cxn ang="0">
                  <a:pos x="306" y="354"/>
                </a:cxn>
                <a:cxn ang="0">
                  <a:pos x="405" y="279"/>
                </a:cxn>
                <a:cxn ang="0">
                  <a:pos x="477" y="237"/>
                </a:cxn>
                <a:cxn ang="0">
                  <a:pos x="582" y="108"/>
                </a:cxn>
                <a:cxn ang="0">
                  <a:pos x="645" y="27"/>
                </a:cxn>
                <a:cxn ang="0">
                  <a:pos x="678" y="0"/>
                </a:cxn>
                <a:cxn ang="0">
                  <a:pos x="762" y="21"/>
                </a:cxn>
                <a:cxn ang="0">
                  <a:pos x="885" y="45"/>
                </a:cxn>
                <a:cxn ang="0">
                  <a:pos x="978" y="57"/>
                </a:cxn>
                <a:cxn ang="0">
                  <a:pos x="1068" y="48"/>
                </a:cxn>
                <a:cxn ang="0">
                  <a:pos x="1152" y="54"/>
                </a:cxn>
                <a:cxn ang="0">
                  <a:pos x="1188" y="66"/>
                </a:cxn>
                <a:cxn ang="0">
                  <a:pos x="1203" y="102"/>
                </a:cxn>
                <a:cxn ang="0">
                  <a:pos x="1203" y="171"/>
                </a:cxn>
              </a:cxnLst>
              <a:rect l="0" t="0" r="r" b="b"/>
              <a:pathLst>
                <a:path w="1204" h="499">
                  <a:moveTo>
                    <a:pt x="0" y="498"/>
                  </a:moveTo>
                  <a:lnTo>
                    <a:pt x="111" y="471"/>
                  </a:lnTo>
                  <a:lnTo>
                    <a:pt x="174" y="423"/>
                  </a:lnTo>
                  <a:lnTo>
                    <a:pt x="306" y="354"/>
                  </a:lnTo>
                  <a:lnTo>
                    <a:pt x="405" y="279"/>
                  </a:lnTo>
                  <a:lnTo>
                    <a:pt x="477" y="237"/>
                  </a:lnTo>
                  <a:lnTo>
                    <a:pt x="582" y="108"/>
                  </a:lnTo>
                  <a:lnTo>
                    <a:pt x="645" y="27"/>
                  </a:lnTo>
                  <a:lnTo>
                    <a:pt x="678" y="0"/>
                  </a:lnTo>
                  <a:lnTo>
                    <a:pt x="762" y="21"/>
                  </a:lnTo>
                  <a:lnTo>
                    <a:pt x="885" y="45"/>
                  </a:lnTo>
                  <a:lnTo>
                    <a:pt x="978" y="57"/>
                  </a:lnTo>
                  <a:lnTo>
                    <a:pt x="1068" y="48"/>
                  </a:lnTo>
                  <a:lnTo>
                    <a:pt x="1152" y="54"/>
                  </a:lnTo>
                  <a:lnTo>
                    <a:pt x="1188" y="66"/>
                  </a:lnTo>
                  <a:lnTo>
                    <a:pt x="1203" y="102"/>
                  </a:lnTo>
                  <a:lnTo>
                    <a:pt x="1203" y="171"/>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3" name="Freeform 87"/>
            <p:cNvSpPr>
              <a:spLocks/>
            </p:cNvSpPr>
            <p:nvPr/>
          </p:nvSpPr>
          <p:spPr bwMode="auto">
            <a:xfrm>
              <a:off x="4078" y="1940"/>
              <a:ext cx="272" cy="122"/>
            </a:xfrm>
            <a:custGeom>
              <a:avLst/>
              <a:gdLst/>
              <a:ahLst/>
              <a:cxnLst>
                <a:cxn ang="0">
                  <a:pos x="0" y="153"/>
                </a:cxn>
                <a:cxn ang="0">
                  <a:pos x="106" y="146"/>
                </a:cxn>
                <a:cxn ang="0">
                  <a:pos x="136" y="146"/>
                </a:cxn>
                <a:cxn ang="0">
                  <a:pos x="222" y="111"/>
                </a:cxn>
                <a:cxn ang="0">
                  <a:pos x="308" y="61"/>
                </a:cxn>
                <a:cxn ang="0">
                  <a:pos x="364" y="0"/>
                </a:cxn>
              </a:cxnLst>
              <a:rect l="0" t="0" r="r" b="b"/>
              <a:pathLst>
                <a:path w="364" h="153">
                  <a:moveTo>
                    <a:pt x="0" y="153"/>
                  </a:moveTo>
                  <a:lnTo>
                    <a:pt x="106" y="146"/>
                  </a:lnTo>
                  <a:lnTo>
                    <a:pt x="136" y="146"/>
                  </a:lnTo>
                  <a:lnTo>
                    <a:pt x="222" y="111"/>
                  </a:lnTo>
                  <a:lnTo>
                    <a:pt x="308" y="61"/>
                  </a:lnTo>
                  <a:lnTo>
                    <a:pt x="364" y="0"/>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4" name="Freeform 88"/>
            <p:cNvSpPr>
              <a:spLocks/>
            </p:cNvSpPr>
            <p:nvPr/>
          </p:nvSpPr>
          <p:spPr bwMode="auto">
            <a:xfrm>
              <a:off x="3990" y="2062"/>
              <a:ext cx="93" cy="65"/>
            </a:xfrm>
            <a:custGeom>
              <a:avLst/>
              <a:gdLst/>
              <a:ahLst/>
              <a:cxnLst>
                <a:cxn ang="0">
                  <a:pos x="125" y="0"/>
                </a:cxn>
                <a:cxn ang="0">
                  <a:pos x="118" y="2"/>
                </a:cxn>
                <a:cxn ang="0">
                  <a:pos x="111" y="5"/>
                </a:cxn>
                <a:cxn ang="0">
                  <a:pos x="105" y="9"/>
                </a:cxn>
                <a:cxn ang="0">
                  <a:pos x="96" y="12"/>
                </a:cxn>
                <a:cxn ang="0">
                  <a:pos x="88" y="17"/>
                </a:cxn>
                <a:cxn ang="0">
                  <a:pos x="81" y="23"/>
                </a:cxn>
                <a:cxn ang="0">
                  <a:pos x="72" y="28"/>
                </a:cxn>
                <a:cxn ang="0">
                  <a:pos x="63" y="34"/>
                </a:cxn>
                <a:cxn ang="0">
                  <a:pos x="55" y="41"/>
                </a:cxn>
                <a:cxn ang="0">
                  <a:pos x="46" y="46"/>
                </a:cxn>
                <a:cxn ang="0">
                  <a:pos x="38" y="52"/>
                </a:cxn>
                <a:cxn ang="0">
                  <a:pos x="29" y="58"/>
                </a:cxn>
                <a:cxn ang="0">
                  <a:pos x="22" y="64"/>
                </a:cxn>
                <a:cxn ang="0">
                  <a:pos x="13" y="70"/>
                </a:cxn>
                <a:cxn ang="0">
                  <a:pos x="7" y="75"/>
                </a:cxn>
                <a:cxn ang="0">
                  <a:pos x="0" y="81"/>
                </a:cxn>
              </a:cxnLst>
              <a:rect l="0" t="0" r="r" b="b"/>
              <a:pathLst>
                <a:path w="126" h="82">
                  <a:moveTo>
                    <a:pt x="125" y="0"/>
                  </a:moveTo>
                  <a:lnTo>
                    <a:pt x="118" y="2"/>
                  </a:lnTo>
                  <a:lnTo>
                    <a:pt x="111" y="5"/>
                  </a:lnTo>
                  <a:lnTo>
                    <a:pt x="105" y="9"/>
                  </a:lnTo>
                  <a:lnTo>
                    <a:pt x="96" y="12"/>
                  </a:lnTo>
                  <a:lnTo>
                    <a:pt x="88" y="17"/>
                  </a:lnTo>
                  <a:lnTo>
                    <a:pt x="81" y="23"/>
                  </a:lnTo>
                  <a:lnTo>
                    <a:pt x="72" y="28"/>
                  </a:lnTo>
                  <a:lnTo>
                    <a:pt x="63" y="34"/>
                  </a:lnTo>
                  <a:lnTo>
                    <a:pt x="55" y="41"/>
                  </a:lnTo>
                  <a:lnTo>
                    <a:pt x="46" y="46"/>
                  </a:lnTo>
                  <a:lnTo>
                    <a:pt x="38" y="52"/>
                  </a:lnTo>
                  <a:lnTo>
                    <a:pt x="29" y="58"/>
                  </a:lnTo>
                  <a:lnTo>
                    <a:pt x="22" y="64"/>
                  </a:lnTo>
                  <a:lnTo>
                    <a:pt x="13" y="70"/>
                  </a:lnTo>
                  <a:lnTo>
                    <a:pt x="7" y="75"/>
                  </a:lnTo>
                  <a:lnTo>
                    <a:pt x="0" y="81"/>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5" name="Freeform 89"/>
            <p:cNvSpPr>
              <a:spLocks/>
            </p:cNvSpPr>
            <p:nvPr/>
          </p:nvSpPr>
          <p:spPr bwMode="auto">
            <a:xfrm>
              <a:off x="3875" y="2126"/>
              <a:ext cx="116" cy="53"/>
            </a:xfrm>
            <a:custGeom>
              <a:avLst/>
              <a:gdLst/>
              <a:ahLst/>
              <a:cxnLst>
                <a:cxn ang="0">
                  <a:pos x="158" y="0"/>
                </a:cxn>
                <a:cxn ang="0">
                  <a:pos x="151" y="5"/>
                </a:cxn>
                <a:cxn ang="0">
                  <a:pos x="144" y="11"/>
                </a:cxn>
                <a:cxn ang="0">
                  <a:pos x="136" y="16"/>
                </a:cxn>
                <a:cxn ang="0">
                  <a:pos x="129" y="23"/>
                </a:cxn>
                <a:cxn ang="0">
                  <a:pos x="120" y="29"/>
                </a:cxn>
                <a:cxn ang="0">
                  <a:pos x="111" y="34"/>
                </a:cxn>
                <a:cxn ang="0">
                  <a:pos x="102" y="41"/>
                </a:cxn>
                <a:cxn ang="0">
                  <a:pos x="92" y="47"/>
                </a:cxn>
                <a:cxn ang="0">
                  <a:pos x="81" y="53"/>
                </a:cxn>
                <a:cxn ang="0">
                  <a:pos x="71" y="57"/>
                </a:cxn>
                <a:cxn ang="0">
                  <a:pos x="59" y="62"/>
                </a:cxn>
                <a:cxn ang="0">
                  <a:pos x="47" y="65"/>
                </a:cxn>
                <a:cxn ang="0">
                  <a:pos x="35" y="67"/>
                </a:cxn>
                <a:cxn ang="0">
                  <a:pos x="24" y="68"/>
                </a:cxn>
                <a:cxn ang="0">
                  <a:pos x="11" y="68"/>
                </a:cxn>
                <a:cxn ang="0">
                  <a:pos x="0" y="66"/>
                </a:cxn>
              </a:cxnLst>
              <a:rect l="0" t="0" r="r" b="b"/>
              <a:pathLst>
                <a:path w="159" h="69">
                  <a:moveTo>
                    <a:pt x="158" y="0"/>
                  </a:moveTo>
                  <a:lnTo>
                    <a:pt x="151" y="5"/>
                  </a:lnTo>
                  <a:lnTo>
                    <a:pt x="144" y="11"/>
                  </a:lnTo>
                  <a:lnTo>
                    <a:pt x="136" y="16"/>
                  </a:lnTo>
                  <a:lnTo>
                    <a:pt x="129" y="23"/>
                  </a:lnTo>
                  <a:lnTo>
                    <a:pt x="120" y="29"/>
                  </a:lnTo>
                  <a:lnTo>
                    <a:pt x="111" y="34"/>
                  </a:lnTo>
                  <a:lnTo>
                    <a:pt x="102" y="41"/>
                  </a:lnTo>
                  <a:lnTo>
                    <a:pt x="92" y="47"/>
                  </a:lnTo>
                  <a:lnTo>
                    <a:pt x="81" y="53"/>
                  </a:lnTo>
                  <a:lnTo>
                    <a:pt x="71" y="57"/>
                  </a:lnTo>
                  <a:lnTo>
                    <a:pt x="59" y="62"/>
                  </a:lnTo>
                  <a:lnTo>
                    <a:pt x="47" y="65"/>
                  </a:lnTo>
                  <a:lnTo>
                    <a:pt x="35" y="67"/>
                  </a:lnTo>
                  <a:lnTo>
                    <a:pt x="24" y="68"/>
                  </a:lnTo>
                  <a:lnTo>
                    <a:pt x="11" y="68"/>
                  </a:lnTo>
                  <a:lnTo>
                    <a:pt x="0" y="66"/>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46" name="Freeform 90"/>
            <p:cNvSpPr>
              <a:spLocks/>
            </p:cNvSpPr>
            <p:nvPr/>
          </p:nvSpPr>
          <p:spPr bwMode="auto">
            <a:xfrm>
              <a:off x="3542" y="1706"/>
              <a:ext cx="8" cy="139"/>
            </a:xfrm>
            <a:custGeom>
              <a:avLst/>
              <a:gdLst/>
              <a:ahLst/>
              <a:cxnLst>
                <a:cxn ang="0">
                  <a:pos x="2" y="0"/>
                </a:cxn>
                <a:cxn ang="0">
                  <a:pos x="6" y="86"/>
                </a:cxn>
                <a:cxn ang="0">
                  <a:pos x="4" y="114"/>
                </a:cxn>
                <a:cxn ang="0">
                  <a:pos x="0" y="126"/>
                </a:cxn>
                <a:cxn ang="0">
                  <a:pos x="4" y="176"/>
                </a:cxn>
              </a:cxnLst>
              <a:rect l="0" t="0" r="r" b="b"/>
              <a:pathLst>
                <a:path w="10" h="176">
                  <a:moveTo>
                    <a:pt x="2" y="0"/>
                  </a:moveTo>
                  <a:cubicBezTo>
                    <a:pt x="10" y="32"/>
                    <a:pt x="6" y="14"/>
                    <a:pt x="6" y="86"/>
                  </a:cubicBezTo>
                  <a:cubicBezTo>
                    <a:pt x="6" y="95"/>
                    <a:pt x="5" y="105"/>
                    <a:pt x="4" y="114"/>
                  </a:cubicBezTo>
                  <a:cubicBezTo>
                    <a:pt x="3" y="118"/>
                    <a:pt x="0" y="126"/>
                    <a:pt x="0" y="126"/>
                  </a:cubicBezTo>
                  <a:cubicBezTo>
                    <a:pt x="1" y="139"/>
                    <a:pt x="4" y="161"/>
                    <a:pt x="4" y="176"/>
                  </a:cubicBezTo>
                </a:path>
              </a:pathLst>
            </a:custGeom>
            <a:noFill/>
            <a:ln w="76200" cmpd="sng">
              <a:solidFill>
                <a:schemeClr val="hlink"/>
              </a:solidFill>
              <a:round/>
              <a:headEnd/>
              <a:tailEnd/>
            </a:ln>
            <a:effectLst/>
          </p:spPr>
          <p:txBody>
            <a:bodyPr wrap="none" anchor="ctr"/>
            <a:lstStyle/>
            <a:p>
              <a:endParaRPr lang="en-US"/>
            </a:p>
          </p:txBody>
        </p:sp>
        <p:sp>
          <p:nvSpPr>
            <p:cNvPr id="19547" name="Freeform 91"/>
            <p:cNvSpPr>
              <a:spLocks/>
            </p:cNvSpPr>
            <p:nvPr/>
          </p:nvSpPr>
          <p:spPr bwMode="auto">
            <a:xfrm>
              <a:off x="1662" y="1030"/>
              <a:ext cx="305" cy="100"/>
            </a:xfrm>
            <a:custGeom>
              <a:avLst/>
              <a:gdLst/>
              <a:ahLst/>
              <a:cxnLst>
                <a:cxn ang="0">
                  <a:pos x="0" y="80"/>
                </a:cxn>
                <a:cxn ang="0">
                  <a:pos x="56" y="92"/>
                </a:cxn>
                <a:cxn ang="0">
                  <a:pos x="188" y="64"/>
                </a:cxn>
                <a:cxn ang="0">
                  <a:pos x="240" y="0"/>
                </a:cxn>
                <a:cxn ang="0">
                  <a:pos x="308" y="24"/>
                </a:cxn>
                <a:cxn ang="0">
                  <a:pos x="328" y="92"/>
                </a:cxn>
                <a:cxn ang="0">
                  <a:pos x="332" y="104"/>
                </a:cxn>
                <a:cxn ang="0">
                  <a:pos x="368" y="112"/>
                </a:cxn>
                <a:cxn ang="0">
                  <a:pos x="440" y="140"/>
                </a:cxn>
                <a:cxn ang="0">
                  <a:pos x="464" y="156"/>
                </a:cxn>
                <a:cxn ang="0">
                  <a:pos x="488" y="172"/>
                </a:cxn>
                <a:cxn ang="0">
                  <a:pos x="596" y="208"/>
                </a:cxn>
                <a:cxn ang="0">
                  <a:pos x="616" y="244"/>
                </a:cxn>
                <a:cxn ang="0">
                  <a:pos x="688" y="284"/>
                </a:cxn>
                <a:cxn ang="0">
                  <a:pos x="712" y="300"/>
                </a:cxn>
                <a:cxn ang="0">
                  <a:pos x="720" y="304"/>
                </a:cxn>
              </a:cxnLst>
              <a:rect l="0" t="0" r="r" b="b"/>
              <a:pathLst>
                <a:path w="720" h="304">
                  <a:moveTo>
                    <a:pt x="0" y="80"/>
                  </a:moveTo>
                  <a:cubicBezTo>
                    <a:pt x="19" y="84"/>
                    <a:pt x="37" y="88"/>
                    <a:pt x="56" y="92"/>
                  </a:cubicBezTo>
                  <a:cubicBezTo>
                    <a:pt x="110" y="89"/>
                    <a:pt x="145" y="92"/>
                    <a:pt x="188" y="64"/>
                  </a:cubicBezTo>
                  <a:cubicBezTo>
                    <a:pt x="196" y="40"/>
                    <a:pt x="214" y="9"/>
                    <a:pt x="240" y="0"/>
                  </a:cubicBezTo>
                  <a:cubicBezTo>
                    <a:pt x="281" y="4"/>
                    <a:pt x="284" y="0"/>
                    <a:pt x="308" y="24"/>
                  </a:cubicBezTo>
                  <a:cubicBezTo>
                    <a:pt x="315" y="46"/>
                    <a:pt x="320" y="69"/>
                    <a:pt x="328" y="92"/>
                  </a:cubicBezTo>
                  <a:cubicBezTo>
                    <a:pt x="329" y="96"/>
                    <a:pt x="328" y="103"/>
                    <a:pt x="332" y="104"/>
                  </a:cubicBezTo>
                  <a:cubicBezTo>
                    <a:pt x="357" y="109"/>
                    <a:pt x="345" y="106"/>
                    <a:pt x="368" y="112"/>
                  </a:cubicBezTo>
                  <a:cubicBezTo>
                    <a:pt x="385" y="137"/>
                    <a:pt x="412" y="136"/>
                    <a:pt x="440" y="140"/>
                  </a:cubicBezTo>
                  <a:cubicBezTo>
                    <a:pt x="467" y="167"/>
                    <a:pt x="438" y="142"/>
                    <a:pt x="464" y="156"/>
                  </a:cubicBezTo>
                  <a:cubicBezTo>
                    <a:pt x="472" y="161"/>
                    <a:pt x="488" y="172"/>
                    <a:pt x="488" y="172"/>
                  </a:cubicBezTo>
                  <a:cubicBezTo>
                    <a:pt x="507" y="200"/>
                    <a:pt x="564" y="200"/>
                    <a:pt x="596" y="208"/>
                  </a:cubicBezTo>
                  <a:cubicBezTo>
                    <a:pt x="603" y="218"/>
                    <a:pt x="606" y="236"/>
                    <a:pt x="616" y="244"/>
                  </a:cubicBezTo>
                  <a:cubicBezTo>
                    <a:pt x="638" y="264"/>
                    <a:pt x="663" y="270"/>
                    <a:pt x="688" y="284"/>
                  </a:cubicBezTo>
                  <a:cubicBezTo>
                    <a:pt x="696" y="289"/>
                    <a:pt x="703" y="296"/>
                    <a:pt x="712" y="300"/>
                  </a:cubicBezTo>
                  <a:cubicBezTo>
                    <a:pt x="715" y="301"/>
                    <a:pt x="717" y="303"/>
                    <a:pt x="720" y="304"/>
                  </a:cubicBezTo>
                </a:path>
              </a:pathLst>
            </a:custGeom>
            <a:noFill/>
            <a:ln w="76200" cmpd="sng">
              <a:solidFill>
                <a:schemeClr val="hlink"/>
              </a:solidFill>
              <a:round/>
              <a:headEnd/>
              <a:tailEnd/>
            </a:ln>
            <a:effectLst/>
          </p:spPr>
          <p:txBody>
            <a:bodyPr wrap="none" anchor="ctr"/>
            <a:lstStyle/>
            <a:p>
              <a:endParaRPr lang="en-US"/>
            </a:p>
          </p:txBody>
        </p:sp>
        <p:sp>
          <p:nvSpPr>
            <p:cNvPr id="19548" name="Freeform 92"/>
            <p:cNvSpPr>
              <a:spLocks/>
            </p:cNvSpPr>
            <p:nvPr/>
          </p:nvSpPr>
          <p:spPr bwMode="auto">
            <a:xfrm>
              <a:off x="1826" y="1363"/>
              <a:ext cx="143" cy="92"/>
            </a:xfrm>
            <a:custGeom>
              <a:avLst/>
              <a:gdLst/>
              <a:ahLst/>
              <a:cxnLst>
                <a:cxn ang="0">
                  <a:pos x="315" y="15"/>
                </a:cxn>
                <a:cxn ang="0">
                  <a:pos x="261" y="0"/>
                </a:cxn>
                <a:cxn ang="0">
                  <a:pos x="234" y="21"/>
                </a:cxn>
                <a:cxn ang="0">
                  <a:pos x="216" y="27"/>
                </a:cxn>
                <a:cxn ang="0">
                  <a:pos x="195" y="54"/>
                </a:cxn>
                <a:cxn ang="0">
                  <a:pos x="210" y="180"/>
                </a:cxn>
                <a:cxn ang="0">
                  <a:pos x="192" y="216"/>
                </a:cxn>
                <a:cxn ang="0">
                  <a:pos x="90" y="249"/>
                </a:cxn>
                <a:cxn ang="0">
                  <a:pos x="30" y="246"/>
                </a:cxn>
                <a:cxn ang="0">
                  <a:pos x="24" y="228"/>
                </a:cxn>
                <a:cxn ang="0">
                  <a:pos x="0" y="195"/>
                </a:cxn>
              </a:cxnLst>
              <a:rect l="0" t="0" r="r" b="b"/>
              <a:pathLst>
                <a:path w="315" h="252">
                  <a:moveTo>
                    <a:pt x="315" y="15"/>
                  </a:moveTo>
                  <a:cubicBezTo>
                    <a:pt x="297" y="11"/>
                    <a:pt x="279" y="5"/>
                    <a:pt x="261" y="0"/>
                  </a:cubicBezTo>
                  <a:cubicBezTo>
                    <a:pt x="223" y="6"/>
                    <a:pt x="254" y="8"/>
                    <a:pt x="234" y="21"/>
                  </a:cubicBezTo>
                  <a:cubicBezTo>
                    <a:pt x="229" y="24"/>
                    <a:pt x="216" y="27"/>
                    <a:pt x="216" y="27"/>
                  </a:cubicBezTo>
                  <a:cubicBezTo>
                    <a:pt x="208" y="35"/>
                    <a:pt x="195" y="54"/>
                    <a:pt x="195" y="54"/>
                  </a:cubicBezTo>
                  <a:cubicBezTo>
                    <a:pt x="206" y="97"/>
                    <a:pt x="208" y="133"/>
                    <a:pt x="210" y="180"/>
                  </a:cubicBezTo>
                  <a:cubicBezTo>
                    <a:pt x="208" y="199"/>
                    <a:pt x="210" y="210"/>
                    <a:pt x="192" y="216"/>
                  </a:cubicBezTo>
                  <a:cubicBezTo>
                    <a:pt x="173" y="244"/>
                    <a:pt x="121" y="247"/>
                    <a:pt x="90" y="249"/>
                  </a:cubicBezTo>
                  <a:cubicBezTo>
                    <a:pt x="70" y="248"/>
                    <a:pt x="49" y="252"/>
                    <a:pt x="30" y="246"/>
                  </a:cubicBezTo>
                  <a:cubicBezTo>
                    <a:pt x="24" y="244"/>
                    <a:pt x="26" y="234"/>
                    <a:pt x="24" y="228"/>
                  </a:cubicBezTo>
                  <a:cubicBezTo>
                    <a:pt x="20" y="217"/>
                    <a:pt x="9" y="204"/>
                    <a:pt x="0" y="195"/>
                  </a:cubicBezTo>
                </a:path>
              </a:pathLst>
            </a:custGeom>
            <a:noFill/>
            <a:ln w="76200" cmpd="sng">
              <a:solidFill>
                <a:schemeClr val="hlink"/>
              </a:solidFill>
              <a:round/>
              <a:headEnd/>
              <a:tailEnd/>
            </a:ln>
            <a:effectLst/>
          </p:spPr>
          <p:txBody>
            <a:bodyPr wrap="none" anchor="ctr"/>
            <a:lstStyle/>
            <a:p>
              <a:endParaRPr lang="en-US"/>
            </a:p>
          </p:txBody>
        </p:sp>
        <p:sp>
          <p:nvSpPr>
            <p:cNvPr id="19549" name="Freeform 93"/>
            <p:cNvSpPr>
              <a:spLocks/>
            </p:cNvSpPr>
            <p:nvPr/>
          </p:nvSpPr>
          <p:spPr bwMode="auto">
            <a:xfrm>
              <a:off x="1969" y="1218"/>
              <a:ext cx="164" cy="151"/>
            </a:xfrm>
            <a:custGeom>
              <a:avLst/>
              <a:gdLst/>
              <a:ahLst/>
              <a:cxnLst>
                <a:cxn ang="0">
                  <a:pos x="537" y="0"/>
                </a:cxn>
                <a:cxn ang="0">
                  <a:pos x="559" y="69"/>
                </a:cxn>
                <a:cxn ang="0">
                  <a:pos x="530" y="194"/>
                </a:cxn>
                <a:cxn ang="0">
                  <a:pos x="518" y="213"/>
                </a:cxn>
                <a:cxn ang="0">
                  <a:pos x="501" y="219"/>
                </a:cxn>
                <a:cxn ang="0">
                  <a:pos x="466" y="337"/>
                </a:cxn>
                <a:cxn ang="0">
                  <a:pos x="442" y="437"/>
                </a:cxn>
                <a:cxn ang="0">
                  <a:pos x="390" y="481"/>
                </a:cxn>
                <a:cxn ang="0">
                  <a:pos x="290" y="474"/>
                </a:cxn>
                <a:cxn ang="0">
                  <a:pos x="255" y="449"/>
                </a:cxn>
                <a:cxn ang="0">
                  <a:pos x="203" y="437"/>
                </a:cxn>
                <a:cxn ang="0">
                  <a:pos x="51" y="562"/>
                </a:cxn>
                <a:cxn ang="0">
                  <a:pos x="27" y="618"/>
                </a:cxn>
                <a:cxn ang="0">
                  <a:pos x="16" y="692"/>
                </a:cxn>
                <a:cxn ang="0">
                  <a:pos x="0" y="705"/>
                </a:cxn>
              </a:cxnLst>
              <a:rect l="0" t="0" r="r" b="b"/>
              <a:pathLst>
                <a:path w="571" h="708">
                  <a:moveTo>
                    <a:pt x="537" y="0"/>
                  </a:moveTo>
                  <a:cubicBezTo>
                    <a:pt x="544" y="23"/>
                    <a:pt x="553" y="46"/>
                    <a:pt x="559" y="69"/>
                  </a:cubicBezTo>
                  <a:cubicBezTo>
                    <a:pt x="556" y="125"/>
                    <a:pt x="571" y="166"/>
                    <a:pt x="530" y="194"/>
                  </a:cubicBezTo>
                  <a:cubicBezTo>
                    <a:pt x="526" y="200"/>
                    <a:pt x="524" y="208"/>
                    <a:pt x="518" y="213"/>
                  </a:cubicBezTo>
                  <a:cubicBezTo>
                    <a:pt x="514" y="217"/>
                    <a:pt x="504" y="214"/>
                    <a:pt x="501" y="219"/>
                  </a:cubicBezTo>
                  <a:cubicBezTo>
                    <a:pt x="482" y="247"/>
                    <a:pt x="476" y="303"/>
                    <a:pt x="466" y="337"/>
                  </a:cubicBezTo>
                  <a:cubicBezTo>
                    <a:pt x="461" y="373"/>
                    <a:pt x="453" y="403"/>
                    <a:pt x="442" y="437"/>
                  </a:cubicBezTo>
                  <a:cubicBezTo>
                    <a:pt x="435" y="459"/>
                    <a:pt x="390" y="481"/>
                    <a:pt x="390" y="481"/>
                  </a:cubicBezTo>
                  <a:cubicBezTo>
                    <a:pt x="356" y="479"/>
                    <a:pt x="323" y="482"/>
                    <a:pt x="290" y="474"/>
                  </a:cubicBezTo>
                  <a:cubicBezTo>
                    <a:pt x="277" y="471"/>
                    <a:pt x="269" y="453"/>
                    <a:pt x="255" y="449"/>
                  </a:cubicBezTo>
                  <a:cubicBezTo>
                    <a:pt x="222" y="440"/>
                    <a:pt x="239" y="445"/>
                    <a:pt x="203" y="437"/>
                  </a:cubicBezTo>
                  <a:cubicBezTo>
                    <a:pt x="128" y="451"/>
                    <a:pt x="100" y="509"/>
                    <a:pt x="51" y="562"/>
                  </a:cubicBezTo>
                  <a:cubicBezTo>
                    <a:pt x="45" y="582"/>
                    <a:pt x="32" y="597"/>
                    <a:pt x="27" y="618"/>
                  </a:cubicBezTo>
                  <a:cubicBezTo>
                    <a:pt x="17" y="663"/>
                    <a:pt x="26" y="639"/>
                    <a:pt x="16" y="692"/>
                  </a:cubicBezTo>
                  <a:cubicBezTo>
                    <a:pt x="13" y="708"/>
                    <a:pt x="3" y="702"/>
                    <a:pt x="0" y="705"/>
                  </a:cubicBezTo>
                </a:path>
              </a:pathLst>
            </a:custGeom>
            <a:noFill/>
            <a:ln w="76200" cmpd="sng">
              <a:solidFill>
                <a:schemeClr val="hlink"/>
              </a:solidFill>
              <a:round/>
              <a:headEnd/>
              <a:tailEnd/>
            </a:ln>
            <a:effectLst/>
          </p:spPr>
          <p:txBody>
            <a:bodyPr wrap="none" anchor="ctr"/>
            <a:lstStyle/>
            <a:p>
              <a:endParaRPr lang="en-US"/>
            </a:p>
          </p:txBody>
        </p:sp>
        <p:sp>
          <p:nvSpPr>
            <p:cNvPr id="19550" name="Freeform 94"/>
            <p:cNvSpPr>
              <a:spLocks/>
            </p:cNvSpPr>
            <p:nvPr/>
          </p:nvSpPr>
          <p:spPr bwMode="auto">
            <a:xfrm rot="256307">
              <a:off x="2160" y="1193"/>
              <a:ext cx="256" cy="42"/>
            </a:xfrm>
            <a:custGeom>
              <a:avLst/>
              <a:gdLst/>
              <a:ahLst/>
              <a:cxnLst>
                <a:cxn ang="0">
                  <a:pos x="774" y="56"/>
                </a:cxn>
                <a:cxn ang="0">
                  <a:pos x="642" y="35"/>
                </a:cxn>
                <a:cxn ang="0">
                  <a:pos x="534" y="26"/>
                </a:cxn>
                <a:cxn ang="0">
                  <a:pos x="399" y="14"/>
                </a:cxn>
                <a:cxn ang="0">
                  <a:pos x="309" y="5"/>
                </a:cxn>
                <a:cxn ang="0">
                  <a:pos x="246" y="8"/>
                </a:cxn>
                <a:cxn ang="0">
                  <a:pos x="219" y="17"/>
                </a:cxn>
                <a:cxn ang="0">
                  <a:pos x="174" y="77"/>
                </a:cxn>
                <a:cxn ang="0">
                  <a:pos x="150" y="98"/>
                </a:cxn>
                <a:cxn ang="0">
                  <a:pos x="132" y="125"/>
                </a:cxn>
                <a:cxn ang="0">
                  <a:pos x="114" y="137"/>
                </a:cxn>
                <a:cxn ang="0">
                  <a:pos x="72" y="128"/>
                </a:cxn>
                <a:cxn ang="0">
                  <a:pos x="0" y="137"/>
                </a:cxn>
              </a:cxnLst>
              <a:rect l="0" t="0" r="r" b="b"/>
              <a:pathLst>
                <a:path w="774" h="137">
                  <a:moveTo>
                    <a:pt x="774" y="56"/>
                  </a:moveTo>
                  <a:cubicBezTo>
                    <a:pt x="727" y="44"/>
                    <a:pt x="693" y="38"/>
                    <a:pt x="642" y="35"/>
                  </a:cubicBezTo>
                  <a:cubicBezTo>
                    <a:pt x="606" y="31"/>
                    <a:pt x="570" y="28"/>
                    <a:pt x="534" y="26"/>
                  </a:cubicBezTo>
                  <a:cubicBezTo>
                    <a:pt x="487" y="10"/>
                    <a:pt x="460" y="16"/>
                    <a:pt x="399" y="14"/>
                  </a:cubicBezTo>
                  <a:cubicBezTo>
                    <a:pt x="358" y="0"/>
                    <a:pt x="387" y="8"/>
                    <a:pt x="309" y="5"/>
                  </a:cubicBezTo>
                  <a:cubicBezTo>
                    <a:pt x="288" y="6"/>
                    <a:pt x="267" y="6"/>
                    <a:pt x="246" y="8"/>
                  </a:cubicBezTo>
                  <a:cubicBezTo>
                    <a:pt x="237" y="9"/>
                    <a:pt x="219" y="17"/>
                    <a:pt x="219" y="17"/>
                  </a:cubicBezTo>
                  <a:cubicBezTo>
                    <a:pt x="204" y="39"/>
                    <a:pt x="197" y="62"/>
                    <a:pt x="174" y="77"/>
                  </a:cubicBezTo>
                  <a:cubicBezTo>
                    <a:pt x="168" y="86"/>
                    <a:pt x="150" y="98"/>
                    <a:pt x="150" y="98"/>
                  </a:cubicBezTo>
                  <a:cubicBezTo>
                    <a:pt x="144" y="107"/>
                    <a:pt x="138" y="116"/>
                    <a:pt x="132" y="125"/>
                  </a:cubicBezTo>
                  <a:cubicBezTo>
                    <a:pt x="128" y="131"/>
                    <a:pt x="114" y="137"/>
                    <a:pt x="114" y="137"/>
                  </a:cubicBezTo>
                  <a:cubicBezTo>
                    <a:pt x="99" y="135"/>
                    <a:pt x="87" y="132"/>
                    <a:pt x="72" y="128"/>
                  </a:cubicBezTo>
                  <a:cubicBezTo>
                    <a:pt x="72" y="128"/>
                    <a:pt x="15" y="122"/>
                    <a:pt x="0" y="137"/>
                  </a:cubicBezTo>
                </a:path>
              </a:pathLst>
            </a:custGeom>
            <a:noFill/>
            <a:ln w="76200" cmpd="sng">
              <a:solidFill>
                <a:schemeClr val="hlink"/>
              </a:solidFill>
              <a:round/>
              <a:headEnd/>
              <a:tailEnd/>
            </a:ln>
            <a:effectLst/>
          </p:spPr>
          <p:txBody>
            <a:bodyPr wrap="none" anchor="ctr"/>
            <a:lstStyle/>
            <a:p>
              <a:endParaRPr lang="en-US"/>
            </a:p>
          </p:txBody>
        </p:sp>
        <p:sp>
          <p:nvSpPr>
            <p:cNvPr id="19551" name="Freeform 95"/>
            <p:cNvSpPr>
              <a:spLocks/>
            </p:cNvSpPr>
            <p:nvPr/>
          </p:nvSpPr>
          <p:spPr bwMode="auto">
            <a:xfrm rot="256307">
              <a:off x="2358" y="1217"/>
              <a:ext cx="82" cy="196"/>
            </a:xfrm>
            <a:custGeom>
              <a:avLst/>
              <a:gdLst/>
              <a:ahLst/>
              <a:cxnLst>
                <a:cxn ang="0">
                  <a:pos x="156" y="0"/>
                </a:cxn>
                <a:cxn ang="0">
                  <a:pos x="171" y="36"/>
                </a:cxn>
                <a:cxn ang="0">
                  <a:pos x="180" y="66"/>
                </a:cxn>
                <a:cxn ang="0">
                  <a:pos x="198" y="93"/>
                </a:cxn>
                <a:cxn ang="0">
                  <a:pos x="222" y="156"/>
                </a:cxn>
                <a:cxn ang="0">
                  <a:pos x="246" y="201"/>
                </a:cxn>
                <a:cxn ang="0">
                  <a:pos x="219" y="303"/>
                </a:cxn>
                <a:cxn ang="0">
                  <a:pos x="186" y="357"/>
                </a:cxn>
                <a:cxn ang="0">
                  <a:pos x="150" y="420"/>
                </a:cxn>
                <a:cxn ang="0">
                  <a:pos x="141" y="483"/>
                </a:cxn>
                <a:cxn ang="0">
                  <a:pos x="72" y="585"/>
                </a:cxn>
                <a:cxn ang="0">
                  <a:pos x="27" y="615"/>
                </a:cxn>
                <a:cxn ang="0">
                  <a:pos x="0" y="630"/>
                </a:cxn>
              </a:cxnLst>
              <a:rect l="0" t="0" r="r" b="b"/>
              <a:pathLst>
                <a:path w="246" h="630">
                  <a:moveTo>
                    <a:pt x="156" y="0"/>
                  </a:moveTo>
                  <a:cubicBezTo>
                    <a:pt x="161" y="14"/>
                    <a:pt x="163" y="24"/>
                    <a:pt x="171" y="36"/>
                  </a:cubicBezTo>
                  <a:cubicBezTo>
                    <a:pt x="173" y="43"/>
                    <a:pt x="177" y="62"/>
                    <a:pt x="180" y="66"/>
                  </a:cubicBezTo>
                  <a:cubicBezTo>
                    <a:pt x="186" y="75"/>
                    <a:pt x="195" y="83"/>
                    <a:pt x="198" y="93"/>
                  </a:cubicBezTo>
                  <a:cubicBezTo>
                    <a:pt x="205" y="115"/>
                    <a:pt x="212" y="136"/>
                    <a:pt x="222" y="156"/>
                  </a:cubicBezTo>
                  <a:cubicBezTo>
                    <a:pt x="230" y="171"/>
                    <a:pt x="241" y="185"/>
                    <a:pt x="246" y="201"/>
                  </a:cubicBezTo>
                  <a:cubicBezTo>
                    <a:pt x="227" y="230"/>
                    <a:pt x="225" y="269"/>
                    <a:pt x="219" y="303"/>
                  </a:cubicBezTo>
                  <a:cubicBezTo>
                    <a:pt x="215" y="328"/>
                    <a:pt x="212" y="348"/>
                    <a:pt x="186" y="357"/>
                  </a:cubicBezTo>
                  <a:cubicBezTo>
                    <a:pt x="173" y="377"/>
                    <a:pt x="157" y="398"/>
                    <a:pt x="150" y="420"/>
                  </a:cubicBezTo>
                  <a:cubicBezTo>
                    <a:pt x="147" y="441"/>
                    <a:pt x="144" y="462"/>
                    <a:pt x="141" y="483"/>
                  </a:cubicBezTo>
                  <a:cubicBezTo>
                    <a:pt x="137" y="510"/>
                    <a:pt x="92" y="565"/>
                    <a:pt x="72" y="585"/>
                  </a:cubicBezTo>
                  <a:cubicBezTo>
                    <a:pt x="57" y="600"/>
                    <a:pt x="45" y="606"/>
                    <a:pt x="27" y="615"/>
                  </a:cubicBezTo>
                  <a:cubicBezTo>
                    <a:pt x="18" y="620"/>
                    <a:pt x="0" y="630"/>
                    <a:pt x="0" y="630"/>
                  </a:cubicBezTo>
                </a:path>
              </a:pathLst>
            </a:custGeom>
            <a:noFill/>
            <a:ln w="57150" cmpd="sng">
              <a:solidFill>
                <a:srgbClr val="FFFF99"/>
              </a:solidFill>
              <a:round/>
              <a:headEnd/>
              <a:tailEnd/>
            </a:ln>
            <a:effectLst/>
          </p:spPr>
          <p:txBody>
            <a:bodyPr wrap="none" anchor="ctr"/>
            <a:lstStyle/>
            <a:p>
              <a:endParaRPr lang="en-US"/>
            </a:p>
          </p:txBody>
        </p:sp>
        <p:sp>
          <p:nvSpPr>
            <p:cNvPr id="19552" name="Freeform 96"/>
            <p:cNvSpPr>
              <a:spLocks/>
            </p:cNvSpPr>
            <p:nvPr/>
          </p:nvSpPr>
          <p:spPr bwMode="auto">
            <a:xfrm rot="256307">
              <a:off x="2409" y="1228"/>
              <a:ext cx="347" cy="169"/>
            </a:xfrm>
            <a:custGeom>
              <a:avLst/>
              <a:gdLst/>
              <a:ahLst/>
              <a:cxnLst>
                <a:cxn ang="0">
                  <a:pos x="0" y="0"/>
                </a:cxn>
                <a:cxn ang="0">
                  <a:pos x="54" y="21"/>
                </a:cxn>
                <a:cxn ang="0">
                  <a:pos x="81" y="39"/>
                </a:cxn>
                <a:cxn ang="0">
                  <a:pos x="117" y="60"/>
                </a:cxn>
                <a:cxn ang="0">
                  <a:pos x="186" y="102"/>
                </a:cxn>
                <a:cxn ang="0">
                  <a:pos x="213" y="123"/>
                </a:cxn>
                <a:cxn ang="0">
                  <a:pos x="231" y="135"/>
                </a:cxn>
                <a:cxn ang="0">
                  <a:pos x="321" y="177"/>
                </a:cxn>
                <a:cxn ang="0">
                  <a:pos x="390" y="210"/>
                </a:cxn>
                <a:cxn ang="0">
                  <a:pos x="486" y="279"/>
                </a:cxn>
              </a:cxnLst>
              <a:rect l="0" t="0" r="r" b="b"/>
              <a:pathLst>
                <a:path w="486" h="279">
                  <a:moveTo>
                    <a:pt x="0" y="0"/>
                  </a:moveTo>
                  <a:cubicBezTo>
                    <a:pt x="16" y="11"/>
                    <a:pt x="37" y="10"/>
                    <a:pt x="54" y="21"/>
                  </a:cubicBezTo>
                  <a:cubicBezTo>
                    <a:pt x="64" y="28"/>
                    <a:pt x="70" y="35"/>
                    <a:pt x="81" y="39"/>
                  </a:cubicBezTo>
                  <a:cubicBezTo>
                    <a:pt x="92" y="50"/>
                    <a:pt x="105" y="52"/>
                    <a:pt x="117" y="60"/>
                  </a:cubicBezTo>
                  <a:cubicBezTo>
                    <a:pt x="129" y="78"/>
                    <a:pt x="166" y="91"/>
                    <a:pt x="186" y="102"/>
                  </a:cubicBezTo>
                  <a:cubicBezTo>
                    <a:pt x="221" y="121"/>
                    <a:pt x="191" y="106"/>
                    <a:pt x="213" y="123"/>
                  </a:cubicBezTo>
                  <a:cubicBezTo>
                    <a:pt x="219" y="127"/>
                    <a:pt x="231" y="135"/>
                    <a:pt x="231" y="135"/>
                  </a:cubicBezTo>
                  <a:cubicBezTo>
                    <a:pt x="252" y="167"/>
                    <a:pt x="286" y="170"/>
                    <a:pt x="321" y="177"/>
                  </a:cubicBezTo>
                  <a:cubicBezTo>
                    <a:pt x="345" y="193"/>
                    <a:pt x="365" y="198"/>
                    <a:pt x="390" y="210"/>
                  </a:cubicBezTo>
                  <a:cubicBezTo>
                    <a:pt x="422" y="226"/>
                    <a:pt x="461" y="254"/>
                    <a:pt x="486" y="279"/>
                  </a:cubicBezTo>
                </a:path>
              </a:pathLst>
            </a:custGeom>
            <a:noFill/>
            <a:ln w="76200" cmpd="sng">
              <a:solidFill>
                <a:schemeClr val="hlink"/>
              </a:solidFill>
              <a:round/>
              <a:headEnd/>
              <a:tailEnd/>
            </a:ln>
            <a:effectLst/>
          </p:spPr>
          <p:txBody>
            <a:bodyPr wrap="none" anchor="ctr"/>
            <a:lstStyle/>
            <a:p>
              <a:endParaRPr lang="en-US"/>
            </a:p>
          </p:txBody>
        </p:sp>
        <p:sp>
          <p:nvSpPr>
            <p:cNvPr id="19553" name="Freeform 97"/>
            <p:cNvSpPr>
              <a:spLocks/>
            </p:cNvSpPr>
            <p:nvPr/>
          </p:nvSpPr>
          <p:spPr bwMode="auto">
            <a:xfrm>
              <a:off x="2553" y="1401"/>
              <a:ext cx="190" cy="27"/>
            </a:xfrm>
            <a:custGeom>
              <a:avLst/>
              <a:gdLst/>
              <a:ahLst/>
              <a:cxnLst>
                <a:cxn ang="0">
                  <a:pos x="661" y="0"/>
                </a:cxn>
                <a:cxn ang="0">
                  <a:pos x="643" y="37"/>
                </a:cxn>
                <a:cxn ang="0">
                  <a:pos x="602" y="61"/>
                </a:cxn>
                <a:cxn ang="0">
                  <a:pos x="487" y="91"/>
                </a:cxn>
                <a:cxn ang="0">
                  <a:pos x="213" y="134"/>
                </a:cxn>
                <a:cxn ang="0">
                  <a:pos x="112" y="128"/>
                </a:cxn>
                <a:cxn ang="0">
                  <a:pos x="0" y="133"/>
                </a:cxn>
              </a:cxnLst>
              <a:rect l="0" t="0" r="r" b="b"/>
              <a:pathLst>
                <a:path w="661" h="134">
                  <a:moveTo>
                    <a:pt x="661" y="0"/>
                  </a:moveTo>
                  <a:cubicBezTo>
                    <a:pt x="655" y="12"/>
                    <a:pt x="648" y="24"/>
                    <a:pt x="643" y="37"/>
                  </a:cubicBezTo>
                  <a:cubicBezTo>
                    <a:pt x="639" y="44"/>
                    <a:pt x="608" y="59"/>
                    <a:pt x="602" y="61"/>
                  </a:cubicBezTo>
                  <a:cubicBezTo>
                    <a:pt x="563" y="73"/>
                    <a:pt x="526" y="85"/>
                    <a:pt x="487" y="91"/>
                  </a:cubicBezTo>
                  <a:cubicBezTo>
                    <a:pt x="397" y="131"/>
                    <a:pt x="310" y="129"/>
                    <a:pt x="213" y="134"/>
                  </a:cubicBezTo>
                  <a:cubicBezTo>
                    <a:pt x="180" y="132"/>
                    <a:pt x="145" y="131"/>
                    <a:pt x="112" y="128"/>
                  </a:cubicBezTo>
                  <a:cubicBezTo>
                    <a:pt x="72" y="123"/>
                    <a:pt x="23" y="132"/>
                    <a:pt x="0" y="133"/>
                  </a:cubicBezTo>
                </a:path>
              </a:pathLst>
            </a:custGeom>
            <a:noFill/>
            <a:ln w="57150" cmpd="sng">
              <a:solidFill>
                <a:srgbClr val="FFFF99"/>
              </a:solidFill>
              <a:round/>
              <a:headEnd/>
              <a:tailEnd/>
            </a:ln>
            <a:effectLst/>
          </p:spPr>
          <p:txBody>
            <a:bodyPr wrap="none" anchor="ctr"/>
            <a:lstStyle/>
            <a:p>
              <a:endParaRPr lang="en-US"/>
            </a:p>
          </p:txBody>
        </p:sp>
        <p:sp>
          <p:nvSpPr>
            <p:cNvPr id="19554" name="Freeform 98"/>
            <p:cNvSpPr>
              <a:spLocks/>
            </p:cNvSpPr>
            <p:nvPr/>
          </p:nvSpPr>
          <p:spPr bwMode="auto">
            <a:xfrm>
              <a:off x="3039" y="1489"/>
              <a:ext cx="220" cy="50"/>
            </a:xfrm>
            <a:custGeom>
              <a:avLst/>
              <a:gdLst/>
              <a:ahLst/>
              <a:cxnLst>
                <a:cxn ang="0">
                  <a:pos x="713" y="232"/>
                </a:cxn>
                <a:cxn ang="0">
                  <a:pos x="438" y="194"/>
                </a:cxn>
                <a:cxn ang="0">
                  <a:pos x="273" y="125"/>
                </a:cxn>
                <a:cxn ang="0">
                  <a:pos x="117" y="62"/>
                </a:cxn>
                <a:cxn ang="0">
                  <a:pos x="75" y="44"/>
                </a:cxn>
                <a:cxn ang="0">
                  <a:pos x="24" y="30"/>
                </a:cxn>
                <a:cxn ang="0">
                  <a:pos x="17" y="32"/>
                </a:cxn>
                <a:cxn ang="0">
                  <a:pos x="17" y="45"/>
                </a:cxn>
                <a:cxn ang="0">
                  <a:pos x="23" y="45"/>
                </a:cxn>
              </a:cxnLst>
              <a:rect l="0" t="0" r="r" b="b"/>
              <a:pathLst>
                <a:path w="713" h="232">
                  <a:moveTo>
                    <a:pt x="713" y="232"/>
                  </a:moveTo>
                  <a:cubicBezTo>
                    <a:pt x="623" y="226"/>
                    <a:pt x="528" y="221"/>
                    <a:pt x="438" y="194"/>
                  </a:cubicBezTo>
                  <a:cubicBezTo>
                    <a:pt x="382" y="176"/>
                    <a:pt x="328" y="146"/>
                    <a:pt x="273" y="125"/>
                  </a:cubicBezTo>
                  <a:cubicBezTo>
                    <a:pt x="220" y="106"/>
                    <a:pt x="168" y="85"/>
                    <a:pt x="117" y="62"/>
                  </a:cubicBezTo>
                  <a:cubicBezTo>
                    <a:pt x="103" y="56"/>
                    <a:pt x="89" y="50"/>
                    <a:pt x="75" y="44"/>
                  </a:cubicBezTo>
                  <a:cubicBezTo>
                    <a:pt x="67" y="39"/>
                    <a:pt x="24" y="30"/>
                    <a:pt x="24" y="30"/>
                  </a:cubicBezTo>
                  <a:cubicBezTo>
                    <a:pt x="3" y="0"/>
                    <a:pt x="32" y="56"/>
                    <a:pt x="17" y="32"/>
                  </a:cubicBezTo>
                  <a:cubicBezTo>
                    <a:pt x="11" y="21"/>
                    <a:pt x="26" y="49"/>
                    <a:pt x="17" y="45"/>
                  </a:cubicBezTo>
                  <a:cubicBezTo>
                    <a:pt x="0" y="37"/>
                    <a:pt x="14" y="49"/>
                    <a:pt x="23" y="45"/>
                  </a:cubicBezTo>
                </a:path>
              </a:pathLst>
            </a:custGeom>
            <a:noFill/>
            <a:ln w="76200" cmpd="sng">
              <a:solidFill>
                <a:schemeClr val="hlink"/>
              </a:solidFill>
              <a:round/>
              <a:headEnd/>
              <a:tailEnd/>
            </a:ln>
            <a:effectLst/>
          </p:spPr>
          <p:txBody>
            <a:bodyPr wrap="none" anchor="ctr"/>
            <a:lstStyle/>
            <a:p>
              <a:endParaRPr lang="en-US"/>
            </a:p>
          </p:txBody>
        </p:sp>
        <p:sp>
          <p:nvSpPr>
            <p:cNvPr id="19555" name="Freeform 99"/>
            <p:cNvSpPr>
              <a:spLocks/>
            </p:cNvSpPr>
            <p:nvPr/>
          </p:nvSpPr>
          <p:spPr bwMode="auto">
            <a:xfrm>
              <a:off x="2742" y="1402"/>
              <a:ext cx="304" cy="93"/>
            </a:xfrm>
            <a:custGeom>
              <a:avLst/>
              <a:gdLst/>
              <a:ahLst/>
              <a:cxnLst>
                <a:cxn ang="0">
                  <a:pos x="0" y="0"/>
                </a:cxn>
                <a:cxn ang="0">
                  <a:pos x="133" y="42"/>
                </a:cxn>
                <a:cxn ang="0">
                  <a:pos x="192" y="79"/>
                </a:cxn>
                <a:cxn ang="0">
                  <a:pos x="252" y="109"/>
                </a:cxn>
                <a:cxn ang="0">
                  <a:pos x="334" y="169"/>
                </a:cxn>
                <a:cxn ang="0">
                  <a:pos x="414" y="190"/>
                </a:cxn>
                <a:cxn ang="0">
                  <a:pos x="530" y="254"/>
                </a:cxn>
                <a:cxn ang="0">
                  <a:pos x="598" y="278"/>
                </a:cxn>
                <a:cxn ang="0">
                  <a:pos x="654" y="306"/>
                </a:cxn>
                <a:cxn ang="0">
                  <a:pos x="710" y="326"/>
                </a:cxn>
                <a:cxn ang="0">
                  <a:pos x="814" y="362"/>
                </a:cxn>
                <a:cxn ang="0">
                  <a:pos x="926" y="406"/>
                </a:cxn>
                <a:cxn ang="0">
                  <a:pos x="1002" y="418"/>
                </a:cxn>
                <a:cxn ang="0">
                  <a:pos x="1054" y="430"/>
                </a:cxn>
              </a:cxnLst>
              <a:rect l="0" t="0" r="r" b="b"/>
              <a:pathLst>
                <a:path w="1054" h="440">
                  <a:moveTo>
                    <a:pt x="0" y="0"/>
                  </a:moveTo>
                  <a:cubicBezTo>
                    <a:pt x="23" y="45"/>
                    <a:pt x="100" y="39"/>
                    <a:pt x="133" y="42"/>
                  </a:cubicBezTo>
                  <a:cubicBezTo>
                    <a:pt x="156" y="50"/>
                    <a:pt x="172" y="67"/>
                    <a:pt x="192" y="79"/>
                  </a:cubicBezTo>
                  <a:cubicBezTo>
                    <a:pt x="213" y="91"/>
                    <a:pt x="234" y="94"/>
                    <a:pt x="252" y="109"/>
                  </a:cubicBezTo>
                  <a:cubicBezTo>
                    <a:pt x="279" y="131"/>
                    <a:pt x="302" y="159"/>
                    <a:pt x="334" y="169"/>
                  </a:cubicBezTo>
                  <a:cubicBezTo>
                    <a:pt x="357" y="189"/>
                    <a:pt x="388" y="181"/>
                    <a:pt x="414" y="190"/>
                  </a:cubicBezTo>
                  <a:cubicBezTo>
                    <a:pt x="447" y="217"/>
                    <a:pt x="493" y="242"/>
                    <a:pt x="530" y="254"/>
                  </a:cubicBezTo>
                  <a:cubicBezTo>
                    <a:pt x="559" y="270"/>
                    <a:pt x="577" y="269"/>
                    <a:pt x="598" y="278"/>
                  </a:cubicBezTo>
                  <a:cubicBezTo>
                    <a:pt x="619" y="287"/>
                    <a:pt x="635" y="298"/>
                    <a:pt x="654" y="306"/>
                  </a:cubicBezTo>
                  <a:cubicBezTo>
                    <a:pt x="667" y="315"/>
                    <a:pt x="697" y="317"/>
                    <a:pt x="710" y="326"/>
                  </a:cubicBezTo>
                  <a:cubicBezTo>
                    <a:pt x="734" y="342"/>
                    <a:pt x="789" y="346"/>
                    <a:pt x="814" y="362"/>
                  </a:cubicBezTo>
                  <a:cubicBezTo>
                    <a:pt x="859" y="392"/>
                    <a:pt x="875" y="397"/>
                    <a:pt x="926" y="406"/>
                  </a:cubicBezTo>
                  <a:cubicBezTo>
                    <a:pt x="953" y="430"/>
                    <a:pt x="969" y="410"/>
                    <a:pt x="1002" y="418"/>
                  </a:cubicBezTo>
                  <a:cubicBezTo>
                    <a:pt x="1012" y="421"/>
                    <a:pt x="1046" y="440"/>
                    <a:pt x="1054" y="430"/>
                  </a:cubicBezTo>
                </a:path>
              </a:pathLst>
            </a:custGeom>
            <a:noFill/>
            <a:ln w="76200" cmpd="sng">
              <a:solidFill>
                <a:schemeClr val="hlink"/>
              </a:solidFill>
              <a:round/>
              <a:headEnd/>
              <a:tailEnd/>
            </a:ln>
            <a:effectLst/>
          </p:spPr>
          <p:txBody>
            <a:bodyPr wrap="none" anchor="ctr"/>
            <a:lstStyle/>
            <a:p>
              <a:endParaRPr lang="en-US"/>
            </a:p>
          </p:txBody>
        </p:sp>
        <p:sp>
          <p:nvSpPr>
            <p:cNvPr id="19556" name="Freeform 100"/>
            <p:cNvSpPr>
              <a:spLocks/>
            </p:cNvSpPr>
            <p:nvPr/>
          </p:nvSpPr>
          <p:spPr bwMode="auto">
            <a:xfrm>
              <a:off x="2345" y="1404"/>
              <a:ext cx="212" cy="24"/>
            </a:xfrm>
            <a:custGeom>
              <a:avLst/>
              <a:gdLst/>
              <a:ahLst/>
              <a:cxnLst>
                <a:cxn ang="0">
                  <a:pos x="0" y="11"/>
                </a:cxn>
                <a:cxn ang="0">
                  <a:pos x="54" y="24"/>
                </a:cxn>
                <a:cxn ang="0">
                  <a:pos x="108" y="22"/>
                </a:cxn>
                <a:cxn ang="0">
                  <a:pos x="167" y="20"/>
                </a:cxn>
                <a:cxn ang="0">
                  <a:pos x="170" y="8"/>
                </a:cxn>
                <a:cxn ang="0">
                  <a:pos x="193" y="0"/>
                </a:cxn>
                <a:cxn ang="0">
                  <a:pos x="339" y="10"/>
                </a:cxn>
                <a:cxn ang="0">
                  <a:pos x="451" y="42"/>
                </a:cxn>
                <a:cxn ang="0">
                  <a:pos x="493" y="60"/>
                </a:cxn>
                <a:cxn ang="0">
                  <a:pos x="730" y="109"/>
                </a:cxn>
              </a:cxnLst>
              <a:rect l="0" t="0" r="r" b="b"/>
              <a:pathLst>
                <a:path w="730" h="109">
                  <a:moveTo>
                    <a:pt x="0" y="11"/>
                  </a:moveTo>
                  <a:cubicBezTo>
                    <a:pt x="29" y="27"/>
                    <a:pt x="5" y="27"/>
                    <a:pt x="54" y="24"/>
                  </a:cubicBezTo>
                  <a:cubicBezTo>
                    <a:pt x="70" y="4"/>
                    <a:pt x="87" y="9"/>
                    <a:pt x="108" y="22"/>
                  </a:cubicBezTo>
                  <a:cubicBezTo>
                    <a:pt x="127" y="22"/>
                    <a:pt x="148" y="25"/>
                    <a:pt x="167" y="20"/>
                  </a:cubicBezTo>
                  <a:cubicBezTo>
                    <a:pt x="172" y="19"/>
                    <a:pt x="167" y="11"/>
                    <a:pt x="170" y="8"/>
                  </a:cubicBezTo>
                  <a:cubicBezTo>
                    <a:pt x="176" y="3"/>
                    <a:pt x="186" y="3"/>
                    <a:pt x="193" y="0"/>
                  </a:cubicBezTo>
                  <a:cubicBezTo>
                    <a:pt x="248" y="6"/>
                    <a:pt x="281" y="7"/>
                    <a:pt x="339" y="10"/>
                  </a:cubicBezTo>
                  <a:cubicBezTo>
                    <a:pt x="375" y="14"/>
                    <a:pt x="417" y="31"/>
                    <a:pt x="451" y="42"/>
                  </a:cubicBezTo>
                  <a:cubicBezTo>
                    <a:pt x="467" y="45"/>
                    <a:pt x="478" y="58"/>
                    <a:pt x="493" y="60"/>
                  </a:cubicBezTo>
                  <a:cubicBezTo>
                    <a:pt x="553" y="70"/>
                    <a:pt x="681" y="99"/>
                    <a:pt x="730" y="109"/>
                  </a:cubicBezTo>
                </a:path>
              </a:pathLst>
            </a:custGeom>
            <a:noFill/>
            <a:ln w="57150" cmpd="sng">
              <a:solidFill>
                <a:srgbClr val="FFFF99"/>
              </a:solidFill>
              <a:round/>
              <a:headEnd/>
              <a:tailEnd/>
            </a:ln>
            <a:effectLst/>
          </p:spPr>
          <p:txBody>
            <a:bodyPr wrap="none" anchor="ctr"/>
            <a:lstStyle/>
            <a:p>
              <a:endParaRPr lang="en-US"/>
            </a:p>
          </p:txBody>
        </p:sp>
        <p:sp>
          <p:nvSpPr>
            <p:cNvPr id="19557" name="Freeform 101"/>
            <p:cNvSpPr>
              <a:spLocks/>
            </p:cNvSpPr>
            <p:nvPr/>
          </p:nvSpPr>
          <p:spPr bwMode="auto">
            <a:xfrm>
              <a:off x="3788" y="1583"/>
              <a:ext cx="561" cy="362"/>
            </a:xfrm>
            <a:custGeom>
              <a:avLst/>
              <a:gdLst/>
              <a:ahLst/>
              <a:cxnLst>
                <a:cxn ang="0">
                  <a:pos x="0" y="59"/>
                </a:cxn>
                <a:cxn ang="0">
                  <a:pos x="34" y="32"/>
                </a:cxn>
                <a:cxn ang="0">
                  <a:pos x="69" y="8"/>
                </a:cxn>
                <a:cxn ang="0">
                  <a:pos x="134" y="5"/>
                </a:cxn>
                <a:cxn ang="0">
                  <a:pos x="237" y="39"/>
                </a:cxn>
                <a:cxn ang="0">
                  <a:pos x="309" y="89"/>
                </a:cxn>
                <a:cxn ang="0">
                  <a:pos x="511" y="233"/>
                </a:cxn>
                <a:cxn ang="0">
                  <a:pos x="691" y="381"/>
                </a:cxn>
                <a:cxn ang="0">
                  <a:pos x="750" y="451"/>
                </a:cxn>
              </a:cxnLst>
              <a:rect l="0" t="0" r="r" b="b"/>
              <a:pathLst>
                <a:path w="750" h="451">
                  <a:moveTo>
                    <a:pt x="0" y="59"/>
                  </a:moveTo>
                  <a:cubicBezTo>
                    <a:pt x="11" y="50"/>
                    <a:pt x="23" y="40"/>
                    <a:pt x="34" y="32"/>
                  </a:cubicBezTo>
                  <a:cubicBezTo>
                    <a:pt x="46" y="24"/>
                    <a:pt x="52" y="13"/>
                    <a:pt x="69" y="8"/>
                  </a:cubicBezTo>
                  <a:cubicBezTo>
                    <a:pt x="85" y="4"/>
                    <a:pt x="106" y="0"/>
                    <a:pt x="134" y="5"/>
                  </a:cubicBezTo>
                  <a:cubicBezTo>
                    <a:pt x="161" y="10"/>
                    <a:pt x="207" y="24"/>
                    <a:pt x="237" y="39"/>
                  </a:cubicBezTo>
                  <a:cubicBezTo>
                    <a:pt x="266" y="53"/>
                    <a:pt x="263" y="56"/>
                    <a:pt x="309" y="89"/>
                  </a:cubicBezTo>
                  <a:cubicBezTo>
                    <a:pt x="355" y="122"/>
                    <a:pt x="447" y="185"/>
                    <a:pt x="511" y="233"/>
                  </a:cubicBezTo>
                  <a:cubicBezTo>
                    <a:pt x="575" y="282"/>
                    <a:pt x="651" y="345"/>
                    <a:pt x="691" y="381"/>
                  </a:cubicBezTo>
                  <a:cubicBezTo>
                    <a:pt x="731" y="417"/>
                    <a:pt x="738" y="437"/>
                    <a:pt x="750" y="451"/>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58" name="Freeform 102"/>
            <p:cNvSpPr>
              <a:spLocks/>
            </p:cNvSpPr>
            <p:nvPr/>
          </p:nvSpPr>
          <p:spPr bwMode="auto">
            <a:xfrm>
              <a:off x="1952" y="1125"/>
              <a:ext cx="206" cy="103"/>
            </a:xfrm>
            <a:custGeom>
              <a:avLst/>
              <a:gdLst/>
              <a:ahLst/>
              <a:cxnLst>
                <a:cxn ang="0">
                  <a:pos x="0" y="3"/>
                </a:cxn>
                <a:cxn ang="0">
                  <a:pos x="27" y="3"/>
                </a:cxn>
                <a:cxn ang="0">
                  <a:pos x="41" y="0"/>
                </a:cxn>
                <a:cxn ang="0">
                  <a:pos x="68" y="7"/>
                </a:cxn>
                <a:cxn ang="0">
                  <a:pos x="102" y="47"/>
                </a:cxn>
                <a:cxn ang="0">
                  <a:pos x="111" y="56"/>
                </a:cxn>
                <a:cxn ang="0">
                  <a:pos x="147" y="73"/>
                </a:cxn>
                <a:cxn ang="0">
                  <a:pos x="177" y="90"/>
                </a:cxn>
                <a:cxn ang="0">
                  <a:pos x="181" y="95"/>
                </a:cxn>
                <a:cxn ang="0">
                  <a:pos x="188" y="98"/>
                </a:cxn>
                <a:cxn ang="0">
                  <a:pos x="204" y="111"/>
                </a:cxn>
                <a:cxn ang="0">
                  <a:pos x="228" y="116"/>
                </a:cxn>
                <a:cxn ang="0">
                  <a:pos x="242" y="123"/>
                </a:cxn>
                <a:cxn ang="0">
                  <a:pos x="275" y="128"/>
                </a:cxn>
              </a:cxnLst>
              <a:rect l="0" t="0" r="r" b="b"/>
              <a:pathLst>
                <a:path w="275" h="128">
                  <a:moveTo>
                    <a:pt x="0" y="3"/>
                  </a:moveTo>
                  <a:cubicBezTo>
                    <a:pt x="5" y="1"/>
                    <a:pt x="22" y="5"/>
                    <a:pt x="27" y="3"/>
                  </a:cubicBezTo>
                  <a:cubicBezTo>
                    <a:pt x="32" y="2"/>
                    <a:pt x="41" y="0"/>
                    <a:pt x="41" y="0"/>
                  </a:cubicBezTo>
                  <a:cubicBezTo>
                    <a:pt x="53" y="1"/>
                    <a:pt x="58" y="4"/>
                    <a:pt x="68" y="7"/>
                  </a:cubicBezTo>
                  <a:cubicBezTo>
                    <a:pt x="84" y="18"/>
                    <a:pt x="90" y="33"/>
                    <a:pt x="102" y="47"/>
                  </a:cubicBezTo>
                  <a:cubicBezTo>
                    <a:pt x="105" y="50"/>
                    <a:pt x="107" y="54"/>
                    <a:pt x="111" y="56"/>
                  </a:cubicBezTo>
                  <a:cubicBezTo>
                    <a:pt x="123" y="62"/>
                    <a:pt x="135" y="67"/>
                    <a:pt x="147" y="73"/>
                  </a:cubicBezTo>
                  <a:cubicBezTo>
                    <a:pt x="152" y="84"/>
                    <a:pt x="166" y="84"/>
                    <a:pt x="177" y="90"/>
                  </a:cubicBezTo>
                  <a:cubicBezTo>
                    <a:pt x="178" y="91"/>
                    <a:pt x="179" y="93"/>
                    <a:pt x="181" y="95"/>
                  </a:cubicBezTo>
                  <a:cubicBezTo>
                    <a:pt x="183" y="96"/>
                    <a:pt x="186" y="96"/>
                    <a:pt x="188" y="98"/>
                  </a:cubicBezTo>
                  <a:cubicBezTo>
                    <a:pt x="194" y="103"/>
                    <a:pt x="194" y="109"/>
                    <a:pt x="204" y="111"/>
                  </a:cubicBezTo>
                  <a:cubicBezTo>
                    <a:pt x="211" y="113"/>
                    <a:pt x="221" y="113"/>
                    <a:pt x="228" y="116"/>
                  </a:cubicBezTo>
                  <a:cubicBezTo>
                    <a:pt x="233" y="118"/>
                    <a:pt x="237" y="122"/>
                    <a:pt x="242" y="123"/>
                  </a:cubicBezTo>
                  <a:cubicBezTo>
                    <a:pt x="251" y="125"/>
                    <a:pt x="268" y="127"/>
                    <a:pt x="275" y="128"/>
                  </a:cubicBezTo>
                </a:path>
              </a:pathLst>
            </a:custGeom>
            <a:noFill/>
            <a:ln w="57150" cmpd="sng">
              <a:solidFill>
                <a:schemeClr val="hlink"/>
              </a:solidFill>
              <a:round/>
              <a:headEnd/>
              <a:tailEnd/>
            </a:ln>
            <a:effectLst/>
          </p:spPr>
          <p:txBody>
            <a:bodyPr wrap="none" anchor="ctr"/>
            <a:lstStyle/>
            <a:p>
              <a:endParaRPr lang="en-US"/>
            </a:p>
          </p:txBody>
        </p:sp>
        <p:sp>
          <p:nvSpPr>
            <p:cNvPr id="19559" name="Freeform 103"/>
            <p:cNvSpPr>
              <a:spLocks/>
            </p:cNvSpPr>
            <p:nvPr/>
          </p:nvSpPr>
          <p:spPr bwMode="auto">
            <a:xfrm>
              <a:off x="3544" y="1852"/>
              <a:ext cx="309" cy="337"/>
            </a:xfrm>
            <a:custGeom>
              <a:avLst/>
              <a:gdLst/>
              <a:ahLst/>
              <a:cxnLst>
                <a:cxn ang="0">
                  <a:pos x="6" y="0"/>
                </a:cxn>
                <a:cxn ang="0">
                  <a:pos x="36" y="39"/>
                </a:cxn>
                <a:cxn ang="0">
                  <a:pos x="129" y="84"/>
                </a:cxn>
                <a:cxn ang="0">
                  <a:pos x="204" y="123"/>
                </a:cxn>
                <a:cxn ang="0">
                  <a:pos x="339" y="201"/>
                </a:cxn>
                <a:cxn ang="0">
                  <a:pos x="357" y="255"/>
                </a:cxn>
                <a:cxn ang="0">
                  <a:pos x="390" y="351"/>
                </a:cxn>
                <a:cxn ang="0">
                  <a:pos x="405" y="408"/>
                </a:cxn>
                <a:cxn ang="0">
                  <a:pos x="411" y="429"/>
                </a:cxn>
                <a:cxn ang="0">
                  <a:pos x="420" y="432"/>
                </a:cxn>
              </a:cxnLst>
              <a:rect l="0" t="0" r="r" b="b"/>
              <a:pathLst>
                <a:path w="420" h="432">
                  <a:moveTo>
                    <a:pt x="6" y="0"/>
                  </a:moveTo>
                  <a:cubicBezTo>
                    <a:pt x="0" y="19"/>
                    <a:pt x="22" y="30"/>
                    <a:pt x="36" y="39"/>
                  </a:cubicBezTo>
                  <a:cubicBezTo>
                    <a:pt x="63" y="57"/>
                    <a:pt x="99" y="74"/>
                    <a:pt x="129" y="84"/>
                  </a:cubicBezTo>
                  <a:cubicBezTo>
                    <a:pt x="148" y="103"/>
                    <a:pt x="180" y="110"/>
                    <a:pt x="204" y="123"/>
                  </a:cubicBezTo>
                  <a:cubicBezTo>
                    <a:pt x="249" y="148"/>
                    <a:pt x="290" y="185"/>
                    <a:pt x="339" y="201"/>
                  </a:cubicBezTo>
                  <a:cubicBezTo>
                    <a:pt x="351" y="219"/>
                    <a:pt x="348" y="237"/>
                    <a:pt x="357" y="255"/>
                  </a:cubicBezTo>
                  <a:cubicBezTo>
                    <a:pt x="372" y="286"/>
                    <a:pt x="379" y="318"/>
                    <a:pt x="390" y="351"/>
                  </a:cubicBezTo>
                  <a:cubicBezTo>
                    <a:pt x="396" y="370"/>
                    <a:pt x="400" y="389"/>
                    <a:pt x="405" y="408"/>
                  </a:cubicBezTo>
                  <a:cubicBezTo>
                    <a:pt x="405" y="408"/>
                    <a:pt x="410" y="428"/>
                    <a:pt x="411" y="429"/>
                  </a:cubicBezTo>
                  <a:cubicBezTo>
                    <a:pt x="413" y="431"/>
                    <a:pt x="420" y="432"/>
                    <a:pt x="420" y="432"/>
                  </a:cubicBezTo>
                </a:path>
              </a:pathLst>
            </a:custGeom>
            <a:noFill/>
            <a:ln w="57150" cap="flat" cmpd="sng">
              <a:solidFill>
                <a:srgbClr val="FF3300"/>
              </a:solidFill>
              <a:prstDash val="sysDot"/>
              <a:round/>
              <a:headEnd/>
              <a:tailEnd/>
            </a:ln>
            <a:effectLst/>
          </p:spPr>
          <p:txBody>
            <a:bodyPr wrap="none" anchor="ctr"/>
            <a:lstStyle/>
            <a:p>
              <a:endParaRPr lang="en-US"/>
            </a:p>
          </p:txBody>
        </p:sp>
        <p:sp>
          <p:nvSpPr>
            <p:cNvPr id="19560" name="Line 104"/>
            <p:cNvSpPr>
              <a:spLocks noChangeShapeType="1"/>
            </p:cNvSpPr>
            <p:nvPr/>
          </p:nvSpPr>
          <p:spPr bwMode="auto">
            <a:xfrm flipH="1">
              <a:off x="3694" y="2164"/>
              <a:ext cx="165" cy="232"/>
            </a:xfrm>
            <a:prstGeom prst="line">
              <a:avLst/>
            </a:prstGeom>
            <a:noFill/>
            <a:ln w="57150">
              <a:solidFill>
                <a:srgbClr val="FFFF99"/>
              </a:solidFill>
              <a:round/>
              <a:headEnd type="none" w="sm" len="sm"/>
              <a:tailEnd type="none" w="sm" len="sm"/>
            </a:ln>
            <a:effectLst/>
          </p:spPr>
          <p:txBody>
            <a:bodyPr wrap="none" anchor="ctr"/>
            <a:lstStyle/>
            <a:p>
              <a:endParaRPr lang="en-US"/>
            </a:p>
          </p:txBody>
        </p:sp>
        <p:sp>
          <p:nvSpPr>
            <p:cNvPr id="19561" name="Freeform 105"/>
            <p:cNvSpPr>
              <a:spLocks/>
            </p:cNvSpPr>
            <p:nvPr/>
          </p:nvSpPr>
          <p:spPr bwMode="auto">
            <a:xfrm>
              <a:off x="3700" y="2402"/>
              <a:ext cx="95" cy="118"/>
            </a:xfrm>
            <a:custGeom>
              <a:avLst/>
              <a:gdLst/>
              <a:ahLst/>
              <a:cxnLst>
                <a:cxn ang="0">
                  <a:pos x="0" y="0"/>
                </a:cxn>
                <a:cxn ang="0">
                  <a:pos x="52" y="30"/>
                </a:cxn>
                <a:cxn ang="0">
                  <a:pos x="93" y="57"/>
                </a:cxn>
                <a:cxn ang="0">
                  <a:pos x="128" y="149"/>
                </a:cxn>
              </a:cxnLst>
              <a:rect l="0" t="0" r="r" b="b"/>
              <a:pathLst>
                <a:path w="129" h="150">
                  <a:moveTo>
                    <a:pt x="0" y="0"/>
                  </a:moveTo>
                  <a:lnTo>
                    <a:pt x="52" y="30"/>
                  </a:lnTo>
                  <a:lnTo>
                    <a:pt x="93" y="57"/>
                  </a:lnTo>
                  <a:lnTo>
                    <a:pt x="128" y="149"/>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62" name="Line 106"/>
            <p:cNvSpPr>
              <a:spLocks noChangeShapeType="1"/>
            </p:cNvSpPr>
            <p:nvPr/>
          </p:nvSpPr>
          <p:spPr bwMode="auto">
            <a:xfrm flipH="1">
              <a:off x="3332" y="2085"/>
              <a:ext cx="53" cy="152"/>
            </a:xfrm>
            <a:prstGeom prst="line">
              <a:avLst/>
            </a:prstGeom>
            <a:noFill/>
            <a:ln w="57150">
              <a:solidFill>
                <a:srgbClr val="FFFF99"/>
              </a:solidFill>
              <a:round/>
              <a:headEnd type="none" w="sm" len="sm"/>
              <a:tailEnd type="none" w="sm" len="sm"/>
            </a:ln>
            <a:effectLst/>
          </p:spPr>
          <p:txBody>
            <a:bodyPr wrap="none" anchor="ctr"/>
            <a:lstStyle/>
            <a:p>
              <a:endParaRPr lang="en-US"/>
            </a:p>
          </p:txBody>
        </p:sp>
        <p:sp>
          <p:nvSpPr>
            <p:cNvPr id="19563" name="Freeform 107"/>
            <p:cNvSpPr>
              <a:spLocks/>
            </p:cNvSpPr>
            <p:nvPr/>
          </p:nvSpPr>
          <p:spPr bwMode="auto">
            <a:xfrm>
              <a:off x="3303" y="2057"/>
              <a:ext cx="558" cy="115"/>
            </a:xfrm>
            <a:custGeom>
              <a:avLst/>
              <a:gdLst/>
              <a:ahLst/>
              <a:cxnLst>
                <a:cxn ang="0">
                  <a:pos x="0" y="86"/>
                </a:cxn>
                <a:cxn ang="0">
                  <a:pos x="62" y="40"/>
                </a:cxn>
                <a:cxn ang="0">
                  <a:pos x="192" y="9"/>
                </a:cxn>
                <a:cxn ang="0">
                  <a:pos x="441" y="0"/>
                </a:cxn>
                <a:cxn ang="0">
                  <a:pos x="754" y="144"/>
                </a:cxn>
              </a:cxnLst>
              <a:rect l="0" t="0" r="r" b="b"/>
              <a:pathLst>
                <a:path w="755" h="145">
                  <a:moveTo>
                    <a:pt x="0" y="86"/>
                  </a:moveTo>
                  <a:lnTo>
                    <a:pt x="62" y="40"/>
                  </a:lnTo>
                  <a:lnTo>
                    <a:pt x="192" y="9"/>
                  </a:lnTo>
                  <a:lnTo>
                    <a:pt x="441" y="0"/>
                  </a:lnTo>
                  <a:lnTo>
                    <a:pt x="754" y="144"/>
                  </a:lnTo>
                </a:path>
              </a:pathLst>
            </a:custGeom>
            <a:noFill/>
            <a:ln w="57150" cap="rnd" cmpd="sng">
              <a:solidFill>
                <a:srgbClr val="FFFF99"/>
              </a:solidFill>
              <a:prstDash val="solid"/>
              <a:round/>
              <a:headEnd type="none" w="sm" len="sm"/>
              <a:tailEnd type="none" w="sm" len="sm"/>
            </a:ln>
            <a:effectLst/>
          </p:spPr>
          <p:txBody>
            <a:bodyPr/>
            <a:lstStyle/>
            <a:p>
              <a:endParaRPr lang="en-US"/>
            </a:p>
          </p:txBody>
        </p:sp>
        <p:sp>
          <p:nvSpPr>
            <p:cNvPr id="19564" name="Freeform 108"/>
            <p:cNvSpPr>
              <a:spLocks/>
            </p:cNvSpPr>
            <p:nvPr/>
          </p:nvSpPr>
          <p:spPr bwMode="auto">
            <a:xfrm>
              <a:off x="3762" y="2175"/>
              <a:ext cx="95" cy="459"/>
            </a:xfrm>
            <a:custGeom>
              <a:avLst/>
              <a:gdLst/>
              <a:ahLst/>
              <a:cxnLst>
                <a:cxn ang="0">
                  <a:pos x="127" y="0"/>
                </a:cxn>
                <a:cxn ang="0">
                  <a:pos x="118" y="154"/>
                </a:cxn>
                <a:cxn ang="0">
                  <a:pos x="65" y="279"/>
                </a:cxn>
                <a:cxn ang="0">
                  <a:pos x="41" y="429"/>
                </a:cxn>
                <a:cxn ang="0">
                  <a:pos x="0" y="586"/>
                </a:cxn>
              </a:cxnLst>
              <a:rect l="0" t="0" r="r" b="b"/>
              <a:pathLst>
                <a:path w="128" h="587">
                  <a:moveTo>
                    <a:pt x="127" y="0"/>
                  </a:moveTo>
                  <a:lnTo>
                    <a:pt x="118" y="154"/>
                  </a:lnTo>
                  <a:lnTo>
                    <a:pt x="65" y="279"/>
                  </a:lnTo>
                  <a:lnTo>
                    <a:pt x="41" y="429"/>
                  </a:lnTo>
                  <a:lnTo>
                    <a:pt x="0" y="586"/>
                  </a:lnTo>
                </a:path>
              </a:pathLst>
            </a:custGeom>
            <a:noFill/>
            <a:ln w="76200" cap="rnd" cmpd="sng">
              <a:solidFill>
                <a:schemeClr val="hlink"/>
              </a:solidFill>
              <a:prstDash val="solid"/>
              <a:round/>
              <a:headEnd type="none" w="sm" len="sm"/>
              <a:tailEnd type="none" w="sm" len="sm"/>
            </a:ln>
            <a:effectLst/>
          </p:spPr>
          <p:txBody>
            <a:bodyPr/>
            <a:lstStyle/>
            <a:p>
              <a:endParaRPr lang="en-US"/>
            </a:p>
          </p:txBody>
        </p:sp>
        <p:sp>
          <p:nvSpPr>
            <p:cNvPr id="19565" name="Freeform 109"/>
            <p:cNvSpPr>
              <a:spLocks/>
            </p:cNvSpPr>
            <p:nvPr/>
          </p:nvSpPr>
          <p:spPr bwMode="auto">
            <a:xfrm>
              <a:off x="3765" y="2638"/>
              <a:ext cx="5" cy="239"/>
            </a:xfrm>
            <a:custGeom>
              <a:avLst/>
              <a:gdLst/>
              <a:ahLst/>
              <a:cxnLst>
                <a:cxn ang="0">
                  <a:pos x="0" y="0"/>
                </a:cxn>
                <a:cxn ang="0">
                  <a:pos x="5" y="355"/>
                </a:cxn>
              </a:cxnLst>
              <a:rect l="0" t="0" r="r" b="b"/>
              <a:pathLst>
                <a:path w="5" h="355">
                  <a:moveTo>
                    <a:pt x="0" y="0"/>
                  </a:moveTo>
                  <a:lnTo>
                    <a:pt x="5" y="355"/>
                  </a:lnTo>
                </a:path>
              </a:pathLst>
            </a:custGeom>
            <a:noFill/>
            <a:ln w="57150" cmpd="sng">
              <a:solidFill>
                <a:srgbClr val="FFFF99"/>
              </a:solidFill>
              <a:round/>
              <a:headEnd type="none" w="med" len="med"/>
              <a:tailEnd type="none" w="med" len="med"/>
            </a:ln>
            <a:effectLst/>
          </p:spPr>
          <p:txBody>
            <a:bodyPr/>
            <a:lstStyle/>
            <a:p>
              <a:endParaRPr lang="en-US"/>
            </a:p>
          </p:txBody>
        </p:sp>
        <p:sp>
          <p:nvSpPr>
            <p:cNvPr id="19566" name="Freeform 110"/>
            <p:cNvSpPr>
              <a:spLocks/>
            </p:cNvSpPr>
            <p:nvPr/>
          </p:nvSpPr>
          <p:spPr bwMode="auto">
            <a:xfrm>
              <a:off x="3750" y="2870"/>
              <a:ext cx="20" cy="182"/>
            </a:xfrm>
            <a:custGeom>
              <a:avLst/>
              <a:gdLst/>
              <a:ahLst/>
              <a:cxnLst>
                <a:cxn ang="0">
                  <a:pos x="28" y="0"/>
                </a:cxn>
                <a:cxn ang="0">
                  <a:pos x="0" y="269"/>
                </a:cxn>
              </a:cxnLst>
              <a:rect l="0" t="0" r="r" b="b"/>
              <a:pathLst>
                <a:path w="28" h="269">
                  <a:moveTo>
                    <a:pt x="28" y="0"/>
                  </a:moveTo>
                  <a:lnTo>
                    <a:pt x="0" y="269"/>
                  </a:lnTo>
                </a:path>
              </a:pathLst>
            </a:custGeom>
            <a:noFill/>
            <a:ln w="57150" cmpd="sng">
              <a:solidFill>
                <a:srgbClr val="FFFF99"/>
              </a:solidFill>
              <a:round/>
              <a:headEnd type="none" w="med" len="med"/>
              <a:tailEnd type="none" w="med" len="med"/>
            </a:ln>
            <a:effectLst/>
          </p:spPr>
          <p:txBody>
            <a:bodyPr/>
            <a:lstStyle/>
            <a:p>
              <a:endParaRPr lang="en-US"/>
            </a:p>
          </p:txBody>
        </p:sp>
        <p:sp>
          <p:nvSpPr>
            <p:cNvPr id="19567" name="Freeform 111"/>
            <p:cNvSpPr>
              <a:spLocks/>
            </p:cNvSpPr>
            <p:nvPr/>
          </p:nvSpPr>
          <p:spPr bwMode="auto">
            <a:xfrm>
              <a:off x="3663" y="2999"/>
              <a:ext cx="168" cy="60"/>
            </a:xfrm>
            <a:custGeom>
              <a:avLst/>
              <a:gdLst/>
              <a:ahLst/>
              <a:cxnLst>
                <a:cxn ang="0">
                  <a:pos x="0" y="0"/>
                </a:cxn>
                <a:cxn ang="0">
                  <a:pos x="77" y="43"/>
                </a:cxn>
                <a:cxn ang="0">
                  <a:pos x="139" y="82"/>
                </a:cxn>
                <a:cxn ang="0">
                  <a:pos x="235" y="91"/>
                </a:cxn>
              </a:cxnLst>
              <a:rect l="0" t="0" r="r" b="b"/>
              <a:pathLst>
                <a:path w="235" h="91">
                  <a:moveTo>
                    <a:pt x="0" y="0"/>
                  </a:moveTo>
                  <a:lnTo>
                    <a:pt x="77" y="43"/>
                  </a:lnTo>
                  <a:lnTo>
                    <a:pt x="139" y="82"/>
                  </a:lnTo>
                  <a:lnTo>
                    <a:pt x="235" y="91"/>
                  </a:lnTo>
                </a:path>
              </a:pathLst>
            </a:custGeom>
            <a:noFill/>
            <a:ln w="57150" cmpd="sng">
              <a:solidFill>
                <a:srgbClr val="FFFF99"/>
              </a:solidFill>
              <a:round/>
              <a:headEnd type="none" w="med" len="med"/>
              <a:tailEnd type="none" w="med" len="med"/>
            </a:ln>
            <a:effectLst/>
          </p:spPr>
          <p:txBody>
            <a:bodyPr/>
            <a:lstStyle/>
            <a:p>
              <a:endParaRPr lang="en-US"/>
            </a:p>
          </p:txBody>
        </p:sp>
        <p:sp>
          <p:nvSpPr>
            <p:cNvPr id="19568" name="Freeform 112"/>
            <p:cNvSpPr>
              <a:spLocks/>
            </p:cNvSpPr>
            <p:nvPr/>
          </p:nvSpPr>
          <p:spPr bwMode="auto">
            <a:xfrm>
              <a:off x="3765" y="2870"/>
              <a:ext cx="138" cy="59"/>
            </a:xfrm>
            <a:custGeom>
              <a:avLst/>
              <a:gdLst/>
              <a:ahLst/>
              <a:cxnLst>
                <a:cxn ang="0">
                  <a:pos x="0" y="0"/>
                </a:cxn>
                <a:cxn ang="0">
                  <a:pos x="125" y="72"/>
                </a:cxn>
                <a:cxn ang="0">
                  <a:pos x="192" y="87"/>
                </a:cxn>
              </a:cxnLst>
              <a:rect l="0" t="0" r="r" b="b"/>
              <a:pathLst>
                <a:path w="192" h="87">
                  <a:moveTo>
                    <a:pt x="0" y="0"/>
                  </a:moveTo>
                  <a:lnTo>
                    <a:pt x="125" y="72"/>
                  </a:lnTo>
                  <a:lnTo>
                    <a:pt x="192" y="87"/>
                  </a:lnTo>
                </a:path>
              </a:pathLst>
            </a:custGeom>
            <a:noFill/>
            <a:ln w="57150" cmpd="sng">
              <a:solidFill>
                <a:srgbClr val="FFFF99"/>
              </a:solidFill>
              <a:round/>
              <a:headEnd type="none" w="med" len="med"/>
              <a:tailEnd type="none" w="med" len="med"/>
            </a:ln>
            <a:effectLst/>
          </p:spPr>
          <p:txBody>
            <a:bodyPr/>
            <a:lstStyle/>
            <a:p>
              <a:endParaRPr lang="en-US"/>
            </a:p>
          </p:txBody>
        </p:sp>
        <p:sp>
          <p:nvSpPr>
            <p:cNvPr id="19569" name="Freeform 113"/>
            <p:cNvSpPr>
              <a:spLocks/>
            </p:cNvSpPr>
            <p:nvPr/>
          </p:nvSpPr>
          <p:spPr bwMode="auto">
            <a:xfrm>
              <a:off x="3812" y="1804"/>
              <a:ext cx="186" cy="88"/>
            </a:xfrm>
            <a:custGeom>
              <a:avLst/>
              <a:gdLst/>
              <a:ahLst/>
              <a:cxnLst>
                <a:cxn ang="0">
                  <a:pos x="0" y="237"/>
                </a:cxn>
                <a:cxn ang="0">
                  <a:pos x="27" y="198"/>
                </a:cxn>
                <a:cxn ang="0">
                  <a:pos x="54" y="171"/>
                </a:cxn>
                <a:cxn ang="0">
                  <a:pos x="237" y="102"/>
                </a:cxn>
                <a:cxn ang="0">
                  <a:pos x="282" y="93"/>
                </a:cxn>
                <a:cxn ang="0">
                  <a:pos x="372" y="81"/>
                </a:cxn>
                <a:cxn ang="0">
                  <a:pos x="462" y="36"/>
                </a:cxn>
                <a:cxn ang="0">
                  <a:pos x="477" y="18"/>
                </a:cxn>
                <a:cxn ang="0">
                  <a:pos x="483" y="0"/>
                </a:cxn>
              </a:cxnLst>
              <a:rect l="0" t="0" r="r" b="b"/>
              <a:pathLst>
                <a:path w="483" h="237">
                  <a:moveTo>
                    <a:pt x="0" y="237"/>
                  </a:moveTo>
                  <a:cubicBezTo>
                    <a:pt x="18" y="231"/>
                    <a:pt x="22" y="214"/>
                    <a:pt x="27" y="198"/>
                  </a:cubicBezTo>
                  <a:cubicBezTo>
                    <a:pt x="30" y="189"/>
                    <a:pt x="46" y="177"/>
                    <a:pt x="54" y="171"/>
                  </a:cubicBezTo>
                  <a:cubicBezTo>
                    <a:pt x="104" y="132"/>
                    <a:pt x="174" y="110"/>
                    <a:pt x="237" y="102"/>
                  </a:cubicBezTo>
                  <a:cubicBezTo>
                    <a:pt x="264" y="93"/>
                    <a:pt x="249" y="97"/>
                    <a:pt x="282" y="93"/>
                  </a:cubicBezTo>
                  <a:cubicBezTo>
                    <a:pt x="313" y="85"/>
                    <a:pt x="339" y="83"/>
                    <a:pt x="372" y="81"/>
                  </a:cubicBezTo>
                  <a:cubicBezTo>
                    <a:pt x="403" y="71"/>
                    <a:pt x="439" y="59"/>
                    <a:pt x="462" y="36"/>
                  </a:cubicBezTo>
                  <a:cubicBezTo>
                    <a:pt x="468" y="30"/>
                    <a:pt x="474" y="26"/>
                    <a:pt x="477" y="18"/>
                  </a:cubicBezTo>
                  <a:cubicBezTo>
                    <a:pt x="480" y="12"/>
                    <a:pt x="483" y="0"/>
                    <a:pt x="483" y="0"/>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70" name="Freeform 114"/>
            <p:cNvSpPr>
              <a:spLocks/>
            </p:cNvSpPr>
            <p:nvPr/>
          </p:nvSpPr>
          <p:spPr bwMode="auto">
            <a:xfrm>
              <a:off x="3542" y="1845"/>
              <a:ext cx="310" cy="338"/>
            </a:xfrm>
            <a:custGeom>
              <a:avLst/>
              <a:gdLst/>
              <a:ahLst/>
              <a:cxnLst>
                <a:cxn ang="0">
                  <a:pos x="6" y="0"/>
                </a:cxn>
                <a:cxn ang="0">
                  <a:pos x="36" y="39"/>
                </a:cxn>
                <a:cxn ang="0">
                  <a:pos x="129" y="84"/>
                </a:cxn>
                <a:cxn ang="0">
                  <a:pos x="204" y="123"/>
                </a:cxn>
                <a:cxn ang="0">
                  <a:pos x="339" y="201"/>
                </a:cxn>
                <a:cxn ang="0">
                  <a:pos x="357" y="255"/>
                </a:cxn>
                <a:cxn ang="0">
                  <a:pos x="390" y="351"/>
                </a:cxn>
                <a:cxn ang="0">
                  <a:pos x="405" y="408"/>
                </a:cxn>
                <a:cxn ang="0">
                  <a:pos x="411" y="429"/>
                </a:cxn>
                <a:cxn ang="0">
                  <a:pos x="420" y="432"/>
                </a:cxn>
              </a:cxnLst>
              <a:rect l="0" t="0" r="r" b="b"/>
              <a:pathLst>
                <a:path w="420" h="432">
                  <a:moveTo>
                    <a:pt x="6" y="0"/>
                  </a:moveTo>
                  <a:cubicBezTo>
                    <a:pt x="0" y="19"/>
                    <a:pt x="22" y="30"/>
                    <a:pt x="36" y="39"/>
                  </a:cubicBezTo>
                  <a:cubicBezTo>
                    <a:pt x="63" y="57"/>
                    <a:pt x="99" y="74"/>
                    <a:pt x="129" y="84"/>
                  </a:cubicBezTo>
                  <a:cubicBezTo>
                    <a:pt x="148" y="103"/>
                    <a:pt x="180" y="110"/>
                    <a:pt x="204" y="123"/>
                  </a:cubicBezTo>
                  <a:cubicBezTo>
                    <a:pt x="249" y="148"/>
                    <a:pt x="290" y="185"/>
                    <a:pt x="339" y="201"/>
                  </a:cubicBezTo>
                  <a:cubicBezTo>
                    <a:pt x="351" y="219"/>
                    <a:pt x="348" y="237"/>
                    <a:pt x="357" y="255"/>
                  </a:cubicBezTo>
                  <a:cubicBezTo>
                    <a:pt x="372" y="286"/>
                    <a:pt x="379" y="318"/>
                    <a:pt x="390" y="351"/>
                  </a:cubicBezTo>
                  <a:cubicBezTo>
                    <a:pt x="396" y="370"/>
                    <a:pt x="400" y="389"/>
                    <a:pt x="405" y="408"/>
                  </a:cubicBezTo>
                  <a:cubicBezTo>
                    <a:pt x="405" y="408"/>
                    <a:pt x="410" y="428"/>
                    <a:pt x="411" y="429"/>
                  </a:cubicBezTo>
                  <a:cubicBezTo>
                    <a:pt x="413" y="431"/>
                    <a:pt x="420" y="432"/>
                    <a:pt x="420" y="432"/>
                  </a:cubicBezTo>
                </a:path>
              </a:pathLst>
            </a:custGeom>
            <a:noFill/>
            <a:ln w="76200" cmpd="sng">
              <a:solidFill>
                <a:schemeClr val="hlink"/>
              </a:solidFill>
              <a:round/>
              <a:headEnd/>
              <a:tailEnd/>
            </a:ln>
            <a:effectLst/>
          </p:spPr>
          <p:txBody>
            <a:bodyPr wrap="none" anchor="ctr"/>
            <a:lstStyle/>
            <a:p>
              <a:endParaRPr lang="en-US"/>
            </a:p>
          </p:txBody>
        </p:sp>
        <p:sp>
          <p:nvSpPr>
            <p:cNvPr id="19571" name="Freeform 115"/>
            <p:cNvSpPr>
              <a:spLocks/>
            </p:cNvSpPr>
            <p:nvPr/>
          </p:nvSpPr>
          <p:spPr bwMode="auto">
            <a:xfrm>
              <a:off x="4375" y="1735"/>
              <a:ext cx="42" cy="267"/>
            </a:xfrm>
            <a:custGeom>
              <a:avLst/>
              <a:gdLst/>
              <a:ahLst/>
              <a:cxnLst>
                <a:cxn ang="0">
                  <a:pos x="37" y="333"/>
                </a:cxn>
                <a:cxn ang="0">
                  <a:pos x="55" y="290"/>
                </a:cxn>
                <a:cxn ang="0">
                  <a:pos x="55" y="271"/>
                </a:cxn>
                <a:cxn ang="0">
                  <a:pos x="52" y="260"/>
                </a:cxn>
                <a:cxn ang="0">
                  <a:pos x="30" y="258"/>
                </a:cxn>
                <a:cxn ang="0">
                  <a:pos x="8" y="228"/>
                </a:cxn>
                <a:cxn ang="0">
                  <a:pos x="28" y="183"/>
                </a:cxn>
                <a:cxn ang="0">
                  <a:pos x="19" y="49"/>
                </a:cxn>
                <a:cxn ang="0">
                  <a:pos x="22" y="22"/>
                </a:cxn>
                <a:cxn ang="0">
                  <a:pos x="30" y="0"/>
                </a:cxn>
              </a:cxnLst>
              <a:rect l="0" t="0" r="r" b="b"/>
              <a:pathLst>
                <a:path w="56" h="333">
                  <a:moveTo>
                    <a:pt x="37" y="333"/>
                  </a:moveTo>
                  <a:cubicBezTo>
                    <a:pt x="46" y="326"/>
                    <a:pt x="52" y="301"/>
                    <a:pt x="55" y="290"/>
                  </a:cubicBezTo>
                  <a:cubicBezTo>
                    <a:pt x="48" y="280"/>
                    <a:pt x="39" y="275"/>
                    <a:pt x="55" y="271"/>
                  </a:cubicBezTo>
                  <a:cubicBezTo>
                    <a:pt x="54" y="268"/>
                    <a:pt x="56" y="262"/>
                    <a:pt x="52" y="260"/>
                  </a:cubicBezTo>
                  <a:cubicBezTo>
                    <a:pt x="46" y="257"/>
                    <a:pt x="37" y="261"/>
                    <a:pt x="30" y="258"/>
                  </a:cubicBezTo>
                  <a:cubicBezTo>
                    <a:pt x="26" y="255"/>
                    <a:pt x="0" y="231"/>
                    <a:pt x="8" y="228"/>
                  </a:cubicBezTo>
                  <a:cubicBezTo>
                    <a:pt x="19" y="203"/>
                    <a:pt x="34" y="207"/>
                    <a:pt x="28" y="183"/>
                  </a:cubicBezTo>
                  <a:cubicBezTo>
                    <a:pt x="29" y="132"/>
                    <a:pt x="36" y="94"/>
                    <a:pt x="19" y="49"/>
                  </a:cubicBezTo>
                  <a:cubicBezTo>
                    <a:pt x="20" y="39"/>
                    <a:pt x="20" y="30"/>
                    <a:pt x="22" y="22"/>
                  </a:cubicBezTo>
                  <a:cubicBezTo>
                    <a:pt x="24" y="13"/>
                    <a:pt x="30" y="11"/>
                    <a:pt x="30" y="0"/>
                  </a:cubicBezTo>
                </a:path>
              </a:pathLst>
            </a:custGeom>
            <a:noFill/>
            <a:ln w="57150" cap="flat" cmpd="sng">
              <a:solidFill>
                <a:srgbClr val="FFFF99"/>
              </a:solidFill>
              <a:prstDash val="solid"/>
              <a:round/>
              <a:headEnd type="none" w="med" len="med"/>
              <a:tailEnd type="none" w="med" len="med"/>
            </a:ln>
            <a:effectLst/>
          </p:spPr>
          <p:txBody>
            <a:bodyPr/>
            <a:lstStyle/>
            <a:p>
              <a:endParaRPr lang="en-US"/>
            </a:p>
          </p:txBody>
        </p:sp>
        <p:sp>
          <p:nvSpPr>
            <p:cNvPr id="19572" name="Freeform 116"/>
            <p:cNvSpPr>
              <a:spLocks/>
            </p:cNvSpPr>
            <p:nvPr/>
          </p:nvSpPr>
          <p:spPr bwMode="auto">
            <a:xfrm>
              <a:off x="3775" y="1798"/>
              <a:ext cx="39" cy="94"/>
            </a:xfrm>
            <a:custGeom>
              <a:avLst/>
              <a:gdLst/>
              <a:ahLst/>
              <a:cxnLst>
                <a:cxn ang="0">
                  <a:pos x="220" y="267"/>
                </a:cxn>
                <a:cxn ang="0">
                  <a:pos x="157" y="93"/>
                </a:cxn>
                <a:cxn ang="0">
                  <a:pos x="85" y="90"/>
                </a:cxn>
                <a:cxn ang="0">
                  <a:pos x="22" y="54"/>
                </a:cxn>
                <a:cxn ang="0">
                  <a:pos x="1" y="0"/>
                </a:cxn>
              </a:cxnLst>
              <a:rect l="0" t="0" r="r" b="b"/>
              <a:pathLst>
                <a:path w="231" h="267">
                  <a:moveTo>
                    <a:pt x="220" y="267"/>
                  </a:moveTo>
                  <a:cubicBezTo>
                    <a:pt x="214" y="225"/>
                    <a:pt x="231" y="101"/>
                    <a:pt x="157" y="93"/>
                  </a:cubicBezTo>
                  <a:cubicBezTo>
                    <a:pt x="133" y="90"/>
                    <a:pt x="109" y="91"/>
                    <a:pt x="85" y="90"/>
                  </a:cubicBezTo>
                  <a:cubicBezTo>
                    <a:pt x="62" y="82"/>
                    <a:pt x="45" y="62"/>
                    <a:pt x="22" y="54"/>
                  </a:cubicBezTo>
                  <a:cubicBezTo>
                    <a:pt x="0" y="32"/>
                    <a:pt x="1" y="37"/>
                    <a:pt x="1" y="0"/>
                  </a:cubicBezTo>
                </a:path>
              </a:pathLst>
            </a:custGeom>
            <a:noFill/>
            <a:ln w="57150" cmpd="sng">
              <a:solidFill>
                <a:srgbClr val="FFFF99"/>
              </a:solidFill>
              <a:round/>
              <a:headEnd/>
              <a:tailEnd/>
            </a:ln>
            <a:effectLst/>
          </p:spPr>
          <p:txBody>
            <a:bodyPr wrap="none" anchor="ctr"/>
            <a:lstStyle/>
            <a:p>
              <a:endParaRPr lang="en-US"/>
            </a:p>
          </p:txBody>
        </p:sp>
        <p:sp>
          <p:nvSpPr>
            <p:cNvPr id="19573" name="Freeform 117"/>
            <p:cNvSpPr>
              <a:spLocks/>
            </p:cNvSpPr>
            <p:nvPr/>
          </p:nvSpPr>
          <p:spPr bwMode="auto">
            <a:xfrm>
              <a:off x="3619" y="1846"/>
              <a:ext cx="23" cy="61"/>
            </a:xfrm>
            <a:custGeom>
              <a:avLst/>
              <a:gdLst/>
              <a:ahLst/>
              <a:cxnLst>
                <a:cxn ang="0">
                  <a:pos x="57" y="168"/>
                </a:cxn>
                <a:cxn ang="0">
                  <a:pos x="42" y="105"/>
                </a:cxn>
                <a:cxn ang="0">
                  <a:pos x="0" y="0"/>
                </a:cxn>
              </a:cxnLst>
              <a:rect l="0" t="0" r="r" b="b"/>
              <a:pathLst>
                <a:path w="57" h="168">
                  <a:moveTo>
                    <a:pt x="57" y="168"/>
                  </a:moveTo>
                  <a:cubicBezTo>
                    <a:pt x="54" y="146"/>
                    <a:pt x="49" y="126"/>
                    <a:pt x="42" y="105"/>
                  </a:cubicBezTo>
                  <a:cubicBezTo>
                    <a:pt x="37" y="64"/>
                    <a:pt x="30" y="30"/>
                    <a:pt x="0" y="0"/>
                  </a:cubicBezTo>
                </a:path>
              </a:pathLst>
            </a:custGeom>
            <a:noFill/>
            <a:ln w="57150" cmpd="sng">
              <a:solidFill>
                <a:srgbClr val="FF3300"/>
              </a:solidFill>
              <a:round/>
              <a:headEnd/>
              <a:tailEnd/>
            </a:ln>
            <a:effectLst/>
          </p:spPr>
          <p:txBody>
            <a:bodyPr wrap="none" anchor="ctr"/>
            <a:lstStyle/>
            <a:p>
              <a:endParaRPr lang="en-US"/>
            </a:p>
          </p:txBody>
        </p:sp>
        <p:sp>
          <p:nvSpPr>
            <p:cNvPr id="19574" name="Freeform 118"/>
            <p:cNvSpPr>
              <a:spLocks/>
            </p:cNvSpPr>
            <p:nvPr/>
          </p:nvSpPr>
          <p:spPr bwMode="auto">
            <a:xfrm>
              <a:off x="3630" y="1826"/>
              <a:ext cx="61" cy="39"/>
            </a:xfrm>
            <a:custGeom>
              <a:avLst/>
              <a:gdLst/>
              <a:ahLst/>
              <a:cxnLst>
                <a:cxn ang="0">
                  <a:pos x="0" y="144"/>
                </a:cxn>
                <a:cxn ang="0">
                  <a:pos x="66" y="84"/>
                </a:cxn>
                <a:cxn ang="0">
                  <a:pos x="93" y="69"/>
                </a:cxn>
                <a:cxn ang="0">
                  <a:pos x="129" y="48"/>
                </a:cxn>
                <a:cxn ang="0">
                  <a:pos x="108" y="0"/>
                </a:cxn>
              </a:cxnLst>
              <a:rect l="0" t="0" r="r" b="b"/>
              <a:pathLst>
                <a:path w="142" h="144">
                  <a:moveTo>
                    <a:pt x="0" y="144"/>
                  </a:moveTo>
                  <a:cubicBezTo>
                    <a:pt x="31" y="136"/>
                    <a:pt x="45" y="105"/>
                    <a:pt x="66" y="84"/>
                  </a:cubicBezTo>
                  <a:cubicBezTo>
                    <a:pt x="73" y="77"/>
                    <a:pt x="93" y="69"/>
                    <a:pt x="93" y="69"/>
                  </a:cubicBezTo>
                  <a:cubicBezTo>
                    <a:pt x="102" y="56"/>
                    <a:pt x="116" y="57"/>
                    <a:pt x="129" y="48"/>
                  </a:cubicBezTo>
                  <a:cubicBezTo>
                    <a:pt x="142" y="29"/>
                    <a:pt x="126" y="9"/>
                    <a:pt x="108" y="0"/>
                  </a:cubicBezTo>
                </a:path>
              </a:pathLst>
            </a:custGeom>
            <a:noFill/>
            <a:ln w="76200" cmpd="sng">
              <a:solidFill>
                <a:srgbClr val="FF3300"/>
              </a:solidFill>
              <a:round/>
              <a:headEnd/>
              <a:tailEnd/>
            </a:ln>
            <a:effectLst/>
          </p:spPr>
          <p:txBody>
            <a:bodyPr wrap="none" anchor="ctr"/>
            <a:lstStyle/>
            <a:p>
              <a:endParaRPr lang="en-US"/>
            </a:p>
          </p:txBody>
        </p:sp>
        <p:sp>
          <p:nvSpPr>
            <p:cNvPr id="19575" name="Freeform 119"/>
            <p:cNvSpPr>
              <a:spLocks/>
            </p:cNvSpPr>
            <p:nvPr/>
          </p:nvSpPr>
          <p:spPr bwMode="auto">
            <a:xfrm>
              <a:off x="3793" y="1889"/>
              <a:ext cx="19" cy="117"/>
            </a:xfrm>
            <a:custGeom>
              <a:avLst/>
              <a:gdLst/>
              <a:ahLst/>
              <a:cxnLst>
                <a:cxn ang="0">
                  <a:pos x="28" y="0"/>
                </a:cxn>
                <a:cxn ang="0">
                  <a:pos x="12" y="39"/>
                </a:cxn>
                <a:cxn ang="0">
                  <a:pos x="0" y="93"/>
                </a:cxn>
                <a:cxn ang="0">
                  <a:pos x="6" y="173"/>
                </a:cxn>
              </a:cxnLst>
              <a:rect l="0" t="0" r="r" b="b"/>
              <a:pathLst>
                <a:path w="28" h="173">
                  <a:moveTo>
                    <a:pt x="28" y="0"/>
                  </a:moveTo>
                  <a:cubicBezTo>
                    <a:pt x="21" y="12"/>
                    <a:pt x="17" y="26"/>
                    <a:pt x="12" y="39"/>
                  </a:cubicBezTo>
                  <a:cubicBezTo>
                    <a:pt x="9" y="57"/>
                    <a:pt x="5" y="75"/>
                    <a:pt x="0" y="93"/>
                  </a:cubicBezTo>
                  <a:cubicBezTo>
                    <a:pt x="1" y="116"/>
                    <a:pt x="6" y="148"/>
                    <a:pt x="6" y="173"/>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76" name="Oval 120"/>
            <p:cNvSpPr>
              <a:spLocks noChangeArrowheads="1"/>
            </p:cNvSpPr>
            <p:nvPr/>
          </p:nvSpPr>
          <p:spPr bwMode="auto">
            <a:xfrm>
              <a:off x="1640" y="1044"/>
              <a:ext cx="49" cy="4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77" name="Text Box 121"/>
            <p:cNvSpPr txBox="1">
              <a:spLocks noChangeArrowheads="1"/>
            </p:cNvSpPr>
            <p:nvPr/>
          </p:nvSpPr>
          <p:spPr bwMode="auto">
            <a:xfrm>
              <a:off x="771" y="1448"/>
              <a:ext cx="1016" cy="188"/>
            </a:xfrm>
            <a:prstGeom prst="rect">
              <a:avLst/>
            </a:prstGeom>
            <a:noFill/>
            <a:ln w="57150">
              <a:noFill/>
              <a:miter lim="800000"/>
              <a:headEnd/>
              <a:tailEnd/>
            </a:ln>
            <a:effectLst/>
          </p:spPr>
          <p:txBody>
            <a:bodyPr>
              <a:spAutoFit/>
            </a:bodyPr>
            <a:lstStyle/>
            <a:p>
              <a:pPr algn="ctr">
                <a:lnSpc>
                  <a:spcPct val="75000"/>
                </a:lnSpc>
                <a:spcBef>
                  <a:spcPct val="30000"/>
                </a:spcBef>
              </a:pPr>
              <a:r>
                <a:rPr lang="en-US" sz="1400" b="1">
                  <a:solidFill>
                    <a:schemeClr val="tx2"/>
                  </a:solidFill>
                  <a:latin typeface="Arial" charset="0"/>
                </a:rPr>
                <a:t>Vancouver</a:t>
              </a:r>
            </a:p>
          </p:txBody>
        </p:sp>
        <p:sp>
          <p:nvSpPr>
            <p:cNvPr id="19578" name="Text Box 122"/>
            <p:cNvSpPr txBox="1">
              <a:spLocks noChangeArrowheads="1"/>
            </p:cNvSpPr>
            <p:nvPr/>
          </p:nvSpPr>
          <p:spPr bwMode="auto">
            <a:xfrm>
              <a:off x="2127" y="1092"/>
              <a:ext cx="689" cy="182"/>
            </a:xfrm>
            <a:prstGeom prst="rect">
              <a:avLst/>
            </a:prstGeom>
            <a:noFill/>
            <a:ln w="57150">
              <a:noFill/>
              <a:miter lim="800000"/>
              <a:headEnd/>
              <a:tailEnd/>
            </a:ln>
            <a:effectLst/>
          </p:spPr>
          <p:txBody>
            <a:bodyPr>
              <a:spAutoFit/>
            </a:bodyPr>
            <a:lstStyle/>
            <a:p>
              <a:pPr algn="ctr">
                <a:spcBef>
                  <a:spcPct val="50000"/>
                </a:spcBef>
              </a:pPr>
              <a:r>
                <a:rPr lang="en-US" sz="1000" b="1">
                  <a:latin typeface="Arial" charset="0"/>
                </a:rPr>
                <a:t>Edmonton</a:t>
              </a:r>
            </a:p>
          </p:txBody>
        </p:sp>
        <p:sp>
          <p:nvSpPr>
            <p:cNvPr id="19579" name="Oval 123"/>
            <p:cNvSpPr>
              <a:spLocks noChangeArrowheads="1"/>
            </p:cNvSpPr>
            <p:nvPr/>
          </p:nvSpPr>
          <p:spPr bwMode="auto">
            <a:xfrm>
              <a:off x="2400" y="1199"/>
              <a:ext cx="50" cy="4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80" name="Text Box 124"/>
            <p:cNvSpPr txBox="1">
              <a:spLocks noChangeArrowheads="1"/>
            </p:cNvSpPr>
            <p:nvPr/>
          </p:nvSpPr>
          <p:spPr bwMode="auto">
            <a:xfrm>
              <a:off x="3258" y="1477"/>
              <a:ext cx="579" cy="181"/>
            </a:xfrm>
            <a:prstGeom prst="rect">
              <a:avLst/>
            </a:prstGeom>
            <a:noFill/>
            <a:ln w="57150">
              <a:noFill/>
              <a:miter lim="800000"/>
              <a:headEnd/>
              <a:tailEnd/>
            </a:ln>
            <a:effectLst/>
          </p:spPr>
          <p:txBody>
            <a:bodyPr>
              <a:spAutoFit/>
            </a:bodyPr>
            <a:lstStyle/>
            <a:p>
              <a:pPr algn="ctr">
                <a:spcBef>
                  <a:spcPct val="50000"/>
                </a:spcBef>
              </a:pPr>
              <a:r>
                <a:rPr lang="en-US" sz="1000" b="1">
                  <a:latin typeface="Arial" charset="0"/>
                </a:rPr>
                <a:t>Winnipeg</a:t>
              </a:r>
            </a:p>
          </p:txBody>
        </p:sp>
        <p:sp>
          <p:nvSpPr>
            <p:cNvPr id="19581" name="Oval 125"/>
            <p:cNvSpPr>
              <a:spLocks noChangeArrowheads="1"/>
            </p:cNvSpPr>
            <p:nvPr/>
          </p:nvSpPr>
          <p:spPr bwMode="auto">
            <a:xfrm>
              <a:off x="3226" y="1525"/>
              <a:ext cx="50" cy="4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82" name="Text Box 126"/>
            <p:cNvSpPr txBox="1">
              <a:spLocks noChangeArrowheads="1"/>
            </p:cNvSpPr>
            <p:nvPr/>
          </p:nvSpPr>
          <p:spPr bwMode="auto">
            <a:xfrm>
              <a:off x="5092" y="1708"/>
              <a:ext cx="567" cy="181"/>
            </a:xfrm>
            <a:prstGeom prst="rect">
              <a:avLst/>
            </a:prstGeom>
            <a:noFill/>
            <a:ln w="57150">
              <a:noFill/>
              <a:miter lim="800000"/>
              <a:headEnd/>
              <a:tailEnd/>
            </a:ln>
            <a:effectLst/>
          </p:spPr>
          <p:txBody>
            <a:bodyPr>
              <a:spAutoFit/>
            </a:bodyPr>
            <a:lstStyle/>
            <a:p>
              <a:pPr algn="ctr">
                <a:spcBef>
                  <a:spcPct val="50000"/>
                </a:spcBef>
              </a:pPr>
              <a:r>
                <a:rPr lang="en-US" sz="1000" b="1">
                  <a:solidFill>
                    <a:schemeClr val="bg1"/>
                  </a:solidFill>
                  <a:latin typeface="Arial" charset="0"/>
                </a:rPr>
                <a:t>Halifax</a:t>
              </a:r>
            </a:p>
          </p:txBody>
        </p:sp>
        <p:sp>
          <p:nvSpPr>
            <p:cNvPr id="19583" name="Oval 127"/>
            <p:cNvSpPr>
              <a:spLocks noChangeArrowheads="1"/>
            </p:cNvSpPr>
            <p:nvPr/>
          </p:nvSpPr>
          <p:spPr bwMode="auto">
            <a:xfrm>
              <a:off x="5222" y="1666"/>
              <a:ext cx="49"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84" name="Text Box 128"/>
            <p:cNvSpPr txBox="1">
              <a:spLocks noChangeArrowheads="1"/>
            </p:cNvSpPr>
            <p:nvPr/>
          </p:nvSpPr>
          <p:spPr bwMode="auto">
            <a:xfrm>
              <a:off x="3791" y="2159"/>
              <a:ext cx="610" cy="182"/>
            </a:xfrm>
            <a:prstGeom prst="rect">
              <a:avLst/>
            </a:prstGeom>
            <a:noFill/>
            <a:ln w="57150">
              <a:noFill/>
              <a:miter lim="800000"/>
              <a:headEnd/>
              <a:tailEnd/>
            </a:ln>
            <a:effectLst/>
          </p:spPr>
          <p:txBody>
            <a:bodyPr>
              <a:spAutoFit/>
            </a:bodyPr>
            <a:lstStyle/>
            <a:p>
              <a:pPr algn="ctr">
                <a:spcBef>
                  <a:spcPct val="50000"/>
                </a:spcBef>
              </a:pPr>
              <a:r>
                <a:rPr lang="en-US" sz="1000" b="1">
                  <a:latin typeface="Arial" charset="0"/>
                </a:rPr>
                <a:t>Chicago</a:t>
              </a:r>
            </a:p>
          </p:txBody>
        </p:sp>
        <p:sp>
          <p:nvSpPr>
            <p:cNvPr id="19585" name="Oval 129"/>
            <p:cNvSpPr>
              <a:spLocks noChangeArrowheads="1"/>
            </p:cNvSpPr>
            <p:nvPr/>
          </p:nvSpPr>
          <p:spPr bwMode="auto">
            <a:xfrm>
              <a:off x="3836" y="2163"/>
              <a:ext cx="50"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86" name="Text Box 130"/>
            <p:cNvSpPr txBox="1">
              <a:spLocks noChangeArrowheads="1"/>
            </p:cNvSpPr>
            <p:nvPr/>
          </p:nvSpPr>
          <p:spPr bwMode="auto">
            <a:xfrm>
              <a:off x="3759" y="2792"/>
              <a:ext cx="633" cy="182"/>
            </a:xfrm>
            <a:prstGeom prst="rect">
              <a:avLst/>
            </a:prstGeom>
            <a:noFill/>
            <a:ln w="57150">
              <a:noFill/>
              <a:miter lim="800000"/>
              <a:headEnd/>
              <a:tailEnd/>
            </a:ln>
            <a:effectLst/>
          </p:spPr>
          <p:txBody>
            <a:bodyPr>
              <a:spAutoFit/>
            </a:bodyPr>
            <a:lstStyle/>
            <a:p>
              <a:pPr algn="ctr">
                <a:spcBef>
                  <a:spcPct val="50000"/>
                </a:spcBef>
              </a:pPr>
              <a:r>
                <a:rPr lang="en-US" sz="1000" b="1">
                  <a:latin typeface="Arial" charset="0"/>
                </a:rPr>
                <a:t>Jackson</a:t>
              </a:r>
            </a:p>
          </p:txBody>
        </p:sp>
        <p:sp>
          <p:nvSpPr>
            <p:cNvPr id="19587" name="Oval 131"/>
            <p:cNvSpPr>
              <a:spLocks noChangeArrowheads="1"/>
            </p:cNvSpPr>
            <p:nvPr/>
          </p:nvSpPr>
          <p:spPr bwMode="auto">
            <a:xfrm>
              <a:off x="3744" y="2841"/>
              <a:ext cx="49"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88" name="Text Box 132"/>
            <p:cNvSpPr txBox="1">
              <a:spLocks noChangeArrowheads="1"/>
            </p:cNvSpPr>
            <p:nvPr/>
          </p:nvSpPr>
          <p:spPr bwMode="auto">
            <a:xfrm>
              <a:off x="2874" y="2549"/>
              <a:ext cx="1035" cy="250"/>
            </a:xfrm>
            <a:prstGeom prst="rect">
              <a:avLst/>
            </a:prstGeom>
            <a:noFill/>
            <a:ln w="57150">
              <a:noFill/>
              <a:miter lim="800000"/>
              <a:headEnd/>
              <a:tailEnd/>
            </a:ln>
            <a:effectLst/>
          </p:spPr>
          <p:txBody>
            <a:bodyPr>
              <a:spAutoFit/>
            </a:bodyPr>
            <a:lstStyle/>
            <a:p>
              <a:pPr algn="ctr">
                <a:spcBef>
                  <a:spcPct val="50000"/>
                </a:spcBef>
              </a:pPr>
              <a:r>
                <a:rPr lang="en-US" sz="1600" b="1">
                  <a:solidFill>
                    <a:srgbClr val="0000CC"/>
                  </a:solidFill>
                  <a:latin typeface="Arial" charset="0"/>
                </a:rPr>
                <a:t>Memphis</a:t>
              </a:r>
            </a:p>
          </p:txBody>
        </p:sp>
        <p:sp>
          <p:nvSpPr>
            <p:cNvPr id="19589" name="Oval 133"/>
            <p:cNvSpPr>
              <a:spLocks noChangeArrowheads="1"/>
            </p:cNvSpPr>
            <p:nvPr/>
          </p:nvSpPr>
          <p:spPr bwMode="auto">
            <a:xfrm>
              <a:off x="3744" y="2630"/>
              <a:ext cx="49" cy="4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590" name="Text Box 134"/>
            <p:cNvSpPr txBox="1">
              <a:spLocks noChangeArrowheads="1"/>
            </p:cNvSpPr>
            <p:nvPr/>
          </p:nvSpPr>
          <p:spPr bwMode="auto">
            <a:xfrm>
              <a:off x="3586" y="2985"/>
              <a:ext cx="1004" cy="182"/>
            </a:xfrm>
            <a:prstGeom prst="rect">
              <a:avLst/>
            </a:prstGeom>
            <a:noFill/>
            <a:ln w="57150">
              <a:noFill/>
              <a:miter lim="800000"/>
              <a:headEnd/>
              <a:tailEnd/>
            </a:ln>
            <a:effectLst/>
          </p:spPr>
          <p:txBody>
            <a:bodyPr>
              <a:spAutoFit/>
            </a:bodyPr>
            <a:lstStyle/>
            <a:p>
              <a:pPr algn="ctr">
                <a:spcBef>
                  <a:spcPct val="50000"/>
                </a:spcBef>
              </a:pPr>
              <a:r>
                <a:rPr lang="en-US" sz="1000" b="1">
                  <a:solidFill>
                    <a:schemeClr val="bg1"/>
                  </a:solidFill>
                  <a:latin typeface="Arial" charset="0"/>
                </a:rPr>
                <a:t>New Orleans</a:t>
              </a:r>
            </a:p>
          </p:txBody>
        </p:sp>
        <p:sp>
          <p:nvSpPr>
            <p:cNvPr id="19591" name="Oval 135"/>
            <p:cNvSpPr>
              <a:spLocks noChangeArrowheads="1"/>
            </p:cNvSpPr>
            <p:nvPr/>
          </p:nvSpPr>
          <p:spPr bwMode="auto">
            <a:xfrm>
              <a:off x="3805" y="3052"/>
              <a:ext cx="50" cy="47"/>
            </a:xfrm>
            <a:prstGeom prst="ellipse">
              <a:avLst/>
            </a:prstGeom>
            <a:solidFill>
              <a:srgbClr val="FFFF00"/>
            </a:solidFill>
            <a:ln w="9525">
              <a:solidFill>
                <a:schemeClr val="tx1"/>
              </a:solidFill>
              <a:round/>
              <a:headEnd/>
              <a:tailEnd/>
            </a:ln>
            <a:effectLst/>
          </p:spPr>
          <p:txBody>
            <a:bodyPr wrap="none" anchor="ctr"/>
            <a:lstStyle/>
            <a:p>
              <a:endParaRPr lang="en-US"/>
            </a:p>
          </p:txBody>
        </p:sp>
        <p:grpSp>
          <p:nvGrpSpPr>
            <p:cNvPr id="3" name="Group 136"/>
            <p:cNvGrpSpPr>
              <a:grpSpLocks/>
            </p:cNvGrpSpPr>
            <p:nvPr/>
          </p:nvGrpSpPr>
          <p:grpSpPr bwMode="auto">
            <a:xfrm>
              <a:off x="1809" y="921"/>
              <a:ext cx="297" cy="507"/>
              <a:chOff x="694" y="641"/>
              <a:chExt cx="397" cy="633"/>
            </a:xfrm>
          </p:grpSpPr>
          <p:grpSp>
            <p:nvGrpSpPr>
              <p:cNvPr id="4" name="Group 137"/>
              <p:cNvGrpSpPr>
                <a:grpSpLocks/>
              </p:cNvGrpSpPr>
              <p:nvPr/>
            </p:nvGrpSpPr>
            <p:grpSpPr bwMode="auto">
              <a:xfrm>
                <a:off x="694" y="641"/>
                <a:ext cx="397" cy="633"/>
                <a:chOff x="87" y="785"/>
                <a:chExt cx="397" cy="633"/>
              </a:xfrm>
            </p:grpSpPr>
            <p:sp>
              <p:nvSpPr>
                <p:cNvPr id="19594" name="Freeform 138"/>
                <p:cNvSpPr>
                  <a:spLocks/>
                </p:cNvSpPr>
                <p:nvPr/>
              </p:nvSpPr>
              <p:spPr bwMode="auto">
                <a:xfrm>
                  <a:off x="105" y="1057"/>
                  <a:ext cx="182" cy="361"/>
                </a:xfrm>
                <a:custGeom>
                  <a:avLst/>
                  <a:gdLst/>
                  <a:ahLst/>
                  <a:cxnLst>
                    <a:cxn ang="0">
                      <a:pos x="336" y="0"/>
                    </a:cxn>
                    <a:cxn ang="0">
                      <a:pos x="324" y="36"/>
                    </a:cxn>
                    <a:cxn ang="0">
                      <a:pos x="320" y="48"/>
                    </a:cxn>
                    <a:cxn ang="0">
                      <a:pos x="340" y="176"/>
                    </a:cxn>
                    <a:cxn ang="0">
                      <a:pos x="324" y="212"/>
                    </a:cxn>
                    <a:cxn ang="0">
                      <a:pos x="284" y="308"/>
                    </a:cxn>
                    <a:cxn ang="0">
                      <a:pos x="288" y="368"/>
                    </a:cxn>
                    <a:cxn ang="0">
                      <a:pos x="320" y="428"/>
                    </a:cxn>
                    <a:cxn ang="0">
                      <a:pos x="336" y="464"/>
                    </a:cxn>
                    <a:cxn ang="0">
                      <a:pos x="352" y="488"/>
                    </a:cxn>
                    <a:cxn ang="0">
                      <a:pos x="328" y="580"/>
                    </a:cxn>
                    <a:cxn ang="0">
                      <a:pos x="272" y="620"/>
                    </a:cxn>
                    <a:cxn ang="0">
                      <a:pos x="236" y="636"/>
                    </a:cxn>
                    <a:cxn ang="0">
                      <a:pos x="172" y="680"/>
                    </a:cxn>
                    <a:cxn ang="0">
                      <a:pos x="164" y="752"/>
                    </a:cxn>
                    <a:cxn ang="0">
                      <a:pos x="120" y="764"/>
                    </a:cxn>
                    <a:cxn ang="0">
                      <a:pos x="84" y="780"/>
                    </a:cxn>
                    <a:cxn ang="0">
                      <a:pos x="32" y="848"/>
                    </a:cxn>
                    <a:cxn ang="0">
                      <a:pos x="0" y="916"/>
                    </a:cxn>
                  </a:cxnLst>
                  <a:rect l="0" t="0" r="r" b="b"/>
                  <a:pathLst>
                    <a:path w="359" h="916">
                      <a:moveTo>
                        <a:pt x="336" y="0"/>
                      </a:moveTo>
                      <a:cubicBezTo>
                        <a:pt x="336" y="0"/>
                        <a:pt x="324" y="36"/>
                        <a:pt x="324" y="36"/>
                      </a:cubicBezTo>
                      <a:cubicBezTo>
                        <a:pt x="323" y="40"/>
                        <a:pt x="320" y="48"/>
                        <a:pt x="320" y="48"/>
                      </a:cubicBezTo>
                      <a:cubicBezTo>
                        <a:pt x="322" y="106"/>
                        <a:pt x="305" y="141"/>
                        <a:pt x="340" y="176"/>
                      </a:cubicBezTo>
                      <a:cubicBezTo>
                        <a:pt x="330" y="235"/>
                        <a:pt x="345" y="174"/>
                        <a:pt x="324" y="212"/>
                      </a:cubicBezTo>
                      <a:cubicBezTo>
                        <a:pt x="310" y="237"/>
                        <a:pt x="293" y="281"/>
                        <a:pt x="284" y="308"/>
                      </a:cubicBezTo>
                      <a:cubicBezTo>
                        <a:pt x="285" y="328"/>
                        <a:pt x="285" y="348"/>
                        <a:pt x="288" y="368"/>
                      </a:cubicBezTo>
                      <a:cubicBezTo>
                        <a:pt x="292" y="394"/>
                        <a:pt x="312" y="405"/>
                        <a:pt x="320" y="428"/>
                      </a:cubicBezTo>
                      <a:cubicBezTo>
                        <a:pt x="324" y="440"/>
                        <a:pt x="330" y="453"/>
                        <a:pt x="336" y="464"/>
                      </a:cubicBezTo>
                      <a:cubicBezTo>
                        <a:pt x="341" y="472"/>
                        <a:pt x="352" y="488"/>
                        <a:pt x="352" y="488"/>
                      </a:cubicBezTo>
                      <a:cubicBezTo>
                        <a:pt x="357" y="522"/>
                        <a:pt x="359" y="559"/>
                        <a:pt x="328" y="580"/>
                      </a:cubicBezTo>
                      <a:cubicBezTo>
                        <a:pt x="316" y="599"/>
                        <a:pt x="292" y="610"/>
                        <a:pt x="272" y="620"/>
                      </a:cubicBezTo>
                      <a:cubicBezTo>
                        <a:pt x="260" y="626"/>
                        <a:pt x="236" y="636"/>
                        <a:pt x="236" y="636"/>
                      </a:cubicBezTo>
                      <a:cubicBezTo>
                        <a:pt x="216" y="651"/>
                        <a:pt x="193" y="666"/>
                        <a:pt x="172" y="680"/>
                      </a:cubicBezTo>
                      <a:cubicBezTo>
                        <a:pt x="160" y="716"/>
                        <a:pt x="159" y="696"/>
                        <a:pt x="164" y="752"/>
                      </a:cubicBezTo>
                      <a:cubicBezTo>
                        <a:pt x="141" y="767"/>
                        <a:pt x="161" y="757"/>
                        <a:pt x="120" y="764"/>
                      </a:cubicBezTo>
                      <a:cubicBezTo>
                        <a:pt x="107" y="766"/>
                        <a:pt x="97" y="776"/>
                        <a:pt x="84" y="780"/>
                      </a:cubicBezTo>
                      <a:cubicBezTo>
                        <a:pt x="67" y="806"/>
                        <a:pt x="58" y="830"/>
                        <a:pt x="32" y="848"/>
                      </a:cubicBezTo>
                      <a:lnTo>
                        <a:pt x="0" y="916"/>
                      </a:ln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95" name="Freeform 139"/>
                <p:cNvSpPr>
                  <a:spLocks/>
                </p:cNvSpPr>
                <p:nvPr/>
              </p:nvSpPr>
              <p:spPr bwMode="auto">
                <a:xfrm>
                  <a:off x="280" y="916"/>
                  <a:ext cx="204" cy="143"/>
                </a:xfrm>
                <a:custGeom>
                  <a:avLst/>
                  <a:gdLst/>
                  <a:ahLst/>
                  <a:cxnLst>
                    <a:cxn ang="0">
                      <a:pos x="0" y="567"/>
                    </a:cxn>
                    <a:cxn ang="0">
                      <a:pos x="44" y="358"/>
                    </a:cxn>
                    <a:cxn ang="0">
                      <a:pos x="61" y="351"/>
                    </a:cxn>
                    <a:cxn ang="0">
                      <a:pos x="91" y="285"/>
                    </a:cxn>
                    <a:cxn ang="0">
                      <a:pos x="102" y="249"/>
                    </a:cxn>
                    <a:cxn ang="0">
                      <a:pos x="72" y="216"/>
                    </a:cxn>
                    <a:cxn ang="0">
                      <a:pos x="79" y="92"/>
                    </a:cxn>
                    <a:cxn ang="0">
                      <a:pos x="85" y="18"/>
                    </a:cxn>
                    <a:cxn ang="0">
                      <a:pos x="137" y="18"/>
                    </a:cxn>
                    <a:cxn ang="0">
                      <a:pos x="283" y="65"/>
                    </a:cxn>
                    <a:cxn ang="0">
                      <a:pos x="435" y="131"/>
                    </a:cxn>
                    <a:cxn ang="0">
                      <a:pos x="591" y="150"/>
                    </a:cxn>
                  </a:cxnLst>
                  <a:rect l="0" t="0" r="r" b="b"/>
                  <a:pathLst>
                    <a:path w="591" h="567">
                      <a:moveTo>
                        <a:pt x="0" y="567"/>
                      </a:moveTo>
                      <a:cubicBezTo>
                        <a:pt x="1" y="549"/>
                        <a:pt x="38" y="374"/>
                        <a:pt x="44" y="358"/>
                      </a:cubicBezTo>
                      <a:cubicBezTo>
                        <a:pt x="47" y="351"/>
                        <a:pt x="57" y="356"/>
                        <a:pt x="61" y="351"/>
                      </a:cubicBezTo>
                      <a:cubicBezTo>
                        <a:pt x="82" y="328"/>
                        <a:pt x="56" y="298"/>
                        <a:pt x="91" y="285"/>
                      </a:cubicBezTo>
                      <a:cubicBezTo>
                        <a:pt x="95" y="271"/>
                        <a:pt x="98" y="262"/>
                        <a:pt x="102" y="249"/>
                      </a:cubicBezTo>
                      <a:cubicBezTo>
                        <a:pt x="104" y="242"/>
                        <a:pt x="72" y="216"/>
                        <a:pt x="72" y="216"/>
                      </a:cubicBezTo>
                      <a:cubicBezTo>
                        <a:pt x="81" y="135"/>
                        <a:pt x="105" y="150"/>
                        <a:pt x="79" y="92"/>
                      </a:cubicBezTo>
                      <a:cubicBezTo>
                        <a:pt x="80" y="67"/>
                        <a:pt x="77" y="42"/>
                        <a:pt x="85" y="18"/>
                      </a:cubicBezTo>
                      <a:cubicBezTo>
                        <a:pt x="91" y="0"/>
                        <a:pt x="120" y="13"/>
                        <a:pt x="137" y="18"/>
                      </a:cubicBezTo>
                      <a:cubicBezTo>
                        <a:pt x="187" y="32"/>
                        <a:pt x="234" y="53"/>
                        <a:pt x="283" y="65"/>
                      </a:cubicBezTo>
                      <a:cubicBezTo>
                        <a:pt x="327" y="98"/>
                        <a:pt x="384" y="111"/>
                        <a:pt x="435" y="131"/>
                      </a:cubicBezTo>
                      <a:cubicBezTo>
                        <a:pt x="468" y="145"/>
                        <a:pt x="559" y="146"/>
                        <a:pt x="591" y="150"/>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96" name="Freeform 140"/>
                <p:cNvSpPr>
                  <a:spLocks/>
                </p:cNvSpPr>
                <p:nvPr/>
              </p:nvSpPr>
              <p:spPr bwMode="auto">
                <a:xfrm>
                  <a:off x="300" y="995"/>
                  <a:ext cx="110" cy="31"/>
                </a:xfrm>
                <a:custGeom>
                  <a:avLst/>
                  <a:gdLst/>
                  <a:ahLst/>
                  <a:cxnLst>
                    <a:cxn ang="0">
                      <a:pos x="0" y="30"/>
                    </a:cxn>
                    <a:cxn ang="0">
                      <a:pos x="35" y="41"/>
                    </a:cxn>
                    <a:cxn ang="0">
                      <a:pos x="53" y="47"/>
                    </a:cxn>
                    <a:cxn ang="0">
                      <a:pos x="140" y="28"/>
                    </a:cxn>
                    <a:cxn ang="0">
                      <a:pos x="175" y="16"/>
                    </a:cxn>
                    <a:cxn ang="0">
                      <a:pos x="193" y="9"/>
                    </a:cxn>
                    <a:cxn ang="0">
                      <a:pos x="315" y="72"/>
                    </a:cxn>
                    <a:cxn ang="0">
                      <a:pos x="298" y="122"/>
                    </a:cxn>
                  </a:cxnLst>
                  <a:rect l="0" t="0" r="r" b="b"/>
                  <a:pathLst>
                    <a:path w="318" h="122">
                      <a:moveTo>
                        <a:pt x="0" y="30"/>
                      </a:moveTo>
                      <a:cubicBezTo>
                        <a:pt x="12" y="35"/>
                        <a:pt x="23" y="36"/>
                        <a:pt x="35" y="41"/>
                      </a:cubicBezTo>
                      <a:cubicBezTo>
                        <a:pt x="41" y="42"/>
                        <a:pt x="53" y="47"/>
                        <a:pt x="53" y="47"/>
                      </a:cubicBezTo>
                      <a:cubicBezTo>
                        <a:pt x="117" y="39"/>
                        <a:pt x="89" y="47"/>
                        <a:pt x="140" y="28"/>
                      </a:cubicBezTo>
                      <a:cubicBezTo>
                        <a:pt x="152" y="23"/>
                        <a:pt x="163" y="20"/>
                        <a:pt x="175" y="16"/>
                      </a:cubicBezTo>
                      <a:cubicBezTo>
                        <a:pt x="181" y="14"/>
                        <a:pt x="193" y="9"/>
                        <a:pt x="193" y="9"/>
                      </a:cubicBezTo>
                      <a:cubicBezTo>
                        <a:pt x="273" y="14"/>
                        <a:pt x="293" y="0"/>
                        <a:pt x="315" y="72"/>
                      </a:cubicBezTo>
                      <a:cubicBezTo>
                        <a:pt x="308" y="116"/>
                        <a:pt x="318" y="100"/>
                        <a:pt x="298" y="122"/>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97" name="Freeform 141"/>
                <p:cNvSpPr>
                  <a:spLocks/>
                </p:cNvSpPr>
                <p:nvPr/>
              </p:nvSpPr>
              <p:spPr bwMode="auto">
                <a:xfrm>
                  <a:off x="87" y="844"/>
                  <a:ext cx="196" cy="186"/>
                </a:xfrm>
                <a:custGeom>
                  <a:avLst/>
                  <a:gdLst/>
                  <a:ahLst/>
                  <a:cxnLst>
                    <a:cxn ang="0">
                      <a:pos x="196" y="186"/>
                    </a:cxn>
                    <a:cxn ang="0">
                      <a:pos x="178" y="162"/>
                    </a:cxn>
                    <a:cxn ang="0">
                      <a:pos x="146" y="142"/>
                    </a:cxn>
                    <a:cxn ang="0">
                      <a:pos x="133" y="136"/>
                    </a:cxn>
                    <a:cxn ang="0">
                      <a:pos x="97" y="118"/>
                    </a:cxn>
                    <a:cxn ang="0">
                      <a:pos x="81" y="87"/>
                    </a:cxn>
                    <a:cxn ang="0">
                      <a:pos x="77" y="77"/>
                    </a:cxn>
                    <a:cxn ang="0">
                      <a:pos x="55" y="60"/>
                    </a:cxn>
                    <a:cxn ang="0">
                      <a:pos x="45" y="46"/>
                    </a:cxn>
                    <a:cxn ang="0">
                      <a:pos x="32" y="21"/>
                    </a:cxn>
                    <a:cxn ang="0">
                      <a:pos x="20" y="14"/>
                    </a:cxn>
                    <a:cxn ang="0">
                      <a:pos x="0" y="0"/>
                    </a:cxn>
                  </a:cxnLst>
                  <a:rect l="0" t="0" r="r" b="b"/>
                  <a:pathLst>
                    <a:path w="196" h="186">
                      <a:moveTo>
                        <a:pt x="196" y="186"/>
                      </a:moveTo>
                      <a:cubicBezTo>
                        <a:pt x="194" y="175"/>
                        <a:pt x="190" y="169"/>
                        <a:pt x="178" y="162"/>
                      </a:cubicBezTo>
                      <a:cubicBezTo>
                        <a:pt x="169" y="152"/>
                        <a:pt x="159" y="148"/>
                        <a:pt x="146" y="142"/>
                      </a:cubicBezTo>
                      <a:cubicBezTo>
                        <a:pt x="141" y="140"/>
                        <a:pt x="138" y="137"/>
                        <a:pt x="133" y="136"/>
                      </a:cubicBezTo>
                      <a:cubicBezTo>
                        <a:pt x="118" y="132"/>
                        <a:pt x="106" y="129"/>
                        <a:pt x="97" y="118"/>
                      </a:cubicBezTo>
                      <a:cubicBezTo>
                        <a:pt x="95" y="104"/>
                        <a:pt x="91" y="99"/>
                        <a:pt x="81" y="87"/>
                      </a:cubicBezTo>
                      <a:cubicBezTo>
                        <a:pt x="78" y="84"/>
                        <a:pt x="80" y="79"/>
                        <a:pt x="77" y="77"/>
                      </a:cubicBezTo>
                      <a:cubicBezTo>
                        <a:pt x="68" y="73"/>
                        <a:pt x="62" y="66"/>
                        <a:pt x="55" y="60"/>
                      </a:cubicBezTo>
                      <a:cubicBezTo>
                        <a:pt x="53" y="55"/>
                        <a:pt x="45" y="46"/>
                        <a:pt x="45" y="46"/>
                      </a:cubicBezTo>
                      <a:cubicBezTo>
                        <a:pt x="42" y="39"/>
                        <a:pt x="41" y="26"/>
                        <a:pt x="32" y="21"/>
                      </a:cubicBezTo>
                      <a:cubicBezTo>
                        <a:pt x="29" y="18"/>
                        <a:pt x="20" y="14"/>
                        <a:pt x="20" y="14"/>
                      </a:cubicBezTo>
                      <a:cubicBezTo>
                        <a:pt x="16" y="9"/>
                        <a:pt x="8" y="2"/>
                        <a:pt x="0" y="0"/>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98" name="Freeform 142"/>
                <p:cNvSpPr>
                  <a:spLocks/>
                </p:cNvSpPr>
                <p:nvPr/>
              </p:nvSpPr>
              <p:spPr bwMode="auto">
                <a:xfrm>
                  <a:off x="371" y="785"/>
                  <a:ext cx="62" cy="147"/>
                </a:xfrm>
                <a:custGeom>
                  <a:avLst/>
                  <a:gdLst/>
                  <a:ahLst/>
                  <a:cxnLst>
                    <a:cxn ang="0">
                      <a:pos x="0" y="147"/>
                    </a:cxn>
                    <a:cxn ang="0">
                      <a:pos x="39" y="138"/>
                    </a:cxn>
                    <a:cxn ang="0">
                      <a:pos x="45" y="129"/>
                    </a:cxn>
                    <a:cxn ang="0">
                      <a:pos x="39" y="119"/>
                    </a:cxn>
                    <a:cxn ang="0">
                      <a:pos x="21" y="91"/>
                    </a:cxn>
                    <a:cxn ang="0">
                      <a:pos x="29" y="58"/>
                    </a:cxn>
                    <a:cxn ang="0">
                      <a:pos x="51" y="47"/>
                    </a:cxn>
                    <a:cxn ang="0">
                      <a:pos x="39" y="0"/>
                    </a:cxn>
                  </a:cxnLst>
                  <a:rect l="0" t="0" r="r" b="b"/>
                  <a:pathLst>
                    <a:path w="62" h="147">
                      <a:moveTo>
                        <a:pt x="0" y="147"/>
                      </a:moveTo>
                      <a:cubicBezTo>
                        <a:pt x="14" y="139"/>
                        <a:pt x="25" y="139"/>
                        <a:pt x="39" y="138"/>
                      </a:cubicBezTo>
                      <a:cubicBezTo>
                        <a:pt x="41" y="136"/>
                        <a:pt x="45" y="132"/>
                        <a:pt x="45" y="129"/>
                      </a:cubicBezTo>
                      <a:cubicBezTo>
                        <a:pt x="45" y="125"/>
                        <a:pt x="41" y="123"/>
                        <a:pt x="39" y="119"/>
                      </a:cubicBezTo>
                      <a:cubicBezTo>
                        <a:pt x="33" y="108"/>
                        <a:pt x="33" y="100"/>
                        <a:pt x="21" y="91"/>
                      </a:cubicBezTo>
                      <a:cubicBezTo>
                        <a:pt x="16" y="80"/>
                        <a:pt x="16" y="65"/>
                        <a:pt x="29" y="58"/>
                      </a:cubicBezTo>
                      <a:cubicBezTo>
                        <a:pt x="35" y="51"/>
                        <a:pt x="43" y="51"/>
                        <a:pt x="51" y="47"/>
                      </a:cubicBezTo>
                      <a:cubicBezTo>
                        <a:pt x="62" y="34"/>
                        <a:pt x="51" y="11"/>
                        <a:pt x="39" y="0"/>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sp>
              <p:nvSpPr>
                <p:cNvPr id="19599" name="Freeform 143"/>
                <p:cNvSpPr>
                  <a:spLocks/>
                </p:cNvSpPr>
                <p:nvPr/>
              </p:nvSpPr>
              <p:spPr bwMode="auto">
                <a:xfrm>
                  <a:off x="284" y="947"/>
                  <a:ext cx="23" cy="21"/>
                </a:xfrm>
                <a:custGeom>
                  <a:avLst/>
                  <a:gdLst/>
                  <a:ahLst/>
                  <a:cxnLst>
                    <a:cxn ang="0">
                      <a:pos x="43" y="51"/>
                    </a:cxn>
                    <a:cxn ang="0">
                      <a:pos x="27" y="31"/>
                    </a:cxn>
                    <a:cxn ang="0">
                      <a:pos x="3" y="3"/>
                    </a:cxn>
                  </a:cxnLst>
                  <a:rect l="0" t="0" r="r" b="b"/>
                  <a:pathLst>
                    <a:path w="46" h="53">
                      <a:moveTo>
                        <a:pt x="43" y="51"/>
                      </a:moveTo>
                      <a:cubicBezTo>
                        <a:pt x="34" y="24"/>
                        <a:pt x="46" y="53"/>
                        <a:pt x="27" y="31"/>
                      </a:cubicBezTo>
                      <a:cubicBezTo>
                        <a:pt x="0" y="0"/>
                        <a:pt x="23" y="13"/>
                        <a:pt x="3" y="3"/>
                      </a:cubicBezTo>
                    </a:path>
                  </a:pathLst>
                </a:custGeom>
                <a:noFill/>
                <a:ln w="57150" cap="flat" cmpd="sng">
                  <a:solidFill>
                    <a:srgbClr val="FFFF99"/>
                  </a:solidFill>
                  <a:prstDash val="solid"/>
                  <a:round/>
                  <a:headEnd type="none" w="med" len="med"/>
                  <a:tailEnd type="none" w="med" len="med"/>
                </a:ln>
                <a:effectLst/>
              </p:spPr>
              <p:txBody>
                <a:bodyPr wrap="none" anchor="ctr"/>
                <a:lstStyle/>
                <a:p>
                  <a:endParaRPr lang="en-US"/>
                </a:p>
              </p:txBody>
            </p:sp>
          </p:grpSp>
          <p:sp>
            <p:nvSpPr>
              <p:cNvPr id="19600" name="Oval 144"/>
              <p:cNvSpPr>
                <a:spLocks noChangeArrowheads="1"/>
              </p:cNvSpPr>
              <p:nvPr/>
            </p:nvSpPr>
            <p:spPr bwMode="auto">
              <a:xfrm>
                <a:off x="852" y="852"/>
                <a:ext cx="67" cy="59"/>
              </a:xfrm>
              <a:prstGeom prst="ellipse">
                <a:avLst/>
              </a:prstGeom>
              <a:solidFill>
                <a:srgbClr val="FFFF00"/>
              </a:solidFill>
              <a:ln w="9525">
                <a:solidFill>
                  <a:srgbClr val="FFFF99"/>
                </a:solidFill>
                <a:round/>
                <a:headEnd/>
                <a:tailEnd/>
              </a:ln>
              <a:effectLst/>
            </p:spPr>
            <p:txBody>
              <a:bodyPr wrap="none" anchor="ctr"/>
              <a:lstStyle/>
              <a:p>
                <a:endParaRPr lang="en-US"/>
              </a:p>
            </p:txBody>
          </p:sp>
        </p:grpSp>
        <p:sp>
          <p:nvSpPr>
            <p:cNvPr id="19601" name="Freeform 145"/>
            <p:cNvSpPr>
              <a:spLocks/>
            </p:cNvSpPr>
            <p:nvPr/>
          </p:nvSpPr>
          <p:spPr bwMode="auto">
            <a:xfrm>
              <a:off x="3622" y="1715"/>
              <a:ext cx="323" cy="77"/>
            </a:xfrm>
            <a:custGeom>
              <a:avLst/>
              <a:gdLst/>
              <a:ahLst/>
              <a:cxnLst>
                <a:cxn ang="0">
                  <a:pos x="0" y="96"/>
                </a:cxn>
                <a:cxn ang="0">
                  <a:pos x="96" y="48"/>
                </a:cxn>
                <a:cxn ang="0">
                  <a:pos x="240" y="0"/>
                </a:cxn>
                <a:cxn ang="0">
                  <a:pos x="432" y="48"/>
                </a:cxn>
              </a:cxnLst>
              <a:rect l="0" t="0" r="r" b="b"/>
              <a:pathLst>
                <a:path w="432" h="96">
                  <a:moveTo>
                    <a:pt x="0" y="96"/>
                  </a:moveTo>
                  <a:cubicBezTo>
                    <a:pt x="28" y="80"/>
                    <a:pt x="56" y="64"/>
                    <a:pt x="96" y="48"/>
                  </a:cubicBezTo>
                  <a:cubicBezTo>
                    <a:pt x="136" y="32"/>
                    <a:pt x="184" y="0"/>
                    <a:pt x="240" y="0"/>
                  </a:cubicBezTo>
                  <a:cubicBezTo>
                    <a:pt x="296" y="0"/>
                    <a:pt x="364" y="24"/>
                    <a:pt x="432" y="48"/>
                  </a:cubicBezTo>
                </a:path>
              </a:pathLst>
            </a:custGeom>
            <a:noFill/>
            <a:ln w="28575" cap="flat" cmpd="sng">
              <a:solidFill>
                <a:srgbClr val="FFFF99"/>
              </a:solidFill>
              <a:prstDash val="sysDot"/>
              <a:round/>
              <a:headEnd type="triangle" w="sm" len="sm"/>
              <a:tailEnd type="triangle" w="sm" len="sm"/>
            </a:ln>
            <a:effectLst/>
          </p:spPr>
          <p:txBody>
            <a:bodyPr/>
            <a:lstStyle/>
            <a:p>
              <a:endParaRPr lang="en-US"/>
            </a:p>
          </p:txBody>
        </p:sp>
        <p:sp>
          <p:nvSpPr>
            <p:cNvPr id="19602" name="Freeform 146"/>
            <p:cNvSpPr>
              <a:spLocks/>
            </p:cNvSpPr>
            <p:nvPr/>
          </p:nvSpPr>
          <p:spPr bwMode="auto">
            <a:xfrm>
              <a:off x="3866" y="1869"/>
              <a:ext cx="79" cy="270"/>
            </a:xfrm>
            <a:custGeom>
              <a:avLst/>
              <a:gdLst/>
              <a:ahLst/>
              <a:cxnLst>
                <a:cxn ang="0">
                  <a:pos x="104" y="0"/>
                </a:cxn>
                <a:cxn ang="0">
                  <a:pos x="56" y="48"/>
                </a:cxn>
                <a:cxn ang="0">
                  <a:pos x="8" y="144"/>
                </a:cxn>
                <a:cxn ang="0">
                  <a:pos x="8" y="336"/>
                </a:cxn>
              </a:cxnLst>
              <a:rect l="0" t="0" r="r" b="b"/>
              <a:pathLst>
                <a:path w="104" h="336">
                  <a:moveTo>
                    <a:pt x="104" y="0"/>
                  </a:moveTo>
                  <a:cubicBezTo>
                    <a:pt x="88" y="12"/>
                    <a:pt x="72" y="24"/>
                    <a:pt x="56" y="48"/>
                  </a:cubicBezTo>
                  <a:cubicBezTo>
                    <a:pt x="40" y="72"/>
                    <a:pt x="16" y="96"/>
                    <a:pt x="8" y="144"/>
                  </a:cubicBezTo>
                  <a:cubicBezTo>
                    <a:pt x="0" y="192"/>
                    <a:pt x="4" y="264"/>
                    <a:pt x="8" y="336"/>
                  </a:cubicBezTo>
                </a:path>
              </a:pathLst>
            </a:custGeom>
            <a:noFill/>
            <a:ln w="28575" cap="flat" cmpd="sng">
              <a:solidFill>
                <a:srgbClr val="FFFF99"/>
              </a:solidFill>
              <a:prstDash val="sysDot"/>
              <a:round/>
              <a:headEnd type="triangle" w="sm" len="sm"/>
              <a:tailEnd type="triangle" w="sm" len="sm"/>
            </a:ln>
            <a:effectLst/>
          </p:spPr>
          <p:txBody>
            <a:bodyPr/>
            <a:lstStyle/>
            <a:p>
              <a:endParaRPr lang="en-US"/>
            </a:p>
          </p:txBody>
        </p:sp>
        <p:sp>
          <p:nvSpPr>
            <p:cNvPr id="19603" name="Freeform 147"/>
            <p:cNvSpPr>
              <a:spLocks/>
            </p:cNvSpPr>
            <p:nvPr/>
          </p:nvSpPr>
          <p:spPr bwMode="auto">
            <a:xfrm>
              <a:off x="4052" y="1831"/>
              <a:ext cx="121" cy="182"/>
            </a:xfrm>
            <a:custGeom>
              <a:avLst/>
              <a:gdLst/>
              <a:ahLst/>
              <a:cxnLst>
                <a:cxn ang="0">
                  <a:pos x="0" y="0"/>
                </a:cxn>
                <a:cxn ang="0">
                  <a:pos x="96" y="48"/>
                </a:cxn>
                <a:cxn ang="0">
                  <a:pos x="150" y="132"/>
                </a:cxn>
                <a:cxn ang="0">
                  <a:pos x="162" y="228"/>
                </a:cxn>
              </a:cxnLst>
              <a:rect l="0" t="0" r="r" b="b"/>
              <a:pathLst>
                <a:path w="162" h="228">
                  <a:moveTo>
                    <a:pt x="0" y="0"/>
                  </a:moveTo>
                  <a:cubicBezTo>
                    <a:pt x="36" y="12"/>
                    <a:pt x="71" y="26"/>
                    <a:pt x="96" y="48"/>
                  </a:cubicBezTo>
                  <a:cubicBezTo>
                    <a:pt x="121" y="70"/>
                    <a:pt x="139" y="102"/>
                    <a:pt x="150" y="132"/>
                  </a:cubicBezTo>
                  <a:cubicBezTo>
                    <a:pt x="161" y="162"/>
                    <a:pt x="160" y="208"/>
                    <a:pt x="162" y="228"/>
                  </a:cubicBezTo>
                </a:path>
              </a:pathLst>
            </a:custGeom>
            <a:noFill/>
            <a:ln w="28575" cap="flat" cmpd="sng">
              <a:solidFill>
                <a:srgbClr val="FFFF99"/>
              </a:solidFill>
              <a:prstDash val="sysDot"/>
              <a:round/>
              <a:headEnd type="triangle" w="sm" len="sm"/>
              <a:tailEnd type="triangle" w="sm" len="sm"/>
            </a:ln>
            <a:effectLst/>
          </p:spPr>
          <p:txBody>
            <a:bodyPr/>
            <a:lstStyle/>
            <a:p>
              <a:endParaRPr lang="en-US"/>
            </a:p>
          </p:txBody>
        </p:sp>
        <p:sp>
          <p:nvSpPr>
            <p:cNvPr id="19604" name="Freeform 148"/>
            <p:cNvSpPr>
              <a:spLocks/>
            </p:cNvSpPr>
            <p:nvPr/>
          </p:nvSpPr>
          <p:spPr bwMode="auto">
            <a:xfrm>
              <a:off x="4124" y="2109"/>
              <a:ext cx="125" cy="34"/>
            </a:xfrm>
            <a:custGeom>
              <a:avLst/>
              <a:gdLst/>
              <a:ahLst/>
              <a:cxnLst>
                <a:cxn ang="0">
                  <a:pos x="0" y="30"/>
                </a:cxn>
                <a:cxn ang="0">
                  <a:pos x="78" y="36"/>
                </a:cxn>
                <a:cxn ang="0">
                  <a:pos x="168" y="0"/>
                </a:cxn>
              </a:cxnLst>
              <a:rect l="0" t="0" r="r" b="b"/>
              <a:pathLst>
                <a:path w="168" h="41">
                  <a:moveTo>
                    <a:pt x="0" y="30"/>
                  </a:moveTo>
                  <a:cubicBezTo>
                    <a:pt x="12" y="31"/>
                    <a:pt x="50" y="41"/>
                    <a:pt x="78" y="36"/>
                  </a:cubicBezTo>
                  <a:cubicBezTo>
                    <a:pt x="106" y="31"/>
                    <a:pt x="149" y="8"/>
                    <a:pt x="168" y="0"/>
                  </a:cubicBezTo>
                </a:path>
              </a:pathLst>
            </a:custGeom>
            <a:noFill/>
            <a:ln w="28575" cap="flat" cmpd="sng">
              <a:solidFill>
                <a:srgbClr val="FFFF99"/>
              </a:solidFill>
              <a:prstDash val="sysDot"/>
              <a:round/>
              <a:headEnd type="triangle" w="sm" len="sm"/>
              <a:tailEnd type="triangle" w="sm" len="sm"/>
            </a:ln>
            <a:effectLst/>
          </p:spPr>
          <p:txBody>
            <a:bodyPr/>
            <a:lstStyle/>
            <a:p>
              <a:endParaRPr lang="en-US"/>
            </a:p>
          </p:txBody>
        </p:sp>
        <p:sp>
          <p:nvSpPr>
            <p:cNvPr id="19605" name="Oval 149"/>
            <p:cNvSpPr>
              <a:spLocks noChangeArrowheads="1"/>
            </p:cNvSpPr>
            <p:nvPr/>
          </p:nvSpPr>
          <p:spPr bwMode="auto">
            <a:xfrm>
              <a:off x="3560" y="1802"/>
              <a:ext cx="49" cy="47"/>
            </a:xfrm>
            <a:prstGeom prst="ellipse">
              <a:avLst/>
            </a:prstGeom>
            <a:solidFill>
              <a:srgbClr val="FFFF00"/>
            </a:solidFill>
            <a:ln w="9525">
              <a:solidFill>
                <a:schemeClr val="hlink"/>
              </a:solidFill>
              <a:round/>
              <a:headEnd/>
              <a:tailEnd/>
            </a:ln>
            <a:effectLst/>
          </p:spPr>
          <p:txBody>
            <a:bodyPr wrap="none" anchor="ctr"/>
            <a:lstStyle/>
            <a:p>
              <a:endParaRPr lang="en-US"/>
            </a:p>
          </p:txBody>
        </p:sp>
        <p:sp>
          <p:nvSpPr>
            <p:cNvPr id="19606" name="Freeform 150"/>
            <p:cNvSpPr>
              <a:spLocks/>
            </p:cNvSpPr>
            <p:nvPr/>
          </p:nvSpPr>
          <p:spPr bwMode="auto">
            <a:xfrm>
              <a:off x="4272" y="2105"/>
              <a:ext cx="131" cy="139"/>
            </a:xfrm>
            <a:custGeom>
              <a:avLst/>
              <a:gdLst/>
              <a:ahLst/>
              <a:cxnLst>
                <a:cxn ang="0">
                  <a:pos x="0" y="18"/>
                </a:cxn>
                <a:cxn ang="0">
                  <a:pos x="72" y="0"/>
                </a:cxn>
                <a:cxn ang="0">
                  <a:pos x="96" y="12"/>
                </a:cxn>
                <a:cxn ang="0">
                  <a:pos x="132" y="54"/>
                </a:cxn>
                <a:cxn ang="0">
                  <a:pos x="174" y="90"/>
                </a:cxn>
                <a:cxn ang="0">
                  <a:pos x="132" y="132"/>
                </a:cxn>
                <a:cxn ang="0">
                  <a:pos x="78" y="174"/>
                </a:cxn>
              </a:cxnLst>
              <a:rect l="0" t="0" r="r" b="b"/>
              <a:pathLst>
                <a:path w="174" h="174">
                  <a:moveTo>
                    <a:pt x="0" y="18"/>
                  </a:moveTo>
                  <a:cubicBezTo>
                    <a:pt x="44" y="47"/>
                    <a:pt x="37" y="12"/>
                    <a:pt x="72" y="0"/>
                  </a:cubicBezTo>
                  <a:cubicBezTo>
                    <a:pt x="80" y="4"/>
                    <a:pt x="91" y="5"/>
                    <a:pt x="96" y="12"/>
                  </a:cubicBezTo>
                  <a:cubicBezTo>
                    <a:pt x="133" y="61"/>
                    <a:pt x="81" y="41"/>
                    <a:pt x="132" y="54"/>
                  </a:cubicBezTo>
                  <a:cubicBezTo>
                    <a:pt x="153" y="68"/>
                    <a:pt x="166" y="65"/>
                    <a:pt x="174" y="90"/>
                  </a:cubicBezTo>
                  <a:cubicBezTo>
                    <a:pt x="167" y="119"/>
                    <a:pt x="160" y="123"/>
                    <a:pt x="132" y="132"/>
                  </a:cubicBezTo>
                  <a:cubicBezTo>
                    <a:pt x="111" y="163"/>
                    <a:pt x="113" y="174"/>
                    <a:pt x="78" y="174"/>
                  </a:cubicBezTo>
                </a:path>
              </a:pathLst>
            </a:custGeom>
            <a:noFill/>
            <a:ln w="57150" cmpd="sng">
              <a:solidFill>
                <a:srgbClr val="FFFF99"/>
              </a:solidFill>
              <a:prstDash val="solid"/>
              <a:round/>
              <a:headEnd type="none" w="med" len="med"/>
              <a:tailEnd type="none" w="med" len="med"/>
            </a:ln>
            <a:effectLst/>
          </p:spPr>
          <p:txBody>
            <a:bodyPr/>
            <a:lstStyle/>
            <a:p>
              <a:endParaRPr lang="en-US"/>
            </a:p>
          </p:txBody>
        </p:sp>
        <p:sp>
          <p:nvSpPr>
            <p:cNvPr id="19607" name="Oval 151"/>
            <p:cNvSpPr>
              <a:spLocks noChangeArrowheads="1"/>
            </p:cNvSpPr>
            <p:nvPr/>
          </p:nvSpPr>
          <p:spPr bwMode="auto">
            <a:xfrm>
              <a:off x="4311" y="2231"/>
              <a:ext cx="50" cy="4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608" name="Oval 152"/>
            <p:cNvSpPr>
              <a:spLocks noChangeArrowheads="1"/>
            </p:cNvSpPr>
            <p:nvPr/>
          </p:nvSpPr>
          <p:spPr bwMode="auto">
            <a:xfrm>
              <a:off x="4248" y="2097"/>
              <a:ext cx="50"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609" name="Oval 153"/>
            <p:cNvSpPr>
              <a:spLocks noChangeArrowheads="1"/>
            </p:cNvSpPr>
            <p:nvPr/>
          </p:nvSpPr>
          <p:spPr bwMode="auto">
            <a:xfrm>
              <a:off x="1809" y="1422"/>
              <a:ext cx="50"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610" name="Text Box 154"/>
            <p:cNvSpPr txBox="1">
              <a:spLocks noChangeArrowheads="1"/>
            </p:cNvSpPr>
            <p:nvPr/>
          </p:nvSpPr>
          <p:spPr bwMode="auto">
            <a:xfrm>
              <a:off x="4581" y="1749"/>
              <a:ext cx="579" cy="182"/>
            </a:xfrm>
            <a:prstGeom prst="rect">
              <a:avLst/>
            </a:prstGeom>
            <a:noFill/>
            <a:ln w="57150">
              <a:noFill/>
              <a:miter lim="800000"/>
              <a:headEnd/>
              <a:tailEnd/>
            </a:ln>
            <a:effectLst/>
          </p:spPr>
          <p:txBody>
            <a:bodyPr>
              <a:spAutoFit/>
            </a:bodyPr>
            <a:lstStyle/>
            <a:p>
              <a:pPr algn="ctr">
                <a:spcBef>
                  <a:spcPct val="50000"/>
                </a:spcBef>
              </a:pPr>
              <a:r>
                <a:rPr lang="en-US" sz="1000" b="1">
                  <a:latin typeface="Arial" charset="0"/>
                </a:rPr>
                <a:t>Montreal</a:t>
              </a:r>
            </a:p>
          </p:txBody>
        </p:sp>
        <p:sp>
          <p:nvSpPr>
            <p:cNvPr id="19611" name="Oval 155"/>
            <p:cNvSpPr>
              <a:spLocks noChangeArrowheads="1"/>
            </p:cNvSpPr>
            <p:nvPr/>
          </p:nvSpPr>
          <p:spPr bwMode="auto">
            <a:xfrm>
              <a:off x="4625" y="1754"/>
              <a:ext cx="50" cy="4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612" name="Oval 156"/>
            <p:cNvSpPr>
              <a:spLocks noChangeArrowheads="1"/>
            </p:cNvSpPr>
            <p:nvPr/>
          </p:nvSpPr>
          <p:spPr bwMode="auto">
            <a:xfrm>
              <a:off x="4321" y="1928"/>
              <a:ext cx="49" cy="4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613" name="Text Box 157"/>
            <p:cNvSpPr txBox="1">
              <a:spLocks noChangeArrowheads="1"/>
            </p:cNvSpPr>
            <p:nvPr/>
          </p:nvSpPr>
          <p:spPr bwMode="auto">
            <a:xfrm>
              <a:off x="369" y="766"/>
              <a:ext cx="1214" cy="226"/>
            </a:xfrm>
            <a:prstGeom prst="rect">
              <a:avLst/>
            </a:prstGeom>
            <a:noFill/>
            <a:ln w="57150">
              <a:noFill/>
              <a:miter lim="800000"/>
              <a:headEnd/>
              <a:tailEnd/>
            </a:ln>
            <a:effectLst/>
          </p:spPr>
          <p:txBody>
            <a:bodyPr>
              <a:spAutoFit/>
            </a:bodyPr>
            <a:lstStyle/>
            <a:p>
              <a:pPr algn="ctr">
                <a:spcBef>
                  <a:spcPct val="50000"/>
                </a:spcBef>
              </a:pPr>
              <a:r>
                <a:rPr lang="en-CA" sz="1400" b="1">
                  <a:solidFill>
                    <a:schemeClr val="tx2"/>
                  </a:solidFill>
                  <a:latin typeface="Arial" charset="0"/>
                </a:rPr>
                <a:t>Prince Rupert</a:t>
              </a:r>
              <a:endParaRPr lang="en-US" sz="1400" b="1">
                <a:solidFill>
                  <a:schemeClr val="tx2"/>
                </a:solidFill>
                <a:latin typeface="Arial" charset="0"/>
              </a:endParaRPr>
            </a:p>
          </p:txBody>
        </p:sp>
        <p:sp>
          <p:nvSpPr>
            <p:cNvPr id="19614" name="AutoShape 158"/>
            <p:cNvSpPr>
              <a:spLocks noChangeArrowheads="1"/>
            </p:cNvSpPr>
            <p:nvPr/>
          </p:nvSpPr>
          <p:spPr bwMode="auto">
            <a:xfrm rot="12000000" flipH="1" flipV="1">
              <a:off x="-46" y="1049"/>
              <a:ext cx="2102" cy="1235"/>
            </a:xfrm>
            <a:custGeom>
              <a:avLst/>
              <a:gdLst>
                <a:gd name="G0" fmla="+- -5719594 0 0"/>
                <a:gd name="G1" fmla="+- -9322123 0 0"/>
                <a:gd name="G2" fmla="+- -5719594 0 -9322123"/>
                <a:gd name="G3" fmla="+- 10800 0 0"/>
                <a:gd name="G4" fmla="+- 0 0 -5719594"/>
                <a:gd name="T0" fmla="*/ 360 256 1"/>
                <a:gd name="T1" fmla="*/ 0 256 1"/>
                <a:gd name="G5" fmla="+- G2 T0 T1"/>
                <a:gd name="G6" fmla="?: G2 G2 G5"/>
                <a:gd name="G7" fmla="+- 0 0 G6"/>
                <a:gd name="G8" fmla="+- 7254 0 0"/>
                <a:gd name="G9" fmla="+- 0 0 -9322123"/>
                <a:gd name="G10" fmla="+- 7254 0 2700"/>
                <a:gd name="G11" fmla="cos G10 -5719594"/>
                <a:gd name="G12" fmla="sin G10 -5719594"/>
                <a:gd name="G13" fmla="cos 13500 -5719594"/>
                <a:gd name="G14" fmla="sin 13500 -5719594"/>
                <a:gd name="G15" fmla="+- G11 10800 0"/>
                <a:gd name="G16" fmla="+- G12 10800 0"/>
                <a:gd name="G17" fmla="+- G13 10800 0"/>
                <a:gd name="G18" fmla="+- G14 10800 0"/>
                <a:gd name="G19" fmla="*/ 7254 1 2"/>
                <a:gd name="G20" fmla="+- G19 5400 0"/>
                <a:gd name="G21" fmla="cos G20 -5719594"/>
                <a:gd name="G22" fmla="sin G20 -5719594"/>
                <a:gd name="G23" fmla="+- G21 10800 0"/>
                <a:gd name="G24" fmla="+- G12 G23 G22"/>
                <a:gd name="G25" fmla="+- G22 G23 G11"/>
                <a:gd name="G26" fmla="cos 10800 -5719594"/>
                <a:gd name="G27" fmla="sin 10800 -5719594"/>
                <a:gd name="G28" fmla="cos 7254 -5719594"/>
                <a:gd name="G29" fmla="sin 7254 -5719594"/>
                <a:gd name="G30" fmla="+- G26 10800 0"/>
                <a:gd name="G31" fmla="+- G27 10800 0"/>
                <a:gd name="G32" fmla="+- G28 10800 0"/>
                <a:gd name="G33" fmla="+- G29 10800 0"/>
                <a:gd name="G34" fmla="+- G19 5400 0"/>
                <a:gd name="G35" fmla="cos G34 -9322123"/>
                <a:gd name="G36" fmla="sin G34 -9322123"/>
                <a:gd name="G37" fmla="+/ -9322123 -5719594 2"/>
                <a:gd name="T2" fmla="*/ 180 256 1"/>
                <a:gd name="T3" fmla="*/ 0 256 1"/>
                <a:gd name="G38" fmla="+- G37 T2 T3"/>
                <a:gd name="G39" fmla="?: G2 G37 G38"/>
                <a:gd name="G40" fmla="cos 10800 G39"/>
                <a:gd name="G41" fmla="sin 10800 G39"/>
                <a:gd name="G42" fmla="cos 7254 G39"/>
                <a:gd name="G43" fmla="sin 7254 G39"/>
                <a:gd name="G44" fmla="+- G40 10800 0"/>
                <a:gd name="G45" fmla="+- G41 10800 0"/>
                <a:gd name="G46" fmla="+- G42 10800 0"/>
                <a:gd name="G47" fmla="+- G43 10800 0"/>
                <a:gd name="G48" fmla="+- G35 10800 0"/>
                <a:gd name="G49" fmla="+- G36 10800 0"/>
                <a:gd name="T4" fmla="*/ 6276 w 21600"/>
                <a:gd name="T5" fmla="*/ 992 h 21600"/>
                <a:gd name="T6" fmla="*/ 3662 w 21600"/>
                <a:gd name="T7" fmla="*/ 5272 h 21600"/>
                <a:gd name="T8" fmla="*/ 7761 w 21600"/>
                <a:gd name="T9" fmla="*/ 4212 h 21600"/>
                <a:gd name="T10" fmla="*/ 11442 w 21600"/>
                <a:gd name="T11" fmla="*/ -2685 h 21600"/>
                <a:gd name="T12" fmla="*/ 15697 w 21600"/>
                <a:gd name="T13" fmla="*/ 1996 h 21600"/>
                <a:gd name="T14" fmla="*/ 11016 w 21600"/>
                <a:gd name="T15" fmla="*/ 625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144" y="3554"/>
                  </a:moveTo>
                  <a:cubicBezTo>
                    <a:pt x="11030" y="3548"/>
                    <a:pt x="10915" y="3546"/>
                    <a:pt x="10800" y="3546"/>
                  </a:cubicBezTo>
                  <a:cubicBezTo>
                    <a:pt x="8556" y="3545"/>
                    <a:pt x="6438" y="4584"/>
                    <a:pt x="5064" y="6358"/>
                  </a:cubicBezTo>
                  <a:lnTo>
                    <a:pt x="2261" y="4187"/>
                  </a:lnTo>
                  <a:cubicBezTo>
                    <a:pt x="4306" y="1545"/>
                    <a:pt x="7459" y="-1"/>
                    <a:pt x="10800" y="0"/>
                  </a:cubicBezTo>
                  <a:cubicBezTo>
                    <a:pt x="10971" y="0"/>
                    <a:pt x="11142" y="4"/>
                    <a:pt x="11313" y="12"/>
                  </a:cubicBezTo>
                  <a:lnTo>
                    <a:pt x="11442" y="-2685"/>
                  </a:lnTo>
                  <a:lnTo>
                    <a:pt x="15697" y="1996"/>
                  </a:lnTo>
                  <a:lnTo>
                    <a:pt x="11016" y="6251"/>
                  </a:lnTo>
                  <a:lnTo>
                    <a:pt x="11144" y="3554"/>
                  </a:lnTo>
                  <a:close/>
                </a:path>
              </a:pathLst>
            </a:custGeom>
            <a:solidFill>
              <a:srgbClr val="FF0000"/>
            </a:solidFill>
            <a:ln w="9525">
              <a:solidFill>
                <a:schemeClr val="tx1"/>
              </a:solidFill>
              <a:miter lim="800000"/>
              <a:headEnd/>
              <a:tailEnd/>
            </a:ln>
            <a:effectLst/>
          </p:spPr>
          <p:txBody>
            <a:bodyPr wrap="none" anchor="ctr"/>
            <a:lstStyle/>
            <a:p>
              <a:endParaRPr lang="en-US"/>
            </a:p>
          </p:txBody>
        </p:sp>
      </p:grpSp>
      <p:sp>
        <p:nvSpPr>
          <p:cNvPr id="19615" name="Text Box 159"/>
          <p:cNvSpPr txBox="1">
            <a:spLocks noChangeArrowheads="1"/>
          </p:cNvSpPr>
          <p:nvPr/>
        </p:nvSpPr>
        <p:spPr bwMode="auto">
          <a:xfrm>
            <a:off x="3886200" y="5257800"/>
            <a:ext cx="3886200" cy="703263"/>
          </a:xfrm>
          <a:prstGeom prst="rect">
            <a:avLst/>
          </a:prstGeom>
          <a:noFill/>
          <a:ln w="9525">
            <a:noFill/>
            <a:miter lim="800000"/>
            <a:headEnd/>
            <a:tailEnd/>
          </a:ln>
          <a:effectLst/>
        </p:spPr>
        <p:txBody>
          <a:bodyPr>
            <a:spAutoFit/>
          </a:bodyPr>
          <a:lstStyle/>
          <a:p>
            <a:pPr algn="ctr">
              <a:spcBef>
                <a:spcPct val="50000"/>
              </a:spcBef>
            </a:pPr>
            <a:r>
              <a:rPr lang="en-US" sz="1600" b="1">
                <a:solidFill>
                  <a:schemeClr val="tx2"/>
                </a:solidFill>
                <a:latin typeface="Arial" charset="0"/>
              </a:rPr>
              <a:t>Shanghai to Memphis – 18 Days</a:t>
            </a:r>
          </a:p>
          <a:p>
            <a:pPr algn="ctr">
              <a:spcBef>
                <a:spcPct val="50000"/>
              </a:spcBef>
            </a:pPr>
            <a:r>
              <a:rPr lang="en-US" sz="1600" b="1">
                <a:solidFill>
                  <a:schemeClr val="tx2"/>
                </a:solidFill>
                <a:latin typeface="Arial" charset="0"/>
              </a:rPr>
              <a:t>Via Prince Rupert</a:t>
            </a: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CenterPoint</a:t>
            </a:r>
            <a:r>
              <a:rPr lang="en-US" dirty="0" smtClean="0"/>
              <a:t>, Joliet, IL</a:t>
            </a:r>
            <a:endParaRPr lang="en-US" dirty="0"/>
          </a:p>
        </p:txBody>
      </p:sp>
      <p:pic>
        <p:nvPicPr>
          <p:cNvPr id="4" name="Content Placeholder 3" descr="centerpoint.jpg"/>
          <p:cNvPicPr>
            <a:picLocks noGrp="1" noChangeAspect="1"/>
          </p:cNvPicPr>
          <p:nvPr>
            <p:ph idx="1"/>
          </p:nvPr>
        </p:nvPicPr>
        <p:blipFill>
          <a:blip r:embed="rId3" cstate="print"/>
          <a:stretch>
            <a:fillRect/>
          </a:stretch>
        </p:blipFill>
        <p:spPr>
          <a:xfrm>
            <a:off x="1228271" y="1676400"/>
            <a:ext cx="6687457" cy="4343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241134"/>
            <a:ext cx="8567738" cy="5973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85800"/>
          </a:xfrm>
        </p:spPr>
        <p:txBody>
          <a:bodyPr/>
          <a:lstStyle/>
          <a:p>
            <a:pPr algn="ctr"/>
            <a:r>
              <a:rPr lang="en-US" dirty="0" smtClean="0"/>
              <a:t>BNSF, Memphis</a:t>
            </a:r>
            <a:endParaRPr lang="en-US" dirty="0"/>
          </a:p>
        </p:txBody>
      </p:sp>
      <p:pic>
        <p:nvPicPr>
          <p:cNvPr id="4" name="Content Placeholder 3" descr="int-memphis-map-small.gif"/>
          <p:cNvPicPr>
            <a:picLocks noGrp="1" noChangeAspect="1"/>
          </p:cNvPicPr>
          <p:nvPr>
            <p:ph idx="1"/>
          </p:nvPr>
        </p:nvPicPr>
        <p:blipFill>
          <a:blip r:embed="rId3" cstate="print"/>
          <a:stretch>
            <a:fillRect/>
          </a:stretch>
        </p:blipFill>
        <p:spPr>
          <a:xfrm>
            <a:off x="762000" y="1295400"/>
            <a:ext cx="7620000" cy="484293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nsf.jpg"/>
          <p:cNvPicPr>
            <a:picLocks noChangeAspect="1"/>
          </p:cNvPicPr>
          <p:nvPr/>
        </p:nvPicPr>
        <p:blipFill>
          <a:blip r:embed="rId3" cstate="print"/>
          <a:stretch>
            <a:fillRect/>
          </a:stretch>
        </p:blipFill>
        <p:spPr>
          <a:xfrm>
            <a:off x="533400" y="279400"/>
            <a:ext cx="4248150" cy="5664200"/>
          </a:xfrm>
          <a:prstGeom prst="rect">
            <a:avLst/>
          </a:prstGeom>
        </p:spPr>
      </p:pic>
      <p:sp>
        <p:nvSpPr>
          <p:cNvPr id="4" name="TextBox 3"/>
          <p:cNvSpPr txBox="1"/>
          <p:nvPr/>
        </p:nvSpPr>
        <p:spPr>
          <a:xfrm>
            <a:off x="5181600" y="2667000"/>
            <a:ext cx="3374065" cy="584775"/>
          </a:xfrm>
          <a:prstGeom prst="rect">
            <a:avLst/>
          </a:prstGeom>
          <a:noFill/>
        </p:spPr>
        <p:txBody>
          <a:bodyPr wrap="none" rtlCol="0">
            <a:spAutoFit/>
          </a:bodyPr>
          <a:lstStyle/>
          <a:p>
            <a:r>
              <a:rPr lang="en-US" sz="3200" b="1" dirty="0" smtClean="0"/>
              <a:t>BNSF, Memphis </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BNSF and UPS</a:t>
            </a:r>
            <a:endParaRPr lang="en-US" dirty="0"/>
          </a:p>
        </p:txBody>
      </p:sp>
      <p:pic>
        <p:nvPicPr>
          <p:cNvPr id="5" name="Picture 4" descr="wstowerview-400.jpg"/>
          <p:cNvPicPr>
            <a:picLocks noChangeAspect="1"/>
          </p:cNvPicPr>
          <p:nvPr/>
        </p:nvPicPr>
        <p:blipFill>
          <a:blip r:embed="rId3" cstate="print"/>
          <a:stretch>
            <a:fillRect/>
          </a:stretch>
        </p:blipFill>
        <p:spPr>
          <a:xfrm>
            <a:off x="762000" y="1524000"/>
            <a:ext cx="7162799" cy="3469979"/>
          </a:xfrm>
          <a:prstGeom prst="rect">
            <a:avLst/>
          </a:prstGeom>
        </p:spPr>
      </p:pic>
      <p:sp>
        <p:nvSpPr>
          <p:cNvPr id="6" name="TextBox 5"/>
          <p:cNvSpPr txBox="1"/>
          <p:nvPr/>
        </p:nvSpPr>
        <p:spPr>
          <a:xfrm>
            <a:off x="3048000" y="5334000"/>
            <a:ext cx="2825325" cy="461665"/>
          </a:xfrm>
          <a:prstGeom prst="rect">
            <a:avLst/>
          </a:prstGeom>
          <a:noFill/>
        </p:spPr>
        <p:txBody>
          <a:bodyPr wrap="none" rtlCol="0">
            <a:spAutoFit/>
          </a:bodyPr>
          <a:lstStyle/>
          <a:p>
            <a:r>
              <a:rPr lang="en-US" sz="2400" b="1" dirty="0" smtClean="0"/>
              <a:t>Willow Springs, IL</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5613" y="171451"/>
            <a:ext cx="8688387" cy="514350"/>
          </a:xfrm>
        </p:spPr>
        <p:txBody>
          <a:bodyPr/>
          <a:lstStyle/>
          <a:p>
            <a:r>
              <a:rPr lang="en-US" dirty="0" smtClean="0"/>
              <a:t>CSXT’s NW Ohio hub creates strategic connectivity</a:t>
            </a:r>
          </a:p>
        </p:txBody>
      </p:sp>
      <p:sp>
        <p:nvSpPr>
          <p:cNvPr id="9" name="Text Placeholder 3"/>
          <p:cNvSpPr>
            <a:spLocks noGrp="1"/>
          </p:cNvSpPr>
          <p:nvPr>
            <p:ph type="body" sz="half" idx="2"/>
          </p:nvPr>
        </p:nvSpPr>
        <p:spPr>
          <a:xfrm>
            <a:off x="4624388" y="1244600"/>
            <a:ext cx="4214812" cy="4622800"/>
          </a:xfrm>
        </p:spPr>
        <p:txBody>
          <a:bodyPr/>
          <a:lstStyle/>
          <a:p>
            <a:pPr>
              <a:defRPr/>
            </a:pPr>
            <a:r>
              <a:rPr lang="en-US" sz="1800" dirty="0" smtClean="0"/>
              <a:t>500 acre facility constructed in 2011 as a public-private partnership</a:t>
            </a:r>
          </a:p>
          <a:p>
            <a:pPr lvl="1">
              <a:defRPr/>
            </a:pPr>
            <a:r>
              <a:rPr lang="en-US" sz="1600" dirty="0" smtClean="0"/>
              <a:t> </a:t>
            </a:r>
            <a:r>
              <a:rPr lang="en-US" sz="1600" i="1" dirty="0"/>
              <a:t>Employs more than </a:t>
            </a:r>
            <a:r>
              <a:rPr lang="en-US" sz="1600" i="1" dirty="0" smtClean="0"/>
              <a:t>300 </a:t>
            </a:r>
            <a:r>
              <a:rPr lang="en-US" sz="1600" i="1" dirty="0"/>
              <a:t>full‐time </a:t>
            </a:r>
            <a:r>
              <a:rPr lang="en-US" sz="1600" i="1" dirty="0" smtClean="0"/>
              <a:t>employees</a:t>
            </a:r>
          </a:p>
          <a:p>
            <a:pPr lvl="1">
              <a:defRPr/>
            </a:pPr>
            <a:endParaRPr lang="en-US" sz="1800" i="1" dirty="0"/>
          </a:p>
          <a:p>
            <a:pPr>
              <a:defRPr/>
            </a:pPr>
            <a:r>
              <a:rPr lang="en-US" sz="1800" dirty="0" smtClean="0"/>
              <a:t>Technology advancements improve operational efficiencies</a:t>
            </a:r>
          </a:p>
          <a:p>
            <a:pPr lvl="1">
              <a:defRPr/>
            </a:pPr>
            <a:r>
              <a:rPr lang="en-US" sz="1600" i="1" dirty="0" smtClean="0"/>
              <a:t>Cranes regenerate power, driving a reduction in pollutants by 80%</a:t>
            </a:r>
          </a:p>
          <a:p>
            <a:pPr lvl="1">
              <a:defRPr/>
            </a:pPr>
            <a:endParaRPr lang="en-US" sz="1600" i="1" dirty="0" smtClean="0"/>
          </a:p>
          <a:p>
            <a:pPr>
              <a:defRPr/>
            </a:pPr>
            <a:r>
              <a:rPr lang="en-US" sz="1800" dirty="0" smtClean="0"/>
              <a:t>Network enables comprehensive reach to more markets</a:t>
            </a:r>
          </a:p>
          <a:p>
            <a:pPr lvl="1">
              <a:defRPr/>
            </a:pPr>
            <a:r>
              <a:rPr lang="en-US" sz="1600" i="1" dirty="0" smtClean="0"/>
              <a:t>Supports highway-to-rail “H2R” growth, improved service reliability</a:t>
            </a:r>
            <a:endParaRPr lang="en-US" sz="1600" i="1" dirty="0"/>
          </a:p>
          <a:p>
            <a:pPr lvl="1">
              <a:defRPr/>
            </a:pPr>
            <a:endParaRPr lang="en-US" sz="1600" i="1" dirty="0"/>
          </a:p>
          <a:p>
            <a:pPr>
              <a:defRPr/>
            </a:pPr>
            <a:endParaRPr lang="en-US" sz="1800" i="1" dirty="0" smtClean="0"/>
          </a:p>
          <a:p>
            <a:pPr lvl="1">
              <a:defRPr/>
            </a:pPr>
            <a:endParaRPr lang="en-US" sz="1800" dirty="0" smtClean="0"/>
          </a:p>
          <a:p>
            <a:pPr>
              <a:defRPr/>
            </a:pPr>
            <a:endParaRPr lang="en-US" sz="1800" dirty="0" smtClean="0"/>
          </a:p>
        </p:txBody>
      </p:sp>
      <p:pic>
        <p:nvPicPr>
          <p:cNvPr id="10" name="Picture 5" descr="S:\Marketing\Photos\Northwest Ohio\IMG_76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88" b="3957"/>
          <a:stretch/>
        </p:blipFill>
        <p:spPr bwMode="auto">
          <a:xfrm>
            <a:off x="0" y="685800"/>
            <a:ext cx="4648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771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NS – Rossville, TN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220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lotte.jpg"/>
          <p:cNvPicPr>
            <a:picLocks noChangeAspect="1"/>
          </p:cNvPicPr>
          <p:nvPr/>
        </p:nvPicPr>
        <p:blipFill>
          <a:blip r:embed="rId3" cstate="print"/>
          <a:stretch>
            <a:fillRect/>
          </a:stretch>
        </p:blipFill>
        <p:spPr>
          <a:xfrm>
            <a:off x="2209800" y="1115856"/>
            <a:ext cx="5037033" cy="4932430"/>
          </a:xfrm>
          <a:prstGeom prst="rect">
            <a:avLst/>
          </a:prstGeom>
        </p:spPr>
      </p:pic>
      <p:sp>
        <p:nvSpPr>
          <p:cNvPr id="3" name="TextBox 2"/>
          <p:cNvSpPr txBox="1"/>
          <p:nvPr/>
        </p:nvSpPr>
        <p:spPr>
          <a:xfrm>
            <a:off x="2590800" y="457200"/>
            <a:ext cx="4217821" cy="461665"/>
          </a:xfrm>
          <a:prstGeom prst="rect">
            <a:avLst/>
          </a:prstGeom>
          <a:noFill/>
        </p:spPr>
        <p:txBody>
          <a:bodyPr wrap="none" rtlCol="0">
            <a:spAutoFit/>
          </a:bodyPr>
          <a:lstStyle/>
          <a:p>
            <a:r>
              <a:rPr lang="en-US" sz="2400" b="1" dirty="0" smtClean="0"/>
              <a:t>Norfolk Southern, Charlotte</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Inland Port: Definition</a:t>
            </a:r>
            <a:endParaRPr lang="en-US" dirty="0"/>
          </a:p>
        </p:txBody>
      </p:sp>
      <p:sp>
        <p:nvSpPr>
          <p:cNvPr id="4" name="Rectangle 3"/>
          <p:cNvSpPr/>
          <p:nvPr/>
        </p:nvSpPr>
        <p:spPr>
          <a:xfrm>
            <a:off x="431800" y="1600200"/>
            <a:ext cx="8077200" cy="2246769"/>
          </a:xfrm>
          <a:prstGeom prst="rect">
            <a:avLst/>
          </a:prstGeom>
        </p:spPr>
        <p:txBody>
          <a:bodyPr wrap="square">
            <a:spAutoFit/>
          </a:bodyPr>
          <a:lstStyle/>
          <a:p>
            <a:r>
              <a:rPr lang="en-US" sz="2000" dirty="0" smtClean="0"/>
              <a:t>“</a:t>
            </a:r>
            <a:r>
              <a:rPr lang="en-US" sz="2000" i="1" dirty="0" smtClean="0"/>
              <a:t>A </a:t>
            </a:r>
            <a:r>
              <a:rPr lang="en-US" sz="2000" b="1" i="1" dirty="0"/>
              <a:t>rail or a barge terminal </a:t>
            </a:r>
            <a:r>
              <a:rPr lang="en-US" sz="2000" i="1" dirty="0"/>
              <a:t>that is linked to a </a:t>
            </a:r>
            <a:r>
              <a:rPr lang="en-US" sz="2000" b="1" i="1" dirty="0"/>
              <a:t>maritime terminal </a:t>
            </a:r>
            <a:r>
              <a:rPr lang="en-US" sz="2000" i="1" dirty="0"/>
              <a:t>with </a:t>
            </a:r>
            <a:r>
              <a:rPr lang="en-US" sz="2000" b="1" i="1" dirty="0" smtClean="0"/>
              <a:t>regular inland </a:t>
            </a:r>
            <a:r>
              <a:rPr lang="en-US" sz="2000" b="1" i="1" dirty="0"/>
              <a:t>transport services</a:t>
            </a:r>
            <a:r>
              <a:rPr lang="en-US" sz="2000" i="1" dirty="0"/>
              <a:t>. </a:t>
            </a:r>
            <a:r>
              <a:rPr lang="en-US" sz="2000" i="1" dirty="0" smtClean="0"/>
              <a:t>……….supports </a:t>
            </a:r>
            <a:r>
              <a:rPr lang="en-US" sz="2000" i="1" dirty="0"/>
              <a:t>a </a:t>
            </a:r>
            <a:r>
              <a:rPr lang="en-US" sz="2000" b="1" i="1" dirty="0"/>
              <a:t>more efficient access </a:t>
            </a:r>
            <a:r>
              <a:rPr lang="en-US" sz="2000" i="1" dirty="0"/>
              <a:t>to the </a:t>
            </a:r>
            <a:r>
              <a:rPr lang="en-US" sz="2000" b="1" i="1" dirty="0"/>
              <a:t>inland market </a:t>
            </a:r>
            <a:r>
              <a:rPr lang="en-US" sz="2000" i="1" dirty="0"/>
              <a:t>both for </a:t>
            </a:r>
            <a:r>
              <a:rPr lang="en-US" sz="2000" b="1" i="1" dirty="0" smtClean="0"/>
              <a:t>inbound</a:t>
            </a:r>
            <a:r>
              <a:rPr lang="en-US" sz="2000" i="1" dirty="0" smtClean="0"/>
              <a:t> and </a:t>
            </a:r>
            <a:r>
              <a:rPr lang="en-US" sz="2000" b="1" i="1" dirty="0"/>
              <a:t>outbound</a:t>
            </a:r>
            <a:r>
              <a:rPr lang="en-US" sz="2000" i="1" dirty="0"/>
              <a:t> traffic. </a:t>
            </a:r>
            <a:r>
              <a:rPr lang="en-US" sz="2000" i="1" dirty="0" smtClean="0"/>
              <a:t>…….an </a:t>
            </a:r>
            <a:r>
              <a:rPr lang="en-US" sz="2000" i="1" dirty="0"/>
              <a:t>array of related </a:t>
            </a:r>
            <a:r>
              <a:rPr lang="en-US" sz="2000" b="1" i="1" dirty="0"/>
              <a:t>logistical activities linked with </a:t>
            </a:r>
            <a:r>
              <a:rPr lang="en-US" sz="2000" b="1" i="1" dirty="0" smtClean="0"/>
              <a:t>the terminal</a:t>
            </a:r>
            <a:r>
              <a:rPr lang="en-US" sz="2000" i="1" dirty="0"/>
              <a:t> </a:t>
            </a:r>
            <a:r>
              <a:rPr lang="en-US" sz="2000" i="1" dirty="0" smtClean="0"/>
              <a:t>…distribution </a:t>
            </a:r>
            <a:r>
              <a:rPr lang="en-US" sz="2000" i="1" dirty="0"/>
              <a:t>centers, </a:t>
            </a:r>
            <a:r>
              <a:rPr lang="en-US" sz="2000" i="1" dirty="0" smtClean="0"/>
              <a:t>container </a:t>
            </a:r>
            <a:r>
              <a:rPr lang="en-US" sz="2000" i="1" dirty="0"/>
              <a:t>and </a:t>
            </a:r>
            <a:r>
              <a:rPr lang="en-US" sz="2000" i="1" dirty="0" smtClean="0"/>
              <a:t>chassis depot, warehouses and </a:t>
            </a:r>
            <a:r>
              <a:rPr lang="en-US" sz="2000" i="1" dirty="0"/>
              <a:t>logistical service providers</a:t>
            </a:r>
            <a:r>
              <a:rPr lang="en-US" sz="2000" dirty="0" smtClean="0"/>
              <a:t>.” </a:t>
            </a:r>
            <a:r>
              <a:rPr lang="en-US" sz="2000" dirty="0" err="1" smtClean="0"/>
              <a:t>Rodrigue</a:t>
            </a:r>
            <a:r>
              <a:rPr lang="en-US" sz="2000" dirty="0" smtClean="0"/>
              <a:t> J-P. The Geography of Transport Systems. </a:t>
            </a:r>
            <a:r>
              <a:rPr lang="en-US" sz="2000" dirty="0" err="1" smtClean="0"/>
              <a:t>Routledge</a:t>
            </a:r>
            <a:r>
              <a:rPr lang="en-US" sz="2000" dirty="0" smtClean="0"/>
              <a:t>, New York, 2013</a:t>
            </a:r>
            <a:endParaRPr lang="en-US" sz="2000" dirty="0"/>
          </a:p>
        </p:txBody>
      </p:sp>
      <p:sp>
        <p:nvSpPr>
          <p:cNvPr id="7" name="Rectangle 6"/>
          <p:cNvSpPr/>
          <p:nvPr/>
        </p:nvSpPr>
        <p:spPr>
          <a:xfrm>
            <a:off x="228600" y="5103184"/>
            <a:ext cx="8712200" cy="646331"/>
          </a:xfrm>
          <a:prstGeom prst="rect">
            <a:avLst/>
          </a:prstGeom>
        </p:spPr>
        <p:txBody>
          <a:bodyPr wrap="square">
            <a:spAutoFit/>
          </a:bodyPr>
          <a:lstStyle/>
          <a:p>
            <a:r>
              <a:rPr lang="en-US" b="1" dirty="0" smtClean="0"/>
              <a:t>Other names</a:t>
            </a:r>
            <a:r>
              <a:rPr lang="en-US" dirty="0" smtClean="0"/>
              <a:t>: dry </a:t>
            </a:r>
            <a:r>
              <a:rPr lang="en-US" dirty="0"/>
              <a:t>ports, inland </a:t>
            </a:r>
            <a:r>
              <a:rPr lang="en-US" dirty="0" smtClean="0"/>
              <a:t>terminals, inland </a:t>
            </a:r>
            <a:r>
              <a:rPr lang="en-US" dirty="0"/>
              <a:t>hubs, inland logistics </a:t>
            </a:r>
            <a:r>
              <a:rPr lang="en-US" dirty="0" smtClean="0"/>
              <a:t>centers</a:t>
            </a:r>
            <a:r>
              <a:rPr lang="en-US" dirty="0"/>
              <a:t>, inland freight villages </a:t>
            </a:r>
          </a:p>
        </p:txBody>
      </p:sp>
    </p:spTree>
    <p:extLst>
      <p:ext uri="{BB962C8B-B14F-4D97-AF65-F5344CB8AC3E}">
        <p14:creationId xmlns:p14="http://schemas.microsoft.com/office/powerpoint/2010/main" val="1393643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area intermodal investments (example)</a:t>
            </a:r>
            <a:endParaRPr lang="en-US" dirty="0"/>
          </a:p>
        </p:txBody>
      </p:sp>
      <p:sp>
        <p:nvSpPr>
          <p:cNvPr id="3" name="Content Placeholder 2"/>
          <p:cNvSpPr>
            <a:spLocks noGrp="1"/>
          </p:cNvSpPr>
          <p:nvPr>
            <p:ph idx="1"/>
          </p:nvPr>
        </p:nvSpPr>
        <p:spPr/>
        <p:txBody>
          <a:bodyPr/>
          <a:lstStyle/>
          <a:p>
            <a:r>
              <a:rPr lang="en-US" sz="2000" dirty="0" smtClean="0"/>
              <a:t>Over $600 million spent by the 5 class 1’s</a:t>
            </a:r>
          </a:p>
          <a:p>
            <a:pPr lvl="1"/>
            <a:r>
              <a:rPr lang="en-US" sz="2000" dirty="0" smtClean="0"/>
              <a:t>UPRR – 1998</a:t>
            </a:r>
          </a:p>
          <a:p>
            <a:pPr lvl="2"/>
            <a:r>
              <a:rPr lang="en-US" sz="2000" dirty="0" smtClean="0"/>
              <a:t>Build it they will come</a:t>
            </a:r>
          </a:p>
          <a:p>
            <a:pPr lvl="1"/>
            <a:r>
              <a:rPr lang="en-US" sz="2000" dirty="0" smtClean="0"/>
              <a:t>CN / CSX – 2005</a:t>
            </a:r>
          </a:p>
          <a:p>
            <a:pPr lvl="2"/>
            <a:r>
              <a:rPr lang="en-US" sz="2000" dirty="0" smtClean="0"/>
              <a:t>Frank C. </a:t>
            </a:r>
            <a:r>
              <a:rPr lang="en-US" sz="2000" dirty="0" err="1" smtClean="0"/>
              <a:t>Pidgeon</a:t>
            </a:r>
            <a:r>
              <a:rPr lang="en-US" sz="2000" dirty="0" smtClean="0"/>
              <a:t> Industrial Park – 3,000 acres – MS river </a:t>
            </a:r>
            <a:r>
              <a:rPr lang="en-US" sz="2000" dirty="0" smtClean="0"/>
              <a:t>access</a:t>
            </a:r>
          </a:p>
          <a:p>
            <a:pPr lvl="2"/>
            <a:r>
              <a:rPr lang="en-US" sz="2000" dirty="0" smtClean="0"/>
              <a:t>Economies of scale with a shared facility</a:t>
            </a:r>
            <a:r>
              <a:rPr lang="en-US" sz="2000" dirty="0" smtClean="0"/>
              <a:t>  </a:t>
            </a:r>
            <a:endParaRPr lang="en-US" sz="2000" dirty="0" smtClean="0"/>
          </a:p>
          <a:p>
            <a:pPr lvl="1"/>
            <a:r>
              <a:rPr lang="en-US" sz="2000" dirty="0" smtClean="0"/>
              <a:t>BNSF – 2010 expansion</a:t>
            </a:r>
          </a:p>
          <a:p>
            <a:pPr lvl="2"/>
            <a:r>
              <a:rPr lang="en-US" sz="2000" dirty="0" smtClean="0"/>
              <a:t>Heart of warehousing and trucking communities</a:t>
            </a:r>
          </a:p>
          <a:p>
            <a:pPr lvl="1"/>
            <a:r>
              <a:rPr lang="en-US" sz="2000" dirty="0" smtClean="0"/>
              <a:t>NS (Rossville) – 2012</a:t>
            </a:r>
          </a:p>
          <a:p>
            <a:pPr lvl="2"/>
            <a:r>
              <a:rPr lang="en-US" sz="2000" dirty="0" smtClean="0"/>
              <a:t>$100 million-plus planned development</a:t>
            </a:r>
          </a:p>
          <a:p>
            <a:r>
              <a:rPr lang="en-US" sz="2000" dirty="0" smtClean="0"/>
              <a:t>Factors encouraging growth</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Facilities</a:t>
            </a:r>
            <a:endParaRPr lang="en-US" dirty="0"/>
          </a:p>
        </p:txBody>
      </p:sp>
      <p:sp>
        <p:nvSpPr>
          <p:cNvPr id="3" name="Content Placeholder 2"/>
          <p:cNvSpPr>
            <a:spLocks noGrp="1"/>
          </p:cNvSpPr>
          <p:nvPr>
            <p:ph idx="1"/>
          </p:nvPr>
        </p:nvSpPr>
        <p:spPr/>
        <p:txBody>
          <a:bodyPr/>
          <a:lstStyle/>
          <a:p>
            <a:r>
              <a:rPr lang="en-US" dirty="0" smtClean="0"/>
              <a:t>Columbus, Ohio</a:t>
            </a:r>
          </a:p>
          <a:p>
            <a:r>
              <a:rPr lang="en-US" dirty="0" smtClean="0"/>
              <a:t>Indianapolis, IN</a:t>
            </a:r>
          </a:p>
          <a:p>
            <a:r>
              <a:rPr lang="en-US" dirty="0" smtClean="0"/>
              <a:t>Birmingham, AL</a:t>
            </a:r>
          </a:p>
          <a:p>
            <a:r>
              <a:rPr lang="en-US" dirty="0" smtClean="0"/>
              <a:t>Kansas City Expansion</a:t>
            </a:r>
          </a:p>
          <a:p>
            <a:r>
              <a:rPr lang="en-US" dirty="0" smtClean="0"/>
              <a:t>Many More </a:t>
            </a:r>
            <a:endParaRPr lang="en-US" dirty="0"/>
          </a:p>
        </p:txBody>
      </p:sp>
    </p:spTree>
    <p:extLst>
      <p:ext uri="{BB962C8B-B14F-4D97-AF65-F5344CB8AC3E}">
        <p14:creationId xmlns:p14="http://schemas.microsoft.com/office/powerpoint/2010/main" val="3848697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Inland terminals have been economic engines in many communities</a:t>
            </a:r>
          </a:p>
          <a:p>
            <a:r>
              <a:rPr lang="en-US" sz="2400" dirty="0" smtClean="0"/>
              <a:t>They have used the line haul advantages of the railroads coupled with the need for trucks to deliver the “last mile”</a:t>
            </a:r>
          </a:p>
          <a:p>
            <a:r>
              <a:rPr lang="en-US" sz="2400" dirty="0" smtClean="0"/>
              <a:t>They have generated community concerns related to increased congestion, environmental impacts, etc</a:t>
            </a:r>
          </a:p>
          <a:p>
            <a:r>
              <a:rPr lang="en-US" sz="2400" smtClean="0"/>
              <a:t>Comprehensive planning </a:t>
            </a:r>
            <a:r>
              <a:rPr lang="en-US" sz="2400" dirty="0" smtClean="0"/>
              <a:t>efforts involving the railroads, developers, transportation agencies, and others are required to insure that the developments are implemented in a manner to capture economic advantages while not adversely impacts community livability.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Marty Lipinski</a:t>
            </a:r>
          </a:p>
          <a:p>
            <a:pPr lvl="1"/>
            <a:r>
              <a:rPr lang="en-US" dirty="0" smtClean="0">
                <a:hlinkClick r:id="rId3"/>
              </a:rPr>
              <a:t>mlipinsk@memphis.edu</a:t>
            </a:r>
            <a:r>
              <a:rPr lang="en-US" dirty="0" smtClean="0"/>
              <a:t> or 901-678-3279</a:t>
            </a:r>
          </a:p>
          <a:p>
            <a:pPr lvl="1"/>
            <a:endParaRPr lang="en-US" dirty="0"/>
          </a:p>
          <a:p>
            <a:r>
              <a:rPr lang="en-US" dirty="0" smtClean="0"/>
              <a:t>Dan Pallme</a:t>
            </a:r>
          </a:p>
          <a:p>
            <a:pPr lvl="1"/>
            <a:r>
              <a:rPr lang="en-US" dirty="0" smtClean="0">
                <a:hlinkClick r:id="rId4"/>
              </a:rPr>
              <a:t>depallme@memphis.edu</a:t>
            </a:r>
            <a:r>
              <a:rPr lang="en-US" dirty="0" smtClean="0"/>
              <a:t> or 901-678-2688	</a:t>
            </a:r>
            <a:endParaRPr lang="en-US" dirty="0"/>
          </a:p>
        </p:txBody>
      </p:sp>
    </p:spTree>
    <p:extLst>
      <p:ext uri="{BB962C8B-B14F-4D97-AF65-F5344CB8AC3E}">
        <p14:creationId xmlns:p14="http://schemas.microsoft.com/office/powerpoint/2010/main" val="399475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1143000"/>
          </a:xfrm>
        </p:spPr>
        <p:txBody>
          <a:bodyPr/>
          <a:lstStyle/>
          <a:p>
            <a:pPr algn="ctr"/>
            <a:r>
              <a:rPr lang="en-US" dirty="0" smtClean="0"/>
              <a:t>Driving Forces</a:t>
            </a:r>
            <a:br>
              <a:rPr lang="en-US" dirty="0" smtClean="0"/>
            </a:br>
            <a:r>
              <a:rPr lang="en-US" dirty="0" smtClean="0"/>
              <a:t>Why Move Inland?</a:t>
            </a:r>
            <a:br>
              <a:rPr lang="en-US" dirty="0" smtClean="0"/>
            </a:br>
            <a:r>
              <a:rPr lang="en-US" sz="3200" dirty="0" smtClean="0"/>
              <a:t>Global Supply Chains</a:t>
            </a:r>
            <a:endParaRPr lang="en-US" sz="3200" dirty="0"/>
          </a:p>
        </p:txBody>
      </p:sp>
      <p:pic>
        <p:nvPicPr>
          <p:cNvPr id="6" name="Picture 5" descr="dell.jpg"/>
          <p:cNvPicPr>
            <a:picLocks noChangeAspect="1"/>
          </p:cNvPicPr>
          <p:nvPr/>
        </p:nvPicPr>
        <p:blipFill>
          <a:blip r:embed="rId3" cstate="print"/>
          <a:stretch>
            <a:fillRect/>
          </a:stretch>
        </p:blipFill>
        <p:spPr>
          <a:xfrm>
            <a:off x="609600" y="1981200"/>
            <a:ext cx="7025532" cy="3962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76400" y="1905000"/>
            <a:ext cx="5500688" cy="3913315"/>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dirty="0" smtClean="0"/>
              <a:t>Rail Intermodal Traffic</a:t>
            </a:r>
            <a:br>
              <a:rPr lang="en-US" dirty="0" smtClean="0"/>
            </a:br>
            <a:r>
              <a:rPr lang="en-US" dirty="0" smtClean="0"/>
              <a:t>(Containerization)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33400"/>
            <a:ext cx="8305800" cy="838200"/>
          </a:xfrm>
        </p:spPr>
        <p:txBody>
          <a:bodyPr/>
          <a:lstStyle/>
          <a:p>
            <a:r>
              <a:rPr lang="en-US" sz="4700" b="1"/>
              <a:t>Rail Intermodal Flows</a:t>
            </a:r>
          </a:p>
        </p:txBody>
      </p:sp>
      <p:sp>
        <p:nvSpPr>
          <p:cNvPr id="16387" name="Rectangle 3"/>
          <p:cNvSpPr>
            <a:spLocks noGrp="1" noChangeArrowheads="1"/>
          </p:cNvSpPr>
          <p:nvPr>
            <p:ph type="body" idx="1"/>
          </p:nvPr>
        </p:nvSpPr>
        <p:spPr>
          <a:xfrm>
            <a:off x="914400" y="1981200"/>
            <a:ext cx="7543800" cy="3967163"/>
          </a:xfrm>
        </p:spPr>
        <p:txBody>
          <a:bodyPr/>
          <a:lstStyle/>
          <a:p>
            <a:pPr>
              <a:buFont typeface="Wingdings" pitchFamily="2" charset="2"/>
              <a:buNone/>
            </a:pPr>
            <a:endParaRPr lang="en-US" b="1" dirty="0"/>
          </a:p>
        </p:txBody>
      </p:sp>
      <p:sp>
        <p:nvSpPr>
          <p:cNvPr id="16389" name="Text Box 5"/>
          <p:cNvSpPr txBox="1">
            <a:spLocks noChangeArrowheads="1"/>
          </p:cNvSpPr>
          <p:nvPr/>
        </p:nvSpPr>
        <p:spPr bwMode="auto">
          <a:xfrm>
            <a:off x="5105400" y="3733800"/>
            <a:ext cx="3352800" cy="274638"/>
          </a:xfrm>
          <a:prstGeom prst="rect">
            <a:avLst/>
          </a:prstGeom>
          <a:noFill/>
          <a:ln w="9525">
            <a:noFill/>
            <a:miter lim="800000"/>
            <a:headEnd/>
            <a:tailEnd/>
          </a:ln>
          <a:effectLst/>
        </p:spPr>
        <p:txBody>
          <a:bodyPr>
            <a:spAutoFit/>
          </a:bodyPr>
          <a:lstStyle/>
          <a:p>
            <a:pPr algn="ctr">
              <a:spcBef>
                <a:spcPct val="50000"/>
              </a:spcBef>
            </a:pPr>
            <a:endParaRPr lang="en-US" sz="1200" b="1">
              <a:latin typeface="Arial" charset="0"/>
            </a:endParaRPr>
          </a:p>
        </p:txBody>
      </p:sp>
      <p:pic>
        <p:nvPicPr>
          <p:cNvPr id="16390" name="Picture 6" descr="railintermodalflow"/>
          <p:cNvPicPr>
            <a:picLocks noChangeAspect="1" noChangeArrowheads="1"/>
          </p:cNvPicPr>
          <p:nvPr/>
        </p:nvPicPr>
        <p:blipFill>
          <a:blip r:embed="rId3" cstate="print"/>
          <a:srcRect/>
          <a:stretch>
            <a:fillRect/>
          </a:stretch>
        </p:blipFill>
        <p:spPr bwMode="auto">
          <a:xfrm>
            <a:off x="609600" y="1349185"/>
            <a:ext cx="7543800" cy="4627753"/>
          </a:xfrm>
          <a:prstGeom prst="rect">
            <a:avLst/>
          </a:prstGeom>
          <a:noFill/>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A_Network_Grey_Regional_Ownership.png"/>
          <p:cNvPicPr>
            <a:picLocks noChangeAspect="1"/>
          </p:cNvPicPr>
          <p:nvPr/>
        </p:nvPicPr>
        <p:blipFill>
          <a:blip r:embed="rId3" cstate="print"/>
          <a:srcRect/>
          <a:stretch>
            <a:fillRect/>
          </a:stretch>
        </p:blipFill>
        <p:spPr bwMode="auto">
          <a:xfrm>
            <a:off x="609600" y="304800"/>
            <a:ext cx="7553891" cy="5638800"/>
          </a:xfrm>
          <a:prstGeom prst="rect">
            <a:avLst/>
          </a:prstGeom>
          <a:noFill/>
          <a:ln w="9525">
            <a:noFill/>
            <a:miter lim="800000"/>
            <a:headEnd/>
            <a:tailEnd/>
          </a:ln>
        </p:spPr>
      </p:pic>
      <p:sp>
        <p:nvSpPr>
          <p:cNvPr id="3" name="Rectangle 2"/>
          <p:cNvSpPr/>
          <p:nvPr/>
        </p:nvSpPr>
        <p:spPr>
          <a:xfrm>
            <a:off x="7162800" y="4724400"/>
            <a:ext cx="1981200" cy="1200329"/>
          </a:xfrm>
          <a:prstGeom prst="rect">
            <a:avLst/>
          </a:prstGeom>
        </p:spPr>
        <p:txBody>
          <a:bodyPr wrap="square">
            <a:spAutoFit/>
          </a:bodyPr>
          <a:lstStyle/>
          <a:p>
            <a:r>
              <a:rPr lang="en-US" sz="1200" dirty="0" smtClean="0"/>
              <a:t>Excerpt from: </a:t>
            </a:r>
            <a:r>
              <a:rPr lang="en-US" sz="1200" i="1" dirty="0" smtClean="0"/>
              <a:t>The </a:t>
            </a:r>
            <a:r>
              <a:rPr lang="en-US" sz="1200" i="1" dirty="0" err="1" smtClean="0"/>
              <a:t>Terminalization</a:t>
            </a:r>
            <a:r>
              <a:rPr lang="en-US" sz="1200" i="1" dirty="0" smtClean="0"/>
              <a:t> of Supply Chains: North American and European Perspectives,</a:t>
            </a:r>
            <a:r>
              <a:rPr lang="en-US" sz="1200" dirty="0" smtClean="0"/>
              <a:t> by Theo </a:t>
            </a:r>
            <a:r>
              <a:rPr lang="en-US" sz="1200" dirty="0" err="1" smtClean="0"/>
              <a:t>Notteboom</a:t>
            </a:r>
            <a:r>
              <a:rPr lang="en-US" sz="1200" dirty="0" smtClean="0"/>
              <a:t> and Jean-Paul </a:t>
            </a:r>
            <a:r>
              <a:rPr lang="en-US" sz="1200" dirty="0" err="1" smtClean="0"/>
              <a:t>Rodrigue</a:t>
            </a:r>
            <a:endParaRPr lang="en-US" sz="1200" dirty="0"/>
          </a:p>
        </p:txBody>
      </p:sp>
      <p:sp>
        <p:nvSpPr>
          <p:cNvPr id="13" name="TextBox 12"/>
          <p:cNvSpPr txBox="1"/>
          <p:nvPr/>
        </p:nvSpPr>
        <p:spPr>
          <a:xfrm>
            <a:off x="3886200" y="4876800"/>
            <a:ext cx="978153" cy="369332"/>
          </a:xfrm>
          <a:prstGeom prst="rect">
            <a:avLst/>
          </a:prstGeom>
          <a:noFill/>
        </p:spPr>
        <p:txBody>
          <a:bodyPr wrap="none" rtlCol="0">
            <a:spAutoFit/>
          </a:bodyPr>
          <a:lstStyle/>
          <a:p>
            <a:r>
              <a:rPr lang="en-US" b="1" dirty="0" smtClean="0">
                <a:solidFill>
                  <a:srgbClr val="002060"/>
                </a:solidFill>
              </a:rPr>
              <a:t>Dallas</a:t>
            </a:r>
            <a:endParaRPr lang="en-US" b="1" dirty="0">
              <a:solidFill>
                <a:srgbClr val="002060"/>
              </a:solidFill>
            </a:endParaRPr>
          </a:p>
        </p:txBody>
      </p:sp>
      <p:sp>
        <p:nvSpPr>
          <p:cNvPr id="14" name="TextBox 13"/>
          <p:cNvSpPr txBox="1"/>
          <p:nvPr/>
        </p:nvSpPr>
        <p:spPr>
          <a:xfrm>
            <a:off x="3733800" y="3886200"/>
            <a:ext cx="1219200" cy="646331"/>
          </a:xfrm>
          <a:prstGeom prst="rect">
            <a:avLst/>
          </a:prstGeom>
          <a:noFill/>
        </p:spPr>
        <p:txBody>
          <a:bodyPr wrap="square" rtlCol="0">
            <a:spAutoFit/>
          </a:bodyPr>
          <a:lstStyle/>
          <a:p>
            <a:r>
              <a:rPr lang="en-US" b="1" dirty="0" smtClean="0">
                <a:solidFill>
                  <a:srgbClr val="002060"/>
                </a:solidFill>
              </a:rPr>
              <a:t>Kansas </a:t>
            </a:r>
          </a:p>
          <a:p>
            <a:r>
              <a:rPr lang="en-US" b="1" dirty="0" smtClean="0">
                <a:solidFill>
                  <a:srgbClr val="002060"/>
                </a:solidFill>
              </a:rPr>
              <a:t>City</a:t>
            </a:r>
            <a:endParaRPr lang="en-US" b="1" dirty="0">
              <a:solidFill>
                <a:srgbClr val="002060"/>
              </a:solidFill>
            </a:endParaRPr>
          </a:p>
        </p:txBody>
      </p:sp>
      <p:sp>
        <p:nvSpPr>
          <p:cNvPr id="15" name="TextBox 14"/>
          <p:cNvSpPr txBox="1"/>
          <p:nvPr/>
        </p:nvSpPr>
        <p:spPr>
          <a:xfrm>
            <a:off x="5181600" y="3886200"/>
            <a:ext cx="1295400" cy="381000"/>
          </a:xfrm>
          <a:prstGeom prst="rect">
            <a:avLst/>
          </a:prstGeom>
          <a:noFill/>
        </p:spPr>
        <p:txBody>
          <a:bodyPr wrap="square" rtlCol="0">
            <a:spAutoFit/>
          </a:bodyPr>
          <a:lstStyle/>
          <a:p>
            <a:r>
              <a:rPr lang="en-US" b="1" dirty="0" smtClean="0"/>
              <a:t>Memphis</a:t>
            </a:r>
            <a:endParaRPr lang="en-US" b="1" dirty="0"/>
          </a:p>
        </p:txBody>
      </p:sp>
      <p:sp>
        <p:nvSpPr>
          <p:cNvPr id="16" name="TextBox 15"/>
          <p:cNvSpPr txBox="1"/>
          <p:nvPr/>
        </p:nvSpPr>
        <p:spPr>
          <a:xfrm>
            <a:off x="5257800" y="3124200"/>
            <a:ext cx="1295400" cy="381000"/>
          </a:xfrm>
          <a:prstGeom prst="rect">
            <a:avLst/>
          </a:prstGeom>
          <a:noFill/>
        </p:spPr>
        <p:txBody>
          <a:bodyPr wrap="square" rtlCol="0">
            <a:spAutoFit/>
          </a:bodyPr>
          <a:lstStyle/>
          <a:p>
            <a:r>
              <a:rPr lang="en-US" b="1" dirty="0" smtClean="0"/>
              <a:t>Chicago</a:t>
            </a:r>
            <a:endParaRPr lang="en-US" b="1" dirty="0"/>
          </a:p>
        </p:txBody>
      </p:sp>
      <p:sp>
        <p:nvSpPr>
          <p:cNvPr id="17" name="TextBox 16"/>
          <p:cNvSpPr txBox="1"/>
          <p:nvPr/>
        </p:nvSpPr>
        <p:spPr>
          <a:xfrm>
            <a:off x="5029200" y="5181600"/>
            <a:ext cx="1752600" cy="381000"/>
          </a:xfrm>
          <a:prstGeom prst="rect">
            <a:avLst/>
          </a:prstGeom>
          <a:noFill/>
        </p:spPr>
        <p:txBody>
          <a:bodyPr wrap="square" rtlCol="0">
            <a:spAutoFit/>
          </a:bodyPr>
          <a:lstStyle/>
          <a:p>
            <a:r>
              <a:rPr lang="en-US" b="1" dirty="0" smtClean="0"/>
              <a:t>New Orleans</a:t>
            </a:r>
            <a:endParaRPr lang="en-US" b="1"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153400" cy="1219200"/>
          </a:xfrm>
        </p:spPr>
        <p:txBody>
          <a:bodyPr/>
          <a:lstStyle/>
          <a:p>
            <a:r>
              <a:rPr lang="en-US" sz="4000" b="1"/>
              <a:t>“Rails should have edge on trucks over the next ten years.”</a:t>
            </a:r>
          </a:p>
        </p:txBody>
      </p:sp>
      <p:sp>
        <p:nvSpPr>
          <p:cNvPr id="5123" name="Rectangle 3"/>
          <p:cNvSpPr>
            <a:spLocks noGrp="1" noChangeArrowheads="1"/>
          </p:cNvSpPr>
          <p:nvPr>
            <p:ph type="body" idx="1"/>
          </p:nvPr>
        </p:nvSpPr>
        <p:spPr>
          <a:xfrm>
            <a:off x="228600" y="2438400"/>
            <a:ext cx="8382000" cy="3657600"/>
          </a:xfrm>
        </p:spPr>
        <p:txBody>
          <a:bodyPr/>
          <a:lstStyle/>
          <a:p>
            <a:pPr>
              <a:lnSpc>
                <a:spcPct val="80000"/>
              </a:lnSpc>
              <a:buFont typeface="Wingdings" pitchFamily="2" charset="2"/>
              <a:buNone/>
            </a:pPr>
            <a:r>
              <a:rPr lang="en-US" sz="1800"/>
              <a:t>	Offshore manufacturing, whereby large shipments of freight that are produced well in advance in Asia and transported by ocean to U.S. ports lend themselves to longer-haul, non-service-sensitive rail shipments within the country.</a:t>
            </a:r>
          </a:p>
          <a:p>
            <a:pPr>
              <a:lnSpc>
                <a:spcPct val="80000"/>
              </a:lnSpc>
              <a:buFont typeface="Wingdings" pitchFamily="2" charset="2"/>
              <a:buNone/>
            </a:pPr>
            <a:endParaRPr lang="en-US" sz="1800"/>
          </a:p>
          <a:p>
            <a:pPr>
              <a:lnSpc>
                <a:spcPct val="80000"/>
              </a:lnSpc>
              <a:buFont typeface="Wingdings" pitchFamily="2" charset="2"/>
              <a:buNone/>
            </a:pPr>
            <a:r>
              <a:rPr lang="en-US" sz="1800"/>
              <a:t>	A sharper focus on reducing fuel costs and dependence on imports (we estimate that the rails are about two to three times more fuel-efficient than truckload carriers).</a:t>
            </a:r>
          </a:p>
          <a:p>
            <a:pPr>
              <a:lnSpc>
                <a:spcPct val="80000"/>
              </a:lnSpc>
              <a:buFont typeface="Wingdings" pitchFamily="2" charset="2"/>
              <a:buNone/>
            </a:pPr>
            <a:endParaRPr lang="en-US" sz="1800"/>
          </a:p>
          <a:p>
            <a:pPr>
              <a:lnSpc>
                <a:spcPct val="80000"/>
              </a:lnSpc>
              <a:buFont typeface="Wingdings" pitchFamily="2" charset="2"/>
              <a:buNone/>
            </a:pPr>
            <a:r>
              <a:rPr lang="en-US" sz="1800"/>
              <a:t>	Worsening highway service and growing public frustration with congested highways, causing federal and state governments to increasingly encourage rail, barge, and creative tolling programs to help alleviate this problem.</a:t>
            </a:r>
          </a:p>
        </p:txBody>
      </p:sp>
      <p:sp>
        <p:nvSpPr>
          <p:cNvPr id="5125" name="Text Box 5"/>
          <p:cNvSpPr txBox="1">
            <a:spLocks noChangeArrowheads="1"/>
          </p:cNvSpPr>
          <p:nvPr/>
        </p:nvSpPr>
        <p:spPr bwMode="auto">
          <a:xfrm>
            <a:off x="4191000" y="1600200"/>
            <a:ext cx="4191000" cy="519113"/>
          </a:xfrm>
          <a:prstGeom prst="rect">
            <a:avLst/>
          </a:prstGeom>
          <a:noFill/>
          <a:ln w="9525">
            <a:noFill/>
            <a:miter lim="800000"/>
            <a:headEnd/>
            <a:tailEnd/>
          </a:ln>
          <a:effectLst/>
        </p:spPr>
        <p:txBody>
          <a:bodyPr>
            <a:spAutoFit/>
          </a:bodyPr>
          <a:lstStyle/>
          <a:p>
            <a:pPr algn="r">
              <a:spcBef>
                <a:spcPct val="50000"/>
              </a:spcBef>
            </a:pPr>
            <a:r>
              <a:rPr lang="en-US" sz="2800">
                <a:latin typeface="Arial" charset="0"/>
              </a:rPr>
              <a:t>- Bear, Stearns</a:t>
            </a: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143000"/>
          </a:xfrm>
        </p:spPr>
        <p:txBody>
          <a:bodyPr/>
          <a:lstStyle/>
          <a:p>
            <a:pPr algn="ctr"/>
            <a:r>
              <a:rPr lang="en-US" dirty="0" smtClean="0"/>
              <a:t>Why Move Inland </a:t>
            </a:r>
            <a:br>
              <a:rPr lang="en-US" dirty="0" smtClean="0"/>
            </a:br>
            <a:r>
              <a:rPr lang="en-US" dirty="0" smtClean="0"/>
              <a:t>Other Driving Forces</a:t>
            </a:r>
            <a:endParaRPr lang="en-US" dirty="0"/>
          </a:p>
        </p:txBody>
      </p:sp>
      <p:sp>
        <p:nvSpPr>
          <p:cNvPr id="3" name="Content Placeholder 2"/>
          <p:cNvSpPr>
            <a:spLocks noGrp="1"/>
          </p:cNvSpPr>
          <p:nvPr>
            <p:ph idx="1"/>
          </p:nvPr>
        </p:nvSpPr>
        <p:spPr>
          <a:xfrm>
            <a:off x="0" y="2514600"/>
            <a:ext cx="8686800" cy="4343400"/>
          </a:xfrm>
        </p:spPr>
        <p:txBody>
          <a:bodyPr/>
          <a:lstStyle/>
          <a:p>
            <a:r>
              <a:rPr lang="en-US" sz="2200" dirty="0" smtClean="0"/>
              <a:t>Logistic capabilities (one location)-logistics clusters</a:t>
            </a:r>
          </a:p>
          <a:p>
            <a:r>
              <a:rPr lang="en-US" sz="2200" dirty="0" smtClean="0"/>
              <a:t>Lower distribution cost</a:t>
            </a:r>
          </a:p>
          <a:p>
            <a:r>
              <a:rPr lang="en-US" sz="2200" dirty="0" smtClean="0"/>
              <a:t>High land prices (and land availability) at Marine Terminals</a:t>
            </a:r>
          </a:p>
          <a:p>
            <a:r>
              <a:rPr lang="en-US" sz="2200" dirty="0" smtClean="0"/>
              <a:t>Improve marine terminal operations</a:t>
            </a:r>
          </a:p>
          <a:p>
            <a:r>
              <a:rPr lang="en-US" sz="2200" dirty="0" smtClean="0"/>
              <a:t>Lower land costs inland</a:t>
            </a:r>
          </a:p>
        </p:txBody>
      </p:sp>
    </p:spTree>
    <p:extLst>
      <p:ext uri="{BB962C8B-B14F-4D97-AF65-F5344CB8AC3E}">
        <p14:creationId xmlns:p14="http://schemas.microsoft.com/office/powerpoint/2010/main" val="239535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Characteristics</a:t>
            </a:r>
            <a:endParaRPr lang="en-US" dirty="0"/>
          </a:p>
        </p:txBody>
      </p:sp>
      <p:sp>
        <p:nvSpPr>
          <p:cNvPr id="3" name="Content Placeholder 2"/>
          <p:cNvSpPr>
            <a:spLocks noGrp="1"/>
          </p:cNvSpPr>
          <p:nvPr>
            <p:ph idx="1"/>
          </p:nvPr>
        </p:nvSpPr>
        <p:spPr>
          <a:xfrm>
            <a:off x="228600" y="2362200"/>
            <a:ext cx="8686800" cy="3657600"/>
          </a:xfrm>
        </p:spPr>
        <p:txBody>
          <a:bodyPr/>
          <a:lstStyle/>
          <a:p>
            <a:r>
              <a:rPr lang="en-US" b="1" dirty="0" smtClean="0"/>
              <a:t>Terminals</a:t>
            </a:r>
          </a:p>
          <a:p>
            <a:endParaRPr lang="en-US" b="1" dirty="0" smtClean="0"/>
          </a:p>
          <a:p>
            <a:r>
              <a:rPr lang="en-US" b="1" dirty="0" smtClean="0"/>
              <a:t>Connections</a:t>
            </a:r>
          </a:p>
          <a:p>
            <a:endParaRPr lang="en-US" b="1" dirty="0" smtClean="0"/>
          </a:p>
          <a:p>
            <a:r>
              <a:rPr lang="en-US" b="1" dirty="0" smtClean="0"/>
              <a:t>Logistics Activities </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for U of M - IFTI">
  <a:themeElements>
    <a:clrScheme name="Default Design 9">
      <a:dk1>
        <a:srgbClr val="000000"/>
      </a:dk1>
      <a:lt1>
        <a:srgbClr val="FFFFFF"/>
      </a:lt1>
      <a:dk2>
        <a:srgbClr val="000000"/>
      </a:dk2>
      <a:lt2>
        <a:srgbClr val="808080"/>
      </a:lt2>
      <a:accent1>
        <a:srgbClr val="000099"/>
      </a:accent1>
      <a:accent2>
        <a:srgbClr val="FFCC00"/>
      </a:accent2>
      <a:accent3>
        <a:srgbClr val="FFFFFF"/>
      </a:accent3>
      <a:accent4>
        <a:srgbClr val="000000"/>
      </a:accent4>
      <a:accent5>
        <a:srgbClr val="AAAACA"/>
      </a:accent5>
      <a:accent6>
        <a:srgbClr val="E7B900"/>
      </a:accent6>
      <a:hlink>
        <a:srgbClr val="DDDDDD"/>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0099"/>
        </a:accent1>
        <a:accent2>
          <a:srgbClr val="3333CC"/>
        </a:accent2>
        <a:accent3>
          <a:srgbClr val="FFFFFF"/>
        </a:accent3>
        <a:accent4>
          <a:srgbClr val="000000"/>
        </a:accent4>
        <a:accent5>
          <a:srgbClr val="AAAA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0099"/>
        </a:accent1>
        <a:accent2>
          <a:srgbClr val="FFCC00"/>
        </a:accent2>
        <a:accent3>
          <a:srgbClr val="FFFFFF"/>
        </a:accent3>
        <a:accent4>
          <a:srgbClr val="000000"/>
        </a:accent4>
        <a:accent5>
          <a:srgbClr val="AAAACA"/>
        </a:accent5>
        <a:accent6>
          <a:srgbClr val="E7B900"/>
        </a:accent6>
        <a:hlink>
          <a:srgbClr val="DDDDDD"/>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file">
  <a:themeElements>
    <a:clrScheme name="CSX Color Schemes">
      <a:dk1>
        <a:srgbClr val="000000"/>
      </a:dk1>
      <a:lt1>
        <a:srgbClr val="FFFFFF"/>
      </a:lt1>
      <a:dk2>
        <a:srgbClr val="000000"/>
      </a:dk2>
      <a:lt2>
        <a:srgbClr val="DDDDDD"/>
      </a:lt2>
      <a:accent1>
        <a:srgbClr val="00306C"/>
      </a:accent1>
      <a:accent2>
        <a:srgbClr val="FFCC00"/>
      </a:accent2>
      <a:accent3>
        <a:srgbClr val="993366"/>
      </a:accent3>
      <a:accent4>
        <a:srgbClr val="595959"/>
      </a:accent4>
      <a:accent5>
        <a:srgbClr val="99CCFF"/>
      </a:accent5>
      <a:accent6>
        <a:srgbClr val="006600"/>
      </a:accent6>
      <a:hlink>
        <a:srgbClr val="006699"/>
      </a:hlink>
      <a:folHlink>
        <a:srgbClr val="993366"/>
      </a:folHlink>
    </a:clrScheme>
    <a:fontScheme name="2_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2_Profile 10">
        <a:dk1>
          <a:srgbClr val="000000"/>
        </a:dk1>
        <a:lt1>
          <a:srgbClr val="FFFFFF"/>
        </a:lt1>
        <a:dk2>
          <a:srgbClr val="000000"/>
        </a:dk2>
        <a:lt2>
          <a:srgbClr val="DDDDDD"/>
        </a:lt2>
        <a:accent1>
          <a:srgbClr val="0000CC"/>
        </a:accent1>
        <a:accent2>
          <a:srgbClr val="FFCC00"/>
        </a:accent2>
        <a:accent3>
          <a:srgbClr val="FFFFFF"/>
        </a:accent3>
        <a:accent4>
          <a:srgbClr val="000000"/>
        </a:accent4>
        <a:accent5>
          <a:srgbClr val="AAAAE2"/>
        </a:accent5>
        <a:accent6>
          <a:srgbClr val="E7B900"/>
        </a:accent6>
        <a:hlink>
          <a:srgbClr val="006699"/>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for U of M - IFTI</Template>
  <TotalTime>10683</TotalTime>
  <Words>1765</Words>
  <Application>Microsoft Office PowerPoint</Application>
  <PresentationFormat>On-screen Show (4:3)</PresentationFormat>
  <Paragraphs>210</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Template for U of M - IFTI</vt:lpstr>
      <vt:lpstr>2_Profile</vt:lpstr>
      <vt:lpstr>Talking Freight Growth of Intermodal Terminal Facilities</vt:lpstr>
      <vt:lpstr>Inland Port: Definition</vt:lpstr>
      <vt:lpstr>Driving Forces Why Move Inland? Global Supply Chains</vt:lpstr>
      <vt:lpstr>Rail Intermodal Traffic (Containerization)</vt:lpstr>
      <vt:lpstr>Rail Intermodal Flows</vt:lpstr>
      <vt:lpstr>PowerPoint Presentation</vt:lpstr>
      <vt:lpstr>“Rails should have edge on trucks over the next ten years.”</vt:lpstr>
      <vt:lpstr>Why Move Inland  Other Driving Forces</vt:lpstr>
      <vt:lpstr>Basic Characteristics</vt:lpstr>
      <vt:lpstr>PowerPoint Presentation</vt:lpstr>
      <vt:lpstr>PowerPoint Presentation</vt:lpstr>
      <vt:lpstr>CenterPoint, Joliet, IL</vt:lpstr>
      <vt:lpstr>PowerPoint Presentation</vt:lpstr>
      <vt:lpstr>BNSF, Memphis</vt:lpstr>
      <vt:lpstr>PowerPoint Presentation</vt:lpstr>
      <vt:lpstr>BNSF and UPS</vt:lpstr>
      <vt:lpstr>CSXT’s NW Ohio hub creates strategic connectivity</vt:lpstr>
      <vt:lpstr>NS – Rossville, TN</vt:lpstr>
      <vt:lpstr>PowerPoint Presentation</vt:lpstr>
      <vt:lpstr>Memphis area intermodal investments (example)</vt:lpstr>
      <vt:lpstr>Other New Facilities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Mihalis Golias</dc:creator>
  <cp:lastModifiedBy>vboidapu</cp:lastModifiedBy>
  <cp:revision>274</cp:revision>
  <cp:lastPrinted>2013-06-17T14:43:32Z</cp:lastPrinted>
  <dcterms:created xsi:type="dcterms:W3CDTF">2006-08-16T00:00:00Z</dcterms:created>
  <dcterms:modified xsi:type="dcterms:W3CDTF">2013-06-18T19:02:47Z</dcterms:modified>
</cp:coreProperties>
</file>