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2" r:id="rId3"/>
    <p:sldId id="265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2" autoAdjust="0"/>
  </p:normalViewPr>
  <p:slideViewPr>
    <p:cSldViewPr>
      <p:cViewPr>
        <p:scale>
          <a:sx n="87" d="100"/>
          <a:sy n="87" d="100"/>
        </p:scale>
        <p:origin x="-9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5D63E-A4EE-4328-94EF-77A758B27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E9839-E9A5-4E0F-BDD5-0AA59EFCF0B3}">
      <dgm:prSet custT="1"/>
      <dgm:spPr/>
      <dgm:t>
        <a:bodyPr/>
        <a:lstStyle/>
        <a:p>
          <a:pPr rtl="0"/>
          <a:r>
            <a:rPr lang="en-US" sz="2700" dirty="0" smtClean="0"/>
            <a:t>Elements presented </a:t>
          </a:r>
          <a:r>
            <a:rPr lang="en-US" sz="2700" dirty="0" smtClean="0"/>
            <a:t>today:</a:t>
          </a:r>
          <a:endParaRPr lang="en-US" sz="2700" dirty="0" smtClean="0"/>
        </a:p>
        <a:p>
          <a:pPr rtl="0"/>
          <a:r>
            <a:rPr lang="en-US" sz="2700" dirty="0" smtClean="0"/>
            <a:t>   -Story of Freight in the Twin Cities</a:t>
          </a:r>
        </a:p>
        <a:p>
          <a:pPr rtl="0"/>
          <a:r>
            <a:rPr lang="en-US" sz="2700" dirty="0" smtClean="0"/>
            <a:t>   -Freight in the metro transportation planning process</a:t>
          </a:r>
        </a:p>
        <a:p>
          <a:pPr rtl="0"/>
          <a:r>
            <a:rPr lang="en-US" sz="2700" dirty="0" smtClean="0"/>
            <a:t>   -Freight performance management</a:t>
          </a:r>
        </a:p>
        <a:p>
          <a:pPr rtl="0"/>
          <a:r>
            <a:rPr lang="en-US" sz="2700" dirty="0" smtClean="0"/>
            <a:t>   -The road </a:t>
          </a:r>
          <a:r>
            <a:rPr lang="en-US" sz="2700" dirty="0" smtClean="0"/>
            <a:t>ahead</a:t>
          </a:r>
        </a:p>
        <a:p>
          <a:pPr rtl="0"/>
          <a:r>
            <a:rPr lang="en-US" sz="2700" dirty="0" smtClean="0"/>
            <a:t>Other elements:</a:t>
          </a:r>
        </a:p>
        <a:p>
          <a:pPr rtl="0"/>
          <a:r>
            <a:rPr lang="en-US" sz="2700" dirty="0" smtClean="0"/>
            <a:t>   -Issues and trends     -Future Freight Flows Workshop</a:t>
          </a:r>
        </a:p>
        <a:p>
          <a:pPr rtl="0"/>
          <a:r>
            <a:rPr lang="en-US" sz="2700" dirty="0" smtClean="0"/>
            <a:t>   -Peer Exchange          -Readiness Assessment</a:t>
          </a:r>
          <a:endParaRPr lang="en-US" sz="2700" dirty="0"/>
        </a:p>
      </dgm:t>
    </dgm:pt>
    <dgm:pt modelId="{07101144-BFA0-47EE-ACFC-5CFE60FCDB3D}" type="parTrans" cxnId="{DC687A42-E1EF-4D5A-B737-955C2DE77F99}">
      <dgm:prSet/>
      <dgm:spPr/>
      <dgm:t>
        <a:bodyPr/>
        <a:lstStyle/>
        <a:p>
          <a:endParaRPr lang="en-US"/>
        </a:p>
      </dgm:t>
    </dgm:pt>
    <dgm:pt modelId="{BF0CAFE9-AA5D-43AE-A4F1-A788AB1531A0}" type="sibTrans" cxnId="{DC687A42-E1EF-4D5A-B737-955C2DE77F99}">
      <dgm:prSet/>
      <dgm:spPr/>
      <dgm:t>
        <a:bodyPr/>
        <a:lstStyle/>
        <a:p>
          <a:endParaRPr lang="en-US"/>
        </a:p>
      </dgm:t>
    </dgm:pt>
    <dgm:pt modelId="{96F9EDD1-7609-456C-A523-C560978618CD}" type="pres">
      <dgm:prSet presAssocID="{4C55D63E-A4EE-4328-94EF-77A758B27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B1683-FCDD-4B64-880A-F4F2148EE07D}" type="pres">
      <dgm:prSet presAssocID="{101E9839-E9A5-4E0F-BDD5-0AA59EFCF0B3}" presName="parentText" presStyleLbl="node1" presStyleIdx="0" presStyleCnt="1" custScaleX="101757" custScaleY="1765381" custLinFactY="-11970" custLinFactNeighborX="-37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87A42-E1EF-4D5A-B737-955C2DE77F99}" srcId="{4C55D63E-A4EE-4328-94EF-77A758B27270}" destId="{101E9839-E9A5-4E0F-BDD5-0AA59EFCF0B3}" srcOrd="0" destOrd="0" parTransId="{07101144-BFA0-47EE-ACFC-5CFE60FCDB3D}" sibTransId="{BF0CAFE9-AA5D-43AE-A4F1-A788AB1531A0}"/>
    <dgm:cxn modelId="{93C98054-0F5D-4E60-9DB4-D27F5B198A3C}" type="presOf" srcId="{4C55D63E-A4EE-4328-94EF-77A758B27270}" destId="{96F9EDD1-7609-456C-A523-C560978618CD}" srcOrd="0" destOrd="0" presId="urn:microsoft.com/office/officeart/2005/8/layout/vList2"/>
    <dgm:cxn modelId="{9AE39743-E511-4547-B833-C4BC30492D23}" type="presOf" srcId="{101E9839-E9A5-4E0F-BDD5-0AA59EFCF0B3}" destId="{654B1683-FCDD-4B64-880A-F4F2148EE07D}" srcOrd="0" destOrd="0" presId="urn:microsoft.com/office/officeart/2005/8/layout/vList2"/>
    <dgm:cxn modelId="{E15DCC77-0CB1-495F-A549-09943FA48812}" type="presParOf" srcId="{96F9EDD1-7609-456C-A523-C560978618CD}" destId="{654B1683-FCDD-4B64-880A-F4F2148EE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B1683-FCDD-4B64-880A-F4F2148EE07D}">
      <dsp:nvSpPr>
        <dsp:cNvPr id="0" name=""/>
        <dsp:cNvSpPr/>
      </dsp:nvSpPr>
      <dsp:spPr>
        <a:xfrm>
          <a:off x="0" y="0"/>
          <a:ext cx="8382000" cy="4410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Elements presented </a:t>
          </a:r>
          <a:r>
            <a:rPr lang="en-US" sz="2700" kern="1200" dirty="0" smtClean="0"/>
            <a:t>today:</a:t>
          </a:r>
          <a:endParaRPr lang="en-US" sz="2700" kern="1200" dirty="0" smtClean="0"/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-Story of Freight in the Twin Cities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-Freight in the metro transportation planning process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-Freight performance management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-The road </a:t>
          </a:r>
          <a:r>
            <a:rPr lang="en-US" sz="2700" kern="1200" dirty="0" smtClean="0"/>
            <a:t>ahead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Other elements: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-Issues and trends     -Future Freight Flows Workshop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 -Peer Exchange          -Readiness Assessment</a:t>
          </a:r>
          <a:endParaRPr lang="en-US" sz="2700" kern="1200" dirty="0"/>
        </a:p>
      </dsp:txBody>
      <dsp:txXfrm>
        <a:off x="215326" y="215326"/>
        <a:ext cx="7951348" cy="398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A593-7088-4693-A632-2F2AD8E8510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BC8B-DC0D-4D68-8162-F71E86B8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E45F-04CB-4E77-83AA-C3ED80F904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2BC8B-DC0D-4D68-8162-F71E86B82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2BC8B-DC0D-4D68-8162-F71E86B82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5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2BC8B-DC0D-4D68-8162-F71E86B82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2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7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2048-6621-47DE-8438-4E6DA658B3C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8BD2-757B-4D45-9959-88410B07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startribun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1"/>
            <a:ext cx="7696200" cy="2286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sz="3200" dirty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>
                <a:solidFill>
                  <a:schemeClr val="accent4"/>
                </a:solidFill>
                <a:effectLst/>
              </a:rPr>
            </a:br>
            <a:r>
              <a:rPr 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A </a:t>
            </a:r>
            <a:r>
              <a:rPr lang="en-US" sz="2600" dirty="0">
                <a:solidFill>
                  <a:schemeClr val="accent4"/>
                </a:solidFill>
                <a:effectLst/>
              </a:rPr>
              <a:t>Case </a:t>
            </a:r>
            <a:r>
              <a:rPr lang="en-US" sz="2600" dirty="0" smtClean="0">
                <a:solidFill>
                  <a:schemeClr val="accent4"/>
                </a:solidFill>
                <a:effectLst/>
              </a:rPr>
              <a:t>Study of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Promoting Metropolitan Freight Collaboration: 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The Twin </a:t>
            </a:r>
            <a:r>
              <a:rPr lang="en-US" sz="2600" dirty="0">
                <a:solidFill>
                  <a:schemeClr val="accent4"/>
                </a:solidFill>
                <a:effectLst/>
              </a:rPr>
              <a:t>Cities </a:t>
            </a:r>
            <a:r>
              <a:rPr lang="en-US" sz="2600" dirty="0" smtClean="0">
                <a:solidFill>
                  <a:schemeClr val="accent4"/>
                </a:solidFill>
                <a:effectLst/>
              </a:rPr>
              <a:t>Experience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b="1" i="1" dirty="0" smtClean="0">
                <a:solidFill>
                  <a:schemeClr val="accent4"/>
                </a:solidFill>
                <a:effectLst/>
              </a:rPr>
              <a:t>Overview</a:t>
            </a:r>
            <a:r>
              <a:rPr lang="en-US" sz="38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800" dirty="0" smtClean="0">
                <a:solidFill>
                  <a:schemeClr val="accent4"/>
                </a:solidFill>
                <a:effectLst/>
              </a:rPr>
            </a:br>
            <a:r>
              <a:rPr lang="en-US" sz="38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800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Minnesota Department of Transportation </a:t>
            </a:r>
            <a:br>
              <a:rPr lang="en-US" sz="1800" i="1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Metropolitan Council </a:t>
            </a:r>
            <a:br>
              <a:rPr lang="en-US" sz="1800" i="1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U.S. Department of Transportation - Volpe Center</a:t>
            </a:r>
            <a:endParaRPr lang="en-US" sz="1800" i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848600" cy="11430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 smtClean="0"/>
              <a:t>Federal Highway Administration </a:t>
            </a:r>
          </a:p>
          <a:p>
            <a:pPr algn="l"/>
            <a:r>
              <a:rPr lang="en-US" dirty="0" smtClean="0"/>
              <a:t>Office of Freight Management and Operations </a:t>
            </a:r>
          </a:p>
          <a:p>
            <a:pPr algn="l"/>
            <a:r>
              <a:rPr lang="en-US" dirty="0" smtClean="0"/>
              <a:t>Talking Freight Seminar Series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March 20, 2013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14" y="5107440"/>
            <a:ext cx="8925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83627"/>
            <a:ext cx="685800" cy="685800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71747"/>
            <a:ext cx="130175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593"/>
            <a:ext cx="3200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352800" cy="1875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4300" dirty="0" smtClean="0"/>
              <a:t>Motivation</a:t>
            </a:r>
          </a:p>
          <a:p>
            <a:r>
              <a:rPr lang="en-US" sz="4300" dirty="0" smtClean="0"/>
              <a:t>Purpose</a:t>
            </a:r>
          </a:p>
          <a:p>
            <a:r>
              <a:rPr lang="en-US" sz="4300" dirty="0" smtClean="0"/>
              <a:t>Context</a:t>
            </a:r>
          </a:p>
          <a:p>
            <a:endParaRPr lang="en-US" dirty="0"/>
          </a:p>
        </p:txBody>
      </p:sp>
      <p:pic>
        <p:nvPicPr>
          <p:cNvPr id="7" name="Picture 1033" descr="C:\Documents and Settings\gard1wil\My Documents\Bill's Stuff\Photos\1-Freight\Rail\20060628 UP Yard (02)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94093"/>
            <a:ext cx="3986920" cy="305663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50732"/>
            <a:ext cx="3995387" cy="2996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177"/>
            <a:ext cx="4648200" cy="27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8" y="457200"/>
            <a:ext cx="4121721" cy="3379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-56823"/>
            <a:ext cx="2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www.startribune.com</a:t>
            </a:r>
            <a:endParaRPr lang="en-US" dirty="0">
              <a:hlinkClick r:id="rId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9" y="3989435"/>
            <a:ext cx="4183233" cy="27863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4" y="4022092"/>
            <a:ext cx="4505325" cy="256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5" y="570614"/>
            <a:ext cx="3741295" cy="35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9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Overview continued: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771"/>
            <a:ext cx="2362200" cy="1771648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96308"/>
              </p:ext>
            </p:extLst>
          </p:nvPr>
        </p:nvGraphicFramePr>
        <p:xfrm>
          <a:off x="381000" y="20574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9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83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A Case Study of Promoting Metropolitan Freight Collaboration:  The Twin Cities Experience  Overview  Minnesota Department of Transportation  Metropolitan Council  U.S. Department of Transportation - Volpe Center</vt:lpstr>
      <vt:lpstr>Overview</vt:lpstr>
      <vt:lpstr>PowerPoint Presentation</vt:lpstr>
      <vt:lpstr>Overview continued:</vt:lpstr>
    </vt:vector>
  </TitlesOfParts>
  <Company>US 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Promoting Metropolitan Freight Collaboration: The Twin Cities Experience  Minnesota Department of Transportation  Metropolitan Council  U.S. Department of Transportation - Volpe Center</dc:title>
  <dc:creator>Dave Damm-Luhr</dc:creator>
  <cp:lastModifiedBy>William Gardner</cp:lastModifiedBy>
  <cp:revision>158</cp:revision>
  <dcterms:created xsi:type="dcterms:W3CDTF">2013-03-01T13:46:31Z</dcterms:created>
  <dcterms:modified xsi:type="dcterms:W3CDTF">2013-03-18T16:24:20Z</dcterms:modified>
</cp:coreProperties>
</file>