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5" r:id="rId4"/>
    <p:sldId id="256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905" autoAdjust="0"/>
  </p:normalViewPr>
  <p:slideViewPr>
    <p:cSldViewPr>
      <p:cViewPr varScale="1">
        <p:scale>
          <a:sx n="40" d="100"/>
          <a:sy n="40" d="100"/>
        </p:scale>
        <p:origin x="-195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52C9-2339-4BFC-A1AF-17B3ED43AC4E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4431B-7886-4ED0-A079-20E263BDC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9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6E45F-04CB-4E77-83AA-C3ED80F9048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62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431B-7886-4ED0-A079-20E263BDC3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9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431B-7886-4ED0-A079-20E263BDC3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45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4431B-7886-4ED0-A079-20E263BDC3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17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83AF-667D-4E78-B5FC-405A19937D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20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6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5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5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3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0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6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0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4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3CF-B8E4-4E76-88FF-52927B9DE28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306E8-2D18-4259-B3F4-46D77620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mailto:William.Gardner@state.mn.us" TargetMode="External"/><Relationship Id="rId7" Type="http://schemas.openxmlformats.org/officeDocument/2006/relationships/hyperlink" Target="http://www.volpe.dot.gov/noteworthy/2012/ckefm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avid.Damm-Luhr@dot.gov" TargetMode="External"/><Relationship Id="rId5" Type="http://schemas.openxmlformats.org/officeDocument/2006/relationships/hyperlink" Target="mailto:connie.kozlak@metc.state.mn.us" TargetMode="External"/><Relationship Id="rId10" Type="http://schemas.openxmlformats.org/officeDocument/2006/relationships/image" Target="../media/image2.png"/><Relationship Id="rId4" Type="http://schemas.openxmlformats.org/officeDocument/2006/relationships/hyperlink" Target="mailto:Alisa.Fine@dot.gov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1"/>
            <a:ext cx="7696200" cy="22860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accent4"/>
                </a:solidFill>
                <a:effectLst/>
              </a:rPr>
            </a:br>
            <a:r>
              <a:rPr lang="en-US" sz="3200" dirty="0">
                <a:solidFill>
                  <a:schemeClr val="accent4"/>
                </a:solidFill>
                <a:effectLst/>
              </a:rPr>
              <a:t/>
            </a:r>
            <a:br>
              <a:rPr lang="en-US" sz="3200" dirty="0">
                <a:solidFill>
                  <a:schemeClr val="accent4"/>
                </a:solidFill>
                <a:effectLst/>
              </a:rPr>
            </a:br>
            <a:r>
              <a:rPr lang="en-US" sz="320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accent4"/>
                </a:solidFill>
                <a:effectLst/>
              </a:rPr>
            </a:br>
            <a:r>
              <a:rPr lang="en-US" sz="2600" dirty="0" smtClean="0">
                <a:solidFill>
                  <a:schemeClr val="accent4"/>
                </a:solidFill>
                <a:effectLst/>
              </a:rPr>
              <a:t>A </a:t>
            </a:r>
            <a:r>
              <a:rPr lang="en-US" sz="2600" dirty="0">
                <a:solidFill>
                  <a:schemeClr val="accent4"/>
                </a:solidFill>
                <a:effectLst/>
              </a:rPr>
              <a:t>Case </a:t>
            </a:r>
            <a:r>
              <a:rPr lang="en-US" sz="2600" dirty="0" smtClean="0">
                <a:solidFill>
                  <a:schemeClr val="accent4"/>
                </a:solidFill>
                <a:effectLst/>
              </a:rPr>
              <a:t>Study of</a:t>
            </a:r>
            <a:br>
              <a:rPr lang="en-US" sz="2600" dirty="0" smtClean="0">
                <a:solidFill>
                  <a:schemeClr val="accent4"/>
                </a:solidFill>
                <a:effectLst/>
              </a:rPr>
            </a:br>
            <a:r>
              <a:rPr lang="en-US" sz="2600" dirty="0" smtClean="0">
                <a:solidFill>
                  <a:schemeClr val="accent4"/>
                </a:solidFill>
                <a:effectLst/>
              </a:rPr>
              <a:t>Promoting Metropolitan Freight Collaboration: </a:t>
            </a:r>
            <a:br>
              <a:rPr lang="en-US" sz="2600" dirty="0" smtClean="0">
                <a:solidFill>
                  <a:schemeClr val="accent4"/>
                </a:solidFill>
                <a:effectLst/>
              </a:rPr>
            </a:br>
            <a:r>
              <a:rPr lang="en-US" sz="2600" dirty="0" smtClean="0">
                <a:solidFill>
                  <a:schemeClr val="accent4"/>
                </a:solidFill>
                <a:effectLst/>
              </a:rPr>
              <a:t>The Twin </a:t>
            </a:r>
            <a:r>
              <a:rPr lang="en-US" sz="2600" dirty="0">
                <a:solidFill>
                  <a:schemeClr val="accent4"/>
                </a:solidFill>
                <a:effectLst/>
              </a:rPr>
              <a:t>Cities </a:t>
            </a:r>
            <a:r>
              <a:rPr lang="en-US" sz="2600" dirty="0" smtClean="0">
                <a:solidFill>
                  <a:schemeClr val="accent4"/>
                </a:solidFill>
                <a:effectLst/>
              </a:rPr>
              <a:t>Experience</a:t>
            </a:r>
            <a:br>
              <a:rPr lang="en-US" sz="2600" dirty="0" smtClean="0">
                <a:solidFill>
                  <a:schemeClr val="accent4"/>
                </a:solidFill>
                <a:effectLst/>
              </a:rPr>
            </a:br>
            <a:r>
              <a:rPr lang="en-US" sz="260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2600" dirty="0" smtClean="0">
                <a:solidFill>
                  <a:schemeClr val="accent4"/>
                </a:solidFill>
                <a:effectLst/>
              </a:rPr>
            </a:br>
            <a:r>
              <a:rPr lang="en-US" sz="2600" b="1" i="1" dirty="0" smtClean="0">
                <a:solidFill>
                  <a:schemeClr val="accent4"/>
                </a:solidFill>
                <a:effectLst/>
              </a:rPr>
              <a:t>The Road Ahead</a:t>
            </a:r>
            <a:r>
              <a:rPr lang="en-US" sz="380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3800" dirty="0" smtClean="0">
                <a:solidFill>
                  <a:schemeClr val="accent4"/>
                </a:solidFill>
                <a:effectLst/>
              </a:rPr>
            </a:br>
            <a:r>
              <a:rPr lang="en-US" sz="380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3800" dirty="0" smtClean="0">
                <a:solidFill>
                  <a:schemeClr val="accent4"/>
                </a:solidFill>
                <a:effectLst/>
              </a:rPr>
            </a:br>
            <a:r>
              <a:rPr lang="en-US" sz="1800" i="1" dirty="0" smtClean="0">
                <a:solidFill>
                  <a:schemeClr val="accent4"/>
                </a:solidFill>
                <a:effectLst/>
              </a:rPr>
              <a:t>Minnesota Department of Transportation </a:t>
            </a:r>
            <a:br>
              <a:rPr lang="en-US" sz="1800" i="1" dirty="0" smtClean="0">
                <a:solidFill>
                  <a:schemeClr val="accent4"/>
                </a:solidFill>
                <a:effectLst/>
              </a:rPr>
            </a:br>
            <a:r>
              <a:rPr lang="en-US" sz="1800" i="1" dirty="0" smtClean="0">
                <a:solidFill>
                  <a:schemeClr val="accent4"/>
                </a:solidFill>
                <a:effectLst/>
              </a:rPr>
              <a:t>Metropolitan Council </a:t>
            </a:r>
            <a:br>
              <a:rPr lang="en-US" sz="1800" i="1" dirty="0" smtClean="0">
                <a:solidFill>
                  <a:schemeClr val="accent4"/>
                </a:solidFill>
                <a:effectLst/>
              </a:rPr>
            </a:br>
            <a:r>
              <a:rPr lang="en-US" sz="1800" i="1" dirty="0" smtClean="0">
                <a:solidFill>
                  <a:schemeClr val="accent4"/>
                </a:solidFill>
                <a:effectLst/>
              </a:rPr>
              <a:t>U.S. Department of Transportation - Volpe Center</a:t>
            </a:r>
            <a:endParaRPr lang="en-US" sz="1800" i="1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105400"/>
            <a:ext cx="7848600" cy="11430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dirty="0" smtClean="0"/>
              <a:t>Federal Highway Administration </a:t>
            </a:r>
          </a:p>
          <a:p>
            <a:pPr algn="l"/>
            <a:r>
              <a:rPr lang="en-US" dirty="0" smtClean="0"/>
              <a:t>Office of Freight Management and Operations </a:t>
            </a:r>
          </a:p>
          <a:p>
            <a:pPr algn="l"/>
            <a:r>
              <a:rPr lang="en-US" dirty="0" smtClean="0"/>
              <a:t>Talking Freight Seminar Series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March 20, 2013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178350"/>
            <a:ext cx="685800" cy="6858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527" y="5202163"/>
            <a:ext cx="89250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270787"/>
            <a:ext cx="1301750" cy="35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0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0514" y="121759"/>
            <a:ext cx="396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/>
              <a:t>The Road Ahead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743200"/>
            <a:ext cx="892884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Regional Freight Priority Issues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Freight/passenger rail shared use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Regional intermodal facility capacity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Roadway access to intermodal facilities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Industrial land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Traffic congestion &amp;  truck mobility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/>
              <a:t>Truck safety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893931"/>
            <a:ext cx="2781300" cy="1849269"/>
          </a:xfrm>
          <a:prstGeom prst="rect">
            <a:avLst/>
          </a:prstGeom>
        </p:spPr>
      </p:pic>
      <p:pic>
        <p:nvPicPr>
          <p:cNvPr id="6" name="Picture 6" descr="http://disabilityrightsgalaxy.com/wordpress/wp-content/uploads/2012/04/Opportunity-Sign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382" y="355684"/>
            <a:ext cx="3561720" cy="237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3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5474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/>
              <a:t>The Road Ahead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155522"/>
            <a:ext cx="8915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Next Steps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Jointly develop a multi-modal data collection and analysis framework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Use analysis to re-examine key issues/priorities/solutions within metro planning context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Assess regional implications of MAP-21 freight provisions including performance measures and freight network designation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Work with regional advisory committees to establish regional freight agenda with organizational commitments.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400" dirty="0" smtClean="0"/>
              <a:t>Establish a joint </a:t>
            </a:r>
            <a:r>
              <a:rPr lang="en-US" sz="2400" dirty="0" err="1" smtClean="0"/>
              <a:t>MnDOT</a:t>
            </a:r>
            <a:r>
              <a:rPr lang="en-US" sz="2400" dirty="0" smtClean="0"/>
              <a:t>-Met Council work plan to implement the regional freight agenda.</a:t>
            </a:r>
          </a:p>
          <a:p>
            <a:endParaRPr lang="en-US" sz="3600" dirty="0"/>
          </a:p>
        </p:txBody>
      </p:sp>
      <p:pic>
        <p:nvPicPr>
          <p:cNvPr id="5" name="Picture 4" descr="FFF_Con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152400"/>
            <a:ext cx="4086614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451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/>
              <a:t>The Road Ahead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985070"/>
            <a:ext cx="876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Lessons learned/observations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-Commitment (leadership, staff, resources)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-Informal and formal structures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-Issue ownership/role definition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/>
              <a:t>	</a:t>
            </a:r>
          </a:p>
        </p:txBody>
      </p:sp>
      <p:pic>
        <p:nvPicPr>
          <p:cNvPr id="1032" name="Picture 8" descr="http://leadershipfreak.files.wordpress.com/2010/04/bottleneck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191000"/>
            <a:ext cx="44577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09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Contact Information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Bill Gardner </a:t>
            </a:r>
            <a:r>
              <a:rPr lang="en-US" sz="2800" dirty="0" smtClean="0"/>
              <a:t>– </a:t>
            </a:r>
            <a:r>
              <a:rPr lang="en-US" sz="2800" dirty="0" smtClean="0">
                <a:hlinkClick r:id="rId3"/>
              </a:rPr>
              <a:t>William.Gardner@state.mn.us</a:t>
            </a:r>
            <a:r>
              <a:rPr lang="en-US" sz="2800" dirty="0" smtClean="0"/>
              <a:t> (651-366-3665)  </a:t>
            </a:r>
          </a:p>
          <a:p>
            <a:r>
              <a:rPr lang="en-US" sz="2800" b="1" dirty="0" smtClean="0"/>
              <a:t>Alisa Fine </a:t>
            </a:r>
            <a:r>
              <a:rPr lang="en-US" sz="2800" dirty="0" smtClean="0"/>
              <a:t>– </a:t>
            </a:r>
            <a:r>
              <a:rPr lang="en-US" sz="2800" dirty="0" smtClean="0">
                <a:hlinkClick r:id="rId4"/>
              </a:rPr>
              <a:t>Alisa.Fine@dot.gov</a:t>
            </a:r>
            <a:r>
              <a:rPr lang="en-US" sz="2800" dirty="0" smtClean="0"/>
              <a:t> (617-494-2310)</a:t>
            </a:r>
          </a:p>
          <a:p>
            <a:r>
              <a:rPr lang="en-US" sz="2800" b="1" dirty="0"/>
              <a:t>Connie Kozlak </a:t>
            </a:r>
            <a:r>
              <a:rPr lang="en-US" sz="2800" dirty="0"/>
              <a:t>- </a:t>
            </a:r>
            <a:r>
              <a:rPr lang="en-US" sz="2800" dirty="0" smtClean="0">
                <a:hlinkClick r:id="rId5"/>
              </a:rPr>
              <a:t>Connie.Kozlak@metc.state.mn.us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651-602-1720)   </a:t>
            </a:r>
          </a:p>
          <a:p>
            <a:r>
              <a:rPr lang="en-US" sz="2800" b="1" dirty="0" smtClean="0"/>
              <a:t>David Damm-Luhr </a:t>
            </a:r>
            <a:r>
              <a:rPr lang="en-US" sz="2800" dirty="0" smtClean="0"/>
              <a:t>– </a:t>
            </a:r>
            <a:r>
              <a:rPr lang="en-US" sz="2800" dirty="0" smtClean="0">
                <a:hlinkClick r:id="rId6"/>
              </a:rPr>
              <a:t>David.Damm-Luhr@dot.gov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617-494-2102)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200" dirty="0" smtClean="0"/>
              <a:t>For more information on this effort and links to products, please see: </a:t>
            </a:r>
            <a:r>
              <a:rPr lang="en-US" sz="2200" u="sng" dirty="0" smtClean="0">
                <a:hlinkClick r:id="rId7"/>
              </a:rPr>
              <a:t>www.volpe.dot.gov/noteworthy/2012/ckefm.html</a:t>
            </a:r>
            <a:r>
              <a:rPr lang="en-US" sz="2200" dirty="0" smtClean="0"/>
              <a:t>  </a:t>
            </a:r>
            <a:endParaRPr lang="en-US" sz="22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6" name="Picture 2" descr="http://www.dot.state.mn.us/mediaroom/logos/web/10mndotlogo-colo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6172199"/>
            <a:ext cx="589761" cy="58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276600" y="6172199"/>
            <a:ext cx="5715000" cy="585524"/>
          </a:xfrm>
          <a:solidFill>
            <a:schemeClr val="accent1"/>
          </a:solidFill>
        </p:spPr>
        <p:txBody>
          <a:bodyPr/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Talking Freight: Promoting Metropolitan Freight Collaboration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9" name="Picture 1" descr="image0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900" y="6268572"/>
            <a:ext cx="1301750" cy="35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36085"/>
            <a:ext cx="89250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50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175</Words>
  <Application>Microsoft Office PowerPoint</Application>
  <PresentationFormat>On-screen Show (4:3)</PresentationFormat>
  <Paragraphs>42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A Case Study of Promoting Metropolitan Freight Collaboration:  The Twin Cities Experience  The Road Ahead  Minnesota Department of Transportation  Metropolitan Council  U.S. Department of Transportation - Volpe Center</vt:lpstr>
      <vt:lpstr>PowerPoint Presentation</vt:lpstr>
      <vt:lpstr>PowerPoint Presentation</vt:lpstr>
      <vt:lpstr>The Road Ahead</vt:lpstr>
      <vt:lpstr>Contact Information</vt:lpstr>
    </vt:vector>
  </TitlesOfParts>
  <Company>MNDOT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Gardner</dc:creator>
  <cp:lastModifiedBy>William Gardner</cp:lastModifiedBy>
  <cp:revision>57</cp:revision>
  <dcterms:created xsi:type="dcterms:W3CDTF">2013-03-07T16:05:23Z</dcterms:created>
  <dcterms:modified xsi:type="dcterms:W3CDTF">2013-03-20T13:24:39Z</dcterms:modified>
</cp:coreProperties>
</file>