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8"/>
  </p:notesMasterIdLst>
  <p:sldIdLst>
    <p:sldId id="284" r:id="rId2"/>
    <p:sldId id="282" r:id="rId3"/>
    <p:sldId id="288" r:id="rId4"/>
    <p:sldId id="289" r:id="rId5"/>
    <p:sldId id="290" r:id="rId6"/>
    <p:sldId id="29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32" autoAdjust="0"/>
    <p:restoredTop sz="85258" autoAdjust="0"/>
  </p:normalViewPr>
  <p:slideViewPr>
    <p:cSldViewPr>
      <p:cViewPr varScale="1">
        <p:scale>
          <a:sx n="62" d="100"/>
          <a:sy n="62" d="100"/>
        </p:scale>
        <p:origin x="-58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D63500-778D-4D89-B54E-2D012EF60502}" type="datetimeFigureOut">
              <a:rPr lang="en-US" smtClean="0"/>
              <a:t>5/15/2013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BE5855-32EA-4516-9832-06492ACF6878}" type="slidenum">
              <a:rPr lang="en-US" smtClean="0"/>
              <a:t>‹#›</a:t>
            </a:fld>
            <a:endParaRPr lang="en-US" dirty="0"/>
          </a:p>
        </p:txBody>
      </p:sp>
    </p:spTree>
    <p:extLst>
      <p:ext uri="{BB962C8B-B14F-4D97-AF65-F5344CB8AC3E}">
        <p14:creationId xmlns:p14="http://schemas.microsoft.com/office/powerpoint/2010/main" val="1781682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982007-F0B7-4970-B354-996A53E82414}" type="slidenum">
              <a:rPr lang="en-US" smtClean="0"/>
              <a:pPr fontAlgn="base">
                <a:spcBef>
                  <a:spcPct val="0"/>
                </a:spcBef>
                <a:spcAft>
                  <a:spcPct val="0"/>
                </a:spcAft>
                <a:defRPr/>
              </a:pPr>
              <a:t>2</a:t>
            </a:fld>
            <a:endParaRPr lang="en-US" dirty="0" smtClean="0"/>
          </a:p>
        </p:txBody>
      </p:sp>
      <p:sp>
        <p:nvSpPr>
          <p:cNvPr id="2" name="Notes Placeholder 1"/>
          <p:cNvSpPr>
            <a:spLocks noGrp="1"/>
          </p:cNvSpPr>
          <p:nvPr>
            <p:ph type="body" sz="quarter" idx="10"/>
          </p:nvPr>
        </p:nvSpPr>
        <p:spPr/>
        <p:txBody>
          <a:bodyPr/>
          <a:lstStyle/>
          <a:p>
            <a:r>
              <a:rPr lang="en-US" dirty="0" smtClean="0"/>
              <a:t>The</a:t>
            </a:r>
            <a:r>
              <a:rPr lang="en-US" baseline="0" dirty="0" smtClean="0"/>
              <a:t> content of this slide shows the text discussing State Freight Advisory Committees in MAP-21 Section 1117.</a:t>
            </a:r>
          </a:p>
          <a:p>
            <a:endParaRPr lang="en-US" baseline="0" dirty="0" smtClean="0"/>
          </a:p>
          <a:p>
            <a:r>
              <a:rPr lang="en-US" dirty="0" smtClean="0"/>
              <a:t>State Freight Advisory Committees are encouraged,</a:t>
            </a:r>
            <a:r>
              <a:rPr lang="en-US" baseline="0" dirty="0" smtClean="0"/>
              <a:t> but are not required.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982007-F0B7-4970-B354-996A53E82414}" type="slidenum">
              <a:rPr lang="en-US" smtClean="0"/>
              <a:pPr fontAlgn="base">
                <a:spcBef>
                  <a:spcPct val="0"/>
                </a:spcBef>
                <a:spcAft>
                  <a:spcPct val="0"/>
                </a:spcAft>
                <a:defRPr/>
              </a:pPr>
              <a:t>3</a:t>
            </a:fld>
            <a:endParaRPr lang="en-US" dirty="0" smtClean="0"/>
          </a:p>
        </p:txBody>
      </p:sp>
      <p:sp>
        <p:nvSpPr>
          <p:cNvPr id="2" name="Notes Placeholder 1"/>
          <p:cNvSpPr>
            <a:spLocks noGrp="1"/>
          </p:cNvSpPr>
          <p:nvPr>
            <p:ph type="body" sz="quarter" idx="10"/>
          </p:nvPr>
        </p:nvSpPr>
        <p:spPr/>
        <p:txBody>
          <a:bodyPr/>
          <a:lstStyle/>
          <a:p>
            <a:r>
              <a:rPr lang="en-US" baseline="0" dirty="0" smtClean="0"/>
              <a:t>The public and private sector stakeholders who should be involved in the Committee vary from state to state and depend on how freight is moved in the state and what companies or organizations are heavily involved in freight movements in the state.  Major carriers, manufacturers, and other shippers that generate significant freight volumes and are major employers in the state should be asked to participate.</a:t>
            </a:r>
          </a:p>
          <a:p>
            <a:endParaRPr lang="en-US" baseline="0" dirty="0" smtClean="0"/>
          </a:p>
          <a:p>
            <a:r>
              <a:rPr lang="en-US" baseline="0" dirty="0" smtClean="0"/>
              <a:t>To reach out to the targeted members, utilize existing contacts and available organizational and publication resources that targeted members belong to or that provide contact information about targeted members.</a:t>
            </a:r>
          </a:p>
          <a:p>
            <a:endParaRPr lang="en-US" baseline="0" dirty="0" smtClean="0"/>
          </a:p>
          <a:p>
            <a:r>
              <a:rPr lang="en-US" baseline="0" dirty="0" smtClean="0"/>
              <a:t>CSCMP – Council of Supply Chain Management Professionals</a:t>
            </a:r>
          </a:p>
          <a:p>
            <a:r>
              <a:rPr lang="en-US" baseline="0" dirty="0" smtClean="0"/>
              <a:t>APICS – Association for Operations Management</a:t>
            </a:r>
          </a:p>
          <a:p>
            <a:endParaRPr lang="en-US" baseline="0" dirty="0" smtClean="0"/>
          </a:p>
          <a:p>
            <a:endParaRPr lang="en-US" baseline="0" dirty="0" smtClean="0"/>
          </a:p>
          <a:p>
            <a:endParaRPr lang="en-US" baseline="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982007-F0B7-4970-B354-996A53E82414}" type="slidenum">
              <a:rPr lang="en-US" smtClean="0"/>
              <a:pPr fontAlgn="base">
                <a:spcBef>
                  <a:spcPct val="0"/>
                </a:spcBef>
                <a:spcAft>
                  <a:spcPct val="0"/>
                </a:spcAft>
                <a:defRPr/>
              </a:pPr>
              <a:t>4</a:t>
            </a:fld>
            <a:endParaRPr lang="en-US" dirty="0" smtClean="0"/>
          </a:p>
        </p:txBody>
      </p:sp>
      <p:sp>
        <p:nvSpPr>
          <p:cNvPr id="2" name="Notes Placeholder 1"/>
          <p:cNvSpPr>
            <a:spLocks noGrp="1"/>
          </p:cNvSpPr>
          <p:nvPr>
            <p:ph type="body" sz="quarter" idx="10"/>
          </p:nvPr>
        </p:nvSpPr>
        <p:spPr/>
        <p:txBody>
          <a:bodyPr/>
          <a:lstStyle/>
          <a:p>
            <a:r>
              <a:rPr lang="en-US" baseline="0" dirty="0" smtClean="0"/>
              <a:t>It is important that all members feel like their input is valued and that their input provides tangible benefits.  Many private freight-oriented companies have time-sensitive daily schedules, so they need to believe there is  value to their participation in the State Freight Advisory Committee.  At least one existing Freight Advisory Committee (albeit an MPO committee) allows its members to vote on freight studies that will receive funding.</a:t>
            </a:r>
          </a:p>
          <a:p>
            <a:endParaRPr lang="en-US" baseline="0" dirty="0" smtClean="0"/>
          </a:p>
          <a:p>
            <a:r>
              <a:rPr lang="en-US" baseline="0" dirty="0" smtClean="0"/>
              <a:t>Allowing the freight transportation-focused committee members to discuss their company’s efforts, in formal presentations, shorter status reports, or organized site visits, allows committee participants to better understand members’ operations and promotes communication between the committee participants (including public-public and private-private communication).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982007-F0B7-4970-B354-996A53E82414}" type="slidenum">
              <a:rPr lang="en-US" smtClean="0"/>
              <a:pPr fontAlgn="base">
                <a:spcBef>
                  <a:spcPct val="0"/>
                </a:spcBef>
                <a:spcAft>
                  <a:spcPct val="0"/>
                </a:spcAft>
                <a:defRPr/>
              </a:pPr>
              <a:t>5</a:t>
            </a:fld>
            <a:endParaRPr lang="en-US" dirty="0" smtClean="0"/>
          </a:p>
        </p:txBody>
      </p:sp>
      <p:sp>
        <p:nvSpPr>
          <p:cNvPr id="2" name="Notes Placeholder 1"/>
          <p:cNvSpPr>
            <a:spLocks noGrp="1"/>
          </p:cNvSpPr>
          <p:nvPr>
            <p:ph type="body" sz="quarter" idx="10"/>
          </p:nvPr>
        </p:nvSpPr>
        <p:spPr/>
        <p:txBody>
          <a:bodyPr/>
          <a:lstStyle/>
          <a:p>
            <a:r>
              <a:rPr lang="en-US" baseline="0" dirty="0" smtClean="0"/>
              <a:t>There are various resources available if you are in the process of creating a new State Freight Advisory Committee.</a:t>
            </a:r>
          </a:p>
          <a:p>
            <a:endParaRPr lang="en-US" baseline="0" dirty="0" smtClean="0"/>
          </a:p>
          <a:p>
            <a:pPr marL="171450" indent="-171450">
              <a:buFont typeface="Arial" pitchFamily="34" charset="0"/>
              <a:buChar char="•"/>
            </a:pPr>
            <a:r>
              <a:rPr lang="en-US" baseline="0" dirty="0" smtClean="0"/>
              <a:t>Reach out to states or MPOs that already have established Freight Advisory Committees.</a:t>
            </a:r>
          </a:p>
          <a:p>
            <a:pPr marL="171450" indent="-171450">
              <a:buFont typeface="Arial" pitchFamily="34" charset="0"/>
              <a:buChar char="•"/>
            </a:pPr>
            <a:r>
              <a:rPr lang="en-US" baseline="0" dirty="0" smtClean="0"/>
              <a:t>Utilize existing resources that FHWA or other federal, state, or private entities have available that enable you to learn more about public sector-private sector engagement.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982007-F0B7-4970-B354-996A53E82414}" type="slidenum">
              <a:rPr lang="en-US" smtClean="0"/>
              <a:pPr fontAlgn="base">
                <a:spcBef>
                  <a:spcPct val="0"/>
                </a:spcBef>
                <a:spcAft>
                  <a:spcPct val="0"/>
                </a:spcAft>
                <a:defRPr/>
              </a:pPr>
              <a:t>6</a:t>
            </a:fld>
            <a:endParaRPr lang="en-US" dirty="0" smtClean="0"/>
          </a:p>
        </p:txBody>
      </p:sp>
      <p:sp>
        <p:nvSpPr>
          <p:cNvPr id="2" name="Notes Placeholder 1"/>
          <p:cNvSpPr>
            <a:spLocks noGrp="1"/>
          </p:cNvSpPr>
          <p:nvPr>
            <p:ph type="body" sz="quarter" idx="10"/>
          </p:nvPr>
        </p:nvSpPr>
        <p:spPr/>
        <p:txBody>
          <a:bodyPr/>
          <a:lstStyle/>
          <a:p>
            <a:endParaRPr lang="en-US" baseline="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88F40CE-A82E-461C-8686-F09F21A8D870}" type="datetime1">
              <a:rPr lang="en-US" smtClean="0"/>
              <a:t>5/15/2013</a:t>
            </a:fld>
            <a:endParaRPr lang="en-US" dirty="0"/>
          </a:p>
        </p:txBody>
      </p:sp>
      <p:sp>
        <p:nvSpPr>
          <p:cNvPr id="19" name="Footer Placeholder 18"/>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27" name="Slide Number Placeholder 26"/>
          <p:cNvSpPr>
            <a:spLocks noGrp="1"/>
          </p:cNvSpPr>
          <p:nvPr>
            <p:ph type="sldNum" sz="quarter" idx="12"/>
          </p:nvPr>
        </p:nvSpPr>
        <p:spPr/>
        <p:txBody>
          <a:bodyPr/>
          <a:lstStyle/>
          <a:p>
            <a:fld id="{FC404D41-9C66-4FE8-BBCD-BD2EF3F9D38F}"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1ADCD3-4487-4EC6-B8D6-E04356D12321}" type="datetime1">
              <a:rPr lang="en-US" smtClean="0"/>
              <a:t>5/15/2013</a:t>
            </a:fld>
            <a:endParaRPr lang="en-US" dirty="0"/>
          </a:p>
        </p:txBody>
      </p:sp>
      <p:sp>
        <p:nvSpPr>
          <p:cNvPr id="5" name="Footer Placeholder 4"/>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6" name="Slide Number Placeholder 5"/>
          <p:cNvSpPr>
            <a:spLocks noGrp="1"/>
          </p:cNvSpPr>
          <p:nvPr>
            <p:ph type="sldNum" sz="quarter" idx="12"/>
          </p:nvPr>
        </p:nvSpPr>
        <p:spPr/>
        <p:txBody>
          <a:bodyPr/>
          <a:lstStyle/>
          <a:p>
            <a:fld id="{FC404D41-9C66-4FE8-BBCD-BD2EF3F9D38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A5F61C-C40F-48A9-B080-D078CA73E3C2}" type="datetime1">
              <a:rPr lang="en-US" smtClean="0"/>
              <a:t>5/15/2013</a:t>
            </a:fld>
            <a:endParaRPr lang="en-US" dirty="0"/>
          </a:p>
        </p:txBody>
      </p:sp>
      <p:sp>
        <p:nvSpPr>
          <p:cNvPr id="5" name="Footer Placeholder 4"/>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6" name="Slide Number Placeholder 5"/>
          <p:cNvSpPr>
            <a:spLocks noGrp="1"/>
          </p:cNvSpPr>
          <p:nvPr>
            <p:ph type="sldNum" sz="quarter" idx="12"/>
          </p:nvPr>
        </p:nvSpPr>
        <p:spPr/>
        <p:txBody>
          <a:bodyPr/>
          <a:lstStyle/>
          <a:p>
            <a:fld id="{FC404D41-9C66-4FE8-BBCD-BD2EF3F9D38F}"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AD58BA-43A9-4EE9-A40D-B8677B218F4D}" type="datetime1">
              <a:rPr lang="en-US" smtClean="0"/>
              <a:t>5/15/2013</a:t>
            </a:fld>
            <a:endParaRPr lang="en-US" dirty="0"/>
          </a:p>
        </p:txBody>
      </p:sp>
      <p:sp>
        <p:nvSpPr>
          <p:cNvPr id="5" name="Footer Placeholder 4"/>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6" name="Slide Number Placeholder 5"/>
          <p:cNvSpPr>
            <a:spLocks noGrp="1"/>
          </p:cNvSpPr>
          <p:nvPr>
            <p:ph type="sldNum" sz="quarter" idx="12"/>
          </p:nvPr>
        </p:nvSpPr>
        <p:spPr/>
        <p:txBody>
          <a:bodyPr/>
          <a:lstStyle/>
          <a:p>
            <a:fld id="{FC404D41-9C66-4FE8-BBCD-BD2EF3F9D38F}"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FA0A45A-C2CC-4F9C-9A79-22759CCAAF80}" type="datetime1">
              <a:rPr lang="en-US" smtClean="0"/>
              <a:t>5/15/2013</a:t>
            </a:fld>
            <a:endParaRPr lang="en-US" dirty="0"/>
          </a:p>
        </p:txBody>
      </p:sp>
      <p:sp>
        <p:nvSpPr>
          <p:cNvPr id="5" name="Footer Placeholder 4"/>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6" name="Slide Number Placeholder 5"/>
          <p:cNvSpPr>
            <a:spLocks noGrp="1"/>
          </p:cNvSpPr>
          <p:nvPr>
            <p:ph type="sldNum" sz="quarter" idx="12"/>
          </p:nvPr>
        </p:nvSpPr>
        <p:spPr/>
        <p:txBody>
          <a:bodyPr/>
          <a:lstStyle/>
          <a:p>
            <a:fld id="{FC404D41-9C66-4FE8-BBCD-BD2EF3F9D38F}"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B4A390-749B-4954-8285-762A4CF35B09}" type="datetime1">
              <a:rPr lang="en-US" smtClean="0"/>
              <a:t>5/15/2013</a:t>
            </a:fld>
            <a:endParaRPr lang="en-US" dirty="0"/>
          </a:p>
        </p:txBody>
      </p:sp>
      <p:sp>
        <p:nvSpPr>
          <p:cNvPr id="6" name="Footer Placeholder 5"/>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7" name="Slide Number Placeholder 6"/>
          <p:cNvSpPr>
            <a:spLocks noGrp="1"/>
          </p:cNvSpPr>
          <p:nvPr>
            <p:ph type="sldNum" sz="quarter" idx="12"/>
          </p:nvPr>
        </p:nvSpPr>
        <p:spPr/>
        <p:txBody>
          <a:bodyPr/>
          <a:lstStyle/>
          <a:p>
            <a:fld id="{FC404D41-9C66-4FE8-BBCD-BD2EF3F9D38F}"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548F843-A73B-423D-9A6B-EB7A8ECB6044}" type="datetime1">
              <a:rPr lang="en-US" smtClean="0"/>
              <a:t>5/15/2013</a:t>
            </a:fld>
            <a:endParaRPr lang="en-US" dirty="0"/>
          </a:p>
        </p:txBody>
      </p:sp>
      <p:sp>
        <p:nvSpPr>
          <p:cNvPr id="8" name="Footer Placeholder 7"/>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9" name="Slide Number Placeholder 8"/>
          <p:cNvSpPr>
            <a:spLocks noGrp="1"/>
          </p:cNvSpPr>
          <p:nvPr>
            <p:ph type="sldNum" sz="quarter" idx="12"/>
          </p:nvPr>
        </p:nvSpPr>
        <p:spPr/>
        <p:txBody>
          <a:bodyPr/>
          <a:lstStyle/>
          <a:p>
            <a:fld id="{FC404D41-9C66-4FE8-BBCD-BD2EF3F9D38F}"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C94DEF3-D1F5-46CF-987B-27347FA78058}" type="datetime1">
              <a:rPr lang="en-US" smtClean="0"/>
              <a:t>5/15/2013</a:t>
            </a:fld>
            <a:endParaRPr lang="en-US" dirty="0"/>
          </a:p>
        </p:txBody>
      </p:sp>
      <p:sp>
        <p:nvSpPr>
          <p:cNvPr id="4" name="Footer Placeholder 3"/>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5" name="Slide Number Placeholder 4"/>
          <p:cNvSpPr>
            <a:spLocks noGrp="1"/>
          </p:cNvSpPr>
          <p:nvPr>
            <p:ph type="sldNum" sz="quarter" idx="12"/>
          </p:nvPr>
        </p:nvSpPr>
        <p:spPr/>
        <p:txBody>
          <a:bodyPr/>
          <a:lstStyle/>
          <a:p>
            <a:fld id="{FC404D41-9C66-4FE8-BBCD-BD2EF3F9D38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4F48C2-EA8B-463F-AFA1-CF3FE61FB800}" type="datetime1">
              <a:rPr lang="en-US" smtClean="0"/>
              <a:t>5/15/2013</a:t>
            </a:fld>
            <a:endParaRPr lang="en-US" dirty="0"/>
          </a:p>
        </p:txBody>
      </p:sp>
      <p:sp>
        <p:nvSpPr>
          <p:cNvPr id="3" name="Footer Placeholder 2"/>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4" name="Slide Number Placeholder 3"/>
          <p:cNvSpPr>
            <a:spLocks noGrp="1"/>
          </p:cNvSpPr>
          <p:nvPr>
            <p:ph type="sldNum" sz="quarter" idx="12"/>
          </p:nvPr>
        </p:nvSpPr>
        <p:spPr/>
        <p:txBody>
          <a:bodyPr/>
          <a:lstStyle/>
          <a:p>
            <a:fld id="{FC404D41-9C66-4FE8-BBCD-BD2EF3F9D38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91209AA-657E-462E-AE3A-7ED04D90CF4C}" type="datetime1">
              <a:rPr lang="en-US" smtClean="0"/>
              <a:t>5/15/2013</a:t>
            </a:fld>
            <a:endParaRPr lang="en-US" dirty="0"/>
          </a:p>
        </p:txBody>
      </p:sp>
      <p:sp>
        <p:nvSpPr>
          <p:cNvPr id="6" name="Footer Placeholder 5"/>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7" name="Slide Number Placeholder 6"/>
          <p:cNvSpPr>
            <a:spLocks noGrp="1"/>
          </p:cNvSpPr>
          <p:nvPr>
            <p:ph type="sldNum" sz="quarter" idx="12"/>
          </p:nvPr>
        </p:nvSpPr>
        <p:spPr/>
        <p:txBody>
          <a:bodyPr/>
          <a:lstStyle/>
          <a:p>
            <a:fld id="{FC404D41-9C66-4FE8-BBCD-BD2EF3F9D38F}"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9C90A8D-6DC4-4A7D-8D49-A3439A1E0E84}" type="datetime1">
              <a:rPr lang="en-US" smtClean="0"/>
              <a:t>5/15/2013</a:t>
            </a:fld>
            <a:endParaRPr lang="en-US" dirty="0"/>
          </a:p>
        </p:txBody>
      </p:sp>
      <p:sp>
        <p:nvSpPr>
          <p:cNvPr id="6" name="Footer Placeholder 5"/>
          <p:cNvSpPr>
            <a:spLocks noGrp="1"/>
          </p:cNvSpPr>
          <p:nvPr>
            <p:ph type="ftr" sz="quarter" idx="11"/>
          </p:nvPr>
        </p:nvSpPr>
        <p:spPr/>
        <p:txBody>
          <a:bodyPr/>
          <a:lstStyle/>
          <a:p>
            <a:r>
              <a:rPr lang="en-US" dirty="0" smtClean="0"/>
              <a:t>MAP-21: Operations </a:t>
            </a:r>
            <a:r>
              <a:rPr lang="en-US" smtClean="0"/>
              <a:t>&amp; Feight</a:t>
            </a:r>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FC404D41-9C66-4FE8-BBCD-BD2EF3F9D38F}"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EA9B16DC-E281-449D-A6C6-D8C17345E131}" type="datetime1">
              <a:rPr lang="en-US" smtClean="0">
                <a:solidFill>
                  <a:srgbClr val="04617B">
                    <a:shade val="90000"/>
                  </a:srgbClr>
                </a:solidFill>
              </a:rPr>
              <a:t>5/15/2013</a:t>
            </a:fld>
            <a:endParaRPr lang="en-US"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r>
              <a:rPr lang="en-US" dirty="0" smtClean="0">
                <a:solidFill>
                  <a:srgbClr val="04617B">
                    <a:shade val="90000"/>
                  </a:srgbClr>
                </a:solidFill>
              </a:rPr>
              <a:t>MAP-21: Operations </a:t>
            </a:r>
            <a:r>
              <a:rPr lang="en-US" smtClean="0">
                <a:solidFill>
                  <a:srgbClr val="04617B">
                    <a:shade val="90000"/>
                  </a:srgbClr>
                </a:solidFill>
              </a:rPr>
              <a:t>&amp; Feight</a:t>
            </a:r>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061F8AB-E87C-4651-B260-5F9043E5CA6A}" type="slidenum">
              <a:rPr lang="en-US" smtClean="0">
                <a:solidFill>
                  <a:srgbClr val="04617B">
                    <a:shade val="90000"/>
                  </a:srgbClr>
                </a:solidFill>
              </a:rPr>
              <a:pPr>
                <a:defRPr/>
              </a:pPr>
              <a:t>‹#›</a:t>
            </a:fld>
            <a:endParaRPr lang="en-US"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chip.millard@dot.go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ops.fhwa.dot.gov/freigh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371600"/>
            <a:ext cx="8610600" cy="1828800"/>
          </a:xfrm>
        </p:spPr>
        <p:txBody>
          <a:bodyPr anchor="ctr">
            <a:normAutofit/>
          </a:bodyPr>
          <a:lstStyle/>
          <a:p>
            <a:pPr algn="ctr"/>
            <a:r>
              <a:rPr lang="en-US" sz="4400" dirty="0" smtClean="0"/>
              <a:t>State Freight Advisory Committees</a:t>
            </a:r>
            <a:br>
              <a:rPr lang="en-US" sz="4400" dirty="0" smtClean="0"/>
            </a:br>
            <a:r>
              <a:rPr lang="en-US" sz="3200" dirty="0" smtClean="0"/>
              <a:t>MAP-21 Provisions Review</a:t>
            </a:r>
            <a:endParaRPr lang="en-US" sz="3200" dirty="0"/>
          </a:p>
        </p:txBody>
      </p:sp>
      <p:sp>
        <p:nvSpPr>
          <p:cNvPr id="3" name="Subtitle 2"/>
          <p:cNvSpPr>
            <a:spLocks noGrp="1"/>
          </p:cNvSpPr>
          <p:nvPr>
            <p:ph type="subTitle" idx="1"/>
          </p:nvPr>
        </p:nvSpPr>
        <p:spPr>
          <a:xfrm>
            <a:off x="228600" y="3733800"/>
            <a:ext cx="8610600" cy="1752600"/>
          </a:xfrm>
        </p:spPr>
        <p:txBody>
          <a:bodyPr/>
          <a:lstStyle/>
          <a:p>
            <a:pPr algn="ctr"/>
            <a:r>
              <a:rPr lang="en-US" dirty="0" smtClean="0"/>
              <a:t>Chip Millard</a:t>
            </a:r>
          </a:p>
          <a:p>
            <a:pPr algn="ctr"/>
            <a:r>
              <a:rPr lang="en-US" dirty="0" smtClean="0"/>
              <a:t>FHWA Office of Freight Management and Operations</a:t>
            </a:r>
          </a:p>
          <a:p>
            <a:pPr algn="ctr"/>
            <a:r>
              <a:rPr lang="en-US" dirty="0" smtClean="0"/>
              <a:t>May 15, 2013</a:t>
            </a:r>
            <a:endParaRPr lang="en-US" dirty="0"/>
          </a:p>
        </p:txBody>
      </p:sp>
    </p:spTree>
    <p:extLst>
      <p:ext uri="{BB962C8B-B14F-4D97-AF65-F5344CB8AC3E}">
        <p14:creationId xmlns:p14="http://schemas.microsoft.com/office/powerpoint/2010/main" val="1295758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28600"/>
            <a:ext cx="8229600" cy="990600"/>
          </a:xfrm>
        </p:spPr>
        <p:txBody>
          <a:bodyPr anchor="ctr">
            <a:noAutofit/>
          </a:bodyPr>
          <a:lstStyle/>
          <a:p>
            <a:pPr algn="ctr" eaLnBrk="1" hangingPunct="1"/>
            <a:r>
              <a:rPr lang="en-US" sz="3200" b="1" dirty="0" smtClean="0">
                <a:cs typeface="Arial" charset="0"/>
              </a:rPr>
              <a:t>State Freight Advisory Committees – </a:t>
            </a:r>
            <a:br>
              <a:rPr lang="en-US" sz="3200" b="1" dirty="0" smtClean="0">
                <a:cs typeface="Arial" charset="0"/>
              </a:rPr>
            </a:br>
            <a:r>
              <a:rPr lang="en-US" sz="3200" b="1" dirty="0" smtClean="0">
                <a:cs typeface="Arial" charset="0"/>
              </a:rPr>
              <a:t>MAP-21 Provisions</a:t>
            </a:r>
          </a:p>
        </p:txBody>
      </p:sp>
      <p:sp>
        <p:nvSpPr>
          <p:cNvPr id="3" name="Content Placeholder 2"/>
          <p:cNvSpPr>
            <a:spLocks noGrp="1"/>
          </p:cNvSpPr>
          <p:nvPr>
            <p:ph idx="1"/>
          </p:nvPr>
        </p:nvSpPr>
        <p:spPr>
          <a:xfrm>
            <a:off x="381000" y="1295400"/>
            <a:ext cx="8382000" cy="5334000"/>
          </a:xfrm>
        </p:spPr>
        <p:txBody>
          <a:bodyPr>
            <a:normAutofit lnSpcReduction="10000"/>
          </a:bodyPr>
          <a:lstStyle/>
          <a:p>
            <a:pPr>
              <a:defRPr/>
            </a:pPr>
            <a:r>
              <a:rPr lang="en-US" sz="2400" dirty="0" smtClean="0">
                <a:latin typeface="+mj-lt"/>
              </a:rPr>
              <a:t>U.S. DOT shall encourage each state to establish a freight advisory committee (Section 1117)</a:t>
            </a:r>
          </a:p>
          <a:p>
            <a:pPr marL="274320" indent="-274320" eaLnBrk="1" fontAlgn="auto" hangingPunct="1">
              <a:buFont typeface="Wingdings 2"/>
              <a:buChar char=""/>
              <a:defRPr/>
            </a:pPr>
            <a:r>
              <a:rPr lang="en-US" sz="2400" dirty="0" smtClean="0">
                <a:latin typeface="+mj-lt"/>
              </a:rPr>
              <a:t>Committee shall consist of public and private sector stakeholders, including representatives from the state DOT, local governments, freight carriers, shippers, ports, and freight-related associations</a:t>
            </a:r>
          </a:p>
          <a:p>
            <a:pPr>
              <a:defRPr/>
            </a:pPr>
            <a:r>
              <a:rPr lang="en-US" sz="2400" dirty="0">
                <a:latin typeface="+mj-lt"/>
              </a:rPr>
              <a:t>Roles of the state freight advisory committee include:</a:t>
            </a:r>
          </a:p>
          <a:p>
            <a:pPr lvl="1">
              <a:defRPr/>
            </a:pPr>
            <a:r>
              <a:rPr lang="en-US" sz="2000" dirty="0">
                <a:latin typeface="+mj-lt"/>
              </a:rPr>
              <a:t>Advising state on freight-related priorities, issues, projects, and funding needs</a:t>
            </a:r>
          </a:p>
          <a:p>
            <a:pPr lvl="1">
              <a:defRPr/>
            </a:pPr>
            <a:r>
              <a:rPr lang="en-US" sz="2000" dirty="0">
                <a:latin typeface="+mj-lt"/>
              </a:rPr>
              <a:t>Serving as a forum for state transportation decisions impacting freight mobility</a:t>
            </a:r>
          </a:p>
          <a:p>
            <a:pPr lvl="1">
              <a:defRPr/>
            </a:pPr>
            <a:r>
              <a:rPr lang="en-US" sz="2000" dirty="0">
                <a:latin typeface="+mj-lt"/>
              </a:rPr>
              <a:t>Communicate and coordinate regional priorities with other organizations</a:t>
            </a:r>
          </a:p>
          <a:p>
            <a:pPr lvl="1">
              <a:defRPr/>
            </a:pPr>
            <a:r>
              <a:rPr lang="en-US" sz="2000" dirty="0">
                <a:latin typeface="+mj-lt"/>
              </a:rPr>
              <a:t>Promote information sharing between the public and private sectors on freight issues</a:t>
            </a:r>
          </a:p>
          <a:p>
            <a:pPr lvl="1">
              <a:defRPr/>
            </a:pPr>
            <a:r>
              <a:rPr lang="en-US" sz="2000" dirty="0">
                <a:latin typeface="+mj-lt"/>
              </a:rPr>
              <a:t>Participate in the development of a statewide freight plan</a:t>
            </a:r>
          </a:p>
          <a:p>
            <a:pPr marL="274320" indent="-274320" eaLnBrk="1" fontAlgn="auto" hangingPunct="1">
              <a:buFont typeface="Wingdings 2"/>
              <a:buChar char=""/>
              <a:defRPr/>
            </a:pPr>
            <a:endParaRPr lang="en-US" sz="2400" dirty="0" smtClean="0">
              <a:latin typeface="+mj-lt"/>
            </a:endParaRPr>
          </a:p>
          <a:p>
            <a:pPr lvl="1" indent="-274320">
              <a:defRPr/>
            </a:pPr>
            <a:endParaRPr lang="en-US" sz="2000" dirty="0" smtClean="0">
              <a:latin typeface="+mj-lt"/>
            </a:endParaRPr>
          </a:p>
        </p:txBody>
      </p:sp>
      <p:sp>
        <p:nvSpPr>
          <p:cNvPr id="2" name="Footer Placeholder 1"/>
          <p:cNvSpPr>
            <a:spLocks noGrp="1"/>
          </p:cNvSpPr>
          <p:nvPr>
            <p:ph type="ftr" sz="quarter" idx="11"/>
          </p:nvPr>
        </p:nvSpPr>
        <p:spPr>
          <a:xfrm>
            <a:off x="2209800" y="6492875"/>
            <a:ext cx="4724400" cy="365125"/>
          </a:xfrm>
        </p:spPr>
        <p:txBody>
          <a:bodyPr anchor="ctr"/>
          <a:lstStyle/>
          <a:p>
            <a:pPr algn="ctr"/>
            <a:r>
              <a:rPr lang="en-US" dirty="0" smtClean="0">
                <a:latin typeface="+mj-lt"/>
              </a:rPr>
              <a:t>MAP-21: Freight Transportation</a:t>
            </a:r>
            <a:endParaRPr lang="en-US" dirty="0">
              <a:latin typeface="+mj-lt"/>
            </a:endParaRPr>
          </a:p>
        </p:txBody>
      </p:sp>
      <p:sp>
        <p:nvSpPr>
          <p:cNvPr id="4" name="Slide Number Placeholder 3"/>
          <p:cNvSpPr>
            <a:spLocks noGrp="1"/>
          </p:cNvSpPr>
          <p:nvPr>
            <p:ph type="sldNum" sz="quarter" idx="12"/>
          </p:nvPr>
        </p:nvSpPr>
        <p:spPr/>
        <p:txBody>
          <a:bodyPr/>
          <a:lstStyle/>
          <a:p>
            <a:pPr>
              <a:defRPr/>
            </a:pPr>
            <a:fld id="{717E5FFB-01BA-41E6-AF2E-4449AE101ACF}" type="slidenum">
              <a:rPr lang="en-US"/>
              <a:pPr>
                <a:defRPr/>
              </a:pPr>
              <a:t>2</a:t>
            </a:fld>
            <a:endParaRPr lang="en-US" dirty="0"/>
          </a:p>
        </p:txBody>
      </p:sp>
    </p:spTree>
    <p:extLst>
      <p:ext uri="{BB962C8B-B14F-4D97-AF65-F5344CB8AC3E}">
        <p14:creationId xmlns:p14="http://schemas.microsoft.com/office/powerpoint/2010/main" val="3250863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28600"/>
            <a:ext cx="8229600" cy="990600"/>
          </a:xfrm>
        </p:spPr>
        <p:txBody>
          <a:bodyPr anchor="ctr">
            <a:noAutofit/>
          </a:bodyPr>
          <a:lstStyle/>
          <a:p>
            <a:pPr algn="ctr" eaLnBrk="1" hangingPunct="1"/>
            <a:r>
              <a:rPr lang="en-US" sz="3200" b="1" dirty="0" smtClean="0">
                <a:cs typeface="Arial" charset="0"/>
              </a:rPr>
              <a:t>State Freight Advisory Committees – </a:t>
            </a:r>
            <a:br>
              <a:rPr lang="en-US" sz="3200" b="1" dirty="0" smtClean="0">
                <a:cs typeface="Arial" charset="0"/>
              </a:rPr>
            </a:br>
            <a:r>
              <a:rPr lang="en-US" sz="3200" b="1" dirty="0" smtClean="0">
                <a:cs typeface="Arial" charset="0"/>
              </a:rPr>
              <a:t>Who Should Participate?</a:t>
            </a:r>
          </a:p>
        </p:txBody>
      </p:sp>
      <p:sp>
        <p:nvSpPr>
          <p:cNvPr id="3" name="Content Placeholder 2"/>
          <p:cNvSpPr>
            <a:spLocks noGrp="1"/>
          </p:cNvSpPr>
          <p:nvPr>
            <p:ph idx="1"/>
          </p:nvPr>
        </p:nvSpPr>
        <p:spPr>
          <a:xfrm>
            <a:off x="381000" y="1295400"/>
            <a:ext cx="8382000" cy="5334000"/>
          </a:xfrm>
        </p:spPr>
        <p:txBody>
          <a:bodyPr>
            <a:normAutofit/>
          </a:bodyPr>
          <a:lstStyle/>
          <a:p>
            <a:pPr>
              <a:defRPr/>
            </a:pPr>
            <a:r>
              <a:rPr lang="en-US" sz="2400" dirty="0" smtClean="0">
                <a:latin typeface="+mj-lt"/>
              </a:rPr>
              <a:t>Committee participants will vary from state to state</a:t>
            </a:r>
          </a:p>
          <a:p>
            <a:pPr lvl="1">
              <a:defRPr/>
            </a:pPr>
            <a:r>
              <a:rPr lang="en-US" sz="2000" dirty="0" smtClean="0">
                <a:latin typeface="+mj-lt"/>
              </a:rPr>
              <a:t>Depends on what freight movements are significant in the state</a:t>
            </a:r>
          </a:p>
          <a:p>
            <a:pPr lvl="1">
              <a:defRPr/>
            </a:pPr>
            <a:r>
              <a:rPr lang="en-US" sz="2000" dirty="0" smtClean="0">
                <a:latin typeface="+mj-lt"/>
              </a:rPr>
              <a:t>Should try to have all major freight modes (trucking, railroads, maritime, air cargo, and/or pipelines) with a large presence in the state involved</a:t>
            </a:r>
          </a:p>
          <a:p>
            <a:pPr lvl="1">
              <a:defRPr/>
            </a:pPr>
            <a:r>
              <a:rPr lang="en-US" sz="2000" dirty="0" smtClean="0">
                <a:latin typeface="+mj-lt"/>
              </a:rPr>
              <a:t>Should try to have major manufacturers and other companies heavily reliant on freight transportation within the state involved</a:t>
            </a:r>
          </a:p>
          <a:p>
            <a:pPr marL="393192" lvl="1" indent="0">
              <a:buNone/>
              <a:defRPr/>
            </a:pPr>
            <a:endParaRPr lang="en-US" sz="2000" dirty="0" smtClean="0">
              <a:latin typeface="+mj-lt"/>
            </a:endParaRPr>
          </a:p>
          <a:p>
            <a:pPr>
              <a:defRPr/>
            </a:pPr>
            <a:r>
              <a:rPr lang="en-US" sz="2400" dirty="0" smtClean="0">
                <a:latin typeface="+mj-lt"/>
              </a:rPr>
              <a:t>Ways to identify potential members</a:t>
            </a:r>
          </a:p>
          <a:p>
            <a:pPr lvl="1">
              <a:defRPr/>
            </a:pPr>
            <a:r>
              <a:rPr lang="en-US" sz="2000" dirty="0" smtClean="0">
                <a:latin typeface="+mj-lt"/>
              </a:rPr>
              <a:t>Reach out to companies and businesses involved in previous state planning efforts (like state freight </a:t>
            </a:r>
            <a:r>
              <a:rPr lang="en-US" sz="2000" dirty="0" smtClean="0">
                <a:latin typeface="+mj-lt"/>
              </a:rPr>
              <a:t>plan or state transportation plan)</a:t>
            </a:r>
            <a:endParaRPr lang="en-US" sz="2000" dirty="0" smtClean="0">
              <a:latin typeface="+mj-lt"/>
            </a:endParaRPr>
          </a:p>
          <a:p>
            <a:pPr lvl="1">
              <a:defRPr/>
            </a:pPr>
            <a:r>
              <a:rPr lang="en-US" sz="2000" dirty="0" smtClean="0">
                <a:latin typeface="+mj-lt"/>
              </a:rPr>
              <a:t>Review business journals and other business-oriented publications</a:t>
            </a:r>
          </a:p>
          <a:p>
            <a:pPr lvl="1">
              <a:defRPr/>
            </a:pPr>
            <a:r>
              <a:rPr lang="en-US" sz="2000" dirty="0" smtClean="0">
                <a:latin typeface="+mj-lt"/>
              </a:rPr>
              <a:t>Contact state or regional Economic Development offices, state or regional Chambers of Commerce, or other similar organizations</a:t>
            </a:r>
          </a:p>
          <a:p>
            <a:pPr lvl="1">
              <a:defRPr/>
            </a:pPr>
            <a:r>
              <a:rPr lang="en-US" sz="2000" dirty="0" smtClean="0">
                <a:latin typeface="+mj-lt"/>
              </a:rPr>
              <a:t>Contact freight-oriented professional organizations (CSCMP, APICS, etc.)</a:t>
            </a:r>
          </a:p>
          <a:p>
            <a:pPr lvl="1">
              <a:defRPr/>
            </a:pPr>
            <a:endParaRPr lang="en-US" sz="2000" dirty="0" smtClean="0">
              <a:latin typeface="+mj-lt"/>
            </a:endParaRPr>
          </a:p>
          <a:p>
            <a:pPr lvl="1" indent="-274320">
              <a:defRPr/>
            </a:pPr>
            <a:endParaRPr lang="en-US" sz="2000" dirty="0" smtClean="0">
              <a:latin typeface="+mj-lt"/>
            </a:endParaRPr>
          </a:p>
        </p:txBody>
      </p:sp>
      <p:sp>
        <p:nvSpPr>
          <p:cNvPr id="2" name="Footer Placeholder 1"/>
          <p:cNvSpPr>
            <a:spLocks noGrp="1"/>
          </p:cNvSpPr>
          <p:nvPr>
            <p:ph type="ftr" sz="quarter" idx="11"/>
          </p:nvPr>
        </p:nvSpPr>
        <p:spPr>
          <a:xfrm>
            <a:off x="2209800" y="6492875"/>
            <a:ext cx="4724400" cy="365125"/>
          </a:xfrm>
        </p:spPr>
        <p:txBody>
          <a:bodyPr anchor="ctr"/>
          <a:lstStyle/>
          <a:p>
            <a:pPr algn="ctr"/>
            <a:r>
              <a:rPr lang="en-US" dirty="0" smtClean="0">
                <a:latin typeface="+mj-lt"/>
              </a:rPr>
              <a:t>MAP-21: Freight Transportation</a:t>
            </a:r>
            <a:endParaRPr lang="en-US" dirty="0">
              <a:latin typeface="+mj-lt"/>
            </a:endParaRPr>
          </a:p>
        </p:txBody>
      </p:sp>
      <p:sp>
        <p:nvSpPr>
          <p:cNvPr id="4" name="Slide Number Placeholder 3"/>
          <p:cNvSpPr>
            <a:spLocks noGrp="1"/>
          </p:cNvSpPr>
          <p:nvPr>
            <p:ph type="sldNum" sz="quarter" idx="12"/>
          </p:nvPr>
        </p:nvSpPr>
        <p:spPr/>
        <p:txBody>
          <a:bodyPr/>
          <a:lstStyle/>
          <a:p>
            <a:pPr>
              <a:defRPr/>
            </a:pPr>
            <a:fld id="{717E5FFB-01BA-41E6-AF2E-4449AE101ACF}" type="slidenum">
              <a:rPr lang="en-US"/>
              <a:pPr>
                <a:defRPr/>
              </a:pPr>
              <a:t>3</a:t>
            </a:fld>
            <a:endParaRPr lang="en-US" dirty="0"/>
          </a:p>
        </p:txBody>
      </p:sp>
    </p:spTree>
    <p:extLst>
      <p:ext uri="{BB962C8B-B14F-4D97-AF65-F5344CB8AC3E}">
        <p14:creationId xmlns:p14="http://schemas.microsoft.com/office/powerpoint/2010/main" val="3106733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28600"/>
            <a:ext cx="8229600" cy="990600"/>
          </a:xfrm>
        </p:spPr>
        <p:txBody>
          <a:bodyPr anchor="ctr">
            <a:noAutofit/>
          </a:bodyPr>
          <a:lstStyle/>
          <a:p>
            <a:pPr algn="ctr" eaLnBrk="1" hangingPunct="1"/>
            <a:r>
              <a:rPr lang="en-US" sz="3200" b="1" dirty="0" smtClean="0">
                <a:cs typeface="Arial" charset="0"/>
              </a:rPr>
              <a:t>State Freight Advisory Committees – </a:t>
            </a:r>
            <a:br>
              <a:rPr lang="en-US" sz="3200" b="1" dirty="0" smtClean="0">
                <a:cs typeface="Arial" charset="0"/>
              </a:rPr>
            </a:br>
            <a:r>
              <a:rPr lang="en-US" sz="3200" b="1" dirty="0" smtClean="0">
                <a:cs typeface="Arial" charset="0"/>
              </a:rPr>
              <a:t>How Can Participants Be Engaged?</a:t>
            </a:r>
          </a:p>
        </p:txBody>
      </p:sp>
      <p:sp>
        <p:nvSpPr>
          <p:cNvPr id="3" name="Content Placeholder 2"/>
          <p:cNvSpPr>
            <a:spLocks noGrp="1"/>
          </p:cNvSpPr>
          <p:nvPr>
            <p:ph idx="1"/>
          </p:nvPr>
        </p:nvSpPr>
        <p:spPr>
          <a:xfrm>
            <a:off x="381000" y="1295400"/>
            <a:ext cx="8382000" cy="5334000"/>
          </a:xfrm>
        </p:spPr>
        <p:txBody>
          <a:bodyPr>
            <a:normAutofit/>
          </a:bodyPr>
          <a:lstStyle/>
          <a:p>
            <a:pPr>
              <a:defRPr/>
            </a:pPr>
            <a:r>
              <a:rPr lang="en-US" sz="2400" dirty="0" smtClean="0">
                <a:latin typeface="+mj-lt"/>
              </a:rPr>
              <a:t>Make sure there is two-way communication</a:t>
            </a:r>
          </a:p>
          <a:p>
            <a:pPr lvl="1">
              <a:defRPr/>
            </a:pPr>
            <a:r>
              <a:rPr lang="en-US" sz="2000" dirty="0" smtClean="0">
                <a:latin typeface="+mj-lt"/>
              </a:rPr>
              <a:t>Can allow members to make presentations during Freight Advisory Committee meetings</a:t>
            </a:r>
          </a:p>
          <a:p>
            <a:pPr lvl="1">
              <a:defRPr/>
            </a:pPr>
            <a:r>
              <a:rPr lang="en-US" sz="2000" dirty="0" smtClean="0">
                <a:latin typeface="+mj-lt"/>
              </a:rPr>
              <a:t>Many existing Freight Advisory Committees set aside time for brief reports that allow members to share their current activities</a:t>
            </a:r>
          </a:p>
          <a:p>
            <a:pPr marL="393192" lvl="1" indent="0">
              <a:buNone/>
              <a:defRPr/>
            </a:pPr>
            <a:endParaRPr lang="en-US" sz="2000" dirty="0" smtClean="0">
              <a:latin typeface="+mj-lt"/>
            </a:endParaRPr>
          </a:p>
          <a:p>
            <a:pPr>
              <a:defRPr/>
            </a:pPr>
            <a:r>
              <a:rPr lang="en-US" sz="2400" dirty="0" smtClean="0">
                <a:latin typeface="+mj-lt"/>
              </a:rPr>
              <a:t>Allow the private sector freight stakeholders to have direct input into major freight-related projects or studies</a:t>
            </a:r>
          </a:p>
          <a:p>
            <a:pPr lvl="1">
              <a:defRPr/>
            </a:pPr>
            <a:r>
              <a:rPr lang="en-US" sz="2000" dirty="0" smtClean="0">
                <a:latin typeface="+mj-lt"/>
              </a:rPr>
              <a:t>At least one existing Freight Advisory Group allows its members to select freight studies to fund via a survey of its members</a:t>
            </a:r>
          </a:p>
          <a:p>
            <a:pPr lvl="1">
              <a:defRPr/>
            </a:pPr>
            <a:endParaRPr lang="en-US" sz="2000" dirty="0" smtClean="0">
              <a:latin typeface="+mj-lt"/>
            </a:endParaRPr>
          </a:p>
          <a:p>
            <a:pPr>
              <a:defRPr/>
            </a:pPr>
            <a:r>
              <a:rPr lang="en-US" sz="2400" dirty="0" smtClean="0">
                <a:latin typeface="+mj-lt"/>
              </a:rPr>
              <a:t>Potentially conduct periodic site visits to members’ facilities</a:t>
            </a:r>
          </a:p>
          <a:p>
            <a:pPr lvl="1">
              <a:defRPr/>
            </a:pPr>
            <a:r>
              <a:rPr lang="en-US" sz="2000" dirty="0" smtClean="0">
                <a:latin typeface="+mj-lt"/>
              </a:rPr>
              <a:t>Allows participants to better understand the freight needs</a:t>
            </a:r>
          </a:p>
          <a:p>
            <a:pPr lvl="1">
              <a:defRPr/>
            </a:pPr>
            <a:r>
              <a:rPr lang="en-US" sz="2000" dirty="0" smtClean="0">
                <a:latin typeface="+mj-lt"/>
              </a:rPr>
              <a:t>Enables the member hosting the visit to “show off” their operations</a:t>
            </a:r>
          </a:p>
          <a:p>
            <a:pPr lvl="1">
              <a:defRPr/>
            </a:pPr>
            <a:endParaRPr lang="en-US" sz="2000" dirty="0" smtClean="0">
              <a:latin typeface="+mj-lt"/>
            </a:endParaRPr>
          </a:p>
          <a:p>
            <a:pPr lvl="1" indent="-274320">
              <a:defRPr/>
            </a:pPr>
            <a:endParaRPr lang="en-US" sz="2000" dirty="0" smtClean="0">
              <a:latin typeface="+mj-lt"/>
            </a:endParaRPr>
          </a:p>
        </p:txBody>
      </p:sp>
      <p:sp>
        <p:nvSpPr>
          <p:cNvPr id="2" name="Footer Placeholder 1"/>
          <p:cNvSpPr>
            <a:spLocks noGrp="1"/>
          </p:cNvSpPr>
          <p:nvPr>
            <p:ph type="ftr" sz="quarter" idx="11"/>
          </p:nvPr>
        </p:nvSpPr>
        <p:spPr>
          <a:xfrm>
            <a:off x="2209800" y="6492875"/>
            <a:ext cx="4724400" cy="365125"/>
          </a:xfrm>
        </p:spPr>
        <p:txBody>
          <a:bodyPr anchor="ctr"/>
          <a:lstStyle/>
          <a:p>
            <a:pPr algn="ctr"/>
            <a:r>
              <a:rPr lang="en-US" dirty="0" smtClean="0">
                <a:latin typeface="+mj-lt"/>
              </a:rPr>
              <a:t>MAP-21: Freight Transportation</a:t>
            </a:r>
            <a:endParaRPr lang="en-US" dirty="0">
              <a:latin typeface="+mj-lt"/>
            </a:endParaRPr>
          </a:p>
        </p:txBody>
      </p:sp>
      <p:sp>
        <p:nvSpPr>
          <p:cNvPr id="4" name="Slide Number Placeholder 3"/>
          <p:cNvSpPr>
            <a:spLocks noGrp="1"/>
          </p:cNvSpPr>
          <p:nvPr>
            <p:ph type="sldNum" sz="quarter" idx="12"/>
          </p:nvPr>
        </p:nvSpPr>
        <p:spPr/>
        <p:txBody>
          <a:bodyPr/>
          <a:lstStyle/>
          <a:p>
            <a:pPr>
              <a:defRPr/>
            </a:pPr>
            <a:fld id="{717E5FFB-01BA-41E6-AF2E-4449AE101ACF}" type="slidenum">
              <a:rPr lang="en-US"/>
              <a:pPr>
                <a:defRPr/>
              </a:pPr>
              <a:t>4</a:t>
            </a:fld>
            <a:endParaRPr lang="en-US" dirty="0"/>
          </a:p>
        </p:txBody>
      </p:sp>
    </p:spTree>
    <p:extLst>
      <p:ext uri="{BB962C8B-B14F-4D97-AF65-F5344CB8AC3E}">
        <p14:creationId xmlns:p14="http://schemas.microsoft.com/office/powerpoint/2010/main" val="36925783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28600"/>
            <a:ext cx="8229600" cy="990600"/>
          </a:xfrm>
        </p:spPr>
        <p:txBody>
          <a:bodyPr anchor="ctr">
            <a:noAutofit/>
          </a:bodyPr>
          <a:lstStyle/>
          <a:p>
            <a:pPr algn="ctr" eaLnBrk="1" hangingPunct="1"/>
            <a:r>
              <a:rPr lang="en-US" sz="3200" b="1" dirty="0" smtClean="0">
                <a:cs typeface="Arial" charset="0"/>
              </a:rPr>
              <a:t>State Freight Advisory Committees – </a:t>
            </a:r>
            <a:br>
              <a:rPr lang="en-US" sz="3200" b="1" dirty="0" smtClean="0">
                <a:cs typeface="Arial" charset="0"/>
              </a:rPr>
            </a:br>
            <a:r>
              <a:rPr lang="en-US" sz="3200" b="1" dirty="0" smtClean="0">
                <a:cs typeface="Arial" charset="0"/>
              </a:rPr>
              <a:t>Existing Guidance Resources</a:t>
            </a:r>
          </a:p>
        </p:txBody>
      </p:sp>
      <p:sp>
        <p:nvSpPr>
          <p:cNvPr id="3" name="Content Placeholder 2"/>
          <p:cNvSpPr>
            <a:spLocks noGrp="1"/>
          </p:cNvSpPr>
          <p:nvPr>
            <p:ph idx="1"/>
          </p:nvPr>
        </p:nvSpPr>
        <p:spPr>
          <a:xfrm>
            <a:off x="381000" y="1524000"/>
            <a:ext cx="8382000" cy="5105400"/>
          </a:xfrm>
        </p:spPr>
        <p:txBody>
          <a:bodyPr>
            <a:normAutofit/>
          </a:bodyPr>
          <a:lstStyle/>
          <a:p>
            <a:pPr>
              <a:defRPr/>
            </a:pPr>
            <a:r>
              <a:rPr lang="en-US" sz="2400" dirty="0" smtClean="0">
                <a:latin typeface="+mj-lt"/>
              </a:rPr>
              <a:t>Reach out to other states or MPOs in your state that have existing Freight Advisory Committees</a:t>
            </a:r>
          </a:p>
          <a:p>
            <a:pPr marL="0" indent="0">
              <a:buNone/>
              <a:defRPr/>
            </a:pPr>
            <a:endParaRPr lang="en-US" sz="2400" dirty="0" smtClean="0">
              <a:latin typeface="+mj-lt"/>
            </a:endParaRPr>
          </a:p>
          <a:p>
            <a:pPr>
              <a:defRPr/>
            </a:pPr>
            <a:r>
              <a:rPr lang="en-US" sz="2400" dirty="0" smtClean="0">
                <a:latin typeface="+mj-lt"/>
              </a:rPr>
              <a:t>National Highway Institute courses</a:t>
            </a:r>
          </a:p>
          <a:p>
            <a:pPr lvl="1">
              <a:defRPr/>
            </a:pPr>
            <a:r>
              <a:rPr lang="en-US" sz="2000" dirty="0" smtClean="0">
                <a:latin typeface="+mj-lt"/>
              </a:rPr>
              <a:t>Engaging the Private Sector in Freight Planning (NHI 139009)</a:t>
            </a:r>
          </a:p>
          <a:p>
            <a:pPr lvl="1">
              <a:defRPr/>
            </a:pPr>
            <a:r>
              <a:rPr lang="en-US" sz="2000" dirty="0" smtClean="0">
                <a:latin typeface="+mj-lt"/>
              </a:rPr>
              <a:t>Integrating Freight into the Transportation Planning Process (NHI 139006)</a:t>
            </a:r>
          </a:p>
          <a:p>
            <a:pPr lvl="1">
              <a:defRPr/>
            </a:pPr>
            <a:r>
              <a:rPr lang="en-US" sz="2000" dirty="0" smtClean="0">
                <a:latin typeface="+mj-lt"/>
              </a:rPr>
              <a:t>Advanced Freight Planning (NHI 139003)</a:t>
            </a:r>
          </a:p>
          <a:p>
            <a:pPr marL="393192" lvl="1" indent="0">
              <a:buNone/>
              <a:defRPr/>
            </a:pPr>
            <a:endParaRPr lang="en-US" sz="2000" dirty="0" smtClean="0">
              <a:latin typeface="+mj-lt"/>
            </a:endParaRPr>
          </a:p>
          <a:p>
            <a:pPr>
              <a:defRPr/>
            </a:pPr>
            <a:r>
              <a:rPr lang="en-US" sz="2400" dirty="0" smtClean="0">
                <a:latin typeface="+mj-lt"/>
              </a:rPr>
              <a:t>Other courses/resources</a:t>
            </a:r>
          </a:p>
          <a:p>
            <a:pPr lvl="1">
              <a:defRPr/>
            </a:pPr>
            <a:r>
              <a:rPr lang="en-US" sz="2000" dirty="0" smtClean="0">
                <a:latin typeface="+mj-lt"/>
              </a:rPr>
              <a:t>Financing Freight Improvements (FHWA Freight Office course)</a:t>
            </a:r>
          </a:p>
          <a:p>
            <a:pPr marL="393192" lvl="1" indent="0">
              <a:buNone/>
              <a:defRPr/>
            </a:pPr>
            <a:endParaRPr lang="en-US" sz="2000" dirty="0" smtClean="0">
              <a:latin typeface="+mj-lt"/>
            </a:endParaRPr>
          </a:p>
          <a:p>
            <a:pPr>
              <a:defRPr/>
            </a:pPr>
            <a:endParaRPr lang="en-US" sz="2400" dirty="0" smtClean="0">
              <a:latin typeface="+mj-lt"/>
            </a:endParaRPr>
          </a:p>
          <a:p>
            <a:pPr lvl="1" indent="-274320">
              <a:defRPr/>
            </a:pPr>
            <a:endParaRPr lang="en-US" sz="2000" dirty="0" smtClean="0">
              <a:latin typeface="+mj-lt"/>
            </a:endParaRPr>
          </a:p>
        </p:txBody>
      </p:sp>
      <p:sp>
        <p:nvSpPr>
          <p:cNvPr id="2" name="Footer Placeholder 1"/>
          <p:cNvSpPr>
            <a:spLocks noGrp="1"/>
          </p:cNvSpPr>
          <p:nvPr>
            <p:ph type="ftr" sz="quarter" idx="11"/>
          </p:nvPr>
        </p:nvSpPr>
        <p:spPr>
          <a:xfrm>
            <a:off x="2209800" y="6492875"/>
            <a:ext cx="4724400" cy="365125"/>
          </a:xfrm>
        </p:spPr>
        <p:txBody>
          <a:bodyPr anchor="ctr"/>
          <a:lstStyle/>
          <a:p>
            <a:pPr algn="ctr"/>
            <a:r>
              <a:rPr lang="en-US" dirty="0" smtClean="0">
                <a:latin typeface="+mj-lt"/>
              </a:rPr>
              <a:t>MAP-21: Freight Transportation</a:t>
            </a:r>
            <a:endParaRPr lang="en-US" dirty="0">
              <a:latin typeface="+mj-lt"/>
            </a:endParaRPr>
          </a:p>
        </p:txBody>
      </p:sp>
      <p:sp>
        <p:nvSpPr>
          <p:cNvPr id="4" name="Slide Number Placeholder 3"/>
          <p:cNvSpPr>
            <a:spLocks noGrp="1"/>
          </p:cNvSpPr>
          <p:nvPr>
            <p:ph type="sldNum" sz="quarter" idx="12"/>
          </p:nvPr>
        </p:nvSpPr>
        <p:spPr/>
        <p:txBody>
          <a:bodyPr/>
          <a:lstStyle/>
          <a:p>
            <a:pPr>
              <a:defRPr/>
            </a:pPr>
            <a:fld id="{717E5FFB-01BA-41E6-AF2E-4449AE101ACF}" type="slidenum">
              <a:rPr lang="en-US"/>
              <a:pPr>
                <a:defRPr/>
              </a:pPr>
              <a:t>5</a:t>
            </a:fld>
            <a:endParaRPr lang="en-US" dirty="0"/>
          </a:p>
        </p:txBody>
      </p:sp>
    </p:spTree>
    <p:extLst>
      <p:ext uri="{BB962C8B-B14F-4D97-AF65-F5344CB8AC3E}">
        <p14:creationId xmlns:p14="http://schemas.microsoft.com/office/powerpoint/2010/main" val="328186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382000" cy="5638800"/>
          </a:xfrm>
        </p:spPr>
        <p:txBody>
          <a:bodyPr>
            <a:normAutofit/>
          </a:bodyPr>
          <a:lstStyle/>
          <a:p>
            <a:pPr marL="0" indent="0" algn="ctr">
              <a:buNone/>
              <a:defRPr/>
            </a:pPr>
            <a:endParaRPr lang="en-US" sz="2400" dirty="0" smtClean="0">
              <a:latin typeface="+mj-lt"/>
            </a:endParaRPr>
          </a:p>
          <a:p>
            <a:pPr marL="0" indent="0" algn="ctr">
              <a:buNone/>
              <a:defRPr/>
            </a:pPr>
            <a:r>
              <a:rPr lang="en-US" sz="4800" b="1" dirty="0" smtClean="0">
                <a:latin typeface="+mj-lt"/>
              </a:rPr>
              <a:t>Thank You</a:t>
            </a:r>
          </a:p>
          <a:p>
            <a:pPr marL="0" indent="0" algn="ctr">
              <a:buNone/>
              <a:defRPr/>
            </a:pPr>
            <a:endParaRPr lang="en-US" sz="3600" dirty="0">
              <a:latin typeface="+mj-lt"/>
            </a:endParaRPr>
          </a:p>
          <a:p>
            <a:pPr marL="0" indent="0" algn="ctr">
              <a:buNone/>
              <a:defRPr/>
            </a:pPr>
            <a:r>
              <a:rPr lang="en-US" sz="3600" b="1" dirty="0" smtClean="0">
                <a:latin typeface="+mj-lt"/>
              </a:rPr>
              <a:t>Chip Millard</a:t>
            </a:r>
            <a:endParaRPr lang="en-US" sz="3600" b="1" dirty="0" smtClean="0">
              <a:solidFill>
                <a:schemeClr val="accent1"/>
              </a:solidFill>
              <a:latin typeface="+mj-lt"/>
            </a:endParaRPr>
          </a:p>
          <a:p>
            <a:pPr marL="0" indent="0" algn="ctr">
              <a:buNone/>
              <a:defRPr/>
            </a:pPr>
            <a:r>
              <a:rPr lang="en-US" sz="2800" b="1" u="sng" dirty="0" smtClean="0">
                <a:solidFill>
                  <a:schemeClr val="accent1"/>
                </a:solidFill>
                <a:latin typeface="+mj-lt"/>
                <a:hlinkClick r:id="rId3"/>
              </a:rPr>
              <a:t>c</a:t>
            </a:r>
            <a:r>
              <a:rPr lang="en-US" sz="2800" b="1" dirty="0" smtClean="0">
                <a:solidFill>
                  <a:schemeClr val="accent1"/>
                </a:solidFill>
                <a:latin typeface="+mj-lt"/>
                <a:hlinkClick r:id="rId3"/>
              </a:rPr>
              <a:t>hip.millard@dot.gov</a:t>
            </a:r>
            <a:endParaRPr lang="en-US" sz="2800" b="1" dirty="0" smtClean="0">
              <a:solidFill>
                <a:schemeClr val="accent1"/>
              </a:solidFill>
              <a:latin typeface="+mj-lt"/>
            </a:endParaRPr>
          </a:p>
          <a:p>
            <a:pPr marL="0" indent="0" algn="ctr">
              <a:buNone/>
              <a:defRPr/>
            </a:pPr>
            <a:endParaRPr lang="en-US" sz="2800" b="1" dirty="0" smtClean="0">
              <a:solidFill>
                <a:schemeClr val="accent1"/>
              </a:solidFill>
              <a:latin typeface="+mj-lt"/>
            </a:endParaRPr>
          </a:p>
          <a:p>
            <a:pPr marL="0" indent="0" algn="ctr">
              <a:buNone/>
              <a:defRPr/>
            </a:pPr>
            <a:r>
              <a:rPr lang="en-US" sz="2800" b="1" dirty="0" smtClean="0">
                <a:latin typeface="+mj-lt"/>
              </a:rPr>
              <a:t>FHWA Freight Office Website:</a:t>
            </a:r>
            <a:endParaRPr lang="en-US" sz="2800" b="1" dirty="0" smtClean="0">
              <a:solidFill>
                <a:schemeClr val="accent1"/>
              </a:solidFill>
              <a:latin typeface="+mj-lt"/>
            </a:endParaRPr>
          </a:p>
          <a:p>
            <a:pPr marL="0" indent="0" algn="ctr">
              <a:buNone/>
              <a:defRPr/>
            </a:pPr>
            <a:r>
              <a:rPr lang="en-US" sz="2800" b="1" dirty="0" smtClean="0">
                <a:solidFill>
                  <a:schemeClr val="accent1"/>
                </a:solidFill>
                <a:latin typeface="+mj-lt"/>
                <a:hlinkClick r:id="rId4"/>
              </a:rPr>
              <a:t>http</a:t>
            </a:r>
            <a:r>
              <a:rPr lang="en-US" sz="2800" b="1" dirty="0">
                <a:solidFill>
                  <a:schemeClr val="accent1"/>
                </a:solidFill>
                <a:latin typeface="+mj-lt"/>
                <a:hlinkClick r:id="rId4"/>
              </a:rPr>
              <a:t>://www.ops.fhwa.dot.gov/freight</a:t>
            </a:r>
            <a:r>
              <a:rPr lang="en-US" sz="2800" b="1" dirty="0" smtClean="0">
                <a:solidFill>
                  <a:schemeClr val="accent1"/>
                </a:solidFill>
                <a:latin typeface="+mj-lt"/>
                <a:hlinkClick r:id="rId4"/>
              </a:rPr>
              <a:t>/</a:t>
            </a:r>
            <a:endParaRPr lang="en-US" sz="2800" b="1" dirty="0" smtClean="0">
              <a:solidFill>
                <a:schemeClr val="accent1"/>
              </a:solidFill>
              <a:latin typeface="+mj-lt"/>
            </a:endParaRPr>
          </a:p>
          <a:p>
            <a:pPr marL="0" indent="0" algn="ctr">
              <a:buNone/>
              <a:defRPr/>
            </a:pPr>
            <a:endParaRPr lang="en-US" sz="2400" b="1" dirty="0" smtClean="0">
              <a:solidFill>
                <a:schemeClr val="accent1"/>
              </a:solidFill>
              <a:latin typeface="+mj-lt"/>
            </a:endParaRPr>
          </a:p>
          <a:p>
            <a:pPr marL="0" indent="0" algn="ctr">
              <a:buNone/>
              <a:defRPr/>
            </a:pPr>
            <a:endParaRPr lang="en-US" sz="3600" b="1" dirty="0" smtClean="0">
              <a:solidFill>
                <a:schemeClr val="accent1"/>
              </a:solidFill>
              <a:latin typeface="+mj-lt"/>
            </a:endParaRPr>
          </a:p>
          <a:p>
            <a:pPr marL="0" indent="0" algn="ctr">
              <a:buNone/>
              <a:defRPr/>
            </a:pPr>
            <a:endParaRPr lang="en-US" sz="3600" b="1" dirty="0" smtClean="0">
              <a:latin typeface="+mj-lt"/>
            </a:endParaRPr>
          </a:p>
          <a:p>
            <a:pPr marL="0" indent="0" algn="ctr">
              <a:buNone/>
              <a:defRPr/>
            </a:pPr>
            <a:endParaRPr lang="en-US" sz="3600" dirty="0" smtClean="0">
              <a:latin typeface="+mj-lt"/>
            </a:endParaRPr>
          </a:p>
          <a:p>
            <a:pPr marL="393192" lvl="1" indent="0">
              <a:buNone/>
              <a:defRPr/>
            </a:pPr>
            <a:endParaRPr lang="en-US" sz="2000" dirty="0" smtClean="0">
              <a:latin typeface="+mj-lt"/>
            </a:endParaRPr>
          </a:p>
          <a:p>
            <a:pPr>
              <a:defRPr/>
            </a:pPr>
            <a:endParaRPr lang="en-US" sz="2400" dirty="0" smtClean="0">
              <a:latin typeface="+mj-lt"/>
            </a:endParaRPr>
          </a:p>
          <a:p>
            <a:pPr lvl="1" indent="-274320">
              <a:defRPr/>
            </a:pPr>
            <a:endParaRPr lang="en-US" sz="2000" dirty="0" smtClean="0">
              <a:latin typeface="+mj-lt"/>
            </a:endParaRPr>
          </a:p>
        </p:txBody>
      </p:sp>
      <p:sp>
        <p:nvSpPr>
          <p:cNvPr id="2" name="Footer Placeholder 1"/>
          <p:cNvSpPr>
            <a:spLocks noGrp="1"/>
          </p:cNvSpPr>
          <p:nvPr>
            <p:ph type="ftr" sz="quarter" idx="11"/>
          </p:nvPr>
        </p:nvSpPr>
        <p:spPr>
          <a:xfrm>
            <a:off x="2209800" y="6492875"/>
            <a:ext cx="4724400" cy="365125"/>
          </a:xfrm>
        </p:spPr>
        <p:txBody>
          <a:bodyPr anchor="ctr"/>
          <a:lstStyle/>
          <a:p>
            <a:pPr algn="ctr"/>
            <a:r>
              <a:rPr lang="en-US" dirty="0" smtClean="0">
                <a:latin typeface="+mj-lt"/>
              </a:rPr>
              <a:t>MAP-21: Freight Transportation</a:t>
            </a:r>
            <a:endParaRPr lang="en-US" dirty="0">
              <a:latin typeface="+mj-lt"/>
            </a:endParaRPr>
          </a:p>
        </p:txBody>
      </p:sp>
      <p:sp>
        <p:nvSpPr>
          <p:cNvPr id="4" name="Slide Number Placeholder 3"/>
          <p:cNvSpPr>
            <a:spLocks noGrp="1"/>
          </p:cNvSpPr>
          <p:nvPr>
            <p:ph type="sldNum" sz="quarter" idx="12"/>
          </p:nvPr>
        </p:nvSpPr>
        <p:spPr/>
        <p:txBody>
          <a:bodyPr/>
          <a:lstStyle/>
          <a:p>
            <a:pPr>
              <a:defRPr/>
            </a:pPr>
            <a:fld id="{717E5FFB-01BA-41E6-AF2E-4449AE101ACF}" type="slidenum">
              <a:rPr lang="en-US"/>
              <a:pPr>
                <a:defRPr/>
              </a:pPr>
              <a:t>6</a:t>
            </a:fld>
            <a:endParaRPr lang="en-US" dirty="0"/>
          </a:p>
        </p:txBody>
      </p:sp>
    </p:spTree>
    <p:extLst>
      <p:ext uri="{BB962C8B-B14F-4D97-AF65-F5344CB8AC3E}">
        <p14:creationId xmlns:p14="http://schemas.microsoft.com/office/powerpoint/2010/main" val="22101701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2548</TotalTime>
  <Words>810</Words>
  <Application>Microsoft Office PowerPoint</Application>
  <PresentationFormat>On-screen Show (4:3)</PresentationFormat>
  <Paragraphs>91</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State Freight Advisory Committees MAP-21 Provisions Review</vt:lpstr>
      <vt:lpstr>State Freight Advisory Committees –  MAP-21 Provisions</vt:lpstr>
      <vt:lpstr>State Freight Advisory Committees –  Who Should Participate?</vt:lpstr>
      <vt:lpstr>State Freight Advisory Committees –  How Can Participants Be Engaged?</vt:lpstr>
      <vt:lpstr>State Freight Advisory Committees –  Existing Guidance Resources</vt:lpstr>
      <vt:lpstr>PowerPoint Presentation</vt:lpstr>
    </vt:vector>
  </TitlesOfParts>
  <Company>DOT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Operations &amp; Freight Provisions &amp; Information</dc:title>
  <dc:creator>Bob Rupert</dc:creator>
  <cp:lastModifiedBy>Chip.Millard</cp:lastModifiedBy>
  <cp:revision>136</cp:revision>
  <dcterms:created xsi:type="dcterms:W3CDTF">2012-07-11T14:46:49Z</dcterms:created>
  <dcterms:modified xsi:type="dcterms:W3CDTF">2013-05-15T14:17:00Z</dcterms:modified>
</cp:coreProperties>
</file>