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60" r:id="rId2"/>
    <p:sldId id="262" r:id="rId3"/>
    <p:sldId id="263" r:id="rId4"/>
    <p:sldId id="264" r:id="rId5"/>
    <p:sldId id="258"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328" autoAdjust="0"/>
  </p:normalViewPr>
  <p:slideViewPr>
    <p:cSldViewPr>
      <p:cViewPr varScale="1">
        <p:scale>
          <a:sx n="52" d="100"/>
          <a:sy n="52" d="100"/>
        </p:scale>
        <p:origin x="-16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6A021FD-F73D-4B70-9370-53771EFCE2FB}" type="datetimeFigureOut">
              <a:rPr lang="en-US" smtClean="0"/>
              <a:t>4/29/2013</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7F04693-40A9-4EFC-8BDE-30DA67B9273E}" type="slidenum">
              <a:rPr lang="en-US" smtClean="0"/>
              <a:t>‹#›</a:t>
            </a:fld>
            <a:endParaRPr lang="en-US"/>
          </a:p>
        </p:txBody>
      </p:sp>
    </p:spTree>
    <p:extLst>
      <p:ext uri="{BB962C8B-B14F-4D97-AF65-F5344CB8AC3E}">
        <p14:creationId xmlns:p14="http://schemas.microsoft.com/office/powerpoint/2010/main" val="4159623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423764-D5D0-4AB9-8C84-2AE36206F62C}" type="datetimeFigureOut">
              <a:rPr lang="en-US" smtClean="0"/>
              <a:t>4/29/2013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A6C4E-B243-4670-957D-E9C4AA49B8D6}" type="slidenum">
              <a:rPr lang="en-US" smtClean="0"/>
              <a:t>‹#›</a:t>
            </a:fld>
            <a:endParaRPr lang="en-US"/>
          </a:p>
        </p:txBody>
      </p:sp>
    </p:spTree>
    <p:extLst>
      <p:ext uri="{BB962C8B-B14F-4D97-AF65-F5344CB8AC3E}">
        <p14:creationId xmlns:p14="http://schemas.microsoft.com/office/powerpoint/2010/main" val="49515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p>
          <a:p>
            <a:r>
              <a:rPr lang="en-US" dirty="0" smtClean="0"/>
              <a:t>I am looking forward to discussing freight advisory committees and why</a:t>
            </a:r>
            <a:r>
              <a:rPr lang="en-US" baseline="0" dirty="0" smtClean="0"/>
              <a:t> Federal Highway Administration is supporting this as a Forum for Stakeholder and Public Engagement from the Freight and Planning Perspective.</a:t>
            </a:r>
          </a:p>
          <a:p>
            <a:endParaRPr lang="en-US" baseline="0" dirty="0" smtClean="0"/>
          </a:p>
          <a:p>
            <a:r>
              <a:rPr lang="en-US" baseline="0" dirty="0" smtClean="0"/>
              <a:t>Public and stakeholder involvement is integral to good transportation planning. Without meaningful stakeholder and public participation, there is a risk of making uninformed decisions, or decisions that don’t effectively address the transportation needs of freight. </a:t>
            </a:r>
          </a:p>
          <a:p>
            <a:endParaRPr lang="en-US" baseline="0" dirty="0" smtClean="0"/>
          </a:p>
          <a:p>
            <a:r>
              <a:rPr lang="en-US" baseline="0" dirty="0" smtClean="0"/>
              <a:t>With good stakeholder and public engagement, the fundamental objective of public engagement is addressed.  This is to ensure that the concerns and issues of everyone with a stake in transportation decisions are identified.</a:t>
            </a:r>
          </a:p>
          <a:p>
            <a:endParaRPr lang="en-US" baseline="0" dirty="0" smtClean="0"/>
          </a:p>
          <a:p>
            <a:r>
              <a:rPr lang="en-US" baseline="0" dirty="0" smtClean="0"/>
              <a:t>Freight Advisory Committees can help address freight in the development of the policies, programs, and projects being proposed as part of </a:t>
            </a:r>
            <a:r>
              <a:rPr lang="en-US" baseline="0" dirty="0" smtClean="0"/>
              <a:t>the </a:t>
            </a:r>
            <a:r>
              <a:rPr lang="en-US" baseline="0" dirty="0" smtClean="0"/>
              <a:t>the statewide and metropolitan planning process.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67A6C4E-B243-4670-957D-E9C4AA49B8D6}" type="slidenum">
              <a:rPr lang="en-US" smtClean="0"/>
              <a:t>1</a:t>
            </a:fld>
            <a:endParaRPr lang="en-US"/>
          </a:p>
        </p:txBody>
      </p:sp>
    </p:spTree>
    <p:extLst>
      <p:ext uri="{BB962C8B-B14F-4D97-AF65-F5344CB8AC3E}">
        <p14:creationId xmlns:p14="http://schemas.microsoft.com/office/powerpoint/2010/main" val="79009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Freight</a:t>
            </a:r>
            <a:r>
              <a:rPr lang="en-US" baseline="0" dirty="0" smtClean="0"/>
              <a:t> s</a:t>
            </a:r>
            <a:r>
              <a:rPr lang="en-US" dirty="0" smtClean="0"/>
              <a:t>takeholder</a:t>
            </a:r>
            <a:r>
              <a:rPr lang="en-US" baseline="0" dirty="0" smtClean="0"/>
              <a:t> and public input helps us gain the information that we</a:t>
            </a:r>
            <a:r>
              <a:rPr lang="en-US" dirty="0" smtClean="0"/>
              <a:t> need to know – this contributes to understanding</a:t>
            </a:r>
            <a:r>
              <a:rPr lang="en-US" baseline="0" dirty="0" smtClean="0"/>
              <a:t> -</a:t>
            </a:r>
          </a:p>
          <a:p>
            <a:pPr marL="171450" indent="-171450">
              <a:buFont typeface="Arial" pitchFamily="34" charset="0"/>
              <a:buChar char="•"/>
            </a:pPr>
            <a:r>
              <a:rPr lang="en-US" dirty="0" smtClean="0"/>
              <a:t>what projects that we need to prioritize, </a:t>
            </a:r>
          </a:p>
          <a:p>
            <a:pPr marL="171450" lvl="0" indent="-171450">
              <a:buFont typeface="Arial" pitchFamily="34" charset="0"/>
              <a:buChar char="•"/>
            </a:pPr>
            <a:r>
              <a:rPr lang="en-US" dirty="0" smtClean="0"/>
              <a:t>how we prioritize them, </a:t>
            </a:r>
          </a:p>
          <a:p>
            <a:pPr marL="171450" lvl="0" indent="-171450">
              <a:buFont typeface="Arial" pitchFamily="34" charset="0"/>
              <a:buChar char="•"/>
            </a:pPr>
            <a:r>
              <a:rPr lang="en-US" dirty="0" smtClean="0"/>
              <a:t>where some of the bottlenecks, and the other problems are. </a:t>
            </a:r>
          </a:p>
          <a:p>
            <a:pPr marL="171450" lvl="0" indent="-171450">
              <a:buFont typeface="Arial" pitchFamily="34" charset="0"/>
              <a:buChar char="•"/>
            </a:pPr>
            <a:endParaRPr lang="en-US" dirty="0" smtClean="0"/>
          </a:p>
          <a:p>
            <a:pPr marL="0" lvl="0" indent="0">
              <a:buFont typeface="Arial" pitchFamily="34" charset="0"/>
              <a:buNone/>
            </a:pPr>
            <a:r>
              <a:rPr lang="en-US" dirty="0" smtClean="0"/>
              <a:t>Freight Advisory Committee members representing the freight industry can help with that. </a:t>
            </a:r>
          </a:p>
          <a:p>
            <a:endParaRPr lang="en-US" dirty="0" smtClean="0"/>
          </a:p>
          <a:p>
            <a:r>
              <a:rPr lang="en-US" dirty="0" smtClean="0"/>
              <a:t>States and Regions have competing priorities</a:t>
            </a:r>
            <a:r>
              <a:rPr lang="en-US" baseline="0" dirty="0" smtClean="0"/>
              <a:t> as they </a:t>
            </a:r>
            <a:r>
              <a:rPr lang="en-US" dirty="0" smtClean="0"/>
              <a:t>to move freight in,</a:t>
            </a:r>
            <a:r>
              <a:rPr lang="en-US" baseline="0" dirty="0" smtClean="0"/>
              <a:t> out and </a:t>
            </a:r>
            <a:r>
              <a:rPr lang="en-US" dirty="0" smtClean="0"/>
              <a:t>through</a:t>
            </a:r>
            <a:r>
              <a:rPr lang="en-US" baseline="0" dirty="0" smtClean="0"/>
              <a:t> an</a:t>
            </a:r>
            <a:r>
              <a:rPr lang="en-US" dirty="0" smtClean="0"/>
              <a:t> area, and balancing the needs of freight with economic development, safety, congestion, sustainability is best done early in the planning process.  </a:t>
            </a:r>
          </a:p>
          <a:p>
            <a:endParaRPr lang="en-US" dirty="0" smtClean="0"/>
          </a:p>
          <a:p>
            <a:r>
              <a:rPr lang="en-US" dirty="0" smtClean="0"/>
              <a:t>The private sector can provide detailed information on freight related issues that might not be available from other stakeholder groups.  </a:t>
            </a:r>
          </a:p>
          <a:p>
            <a:endParaRPr lang="en-US" dirty="0" smtClean="0"/>
          </a:p>
          <a:p>
            <a:r>
              <a:rPr lang="en-US" dirty="0" smtClean="0"/>
              <a:t>Their perspective on congestion,</a:t>
            </a:r>
            <a:r>
              <a:rPr lang="en-US" baseline="0" dirty="0" smtClean="0"/>
              <a:t> economic development, financing incentives, environmental and security concerns is essential information to inform decisions.  </a:t>
            </a:r>
          </a:p>
          <a:p>
            <a:endParaRPr lang="en-US" baseline="0" dirty="0" smtClean="0"/>
          </a:p>
          <a:p>
            <a:r>
              <a:rPr lang="en-US" baseline="0" dirty="0" smtClean="0"/>
              <a:t>Public agencies can better understand goods movement needs in their area if they obtain input from private sector freight representatives moving freight on the transportation system.  </a:t>
            </a:r>
            <a:endParaRPr lang="en-US" dirty="0" smtClean="0"/>
          </a:p>
          <a:p>
            <a:endParaRPr lang="en-US" dirty="0"/>
          </a:p>
        </p:txBody>
      </p:sp>
      <p:sp>
        <p:nvSpPr>
          <p:cNvPr id="4" name="Slide Number Placeholder 3"/>
          <p:cNvSpPr>
            <a:spLocks noGrp="1"/>
          </p:cNvSpPr>
          <p:nvPr>
            <p:ph type="sldNum" sz="quarter" idx="10"/>
          </p:nvPr>
        </p:nvSpPr>
        <p:spPr/>
        <p:txBody>
          <a:bodyPr/>
          <a:lstStyle/>
          <a:p>
            <a:fld id="{867A6C4E-B243-4670-957D-E9C4AA49B8D6}" type="slidenum">
              <a:rPr lang="en-US" smtClean="0"/>
              <a:t>2</a:t>
            </a:fld>
            <a:endParaRPr lang="en-US"/>
          </a:p>
        </p:txBody>
      </p:sp>
    </p:spTree>
    <p:extLst>
      <p:ext uri="{BB962C8B-B14F-4D97-AF65-F5344CB8AC3E}">
        <p14:creationId xmlns:p14="http://schemas.microsoft.com/office/powerpoint/2010/main" val="389497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recent</a:t>
            </a:r>
            <a:r>
              <a:rPr lang="en-US" baseline="0" dirty="0" smtClean="0"/>
              <a:t> years there have been a number of states and urban areas where the business community has take a strong leadership role in advocating for sufficient investment in transportation.  </a:t>
            </a:r>
          </a:p>
          <a:p>
            <a:endParaRPr lang="en-US" baseline="0" dirty="0" smtClean="0"/>
          </a:p>
          <a:p>
            <a:r>
              <a:rPr lang="en-US" baseline="0" dirty="0" smtClean="0"/>
              <a:t>Public agencies stand to gain a lot from private sector input.  Freight stakeholders provide input from the goods movement perspective into the transportation planning and programming processes that support the freight community and the regional economy.  </a:t>
            </a:r>
          </a:p>
          <a:p>
            <a:endParaRPr lang="en-US" baseline="0" dirty="0" smtClean="0"/>
          </a:p>
          <a:p>
            <a:r>
              <a:rPr lang="en-US" baseline="0" dirty="0" smtClean="0"/>
              <a:t>One of the biggest hurdles planners must overcome is demonstrating  and balancing conflicting needs within a region.  Freight stakeholder and public involvement gives the freight community an opportunity to voice their opinions, frame alternative solutions and provide the freight perspective to the public, elected officials and other public agencies.  </a:t>
            </a:r>
          </a:p>
          <a:p>
            <a:endParaRPr lang="en-US" baseline="0" dirty="0" smtClean="0"/>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7A6C4E-B243-4670-957D-E9C4AA49B8D6}" type="slidenum">
              <a:rPr lang="en-US" smtClean="0"/>
              <a:t>3</a:t>
            </a:fld>
            <a:endParaRPr lang="en-US"/>
          </a:p>
        </p:txBody>
      </p:sp>
    </p:spTree>
    <p:extLst>
      <p:ext uri="{BB962C8B-B14F-4D97-AF65-F5344CB8AC3E}">
        <p14:creationId xmlns:p14="http://schemas.microsoft.com/office/powerpoint/2010/main" val="316357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States, regions and MPOs already have Freight Advisory Committees. They go by many different names.  </a:t>
            </a:r>
          </a:p>
          <a:p>
            <a:r>
              <a:rPr lang="en-US" dirty="0" smtClean="0"/>
              <a:t>Regions with extensive freight activity have found that a Freight Advisory Committee is really important to obtaining freight input. </a:t>
            </a:r>
          </a:p>
          <a:p>
            <a:endParaRPr lang="en-US" dirty="0" smtClean="0"/>
          </a:p>
          <a:p>
            <a:r>
              <a:rPr lang="en-US" dirty="0" smtClean="0"/>
              <a:t>As stated on the slide - freight advisory </a:t>
            </a:r>
            <a:r>
              <a:rPr lang="en-US" smtClean="0"/>
              <a:t>committees – </a:t>
            </a:r>
          </a:p>
          <a:p>
            <a:endParaRPr lang="en-US" dirty="0" smtClean="0"/>
          </a:p>
          <a:p>
            <a:pPr marL="171450" indent="-171450">
              <a:buFont typeface="Arial" pitchFamily="34" charset="0"/>
              <a:buChar char="•"/>
            </a:pPr>
            <a:r>
              <a:rPr lang="en-US" dirty="0" smtClean="0"/>
              <a:t>Facilitate the participation of private sector freight stakeholders in transportation planning process;</a:t>
            </a:r>
          </a:p>
          <a:p>
            <a:pPr marL="171450" indent="-171450">
              <a:buFont typeface="Arial" pitchFamily="34" charset="0"/>
              <a:buChar char="•"/>
            </a:pPr>
            <a:r>
              <a:rPr lang="en-US" dirty="0" smtClean="0"/>
              <a:t>Ensure that freight transportation needs are addressed in the transportation planning, programming processes;</a:t>
            </a:r>
          </a:p>
          <a:p>
            <a:pPr marL="171450" indent="-171450">
              <a:buFont typeface="Arial" pitchFamily="34" charset="0"/>
              <a:buChar char="•"/>
            </a:pPr>
            <a:r>
              <a:rPr lang="en-US" dirty="0" smtClean="0"/>
              <a:t>Facilitate safe and efficient movement of freight; and </a:t>
            </a:r>
          </a:p>
          <a:p>
            <a:pPr marL="171450" indent="-171450">
              <a:buFont typeface="Arial" pitchFamily="34" charset="0"/>
              <a:buChar char="•"/>
            </a:pPr>
            <a:r>
              <a:rPr lang="en-US" dirty="0" smtClean="0"/>
              <a:t>Provide input on prioritizing freight investments by identifying high priority and strategic freight transportation projects </a:t>
            </a:r>
          </a:p>
          <a:p>
            <a:endParaRPr lang="en-US" dirty="0" smtClean="0"/>
          </a:p>
          <a:p>
            <a:r>
              <a:rPr lang="en-US" dirty="0" smtClean="0"/>
              <a:t>FHWA has long been an advocate of effective stakeholder involvement as early in the transportation</a:t>
            </a:r>
            <a:r>
              <a:rPr lang="en-US" baseline="0" dirty="0" smtClean="0"/>
              <a:t> planning process as practicable.  </a:t>
            </a:r>
          </a:p>
          <a:p>
            <a:endParaRPr lang="en-US" baseline="0" dirty="0" smtClean="0"/>
          </a:p>
          <a:p>
            <a:r>
              <a:rPr lang="en-US" baseline="0" dirty="0" smtClean="0"/>
              <a:t>We are pleased to see Congress also acknowledging this role for the freight community by specific mention of Freight Advisory Committees in MAP-21.</a:t>
            </a:r>
            <a:endParaRPr lang="en-US" dirty="0"/>
          </a:p>
        </p:txBody>
      </p:sp>
      <p:sp>
        <p:nvSpPr>
          <p:cNvPr id="4" name="Slide Number Placeholder 3"/>
          <p:cNvSpPr>
            <a:spLocks noGrp="1"/>
          </p:cNvSpPr>
          <p:nvPr>
            <p:ph type="sldNum" sz="quarter" idx="10"/>
          </p:nvPr>
        </p:nvSpPr>
        <p:spPr/>
        <p:txBody>
          <a:bodyPr/>
          <a:lstStyle/>
          <a:p>
            <a:fld id="{867A6C4E-B243-4670-957D-E9C4AA49B8D6}" type="slidenum">
              <a:rPr lang="en-US" smtClean="0"/>
              <a:t>4</a:t>
            </a:fld>
            <a:endParaRPr lang="en-US"/>
          </a:p>
        </p:txBody>
      </p:sp>
    </p:spTree>
    <p:extLst>
      <p:ext uri="{BB962C8B-B14F-4D97-AF65-F5344CB8AC3E}">
        <p14:creationId xmlns:p14="http://schemas.microsoft.com/office/powerpoint/2010/main" val="388566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A6C4E-B243-4670-957D-E9C4AA49B8D6}" type="slidenum">
              <a:rPr lang="en-US" smtClean="0"/>
              <a:t>5</a:t>
            </a:fld>
            <a:endParaRPr lang="en-US"/>
          </a:p>
        </p:txBody>
      </p:sp>
    </p:spTree>
    <p:extLst>
      <p:ext uri="{BB962C8B-B14F-4D97-AF65-F5344CB8AC3E}">
        <p14:creationId xmlns:p14="http://schemas.microsoft.com/office/powerpoint/2010/main" val="202646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4186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383763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528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528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73528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Clr>
                <a:schemeClr val="tx2"/>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DBC11FCB-EA04-4FFA-8D07-35F89BFFF78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42520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3200399"/>
          </a:xfrm>
          <a:blipFill>
            <a:blip r:embed="rId2" cstate="print"/>
            <a:stretch>
              <a:fillRect/>
            </a:stretch>
          </a:blipFill>
        </p:spPr>
        <p:txBody>
          <a:bodyPr anchor="ctr" anchorCtr="0"/>
          <a:lstStyle>
            <a:lvl1pPr algn="ctr">
              <a:defRPr sz="3600" b="1" cap="none"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64207419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3200399"/>
          </a:xfrm>
          <a:blipFill>
            <a:blip r:embed="rId2" cstate="print"/>
            <a:stretch>
              <a:fillRect/>
            </a:stretch>
          </a:blipFill>
        </p:spPr>
        <p:txBody>
          <a:bodyPr anchor="ctr" anchorCtr="0"/>
          <a:lstStyle>
            <a:lvl1pPr algn="ctr">
              <a:defRPr sz="3600" b="1" cap="none"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50045160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3200399"/>
          </a:xfrm>
          <a:blipFill>
            <a:blip r:embed="rId2" cstate="print"/>
            <a:stretch>
              <a:fillRect/>
            </a:stretch>
          </a:blipFill>
        </p:spPr>
        <p:txBody>
          <a:bodyPr anchor="ctr" anchorCtr="0"/>
          <a:lstStyle>
            <a:lvl1pPr algn="ctr">
              <a:defRPr sz="3600" b="1" cap="none"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5817984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buSzPct val="100000"/>
              <a:buFont typeface="Wingdings" pitchFamily="2" charset="2"/>
              <a:buChar char="§"/>
              <a:defRPr b="1"/>
            </a:lvl1pPr>
            <a:lvl2pPr>
              <a:spcBef>
                <a:spcPts val="300"/>
              </a:spcBef>
              <a:buFont typeface="Arial" pitchFamily="34" charset="0"/>
              <a:buChar char="•"/>
              <a:defRPr sz="2000"/>
            </a:lvl2pPr>
            <a:lvl3pPr>
              <a:spcBef>
                <a:spcPts val="300"/>
              </a:spcBef>
              <a:buSzPct val="60000"/>
              <a:buFont typeface="Courier New" pitchFamily="49" charset="0"/>
              <a:buChar char="o"/>
              <a:defRPr/>
            </a:lvl3pPr>
            <a:lvl4pPr>
              <a:spcBef>
                <a:spcPts val="300"/>
              </a:spcBef>
              <a:defRPr sz="1800"/>
            </a:lvl4pPr>
            <a:lvl5pPr>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1433136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8151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771900" cy="3759200"/>
          </a:xfrm>
        </p:spPr>
        <p:txBody>
          <a:bodyPr/>
          <a:lstStyle>
            <a:lvl1pPr>
              <a:spcBef>
                <a:spcPts val="1200"/>
              </a:spcBef>
              <a:buFont typeface="Wingdings" pitchFamily="2" charset="2"/>
              <a:buChar char="§"/>
              <a:defRPr sz="2400"/>
            </a:lvl1pPr>
            <a:lvl2pPr>
              <a:spcBef>
                <a:spcPts val="300"/>
              </a:spcBef>
              <a:buFont typeface="Arial" pitchFamily="34" charset="0"/>
              <a:buChar char="•"/>
              <a:defRPr sz="2000"/>
            </a:lvl2pPr>
            <a:lvl3pPr>
              <a:spcBef>
                <a:spcPts val="300"/>
              </a:spcBef>
              <a:buSzPct val="60000"/>
              <a:buFont typeface="Courier New" pitchFamily="49" charset="0"/>
              <a:buChar char="o"/>
              <a:defRPr sz="2000"/>
            </a:lvl3pPr>
            <a:lvl4pPr>
              <a:spcBef>
                <a:spcPts val="300"/>
              </a:spcBef>
              <a:defRPr sz="1800"/>
            </a:lvl4pPr>
            <a:lvl5pPr>
              <a:spcBef>
                <a:spcPts val="3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67300" y="1752600"/>
            <a:ext cx="3771900" cy="3759200"/>
          </a:xfr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defRPr lang="en-US" sz="2400" b="1" dirty="0" smtClean="0">
                <a:solidFill>
                  <a:srgbClr val="000066"/>
                </a:solidFill>
                <a:latin typeface="+mn-lt"/>
                <a:ea typeface="+mn-ea"/>
                <a:cs typeface="+mn-cs"/>
              </a:defRPr>
            </a:lvl1pPr>
            <a:lvl2pPr algn="l" rtl="0" eaLnBrk="0" fontAlgn="base" hangingPunct="0">
              <a:spcBef>
                <a:spcPct val="20000"/>
              </a:spcBef>
              <a:spcAft>
                <a:spcPct val="0"/>
              </a:spcAft>
              <a:defRPr lang="en-US" sz="2000" dirty="0" smtClean="0">
                <a:solidFill>
                  <a:srgbClr val="000066"/>
                </a:solidFill>
                <a:latin typeface="+mn-lt"/>
              </a:defRPr>
            </a:lvl2pPr>
            <a:lvl3pPr algn="l" rtl="0" eaLnBrk="0" fontAlgn="base" hangingPunct="0">
              <a:spcBef>
                <a:spcPct val="20000"/>
              </a:spcBef>
              <a:spcAft>
                <a:spcPct val="0"/>
              </a:spcAft>
              <a:defRPr lang="en-US" sz="2000" dirty="0" smtClean="0">
                <a:solidFill>
                  <a:srgbClr val="000066"/>
                </a:solidFill>
                <a:latin typeface="+mn-lt"/>
              </a:defRPr>
            </a:lvl3pPr>
            <a:lvl4pPr algn="l" rtl="0" eaLnBrk="0" fontAlgn="base" hangingPunct="0">
              <a:spcBef>
                <a:spcPct val="20000"/>
              </a:spcBef>
              <a:spcAft>
                <a:spcPct val="0"/>
              </a:spcAft>
              <a:defRPr lang="en-US" sz="1800" dirty="0" smtClean="0">
                <a:solidFill>
                  <a:srgbClr val="000066"/>
                </a:solidFill>
                <a:latin typeface="+mn-lt"/>
              </a:defRPr>
            </a:lvl4pPr>
            <a:lvl5pPr algn="l" rtl="0" eaLnBrk="0" fontAlgn="base" hangingPunct="0">
              <a:spcBef>
                <a:spcPct val="20000"/>
              </a:spcBef>
              <a:spcAft>
                <a:spcPct val="0"/>
              </a:spcAft>
              <a:defRPr lang="en-US" sz="1800" dirty="0">
                <a:solidFill>
                  <a:srgbClr val="000066"/>
                </a:solidFill>
                <a:latin typeface="+mn-lt"/>
              </a:defRPr>
            </a:lvl5pPr>
            <a:lvl6pPr>
              <a:defRPr sz="1800"/>
            </a:lvl6pPr>
            <a:lvl7pPr>
              <a:defRPr sz="1800"/>
            </a:lvl7pPr>
            <a:lvl8pPr>
              <a:defRPr sz="1800"/>
            </a:lvl8pPr>
            <a:lvl9pPr>
              <a:defRPr sz="1800"/>
            </a:lvl9pPr>
          </a:lstStyle>
          <a:p>
            <a:pPr marL="342900" lvl="0" indent="-342900" algn="l" rtl="0" eaLnBrk="0" fontAlgn="base" hangingPunct="0">
              <a:spcBef>
                <a:spcPts val="1200"/>
              </a:spcBef>
              <a:spcAft>
                <a:spcPct val="0"/>
              </a:spcAft>
              <a:buFont typeface="Wingdings" pitchFamily="2" charset="2"/>
              <a:buChar char="§"/>
            </a:pPr>
            <a:r>
              <a:rPr lang="en-US" dirty="0" smtClean="0"/>
              <a:t>Click to edit Master text styles</a:t>
            </a:r>
          </a:p>
          <a:p>
            <a:pPr marL="742950" lvl="1" indent="-285750" algn="l" rtl="0" eaLnBrk="0" fontAlgn="base" hangingPunct="0">
              <a:spcBef>
                <a:spcPts val="300"/>
              </a:spcBef>
              <a:spcAft>
                <a:spcPct val="0"/>
              </a:spcAft>
              <a:buFont typeface="Arial" pitchFamily="34" charset="0"/>
              <a:buChar char="•"/>
            </a:pPr>
            <a:r>
              <a:rPr lang="en-US" dirty="0" smtClean="0"/>
              <a:t>Second level</a:t>
            </a:r>
          </a:p>
          <a:p>
            <a:pPr marL="1143000" lvl="2" indent="-228600" algn="l" rtl="0" eaLnBrk="0" fontAlgn="base" hangingPunct="0">
              <a:spcBef>
                <a:spcPts val="300"/>
              </a:spcBef>
              <a:spcAft>
                <a:spcPct val="0"/>
              </a:spcAft>
              <a:buSzPct val="60000"/>
              <a:buFont typeface="Courier New" pitchFamily="49" charset="0"/>
              <a:buChar char="o"/>
            </a:pPr>
            <a:r>
              <a:rPr lang="en-US" dirty="0" smtClean="0"/>
              <a:t>Third level</a:t>
            </a:r>
          </a:p>
          <a:p>
            <a:pPr marL="1600200" lvl="3" indent="-228600" algn="l" rtl="0" eaLnBrk="0" fontAlgn="base" hangingPunct="0">
              <a:spcBef>
                <a:spcPts val="300"/>
              </a:spcBef>
              <a:spcAft>
                <a:spcPct val="0"/>
              </a:spcAft>
              <a:buChar char="–"/>
            </a:pPr>
            <a:r>
              <a:rPr lang="en-US" dirty="0" smtClean="0"/>
              <a:t>Fourth level</a:t>
            </a:r>
          </a:p>
          <a:p>
            <a:pPr marL="2057400" lvl="4" indent="-228600" algn="l" rtl="0" eaLnBrk="0" fontAlgn="base" hangingPunct="0">
              <a:spcBef>
                <a:spcPts val="300"/>
              </a:spcBef>
              <a:spcAft>
                <a:spcPct val="0"/>
              </a:spcAft>
              <a:buChar char="»"/>
            </a:pPr>
            <a:r>
              <a:rPr lang="en-US" dirty="0" smtClean="0"/>
              <a:t>Fifth level</a:t>
            </a:r>
            <a:endParaRPr lang="en-US" dirty="0"/>
          </a:p>
        </p:txBody>
      </p:sp>
      <p:sp>
        <p:nvSpPr>
          <p:cNvPr id="5"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
        <p:nvSpPr>
          <p:cNvPr id="6" name="Text Placeholder 6"/>
          <p:cNvSpPr>
            <a:spLocks noGrp="1"/>
          </p:cNvSpPr>
          <p:nvPr>
            <p:ph type="body" sz="quarter" idx="11" hasCustomPrompt="1"/>
          </p:nvPr>
        </p:nvSpPr>
        <p:spPr>
          <a:xfrm>
            <a:off x="8610600" y="64770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295717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289447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115083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307981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lang="en-US" sz="2400" b="1" dirty="0" smtClean="0">
                <a:solidFill>
                  <a:srgbClr val="000066"/>
                </a:solidFill>
                <a:latin typeface="+mn-lt"/>
                <a:ea typeface="+mn-ea"/>
                <a:cs typeface="+mn-cs"/>
              </a:defRPr>
            </a:lvl1pPr>
            <a:lvl2pPr>
              <a:defRPr lang="en-US" sz="2000" dirty="0" smtClean="0">
                <a:solidFill>
                  <a:srgbClr val="000066"/>
                </a:solidFill>
                <a:latin typeface="+mn-lt"/>
              </a:defRPr>
            </a:lvl2pPr>
            <a:lvl3pPr>
              <a:defRPr lang="en-US" sz="2000" dirty="0" smtClean="0">
                <a:solidFill>
                  <a:srgbClr val="000066"/>
                </a:solidFill>
                <a:latin typeface="+mn-lt"/>
              </a:defRPr>
            </a:lvl3pPr>
            <a:lvl4pPr>
              <a:defRPr sz="1800"/>
            </a:lvl4pPr>
            <a:lvl5pPr>
              <a:defRPr sz="1800"/>
            </a:lvl5pPr>
            <a:lvl6pPr>
              <a:defRPr sz="2000"/>
            </a:lvl6pPr>
            <a:lvl7pPr>
              <a:defRPr sz="2000"/>
            </a:lvl7pPr>
            <a:lvl8pPr>
              <a:defRPr sz="2000"/>
            </a:lvl8pPr>
            <a:lvl9pPr>
              <a:defRPr sz="2000"/>
            </a:lvl9pPr>
          </a:lstStyle>
          <a:p>
            <a:pPr marL="342900" lvl="0" indent="-342900" algn="l" rtl="0" eaLnBrk="0" fontAlgn="base" hangingPunct="0">
              <a:spcBef>
                <a:spcPts val="1200"/>
              </a:spcBef>
              <a:spcAft>
                <a:spcPct val="0"/>
              </a:spcAft>
              <a:buFont typeface="Wingdings" pitchFamily="2" charset="2"/>
              <a:buChar char="§"/>
            </a:pPr>
            <a:r>
              <a:rPr lang="en-US" dirty="0" smtClean="0"/>
              <a:t>Click to edit Master text styles</a:t>
            </a:r>
          </a:p>
          <a:p>
            <a:pPr marL="742950" lvl="1" indent="-285750" algn="l" rtl="0" eaLnBrk="0" fontAlgn="base" hangingPunct="0">
              <a:spcBef>
                <a:spcPts val="300"/>
              </a:spcBef>
              <a:spcAft>
                <a:spcPct val="0"/>
              </a:spcAft>
              <a:buFont typeface="Arial" pitchFamily="34" charset="0"/>
              <a:buChar char="•"/>
            </a:pPr>
            <a:r>
              <a:rPr lang="en-US" dirty="0" smtClean="0"/>
              <a:t>Second level</a:t>
            </a:r>
          </a:p>
          <a:p>
            <a:pPr marL="1143000" lvl="2" indent="-228600" algn="l" rtl="0" eaLnBrk="0" fontAlgn="base" hangingPunct="0">
              <a:spcBef>
                <a:spcPts val="300"/>
              </a:spcBef>
              <a:spcAft>
                <a:spcPct val="0"/>
              </a:spcAft>
              <a:buSzPct val="60000"/>
              <a:buFont typeface="Courier New" pitchFamily="49" charset="0"/>
              <a:buChar char="o"/>
            </a:pPr>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100275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221851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_final"/>
          <p:cNvPicPr>
            <a:picLocks noChangeAspect="1" noChangeArrowheads="1"/>
          </p:cNvPicPr>
          <p:nvPr/>
        </p:nvPicPr>
        <p:blipFill>
          <a:blip r:embed="rId17" cstate="print"/>
          <a:srcRect/>
          <a:stretch>
            <a:fillRect/>
          </a:stretch>
        </p:blipFill>
        <p:spPr bwMode="auto">
          <a:xfrm>
            <a:off x="0" y="0"/>
            <a:ext cx="2895600" cy="5978525"/>
          </a:xfrm>
          <a:prstGeom prst="rect">
            <a:avLst/>
          </a:prstGeom>
          <a:noFill/>
          <a:ln w="9525">
            <a:noFill/>
            <a:miter lim="800000"/>
            <a:headEnd/>
            <a:tailEnd/>
          </a:ln>
        </p:spPr>
      </p:pic>
      <p:pic>
        <p:nvPicPr>
          <p:cNvPr id="1027" name="Picture 6" descr="background"/>
          <p:cNvPicPr>
            <a:picLocks noChangeAspect="1" noChangeArrowheads="1"/>
          </p:cNvPicPr>
          <p:nvPr/>
        </p:nvPicPr>
        <p:blipFill>
          <a:blip r:embed="rId18" cstate="print">
            <a:lum bright="-50000" contrast="-50000"/>
          </a:blip>
          <a:srcRect t="33473" b="10034"/>
          <a:stretch>
            <a:fillRect/>
          </a:stretch>
        </p:blipFill>
        <p:spPr bwMode="auto">
          <a:xfrm>
            <a:off x="0" y="5943600"/>
            <a:ext cx="9144000" cy="914400"/>
          </a:xfrm>
          <a:prstGeom prst="rect">
            <a:avLst/>
          </a:prstGeom>
          <a:noFill/>
          <a:ln w="9525">
            <a:noFill/>
            <a:miter lim="800000"/>
            <a:headEnd/>
            <a:tailEnd/>
          </a:ln>
        </p:spPr>
      </p:pic>
      <p:pic>
        <p:nvPicPr>
          <p:cNvPr id="1028" name="Picture 10" descr="fhwa_transwhite"/>
          <p:cNvPicPr>
            <a:picLocks noChangeAspect="1" noChangeArrowheads="1"/>
          </p:cNvPicPr>
          <p:nvPr/>
        </p:nvPicPr>
        <p:blipFill>
          <a:blip r:embed="rId19" cstate="print"/>
          <a:srcRect/>
          <a:stretch>
            <a:fillRect/>
          </a:stretch>
        </p:blipFill>
        <p:spPr bwMode="auto">
          <a:xfrm>
            <a:off x="727075" y="6081713"/>
            <a:ext cx="2727325" cy="725487"/>
          </a:xfrm>
          <a:prstGeom prst="rect">
            <a:avLst/>
          </a:prstGeom>
          <a:noFill/>
          <a:ln w="9525">
            <a:noFill/>
            <a:miter lim="800000"/>
            <a:headEnd/>
            <a:tailEnd/>
          </a:ln>
        </p:spPr>
      </p:pic>
      <p:sp>
        <p:nvSpPr>
          <p:cNvPr id="39944" name="Rectangle 8"/>
          <p:cNvSpPr>
            <a:spLocks noGrp="1" noChangeArrowheads="1"/>
          </p:cNvSpPr>
          <p:nvPr>
            <p:ph type="title"/>
          </p:nvPr>
        </p:nvSpPr>
        <p:spPr bwMode="auto">
          <a:xfrm>
            <a:off x="304800" y="228600"/>
            <a:ext cx="7848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9"/>
          <p:cNvSpPr>
            <a:spLocks noGrp="1" noChangeArrowheads="1"/>
          </p:cNvSpPr>
          <p:nvPr>
            <p:ph type="body" idx="1"/>
          </p:nvPr>
        </p:nvSpPr>
        <p:spPr bwMode="auto">
          <a:xfrm>
            <a:off x="1143000" y="1752600"/>
            <a:ext cx="7696200"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rtl="0" eaLnBrk="0" fontAlgn="base" hangingPunct="0">
              <a:spcBef>
                <a:spcPts val="1200"/>
              </a:spcBef>
              <a:spcAft>
                <a:spcPct val="0"/>
              </a:spcAft>
              <a:buSzPct val="100000"/>
              <a:buFont typeface="Wingdings" pitchFamily="2" charset="2"/>
              <a:buChar char="§"/>
            </a:pPr>
            <a:r>
              <a:rPr lang="en-US" dirty="0" smtClean="0"/>
              <a:t>Click to edit Master text styles</a:t>
            </a:r>
          </a:p>
          <a:p>
            <a:pPr marL="742950" lvl="1" indent="-285750" algn="l" rtl="0" eaLnBrk="0" fontAlgn="base" hangingPunct="0">
              <a:spcBef>
                <a:spcPts val="300"/>
              </a:spcBef>
              <a:spcAft>
                <a:spcPct val="0"/>
              </a:spcAft>
              <a:buFont typeface="Arial" pitchFamily="34" charset="0"/>
              <a:buChar char="•"/>
            </a:pPr>
            <a:r>
              <a:rPr lang="en-US" dirty="0" smtClean="0"/>
              <a:t>Second level</a:t>
            </a:r>
          </a:p>
          <a:p>
            <a:pPr marL="1143000" lvl="2" indent="-228600" algn="l" rtl="0" eaLnBrk="0" fontAlgn="base" hangingPunct="0">
              <a:spcBef>
                <a:spcPts val="300"/>
              </a:spcBef>
              <a:spcAft>
                <a:spcPct val="0"/>
              </a:spcAft>
              <a:buSzPct val="60000"/>
              <a:buFont typeface="Courier New" pitchFamily="49" charset="0"/>
              <a:buChar char="o"/>
            </a:pPr>
            <a:r>
              <a:rPr lang="en-US" dirty="0" smtClean="0"/>
              <a:t>Third level</a:t>
            </a:r>
          </a:p>
          <a:p>
            <a:pPr marL="1600200" lvl="3" indent="-228600" algn="l" rtl="0" eaLnBrk="0" fontAlgn="base" hangingPunct="0">
              <a:spcBef>
                <a:spcPts val="300"/>
              </a:spcBef>
              <a:spcAft>
                <a:spcPct val="0"/>
              </a:spcAft>
              <a:buChar char="–"/>
            </a:pPr>
            <a:r>
              <a:rPr lang="en-US" dirty="0" smtClean="0"/>
              <a:t>Fourth level</a:t>
            </a:r>
          </a:p>
          <a:p>
            <a:pPr marL="2057400" lvl="4" indent="-228600" algn="l" rtl="0" eaLnBrk="0" fontAlgn="base" hangingPunct="0">
              <a:spcBef>
                <a:spcPts val="300"/>
              </a:spcBef>
              <a:spcAft>
                <a:spcPct val="0"/>
              </a:spcAft>
              <a:buChar char="»"/>
            </a:pPr>
            <a:r>
              <a:rPr lang="en-US" dirty="0" smtClean="0"/>
              <a:t>Fifth level</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fontAlgn="base">
              <a:spcBef>
                <a:spcPct val="0"/>
              </a:spcBef>
              <a:spcAft>
                <a:spcPct val="0"/>
              </a:spcAft>
            </a:pPr>
            <a:fld id="{855FBBD3-76E8-48E8-9F07-1D7B6881B586}" type="slidenum">
              <a:rPr lang="en-US" smtClean="0">
                <a:solidFill>
                  <a:srgbClr val="FFFFFF"/>
                </a:solidFill>
                <a:latin typeface="Tahoma" pitchFamily="34" charset="0"/>
              </a:rPr>
              <a:pPr fontAlgn="base">
                <a:spcBef>
                  <a:spcPct val="0"/>
                </a:spcBef>
                <a:spcAft>
                  <a:spcPct val="0"/>
                </a:spcAft>
              </a:pPr>
              <a:t>‹#›</a:t>
            </a:fld>
            <a:endParaRPr lang="en-US" dirty="0">
              <a:solidFill>
                <a:srgbClr val="FFFFFF"/>
              </a:solidFill>
              <a:latin typeface="Tahoma" pitchFamily="34" charset="0"/>
            </a:endParaRPr>
          </a:p>
        </p:txBody>
      </p:sp>
    </p:spTree>
    <p:extLst>
      <p:ext uri="{BB962C8B-B14F-4D97-AF65-F5344CB8AC3E}">
        <p14:creationId xmlns:p14="http://schemas.microsoft.com/office/powerpoint/2010/main" val="2900895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Lst>
  <p:hf hdr="0" ftr="0" dt="0"/>
  <p:txStyles>
    <p:titleStyle>
      <a:lvl1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b="1">
          <a:solidFill>
            <a:srgbClr val="000066"/>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b="1">
          <a:solidFill>
            <a:srgbClr val="000066"/>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b="1">
          <a:solidFill>
            <a:srgbClr val="000066"/>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b="1">
          <a:solidFill>
            <a:srgbClr val="000066"/>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lang="en-US" sz="2400" b="1" dirty="0" smtClean="0">
          <a:solidFill>
            <a:srgbClr val="000066"/>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lang="en-US" sz="2000" dirty="0" smtClean="0">
          <a:solidFill>
            <a:srgbClr val="000066"/>
          </a:solidFill>
          <a:latin typeface="+mn-lt"/>
        </a:defRPr>
      </a:lvl2pPr>
      <a:lvl3pPr marL="1143000" indent="-228600" algn="l" rtl="0" eaLnBrk="0" fontAlgn="base" hangingPunct="0">
        <a:spcBef>
          <a:spcPct val="20000"/>
        </a:spcBef>
        <a:spcAft>
          <a:spcPct val="0"/>
        </a:spcAft>
        <a:buChar char="•"/>
        <a:defRPr lang="en-US" sz="2000" dirty="0" smtClean="0">
          <a:solidFill>
            <a:srgbClr val="000066"/>
          </a:solidFill>
          <a:latin typeface="+mn-lt"/>
        </a:defRPr>
      </a:lvl3pPr>
      <a:lvl4pPr marL="1600200" indent="-228600" algn="l" rtl="0" eaLnBrk="0" fontAlgn="base" hangingPunct="0">
        <a:spcBef>
          <a:spcPct val="20000"/>
        </a:spcBef>
        <a:spcAft>
          <a:spcPct val="0"/>
        </a:spcAft>
        <a:buChar char="–"/>
        <a:defRPr lang="en-US" sz="1800" dirty="0" smtClean="0">
          <a:solidFill>
            <a:srgbClr val="000066"/>
          </a:solidFill>
          <a:latin typeface="+mn-lt"/>
        </a:defRPr>
      </a:lvl4pPr>
      <a:lvl5pPr marL="2057400" indent="-228600" algn="l" rtl="0" eaLnBrk="0" fontAlgn="base" hangingPunct="0">
        <a:spcBef>
          <a:spcPct val="20000"/>
        </a:spcBef>
        <a:spcAft>
          <a:spcPct val="0"/>
        </a:spcAft>
        <a:buChar char="»"/>
        <a:defRPr lang="en-US" sz="1800" dirty="0">
          <a:solidFill>
            <a:srgbClr val="000066"/>
          </a:solidFill>
          <a:latin typeface="+mn-lt"/>
        </a:defRPr>
      </a:lvl5pPr>
      <a:lvl6pPr marL="2514600" indent="-228600" algn="l" rtl="0" fontAlgn="base">
        <a:spcBef>
          <a:spcPct val="20000"/>
        </a:spcBef>
        <a:spcAft>
          <a:spcPct val="0"/>
        </a:spcAft>
        <a:buChar char="»"/>
        <a:defRPr sz="2800">
          <a:solidFill>
            <a:srgbClr val="000066"/>
          </a:solidFill>
          <a:latin typeface="+mn-lt"/>
        </a:defRPr>
      </a:lvl6pPr>
      <a:lvl7pPr marL="2971800" indent="-228600" algn="l" rtl="0" fontAlgn="base">
        <a:spcBef>
          <a:spcPct val="20000"/>
        </a:spcBef>
        <a:spcAft>
          <a:spcPct val="0"/>
        </a:spcAft>
        <a:buChar char="»"/>
        <a:defRPr sz="2800">
          <a:solidFill>
            <a:srgbClr val="000066"/>
          </a:solidFill>
          <a:latin typeface="+mn-lt"/>
        </a:defRPr>
      </a:lvl7pPr>
      <a:lvl8pPr marL="3429000" indent="-228600" algn="l" rtl="0" fontAlgn="base">
        <a:spcBef>
          <a:spcPct val="20000"/>
        </a:spcBef>
        <a:spcAft>
          <a:spcPct val="0"/>
        </a:spcAft>
        <a:buChar char="»"/>
        <a:defRPr sz="2800">
          <a:solidFill>
            <a:srgbClr val="000066"/>
          </a:solidFill>
          <a:latin typeface="+mn-lt"/>
        </a:defRPr>
      </a:lvl8pPr>
      <a:lvl9pPr marL="3886200" indent="-228600" algn="l" rtl="0" fontAlgn="base">
        <a:spcBef>
          <a:spcPct val="20000"/>
        </a:spcBef>
        <a:spcAft>
          <a:spcPct val="0"/>
        </a:spcAft>
        <a:buChar char="»"/>
        <a:defRPr sz="28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hyperlink" Target="mailto:Jody.Mccullough@dot.gov" TargetMode="External"/><Relationship Id="rId5" Type="http://schemas.openxmlformats.org/officeDocument/2006/relationships/hyperlink" Target="mailto:Spencer.stevens@dot.gov" TargetMode="External"/><Relationship Id="rId4" Type="http://schemas.openxmlformats.org/officeDocument/2006/relationships/hyperlink" Target="mailto:James.cheatham@dot.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62000"/>
            <a:ext cx="7772400" cy="1470025"/>
          </a:xfrm>
        </p:spPr>
        <p:txBody>
          <a:bodyPr/>
          <a:lstStyle/>
          <a:p>
            <a:pPr algn="ctr"/>
            <a:r>
              <a:rPr lang="en-US" dirty="0"/>
              <a:t>Freight Advisory Committees  </a:t>
            </a:r>
            <a:r>
              <a:rPr lang="en-US" dirty="0" smtClean="0"/>
              <a:t/>
            </a:r>
            <a:br>
              <a:rPr lang="en-US" dirty="0" smtClean="0"/>
            </a:br>
            <a:r>
              <a:rPr lang="en-US" dirty="0" smtClean="0"/>
              <a:t>A Forum </a:t>
            </a:r>
            <a:r>
              <a:rPr lang="en-US" dirty="0"/>
              <a:t>for </a:t>
            </a:r>
            <a:r>
              <a:rPr lang="en-US" dirty="0" smtClean="0"/>
              <a:t>Stakeholder </a:t>
            </a:r>
            <a:r>
              <a:rPr lang="en-US" dirty="0"/>
              <a:t>and </a:t>
            </a:r>
            <a:r>
              <a:rPr lang="en-US" dirty="0" smtClean="0"/>
              <a:t>Public Engagement </a:t>
            </a:r>
            <a:r>
              <a:rPr lang="en-US" dirty="0"/>
              <a:t>from the </a:t>
            </a:r>
            <a:r>
              <a:rPr lang="en-US" dirty="0" smtClean="0"/>
              <a:t>Freight </a:t>
            </a:r>
            <a:r>
              <a:rPr lang="en-US" dirty="0"/>
              <a:t>and </a:t>
            </a:r>
            <a:r>
              <a:rPr lang="en-US" dirty="0" smtClean="0"/>
              <a:t>Planning Perspective</a:t>
            </a:r>
            <a:endParaRPr lang="en-US" dirty="0"/>
          </a:p>
        </p:txBody>
      </p:sp>
      <p:sp>
        <p:nvSpPr>
          <p:cNvPr id="3" name="Subtitle 2"/>
          <p:cNvSpPr>
            <a:spLocks noGrp="1"/>
          </p:cNvSpPr>
          <p:nvPr>
            <p:ph type="subTitle" idx="1"/>
          </p:nvPr>
        </p:nvSpPr>
        <p:spPr/>
        <p:txBody>
          <a:bodyPr/>
          <a:lstStyle/>
          <a:p>
            <a:r>
              <a:rPr lang="en-US" dirty="0" smtClean="0"/>
              <a:t>May 15, 2013</a:t>
            </a:r>
          </a:p>
          <a:p>
            <a:r>
              <a:rPr lang="en-US" dirty="0" smtClean="0"/>
              <a:t>Federal Highway Administration</a:t>
            </a:r>
          </a:p>
          <a:p>
            <a:r>
              <a:rPr lang="en-US" dirty="0" smtClean="0"/>
              <a:t>Office of Planning</a:t>
            </a:r>
          </a:p>
        </p:txBody>
      </p:sp>
    </p:spTree>
    <p:extLst>
      <p:ext uri="{BB962C8B-B14F-4D97-AF65-F5344CB8AC3E}">
        <p14:creationId xmlns:p14="http://schemas.microsoft.com/office/powerpoint/2010/main" val="31687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a:t>
            </a:r>
            <a:r>
              <a:rPr lang="en-US" dirty="0"/>
              <a:t>of F</a:t>
            </a:r>
            <a:r>
              <a:rPr lang="en-US" dirty="0" smtClean="0"/>
              <a:t>reight Stakeholder </a:t>
            </a:r>
            <a:r>
              <a:rPr lang="en-US" dirty="0"/>
              <a:t>and </a:t>
            </a:r>
            <a:r>
              <a:rPr lang="en-US" dirty="0" smtClean="0"/>
              <a:t>Public Involvement</a:t>
            </a:r>
            <a:endParaRPr lang="en-US" dirty="0"/>
          </a:p>
        </p:txBody>
      </p:sp>
      <p:sp>
        <p:nvSpPr>
          <p:cNvPr id="5" name="Content Placeholder 4"/>
          <p:cNvSpPr>
            <a:spLocks noGrp="1"/>
          </p:cNvSpPr>
          <p:nvPr>
            <p:ph idx="1"/>
          </p:nvPr>
        </p:nvSpPr>
        <p:spPr>
          <a:xfrm>
            <a:off x="1828800" y="1752600"/>
            <a:ext cx="7010400" cy="3759200"/>
          </a:xfrm>
        </p:spPr>
        <p:txBody>
          <a:bodyPr/>
          <a:lstStyle/>
          <a:p>
            <a:pPr marL="0" indent="0">
              <a:buNone/>
            </a:pPr>
            <a:r>
              <a:rPr lang="en-US" dirty="0" smtClean="0"/>
              <a:t>Ensure </a:t>
            </a:r>
            <a:r>
              <a:rPr lang="en-US" dirty="0"/>
              <a:t>freight transportation needs are addressed in the planning, </a:t>
            </a:r>
            <a:r>
              <a:rPr lang="en-US" dirty="0" smtClean="0"/>
              <a:t>programming, </a:t>
            </a:r>
            <a:r>
              <a:rPr lang="en-US" dirty="0"/>
              <a:t>and operation of  transportation system. </a:t>
            </a:r>
          </a:p>
        </p:txBody>
      </p:sp>
    </p:spTree>
    <p:extLst>
      <p:ext uri="{BB962C8B-B14F-4D97-AF65-F5344CB8AC3E}">
        <p14:creationId xmlns:p14="http://schemas.microsoft.com/office/powerpoint/2010/main" val="241888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a:t>
            </a:r>
            <a:r>
              <a:rPr lang="en-US" dirty="0" smtClean="0"/>
              <a:t>Freight Stakeholder </a:t>
            </a:r>
            <a:r>
              <a:rPr lang="en-US" dirty="0"/>
              <a:t>and Public Involvement</a:t>
            </a:r>
          </a:p>
        </p:txBody>
      </p:sp>
      <p:sp>
        <p:nvSpPr>
          <p:cNvPr id="3" name="Content Placeholder 2"/>
          <p:cNvSpPr>
            <a:spLocks noGrp="1"/>
          </p:cNvSpPr>
          <p:nvPr>
            <p:ph idx="1"/>
          </p:nvPr>
        </p:nvSpPr>
        <p:spPr/>
        <p:txBody>
          <a:bodyPr/>
          <a:lstStyle/>
          <a:p>
            <a:pPr marL="0" indent="0">
              <a:buNone/>
            </a:pPr>
            <a:r>
              <a:rPr lang="en-US" dirty="0" smtClean="0"/>
              <a:t>Represent </a:t>
            </a:r>
            <a:r>
              <a:rPr lang="en-US" dirty="0"/>
              <a:t>the needs and requirements of freight transportation to the public, elected officials, and other public agencies and organizations.</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060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a:t>
            </a:r>
            <a:r>
              <a:rPr lang="en-US" dirty="0"/>
              <a:t>Advisory Committees</a:t>
            </a:r>
          </a:p>
        </p:txBody>
      </p:sp>
      <p:sp>
        <p:nvSpPr>
          <p:cNvPr id="3" name="Content Placeholder 2"/>
          <p:cNvSpPr>
            <a:spLocks noGrp="1"/>
          </p:cNvSpPr>
          <p:nvPr>
            <p:ph idx="1"/>
          </p:nvPr>
        </p:nvSpPr>
        <p:spPr/>
        <p:txBody>
          <a:bodyPr/>
          <a:lstStyle/>
          <a:p>
            <a:r>
              <a:rPr lang="en-US" dirty="0" smtClean="0"/>
              <a:t>Facilitate </a:t>
            </a:r>
            <a:r>
              <a:rPr lang="en-US" dirty="0"/>
              <a:t>the participation of private sector freight stakeholders in transportation planning </a:t>
            </a:r>
            <a:r>
              <a:rPr lang="en-US" dirty="0" smtClean="0"/>
              <a:t>process</a:t>
            </a:r>
          </a:p>
          <a:p>
            <a:r>
              <a:rPr lang="en-US" dirty="0" smtClean="0"/>
              <a:t>Ensure </a:t>
            </a:r>
            <a:r>
              <a:rPr lang="en-US" dirty="0"/>
              <a:t>that freight transportation needs are addressed in the transportation planning, programming </a:t>
            </a:r>
            <a:r>
              <a:rPr lang="en-US" dirty="0" smtClean="0"/>
              <a:t>processes</a:t>
            </a:r>
          </a:p>
          <a:p>
            <a:r>
              <a:rPr lang="en-US" dirty="0" smtClean="0"/>
              <a:t>Facilitate </a:t>
            </a:r>
            <a:r>
              <a:rPr lang="en-US" dirty="0"/>
              <a:t>safe and efficient movement of freight </a:t>
            </a:r>
          </a:p>
          <a:p>
            <a:r>
              <a:rPr lang="en-US" dirty="0" smtClean="0"/>
              <a:t>Input </a:t>
            </a:r>
            <a:r>
              <a:rPr lang="en-US" dirty="0"/>
              <a:t>on prioritizing freight investments by identifying high priority and strategic freight transportation projects </a:t>
            </a: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33176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dirty="0" smtClean="0"/>
              <a:t>Contacts: FHWA </a:t>
            </a:r>
            <a:r>
              <a:rPr lang="en-US" dirty="0"/>
              <a:t>Office of Planning</a:t>
            </a:r>
            <a:br>
              <a:rPr lang="en-US" dirty="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James Cheatham, </a:t>
            </a:r>
            <a:r>
              <a:rPr lang="en-US" dirty="0" smtClean="0"/>
              <a:t>Office Director</a:t>
            </a:r>
          </a:p>
          <a:p>
            <a:pPr marL="0" indent="0">
              <a:buNone/>
            </a:pPr>
            <a:r>
              <a:rPr lang="en-US" dirty="0" smtClean="0">
                <a:hlinkClick r:id="rId4"/>
              </a:rPr>
              <a:t>James.cheatham@dot.gov</a:t>
            </a:r>
            <a:endParaRPr lang="en-US" dirty="0" smtClean="0"/>
          </a:p>
          <a:p>
            <a:pPr marL="0" indent="0">
              <a:buNone/>
            </a:pPr>
            <a:endParaRPr lang="en-US" dirty="0"/>
          </a:p>
          <a:p>
            <a:pPr marL="0" indent="0">
              <a:buNone/>
            </a:pPr>
            <a:r>
              <a:rPr lang="en-US" dirty="0" smtClean="0"/>
              <a:t>Spencer Stevens</a:t>
            </a:r>
          </a:p>
          <a:p>
            <a:pPr marL="0" indent="0">
              <a:buNone/>
            </a:pPr>
            <a:r>
              <a:rPr lang="en-US" dirty="0" smtClean="0">
                <a:hlinkClick r:id="rId5"/>
              </a:rPr>
              <a:t>Spencer.stevens@dot.gov</a:t>
            </a:r>
            <a:endParaRPr lang="en-US" dirty="0" smtClean="0"/>
          </a:p>
          <a:p>
            <a:pPr marL="0" indent="0">
              <a:buNone/>
            </a:pPr>
            <a:endParaRPr lang="en-US" dirty="0"/>
          </a:p>
          <a:p>
            <a:pPr marL="0" indent="0">
              <a:buNone/>
            </a:pPr>
            <a:r>
              <a:rPr lang="en-US" dirty="0" smtClean="0"/>
              <a:t>Jody McCullough</a:t>
            </a:r>
          </a:p>
          <a:p>
            <a:pPr marL="0" indent="0">
              <a:buNone/>
            </a:pPr>
            <a:r>
              <a:rPr lang="en-US" dirty="0" smtClean="0">
                <a:hlinkClick r:id="rId6"/>
              </a:rPr>
              <a:t>Jody.Mccullough@dot.gov</a:t>
            </a:r>
            <a:endParaRPr lang="en-US" dirty="0" smtClean="0"/>
          </a:p>
          <a:p>
            <a:pPr marL="0" indent="0">
              <a:buNone/>
            </a:pPr>
            <a:endParaRPr lang="en-US" dirty="0" smtClean="0"/>
          </a:p>
        </p:txBody>
      </p:sp>
    </p:spTree>
    <p:extLst>
      <p:ext uri="{BB962C8B-B14F-4D97-AF65-F5344CB8AC3E}">
        <p14:creationId xmlns:p14="http://schemas.microsoft.com/office/powerpoint/2010/main" val="417955522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1133</TotalTime>
  <Words>721</Words>
  <Application>Microsoft Office PowerPoint</Application>
  <PresentationFormat>On-screen Show (4:3)</PresentationFormat>
  <Paragraphs>72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3_Custom Design</vt:lpstr>
      <vt:lpstr>Freight Advisory Committees   A Forum for Stakeholder and Public Engagement from the Freight and Planning Perspective</vt:lpstr>
      <vt:lpstr>Importance of Freight Stakeholder and Public Involvement</vt:lpstr>
      <vt:lpstr>Importance of Freight Stakeholder and Public Involvement</vt:lpstr>
      <vt:lpstr>Freight Advisory Committees</vt:lpstr>
      <vt:lpstr>Contacts: FHWA Office of Planning  </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Based Planning &amp; Programming Framework</dc:title>
  <dc:creator>Jody</dc:creator>
  <cp:lastModifiedBy>Jody</cp:lastModifiedBy>
  <cp:revision>14</cp:revision>
  <cp:lastPrinted>2013-01-04T16:00:49Z</cp:lastPrinted>
  <dcterms:created xsi:type="dcterms:W3CDTF">2013-01-04T15:32:26Z</dcterms:created>
  <dcterms:modified xsi:type="dcterms:W3CDTF">2013-04-30T12:57:37Z</dcterms:modified>
</cp:coreProperties>
</file>