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charts/chart1.xml" ContentType="application/vnd.openxmlformats-officedocument.drawingml.char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17"/>
  </p:notesMasterIdLst>
  <p:handoutMasterIdLst>
    <p:handoutMasterId r:id="rId18"/>
  </p:handoutMasterIdLst>
  <p:sldIdLst>
    <p:sldId id="256" r:id="rId2"/>
    <p:sldId id="272" r:id="rId3"/>
    <p:sldId id="277" r:id="rId4"/>
    <p:sldId id="257" r:id="rId5"/>
    <p:sldId id="261" r:id="rId6"/>
    <p:sldId id="259" r:id="rId7"/>
    <p:sldId id="262" r:id="rId8"/>
    <p:sldId id="278" r:id="rId9"/>
    <p:sldId id="266" r:id="rId10"/>
    <p:sldId id="274" r:id="rId11"/>
    <p:sldId id="269" r:id="rId12"/>
    <p:sldId id="275" r:id="rId13"/>
    <p:sldId id="271" r:id="rId14"/>
    <p:sldId id="270" r:id="rId15"/>
    <p:sldId id="276"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Owner" initials="O"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63" autoAdjust="0"/>
    <p:restoredTop sz="76904" autoAdjust="0"/>
  </p:normalViewPr>
  <p:slideViewPr>
    <p:cSldViewPr>
      <p:cViewPr>
        <p:scale>
          <a:sx n="80" d="100"/>
          <a:sy n="80" d="100"/>
        </p:scale>
        <p:origin x="-1686" y="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30"/>
    </c:view3D>
    <c:floor>
      <c:thickness val="0"/>
    </c:floor>
    <c:sideWall>
      <c:thickness val="0"/>
    </c:sideWall>
    <c:backWall>
      <c:thickness val="0"/>
    </c:backWall>
    <c:plotArea>
      <c:layout>
        <c:manualLayout>
          <c:layoutTarget val="inner"/>
          <c:xMode val="edge"/>
          <c:yMode val="edge"/>
          <c:x val="2.4444444444444446E-2"/>
          <c:y val="0.125"/>
          <c:w val="0.62890428696413136"/>
          <c:h val="0.8333333333333337"/>
        </c:manualLayout>
      </c:layout>
      <c:pie3DChart>
        <c:varyColors val="1"/>
        <c:ser>
          <c:idx val="0"/>
          <c:order val="0"/>
          <c:explosion val="12"/>
          <c:cat>
            <c:strRef>
              <c:f>Sheet1!$A$3:$A$10</c:f>
              <c:strCache>
                <c:ptCount val="8"/>
                <c:pt idx="0">
                  <c:v>Freight Rail</c:v>
                </c:pt>
                <c:pt idx="1">
                  <c:v>Shipping</c:v>
                </c:pt>
                <c:pt idx="2">
                  <c:v>Trucking</c:v>
                </c:pt>
                <c:pt idx="3">
                  <c:v>Distribution</c:v>
                </c:pt>
                <c:pt idx="4">
                  <c:v>Agriculture</c:v>
                </c:pt>
                <c:pt idx="5">
                  <c:v>Academia</c:v>
                </c:pt>
                <c:pt idx="6">
                  <c:v>Logistics</c:v>
                </c:pt>
                <c:pt idx="7">
                  <c:v>Freight Broker</c:v>
                </c:pt>
              </c:strCache>
            </c:strRef>
          </c:cat>
          <c:val>
            <c:numRef>
              <c:f>Sheet1!$B$3:$B$10</c:f>
              <c:numCache>
                <c:formatCode>General</c:formatCode>
                <c:ptCount val="8"/>
                <c:pt idx="0">
                  <c:v>4</c:v>
                </c:pt>
                <c:pt idx="1">
                  <c:v>1</c:v>
                </c:pt>
                <c:pt idx="2">
                  <c:v>4</c:v>
                </c:pt>
                <c:pt idx="3">
                  <c:v>3</c:v>
                </c:pt>
                <c:pt idx="4">
                  <c:v>1</c:v>
                </c:pt>
                <c:pt idx="5">
                  <c:v>1</c:v>
                </c:pt>
                <c:pt idx="6">
                  <c:v>1</c:v>
                </c:pt>
                <c:pt idx="7">
                  <c:v>1</c:v>
                </c:pt>
              </c:numCache>
            </c:numRef>
          </c:val>
        </c:ser>
        <c:dLbls>
          <c:showLegendKey val="0"/>
          <c:showVal val="0"/>
          <c:showCatName val="0"/>
          <c:showSerName val="0"/>
          <c:showPercent val="0"/>
          <c:showBubbleSize val="0"/>
          <c:showLeaderLines val="1"/>
        </c:dLbls>
      </c:pie3DChart>
    </c:plotArea>
    <c:legend>
      <c:legendPos val="r"/>
      <c:layout>
        <c:manualLayout>
          <c:xMode val="edge"/>
          <c:yMode val="edge"/>
          <c:x val="0.67975345581802482"/>
          <c:y val="0.1586208542114054"/>
          <c:w val="0.24024654418197794"/>
          <c:h val="0.61836435218324981"/>
        </c:manualLayout>
      </c:layout>
      <c:overlay val="0"/>
      <c:txPr>
        <a:bodyPr/>
        <a:lstStyle/>
        <a:p>
          <a:pPr>
            <a:defRPr sz="1600"/>
          </a:pPr>
          <a:endParaRPr lang="en-US"/>
        </a:p>
      </c:txPr>
    </c:legend>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A22797-7E9A-4280-91C9-5AFC1BD7A446}"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6E1B3C86-0812-4615-8DB3-7D22C8721CF7}">
      <dgm:prSet phldrT="[Text]" custT="1"/>
      <dgm:spPr/>
      <dgm:t>
        <a:bodyPr/>
        <a:lstStyle/>
        <a:p>
          <a:r>
            <a:rPr lang="en-US" sz="2000" dirty="0" smtClean="0"/>
            <a:t>Nomination</a:t>
          </a:r>
          <a:endParaRPr lang="en-US" sz="2000" dirty="0"/>
        </a:p>
      </dgm:t>
    </dgm:pt>
    <dgm:pt modelId="{7DA221DE-52BB-496F-A983-05FE8D4375E1}" type="parTrans" cxnId="{E7A375A8-EE4E-4C87-92A1-D6BD054520E3}">
      <dgm:prSet/>
      <dgm:spPr/>
      <dgm:t>
        <a:bodyPr/>
        <a:lstStyle/>
        <a:p>
          <a:endParaRPr lang="en-US"/>
        </a:p>
      </dgm:t>
    </dgm:pt>
    <dgm:pt modelId="{594E8065-6E4A-4469-BAFE-0D28C0D5F455}" type="sibTrans" cxnId="{E7A375A8-EE4E-4C87-92A1-D6BD054520E3}">
      <dgm:prSet/>
      <dgm:spPr/>
      <dgm:t>
        <a:bodyPr/>
        <a:lstStyle/>
        <a:p>
          <a:endParaRPr lang="en-US"/>
        </a:p>
      </dgm:t>
    </dgm:pt>
    <dgm:pt modelId="{CBC15F7A-B1AA-4852-B905-30F0078BD670}">
      <dgm:prSet phldrT="[Text]"/>
      <dgm:spPr/>
      <dgm:t>
        <a:bodyPr/>
        <a:lstStyle/>
        <a:p>
          <a:r>
            <a:rPr lang="en-US" dirty="0" smtClean="0"/>
            <a:t>Initial selection informal</a:t>
          </a:r>
          <a:endParaRPr lang="en-US" dirty="0"/>
        </a:p>
      </dgm:t>
    </dgm:pt>
    <dgm:pt modelId="{98A660D5-F600-4606-AA07-D2DD16226149}" type="parTrans" cxnId="{BA64587E-8741-4355-BB43-60DC36164E65}">
      <dgm:prSet/>
      <dgm:spPr/>
      <dgm:t>
        <a:bodyPr/>
        <a:lstStyle/>
        <a:p>
          <a:endParaRPr lang="en-US"/>
        </a:p>
      </dgm:t>
    </dgm:pt>
    <dgm:pt modelId="{053E6A4D-2697-4B43-9195-E5261BCD9128}" type="sibTrans" cxnId="{BA64587E-8741-4355-BB43-60DC36164E65}">
      <dgm:prSet/>
      <dgm:spPr/>
      <dgm:t>
        <a:bodyPr/>
        <a:lstStyle/>
        <a:p>
          <a:endParaRPr lang="en-US"/>
        </a:p>
      </dgm:t>
    </dgm:pt>
    <dgm:pt modelId="{EFD2608E-A855-47D7-B0D1-28B046F7FC7C}">
      <dgm:prSet phldrT="[Text]" custT="1"/>
      <dgm:spPr/>
      <dgm:t>
        <a:bodyPr/>
        <a:lstStyle/>
        <a:p>
          <a:r>
            <a:rPr lang="en-US" sz="2000" dirty="0" smtClean="0"/>
            <a:t>Invitation</a:t>
          </a:r>
          <a:endParaRPr lang="en-US" sz="2000" dirty="0"/>
        </a:p>
      </dgm:t>
    </dgm:pt>
    <dgm:pt modelId="{EB5207E4-D6F7-488E-AB68-8AE050EF33D4}" type="parTrans" cxnId="{E0E8FFD0-1D6A-4AF7-9406-E225DDF9AE84}">
      <dgm:prSet/>
      <dgm:spPr/>
      <dgm:t>
        <a:bodyPr/>
        <a:lstStyle/>
        <a:p>
          <a:endParaRPr lang="en-US"/>
        </a:p>
      </dgm:t>
    </dgm:pt>
    <dgm:pt modelId="{B6DEC4BE-28C4-4FA4-893B-2CD3124DE89D}" type="sibTrans" cxnId="{E0E8FFD0-1D6A-4AF7-9406-E225DDF9AE84}">
      <dgm:prSet/>
      <dgm:spPr/>
      <dgm:t>
        <a:bodyPr/>
        <a:lstStyle/>
        <a:p>
          <a:endParaRPr lang="en-US"/>
        </a:p>
      </dgm:t>
    </dgm:pt>
    <dgm:pt modelId="{559BD918-E7EB-4E7F-9B2D-6C7462BDDDED}">
      <dgm:prSet phldrT="[Text]"/>
      <dgm:spPr/>
      <dgm:t>
        <a:bodyPr/>
        <a:lstStyle/>
        <a:p>
          <a:r>
            <a:rPr lang="en-US" dirty="0" smtClean="0"/>
            <a:t>After gauging interest, sent invitation  to join</a:t>
          </a:r>
          <a:endParaRPr lang="en-US" dirty="0"/>
        </a:p>
      </dgm:t>
    </dgm:pt>
    <dgm:pt modelId="{73F57693-74B0-4E91-84ED-97E504506F0A}" type="parTrans" cxnId="{2251F2DB-51AB-4BC3-A4D3-1FA1179784A0}">
      <dgm:prSet/>
      <dgm:spPr/>
      <dgm:t>
        <a:bodyPr/>
        <a:lstStyle/>
        <a:p>
          <a:endParaRPr lang="en-US"/>
        </a:p>
      </dgm:t>
    </dgm:pt>
    <dgm:pt modelId="{04B827F3-0CB7-4EB5-A405-8D59B08BA148}" type="sibTrans" cxnId="{2251F2DB-51AB-4BC3-A4D3-1FA1179784A0}">
      <dgm:prSet/>
      <dgm:spPr/>
      <dgm:t>
        <a:bodyPr/>
        <a:lstStyle/>
        <a:p>
          <a:endParaRPr lang="en-US"/>
        </a:p>
      </dgm:t>
    </dgm:pt>
    <dgm:pt modelId="{C78420D1-18A0-4E0B-9344-AC1B192FDFD7}">
      <dgm:prSet phldrT="[Text]"/>
      <dgm:spPr/>
      <dgm:t>
        <a:bodyPr/>
        <a:lstStyle/>
        <a:p>
          <a:r>
            <a:rPr lang="en-US" dirty="0" smtClean="0"/>
            <a:t>Nominated based on reputation/ status as leader or spokesperson </a:t>
          </a:r>
          <a:endParaRPr lang="en-US" dirty="0"/>
        </a:p>
      </dgm:t>
    </dgm:pt>
    <dgm:pt modelId="{58BD0C20-D4AA-4BCA-8392-BA6216A4BB30}" type="parTrans" cxnId="{DC3722E2-CC49-42F5-A0A4-F065B104CB80}">
      <dgm:prSet/>
      <dgm:spPr/>
      <dgm:t>
        <a:bodyPr/>
        <a:lstStyle/>
        <a:p>
          <a:endParaRPr lang="en-US"/>
        </a:p>
      </dgm:t>
    </dgm:pt>
    <dgm:pt modelId="{D1C77D26-9207-45C3-BC77-C34278FCA763}" type="sibTrans" cxnId="{DC3722E2-CC49-42F5-A0A4-F065B104CB80}">
      <dgm:prSet/>
      <dgm:spPr/>
      <dgm:t>
        <a:bodyPr/>
        <a:lstStyle/>
        <a:p>
          <a:endParaRPr lang="en-US"/>
        </a:p>
      </dgm:t>
    </dgm:pt>
    <dgm:pt modelId="{0479DC44-35DD-4103-9D95-8594B842502D}">
      <dgm:prSet phldrT="[Text]"/>
      <dgm:spPr/>
      <dgm:t>
        <a:bodyPr/>
        <a:lstStyle/>
        <a:p>
          <a:r>
            <a:rPr lang="en-US" dirty="0" smtClean="0"/>
            <a:t>MDOT staff previously acquainted or worked with nominees</a:t>
          </a:r>
          <a:endParaRPr lang="en-US" dirty="0"/>
        </a:p>
      </dgm:t>
    </dgm:pt>
    <dgm:pt modelId="{984CFBDF-D239-4F4D-9DD1-BF319D950BD8}" type="parTrans" cxnId="{9B11EAD3-BE1E-4951-B834-7EA89210BE39}">
      <dgm:prSet/>
      <dgm:spPr/>
      <dgm:t>
        <a:bodyPr/>
        <a:lstStyle/>
        <a:p>
          <a:endParaRPr lang="en-US"/>
        </a:p>
      </dgm:t>
    </dgm:pt>
    <dgm:pt modelId="{DDC12C1C-E553-456C-B7A2-045AF1D21303}" type="sibTrans" cxnId="{9B11EAD3-BE1E-4951-B834-7EA89210BE39}">
      <dgm:prSet/>
      <dgm:spPr/>
      <dgm:t>
        <a:bodyPr/>
        <a:lstStyle/>
        <a:p>
          <a:endParaRPr lang="en-US"/>
        </a:p>
      </dgm:t>
    </dgm:pt>
    <dgm:pt modelId="{E04E8A37-61CA-4C95-85DE-A786C06B6A15}" type="pres">
      <dgm:prSet presAssocID="{BCA22797-7E9A-4280-91C9-5AFC1BD7A446}" presName="linearFlow" presStyleCnt="0">
        <dgm:presLayoutVars>
          <dgm:dir/>
          <dgm:animLvl val="lvl"/>
          <dgm:resizeHandles val="exact"/>
        </dgm:presLayoutVars>
      </dgm:prSet>
      <dgm:spPr/>
      <dgm:t>
        <a:bodyPr/>
        <a:lstStyle/>
        <a:p>
          <a:endParaRPr lang="en-US"/>
        </a:p>
      </dgm:t>
    </dgm:pt>
    <dgm:pt modelId="{50D142B9-6539-492C-8D2D-2D2F3A676BF4}" type="pres">
      <dgm:prSet presAssocID="{6E1B3C86-0812-4615-8DB3-7D22C8721CF7}" presName="composite" presStyleCnt="0"/>
      <dgm:spPr/>
    </dgm:pt>
    <dgm:pt modelId="{DAE4B8BE-CECA-4670-876F-6F2115746397}" type="pres">
      <dgm:prSet presAssocID="{6E1B3C86-0812-4615-8DB3-7D22C8721CF7}" presName="parTx" presStyleLbl="node1" presStyleIdx="0" presStyleCnt="2">
        <dgm:presLayoutVars>
          <dgm:chMax val="0"/>
          <dgm:chPref val="0"/>
          <dgm:bulletEnabled val="1"/>
        </dgm:presLayoutVars>
      </dgm:prSet>
      <dgm:spPr/>
      <dgm:t>
        <a:bodyPr/>
        <a:lstStyle/>
        <a:p>
          <a:endParaRPr lang="en-US"/>
        </a:p>
      </dgm:t>
    </dgm:pt>
    <dgm:pt modelId="{55BEE4AF-6DA7-464A-A9E5-1FD40E628F56}" type="pres">
      <dgm:prSet presAssocID="{6E1B3C86-0812-4615-8DB3-7D22C8721CF7}" presName="parSh" presStyleLbl="node1" presStyleIdx="0" presStyleCnt="2" custLinFactNeighborX="-4133" custLinFactNeighborY="477"/>
      <dgm:spPr/>
      <dgm:t>
        <a:bodyPr/>
        <a:lstStyle/>
        <a:p>
          <a:endParaRPr lang="en-US"/>
        </a:p>
      </dgm:t>
    </dgm:pt>
    <dgm:pt modelId="{E2FB4072-B63C-4FA3-B098-29744FE18547}" type="pres">
      <dgm:prSet presAssocID="{6E1B3C86-0812-4615-8DB3-7D22C8721CF7}" presName="desTx" presStyleLbl="fgAcc1" presStyleIdx="0" presStyleCnt="2">
        <dgm:presLayoutVars>
          <dgm:bulletEnabled val="1"/>
        </dgm:presLayoutVars>
      </dgm:prSet>
      <dgm:spPr/>
      <dgm:t>
        <a:bodyPr/>
        <a:lstStyle/>
        <a:p>
          <a:endParaRPr lang="en-US"/>
        </a:p>
      </dgm:t>
    </dgm:pt>
    <dgm:pt modelId="{E3B61649-CBD7-4D29-96DC-82824F15CF10}" type="pres">
      <dgm:prSet presAssocID="{594E8065-6E4A-4469-BAFE-0D28C0D5F455}" presName="sibTrans" presStyleLbl="sibTrans2D1" presStyleIdx="0" presStyleCnt="1"/>
      <dgm:spPr/>
      <dgm:t>
        <a:bodyPr/>
        <a:lstStyle/>
        <a:p>
          <a:endParaRPr lang="en-US"/>
        </a:p>
      </dgm:t>
    </dgm:pt>
    <dgm:pt modelId="{7C89BFD6-4653-45A2-B5B6-A5CEB77A3698}" type="pres">
      <dgm:prSet presAssocID="{594E8065-6E4A-4469-BAFE-0D28C0D5F455}" presName="connTx" presStyleLbl="sibTrans2D1" presStyleIdx="0" presStyleCnt="1"/>
      <dgm:spPr/>
      <dgm:t>
        <a:bodyPr/>
        <a:lstStyle/>
        <a:p>
          <a:endParaRPr lang="en-US"/>
        </a:p>
      </dgm:t>
    </dgm:pt>
    <dgm:pt modelId="{80713093-6862-4971-A820-D100E84BF40C}" type="pres">
      <dgm:prSet presAssocID="{EFD2608E-A855-47D7-B0D1-28B046F7FC7C}" presName="composite" presStyleCnt="0"/>
      <dgm:spPr/>
    </dgm:pt>
    <dgm:pt modelId="{14A40ED1-90B0-468E-A535-2843AC7F9CB1}" type="pres">
      <dgm:prSet presAssocID="{EFD2608E-A855-47D7-B0D1-28B046F7FC7C}" presName="parTx" presStyleLbl="node1" presStyleIdx="0" presStyleCnt="2">
        <dgm:presLayoutVars>
          <dgm:chMax val="0"/>
          <dgm:chPref val="0"/>
          <dgm:bulletEnabled val="1"/>
        </dgm:presLayoutVars>
      </dgm:prSet>
      <dgm:spPr/>
      <dgm:t>
        <a:bodyPr/>
        <a:lstStyle/>
        <a:p>
          <a:endParaRPr lang="en-US"/>
        </a:p>
      </dgm:t>
    </dgm:pt>
    <dgm:pt modelId="{E0EFB3A3-BEE2-406C-BD40-CDA753FA8039}" type="pres">
      <dgm:prSet presAssocID="{EFD2608E-A855-47D7-B0D1-28B046F7FC7C}" presName="parSh" presStyleLbl="node1" presStyleIdx="1" presStyleCnt="2" custLinFactNeighborX="-3232" custLinFactNeighborY="-72171"/>
      <dgm:spPr/>
      <dgm:t>
        <a:bodyPr/>
        <a:lstStyle/>
        <a:p>
          <a:endParaRPr lang="en-US"/>
        </a:p>
      </dgm:t>
    </dgm:pt>
    <dgm:pt modelId="{C80740DE-6272-424B-AD2B-550936D69266}" type="pres">
      <dgm:prSet presAssocID="{EFD2608E-A855-47D7-B0D1-28B046F7FC7C}" presName="desTx" presStyleLbl="fgAcc1" presStyleIdx="1" presStyleCnt="2" custScaleY="29687" custLinFactNeighborX="220" custLinFactNeighborY="-51953">
        <dgm:presLayoutVars>
          <dgm:bulletEnabled val="1"/>
        </dgm:presLayoutVars>
      </dgm:prSet>
      <dgm:spPr/>
      <dgm:t>
        <a:bodyPr/>
        <a:lstStyle/>
        <a:p>
          <a:endParaRPr lang="en-US"/>
        </a:p>
      </dgm:t>
    </dgm:pt>
  </dgm:ptLst>
  <dgm:cxnLst>
    <dgm:cxn modelId="{77095B99-0B1F-4AA3-A7AA-EA9D250AB084}" type="presOf" srcId="{EFD2608E-A855-47D7-B0D1-28B046F7FC7C}" destId="{14A40ED1-90B0-468E-A535-2843AC7F9CB1}" srcOrd="0" destOrd="0" presId="urn:microsoft.com/office/officeart/2005/8/layout/process3"/>
    <dgm:cxn modelId="{2251F2DB-51AB-4BC3-A4D3-1FA1179784A0}" srcId="{EFD2608E-A855-47D7-B0D1-28B046F7FC7C}" destId="{559BD918-E7EB-4E7F-9B2D-6C7462BDDDED}" srcOrd="0" destOrd="0" parTransId="{73F57693-74B0-4E91-84ED-97E504506F0A}" sibTransId="{04B827F3-0CB7-4EB5-A405-8D59B08BA148}"/>
    <dgm:cxn modelId="{71C814BD-6C5F-43A7-A940-6C0ED0695874}" type="presOf" srcId="{6E1B3C86-0812-4615-8DB3-7D22C8721CF7}" destId="{DAE4B8BE-CECA-4670-876F-6F2115746397}" srcOrd="0" destOrd="0" presId="urn:microsoft.com/office/officeart/2005/8/layout/process3"/>
    <dgm:cxn modelId="{53D93959-F7B9-44C4-B4D1-527ED051C055}" type="presOf" srcId="{559BD918-E7EB-4E7F-9B2D-6C7462BDDDED}" destId="{C80740DE-6272-424B-AD2B-550936D69266}" srcOrd="0" destOrd="0" presId="urn:microsoft.com/office/officeart/2005/8/layout/process3"/>
    <dgm:cxn modelId="{93D581D8-5C3E-42C8-9A90-E9E8BD9DE543}" type="presOf" srcId="{CBC15F7A-B1AA-4852-B905-30F0078BD670}" destId="{E2FB4072-B63C-4FA3-B098-29744FE18547}" srcOrd="0" destOrd="0" presId="urn:microsoft.com/office/officeart/2005/8/layout/process3"/>
    <dgm:cxn modelId="{BA64587E-8741-4355-BB43-60DC36164E65}" srcId="{6E1B3C86-0812-4615-8DB3-7D22C8721CF7}" destId="{CBC15F7A-B1AA-4852-B905-30F0078BD670}" srcOrd="0" destOrd="0" parTransId="{98A660D5-F600-4606-AA07-D2DD16226149}" sibTransId="{053E6A4D-2697-4B43-9195-E5261BCD9128}"/>
    <dgm:cxn modelId="{BF6169D5-D653-41E9-98DD-27B9CB8F9259}" type="presOf" srcId="{0479DC44-35DD-4103-9D95-8594B842502D}" destId="{E2FB4072-B63C-4FA3-B098-29744FE18547}" srcOrd="0" destOrd="2" presId="urn:microsoft.com/office/officeart/2005/8/layout/process3"/>
    <dgm:cxn modelId="{0D373919-AD34-4D01-AEB3-25A867321B9E}" type="presOf" srcId="{6E1B3C86-0812-4615-8DB3-7D22C8721CF7}" destId="{55BEE4AF-6DA7-464A-A9E5-1FD40E628F56}" srcOrd="1" destOrd="0" presId="urn:microsoft.com/office/officeart/2005/8/layout/process3"/>
    <dgm:cxn modelId="{E7A375A8-EE4E-4C87-92A1-D6BD054520E3}" srcId="{BCA22797-7E9A-4280-91C9-5AFC1BD7A446}" destId="{6E1B3C86-0812-4615-8DB3-7D22C8721CF7}" srcOrd="0" destOrd="0" parTransId="{7DA221DE-52BB-496F-A983-05FE8D4375E1}" sibTransId="{594E8065-6E4A-4469-BAFE-0D28C0D5F455}"/>
    <dgm:cxn modelId="{06D0693C-B9F6-4AA9-A6EF-DD38F23246AA}" type="presOf" srcId="{EFD2608E-A855-47D7-B0D1-28B046F7FC7C}" destId="{E0EFB3A3-BEE2-406C-BD40-CDA753FA8039}" srcOrd="1" destOrd="0" presId="urn:microsoft.com/office/officeart/2005/8/layout/process3"/>
    <dgm:cxn modelId="{9B11EAD3-BE1E-4951-B834-7EA89210BE39}" srcId="{6E1B3C86-0812-4615-8DB3-7D22C8721CF7}" destId="{0479DC44-35DD-4103-9D95-8594B842502D}" srcOrd="2" destOrd="0" parTransId="{984CFBDF-D239-4F4D-9DD1-BF319D950BD8}" sibTransId="{DDC12C1C-E553-456C-B7A2-045AF1D21303}"/>
    <dgm:cxn modelId="{9546C201-660B-4D41-9575-98CB8F4F329A}" type="presOf" srcId="{C78420D1-18A0-4E0B-9344-AC1B192FDFD7}" destId="{E2FB4072-B63C-4FA3-B098-29744FE18547}" srcOrd="0" destOrd="1" presId="urn:microsoft.com/office/officeart/2005/8/layout/process3"/>
    <dgm:cxn modelId="{C4D08FF0-9A46-4D42-8BBD-3295EEFF6EBF}" type="presOf" srcId="{594E8065-6E4A-4469-BAFE-0D28C0D5F455}" destId="{7C89BFD6-4653-45A2-B5B6-A5CEB77A3698}" srcOrd="1" destOrd="0" presId="urn:microsoft.com/office/officeart/2005/8/layout/process3"/>
    <dgm:cxn modelId="{DC3722E2-CC49-42F5-A0A4-F065B104CB80}" srcId="{6E1B3C86-0812-4615-8DB3-7D22C8721CF7}" destId="{C78420D1-18A0-4E0B-9344-AC1B192FDFD7}" srcOrd="1" destOrd="0" parTransId="{58BD0C20-D4AA-4BCA-8392-BA6216A4BB30}" sibTransId="{D1C77D26-9207-45C3-BC77-C34278FCA763}"/>
    <dgm:cxn modelId="{E0E8FFD0-1D6A-4AF7-9406-E225DDF9AE84}" srcId="{BCA22797-7E9A-4280-91C9-5AFC1BD7A446}" destId="{EFD2608E-A855-47D7-B0D1-28B046F7FC7C}" srcOrd="1" destOrd="0" parTransId="{EB5207E4-D6F7-488E-AB68-8AE050EF33D4}" sibTransId="{B6DEC4BE-28C4-4FA4-893B-2CD3124DE89D}"/>
    <dgm:cxn modelId="{64B8548D-27C5-4E84-9E9B-B7652504037A}" type="presOf" srcId="{594E8065-6E4A-4469-BAFE-0D28C0D5F455}" destId="{E3B61649-CBD7-4D29-96DC-82824F15CF10}" srcOrd="0" destOrd="0" presId="urn:microsoft.com/office/officeart/2005/8/layout/process3"/>
    <dgm:cxn modelId="{F27AD2E6-1DCF-4F14-877F-3201BD03534C}" type="presOf" srcId="{BCA22797-7E9A-4280-91C9-5AFC1BD7A446}" destId="{E04E8A37-61CA-4C95-85DE-A786C06B6A15}" srcOrd="0" destOrd="0" presId="urn:microsoft.com/office/officeart/2005/8/layout/process3"/>
    <dgm:cxn modelId="{47F56410-8748-4654-8857-59A6E969FDD0}" type="presParOf" srcId="{E04E8A37-61CA-4C95-85DE-A786C06B6A15}" destId="{50D142B9-6539-492C-8D2D-2D2F3A676BF4}" srcOrd="0" destOrd="0" presId="urn:microsoft.com/office/officeart/2005/8/layout/process3"/>
    <dgm:cxn modelId="{6D167A96-6627-4B53-8FF1-1792E2889308}" type="presParOf" srcId="{50D142B9-6539-492C-8D2D-2D2F3A676BF4}" destId="{DAE4B8BE-CECA-4670-876F-6F2115746397}" srcOrd="0" destOrd="0" presId="urn:microsoft.com/office/officeart/2005/8/layout/process3"/>
    <dgm:cxn modelId="{48FE34BD-6A83-4AD2-B135-E3DCD1CDB8A1}" type="presParOf" srcId="{50D142B9-6539-492C-8D2D-2D2F3A676BF4}" destId="{55BEE4AF-6DA7-464A-A9E5-1FD40E628F56}" srcOrd="1" destOrd="0" presId="urn:microsoft.com/office/officeart/2005/8/layout/process3"/>
    <dgm:cxn modelId="{4525B997-B0BA-407F-AC89-F1A999609538}" type="presParOf" srcId="{50D142B9-6539-492C-8D2D-2D2F3A676BF4}" destId="{E2FB4072-B63C-4FA3-B098-29744FE18547}" srcOrd="2" destOrd="0" presId="urn:microsoft.com/office/officeart/2005/8/layout/process3"/>
    <dgm:cxn modelId="{CA09D62A-516D-4E6A-A64F-8978E31CB371}" type="presParOf" srcId="{E04E8A37-61CA-4C95-85DE-A786C06B6A15}" destId="{E3B61649-CBD7-4D29-96DC-82824F15CF10}" srcOrd="1" destOrd="0" presId="urn:microsoft.com/office/officeart/2005/8/layout/process3"/>
    <dgm:cxn modelId="{3D2DBF06-B071-4BE7-AD9C-D52C75D18D18}" type="presParOf" srcId="{E3B61649-CBD7-4D29-96DC-82824F15CF10}" destId="{7C89BFD6-4653-45A2-B5B6-A5CEB77A3698}" srcOrd="0" destOrd="0" presId="urn:microsoft.com/office/officeart/2005/8/layout/process3"/>
    <dgm:cxn modelId="{3230E5E5-69AD-4D20-9EE4-6BE75813D915}" type="presParOf" srcId="{E04E8A37-61CA-4C95-85DE-A786C06B6A15}" destId="{80713093-6862-4971-A820-D100E84BF40C}" srcOrd="2" destOrd="0" presId="urn:microsoft.com/office/officeart/2005/8/layout/process3"/>
    <dgm:cxn modelId="{66E34FA1-5FC4-4825-A6DF-0B4968057BCE}" type="presParOf" srcId="{80713093-6862-4971-A820-D100E84BF40C}" destId="{14A40ED1-90B0-468E-A535-2843AC7F9CB1}" srcOrd="0" destOrd="0" presId="urn:microsoft.com/office/officeart/2005/8/layout/process3"/>
    <dgm:cxn modelId="{22BC3A9D-765F-4292-8B48-AB1183766E89}" type="presParOf" srcId="{80713093-6862-4971-A820-D100E84BF40C}" destId="{E0EFB3A3-BEE2-406C-BD40-CDA753FA8039}" srcOrd="1" destOrd="0" presId="urn:microsoft.com/office/officeart/2005/8/layout/process3"/>
    <dgm:cxn modelId="{865573F6-09E2-4846-94AD-6A001395D659}" type="presParOf" srcId="{80713093-6862-4971-A820-D100E84BF40C}" destId="{C80740DE-6272-424B-AD2B-550936D69266}"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BEE4AF-6DA7-464A-A9E5-1FD40E628F56}">
      <dsp:nvSpPr>
        <dsp:cNvPr id="0" name=""/>
        <dsp:cNvSpPr/>
      </dsp:nvSpPr>
      <dsp:spPr>
        <a:xfrm>
          <a:off x="0" y="185940"/>
          <a:ext cx="2321947" cy="82080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76200" numCol="1" spcCol="1270" anchor="t" anchorCtr="0">
          <a:noAutofit/>
        </a:bodyPr>
        <a:lstStyle/>
        <a:p>
          <a:pPr lvl="0" algn="l" defTabSz="889000">
            <a:lnSpc>
              <a:spcPct val="90000"/>
            </a:lnSpc>
            <a:spcBef>
              <a:spcPct val="0"/>
            </a:spcBef>
            <a:spcAft>
              <a:spcPct val="35000"/>
            </a:spcAft>
          </a:pPr>
          <a:r>
            <a:rPr lang="en-US" sz="2000" kern="1200" dirty="0" smtClean="0"/>
            <a:t>Nomination</a:t>
          </a:r>
          <a:endParaRPr lang="en-US" sz="2000" kern="1200" dirty="0"/>
        </a:p>
      </dsp:txBody>
      <dsp:txXfrm>
        <a:off x="0" y="185940"/>
        <a:ext cx="2321947" cy="547200"/>
      </dsp:txXfrm>
    </dsp:sp>
    <dsp:sp modelId="{E2FB4072-B63C-4FA3-B098-29744FE18547}">
      <dsp:nvSpPr>
        <dsp:cNvPr id="0" name=""/>
        <dsp:cNvSpPr/>
      </dsp:nvSpPr>
      <dsp:spPr>
        <a:xfrm>
          <a:off x="478284" y="729224"/>
          <a:ext cx="2321947" cy="3146399"/>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20904" rIns="120904" bIns="120904" numCol="1" spcCol="1270" anchor="t" anchorCtr="0">
          <a:noAutofit/>
        </a:bodyPr>
        <a:lstStyle/>
        <a:p>
          <a:pPr marL="171450" lvl="1" indent="-171450" algn="l" defTabSz="755650">
            <a:lnSpc>
              <a:spcPct val="90000"/>
            </a:lnSpc>
            <a:spcBef>
              <a:spcPct val="0"/>
            </a:spcBef>
            <a:spcAft>
              <a:spcPct val="15000"/>
            </a:spcAft>
            <a:buChar char="••"/>
          </a:pPr>
          <a:r>
            <a:rPr lang="en-US" sz="1700" kern="1200" dirty="0" smtClean="0"/>
            <a:t>Initial selection informal</a:t>
          </a:r>
          <a:endParaRPr lang="en-US" sz="1700" kern="1200" dirty="0"/>
        </a:p>
        <a:p>
          <a:pPr marL="171450" lvl="1" indent="-171450" algn="l" defTabSz="755650">
            <a:lnSpc>
              <a:spcPct val="90000"/>
            </a:lnSpc>
            <a:spcBef>
              <a:spcPct val="0"/>
            </a:spcBef>
            <a:spcAft>
              <a:spcPct val="15000"/>
            </a:spcAft>
            <a:buChar char="••"/>
          </a:pPr>
          <a:r>
            <a:rPr lang="en-US" sz="1700" kern="1200" dirty="0" smtClean="0"/>
            <a:t>Nominated based on reputation/ status as leader or spokesperson </a:t>
          </a:r>
          <a:endParaRPr lang="en-US" sz="1700" kern="1200" dirty="0"/>
        </a:p>
        <a:p>
          <a:pPr marL="171450" lvl="1" indent="-171450" algn="l" defTabSz="755650">
            <a:lnSpc>
              <a:spcPct val="90000"/>
            </a:lnSpc>
            <a:spcBef>
              <a:spcPct val="0"/>
            </a:spcBef>
            <a:spcAft>
              <a:spcPct val="15000"/>
            </a:spcAft>
            <a:buChar char="••"/>
          </a:pPr>
          <a:r>
            <a:rPr lang="en-US" sz="1700" kern="1200" dirty="0" smtClean="0"/>
            <a:t>MDOT staff previously acquainted or worked with nominees</a:t>
          </a:r>
          <a:endParaRPr lang="en-US" sz="1700" kern="1200" dirty="0"/>
        </a:p>
      </dsp:txBody>
      <dsp:txXfrm>
        <a:off x="546292" y="797232"/>
        <a:ext cx="2185931" cy="3010383"/>
      </dsp:txXfrm>
    </dsp:sp>
    <dsp:sp modelId="{E3B61649-CBD7-4D29-96DC-82824F15CF10}">
      <dsp:nvSpPr>
        <dsp:cNvPr id="0" name=""/>
        <dsp:cNvSpPr/>
      </dsp:nvSpPr>
      <dsp:spPr>
        <a:xfrm rot="21559387">
          <a:off x="2655836" y="148648"/>
          <a:ext cx="707946" cy="57809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2655842" y="265291"/>
        <a:ext cx="534517" cy="346859"/>
      </dsp:txXfrm>
    </dsp:sp>
    <dsp:sp modelId="{E0EFB3A3-BEE2-406C-BD40-CDA753FA8039}">
      <dsp:nvSpPr>
        <dsp:cNvPr id="0" name=""/>
        <dsp:cNvSpPr/>
      </dsp:nvSpPr>
      <dsp:spPr>
        <a:xfrm>
          <a:off x="3657602" y="142727"/>
          <a:ext cx="2321947" cy="82080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76200" numCol="1" spcCol="1270" anchor="t" anchorCtr="0">
          <a:noAutofit/>
        </a:bodyPr>
        <a:lstStyle/>
        <a:p>
          <a:pPr lvl="0" algn="l" defTabSz="889000">
            <a:lnSpc>
              <a:spcPct val="90000"/>
            </a:lnSpc>
            <a:spcBef>
              <a:spcPct val="0"/>
            </a:spcBef>
            <a:spcAft>
              <a:spcPct val="35000"/>
            </a:spcAft>
          </a:pPr>
          <a:r>
            <a:rPr lang="en-US" sz="2000" kern="1200" dirty="0" smtClean="0"/>
            <a:t>Invitation</a:t>
          </a:r>
          <a:endParaRPr lang="en-US" sz="2000" kern="1200" dirty="0"/>
        </a:p>
      </dsp:txBody>
      <dsp:txXfrm>
        <a:off x="3657602" y="142727"/>
        <a:ext cx="2321947" cy="547200"/>
      </dsp:txXfrm>
    </dsp:sp>
    <dsp:sp modelId="{C80740DE-6272-424B-AD2B-550936D69266}">
      <dsp:nvSpPr>
        <dsp:cNvPr id="0" name=""/>
        <dsp:cNvSpPr/>
      </dsp:nvSpPr>
      <dsp:spPr>
        <a:xfrm>
          <a:off x="4210932" y="753821"/>
          <a:ext cx="2321947" cy="934071"/>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20904" rIns="120904" bIns="120904" numCol="1" spcCol="1270" anchor="t" anchorCtr="0">
          <a:noAutofit/>
        </a:bodyPr>
        <a:lstStyle/>
        <a:p>
          <a:pPr marL="171450" lvl="1" indent="-171450" algn="l" defTabSz="755650">
            <a:lnSpc>
              <a:spcPct val="90000"/>
            </a:lnSpc>
            <a:spcBef>
              <a:spcPct val="0"/>
            </a:spcBef>
            <a:spcAft>
              <a:spcPct val="15000"/>
            </a:spcAft>
            <a:buChar char="••"/>
          </a:pPr>
          <a:r>
            <a:rPr lang="en-US" sz="1700" kern="1200" dirty="0" smtClean="0"/>
            <a:t>After gauging interest, sent invitation  to join</a:t>
          </a:r>
          <a:endParaRPr lang="en-US" sz="1700" kern="1200" dirty="0"/>
        </a:p>
      </dsp:txBody>
      <dsp:txXfrm>
        <a:off x="4238290" y="781179"/>
        <a:ext cx="2267231" cy="879355"/>
      </dsp:txXfrm>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B17E5EB-7BE3-4A1D-B2CB-8AAC0B2F1E4F}" type="datetimeFigureOut">
              <a:rPr lang="en-US" smtClean="0"/>
              <a:pPr/>
              <a:t>5/15/2013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F7FEBFE-C19E-4EB5-866D-2F68B38B4327}" type="slidenum">
              <a:rPr lang="en-US" smtClean="0"/>
              <a:pPr/>
              <a:t>‹#›</a:t>
            </a:fld>
            <a:endParaRPr lang="en-US"/>
          </a:p>
        </p:txBody>
      </p:sp>
    </p:spTree>
    <p:extLst>
      <p:ext uri="{BB962C8B-B14F-4D97-AF65-F5344CB8AC3E}">
        <p14:creationId xmlns:p14="http://schemas.microsoft.com/office/powerpoint/2010/main" val="18372272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0E37D9-8E12-4BB5-B481-AB4058F5F5C3}" type="datetimeFigureOut">
              <a:rPr lang="en-US" smtClean="0"/>
              <a:pPr/>
              <a:t>5/15/2013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BB6EAC-D04E-4C4F-845B-5086502CAC00}" type="slidenum">
              <a:rPr lang="en-US" smtClean="0"/>
              <a:pPr/>
              <a:t>‹#›</a:t>
            </a:fld>
            <a:endParaRPr lang="en-US" dirty="0"/>
          </a:p>
        </p:txBody>
      </p:sp>
    </p:spTree>
    <p:extLst>
      <p:ext uri="{BB962C8B-B14F-4D97-AF65-F5344CB8AC3E}">
        <p14:creationId xmlns:p14="http://schemas.microsoft.com/office/powerpoint/2010/main" val="32538308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 you, Jennifer.  And thanks, also, to everyone listening in on the webinar today.</a:t>
            </a:r>
          </a:p>
          <a:p>
            <a:endParaRPr lang="en-US" dirty="0" smtClean="0"/>
          </a:p>
          <a:p>
            <a:r>
              <a:rPr lang="en-US" dirty="0" smtClean="0"/>
              <a:t>My colleague, Will, and I will</a:t>
            </a:r>
            <a:r>
              <a:rPr lang="en-US" baseline="0" dirty="0" smtClean="0"/>
              <a:t> try to relate our experiences here in Maryland in establishing and maintaining our Freight Stakeholder Advisory Committee.</a:t>
            </a:r>
            <a:endParaRPr lang="en-US" dirty="0"/>
          </a:p>
        </p:txBody>
      </p:sp>
      <p:sp>
        <p:nvSpPr>
          <p:cNvPr id="4" name="Slide Number Placeholder 3"/>
          <p:cNvSpPr>
            <a:spLocks noGrp="1"/>
          </p:cNvSpPr>
          <p:nvPr>
            <p:ph type="sldNum" sz="quarter" idx="10"/>
          </p:nvPr>
        </p:nvSpPr>
        <p:spPr/>
        <p:txBody>
          <a:bodyPr/>
          <a:lstStyle/>
          <a:p>
            <a:fld id="{AEBB6EAC-D04E-4C4F-845B-5086502CAC00}" type="slidenum">
              <a:rPr lang="en-US" smtClean="0"/>
              <a:pPr/>
              <a:t>1</a:t>
            </a:fld>
            <a:endParaRPr lang="en-US" dirty="0"/>
          </a:p>
        </p:txBody>
      </p:sp>
    </p:spTree>
    <p:extLst>
      <p:ext uri="{BB962C8B-B14F-4D97-AF65-F5344CB8AC3E}">
        <p14:creationId xmlns:p14="http://schemas.microsoft.com/office/powerpoint/2010/main" val="10481715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Thank you Paul.</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Now that you have heard a background of the Freight Stakeholders Advisory Committee, I would like to discuss how it has developed over the intervening years, what it is currently doing, and what some upcoming activities will be. </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Although engagement with the private sector is nothing new to the Department, we have already heard that the formation of the Freight Stakeholders Advisory Committee was initially</a:t>
            </a:r>
            <a:r>
              <a:rPr lang="en-US" sz="1200" kern="1200" baseline="0" dirty="0" smtClean="0">
                <a:solidFill>
                  <a:schemeClr val="tx1"/>
                </a:solidFill>
                <a:latin typeface="+mn-lt"/>
                <a:ea typeface="+mn-ea"/>
                <a:cs typeface="+mn-cs"/>
              </a:rPr>
              <a:t> focused on the development of the Maryland Statewide Freight Plan. </a:t>
            </a:r>
            <a:r>
              <a:rPr lang="en-US" sz="1200" kern="1200" dirty="0" smtClean="0">
                <a:solidFill>
                  <a:schemeClr val="tx1"/>
                </a:solidFill>
                <a:latin typeface="+mn-lt"/>
                <a:ea typeface="+mn-ea"/>
                <a:cs typeface="+mn-cs"/>
              </a:rPr>
              <a:t>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After completion of the Plan, the Committee’s focus</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was expanded as it adapted to several external and internal developments.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These developments included changes in the freight industry, passage of a federal surface transportation bill with significant freight provisions, and a strong institutional commitment to freight.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Two corresponding internal freight advisory committees, the Intermodal Freight Committee – made up of internal modal staff -  as well as the Interagency Coordinating Group – made up of enforcement and credentialing stakeholders along with staff from the Maryland State Highway Administration and Maryland Transportation Authority – are all used help keep freight issues top of mind.  </a:t>
            </a:r>
          </a:p>
          <a:p>
            <a:endParaRPr lang="en-US" dirty="0"/>
          </a:p>
        </p:txBody>
      </p:sp>
      <p:sp>
        <p:nvSpPr>
          <p:cNvPr id="4" name="Slide Number Placeholder 3"/>
          <p:cNvSpPr>
            <a:spLocks noGrp="1"/>
          </p:cNvSpPr>
          <p:nvPr>
            <p:ph type="sldNum" sz="quarter" idx="10"/>
          </p:nvPr>
        </p:nvSpPr>
        <p:spPr/>
        <p:txBody>
          <a:bodyPr/>
          <a:lstStyle/>
          <a:p>
            <a:fld id="{AEBB6EAC-D04E-4C4F-845B-5086502CAC00}"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kern="1200" dirty="0" smtClean="0">
                <a:solidFill>
                  <a:schemeClr val="tx1"/>
                </a:solidFill>
                <a:latin typeface="+mn-lt"/>
                <a:ea typeface="+mn-ea"/>
                <a:cs typeface="+mn-cs"/>
              </a:rPr>
              <a:t>We view the Freight Stakeholders Advisory Committee as a forum for discussing and identifying the issues affecting freight mobility within Maryland and for generating ideas to improve it.</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Since the original FSAC, an effort to expand membership in order to increase participation and perspectives has occurred.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To help streamline this effort, we found that making the selection process a bit less formal helped to provide fluidity and flexibility in the membership selection process.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Since service on the Committee is not an appointment, we have reformed the membership process by not formally vetting the nominees through Maryland Department of Transportation leadership.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Rather, after identifying a prospective member, we invite</a:t>
            </a:r>
            <a:r>
              <a:rPr lang="en-US" sz="1200" kern="1200" baseline="0" dirty="0" smtClean="0">
                <a:solidFill>
                  <a:schemeClr val="tx1"/>
                </a:solidFill>
                <a:latin typeface="+mn-lt"/>
                <a:ea typeface="+mn-ea"/>
                <a:cs typeface="+mn-cs"/>
              </a:rPr>
              <a:t> them to the meeting so they can get a feel for the Committee</a:t>
            </a:r>
            <a:r>
              <a:rPr lang="en-US" sz="1200" kern="1200" dirty="0" smtClean="0">
                <a:solidFill>
                  <a:schemeClr val="tx1"/>
                </a:solidFill>
                <a:latin typeface="+mn-lt"/>
                <a:ea typeface="+mn-ea"/>
                <a:cs typeface="+mn-cs"/>
              </a:rPr>
              <a:t>, then if they are interested afterwards,</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we extend a written invitation to join.  </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AEBB6EAC-D04E-4C4F-845B-5086502CAC00}"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It is through this process that we have recently expanded participation to a number of new private and public sector participants.</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As Paul had mentioned earlier, Maryland is comprised of a multimodal freight network encompassing maritime, highway, rail, and aviation modes.  The pie chart shows the current multimodal composition of the Freight Stakeholders Advisory Committee as we strive toward broader participation.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To help achieve this goal, several months before our most recent Freight</a:t>
            </a:r>
            <a:r>
              <a:rPr lang="en-US" sz="1200" kern="1200" baseline="0" dirty="0" smtClean="0">
                <a:solidFill>
                  <a:schemeClr val="tx1"/>
                </a:solidFill>
                <a:latin typeface="+mn-lt"/>
                <a:ea typeface="+mn-ea"/>
                <a:cs typeface="+mn-cs"/>
              </a:rPr>
              <a:t> Stakeholders Advisory Committee</a:t>
            </a:r>
            <a:r>
              <a:rPr lang="en-US" sz="1200" kern="1200" dirty="0" smtClean="0">
                <a:solidFill>
                  <a:schemeClr val="tx1"/>
                </a:solidFill>
                <a:latin typeface="+mn-lt"/>
                <a:ea typeface="+mn-ea"/>
                <a:cs typeface="+mn-cs"/>
              </a:rPr>
              <a:t> meeting our Office identified sectors that we would like to have increased representation on the Committee.  We identified a need to strengthen short line representation as well as participation among the freight forwarding/brokerage sector and truck stop center operators and targeted selected private sector participants within these industries to invite and join if interested. </a:t>
            </a:r>
          </a:p>
          <a:p>
            <a:endParaRPr lang="en-US" dirty="0"/>
          </a:p>
        </p:txBody>
      </p:sp>
      <p:sp>
        <p:nvSpPr>
          <p:cNvPr id="4" name="Slide Number Placeholder 3"/>
          <p:cNvSpPr>
            <a:spLocks noGrp="1"/>
          </p:cNvSpPr>
          <p:nvPr>
            <p:ph type="sldNum" sz="quarter" idx="10"/>
          </p:nvPr>
        </p:nvSpPr>
        <p:spPr/>
        <p:txBody>
          <a:bodyPr/>
          <a:lstStyle/>
          <a:p>
            <a:fld id="{AEBB6EAC-D04E-4C4F-845B-5086502CAC00}"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000" kern="1200" dirty="0" smtClean="0">
                <a:solidFill>
                  <a:schemeClr val="tx1"/>
                </a:solidFill>
                <a:latin typeface="+mn-lt"/>
                <a:ea typeface="+mn-ea"/>
                <a:cs typeface="+mn-cs"/>
              </a:rPr>
              <a:t>LEVERAGING PARTICIPATION: With the freight plan completed and the passage of MAP-21 encouraging the formation of Stakeholder Advisory Committees, we have tried to make the FSAC</a:t>
            </a:r>
            <a:r>
              <a:rPr lang="en-US" sz="1000" kern="1200" baseline="0" dirty="0" smtClean="0">
                <a:solidFill>
                  <a:schemeClr val="tx1"/>
                </a:solidFill>
                <a:latin typeface="+mn-lt"/>
                <a:ea typeface="+mn-ea"/>
                <a:cs typeface="+mn-cs"/>
              </a:rPr>
              <a:t> </a:t>
            </a:r>
            <a:r>
              <a:rPr lang="en-US" sz="1000" kern="1200" dirty="0" smtClean="0">
                <a:solidFill>
                  <a:schemeClr val="tx1"/>
                </a:solidFill>
                <a:latin typeface="+mn-lt"/>
                <a:ea typeface="+mn-ea"/>
                <a:cs typeface="+mn-cs"/>
              </a:rPr>
              <a:t>a more proactive body.  We have found that the formation of a stakeholder advisory committee provides a unique ability to communicate with the private sector and as such, we strive to make the meetings as informative and valuable</a:t>
            </a:r>
            <a:r>
              <a:rPr lang="en-US" sz="1000" kern="1200" baseline="0" dirty="0" smtClean="0">
                <a:solidFill>
                  <a:schemeClr val="tx1"/>
                </a:solidFill>
                <a:latin typeface="+mn-lt"/>
                <a:ea typeface="+mn-ea"/>
                <a:cs typeface="+mn-cs"/>
              </a:rPr>
              <a:t> </a:t>
            </a:r>
            <a:r>
              <a:rPr lang="en-US" sz="1000" kern="1200" dirty="0" smtClean="0">
                <a:solidFill>
                  <a:schemeClr val="tx1"/>
                </a:solidFill>
                <a:latin typeface="+mn-lt"/>
                <a:ea typeface="+mn-ea"/>
                <a:cs typeface="+mn-cs"/>
              </a:rPr>
              <a:t>as possible while also leveraging their participation to better inform our needs.  </a:t>
            </a:r>
          </a:p>
          <a:p>
            <a:endParaRPr lang="en-US" sz="1000" kern="1200" dirty="0" smtClean="0">
              <a:solidFill>
                <a:schemeClr val="tx1"/>
              </a:solidFill>
              <a:latin typeface="+mn-lt"/>
              <a:ea typeface="+mn-ea"/>
              <a:cs typeface="+mn-cs"/>
            </a:endParaRPr>
          </a:p>
          <a:p>
            <a:r>
              <a:rPr lang="en-US" sz="1000" kern="1200" dirty="0" smtClean="0">
                <a:solidFill>
                  <a:schemeClr val="tx1"/>
                </a:solidFill>
                <a:latin typeface="+mn-lt"/>
                <a:ea typeface="+mn-ea"/>
                <a:cs typeface="+mn-cs"/>
              </a:rPr>
              <a:t>BULLET 1: As Paul discussed,</a:t>
            </a:r>
            <a:r>
              <a:rPr lang="en-US" sz="1000" kern="1200" baseline="0" dirty="0" smtClean="0">
                <a:solidFill>
                  <a:schemeClr val="tx1"/>
                </a:solidFill>
                <a:latin typeface="+mn-lt"/>
                <a:ea typeface="+mn-ea"/>
                <a:cs typeface="+mn-cs"/>
              </a:rPr>
              <a:t> o</a:t>
            </a:r>
            <a:r>
              <a:rPr lang="en-US" sz="1000" kern="1200" dirty="0" smtClean="0">
                <a:solidFill>
                  <a:schemeClr val="tx1"/>
                </a:solidFill>
                <a:latin typeface="+mn-lt"/>
                <a:ea typeface="+mn-ea"/>
                <a:cs typeface="+mn-cs"/>
              </a:rPr>
              <a:t>riginally many of the members expressed interest in specific projects or modes that most benefit their industry.  This insight into desired projects provided valuable guidance during the formation of the Maryland Statewide Freight Plan and will continue.</a:t>
            </a:r>
          </a:p>
          <a:p>
            <a:r>
              <a:rPr lang="en-US" sz="1000" kern="1200" dirty="0" smtClean="0">
                <a:solidFill>
                  <a:schemeClr val="tx1"/>
                </a:solidFill>
                <a:latin typeface="+mn-lt"/>
                <a:ea typeface="+mn-ea"/>
                <a:cs typeface="+mn-cs"/>
              </a:rPr>
              <a:t> </a:t>
            </a:r>
          </a:p>
          <a:p>
            <a:r>
              <a:rPr lang="en-US" sz="1000" kern="1200" dirty="0" smtClean="0">
                <a:solidFill>
                  <a:schemeClr val="tx1"/>
                </a:solidFill>
                <a:latin typeface="+mn-lt"/>
                <a:ea typeface="+mn-ea"/>
                <a:cs typeface="+mn-cs"/>
              </a:rPr>
              <a:t>BULLET 2: </a:t>
            </a:r>
            <a:r>
              <a:rPr lang="en-US" sz="1000" kern="1200" baseline="0" dirty="0" smtClean="0">
                <a:solidFill>
                  <a:schemeClr val="tx1"/>
                </a:solidFill>
                <a:latin typeface="+mn-lt"/>
                <a:ea typeface="+mn-ea"/>
                <a:cs typeface="+mn-cs"/>
              </a:rPr>
              <a:t> In addition to gathering feedback on specific projects or policies, we try to keep members engaged as much as possible. </a:t>
            </a:r>
            <a:r>
              <a:rPr lang="en-US" sz="1000" kern="1200" dirty="0" smtClean="0">
                <a:solidFill>
                  <a:schemeClr val="tx1"/>
                </a:solidFill>
                <a:latin typeface="+mn-lt"/>
                <a:ea typeface="+mn-ea"/>
                <a:cs typeface="+mn-cs"/>
              </a:rPr>
              <a:t>In structuring the discussion for the meetings, thought is given to what relevant freight topics should be provided to the Stakeholders as well as trying providing them with outcome based activities or presentations.   </a:t>
            </a:r>
          </a:p>
          <a:p>
            <a:r>
              <a:rPr lang="en-US" sz="1000" kern="1200" dirty="0" smtClean="0">
                <a:solidFill>
                  <a:schemeClr val="tx1"/>
                </a:solidFill>
                <a:latin typeface="+mn-lt"/>
                <a:ea typeface="+mn-ea"/>
                <a:cs typeface="+mn-cs"/>
              </a:rPr>
              <a:t> </a:t>
            </a:r>
          </a:p>
          <a:p>
            <a:r>
              <a:rPr lang="en-US" sz="1000" u="sng" kern="1200" dirty="0" smtClean="0">
                <a:solidFill>
                  <a:schemeClr val="tx1"/>
                </a:solidFill>
                <a:latin typeface="+mn-lt"/>
                <a:ea typeface="+mn-ea"/>
                <a:cs typeface="+mn-cs"/>
              </a:rPr>
              <a:t>Sub-bullet 1: </a:t>
            </a:r>
            <a:r>
              <a:rPr lang="en-US" sz="1000" kern="1200" dirty="0" smtClean="0">
                <a:solidFill>
                  <a:schemeClr val="tx1"/>
                </a:solidFill>
                <a:latin typeface="+mn-lt"/>
                <a:ea typeface="+mn-ea"/>
                <a:cs typeface="+mn-cs"/>
              </a:rPr>
              <a:t>Part of engaging</a:t>
            </a:r>
            <a:r>
              <a:rPr lang="en-US" sz="1000" kern="1200" baseline="0" dirty="0" smtClean="0">
                <a:solidFill>
                  <a:schemeClr val="tx1"/>
                </a:solidFill>
                <a:latin typeface="+mn-lt"/>
                <a:ea typeface="+mn-ea"/>
                <a:cs typeface="+mn-cs"/>
              </a:rPr>
              <a:t> FSAC members </a:t>
            </a:r>
            <a:r>
              <a:rPr lang="en-US" sz="1000" kern="1200" dirty="0" smtClean="0">
                <a:solidFill>
                  <a:schemeClr val="tx1"/>
                </a:solidFill>
                <a:latin typeface="+mn-lt"/>
                <a:ea typeface="+mn-ea"/>
                <a:cs typeface="+mn-cs"/>
              </a:rPr>
              <a:t>includes keeping the Committee members up to date on the latest MDOT freight initiatives. Topics that are discussed are tailored to provide information that would be of interest and value to the diverse group.  For example, the timing of our last meeting occurred just weeks after the completion of the Maryland General Assembly so a brief presentation was provided by Maryland</a:t>
            </a:r>
            <a:r>
              <a:rPr lang="en-US" sz="1000" kern="1200" baseline="0" dirty="0" smtClean="0">
                <a:solidFill>
                  <a:schemeClr val="tx1"/>
                </a:solidFill>
                <a:latin typeface="+mn-lt"/>
                <a:ea typeface="+mn-ea"/>
                <a:cs typeface="+mn-cs"/>
              </a:rPr>
              <a:t> State Highway Administration</a:t>
            </a:r>
            <a:r>
              <a:rPr lang="en-US" sz="1000" kern="1200" dirty="0" smtClean="0">
                <a:solidFill>
                  <a:schemeClr val="tx1"/>
                </a:solidFill>
                <a:latin typeface="+mn-lt"/>
                <a:ea typeface="+mn-ea"/>
                <a:cs typeface="+mn-cs"/>
              </a:rPr>
              <a:t> staff on two State sponsored</a:t>
            </a:r>
            <a:r>
              <a:rPr lang="en-US" sz="1000" kern="1200" baseline="0" dirty="0" smtClean="0">
                <a:solidFill>
                  <a:schemeClr val="tx1"/>
                </a:solidFill>
                <a:latin typeface="+mn-lt"/>
                <a:ea typeface="+mn-ea"/>
                <a:cs typeface="+mn-cs"/>
              </a:rPr>
              <a:t> </a:t>
            </a:r>
            <a:r>
              <a:rPr lang="en-US" sz="1000" kern="1200" dirty="0" smtClean="0">
                <a:solidFill>
                  <a:schemeClr val="tx1"/>
                </a:solidFill>
                <a:latin typeface="+mn-lt"/>
                <a:ea typeface="+mn-ea"/>
                <a:cs typeface="+mn-cs"/>
              </a:rPr>
              <a:t>bills important to truck safety.  Having our Assistant Secretary for Transportation Policy and Freight on hand provided additional opportunities for dialog and a chance</a:t>
            </a:r>
            <a:r>
              <a:rPr lang="en-US" sz="1000" kern="1200" baseline="0" dirty="0" smtClean="0">
                <a:solidFill>
                  <a:schemeClr val="tx1"/>
                </a:solidFill>
                <a:latin typeface="+mn-lt"/>
                <a:ea typeface="+mn-ea"/>
                <a:cs typeface="+mn-cs"/>
              </a:rPr>
              <a:t> </a:t>
            </a:r>
            <a:r>
              <a:rPr lang="en-US" sz="1000" kern="1200" dirty="0" smtClean="0">
                <a:solidFill>
                  <a:schemeClr val="tx1"/>
                </a:solidFill>
                <a:latin typeface="+mn-lt"/>
                <a:ea typeface="+mn-ea"/>
                <a:cs typeface="+mn-cs"/>
              </a:rPr>
              <a:t>for members to hear directly from Maryland Department of Transportation  leadership</a:t>
            </a:r>
            <a:r>
              <a:rPr lang="en-US" sz="1000" kern="1200" baseline="0" dirty="0" smtClean="0">
                <a:solidFill>
                  <a:schemeClr val="tx1"/>
                </a:solidFill>
                <a:latin typeface="+mn-lt"/>
                <a:ea typeface="+mn-ea"/>
                <a:cs typeface="+mn-cs"/>
              </a:rPr>
              <a:t> and for leadership to hear directly from the members. </a:t>
            </a:r>
            <a:endParaRPr lang="en-US" sz="1000" kern="1200" dirty="0" smtClean="0">
              <a:solidFill>
                <a:schemeClr val="tx1"/>
              </a:solidFill>
              <a:latin typeface="+mn-lt"/>
              <a:ea typeface="+mn-ea"/>
              <a:cs typeface="+mn-cs"/>
            </a:endParaRPr>
          </a:p>
          <a:p>
            <a:endParaRPr lang="en-US" sz="1000" kern="1200" dirty="0" smtClean="0">
              <a:solidFill>
                <a:schemeClr val="tx1"/>
              </a:solidFill>
              <a:latin typeface="+mn-lt"/>
              <a:ea typeface="+mn-ea"/>
              <a:cs typeface="+mn-cs"/>
            </a:endParaRPr>
          </a:p>
          <a:p>
            <a:r>
              <a:rPr lang="en-US" sz="1000" u="sng" kern="1200" dirty="0" smtClean="0">
                <a:solidFill>
                  <a:schemeClr val="tx1"/>
                </a:solidFill>
                <a:latin typeface="+mn-lt"/>
                <a:ea typeface="+mn-ea"/>
                <a:cs typeface="+mn-cs"/>
              </a:rPr>
              <a:t>Sub-bullet 2: </a:t>
            </a:r>
            <a:r>
              <a:rPr lang="en-US" sz="1000" kern="1200" dirty="0" smtClean="0">
                <a:solidFill>
                  <a:schemeClr val="tx1"/>
                </a:solidFill>
                <a:latin typeface="+mn-lt"/>
                <a:ea typeface="+mn-ea"/>
                <a:cs typeface="+mn-cs"/>
              </a:rPr>
              <a:t>In addition to updates on state initiatives, presentations were given on topics </a:t>
            </a:r>
            <a:r>
              <a:rPr lang="en-US" sz="1000" i="0" kern="1200" dirty="0" smtClean="0">
                <a:solidFill>
                  <a:schemeClr val="tx1"/>
                </a:solidFill>
                <a:latin typeface="+mn-lt"/>
                <a:ea typeface="+mn-ea"/>
                <a:cs typeface="+mn-cs"/>
              </a:rPr>
              <a:t>we</a:t>
            </a:r>
            <a:r>
              <a:rPr lang="en-US" sz="1000" kern="1200" dirty="0" smtClean="0">
                <a:solidFill>
                  <a:schemeClr val="tx1"/>
                </a:solidFill>
                <a:latin typeface="+mn-lt"/>
                <a:ea typeface="+mn-ea"/>
                <a:cs typeface="+mn-cs"/>
              </a:rPr>
              <a:t> thought would be of value to the other members.  An overview of a short line railroad that operates in Maryland was provided as well as providing members with an opportunity to join an infrastructure security partnership program with the FBI.  FBI and Department of Homeland Security agents provided an overview of the program, why FSAC members should join, and were available to answer questions. </a:t>
            </a:r>
          </a:p>
          <a:p>
            <a:endParaRPr lang="en-US" sz="1000" kern="1200" dirty="0" smtClean="0">
              <a:solidFill>
                <a:schemeClr val="tx1"/>
              </a:solidFill>
              <a:latin typeface="+mn-lt"/>
              <a:ea typeface="+mn-ea"/>
              <a:cs typeface="+mn-cs"/>
            </a:endParaRPr>
          </a:p>
          <a:p>
            <a:r>
              <a:rPr lang="en-US" sz="1000" kern="1200" dirty="0" smtClean="0">
                <a:solidFill>
                  <a:schemeClr val="tx1"/>
                </a:solidFill>
                <a:latin typeface="+mn-lt"/>
                <a:ea typeface="+mn-ea"/>
                <a:cs typeface="+mn-cs"/>
              </a:rPr>
              <a:t>BULLET 3: The diversity of members and industries present brings an interesting range of topics that are discussed.  During the last FSAC meeting, each member was asked to briefly describe the trends in their industry and how they viewed them impacting Maryland.  This was met with varying degrees of success however it did spur discussion on several important themes.  For example, those in the trucking, distribution, and brokerage industries identified a number of issues that posed a challenge to them however among them the truck driver shortage was identified as an issue Maryland DOT could assist with by coordinating with other state agencies to help alleviate on the State level. </a:t>
            </a:r>
          </a:p>
          <a:p>
            <a:endParaRPr lang="en-US" sz="1000" kern="1200" dirty="0" smtClean="0">
              <a:solidFill>
                <a:schemeClr val="tx1"/>
              </a:solidFill>
              <a:latin typeface="+mn-lt"/>
              <a:ea typeface="+mn-ea"/>
              <a:cs typeface="+mn-cs"/>
            </a:endParaRPr>
          </a:p>
          <a:p>
            <a:r>
              <a:rPr lang="en-US" sz="1000" kern="1200" dirty="0" smtClean="0">
                <a:solidFill>
                  <a:schemeClr val="tx1"/>
                </a:solidFill>
                <a:latin typeface="+mn-lt"/>
                <a:ea typeface="+mn-ea"/>
                <a:cs typeface="+mn-cs"/>
              </a:rPr>
              <a:t>The</a:t>
            </a:r>
            <a:r>
              <a:rPr lang="en-US" sz="1000" kern="1200" baseline="0" dirty="0" smtClean="0">
                <a:solidFill>
                  <a:schemeClr val="tx1"/>
                </a:solidFill>
                <a:latin typeface="+mn-lt"/>
                <a:ea typeface="+mn-ea"/>
                <a:cs typeface="+mn-cs"/>
              </a:rPr>
              <a:t> second reoccurring theme that was identified that the Department could engage on was a</a:t>
            </a:r>
            <a:r>
              <a:rPr lang="en-US" sz="1000" kern="1200" dirty="0" smtClean="0">
                <a:solidFill>
                  <a:schemeClr val="tx1"/>
                </a:solidFill>
                <a:latin typeface="+mn-lt"/>
                <a:ea typeface="+mn-ea"/>
                <a:cs typeface="+mn-cs"/>
              </a:rPr>
              <a:t> perceived lack of understanding on the importance of freight movement among the general public and staff at the local level of government.  As</a:t>
            </a:r>
            <a:r>
              <a:rPr lang="en-US" sz="1000" kern="1200" baseline="0" dirty="0" smtClean="0">
                <a:solidFill>
                  <a:schemeClr val="tx1"/>
                </a:solidFill>
                <a:latin typeface="+mn-lt"/>
                <a:ea typeface="+mn-ea"/>
                <a:cs typeface="+mn-cs"/>
              </a:rPr>
              <a:t> an example of the type of problem solving we are trying to foster with the Freight Stakeholders Advisory Committee, during the course of d</a:t>
            </a:r>
            <a:r>
              <a:rPr lang="en-US" sz="1000" kern="1200" dirty="0" smtClean="0">
                <a:solidFill>
                  <a:schemeClr val="tx1"/>
                </a:solidFill>
                <a:latin typeface="+mn-lt"/>
                <a:ea typeface="+mn-ea"/>
                <a:cs typeface="+mn-cs"/>
              </a:rPr>
              <a:t>iscussion</a:t>
            </a:r>
            <a:r>
              <a:rPr lang="en-US" sz="1000" kern="1200" baseline="0" dirty="0" smtClean="0">
                <a:solidFill>
                  <a:schemeClr val="tx1"/>
                </a:solidFill>
                <a:latin typeface="+mn-lt"/>
                <a:ea typeface="+mn-ea"/>
                <a:cs typeface="+mn-cs"/>
              </a:rPr>
              <a:t> of</a:t>
            </a:r>
            <a:r>
              <a:rPr lang="en-US" sz="1000" kern="1200" dirty="0" smtClean="0">
                <a:solidFill>
                  <a:schemeClr val="tx1"/>
                </a:solidFill>
                <a:latin typeface="+mn-lt"/>
                <a:ea typeface="+mn-ea"/>
                <a:cs typeface="+mn-cs"/>
              </a:rPr>
              <a:t> this issue, Committee members suggested the use of their facilities to assist with elected official and staff outreach.</a:t>
            </a:r>
            <a:endParaRPr lang="en-US" sz="1000" dirty="0"/>
          </a:p>
        </p:txBody>
      </p:sp>
      <p:sp>
        <p:nvSpPr>
          <p:cNvPr id="4" name="Slide Number Placeholder 3"/>
          <p:cNvSpPr>
            <a:spLocks noGrp="1"/>
          </p:cNvSpPr>
          <p:nvPr>
            <p:ph type="sldNum" sz="quarter" idx="10"/>
          </p:nvPr>
        </p:nvSpPr>
        <p:spPr/>
        <p:txBody>
          <a:bodyPr/>
          <a:lstStyle/>
          <a:p>
            <a:fld id="{AEBB6EAC-D04E-4C4F-845B-5086502CAC00}"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000" kern="1200" baseline="0" dirty="0" smtClean="0">
                <a:solidFill>
                  <a:schemeClr val="tx1"/>
                </a:solidFill>
                <a:latin typeface="+mn-lt"/>
                <a:ea typeface="+mn-ea"/>
                <a:cs typeface="+mn-cs"/>
              </a:rPr>
              <a:t>BULLET 1: As the Freight Stakeholders Advisory Committee continues to develop to meet the evolving needs of the Maryland’s freight network, increasing the diversity of membership will make the Committee more able to lend insight into effective policy.  We view this as an important step in maintaining a robust and effective committee that is able to help inform our efforts to meet the future needs of the private sector in Maryland.   </a:t>
            </a:r>
          </a:p>
          <a:p>
            <a:endParaRPr lang="en-US" sz="1000" kern="1200" baseline="0" dirty="0" smtClean="0">
              <a:solidFill>
                <a:schemeClr val="tx1"/>
              </a:solidFill>
              <a:latin typeface="+mn-lt"/>
              <a:ea typeface="+mn-ea"/>
              <a:cs typeface="+mn-cs"/>
            </a:endParaRPr>
          </a:p>
          <a:p>
            <a:r>
              <a:rPr lang="en-US" sz="1000" kern="1200" baseline="0" dirty="0" smtClean="0">
                <a:solidFill>
                  <a:schemeClr val="tx1"/>
                </a:solidFill>
                <a:latin typeface="+mn-lt"/>
                <a:ea typeface="+mn-ea"/>
                <a:cs typeface="+mn-cs"/>
              </a:rPr>
              <a:t>BULLET 2: As I previously mentioned, providing Committee members with updates on Departmental initiatives and achievements is an important component of the meetings, however the value for us comes in hearing from the private sector.  As implementation of the many freight provisions in MAP-21 continue to be rolled out, we view this as a critical time for private sector participation.  For instance, engaging FSAC members on issues like freight performance measures and primary freight network, as well as by leveraging their participation in scenario planning exercises, we will be able to better target and respond to industry concerns now and in the future.  </a:t>
            </a:r>
          </a:p>
          <a:p>
            <a:endParaRPr lang="en-US" sz="1000" kern="1200" baseline="0" dirty="0" smtClean="0">
              <a:solidFill>
                <a:schemeClr val="tx1"/>
              </a:solidFill>
              <a:latin typeface="+mn-lt"/>
              <a:ea typeface="+mn-ea"/>
              <a:cs typeface="+mn-cs"/>
            </a:endParaRPr>
          </a:p>
          <a:p>
            <a:r>
              <a:rPr lang="en-US" sz="1000" kern="1200" baseline="0" dirty="0" smtClean="0">
                <a:solidFill>
                  <a:schemeClr val="tx1"/>
                </a:solidFill>
                <a:latin typeface="+mn-lt"/>
                <a:ea typeface="+mn-ea"/>
                <a:cs typeface="+mn-cs"/>
              </a:rPr>
              <a:t>UPDATES: In addition to these activities, we feel the FSAC can play an important role in future statewide freight planning efforts.  Along with the Maryland  Statewide Freight Plan, MDOT has many other modal plans that have freight elements which will be increasingly useful for the FSAC to be engaged in.  Some of these plans include the Eastern Shore Strategic Rail Plan, the Freight System Performance Annual Report, and the joint Maryland State Highway Administration and Maryland Transportation Authority’s Statewide Freight Implementation Plan. </a:t>
            </a:r>
          </a:p>
          <a:p>
            <a:r>
              <a:rPr lang="en-US" sz="1000" kern="1200" baseline="0" dirty="0" smtClean="0">
                <a:solidFill>
                  <a:schemeClr val="tx1"/>
                </a:solidFill>
                <a:latin typeface="+mn-lt"/>
                <a:ea typeface="+mn-ea"/>
                <a:cs typeface="+mn-cs"/>
              </a:rPr>
              <a:t> </a:t>
            </a:r>
          </a:p>
          <a:p>
            <a:r>
              <a:rPr lang="en-US" sz="1000" kern="1200" baseline="0" dirty="0" smtClean="0">
                <a:solidFill>
                  <a:schemeClr val="tx1"/>
                </a:solidFill>
                <a:latin typeface="+mn-lt"/>
                <a:ea typeface="+mn-ea"/>
                <a:cs typeface="+mn-cs"/>
              </a:rPr>
              <a:t>EDUCATION/OUTREACH EFFORTS: In conjunction with freight planning efforts, education and outreach has been identified as an area in which MDOT could contribute its resources toward.  For example, several FSAC members expressed frustration on a perceived lack of priority for freight movement during meetings with staff at the local level of government.  MDOT is uniquely positioned among the modes to assist in a multimodal outreach effort to staff on the importance of freight planning to the local economy and employment.    </a:t>
            </a:r>
          </a:p>
          <a:p>
            <a:endParaRPr lang="en-US" sz="1000" kern="1200" baseline="0" dirty="0" smtClean="0">
              <a:solidFill>
                <a:schemeClr val="tx1"/>
              </a:solidFill>
              <a:latin typeface="+mn-lt"/>
              <a:ea typeface="+mn-ea"/>
              <a:cs typeface="+mn-cs"/>
            </a:endParaRPr>
          </a:p>
          <a:p>
            <a:r>
              <a:rPr lang="en-US" sz="1000" kern="1200" baseline="0" dirty="0" smtClean="0">
                <a:solidFill>
                  <a:schemeClr val="tx1"/>
                </a:solidFill>
                <a:latin typeface="+mn-lt"/>
                <a:ea typeface="+mn-ea"/>
                <a:cs typeface="+mn-cs"/>
              </a:rPr>
              <a:t>CONCLUSION: As you can see, over the years the FSAC has played an important function and as future issues arise, it will continue to provide valuable insights and guidance in our efforts to provide a resilient and efficient multimodal freight network in Maryland.  </a:t>
            </a:r>
          </a:p>
          <a:p>
            <a:endParaRPr lang="en-US" dirty="0"/>
          </a:p>
        </p:txBody>
      </p:sp>
      <p:sp>
        <p:nvSpPr>
          <p:cNvPr id="4" name="Slide Number Placeholder 3"/>
          <p:cNvSpPr>
            <a:spLocks noGrp="1"/>
          </p:cNvSpPr>
          <p:nvPr>
            <p:ph type="sldNum" sz="quarter" idx="10"/>
          </p:nvPr>
        </p:nvSpPr>
        <p:spPr/>
        <p:txBody>
          <a:bodyPr/>
          <a:lstStyle/>
          <a:p>
            <a:fld id="{AEBB6EAC-D04E-4C4F-845B-5086502CAC00}"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Thank you again for letting the Maryland Department of Transportation participate in this Talking Freight webinar.  Both Paul and I look forward to any questions you may have at the end of presentation period.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I have included our contact information if you wish to follow-up with us off-line at a later date. </a:t>
            </a:r>
          </a:p>
          <a:p>
            <a:endParaRPr lang="en-US" dirty="0"/>
          </a:p>
        </p:txBody>
      </p:sp>
      <p:sp>
        <p:nvSpPr>
          <p:cNvPr id="4" name="Slide Number Placeholder 3"/>
          <p:cNvSpPr>
            <a:spLocks noGrp="1"/>
          </p:cNvSpPr>
          <p:nvPr>
            <p:ph type="sldNum" sz="quarter" idx="10"/>
          </p:nvPr>
        </p:nvSpPr>
        <p:spPr/>
        <p:txBody>
          <a:bodyPr/>
          <a:lstStyle/>
          <a:p>
            <a:fld id="{AEBB6EAC-D04E-4C4F-845B-5086502CAC00}" type="slidenum">
              <a:rPr lang="en-US" smtClean="0"/>
              <a:pPr/>
              <a:t>15</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are our objectives for today’s presentation.  I’ll begin from a more or less historical</a:t>
            </a:r>
            <a:r>
              <a:rPr lang="en-US" baseline="0" dirty="0" smtClean="0"/>
              <a:t> perspective starting with an overview of the Advisory Committee; then discuss a bit more about who is on the committee and how they were selected; and then offer some observations and lessons learned from our experiences.</a:t>
            </a:r>
          </a:p>
          <a:p>
            <a:endParaRPr lang="en-US" baseline="0" dirty="0" smtClean="0"/>
          </a:p>
          <a:p>
            <a:r>
              <a:rPr lang="en-US" baseline="0" dirty="0" smtClean="0"/>
              <a:t>I’ll then hand things over to Will who will talk about how the FSAC has evolved over time and also discuss a bit about what we’re looking forward to in the future.</a:t>
            </a:r>
            <a:endParaRPr lang="en-US" dirty="0"/>
          </a:p>
        </p:txBody>
      </p:sp>
      <p:sp>
        <p:nvSpPr>
          <p:cNvPr id="4" name="Slide Number Placeholder 3"/>
          <p:cNvSpPr>
            <a:spLocks noGrp="1"/>
          </p:cNvSpPr>
          <p:nvPr>
            <p:ph type="sldNum" sz="quarter" idx="10"/>
          </p:nvPr>
        </p:nvSpPr>
        <p:spPr/>
        <p:txBody>
          <a:bodyPr/>
          <a:lstStyle/>
          <a:p>
            <a:fld id="{AEBB6EAC-D04E-4C4F-845B-5086502CAC00}"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800" dirty="0" smtClean="0"/>
              <a:t>First of all, I thought</a:t>
            </a:r>
            <a:r>
              <a:rPr lang="en-US" sz="800" baseline="0" dirty="0" smtClean="0"/>
              <a:t> it might be beneficial to show you the org chart for Maryland DOT.  What you see here is the overall umbrella of the Department headquarters operation (where Will and I work) over our family of modal administrations and the Maryland Transportation Authority .  We’re all funded through the same pot of money save for the Authority which is our tolling agency that manages and maintains the six major toll facilities in the State.</a:t>
            </a:r>
          </a:p>
          <a:p>
            <a:endParaRPr lang="en-US" sz="800" baseline="0" dirty="0" smtClean="0"/>
          </a:p>
          <a:p>
            <a:r>
              <a:rPr lang="en-US" sz="800" baseline="0" dirty="0" smtClean="0"/>
              <a:t>What I wanted to impress on you with this slide is that we’re a multi-modal department.  And, while each administration has its core mission to carry out, a common thread that runs through each agency is addressing freight issues.  All of us deal with freight or freight related activities in some capacity.  Here at the Secretary’s Office, freight is represented by our Office of Freight and </a:t>
            </a:r>
            <a:r>
              <a:rPr lang="en-US" sz="800" baseline="0" dirty="0" err="1" smtClean="0"/>
              <a:t>Multimodalism</a:t>
            </a:r>
            <a:r>
              <a:rPr lang="en-US" sz="800" baseline="0" dirty="0" smtClean="0"/>
              <a:t>.  At the State Highway Administration, freight is addressed in their Regional Planning Division and Motor Carrier Division.  The Motor Vehicle Administration handles commercial drivers’ licensing and truck registration.  The Port Administration’s main job, as you can imagine, is 100% freight driven, focusing on bulk cargo, containers and roll-on roll-off cars and equipment.  The Aviation Administration has three airports in the state that handle cargo.  The Transportation Authority, again in charge of our toll facilities which carry a large percentage of truck traffic, also have a commercial vehicle inspection division, performing truck and safety inspections.  Even our transit administration has a connection with freight in that it shares several rail transit corridors with freight railroads.</a:t>
            </a:r>
          </a:p>
          <a:p>
            <a:endParaRPr lang="en-US" sz="800" baseline="0" dirty="0" smtClean="0"/>
          </a:p>
          <a:p>
            <a:r>
              <a:rPr lang="en-US" sz="800" baseline="0" dirty="0" smtClean="0"/>
              <a:t>I’d like to leave this slide by offering the thought that the multimodal nature of the department allows us to collaborate on any number of study efforts.  So we have had plenty of opportunities to interface with each other and with the general freight community and that includes, of course, the private sector.</a:t>
            </a:r>
            <a:endParaRPr lang="en-US" sz="800" dirty="0"/>
          </a:p>
        </p:txBody>
      </p:sp>
      <p:sp>
        <p:nvSpPr>
          <p:cNvPr id="4" name="Slide Number Placeholder 3"/>
          <p:cNvSpPr>
            <a:spLocks noGrp="1"/>
          </p:cNvSpPr>
          <p:nvPr>
            <p:ph type="sldNum" sz="quarter" idx="10"/>
          </p:nvPr>
        </p:nvSpPr>
        <p:spPr/>
        <p:txBody>
          <a:bodyPr/>
          <a:lstStyle/>
          <a:p>
            <a:fld id="{AEBB6EAC-D04E-4C4F-845B-5086502CAC00}"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800" dirty="0" smtClean="0"/>
              <a:t>This next</a:t>
            </a:r>
            <a:r>
              <a:rPr lang="en-US" sz="800" baseline="0" dirty="0" smtClean="0"/>
              <a:t> slide, an overview of the FSAC Committee, might be better labeled the mission statement for the committee.  It’s, more or less, how we view the committee and the role we’d like to see them fulfill.</a:t>
            </a:r>
          </a:p>
          <a:p>
            <a:endParaRPr lang="en-US" sz="800" baseline="0" dirty="0" smtClean="0"/>
          </a:p>
          <a:p>
            <a:r>
              <a:rPr lang="en-US" sz="800" baseline="0" dirty="0" smtClean="0"/>
              <a:t>First, we wanted a makeup of higher level industry leaders……these would be folks who could act as a spokesperson for that company and be able to speak to overall policy, goals and objectives.</a:t>
            </a:r>
          </a:p>
          <a:p>
            <a:endParaRPr lang="en-US" sz="800" baseline="0" dirty="0" smtClean="0"/>
          </a:p>
          <a:p>
            <a:r>
              <a:rPr lang="en-US" sz="800" baseline="0" dirty="0" smtClean="0"/>
              <a:t>Second, we wanted to get diversity among business and commercial interests.  We wanted to include producers, shippers, receivers, railroads and steamship companies……as broad a cross section as we could get.</a:t>
            </a:r>
          </a:p>
          <a:p>
            <a:endParaRPr lang="en-US" sz="800" baseline="0" dirty="0" smtClean="0"/>
          </a:p>
          <a:p>
            <a:r>
              <a:rPr lang="en-US" sz="800" baseline="0" dirty="0" smtClean="0"/>
              <a:t>Thirdly, we wanted to include different geographical areas of the state to reflect what goes on in the different regions…for example, farming and poultry production on our Eastern Shore, manufacturing and port related activities in Baltimore and central Maryland, mining and truck terminal activities in Western Maryland.</a:t>
            </a:r>
          </a:p>
          <a:p>
            <a:endParaRPr lang="en-US" sz="800" baseline="0" dirty="0" smtClean="0"/>
          </a:p>
          <a:p>
            <a:r>
              <a:rPr lang="en-US" sz="800" baseline="0" dirty="0" smtClean="0"/>
              <a:t>More to the actual mission of the committee, the fourth bullet, </a:t>
            </a:r>
            <a:r>
              <a:rPr lang="en-US" sz="800" u="sng" baseline="0" dirty="0" smtClean="0"/>
              <a:t>seeking ways to enhance freight mobility</a:t>
            </a:r>
            <a:r>
              <a:rPr lang="en-US" sz="800" baseline="0" dirty="0" smtClean="0"/>
              <a:t>, is just that.  We want to get some real world advice from the actual users of the transportation system on issues and recommendations for improvements</a:t>
            </a:r>
          </a:p>
          <a:p>
            <a:endParaRPr lang="en-US" sz="800" baseline="0" dirty="0" smtClean="0"/>
          </a:p>
          <a:p>
            <a:r>
              <a:rPr lang="en-US" sz="800" baseline="0" dirty="0" smtClean="0"/>
              <a:t>The fifth bullet, </a:t>
            </a:r>
            <a:r>
              <a:rPr lang="en-US" sz="800" u="sng" baseline="0" dirty="0" smtClean="0"/>
              <a:t>helping to determine how the freight system is used and could be improved </a:t>
            </a:r>
            <a:r>
              <a:rPr lang="en-US" sz="800" baseline="0" dirty="0" smtClean="0"/>
              <a:t>goes hand in hand.  These folks are, in fact, our direct customers.  They have real world experience with the transportation system and know its good points as well as its shortcomings.</a:t>
            </a:r>
          </a:p>
          <a:p>
            <a:endParaRPr lang="en-US" sz="800" baseline="0" dirty="0" smtClean="0"/>
          </a:p>
          <a:p>
            <a:r>
              <a:rPr lang="en-US" sz="800" baseline="0" dirty="0" smtClean="0"/>
              <a:t>Next… </a:t>
            </a:r>
            <a:r>
              <a:rPr lang="en-US" sz="800" u="sng" baseline="0" dirty="0" smtClean="0"/>
              <a:t>Increasing Maryland’s connectivity and competiveness </a:t>
            </a:r>
            <a:r>
              <a:rPr lang="en-US" sz="800" baseline="0" dirty="0" smtClean="0"/>
              <a:t>refers to the economic growth an efficient freight system can offer.  It also references Maryland’s location in the middle of the eastern seaboard and how connectivity to freight hubs via highway or rail (including CSX’s National Gateway and NS’s Crescent Corridor offering connections to the mid-west) is essential for that growth.</a:t>
            </a:r>
          </a:p>
          <a:p>
            <a:endParaRPr lang="en-US" sz="800" baseline="0" dirty="0" smtClean="0"/>
          </a:p>
          <a:p>
            <a:r>
              <a:rPr lang="en-US" sz="800" baseline="0" dirty="0" smtClean="0"/>
              <a:t>The next bullet, </a:t>
            </a:r>
            <a:r>
              <a:rPr lang="en-US" sz="800" u="sng" baseline="0" dirty="0" smtClean="0"/>
              <a:t>Safety and Security</a:t>
            </a:r>
            <a:r>
              <a:rPr lang="en-US" sz="800" baseline="0" dirty="0" smtClean="0"/>
              <a:t>, is pretty self evident.  We want to reduce our truck crashes, rail accidents and simply to make sure our safety efforts such as truck weigh and inspection programs are effective.</a:t>
            </a:r>
          </a:p>
          <a:p>
            <a:endParaRPr lang="en-US" sz="800" baseline="0" dirty="0" smtClean="0"/>
          </a:p>
          <a:p>
            <a:r>
              <a:rPr lang="en-US" sz="800" baseline="0" dirty="0" smtClean="0"/>
              <a:t>Next… </a:t>
            </a:r>
            <a:r>
              <a:rPr lang="en-US" sz="800" u="sng" baseline="0" dirty="0" smtClean="0"/>
              <a:t>environmental preservation </a:t>
            </a:r>
            <a:r>
              <a:rPr lang="en-US" sz="800" u="none" baseline="0" dirty="0" smtClean="0"/>
              <a:t>addresses the overall issue of stewardship…..impacts to the freight system that climate change is going to bring, our need to lessen our carbon footprint and the need to pay attention to strategies like coordinating freight distribution and land use and looking at investments in rail infrastructure.</a:t>
            </a:r>
          </a:p>
          <a:p>
            <a:endParaRPr lang="en-US" sz="800" u="none" baseline="0" dirty="0" smtClean="0"/>
          </a:p>
          <a:p>
            <a:r>
              <a:rPr lang="en-US" sz="800" u="none" baseline="0" dirty="0" smtClean="0"/>
              <a:t>Lastly, providing insight into future goods movement, kind of comes full circle.  This is where we continue to need more input from the private sector.  We need to learn the real world issues that they are facing.  In turn they can learn about what government can and can’t do for them.  Hopefully, this committee provides a forum to have those kinds of conversations.</a:t>
            </a:r>
            <a:endParaRPr lang="en-US" sz="800" u="none" dirty="0"/>
          </a:p>
        </p:txBody>
      </p:sp>
      <p:sp>
        <p:nvSpPr>
          <p:cNvPr id="4" name="Slide Number Placeholder 3"/>
          <p:cNvSpPr>
            <a:spLocks noGrp="1"/>
          </p:cNvSpPr>
          <p:nvPr>
            <p:ph type="sldNum" sz="quarter" idx="10"/>
          </p:nvPr>
        </p:nvSpPr>
        <p:spPr/>
        <p:txBody>
          <a:bodyPr/>
          <a:lstStyle/>
          <a:p>
            <a:fld id="{AEBB6EAC-D04E-4C4F-845B-5086502CAC00}" type="slidenum">
              <a:rPr lang="en-US" smtClean="0"/>
              <a:pPr/>
              <a:t>4</a:t>
            </a:fld>
            <a:endParaRPr lang="en-US" dirty="0"/>
          </a:p>
        </p:txBody>
      </p:sp>
    </p:spTree>
    <p:extLst>
      <p:ext uri="{BB962C8B-B14F-4D97-AF65-F5344CB8AC3E}">
        <p14:creationId xmlns:p14="http://schemas.microsoft.com/office/powerpoint/2010/main" val="2078270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Regarding background for the FSAC, I’ve noted on this slide that the</a:t>
            </a:r>
            <a:r>
              <a:rPr lang="en-US" baseline="0" dirty="0" smtClean="0"/>
              <a:t> Maryland Statewide Freight Plan began in 2006.  That probably started the more earnest pursuit of establishing a private sector advisory committee.  In actuality, however, we had been pursuing different freight planning activities as far back as the Year 2000.  We had something internal called the Freight Movement Study, another effort was called the Maryland Freight Strategy.  We also participated in the two iterations of </a:t>
            </a:r>
            <a:r>
              <a:rPr lang="en-US" baseline="0" dirty="0" err="1" smtClean="0"/>
              <a:t>MAROpS</a:t>
            </a:r>
            <a:r>
              <a:rPr lang="en-US" baseline="0" dirty="0" smtClean="0"/>
              <a:t>, the Mid-Atlantic Rail Operations Study.  We had the Portside Access Study which examined land use around the Port of Baltimore.  And without getting into the weeds with what these different studies tried to accomplish, I will say that they provided ample opportunities to interact with the private sector…opportunities that proved extremely valuable in getting new and different pairs of eyes to look at the issues.</a:t>
            </a:r>
          </a:p>
          <a:p>
            <a:endParaRPr lang="en-US" baseline="0" dirty="0" smtClean="0"/>
          </a:p>
          <a:p>
            <a:r>
              <a:rPr lang="en-US" baseline="0" dirty="0" smtClean="0"/>
              <a:t>At any rate, back to the Freight Plan.  We had seen what the private sector had to offer in our other efforts and it was looked upon as being critical to have that participation in establishing the freight plan.  So, what I have listed here…the relevance, credibility and acceptance for our new freight plan could only be achieved through buy-in from the outside… Again, these folks represent real world concerns.  The successes of their businesses largely rely on what out transportation system can offer them.  The goal here was to show that we, in fact, wanted to be in touch with their needs and concerns.</a:t>
            </a:r>
            <a:endParaRPr lang="en-US" dirty="0"/>
          </a:p>
        </p:txBody>
      </p:sp>
      <p:sp>
        <p:nvSpPr>
          <p:cNvPr id="4" name="Slide Number Placeholder 3"/>
          <p:cNvSpPr>
            <a:spLocks noGrp="1"/>
          </p:cNvSpPr>
          <p:nvPr>
            <p:ph type="sldNum" sz="quarter" idx="10"/>
          </p:nvPr>
        </p:nvSpPr>
        <p:spPr/>
        <p:txBody>
          <a:bodyPr/>
          <a:lstStyle/>
          <a:p>
            <a:fld id="{AEBB6EAC-D04E-4C4F-845B-5086502CAC00}" type="slidenum">
              <a:rPr lang="en-US" smtClean="0"/>
              <a:pPr/>
              <a:t>5</a:t>
            </a:fld>
            <a:endParaRPr lang="en-US" dirty="0"/>
          </a:p>
        </p:txBody>
      </p:sp>
    </p:spTree>
    <p:extLst>
      <p:ext uri="{BB962C8B-B14F-4D97-AF65-F5344CB8AC3E}">
        <p14:creationId xmlns:p14="http://schemas.microsoft.com/office/powerpoint/2010/main" val="27613265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next slide addresses our,</a:t>
            </a:r>
            <a:r>
              <a:rPr lang="en-US" baseline="0" dirty="0" smtClean="0"/>
              <a:t> more or less, qualifying issues for Committee membership.</a:t>
            </a:r>
          </a:p>
          <a:p>
            <a:endParaRPr lang="en-US" baseline="0" dirty="0" smtClean="0"/>
          </a:p>
          <a:p>
            <a:r>
              <a:rPr lang="en-US" baseline="0" dirty="0" smtClean="0"/>
              <a:t>Again, we were looking for executive level folks who could act as spokespersons for their firms.  I also mentioned that we were looking for a diverse group to represent as many facets of the transport sector as we could get.</a:t>
            </a:r>
          </a:p>
          <a:p>
            <a:endParaRPr lang="en-US" baseline="0" dirty="0" smtClean="0"/>
          </a:p>
          <a:p>
            <a:r>
              <a:rPr lang="en-US" baseline="0" dirty="0" smtClean="0"/>
              <a:t>Also, it was recommended that we give consideration to folks who had previous service on state committees and boards.  This was looked upon as being a plus just from the experience end of things.</a:t>
            </a:r>
            <a:endParaRPr lang="en-US" dirty="0"/>
          </a:p>
        </p:txBody>
      </p:sp>
      <p:sp>
        <p:nvSpPr>
          <p:cNvPr id="4" name="Slide Number Placeholder 3"/>
          <p:cNvSpPr>
            <a:spLocks noGrp="1"/>
          </p:cNvSpPr>
          <p:nvPr>
            <p:ph type="sldNum" sz="quarter" idx="10"/>
          </p:nvPr>
        </p:nvSpPr>
        <p:spPr/>
        <p:txBody>
          <a:bodyPr/>
          <a:lstStyle/>
          <a:p>
            <a:fld id="{AEBB6EAC-D04E-4C4F-845B-5086502CAC00}" type="slidenum">
              <a:rPr lang="en-US" smtClean="0"/>
              <a:pPr/>
              <a:t>6</a:t>
            </a:fld>
            <a:endParaRPr lang="en-US" dirty="0"/>
          </a:p>
        </p:txBody>
      </p:sp>
    </p:spTree>
    <p:extLst>
      <p:ext uri="{BB962C8B-B14F-4D97-AF65-F5344CB8AC3E}">
        <p14:creationId xmlns:p14="http://schemas.microsoft.com/office/powerpoint/2010/main" val="21393271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Arial" pitchFamily="34" charset="0"/>
              <a:buNone/>
            </a:pPr>
            <a:r>
              <a:rPr lang="en-US" dirty="0" smtClean="0"/>
              <a:t>This slide addresses our selection process. Please know that this was an absolutely informal process.  Recommendations for nominees came from our Freight Office, our Planning Office, our Policy and Government Affairs Office.  We also received input from our modal administrations, particularly our Port Administration and our Highway Administration.  There definitely was a track record of being previously acquainted with or having worked with the nominees.</a:t>
            </a:r>
          </a:p>
          <a:p>
            <a:pPr algn="l">
              <a:buFont typeface="Arial" pitchFamily="34" charset="0"/>
              <a:buNone/>
            </a:pPr>
            <a:r>
              <a:rPr lang="en-US" dirty="0" smtClean="0"/>
              <a:t>We developed a list of what we thought was a manageable number of candidates.  If I recall correctly, we initially had about a dozen folks</a:t>
            </a:r>
          </a:p>
          <a:p>
            <a:pPr algn="l">
              <a:buFont typeface="Arial" pitchFamily="34" charset="0"/>
              <a:buNone/>
            </a:pPr>
            <a:r>
              <a:rPr lang="en-US" dirty="0" smtClean="0"/>
              <a:t>The candidate list was vetted with MDOT leadership, and, when approved, invitations were sent out.</a:t>
            </a:r>
          </a:p>
        </p:txBody>
      </p:sp>
      <p:sp>
        <p:nvSpPr>
          <p:cNvPr id="4" name="Slide Number Placeholder 3"/>
          <p:cNvSpPr>
            <a:spLocks noGrp="1"/>
          </p:cNvSpPr>
          <p:nvPr>
            <p:ph type="sldNum" sz="quarter" idx="10"/>
          </p:nvPr>
        </p:nvSpPr>
        <p:spPr/>
        <p:txBody>
          <a:bodyPr/>
          <a:lstStyle/>
          <a:p>
            <a:fld id="{AEBB6EAC-D04E-4C4F-845B-5086502CAC00}" type="slidenum">
              <a:rPr lang="en-US" smtClean="0"/>
              <a:pPr/>
              <a:t>7</a:t>
            </a:fld>
            <a:endParaRPr lang="en-US" dirty="0"/>
          </a:p>
        </p:txBody>
      </p:sp>
    </p:spTree>
    <p:extLst>
      <p:ext uri="{BB962C8B-B14F-4D97-AF65-F5344CB8AC3E}">
        <p14:creationId xmlns:p14="http://schemas.microsoft.com/office/powerpoint/2010/main" val="4909077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t>Regarding</a:t>
            </a:r>
            <a:r>
              <a:rPr lang="en-US" dirty="0" smtClean="0"/>
              <a:t> frequency of meetings, we found ourselves a bit more purpose driven during development of our Freight Plan, getting together pretty much on a quarterly basis.  Subsequent to that we slacked off to 1 or 2 times a year but are now trying to get back</a:t>
            </a:r>
            <a:r>
              <a:rPr lang="en-US" baseline="0" dirty="0" smtClean="0"/>
              <a:t> to a fairly consistent 3 to 4 times a year.</a:t>
            </a:r>
          </a:p>
          <a:p>
            <a:endParaRPr lang="en-US" baseline="0" dirty="0" smtClean="0"/>
          </a:p>
          <a:p>
            <a:r>
              <a:rPr lang="en-US" baseline="0" dirty="0" smtClean="0"/>
              <a:t>We hold most of our meetings here at MDOT, but are flexible to go elsewhere.  We’re not that big of a state that travel times are not a major concern</a:t>
            </a:r>
          </a:p>
          <a:p>
            <a:endParaRPr lang="en-US" baseline="0" dirty="0" smtClean="0"/>
          </a:p>
          <a:p>
            <a:r>
              <a:rPr lang="en-US" baseline="0" dirty="0" smtClean="0"/>
              <a:t>Agendas vary but we certainly try to stay topical…for instance, we just had a gas tax increase here in Maryland, tolls are also going up,  MAP-21 got new funding authorizations.  Plenty to talk about.  Agendas, obviously have to  be suited to your needs.</a:t>
            </a:r>
            <a:endParaRPr lang="en-US" dirty="0"/>
          </a:p>
        </p:txBody>
      </p:sp>
      <p:sp>
        <p:nvSpPr>
          <p:cNvPr id="4" name="Slide Number Placeholder 3"/>
          <p:cNvSpPr>
            <a:spLocks noGrp="1"/>
          </p:cNvSpPr>
          <p:nvPr>
            <p:ph type="sldNum" sz="quarter" idx="10"/>
          </p:nvPr>
        </p:nvSpPr>
        <p:spPr/>
        <p:txBody>
          <a:bodyPr/>
          <a:lstStyle/>
          <a:p>
            <a:fld id="{AEBB6EAC-D04E-4C4F-845B-5086502CAC00}"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I’ll sign off with some observations and lessons learned.</a:t>
            </a:r>
          </a:p>
          <a:p>
            <a:endParaRPr lang="en-US" b="0" dirty="0" smtClean="0"/>
          </a:p>
          <a:p>
            <a:r>
              <a:rPr lang="en-US" b="0" dirty="0" smtClean="0"/>
              <a:t>Initially, our main concern was simply the development of the freight plan.  It was a narrow focus and we needed to get a bit more global to keep these folks engaged.</a:t>
            </a:r>
          </a:p>
          <a:p>
            <a:endParaRPr lang="en-US" b="0" dirty="0" smtClean="0"/>
          </a:p>
          <a:p>
            <a:r>
              <a:rPr lang="en-US" b="0" dirty="0" smtClean="0"/>
              <a:t>Secondly, and as if we didn’t know, these folks are busy people….scheduling meetings was problematic.  I’d recommend planning well ahead of time with emails, reminders and early agendas.</a:t>
            </a:r>
          </a:p>
          <a:p>
            <a:endParaRPr lang="en-US" b="0" dirty="0" smtClean="0"/>
          </a:p>
          <a:p>
            <a:r>
              <a:rPr lang="en-US" b="0" dirty="0" smtClean="0"/>
              <a:t>Third, a strong state and local presence.  Our membership is basically close to home although we do have reps from CSX and NS as well as </a:t>
            </a:r>
            <a:r>
              <a:rPr lang="en-US" b="0" dirty="0" err="1" smtClean="0"/>
              <a:t>Wallenius-Wilhemsen</a:t>
            </a:r>
            <a:r>
              <a:rPr lang="en-US" b="0" dirty="0" smtClean="0"/>
              <a:t> shipping line.  They can offer us some national and inter-national perspectives.  And that’s good.  It still would be nice, in my opinion, to hear from some of the major trucking firms, the </a:t>
            </a:r>
            <a:r>
              <a:rPr lang="en-US" b="0" dirty="0" err="1" smtClean="0"/>
              <a:t>Schneiders</a:t>
            </a:r>
            <a:r>
              <a:rPr lang="en-US" b="0" dirty="0" smtClean="0"/>
              <a:t> and the J.B. Hunts who dispatch trucks from hundreds of miles away from Maryland but their decisions do affect what happens on our</a:t>
            </a:r>
            <a:r>
              <a:rPr lang="en-US" b="0" baseline="0" dirty="0" smtClean="0"/>
              <a:t> roadways.  How do you get them interested?</a:t>
            </a:r>
          </a:p>
          <a:p>
            <a:endParaRPr lang="en-US" b="0" baseline="0" dirty="0" smtClean="0"/>
          </a:p>
          <a:p>
            <a:r>
              <a:rPr lang="en-US" b="0" baseline="0" dirty="0" smtClean="0"/>
              <a:t>Next, probably an early on sentiment that was voiced was some skepticism over what government could do.  But I think these outreach efforts, like this committee, have gone far to creating a better understanding. We often do talk about what we can and can’t do.</a:t>
            </a:r>
          </a:p>
          <a:p>
            <a:endParaRPr lang="en-US" b="0" baseline="0" dirty="0" smtClean="0"/>
          </a:p>
          <a:p>
            <a:r>
              <a:rPr lang="en-US" b="0" baseline="0" dirty="0" smtClean="0"/>
              <a:t>Next, brick and mortar projects remain of high interest, but the committee also appreciates where our policy decisions take us.</a:t>
            </a:r>
          </a:p>
          <a:p>
            <a:endParaRPr lang="en-US" b="0" baseline="0" dirty="0" smtClean="0"/>
          </a:p>
          <a:p>
            <a:r>
              <a:rPr lang="en-US" b="0" baseline="0" dirty="0" smtClean="0"/>
              <a:t>Finally, our members have stayed engaged.  We still have some originals from 2006.  And it has been a pleasure to work with them.</a:t>
            </a:r>
          </a:p>
          <a:p>
            <a:endParaRPr lang="en-US" b="0" baseline="0" dirty="0" smtClean="0"/>
          </a:p>
          <a:p>
            <a:r>
              <a:rPr lang="en-US" b="0" baseline="0" dirty="0" smtClean="0"/>
              <a:t>With that I’ll turn it over to Will who can speak to current activities and what’s in store for the future.</a:t>
            </a:r>
            <a:endParaRPr lang="en-US" b="0" dirty="0"/>
          </a:p>
        </p:txBody>
      </p:sp>
      <p:sp>
        <p:nvSpPr>
          <p:cNvPr id="4" name="Slide Number Placeholder 3"/>
          <p:cNvSpPr>
            <a:spLocks noGrp="1"/>
          </p:cNvSpPr>
          <p:nvPr>
            <p:ph type="sldNum" sz="quarter" idx="10"/>
          </p:nvPr>
        </p:nvSpPr>
        <p:spPr/>
        <p:txBody>
          <a:bodyPr/>
          <a:lstStyle/>
          <a:p>
            <a:fld id="{AEBB6EAC-D04E-4C4F-845B-5086502CAC00}" type="slidenum">
              <a:rPr lang="en-US" smtClean="0"/>
              <a:pPr/>
              <a:t>9</a:t>
            </a:fld>
            <a:endParaRPr lang="en-US" dirty="0"/>
          </a:p>
        </p:txBody>
      </p:sp>
    </p:spTree>
    <p:extLst>
      <p:ext uri="{BB962C8B-B14F-4D97-AF65-F5344CB8AC3E}">
        <p14:creationId xmlns:p14="http://schemas.microsoft.com/office/powerpoint/2010/main" val="26375569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F8DC9777-218E-47B0-8A94-40519A17A9F2}" type="datetimeFigureOut">
              <a:rPr lang="en-US" smtClean="0"/>
              <a:pPr/>
              <a:t>5/15/2013</a:t>
            </a:fld>
            <a:endParaRPr lang="en-US"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368B2491-EF35-4077-87CA-26B291E71B9A}"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8DC9777-218E-47B0-8A94-40519A17A9F2}" type="datetimeFigureOut">
              <a:rPr lang="en-US" smtClean="0"/>
              <a:pPr/>
              <a:t>5/15/2013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8B2491-EF35-4077-87CA-26B291E71B9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F8DC9777-218E-47B0-8A94-40519A17A9F2}" type="datetimeFigureOut">
              <a:rPr lang="en-US" smtClean="0"/>
              <a:pPr/>
              <a:t>5/15/2013</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Slide Number Placeholder 5"/>
          <p:cNvSpPr>
            <a:spLocks noGrp="1"/>
          </p:cNvSpPr>
          <p:nvPr>
            <p:ph type="sldNum" sz="quarter" idx="12"/>
          </p:nvPr>
        </p:nvSpPr>
        <p:spPr>
          <a:xfrm rot="5400000">
            <a:off x="5989638" y="144462"/>
            <a:ext cx="533400" cy="244476"/>
          </a:xfrm>
        </p:spPr>
        <p:txBody>
          <a:bodyPr/>
          <a:lstStyle/>
          <a:p>
            <a:fld id="{368B2491-EF35-4077-87CA-26B291E71B9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8DC9777-218E-47B0-8A94-40519A17A9F2}" type="datetimeFigureOut">
              <a:rPr lang="en-US" smtClean="0"/>
              <a:pPr/>
              <a:t>5/15/2013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368B2491-EF35-4077-87CA-26B291E71B9A}" type="slidenum">
              <a:rPr lang="en-US" smtClean="0"/>
              <a:pPr/>
              <a:t>‹#›</a:t>
            </a:fld>
            <a:endParaRPr lang="en-US"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F8DC9777-218E-47B0-8A94-40519A17A9F2}" type="datetimeFigureOut">
              <a:rPr lang="en-US" smtClean="0"/>
              <a:pPr/>
              <a:t>5/15/2013</a:t>
            </a:fld>
            <a:endParaRPr lang="en-US" dirty="0"/>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368B2491-EF35-4077-87CA-26B291E71B9A}" type="slidenum">
              <a:rPr lang="en-US" smtClean="0"/>
              <a:pPr/>
              <a:t>‹#›</a:t>
            </a:fld>
            <a:endParaRPr lang="en-US" dirty="0"/>
          </a:p>
        </p:txBody>
      </p:sp>
      <p:sp>
        <p:nvSpPr>
          <p:cNvPr id="14" name="Footer Placeholder 13"/>
          <p:cNvSpPr>
            <a:spLocks noGrp="1"/>
          </p:cNvSpPr>
          <p:nvPr>
            <p:ph type="ftr" sz="quarter" idx="12"/>
          </p:nvPr>
        </p:nvSpPr>
        <p:spPr/>
        <p:txBody>
          <a:body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F8DC9777-218E-47B0-8A94-40519A17A9F2}" type="datetimeFigureOut">
              <a:rPr lang="en-US" smtClean="0"/>
              <a:pPr/>
              <a:t>5/15/2013</a:t>
            </a:fld>
            <a:endParaRPr lang="en-US" dirty="0"/>
          </a:p>
        </p:txBody>
      </p:sp>
      <p:sp>
        <p:nvSpPr>
          <p:cNvPr id="10" name="Slide Number Placeholder 9"/>
          <p:cNvSpPr>
            <a:spLocks noGrp="1"/>
          </p:cNvSpPr>
          <p:nvPr>
            <p:ph type="sldNum" sz="quarter" idx="16"/>
          </p:nvPr>
        </p:nvSpPr>
        <p:spPr/>
        <p:txBody>
          <a:bodyPr rtlCol="0"/>
          <a:lstStyle/>
          <a:p>
            <a:fld id="{368B2491-EF35-4077-87CA-26B291E71B9A}" type="slidenum">
              <a:rPr lang="en-US" smtClean="0"/>
              <a:pPr/>
              <a:t>‹#›</a:t>
            </a:fld>
            <a:endParaRPr lang="en-US" dirty="0"/>
          </a:p>
        </p:txBody>
      </p:sp>
      <p:sp>
        <p:nvSpPr>
          <p:cNvPr id="12" name="Footer Placeholder 11"/>
          <p:cNvSpPr>
            <a:spLocks noGrp="1"/>
          </p:cNvSpPr>
          <p:nvPr>
            <p:ph type="ftr" sz="quarter" idx="17"/>
          </p:nvPr>
        </p:nvSpPr>
        <p:spPr/>
        <p:txBody>
          <a:bodyPr rtlCol="0"/>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F8DC9777-218E-47B0-8A94-40519A17A9F2}" type="datetimeFigureOut">
              <a:rPr lang="en-US" smtClean="0"/>
              <a:pPr/>
              <a:t>5/15/2013</a:t>
            </a:fld>
            <a:endParaRPr lang="en-US" dirty="0"/>
          </a:p>
        </p:txBody>
      </p:sp>
      <p:sp>
        <p:nvSpPr>
          <p:cNvPr id="12" name="Slide Number Placeholder 11"/>
          <p:cNvSpPr>
            <a:spLocks noGrp="1"/>
          </p:cNvSpPr>
          <p:nvPr>
            <p:ph type="sldNum" sz="quarter" idx="16"/>
          </p:nvPr>
        </p:nvSpPr>
        <p:spPr/>
        <p:txBody>
          <a:bodyPr rtlCol="0"/>
          <a:lstStyle/>
          <a:p>
            <a:fld id="{368B2491-EF35-4077-87CA-26B291E71B9A}" type="slidenum">
              <a:rPr lang="en-US" smtClean="0"/>
              <a:pPr/>
              <a:t>‹#›</a:t>
            </a:fld>
            <a:endParaRPr lang="en-US" dirty="0"/>
          </a:p>
        </p:txBody>
      </p:sp>
      <p:sp>
        <p:nvSpPr>
          <p:cNvPr id="14" name="Footer Placeholder 13"/>
          <p:cNvSpPr>
            <a:spLocks noGrp="1"/>
          </p:cNvSpPr>
          <p:nvPr>
            <p:ph type="ftr" sz="quarter" idx="17"/>
          </p:nvPr>
        </p:nvSpPr>
        <p:spPr/>
        <p:txBody>
          <a:bodyPr rtlCol="0"/>
          <a:lstStyle/>
          <a:p>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8DC9777-218E-47B0-8A94-40519A17A9F2}" type="datetimeFigureOut">
              <a:rPr lang="en-US" smtClean="0"/>
              <a:pPr/>
              <a:t>5/15/2013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368B2491-EF35-4077-87CA-26B291E71B9A}"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DC9777-218E-47B0-8A94-40519A17A9F2}" type="datetimeFigureOut">
              <a:rPr lang="en-US" smtClean="0"/>
              <a:pPr/>
              <a:t>5/15/2013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368B2491-EF35-4077-87CA-26B291E71B9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8DC9777-218E-47B0-8A94-40519A17A9F2}" type="datetimeFigureOut">
              <a:rPr lang="en-US" smtClean="0"/>
              <a:pPr/>
              <a:t>5/15/2013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368B2491-EF35-4077-87CA-26B291E71B9A}" type="slidenum">
              <a:rPr lang="en-US" smtClean="0"/>
              <a:pPr/>
              <a:t>‹#›</a:t>
            </a:fld>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Date Placeholder 11"/>
          <p:cNvSpPr>
            <a:spLocks noGrp="1"/>
          </p:cNvSpPr>
          <p:nvPr>
            <p:ph type="dt" sz="half" idx="10"/>
          </p:nvPr>
        </p:nvSpPr>
        <p:spPr>
          <a:xfrm>
            <a:off x="6248400" y="6248400"/>
            <a:ext cx="2667000" cy="365125"/>
          </a:xfrm>
        </p:spPr>
        <p:txBody>
          <a:bodyPr rtlCol="0"/>
          <a:lstStyle/>
          <a:p>
            <a:fld id="{F8DC9777-218E-47B0-8A94-40519A17A9F2}" type="datetimeFigureOut">
              <a:rPr lang="en-US" smtClean="0"/>
              <a:pPr/>
              <a:t>5/15/2013</a:t>
            </a:fld>
            <a:endParaRPr lang="en-US" dirty="0"/>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368B2491-EF35-4077-87CA-26B291E71B9A}" type="slidenum">
              <a:rPr lang="en-US" smtClean="0"/>
              <a:pPr/>
              <a:t>‹#›</a:t>
            </a:fld>
            <a:endParaRPr lang="en-US" dirty="0"/>
          </a:p>
        </p:txBody>
      </p:sp>
      <p:sp>
        <p:nvSpPr>
          <p:cNvPr id="14" name="Footer Placeholder 13"/>
          <p:cNvSpPr>
            <a:spLocks noGrp="1"/>
          </p:cNvSpPr>
          <p:nvPr>
            <p:ph type="ftr" sz="quarter" idx="12"/>
          </p:nvPr>
        </p:nvSpPr>
        <p:spPr>
          <a:xfrm>
            <a:off x="1600200" y="6248206"/>
            <a:ext cx="4572000" cy="365125"/>
          </a:xfrm>
        </p:spPr>
        <p:txBody>
          <a:bodyPr rtlCol="0"/>
          <a:lstStyle/>
          <a:p>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dirty="0"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F8DC9777-218E-47B0-8A94-40519A17A9F2}" type="datetimeFigureOut">
              <a:rPr lang="en-US" smtClean="0"/>
              <a:pPr/>
              <a:t>5/15/2013</a:t>
            </a:fld>
            <a:endParaRPr lang="en-US"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368B2491-EF35-4077-87CA-26B291E71B9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poberle@mdot.state.md.us"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mailto:wgayle1@mdot.state.md.u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3400" y="609600"/>
            <a:ext cx="8077200" cy="2892552"/>
          </a:xfrm>
        </p:spPr>
        <p:txBody>
          <a:bodyPr>
            <a:normAutofit/>
          </a:bodyPr>
          <a:lstStyle/>
          <a:p>
            <a:r>
              <a:rPr lang="en-US" b="1" dirty="0" smtClean="0">
                <a:solidFill>
                  <a:schemeClr val="bg1"/>
                </a:solidFill>
                <a:effectLst>
                  <a:outerShdw blurRad="38100" dist="38100" dir="2700000" algn="tl">
                    <a:srgbClr val="000000">
                      <a:alpha val="43137"/>
                    </a:srgbClr>
                  </a:outerShdw>
                </a:effectLst>
              </a:rPr>
              <a:t>Maryland’s Freight stakeholder advisory committee</a:t>
            </a:r>
            <a:endParaRPr lang="en-US" dirty="0">
              <a:solidFill>
                <a:schemeClr val="bg1"/>
              </a:solidFill>
            </a:endParaRPr>
          </a:p>
        </p:txBody>
      </p:sp>
      <p:sp>
        <p:nvSpPr>
          <p:cNvPr id="3" name="Subtitle 2"/>
          <p:cNvSpPr>
            <a:spLocks noGrp="1"/>
          </p:cNvSpPr>
          <p:nvPr>
            <p:ph type="subTitle" idx="1"/>
          </p:nvPr>
        </p:nvSpPr>
        <p:spPr>
          <a:xfrm>
            <a:off x="762000" y="4191000"/>
            <a:ext cx="8077200" cy="1499616"/>
          </a:xfrm>
        </p:spPr>
        <p:txBody>
          <a:bodyPr>
            <a:normAutofit fontScale="55000" lnSpcReduction="20000"/>
          </a:bodyPr>
          <a:lstStyle/>
          <a:p>
            <a:pPr>
              <a:lnSpc>
                <a:spcPct val="80000"/>
              </a:lnSpc>
            </a:pPr>
            <a:r>
              <a:rPr lang="en-US" sz="2500" b="1" dirty="0" smtClean="0">
                <a:solidFill>
                  <a:schemeClr val="bg1"/>
                </a:solidFill>
              </a:rPr>
              <a:t>Federal Highway Administration, Office of Freight Management and Operations </a:t>
            </a:r>
          </a:p>
          <a:p>
            <a:pPr>
              <a:lnSpc>
                <a:spcPct val="80000"/>
              </a:lnSpc>
            </a:pPr>
            <a:r>
              <a:rPr lang="en-US" sz="2500" b="1" dirty="0" smtClean="0">
                <a:solidFill>
                  <a:schemeClr val="bg1"/>
                </a:solidFill>
              </a:rPr>
              <a:t>Talking Freight Seminar Series</a:t>
            </a:r>
          </a:p>
          <a:p>
            <a:pPr>
              <a:lnSpc>
                <a:spcPct val="80000"/>
              </a:lnSpc>
            </a:pPr>
            <a:r>
              <a:rPr lang="en-US" sz="2500" b="1" dirty="0" smtClean="0">
                <a:solidFill>
                  <a:schemeClr val="bg1"/>
                </a:solidFill>
              </a:rPr>
              <a:t>May, 15, 2013</a:t>
            </a:r>
          </a:p>
          <a:p>
            <a:r>
              <a:rPr lang="en-US" b="1" dirty="0" smtClean="0"/>
              <a:t>Maryland Department of Transportation</a:t>
            </a:r>
          </a:p>
          <a:p>
            <a:r>
              <a:rPr lang="en-US" b="1" dirty="0" smtClean="0"/>
              <a:t>Paul Oberle and William Gayle</a:t>
            </a:r>
          </a:p>
          <a:p>
            <a:r>
              <a:rPr lang="en-US" b="1" dirty="0" smtClean="0"/>
              <a:t>Office of Freight and Multimodalism</a:t>
            </a:r>
            <a:endParaRPr lang="en-US" b="1" dirty="0"/>
          </a:p>
        </p:txBody>
      </p:sp>
    </p:spTree>
    <p:extLst>
      <p:ext uri="{BB962C8B-B14F-4D97-AF65-F5344CB8AC3E}">
        <p14:creationId xmlns:p14="http://schemas.microsoft.com/office/powerpoint/2010/main" val="24619611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ed Rectangle 14"/>
          <p:cNvSpPr/>
          <p:nvPr/>
        </p:nvSpPr>
        <p:spPr>
          <a:xfrm>
            <a:off x="6400800" y="4114800"/>
            <a:ext cx="1981200" cy="2362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a:off x="3429000" y="4114800"/>
            <a:ext cx="1828800" cy="2362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a:off x="533400" y="4114800"/>
            <a:ext cx="1752600" cy="1905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Continued Development	</a:t>
            </a:r>
            <a:endParaRPr lang="en-US" dirty="0"/>
          </a:p>
        </p:txBody>
      </p:sp>
      <p:sp>
        <p:nvSpPr>
          <p:cNvPr id="3" name="Content Placeholder 2"/>
          <p:cNvSpPr>
            <a:spLocks noGrp="1"/>
          </p:cNvSpPr>
          <p:nvPr>
            <p:ph sz="quarter" idx="1"/>
          </p:nvPr>
        </p:nvSpPr>
        <p:spPr>
          <a:xfrm>
            <a:off x="533400" y="1600200"/>
            <a:ext cx="8153400" cy="2819400"/>
          </a:xfrm>
        </p:spPr>
        <p:txBody>
          <a:bodyPr>
            <a:normAutofit fontScale="77500" lnSpcReduction="20000"/>
          </a:bodyPr>
          <a:lstStyle/>
          <a:p>
            <a:r>
              <a:rPr lang="en-US" dirty="0" smtClean="0"/>
              <a:t>“Living” Committee</a:t>
            </a:r>
          </a:p>
          <a:p>
            <a:pPr lvl="1"/>
            <a:r>
              <a:rPr lang="en-US" dirty="0" smtClean="0"/>
              <a:t>Goals have broadened as time has passed</a:t>
            </a:r>
          </a:p>
          <a:p>
            <a:r>
              <a:rPr lang="en-US" dirty="0" smtClean="0"/>
              <a:t>FSAC benefits from institutional commitment: </a:t>
            </a:r>
          </a:p>
          <a:p>
            <a:pPr lvl="1"/>
            <a:r>
              <a:rPr lang="en-US" dirty="0" smtClean="0"/>
              <a:t>Intermodal Freight Committee – Multimodal internal freight stakeholder advisory group.  </a:t>
            </a:r>
          </a:p>
          <a:p>
            <a:pPr lvl="1"/>
            <a:r>
              <a:rPr lang="en-US" dirty="0" smtClean="0"/>
              <a:t>Interagency Coordinating Group – Includes enforcement and credentialing stakeholders  as well as SHA and MDTA stakeholders</a:t>
            </a:r>
          </a:p>
          <a:p>
            <a:pPr lvl="1">
              <a:buNone/>
            </a:pPr>
            <a:r>
              <a:rPr lang="en-US" dirty="0" smtClean="0"/>
              <a:t>   </a:t>
            </a:r>
          </a:p>
          <a:p>
            <a:endParaRPr lang="en-US" dirty="0" smtClean="0"/>
          </a:p>
          <a:p>
            <a:endParaRPr lang="en-US" dirty="0" smtClean="0"/>
          </a:p>
          <a:p>
            <a:endParaRPr lang="en-US" dirty="0"/>
          </a:p>
        </p:txBody>
      </p:sp>
      <p:sp>
        <p:nvSpPr>
          <p:cNvPr id="8" name="Right Arrow 7"/>
          <p:cNvSpPr/>
          <p:nvPr/>
        </p:nvSpPr>
        <p:spPr>
          <a:xfrm>
            <a:off x="2590800" y="4648200"/>
            <a:ext cx="533400" cy="914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5638800" y="4724400"/>
            <a:ext cx="533400" cy="914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09600" y="4191000"/>
            <a:ext cx="1752600" cy="2938522"/>
          </a:xfrm>
          <a:prstGeom prst="rect">
            <a:avLst/>
          </a:prstGeom>
          <a:noFill/>
        </p:spPr>
        <p:txBody>
          <a:bodyPr wrap="square" rtlCol="0">
            <a:spAutoFit/>
          </a:bodyPr>
          <a:lstStyle/>
          <a:p>
            <a:r>
              <a:rPr lang="en-US" b="1" u="sng" dirty="0" smtClean="0"/>
              <a:t>FSAC - 2007</a:t>
            </a:r>
          </a:p>
          <a:p>
            <a:r>
              <a:rPr lang="en-US" dirty="0" smtClean="0"/>
              <a:t>Principally focused on development of Freight Plan</a:t>
            </a:r>
          </a:p>
          <a:p>
            <a:endParaRPr lang="en-US" dirty="0" smtClean="0"/>
          </a:p>
          <a:p>
            <a:endParaRPr lang="en-US" dirty="0" smtClean="0"/>
          </a:p>
          <a:p>
            <a:endParaRPr lang="en-US" dirty="0" smtClean="0"/>
          </a:p>
          <a:p>
            <a:endParaRPr lang="en-US" dirty="0" smtClean="0"/>
          </a:p>
          <a:p>
            <a:endParaRPr lang="en-US" dirty="0"/>
          </a:p>
        </p:txBody>
      </p:sp>
      <p:sp>
        <p:nvSpPr>
          <p:cNvPr id="11" name="TextBox 10"/>
          <p:cNvSpPr txBox="1"/>
          <p:nvPr/>
        </p:nvSpPr>
        <p:spPr>
          <a:xfrm>
            <a:off x="3505200" y="4191000"/>
            <a:ext cx="1752600" cy="2031325"/>
          </a:xfrm>
          <a:prstGeom prst="rect">
            <a:avLst/>
          </a:prstGeom>
          <a:noFill/>
        </p:spPr>
        <p:txBody>
          <a:bodyPr wrap="square" rtlCol="0">
            <a:spAutoFit/>
          </a:bodyPr>
          <a:lstStyle/>
          <a:p>
            <a:pPr>
              <a:buFont typeface="Arial" pitchFamily="34" charset="0"/>
              <a:buChar char="•"/>
            </a:pPr>
            <a:r>
              <a:rPr lang="en-US" dirty="0" smtClean="0"/>
              <a:t> Freight Plan Developed</a:t>
            </a:r>
          </a:p>
          <a:p>
            <a:pPr>
              <a:buFont typeface="Arial" pitchFamily="34" charset="0"/>
              <a:buChar char="•"/>
            </a:pPr>
            <a:r>
              <a:rPr lang="en-US" dirty="0" smtClean="0"/>
              <a:t>Changes in Freight Industry</a:t>
            </a:r>
          </a:p>
          <a:p>
            <a:pPr>
              <a:buFont typeface="Arial" pitchFamily="34" charset="0"/>
              <a:buChar char="•"/>
            </a:pPr>
            <a:r>
              <a:rPr lang="en-US" dirty="0" smtClean="0"/>
              <a:t>MAP-21</a:t>
            </a:r>
          </a:p>
          <a:p>
            <a:pPr>
              <a:buFont typeface="Arial" pitchFamily="34" charset="0"/>
              <a:buChar char="•"/>
            </a:pPr>
            <a:r>
              <a:rPr lang="en-US" dirty="0" smtClean="0"/>
              <a:t>Institutional Commitment</a:t>
            </a:r>
            <a:endParaRPr lang="en-US" dirty="0"/>
          </a:p>
        </p:txBody>
      </p:sp>
      <p:sp>
        <p:nvSpPr>
          <p:cNvPr id="12" name="TextBox 11"/>
          <p:cNvSpPr txBox="1"/>
          <p:nvPr/>
        </p:nvSpPr>
        <p:spPr>
          <a:xfrm>
            <a:off x="6477000" y="4191000"/>
            <a:ext cx="1828800" cy="3693319"/>
          </a:xfrm>
          <a:prstGeom prst="rect">
            <a:avLst/>
          </a:prstGeom>
          <a:noFill/>
        </p:spPr>
        <p:txBody>
          <a:bodyPr wrap="square" rtlCol="0">
            <a:spAutoFit/>
          </a:bodyPr>
          <a:lstStyle/>
          <a:p>
            <a:r>
              <a:rPr lang="en-US" b="1" u="sng" dirty="0" smtClean="0"/>
              <a:t>FSAC - Current</a:t>
            </a:r>
          </a:p>
          <a:p>
            <a:pPr>
              <a:buFont typeface="Arial" pitchFamily="34" charset="0"/>
              <a:buChar char="•"/>
            </a:pPr>
            <a:r>
              <a:rPr lang="en-US" dirty="0" smtClean="0"/>
              <a:t> Ability to adapt</a:t>
            </a:r>
          </a:p>
          <a:p>
            <a:pPr>
              <a:buFont typeface="Arial" pitchFamily="34" charset="0"/>
              <a:buChar char="•"/>
            </a:pPr>
            <a:r>
              <a:rPr lang="en-US" dirty="0" smtClean="0"/>
              <a:t>Focus is not confined to Freight plan but to goods movement as well</a:t>
            </a:r>
          </a:p>
          <a:p>
            <a:pPr>
              <a:buFont typeface="Arial" pitchFamily="34" charset="0"/>
              <a:buChar char="•"/>
            </a:pPr>
            <a:endParaRPr lang="en-US" dirty="0" smtClean="0"/>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FSAC Current Activities </a:t>
            </a:r>
            <a:endParaRPr lang="en-US" dirty="0"/>
          </a:p>
        </p:txBody>
      </p:sp>
      <p:sp>
        <p:nvSpPr>
          <p:cNvPr id="3" name="Content Placeholder 2"/>
          <p:cNvSpPr>
            <a:spLocks noGrp="1"/>
          </p:cNvSpPr>
          <p:nvPr>
            <p:ph sz="quarter" idx="2"/>
          </p:nvPr>
        </p:nvSpPr>
        <p:spPr>
          <a:xfrm>
            <a:off x="304800" y="1600200"/>
            <a:ext cx="8610600" cy="1676400"/>
          </a:xfrm>
        </p:spPr>
        <p:txBody>
          <a:bodyPr>
            <a:normAutofit/>
          </a:bodyPr>
          <a:lstStyle/>
          <a:p>
            <a:r>
              <a:rPr lang="en-US" sz="2400" dirty="0" smtClean="0"/>
              <a:t>Since MAP-21, focus is on expanding membership</a:t>
            </a:r>
          </a:p>
          <a:p>
            <a:pPr lvl="1"/>
            <a:r>
              <a:rPr lang="en-US" sz="2000" dirty="0" smtClean="0"/>
              <a:t>Diversity brings strength</a:t>
            </a:r>
          </a:p>
          <a:p>
            <a:r>
              <a:rPr lang="en-US" sz="2400" dirty="0" smtClean="0"/>
              <a:t>Selection process now: </a:t>
            </a:r>
          </a:p>
          <a:p>
            <a:endParaRPr lang="en-US" dirty="0" smtClean="0"/>
          </a:p>
          <a:p>
            <a:endParaRPr lang="en-US" dirty="0" smtClean="0"/>
          </a:p>
        </p:txBody>
      </p:sp>
      <p:graphicFrame>
        <p:nvGraphicFramePr>
          <p:cNvPr id="5" name="Diagram 4"/>
          <p:cNvGraphicFramePr/>
          <p:nvPr/>
        </p:nvGraphicFramePr>
        <p:xfrm>
          <a:off x="1828800" y="2800350"/>
          <a:ext cx="6532880" cy="40576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FSAC Current Activities </a:t>
            </a:r>
            <a:endParaRPr lang="en-US" dirty="0"/>
          </a:p>
        </p:txBody>
      </p:sp>
      <p:sp>
        <p:nvSpPr>
          <p:cNvPr id="3" name="Content Placeholder 2"/>
          <p:cNvSpPr>
            <a:spLocks noGrp="1"/>
          </p:cNvSpPr>
          <p:nvPr>
            <p:ph sz="quarter" idx="1"/>
          </p:nvPr>
        </p:nvSpPr>
        <p:spPr/>
        <p:txBody>
          <a:bodyPr/>
          <a:lstStyle/>
          <a:p>
            <a:r>
              <a:rPr lang="en-US" dirty="0" smtClean="0"/>
              <a:t>In addition to Members, invited guests included:</a:t>
            </a:r>
          </a:p>
          <a:p>
            <a:pPr lvl="1"/>
            <a:r>
              <a:rPr lang="en-US" dirty="0" smtClean="0"/>
              <a:t>Short line Railroad</a:t>
            </a:r>
          </a:p>
          <a:p>
            <a:pPr lvl="1"/>
            <a:r>
              <a:rPr lang="en-US" dirty="0" smtClean="0"/>
              <a:t>Freight Forwarding/Brokerage Industry</a:t>
            </a:r>
          </a:p>
          <a:p>
            <a:pPr lvl="1"/>
            <a:r>
              <a:rPr lang="en-US" dirty="0" smtClean="0"/>
              <a:t>Truck Stop Center Operator</a:t>
            </a:r>
          </a:p>
          <a:p>
            <a:pPr lvl="1"/>
            <a:r>
              <a:rPr lang="en-US" dirty="0" smtClean="0"/>
              <a:t>Academia </a:t>
            </a:r>
          </a:p>
          <a:p>
            <a:endParaRPr lang="en-US" dirty="0"/>
          </a:p>
        </p:txBody>
      </p:sp>
      <p:graphicFrame>
        <p:nvGraphicFramePr>
          <p:cNvPr id="4" name="Chart 3"/>
          <p:cNvGraphicFramePr/>
          <p:nvPr/>
        </p:nvGraphicFramePr>
        <p:xfrm>
          <a:off x="2514600" y="3200400"/>
          <a:ext cx="6248400" cy="3886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FSAC Current Activities </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Leveraging participation</a:t>
            </a:r>
          </a:p>
          <a:p>
            <a:pPr lvl="1"/>
            <a:r>
              <a:rPr lang="en-US" dirty="0" smtClean="0"/>
              <a:t>Project/programming input</a:t>
            </a:r>
          </a:p>
          <a:p>
            <a:pPr lvl="1"/>
            <a:r>
              <a:rPr lang="en-US" dirty="0" smtClean="0"/>
              <a:t>Engagement with Members</a:t>
            </a:r>
          </a:p>
          <a:p>
            <a:pPr lvl="2"/>
            <a:r>
              <a:rPr lang="en-US" dirty="0" smtClean="0"/>
              <a:t>Want to provide updates but also encourage dialog.   </a:t>
            </a:r>
          </a:p>
          <a:p>
            <a:pPr lvl="2"/>
            <a:r>
              <a:rPr lang="en-US" dirty="0" smtClean="0"/>
              <a:t>Interesting Presentations with private sector stakeholders in mind.</a:t>
            </a:r>
          </a:p>
          <a:p>
            <a:pPr lvl="1"/>
            <a:r>
              <a:rPr lang="en-US" dirty="0" smtClean="0"/>
              <a:t>Serves as forum for discussing and identifying freight issues</a:t>
            </a:r>
          </a:p>
          <a:p>
            <a:pPr lvl="2"/>
            <a:r>
              <a:rPr lang="en-US" dirty="0" smtClean="0"/>
              <a:t>EXAMPLE: </a:t>
            </a:r>
          </a:p>
          <a:p>
            <a:pPr lvl="3"/>
            <a:r>
              <a:rPr lang="en-US" dirty="0" smtClean="0"/>
              <a:t>Driver’s Shortage </a:t>
            </a:r>
          </a:p>
          <a:p>
            <a:pPr lvl="3"/>
            <a:r>
              <a:rPr lang="en-US" dirty="0" smtClean="0"/>
              <a:t>Freight Education/Outreach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FSAC Next Steps</a:t>
            </a:r>
            <a:endParaRPr lang="en-US" dirty="0"/>
          </a:p>
        </p:txBody>
      </p:sp>
      <p:sp>
        <p:nvSpPr>
          <p:cNvPr id="3" name="Content Placeholder 2"/>
          <p:cNvSpPr>
            <a:spLocks noGrp="1"/>
          </p:cNvSpPr>
          <p:nvPr>
            <p:ph sz="quarter" idx="1"/>
          </p:nvPr>
        </p:nvSpPr>
        <p:spPr/>
        <p:txBody>
          <a:bodyPr>
            <a:normAutofit fontScale="92500"/>
          </a:bodyPr>
          <a:lstStyle/>
          <a:p>
            <a:pPr lvl="1"/>
            <a:r>
              <a:rPr lang="en-US" sz="2900" dirty="0" smtClean="0"/>
              <a:t>Continue to strengthen and diversify membership </a:t>
            </a:r>
          </a:p>
          <a:p>
            <a:pPr lvl="1"/>
            <a:r>
              <a:rPr lang="en-US" sz="2900" dirty="0" smtClean="0"/>
              <a:t>Emphasis on outcome based activities/presentations </a:t>
            </a:r>
          </a:p>
          <a:p>
            <a:pPr lvl="2"/>
            <a:r>
              <a:rPr lang="en-US" sz="2600" dirty="0" smtClean="0"/>
              <a:t>EXAMPLES: </a:t>
            </a:r>
          </a:p>
          <a:p>
            <a:pPr lvl="3"/>
            <a:r>
              <a:rPr lang="en-US" sz="2600" dirty="0" smtClean="0"/>
              <a:t>State and Federal Performance Measures</a:t>
            </a:r>
          </a:p>
          <a:p>
            <a:pPr lvl="3"/>
            <a:r>
              <a:rPr lang="en-US" sz="2600" dirty="0" smtClean="0"/>
              <a:t>Identification of new state freight route designations</a:t>
            </a:r>
          </a:p>
          <a:p>
            <a:pPr lvl="3"/>
            <a:r>
              <a:rPr lang="en-US" sz="2600" dirty="0" smtClean="0"/>
              <a:t>Scenario planning exercises</a:t>
            </a:r>
          </a:p>
          <a:p>
            <a:pPr lvl="1"/>
            <a:r>
              <a:rPr lang="en-US" sz="2900" dirty="0" smtClean="0"/>
              <a:t>Continued involvement with Maryland Statewide Freight Planning efforts</a:t>
            </a:r>
          </a:p>
          <a:p>
            <a:pPr lvl="2"/>
            <a:r>
              <a:rPr lang="en-US" sz="2600" dirty="0" smtClean="0"/>
              <a:t>Updates</a:t>
            </a:r>
          </a:p>
          <a:p>
            <a:pPr lvl="2"/>
            <a:r>
              <a:rPr lang="en-US" sz="2600" dirty="0" smtClean="0"/>
              <a:t>Education/Outreach efforts </a:t>
            </a:r>
          </a:p>
          <a:p>
            <a:pPr lvl="1"/>
            <a:endParaRPr lang="en-US" dirty="0" smtClean="0"/>
          </a:p>
          <a:p>
            <a:pPr lvl="2"/>
            <a:endParaRPr lang="en-US" dirty="0" smtClean="0"/>
          </a:p>
          <a:p>
            <a:pPr lvl="1"/>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or additional information</a:t>
            </a:r>
            <a:endParaRPr lang="en-US" dirty="0"/>
          </a:p>
        </p:txBody>
      </p:sp>
      <p:sp>
        <p:nvSpPr>
          <p:cNvPr id="3" name="Content Placeholder 2"/>
          <p:cNvSpPr>
            <a:spLocks noGrp="1"/>
          </p:cNvSpPr>
          <p:nvPr>
            <p:ph sz="quarter" idx="1"/>
          </p:nvPr>
        </p:nvSpPr>
        <p:spPr>
          <a:xfrm>
            <a:off x="457200" y="1600200"/>
            <a:ext cx="8382000" cy="4495800"/>
          </a:xfrm>
        </p:spPr>
        <p:txBody>
          <a:bodyPr/>
          <a:lstStyle/>
          <a:p>
            <a:r>
              <a:rPr lang="en-US" dirty="0" smtClean="0"/>
              <a:t>For more information please feel free to contact us at: </a:t>
            </a:r>
          </a:p>
          <a:p>
            <a:pPr lvl="1"/>
            <a:r>
              <a:rPr lang="en-US" sz="2400" dirty="0" smtClean="0"/>
              <a:t>Paul Oberle, 410-684-7067 or </a:t>
            </a:r>
            <a:r>
              <a:rPr lang="en-US" sz="2400" dirty="0" smtClean="0">
                <a:hlinkClick r:id="rId3"/>
              </a:rPr>
              <a:t>poberle@mdot.state.md.us</a:t>
            </a:r>
            <a:r>
              <a:rPr lang="en-US" sz="2400" dirty="0" smtClean="0"/>
              <a:t> </a:t>
            </a:r>
          </a:p>
          <a:p>
            <a:pPr lvl="1"/>
            <a:r>
              <a:rPr lang="en-US" sz="2300" dirty="0" smtClean="0"/>
              <a:t>William Gayle, 410-684-7064 or </a:t>
            </a:r>
            <a:r>
              <a:rPr lang="en-US" sz="2300" dirty="0" smtClean="0">
                <a:hlinkClick r:id="rId4"/>
              </a:rPr>
              <a:t>wgayle1@mdot.state.md.us</a:t>
            </a:r>
            <a:r>
              <a:rPr lang="en-US" sz="2300" dirty="0" smtClean="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sz="quarter" idx="1"/>
          </p:nvPr>
        </p:nvSpPr>
        <p:spPr>
          <a:xfrm>
            <a:off x="612648" y="1600200"/>
            <a:ext cx="8153400" cy="4495800"/>
          </a:xfrm>
        </p:spPr>
        <p:txBody>
          <a:bodyPr>
            <a:normAutofit/>
          </a:bodyPr>
          <a:lstStyle/>
          <a:p>
            <a:r>
              <a:rPr lang="en-US" dirty="0" smtClean="0"/>
              <a:t>Provide an overview on Maryland Department of Transportation’s Freight Stakeholders Advisory Committee (FSAC)</a:t>
            </a:r>
          </a:p>
          <a:p>
            <a:r>
              <a:rPr lang="en-US" dirty="0" smtClean="0"/>
              <a:t>Discuss membership and selection process</a:t>
            </a:r>
          </a:p>
          <a:p>
            <a:r>
              <a:rPr lang="en-US" dirty="0" smtClean="0"/>
              <a:t>Offer early observations and lessons learned</a:t>
            </a:r>
          </a:p>
          <a:p>
            <a:r>
              <a:rPr lang="en-US" dirty="0" smtClean="0"/>
              <a:t>Present an overview of how FSAC has developed and current activities</a:t>
            </a:r>
          </a:p>
          <a:p>
            <a:r>
              <a:rPr lang="en-US" dirty="0" smtClean="0"/>
              <a:t>Provide a vision for FSAC in the future</a:t>
            </a:r>
          </a:p>
          <a:p>
            <a:endParaRPr lang="en-US" dirty="0" smtClean="0"/>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Department Organization </a:t>
            </a:r>
            <a:endParaRPr lang="en-US" dirty="0"/>
          </a:p>
        </p:txBody>
      </p:sp>
      <p:sp>
        <p:nvSpPr>
          <p:cNvPr id="3" name="Content Placeholder 2"/>
          <p:cNvSpPr>
            <a:spLocks noGrp="1"/>
          </p:cNvSpPr>
          <p:nvPr>
            <p:ph sz="quarter" idx="1"/>
          </p:nvPr>
        </p:nvSpPr>
        <p:spPr/>
        <p:txBody>
          <a:bodyPr/>
          <a:lstStyle/>
          <a:p>
            <a:endParaRPr 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0871" y="1600200"/>
            <a:ext cx="83058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Freight Stakeholder Advisory Committee (FSAC) Overview</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High level group of freight industry leaders</a:t>
            </a:r>
            <a:endParaRPr lang="en-US" i="1" dirty="0" smtClean="0"/>
          </a:p>
          <a:p>
            <a:r>
              <a:rPr lang="en-US" dirty="0" smtClean="0"/>
              <a:t>Represents diverse commercial and business interests</a:t>
            </a:r>
          </a:p>
          <a:p>
            <a:r>
              <a:rPr lang="en-US" dirty="0" smtClean="0"/>
              <a:t>Represents diverse geographies and local communities</a:t>
            </a:r>
          </a:p>
          <a:p>
            <a:r>
              <a:rPr lang="en-US" dirty="0" smtClean="0"/>
              <a:t>Seeks ways to enhance freight mobility</a:t>
            </a:r>
          </a:p>
          <a:p>
            <a:r>
              <a:rPr lang="en-US" dirty="0" smtClean="0"/>
              <a:t>Helps to determine how the state’s freight system is used and potentially improved</a:t>
            </a:r>
          </a:p>
          <a:p>
            <a:r>
              <a:rPr lang="en-US" dirty="0" smtClean="0"/>
              <a:t>Increase Maryland’s global connectivity and competitiveness </a:t>
            </a:r>
          </a:p>
          <a:p>
            <a:r>
              <a:rPr lang="en-US" dirty="0" smtClean="0"/>
              <a:t>Enhance safety and security</a:t>
            </a:r>
          </a:p>
          <a:p>
            <a:r>
              <a:rPr lang="en-US" dirty="0" smtClean="0"/>
              <a:t>Balance freight demand with environmental preservation</a:t>
            </a:r>
          </a:p>
          <a:p>
            <a:r>
              <a:rPr lang="en-US" dirty="0" smtClean="0"/>
              <a:t>Provide insight into future goods movement – patterns and needs</a:t>
            </a:r>
          </a:p>
          <a:p>
            <a:endParaRPr lang="en-US" dirty="0" smtClean="0"/>
          </a:p>
          <a:p>
            <a:endParaRPr lang="en-US" dirty="0"/>
          </a:p>
        </p:txBody>
      </p:sp>
    </p:spTree>
    <p:extLst>
      <p:ext uri="{BB962C8B-B14F-4D97-AF65-F5344CB8AC3E}">
        <p14:creationId xmlns:p14="http://schemas.microsoft.com/office/powerpoint/2010/main" val="10433688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FSAC Background</a:t>
            </a:r>
            <a:endParaRPr lang="en-US" dirty="0"/>
          </a:p>
        </p:txBody>
      </p:sp>
      <p:sp>
        <p:nvSpPr>
          <p:cNvPr id="3" name="Content Placeholder 2"/>
          <p:cNvSpPr>
            <a:spLocks noGrp="1"/>
          </p:cNvSpPr>
          <p:nvPr>
            <p:ph sz="quarter" idx="1"/>
          </p:nvPr>
        </p:nvSpPr>
        <p:spPr/>
        <p:txBody>
          <a:bodyPr>
            <a:normAutofit/>
          </a:bodyPr>
          <a:lstStyle/>
          <a:p>
            <a:r>
              <a:rPr lang="en-US" dirty="0" smtClean="0"/>
              <a:t>Activities for Maryland Freight Plan started in 2006</a:t>
            </a:r>
          </a:p>
          <a:p>
            <a:r>
              <a:rPr lang="en-US" dirty="0" smtClean="0"/>
              <a:t>Advisory committee of public and private sector recognized as essential</a:t>
            </a:r>
          </a:p>
          <a:p>
            <a:r>
              <a:rPr lang="en-US" dirty="0" smtClean="0"/>
              <a:t>Freight Plan needs:</a:t>
            </a:r>
          </a:p>
          <a:p>
            <a:pPr lvl="1"/>
            <a:r>
              <a:rPr lang="en-US" dirty="0" smtClean="0"/>
              <a:t>Relevance </a:t>
            </a:r>
            <a:endParaRPr lang="en-US" dirty="0"/>
          </a:p>
          <a:p>
            <a:pPr lvl="1"/>
            <a:r>
              <a:rPr lang="en-US" dirty="0" smtClean="0"/>
              <a:t>Credibility</a:t>
            </a:r>
          </a:p>
          <a:p>
            <a:pPr lvl="1"/>
            <a:r>
              <a:rPr lang="en-US" dirty="0" smtClean="0"/>
              <a:t>Acceptance</a:t>
            </a:r>
            <a:endParaRPr lang="en-US" dirty="0"/>
          </a:p>
        </p:txBody>
      </p:sp>
    </p:spTree>
    <p:extLst>
      <p:ext uri="{BB962C8B-B14F-4D97-AF65-F5344CB8AC3E}">
        <p14:creationId xmlns:p14="http://schemas.microsoft.com/office/powerpoint/2010/main" val="37499640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FSAC Membership</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Executive level representatives</a:t>
            </a:r>
          </a:p>
          <a:p>
            <a:r>
              <a:rPr lang="en-US" dirty="0" smtClean="0"/>
              <a:t>Wide array of industry and government perspectives:</a:t>
            </a:r>
            <a:endParaRPr lang="en-US" dirty="0"/>
          </a:p>
          <a:p>
            <a:pPr lvl="1"/>
            <a:r>
              <a:rPr lang="en-US" sz="2300" dirty="0" smtClean="0"/>
              <a:t>Trucking Companies</a:t>
            </a:r>
            <a:endParaRPr lang="en-US" sz="2300" dirty="0"/>
          </a:p>
          <a:p>
            <a:pPr lvl="1"/>
            <a:r>
              <a:rPr lang="en-US" sz="2300" dirty="0" smtClean="0"/>
              <a:t>Steamship Line</a:t>
            </a:r>
            <a:endParaRPr lang="en-US" sz="2300" dirty="0"/>
          </a:p>
          <a:p>
            <a:pPr lvl="1"/>
            <a:r>
              <a:rPr lang="en-US" sz="2300" dirty="0" smtClean="0"/>
              <a:t>Shippers</a:t>
            </a:r>
            <a:endParaRPr lang="en-US" sz="2300" dirty="0"/>
          </a:p>
          <a:p>
            <a:pPr lvl="1"/>
            <a:r>
              <a:rPr lang="en-US" sz="2300" dirty="0" smtClean="0"/>
              <a:t>Facility operators</a:t>
            </a:r>
          </a:p>
          <a:p>
            <a:pPr lvl="1"/>
            <a:r>
              <a:rPr lang="en-US" sz="2300" dirty="0" smtClean="0"/>
              <a:t>Federal, State and MPO</a:t>
            </a:r>
          </a:p>
          <a:p>
            <a:r>
              <a:rPr lang="en-US" dirty="0" smtClean="0"/>
              <a:t>Previous service on Governor’s Committee and Boards</a:t>
            </a:r>
            <a:endParaRPr lang="en-US" dirty="0"/>
          </a:p>
          <a:p>
            <a:pPr>
              <a:buNone/>
            </a:pPr>
            <a:endParaRPr lang="en-US" dirty="0"/>
          </a:p>
        </p:txBody>
      </p:sp>
    </p:spTree>
    <p:extLst>
      <p:ext uri="{BB962C8B-B14F-4D97-AF65-F5344CB8AC3E}">
        <p14:creationId xmlns:p14="http://schemas.microsoft.com/office/powerpoint/2010/main" val="14469033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FSAC Selection Process</a:t>
            </a:r>
            <a:endParaRPr lang="en-US" dirty="0"/>
          </a:p>
        </p:txBody>
      </p:sp>
      <p:sp>
        <p:nvSpPr>
          <p:cNvPr id="6" name="TextBox 5"/>
          <p:cNvSpPr txBox="1"/>
          <p:nvPr/>
        </p:nvSpPr>
        <p:spPr>
          <a:xfrm>
            <a:off x="3276600" y="1600200"/>
            <a:ext cx="2209800" cy="584775"/>
          </a:xfrm>
          <a:prstGeom prst="rect">
            <a:avLst/>
          </a:prstGeom>
          <a:noFill/>
        </p:spPr>
        <p:txBody>
          <a:bodyPr wrap="square" rtlCol="0">
            <a:spAutoFit/>
          </a:bodyPr>
          <a:lstStyle/>
          <a:p>
            <a:pPr algn="ctr"/>
            <a:r>
              <a:rPr lang="en-US" sz="3200" dirty="0" smtClean="0"/>
              <a:t> </a:t>
            </a:r>
            <a:endParaRPr lang="en-US" sz="3200"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8138" y="1752600"/>
            <a:ext cx="8466137"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094029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FSAC Meetings</a:t>
            </a:r>
            <a:endParaRPr lang="en-US" dirty="0"/>
          </a:p>
        </p:txBody>
      </p:sp>
      <p:sp>
        <p:nvSpPr>
          <p:cNvPr id="3" name="Content Placeholder 2"/>
          <p:cNvSpPr>
            <a:spLocks noGrp="1"/>
          </p:cNvSpPr>
          <p:nvPr>
            <p:ph sz="quarter" idx="1"/>
          </p:nvPr>
        </p:nvSpPr>
        <p:spPr/>
        <p:txBody>
          <a:bodyPr>
            <a:normAutofit/>
          </a:bodyPr>
          <a:lstStyle/>
          <a:p>
            <a:r>
              <a:rPr lang="en-US" sz="2400" dirty="0" smtClean="0"/>
              <a:t>Met quarterly during development of Freight Plan</a:t>
            </a:r>
          </a:p>
          <a:p>
            <a:r>
              <a:rPr lang="en-US" sz="2400" dirty="0" smtClean="0"/>
              <a:t>Post Plan development……..1 to 2 times per year</a:t>
            </a:r>
          </a:p>
          <a:p>
            <a:r>
              <a:rPr lang="en-US" sz="2400" dirty="0" smtClean="0"/>
              <a:t>Currently anticipating a more regular 6 month interval between meetings</a:t>
            </a:r>
          </a:p>
          <a:p>
            <a:r>
              <a:rPr lang="en-US" sz="2400" dirty="0" smtClean="0"/>
              <a:t>Meetings generally held at MDOT….fairly central location</a:t>
            </a:r>
          </a:p>
          <a:p>
            <a:r>
              <a:rPr lang="en-US" sz="2400" dirty="0" smtClean="0"/>
              <a:t>Agendas vary…includes regular reports from members but also address hot topics (new policy developments, State and Federal funding and legislation, new projects, etc.)</a:t>
            </a: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Observations/Lessons Learned </a:t>
            </a:r>
            <a:endParaRPr lang="en-US" dirty="0"/>
          </a:p>
        </p:txBody>
      </p:sp>
      <p:sp>
        <p:nvSpPr>
          <p:cNvPr id="3" name="Content Placeholder 2"/>
          <p:cNvSpPr>
            <a:spLocks noGrp="1"/>
          </p:cNvSpPr>
          <p:nvPr>
            <p:ph sz="quarter" idx="1"/>
          </p:nvPr>
        </p:nvSpPr>
        <p:spPr/>
        <p:txBody>
          <a:bodyPr>
            <a:normAutofit fontScale="62500" lnSpcReduction="20000"/>
          </a:bodyPr>
          <a:lstStyle/>
          <a:p>
            <a:r>
              <a:rPr lang="en-US" sz="3400" dirty="0" smtClean="0"/>
              <a:t>Initial focus was narrow lacking broader goods movement perspectives </a:t>
            </a:r>
          </a:p>
          <a:p>
            <a:pPr lvl="1"/>
            <a:r>
              <a:rPr lang="en-US" sz="2800" dirty="0" smtClean="0"/>
              <a:t>As Statewide Freight Plan was developed, began taking broader global view</a:t>
            </a:r>
            <a:endParaRPr lang="en-US" dirty="0" smtClean="0"/>
          </a:p>
          <a:p>
            <a:r>
              <a:rPr lang="en-US" sz="3400" dirty="0" smtClean="0"/>
              <a:t>Members of Maryland’s FSAC were eager to participate, however, time constraints were problematic for scheduling meetings </a:t>
            </a:r>
          </a:p>
          <a:p>
            <a:pPr lvl="1"/>
            <a:r>
              <a:rPr lang="en-US" sz="3100" dirty="0" smtClean="0"/>
              <a:t>Sending “Save the Date” email well in advance of meetings helps to mitigate this as well as draft agenda a month ahead of time </a:t>
            </a:r>
          </a:p>
          <a:p>
            <a:pPr lvl="0"/>
            <a:r>
              <a:rPr lang="en-US" sz="3400" dirty="0" smtClean="0"/>
              <a:t>Strong state/local presence on the committee </a:t>
            </a:r>
          </a:p>
          <a:p>
            <a:pPr lvl="0"/>
            <a:r>
              <a:rPr lang="en-US" sz="3400" dirty="0" smtClean="0"/>
              <a:t>Some skepticism about government’s ability to improve problem areas</a:t>
            </a:r>
          </a:p>
          <a:p>
            <a:pPr lvl="1"/>
            <a:r>
              <a:rPr lang="en-US" sz="3100" dirty="0" smtClean="0"/>
              <a:t>Have tried to focus the conversation and identification of issues on those that MDOT has some control over  </a:t>
            </a:r>
          </a:p>
          <a:p>
            <a:pPr lvl="0"/>
            <a:r>
              <a:rPr lang="en-US" sz="3400" dirty="0" smtClean="0"/>
              <a:t>Interest higher in brick and mortar projects; appreciate policy related issues as well </a:t>
            </a:r>
          </a:p>
          <a:p>
            <a:pPr lvl="0"/>
            <a:r>
              <a:rPr lang="en-US" sz="3400" dirty="0" smtClean="0"/>
              <a:t>Most have stayed engaged and accessible</a:t>
            </a:r>
          </a:p>
          <a:p>
            <a:pPr lvl="1"/>
            <a:r>
              <a:rPr lang="en-US" sz="3100" dirty="0" smtClean="0"/>
              <a:t>FSAC continues to grow </a:t>
            </a:r>
            <a:endParaRPr lang="en-US" sz="3100" dirty="0"/>
          </a:p>
        </p:txBody>
      </p:sp>
    </p:spTree>
    <p:extLst>
      <p:ext uri="{BB962C8B-B14F-4D97-AF65-F5344CB8AC3E}">
        <p14:creationId xmlns:p14="http://schemas.microsoft.com/office/powerpoint/2010/main" val="288612290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2295</TotalTime>
  <Words>4159</Words>
  <Application>Microsoft Office PowerPoint</Application>
  <PresentationFormat>On-screen Show (4:3)</PresentationFormat>
  <Paragraphs>251</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Median</vt:lpstr>
      <vt:lpstr>Maryland’s Freight stakeholder advisory committee</vt:lpstr>
      <vt:lpstr>Objectives</vt:lpstr>
      <vt:lpstr>Department Organization </vt:lpstr>
      <vt:lpstr>Freight Stakeholder Advisory Committee (FSAC) Overview</vt:lpstr>
      <vt:lpstr>FSAC Background</vt:lpstr>
      <vt:lpstr>FSAC Membership</vt:lpstr>
      <vt:lpstr>FSAC Selection Process</vt:lpstr>
      <vt:lpstr>FSAC Meetings</vt:lpstr>
      <vt:lpstr>Observations/Lessons Learned </vt:lpstr>
      <vt:lpstr>Continued Development </vt:lpstr>
      <vt:lpstr>FSAC Current Activities </vt:lpstr>
      <vt:lpstr>FSAC Current Activities </vt:lpstr>
      <vt:lpstr>FSAC Current Activities </vt:lpstr>
      <vt:lpstr>FSAC Next Steps</vt:lpstr>
      <vt:lpstr>Questions or additional information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Symoun, Jennifer E.</cp:lastModifiedBy>
  <cp:revision>152</cp:revision>
  <dcterms:created xsi:type="dcterms:W3CDTF">2013-02-06T18:40:48Z</dcterms:created>
  <dcterms:modified xsi:type="dcterms:W3CDTF">2013-05-15T16:49:55Z</dcterms:modified>
</cp:coreProperties>
</file>