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58" r:id="rId4"/>
    <p:sldId id="259" r:id="rId5"/>
    <p:sldId id="260" r:id="rId6"/>
    <p:sldId id="275" r:id="rId7"/>
    <p:sldId id="264" r:id="rId8"/>
    <p:sldId id="263" r:id="rId9"/>
    <p:sldId id="280" r:id="rId10"/>
    <p:sldId id="276" r:id="rId11"/>
    <p:sldId id="279" r:id="rId12"/>
    <p:sldId id="278" r:id="rId13"/>
    <p:sldId id="277" r:id="rId14"/>
    <p:sldId id="265" r:id="rId15"/>
    <p:sldId id="266" r:id="rId16"/>
    <p:sldId id="267" r:id="rId17"/>
    <p:sldId id="281" r:id="rId18"/>
    <p:sldId id="268" r:id="rId19"/>
    <p:sldId id="269" r:id="rId20"/>
    <p:sldId id="273" r:id="rId21"/>
    <p:sldId id="270" r:id="rId22"/>
    <p:sldId id="271" r:id="rId23"/>
    <p:sldId id="272" r:id="rId24"/>
    <p:sldId id="282" r:id="rId25"/>
    <p:sldId id="283" r:id="rId26"/>
    <p:sldId id="284" r:id="rId27"/>
    <p:sldId id="274" r:id="rId28"/>
    <p:sldId id="285"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68" y="-4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B5429E-5C8A-4751-8914-0B5B7242ED67}" type="datetimeFigureOut">
              <a:rPr lang="en-US" smtClean="0"/>
              <a:t>11/20/2013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3B40F-497A-473B-A868-28D72C07738B}" type="slidenum">
              <a:rPr lang="en-US" smtClean="0"/>
              <a:t>‹#›</a:t>
            </a:fld>
            <a:endParaRPr lang="en-US"/>
          </a:p>
        </p:txBody>
      </p:sp>
    </p:spTree>
    <p:extLst>
      <p:ext uri="{BB962C8B-B14F-4D97-AF65-F5344CB8AC3E}">
        <p14:creationId xmlns:p14="http://schemas.microsoft.com/office/powerpoint/2010/main" val="412512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4CC1601-9488-4109-9E49-DB4863374D9C}" type="datetime1">
              <a:rPr lang="en-US" smtClean="0"/>
              <a:t>11/20/2013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9C62D23-E90C-4EA4-B829-C0ECD8401CE7}"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C29C8B-0670-4AB2-A59D-560B49A016E8}"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2D23-E90C-4EA4-B829-C0ECD8401CE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2D6D20-1C6B-4BAC-85E4-24B4701E6300}"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2D23-E90C-4EA4-B829-C0ECD8401CE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FAD9EF-E86D-4A4E-B04D-03F26D42A9AD}" type="datetime1">
              <a:rPr lang="en-US" smtClean="0"/>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62D23-E90C-4EA4-B829-C0ECD8401CE7}"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50EC89A-7256-4B95-859A-01391E3B2954}" type="datetime1">
              <a:rPr lang="en-US" smtClean="0"/>
              <a:t>11/20/2013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9C62D23-E90C-4EA4-B829-C0ECD8401CE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9FE2BB-DC04-45CB-98DC-592A09193845}" type="datetime1">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62D23-E90C-4EA4-B829-C0ECD8401CE7}"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C5EE9E3-A5CA-4A05-A327-8653C00F90C2}" type="datetime1">
              <a:rPr lang="en-US" smtClean="0"/>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62D23-E90C-4EA4-B829-C0ECD8401CE7}"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06B7006-A094-4DDC-A8B2-A358ED30A6B7}" type="datetime1">
              <a:rPr lang="en-US" smtClean="0"/>
              <a:t>11/20/2013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62D23-E90C-4EA4-B829-C0ECD8401C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DD96D-D7E1-463E-AF63-580C6A46D91E}" type="datetime1">
              <a:rPr lang="en-US" smtClean="0"/>
              <a:t>11/20/2013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62D23-E90C-4EA4-B829-C0ECD8401C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6D18899-37FF-48D4-AB77-2197ED5CC9E4}" type="datetime1">
              <a:rPr lang="en-US" smtClean="0"/>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62D23-E90C-4EA4-B829-C0ECD8401CE7}"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D95C85-1385-448C-B65B-ECDBB423A7AD}" type="datetime1">
              <a:rPr lang="en-US" smtClean="0"/>
              <a:t>11/20/2013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9C62D23-E90C-4EA4-B829-C0ECD8401CE7}"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6588726-FCDE-4904-A614-A9AEF6BEFD8E}" type="datetime1">
              <a:rPr lang="en-US" smtClean="0"/>
              <a:t>11/20/2013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9C62D23-E90C-4EA4-B829-C0ECD8401CE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rchives.gov/federal_register" TargetMode="External"/><Relationship Id="rId2" Type="http://schemas.openxmlformats.org/officeDocument/2006/relationships/hyperlink" Target="http://ops.fhwa.dot.gov/freight/infrastructure/nfn/index.htm" TargetMode="External"/><Relationship Id="rId1" Type="http://schemas.openxmlformats.org/officeDocument/2006/relationships/slideLayout" Target="../slideLayouts/slideLayout2.xml"/><Relationship Id="rId4" Type="http://schemas.openxmlformats.org/officeDocument/2006/relationships/hyperlink" Target="http://www.regulations.gov/"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800" dirty="0" smtClean="0"/>
              <a:t>November 20, 2013 1:00 – 2:30 pm ET</a:t>
            </a:r>
          </a:p>
          <a:p>
            <a:r>
              <a:rPr lang="en-US" sz="2800" dirty="0" smtClean="0"/>
              <a:t>Coral Torres</a:t>
            </a:r>
          </a:p>
          <a:p>
            <a:r>
              <a:rPr lang="en-US" sz="2800" dirty="0" smtClean="0"/>
              <a:t>Ed Strocko</a:t>
            </a:r>
            <a:endParaRPr lang="en-US" sz="2800" dirty="0"/>
          </a:p>
        </p:txBody>
      </p:sp>
      <p:sp>
        <p:nvSpPr>
          <p:cNvPr id="2" name="Title 1"/>
          <p:cNvSpPr>
            <a:spLocks noGrp="1"/>
          </p:cNvSpPr>
          <p:nvPr>
            <p:ph type="ctrTitle"/>
          </p:nvPr>
        </p:nvSpPr>
        <p:spPr/>
        <p:txBody>
          <a:bodyPr>
            <a:normAutofit/>
          </a:bodyPr>
          <a:lstStyle/>
          <a:p>
            <a:r>
              <a:rPr lang="en-US" dirty="0" smtClean="0"/>
              <a:t>Overview of the Draft Highway Primary Freight Network</a:t>
            </a:r>
            <a:endParaRPr lang="en-US" dirty="0"/>
          </a:p>
        </p:txBody>
      </p:sp>
      <p:pic>
        <p:nvPicPr>
          <p:cNvPr id="4" name="Picture 2" descr="C:\Users\CORAL~1.TOR\AppData\Local\Temp\1\PKBD3A.tmp\horizintal60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113" y="5181600"/>
            <a:ext cx="3429000" cy="1343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59C62D23-E90C-4EA4-B829-C0ECD8401CE7}" type="slidenum">
              <a:rPr lang="en-US" smtClean="0"/>
              <a:t>1</a:t>
            </a:fld>
            <a:endParaRPr lang="en-US"/>
          </a:p>
        </p:txBody>
      </p:sp>
    </p:spTree>
    <p:extLst>
      <p:ext uri="{BB962C8B-B14F-4D97-AF65-F5344CB8AC3E}">
        <p14:creationId xmlns:p14="http://schemas.microsoft.com/office/powerpoint/2010/main" val="55270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39" y="152399"/>
            <a:ext cx="9007677" cy="6673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9C62D23-E90C-4EA4-B829-C0ECD8401CE7}" type="slidenum">
              <a:rPr lang="en-US" smtClean="0"/>
              <a:t>10</a:t>
            </a:fld>
            <a:endParaRPr lang="en-US"/>
          </a:p>
        </p:txBody>
      </p:sp>
    </p:spTree>
    <p:extLst>
      <p:ext uri="{BB962C8B-B14F-4D97-AF65-F5344CB8AC3E}">
        <p14:creationId xmlns:p14="http://schemas.microsoft.com/office/powerpoint/2010/main" val="23771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84240"/>
            <a:ext cx="8781197" cy="6664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9C62D23-E90C-4EA4-B829-C0ECD8401CE7}" type="slidenum">
              <a:rPr lang="en-US" smtClean="0"/>
              <a:t>11</a:t>
            </a:fld>
            <a:endParaRPr lang="en-US"/>
          </a:p>
        </p:txBody>
      </p:sp>
    </p:spTree>
    <p:extLst>
      <p:ext uri="{BB962C8B-B14F-4D97-AF65-F5344CB8AC3E}">
        <p14:creationId xmlns:p14="http://schemas.microsoft.com/office/powerpoint/2010/main" val="196416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24" y="0"/>
            <a:ext cx="9026476"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9C62D23-E90C-4EA4-B829-C0ECD8401CE7}" type="slidenum">
              <a:rPr lang="en-US" smtClean="0"/>
              <a:t>12</a:t>
            </a:fld>
            <a:endParaRPr lang="en-US"/>
          </a:p>
        </p:txBody>
      </p:sp>
    </p:spTree>
    <p:extLst>
      <p:ext uri="{BB962C8B-B14F-4D97-AF65-F5344CB8AC3E}">
        <p14:creationId xmlns:p14="http://schemas.microsoft.com/office/powerpoint/2010/main" val="273660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4" y="0"/>
            <a:ext cx="911670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9C62D23-E90C-4EA4-B829-C0ECD8401CE7}" type="slidenum">
              <a:rPr lang="en-US" smtClean="0"/>
              <a:t>13</a:t>
            </a:fld>
            <a:endParaRPr lang="en-US"/>
          </a:p>
        </p:txBody>
      </p:sp>
    </p:spTree>
    <p:extLst>
      <p:ext uri="{BB962C8B-B14F-4D97-AF65-F5344CB8AC3E}">
        <p14:creationId xmlns:p14="http://schemas.microsoft.com/office/powerpoint/2010/main" val="305987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Centerline versus Corridor </a:t>
            </a:r>
            <a:r>
              <a:rPr lang="en-US" dirty="0" smtClean="0"/>
              <a:t>Approach</a:t>
            </a:r>
            <a:endParaRPr lang="en-US" dirty="0"/>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statutory language in MAP-21 clearly directs </a:t>
            </a:r>
            <a:r>
              <a:rPr lang="en-US" sz="2000" dirty="0" smtClean="0">
                <a:latin typeface="Arial" panose="020B0604020202020204" pitchFamily="34" charset="0"/>
                <a:cs typeface="Arial" panose="020B0604020202020204" pitchFamily="34" charset="0"/>
              </a:rPr>
              <a:t>USDOT </a:t>
            </a:r>
            <a:r>
              <a:rPr lang="en-US" sz="2000" dirty="0">
                <a:latin typeface="Arial" panose="020B0604020202020204" pitchFamily="34" charset="0"/>
                <a:cs typeface="Arial" panose="020B0604020202020204" pitchFamily="34" charset="0"/>
              </a:rPr>
              <a:t>to use centerline roadway miles for the development of the </a:t>
            </a:r>
            <a:r>
              <a:rPr lang="en-US" sz="2000" dirty="0" smtClean="0">
                <a:latin typeface="Arial" panose="020B0604020202020204" pitchFamily="34" charset="0"/>
                <a:cs typeface="Arial" panose="020B0604020202020204" pitchFamily="34" charset="0"/>
              </a:rPr>
              <a:t>highway PFN.</a:t>
            </a: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does not necessarily allow for the designation of multiple routes in a region that comprise an active and fluid highway freight system. </a:t>
            </a: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USDOT </a:t>
            </a:r>
            <a:r>
              <a:rPr lang="en-US" sz="2000" dirty="0">
                <a:latin typeface="Arial" panose="020B0604020202020204" pitchFamily="34" charset="0"/>
                <a:cs typeface="Arial" panose="020B0604020202020204" pitchFamily="34" charset="0"/>
              </a:rPr>
              <a:t>suggests that corridor-level analysis and investment has the potential for widespread freight benefits, and can improve the performance and efficiency of the highway PFN.</a:t>
            </a:r>
          </a:p>
        </p:txBody>
      </p:sp>
      <p:sp>
        <p:nvSpPr>
          <p:cNvPr id="4" name="Slide Number Placeholder 3"/>
          <p:cNvSpPr>
            <a:spLocks noGrp="1"/>
          </p:cNvSpPr>
          <p:nvPr>
            <p:ph type="sldNum" sz="quarter" idx="12"/>
          </p:nvPr>
        </p:nvSpPr>
        <p:spPr/>
        <p:txBody>
          <a:bodyPr/>
          <a:lstStyle/>
          <a:p>
            <a:fld id="{59C62D23-E90C-4EA4-B829-C0ECD8401CE7}" type="slidenum">
              <a:rPr lang="en-US" smtClean="0"/>
              <a:t>14</a:t>
            </a:fld>
            <a:endParaRPr lang="en-US"/>
          </a:p>
        </p:txBody>
      </p:sp>
    </p:spTree>
    <p:extLst>
      <p:ext uri="{BB962C8B-B14F-4D97-AF65-F5344CB8AC3E}">
        <p14:creationId xmlns:p14="http://schemas.microsoft.com/office/powerpoint/2010/main" val="245654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Limitations of National Data </a:t>
            </a:r>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ata </a:t>
            </a:r>
            <a:r>
              <a:rPr lang="en-US" sz="2000" dirty="0">
                <a:latin typeface="Arial" panose="020B0604020202020204" pitchFamily="34" charset="0"/>
                <a:cs typeface="Arial" panose="020B0604020202020204" pitchFamily="34" charset="0"/>
              </a:rPr>
              <a:t>utilized for the development of the draft initial highway PFN comprises the best information available on freight behavior at a national level. </a:t>
            </a: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Nevertheless, national data is not sufficient to understand fully the behavior of freight in smaller subsets of the Nation, to include goods movement in urban areas. </a:t>
            </a: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Issue with first and last mile connectivity.</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C62D23-E90C-4EA4-B829-C0ECD8401CE7}" type="slidenum">
              <a:rPr lang="en-US" smtClean="0"/>
              <a:t>15</a:t>
            </a:fld>
            <a:endParaRPr lang="en-US"/>
          </a:p>
        </p:txBody>
      </p:sp>
    </p:spTree>
    <p:extLst>
      <p:ext uri="{BB962C8B-B14F-4D97-AF65-F5344CB8AC3E}">
        <p14:creationId xmlns:p14="http://schemas.microsoft.com/office/powerpoint/2010/main" val="3681466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Freight Routes </a:t>
            </a:r>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Need to address connectivity within urban areas; first and last mile urban goods movements</a:t>
            </a:r>
            <a:r>
              <a:rPr lang="en-US" sz="2000" dirty="0" smtClean="0">
                <a:latin typeface="Arial" panose="020B0604020202020204" pitchFamily="34" charset="0"/>
                <a:cs typeface="Arial" panose="020B0604020202020204" pitchFamily="34" charset="0"/>
              </a:rPr>
              <a:t>.</a:t>
            </a: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NFN </a:t>
            </a:r>
            <a:r>
              <a:rPr lang="en-US" sz="2000" dirty="0">
                <a:latin typeface="Arial" panose="020B0604020202020204" pitchFamily="34" charset="0"/>
                <a:cs typeface="Arial" panose="020B0604020202020204" pitchFamily="34" charset="0"/>
              </a:rPr>
              <a:t>language in 23 U.S.C. 167(d) lacks a parallel process </a:t>
            </a:r>
            <a:r>
              <a:rPr lang="en-US" sz="2000" dirty="0" smtClean="0">
                <a:latin typeface="Arial" panose="020B0604020202020204" pitchFamily="34" charset="0"/>
                <a:cs typeface="Arial" panose="020B0604020202020204" pitchFamily="34" charset="0"/>
              </a:rPr>
              <a:t>to Critical Rural Freight Corridors for designating </a:t>
            </a:r>
            <a:r>
              <a:rPr lang="en-US" sz="2000" dirty="0">
                <a:latin typeface="Arial" panose="020B0604020202020204" pitchFamily="34" charset="0"/>
                <a:cs typeface="Arial" panose="020B0604020202020204" pitchFamily="34" charset="0"/>
              </a:rPr>
              <a:t>critical urban freight </a:t>
            </a:r>
            <a:r>
              <a:rPr lang="en-US" sz="2000" dirty="0" smtClean="0">
                <a:latin typeface="Arial" panose="020B0604020202020204" pitchFamily="34" charset="0"/>
                <a:cs typeface="Arial" panose="020B0604020202020204" pitchFamily="34" charset="0"/>
              </a:rPr>
              <a:t>routes. </a:t>
            </a: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Lack </a:t>
            </a:r>
            <a:r>
              <a:rPr lang="en-US" sz="2000" dirty="0">
                <a:latin typeface="Arial" panose="020B0604020202020204" pitchFamily="34" charset="0"/>
                <a:cs typeface="Arial" panose="020B0604020202020204" pitchFamily="34" charset="0"/>
              </a:rPr>
              <a:t>of precision of national data at the urban </a:t>
            </a:r>
            <a:r>
              <a:rPr lang="en-US" sz="2000" dirty="0" smtClean="0">
                <a:latin typeface="Arial" panose="020B0604020202020204" pitchFamily="34" charset="0"/>
                <a:cs typeface="Arial" panose="020B0604020202020204" pitchFamily="34" charset="0"/>
              </a:rPr>
              <a:t>level.</a:t>
            </a: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USDOT </a:t>
            </a:r>
            <a:r>
              <a:rPr lang="en-US" sz="2000" dirty="0">
                <a:latin typeface="Arial" panose="020B0604020202020204" pitchFamily="34" charset="0"/>
                <a:cs typeface="Arial" panose="020B0604020202020204" pitchFamily="34" charset="0"/>
              </a:rPr>
              <a:t>believes there is merit in establishing a process for local, regional, or State government entities to designate critical urban freight routes that are important for freight movement </a:t>
            </a:r>
            <a:r>
              <a:rPr lang="en-US" sz="2000" dirty="0" smtClean="0">
                <a:latin typeface="Arial" panose="020B0604020202020204" pitchFamily="34" charset="0"/>
                <a:cs typeface="Arial" panose="020B0604020202020204" pitchFamily="34" charset="0"/>
              </a:rPr>
              <a:t>in urban areas.</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C62D23-E90C-4EA4-B829-C0ECD8401CE7}" type="slidenum">
              <a:rPr lang="en-US" smtClean="0"/>
              <a:t>16</a:t>
            </a:fld>
            <a:endParaRPr lang="en-US"/>
          </a:p>
        </p:txBody>
      </p:sp>
    </p:spTree>
    <p:extLst>
      <p:ext uri="{BB962C8B-B14F-4D97-AF65-F5344CB8AC3E}">
        <p14:creationId xmlns:p14="http://schemas.microsoft.com/office/powerpoint/2010/main" val="54999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F</a:t>
            </a:r>
            <a:r>
              <a:rPr lang="en-US" dirty="0" smtClean="0"/>
              <a:t>ive Areas </a:t>
            </a:r>
            <a:r>
              <a:rPr lang="en-US" dirty="0"/>
              <a:t>for </a:t>
            </a:r>
            <a:r>
              <a:rPr lang="en-US" dirty="0" smtClean="0"/>
              <a:t>Comments in the Federal Register Notice </a:t>
            </a:r>
            <a:endParaRPr lang="en-US" dirty="0"/>
          </a:p>
        </p:txBody>
      </p:sp>
      <p:sp>
        <p:nvSpPr>
          <p:cNvPr id="3" name="Content Placeholder 2"/>
          <p:cNvSpPr>
            <a:spLocks noGrp="1"/>
          </p:cNvSpPr>
          <p:nvPr>
            <p:ph sz="quarter" idx="1"/>
          </p:nvPr>
        </p:nvSpPr>
        <p:spPr/>
        <p:txBody>
          <a:bodyPr>
            <a:normAutofit/>
          </a:bodyPr>
          <a:lstStyle/>
          <a:p>
            <a:pPr marL="514350" indent="-514350">
              <a:buAutoNum type="arabicParenBoth"/>
            </a:pPr>
            <a:r>
              <a:rPr lang="en-US" sz="2000" dirty="0" smtClean="0">
                <a:latin typeface="Arial" panose="020B0604020202020204" pitchFamily="34" charset="0"/>
                <a:cs typeface="Arial" panose="020B0604020202020204" pitchFamily="34" charset="0"/>
              </a:rPr>
              <a:t>Specific </a:t>
            </a:r>
            <a:r>
              <a:rPr lang="en-US" sz="2000" dirty="0">
                <a:latin typeface="Arial" panose="020B0604020202020204" pitchFamily="34" charset="0"/>
                <a:cs typeface="Arial" panose="020B0604020202020204" pitchFamily="34" charset="0"/>
              </a:rPr>
              <a:t>route deletions, additions, or modifications to the draft initial designation of the highway PFN contained in this notice; </a:t>
            </a:r>
            <a:endParaRPr lang="en-US" sz="2000" dirty="0" smtClean="0">
              <a:latin typeface="Arial" panose="020B0604020202020204" pitchFamily="34" charset="0"/>
              <a:cs typeface="Arial" panose="020B0604020202020204" pitchFamily="34" charset="0"/>
            </a:endParaRPr>
          </a:p>
          <a:p>
            <a:pPr marL="514350" indent="-514350">
              <a:buAutoNum type="arabicParenBoth"/>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methodology for achieving a 27,000-mile final designation; </a:t>
            </a:r>
            <a:endParaRPr lang="en-US" sz="2000" dirty="0" smtClean="0">
              <a:latin typeface="Arial" panose="020B0604020202020204" pitchFamily="34" charset="0"/>
              <a:cs typeface="Arial" panose="020B0604020202020204" pitchFamily="34" charset="0"/>
            </a:endParaRPr>
          </a:p>
          <a:p>
            <a:pPr marL="514350" indent="-514350">
              <a:buAutoNum type="arabicParenBoth"/>
            </a:pPr>
            <a:r>
              <a:rPr lang="en-US" sz="2000" dirty="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ow </a:t>
            </a:r>
            <a:r>
              <a:rPr lang="en-US" sz="2000" dirty="0">
                <a:latin typeface="Arial" panose="020B0604020202020204" pitchFamily="34" charset="0"/>
                <a:cs typeface="Arial" panose="020B0604020202020204" pitchFamily="34" charset="0"/>
              </a:rPr>
              <a:t>the NFN and its components could be used by freight stakeholders in the future; </a:t>
            </a:r>
            <a:endParaRPr lang="en-US" sz="2000" dirty="0" smtClean="0">
              <a:latin typeface="Arial" panose="020B0604020202020204" pitchFamily="34" charset="0"/>
              <a:cs typeface="Arial" panose="020B0604020202020204" pitchFamily="34" charset="0"/>
            </a:endParaRPr>
          </a:p>
          <a:p>
            <a:pPr marL="514350" indent="-514350">
              <a:buAutoNum type="arabicParenBoth"/>
            </a:pPr>
            <a:r>
              <a:rPr lang="en-US" sz="2000" dirty="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ow </a:t>
            </a:r>
            <a:r>
              <a:rPr lang="en-US" sz="2000" dirty="0">
                <a:latin typeface="Arial" panose="020B0604020202020204" pitchFamily="34" charset="0"/>
                <a:cs typeface="Arial" panose="020B0604020202020204" pitchFamily="34" charset="0"/>
              </a:rPr>
              <a:t>the NFN may fit into a multimodal National Freight System; and </a:t>
            </a:r>
            <a:endParaRPr lang="en-US" sz="2000" dirty="0" smtClean="0">
              <a:latin typeface="Arial" panose="020B0604020202020204" pitchFamily="34" charset="0"/>
              <a:cs typeface="Arial" panose="020B0604020202020204" pitchFamily="34" charset="0"/>
            </a:endParaRPr>
          </a:p>
          <a:p>
            <a:pPr marL="514350" indent="-514350">
              <a:buAutoNum type="arabicParenBoth"/>
            </a:pPr>
            <a:r>
              <a:rPr lang="en-US" sz="2000" dirty="0">
                <a:latin typeface="Arial" panose="020B0604020202020204" pitchFamily="34" charset="0"/>
                <a:cs typeface="Arial" panose="020B0604020202020204" pitchFamily="34" charset="0"/>
              </a:rPr>
              <a:t>S</a:t>
            </a:r>
            <a:r>
              <a:rPr lang="en-US" sz="2000" dirty="0" smtClean="0">
                <a:latin typeface="Arial" panose="020B0604020202020204" pitchFamily="34" charset="0"/>
                <a:cs typeface="Arial" panose="020B0604020202020204" pitchFamily="34" charset="0"/>
              </a:rPr>
              <a:t>uggestions </a:t>
            </a:r>
            <a:r>
              <a:rPr lang="en-US" sz="2000" dirty="0">
                <a:latin typeface="Arial" panose="020B0604020202020204" pitchFamily="34" charset="0"/>
                <a:cs typeface="Arial" panose="020B0604020202020204" pitchFamily="34" charset="0"/>
              </a:rPr>
              <a:t>for an urban-area route designation process.</a:t>
            </a:r>
          </a:p>
          <a:p>
            <a:pPr marL="0" indent="0">
              <a:buNone/>
            </a:pP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C62D23-E90C-4EA4-B829-C0ECD8401CE7}" type="slidenum">
              <a:rPr lang="en-US" smtClean="0"/>
              <a:t>17</a:t>
            </a:fld>
            <a:endParaRPr lang="en-US"/>
          </a:p>
        </p:txBody>
      </p:sp>
    </p:spTree>
    <p:extLst>
      <p:ext uri="{BB962C8B-B14F-4D97-AF65-F5344CB8AC3E}">
        <p14:creationId xmlns:p14="http://schemas.microsoft.com/office/powerpoint/2010/main" val="418208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Process for Designating the Draft Initial </a:t>
            </a:r>
            <a:r>
              <a:rPr lang="en-US" sz="3600" dirty="0" smtClean="0"/>
              <a:t>Highway Primary </a:t>
            </a:r>
            <a:r>
              <a:rPr lang="en-US" sz="3600" dirty="0"/>
              <a:t>Freight </a:t>
            </a:r>
            <a:r>
              <a:rPr lang="en-US" sz="3600" dirty="0" smtClean="0"/>
              <a:t>Network</a:t>
            </a:r>
            <a:endParaRPr lang="en-US" dirty="0"/>
          </a:p>
        </p:txBody>
      </p:sp>
      <p:sp>
        <p:nvSpPr>
          <p:cNvPr id="3" name="Content Placeholder 2"/>
          <p:cNvSpPr>
            <a:spLocks noGrp="1"/>
          </p:cNvSpPr>
          <p:nvPr>
            <p:ph sz="quarter" idx="1"/>
          </p:nvPr>
        </p:nvSpPr>
        <p:spPr>
          <a:xfrm>
            <a:off x="457200" y="1447800"/>
            <a:ext cx="8229600" cy="5257800"/>
          </a:xfrm>
        </p:spPr>
        <p:txBody>
          <a:bodyPr>
            <a:normAutofit/>
          </a:bodyPr>
          <a:lstStyle/>
          <a:p>
            <a:r>
              <a:rPr lang="en-US" sz="1400" dirty="0">
                <a:latin typeface="Arial" panose="020B0604020202020204" pitchFamily="34" charset="0"/>
                <a:cs typeface="Arial" panose="020B0604020202020204" pitchFamily="34" charset="0"/>
              </a:rPr>
              <a:t>The draft initial highway PFN was informed by measurable and objective national data.   </a:t>
            </a:r>
            <a:r>
              <a:rPr lang="en-US" sz="1400" dirty="0" smtClean="0">
                <a:latin typeface="Arial" panose="020B0604020202020204" pitchFamily="34" charset="0"/>
                <a:cs typeface="Arial" panose="020B0604020202020204" pitchFamily="34" charset="0"/>
              </a:rPr>
              <a:t>For the development </a:t>
            </a:r>
            <a:r>
              <a:rPr lang="en-US" sz="1400" dirty="0">
                <a:latin typeface="Arial" panose="020B0604020202020204" pitchFamily="34" charset="0"/>
                <a:cs typeface="Arial" panose="020B0604020202020204" pitchFamily="34" charset="0"/>
              </a:rPr>
              <a:t>of the draft initial highway PFN, FHWA </a:t>
            </a:r>
            <a:r>
              <a:rPr lang="en-US" sz="1400" dirty="0" smtClean="0">
                <a:latin typeface="Arial" panose="020B0604020202020204" pitchFamily="34" charset="0"/>
                <a:cs typeface="Arial" panose="020B0604020202020204" pitchFamily="34" charset="0"/>
              </a:rPr>
              <a:t>considered </a:t>
            </a:r>
            <a:r>
              <a:rPr lang="en-US" sz="1400" dirty="0">
                <a:latin typeface="Arial" panose="020B0604020202020204" pitchFamily="34" charset="0"/>
                <a:cs typeface="Arial" panose="020B0604020202020204" pitchFamily="34" charset="0"/>
              </a:rPr>
              <a:t>the following criteria and </a:t>
            </a:r>
            <a:r>
              <a:rPr lang="en-US" sz="1400" dirty="0" smtClean="0">
                <a:latin typeface="Arial" panose="020B0604020202020204" pitchFamily="34" charset="0"/>
                <a:cs typeface="Arial" panose="020B0604020202020204" pitchFamily="34" charset="0"/>
              </a:rPr>
              <a:t>data sources:</a:t>
            </a:r>
          </a:p>
          <a:p>
            <a:pPr marL="0" indent="0">
              <a:buNone/>
            </a:pPr>
            <a:endParaRPr lang="en-US" sz="1400" dirty="0" smtClean="0">
              <a:latin typeface="Arial" panose="020B0604020202020204" pitchFamily="34" charset="0"/>
              <a:cs typeface="Arial" panose="020B0604020202020204" pitchFamily="34" charset="0"/>
            </a:endParaRPr>
          </a:p>
          <a:p>
            <a:r>
              <a:rPr lang="en-US" sz="1100" b="1" i="1" dirty="0" smtClean="0">
                <a:latin typeface="Arial" panose="020B0604020202020204" pitchFamily="34" charset="0"/>
                <a:cs typeface="Arial" panose="020B0604020202020204" pitchFamily="34" charset="0"/>
              </a:rPr>
              <a:t>Origins/destinations </a:t>
            </a:r>
            <a:r>
              <a:rPr lang="en-US" sz="1100" b="1" i="1" dirty="0">
                <a:latin typeface="Arial" panose="020B0604020202020204" pitchFamily="34" charset="0"/>
                <a:cs typeface="Arial" panose="020B0604020202020204" pitchFamily="34" charset="0"/>
              </a:rPr>
              <a:t>of freight </a:t>
            </a:r>
            <a:r>
              <a:rPr lang="en-US" sz="1100" b="1" i="1" dirty="0" smtClean="0">
                <a:latin typeface="Arial" panose="020B0604020202020204" pitchFamily="34" charset="0"/>
                <a:cs typeface="Arial" panose="020B0604020202020204" pitchFamily="34" charset="0"/>
              </a:rPr>
              <a:t>movements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FAF) </a:t>
            </a:r>
            <a:r>
              <a:rPr lang="en-US" sz="1100" dirty="0" smtClean="0">
                <a:latin typeface="Arial" panose="020B0604020202020204" pitchFamily="34" charset="0"/>
                <a:cs typeface="Arial" panose="020B0604020202020204" pitchFamily="34" charset="0"/>
              </a:rPr>
              <a:t>3.4</a:t>
            </a:r>
          </a:p>
          <a:p>
            <a:r>
              <a:rPr lang="en-US" sz="1100" b="1" i="1" dirty="0" smtClean="0">
                <a:latin typeface="Arial" panose="020B0604020202020204" pitchFamily="34" charset="0"/>
                <a:cs typeface="Arial" panose="020B0604020202020204" pitchFamily="34" charset="0"/>
              </a:rPr>
              <a:t>Freight </a:t>
            </a:r>
            <a:r>
              <a:rPr lang="en-US" sz="1100" b="1" i="1" dirty="0">
                <a:latin typeface="Arial" panose="020B0604020202020204" pitchFamily="34" charset="0"/>
                <a:cs typeface="Arial" panose="020B0604020202020204" pitchFamily="34" charset="0"/>
              </a:rPr>
              <a:t>tonnage and value by </a:t>
            </a:r>
            <a:r>
              <a:rPr lang="en-US" sz="1100" b="1" i="1" dirty="0" smtClean="0">
                <a:latin typeface="Arial" panose="020B0604020202020204" pitchFamily="34" charset="0"/>
                <a:cs typeface="Arial" panose="020B0604020202020204" pitchFamily="34" charset="0"/>
              </a:rPr>
              <a:t>highways </a:t>
            </a:r>
            <a:r>
              <a:rPr lang="en-US" sz="1100" dirty="0" smtClean="0">
                <a:latin typeface="Arial" panose="020B0604020202020204" pitchFamily="34" charset="0"/>
                <a:cs typeface="Arial" panose="020B0604020202020204" pitchFamily="34" charset="0"/>
              </a:rPr>
              <a:t>- (FAF) 3.4</a:t>
            </a:r>
          </a:p>
          <a:p>
            <a:r>
              <a:rPr lang="en-US" sz="1100" b="1" i="1" dirty="0" smtClean="0">
                <a:latin typeface="Arial" panose="020B0604020202020204" pitchFamily="34" charset="0"/>
                <a:cs typeface="Arial" panose="020B0604020202020204" pitchFamily="34" charset="0"/>
              </a:rPr>
              <a:t>Percentage </a:t>
            </a:r>
            <a:r>
              <a:rPr lang="en-US" sz="1100" b="1" i="1" dirty="0">
                <a:latin typeface="Arial" panose="020B0604020202020204" pitchFamily="34" charset="0"/>
                <a:cs typeface="Arial" panose="020B0604020202020204" pitchFamily="34" charset="0"/>
              </a:rPr>
              <a:t>of Average Annual Daily Truck Traffic (AADTT) on principal </a:t>
            </a:r>
            <a:r>
              <a:rPr lang="en-US" sz="1100" b="1" i="1" dirty="0" smtClean="0">
                <a:latin typeface="Arial" panose="020B0604020202020204" pitchFamily="34" charset="0"/>
                <a:cs typeface="Arial" panose="020B0604020202020204" pitchFamily="34" charset="0"/>
              </a:rPr>
              <a:t>arterials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HPMS) </a:t>
            </a:r>
            <a:r>
              <a:rPr lang="en-US" sz="1100" dirty="0" smtClean="0">
                <a:latin typeface="Arial" panose="020B0604020202020204" pitchFamily="34" charset="0"/>
                <a:cs typeface="Arial" panose="020B0604020202020204" pitchFamily="34" charset="0"/>
              </a:rPr>
              <a:t>2011</a:t>
            </a:r>
            <a:endParaRPr lang="en-US" sz="1100" dirty="0">
              <a:latin typeface="Arial" panose="020B0604020202020204" pitchFamily="34" charset="0"/>
              <a:cs typeface="Arial" panose="020B0604020202020204" pitchFamily="34" charset="0"/>
            </a:endParaRPr>
          </a:p>
          <a:p>
            <a:r>
              <a:rPr lang="en-US" sz="1100" b="1" i="1" dirty="0" smtClean="0">
                <a:latin typeface="Arial" panose="020B0604020202020204" pitchFamily="34" charset="0"/>
                <a:cs typeface="Arial" panose="020B0604020202020204" pitchFamily="34" charset="0"/>
              </a:rPr>
              <a:t>AADTT </a:t>
            </a:r>
            <a:r>
              <a:rPr lang="en-US" sz="1100" b="1" i="1" dirty="0">
                <a:latin typeface="Arial" panose="020B0604020202020204" pitchFamily="34" charset="0"/>
                <a:cs typeface="Arial" panose="020B0604020202020204" pitchFamily="34" charset="0"/>
              </a:rPr>
              <a:t>on principal </a:t>
            </a:r>
            <a:r>
              <a:rPr lang="en-US" sz="1100" b="1" i="1" dirty="0" smtClean="0">
                <a:latin typeface="Arial" panose="020B0604020202020204" pitchFamily="34" charset="0"/>
                <a:cs typeface="Arial" panose="020B0604020202020204" pitchFamily="34" charset="0"/>
              </a:rPr>
              <a:t>arterials </a:t>
            </a:r>
            <a:r>
              <a:rPr lang="en-US" sz="1100" dirty="0" smtClean="0">
                <a:latin typeface="Arial" panose="020B0604020202020204" pitchFamily="34" charset="0"/>
                <a:cs typeface="Arial" panose="020B0604020202020204" pitchFamily="34" charset="0"/>
              </a:rPr>
              <a:t>- (HPMS) 2011</a:t>
            </a:r>
          </a:p>
          <a:p>
            <a:r>
              <a:rPr lang="en-US" sz="1100" b="1" i="1" dirty="0" smtClean="0">
                <a:latin typeface="Arial" panose="020B0604020202020204" pitchFamily="34" charset="0"/>
                <a:cs typeface="Arial" panose="020B0604020202020204" pitchFamily="34" charset="0"/>
              </a:rPr>
              <a:t>Land </a:t>
            </a:r>
            <a:r>
              <a:rPr lang="en-US" sz="1100" b="1" i="1" dirty="0">
                <a:latin typeface="Arial" panose="020B0604020202020204" pitchFamily="34" charset="0"/>
                <a:cs typeface="Arial" panose="020B0604020202020204" pitchFamily="34" charset="0"/>
              </a:rPr>
              <a:t>&amp; maritime ports of </a:t>
            </a:r>
            <a:r>
              <a:rPr lang="en-US" sz="1100" b="1" i="1" dirty="0" smtClean="0">
                <a:latin typeface="Arial" panose="020B0604020202020204" pitchFamily="34" charset="0"/>
                <a:cs typeface="Arial" panose="020B0604020202020204" pitchFamily="34" charset="0"/>
              </a:rPr>
              <a:t>entry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U.S. Department of Transportation Maritime Administration (MARAD) Containers by U.S Customs </a:t>
            </a:r>
            <a:r>
              <a:rPr lang="en-US" sz="1100" dirty="0" smtClean="0">
                <a:latin typeface="Arial" panose="020B0604020202020204" pitchFamily="34" charset="0"/>
                <a:cs typeface="Arial" panose="020B0604020202020204" pitchFamily="34" charset="0"/>
              </a:rPr>
              <a:t>Ports; </a:t>
            </a:r>
            <a:r>
              <a:rPr lang="en-US" sz="1100" dirty="0">
                <a:latin typeface="Arial" panose="020B0604020202020204" pitchFamily="34" charset="0"/>
                <a:cs typeface="Arial" panose="020B0604020202020204" pitchFamily="34" charset="0"/>
              </a:rPr>
              <a:t>DOT Bureau of Transportation Statistics (BTS) </a:t>
            </a:r>
            <a:r>
              <a:rPr lang="en-US" sz="1100" dirty="0" err="1">
                <a:latin typeface="Arial" panose="020B0604020202020204" pitchFamily="34" charset="0"/>
                <a:cs typeface="Arial" panose="020B0604020202020204" pitchFamily="34" charset="0"/>
              </a:rPr>
              <a:t>Transborder</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data; </a:t>
            </a:r>
            <a:r>
              <a:rPr lang="en-US" sz="1100" dirty="0">
                <a:latin typeface="Arial" panose="020B0604020202020204" pitchFamily="34" charset="0"/>
                <a:cs typeface="Arial" panose="020B0604020202020204" pitchFamily="34" charset="0"/>
              </a:rPr>
              <a:t>U.S. Army Corps, Navigation Data </a:t>
            </a:r>
            <a:r>
              <a:rPr lang="en-US" sz="1100" dirty="0" smtClean="0">
                <a:latin typeface="Arial" panose="020B0604020202020204" pitchFamily="34" charset="0"/>
                <a:cs typeface="Arial" panose="020B0604020202020204" pitchFamily="34" charset="0"/>
              </a:rPr>
              <a:t>Center</a:t>
            </a:r>
          </a:p>
          <a:p>
            <a:r>
              <a:rPr lang="en-US" sz="1100" b="1" i="1" dirty="0" smtClean="0">
                <a:latin typeface="Arial" panose="020B0604020202020204" pitchFamily="34" charset="0"/>
                <a:cs typeface="Arial" panose="020B0604020202020204" pitchFamily="34" charset="0"/>
              </a:rPr>
              <a:t>Airports</a:t>
            </a:r>
            <a:r>
              <a:rPr lang="en-US" sz="1100" dirty="0" smtClean="0">
                <a:latin typeface="Arial" panose="020B0604020202020204" pitchFamily="34" charset="0"/>
                <a:cs typeface="Arial" panose="020B0604020202020204" pitchFamily="34" charset="0"/>
              </a:rPr>
              <a:t> - </a:t>
            </a:r>
            <a:r>
              <a:rPr lang="en-US" sz="1100" dirty="0">
                <a:latin typeface="Arial" panose="020B0604020202020204" pitchFamily="34" charset="0"/>
                <a:cs typeface="Arial" panose="020B0604020202020204" pitchFamily="34" charset="0"/>
              </a:rPr>
              <a:t>Federal Aviation Administration (</a:t>
            </a:r>
            <a:r>
              <a:rPr lang="en-US" sz="1100" dirty="0" smtClean="0">
                <a:latin typeface="Arial" panose="020B0604020202020204" pitchFamily="34" charset="0"/>
                <a:cs typeface="Arial" panose="020B0604020202020204" pitchFamily="34" charset="0"/>
              </a:rPr>
              <a:t>FAA) CT </a:t>
            </a:r>
            <a:r>
              <a:rPr lang="en-US" sz="1100" dirty="0">
                <a:latin typeface="Arial" panose="020B0604020202020204" pitchFamily="34" charset="0"/>
                <a:cs typeface="Arial" panose="020B0604020202020204" pitchFamily="34" charset="0"/>
              </a:rPr>
              <a:t>2011 Cargo Airports by Landed </a:t>
            </a:r>
            <a:r>
              <a:rPr lang="en-US" sz="1100" dirty="0" smtClean="0">
                <a:latin typeface="Arial" panose="020B0604020202020204" pitchFamily="34" charset="0"/>
                <a:cs typeface="Arial" panose="020B0604020202020204" pitchFamily="34" charset="0"/>
              </a:rPr>
              <a:t>Weight; </a:t>
            </a:r>
            <a:r>
              <a:rPr lang="en-US" sz="1100" dirty="0">
                <a:latin typeface="Arial" panose="020B0604020202020204" pitchFamily="34" charset="0"/>
                <a:cs typeface="Arial" panose="020B0604020202020204" pitchFamily="34" charset="0"/>
              </a:rPr>
              <a:t>FAA Aeronautical Information Services – Airport Database in the National Transportation Atlas Database (NTAD) 2013</a:t>
            </a:r>
          </a:p>
          <a:p>
            <a:r>
              <a:rPr lang="en-US" sz="1100" b="1" i="1" dirty="0">
                <a:latin typeface="Arial" panose="020B0604020202020204" pitchFamily="34" charset="0"/>
                <a:cs typeface="Arial" panose="020B0604020202020204" pitchFamily="34" charset="0"/>
              </a:rPr>
              <a:t>Access to energy exploration, development, installation or production </a:t>
            </a:r>
            <a:r>
              <a:rPr lang="en-US" sz="1100" b="1" i="1" dirty="0" smtClean="0">
                <a:latin typeface="Arial" panose="020B0604020202020204" pitchFamily="34" charset="0"/>
                <a:cs typeface="Arial" panose="020B0604020202020204" pitchFamily="34" charset="0"/>
              </a:rPr>
              <a:t>areas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United States Energy Information Administration </a:t>
            </a:r>
            <a:r>
              <a:rPr lang="en-US" sz="1100" dirty="0" smtClean="0">
                <a:latin typeface="Arial" panose="020B0604020202020204" pitchFamily="34" charset="0"/>
                <a:cs typeface="Arial" panose="020B0604020202020204" pitchFamily="34" charset="0"/>
              </a:rPr>
              <a:t>Data; </a:t>
            </a:r>
            <a:r>
              <a:rPr lang="en-US" sz="1100" dirty="0" err="1">
                <a:latin typeface="Arial" panose="020B0604020202020204" pitchFamily="34" charset="0"/>
                <a:cs typeface="Arial" panose="020B0604020202020204" pitchFamily="34" charset="0"/>
              </a:rPr>
              <a:t>Pennwell</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Mapsearch</a:t>
            </a:r>
            <a:r>
              <a:rPr lang="en-US" sz="1100" dirty="0">
                <a:latin typeface="Arial" panose="020B0604020202020204" pitchFamily="34" charset="0"/>
                <a:cs typeface="Arial" panose="020B0604020202020204" pitchFamily="34" charset="0"/>
              </a:rPr>
              <a:t> data via Pipeline and Hazardous Materials Safety Administration (PHMSA</a:t>
            </a:r>
            <a:r>
              <a:rPr lang="en-US" sz="1100" dirty="0" smtClean="0">
                <a:latin typeface="Arial" panose="020B0604020202020204" pitchFamily="34" charset="0"/>
                <a:cs typeface="Arial" panose="020B0604020202020204" pitchFamily="34" charset="0"/>
              </a:rPr>
              <a:t>)</a:t>
            </a:r>
          </a:p>
          <a:p>
            <a:r>
              <a:rPr lang="en-US" sz="1100" b="1" i="1" dirty="0">
                <a:latin typeface="Arial" panose="020B0604020202020204" pitchFamily="34" charset="0"/>
                <a:cs typeface="Arial" panose="020B0604020202020204" pitchFamily="34" charset="0"/>
              </a:rPr>
              <a:t>Population </a:t>
            </a:r>
            <a:r>
              <a:rPr lang="en-US" sz="1100" b="1" i="1" dirty="0" smtClean="0">
                <a:latin typeface="Arial" panose="020B0604020202020204" pitchFamily="34" charset="0"/>
                <a:cs typeface="Arial" panose="020B0604020202020204" pitchFamily="34" charset="0"/>
              </a:rPr>
              <a:t>centers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2010 Census </a:t>
            </a:r>
          </a:p>
          <a:p>
            <a:r>
              <a:rPr lang="en-US" sz="1100" b="1" i="1" dirty="0">
                <a:latin typeface="Arial" panose="020B0604020202020204" pitchFamily="34" charset="0"/>
                <a:cs typeface="Arial" panose="020B0604020202020204" pitchFamily="34" charset="0"/>
              </a:rPr>
              <a:t>Network </a:t>
            </a:r>
            <a:r>
              <a:rPr lang="en-US" sz="1100" b="1" i="1" dirty="0" smtClean="0">
                <a:latin typeface="Arial" panose="020B0604020202020204" pitchFamily="34" charset="0"/>
                <a:cs typeface="Arial" panose="020B0604020202020204" pitchFamily="34" charset="0"/>
              </a:rPr>
              <a:t>connectivity </a:t>
            </a:r>
            <a:r>
              <a:rPr lang="en-US" sz="1100" dirty="0" smtClean="0">
                <a:latin typeface="Arial" panose="020B0604020202020204" pitchFamily="34" charset="0"/>
                <a:cs typeface="Arial" panose="020B0604020202020204" pitchFamily="34" charset="0"/>
              </a:rPr>
              <a:t>- (FAF) 3.4</a:t>
            </a:r>
          </a:p>
          <a:p>
            <a:r>
              <a:rPr lang="en-US" sz="1100" b="1" i="1" dirty="0">
                <a:latin typeface="Arial" panose="020B0604020202020204" pitchFamily="34" charset="0"/>
                <a:cs typeface="Arial" panose="020B0604020202020204" pitchFamily="34" charset="0"/>
              </a:rPr>
              <a:t>Intermodal </a:t>
            </a:r>
            <a:r>
              <a:rPr lang="en-US" sz="1100" b="1" i="1" dirty="0" smtClean="0">
                <a:latin typeface="Arial" panose="020B0604020202020204" pitchFamily="34" charset="0"/>
                <a:cs typeface="Arial" panose="020B0604020202020204" pitchFamily="34" charset="0"/>
              </a:rPr>
              <a:t>Connectors </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FHWA National Highway System Intermodal Connectors </a:t>
            </a:r>
            <a:endParaRPr lang="en-US" sz="1100" dirty="0" smtClean="0">
              <a:latin typeface="Arial" panose="020B0604020202020204" pitchFamily="34" charset="0"/>
              <a:cs typeface="Arial" panose="020B0604020202020204" pitchFamily="34" charset="0"/>
            </a:endParaRPr>
          </a:p>
          <a:p>
            <a:r>
              <a:rPr lang="en-US" sz="1100" b="1" i="1" dirty="0" smtClean="0">
                <a:latin typeface="Arial" panose="020B0604020202020204" pitchFamily="34" charset="0"/>
                <a:cs typeface="Arial" panose="020B0604020202020204" pitchFamily="34" charset="0"/>
              </a:rPr>
              <a:t>Railroads</a:t>
            </a:r>
            <a:r>
              <a:rPr lang="en-US" sz="1100" dirty="0" smtClean="0">
                <a:latin typeface="Arial" panose="020B0604020202020204" pitchFamily="34" charset="0"/>
                <a:cs typeface="Arial" panose="020B0604020202020204" pitchFamily="34" charset="0"/>
              </a:rPr>
              <a:t> - </a:t>
            </a:r>
            <a:r>
              <a:rPr lang="en-US" sz="1100" dirty="0">
                <a:latin typeface="Arial" panose="020B0604020202020204" pitchFamily="34" charset="0"/>
                <a:cs typeface="Arial" panose="020B0604020202020204" pitchFamily="34" charset="0"/>
              </a:rPr>
              <a:t>Federal Railroad Administration analysis of Rail </a:t>
            </a:r>
            <a:r>
              <a:rPr lang="en-US" sz="1100" dirty="0" err="1">
                <a:latin typeface="Arial" panose="020B0604020202020204" pitchFamily="34" charset="0"/>
                <a:cs typeface="Arial" panose="020B0604020202020204" pitchFamily="34" charset="0"/>
              </a:rPr>
              <a:t>Inc</a:t>
            </a:r>
            <a:r>
              <a:rPr lang="en-US" sz="1100" dirty="0">
                <a:latin typeface="Arial" panose="020B0604020202020204" pitchFamily="34" charset="0"/>
                <a:cs typeface="Arial" panose="020B0604020202020204" pitchFamily="34" charset="0"/>
              </a:rPr>
              <a:t> Centralized Station Master data </a:t>
            </a:r>
          </a:p>
          <a:p>
            <a:pPr>
              <a:buFontTx/>
              <a:buChar char="-"/>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59C62D23-E90C-4EA4-B829-C0ECD8401CE7}" type="slidenum">
              <a:rPr lang="en-US" smtClean="0"/>
              <a:t>18</a:t>
            </a:fld>
            <a:endParaRPr lang="en-US"/>
          </a:p>
        </p:txBody>
      </p:sp>
    </p:spTree>
    <p:extLst>
      <p:ext uri="{BB962C8B-B14F-4D97-AF65-F5344CB8AC3E}">
        <p14:creationId xmlns:p14="http://schemas.microsoft.com/office/powerpoint/2010/main" val="411907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Draft Initial </a:t>
            </a:r>
            <a:r>
              <a:rPr lang="en-US" sz="3100" dirty="0" smtClean="0"/>
              <a:t>Highway Primary </a:t>
            </a:r>
            <a:r>
              <a:rPr lang="en-US" sz="3100" dirty="0"/>
              <a:t>Freight Network </a:t>
            </a:r>
            <a:r>
              <a:rPr lang="en-US" sz="3100" dirty="0" smtClean="0"/>
              <a:t>Methodology</a:t>
            </a:r>
            <a:endParaRPr lang="en-US" dirty="0"/>
          </a:p>
        </p:txBody>
      </p:sp>
      <p:sp>
        <p:nvSpPr>
          <p:cNvPr id="3" name="Content Placeholder 2"/>
          <p:cNvSpPr>
            <a:spLocks noGrp="1"/>
          </p:cNvSpPr>
          <p:nvPr>
            <p:ph sz="quarter" idx="1"/>
          </p:nvPr>
        </p:nvSpPr>
        <p:spPr/>
        <p:txBody>
          <a:bodyPr>
            <a:noAutofit/>
          </a:bodyPr>
          <a:lstStyle/>
          <a:p>
            <a:pPr>
              <a:buFont typeface="Arial" panose="020B0604020202020204" pitchFamily="34" charset="0"/>
              <a:buChar char="•"/>
            </a:pPr>
            <a:r>
              <a:rPr lang="en-US" sz="1800" dirty="0">
                <a:latin typeface="Arial" panose="020B0604020202020204" pitchFamily="34" charset="0"/>
                <a:cs typeface="Arial" panose="020B0604020202020204" pitchFamily="34" charset="0"/>
              </a:rPr>
              <a:t>The methodology employed by </a:t>
            </a:r>
            <a:r>
              <a:rPr lang="en-US" sz="1800" dirty="0" smtClean="0">
                <a:latin typeface="Arial" panose="020B0604020202020204" pitchFamily="34" charset="0"/>
                <a:cs typeface="Arial" panose="020B0604020202020204" pitchFamily="34" charset="0"/>
              </a:rPr>
              <a:t>USDOT </a:t>
            </a:r>
            <a:r>
              <a:rPr lang="en-US" sz="1800" dirty="0">
                <a:latin typeface="Arial" panose="020B0604020202020204" pitchFamily="34" charset="0"/>
                <a:cs typeface="Arial" panose="020B0604020202020204" pitchFamily="34" charset="0"/>
              </a:rPr>
              <a:t>in developing a draft initial highway PFN included the following </a:t>
            </a:r>
            <a:r>
              <a:rPr lang="en-US" sz="1800" dirty="0" smtClean="0">
                <a:latin typeface="Arial" panose="020B0604020202020204" pitchFamily="34" charset="0"/>
                <a:cs typeface="Arial" panose="020B0604020202020204" pitchFamily="34" charset="0"/>
              </a:rPr>
              <a:t>steps:</a:t>
            </a:r>
          </a:p>
          <a:p>
            <a:pPr>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514350" indent="-514350">
              <a:buFont typeface="+mj-lt"/>
              <a:buAutoNum type="arabicPeriod"/>
            </a:pPr>
            <a:r>
              <a:rPr lang="en-US" sz="1400" dirty="0" smtClean="0">
                <a:latin typeface="Arial" panose="020B0604020202020204" pitchFamily="34" charset="0"/>
                <a:cs typeface="Arial" panose="020B0604020202020204" pitchFamily="34" charset="0"/>
              </a:rPr>
              <a:t>Obtain the top </a:t>
            </a:r>
            <a:r>
              <a:rPr lang="en-US" sz="1400" dirty="0">
                <a:latin typeface="Arial" panose="020B0604020202020204" pitchFamily="34" charset="0"/>
                <a:cs typeface="Arial" panose="020B0604020202020204" pitchFamily="34" charset="0"/>
              </a:rPr>
              <a:t>20,000 miles of road segments that qualify in two of the following four factors:  </a:t>
            </a:r>
            <a:r>
              <a:rPr lang="en-US" sz="1400" dirty="0" smtClean="0">
                <a:latin typeface="Arial" panose="020B0604020202020204" pitchFamily="34" charset="0"/>
                <a:cs typeface="Arial" panose="020B0604020202020204" pitchFamily="34" charset="0"/>
              </a:rPr>
              <a:t>value, tonnage, (</a:t>
            </a:r>
            <a:r>
              <a:rPr lang="en-US" sz="1400" dirty="0">
                <a:latin typeface="Arial" panose="020B0604020202020204" pitchFamily="34" charset="0"/>
                <a:cs typeface="Arial" panose="020B0604020202020204" pitchFamily="34" charset="0"/>
              </a:rPr>
              <a:t>AADTT</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and percentage of </a:t>
            </a:r>
            <a:r>
              <a:rPr lang="en-US" sz="1400" dirty="0" smtClean="0">
                <a:latin typeface="Arial" panose="020B0604020202020204" pitchFamily="34" charset="0"/>
                <a:cs typeface="Arial" panose="020B0604020202020204" pitchFamily="34" charset="0"/>
              </a:rPr>
              <a:t>AADTT.</a:t>
            </a:r>
          </a:p>
          <a:p>
            <a:pPr marL="514350" indent="-514350">
              <a:buFont typeface="+mj-lt"/>
              <a:buAutoNum type="arabicPeriod"/>
            </a:pPr>
            <a:r>
              <a:rPr lang="en-US" sz="1400" dirty="0" smtClean="0">
                <a:latin typeface="Arial" panose="020B0604020202020204" pitchFamily="34" charset="0"/>
                <a:cs typeface="Arial" panose="020B0604020202020204" pitchFamily="34" charset="0"/>
              </a:rPr>
              <a:t>Network </a:t>
            </a:r>
            <a:r>
              <a:rPr lang="en-US" sz="1400" dirty="0">
                <a:latin typeface="Arial" panose="020B0604020202020204" pitchFamily="34" charset="0"/>
                <a:cs typeface="Arial" panose="020B0604020202020204" pitchFamily="34" charset="0"/>
              </a:rPr>
              <a:t>connectivity </a:t>
            </a:r>
            <a:r>
              <a:rPr lang="en-US" sz="1400" dirty="0" smtClean="0">
                <a:latin typeface="Arial" panose="020B0604020202020204" pitchFamily="34" charset="0"/>
                <a:cs typeface="Arial" panose="020B0604020202020204" pitchFamily="34" charset="0"/>
              </a:rPr>
              <a:t>by length of gaps and segments.</a:t>
            </a:r>
          </a:p>
          <a:p>
            <a:pPr marL="514350" indent="-514350">
              <a:buFont typeface="+mj-lt"/>
              <a:buAutoNum type="arabicPeriod"/>
            </a:pPr>
            <a:r>
              <a:rPr lang="en-US" sz="1400" dirty="0">
                <a:latin typeface="Arial" panose="020B0604020202020204" pitchFamily="34" charset="0"/>
                <a:cs typeface="Arial" panose="020B0604020202020204" pitchFamily="34" charset="0"/>
              </a:rPr>
              <a:t>Land ports of entry with truck traffic higher than 75,000 trucks per </a:t>
            </a:r>
            <a:r>
              <a:rPr lang="en-US" sz="1400" dirty="0" smtClean="0">
                <a:latin typeface="Arial" panose="020B0604020202020204" pitchFamily="34" charset="0"/>
                <a:cs typeface="Arial" panose="020B0604020202020204" pitchFamily="34" charset="0"/>
              </a:rPr>
              <a:t>year.</a:t>
            </a:r>
          </a:p>
          <a:p>
            <a:pPr marL="514350" indent="-514350">
              <a:buFont typeface="+mj-lt"/>
              <a:buAutoNum type="arabicPeriod"/>
            </a:pPr>
            <a:r>
              <a:rPr lang="en-US" sz="1400" dirty="0">
                <a:latin typeface="Arial" panose="020B0604020202020204" pitchFamily="34" charset="0"/>
                <a:cs typeface="Arial" panose="020B0604020202020204" pitchFamily="34" charset="0"/>
              </a:rPr>
              <a:t>Intermodal Connectors </a:t>
            </a:r>
            <a:r>
              <a:rPr lang="en-US" sz="1400" dirty="0" smtClean="0">
                <a:latin typeface="Arial" panose="020B0604020202020204" pitchFamily="34" charset="0"/>
                <a:cs typeface="Arial" panose="020B0604020202020204" pitchFamily="34" charset="0"/>
              </a:rPr>
              <a:t>and </a:t>
            </a:r>
            <a:r>
              <a:rPr lang="en-US" sz="1400" dirty="0">
                <a:latin typeface="Arial" panose="020B0604020202020204" pitchFamily="34" charset="0"/>
                <a:cs typeface="Arial" panose="020B0604020202020204" pitchFamily="34" charset="0"/>
              </a:rPr>
              <a:t>top 50 airports by landed weight </a:t>
            </a:r>
            <a:r>
              <a:rPr lang="en-US" sz="1400" dirty="0" smtClean="0">
                <a:latin typeface="Arial" panose="020B0604020202020204" pitchFamily="34" charset="0"/>
                <a:cs typeface="Arial" panose="020B0604020202020204" pitchFamily="34" charset="0"/>
              </a:rPr>
              <a:t>within </a:t>
            </a:r>
            <a:r>
              <a:rPr lang="en-US" sz="1400" dirty="0">
                <a:latin typeface="Arial" panose="020B0604020202020204" pitchFamily="34" charset="0"/>
                <a:cs typeface="Arial" panose="020B0604020202020204" pitchFamily="34" charset="0"/>
              </a:rPr>
              <a:t>urban areas with a population of 200,000 or more were </a:t>
            </a:r>
            <a:r>
              <a:rPr lang="en-US" sz="1400" dirty="0" smtClean="0">
                <a:latin typeface="Arial" panose="020B0604020202020204" pitchFamily="34" charset="0"/>
                <a:cs typeface="Arial" panose="020B0604020202020204" pitchFamily="34" charset="0"/>
              </a:rPr>
              <a:t>identified.</a:t>
            </a:r>
          </a:p>
          <a:p>
            <a:pPr marL="514350" indent="-514350">
              <a:buFont typeface="+mj-lt"/>
              <a:buAutoNum type="arabicPeriod"/>
            </a:pPr>
            <a:r>
              <a:rPr lang="en-US" sz="1400" dirty="0">
                <a:latin typeface="Arial" panose="020B0604020202020204" pitchFamily="34" charset="0"/>
                <a:cs typeface="Arial" panose="020B0604020202020204" pitchFamily="34" charset="0"/>
              </a:rPr>
              <a:t>Road segments within urban areas with a population of 200,000 or more that have an AADTT of 8,500 trucks/day or more were </a:t>
            </a:r>
            <a:r>
              <a:rPr lang="en-US" sz="1400" dirty="0" smtClean="0">
                <a:latin typeface="Arial" panose="020B0604020202020204" pitchFamily="34" charset="0"/>
                <a:cs typeface="Arial" panose="020B0604020202020204" pitchFamily="34" charset="0"/>
              </a:rPr>
              <a:t>identified.</a:t>
            </a:r>
          </a:p>
          <a:p>
            <a:pPr marL="514350" indent="-514350">
              <a:buFont typeface="+mj-lt"/>
              <a:buAutoNum type="arabicPeriod"/>
            </a:pPr>
            <a:r>
              <a:rPr lang="en-US" sz="1400" dirty="0">
                <a:latin typeface="Arial" panose="020B0604020202020204" pitchFamily="34" charset="0"/>
                <a:cs typeface="Arial" panose="020B0604020202020204" pitchFamily="34" charset="0"/>
              </a:rPr>
              <a:t>The network was analyzed to determine the relationship to population centers, origins and destinations, maritime ports, airports, and rail </a:t>
            </a:r>
            <a:r>
              <a:rPr lang="en-US" sz="1400" dirty="0" smtClean="0">
                <a:latin typeface="Arial" panose="020B0604020202020204" pitchFamily="34" charset="0"/>
                <a:cs typeface="Arial" panose="020B0604020202020204" pitchFamily="34" charset="0"/>
              </a:rPr>
              <a:t>yards</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and some other minor network connections were made.</a:t>
            </a:r>
          </a:p>
          <a:p>
            <a:pPr marL="514350" indent="-514350">
              <a:buFont typeface="+mj-lt"/>
              <a:buAutoNum type="arabicPeriod"/>
            </a:pPr>
            <a:r>
              <a:rPr lang="en-US" sz="1400" dirty="0">
                <a:latin typeface="Arial" panose="020B0604020202020204" pitchFamily="34" charset="0"/>
                <a:cs typeface="Arial" panose="020B0604020202020204" pitchFamily="34" charset="0"/>
              </a:rPr>
              <a:t>Roads connecting key </a:t>
            </a:r>
            <a:r>
              <a:rPr lang="en-US" sz="1400" dirty="0" smtClean="0">
                <a:latin typeface="Arial" panose="020B0604020202020204" pitchFamily="34" charset="0"/>
                <a:cs typeface="Arial" panose="020B0604020202020204" pitchFamily="34" charset="0"/>
              </a:rPr>
              <a:t>ports, airports and intermodal connectors </a:t>
            </a:r>
            <a:r>
              <a:rPr lang="en-US" sz="1400" dirty="0">
                <a:latin typeface="Arial" panose="020B0604020202020204" pitchFamily="34" charset="0"/>
                <a:cs typeface="Arial" panose="020B0604020202020204" pitchFamily="34" charset="0"/>
              </a:rPr>
              <a:t>to population centers </a:t>
            </a:r>
            <a:r>
              <a:rPr lang="en-US" sz="1400" dirty="0" smtClean="0">
                <a:latin typeface="Arial" panose="020B0604020202020204" pitchFamily="34" charset="0"/>
                <a:cs typeface="Arial" panose="020B0604020202020204" pitchFamily="34" charset="0"/>
              </a:rPr>
              <a:t>in AK, HI and PR were </a:t>
            </a:r>
            <a:r>
              <a:rPr lang="en-US" sz="1400" dirty="0">
                <a:latin typeface="Arial" panose="020B0604020202020204" pitchFamily="34" charset="0"/>
                <a:cs typeface="Arial" panose="020B0604020202020204" pitchFamily="34" charset="0"/>
              </a:rPr>
              <a:t>incorporated into the draft initial highway PFN</a:t>
            </a:r>
            <a:r>
              <a:rPr lang="en-US" sz="1400" dirty="0" smtClean="0">
                <a:latin typeface="Arial" panose="020B0604020202020204" pitchFamily="34" charset="0"/>
                <a:cs typeface="Arial" panose="020B0604020202020204" pitchFamily="34" charset="0"/>
              </a:rPr>
              <a:t>.</a:t>
            </a:r>
          </a:p>
          <a:p>
            <a:pPr marL="514350" indent="-514350">
              <a:buFont typeface="+mj-lt"/>
              <a:buAutoNum type="arabicPeriod"/>
            </a:pPr>
            <a:r>
              <a:rPr lang="en-US" sz="1400" dirty="0">
                <a:latin typeface="Arial" panose="020B0604020202020204" pitchFamily="34" charset="0"/>
                <a:cs typeface="Arial" panose="020B0604020202020204" pitchFamily="34" charset="0"/>
              </a:rPr>
              <a:t>The network was analyzed to determine the relationship to energy exploration, development, installation, or production areas. </a:t>
            </a:r>
            <a:endParaRPr lang="en-US" sz="14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C62D23-E90C-4EA4-B829-C0ECD8401CE7}" type="slidenum">
              <a:rPr lang="en-US" smtClean="0"/>
              <a:t>19</a:t>
            </a:fld>
            <a:endParaRPr lang="en-US"/>
          </a:p>
        </p:txBody>
      </p:sp>
    </p:spTree>
    <p:extLst>
      <p:ext uri="{BB962C8B-B14F-4D97-AF65-F5344CB8AC3E}">
        <p14:creationId xmlns:p14="http://schemas.microsoft.com/office/powerpoint/2010/main" val="87867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MAP-21 Language for Designation of National Freight Network</a:t>
            </a:r>
            <a:endParaRPr lang="en-US" dirty="0"/>
          </a:p>
        </p:txBody>
      </p:sp>
      <p:sp>
        <p:nvSpPr>
          <p:cNvPr id="3" name="Content Placeholder 2"/>
          <p:cNvSpPr>
            <a:spLocks noGrp="1"/>
          </p:cNvSpPr>
          <p:nvPr>
            <p:ph sz="quarter" idx="1"/>
          </p:nvPr>
        </p:nvSpPr>
        <p:spPr>
          <a:xfrm>
            <a:off x="457200" y="1600200"/>
            <a:ext cx="8229600" cy="4800600"/>
          </a:xfrm>
        </p:spPr>
        <p:txBody>
          <a:bodyPr>
            <a:normAutofit/>
          </a:bodyPr>
          <a:lstStyle/>
          <a:p>
            <a:pPr marL="0" indent="0">
              <a:buNone/>
            </a:pPr>
            <a:endParaRPr lang="en-US" sz="2000" dirty="0" smtClean="0"/>
          </a:p>
          <a:p>
            <a:pPr marL="0" indent="0">
              <a:buNone/>
            </a:pPr>
            <a:endParaRPr lang="en-US" sz="2000" dirty="0"/>
          </a:p>
          <a:p>
            <a:pPr marL="0" indent="0">
              <a:buNone/>
            </a:pPr>
            <a:r>
              <a:rPr lang="en-US" sz="2000" dirty="0" smtClean="0"/>
              <a:t>In general:</a:t>
            </a:r>
          </a:p>
          <a:p>
            <a:pPr marL="0" indent="0" algn="ctr">
              <a:buNone/>
            </a:pPr>
            <a:r>
              <a:rPr lang="en-US" sz="2000" dirty="0" smtClean="0"/>
              <a:t>	</a:t>
            </a:r>
            <a:endParaRPr lang="en-US" sz="2000" dirty="0"/>
          </a:p>
          <a:p>
            <a:pPr marL="0" indent="0" algn="ctr">
              <a:buNone/>
            </a:pPr>
            <a:r>
              <a:rPr lang="en-US" sz="2000" dirty="0" smtClean="0"/>
              <a:t>The Secretary shall establish a national freight network in accordance with this section to assist States in strategically directing resources toward improved system performance for efficient movement of freight on highways, including national highway system, freight intermodal connectors and </a:t>
            </a:r>
            <a:r>
              <a:rPr lang="en-US" sz="2000" dirty="0" err="1" smtClean="0"/>
              <a:t>aerotropolis</a:t>
            </a:r>
            <a:r>
              <a:rPr lang="en-US" sz="2000" dirty="0" smtClean="0"/>
              <a:t> transportation systems. </a:t>
            </a:r>
            <a:endParaRPr lang="en-US" sz="3600" dirty="0"/>
          </a:p>
        </p:txBody>
      </p:sp>
      <p:sp>
        <p:nvSpPr>
          <p:cNvPr id="4" name="Slide Number Placeholder 3"/>
          <p:cNvSpPr>
            <a:spLocks noGrp="1"/>
          </p:cNvSpPr>
          <p:nvPr>
            <p:ph type="sldNum" sz="quarter" idx="12"/>
          </p:nvPr>
        </p:nvSpPr>
        <p:spPr/>
        <p:txBody>
          <a:bodyPr/>
          <a:lstStyle/>
          <a:p>
            <a:fld id="{59C62D23-E90C-4EA4-B829-C0ECD8401CE7}" type="slidenum">
              <a:rPr lang="en-US" smtClean="0"/>
              <a:t>2</a:t>
            </a:fld>
            <a:endParaRPr lang="en-US"/>
          </a:p>
        </p:txBody>
      </p:sp>
    </p:spTree>
    <p:extLst>
      <p:ext uri="{BB962C8B-B14F-4D97-AF65-F5344CB8AC3E}">
        <p14:creationId xmlns:p14="http://schemas.microsoft.com/office/powerpoint/2010/main" val="1772015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Draft Initial </a:t>
            </a:r>
            <a:r>
              <a:rPr lang="en-US" sz="3200" dirty="0" smtClean="0"/>
              <a:t>Highway Primary </a:t>
            </a:r>
            <a:r>
              <a:rPr lang="en-US" sz="3200" dirty="0"/>
              <a:t>Freight Network </a:t>
            </a:r>
            <a:r>
              <a:rPr lang="en-US" sz="3200" dirty="0" smtClean="0"/>
              <a:t>Designation Results</a:t>
            </a:r>
            <a:endParaRPr lang="en-US" sz="3200" dirty="0"/>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This methodology resulted in a comprehensive map of 41,518 </a:t>
            </a:r>
            <a:r>
              <a:rPr lang="en-US" sz="2000" dirty="0">
                <a:latin typeface="Arial" panose="020B0604020202020204" pitchFamily="34" charset="0"/>
                <a:cs typeface="Arial" panose="020B0604020202020204" pitchFamily="34" charset="0"/>
              </a:rPr>
              <a:t>centerline miles, including 37,436 centerline miles of Interstate and 4,082 centerline miles of non-Interstate roads.</a:t>
            </a:r>
            <a:r>
              <a:rPr lang="en-US" sz="2000" dirty="0" smtClean="0">
                <a:effectLst/>
                <a:latin typeface="Arial" panose="020B0604020202020204" pitchFamily="34" charset="0"/>
                <a:cs typeface="Arial" panose="020B0604020202020204" pitchFamily="34" charset="0"/>
              </a:rPr>
              <a:t> </a:t>
            </a:r>
          </a:p>
          <a:p>
            <a:pPr>
              <a:buFont typeface="Arial" panose="020B0604020202020204" pitchFamily="34" charset="0"/>
              <a:buChar char="•"/>
            </a:pPr>
            <a:endParaRPr lang="en-US" sz="2000" dirty="0" smtClean="0">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Since the statute limits the highway PFN to 27,000 centerline miles, the </a:t>
            </a:r>
            <a:r>
              <a:rPr lang="en-US" sz="2000" dirty="0" smtClean="0">
                <a:latin typeface="Arial" panose="020B0604020202020204" pitchFamily="34" charset="0"/>
                <a:cs typeface="Arial" panose="020B0604020202020204" pitchFamily="34" charset="0"/>
              </a:rPr>
              <a:t>USDOT </a:t>
            </a:r>
            <a:r>
              <a:rPr lang="en-US" sz="2000" dirty="0">
                <a:latin typeface="Arial" panose="020B0604020202020204" pitchFamily="34" charset="0"/>
                <a:cs typeface="Arial" panose="020B0604020202020204" pitchFamily="34" charset="0"/>
              </a:rPr>
              <a:t>then identified those segments with the highest AADTT. </a:t>
            </a: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These road segments represented on the draft highway PFN map comprise 26,966 miles of centerline roads that reflect consideration of the criteria offered by Congress. </a:t>
            </a:r>
            <a:endParaRPr lang="en-US" sz="2000" dirty="0" smtClean="0">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59C62D23-E90C-4EA4-B829-C0ECD8401CE7}" type="slidenum">
              <a:rPr lang="en-US" smtClean="0"/>
              <a:t>20</a:t>
            </a:fld>
            <a:endParaRPr lang="en-US"/>
          </a:p>
        </p:txBody>
      </p:sp>
    </p:spTree>
    <p:extLst>
      <p:ext uri="{BB962C8B-B14F-4D97-AF65-F5344CB8AC3E}">
        <p14:creationId xmlns:p14="http://schemas.microsoft.com/office/powerpoint/2010/main" val="43589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1"/>
            <a:ext cx="88773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59C62D23-E90C-4EA4-B829-C0ECD8401CE7}" type="slidenum">
              <a:rPr lang="en-US" smtClean="0"/>
              <a:t>21</a:t>
            </a:fld>
            <a:endParaRPr lang="en-US"/>
          </a:p>
        </p:txBody>
      </p:sp>
    </p:spTree>
    <p:extLst>
      <p:ext uri="{BB962C8B-B14F-4D97-AF65-F5344CB8AC3E}">
        <p14:creationId xmlns:p14="http://schemas.microsoft.com/office/powerpoint/2010/main" val="66704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Additional Miles on the </a:t>
            </a:r>
            <a:r>
              <a:rPr lang="en-US" sz="3600" dirty="0" smtClean="0"/>
              <a:t>Highway Primary </a:t>
            </a:r>
            <a:r>
              <a:rPr lang="en-US" sz="3600" dirty="0"/>
              <a:t>Freight </a:t>
            </a:r>
            <a:r>
              <a:rPr lang="en-US" sz="3600" dirty="0" smtClean="0"/>
              <a:t>Network</a:t>
            </a:r>
            <a:endParaRPr lang="en-US" dirty="0"/>
          </a:p>
        </p:txBody>
      </p:sp>
      <p:sp>
        <p:nvSpPr>
          <p:cNvPr id="3" name="Content Placeholder 2"/>
          <p:cNvSpPr>
            <a:spLocks noGrp="1"/>
          </p:cNvSpPr>
          <p:nvPr>
            <p:ph sz="quarter" idx="1"/>
          </p:nvPr>
        </p:nvSpPr>
        <p:spPr/>
        <p:txBody>
          <a:bodyPr>
            <a:normAutofit fontScale="92500" lnSpcReduction="20000"/>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The Secretary of Transportation, under Section 167 of title 23, U.S.C., may increase the highway PFN by up to 3,000 centerline miles above the 27,000-mile limit, to accommodate existing or planned roads critical to future efficient movement of goods on the highway PFN.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In the draft initial designation of the highway PFN, </a:t>
            </a:r>
            <a:r>
              <a:rPr lang="en-US" sz="2400" dirty="0" smtClean="0">
                <a:latin typeface="Arial" panose="020B0604020202020204" pitchFamily="34" charset="0"/>
                <a:cs typeface="Arial" panose="020B0604020202020204" pitchFamily="34" charset="0"/>
              </a:rPr>
              <a:t>USDOT </a:t>
            </a:r>
            <a:r>
              <a:rPr lang="en-US" sz="2400" dirty="0">
                <a:latin typeface="Arial" panose="020B0604020202020204" pitchFamily="34" charset="0"/>
                <a:cs typeface="Arial" panose="020B0604020202020204" pitchFamily="34" charset="0"/>
              </a:rPr>
              <a:t>focused on freight routes critical to the current movement of freight. </a:t>
            </a: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400" dirty="0" smtClean="0">
                <a:latin typeface="Arial" panose="020B0604020202020204" pitchFamily="34" charset="0"/>
                <a:cs typeface="Arial" panose="020B0604020202020204" pitchFamily="34" charset="0"/>
              </a:rPr>
              <a:t>USDOT is </a:t>
            </a:r>
            <a:r>
              <a:rPr lang="en-US" sz="2400" dirty="0">
                <a:latin typeface="Arial" panose="020B0604020202020204" pitchFamily="34" charset="0"/>
                <a:cs typeface="Arial" panose="020B0604020202020204" pitchFamily="34" charset="0"/>
              </a:rPr>
              <a:t>aware of emerging freight routes that will be critical to the future efficient movement of goods and believes there is value in expanding the highway PFN in the future to reflect these routes as the Nation grows. </a:t>
            </a:r>
          </a:p>
          <a:p>
            <a:endParaRPr lang="en-US" dirty="0"/>
          </a:p>
        </p:txBody>
      </p:sp>
      <p:sp>
        <p:nvSpPr>
          <p:cNvPr id="4" name="Slide Number Placeholder 3"/>
          <p:cNvSpPr>
            <a:spLocks noGrp="1"/>
          </p:cNvSpPr>
          <p:nvPr>
            <p:ph type="sldNum" sz="quarter" idx="12"/>
          </p:nvPr>
        </p:nvSpPr>
        <p:spPr/>
        <p:txBody>
          <a:bodyPr/>
          <a:lstStyle/>
          <a:p>
            <a:fld id="{59C62D23-E90C-4EA4-B829-C0ECD8401CE7}" type="slidenum">
              <a:rPr lang="en-US" smtClean="0"/>
              <a:t>22</a:t>
            </a:fld>
            <a:endParaRPr lang="en-US"/>
          </a:p>
        </p:txBody>
      </p:sp>
    </p:spTree>
    <p:extLst>
      <p:ext uri="{BB962C8B-B14F-4D97-AF65-F5344CB8AC3E}">
        <p14:creationId xmlns:p14="http://schemas.microsoft.com/office/powerpoint/2010/main" val="3238847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NFN website</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400" dirty="0" smtClean="0"/>
              <a:t>USDOT </a:t>
            </a:r>
            <a:r>
              <a:rPr lang="en-US" sz="2400" dirty="0"/>
              <a:t>has posted the details of the draft initial highway PFN, including the 26,966-mile draft highway PFN map, the 41,518-mile comprehensive map, State maps and lists of designated routes, tables of mileage by State, and information regarding intermodal connectors and border crossings at: </a:t>
            </a:r>
            <a:endParaRPr lang="en-US" sz="2400" dirty="0" smtClean="0"/>
          </a:p>
          <a:p>
            <a:pPr marL="0" indent="0">
              <a:buNone/>
            </a:pPr>
            <a:endParaRPr lang="en-US" sz="2400" dirty="0" smtClean="0"/>
          </a:p>
          <a:p>
            <a:pPr marL="0" indent="0">
              <a:buNone/>
            </a:pPr>
            <a:r>
              <a:rPr lang="en-US" sz="2400" dirty="0" smtClean="0">
                <a:hlinkClick r:id="rId2"/>
              </a:rPr>
              <a:t>NFN website:</a:t>
            </a:r>
          </a:p>
          <a:p>
            <a:pPr marL="0" indent="0">
              <a:buNone/>
            </a:pPr>
            <a:r>
              <a:rPr lang="en-US" sz="2400" u="sng" dirty="0" smtClean="0">
                <a:hlinkClick r:id="rId2"/>
              </a:rPr>
              <a:t>http</a:t>
            </a:r>
            <a:r>
              <a:rPr lang="en-US" sz="2400" u="sng" dirty="0">
                <a:hlinkClick r:id="rId2"/>
              </a:rPr>
              <a:t>://</a:t>
            </a:r>
            <a:r>
              <a:rPr lang="en-US" sz="2400" u="sng" dirty="0" smtClean="0">
                <a:hlinkClick r:id="rId2"/>
              </a:rPr>
              <a:t>ops.fhwa.dot.gov/freight/infrastructure/nfn/index.htm</a:t>
            </a:r>
            <a:endParaRPr lang="en-US" sz="2400" u="sng" dirty="0" smtClean="0"/>
          </a:p>
          <a:p>
            <a:pPr marL="0" indent="0">
              <a:buNone/>
            </a:pPr>
            <a:endParaRPr lang="en-US" sz="2400" u="sng" dirty="0"/>
          </a:p>
          <a:p>
            <a:pPr marL="0" indent="0">
              <a:buNone/>
            </a:pPr>
            <a:r>
              <a:rPr lang="en-US" sz="2400" u="sng" dirty="0" smtClean="0"/>
              <a:t>Notice website:</a:t>
            </a:r>
          </a:p>
          <a:p>
            <a:pPr marL="0" indent="0">
              <a:buNone/>
            </a:pPr>
            <a:r>
              <a:rPr lang="en-US" sz="2000" dirty="0">
                <a:hlinkClick r:id="rId3"/>
              </a:rPr>
              <a:t>http://www.archives.gov/federal_register</a:t>
            </a:r>
            <a:r>
              <a:rPr lang="en-US" sz="2000" dirty="0"/>
              <a:t> </a:t>
            </a:r>
            <a:endParaRPr lang="en-US" sz="2000" dirty="0" smtClean="0"/>
          </a:p>
          <a:p>
            <a:pPr marL="0" indent="0">
              <a:buNone/>
            </a:pPr>
            <a:endParaRPr lang="en-US" sz="2400" u="sng" dirty="0"/>
          </a:p>
          <a:p>
            <a:pPr marL="0" indent="0">
              <a:buNone/>
            </a:pPr>
            <a:r>
              <a:rPr lang="en-US" sz="2400" u="sng" dirty="0" smtClean="0"/>
              <a:t>Docket for comments:</a:t>
            </a:r>
          </a:p>
          <a:p>
            <a:pPr marL="0" indent="0">
              <a:buNone/>
            </a:pPr>
            <a:r>
              <a:rPr lang="en-US" sz="2400" dirty="0">
                <a:hlinkClick r:id="rId4"/>
              </a:rPr>
              <a:t>http://www.regulations.gov</a:t>
            </a:r>
            <a:endParaRPr lang="en-US" sz="2400" dirty="0"/>
          </a:p>
        </p:txBody>
      </p:sp>
      <p:sp>
        <p:nvSpPr>
          <p:cNvPr id="4" name="Slide Number Placeholder 3"/>
          <p:cNvSpPr>
            <a:spLocks noGrp="1"/>
          </p:cNvSpPr>
          <p:nvPr>
            <p:ph type="sldNum" sz="quarter" idx="12"/>
          </p:nvPr>
        </p:nvSpPr>
        <p:spPr/>
        <p:txBody>
          <a:bodyPr/>
          <a:lstStyle/>
          <a:p>
            <a:fld id="{59C62D23-E90C-4EA4-B829-C0ECD8401CE7}" type="slidenum">
              <a:rPr lang="en-US" smtClean="0"/>
              <a:t>23</a:t>
            </a:fld>
            <a:endParaRPr lang="en-US"/>
          </a:p>
        </p:txBody>
      </p:sp>
    </p:spTree>
    <p:extLst>
      <p:ext uri="{BB962C8B-B14F-4D97-AF65-F5344CB8AC3E}">
        <p14:creationId xmlns:p14="http://schemas.microsoft.com/office/powerpoint/2010/main" val="4201277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PFN website</a:t>
            </a:r>
            <a:endParaRPr lang="en-US" dirty="0"/>
          </a:p>
        </p:txBody>
      </p:sp>
      <p:sp>
        <p:nvSpPr>
          <p:cNvPr id="3" name="Slide Number Placeholder 2"/>
          <p:cNvSpPr>
            <a:spLocks noGrp="1"/>
          </p:cNvSpPr>
          <p:nvPr>
            <p:ph type="sldNum" sz="quarter" idx="12"/>
          </p:nvPr>
        </p:nvSpPr>
        <p:spPr/>
        <p:txBody>
          <a:bodyPr/>
          <a:lstStyle/>
          <a:p>
            <a:fld id="{59C62D23-E90C-4EA4-B829-C0ECD8401CE7}" type="slidenum">
              <a:rPr lang="en-US" smtClean="0"/>
              <a:t>24</a:t>
            </a:fld>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39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2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
        <p:nvSpPr>
          <p:cNvPr id="4" name="Slide Number Placeholder 3"/>
          <p:cNvSpPr>
            <a:spLocks noGrp="1"/>
          </p:cNvSpPr>
          <p:nvPr>
            <p:ph type="sldNum" sz="quarter" idx="12"/>
          </p:nvPr>
        </p:nvSpPr>
        <p:spPr/>
        <p:txBody>
          <a:bodyPr/>
          <a:lstStyle/>
          <a:p>
            <a:fld id="{59C62D23-E90C-4EA4-B829-C0ECD8401CE7}" type="slidenum">
              <a:rPr lang="en-US" smtClean="0"/>
              <a:t>25</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8415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9C62D23-E90C-4EA4-B829-C0ECD8401CE7}" type="slidenum">
              <a:rPr lang="en-US" smtClean="0"/>
              <a:t>26</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60946"/>
            <a:ext cx="8583377" cy="445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676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sz="quarter" idx="1"/>
          </p:nvPr>
        </p:nvSpPr>
        <p:spPr>
          <a:xfrm>
            <a:off x="533400" y="1600200"/>
            <a:ext cx="8229600" cy="4876800"/>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following is the approximate schedule for designation of the NFN:</a:t>
            </a:r>
          </a:p>
          <a:p>
            <a:pPr lv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Draft designation </a:t>
            </a:r>
            <a:r>
              <a:rPr lang="en-US" sz="2000" dirty="0">
                <a:latin typeface="Arial" panose="020B0604020202020204" pitchFamily="34" charset="0"/>
                <a:cs typeface="Arial" panose="020B0604020202020204" pitchFamily="34" charset="0"/>
              </a:rPr>
              <a:t>of highway PFN – Fall 2013</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Comment period for highway PFN designation –fall 2013</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Review and analysis of comments – early 2014</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Final initial </a:t>
            </a:r>
            <a:r>
              <a:rPr lang="en-US" sz="2000" dirty="0" err="1" smtClean="0">
                <a:latin typeface="Arial" panose="020B0604020202020204" pitchFamily="34" charset="0"/>
                <a:cs typeface="Arial" panose="020B0604020202020204" pitchFamily="34" charset="0"/>
              </a:rPr>
              <a:t>hPFN</a:t>
            </a:r>
            <a:r>
              <a:rPr lang="en-US" sz="2000" dirty="0" smtClean="0">
                <a:latin typeface="Arial" panose="020B0604020202020204" pitchFamily="34" charset="0"/>
                <a:cs typeface="Arial" panose="020B0604020202020204" pitchFamily="34" charset="0"/>
              </a:rPr>
              <a:t> release – early 2014</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Finalization of CRFC guidance- early 2014</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Requests for States to designate CRFC – spring 2014</a:t>
            </a:r>
          </a:p>
          <a:p>
            <a:pPr lvl="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Compilation </a:t>
            </a:r>
            <a:r>
              <a:rPr lang="en-US" sz="2000" dirty="0">
                <a:latin typeface="Arial" panose="020B0604020202020204" pitchFamily="34" charset="0"/>
                <a:cs typeface="Arial" panose="020B0604020202020204" pitchFamily="34" charset="0"/>
              </a:rPr>
              <a:t>of State-designated CRFC routes – </a:t>
            </a:r>
            <a:r>
              <a:rPr lang="en-US" sz="2000" dirty="0" smtClean="0">
                <a:latin typeface="Arial" panose="020B0604020202020204" pitchFamily="34" charset="0"/>
                <a:cs typeface="Arial" panose="020B0604020202020204" pitchFamily="34" charset="0"/>
              </a:rPr>
              <a:t>spring 2014</a:t>
            </a:r>
            <a:endParaRPr lang="en-US" sz="2000" dirty="0">
              <a:latin typeface="Arial" panose="020B0604020202020204" pitchFamily="34" charset="0"/>
              <a:cs typeface="Arial" panose="020B0604020202020204" pitchFamily="34" charset="0"/>
            </a:endParaRPr>
          </a:p>
          <a:p>
            <a:pPr lvl="0">
              <a:buFont typeface="Arial" panose="020B0604020202020204" pitchFamily="34" charset="0"/>
              <a:buChar char="•"/>
            </a:pPr>
            <a:r>
              <a:rPr lang="en-US" sz="2000" dirty="0">
                <a:latin typeface="Arial" panose="020B0604020202020204" pitchFamily="34" charset="0"/>
                <a:cs typeface="Arial" panose="020B0604020202020204" pitchFamily="34" charset="0"/>
              </a:rPr>
              <a:t>Release of the initial designation of the full NFN (including highway PFN, rest of the Interstate System, CRFCs) – </a:t>
            </a:r>
            <a:r>
              <a:rPr lang="en-US" sz="2000" dirty="0" smtClean="0">
                <a:latin typeface="Arial" panose="020B0604020202020204" pitchFamily="34" charset="0"/>
                <a:cs typeface="Arial" panose="020B0604020202020204" pitchFamily="34" charset="0"/>
              </a:rPr>
              <a:t>mid 2014</a:t>
            </a:r>
            <a:endParaRPr lang="en-US" sz="2000" dirty="0">
              <a:latin typeface="Arial" panose="020B0604020202020204" pitchFamily="34" charset="0"/>
              <a:cs typeface="Arial" panose="020B0604020202020204" pitchFamily="34" charset="0"/>
            </a:endParaRP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59C62D23-E90C-4EA4-B829-C0ECD8401CE7}" type="slidenum">
              <a:rPr lang="en-US" smtClean="0"/>
              <a:t>27</a:t>
            </a:fld>
            <a:endParaRPr lang="en-US"/>
          </a:p>
        </p:txBody>
      </p:sp>
    </p:spTree>
    <p:extLst>
      <p:ext uri="{BB962C8B-B14F-4D97-AF65-F5344CB8AC3E}">
        <p14:creationId xmlns:p14="http://schemas.microsoft.com/office/powerpoint/2010/main" val="2960940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8800" dirty="0" smtClean="0"/>
              <a:t>Questions?</a:t>
            </a:r>
          </a:p>
        </p:txBody>
      </p:sp>
      <p:sp>
        <p:nvSpPr>
          <p:cNvPr id="4" name="Slide Number Placeholder 3"/>
          <p:cNvSpPr>
            <a:spLocks noGrp="1"/>
          </p:cNvSpPr>
          <p:nvPr>
            <p:ph type="sldNum" sz="quarter" idx="12"/>
          </p:nvPr>
        </p:nvSpPr>
        <p:spPr/>
        <p:txBody>
          <a:bodyPr/>
          <a:lstStyle/>
          <a:p>
            <a:fld id="{59C62D23-E90C-4EA4-B829-C0ECD8401CE7}" type="slidenum">
              <a:rPr lang="en-US" smtClean="0"/>
              <a:t>28</a:t>
            </a:fld>
            <a:endParaRPr lang="en-US"/>
          </a:p>
        </p:txBody>
      </p:sp>
    </p:spTree>
    <p:extLst>
      <p:ext uri="{BB962C8B-B14F-4D97-AF65-F5344CB8AC3E}">
        <p14:creationId xmlns:p14="http://schemas.microsoft.com/office/powerpoint/2010/main" val="316483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a:t>
            </a:r>
            <a:r>
              <a:rPr lang="en-US" dirty="0"/>
              <a:t>F</a:t>
            </a:r>
            <a:r>
              <a:rPr lang="en-US" dirty="0" smtClean="0"/>
              <a:t>reight Network Components</a:t>
            </a:r>
            <a:endParaRPr lang="en-US" dirty="0"/>
          </a:p>
        </p:txBody>
      </p:sp>
      <p:sp>
        <p:nvSpPr>
          <p:cNvPr id="8" name="Slide Number Placeholder 7"/>
          <p:cNvSpPr>
            <a:spLocks noGrp="1"/>
          </p:cNvSpPr>
          <p:nvPr>
            <p:ph type="sldNum" sz="quarter" idx="12"/>
          </p:nvPr>
        </p:nvSpPr>
        <p:spPr/>
        <p:txBody>
          <a:bodyPr/>
          <a:lstStyle/>
          <a:p>
            <a:fld id="{DF12898A-45C2-44E3-91A2-F44D09E19749}" type="slidenum">
              <a:rPr lang="en-US" smtClean="0"/>
              <a:t>3</a:t>
            </a:fld>
            <a:endParaRPr lang="en-US" dirty="0"/>
          </a:p>
        </p:txBody>
      </p:sp>
      <p:sp>
        <p:nvSpPr>
          <p:cNvPr id="4" name="Rectangle 3"/>
          <p:cNvSpPr/>
          <p:nvPr/>
        </p:nvSpPr>
        <p:spPr>
          <a:xfrm>
            <a:off x="2819400" y="1691223"/>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National Freight Network</a:t>
            </a:r>
          </a:p>
        </p:txBody>
      </p:sp>
      <p:sp>
        <p:nvSpPr>
          <p:cNvPr id="5" name="Rectangle 4"/>
          <p:cNvSpPr/>
          <p:nvPr/>
        </p:nvSpPr>
        <p:spPr>
          <a:xfrm>
            <a:off x="152400" y="3657600"/>
            <a:ext cx="2667000" cy="110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smtClean="0">
                <a:latin typeface="Arial" panose="020B0604020202020204" pitchFamily="34" charset="0"/>
                <a:cs typeface="Arial" panose="020B0604020202020204" pitchFamily="34" charset="0"/>
              </a:rPr>
              <a:t>Primary Freight Network</a:t>
            </a:r>
          </a:p>
          <a:p>
            <a:r>
              <a:rPr lang="en-US" sz="1400" dirty="0" smtClean="0">
                <a:latin typeface="Arial" panose="020B0604020202020204" pitchFamily="34" charset="0"/>
                <a:cs typeface="Arial" panose="020B0604020202020204" pitchFamily="34" charset="0"/>
              </a:rPr>
              <a:t>      27k limit </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    </a:t>
            </a:r>
            <a:r>
              <a:rPr lang="en-US"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3k</a:t>
            </a:r>
          </a:p>
          <a:p>
            <a:r>
              <a:rPr lang="en-US" sz="900" b="1" dirty="0" smtClean="0">
                <a:solidFill>
                  <a:schemeClr val="tx1"/>
                </a:solidFill>
                <a:latin typeface="Arial" panose="020B0604020202020204" pitchFamily="34" charset="0"/>
                <a:cs typeface="Arial" panose="020B0604020202020204" pitchFamily="34" charset="0"/>
              </a:rPr>
              <a:t>            </a:t>
            </a:r>
            <a:r>
              <a:rPr lang="en-US" sz="900" b="1" dirty="0" smtClean="0">
                <a:solidFill>
                  <a:schemeClr val="tx1"/>
                </a:solidFill>
                <a:latin typeface="Arial" panose="020B0604020202020204" pitchFamily="34" charset="0"/>
                <a:cs typeface="Arial" panose="020B0604020202020204" pitchFamily="34" charset="0"/>
              </a:rPr>
              <a:t>Current                        Future</a:t>
            </a:r>
            <a:endParaRPr lang="en-US" sz="900" b="1" dirty="0" smtClean="0">
              <a:solidFill>
                <a:schemeClr val="tx1"/>
              </a:solidFill>
              <a:latin typeface="Arial" panose="020B0604020202020204" pitchFamily="34" charset="0"/>
              <a:cs typeface="Arial" panose="020B0604020202020204" pitchFamily="34" charset="0"/>
            </a:endParaRPr>
          </a:p>
          <a:p>
            <a:r>
              <a:rPr lang="en-US" sz="900" b="1" dirty="0" smtClean="0">
                <a:solidFill>
                  <a:schemeClr val="tx1"/>
                </a:solidFill>
                <a:latin typeface="Arial" panose="020B0604020202020204" pitchFamily="34" charset="0"/>
                <a:cs typeface="Arial" panose="020B0604020202020204" pitchFamily="34" charset="0"/>
              </a:rPr>
              <a:t>         Importance</a:t>
            </a:r>
            <a:r>
              <a:rPr lang="en-US" sz="900" b="1" dirty="0">
                <a:solidFill>
                  <a:schemeClr val="tx1"/>
                </a:solidFill>
                <a:latin typeface="Arial" panose="020B0604020202020204" pitchFamily="34" charset="0"/>
                <a:cs typeface="Arial" panose="020B0604020202020204" pitchFamily="34" charset="0"/>
              </a:rPr>
              <a:t> </a:t>
            </a:r>
            <a:r>
              <a:rPr lang="en-US" sz="900" b="1" dirty="0" smtClean="0">
                <a:solidFill>
                  <a:schemeClr val="tx1"/>
                </a:solidFill>
                <a:latin typeface="Arial" panose="020B0604020202020204" pitchFamily="34" charset="0"/>
                <a:cs typeface="Arial" panose="020B0604020202020204" pitchFamily="34" charset="0"/>
              </a:rPr>
              <a:t>            </a:t>
            </a:r>
            <a:r>
              <a:rPr lang="en-US" sz="900" b="1" dirty="0" smtClean="0">
                <a:solidFill>
                  <a:schemeClr val="tx1"/>
                </a:solidFill>
                <a:latin typeface="Arial" panose="020B0604020202020204" pitchFamily="34" charset="0"/>
                <a:cs typeface="Arial" panose="020B0604020202020204" pitchFamily="34" charset="0"/>
              </a:rPr>
              <a:t>     </a:t>
            </a:r>
            <a:r>
              <a:rPr lang="en-US" sz="900" b="1" dirty="0" err="1" smtClean="0">
                <a:solidFill>
                  <a:schemeClr val="tx1"/>
                </a:solidFill>
                <a:latin typeface="Arial" panose="020B0604020202020204" pitchFamily="34" charset="0"/>
                <a:cs typeface="Arial" panose="020B0604020202020204" pitchFamily="34" charset="0"/>
              </a:rPr>
              <a:t>Importance</a:t>
            </a:r>
            <a:endParaRPr lang="en-US" sz="900" b="1" dirty="0" smtClean="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3276600" y="3657600"/>
            <a:ext cx="2667000" cy="110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Remainder of the Interstate System</a:t>
            </a:r>
          </a:p>
          <a:p>
            <a:r>
              <a:rPr lang="en-US" b="1" dirty="0">
                <a:solidFill>
                  <a:schemeClr val="tx1"/>
                </a:solidFill>
              </a:rPr>
              <a:t> </a:t>
            </a:r>
            <a:r>
              <a:rPr lang="en-US" b="1" dirty="0" smtClean="0">
                <a:solidFill>
                  <a:schemeClr val="tx1"/>
                </a:solidFill>
              </a:rPr>
              <a:t>       </a:t>
            </a:r>
            <a:r>
              <a:rPr lang="en-US" sz="1100" b="1" dirty="0" smtClean="0">
                <a:solidFill>
                  <a:schemeClr val="tx1"/>
                </a:solidFill>
              </a:rPr>
              <a:t>Between 17k and 47k miles</a:t>
            </a:r>
            <a:endParaRPr lang="en-US" sz="1100" dirty="0" smtClean="0"/>
          </a:p>
        </p:txBody>
      </p:sp>
      <p:sp>
        <p:nvSpPr>
          <p:cNvPr id="7" name="Rectangle 6"/>
          <p:cNvSpPr/>
          <p:nvPr/>
        </p:nvSpPr>
        <p:spPr>
          <a:xfrm>
            <a:off x="6318161" y="3657599"/>
            <a:ext cx="2667000" cy="1103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Critical Rural Freight Corridors</a:t>
            </a:r>
          </a:p>
          <a:p>
            <a:r>
              <a:rPr lang="en-US" sz="1100" b="1" dirty="0">
                <a:solidFill>
                  <a:schemeClr val="tx1"/>
                </a:solidFill>
              </a:rPr>
              <a:t> </a:t>
            </a:r>
            <a:r>
              <a:rPr lang="en-US" sz="1100" b="1" dirty="0" smtClean="0">
                <a:solidFill>
                  <a:schemeClr val="tx1"/>
                </a:solidFill>
              </a:rPr>
              <a:t>                       Unlimited miles</a:t>
            </a:r>
            <a:endParaRPr lang="en-US" sz="1100" dirty="0" smtClean="0"/>
          </a:p>
        </p:txBody>
      </p:sp>
      <p:cxnSp>
        <p:nvCxnSpPr>
          <p:cNvPr id="9" name="Straight Arrow Connector 8"/>
          <p:cNvCxnSpPr>
            <a:endCxn id="5" idx="0"/>
          </p:cNvCxnSpPr>
          <p:nvPr/>
        </p:nvCxnSpPr>
        <p:spPr>
          <a:xfrm flipH="1">
            <a:off x="1485900" y="2592946"/>
            <a:ext cx="1790700" cy="1064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4" idx="2"/>
            <a:endCxn id="6" idx="0"/>
          </p:cNvCxnSpPr>
          <p:nvPr/>
        </p:nvCxnSpPr>
        <p:spPr>
          <a:xfrm>
            <a:off x="4610100" y="2605623"/>
            <a:ext cx="0" cy="10519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7" idx="0"/>
          </p:cNvCxnSpPr>
          <p:nvPr/>
        </p:nvCxnSpPr>
        <p:spPr>
          <a:xfrm>
            <a:off x="5791200" y="2592946"/>
            <a:ext cx="1860461" cy="1064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16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MAP-21 Language for Designation of Primary Freight Network</a:t>
            </a:r>
            <a:endParaRPr lang="en-US" sz="3600" dirty="0"/>
          </a:p>
        </p:txBody>
      </p:sp>
      <p:sp>
        <p:nvSpPr>
          <p:cNvPr id="3" name="Content Placeholder 2"/>
          <p:cNvSpPr>
            <a:spLocks noGrp="1"/>
          </p:cNvSpPr>
          <p:nvPr>
            <p:ph sz="quarter" idx="1"/>
          </p:nvPr>
        </p:nvSpPr>
        <p:spPr/>
        <p:txBody>
          <a:bodyPr>
            <a:normAutofit fontScale="25000" lnSpcReduction="20000"/>
          </a:bodyPr>
          <a:lstStyle/>
          <a:p>
            <a:pPr marL="0" indent="0">
              <a:buNone/>
            </a:pPr>
            <a:r>
              <a:rPr lang="en-US" sz="6400" u="sng" dirty="0">
                <a:latin typeface="Arial" panose="020B0604020202020204" pitchFamily="34" charset="0"/>
                <a:cs typeface="Arial" panose="020B0604020202020204" pitchFamily="34" charset="0"/>
              </a:rPr>
              <a:t>NFN General language</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NHS;</a:t>
            </a:r>
          </a:p>
          <a:p>
            <a:pPr>
              <a:buFont typeface="Arial" panose="020B0604020202020204" pitchFamily="34" charset="0"/>
              <a:buChar char="•"/>
            </a:pPr>
            <a:r>
              <a:rPr lang="en-US" sz="6400" dirty="0" err="1">
                <a:latin typeface="Arial" panose="020B0604020202020204" pitchFamily="34" charset="0"/>
                <a:cs typeface="Arial" panose="020B0604020202020204" pitchFamily="34" charset="0"/>
              </a:rPr>
              <a:t>Aerotropolis</a:t>
            </a:r>
            <a:r>
              <a:rPr lang="en-US" sz="6400" dirty="0">
                <a:latin typeface="Arial" panose="020B0604020202020204" pitchFamily="34" charset="0"/>
                <a:cs typeface="Arial" panose="020B0604020202020204" pitchFamily="34" charset="0"/>
              </a:rPr>
              <a:t>;</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Intermodal Connectors</a:t>
            </a:r>
            <a:r>
              <a:rPr lang="en-US" sz="6400" dirty="0" smtClean="0">
                <a:latin typeface="Arial" panose="020B0604020202020204" pitchFamily="34" charset="0"/>
                <a:cs typeface="Arial" panose="020B0604020202020204" pitchFamily="34" charset="0"/>
              </a:rPr>
              <a:t>.</a:t>
            </a:r>
          </a:p>
          <a:p>
            <a:pPr marL="0" indent="0">
              <a:buNone/>
            </a:pPr>
            <a:endParaRPr lang="en-US" sz="6400" dirty="0">
              <a:latin typeface="Arial" panose="020B0604020202020204" pitchFamily="34" charset="0"/>
              <a:cs typeface="Arial" panose="020B0604020202020204" pitchFamily="34" charset="0"/>
            </a:endParaRPr>
          </a:p>
          <a:p>
            <a:pPr marL="0" indent="0">
              <a:buNone/>
            </a:pPr>
            <a:r>
              <a:rPr lang="en-US" sz="6400" dirty="0" smtClean="0">
                <a:latin typeface="Arial" panose="020B0604020202020204" pitchFamily="34" charset="0"/>
                <a:cs typeface="Arial" panose="020B0604020202020204" pitchFamily="34" charset="0"/>
              </a:rPr>
              <a:t>PFN Language:</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“Based on an inventory of national freight volume conducted by FHWA…”</a:t>
            </a:r>
          </a:p>
          <a:p>
            <a:pPr>
              <a:buFont typeface="Arial" panose="020B0604020202020204" pitchFamily="34" charset="0"/>
              <a:buChar char="•"/>
            </a:pPr>
            <a:endParaRPr lang="en-US" sz="6400" dirty="0" smtClean="0">
              <a:latin typeface="Arial" panose="020B0604020202020204" pitchFamily="34" charset="0"/>
              <a:cs typeface="Arial" panose="020B0604020202020204" pitchFamily="34" charset="0"/>
            </a:endParaRPr>
          </a:p>
          <a:p>
            <a:pPr marL="0" indent="0">
              <a:buNone/>
            </a:pPr>
            <a:r>
              <a:rPr lang="en-US" sz="6400" dirty="0" smtClean="0">
                <a:latin typeface="Arial" panose="020B0604020202020204" pitchFamily="34" charset="0"/>
                <a:cs typeface="Arial" panose="020B0604020202020204" pitchFamily="34" charset="0"/>
              </a:rPr>
              <a:t>PFN Factors for Consideration:</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Origins and destinations of freight movement in the United States;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Total freight tonnage and value of freight moved by highways;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Percentage of annual average daily truck traffic in the annual average daily traffic on principal arterials;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Annual average daily truck traffic on principal arterials;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Land and maritime ports of entry;</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Access to energy exploration, development, installation, or production areas;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Population centers;</a:t>
            </a:r>
          </a:p>
          <a:p>
            <a:pPr>
              <a:buFont typeface="Arial" panose="020B0604020202020204" pitchFamily="34" charset="0"/>
              <a:buChar char="•"/>
            </a:pPr>
            <a:r>
              <a:rPr lang="en-US" sz="6400" dirty="0" smtClean="0">
                <a:latin typeface="Arial" panose="020B0604020202020204" pitchFamily="34" charset="0"/>
                <a:cs typeface="Arial" panose="020B0604020202020204" pitchFamily="34" charset="0"/>
              </a:rPr>
              <a:t>Network connectivity.</a:t>
            </a:r>
          </a:p>
          <a:p>
            <a:endParaRPr lang="en-US" dirty="0"/>
          </a:p>
        </p:txBody>
      </p:sp>
      <p:sp>
        <p:nvSpPr>
          <p:cNvPr id="4" name="Slide Number Placeholder 3"/>
          <p:cNvSpPr>
            <a:spLocks noGrp="1"/>
          </p:cNvSpPr>
          <p:nvPr>
            <p:ph type="sldNum" sz="quarter" idx="12"/>
          </p:nvPr>
        </p:nvSpPr>
        <p:spPr/>
        <p:txBody>
          <a:bodyPr/>
          <a:lstStyle/>
          <a:p>
            <a:fld id="{59C62D23-E90C-4EA4-B829-C0ECD8401CE7}" type="slidenum">
              <a:rPr lang="en-US" smtClean="0"/>
              <a:t>4</a:t>
            </a:fld>
            <a:endParaRPr lang="en-US"/>
          </a:p>
        </p:txBody>
      </p:sp>
    </p:spTree>
    <p:extLst>
      <p:ext uri="{BB962C8B-B14F-4D97-AF65-F5344CB8AC3E}">
        <p14:creationId xmlns:p14="http://schemas.microsoft.com/office/powerpoint/2010/main" val="2374087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t>MAP-21 Language for Designation of Critical Rural Freight Corridors</a:t>
            </a:r>
            <a:endParaRPr lang="en-US" sz="3600" dirty="0"/>
          </a:p>
        </p:txBody>
      </p:sp>
      <p:sp>
        <p:nvSpPr>
          <p:cNvPr id="3" name="Slide Number Placeholder 2"/>
          <p:cNvSpPr>
            <a:spLocks noGrp="1"/>
          </p:cNvSpPr>
          <p:nvPr>
            <p:ph type="sldNum" sz="quarter" idx="12"/>
          </p:nvPr>
        </p:nvSpPr>
        <p:spPr/>
        <p:txBody>
          <a:bodyPr/>
          <a:lstStyle/>
          <a:p>
            <a:fld id="{DF12898A-45C2-44E3-91A2-F44D09E19749}" type="slidenum">
              <a:rPr lang="en-US" smtClean="0"/>
              <a:t>5</a:t>
            </a:fld>
            <a:endParaRPr lang="en-US" dirty="0"/>
          </a:p>
        </p:txBody>
      </p:sp>
      <p:sp>
        <p:nvSpPr>
          <p:cNvPr id="4" name="Rectangle 3"/>
          <p:cNvSpPr/>
          <p:nvPr/>
        </p:nvSpPr>
        <p:spPr>
          <a:xfrm>
            <a:off x="597794" y="1242521"/>
            <a:ext cx="7772400" cy="4985980"/>
          </a:xfrm>
          <a:prstGeom prst="rect">
            <a:avLst/>
          </a:prstGeom>
        </p:spPr>
        <p:txBody>
          <a:bodyPr wrap="square">
            <a:spAutoFit/>
          </a:bodyPr>
          <a:lstStyle/>
          <a:p>
            <a:r>
              <a:rPr lang="en-US" sz="2000" u="sng" dirty="0" smtClean="0"/>
              <a:t>CRFC Language</a:t>
            </a:r>
            <a:r>
              <a:rPr lang="en-US" sz="2000" u="sng" dirty="0"/>
              <a:t>:</a:t>
            </a:r>
          </a:p>
          <a:p>
            <a:r>
              <a:rPr lang="en-US" sz="2000" dirty="0" smtClean="0"/>
              <a:t>A State may designate a road within the borders of the State as a critical rural freight corridor if the road -</a:t>
            </a:r>
            <a:endParaRPr lang="en-US" sz="2000" dirty="0"/>
          </a:p>
          <a:p>
            <a:endParaRPr lang="en-US" sz="2000" u="sng" dirty="0"/>
          </a:p>
          <a:p>
            <a:pPr marL="342900" indent="-342900">
              <a:buAutoNum type="arabicParenR"/>
            </a:pPr>
            <a:r>
              <a:rPr lang="en-US" sz="2000" dirty="0" smtClean="0"/>
              <a:t>Is a rural principal arterial roadway and has a minimum of 25% of the annual average daily traffic of the road measured in passenger vehicle equivalent units from trucks (FHWA vehicle class 8 to 13); or</a:t>
            </a:r>
          </a:p>
          <a:p>
            <a:pPr marL="342900" indent="-342900">
              <a:buAutoNum type="arabicParenR"/>
            </a:pPr>
            <a:r>
              <a:rPr lang="en-US" sz="2000" dirty="0" smtClean="0"/>
              <a:t>Provides access to energy exploration, development, installation, or production areas; or</a:t>
            </a:r>
          </a:p>
          <a:p>
            <a:pPr marL="342900" indent="-342900">
              <a:buAutoNum type="arabicParenR"/>
            </a:pPr>
            <a:r>
              <a:rPr lang="en-US" sz="2000" dirty="0" smtClean="0"/>
              <a:t>Connects the Primary Freight Network,  a roadway described in paragraph (1) or (2), or Interstate System to facilities that handle more than – </a:t>
            </a:r>
          </a:p>
          <a:p>
            <a:pPr marL="800100" lvl="1" indent="-342900">
              <a:buAutoNum type="alphaLcParenR"/>
            </a:pPr>
            <a:r>
              <a:rPr lang="en-US" sz="2000" dirty="0" smtClean="0"/>
              <a:t>50,000 20 foot equivalent units per year; or</a:t>
            </a:r>
          </a:p>
          <a:p>
            <a:pPr marL="800100" lvl="1" indent="-342900">
              <a:buAutoNum type="alphaLcParenR"/>
            </a:pPr>
            <a:r>
              <a:rPr lang="en-US" sz="2000" dirty="0" smtClean="0"/>
              <a:t>500,000 tons per year of bulk commodities</a:t>
            </a:r>
          </a:p>
          <a:p>
            <a:pPr marL="742950" lvl="1" indent="-285750">
              <a:buFont typeface="Arial" pitchFamily="34" charset="0"/>
              <a:buChar char="•"/>
            </a:pPr>
            <a:endParaRPr lang="en-US" dirty="0"/>
          </a:p>
          <a:p>
            <a:endParaRPr lang="en-US" sz="2000" dirty="0" smtClean="0"/>
          </a:p>
        </p:txBody>
      </p:sp>
    </p:spTree>
    <p:extLst>
      <p:ext uri="{BB962C8B-B14F-4D97-AF65-F5344CB8AC3E}">
        <p14:creationId xmlns:p14="http://schemas.microsoft.com/office/powerpoint/2010/main" val="231804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National Freight Network Role </a:t>
            </a:r>
          </a:p>
        </p:txBody>
      </p:sp>
      <p:sp>
        <p:nvSpPr>
          <p:cNvPr id="3" name="Content Placeholder 2"/>
          <p:cNvSpPr>
            <a:spLocks noGrp="1"/>
          </p:cNvSpPr>
          <p:nvPr>
            <p:ph sz="quarter" idx="1"/>
          </p:nvPr>
        </p:nvSpPr>
        <p:spPr/>
        <p:txBody>
          <a:bodyPr>
            <a:noAutofit/>
          </a:bodyPr>
          <a:lstStyle/>
          <a:p>
            <a:pPr>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USDOT </a:t>
            </a:r>
            <a:r>
              <a:rPr lang="en-US" sz="2200" dirty="0">
                <a:latin typeface="Arial" panose="020B0604020202020204" pitchFamily="34" charset="0"/>
                <a:cs typeface="Arial" panose="020B0604020202020204" pitchFamily="34" charset="0"/>
              </a:rPr>
              <a:t>recognizes that as a highway-only network, the NFN is an incomplete representation of the system that is required to efficiently and effectively move freight in the United States. </a:t>
            </a:r>
            <a:endParaRPr lang="en-US" sz="22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smtClean="0">
                <a:latin typeface="Arial" panose="020B0604020202020204" pitchFamily="34" charset="0"/>
                <a:cs typeface="Arial" panose="020B0604020202020204" pitchFamily="34" charset="0"/>
              </a:rPr>
              <a:t>The lack </a:t>
            </a:r>
            <a:r>
              <a:rPr lang="en-US" sz="2200" dirty="0">
                <a:latin typeface="Arial" panose="020B0604020202020204" pitchFamily="34" charset="0"/>
                <a:cs typeface="Arial" panose="020B0604020202020204" pitchFamily="34" charset="0"/>
              </a:rPr>
              <a:t>of a stated application for the highway PFN and NFN introduces uncertainty into the designation process. </a:t>
            </a:r>
          </a:p>
          <a:p>
            <a:pPr>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200" dirty="0" smtClean="0">
                <a:latin typeface="Arial" panose="020B0604020202020204" pitchFamily="34" charset="0"/>
                <a:cs typeface="Arial" panose="020B0604020202020204" pitchFamily="34" charset="0"/>
              </a:rPr>
              <a:t>USDOT’s </a:t>
            </a:r>
            <a:r>
              <a:rPr lang="en-US" sz="2200" dirty="0">
                <a:latin typeface="Arial" panose="020B0604020202020204" pitchFamily="34" charset="0"/>
                <a:cs typeface="Arial" panose="020B0604020202020204" pitchFamily="34" charset="0"/>
              </a:rPr>
              <a:t>goal is to designate a highway PFN that will improve system performance, maximize freight efficiency, and be effectively integrated with the entire freight transportation system, including non-highway modes of freight transport. </a:t>
            </a:r>
          </a:p>
        </p:txBody>
      </p:sp>
      <p:sp>
        <p:nvSpPr>
          <p:cNvPr id="4" name="Slide Number Placeholder 3"/>
          <p:cNvSpPr>
            <a:spLocks noGrp="1"/>
          </p:cNvSpPr>
          <p:nvPr>
            <p:ph type="sldNum" sz="quarter" idx="12"/>
          </p:nvPr>
        </p:nvSpPr>
        <p:spPr/>
        <p:txBody>
          <a:bodyPr/>
          <a:lstStyle/>
          <a:p>
            <a:fld id="{59C62D23-E90C-4EA4-B829-C0ECD8401CE7}" type="slidenum">
              <a:rPr lang="en-US" smtClean="0"/>
              <a:t>6</a:t>
            </a:fld>
            <a:endParaRPr lang="en-US"/>
          </a:p>
        </p:txBody>
      </p:sp>
    </p:spTree>
    <p:extLst>
      <p:ext uri="{BB962C8B-B14F-4D97-AF65-F5344CB8AC3E}">
        <p14:creationId xmlns:p14="http://schemas.microsoft.com/office/powerpoint/2010/main" val="238579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Possible Applications and Future Role of PFN</a:t>
            </a:r>
            <a:endParaRPr lang="en-US" sz="4000" dirty="0"/>
          </a:p>
        </p:txBody>
      </p:sp>
      <p:sp>
        <p:nvSpPr>
          <p:cNvPr id="3" name="Content Placeholder 2"/>
          <p:cNvSpPr>
            <a:spLocks noGrp="1"/>
          </p:cNvSpPr>
          <p:nvPr>
            <p:ph sz="quarter" idx="1"/>
          </p:nvPr>
        </p:nvSpPr>
        <p:spPr>
          <a:xfrm>
            <a:off x="457200" y="1752600"/>
            <a:ext cx="8229600" cy="4525963"/>
          </a:xfrm>
        </p:spPr>
        <p:txBody>
          <a:bodyPr>
            <a:normAutofit/>
          </a:bodyPr>
          <a:lstStyle/>
          <a:p>
            <a:pPr marL="0" indent="0">
              <a:buNone/>
            </a:pPr>
            <a:r>
              <a:rPr lang="en-US" dirty="0" smtClean="0"/>
              <a:t>What should be the focus or objective behind PFN?</a:t>
            </a:r>
          </a:p>
          <a:p>
            <a:pPr>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National Strategic Freight Plan</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North American Corridors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Intercity routes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Areas with high levels of congestion</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Connectivity</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Performance Measures</a:t>
            </a:r>
          </a:p>
          <a:p>
            <a:pPr>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Funding</a:t>
            </a:r>
          </a:p>
        </p:txBody>
      </p:sp>
      <p:sp>
        <p:nvSpPr>
          <p:cNvPr id="4" name="Slide Number Placeholder 3"/>
          <p:cNvSpPr>
            <a:spLocks noGrp="1"/>
          </p:cNvSpPr>
          <p:nvPr>
            <p:ph type="sldNum" sz="quarter" idx="12"/>
          </p:nvPr>
        </p:nvSpPr>
        <p:spPr/>
        <p:txBody>
          <a:bodyPr/>
          <a:lstStyle/>
          <a:p>
            <a:fld id="{59C62D23-E90C-4EA4-B829-C0ECD8401CE7}" type="slidenum">
              <a:rPr lang="en-US" smtClean="0"/>
              <a:t>7</a:t>
            </a:fld>
            <a:endParaRPr lang="en-US"/>
          </a:p>
        </p:txBody>
      </p:sp>
    </p:spTree>
    <p:extLst>
      <p:ext uri="{BB962C8B-B14F-4D97-AF65-F5344CB8AC3E}">
        <p14:creationId xmlns:p14="http://schemas.microsoft.com/office/powerpoint/2010/main" val="214286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PFN Limitations</a:t>
            </a:r>
            <a:endParaRPr lang="en-US" dirty="0"/>
          </a:p>
        </p:txBody>
      </p:sp>
      <p:sp>
        <p:nvSpPr>
          <p:cNvPr id="3" name="Content Placeholder 2"/>
          <p:cNvSpPr>
            <a:spLocks noGrp="1"/>
          </p:cNvSpPr>
          <p:nvPr>
            <p:ph sz="quarter" idx="1"/>
          </p:nvPr>
        </p:nvSpPr>
        <p:spPr/>
        <p:txBody>
          <a:bodyPr>
            <a:normAutofit fontScale="92500" lnSpcReduction="10000"/>
          </a:bodyPr>
          <a:lstStyle/>
          <a:p>
            <a:pPr>
              <a:buFont typeface="Arial" panose="020B0604020202020204" pitchFamily="34" charset="0"/>
              <a:buChar char="•"/>
            </a:pPr>
            <a:r>
              <a:rPr lang="en-US" sz="2800" dirty="0">
                <a:latin typeface="Arial" panose="020B0604020202020204" pitchFamily="34" charset="0"/>
                <a:cs typeface="Arial" panose="020B0604020202020204" pitchFamily="34" charset="0"/>
              </a:rPr>
              <a:t>The statutory language in MAP-21 </a:t>
            </a:r>
            <a:r>
              <a:rPr lang="en-US" sz="2800" dirty="0" smtClean="0">
                <a:latin typeface="Arial" panose="020B0604020202020204" pitchFamily="34" charset="0"/>
                <a:cs typeface="Arial" panose="020B0604020202020204" pitchFamily="34" charset="0"/>
              </a:rPr>
              <a:t>limits the designation to highways only. Therefore, this network is not multi-modal.</a:t>
            </a:r>
            <a:endParaRPr lang="en-US" sz="28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Multitude </a:t>
            </a:r>
            <a:r>
              <a:rPr lang="en-US" sz="2800" dirty="0">
                <a:latin typeface="Arial" panose="020B0604020202020204" pitchFamily="34" charset="0"/>
                <a:cs typeface="Arial" panose="020B0604020202020204" pitchFamily="34" charset="0"/>
              </a:rPr>
              <a:t>of factors </a:t>
            </a:r>
            <a:r>
              <a:rPr lang="en-US" sz="2800" dirty="0" smtClean="0">
                <a:latin typeface="Arial" panose="020B0604020202020204" pitchFamily="34" charset="0"/>
                <a:cs typeface="Arial" panose="020B0604020202020204" pitchFamily="34" charset="0"/>
              </a:rPr>
              <a:t>for designation generates an infinite number of possibilities for designation.</a:t>
            </a:r>
          </a:p>
          <a:p>
            <a:pPr>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sz="2800" dirty="0" smtClean="0">
                <a:latin typeface="Arial" panose="020B0604020202020204" pitchFamily="34" charset="0"/>
                <a:cs typeface="Arial" panose="020B0604020202020204" pitchFamily="34" charset="0"/>
              </a:rPr>
              <a:t>27k mileage cap results in a network </a:t>
            </a:r>
            <a:r>
              <a:rPr lang="en-US" sz="2800" dirty="0">
                <a:latin typeface="Arial" panose="020B0604020202020204" pitchFamily="34" charset="0"/>
                <a:cs typeface="Arial" panose="020B0604020202020204" pitchFamily="34" charset="0"/>
              </a:rPr>
              <a:t>that is </a:t>
            </a:r>
            <a:r>
              <a:rPr lang="en-US" sz="2800" dirty="0" smtClean="0">
                <a:latin typeface="Arial" panose="020B0604020202020204" pitchFamily="34" charset="0"/>
                <a:cs typeface="Arial" panose="020B0604020202020204" pitchFamily="34" charset="0"/>
              </a:rPr>
              <a:t>not representative </a:t>
            </a:r>
            <a:r>
              <a:rPr lang="en-US" sz="2800" dirty="0">
                <a:latin typeface="Arial" panose="020B0604020202020204" pitchFamily="34" charset="0"/>
                <a:cs typeface="Arial" panose="020B0604020202020204" pitchFamily="34" charset="0"/>
              </a:rPr>
              <a:t>of the most critical highway elements of national freight system that exists in the United </a:t>
            </a:r>
            <a:r>
              <a:rPr lang="en-US" sz="2800" dirty="0" smtClean="0">
                <a:latin typeface="Arial" panose="020B0604020202020204" pitchFamily="34" charset="0"/>
                <a:cs typeface="Arial" panose="020B0604020202020204" pitchFamily="34" charset="0"/>
              </a:rPr>
              <a:t>States.</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9C62D23-E90C-4EA4-B829-C0ECD8401CE7}" type="slidenum">
              <a:rPr lang="en-US" smtClean="0"/>
              <a:t>8</a:t>
            </a:fld>
            <a:endParaRPr lang="en-US"/>
          </a:p>
        </p:txBody>
      </p:sp>
    </p:spTree>
    <p:extLst>
      <p:ext uri="{BB962C8B-B14F-4D97-AF65-F5344CB8AC3E}">
        <p14:creationId xmlns:p14="http://schemas.microsoft.com/office/powerpoint/2010/main" val="2194346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1143000"/>
          </a:xfrm>
        </p:spPr>
        <p:txBody>
          <a:bodyPr/>
          <a:lstStyle/>
          <a:p>
            <a:pPr algn="ctr"/>
            <a:r>
              <a:rPr lang="en-US" dirty="0" smtClean="0"/>
              <a:t>2008 Freight Story Map</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descr="U.S. map showing major highway corridors throughout California, I-5 in Oregon and Washington, the highways radiating from Dallas, east-west highways in Arkansas and Tennessee, north-south highways from the Great Lakes to Florida, I-81 from Tennessee to Pennsylvania, I-70 and I-87 from Saint Louis to new York, and I-95 from Richmond to Boston; rail plus highway routes from Los Angeles to Chicago, Los Angeles to Salt Lake City, and Salt Lake City to New York City; rail routes from Wyoming to Iowa, Missouri, and Oklahoma; and water routes on the Mississippi River from Saint Louis to New Orleans and the Ohio River."/>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763000" cy="5638800"/>
          </a:xfrm>
          <a:prstGeom prst="rect">
            <a:avLst/>
          </a:prstGeom>
          <a:noFill/>
          <a:ln>
            <a:noFill/>
          </a:ln>
        </p:spPr>
      </p:pic>
      <p:sp>
        <p:nvSpPr>
          <p:cNvPr id="5" name="Slide Number Placeholder 4"/>
          <p:cNvSpPr>
            <a:spLocks noGrp="1"/>
          </p:cNvSpPr>
          <p:nvPr>
            <p:ph type="sldNum" sz="quarter" idx="12"/>
          </p:nvPr>
        </p:nvSpPr>
        <p:spPr/>
        <p:txBody>
          <a:bodyPr/>
          <a:lstStyle/>
          <a:p>
            <a:fld id="{59C62D23-E90C-4EA4-B829-C0ECD8401CE7}" type="slidenum">
              <a:rPr lang="en-US" smtClean="0"/>
              <a:t>9</a:t>
            </a:fld>
            <a:endParaRPr lang="en-US"/>
          </a:p>
        </p:txBody>
      </p:sp>
    </p:spTree>
    <p:extLst>
      <p:ext uri="{BB962C8B-B14F-4D97-AF65-F5344CB8AC3E}">
        <p14:creationId xmlns:p14="http://schemas.microsoft.com/office/powerpoint/2010/main" val="3354934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Overview of the Draft Highway Primary Freight Network&amp;quot;&quot;/&gt;&lt;property id=&quot;20307&quot; value=&quot;256&quot;/&gt;&lt;/object&gt;&lt;object type=&quot;3&quot; unique_id=&quot;10005&quot;&gt;&lt;property id=&quot;20148&quot; value=&quot;5&quot;/&gt;&lt;property id=&quot;20300&quot; value=&quot;Slide 2 - &amp;quot;MAP-21 Language for Designation of National Freight Network&amp;quot;&quot;/&gt;&lt;property id=&quot;20307&quot; value=&quot;257&quot;/&gt;&lt;/object&gt;&lt;object type=&quot;3&quot; unique_id=&quot;10006&quot;&gt;&lt;property id=&quot;20148&quot; value=&quot;5&quot;/&gt;&lt;property id=&quot;20300&quot; value=&quot;Slide 3 - &amp;quot;National Freight Network Components&amp;quot;&quot;/&gt;&lt;property id=&quot;20307&quot; value=&quot;258&quot;/&gt;&lt;/object&gt;&lt;object type=&quot;3&quot; unique_id=&quot;10007&quot;&gt;&lt;property id=&quot;20148&quot; value=&quot;5&quot;/&gt;&lt;property id=&quot;20300&quot; value=&quot;Slide 4 - &amp;quot;MAP-21 Language for Designation of Primary Freight Network&amp;quot;&quot;/&gt;&lt;property id=&quot;20307&quot; value=&quot;259&quot;/&gt;&lt;/object&gt;&lt;object type=&quot;3&quot; unique_id=&quot;10008&quot;&gt;&lt;property id=&quot;20148&quot; value=&quot;5&quot;/&gt;&lt;property id=&quot;20300&quot; value=&quot;Slide 5 - &amp;quot;MAP-21 Language for Designation of Critical Rural Freight Corridors&amp;quot;&quot;/&gt;&lt;property id=&quot;20307&quot; value=&quot;260&quot;/&gt;&lt;/object&gt;&lt;object type=&quot;3&quot; unique_id=&quot;10009&quot;&gt;&lt;property id=&quot;20148&quot; value=&quot;5&quot;/&gt;&lt;property id=&quot;20300&quot; value=&quot;Slide 6 - &amp;quot;National Freight Network Role &amp;quot;&quot;/&gt;&lt;property id=&quot;20307&quot; value=&quot;275&quot;/&gt;&lt;/object&gt;&lt;object type=&quot;3&quot; unique_id=&quot;10010&quot;&gt;&lt;property id=&quot;20148&quot; value=&quot;5&quot;/&gt;&lt;property id=&quot;20300&quot; value=&quot;Slide 7 - &amp;quot;Possible Applications and Future Role of PFN&amp;quot;&quot;/&gt;&lt;property id=&quot;20307&quot; value=&quot;264&quot;/&gt;&lt;/object&gt;&lt;object type=&quot;3&quot; unique_id=&quot;10011&quot;&gt;&lt;property id=&quot;20148&quot; value=&quot;5&quot;/&gt;&lt;property id=&quot;20300&quot; value=&quot;Slide 8 - &amp;quot;PFN Limitations&amp;quot;&quot;/&gt;&lt;property id=&quot;20307&quot; value=&quot;263&quot;/&gt;&lt;/object&gt;&lt;object type=&quot;3&quot; unique_id=&quot;10012&quot;&gt;&lt;property id=&quot;20148&quot; value=&quot;5&quot;/&gt;&lt;property id=&quot;20300&quot; value=&quot;Slide 9 - &amp;quot;2008 Freight Story Map&amp;quot;&quot;/&gt;&lt;property id=&quot;20307&quot; value=&quot;280&quot;/&gt;&lt;/object&gt;&lt;object type=&quot;3&quot; unique_id=&quot;10013&quot;&gt;&lt;property id=&quot;20148&quot; value=&quot;5&quot;/&gt;&lt;property id=&quot;20300&quot; value=&quot;Slide 10&quot;/&gt;&lt;property id=&quot;20307&quot; value=&quot;276&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8&quot;/&gt;&lt;/object&gt;&lt;object type=&quot;3&quot; unique_id=&quot;10016&quot;&gt;&lt;property id=&quot;20148&quot; value=&quot;5&quot;/&gt;&lt;property id=&quot;20300&quot; value=&quot;Slide 13&quot;/&gt;&lt;property id=&quot;20307&quot; value=&quot;277&quot;/&gt;&lt;/object&gt;&lt;object type=&quot;3&quot; unique_id=&quot;10017&quot;&gt;&lt;property id=&quot;20148&quot; value=&quot;5&quot;/&gt;&lt;property id=&quot;20300&quot; value=&quot;Slide 14 - &amp;quot;Centerline versus Corridor Approach&amp;quot;&quot;/&gt;&lt;property id=&quot;20307&quot; value=&quot;265&quot;/&gt;&lt;/object&gt;&lt;object type=&quot;3&quot; unique_id=&quot;10018&quot;&gt;&lt;property id=&quot;20148&quot; value=&quot;5&quot;/&gt;&lt;property id=&quot;20300&quot; value=&quot;Slide 15 - &amp;quot;Limitations of National Data &amp;quot;&quot;/&gt;&lt;property id=&quot;20307&quot; value=&quot;266&quot;/&gt;&lt;/object&gt;&lt;object type=&quot;3&quot; unique_id=&quot;10019&quot;&gt;&lt;property id=&quot;20148&quot; value=&quot;5&quot;/&gt;&lt;property id=&quot;20300&quot; value=&quot;Slide 16 - &amp;quot;Urban Freight Routes &amp;quot;&quot;/&gt;&lt;property id=&quot;20307&quot; value=&quot;267&quot;/&gt;&lt;/object&gt;&lt;object type=&quot;3&quot; unique_id=&quot;10020&quot;&gt;&lt;property id=&quot;20148&quot; value=&quot;5&quot;/&gt;&lt;property id=&quot;20300&quot; value=&quot;Slide 17 - &amp;quot;Five Areas for Comments in the Federal Register Notice &amp;quot;&quot;/&gt;&lt;property id=&quot;20307&quot; value=&quot;281&quot;/&gt;&lt;/object&gt;&lt;object type=&quot;3&quot; unique_id=&quot;10021&quot;&gt;&lt;property id=&quot;20148&quot; value=&quot;5&quot;/&gt;&lt;property id=&quot;20300&quot; value=&quot;Slide 18 - &amp;quot;Process for Designating the Draft Initial Highway Primary Freight Network&amp;quot;&quot;/&gt;&lt;property id=&quot;20307&quot; value=&quot;268&quot;/&gt;&lt;/object&gt;&lt;object type=&quot;3&quot; unique_id=&quot;10022&quot;&gt;&lt;property id=&quot;20148&quot; value=&quot;5&quot;/&gt;&lt;property id=&quot;20300&quot; value=&quot;Slide 19 - &amp;quot;Draft Initial Highway Primary Freight Network Methodology&amp;quot;&quot;/&gt;&lt;property id=&quot;20307&quot; value=&quot;269&quot;/&gt;&lt;/object&gt;&lt;object type=&quot;3&quot; unique_id=&quot;10023&quot;&gt;&lt;property id=&quot;20148&quot; value=&quot;5&quot;/&gt;&lt;property id=&quot;20300&quot; value=&quot;Slide 20 - &amp;quot;Draft Initial Highway Primary Freight Network Designation Results&amp;quot;&quot;/&gt;&lt;property id=&quot;20307&quot; value=&quot;273&quot;/&gt;&lt;/object&gt;&lt;object type=&quot;3&quot; unique_id=&quot;10024&quot;&gt;&lt;property id=&quot;20148&quot; value=&quot;5&quot;/&gt;&lt;property id=&quot;20300&quot; value=&quot;Slide 21&quot;/&gt;&lt;property id=&quot;20307&quot; value=&quot;270&quot;/&gt;&lt;/object&gt;&lt;object type=&quot;3&quot; unique_id=&quot;10025&quot;&gt;&lt;property id=&quot;20148&quot; value=&quot;5&quot;/&gt;&lt;property id=&quot;20300&quot; value=&quot;Slide 22 - &amp;quot;Additional Miles on the Highway Primary Freight Network&amp;quot;&quot;/&gt;&lt;property id=&quot;20307&quot; value=&quot;271&quot;/&gt;&lt;/object&gt;&lt;object type=&quot;3&quot; unique_id=&quot;10026&quot;&gt;&lt;property id=&quot;20148&quot; value=&quot;5&quot;/&gt;&lt;property id=&quot;20300&quot; value=&quot;Slide 23 - &amp;quot;NFN website&amp;quot;&quot;/&gt;&lt;property id=&quot;20307&quot; value=&quot;272&quot;/&gt;&lt;/object&gt;&lt;object type=&quot;3&quot; unique_id=&quot;10027&quot;&gt;&lt;property id=&quot;20148&quot; value=&quot;5&quot;/&gt;&lt;property id=&quot;20300&quot; value=&quot;Slide 24 - &amp;quot;PFN website&amp;quot;&quot;/&gt;&lt;property id=&quot;20307&quot; value=&quot;282&quot;/&gt;&lt;/object&gt;&lt;object type=&quot;3&quot; unique_id=&quot;10028&quot;&gt;&lt;property id=&quot;20148&quot; value=&quot;5&quot;/&gt;&lt;property id=&quot;20300&quot; value=&quot;Slide 25&quot;/&gt;&lt;property id=&quot;20307&quot; value=&quot;283&quot;/&gt;&lt;/object&gt;&lt;object type=&quot;3&quot; unique_id=&quot;10029&quot;&gt;&lt;property id=&quot;20148&quot; value=&quot;5&quot;/&gt;&lt;property id=&quot;20300&quot; value=&quot;Slide 26&quot;/&gt;&lt;property id=&quot;20307&quot; value=&quot;284&quot;/&gt;&lt;/object&gt;&lt;object type=&quot;3&quot; unique_id=&quot;10030&quot;&gt;&lt;property id=&quot;20148&quot; value=&quot;5&quot;/&gt;&lt;property id=&quot;20300&quot; value=&quot;Slide 27 - &amp;quot;Next steps&amp;quot;&quot;/&gt;&lt;property id=&quot;20307&quot; value=&quot;274&quot;/&gt;&lt;/object&gt;&lt;object type=&quot;3&quot; unique_id=&quot;10031&quot;&gt;&lt;property id=&quot;20148&quot; value=&quot;5&quot;/&gt;&lt;property id=&quot;20300&quot; value=&quot;Slide 28&quot;/&gt;&lt;property id=&quot;20307&quot; value=&quot;2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563</TotalTime>
  <Words>1649</Words>
  <Application>Microsoft Office PowerPoint</Application>
  <PresentationFormat>On-screen Show (4:3)</PresentationFormat>
  <Paragraphs>190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Equity</vt:lpstr>
      <vt:lpstr>Overview of the Draft Highway Primary Freight Network</vt:lpstr>
      <vt:lpstr>MAP-21 Language for Designation of National Freight Network</vt:lpstr>
      <vt:lpstr>National Freight Network Components</vt:lpstr>
      <vt:lpstr>MAP-21 Language for Designation of Primary Freight Network</vt:lpstr>
      <vt:lpstr>MAP-21 Language for Designation of Critical Rural Freight Corridors</vt:lpstr>
      <vt:lpstr>National Freight Network Role </vt:lpstr>
      <vt:lpstr>Possible Applications and Future Role of PFN</vt:lpstr>
      <vt:lpstr>PFN Limitations</vt:lpstr>
      <vt:lpstr>2008 Freight Story Map</vt:lpstr>
      <vt:lpstr>PowerPoint Presentation</vt:lpstr>
      <vt:lpstr>PowerPoint Presentation</vt:lpstr>
      <vt:lpstr>PowerPoint Presentation</vt:lpstr>
      <vt:lpstr>PowerPoint Presentation</vt:lpstr>
      <vt:lpstr>Centerline versus Corridor Approach</vt:lpstr>
      <vt:lpstr>Limitations of National Data </vt:lpstr>
      <vt:lpstr>Urban Freight Routes </vt:lpstr>
      <vt:lpstr>Five Areas for Comments in the Federal Register Notice </vt:lpstr>
      <vt:lpstr>Process for Designating the Draft Initial Highway Primary Freight Network</vt:lpstr>
      <vt:lpstr>Draft Initial Highway Primary Freight Network Methodology</vt:lpstr>
      <vt:lpstr>Draft Initial Highway Primary Freight Network Designation Results</vt:lpstr>
      <vt:lpstr>PowerPoint Presentation</vt:lpstr>
      <vt:lpstr>Additional Miles on the Highway Primary Freight Network</vt:lpstr>
      <vt:lpstr>NFN website</vt:lpstr>
      <vt:lpstr>PFN website</vt:lpstr>
      <vt:lpstr>PowerPoint Presentation</vt:lpstr>
      <vt:lpstr>PowerPoint Presentation</vt:lpstr>
      <vt:lpstr>Next steps</vt:lpstr>
      <vt:lpstr>PowerPoint Presentation</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Draft Highway Primary Freight Network</dc:title>
  <dc:creator>USDOT_User</dc:creator>
  <cp:lastModifiedBy>Symoun, Jennifer E.</cp:lastModifiedBy>
  <cp:revision>50</cp:revision>
  <dcterms:created xsi:type="dcterms:W3CDTF">2013-11-12T19:18:38Z</dcterms:created>
  <dcterms:modified xsi:type="dcterms:W3CDTF">2013-11-20T17:31:11Z</dcterms:modified>
</cp:coreProperties>
</file>