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0" r:id="rId1"/>
  </p:sldMasterIdLst>
  <p:notesMasterIdLst>
    <p:notesMasterId r:id="rId32"/>
  </p:notesMasterIdLst>
  <p:handoutMasterIdLst>
    <p:handoutMasterId r:id="rId33"/>
  </p:handoutMasterIdLst>
  <p:sldIdLst>
    <p:sldId id="265" r:id="rId2"/>
    <p:sldId id="506" r:id="rId3"/>
    <p:sldId id="513" r:id="rId4"/>
    <p:sldId id="512" r:id="rId5"/>
    <p:sldId id="481" r:id="rId6"/>
    <p:sldId id="450" r:id="rId7"/>
    <p:sldId id="502" r:id="rId8"/>
    <p:sldId id="449" r:id="rId9"/>
    <p:sldId id="452" r:id="rId10"/>
    <p:sldId id="498" r:id="rId11"/>
    <p:sldId id="494" r:id="rId12"/>
    <p:sldId id="511" r:id="rId13"/>
    <p:sldId id="495" r:id="rId14"/>
    <p:sldId id="499" r:id="rId15"/>
    <p:sldId id="509" r:id="rId16"/>
    <p:sldId id="510" r:id="rId17"/>
    <p:sldId id="475" r:id="rId18"/>
    <p:sldId id="476" r:id="rId19"/>
    <p:sldId id="473" r:id="rId20"/>
    <p:sldId id="518" r:id="rId21"/>
    <p:sldId id="465" r:id="rId22"/>
    <p:sldId id="517" r:id="rId23"/>
    <p:sldId id="507" r:id="rId24"/>
    <p:sldId id="508" r:id="rId25"/>
    <p:sldId id="505" r:id="rId26"/>
    <p:sldId id="504" r:id="rId27"/>
    <p:sldId id="514" r:id="rId28"/>
    <p:sldId id="496" r:id="rId29"/>
    <p:sldId id="515" r:id="rId30"/>
    <p:sldId id="493" r:id="rId31"/>
  </p:sldIdLst>
  <p:sldSz cx="9144000" cy="6858000" type="screen4x3"/>
  <p:notesSz cx="7035800" cy="9334500"/>
  <p:defaultTextStyle>
    <a:defPPr>
      <a:defRPr lang="en-US"/>
    </a:defPPr>
    <a:lvl1pPr algn="l" rtl="0" eaLnBrk="0" fontAlgn="base" hangingPunct="0">
      <a:spcBef>
        <a:spcPct val="0"/>
      </a:spcBef>
      <a:spcAft>
        <a:spcPct val="0"/>
      </a:spcAft>
      <a:defRPr sz="2400" kern="1200">
        <a:solidFill>
          <a:schemeClr val="tx1"/>
        </a:solidFill>
        <a:latin typeface="Times New Roman" pitchFamily="27"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27"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27"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27"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27" charset="0"/>
        <a:ea typeface="+mn-ea"/>
        <a:cs typeface="+mn-cs"/>
      </a:defRPr>
    </a:lvl5pPr>
    <a:lvl6pPr marL="2286000" algn="l" defTabSz="457200" rtl="0" eaLnBrk="1" latinLnBrk="0" hangingPunct="1">
      <a:defRPr sz="2400" kern="1200">
        <a:solidFill>
          <a:schemeClr val="tx1"/>
        </a:solidFill>
        <a:latin typeface="Times New Roman" pitchFamily="27" charset="0"/>
        <a:ea typeface="+mn-ea"/>
        <a:cs typeface="+mn-cs"/>
      </a:defRPr>
    </a:lvl6pPr>
    <a:lvl7pPr marL="2743200" algn="l" defTabSz="457200" rtl="0" eaLnBrk="1" latinLnBrk="0" hangingPunct="1">
      <a:defRPr sz="2400" kern="1200">
        <a:solidFill>
          <a:schemeClr val="tx1"/>
        </a:solidFill>
        <a:latin typeface="Times New Roman" pitchFamily="27" charset="0"/>
        <a:ea typeface="+mn-ea"/>
        <a:cs typeface="+mn-cs"/>
      </a:defRPr>
    </a:lvl7pPr>
    <a:lvl8pPr marL="3200400" algn="l" defTabSz="457200" rtl="0" eaLnBrk="1" latinLnBrk="0" hangingPunct="1">
      <a:defRPr sz="2400" kern="1200">
        <a:solidFill>
          <a:schemeClr val="tx1"/>
        </a:solidFill>
        <a:latin typeface="Times New Roman" pitchFamily="27" charset="0"/>
        <a:ea typeface="+mn-ea"/>
        <a:cs typeface="+mn-cs"/>
      </a:defRPr>
    </a:lvl8pPr>
    <a:lvl9pPr marL="3657600" algn="l" defTabSz="457200" rtl="0" eaLnBrk="1" latinLnBrk="0" hangingPunct="1">
      <a:defRPr sz="2400" kern="1200">
        <a:solidFill>
          <a:schemeClr val="tx1"/>
        </a:solidFill>
        <a:latin typeface="Times New Roman" pitchFamily="27"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99F33"/>
    <a:srgbClr val="BA94B5"/>
    <a:srgbClr val="C01508"/>
    <a:srgbClr val="F17B05"/>
    <a:srgbClr val="F2960E"/>
    <a:srgbClr val="FF8000"/>
    <a:srgbClr val="FFFF99"/>
    <a:srgbClr val="FFFF66"/>
    <a:srgbClr val="0099FF"/>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12" autoAdjust="0"/>
    <p:restoredTop sz="68491" autoAdjust="0"/>
  </p:normalViewPr>
  <p:slideViewPr>
    <p:cSldViewPr>
      <p:cViewPr>
        <p:scale>
          <a:sx n="75" d="100"/>
          <a:sy n="75" d="100"/>
        </p:scale>
        <p:origin x="-1074" y="-3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1"/>
            <c:bubble3D val="0"/>
            <c:spPr>
              <a:solidFill>
                <a:srgbClr val="9B85B5"/>
              </a:solidFill>
            </c:spPr>
          </c:dPt>
          <c:dPt>
            <c:idx val="2"/>
            <c:bubble3D val="0"/>
            <c:spPr>
              <a:solidFill>
                <a:schemeClr val="accent5">
                  <a:lumMod val="75000"/>
                </a:schemeClr>
              </a:solidFill>
            </c:spPr>
          </c:dPt>
          <c:dPt>
            <c:idx val="3"/>
            <c:bubble3D val="0"/>
            <c:spPr>
              <a:solidFill>
                <a:srgbClr val="DD6909"/>
              </a:solidFill>
            </c:spPr>
          </c:dPt>
          <c:dPt>
            <c:idx val="4"/>
            <c:bubble3D val="0"/>
            <c:spPr>
              <a:solidFill>
                <a:srgbClr val="B10F03"/>
              </a:solidFill>
            </c:spPr>
          </c:dPt>
          <c:dPt>
            <c:idx val="5"/>
            <c:bubble3D val="0"/>
            <c:spPr>
              <a:solidFill>
                <a:srgbClr val="2A9A2F"/>
              </a:solidFill>
            </c:spPr>
          </c:dPt>
          <c:dLbls>
            <c:spPr>
              <a:noFill/>
            </c:spPr>
            <c:txPr>
              <a:bodyPr/>
              <a:lstStyle/>
              <a:p>
                <a:pPr>
                  <a:defRPr sz="2000" b="1">
                    <a:solidFill>
                      <a:schemeClr val="bg1"/>
                    </a:solidFill>
                    <a:latin typeface="Calibri" pitchFamily="34" charset="0"/>
                    <a:cs typeface="Calibri" pitchFamily="34" charset="0"/>
                  </a:defRPr>
                </a:pPr>
                <a:endParaRPr lang="en-US"/>
              </a:p>
            </c:txPr>
            <c:showLegendKey val="0"/>
            <c:showVal val="0"/>
            <c:showCatName val="0"/>
            <c:showSerName val="0"/>
            <c:showPercent val="1"/>
            <c:showBubbleSize val="0"/>
            <c:showLeaderLines val="1"/>
          </c:dLbls>
          <c:cat>
            <c:strRef>
              <c:f>Sheet1!$B$6:$B$11</c:f>
              <c:strCache>
                <c:ptCount val="6"/>
                <c:pt idx="0">
                  <c:v>Inbound Freight Origin by Value</c:v>
                </c:pt>
                <c:pt idx="1">
                  <c:v>USA Remainder</c:v>
                </c:pt>
                <c:pt idx="2">
                  <c:v>Remainder of Michigan</c:v>
                </c:pt>
                <c:pt idx="3">
                  <c:v>Adjacent State</c:v>
                </c:pt>
                <c:pt idx="4">
                  <c:v>Canada</c:v>
                </c:pt>
                <c:pt idx="5">
                  <c:v>Mexico</c:v>
                </c:pt>
              </c:strCache>
            </c:strRef>
          </c:cat>
          <c:val>
            <c:numRef>
              <c:f>Sheet1!$C$6:$C$11</c:f>
              <c:numCache>
                <c:formatCode>0%</c:formatCode>
                <c:ptCount val="6"/>
                <c:pt idx="1">
                  <c:v>0.49000000000000027</c:v>
                </c:pt>
                <c:pt idx="2">
                  <c:v>9.0000000000000066E-2</c:v>
                </c:pt>
                <c:pt idx="3">
                  <c:v>0.3300000000000004</c:v>
                </c:pt>
                <c:pt idx="4">
                  <c:v>7.0000000000000034E-2</c:v>
                </c:pt>
                <c:pt idx="5">
                  <c:v>2.0000000000000021E-2</c:v>
                </c:pt>
              </c:numCache>
            </c:numRef>
          </c:val>
        </c:ser>
        <c:dLbls>
          <c:showLegendKey val="0"/>
          <c:showVal val="0"/>
          <c:showCatName val="0"/>
          <c:showSerName val="0"/>
          <c:showPercent val="1"/>
          <c:showBubbleSize val="0"/>
          <c:showLeaderLines val="1"/>
        </c:dLbls>
        <c:firstSliceAng val="0"/>
      </c:pieChart>
    </c:plotArea>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rgbClr val="2A9A2F"/>
              </a:solidFill>
            </c:spPr>
          </c:dPt>
          <c:dPt>
            <c:idx val="1"/>
            <c:bubble3D val="0"/>
            <c:spPr>
              <a:solidFill>
                <a:srgbClr val="9B85B5"/>
              </a:solidFill>
            </c:spPr>
          </c:dPt>
          <c:dPt>
            <c:idx val="2"/>
            <c:bubble3D val="0"/>
            <c:spPr>
              <a:solidFill>
                <a:schemeClr val="accent5">
                  <a:lumMod val="75000"/>
                </a:schemeClr>
              </a:solidFill>
            </c:spPr>
          </c:dPt>
          <c:dPt>
            <c:idx val="3"/>
            <c:bubble3D val="0"/>
            <c:spPr>
              <a:solidFill>
                <a:srgbClr val="DD6909"/>
              </a:solidFill>
            </c:spPr>
          </c:dPt>
          <c:dPt>
            <c:idx val="4"/>
            <c:bubble3D val="0"/>
            <c:spPr>
              <a:solidFill>
                <a:srgbClr val="B10F03"/>
              </a:solidFill>
            </c:spPr>
          </c:dPt>
          <c:dPt>
            <c:idx val="5"/>
            <c:bubble3D val="0"/>
            <c:spPr>
              <a:solidFill>
                <a:srgbClr val="2A9A2F"/>
              </a:solidFill>
            </c:spPr>
          </c:dPt>
          <c:dLbls>
            <c:spPr>
              <a:noFill/>
            </c:spPr>
            <c:txPr>
              <a:bodyPr/>
              <a:lstStyle/>
              <a:p>
                <a:pPr>
                  <a:defRPr sz="2000" b="1">
                    <a:solidFill>
                      <a:schemeClr val="bg1"/>
                    </a:solidFill>
                    <a:latin typeface="Calibri" pitchFamily="34" charset="0"/>
                    <a:cs typeface="Calibri" pitchFamily="34" charset="0"/>
                  </a:defRPr>
                </a:pPr>
                <a:endParaRPr lang="en-US"/>
              </a:p>
            </c:txPr>
            <c:showLegendKey val="0"/>
            <c:showVal val="0"/>
            <c:showCatName val="0"/>
            <c:showSerName val="0"/>
            <c:showPercent val="1"/>
            <c:showBubbleSize val="0"/>
            <c:showLeaderLines val="1"/>
          </c:dLbls>
          <c:val>
            <c:numRef>
              <c:f>Sheet1!$J$7:$J$11</c:f>
              <c:numCache>
                <c:formatCode>0%</c:formatCode>
                <c:ptCount val="5"/>
                <c:pt idx="0">
                  <c:v>2.0000000000000011E-2</c:v>
                </c:pt>
                <c:pt idx="1">
                  <c:v>0.38000000000000034</c:v>
                </c:pt>
                <c:pt idx="2">
                  <c:v>0.11</c:v>
                </c:pt>
                <c:pt idx="3">
                  <c:v>0.37000000000000027</c:v>
                </c:pt>
                <c:pt idx="4">
                  <c:v>0.12000000000000002</c:v>
                </c:pt>
              </c:numCache>
            </c:numRef>
          </c:val>
        </c:ser>
        <c:dLbls>
          <c:showLegendKey val="0"/>
          <c:showVal val="0"/>
          <c:showCatName val="0"/>
          <c:showSerName val="0"/>
          <c:showPercent val="1"/>
          <c:showBubbleSize val="0"/>
          <c:showLeaderLines val="1"/>
        </c:dLbls>
        <c:firstSliceAng val="0"/>
      </c:pieChart>
    </c:plotArea>
    <c:plotVisOnly val="1"/>
    <c:dispBlanksAs val="gap"/>
    <c:showDLblsOverMax val="0"/>
  </c:chart>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8306" name="Rectangle 2"/>
          <p:cNvSpPr>
            <a:spLocks noGrp="1" noChangeArrowheads="1"/>
          </p:cNvSpPr>
          <p:nvPr>
            <p:ph type="hdr" sz="quarter"/>
          </p:nvPr>
        </p:nvSpPr>
        <p:spPr bwMode="auto">
          <a:xfrm>
            <a:off x="0" y="0"/>
            <a:ext cx="3048000" cy="466725"/>
          </a:xfrm>
          <a:prstGeom prst="rect">
            <a:avLst/>
          </a:prstGeom>
          <a:noFill/>
          <a:ln w="12700" cap="sq">
            <a:noFill/>
            <a:miter lim="800000"/>
            <a:headEnd type="none" w="sm" len="sm"/>
            <a:tailEnd type="none" w="sm" len="sm"/>
          </a:ln>
          <a:effectLst/>
        </p:spPr>
        <p:txBody>
          <a:bodyPr vert="horz" wrap="square" lIns="93529" tIns="46764" rIns="93529" bIns="46764" numCol="1" anchor="t" anchorCtr="0" compatLnSpc="1">
            <a:prstTxWarp prst="textNoShape">
              <a:avLst/>
            </a:prstTxWarp>
          </a:bodyPr>
          <a:lstStyle>
            <a:lvl1pPr defTabSz="935038">
              <a:defRPr sz="1200">
                <a:latin typeface="Times" pitchFamily="27" charset="0"/>
              </a:defRPr>
            </a:lvl1pPr>
          </a:lstStyle>
          <a:p>
            <a:endParaRPr lang="en-US"/>
          </a:p>
        </p:txBody>
      </p:sp>
      <p:sp>
        <p:nvSpPr>
          <p:cNvPr id="98307" name="Rectangle 3"/>
          <p:cNvSpPr>
            <a:spLocks noGrp="1" noChangeArrowheads="1"/>
          </p:cNvSpPr>
          <p:nvPr>
            <p:ph type="dt" sz="quarter" idx="1"/>
          </p:nvPr>
        </p:nvSpPr>
        <p:spPr bwMode="auto">
          <a:xfrm>
            <a:off x="3987800" y="0"/>
            <a:ext cx="3048000" cy="466725"/>
          </a:xfrm>
          <a:prstGeom prst="rect">
            <a:avLst/>
          </a:prstGeom>
          <a:noFill/>
          <a:ln w="12700" cap="sq">
            <a:noFill/>
            <a:miter lim="800000"/>
            <a:headEnd type="none" w="sm" len="sm"/>
            <a:tailEnd type="none" w="sm" len="sm"/>
          </a:ln>
          <a:effectLst/>
        </p:spPr>
        <p:txBody>
          <a:bodyPr vert="horz" wrap="square" lIns="93529" tIns="46764" rIns="93529" bIns="46764" numCol="1" anchor="t" anchorCtr="0" compatLnSpc="1">
            <a:prstTxWarp prst="textNoShape">
              <a:avLst/>
            </a:prstTxWarp>
          </a:bodyPr>
          <a:lstStyle>
            <a:lvl1pPr algn="r" defTabSz="935038">
              <a:defRPr sz="1200">
                <a:latin typeface="Times" pitchFamily="27" charset="0"/>
              </a:defRPr>
            </a:lvl1pPr>
          </a:lstStyle>
          <a:p>
            <a:endParaRPr lang="en-US"/>
          </a:p>
        </p:txBody>
      </p:sp>
      <p:sp>
        <p:nvSpPr>
          <p:cNvPr id="98308" name="Rectangle 4"/>
          <p:cNvSpPr>
            <a:spLocks noGrp="1" noChangeArrowheads="1"/>
          </p:cNvSpPr>
          <p:nvPr>
            <p:ph type="ftr" sz="quarter" idx="2"/>
          </p:nvPr>
        </p:nvSpPr>
        <p:spPr bwMode="auto">
          <a:xfrm>
            <a:off x="0" y="8867775"/>
            <a:ext cx="3048000" cy="466725"/>
          </a:xfrm>
          <a:prstGeom prst="rect">
            <a:avLst/>
          </a:prstGeom>
          <a:noFill/>
          <a:ln w="12700" cap="sq">
            <a:noFill/>
            <a:miter lim="800000"/>
            <a:headEnd type="none" w="sm" len="sm"/>
            <a:tailEnd type="none" w="sm" len="sm"/>
          </a:ln>
          <a:effectLst/>
        </p:spPr>
        <p:txBody>
          <a:bodyPr vert="horz" wrap="square" lIns="93529" tIns="46764" rIns="93529" bIns="46764" numCol="1" anchor="b" anchorCtr="0" compatLnSpc="1">
            <a:prstTxWarp prst="textNoShape">
              <a:avLst/>
            </a:prstTxWarp>
          </a:bodyPr>
          <a:lstStyle>
            <a:lvl1pPr defTabSz="935038">
              <a:defRPr sz="1200">
                <a:latin typeface="Times" pitchFamily="27" charset="0"/>
              </a:defRPr>
            </a:lvl1pPr>
          </a:lstStyle>
          <a:p>
            <a:endParaRPr lang="en-US"/>
          </a:p>
        </p:txBody>
      </p:sp>
      <p:sp>
        <p:nvSpPr>
          <p:cNvPr id="98309" name="Rectangle 5"/>
          <p:cNvSpPr>
            <a:spLocks noGrp="1" noChangeArrowheads="1"/>
          </p:cNvSpPr>
          <p:nvPr>
            <p:ph type="sldNum" sz="quarter" idx="3"/>
          </p:nvPr>
        </p:nvSpPr>
        <p:spPr bwMode="auto">
          <a:xfrm>
            <a:off x="3987800" y="8867775"/>
            <a:ext cx="3048000" cy="466725"/>
          </a:xfrm>
          <a:prstGeom prst="rect">
            <a:avLst/>
          </a:prstGeom>
          <a:noFill/>
          <a:ln w="12700" cap="sq">
            <a:noFill/>
            <a:miter lim="800000"/>
            <a:headEnd type="none" w="sm" len="sm"/>
            <a:tailEnd type="none" w="sm" len="sm"/>
          </a:ln>
          <a:effectLst/>
        </p:spPr>
        <p:txBody>
          <a:bodyPr vert="horz" wrap="square" lIns="93529" tIns="46764" rIns="93529" bIns="46764" numCol="1" anchor="b" anchorCtr="0" compatLnSpc="1">
            <a:prstTxWarp prst="textNoShape">
              <a:avLst/>
            </a:prstTxWarp>
          </a:bodyPr>
          <a:lstStyle>
            <a:lvl1pPr algn="r" defTabSz="935038">
              <a:defRPr sz="1200">
                <a:latin typeface="Times" pitchFamily="27" charset="0"/>
              </a:defRPr>
            </a:lvl1pPr>
          </a:lstStyle>
          <a:p>
            <a:fld id="{D2E4050B-D27A-E04C-9DD1-60907088CC5E}" type="slidenum">
              <a:rPr lang="en-US"/>
              <a:pPr/>
              <a:t>‹#›</a:t>
            </a:fld>
            <a:endParaRPr lang="en-US"/>
          </a:p>
        </p:txBody>
      </p:sp>
    </p:spTree>
    <p:extLst>
      <p:ext uri="{BB962C8B-B14F-4D97-AF65-F5344CB8AC3E}">
        <p14:creationId xmlns:p14="http://schemas.microsoft.com/office/powerpoint/2010/main" val="32587446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48000" cy="466725"/>
          </a:xfrm>
          <a:prstGeom prst="rect">
            <a:avLst/>
          </a:prstGeom>
          <a:noFill/>
          <a:ln w="12700" cap="sq">
            <a:noFill/>
            <a:miter lim="800000"/>
            <a:headEnd type="none" w="sm" len="sm"/>
            <a:tailEnd type="none" w="sm" len="sm"/>
          </a:ln>
          <a:effectLst/>
        </p:spPr>
        <p:txBody>
          <a:bodyPr vert="horz" wrap="square" lIns="93531" tIns="46766" rIns="93531" bIns="46766" numCol="1" anchor="t" anchorCtr="0" compatLnSpc="1">
            <a:prstTxWarp prst="textNoShape">
              <a:avLst/>
            </a:prstTxWarp>
          </a:bodyPr>
          <a:lstStyle>
            <a:lvl1pPr defTabSz="935038">
              <a:defRPr sz="1200">
                <a:latin typeface="Times" pitchFamily="27" charset="0"/>
              </a:defRPr>
            </a:lvl1pPr>
          </a:lstStyle>
          <a:p>
            <a:endParaRPr lang="en-US"/>
          </a:p>
        </p:txBody>
      </p:sp>
      <p:sp>
        <p:nvSpPr>
          <p:cNvPr id="6147" name="Rectangle 3"/>
          <p:cNvSpPr>
            <a:spLocks noGrp="1" noChangeArrowheads="1"/>
          </p:cNvSpPr>
          <p:nvPr>
            <p:ph type="dt" idx="1"/>
          </p:nvPr>
        </p:nvSpPr>
        <p:spPr bwMode="auto">
          <a:xfrm>
            <a:off x="3987800" y="0"/>
            <a:ext cx="3048000" cy="466725"/>
          </a:xfrm>
          <a:prstGeom prst="rect">
            <a:avLst/>
          </a:prstGeom>
          <a:noFill/>
          <a:ln w="12700" cap="sq">
            <a:noFill/>
            <a:miter lim="800000"/>
            <a:headEnd type="none" w="sm" len="sm"/>
            <a:tailEnd type="none" w="sm" len="sm"/>
          </a:ln>
          <a:effectLst/>
        </p:spPr>
        <p:txBody>
          <a:bodyPr vert="horz" wrap="square" lIns="93531" tIns="46766" rIns="93531" bIns="46766" numCol="1" anchor="t" anchorCtr="0" compatLnSpc="1">
            <a:prstTxWarp prst="textNoShape">
              <a:avLst/>
            </a:prstTxWarp>
          </a:bodyPr>
          <a:lstStyle>
            <a:lvl1pPr algn="r" defTabSz="935038">
              <a:defRPr sz="1200">
                <a:latin typeface="Times" pitchFamily="27" charset="0"/>
              </a:defRPr>
            </a:lvl1pPr>
          </a:lstStyle>
          <a:p>
            <a:endParaRPr lang="en-US"/>
          </a:p>
        </p:txBody>
      </p:sp>
      <p:sp>
        <p:nvSpPr>
          <p:cNvPr id="4100" name="Rectangle 4"/>
          <p:cNvSpPr>
            <a:spLocks noGrp="1" noRot="1" noChangeAspect="1" noChangeArrowheads="1" noTextEdit="1"/>
          </p:cNvSpPr>
          <p:nvPr>
            <p:ph type="sldImg" idx="2"/>
          </p:nvPr>
        </p:nvSpPr>
        <p:spPr bwMode="auto">
          <a:xfrm>
            <a:off x="1184275" y="700088"/>
            <a:ext cx="4683125" cy="3262312"/>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4400" y="4343400"/>
            <a:ext cx="5410200" cy="4343400"/>
          </a:xfrm>
          <a:prstGeom prst="rect">
            <a:avLst/>
          </a:prstGeom>
          <a:noFill/>
          <a:ln w="12700" cap="sq">
            <a:noFill/>
            <a:miter lim="800000"/>
            <a:headEnd type="none" w="sm" len="sm"/>
            <a:tailEnd type="none" w="sm" len="sm"/>
          </a:ln>
          <a:effectLst/>
        </p:spPr>
        <p:txBody>
          <a:bodyPr vert="horz" wrap="square" lIns="93531" tIns="46766" rIns="93531" bIns="4676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51" name="Rectangle 7"/>
          <p:cNvSpPr>
            <a:spLocks noGrp="1" noChangeArrowheads="1"/>
          </p:cNvSpPr>
          <p:nvPr>
            <p:ph type="sldNum" sz="quarter" idx="5"/>
          </p:nvPr>
        </p:nvSpPr>
        <p:spPr bwMode="auto">
          <a:xfrm>
            <a:off x="3987800" y="8867775"/>
            <a:ext cx="3048000" cy="466725"/>
          </a:xfrm>
          <a:prstGeom prst="rect">
            <a:avLst/>
          </a:prstGeom>
          <a:noFill/>
          <a:ln w="12700" cap="sq">
            <a:noFill/>
            <a:miter lim="800000"/>
            <a:headEnd type="none" w="sm" len="sm"/>
            <a:tailEnd type="none" w="sm" len="sm"/>
          </a:ln>
          <a:effectLst/>
        </p:spPr>
        <p:txBody>
          <a:bodyPr vert="horz" wrap="square" lIns="93531" tIns="46766" rIns="93531" bIns="46766" numCol="1" anchor="b" anchorCtr="0" compatLnSpc="1">
            <a:prstTxWarp prst="textNoShape">
              <a:avLst/>
            </a:prstTxWarp>
          </a:bodyPr>
          <a:lstStyle>
            <a:lvl1pPr algn="r" defTabSz="935038">
              <a:defRPr sz="1200">
                <a:latin typeface="Times" pitchFamily="27" charset="0"/>
              </a:defRPr>
            </a:lvl1pPr>
          </a:lstStyle>
          <a:p>
            <a:fld id="{675ED86C-8831-9E4E-97F8-70A33633C1B2}" type="slidenum">
              <a:rPr lang="en-US"/>
              <a:pPr/>
              <a:t>‹#›</a:t>
            </a:fld>
            <a:endParaRPr lang="en-US"/>
          </a:p>
        </p:txBody>
      </p:sp>
    </p:spTree>
    <p:extLst>
      <p:ext uri="{BB962C8B-B14F-4D97-AF65-F5344CB8AC3E}">
        <p14:creationId xmlns:p14="http://schemas.microsoft.com/office/powerpoint/2010/main" val="400515286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4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ＭＳ Ｐゴシック" pitchFamily="27" charset="-128"/>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ＭＳ Ｐゴシック" pitchFamily="27" charset="-128"/>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ＭＳ Ｐゴシック" pitchFamily="27" charset="-128"/>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ＭＳ Ｐゴシック" pitchFamily="27"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p>
            <a:fld id="{DE517A37-366C-2545-87E7-9C05A5074CEF}" type="slidenum">
              <a:rPr lang="en-US"/>
              <a:pPr/>
              <a:t>1</a:t>
            </a:fld>
            <a:endParaRPr lang="en-US"/>
          </a:p>
        </p:txBody>
      </p:sp>
      <p:sp>
        <p:nvSpPr>
          <p:cNvPr id="5123" name="Rectangle 2"/>
          <p:cNvSpPr>
            <a:spLocks noGrp="1" noRot="1" noChangeAspect="1" noChangeArrowheads="1" noTextEdit="1"/>
          </p:cNvSpPr>
          <p:nvPr>
            <p:ph type="sldImg"/>
          </p:nvPr>
        </p:nvSpPr>
        <p:spPr>
          <a:xfrm>
            <a:off x="1350963" y="700088"/>
            <a:ext cx="4349750" cy="3262312"/>
          </a:xfrm>
          <a:ln/>
        </p:spPr>
      </p:sp>
      <p:sp>
        <p:nvSpPr>
          <p:cNvPr id="5124" name="Rectangle 3"/>
          <p:cNvSpPr>
            <a:spLocks noGrp="1" noChangeArrowheads="1"/>
          </p:cNvSpPr>
          <p:nvPr>
            <p:ph type="body" idx="1"/>
          </p:nvPr>
        </p:nvSpPr>
        <p:spPr>
          <a:noFill/>
          <a:ln w="9525"/>
        </p:spPr>
        <p:txBody>
          <a:bodyPr/>
          <a:lstStyle/>
          <a:p>
            <a:endParaRPr lang="en-US" dirty="0">
              <a:latin typeface="Times New Roman" pitchFamily="27"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p>
            <a:fld id="{DE517A37-366C-2545-87E7-9C05A5074CEF}" type="slidenum">
              <a:rPr lang="en-US"/>
              <a:pPr/>
              <a:t>30</a:t>
            </a:fld>
            <a:endParaRPr lang="en-US"/>
          </a:p>
        </p:txBody>
      </p:sp>
      <p:sp>
        <p:nvSpPr>
          <p:cNvPr id="5123" name="Rectangle 2"/>
          <p:cNvSpPr>
            <a:spLocks noGrp="1" noRot="1" noChangeAspect="1" noChangeArrowheads="1" noTextEdit="1"/>
          </p:cNvSpPr>
          <p:nvPr>
            <p:ph type="sldImg"/>
          </p:nvPr>
        </p:nvSpPr>
        <p:spPr>
          <a:xfrm>
            <a:off x="1350963" y="700088"/>
            <a:ext cx="4349750" cy="3262312"/>
          </a:xfrm>
          <a:ln/>
        </p:spPr>
      </p:sp>
      <p:sp>
        <p:nvSpPr>
          <p:cNvPr id="5124" name="Rectangle 3"/>
          <p:cNvSpPr>
            <a:spLocks noGrp="1" noChangeArrowheads="1"/>
          </p:cNvSpPr>
          <p:nvPr>
            <p:ph type="body" idx="1"/>
          </p:nvPr>
        </p:nvSpPr>
        <p:spPr>
          <a:noFill/>
          <a:ln w="9525"/>
        </p:spPr>
        <p:txBody>
          <a:bodyPr/>
          <a:lstStyle/>
          <a:p>
            <a:endParaRPr lang="en-US" dirty="0">
              <a:latin typeface="Times New Roman" pitchFamily="27"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50963" y="700088"/>
            <a:ext cx="4349750" cy="3262312"/>
          </a:xfrm>
        </p:spPr>
      </p:sp>
      <p:sp>
        <p:nvSpPr>
          <p:cNvPr id="3" name="Notes Placeholder 2"/>
          <p:cNvSpPr>
            <a:spLocks noGrp="1"/>
          </p:cNvSpPr>
          <p:nvPr>
            <p:ph type="body" idx="1"/>
          </p:nvPr>
        </p:nvSpPr>
        <p:spPr/>
        <p:txBody>
          <a:bodyPr>
            <a:normAutofit/>
          </a:bodyPr>
          <a:lstStyle/>
          <a:p>
            <a:r>
              <a:rPr lang="en-US" dirty="0" smtClean="0"/>
              <a:t>To assess the regional freight system’s ability to supply current and future freight-sensitive industries with efficient and reliable goods movement. </a:t>
            </a:r>
          </a:p>
          <a:p>
            <a:pPr>
              <a:buFont typeface="Arial" pitchFamily="34" charset="0"/>
              <a:buChar char="•"/>
            </a:pPr>
            <a:r>
              <a:rPr lang="en-US" dirty="0" smtClean="0"/>
              <a:t> From a user perspective, how well does freight move in the region?</a:t>
            </a:r>
          </a:p>
          <a:p>
            <a:pPr>
              <a:buFont typeface="Arial" pitchFamily="34" charset="0"/>
              <a:buChar char="•"/>
            </a:pPr>
            <a:r>
              <a:rPr lang="en-US" baseline="0" dirty="0" smtClean="0"/>
              <a:t> Are there industries that our system does not serve well?</a:t>
            </a:r>
          </a:p>
          <a:p>
            <a:pPr>
              <a:buFont typeface="Arial" pitchFamily="34" charset="0"/>
              <a:buChar char="•"/>
            </a:pPr>
            <a:r>
              <a:rPr lang="en-US" baseline="0" dirty="0" smtClean="0"/>
              <a:t> How should we prioritize and classify freight transportation facilities?</a:t>
            </a:r>
            <a:r>
              <a:rPr lang="en-US" dirty="0" smtClean="0"/>
              <a:t>	</a:t>
            </a:r>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To connect transportation decisions with economic development to make informed judgments that produce the greatest return on investment.</a:t>
            </a:r>
          </a:p>
          <a:p>
            <a:endParaRPr lang="en-US" dirty="0"/>
          </a:p>
        </p:txBody>
      </p:sp>
      <p:sp>
        <p:nvSpPr>
          <p:cNvPr id="4" name="Slide Number Placeholder 3"/>
          <p:cNvSpPr>
            <a:spLocks noGrp="1"/>
          </p:cNvSpPr>
          <p:nvPr>
            <p:ph type="sldNum" sz="quarter" idx="10"/>
          </p:nvPr>
        </p:nvSpPr>
        <p:spPr/>
        <p:txBody>
          <a:bodyPr/>
          <a:lstStyle/>
          <a:p>
            <a:fld id="{675ED86C-8831-9E4E-97F8-70A33633C1B2}" type="slidenum">
              <a:rPr lang="en-US" smtClean="0"/>
              <a:pPr/>
              <a:t>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50963" y="700088"/>
            <a:ext cx="4349750" cy="3262312"/>
          </a:xfrm>
        </p:spPr>
      </p:sp>
      <p:sp>
        <p:nvSpPr>
          <p:cNvPr id="3" name="Notes Placeholder 2"/>
          <p:cNvSpPr>
            <a:spLocks noGrp="1"/>
          </p:cNvSpPr>
          <p:nvPr>
            <p:ph type="body" idx="1"/>
          </p:nvPr>
        </p:nvSpPr>
        <p:spPr/>
        <p:txBody>
          <a:bodyPr>
            <a:normAutofit fontScale="77500" lnSpcReduction="20000"/>
          </a:bodyPr>
          <a:lstStyle/>
          <a:p>
            <a:endParaRPr lang="en-US" dirty="0" smtClean="0"/>
          </a:p>
        </p:txBody>
      </p:sp>
      <p:sp>
        <p:nvSpPr>
          <p:cNvPr id="4" name="Slide Number Placeholder 3"/>
          <p:cNvSpPr>
            <a:spLocks noGrp="1"/>
          </p:cNvSpPr>
          <p:nvPr>
            <p:ph type="sldNum" sz="quarter" idx="10"/>
          </p:nvPr>
        </p:nvSpPr>
        <p:spPr/>
        <p:txBody>
          <a:bodyPr/>
          <a:lstStyle/>
          <a:p>
            <a:fld id="{675ED86C-8831-9E4E-97F8-70A33633C1B2}" type="slidenum">
              <a:rPr lang="en-US" smtClean="0"/>
              <a:pPr/>
              <a:t>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50963" y="700088"/>
            <a:ext cx="4349750" cy="3262312"/>
          </a:xfrm>
        </p:spPr>
      </p:sp>
      <p:sp>
        <p:nvSpPr>
          <p:cNvPr id="3" name="Notes Placeholder 2"/>
          <p:cNvSpPr>
            <a:spLocks noGrp="1"/>
          </p:cNvSpPr>
          <p:nvPr>
            <p:ph type="body" idx="1"/>
          </p:nvPr>
        </p:nvSpPr>
        <p:spPr/>
        <p:txBody>
          <a:bodyPr>
            <a:normAutofit fontScale="77500" lnSpcReduction="20000"/>
          </a:bodyPr>
          <a:lstStyle/>
          <a:p>
            <a:endParaRPr lang="en-US" dirty="0" smtClean="0"/>
          </a:p>
        </p:txBody>
      </p:sp>
      <p:sp>
        <p:nvSpPr>
          <p:cNvPr id="4" name="Slide Number Placeholder 3"/>
          <p:cNvSpPr>
            <a:spLocks noGrp="1"/>
          </p:cNvSpPr>
          <p:nvPr>
            <p:ph type="sldNum" sz="quarter" idx="10"/>
          </p:nvPr>
        </p:nvSpPr>
        <p:spPr/>
        <p:txBody>
          <a:bodyPr/>
          <a:lstStyle/>
          <a:p>
            <a:fld id="{675ED86C-8831-9E4E-97F8-70A33633C1B2}" type="slidenum">
              <a:rPr lang="en-US" smtClean="0"/>
              <a:pPr/>
              <a:t>10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50963" y="700088"/>
            <a:ext cx="4349750" cy="3262312"/>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75ED86C-8831-9E4E-97F8-70A33633C1B2}" type="slidenum">
              <a:rPr lang="en-US" smtClean="0"/>
              <a:pPr/>
              <a:t>15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50963" y="700088"/>
            <a:ext cx="4349750" cy="3262312"/>
          </a:xfrm>
        </p:spPr>
      </p:sp>
      <p:sp>
        <p:nvSpPr>
          <p:cNvPr id="3" name="Notes Placeholder 2"/>
          <p:cNvSpPr>
            <a:spLocks noGrp="1"/>
          </p:cNvSpPr>
          <p:nvPr>
            <p:ph type="body" idx="1"/>
          </p:nvPr>
        </p:nvSpPr>
        <p:spPr/>
        <p:txBody>
          <a:bodyPr>
            <a:normAutofit/>
          </a:bodyPr>
          <a:lstStyle/>
          <a:p>
            <a:r>
              <a:rPr lang="en-US" dirty="0" smtClean="0"/>
              <a:t>Describe economic value of transportation investments</a:t>
            </a:r>
          </a:p>
          <a:p>
            <a:pPr lvl="1"/>
            <a:r>
              <a:rPr lang="en-US" dirty="0" smtClean="0"/>
              <a:t>Jobs by industry, Income,  Gross Regional Product, benefit</a:t>
            </a:r>
            <a:r>
              <a:rPr lang="en-US" baseline="0" dirty="0" smtClean="0"/>
              <a:t> cost ratio</a:t>
            </a:r>
            <a:endParaRPr lang="en-US" dirty="0" smtClean="0"/>
          </a:p>
          <a:p>
            <a:r>
              <a:rPr lang="en-US" dirty="0" smtClean="0"/>
              <a:t>Evaluate scenarios for cost effectiveness</a:t>
            </a:r>
          </a:p>
          <a:p>
            <a:r>
              <a:rPr lang="en-US" dirty="0" smtClean="0"/>
              <a:t>Assist in discretionary grant applications</a:t>
            </a:r>
          </a:p>
          <a:p>
            <a:endParaRPr lang="en-US" dirty="0"/>
          </a:p>
        </p:txBody>
      </p:sp>
      <p:sp>
        <p:nvSpPr>
          <p:cNvPr id="4" name="Slide Number Placeholder 3"/>
          <p:cNvSpPr>
            <a:spLocks noGrp="1"/>
          </p:cNvSpPr>
          <p:nvPr>
            <p:ph type="sldNum" sz="quarter" idx="10"/>
          </p:nvPr>
        </p:nvSpPr>
        <p:spPr/>
        <p:txBody>
          <a:bodyPr/>
          <a:lstStyle/>
          <a:p>
            <a:fld id="{675ED86C-8831-9E4E-97F8-70A33633C1B2}" type="slidenum">
              <a:rPr lang="en-US" smtClean="0"/>
              <a:pPr/>
              <a:t>19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50963" y="700088"/>
            <a:ext cx="4349750" cy="3262312"/>
          </a:xfrm>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kumimoji="1" lang="en-US" sz="1400" kern="1200" dirty="0" smtClean="0">
                <a:solidFill>
                  <a:schemeClr val="tx1"/>
                </a:solidFill>
                <a:latin typeface="Times New Roman" pitchFamily="18" charset="0"/>
                <a:ea typeface="+mn-ea"/>
                <a:cs typeface="+mn-cs"/>
              </a:rPr>
              <a:t>The Simplified Economic Analysis Tool is intended to be used to assess the user benefits and economic impacts of individual projects, groups of projects, or programs of projects that can be modeled in the SEMCOG travel demand model.  The tool can be used to assess the overall benefits of projects, chose among alternatives, or prioritize projects.  Since the economic impacts are driven by work-related automobile travel and truck travel, the tool can help assess projects that improve freight travel.</a:t>
            </a:r>
          </a:p>
          <a:p>
            <a:endParaRPr lang="en-US" dirty="0"/>
          </a:p>
        </p:txBody>
      </p:sp>
      <p:sp>
        <p:nvSpPr>
          <p:cNvPr id="4" name="Slide Number Placeholder 3"/>
          <p:cNvSpPr>
            <a:spLocks noGrp="1"/>
          </p:cNvSpPr>
          <p:nvPr>
            <p:ph type="sldNum" sz="quarter" idx="10"/>
          </p:nvPr>
        </p:nvSpPr>
        <p:spPr/>
        <p:txBody>
          <a:bodyPr/>
          <a:lstStyle/>
          <a:p>
            <a:fld id="{675ED86C-8831-9E4E-97F8-70A33633C1B2}" type="slidenum">
              <a:rPr lang="en-US" smtClean="0"/>
              <a:pPr/>
              <a:t>20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50963" y="700088"/>
            <a:ext cx="4349750" cy="3262312"/>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75ED86C-8831-9E4E-97F8-70A33633C1B2}" type="slidenum">
              <a:rPr lang="en-US" smtClean="0"/>
              <a:pPr/>
              <a:t>23</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50963" y="700088"/>
            <a:ext cx="4349750" cy="3262312"/>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75ED86C-8831-9E4E-97F8-70A33633C1B2}" type="slidenum">
              <a:rPr lang="en-US" smtClean="0"/>
              <a:pPr/>
              <a:t>24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338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with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6858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838200" y="2209800"/>
            <a:ext cx="762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p:nvPr userDrawn="1"/>
        </p:nvSpPr>
        <p:spPr>
          <a:xfrm>
            <a:off x="1841500" y="1143000"/>
            <a:ext cx="6694862" cy="584776"/>
          </a:xfrm>
          <a:prstGeom prst="rect">
            <a:avLst/>
          </a:prstGeom>
        </p:spPr>
        <p:txBody>
          <a:bodyPr wrap="none">
            <a:spAutoFit/>
          </a:bodyPr>
          <a:lstStyle/>
          <a:p>
            <a:pPr lvl="0" algn="r"/>
            <a:r>
              <a:rPr lang="en-US" sz="3200" b="1" i="1" dirty="0" smtClean="0">
                <a:effectLst>
                  <a:outerShdw blurRad="38100" dist="38100" dir="2700000" algn="tl">
                    <a:srgbClr val="000000">
                      <a:alpha val="43137"/>
                    </a:srgbClr>
                  </a:outerShdw>
                </a:effectLst>
                <a:latin typeface="+mj-lt"/>
              </a:rPr>
              <a:t>Click to edit Master title subhead</a:t>
            </a:r>
            <a:endParaRPr lang="en-US" sz="3200" b="1" i="1" dirty="0">
              <a:effectLst>
                <a:outerShdw blurRad="38100" dist="38100" dir="2700000" algn="tl">
                  <a:srgbClr val="000000">
                    <a:alpha val="43137"/>
                  </a:srgbClr>
                </a:outerShdw>
              </a:effectLst>
              <a:latin typeface="+mj-lt"/>
            </a:endParaRP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676525"/>
            <a:ext cx="7772400" cy="1362075"/>
          </a:xfrm>
        </p:spPr>
        <p:txBody>
          <a:bodyPr anchor="t"/>
          <a:lstStyle>
            <a:lvl1pPr algn="ctr">
              <a:defRPr sz="4000" b="1" cap="all"/>
            </a:lvl1pPr>
          </a:lstStyle>
          <a:p>
            <a:r>
              <a:rPr lang="en-US" smtClean="0"/>
              <a:t>Click to edit Master title style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9050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19050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_w/background">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Blank w/out backgroun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1026" name="Group 3"/>
          <p:cNvGrpSpPr>
            <a:grpSpLocks/>
          </p:cNvGrpSpPr>
          <p:nvPr/>
        </p:nvGrpSpPr>
        <p:grpSpPr bwMode="auto">
          <a:xfrm>
            <a:off x="1771650" y="187325"/>
            <a:ext cx="5951538" cy="6511925"/>
            <a:chOff x="1332" y="222"/>
            <a:chExt cx="3829" cy="3910"/>
          </a:xfrm>
        </p:grpSpPr>
        <p:sp>
          <p:nvSpPr>
            <p:cNvPr id="172036" name="Rectangle 4"/>
            <p:cNvSpPr>
              <a:spLocks noChangeArrowheads="1"/>
            </p:cNvSpPr>
            <p:nvPr/>
          </p:nvSpPr>
          <p:spPr bwMode="auto">
            <a:xfrm>
              <a:off x="1332" y="1212"/>
              <a:ext cx="1027" cy="947"/>
            </a:xfrm>
            <a:prstGeom prst="rect">
              <a:avLst/>
            </a:prstGeom>
            <a:solidFill>
              <a:srgbClr val="00279F">
                <a:alpha val="50000"/>
              </a:srgbClr>
            </a:solidFill>
            <a:ln w="12700">
              <a:noFill/>
              <a:miter lim="800000"/>
              <a:headEnd/>
              <a:tailEnd/>
            </a:ln>
            <a:effectLst/>
          </p:spPr>
          <p:txBody>
            <a:bodyPr wrap="none" anchor="ctr">
              <a:prstTxWarp prst="textNoShape">
                <a:avLst/>
              </a:prstTxWarp>
            </a:bodyPr>
            <a:lstStyle/>
            <a:p>
              <a:endParaRPr lang="en-US"/>
            </a:p>
          </p:txBody>
        </p:sp>
        <p:sp>
          <p:nvSpPr>
            <p:cNvPr id="172037" name="Rectangle 5"/>
            <p:cNvSpPr>
              <a:spLocks noChangeArrowheads="1"/>
            </p:cNvSpPr>
            <p:nvPr/>
          </p:nvSpPr>
          <p:spPr bwMode="auto">
            <a:xfrm>
              <a:off x="2407" y="981"/>
              <a:ext cx="1242" cy="1179"/>
            </a:xfrm>
            <a:prstGeom prst="rect">
              <a:avLst/>
            </a:prstGeom>
            <a:solidFill>
              <a:srgbClr val="00279F">
                <a:alpha val="50000"/>
              </a:srgbClr>
            </a:solidFill>
            <a:ln w="12700">
              <a:noFill/>
              <a:miter lim="800000"/>
              <a:headEnd/>
              <a:tailEnd/>
            </a:ln>
            <a:effectLst/>
          </p:spPr>
          <p:txBody>
            <a:bodyPr wrap="none" anchor="ctr">
              <a:prstTxWarp prst="textNoShape">
                <a:avLst/>
              </a:prstTxWarp>
            </a:bodyPr>
            <a:lstStyle/>
            <a:p>
              <a:endParaRPr lang="en-US"/>
            </a:p>
          </p:txBody>
        </p:sp>
        <p:sp>
          <p:nvSpPr>
            <p:cNvPr id="172038" name="Rectangle 6"/>
            <p:cNvSpPr>
              <a:spLocks noChangeArrowheads="1"/>
            </p:cNvSpPr>
            <p:nvPr/>
          </p:nvSpPr>
          <p:spPr bwMode="auto">
            <a:xfrm>
              <a:off x="1357" y="2207"/>
              <a:ext cx="1218" cy="956"/>
            </a:xfrm>
            <a:prstGeom prst="rect">
              <a:avLst/>
            </a:prstGeom>
            <a:solidFill>
              <a:srgbClr val="00279F">
                <a:alpha val="50000"/>
              </a:srgbClr>
            </a:solidFill>
            <a:ln w="12700">
              <a:noFill/>
              <a:miter lim="800000"/>
              <a:headEnd/>
              <a:tailEnd/>
            </a:ln>
            <a:effectLst/>
          </p:spPr>
          <p:txBody>
            <a:bodyPr wrap="none" anchor="ctr">
              <a:prstTxWarp prst="textNoShape">
                <a:avLst/>
              </a:prstTxWarp>
            </a:bodyPr>
            <a:lstStyle/>
            <a:p>
              <a:endParaRPr lang="en-US"/>
            </a:p>
          </p:txBody>
        </p:sp>
        <p:sp>
          <p:nvSpPr>
            <p:cNvPr id="172039" name="Freeform 7"/>
            <p:cNvSpPr>
              <a:spLocks/>
            </p:cNvSpPr>
            <p:nvPr/>
          </p:nvSpPr>
          <p:spPr bwMode="auto">
            <a:xfrm>
              <a:off x="2151" y="3212"/>
              <a:ext cx="1150" cy="920"/>
            </a:xfrm>
            <a:custGeom>
              <a:avLst/>
              <a:gdLst/>
              <a:ahLst/>
              <a:cxnLst>
                <a:cxn ang="0">
                  <a:pos x="0" y="0"/>
                </a:cxn>
                <a:cxn ang="0">
                  <a:pos x="0" y="919"/>
                </a:cxn>
                <a:cxn ang="0">
                  <a:pos x="567" y="919"/>
                </a:cxn>
                <a:cxn ang="0">
                  <a:pos x="551" y="844"/>
                </a:cxn>
                <a:cxn ang="0">
                  <a:pos x="605" y="849"/>
                </a:cxn>
                <a:cxn ang="0">
                  <a:pos x="599" y="817"/>
                </a:cxn>
                <a:cxn ang="0">
                  <a:pos x="621" y="792"/>
                </a:cxn>
                <a:cxn ang="0">
                  <a:pos x="615" y="776"/>
                </a:cxn>
                <a:cxn ang="0">
                  <a:pos x="673" y="712"/>
                </a:cxn>
                <a:cxn ang="0">
                  <a:pos x="790" y="547"/>
                </a:cxn>
                <a:cxn ang="0">
                  <a:pos x="864" y="499"/>
                </a:cxn>
                <a:cxn ang="0">
                  <a:pos x="944" y="393"/>
                </a:cxn>
                <a:cxn ang="0">
                  <a:pos x="965" y="387"/>
                </a:cxn>
                <a:cxn ang="0">
                  <a:pos x="1029" y="409"/>
                </a:cxn>
                <a:cxn ang="0">
                  <a:pos x="1035" y="350"/>
                </a:cxn>
                <a:cxn ang="0">
                  <a:pos x="1045" y="314"/>
                </a:cxn>
                <a:cxn ang="0">
                  <a:pos x="1108" y="276"/>
                </a:cxn>
                <a:cxn ang="0">
                  <a:pos x="1149" y="156"/>
                </a:cxn>
                <a:cxn ang="0">
                  <a:pos x="1087" y="116"/>
                </a:cxn>
                <a:cxn ang="0">
                  <a:pos x="1082" y="91"/>
                </a:cxn>
                <a:cxn ang="0">
                  <a:pos x="1051" y="91"/>
                </a:cxn>
                <a:cxn ang="0">
                  <a:pos x="997" y="37"/>
                </a:cxn>
                <a:cxn ang="0">
                  <a:pos x="960" y="0"/>
                </a:cxn>
                <a:cxn ang="0">
                  <a:pos x="0" y="0"/>
                </a:cxn>
              </a:cxnLst>
              <a:rect l="0" t="0" r="r" b="b"/>
              <a:pathLst>
                <a:path w="1150" h="920">
                  <a:moveTo>
                    <a:pt x="0" y="0"/>
                  </a:moveTo>
                  <a:lnTo>
                    <a:pt x="0" y="919"/>
                  </a:lnTo>
                  <a:lnTo>
                    <a:pt x="567" y="919"/>
                  </a:lnTo>
                  <a:lnTo>
                    <a:pt x="551" y="844"/>
                  </a:lnTo>
                  <a:lnTo>
                    <a:pt x="605" y="849"/>
                  </a:lnTo>
                  <a:lnTo>
                    <a:pt x="599" y="817"/>
                  </a:lnTo>
                  <a:lnTo>
                    <a:pt x="621" y="792"/>
                  </a:lnTo>
                  <a:lnTo>
                    <a:pt x="615" y="776"/>
                  </a:lnTo>
                  <a:lnTo>
                    <a:pt x="673" y="712"/>
                  </a:lnTo>
                  <a:lnTo>
                    <a:pt x="790" y="547"/>
                  </a:lnTo>
                  <a:lnTo>
                    <a:pt x="864" y="499"/>
                  </a:lnTo>
                  <a:lnTo>
                    <a:pt x="944" y="393"/>
                  </a:lnTo>
                  <a:lnTo>
                    <a:pt x="965" y="387"/>
                  </a:lnTo>
                  <a:lnTo>
                    <a:pt x="1029" y="409"/>
                  </a:lnTo>
                  <a:lnTo>
                    <a:pt x="1035" y="350"/>
                  </a:lnTo>
                  <a:lnTo>
                    <a:pt x="1045" y="314"/>
                  </a:lnTo>
                  <a:lnTo>
                    <a:pt x="1108" y="276"/>
                  </a:lnTo>
                  <a:lnTo>
                    <a:pt x="1149" y="156"/>
                  </a:lnTo>
                  <a:lnTo>
                    <a:pt x="1087" y="116"/>
                  </a:lnTo>
                  <a:lnTo>
                    <a:pt x="1082" y="91"/>
                  </a:lnTo>
                  <a:lnTo>
                    <a:pt x="1051" y="91"/>
                  </a:lnTo>
                  <a:lnTo>
                    <a:pt x="997" y="37"/>
                  </a:lnTo>
                  <a:lnTo>
                    <a:pt x="960" y="0"/>
                  </a:lnTo>
                  <a:lnTo>
                    <a:pt x="0" y="0"/>
                  </a:lnTo>
                </a:path>
              </a:pathLst>
            </a:custGeom>
            <a:solidFill>
              <a:srgbClr val="00279F">
                <a:alpha val="50000"/>
              </a:srgbClr>
            </a:solidFill>
            <a:ln w="12700" cap="rnd" cmpd="sng">
              <a:noFill/>
              <a:prstDash val="solid"/>
              <a:round/>
              <a:headEnd type="none" w="med" len="med"/>
              <a:tailEnd type="none" w="med" len="med"/>
            </a:ln>
            <a:effectLst/>
          </p:spPr>
          <p:txBody>
            <a:bodyPr>
              <a:prstTxWarp prst="textNoShape">
                <a:avLst/>
              </a:prstTxWarp>
            </a:bodyPr>
            <a:lstStyle/>
            <a:p>
              <a:endParaRPr lang="en-US"/>
            </a:p>
          </p:txBody>
        </p:sp>
        <p:sp>
          <p:nvSpPr>
            <p:cNvPr id="172040" name="Freeform 8"/>
            <p:cNvSpPr>
              <a:spLocks/>
            </p:cNvSpPr>
            <p:nvPr/>
          </p:nvSpPr>
          <p:spPr bwMode="auto">
            <a:xfrm>
              <a:off x="2631" y="2207"/>
              <a:ext cx="1418" cy="1116"/>
            </a:xfrm>
            <a:custGeom>
              <a:avLst/>
              <a:gdLst/>
              <a:ahLst/>
              <a:cxnLst>
                <a:cxn ang="0">
                  <a:pos x="691" y="1115"/>
                </a:cxn>
                <a:cxn ang="0">
                  <a:pos x="653" y="1094"/>
                </a:cxn>
                <a:cxn ang="0">
                  <a:pos x="643" y="1046"/>
                </a:cxn>
                <a:cxn ang="0">
                  <a:pos x="600" y="1046"/>
                </a:cxn>
                <a:cxn ang="0">
                  <a:pos x="525" y="957"/>
                </a:cxn>
                <a:cxn ang="0">
                  <a:pos x="0" y="957"/>
                </a:cxn>
                <a:cxn ang="0">
                  <a:pos x="0" y="0"/>
                </a:cxn>
                <a:cxn ang="0">
                  <a:pos x="1417" y="0"/>
                </a:cxn>
                <a:cxn ang="0">
                  <a:pos x="1343" y="91"/>
                </a:cxn>
                <a:cxn ang="0">
                  <a:pos x="1337" y="164"/>
                </a:cxn>
                <a:cxn ang="0">
                  <a:pos x="1327" y="196"/>
                </a:cxn>
                <a:cxn ang="0">
                  <a:pos x="1327" y="234"/>
                </a:cxn>
                <a:cxn ang="0">
                  <a:pos x="1280" y="260"/>
                </a:cxn>
                <a:cxn ang="0">
                  <a:pos x="1152" y="314"/>
                </a:cxn>
                <a:cxn ang="0">
                  <a:pos x="1025" y="355"/>
                </a:cxn>
                <a:cxn ang="0">
                  <a:pos x="971" y="409"/>
                </a:cxn>
                <a:cxn ang="0">
                  <a:pos x="871" y="473"/>
                </a:cxn>
                <a:cxn ang="0">
                  <a:pos x="834" y="515"/>
                </a:cxn>
                <a:cxn ang="0">
                  <a:pos x="812" y="626"/>
                </a:cxn>
                <a:cxn ang="0">
                  <a:pos x="828" y="674"/>
                </a:cxn>
                <a:cxn ang="0">
                  <a:pos x="780" y="765"/>
                </a:cxn>
                <a:cxn ang="0">
                  <a:pos x="707" y="983"/>
                </a:cxn>
                <a:cxn ang="0">
                  <a:pos x="691" y="1115"/>
                </a:cxn>
              </a:cxnLst>
              <a:rect l="0" t="0" r="r" b="b"/>
              <a:pathLst>
                <a:path w="1418" h="1116">
                  <a:moveTo>
                    <a:pt x="691" y="1115"/>
                  </a:moveTo>
                  <a:lnTo>
                    <a:pt x="653" y="1094"/>
                  </a:lnTo>
                  <a:lnTo>
                    <a:pt x="643" y="1046"/>
                  </a:lnTo>
                  <a:lnTo>
                    <a:pt x="600" y="1046"/>
                  </a:lnTo>
                  <a:lnTo>
                    <a:pt x="525" y="957"/>
                  </a:lnTo>
                  <a:lnTo>
                    <a:pt x="0" y="957"/>
                  </a:lnTo>
                  <a:lnTo>
                    <a:pt x="0" y="0"/>
                  </a:lnTo>
                  <a:lnTo>
                    <a:pt x="1417" y="0"/>
                  </a:lnTo>
                  <a:lnTo>
                    <a:pt x="1343" y="91"/>
                  </a:lnTo>
                  <a:lnTo>
                    <a:pt x="1337" y="164"/>
                  </a:lnTo>
                  <a:lnTo>
                    <a:pt x="1327" y="196"/>
                  </a:lnTo>
                  <a:lnTo>
                    <a:pt x="1327" y="234"/>
                  </a:lnTo>
                  <a:lnTo>
                    <a:pt x="1280" y="260"/>
                  </a:lnTo>
                  <a:lnTo>
                    <a:pt x="1152" y="314"/>
                  </a:lnTo>
                  <a:lnTo>
                    <a:pt x="1025" y="355"/>
                  </a:lnTo>
                  <a:lnTo>
                    <a:pt x="971" y="409"/>
                  </a:lnTo>
                  <a:lnTo>
                    <a:pt x="871" y="473"/>
                  </a:lnTo>
                  <a:lnTo>
                    <a:pt x="834" y="515"/>
                  </a:lnTo>
                  <a:lnTo>
                    <a:pt x="812" y="626"/>
                  </a:lnTo>
                  <a:lnTo>
                    <a:pt x="828" y="674"/>
                  </a:lnTo>
                  <a:lnTo>
                    <a:pt x="780" y="765"/>
                  </a:lnTo>
                  <a:lnTo>
                    <a:pt x="707" y="983"/>
                  </a:lnTo>
                  <a:lnTo>
                    <a:pt x="691" y="1115"/>
                  </a:lnTo>
                </a:path>
              </a:pathLst>
            </a:custGeom>
            <a:solidFill>
              <a:srgbClr val="00279F">
                <a:alpha val="50000"/>
              </a:srgbClr>
            </a:solidFill>
            <a:ln w="12700" cap="rnd" cmpd="sng">
              <a:noFill/>
              <a:prstDash val="solid"/>
              <a:round/>
              <a:headEnd type="none" w="med" len="med"/>
              <a:tailEnd type="none" w="med" len="med"/>
            </a:ln>
            <a:effectLst/>
          </p:spPr>
          <p:txBody>
            <a:bodyPr>
              <a:prstTxWarp prst="textNoShape">
                <a:avLst/>
              </a:prstTxWarp>
            </a:bodyPr>
            <a:lstStyle/>
            <a:p>
              <a:endParaRPr lang="en-US"/>
            </a:p>
          </p:txBody>
        </p:sp>
        <p:sp>
          <p:nvSpPr>
            <p:cNvPr id="172041" name="Freeform 9"/>
            <p:cNvSpPr>
              <a:spLocks/>
            </p:cNvSpPr>
            <p:nvPr/>
          </p:nvSpPr>
          <p:spPr bwMode="auto">
            <a:xfrm>
              <a:off x="3442" y="2863"/>
              <a:ext cx="80" cy="294"/>
            </a:xfrm>
            <a:custGeom>
              <a:avLst/>
              <a:gdLst/>
              <a:ahLst/>
              <a:cxnLst>
                <a:cxn ang="0">
                  <a:pos x="27" y="293"/>
                </a:cxn>
                <a:cxn ang="0">
                  <a:pos x="0" y="261"/>
                </a:cxn>
                <a:cxn ang="0">
                  <a:pos x="5" y="197"/>
                </a:cxn>
                <a:cxn ang="0">
                  <a:pos x="16" y="112"/>
                </a:cxn>
                <a:cxn ang="0">
                  <a:pos x="37" y="48"/>
                </a:cxn>
                <a:cxn ang="0">
                  <a:pos x="68" y="0"/>
                </a:cxn>
                <a:cxn ang="0">
                  <a:pos x="68" y="54"/>
                </a:cxn>
                <a:cxn ang="0">
                  <a:pos x="79" y="112"/>
                </a:cxn>
                <a:cxn ang="0">
                  <a:pos x="74" y="191"/>
                </a:cxn>
                <a:cxn ang="0">
                  <a:pos x="27" y="293"/>
                </a:cxn>
              </a:cxnLst>
              <a:rect l="0" t="0" r="r" b="b"/>
              <a:pathLst>
                <a:path w="80" h="294">
                  <a:moveTo>
                    <a:pt x="27" y="293"/>
                  </a:moveTo>
                  <a:lnTo>
                    <a:pt x="0" y="261"/>
                  </a:lnTo>
                  <a:lnTo>
                    <a:pt x="5" y="197"/>
                  </a:lnTo>
                  <a:lnTo>
                    <a:pt x="16" y="112"/>
                  </a:lnTo>
                  <a:lnTo>
                    <a:pt x="37" y="48"/>
                  </a:lnTo>
                  <a:lnTo>
                    <a:pt x="68" y="0"/>
                  </a:lnTo>
                  <a:lnTo>
                    <a:pt x="68" y="54"/>
                  </a:lnTo>
                  <a:lnTo>
                    <a:pt x="79" y="112"/>
                  </a:lnTo>
                  <a:lnTo>
                    <a:pt x="74" y="191"/>
                  </a:lnTo>
                  <a:lnTo>
                    <a:pt x="27" y="293"/>
                  </a:lnTo>
                </a:path>
              </a:pathLst>
            </a:custGeom>
            <a:solidFill>
              <a:srgbClr val="00279F">
                <a:alpha val="50000"/>
              </a:srgbClr>
            </a:solidFill>
            <a:ln w="12700" cap="rnd" cmpd="sng">
              <a:noFill/>
              <a:prstDash val="solid"/>
              <a:round/>
              <a:headEnd type="none" w="med" len="med"/>
              <a:tailEnd type="none" w="med" len="med"/>
            </a:ln>
            <a:effectLst/>
          </p:spPr>
          <p:txBody>
            <a:bodyPr>
              <a:prstTxWarp prst="textNoShape">
                <a:avLst/>
              </a:prstTxWarp>
            </a:bodyPr>
            <a:lstStyle/>
            <a:p>
              <a:endParaRPr lang="en-US"/>
            </a:p>
          </p:txBody>
        </p:sp>
        <p:sp>
          <p:nvSpPr>
            <p:cNvPr id="172042" name="Freeform 10"/>
            <p:cNvSpPr>
              <a:spLocks/>
            </p:cNvSpPr>
            <p:nvPr/>
          </p:nvSpPr>
          <p:spPr bwMode="auto">
            <a:xfrm>
              <a:off x="3840" y="2480"/>
              <a:ext cx="100" cy="45"/>
            </a:xfrm>
            <a:custGeom>
              <a:avLst/>
              <a:gdLst/>
              <a:ahLst/>
              <a:cxnLst>
                <a:cxn ang="0">
                  <a:pos x="0" y="44"/>
                </a:cxn>
                <a:cxn ang="0">
                  <a:pos x="67" y="0"/>
                </a:cxn>
                <a:cxn ang="0">
                  <a:pos x="99" y="8"/>
                </a:cxn>
                <a:cxn ang="0">
                  <a:pos x="79" y="20"/>
                </a:cxn>
                <a:cxn ang="0">
                  <a:pos x="99" y="20"/>
                </a:cxn>
                <a:cxn ang="0">
                  <a:pos x="0" y="44"/>
                </a:cxn>
              </a:cxnLst>
              <a:rect l="0" t="0" r="r" b="b"/>
              <a:pathLst>
                <a:path w="100" h="45">
                  <a:moveTo>
                    <a:pt x="0" y="44"/>
                  </a:moveTo>
                  <a:lnTo>
                    <a:pt x="67" y="0"/>
                  </a:lnTo>
                  <a:lnTo>
                    <a:pt x="99" y="8"/>
                  </a:lnTo>
                  <a:lnTo>
                    <a:pt x="79" y="20"/>
                  </a:lnTo>
                  <a:lnTo>
                    <a:pt x="99" y="20"/>
                  </a:lnTo>
                  <a:lnTo>
                    <a:pt x="0" y="44"/>
                  </a:lnTo>
                </a:path>
              </a:pathLst>
            </a:custGeom>
            <a:solidFill>
              <a:srgbClr val="00279F">
                <a:alpha val="50000"/>
              </a:srgbClr>
            </a:solidFill>
            <a:ln w="12700" cap="rnd" cmpd="sng">
              <a:noFill/>
              <a:prstDash val="solid"/>
              <a:round/>
              <a:headEnd type="none" w="med" len="med"/>
              <a:tailEnd type="none" w="med" len="med"/>
            </a:ln>
            <a:effectLst/>
          </p:spPr>
          <p:txBody>
            <a:bodyPr>
              <a:prstTxWarp prst="textNoShape">
                <a:avLst/>
              </a:prstTxWarp>
            </a:bodyPr>
            <a:lstStyle/>
            <a:p>
              <a:endParaRPr lang="en-US"/>
            </a:p>
          </p:txBody>
        </p:sp>
        <p:sp>
          <p:nvSpPr>
            <p:cNvPr id="172043" name="Freeform 11"/>
            <p:cNvSpPr>
              <a:spLocks/>
            </p:cNvSpPr>
            <p:nvPr/>
          </p:nvSpPr>
          <p:spPr bwMode="auto">
            <a:xfrm>
              <a:off x="3696" y="985"/>
              <a:ext cx="809" cy="1176"/>
            </a:xfrm>
            <a:custGeom>
              <a:avLst/>
              <a:gdLst/>
              <a:ahLst/>
              <a:cxnLst>
                <a:cxn ang="0">
                  <a:pos x="0" y="0"/>
                </a:cxn>
                <a:cxn ang="0">
                  <a:pos x="756" y="0"/>
                </a:cxn>
                <a:cxn ang="0">
                  <a:pos x="756" y="474"/>
                </a:cxn>
                <a:cxn ang="0">
                  <a:pos x="808" y="562"/>
                </a:cxn>
                <a:cxn ang="0">
                  <a:pos x="772" y="550"/>
                </a:cxn>
                <a:cxn ang="0">
                  <a:pos x="705" y="613"/>
                </a:cxn>
                <a:cxn ang="0">
                  <a:pos x="585" y="653"/>
                </a:cxn>
                <a:cxn ang="0">
                  <a:pos x="529" y="713"/>
                </a:cxn>
                <a:cxn ang="0">
                  <a:pos x="525" y="753"/>
                </a:cxn>
                <a:cxn ang="0">
                  <a:pos x="593" y="821"/>
                </a:cxn>
                <a:cxn ang="0">
                  <a:pos x="593" y="856"/>
                </a:cxn>
                <a:cxn ang="0">
                  <a:pos x="565" y="856"/>
                </a:cxn>
                <a:cxn ang="0">
                  <a:pos x="569" y="880"/>
                </a:cxn>
                <a:cxn ang="0">
                  <a:pos x="498" y="876"/>
                </a:cxn>
                <a:cxn ang="0">
                  <a:pos x="446" y="912"/>
                </a:cxn>
                <a:cxn ang="0">
                  <a:pos x="390" y="1056"/>
                </a:cxn>
                <a:cxn ang="0">
                  <a:pos x="378" y="1175"/>
                </a:cxn>
                <a:cxn ang="0">
                  <a:pos x="0" y="1175"/>
                </a:cxn>
                <a:cxn ang="0">
                  <a:pos x="0" y="0"/>
                </a:cxn>
              </a:cxnLst>
              <a:rect l="0" t="0" r="r" b="b"/>
              <a:pathLst>
                <a:path w="809" h="1176">
                  <a:moveTo>
                    <a:pt x="0" y="0"/>
                  </a:moveTo>
                  <a:lnTo>
                    <a:pt x="756" y="0"/>
                  </a:lnTo>
                  <a:lnTo>
                    <a:pt x="756" y="474"/>
                  </a:lnTo>
                  <a:lnTo>
                    <a:pt x="808" y="562"/>
                  </a:lnTo>
                  <a:lnTo>
                    <a:pt x="772" y="550"/>
                  </a:lnTo>
                  <a:lnTo>
                    <a:pt x="705" y="613"/>
                  </a:lnTo>
                  <a:lnTo>
                    <a:pt x="585" y="653"/>
                  </a:lnTo>
                  <a:lnTo>
                    <a:pt x="529" y="713"/>
                  </a:lnTo>
                  <a:lnTo>
                    <a:pt x="525" y="753"/>
                  </a:lnTo>
                  <a:lnTo>
                    <a:pt x="593" y="821"/>
                  </a:lnTo>
                  <a:lnTo>
                    <a:pt x="593" y="856"/>
                  </a:lnTo>
                  <a:lnTo>
                    <a:pt x="565" y="856"/>
                  </a:lnTo>
                  <a:lnTo>
                    <a:pt x="569" y="880"/>
                  </a:lnTo>
                  <a:lnTo>
                    <a:pt x="498" y="876"/>
                  </a:lnTo>
                  <a:lnTo>
                    <a:pt x="446" y="912"/>
                  </a:lnTo>
                  <a:lnTo>
                    <a:pt x="390" y="1056"/>
                  </a:lnTo>
                  <a:lnTo>
                    <a:pt x="378" y="1175"/>
                  </a:lnTo>
                  <a:lnTo>
                    <a:pt x="0" y="1175"/>
                  </a:lnTo>
                  <a:lnTo>
                    <a:pt x="0" y="0"/>
                  </a:lnTo>
                </a:path>
              </a:pathLst>
            </a:custGeom>
            <a:solidFill>
              <a:srgbClr val="00279F">
                <a:alpha val="50000"/>
              </a:srgbClr>
            </a:solidFill>
            <a:ln w="12700" cap="rnd" cmpd="sng">
              <a:noFill/>
              <a:prstDash val="solid"/>
              <a:round/>
              <a:headEnd type="none" w="med" len="med"/>
              <a:tailEnd type="none" w="med" len="med"/>
            </a:ln>
            <a:effectLst/>
          </p:spPr>
          <p:txBody>
            <a:bodyPr>
              <a:prstTxWarp prst="textNoShape">
                <a:avLst/>
              </a:prstTxWarp>
            </a:bodyPr>
            <a:lstStyle/>
            <a:p>
              <a:endParaRPr lang="en-US"/>
            </a:p>
          </p:txBody>
        </p:sp>
        <p:sp>
          <p:nvSpPr>
            <p:cNvPr id="172044" name="Freeform 12"/>
            <p:cNvSpPr>
              <a:spLocks/>
            </p:cNvSpPr>
            <p:nvPr/>
          </p:nvSpPr>
          <p:spPr bwMode="auto">
            <a:xfrm>
              <a:off x="4495" y="1710"/>
              <a:ext cx="248" cy="184"/>
            </a:xfrm>
            <a:custGeom>
              <a:avLst/>
              <a:gdLst/>
              <a:ahLst/>
              <a:cxnLst>
                <a:cxn ang="0">
                  <a:pos x="147" y="0"/>
                </a:cxn>
                <a:cxn ang="0">
                  <a:pos x="127" y="28"/>
                </a:cxn>
                <a:cxn ang="0">
                  <a:pos x="104" y="32"/>
                </a:cxn>
                <a:cxn ang="0">
                  <a:pos x="60" y="68"/>
                </a:cxn>
                <a:cxn ang="0">
                  <a:pos x="0" y="84"/>
                </a:cxn>
                <a:cxn ang="0">
                  <a:pos x="76" y="76"/>
                </a:cxn>
                <a:cxn ang="0">
                  <a:pos x="127" y="28"/>
                </a:cxn>
                <a:cxn ang="0">
                  <a:pos x="131" y="88"/>
                </a:cxn>
                <a:cxn ang="0">
                  <a:pos x="108" y="111"/>
                </a:cxn>
                <a:cxn ang="0">
                  <a:pos x="56" y="143"/>
                </a:cxn>
                <a:cxn ang="0">
                  <a:pos x="36" y="183"/>
                </a:cxn>
                <a:cxn ang="0">
                  <a:pos x="72" y="151"/>
                </a:cxn>
                <a:cxn ang="0">
                  <a:pos x="120" y="107"/>
                </a:cxn>
                <a:cxn ang="0">
                  <a:pos x="143" y="92"/>
                </a:cxn>
                <a:cxn ang="0">
                  <a:pos x="203" y="76"/>
                </a:cxn>
                <a:cxn ang="0">
                  <a:pos x="247" y="28"/>
                </a:cxn>
                <a:cxn ang="0">
                  <a:pos x="223" y="20"/>
                </a:cxn>
                <a:cxn ang="0">
                  <a:pos x="147" y="0"/>
                </a:cxn>
              </a:cxnLst>
              <a:rect l="0" t="0" r="r" b="b"/>
              <a:pathLst>
                <a:path w="248" h="184">
                  <a:moveTo>
                    <a:pt x="147" y="0"/>
                  </a:moveTo>
                  <a:lnTo>
                    <a:pt x="127" y="28"/>
                  </a:lnTo>
                  <a:lnTo>
                    <a:pt x="104" y="32"/>
                  </a:lnTo>
                  <a:lnTo>
                    <a:pt x="60" y="68"/>
                  </a:lnTo>
                  <a:lnTo>
                    <a:pt x="0" y="84"/>
                  </a:lnTo>
                  <a:lnTo>
                    <a:pt x="76" y="76"/>
                  </a:lnTo>
                  <a:lnTo>
                    <a:pt x="127" y="28"/>
                  </a:lnTo>
                  <a:lnTo>
                    <a:pt x="131" y="88"/>
                  </a:lnTo>
                  <a:lnTo>
                    <a:pt x="108" y="111"/>
                  </a:lnTo>
                  <a:lnTo>
                    <a:pt x="56" y="143"/>
                  </a:lnTo>
                  <a:lnTo>
                    <a:pt x="36" y="183"/>
                  </a:lnTo>
                  <a:lnTo>
                    <a:pt x="72" y="151"/>
                  </a:lnTo>
                  <a:lnTo>
                    <a:pt x="120" y="107"/>
                  </a:lnTo>
                  <a:lnTo>
                    <a:pt x="143" y="92"/>
                  </a:lnTo>
                  <a:lnTo>
                    <a:pt x="203" y="76"/>
                  </a:lnTo>
                  <a:lnTo>
                    <a:pt x="247" y="28"/>
                  </a:lnTo>
                  <a:lnTo>
                    <a:pt x="223" y="20"/>
                  </a:lnTo>
                  <a:lnTo>
                    <a:pt x="147" y="0"/>
                  </a:lnTo>
                </a:path>
              </a:pathLst>
            </a:custGeom>
            <a:solidFill>
              <a:srgbClr val="00279F">
                <a:alpha val="50000"/>
              </a:srgbClr>
            </a:solidFill>
            <a:ln w="12700" cap="rnd" cmpd="sng">
              <a:noFill/>
              <a:prstDash val="solid"/>
              <a:round/>
              <a:headEnd type="none" w="med" len="med"/>
              <a:tailEnd type="none" w="med" len="med"/>
            </a:ln>
            <a:effectLst/>
          </p:spPr>
          <p:txBody>
            <a:bodyPr>
              <a:prstTxWarp prst="textNoShape">
                <a:avLst/>
              </a:prstTxWarp>
            </a:bodyPr>
            <a:lstStyle/>
            <a:p>
              <a:endParaRPr lang="en-US"/>
            </a:p>
          </p:txBody>
        </p:sp>
        <p:sp>
          <p:nvSpPr>
            <p:cNvPr id="172045" name="Freeform 13"/>
            <p:cNvSpPr>
              <a:spLocks/>
            </p:cNvSpPr>
            <p:nvPr/>
          </p:nvSpPr>
          <p:spPr bwMode="auto">
            <a:xfrm>
              <a:off x="4594" y="1747"/>
              <a:ext cx="323" cy="204"/>
            </a:xfrm>
            <a:custGeom>
              <a:avLst/>
              <a:gdLst/>
              <a:ahLst/>
              <a:cxnLst>
                <a:cxn ang="0">
                  <a:pos x="0" y="147"/>
                </a:cxn>
                <a:cxn ang="0">
                  <a:pos x="87" y="68"/>
                </a:cxn>
                <a:cxn ang="0">
                  <a:pos x="127" y="64"/>
                </a:cxn>
                <a:cxn ang="0">
                  <a:pos x="183" y="4"/>
                </a:cxn>
                <a:cxn ang="0">
                  <a:pos x="231" y="0"/>
                </a:cxn>
                <a:cxn ang="0">
                  <a:pos x="282" y="28"/>
                </a:cxn>
                <a:cxn ang="0">
                  <a:pos x="318" y="8"/>
                </a:cxn>
                <a:cxn ang="0">
                  <a:pos x="322" y="20"/>
                </a:cxn>
                <a:cxn ang="0">
                  <a:pos x="159" y="179"/>
                </a:cxn>
                <a:cxn ang="0">
                  <a:pos x="135" y="171"/>
                </a:cxn>
                <a:cxn ang="0">
                  <a:pos x="95" y="155"/>
                </a:cxn>
                <a:cxn ang="0">
                  <a:pos x="20" y="203"/>
                </a:cxn>
                <a:cxn ang="0">
                  <a:pos x="83" y="131"/>
                </a:cxn>
                <a:cxn ang="0">
                  <a:pos x="131" y="131"/>
                </a:cxn>
                <a:cxn ang="0">
                  <a:pos x="131" y="103"/>
                </a:cxn>
                <a:cxn ang="0">
                  <a:pos x="95" y="100"/>
                </a:cxn>
                <a:cxn ang="0">
                  <a:pos x="0" y="147"/>
                </a:cxn>
              </a:cxnLst>
              <a:rect l="0" t="0" r="r" b="b"/>
              <a:pathLst>
                <a:path w="323" h="204">
                  <a:moveTo>
                    <a:pt x="0" y="147"/>
                  </a:moveTo>
                  <a:lnTo>
                    <a:pt x="87" y="68"/>
                  </a:lnTo>
                  <a:lnTo>
                    <a:pt x="127" y="64"/>
                  </a:lnTo>
                  <a:lnTo>
                    <a:pt x="183" y="4"/>
                  </a:lnTo>
                  <a:lnTo>
                    <a:pt x="231" y="0"/>
                  </a:lnTo>
                  <a:lnTo>
                    <a:pt x="282" y="28"/>
                  </a:lnTo>
                  <a:lnTo>
                    <a:pt x="318" y="8"/>
                  </a:lnTo>
                  <a:lnTo>
                    <a:pt x="322" y="20"/>
                  </a:lnTo>
                  <a:lnTo>
                    <a:pt x="159" y="179"/>
                  </a:lnTo>
                  <a:lnTo>
                    <a:pt x="135" y="171"/>
                  </a:lnTo>
                  <a:lnTo>
                    <a:pt x="95" y="155"/>
                  </a:lnTo>
                  <a:lnTo>
                    <a:pt x="20" y="203"/>
                  </a:lnTo>
                  <a:lnTo>
                    <a:pt x="83" y="131"/>
                  </a:lnTo>
                  <a:lnTo>
                    <a:pt x="131" y="131"/>
                  </a:lnTo>
                  <a:lnTo>
                    <a:pt x="131" y="103"/>
                  </a:lnTo>
                  <a:lnTo>
                    <a:pt x="95" y="100"/>
                  </a:lnTo>
                  <a:lnTo>
                    <a:pt x="0" y="147"/>
                  </a:lnTo>
                </a:path>
              </a:pathLst>
            </a:custGeom>
            <a:solidFill>
              <a:srgbClr val="00279F">
                <a:alpha val="50000"/>
              </a:srgbClr>
            </a:solidFill>
            <a:ln w="12700" cap="rnd" cmpd="sng">
              <a:noFill/>
              <a:prstDash val="solid"/>
              <a:round/>
              <a:headEnd type="none" w="med" len="med"/>
              <a:tailEnd type="none" w="med" len="med"/>
            </a:ln>
            <a:effectLst/>
          </p:spPr>
          <p:txBody>
            <a:bodyPr>
              <a:prstTxWarp prst="textNoShape">
                <a:avLst/>
              </a:prstTxWarp>
            </a:bodyPr>
            <a:lstStyle/>
            <a:p>
              <a:endParaRPr lang="en-US"/>
            </a:p>
          </p:txBody>
        </p:sp>
        <p:sp>
          <p:nvSpPr>
            <p:cNvPr id="172046" name="Freeform 14"/>
            <p:cNvSpPr>
              <a:spLocks/>
            </p:cNvSpPr>
            <p:nvPr/>
          </p:nvSpPr>
          <p:spPr bwMode="auto">
            <a:xfrm>
              <a:off x="3991" y="222"/>
              <a:ext cx="1170" cy="1482"/>
            </a:xfrm>
            <a:custGeom>
              <a:avLst/>
              <a:gdLst/>
              <a:ahLst/>
              <a:cxnLst>
                <a:cxn ang="0">
                  <a:pos x="0" y="716"/>
                </a:cxn>
                <a:cxn ang="0">
                  <a:pos x="1" y="0"/>
                </a:cxn>
                <a:cxn ang="0">
                  <a:pos x="999" y="0"/>
                </a:cxn>
                <a:cxn ang="0">
                  <a:pos x="1052" y="181"/>
                </a:cxn>
                <a:cxn ang="0">
                  <a:pos x="1089" y="266"/>
                </a:cxn>
                <a:cxn ang="0">
                  <a:pos x="1142" y="356"/>
                </a:cxn>
                <a:cxn ang="0">
                  <a:pos x="1158" y="404"/>
                </a:cxn>
                <a:cxn ang="0">
                  <a:pos x="1158" y="485"/>
                </a:cxn>
                <a:cxn ang="0">
                  <a:pos x="1169" y="485"/>
                </a:cxn>
                <a:cxn ang="0">
                  <a:pos x="1137" y="568"/>
                </a:cxn>
                <a:cxn ang="0">
                  <a:pos x="1099" y="584"/>
                </a:cxn>
                <a:cxn ang="0">
                  <a:pos x="1110" y="536"/>
                </a:cxn>
                <a:cxn ang="0">
                  <a:pos x="1099" y="485"/>
                </a:cxn>
                <a:cxn ang="0">
                  <a:pos x="1078" y="563"/>
                </a:cxn>
                <a:cxn ang="0">
                  <a:pos x="1063" y="595"/>
                </a:cxn>
                <a:cxn ang="0">
                  <a:pos x="1052" y="701"/>
                </a:cxn>
                <a:cxn ang="0">
                  <a:pos x="1047" y="818"/>
                </a:cxn>
                <a:cxn ang="0">
                  <a:pos x="1020" y="930"/>
                </a:cxn>
                <a:cxn ang="0">
                  <a:pos x="1026" y="993"/>
                </a:cxn>
                <a:cxn ang="0">
                  <a:pos x="1042" y="1041"/>
                </a:cxn>
                <a:cxn ang="0">
                  <a:pos x="1058" y="1067"/>
                </a:cxn>
                <a:cxn ang="0">
                  <a:pos x="1031" y="1126"/>
                </a:cxn>
                <a:cxn ang="0">
                  <a:pos x="999" y="1158"/>
                </a:cxn>
                <a:cxn ang="0">
                  <a:pos x="951" y="1290"/>
                </a:cxn>
                <a:cxn ang="0">
                  <a:pos x="930" y="1401"/>
                </a:cxn>
                <a:cxn ang="0">
                  <a:pos x="924" y="1465"/>
                </a:cxn>
                <a:cxn ang="0">
                  <a:pos x="887" y="1481"/>
                </a:cxn>
                <a:cxn ang="0">
                  <a:pos x="808" y="1465"/>
                </a:cxn>
                <a:cxn ang="0">
                  <a:pos x="744" y="1455"/>
                </a:cxn>
                <a:cxn ang="0">
                  <a:pos x="712" y="1439"/>
                </a:cxn>
                <a:cxn ang="0">
                  <a:pos x="670" y="1433"/>
                </a:cxn>
                <a:cxn ang="0">
                  <a:pos x="712" y="1380"/>
                </a:cxn>
                <a:cxn ang="0">
                  <a:pos x="717" y="1317"/>
                </a:cxn>
                <a:cxn ang="0">
                  <a:pos x="701" y="1296"/>
                </a:cxn>
                <a:cxn ang="0">
                  <a:pos x="638" y="1306"/>
                </a:cxn>
                <a:cxn ang="0">
                  <a:pos x="606" y="1269"/>
                </a:cxn>
                <a:cxn ang="0">
                  <a:pos x="558" y="1269"/>
                </a:cxn>
                <a:cxn ang="0">
                  <a:pos x="505" y="1178"/>
                </a:cxn>
                <a:cxn ang="0">
                  <a:pos x="505" y="717"/>
                </a:cxn>
                <a:cxn ang="0">
                  <a:pos x="0" y="716"/>
                </a:cxn>
              </a:cxnLst>
              <a:rect l="0" t="0" r="r" b="b"/>
              <a:pathLst>
                <a:path w="1170" h="1482">
                  <a:moveTo>
                    <a:pt x="0" y="716"/>
                  </a:moveTo>
                  <a:lnTo>
                    <a:pt x="1" y="0"/>
                  </a:lnTo>
                  <a:lnTo>
                    <a:pt x="999" y="0"/>
                  </a:lnTo>
                  <a:lnTo>
                    <a:pt x="1052" y="181"/>
                  </a:lnTo>
                  <a:lnTo>
                    <a:pt x="1089" y="266"/>
                  </a:lnTo>
                  <a:lnTo>
                    <a:pt x="1142" y="356"/>
                  </a:lnTo>
                  <a:lnTo>
                    <a:pt x="1158" y="404"/>
                  </a:lnTo>
                  <a:lnTo>
                    <a:pt x="1158" y="485"/>
                  </a:lnTo>
                  <a:lnTo>
                    <a:pt x="1169" y="485"/>
                  </a:lnTo>
                  <a:lnTo>
                    <a:pt x="1137" y="568"/>
                  </a:lnTo>
                  <a:lnTo>
                    <a:pt x="1099" y="584"/>
                  </a:lnTo>
                  <a:lnTo>
                    <a:pt x="1110" y="536"/>
                  </a:lnTo>
                  <a:lnTo>
                    <a:pt x="1099" y="485"/>
                  </a:lnTo>
                  <a:lnTo>
                    <a:pt x="1078" y="563"/>
                  </a:lnTo>
                  <a:lnTo>
                    <a:pt x="1063" y="595"/>
                  </a:lnTo>
                  <a:lnTo>
                    <a:pt x="1052" y="701"/>
                  </a:lnTo>
                  <a:lnTo>
                    <a:pt x="1047" y="818"/>
                  </a:lnTo>
                  <a:lnTo>
                    <a:pt x="1020" y="930"/>
                  </a:lnTo>
                  <a:lnTo>
                    <a:pt x="1026" y="993"/>
                  </a:lnTo>
                  <a:lnTo>
                    <a:pt x="1042" y="1041"/>
                  </a:lnTo>
                  <a:lnTo>
                    <a:pt x="1058" y="1067"/>
                  </a:lnTo>
                  <a:lnTo>
                    <a:pt x="1031" y="1126"/>
                  </a:lnTo>
                  <a:lnTo>
                    <a:pt x="999" y="1158"/>
                  </a:lnTo>
                  <a:lnTo>
                    <a:pt x="951" y="1290"/>
                  </a:lnTo>
                  <a:lnTo>
                    <a:pt x="930" y="1401"/>
                  </a:lnTo>
                  <a:lnTo>
                    <a:pt x="924" y="1465"/>
                  </a:lnTo>
                  <a:lnTo>
                    <a:pt x="887" y="1481"/>
                  </a:lnTo>
                  <a:lnTo>
                    <a:pt x="808" y="1465"/>
                  </a:lnTo>
                  <a:lnTo>
                    <a:pt x="744" y="1455"/>
                  </a:lnTo>
                  <a:lnTo>
                    <a:pt x="712" y="1439"/>
                  </a:lnTo>
                  <a:lnTo>
                    <a:pt x="670" y="1433"/>
                  </a:lnTo>
                  <a:lnTo>
                    <a:pt x="712" y="1380"/>
                  </a:lnTo>
                  <a:lnTo>
                    <a:pt x="717" y="1317"/>
                  </a:lnTo>
                  <a:lnTo>
                    <a:pt x="701" y="1296"/>
                  </a:lnTo>
                  <a:lnTo>
                    <a:pt x="638" y="1306"/>
                  </a:lnTo>
                  <a:lnTo>
                    <a:pt x="606" y="1269"/>
                  </a:lnTo>
                  <a:lnTo>
                    <a:pt x="558" y="1269"/>
                  </a:lnTo>
                  <a:lnTo>
                    <a:pt x="505" y="1178"/>
                  </a:lnTo>
                  <a:lnTo>
                    <a:pt x="505" y="717"/>
                  </a:lnTo>
                  <a:lnTo>
                    <a:pt x="0" y="716"/>
                  </a:lnTo>
                </a:path>
              </a:pathLst>
            </a:custGeom>
            <a:solidFill>
              <a:srgbClr val="00279F">
                <a:alpha val="50000"/>
              </a:srgbClr>
            </a:solidFill>
            <a:ln w="12700" cap="rnd" cmpd="sng">
              <a:noFill/>
              <a:prstDash val="solid"/>
              <a:round/>
              <a:headEnd type="none" w="med" len="med"/>
              <a:tailEnd type="none" w="med" len="med"/>
            </a:ln>
            <a:effectLst/>
          </p:spPr>
          <p:txBody>
            <a:bodyPr>
              <a:prstTxWarp prst="textNoShape">
                <a:avLst/>
              </a:prstTxWarp>
            </a:bodyPr>
            <a:lstStyle/>
            <a:p>
              <a:endParaRPr lang="en-US"/>
            </a:p>
          </p:txBody>
        </p:sp>
      </p:grpSp>
      <p:sp>
        <p:nvSpPr>
          <p:cNvPr id="172047" name="Rectangle 15"/>
          <p:cNvSpPr>
            <a:spLocks noGrp="1" noChangeArrowheads="1"/>
          </p:cNvSpPr>
          <p:nvPr>
            <p:ph type="title"/>
          </p:nvPr>
        </p:nvSpPr>
        <p:spPr bwMode="auto">
          <a:xfrm>
            <a:off x="685800" y="381000"/>
            <a:ext cx="7772400" cy="1219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endParaRPr lang="en-US"/>
          </a:p>
        </p:txBody>
      </p:sp>
      <p:sp>
        <p:nvSpPr>
          <p:cNvPr id="172048" name="Rectangle 16"/>
          <p:cNvSpPr>
            <a:spLocks noGrp="1" noChangeArrowheads="1"/>
          </p:cNvSpPr>
          <p:nvPr>
            <p:ph type="body" idx="1"/>
          </p:nvPr>
        </p:nvSpPr>
        <p:spPr bwMode="auto">
          <a:xfrm>
            <a:off x="838200" y="1905000"/>
            <a:ext cx="76200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p:txBody>
      </p:sp>
      <p:pic>
        <p:nvPicPr>
          <p:cNvPr id="17" name="Picture 16" descr="SEMCOG_ppt_logo.png"/>
          <p:cNvPicPr>
            <a:picLocks noChangeAspect="1"/>
          </p:cNvPicPr>
          <p:nvPr/>
        </p:nvPicPr>
        <p:blipFill>
          <a:blip r:embed="rId11" cstate="print"/>
          <a:stretch>
            <a:fillRect/>
          </a:stretch>
        </p:blipFill>
        <p:spPr>
          <a:xfrm>
            <a:off x="315125" y="6441015"/>
            <a:ext cx="1066800" cy="188385"/>
          </a:xfrm>
          <a:prstGeom prst="rect">
            <a:avLst/>
          </a:prstGeom>
        </p:spPr>
      </p:pic>
    </p:spTree>
  </p:cSld>
  <p:clrMap bg1="dk2" tx1="lt1" bg2="dk1" tx2="lt2" accent1="accent1" accent2="accent2" accent3="accent3" accent4="accent4" accent5="accent5" accent6="accent6" hlink="hlink" folHlink="folHlink"/>
  <p:sldLayoutIdLst>
    <p:sldLayoutId id="2147483651" r:id="rId1"/>
    <p:sldLayoutId id="2147483652" r:id="rId2"/>
    <p:sldLayoutId id="2147483658" r:id="rId3"/>
    <p:sldLayoutId id="2147483653" r:id="rId4"/>
    <p:sldLayoutId id="2147483654" r:id="rId5"/>
    <p:sldLayoutId id="2147483655" r:id="rId6"/>
    <p:sldLayoutId id="2147483656" r:id="rId7"/>
    <p:sldLayoutId id="2147483657" r:id="rId8"/>
    <p:sldLayoutId id="2147483659" r:id="rId9"/>
  </p:sldLayoutIdLst>
  <p:timing>
    <p:tnLst>
      <p:par>
        <p:cTn id="1" dur="indefinite" restart="never" nodeType="tmRoot"/>
      </p:par>
    </p:tnLst>
  </p:timing>
  <p:txStyles>
    <p:titleStyle>
      <a:lvl1pPr algn="r" rtl="0" eaLnBrk="1" fontAlgn="base" hangingPunct="1">
        <a:lnSpc>
          <a:spcPct val="90000"/>
        </a:lnSpc>
        <a:spcBef>
          <a:spcPct val="0"/>
        </a:spcBef>
        <a:spcAft>
          <a:spcPct val="0"/>
        </a:spcAft>
        <a:defRPr kumimoji="1" sz="4400" b="1">
          <a:solidFill>
            <a:srgbClr val="FF8000"/>
          </a:solidFill>
          <a:effectLst>
            <a:outerShdw blurRad="38100" dist="38100" dir="2700000" algn="tl">
              <a:srgbClr val="000000"/>
            </a:outerShdw>
          </a:effectLst>
          <a:latin typeface="+mj-lt"/>
          <a:ea typeface="+mj-ea"/>
          <a:cs typeface="+mj-cs"/>
        </a:defRPr>
      </a:lvl1pPr>
      <a:lvl2pPr algn="r" rtl="0" eaLnBrk="1" fontAlgn="base" hangingPunct="1">
        <a:lnSpc>
          <a:spcPct val="90000"/>
        </a:lnSpc>
        <a:spcBef>
          <a:spcPct val="0"/>
        </a:spcBef>
        <a:spcAft>
          <a:spcPct val="0"/>
        </a:spcAft>
        <a:defRPr kumimoji="1" sz="4400" b="1">
          <a:solidFill>
            <a:srgbClr val="FF8000"/>
          </a:solidFill>
          <a:effectLst>
            <a:outerShdw blurRad="38100" dist="38100" dir="2700000" algn="tl">
              <a:srgbClr val="000000"/>
            </a:outerShdw>
          </a:effectLst>
          <a:latin typeface="Helvetica" charset="0"/>
        </a:defRPr>
      </a:lvl2pPr>
      <a:lvl3pPr algn="r" rtl="0" eaLnBrk="1" fontAlgn="base" hangingPunct="1">
        <a:lnSpc>
          <a:spcPct val="90000"/>
        </a:lnSpc>
        <a:spcBef>
          <a:spcPct val="0"/>
        </a:spcBef>
        <a:spcAft>
          <a:spcPct val="0"/>
        </a:spcAft>
        <a:defRPr kumimoji="1" sz="4400" b="1">
          <a:solidFill>
            <a:srgbClr val="FF8000"/>
          </a:solidFill>
          <a:effectLst>
            <a:outerShdw blurRad="38100" dist="38100" dir="2700000" algn="tl">
              <a:srgbClr val="000000"/>
            </a:outerShdw>
          </a:effectLst>
          <a:latin typeface="Helvetica" charset="0"/>
        </a:defRPr>
      </a:lvl3pPr>
      <a:lvl4pPr algn="r" rtl="0" eaLnBrk="1" fontAlgn="base" hangingPunct="1">
        <a:lnSpc>
          <a:spcPct val="90000"/>
        </a:lnSpc>
        <a:spcBef>
          <a:spcPct val="0"/>
        </a:spcBef>
        <a:spcAft>
          <a:spcPct val="0"/>
        </a:spcAft>
        <a:defRPr kumimoji="1" sz="4400" b="1">
          <a:solidFill>
            <a:srgbClr val="FF8000"/>
          </a:solidFill>
          <a:effectLst>
            <a:outerShdw blurRad="38100" dist="38100" dir="2700000" algn="tl">
              <a:srgbClr val="000000"/>
            </a:outerShdw>
          </a:effectLst>
          <a:latin typeface="Helvetica" charset="0"/>
        </a:defRPr>
      </a:lvl4pPr>
      <a:lvl5pPr algn="r" rtl="0" eaLnBrk="1" fontAlgn="base" hangingPunct="1">
        <a:lnSpc>
          <a:spcPct val="90000"/>
        </a:lnSpc>
        <a:spcBef>
          <a:spcPct val="0"/>
        </a:spcBef>
        <a:spcAft>
          <a:spcPct val="0"/>
        </a:spcAft>
        <a:defRPr kumimoji="1" sz="4400" b="1">
          <a:solidFill>
            <a:srgbClr val="FF8000"/>
          </a:solidFill>
          <a:effectLst>
            <a:outerShdw blurRad="38100" dist="38100" dir="2700000" algn="tl">
              <a:srgbClr val="000000"/>
            </a:outerShdw>
          </a:effectLst>
          <a:latin typeface="Helvetica" charset="0"/>
        </a:defRPr>
      </a:lvl5pPr>
      <a:lvl6pPr marL="457200" algn="r" rtl="0" eaLnBrk="1" fontAlgn="base" hangingPunct="1">
        <a:lnSpc>
          <a:spcPct val="90000"/>
        </a:lnSpc>
        <a:spcBef>
          <a:spcPct val="0"/>
        </a:spcBef>
        <a:spcAft>
          <a:spcPct val="0"/>
        </a:spcAft>
        <a:defRPr kumimoji="1" sz="4400" b="1">
          <a:solidFill>
            <a:srgbClr val="FF8000"/>
          </a:solidFill>
          <a:effectLst>
            <a:outerShdw blurRad="38100" dist="38100" dir="2700000" algn="tl">
              <a:srgbClr val="000000"/>
            </a:outerShdw>
          </a:effectLst>
          <a:latin typeface="Helvetica" charset="0"/>
        </a:defRPr>
      </a:lvl6pPr>
      <a:lvl7pPr marL="914400" algn="r" rtl="0" eaLnBrk="1" fontAlgn="base" hangingPunct="1">
        <a:lnSpc>
          <a:spcPct val="90000"/>
        </a:lnSpc>
        <a:spcBef>
          <a:spcPct val="0"/>
        </a:spcBef>
        <a:spcAft>
          <a:spcPct val="0"/>
        </a:spcAft>
        <a:defRPr kumimoji="1" sz="4400" b="1">
          <a:solidFill>
            <a:srgbClr val="FF8000"/>
          </a:solidFill>
          <a:effectLst>
            <a:outerShdw blurRad="38100" dist="38100" dir="2700000" algn="tl">
              <a:srgbClr val="000000"/>
            </a:outerShdw>
          </a:effectLst>
          <a:latin typeface="Helvetica" charset="0"/>
        </a:defRPr>
      </a:lvl7pPr>
      <a:lvl8pPr marL="1371600" algn="r" rtl="0" eaLnBrk="1" fontAlgn="base" hangingPunct="1">
        <a:lnSpc>
          <a:spcPct val="90000"/>
        </a:lnSpc>
        <a:spcBef>
          <a:spcPct val="0"/>
        </a:spcBef>
        <a:spcAft>
          <a:spcPct val="0"/>
        </a:spcAft>
        <a:defRPr kumimoji="1" sz="4400" b="1">
          <a:solidFill>
            <a:srgbClr val="FF8000"/>
          </a:solidFill>
          <a:effectLst>
            <a:outerShdw blurRad="38100" dist="38100" dir="2700000" algn="tl">
              <a:srgbClr val="000000"/>
            </a:outerShdw>
          </a:effectLst>
          <a:latin typeface="Helvetica" charset="0"/>
        </a:defRPr>
      </a:lvl8pPr>
      <a:lvl9pPr marL="1828800" algn="r" rtl="0" eaLnBrk="1" fontAlgn="base" hangingPunct="1">
        <a:lnSpc>
          <a:spcPct val="90000"/>
        </a:lnSpc>
        <a:spcBef>
          <a:spcPct val="0"/>
        </a:spcBef>
        <a:spcAft>
          <a:spcPct val="0"/>
        </a:spcAft>
        <a:defRPr kumimoji="1" sz="4400" b="1">
          <a:solidFill>
            <a:srgbClr val="FF8000"/>
          </a:solidFill>
          <a:effectLst>
            <a:outerShdw blurRad="38100" dist="38100" dir="2700000" algn="tl">
              <a:srgbClr val="000000"/>
            </a:outerShdw>
          </a:effectLst>
          <a:latin typeface="Helvetica" charset="0"/>
        </a:defRPr>
      </a:lvl9pPr>
    </p:titleStyle>
    <p:bodyStyle>
      <a:lvl1pPr marL="342900" indent="-342900" algn="l" rtl="0" eaLnBrk="1" fontAlgn="base" hangingPunct="1">
        <a:spcBef>
          <a:spcPct val="20000"/>
        </a:spcBef>
        <a:spcAft>
          <a:spcPct val="0"/>
        </a:spcAft>
        <a:buClr>
          <a:srgbClr val="FF8000"/>
        </a:buClr>
        <a:buFont typeface="Times" pitchFamily="27" charset="0"/>
        <a:buChar char="•"/>
        <a:defRPr kumimoji="1" sz="34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rgbClr val="FF8000"/>
        </a:buClr>
        <a:buChar char="–"/>
        <a:defRPr kumimoji="1" sz="3000">
          <a:solidFill>
            <a:schemeClr val="tx1"/>
          </a:solidFill>
          <a:effectLst>
            <a:outerShdw blurRad="38100" dist="38100" dir="2700000" algn="tl">
              <a:srgbClr val="000000"/>
            </a:outerShdw>
          </a:effectLst>
          <a:latin typeface="+mn-lt"/>
          <a:ea typeface="ＭＳ Ｐゴシック" pitchFamily="27" charset="-128"/>
        </a:defRPr>
      </a:lvl2pPr>
      <a:lvl3pPr marL="1143000" indent="-228600" algn="l" rtl="0" eaLnBrk="1" fontAlgn="base" hangingPunct="1">
        <a:spcBef>
          <a:spcPct val="20000"/>
        </a:spcBef>
        <a:spcAft>
          <a:spcPct val="0"/>
        </a:spcAft>
        <a:buClr>
          <a:srgbClr val="FF8000"/>
        </a:buClr>
        <a:buChar char="»"/>
        <a:defRPr kumimoji="1" sz="2600">
          <a:solidFill>
            <a:schemeClr val="tx1"/>
          </a:solidFill>
          <a:effectLst>
            <a:outerShdw blurRad="38100" dist="38100" dir="2700000" algn="tl">
              <a:srgbClr val="000000"/>
            </a:outerShdw>
          </a:effectLst>
          <a:latin typeface="+mn-lt"/>
          <a:ea typeface="ＭＳ Ｐゴシック" pitchFamily="27" charset="-128"/>
        </a:defRPr>
      </a:lvl3pPr>
      <a:lvl4pPr marL="1600200" indent="-228600" algn="l" rtl="0" eaLnBrk="1" fontAlgn="base" hangingPunct="1">
        <a:spcBef>
          <a:spcPct val="20000"/>
        </a:spcBef>
        <a:spcAft>
          <a:spcPct val="0"/>
        </a:spcAft>
        <a:buClr>
          <a:srgbClr val="FF8000"/>
        </a:buClr>
        <a:buChar char="•"/>
        <a:defRPr kumimoji="1" sz="2000">
          <a:solidFill>
            <a:schemeClr val="tx1"/>
          </a:solidFill>
          <a:effectLst>
            <a:outerShdw blurRad="38100" dist="38100" dir="2700000" algn="tl">
              <a:srgbClr val="000000"/>
            </a:outerShdw>
          </a:effectLst>
          <a:latin typeface="+mn-lt"/>
          <a:ea typeface="ＭＳ Ｐゴシック" pitchFamily="27" charset="-128"/>
        </a:defRPr>
      </a:lvl4pPr>
      <a:lvl5pPr marL="2057400" indent="-228600" algn="l" rtl="0" eaLnBrk="1" fontAlgn="base" hangingPunct="1">
        <a:spcBef>
          <a:spcPct val="20000"/>
        </a:spcBef>
        <a:spcAft>
          <a:spcPct val="0"/>
        </a:spcAft>
        <a:buClr>
          <a:srgbClr val="FF8000"/>
        </a:buClr>
        <a:buChar char="–"/>
        <a:defRPr kumimoji="1" sz="2000">
          <a:solidFill>
            <a:schemeClr val="tx1"/>
          </a:solidFill>
          <a:effectLst>
            <a:outerShdw blurRad="38100" dist="38100" dir="2700000" algn="tl">
              <a:srgbClr val="000000"/>
            </a:outerShdw>
          </a:effectLst>
          <a:latin typeface="+mn-lt"/>
          <a:ea typeface="ＭＳ Ｐゴシック" pitchFamily="27" charset="-128"/>
        </a:defRPr>
      </a:lvl5pPr>
      <a:lvl6pPr marL="2514600" indent="-228600" algn="l" rtl="0" eaLnBrk="1" fontAlgn="base" hangingPunct="1">
        <a:spcBef>
          <a:spcPct val="20000"/>
        </a:spcBef>
        <a:spcAft>
          <a:spcPct val="0"/>
        </a:spcAft>
        <a:buClr>
          <a:srgbClr val="FF8000"/>
        </a:buClr>
        <a:buChar char="–"/>
        <a:defRPr kumimoji="1"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rgbClr val="FF8000"/>
        </a:buClr>
        <a:buChar char="–"/>
        <a:defRPr kumimoji="1"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rgbClr val="FF8000"/>
        </a:buClr>
        <a:buChar char="–"/>
        <a:defRPr kumimoji="1"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rgbClr val="FF8000"/>
        </a:buClr>
        <a:buChar char="–"/>
        <a:defRPr kumimoji="1"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semcog.org/Freight.aspx" TargetMode="External"/><Relationship Id="rId2" Type="http://schemas.openxmlformats.org/officeDocument/2006/relationships/hyperlink" Target="http://www.semcog.org/" TargetMode="External"/><Relationship Id="rId1" Type="http://schemas.openxmlformats.org/officeDocument/2006/relationships/slideLayout" Target="../slideLayouts/slideLayout2.xml"/><Relationship Id="rId4" Type="http://schemas.openxmlformats.org/officeDocument/2006/relationships/hyperlink" Target="http://www.slideshare.net/TranslinkeD/translinked-regional-freight-study"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 name="Group 3"/>
          <p:cNvGrpSpPr>
            <a:grpSpLocks/>
          </p:cNvGrpSpPr>
          <p:nvPr/>
        </p:nvGrpSpPr>
        <p:grpSpPr bwMode="auto">
          <a:xfrm>
            <a:off x="1771650" y="187325"/>
            <a:ext cx="5951538" cy="6511925"/>
            <a:chOff x="1332" y="222"/>
            <a:chExt cx="3829" cy="3910"/>
          </a:xfrm>
        </p:grpSpPr>
        <p:sp>
          <p:nvSpPr>
            <p:cNvPr id="5" name="Rectangle 4"/>
            <p:cNvSpPr>
              <a:spLocks noChangeArrowheads="1"/>
            </p:cNvSpPr>
            <p:nvPr/>
          </p:nvSpPr>
          <p:spPr bwMode="auto">
            <a:xfrm>
              <a:off x="1332" y="1212"/>
              <a:ext cx="1027" cy="947"/>
            </a:xfrm>
            <a:prstGeom prst="rect">
              <a:avLst/>
            </a:prstGeom>
            <a:solidFill>
              <a:srgbClr val="00279F">
                <a:alpha val="50000"/>
              </a:srgbClr>
            </a:solidFill>
            <a:ln w="12700">
              <a:noFill/>
              <a:miter lim="800000"/>
              <a:headEnd/>
              <a:tailEnd/>
            </a:ln>
            <a:effectLst/>
          </p:spPr>
          <p:txBody>
            <a:bodyPr wrap="none" anchor="ctr">
              <a:prstTxWarp prst="textNoShape">
                <a:avLst/>
              </a:prstTxWarp>
            </a:bodyPr>
            <a:lstStyle/>
            <a:p>
              <a:endParaRPr lang="en-US"/>
            </a:p>
          </p:txBody>
        </p:sp>
        <p:sp>
          <p:nvSpPr>
            <p:cNvPr id="6" name="Rectangle 5"/>
            <p:cNvSpPr>
              <a:spLocks noChangeArrowheads="1"/>
            </p:cNvSpPr>
            <p:nvPr/>
          </p:nvSpPr>
          <p:spPr bwMode="auto">
            <a:xfrm>
              <a:off x="2407" y="981"/>
              <a:ext cx="1242" cy="1179"/>
            </a:xfrm>
            <a:prstGeom prst="rect">
              <a:avLst/>
            </a:prstGeom>
            <a:solidFill>
              <a:srgbClr val="00279F">
                <a:alpha val="50000"/>
              </a:srgbClr>
            </a:solidFill>
            <a:ln w="12700">
              <a:noFill/>
              <a:miter lim="800000"/>
              <a:headEnd/>
              <a:tailEnd/>
            </a:ln>
            <a:effectLst/>
          </p:spPr>
          <p:txBody>
            <a:bodyPr wrap="none" anchor="ctr">
              <a:prstTxWarp prst="textNoShape">
                <a:avLst/>
              </a:prstTxWarp>
            </a:bodyPr>
            <a:lstStyle/>
            <a:p>
              <a:endParaRPr lang="en-US"/>
            </a:p>
          </p:txBody>
        </p:sp>
        <p:sp>
          <p:nvSpPr>
            <p:cNvPr id="7" name="Rectangle 6"/>
            <p:cNvSpPr>
              <a:spLocks noChangeArrowheads="1"/>
            </p:cNvSpPr>
            <p:nvPr/>
          </p:nvSpPr>
          <p:spPr bwMode="auto">
            <a:xfrm>
              <a:off x="1357" y="2207"/>
              <a:ext cx="1218" cy="956"/>
            </a:xfrm>
            <a:prstGeom prst="rect">
              <a:avLst/>
            </a:prstGeom>
            <a:solidFill>
              <a:srgbClr val="00279F">
                <a:alpha val="50000"/>
              </a:srgbClr>
            </a:solidFill>
            <a:ln w="12700">
              <a:noFill/>
              <a:miter lim="800000"/>
              <a:headEnd/>
              <a:tailEnd/>
            </a:ln>
            <a:effectLst/>
          </p:spPr>
          <p:txBody>
            <a:bodyPr wrap="none" anchor="ctr">
              <a:prstTxWarp prst="textNoShape">
                <a:avLst/>
              </a:prstTxWarp>
            </a:bodyPr>
            <a:lstStyle/>
            <a:p>
              <a:endParaRPr lang="en-US"/>
            </a:p>
          </p:txBody>
        </p:sp>
        <p:sp>
          <p:nvSpPr>
            <p:cNvPr id="8" name="Freeform 7"/>
            <p:cNvSpPr>
              <a:spLocks/>
            </p:cNvSpPr>
            <p:nvPr/>
          </p:nvSpPr>
          <p:spPr bwMode="auto">
            <a:xfrm>
              <a:off x="2151" y="3212"/>
              <a:ext cx="1150" cy="920"/>
            </a:xfrm>
            <a:custGeom>
              <a:avLst/>
              <a:gdLst/>
              <a:ahLst/>
              <a:cxnLst>
                <a:cxn ang="0">
                  <a:pos x="0" y="0"/>
                </a:cxn>
                <a:cxn ang="0">
                  <a:pos x="0" y="919"/>
                </a:cxn>
                <a:cxn ang="0">
                  <a:pos x="567" y="919"/>
                </a:cxn>
                <a:cxn ang="0">
                  <a:pos x="551" y="844"/>
                </a:cxn>
                <a:cxn ang="0">
                  <a:pos x="605" y="849"/>
                </a:cxn>
                <a:cxn ang="0">
                  <a:pos x="599" y="817"/>
                </a:cxn>
                <a:cxn ang="0">
                  <a:pos x="621" y="792"/>
                </a:cxn>
                <a:cxn ang="0">
                  <a:pos x="615" y="776"/>
                </a:cxn>
                <a:cxn ang="0">
                  <a:pos x="673" y="712"/>
                </a:cxn>
                <a:cxn ang="0">
                  <a:pos x="790" y="547"/>
                </a:cxn>
                <a:cxn ang="0">
                  <a:pos x="864" y="499"/>
                </a:cxn>
                <a:cxn ang="0">
                  <a:pos x="944" y="393"/>
                </a:cxn>
                <a:cxn ang="0">
                  <a:pos x="965" y="387"/>
                </a:cxn>
                <a:cxn ang="0">
                  <a:pos x="1029" y="409"/>
                </a:cxn>
                <a:cxn ang="0">
                  <a:pos x="1035" y="350"/>
                </a:cxn>
                <a:cxn ang="0">
                  <a:pos x="1045" y="314"/>
                </a:cxn>
                <a:cxn ang="0">
                  <a:pos x="1108" y="276"/>
                </a:cxn>
                <a:cxn ang="0">
                  <a:pos x="1149" y="156"/>
                </a:cxn>
                <a:cxn ang="0">
                  <a:pos x="1087" y="116"/>
                </a:cxn>
                <a:cxn ang="0">
                  <a:pos x="1082" y="91"/>
                </a:cxn>
                <a:cxn ang="0">
                  <a:pos x="1051" y="91"/>
                </a:cxn>
                <a:cxn ang="0">
                  <a:pos x="997" y="37"/>
                </a:cxn>
                <a:cxn ang="0">
                  <a:pos x="960" y="0"/>
                </a:cxn>
                <a:cxn ang="0">
                  <a:pos x="0" y="0"/>
                </a:cxn>
              </a:cxnLst>
              <a:rect l="0" t="0" r="r" b="b"/>
              <a:pathLst>
                <a:path w="1150" h="920">
                  <a:moveTo>
                    <a:pt x="0" y="0"/>
                  </a:moveTo>
                  <a:lnTo>
                    <a:pt x="0" y="919"/>
                  </a:lnTo>
                  <a:lnTo>
                    <a:pt x="567" y="919"/>
                  </a:lnTo>
                  <a:lnTo>
                    <a:pt x="551" y="844"/>
                  </a:lnTo>
                  <a:lnTo>
                    <a:pt x="605" y="849"/>
                  </a:lnTo>
                  <a:lnTo>
                    <a:pt x="599" y="817"/>
                  </a:lnTo>
                  <a:lnTo>
                    <a:pt x="621" y="792"/>
                  </a:lnTo>
                  <a:lnTo>
                    <a:pt x="615" y="776"/>
                  </a:lnTo>
                  <a:lnTo>
                    <a:pt x="673" y="712"/>
                  </a:lnTo>
                  <a:lnTo>
                    <a:pt x="790" y="547"/>
                  </a:lnTo>
                  <a:lnTo>
                    <a:pt x="864" y="499"/>
                  </a:lnTo>
                  <a:lnTo>
                    <a:pt x="944" y="393"/>
                  </a:lnTo>
                  <a:lnTo>
                    <a:pt x="965" y="387"/>
                  </a:lnTo>
                  <a:lnTo>
                    <a:pt x="1029" y="409"/>
                  </a:lnTo>
                  <a:lnTo>
                    <a:pt x="1035" y="350"/>
                  </a:lnTo>
                  <a:lnTo>
                    <a:pt x="1045" y="314"/>
                  </a:lnTo>
                  <a:lnTo>
                    <a:pt x="1108" y="276"/>
                  </a:lnTo>
                  <a:lnTo>
                    <a:pt x="1149" y="156"/>
                  </a:lnTo>
                  <a:lnTo>
                    <a:pt x="1087" y="116"/>
                  </a:lnTo>
                  <a:lnTo>
                    <a:pt x="1082" y="91"/>
                  </a:lnTo>
                  <a:lnTo>
                    <a:pt x="1051" y="91"/>
                  </a:lnTo>
                  <a:lnTo>
                    <a:pt x="997" y="37"/>
                  </a:lnTo>
                  <a:lnTo>
                    <a:pt x="960" y="0"/>
                  </a:lnTo>
                  <a:lnTo>
                    <a:pt x="0" y="0"/>
                  </a:lnTo>
                </a:path>
              </a:pathLst>
            </a:custGeom>
            <a:solidFill>
              <a:srgbClr val="00279F">
                <a:alpha val="50000"/>
              </a:srgbClr>
            </a:solidFill>
            <a:ln w="12700" cap="rnd" cmpd="sng">
              <a:noFill/>
              <a:prstDash val="solid"/>
              <a:round/>
              <a:headEnd type="none" w="med" len="med"/>
              <a:tailEnd type="none" w="med" len="med"/>
            </a:ln>
            <a:effectLst/>
          </p:spPr>
          <p:txBody>
            <a:bodyPr>
              <a:prstTxWarp prst="textNoShape">
                <a:avLst/>
              </a:prstTxWarp>
            </a:bodyPr>
            <a:lstStyle/>
            <a:p>
              <a:endParaRPr lang="en-US"/>
            </a:p>
          </p:txBody>
        </p:sp>
        <p:sp>
          <p:nvSpPr>
            <p:cNvPr id="9" name="Freeform 8"/>
            <p:cNvSpPr>
              <a:spLocks/>
            </p:cNvSpPr>
            <p:nvPr/>
          </p:nvSpPr>
          <p:spPr bwMode="auto">
            <a:xfrm>
              <a:off x="2631" y="2207"/>
              <a:ext cx="1418" cy="1116"/>
            </a:xfrm>
            <a:custGeom>
              <a:avLst/>
              <a:gdLst/>
              <a:ahLst/>
              <a:cxnLst>
                <a:cxn ang="0">
                  <a:pos x="691" y="1115"/>
                </a:cxn>
                <a:cxn ang="0">
                  <a:pos x="653" y="1094"/>
                </a:cxn>
                <a:cxn ang="0">
                  <a:pos x="643" y="1046"/>
                </a:cxn>
                <a:cxn ang="0">
                  <a:pos x="600" y="1046"/>
                </a:cxn>
                <a:cxn ang="0">
                  <a:pos x="525" y="957"/>
                </a:cxn>
                <a:cxn ang="0">
                  <a:pos x="0" y="957"/>
                </a:cxn>
                <a:cxn ang="0">
                  <a:pos x="0" y="0"/>
                </a:cxn>
                <a:cxn ang="0">
                  <a:pos x="1417" y="0"/>
                </a:cxn>
                <a:cxn ang="0">
                  <a:pos x="1343" y="91"/>
                </a:cxn>
                <a:cxn ang="0">
                  <a:pos x="1337" y="164"/>
                </a:cxn>
                <a:cxn ang="0">
                  <a:pos x="1327" y="196"/>
                </a:cxn>
                <a:cxn ang="0">
                  <a:pos x="1327" y="234"/>
                </a:cxn>
                <a:cxn ang="0">
                  <a:pos x="1280" y="260"/>
                </a:cxn>
                <a:cxn ang="0">
                  <a:pos x="1152" y="314"/>
                </a:cxn>
                <a:cxn ang="0">
                  <a:pos x="1025" y="355"/>
                </a:cxn>
                <a:cxn ang="0">
                  <a:pos x="971" y="409"/>
                </a:cxn>
                <a:cxn ang="0">
                  <a:pos x="871" y="473"/>
                </a:cxn>
                <a:cxn ang="0">
                  <a:pos x="834" y="515"/>
                </a:cxn>
                <a:cxn ang="0">
                  <a:pos x="812" y="626"/>
                </a:cxn>
                <a:cxn ang="0">
                  <a:pos x="828" y="674"/>
                </a:cxn>
                <a:cxn ang="0">
                  <a:pos x="780" y="765"/>
                </a:cxn>
                <a:cxn ang="0">
                  <a:pos x="707" y="983"/>
                </a:cxn>
                <a:cxn ang="0">
                  <a:pos x="691" y="1115"/>
                </a:cxn>
              </a:cxnLst>
              <a:rect l="0" t="0" r="r" b="b"/>
              <a:pathLst>
                <a:path w="1418" h="1116">
                  <a:moveTo>
                    <a:pt x="691" y="1115"/>
                  </a:moveTo>
                  <a:lnTo>
                    <a:pt x="653" y="1094"/>
                  </a:lnTo>
                  <a:lnTo>
                    <a:pt x="643" y="1046"/>
                  </a:lnTo>
                  <a:lnTo>
                    <a:pt x="600" y="1046"/>
                  </a:lnTo>
                  <a:lnTo>
                    <a:pt x="525" y="957"/>
                  </a:lnTo>
                  <a:lnTo>
                    <a:pt x="0" y="957"/>
                  </a:lnTo>
                  <a:lnTo>
                    <a:pt x="0" y="0"/>
                  </a:lnTo>
                  <a:lnTo>
                    <a:pt x="1417" y="0"/>
                  </a:lnTo>
                  <a:lnTo>
                    <a:pt x="1343" y="91"/>
                  </a:lnTo>
                  <a:lnTo>
                    <a:pt x="1337" y="164"/>
                  </a:lnTo>
                  <a:lnTo>
                    <a:pt x="1327" y="196"/>
                  </a:lnTo>
                  <a:lnTo>
                    <a:pt x="1327" y="234"/>
                  </a:lnTo>
                  <a:lnTo>
                    <a:pt x="1280" y="260"/>
                  </a:lnTo>
                  <a:lnTo>
                    <a:pt x="1152" y="314"/>
                  </a:lnTo>
                  <a:lnTo>
                    <a:pt x="1025" y="355"/>
                  </a:lnTo>
                  <a:lnTo>
                    <a:pt x="971" y="409"/>
                  </a:lnTo>
                  <a:lnTo>
                    <a:pt x="871" y="473"/>
                  </a:lnTo>
                  <a:lnTo>
                    <a:pt x="834" y="515"/>
                  </a:lnTo>
                  <a:lnTo>
                    <a:pt x="812" y="626"/>
                  </a:lnTo>
                  <a:lnTo>
                    <a:pt x="828" y="674"/>
                  </a:lnTo>
                  <a:lnTo>
                    <a:pt x="780" y="765"/>
                  </a:lnTo>
                  <a:lnTo>
                    <a:pt x="707" y="983"/>
                  </a:lnTo>
                  <a:lnTo>
                    <a:pt x="691" y="1115"/>
                  </a:lnTo>
                </a:path>
              </a:pathLst>
            </a:custGeom>
            <a:solidFill>
              <a:srgbClr val="00279F">
                <a:alpha val="50000"/>
              </a:srgbClr>
            </a:solidFill>
            <a:ln w="12700" cap="rnd" cmpd="sng">
              <a:noFill/>
              <a:prstDash val="solid"/>
              <a:round/>
              <a:headEnd type="none" w="med" len="med"/>
              <a:tailEnd type="none" w="med" len="med"/>
            </a:ln>
            <a:effectLst/>
          </p:spPr>
          <p:txBody>
            <a:bodyPr>
              <a:prstTxWarp prst="textNoShape">
                <a:avLst/>
              </a:prstTxWarp>
            </a:bodyPr>
            <a:lstStyle/>
            <a:p>
              <a:endParaRPr lang="en-US"/>
            </a:p>
          </p:txBody>
        </p:sp>
        <p:sp>
          <p:nvSpPr>
            <p:cNvPr id="10" name="Freeform 9"/>
            <p:cNvSpPr>
              <a:spLocks/>
            </p:cNvSpPr>
            <p:nvPr/>
          </p:nvSpPr>
          <p:spPr bwMode="auto">
            <a:xfrm>
              <a:off x="3442" y="2863"/>
              <a:ext cx="80" cy="294"/>
            </a:xfrm>
            <a:custGeom>
              <a:avLst/>
              <a:gdLst/>
              <a:ahLst/>
              <a:cxnLst>
                <a:cxn ang="0">
                  <a:pos x="27" y="293"/>
                </a:cxn>
                <a:cxn ang="0">
                  <a:pos x="0" y="261"/>
                </a:cxn>
                <a:cxn ang="0">
                  <a:pos x="5" y="197"/>
                </a:cxn>
                <a:cxn ang="0">
                  <a:pos x="16" y="112"/>
                </a:cxn>
                <a:cxn ang="0">
                  <a:pos x="37" y="48"/>
                </a:cxn>
                <a:cxn ang="0">
                  <a:pos x="68" y="0"/>
                </a:cxn>
                <a:cxn ang="0">
                  <a:pos x="68" y="54"/>
                </a:cxn>
                <a:cxn ang="0">
                  <a:pos x="79" y="112"/>
                </a:cxn>
                <a:cxn ang="0">
                  <a:pos x="74" y="191"/>
                </a:cxn>
                <a:cxn ang="0">
                  <a:pos x="27" y="293"/>
                </a:cxn>
              </a:cxnLst>
              <a:rect l="0" t="0" r="r" b="b"/>
              <a:pathLst>
                <a:path w="80" h="294">
                  <a:moveTo>
                    <a:pt x="27" y="293"/>
                  </a:moveTo>
                  <a:lnTo>
                    <a:pt x="0" y="261"/>
                  </a:lnTo>
                  <a:lnTo>
                    <a:pt x="5" y="197"/>
                  </a:lnTo>
                  <a:lnTo>
                    <a:pt x="16" y="112"/>
                  </a:lnTo>
                  <a:lnTo>
                    <a:pt x="37" y="48"/>
                  </a:lnTo>
                  <a:lnTo>
                    <a:pt x="68" y="0"/>
                  </a:lnTo>
                  <a:lnTo>
                    <a:pt x="68" y="54"/>
                  </a:lnTo>
                  <a:lnTo>
                    <a:pt x="79" y="112"/>
                  </a:lnTo>
                  <a:lnTo>
                    <a:pt x="74" y="191"/>
                  </a:lnTo>
                  <a:lnTo>
                    <a:pt x="27" y="293"/>
                  </a:lnTo>
                </a:path>
              </a:pathLst>
            </a:custGeom>
            <a:solidFill>
              <a:srgbClr val="00279F">
                <a:alpha val="50000"/>
              </a:srgbClr>
            </a:solidFill>
            <a:ln w="12700" cap="rnd" cmpd="sng">
              <a:noFill/>
              <a:prstDash val="solid"/>
              <a:round/>
              <a:headEnd type="none" w="med" len="med"/>
              <a:tailEnd type="none" w="med" len="med"/>
            </a:ln>
            <a:effectLst/>
          </p:spPr>
          <p:txBody>
            <a:bodyPr>
              <a:prstTxWarp prst="textNoShape">
                <a:avLst/>
              </a:prstTxWarp>
            </a:bodyPr>
            <a:lstStyle/>
            <a:p>
              <a:endParaRPr lang="en-US"/>
            </a:p>
          </p:txBody>
        </p:sp>
        <p:sp>
          <p:nvSpPr>
            <p:cNvPr id="11" name="Freeform 10"/>
            <p:cNvSpPr>
              <a:spLocks/>
            </p:cNvSpPr>
            <p:nvPr/>
          </p:nvSpPr>
          <p:spPr bwMode="auto">
            <a:xfrm>
              <a:off x="3840" y="2480"/>
              <a:ext cx="100" cy="45"/>
            </a:xfrm>
            <a:custGeom>
              <a:avLst/>
              <a:gdLst/>
              <a:ahLst/>
              <a:cxnLst>
                <a:cxn ang="0">
                  <a:pos x="0" y="44"/>
                </a:cxn>
                <a:cxn ang="0">
                  <a:pos x="67" y="0"/>
                </a:cxn>
                <a:cxn ang="0">
                  <a:pos x="99" y="8"/>
                </a:cxn>
                <a:cxn ang="0">
                  <a:pos x="79" y="20"/>
                </a:cxn>
                <a:cxn ang="0">
                  <a:pos x="99" y="20"/>
                </a:cxn>
                <a:cxn ang="0">
                  <a:pos x="0" y="44"/>
                </a:cxn>
              </a:cxnLst>
              <a:rect l="0" t="0" r="r" b="b"/>
              <a:pathLst>
                <a:path w="100" h="45">
                  <a:moveTo>
                    <a:pt x="0" y="44"/>
                  </a:moveTo>
                  <a:lnTo>
                    <a:pt x="67" y="0"/>
                  </a:lnTo>
                  <a:lnTo>
                    <a:pt x="99" y="8"/>
                  </a:lnTo>
                  <a:lnTo>
                    <a:pt x="79" y="20"/>
                  </a:lnTo>
                  <a:lnTo>
                    <a:pt x="99" y="20"/>
                  </a:lnTo>
                  <a:lnTo>
                    <a:pt x="0" y="44"/>
                  </a:lnTo>
                </a:path>
              </a:pathLst>
            </a:custGeom>
            <a:solidFill>
              <a:srgbClr val="00279F">
                <a:alpha val="50000"/>
              </a:srgbClr>
            </a:solidFill>
            <a:ln w="12700" cap="rnd" cmpd="sng">
              <a:noFill/>
              <a:prstDash val="solid"/>
              <a:round/>
              <a:headEnd type="none" w="med" len="med"/>
              <a:tailEnd type="none" w="med" len="med"/>
            </a:ln>
            <a:effectLst/>
          </p:spPr>
          <p:txBody>
            <a:bodyPr>
              <a:prstTxWarp prst="textNoShape">
                <a:avLst/>
              </a:prstTxWarp>
            </a:bodyPr>
            <a:lstStyle/>
            <a:p>
              <a:endParaRPr lang="en-US"/>
            </a:p>
          </p:txBody>
        </p:sp>
        <p:sp>
          <p:nvSpPr>
            <p:cNvPr id="12" name="Freeform 11"/>
            <p:cNvSpPr>
              <a:spLocks/>
            </p:cNvSpPr>
            <p:nvPr/>
          </p:nvSpPr>
          <p:spPr bwMode="auto">
            <a:xfrm>
              <a:off x="3696" y="985"/>
              <a:ext cx="809" cy="1176"/>
            </a:xfrm>
            <a:custGeom>
              <a:avLst/>
              <a:gdLst/>
              <a:ahLst/>
              <a:cxnLst>
                <a:cxn ang="0">
                  <a:pos x="0" y="0"/>
                </a:cxn>
                <a:cxn ang="0">
                  <a:pos x="756" y="0"/>
                </a:cxn>
                <a:cxn ang="0">
                  <a:pos x="756" y="474"/>
                </a:cxn>
                <a:cxn ang="0">
                  <a:pos x="808" y="562"/>
                </a:cxn>
                <a:cxn ang="0">
                  <a:pos x="772" y="550"/>
                </a:cxn>
                <a:cxn ang="0">
                  <a:pos x="705" y="613"/>
                </a:cxn>
                <a:cxn ang="0">
                  <a:pos x="585" y="653"/>
                </a:cxn>
                <a:cxn ang="0">
                  <a:pos x="529" y="713"/>
                </a:cxn>
                <a:cxn ang="0">
                  <a:pos x="525" y="753"/>
                </a:cxn>
                <a:cxn ang="0">
                  <a:pos x="593" y="821"/>
                </a:cxn>
                <a:cxn ang="0">
                  <a:pos x="593" y="856"/>
                </a:cxn>
                <a:cxn ang="0">
                  <a:pos x="565" y="856"/>
                </a:cxn>
                <a:cxn ang="0">
                  <a:pos x="569" y="880"/>
                </a:cxn>
                <a:cxn ang="0">
                  <a:pos x="498" y="876"/>
                </a:cxn>
                <a:cxn ang="0">
                  <a:pos x="446" y="912"/>
                </a:cxn>
                <a:cxn ang="0">
                  <a:pos x="390" y="1056"/>
                </a:cxn>
                <a:cxn ang="0">
                  <a:pos x="378" y="1175"/>
                </a:cxn>
                <a:cxn ang="0">
                  <a:pos x="0" y="1175"/>
                </a:cxn>
                <a:cxn ang="0">
                  <a:pos x="0" y="0"/>
                </a:cxn>
              </a:cxnLst>
              <a:rect l="0" t="0" r="r" b="b"/>
              <a:pathLst>
                <a:path w="809" h="1176">
                  <a:moveTo>
                    <a:pt x="0" y="0"/>
                  </a:moveTo>
                  <a:lnTo>
                    <a:pt x="756" y="0"/>
                  </a:lnTo>
                  <a:lnTo>
                    <a:pt x="756" y="474"/>
                  </a:lnTo>
                  <a:lnTo>
                    <a:pt x="808" y="562"/>
                  </a:lnTo>
                  <a:lnTo>
                    <a:pt x="772" y="550"/>
                  </a:lnTo>
                  <a:lnTo>
                    <a:pt x="705" y="613"/>
                  </a:lnTo>
                  <a:lnTo>
                    <a:pt x="585" y="653"/>
                  </a:lnTo>
                  <a:lnTo>
                    <a:pt x="529" y="713"/>
                  </a:lnTo>
                  <a:lnTo>
                    <a:pt x="525" y="753"/>
                  </a:lnTo>
                  <a:lnTo>
                    <a:pt x="593" y="821"/>
                  </a:lnTo>
                  <a:lnTo>
                    <a:pt x="593" y="856"/>
                  </a:lnTo>
                  <a:lnTo>
                    <a:pt x="565" y="856"/>
                  </a:lnTo>
                  <a:lnTo>
                    <a:pt x="569" y="880"/>
                  </a:lnTo>
                  <a:lnTo>
                    <a:pt x="498" y="876"/>
                  </a:lnTo>
                  <a:lnTo>
                    <a:pt x="446" y="912"/>
                  </a:lnTo>
                  <a:lnTo>
                    <a:pt x="390" y="1056"/>
                  </a:lnTo>
                  <a:lnTo>
                    <a:pt x="378" y="1175"/>
                  </a:lnTo>
                  <a:lnTo>
                    <a:pt x="0" y="1175"/>
                  </a:lnTo>
                  <a:lnTo>
                    <a:pt x="0" y="0"/>
                  </a:lnTo>
                </a:path>
              </a:pathLst>
            </a:custGeom>
            <a:solidFill>
              <a:srgbClr val="00279F">
                <a:alpha val="50000"/>
              </a:srgbClr>
            </a:solidFill>
            <a:ln w="12700" cap="rnd" cmpd="sng">
              <a:noFill/>
              <a:prstDash val="solid"/>
              <a:round/>
              <a:headEnd type="none" w="med" len="med"/>
              <a:tailEnd type="none" w="med" len="med"/>
            </a:ln>
            <a:effectLst/>
          </p:spPr>
          <p:txBody>
            <a:bodyPr>
              <a:prstTxWarp prst="textNoShape">
                <a:avLst/>
              </a:prstTxWarp>
            </a:bodyPr>
            <a:lstStyle/>
            <a:p>
              <a:endParaRPr lang="en-US"/>
            </a:p>
          </p:txBody>
        </p:sp>
        <p:sp>
          <p:nvSpPr>
            <p:cNvPr id="13" name="Freeform 12"/>
            <p:cNvSpPr>
              <a:spLocks/>
            </p:cNvSpPr>
            <p:nvPr/>
          </p:nvSpPr>
          <p:spPr bwMode="auto">
            <a:xfrm>
              <a:off x="4495" y="1710"/>
              <a:ext cx="248" cy="184"/>
            </a:xfrm>
            <a:custGeom>
              <a:avLst/>
              <a:gdLst/>
              <a:ahLst/>
              <a:cxnLst>
                <a:cxn ang="0">
                  <a:pos x="147" y="0"/>
                </a:cxn>
                <a:cxn ang="0">
                  <a:pos x="127" y="28"/>
                </a:cxn>
                <a:cxn ang="0">
                  <a:pos x="104" y="32"/>
                </a:cxn>
                <a:cxn ang="0">
                  <a:pos x="60" y="68"/>
                </a:cxn>
                <a:cxn ang="0">
                  <a:pos x="0" y="84"/>
                </a:cxn>
                <a:cxn ang="0">
                  <a:pos x="76" y="76"/>
                </a:cxn>
                <a:cxn ang="0">
                  <a:pos x="127" y="28"/>
                </a:cxn>
                <a:cxn ang="0">
                  <a:pos x="131" y="88"/>
                </a:cxn>
                <a:cxn ang="0">
                  <a:pos x="108" y="111"/>
                </a:cxn>
                <a:cxn ang="0">
                  <a:pos x="56" y="143"/>
                </a:cxn>
                <a:cxn ang="0">
                  <a:pos x="36" y="183"/>
                </a:cxn>
                <a:cxn ang="0">
                  <a:pos x="72" y="151"/>
                </a:cxn>
                <a:cxn ang="0">
                  <a:pos x="120" y="107"/>
                </a:cxn>
                <a:cxn ang="0">
                  <a:pos x="143" y="92"/>
                </a:cxn>
                <a:cxn ang="0">
                  <a:pos x="203" y="76"/>
                </a:cxn>
                <a:cxn ang="0">
                  <a:pos x="247" y="28"/>
                </a:cxn>
                <a:cxn ang="0">
                  <a:pos x="223" y="20"/>
                </a:cxn>
                <a:cxn ang="0">
                  <a:pos x="147" y="0"/>
                </a:cxn>
              </a:cxnLst>
              <a:rect l="0" t="0" r="r" b="b"/>
              <a:pathLst>
                <a:path w="248" h="184">
                  <a:moveTo>
                    <a:pt x="147" y="0"/>
                  </a:moveTo>
                  <a:lnTo>
                    <a:pt x="127" y="28"/>
                  </a:lnTo>
                  <a:lnTo>
                    <a:pt x="104" y="32"/>
                  </a:lnTo>
                  <a:lnTo>
                    <a:pt x="60" y="68"/>
                  </a:lnTo>
                  <a:lnTo>
                    <a:pt x="0" y="84"/>
                  </a:lnTo>
                  <a:lnTo>
                    <a:pt x="76" y="76"/>
                  </a:lnTo>
                  <a:lnTo>
                    <a:pt x="127" y="28"/>
                  </a:lnTo>
                  <a:lnTo>
                    <a:pt x="131" y="88"/>
                  </a:lnTo>
                  <a:lnTo>
                    <a:pt x="108" y="111"/>
                  </a:lnTo>
                  <a:lnTo>
                    <a:pt x="56" y="143"/>
                  </a:lnTo>
                  <a:lnTo>
                    <a:pt x="36" y="183"/>
                  </a:lnTo>
                  <a:lnTo>
                    <a:pt x="72" y="151"/>
                  </a:lnTo>
                  <a:lnTo>
                    <a:pt x="120" y="107"/>
                  </a:lnTo>
                  <a:lnTo>
                    <a:pt x="143" y="92"/>
                  </a:lnTo>
                  <a:lnTo>
                    <a:pt x="203" y="76"/>
                  </a:lnTo>
                  <a:lnTo>
                    <a:pt x="247" y="28"/>
                  </a:lnTo>
                  <a:lnTo>
                    <a:pt x="223" y="20"/>
                  </a:lnTo>
                  <a:lnTo>
                    <a:pt x="147" y="0"/>
                  </a:lnTo>
                </a:path>
              </a:pathLst>
            </a:custGeom>
            <a:solidFill>
              <a:srgbClr val="00279F">
                <a:alpha val="50000"/>
              </a:srgbClr>
            </a:solidFill>
            <a:ln w="12700" cap="rnd" cmpd="sng">
              <a:noFill/>
              <a:prstDash val="solid"/>
              <a:round/>
              <a:headEnd type="none" w="med" len="med"/>
              <a:tailEnd type="none" w="med" len="med"/>
            </a:ln>
            <a:effectLst/>
          </p:spPr>
          <p:txBody>
            <a:bodyPr>
              <a:prstTxWarp prst="textNoShape">
                <a:avLst/>
              </a:prstTxWarp>
            </a:bodyPr>
            <a:lstStyle/>
            <a:p>
              <a:endParaRPr lang="en-US"/>
            </a:p>
          </p:txBody>
        </p:sp>
        <p:sp>
          <p:nvSpPr>
            <p:cNvPr id="14" name="Freeform 13"/>
            <p:cNvSpPr>
              <a:spLocks/>
            </p:cNvSpPr>
            <p:nvPr/>
          </p:nvSpPr>
          <p:spPr bwMode="auto">
            <a:xfrm>
              <a:off x="4594" y="1747"/>
              <a:ext cx="323" cy="204"/>
            </a:xfrm>
            <a:custGeom>
              <a:avLst/>
              <a:gdLst/>
              <a:ahLst/>
              <a:cxnLst>
                <a:cxn ang="0">
                  <a:pos x="0" y="147"/>
                </a:cxn>
                <a:cxn ang="0">
                  <a:pos x="87" y="68"/>
                </a:cxn>
                <a:cxn ang="0">
                  <a:pos x="127" y="64"/>
                </a:cxn>
                <a:cxn ang="0">
                  <a:pos x="183" y="4"/>
                </a:cxn>
                <a:cxn ang="0">
                  <a:pos x="231" y="0"/>
                </a:cxn>
                <a:cxn ang="0">
                  <a:pos x="282" y="28"/>
                </a:cxn>
                <a:cxn ang="0">
                  <a:pos x="318" y="8"/>
                </a:cxn>
                <a:cxn ang="0">
                  <a:pos x="322" y="20"/>
                </a:cxn>
                <a:cxn ang="0">
                  <a:pos x="159" y="179"/>
                </a:cxn>
                <a:cxn ang="0">
                  <a:pos x="135" y="171"/>
                </a:cxn>
                <a:cxn ang="0">
                  <a:pos x="95" y="155"/>
                </a:cxn>
                <a:cxn ang="0">
                  <a:pos x="20" y="203"/>
                </a:cxn>
                <a:cxn ang="0">
                  <a:pos x="83" y="131"/>
                </a:cxn>
                <a:cxn ang="0">
                  <a:pos x="131" y="131"/>
                </a:cxn>
                <a:cxn ang="0">
                  <a:pos x="131" y="103"/>
                </a:cxn>
                <a:cxn ang="0">
                  <a:pos x="95" y="100"/>
                </a:cxn>
                <a:cxn ang="0">
                  <a:pos x="0" y="147"/>
                </a:cxn>
              </a:cxnLst>
              <a:rect l="0" t="0" r="r" b="b"/>
              <a:pathLst>
                <a:path w="323" h="204">
                  <a:moveTo>
                    <a:pt x="0" y="147"/>
                  </a:moveTo>
                  <a:lnTo>
                    <a:pt x="87" y="68"/>
                  </a:lnTo>
                  <a:lnTo>
                    <a:pt x="127" y="64"/>
                  </a:lnTo>
                  <a:lnTo>
                    <a:pt x="183" y="4"/>
                  </a:lnTo>
                  <a:lnTo>
                    <a:pt x="231" y="0"/>
                  </a:lnTo>
                  <a:lnTo>
                    <a:pt x="282" y="28"/>
                  </a:lnTo>
                  <a:lnTo>
                    <a:pt x="318" y="8"/>
                  </a:lnTo>
                  <a:lnTo>
                    <a:pt x="322" y="20"/>
                  </a:lnTo>
                  <a:lnTo>
                    <a:pt x="159" y="179"/>
                  </a:lnTo>
                  <a:lnTo>
                    <a:pt x="135" y="171"/>
                  </a:lnTo>
                  <a:lnTo>
                    <a:pt x="95" y="155"/>
                  </a:lnTo>
                  <a:lnTo>
                    <a:pt x="20" y="203"/>
                  </a:lnTo>
                  <a:lnTo>
                    <a:pt x="83" y="131"/>
                  </a:lnTo>
                  <a:lnTo>
                    <a:pt x="131" y="131"/>
                  </a:lnTo>
                  <a:lnTo>
                    <a:pt x="131" y="103"/>
                  </a:lnTo>
                  <a:lnTo>
                    <a:pt x="95" y="100"/>
                  </a:lnTo>
                  <a:lnTo>
                    <a:pt x="0" y="147"/>
                  </a:lnTo>
                </a:path>
              </a:pathLst>
            </a:custGeom>
            <a:solidFill>
              <a:srgbClr val="00279F">
                <a:alpha val="50000"/>
              </a:srgbClr>
            </a:solidFill>
            <a:ln w="12700" cap="rnd" cmpd="sng">
              <a:noFill/>
              <a:prstDash val="solid"/>
              <a:round/>
              <a:headEnd type="none" w="med" len="med"/>
              <a:tailEnd type="none" w="med" len="med"/>
            </a:ln>
            <a:effectLst/>
          </p:spPr>
          <p:txBody>
            <a:bodyPr>
              <a:prstTxWarp prst="textNoShape">
                <a:avLst/>
              </a:prstTxWarp>
            </a:bodyPr>
            <a:lstStyle/>
            <a:p>
              <a:endParaRPr lang="en-US"/>
            </a:p>
          </p:txBody>
        </p:sp>
        <p:sp>
          <p:nvSpPr>
            <p:cNvPr id="15" name="Freeform 14"/>
            <p:cNvSpPr>
              <a:spLocks/>
            </p:cNvSpPr>
            <p:nvPr/>
          </p:nvSpPr>
          <p:spPr bwMode="auto">
            <a:xfrm>
              <a:off x="3991" y="222"/>
              <a:ext cx="1170" cy="1482"/>
            </a:xfrm>
            <a:custGeom>
              <a:avLst/>
              <a:gdLst/>
              <a:ahLst/>
              <a:cxnLst>
                <a:cxn ang="0">
                  <a:pos x="0" y="716"/>
                </a:cxn>
                <a:cxn ang="0">
                  <a:pos x="1" y="0"/>
                </a:cxn>
                <a:cxn ang="0">
                  <a:pos x="999" y="0"/>
                </a:cxn>
                <a:cxn ang="0">
                  <a:pos x="1052" y="181"/>
                </a:cxn>
                <a:cxn ang="0">
                  <a:pos x="1089" y="266"/>
                </a:cxn>
                <a:cxn ang="0">
                  <a:pos x="1142" y="356"/>
                </a:cxn>
                <a:cxn ang="0">
                  <a:pos x="1158" y="404"/>
                </a:cxn>
                <a:cxn ang="0">
                  <a:pos x="1158" y="485"/>
                </a:cxn>
                <a:cxn ang="0">
                  <a:pos x="1169" y="485"/>
                </a:cxn>
                <a:cxn ang="0">
                  <a:pos x="1137" y="568"/>
                </a:cxn>
                <a:cxn ang="0">
                  <a:pos x="1099" y="584"/>
                </a:cxn>
                <a:cxn ang="0">
                  <a:pos x="1110" y="536"/>
                </a:cxn>
                <a:cxn ang="0">
                  <a:pos x="1099" y="485"/>
                </a:cxn>
                <a:cxn ang="0">
                  <a:pos x="1078" y="563"/>
                </a:cxn>
                <a:cxn ang="0">
                  <a:pos x="1063" y="595"/>
                </a:cxn>
                <a:cxn ang="0">
                  <a:pos x="1052" y="701"/>
                </a:cxn>
                <a:cxn ang="0">
                  <a:pos x="1047" y="818"/>
                </a:cxn>
                <a:cxn ang="0">
                  <a:pos x="1020" y="930"/>
                </a:cxn>
                <a:cxn ang="0">
                  <a:pos x="1026" y="993"/>
                </a:cxn>
                <a:cxn ang="0">
                  <a:pos x="1042" y="1041"/>
                </a:cxn>
                <a:cxn ang="0">
                  <a:pos x="1058" y="1067"/>
                </a:cxn>
                <a:cxn ang="0">
                  <a:pos x="1031" y="1126"/>
                </a:cxn>
                <a:cxn ang="0">
                  <a:pos x="999" y="1158"/>
                </a:cxn>
                <a:cxn ang="0">
                  <a:pos x="951" y="1290"/>
                </a:cxn>
                <a:cxn ang="0">
                  <a:pos x="930" y="1401"/>
                </a:cxn>
                <a:cxn ang="0">
                  <a:pos x="924" y="1465"/>
                </a:cxn>
                <a:cxn ang="0">
                  <a:pos x="887" y="1481"/>
                </a:cxn>
                <a:cxn ang="0">
                  <a:pos x="808" y="1465"/>
                </a:cxn>
                <a:cxn ang="0">
                  <a:pos x="744" y="1455"/>
                </a:cxn>
                <a:cxn ang="0">
                  <a:pos x="712" y="1439"/>
                </a:cxn>
                <a:cxn ang="0">
                  <a:pos x="670" y="1433"/>
                </a:cxn>
                <a:cxn ang="0">
                  <a:pos x="712" y="1380"/>
                </a:cxn>
                <a:cxn ang="0">
                  <a:pos x="717" y="1317"/>
                </a:cxn>
                <a:cxn ang="0">
                  <a:pos x="701" y="1296"/>
                </a:cxn>
                <a:cxn ang="0">
                  <a:pos x="638" y="1306"/>
                </a:cxn>
                <a:cxn ang="0">
                  <a:pos x="606" y="1269"/>
                </a:cxn>
                <a:cxn ang="0">
                  <a:pos x="558" y="1269"/>
                </a:cxn>
                <a:cxn ang="0">
                  <a:pos x="505" y="1178"/>
                </a:cxn>
                <a:cxn ang="0">
                  <a:pos x="505" y="717"/>
                </a:cxn>
                <a:cxn ang="0">
                  <a:pos x="0" y="716"/>
                </a:cxn>
              </a:cxnLst>
              <a:rect l="0" t="0" r="r" b="b"/>
              <a:pathLst>
                <a:path w="1170" h="1482">
                  <a:moveTo>
                    <a:pt x="0" y="716"/>
                  </a:moveTo>
                  <a:lnTo>
                    <a:pt x="1" y="0"/>
                  </a:lnTo>
                  <a:lnTo>
                    <a:pt x="999" y="0"/>
                  </a:lnTo>
                  <a:lnTo>
                    <a:pt x="1052" y="181"/>
                  </a:lnTo>
                  <a:lnTo>
                    <a:pt x="1089" y="266"/>
                  </a:lnTo>
                  <a:lnTo>
                    <a:pt x="1142" y="356"/>
                  </a:lnTo>
                  <a:lnTo>
                    <a:pt x="1158" y="404"/>
                  </a:lnTo>
                  <a:lnTo>
                    <a:pt x="1158" y="485"/>
                  </a:lnTo>
                  <a:lnTo>
                    <a:pt x="1169" y="485"/>
                  </a:lnTo>
                  <a:lnTo>
                    <a:pt x="1137" y="568"/>
                  </a:lnTo>
                  <a:lnTo>
                    <a:pt x="1099" y="584"/>
                  </a:lnTo>
                  <a:lnTo>
                    <a:pt x="1110" y="536"/>
                  </a:lnTo>
                  <a:lnTo>
                    <a:pt x="1099" y="485"/>
                  </a:lnTo>
                  <a:lnTo>
                    <a:pt x="1078" y="563"/>
                  </a:lnTo>
                  <a:lnTo>
                    <a:pt x="1063" y="595"/>
                  </a:lnTo>
                  <a:lnTo>
                    <a:pt x="1052" y="701"/>
                  </a:lnTo>
                  <a:lnTo>
                    <a:pt x="1047" y="818"/>
                  </a:lnTo>
                  <a:lnTo>
                    <a:pt x="1020" y="930"/>
                  </a:lnTo>
                  <a:lnTo>
                    <a:pt x="1026" y="993"/>
                  </a:lnTo>
                  <a:lnTo>
                    <a:pt x="1042" y="1041"/>
                  </a:lnTo>
                  <a:lnTo>
                    <a:pt x="1058" y="1067"/>
                  </a:lnTo>
                  <a:lnTo>
                    <a:pt x="1031" y="1126"/>
                  </a:lnTo>
                  <a:lnTo>
                    <a:pt x="999" y="1158"/>
                  </a:lnTo>
                  <a:lnTo>
                    <a:pt x="951" y="1290"/>
                  </a:lnTo>
                  <a:lnTo>
                    <a:pt x="930" y="1401"/>
                  </a:lnTo>
                  <a:lnTo>
                    <a:pt x="924" y="1465"/>
                  </a:lnTo>
                  <a:lnTo>
                    <a:pt x="887" y="1481"/>
                  </a:lnTo>
                  <a:lnTo>
                    <a:pt x="808" y="1465"/>
                  </a:lnTo>
                  <a:lnTo>
                    <a:pt x="744" y="1455"/>
                  </a:lnTo>
                  <a:lnTo>
                    <a:pt x="712" y="1439"/>
                  </a:lnTo>
                  <a:lnTo>
                    <a:pt x="670" y="1433"/>
                  </a:lnTo>
                  <a:lnTo>
                    <a:pt x="712" y="1380"/>
                  </a:lnTo>
                  <a:lnTo>
                    <a:pt x="717" y="1317"/>
                  </a:lnTo>
                  <a:lnTo>
                    <a:pt x="701" y="1296"/>
                  </a:lnTo>
                  <a:lnTo>
                    <a:pt x="638" y="1306"/>
                  </a:lnTo>
                  <a:lnTo>
                    <a:pt x="606" y="1269"/>
                  </a:lnTo>
                  <a:lnTo>
                    <a:pt x="558" y="1269"/>
                  </a:lnTo>
                  <a:lnTo>
                    <a:pt x="505" y="1178"/>
                  </a:lnTo>
                  <a:lnTo>
                    <a:pt x="505" y="717"/>
                  </a:lnTo>
                  <a:lnTo>
                    <a:pt x="0" y="716"/>
                  </a:lnTo>
                </a:path>
              </a:pathLst>
            </a:custGeom>
            <a:solidFill>
              <a:srgbClr val="00279F">
                <a:alpha val="50000"/>
              </a:srgbClr>
            </a:solidFill>
            <a:ln w="12700" cap="rnd" cmpd="sng">
              <a:noFill/>
              <a:prstDash val="solid"/>
              <a:round/>
              <a:headEnd type="none" w="med" len="med"/>
              <a:tailEnd type="none" w="med" len="med"/>
            </a:ln>
            <a:effectLst/>
          </p:spPr>
          <p:txBody>
            <a:bodyPr>
              <a:prstTxWarp prst="textNoShape">
                <a:avLst/>
              </a:prstTxWarp>
            </a:bodyPr>
            <a:lstStyle/>
            <a:p>
              <a:endParaRPr lang="en-US"/>
            </a:p>
          </p:txBody>
        </p:sp>
      </p:grpSp>
      <p:pic>
        <p:nvPicPr>
          <p:cNvPr id="18" name="Picture 17" descr="SEMCOG_ppt_logo.png"/>
          <p:cNvPicPr>
            <a:picLocks noChangeAspect="1"/>
          </p:cNvPicPr>
          <p:nvPr/>
        </p:nvPicPr>
        <p:blipFill>
          <a:blip r:embed="rId3" cstate="print"/>
          <a:stretch>
            <a:fillRect/>
          </a:stretch>
        </p:blipFill>
        <p:spPr>
          <a:xfrm>
            <a:off x="1285556" y="2486700"/>
            <a:ext cx="6629399" cy="1170680"/>
          </a:xfrm>
          <a:prstGeom prst="rect">
            <a:avLst/>
          </a:prstGeom>
        </p:spPr>
      </p:pic>
      <p:sp>
        <p:nvSpPr>
          <p:cNvPr id="16" name="Rectangle 3"/>
          <p:cNvSpPr>
            <a:spLocks noChangeArrowheads="1"/>
          </p:cNvSpPr>
          <p:nvPr/>
        </p:nvSpPr>
        <p:spPr bwMode="auto">
          <a:xfrm>
            <a:off x="1247775" y="3509963"/>
            <a:ext cx="6757988" cy="711200"/>
          </a:xfrm>
          <a:prstGeom prst="rect">
            <a:avLst/>
          </a:prstGeom>
          <a:noFill/>
          <a:ln w="12700">
            <a:noFill/>
            <a:miter lim="800000"/>
            <a:headEnd/>
            <a:tailEnd/>
          </a:ln>
        </p:spPr>
        <p:txBody>
          <a:bodyPr lIns="90487" tIns="44450" rIns="90487" bIns="44450" anchor="ctr">
            <a:prstTxWarp prst="textNoShape">
              <a:avLst/>
            </a:prstTxWarp>
          </a:bodyPr>
          <a:lstStyle/>
          <a:p>
            <a:pPr>
              <a:defRPr/>
            </a:pPr>
            <a:r>
              <a:rPr lang="en-US" sz="2800">
                <a:solidFill>
                  <a:srgbClr val="FF8000"/>
                </a:solidFill>
                <a:effectLst>
                  <a:outerShdw blurRad="38100" dist="38100" dir="2700000" algn="tl">
                    <a:srgbClr val="000000"/>
                  </a:outerShdw>
                </a:effectLst>
                <a:latin typeface="Times New Roman" pitchFamily="27" charset="0"/>
                <a:ea typeface="ＭＳ Ｐゴシック" pitchFamily="27" charset="-128"/>
                <a:cs typeface="ＭＳ Ｐゴシック" pitchFamily="27" charset="-128"/>
              </a:rPr>
              <a:t>Southeast Michigan Council of Governments</a:t>
            </a:r>
            <a:endParaRPr lang="en-US" sz="2800" b="1">
              <a:solidFill>
                <a:srgbClr val="FFAA00"/>
              </a:solidFill>
              <a:effectLst>
                <a:outerShdw blurRad="38100" dist="38100" dir="2700000" algn="tl">
                  <a:srgbClr val="000000"/>
                </a:outerShdw>
              </a:effectLst>
              <a:latin typeface="Times New Roman" pitchFamily="27" charset="0"/>
              <a:ea typeface="ＭＳ Ｐゴシック" pitchFamily="27" charset="-128"/>
              <a:cs typeface="ＭＳ Ｐゴシック" pitchFamily="27" charset="-128"/>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Survey</a:t>
            </a:r>
            <a:endParaRPr lang="en-US" dirty="0"/>
          </a:p>
        </p:txBody>
      </p:sp>
      <p:sp>
        <p:nvSpPr>
          <p:cNvPr id="3" name="Content Placeholder 2"/>
          <p:cNvSpPr>
            <a:spLocks noGrp="1"/>
          </p:cNvSpPr>
          <p:nvPr>
            <p:ph idx="1"/>
          </p:nvPr>
        </p:nvSpPr>
        <p:spPr>
          <a:xfrm>
            <a:off x="914400" y="1676400"/>
            <a:ext cx="7620000" cy="4114800"/>
          </a:xfrm>
        </p:spPr>
        <p:txBody>
          <a:bodyPr/>
          <a:lstStyle/>
          <a:p>
            <a:r>
              <a:rPr lang="en-US" dirty="0" smtClean="0"/>
              <a:t>Core business concerns prevailed</a:t>
            </a:r>
          </a:p>
          <a:p>
            <a:r>
              <a:rPr lang="en-US" dirty="0" smtClean="0"/>
              <a:t>Transportation concerns:</a:t>
            </a:r>
          </a:p>
          <a:p>
            <a:pPr lvl="1"/>
            <a:r>
              <a:rPr lang="en-US" dirty="0" smtClean="0"/>
              <a:t>Manufacturing and warehousing: Incoming delivery costs</a:t>
            </a:r>
          </a:p>
          <a:p>
            <a:pPr lvl="1"/>
            <a:r>
              <a:rPr lang="en-US" dirty="0" smtClean="0"/>
              <a:t>Logistics: Transition at borders and ports</a:t>
            </a:r>
          </a:p>
          <a:p>
            <a:pPr lvl="1"/>
            <a:r>
              <a:rPr lang="en-US" dirty="0" smtClean="0"/>
              <a:t>Railroads: Access to business customers</a:t>
            </a:r>
          </a:p>
          <a:p>
            <a:pPr lvl="1"/>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219200"/>
          </a:xfrm>
        </p:spPr>
        <p:txBody>
          <a:bodyPr/>
          <a:lstStyle/>
          <a:p>
            <a:r>
              <a:rPr lang="en-US" dirty="0" smtClean="0"/>
              <a:t>Bottlenecks</a:t>
            </a:r>
            <a:endParaRPr lang="en-US" dirty="0"/>
          </a:p>
        </p:txBody>
      </p:sp>
      <p:sp>
        <p:nvSpPr>
          <p:cNvPr id="3" name="Content Placeholder 2"/>
          <p:cNvSpPr>
            <a:spLocks noGrp="1"/>
          </p:cNvSpPr>
          <p:nvPr>
            <p:ph idx="1"/>
          </p:nvPr>
        </p:nvSpPr>
        <p:spPr/>
        <p:txBody>
          <a:bodyPr/>
          <a:lstStyle/>
          <a:p>
            <a:r>
              <a:rPr lang="en-US" dirty="0" smtClean="0"/>
              <a:t>Border crossings</a:t>
            </a:r>
          </a:p>
          <a:p>
            <a:r>
              <a:rPr lang="en-US" dirty="0" smtClean="0"/>
              <a:t>Rail/intermodal</a:t>
            </a:r>
            <a:endParaRPr lang="en-US" dirty="0"/>
          </a:p>
          <a:p>
            <a:r>
              <a:rPr lang="en-US" dirty="0" smtClean="0"/>
              <a:t>Urban freeway</a:t>
            </a:r>
          </a:p>
          <a:p>
            <a:r>
              <a:rPr lang="en-US" dirty="0" smtClean="0"/>
              <a:t>Local connections</a:t>
            </a:r>
          </a:p>
        </p:txBody>
      </p:sp>
      <p:pic>
        <p:nvPicPr>
          <p:cNvPr id="1026" name="Picture 2" descr="P:\EconomicDevelopment\Freight\MarketBasedAnalysis\CorradinoStudy\SurveysCompleted\InfrastructureDeficiencies50_201207.jpg"/>
          <p:cNvPicPr>
            <a:picLocks noChangeAspect="1" noChangeArrowheads="1"/>
          </p:cNvPicPr>
          <p:nvPr/>
        </p:nvPicPr>
        <p:blipFill>
          <a:blip r:embed="rId2" cstate="print"/>
          <a:srcRect/>
          <a:stretch>
            <a:fillRect/>
          </a:stretch>
        </p:blipFill>
        <p:spPr bwMode="auto">
          <a:xfrm>
            <a:off x="4572000" y="927847"/>
            <a:ext cx="4170218" cy="5396753"/>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ChangeAspect="1" noChangeArrowheads="1"/>
          </p:cNvPicPr>
          <p:nvPr/>
        </p:nvPicPr>
        <p:blipFill>
          <a:blip r:embed="rId2" cstate="print"/>
          <a:srcRect/>
          <a:stretch>
            <a:fillRect/>
          </a:stretch>
        </p:blipFill>
        <p:spPr bwMode="auto">
          <a:xfrm>
            <a:off x="609600" y="838200"/>
            <a:ext cx="4540871" cy="2743200"/>
          </a:xfrm>
          <a:prstGeom prst="rect">
            <a:avLst/>
          </a:prstGeom>
          <a:noFill/>
          <a:ln w="9525">
            <a:noFill/>
            <a:miter lim="800000"/>
            <a:headEnd/>
            <a:tailEnd/>
          </a:ln>
        </p:spPr>
      </p:pic>
      <p:pic>
        <p:nvPicPr>
          <p:cNvPr id="2051" name="Picture 3"/>
          <p:cNvPicPr>
            <a:picLocks noGrp="1" noChangeAspect="1" noChangeArrowheads="1"/>
          </p:cNvPicPr>
          <p:nvPr>
            <p:ph idx="1"/>
          </p:nvPr>
        </p:nvPicPr>
        <p:blipFill>
          <a:blip r:embed="rId3" cstate="print"/>
          <a:srcRect/>
          <a:stretch>
            <a:fillRect/>
          </a:stretch>
        </p:blipFill>
        <p:spPr bwMode="auto">
          <a:xfrm>
            <a:off x="5334996" y="2590800"/>
            <a:ext cx="3304179" cy="3676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This Means</a:t>
            </a:r>
            <a:endParaRPr lang="en-US" dirty="0"/>
          </a:p>
        </p:txBody>
      </p:sp>
      <p:sp>
        <p:nvSpPr>
          <p:cNvPr id="3" name="Content Placeholder 2"/>
          <p:cNvSpPr>
            <a:spLocks noGrp="1"/>
          </p:cNvSpPr>
          <p:nvPr>
            <p:ph idx="1"/>
          </p:nvPr>
        </p:nvSpPr>
        <p:spPr/>
        <p:txBody>
          <a:bodyPr/>
          <a:lstStyle/>
          <a:p>
            <a:r>
              <a:rPr lang="en-US" b="1" u="sng" dirty="0" smtClean="0"/>
              <a:t>Border crossings</a:t>
            </a:r>
          </a:p>
          <a:p>
            <a:r>
              <a:rPr lang="en-US" dirty="0" smtClean="0"/>
              <a:t>Intermodal exchange</a:t>
            </a:r>
          </a:p>
          <a:p>
            <a:r>
              <a:rPr lang="en-US" dirty="0" smtClean="0"/>
              <a:t>Freeway reliability especially at interchanges</a:t>
            </a:r>
          </a:p>
          <a:p>
            <a:r>
              <a:rPr lang="en-US" dirty="0" smtClean="0"/>
              <a:t>Local connections to freeways</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Southeast Michigan</a:t>
            </a:r>
            <a:br>
              <a:rPr lang="en-US" dirty="0" smtClean="0"/>
            </a:br>
            <a:r>
              <a:rPr lang="en-US" dirty="0" smtClean="0"/>
              <a:t> Freight Flows</a:t>
            </a:r>
            <a:endParaRPr lang="en-US" dirty="0"/>
          </a:p>
        </p:txBody>
      </p:sp>
      <p:sp>
        <p:nvSpPr>
          <p:cNvPr id="3" name="Content Placeholder 2"/>
          <p:cNvSpPr>
            <a:spLocks noGrp="1"/>
          </p:cNvSpPr>
          <p:nvPr>
            <p:ph idx="1"/>
          </p:nvPr>
        </p:nvSpPr>
        <p:spPr/>
        <p:txBody>
          <a:bodyPr/>
          <a:lstStyle/>
          <a:p>
            <a:r>
              <a:rPr lang="en-US" dirty="0" smtClean="0"/>
              <a:t>Detailed look at tons and value by:</a:t>
            </a:r>
          </a:p>
          <a:p>
            <a:pPr lvl="1"/>
            <a:r>
              <a:rPr lang="en-US" dirty="0" smtClean="0"/>
              <a:t>Mode of transport</a:t>
            </a:r>
          </a:p>
          <a:p>
            <a:pPr lvl="1"/>
            <a:r>
              <a:rPr lang="en-US" dirty="0" smtClean="0"/>
              <a:t>Industry</a:t>
            </a:r>
          </a:p>
          <a:p>
            <a:pPr lvl="1"/>
            <a:r>
              <a:rPr lang="en-US" dirty="0" smtClean="0"/>
              <a:t>Origin and destination</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4000" dirty="0" smtClean="0"/>
              <a:t>Example: Where Freight Moves</a:t>
            </a:r>
            <a:r>
              <a:rPr lang="en-US" dirty="0" smtClean="0"/>
              <a:t/>
            </a:r>
            <a:br>
              <a:rPr lang="en-US" dirty="0" smtClean="0"/>
            </a:br>
            <a:endParaRPr lang="en-US" dirty="0"/>
          </a:p>
        </p:txBody>
      </p:sp>
      <p:grpSp>
        <p:nvGrpSpPr>
          <p:cNvPr id="19" name="Group 18"/>
          <p:cNvGrpSpPr/>
          <p:nvPr/>
        </p:nvGrpSpPr>
        <p:grpSpPr>
          <a:xfrm>
            <a:off x="838200" y="1143000"/>
            <a:ext cx="7388603" cy="590931"/>
            <a:chOff x="927100" y="5486400"/>
            <a:chExt cx="7388603" cy="590931"/>
          </a:xfrm>
        </p:grpSpPr>
        <p:sp>
          <p:nvSpPr>
            <p:cNvPr id="4" name="Rectangle 36"/>
            <p:cNvSpPr>
              <a:spLocks noChangeArrowheads="1"/>
            </p:cNvSpPr>
            <p:nvPr/>
          </p:nvSpPr>
          <p:spPr bwMode="auto">
            <a:xfrm>
              <a:off x="3530600" y="5549900"/>
              <a:ext cx="230188" cy="198438"/>
            </a:xfrm>
            <a:prstGeom prst="rect">
              <a:avLst/>
            </a:prstGeom>
            <a:solidFill>
              <a:srgbClr val="70DDDD"/>
            </a:solidFill>
            <a:ln w="17463">
              <a:noFill/>
              <a:miter lim="800000"/>
              <a:headEnd/>
              <a:tailEnd/>
            </a:ln>
          </p:spPr>
          <p:txBody>
            <a:bodyPr/>
            <a:lstStyle/>
            <a:p>
              <a:endParaRPr lang="en-US" dirty="0"/>
            </a:p>
          </p:txBody>
        </p:sp>
        <p:sp>
          <p:nvSpPr>
            <p:cNvPr id="5" name="Rectangle 37"/>
            <p:cNvSpPr>
              <a:spLocks noChangeArrowheads="1"/>
            </p:cNvSpPr>
            <p:nvPr/>
          </p:nvSpPr>
          <p:spPr bwMode="auto">
            <a:xfrm>
              <a:off x="2301875" y="5549900"/>
              <a:ext cx="230188" cy="198438"/>
            </a:xfrm>
            <a:prstGeom prst="rect">
              <a:avLst/>
            </a:prstGeom>
            <a:solidFill>
              <a:srgbClr val="C01508"/>
            </a:solidFill>
            <a:ln w="17463">
              <a:noFill/>
              <a:miter lim="800000"/>
              <a:headEnd/>
              <a:tailEnd/>
            </a:ln>
          </p:spPr>
          <p:txBody>
            <a:bodyPr/>
            <a:lstStyle/>
            <a:p>
              <a:endParaRPr lang="en-US" dirty="0"/>
            </a:p>
          </p:txBody>
        </p:sp>
        <p:sp>
          <p:nvSpPr>
            <p:cNvPr id="6" name="Rectangle 38"/>
            <p:cNvSpPr>
              <a:spLocks noChangeArrowheads="1"/>
            </p:cNvSpPr>
            <p:nvPr/>
          </p:nvSpPr>
          <p:spPr bwMode="auto">
            <a:xfrm>
              <a:off x="927100" y="5549900"/>
              <a:ext cx="230188" cy="198438"/>
            </a:xfrm>
            <a:prstGeom prst="rect">
              <a:avLst/>
            </a:prstGeom>
            <a:solidFill>
              <a:srgbClr val="F17B05"/>
            </a:solidFill>
            <a:ln w="17463">
              <a:noFill/>
              <a:miter lim="800000"/>
              <a:headEnd/>
              <a:tailEnd/>
            </a:ln>
          </p:spPr>
          <p:txBody>
            <a:bodyPr/>
            <a:lstStyle/>
            <a:p>
              <a:endParaRPr lang="en-US" dirty="0"/>
            </a:p>
          </p:txBody>
        </p:sp>
        <p:sp>
          <p:nvSpPr>
            <p:cNvPr id="7" name="Rectangle 39"/>
            <p:cNvSpPr>
              <a:spLocks noChangeArrowheads="1"/>
            </p:cNvSpPr>
            <p:nvPr/>
          </p:nvSpPr>
          <p:spPr bwMode="auto">
            <a:xfrm>
              <a:off x="5638800" y="5486400"/>
              <a:ext cx="1368965" cy="590931"/>
            </a:xfrm>
            <a:prstGeom prst="rect">
              <a:avLst/>
            </a:prstGeom>
            <a:noFill/>
            <a:ln w="9525">
              <a:noFill/>
              <a:miter lim="800000"/>
              <a:headEnd/>
              <a:tailEnd/>
            </a:ln>
          </p:spPr>
          <p:txBody>
            <a:bodyPr wrap="none" lIns="0" tIns="0" rIns="0" bIns="0">
              <a:spAutoFit/>
            </a:bodyPr>
            <a:lstStyle/>
            <a:p>
              <a:pPr>
                <a:lnSpc>
                  <a:spcPct val="120000"/>
                </a:lnSpc>
              </a:pPr>
              <a:r>
                <a:rPr lang="en-US" sz="1600" b="1" dirty="0" smtClean="0">
                  <a:effectLst>
                    <a:outerShdw blurRad="38100" dist="38100" dir="2700000" algn="tl">
                      <a:srgbClr val="000000"/>
                    </a:outerShdw>
                  </a:effectLst>
                  <a:latin typeface="Arial" charset="0"/>
                </a:rPr>
                <a:t>Remainder of </a:t>
              </a:r>
            </a:p>
            <a:p>
              <a:pPr>
                <a:lnSpc>
                  <a:spcPct val="120000"/>
                </a:lnSpc>
              </a:pPr>
              <a:r>
                <a:rPr lang="en-US" sz="1600" b="1" dirty="0" smtClean="0">
                  <a:effectLst>
                    <a:outerShdw blurRad="38100" dist="38100" dir="2700000" algn="tl">
                      <a:srgbClr val="000000"/>
                    </a:outerShdw>
                  </a:effectLst>
                  <a:latin typeface="Arial" charset="0"/>
                </a:rPr>
                <a:t>USA</a:t>
              </a:r>
              <a:endParaRPr lang="en-US" sz="1600" b="1" dirty="0">
                <a:effectLst>
                  <a:outerShdw blurRad="38100" dist="38100" dir="2700000" algn="tl">
                    <a:srgbClr val="000000"/>
                  </a:outerShdw>
                </a:effectLst>
              </a:endParaRPr>
            </a:p>
          </p:txBody>
        </p:sp>
        <p:sp>
          <p:nvSpPr>
            <p:cNvPr id="8" name="Rectangle 41"/>
            <p:cNvSpPr>
              <a:spLocks noChangeArrowheads="1"/>
            </p:cNvSpPr>
            <p:nvPr/>
          </p:nvSpPr>
          <p:spPr bwMode="auto">
            <a:xfrm>
              <a:off x="5340350" y="5546725"/>
              <a:ext cx="230188" cy="198438"/>
            </a:xfrm>
            <a:prstGeom prst="rect">
              <a:avLst/>
            </a:prstGeom>
            <a:solidFill>
              <a:srgbClr val="BA94B5"/>
            </a:solidFill>
            <a:ln w="17463">
              <a:noFill/>
              <a:miter lim="800000"/>
              <a:headEnd/>
              <a:tailEnd/>
            </a:ln>
          </p:spPr>
          <p:txBody>
            <a:bodyPr/>
            <a:lstStyle/>
            <a:p>
              <a:endParaRPr lang="en-US" dirty="0"/>
            </a:p>
          </p:txBody>
        </p:sp>
        <p:sp>
          <p:nvSpPr>
            <p:cNvPr id="9" name="Rectangle 42"/>
            <p:cNvSpPr>
              <a:spLocks noChangeArrowheads="1"/>
            </p:cNvSpPr>
            <p:nvPr/>
          </p:nvSpPr>
          <p:spPr bwMode="auto">
            <a:xfrm>
              <a:off x="1143000" y="5486400"/>
              <a:ext cx="1050288" cy="584775"/>
            </a:xfrm>
            <a:prstGeom prst="rect">
              <a:avLst/>
            </a:prstGeom>
            <a:noFill/>
            <a:ln w="12700" cap="sq">
              <a:noFill/>
              <a:miter lim="800000"/>
              <a:headEnd type="none" w="sm" len="sm"/>
              <a:tailEnd type="none" w="sm" len="sm"/>
            </a:ln>
            <a:effectLst/>
          </p:spPr>
          <p:txBody>
            <a:bodyPr wrap="none">
              <a:spAutoFit/>
            </a:bodyPr>
            <a:lstStyle/>
            <a:p>
              <a:r>
                <a:rPr lang="en-US" sz="1600" b="1" dirty="0" smtClean="0">
                  <a:effectLst>
                    <a:outerShdw blurRad="38100" dist="38100" dir="2700000" algn="tl">
                      <a:srgbClr val="000000"/>
                    </a:outerShdw>
                  </a:effectLst>
                  <a:latin typeface="Arial" charset="0"/>
                </a:rPr>
                <a:t>Adjacent</a:t>
              </a:r>
            </a:p>
            <a:p>
              <a:r>
                <a:rPr lang="en-US" sz="1600" b="1" dirty="0" smtClean="0">
                  <a:effectLst>
                    <a:outerShdw blurRad="38100" dist="38100" dir="2700000" algn="tl">
                      <a:srgbClr val="000000"/>
                    </a:outerShdw>
                  </a:effectLst>
                  <a:latin typeface="Arial" charset="0"/>
                </a:rPr>
                <a:t>State</a:t>
              </a:r>
              <a:endParaRPr lang="en-US" sz="1600" b="1" dirty="0">
                <a:effectLst>
                  <a:outerShdw blurRad="38100" dist="38100" dir="2700000" algn="tl">
                    <a:srgbClr val="000000"/>
                  </a:outerShdw>
                </a:effectLst>
                <a:latin typeface="Arial" charset="0"/>
              </a:endParaRPr>
            </a:p>
          </p:txBody>
        </p:sp>
        <p:sp>
          <p:nvSpPr>
            <p:cNvPr id="10" name="Rectangle 43"/>
            <p:cNvSpPr>
              <a:spLocks noChangeArrowheads="1"/>
            </p:cNvSpPr>
            <p:nvPr/>
          </p:nvSpPr>
          <p:spPr bwMode="auto">
            <a:xfrm>
              <a:off x="2514600" y="5486400"/>
              <a:ext cx="923651" cy="338554"/>
            </a:xfrm>
            <a:prstGeom prst="rect">
              <a:avLst/>
            </a:prstGeom>
            <a:noFill/>
            <a:ln w="12700" cap="sq">
              <a:noFill/>
              <a:miter lim="800000"/>
              <a:headEnd type="none" w="sm" len="sm"/>
              <a:tailEnd type="none" w="sm" len="sm"/>
            </a:ln>
            <a:effectLst/>
          </p:spPr>
          <p:txBody>
            <a:bodyPr wrap="none">
              <a:spAutoFit/>
            </a:bodyPr>
            <a:lstStyle/>
            <a:p>
              <a:r>
                <a:rPr lang="en-US" sz="1600" b="1" dirty="0" smtClean="0">
                  <a:effectLst>
                    <a:outerShdw blurRad="38100" dist="38100" dir="2700000" algn="tl">
                      <a:srgbClr val="000000"/>
                    </a:outerShdw>
                  </a:effectLst>
                  <a:latin typeface="Arial" charset="0"/>
                </a:rPr>
                <a:t>Canada</a:t>
              </a:r>
              <a:endParaRPr lang="en-US" sz="1600" b="1" dirty="0">
                <a:effectLst>
                  <a:outerShdw blurRad="38100" dist="38100" dir="2700000" algn="tl">
                    <a:srgbClr val="000000"/>
                  </a:outerShdw>
                </a:effectLst>
                <a:latin typeface="Arial" charset="0"/>
              </a:endParaRPr>
            </a:p>
          </p:txBody>
        </p:sp>
        <p:sp>
          <p:nvSpPr>
            <p:cNvPr id="11" name="Rectangle 45"/>
            <p:cNvSpPr>
              <a:spLocks noChangeArrowheads="1"/>
            </p:cNvSpPr>
            <p:nvPr/>
          </p:nvSpPr>
          <p:spPr bwMode="auto">
            <a:xfrm>
              <a:off x="3733800" y="5486400"/>
              <a:ext cx="1553630" cy="584775"/>
            </a:xfrm>
            <a:prstGeom prst="rect">
              <a:avLst/>
            </a:prstGeom>
            <a:noFill/>
            <a:ln w="12700" cap="sq">
              <a:noFill/>
              <a:miter lim="800000"/>
              <a:headEnd type="none" w="sm" len="sm"/>
              <a:tailEnd type="none" w="sm" len="sm"/>
            </a:ln>
            <a:effectLst/>
          </p:spPr>
          <p:txBody>
            <a:bodyPr wrap="none">
              <a:spAutoFit/>
            </a:bodyPr>
            <a:lstStyle/>
            <a:p>
              <a:r>
                <a:rPr lang="en-US" sz="1600" b="1" dirty="0" smtClean="0">
                  <a:effectLst>
                    <a:outerShdw blurRad="38100" dist="38100" dir="2700000" algn="tl">
                      <a:srgbClr val="000000"/>
                    </a:outerShdw>
                  </a:effectLst>
                  <a:latin typeface="Arial" charset="0"/>
                </a:rPr>
                <a:t>Remainder of </a:t>
              </a:r>
            </a:p>
            <a:p>
              <a:r>
                <a:rPr lang="en-US" sz="1600" b="1" dirty="0" smtClean="0">
                  <a:effectLst>
                    <a:outerShdw blurRad="38100" dist="38100" dir="2700000" algn="tl">
                      <a:srgbClr val="000000"/>
                    </a:outerShdw>
                  </a:effectLst>
                  <a:latin typeface="Arial" charset="0"/>
                </a:rPr>
                <a:t>Michigan</a:t>
              </a:r>
              <a:endParaRPr lang="en-US" sz="1600" b="1" dirty="0">
                <a:effectLst>
                  <a:outerShdw blurRad="38100" dist="38100" dir="2700000" algn="tl">
                    <a:srgbClr val="000000"/>
                  </a:outerShdw>
                </a:effectLst>
                <a:latin typeface="Arial" charset="0"/>
              </a:endParaRPr>
            </a:p>
          </p:txBody>
        </p:sp>
        <p:sp>
          <p:nvSpPr>
            <p:cNvPr id="14" name="Rectangle 39"/>
            <p:cNvSpPr>
              <a:spLocks noChangeArrowheads="1"/>
            </p:cNvSpPr>
            <p:nvPr/>
          </p:nvSpPr>
          <p:spPr bwMode="auto">
            <a:xfrm>
              <a:off x="7620000" y="5486400"/>
              <a:ext cx="695703" cy="269433"/>
            </a:xfrm>
            <a:prstGeom prst="rect">
              <a:avLst/>
            </a:prstGeom>
            <a:noFill/>
            <a:ln w="9525">
              <a:noFill/>
              <a:miter lim="800000"/>
              <a:headEnd/>
              <a:tailEnd/>
            </a:ln>
          </p:spPr>
          <p:txBody>
            <a:bodyPr wrap="none" lIns="0" tIns="0" rIns="0" bIns="0">
              <a:spAutoFit/>
            </a:bodyPr>
            <a:lstStyle/>
            <a:p>
              <a:pPr>
                <a:lnSpc>
                  <a:spcPct val="120000"/>
                </a:lnSpc>
              </a:pPr>
              <a:r>
                <a:rPr lang="en-US" sz="1600" b="1" dirty="0" smtClean="0">
                  <a:effectLst>
                    <a:outerShdw blurRad="38100" dist="38100" dir="2700000" algn="tl">
                      <a:srgbClr val="000000"/>
                    </a:outerShdw>
                  </a:effectLst>
                  <a:latin typeface="Arial" charset="0"/>
                </a:rPr>
                <a:t>Mexico</a:t>
              </a:r>
              <a:endParaRPr lang="en-US" sz="1600" b="1" dirty="0">
                <a:effectLst>
                  <a:outerShdw blurRad="38100" dist="38100" dir="2700000" algn="tl">
                    <a:srgbClr val="000000"/>
                  </a:outerShdw>
                </a:effectLst>
              </a:endParaRPr>
            </a:p>
          </p:txBody>
        </p:sp>
        <p:sp>
          <p:nvSpPr>
            <p:cNvPr id="15" name="Rectangle 41"/>
            <p:cNvSpPr>
              <a:spLocks noChangeArrowheads="1"/>
            </p:cNvSpPr>
            <p:nvPr/>
          </p:nvSpPr>
          <p:spPr bwMode="auto">
            <a:xfrm>
              <a:off x="7321550" y="5546725"/>
              <a:ext cx="230188" cy="198438"/>
            </a:xfrm>
            <a:prstGeom prst="rect">
              <a:avLst/>
            </a:prstGeom>
            <a:solidFill>
              <a:srgbClr val="199F33"/>
            </a:solidFill>
            <a:ln w="17463">
              <a:noFill/>
              <a:miter lim="800000"/>
              <a:headEnd/>
              <a:tailEnd/>
            </a:ln>
          </p:spPr>
          <p:txBody>
            <a:bodyPr/>
            <a:lstStyle/>
            <a:p>
              <a:endParaRPr lang="en-US" dirty="0"/>
            </a:p>
          </p:txBody>
        </p:sp>
      </p:grpSp>
      <p:sp>
        <p:nvSpPr>
          <p:cNvPr id="16" name="Title 1"/>
          <p:cNvSpPr txBox="1">
            <a:spLocks/>
          </p:cNvSpPr>
          <p:nvPr/>
        </p:nvSpPr>
        <p:spPr bwMode="auto">
          <a:xfrm>
            <a:off x="0" y="0"/>
            <a:ext cx="8763000" cy="1219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marL="0" marR="0" lvl="0" indent="0" algn="r" defTabSz="914400" rtl="0" eaLnBrk="1" fontAlgn="base" latinLnBrk="0" hangingPunct="1">
              <a:lnSpc>
                <a:spcPct val="90000"/>
              </a:lnSpc>
              <a:spcBef>
                <a:spcPct val="0"/>
              </a:spcBef>
              <a:spcAft>
                <a:spcPct val="0"/>
              </a:spcAft>
              <a:buClrTx/>
              <a:buSzTx/>
              <a:buFontTx/>
              <a:buNone/>
              <a:tabLst/>
              <a:defRPr/>
            </a:pPr>
            <a:endParaRPr kumimoji="1" lang="en-US" sz="4400" b="1" i="0" u="none" strike="noStrike" kern="0" cap="none" spc="0" normalizeH="0" baseline="0" noProof="0" dirty="0">
              <a:ln>
                <a:noFill/>
              </a:ln>
              <a:solidFill>
                <a:srgbClr val="FF8000"/>
              </a:solidFill>
              <a:effectLst>
                <a:outerShdw blurRad="38100" dist="38100" dir="2700000" algn="tl">
                  <a:srgbClr val="000000"/>
                </a:outerShdw>
              </a:effectLst>
              <a:uLnTx/>
              <a:uFillTx/>
              <a:latin typeface="+mj-lt"/>
              <a:ea typeface="+mj-ea"/>
              <a:cs typeface="+mj-cs"/>
            </a:endParaRPr>
          </a:p>
        </p:txBody>
      </p:sp>
      <p:graphicFrame>
        <p:nvGraphicFramePr>
          <p:cNvPr id="18" name="Chart 17"/>
          <p:cNvGraphicFramePr/>
          <p:nvPr/>
        </p:nvGraphicFramePr>
        <p:xfrm>
          <a:off x="-304800" y="2514600"/>
          <a:ext cx="5486400" cy="3581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 name="Content Placeholder 19"/>
          <p:cNvGraphicFramePr>
            <a:graphicFrameLocks noGrp="1"/>
          </p:cNvGraphicFramePr>
          <p:nvPr>
            <p:ph idx="1"/>
          </p:nvPr>
        </p:nvGraphicFramePr>
        <p:xfrm>
          <a:off x="3200400" y="2438400"/>
          <a:ext cx="6553200" cy="3657600"/>
        </p:xfrm>
        <a:graphic>
          <a:graphicData uri="http://schemas.openxmlformats.org/drawingml/2006/chart">
            <c:chart xmlns:c="http://schemas.openxmlformats.org/drawingml/2006/chart" xmlns:r="http://schemas.openxmlformats.org/officeDocument/2006/relationships" r:id="rId4"/>
          </a:graphicData>
        </a:graphic>
      </p:graphicFrame>
      <p:sp>
        <p:nvSpPr>
          <p:cNvPr id="21" name="Text Box 34"/>
          <p:cNvSpPr txBox="1">
            <a:spLocks noChangeArrowheads="1"/>
          </p:cNvSpPr>
          <p:nvPr/>
        </p:nvSpPr>
        <p:spPr bwMode="auto">
          <a:xfrm>
            <a:off x="1524000" y="2133600"/>
            <a:ext cx="1981200" cy="400752"/>
          </a:xfrm>
          <a:prstGeom prst="rect">
            <a:avLst/>
          </a:prstGeom>
          <a:noFill/>
          <a:ln w="9525">
            <a:noFill/>
            <a:miter lim="800000"/>
            <a:headEnd/>
            <a:tailEnd/>
          </a:ln>
          <a:effectLst/>
        </p:spPr>
        <p:txBody>
          <a:bodyPr lIns="46038" tIns="46038" rIns="46038" bIns="46038">
            <a:spAutoFit/>
          </a:bodyPr>
          <a:lstStyle/>
          <a:p>
            <a:pPr algn="ctr">
              <a:spcBef>
                <a:spcPct val="50000"/>
              </a:spcBef>
            </a:pPr>
            <a:r>
              <a:rPr lang="en-US" sz="2000" b="1" dirty="0" smtClean="0">
                <a:effectLst>
                  <a:outerShdw blurRad="38100" dist="38100" dir="2700000" algn="tl">
                    <a:srgbClr val="000000"/>
                  </a:outerShdw>
                </a:effectLst>
                <a:latin typeface="Helvetica" pitchFamily="34" charset="0"/>
              </a:rPr>
              <a:t>Inbound</a:t>
            </a:r>
            <a:endParaRPr lang="en-US" sz="2000" b="1" dirty="0">
              <a:effectLst>
                <a:outerShdw blurRad="38100" dist="38100" dir="2700000" algn="tl">
                  <a:srgbClr val="000000"/>
                </a:outerShdw>
              </a:effectLst>
              <a:latin typeface="Helvetica" pitchFamily="34" charset="0"/>
            </a:endParaRPr>
          </a:p>
        </p:txBody>
      </p:sp>
      <p:sp>
        <p:nvSpPr>
          <p:cNvPr id="22" name="Text Box 35"/>
          <p:cNvSpPr txBox="1">
            <a:spLocks noChangeArrowheads="1"/>
          </p:cNvSpPr>
          <p:nvPr/>
        </p:nvSpPr>
        <p:spPr bwMode="auto">
          <a:xfrm>
            <a:off x="5562600" y="2133600"/>
            <a:ext cx="1905000" cy="400752"/>
          </a:xfrm>
          <a:prstGeom prst="rect">
            <a:avLst/>
          </a:prstGeom>
          <a:noFill/>
          <a:ln w="9525">
            <a:noFill/>
            <a:miter lim="800000"/>
            <a:headEnd/>
            <a:tailEnd/>
          </a:ln>
          <a:effectLst/>
        </p:spPr>
        <p:txBody>
          <a:bodyPr lIns="46038" tIns="46038" rIns="46038" bIns="46038">
            <a:spAutoFit/>
          </a:bodyPr>
          <a:lstStyle/>
          <a:p>
            <a:pPr algn="ctr">
              <a:spcBef>
                <a:spcPct val="50000"/>
              </a:spcBef>
            </a:pPr>
            <a:r>
              <a:rPr lang="en-US" sz="2000" b="1" dirty="0" smtClean="0">
                <a:effectLst>
                  <a:outerShdw blurRad="38100" dist="38100" dir="2700000" algn="tl">
                    <a:srgbClr val="000000"/>
                  </a:outerShdw>
                </a:effectLst>
                <a:latin typeface="Helvetica" pitchFamily="34" charset="0"/>
              </a:rPr>
              <a:t>Outbound</a:t>
            </a:r>
            <a:endParaRPr lang="en-US" sz="2000" b="1" dirty="0">
              <a:effectLst>
                <a:outerShdw blurRad="38100" dist="38100" dir="2700000" algn="tl">
                  <a:srgbClr val="000000"/>
                </a:outerShdw>
              </a:effectLst>
              <a:latin typeface="Helvetica"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Industry Characteristics</a:t>
            </a:r>
            <a:endParaRPr lang="en-US" dirty="0"/>
          </a:p>
        </p:txBody>
      </p:sp>
      <p:sp>
        <p:nvSpPr>
          <p:cNvPr id="3" name="Content Placeholder 2"/>
          <p:cNvSpPr>
            <a:spLocks noGrp="1"/>
          </p:cNvSpPr>
          <p:nvPr>
            <p:ph idx="1"/>
          </p:nvPr>
        </p:nvSpPr>
        <p:spPr/>
        <p:txBody>
          <a:bodyPr/>
          <a:lstStyle/>
          <a:p>
            <a:r>
              <a:rPr lang="en-US" dirty="0" smtClean="0"/>
              <a:t>Different industries have different transportation needs</a:t>
            </a:r>
          </a:p>
          <a:p>
            <a:r>
              <a:rPr lang="en-US" dirty="0" smtClean="0"/>
              <a:t>Profiles include</a:t>
            </a:r>
          </a:p>
          <a:p>
            <a:pPr lvl="1"/>
            <a:r>
              <a:rPr lang="en-US" dirty="0" smtClean="0"/>
              <a:t>Industry-specific trends, issues, opportunities</a:t>
            </a:r>
          </a:p>
          <a:p>
            <a:pPr lvl="1"/>
            <a:r>
              <a:rPr lang="en-US" dirty="0" smtClean="0"/>
              <a:t>Site selection criteria</a:t>
            </a:r>
          </a:p>
          <a:p>
            <a:pPr lvl="1"/>
            <a:r>
              <a:rPr lang="en-US" dirty="0" smtClean="0"/>
              <a:t>Supply chain characteristics</a:t>
            </a:r>
          </a:p>
          <a:p>
            <a:pPr lvl="1"/>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219200"/>
          </a:xfrm>
        </p:spPr>
        <p:txBody>
          <a:bodyPr/>
          <a:lstStyle/>
          <a:p>
            <a:r>
              <a:rPr lang="en-US" dirty="0" smtClean="0"/>
              <a:t>Industry Selection</a:t>
            </a:r>
            <a:endParaRPr lang="en-US" dirty="0"/>
          </a:p>
        </p:txBody>
      </p:sp>
      <p:sp>
        <p:nvSpPr>
          <p:cNvPr id="3" name="Content Placeholder 2"/>
          <p:cNvSpPr>
            <a:spLocks noGrp="1"/>
          </p:cNvSpPr>
          <p:nvPr>
            <p:ph idx="1"/>
          </p:nvPr>
        </p:nvSpPr>
        <p:spPr/>
        <p:txBody>
          <a:bodyPr/>
          <a:lstStyle/>
          <a:p>
            <a:r>
              <a:rPr lang="en-US" dirty="0" smtClean="0"/>
              <a:t>Industries with</a:t>
            </a:r>
          </a:p>
          <a:p>
            <a:pPr lvl="1"/>
            <a:r>
              <a:rPr lang="en-US" dirty="0" smtClean="0"/>
              <a:t>High regional concentration</a:t>
            </a:r>
          </a:p>
          <a:p>
            <a:pPr lvl="1"/>
            <a:r>
              <a:rPr lang="en-US" dirty="0" smtClean="0"/>
              <a:t>Large employment</a:t>
            </a:r>
          </a:p>
          <a:p>
            <a:pPr lvl="1"/>
            <a:r>
              <a:rPr lang="en-US" dirty="0" smtClean="0"/>
              <a:t>Growing</a:t>
            </a:r>
          </a:p>
          <a:p>
            <a:pPr lvl="1"/>
            <a:r>
              <a:rPr lang="en-US" dirty="0" smtClean="0"/>
              <a:t>Reliant on shipping</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7772400" cy="1219200"/>
          </a:xfrm>
        </p:spPr>
        <p:txBody>
          <a:bodyPr/>
          <a:lstStyle/>
          <a:p>
            <a:r>
              <a:rPr lang="en-US" dirty="0" smtClean="0"/>
              <a:t>Profiled Industries</a:t>
            </a:r>
            <a:endParaRPr lang="en-US" dirty="0"/>
          </a:p>
        </p:txBody>
      </p:sp>
      <p:sp>
        <p:nvSpPr>
          <p:cNvPr id="3" name="Content Placeholder 2"/>
          <p:cNvSpPr>
            <a:spLocks noGrp="1"/>
          </p:cNvSpPr>
          <p:nvPr>
            <p:ph idx="1"/>
          </p:nvPr>
        </p:nvSpPr>
        <p:spPr>
          <a:xfrm>
            <a:off x="762000" y="1447800"/>
            <a:ext cx="7848600" cy="4114800"/>
          </a:xfrm>
        </p:spPr>
        <p:txBody>
          <a:bodyPr/>
          <a:lstStyle/>
          <a:p>
            <a:r>
              <a:rPr lang="en-US" dirty="0" smtClean="0"/>
              <a:t>Transportation equipment manufacturing</a:t>
            </a:r>
          </a:p>
          <a:p>
            <a:r>
              <a:rPr lang="en-US" dirty="0" smtClean="0"/>
              <a:t>Machinery manufacturing</a:t>
            </a:r>
          </a:p>
          <a:p>
            <a:r>
              <a:rPr lang="en-US" dirty="0" smtClean="0"/>
              <a:t>Plastics and rubber parts manufacturing</a:t>
            </a:r>
          </a:p>
          <a:p>
            <a:r>
              <a:rPr lang="en-US" dirty="0" smtClean="0"/>
              <a:t>Fabricated metal parts manufacturing</a:t>
            </a:r>
          </a:p>
          <a:p>
            <a:r>
              <a:rPr lang="en-US" dirty="0" smtClean="0"/>
              <a:t>Wholesale trade</a:t>
            </a:r>
          </a:p>
          <a:p>
            <a:r>
              <a:rPr lang="en-US" dirty="0" smtClean="0"/>
              <a:t>Healthcare</a:t>
            </a:r>
          </a:p>
          <a:p>
            <a:r>
              <a:rPr lang="en-US" dirty="0" smtClean="0"/>
              <a:t>Accommodation and food services</a:t>
            </a:r>
          </a:p>
          <a:p>
            <a:endParaRPr lang="en-US" dirty="0" smtClean="0"/>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219200"/>
          </a:xfrm>
        </p:spPr>
        <p:txBody>
          <a:bodyPr/>
          <a:lstStyle/>
          <a:p>
            <a:r>
              <a:rPr lang="en-US" dirty="0" smtClean="0"/>
              <a:t>Simplified Economic Analysis Tool</a:t>
            </a:r>
            <a:endParaRPr lang="en-US" dirty="0"/>
          </a:p>
        </p:txBody>
      </p:sp>
      <p:sp>
        <p:nvSpPr>
          <p:cNvPr id="3" name="Content Placeholder 2"/>
          <p:cNvSpPr>
            <a:spLocks noGrp="1"/>
          </p:cNvSpPr>
          <p:nvPr>
            <p:ph idx="1"/>
          </p:nvPr>
        </p:nvSpPr>
        <p:spPr>
          <a:xfrm>
            <a:off x="838200" y="1752600"/>
            <a:ext cx="7620000" cy="4114800"/>
          </a:xfrm>
        </p:spPr>
        <p:txBody>
          <a:bodyPr/>
          <a:lstStyle/>
          <a:p>
            <a:r>
              <a:rPr lang="en-US" sz="3200" dirty="0" smtClean="0">
                <a:cs typeface="Arial" pitchFamily="34" charset="0"/>
              </a:rPr>
              <a:t>Spreadsheet based</a:t>
            </a:r>
          </a:p>
          <a:p>
            <a:r>
              <a:rPr lang="en-US" sz="3200" dirty="0" smtClean="0">
                <a:cs typeface="Arial" pitchFamily="34" charset="0"/>
              </a:rPr>
              <a:t>Consistent with SEMCOG practices and existing tools</a:t>
            </a:r>
          </a:p>
          <a:p>
            <a:r>
              <a:rPr lang="en-US" sz="3200" dirty="0" smtClean="0">
                <a:cs typeface="Arial" pitchFamily="34" charset="0"/>
              </a:rPr>
              <a:t>Leverage available resources (e.g., travel demand model, MDOT economic tools)</a:t>
            </a:r>
          </a:p>
          <a:p>
            <a:r>
              <a:rPr lang="en-US" sz="3200" dirty="0" smtClean="0">
                <a:cs typeface="Arial" pitchFamily="34" charset="0"/>
              </a:rPr>
              <a:t>Consider economic impacts of freight-related and other transportation projects</a:t>
            </a: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Freight &amp; Economic Analysis Study</a:t>
            </a:r>
            <a:endParaRPr lang="en-US" dirty="0"/>
          </a:p>
        </p:txBody>
      </p:sp>
      <p:sp>
        <p:nvSpPr>
          <p:cNvPr id="3" name="Subtitle 2"/>
          <p:cNvSpPr>
            <a:spLocks noGrp="1"/>
          </p:cNvSpPr>
          <p:nvPr>
            <p:ph type="subTitle" idx="1"/>
          </p:nvPr>
        </p:nvSpPr>
        <p:spPr/>
        <p:txBody>
          <a:bodyPr/>
          <a:lstStyle/>
          <a:p>
            <a:r>
              <a:rPr lang="en-US" dirty="0" smtClean="0"/>
              <a:t>Talking Freight</a:t>
            </a:r>
          </a:p>
          <a:p>
            <a:r>
              <a:rPr lang="en-US" dirty="0" smtClean="0"/>
              <a:t>November 14, 2012</a:t>
            </a: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cstate="print"/>
          <a:stretch>
            <a:fillRect/>
          </a:stretch>
        </p:blipFill>
        <p:spPr>
          <a:xfrm>
            <a:off x="1066800" y="1219200"/>
            <a:ext cx="6879213" cy="4725783"/>
          </a:xfrm>
          <a:prstGeom prst="rect">
            <a:avLst/>
          </a:prstGeom>
          <a:effectLst>
            <a:glow rad="101600">
              <a:schemeClr val="accent1">
                <a:satMod val="175000"/>
                <a:alpha val="40000"/>
              </a:schemeClr>
            </a:glow>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the Tool Will Estimate </a:t>
            </a:r>
            <a:endParaRPr lang="en-US" dirty="0"/>
          </a:p>
        </p:txBody>
      </p:sp>
      <p:sp>
        <p:nvSpPr>
          <p:cNvPr id="3" name="Content Placeholder 2"/>
          <p:cNvSpPr>
            <a:spLocks noGrp="1"/>
          </p:cNvSpPr>
          <p:nvPr>
            <p:ph idx="1"/>
          </p:nvPr>
        </p:nvSpPr>
        <p:spPr>
          <a:xfrm>
            <a:off x="838200" y="1600200"/>
            <a:ext cx="7620000" cy="4114800"/>
          </a:xfrm>
        </p:spPr>
        <p:txBody>
          <a:bodyPr/>
          <a:lstStyle/>
          <a:p>
            <a:r>
              <a:rPr lang="en-US" sz="3600" dirty="0" smtClean="0">
                <a:cs typeface="Arial" pitchFamily="34" charset="0"/>
              </a:rPr>
              <a:t>Specific regional economic impacts</a:t>
            </a:r>
          </a:p>
          <a:p>
            <a:pPr lvl="1"/>
            <a:r>
              <a:rPr lang="en-US" sz="3100" dirty="0" smtClean="0">
                <a:cs typeface="Arial" pitchFamily="34" charset="0"/>
              </a:rPr>
              <a:t>Gross regional product</a:t>
            </a:r>
          </a:p>
          <a:p>
            <a:pPr lvl="1"/>
            <a:r>
              <a:rPr lang="en-US" sz="3100" dirty="0" smtClean="0">
                <a:cs typeface="Arial" pitchFamily="34" charset="0"/>
              </a:rPr>
              <a:t>Personal income </a:t>
            </a:r>
          </a:p>
          <a:p>
            <a:pPr lvl="1"/>
            <a:r>
              <a:rPr lang="en-US" sz="3100" dirty="0" smtClean="0">
                <a:cs typeface="Arial" pitchFamily="34" charset="0"/>
              </a:rPr>
              <a:t>Employment (total and by industry group)</a:t>
            </a:r>
          </a:p>
          <a:p>
            <a:r>
              <a:rPr lang="en-US" sz="3500" dirty="0" smtClean="0">
                <a:cs typeface="Arial" pitchFamily="34" charset="0"/>
              </a:rPr>
              <a:t>Cost-effectiveness measures</a:t>
            </a:r>
          </a:p>
          <a:p>
            <a:pPr lvl="1"/>
            <a:r>
              <a:rPr lang="en-US" sz="3100" dirty="0" smtClean="0">
                <a:cs typeface="Arial" pitchFamily="34" charset="0"/>
              </a:rPr>
              <a:t>Benefit-cost ratio</a:t>
            </a:r>
          </a:p>
          <a:p>
            <a:pPr lvl="1"/>
            <a:r>
              <a:rPr lang="en-US" sz="3100" dirty="0" smtClean="0">
                <a:cs typeface="Arial" pitchFamily="34" charset="0"/>
              </a:rPr>
              <a:t>Net present value</a:t>
            </a:r>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Results</a:t>
            </a:r>
            <a:endParaRPr lang="en-US" dirty="0"/>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1828800"/>
            <a:ext cx="7726363" cy="3375025"/>
          </a:xfrm>
          <a:prstGeom prst="rect">
            <a:avLst/>
          </a:prstGeom>
          <a:noFill/>
          <a:ln w="9525">
            <a:noFill/>
            <a:miter lim="800000"/>
            <a:headEnd/>
            <a:tailEnd/>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cap="flat" cmpd="sng" algn="ctr">
                <a:solidFill>
                  <a:srgbClr val="000099"/>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6"/>
          <p:cNvSpPr txBox="1">
            <a:spLocks noChangeArrowheads="1"/>
          </p:cNvSpPr>
          <p:nvPr/>
        </p:nvSpPr>
        <p:spPr bwMode="auto">
          <a:xfrm>
            <a:off x="1069975" y="5330825"/>
            <a:ext cx="4064000" cy="215444"/>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lgn="ctr">
                <a:solidFill>
                  <a:srgbClr val="0000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1200">
                <a:solidFill>
                  <a:srgbClr val="000099"/>
                </a:solidFill>
                <a:latin typeface="Arial" pitchFamily="34" charset="0"/>
              </a:defRPr>
            </a:lvl1pPr>
            <a:lvl2pPr marL="742950" indent="-285750">
              <a:defRPr sz="1200">
                <a:solidFill>
                  <a:srgbClr val="000099"/>
                </a:solidFill>
                <a:latin typeface="Arial" pitchFamily="34" charset="0"/>
              </a:defRPr>
            </a:lvl2pPr>
            <a:lvl3pPr marL="1143000" indent="-228600">
              <a:defRPr sz="1200">
                <a:solidFill>
                  <a:srgbClr val="000099"/>
                </a:solidFill>
                <a:latin typeface="Arial" pitchFamily="34" charset="0"/>
              </a:defRPr>
            </a:lvl3pPr>
            <a:lvl4pPr marL="1600200" indent="-228600">
              <a:defRPr sz="1200">
                <a:solidFill>
                  <a:srgbClr val="000099"/>
                </a:solidFill>
                <a:latin typeface="Arial" pitchFamily="34" charset="0"/>
              </a:defRPr>
            </a:lvl4pPr>
            <a:lvl5pPr marL="2057400" indent="-228600">
              <a:defRPr sz="1200">
                <a:solidFill>
                  <a:srgbClr val="000099"/>
                </a:solidFill>
                <a:latin typeface="Arial" pitchFamily="34" charset="0"/>
              </a:defRPr>
            </a:lvl5pPr>
            <a:lvl6pPr marL="2514600" indent="-228600" algn="ctr" eaLnBrk="0" fontAlgn="base" hangingPunct="0">
              <a:spcBef>
                <a:spcPct val="0"/>
              </a:spcBef>
              <a:spcAft>
                <a:spcPct val="0"/>
              </a:spcAft>
              <a:defRPr sz="1200">
                <a:solidFill>
                  <a:srgbClr val="000099"/>
                </a:solidFill>
                <a:latin typeface="Arial" pitchFamily="34" charset="0"/>
              </a:defRPr>
            </a:lvl6pPr>
            <a:lvl7pPr marL="2971800" indent="-228600" algn="ctr" eaLnBrk="0" fontAlgn="base" hangingPunct="0">
              <a:spcBef>
                <a:spcPct val="0"/>
              </a:spcBef>
              <a:spcAft>
                <a:spcPct val="0"/>
              </a:spcAft>
              <a:defRPr sz="1200">
                <a:solidFill>
                  <a:srgbClr val="000099"/>
                </a:solidFill>
                <a:latin typeface="Arial" pitchFamily="34" charset="0"/>
              </a:defRPr>
            </a:lvl7pPr>
            <a:lvl8pPr marL="3429000" indent="-228600" algn="ctr" eaLnBrk="0" fontAlgn="base" hangingPunct="0">
              <a:spcBef>
                <a:spcPct val="0"/>
              </a:spcBef>
              <a:spcAft>
                <a:spcPct val="0"/>
              </a:spcAft>
              <a:defRPr sz="1200">
                <a:solidFill>
                  <a:srgbClr val="000099"/>
                </a:solidFill>
                <a:latin typeface="Arial" pitchFamily="34" charset="0"/>
              </a:defRPr>
            </a:lvl8pPr>
            <a:lvl9pPr marL="3886200" indent="-228600" algn="ctr" eaLnBrk="0" fontAlgn="base" hangingPunct="0">
              <a:spcBef>
                <a:spcPct val="0"/>
              </a:spcBef>
              <a:spcAft>
                <a:spcPct val="0"/>
              </a:spcAft>
              <a:defRPr sz="1200">
                <a:solidFill>
                  <a:srgbClr val="000099"/>
                </a:solidFill>
                <a:latin typeface="Arial" pitchFamily="34" charset="0"/>
              </a:defRPr>
            </a:lvl9pPr>
          </a:lstStyle>
          <a:p>
            <a:pPr algn="l">
              <a:spcBef>
                <a:spcPct val="50000"/>
              </a:spcBef>
            </a:pPr>
            <a:r>
              <a:rPr lang="en-US" sz="1400" b="1" i="1" dirty="0">
                <a:solidFill>
                  <a:schemeClr val="tx1"/>
                </a:solidFill>
              </a:rPr>
              <a:t>Note: numbers above are illustrative</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Recommendations</a:t>
            </a:r>
            <a:br>
              <a:rPr lang="en-US" dirty="0" smtClean="0"/>
            </a:br>
            <a:r>
              <a:rPr lang="en-US" sz="2800" i="1" dirty="0" smtClean="0">
                <a:solidFill>
                  <a:schemeClr val="tx1"/>
                </a:solidFill>
              </a:rPr>
              <a:t>Projects</a:t>
            </a:r>
            <a:endParaRPr lang="en-US" dirty="0"/>
          </a:p>
        </p:txBody>
      </p:sp>
      <p:sp>
        <p:nvSpPr>
          <p:cNvPr id="3" name="Content Placeholder 2"/>
          <p:cNvSpPr>
            <a:spLocks noGrp="1"/>
          </p:cNvSpPr>
          <p:nvPr>
            <p:ph idx="1"/>
          </p:nvPr>
        </p:nvSpPr>
        <p:spPr>
          <a:xfrm>
            <a:off x="838200" y="1676400"/>
            <a:ext cx="7620000" cy="4114800"/>
          </a:xfrm>
        </p:spPr>
        <p:txBody>
          <a:bodyPr/>
          <a:lstStyle/>
          <a:p>
            <a:pPr marL="342900" lvl="1" indent="-342900">
              <a:buFont typeface="Times" pitchFamily="27" charset="0"/>
              <a:buChar char="•"/>
            </a:pPr>
            <a:r>
              <a:rPr lang="en-US" sz="3400" dirty="0" smtClean="0">
                <a:cs typeface="Arial" pitchFamily="34" charset="0"/>
              </a:rPr>
              <a:t>Improve border crossings</a:t>
            </a:r>
          </a:p>
          <a:p>
            <a:pPr marL="742950" lvl="2" indent="-342900">
              <a:buFont typeface="Times" pitchFamily="27" charset="0"/>
              <a:buChar char="•"/>
            </a:pPr>
            <a:r>
              <a:rPr lang="en-US" sz="3400" dirty="0" smtClean="0">
                <a:cs typeface="Arial" pitchFamily="34" charset="0"/>
              </a:rPr>
              <a:t>New International Trade Crossing</a:t>
            </a:r>
          </a:p>
          <a:p>
            <a:pPr marL="742950" lvl="2" indent="-342900">
              <a:buFont typeface="Times" pitchFamily="27" charset="0"/>
              <a:buChar char="•"/>
            </a:pPr>
            <a:r>
              <a:rPr lang="en-US" sz="3400" dirty="0" smtClean="0">
                <a:cs typeface="Arial" pitchFamily="34" charset="0"/>
              </a:rPr>
              <a:t>Existing crossings</a:t>
            </a:r>
          </a:p>
          <a:p>
            <a:pPr marL="342900" lvl="1" indent="-342900">
              <a:buFont typeface="Times" pitchFamily="27" charset="0"/>
              <a:buChar char="•"/>
            </a:pPr>
            <a:r>
              <a:rPr lang="en-US" sz="3400" dirty="0" smtClean="0">
                <a:cs typeface="Arial" pitchFamily="34" charset="0"/>
              </a:rPr>
              <a:t>Improve intermodal freight transfers</a:t>
            </a:r>
          </a:p>
          <a:p>
            <a:pPr marL="742950" lvl="2" indent="-342900">
              <a:buFont typeface="Times" pitchFamily="27" charset="0"/>
              <a:buChar char="•"/>
            </a:pPr>
            <a:r>
              <a:rPr lang="en-US" sz="3400" dirty="0" smtClean="0">
                <a:solidFill>
                  <a:srgbClr val="FFFFFF"/>
                </a:solidFill>
                <a:ea typeface="+mn-ea"/>
                <a:cs typeface="Arial" pitchFamily="34" charset="0"/>
              </a:rPr>
              <a:t>Detroit Intermodal Freight Terminal</a:t>
            </a:r>
            <a:endParaRPr lang="en-US" dirty="0" smtClean="0">
              <a:cs typeface="Arial" pitchFamily="34" charset="0"/>
            </a:endParaRPr>
          </a:p>
          <a:p>
            <a:pPr marL="342900" lvl="1" indent="-342900">
              <a:buFont typeface="Times" pitchFamily="27" charset="0"/>
              <a:buChar char="•"/>
            </a:pPr>
            <a:r>
              <a:rPr lang="en-US" sz="3600" dirty="0" smtClean="0">
                <a:cs typeface="Arial" pitchFamily="34" charset="0"/>
              </a:rPr>
              <a:t>Improve freeway performance and reliability</a:t>
            </a:r>
            <a:endParaRPr lang="en-US" sz="2800" dirty="0" smtClean="0">
              <a:cs typeface="Arial" pitchFamily="34" charset="0"/>
            </a:endParaRPr>
          </a:p>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Recommendations</a:t>
            </a:r>
            <a:br>
              <a:rPr lang="en-US" dirty="0" smtClean="0"/>
            </a:br>
            <a:r>
              <a:rPr lang="en-US" sz="2800" i="1" dirty="0" smtClean="0">
                <a:solidFill>
                  <a:schemeClr val="tx1"/>
                </a:solidFill>
              </a:rPr>
              <a:t>Projects</a:t>
            </a:r>
            <a:endParaRPr lang="en-US" dirty="0"/>
          </a:p>
        </p:txBody>
      </p:sp>
      <p:sp>
        <p:nvSpPr>
          <p:cNvPr id="3" name="Content Placeholder 2"/>
          <p:cNvSpPr>
            <a:spLocks noGrp="1"/>
          </p:cNvSpPr>
          <p:nvPr>
            <p:ph idx="1"/>
          </p:nvPr>
        </p:nvSpPr>
        <p:spPr/>
        <p:txBody>
          <a:bodyPr/>
          <a:lstStyle/>
          <a:p>
            <a:pPr marL="342900" lvl="1" indent="-342900">
              <a:buFont typeface="Times" pitchFamily="27" charset="0"/>
              <a:buChar char="•"/>
            </a:pPr>
            <a:r>
              <a:rPr lang="en-US" sz="3600" dirty="0" smtClean="0">
                <a:cs typeface="Arial" pitchFamily="34" charset="0"/>
              </a:rPr>
              <a:t>Improve last-mile connections between major highways/rail lines to businesses</a:t>
            </a:r>
          </a:p>
          <a:p>
            <a:pPr marL="342900" lvl="1" indent="-342900">
              <a:buFont typeface="Times" pitchFamily="27" charset="0"/>
              <a:buChar char="•"/>
            </a:pPr>
            <a:r>
              <a:rPr lang="en-US" sz="3600" dirty="0" smtClean="0">
                <a:cs typeface="Arial" pitchFamily="34" charset="0"/>
              </a:rPr>
              <a:t>Extend the life of pavement</a:t>
            </a:r>
          </a:p>
          <a:p>
            <a:pPr marL="342900" lvl="1" indent="-342900">
              <a:buFont typeface="Times" pitchFamily="27" charset="0"/>
              <a:buChar char="•"/>
            </a:pPr>
            <a:r>
              <a:rPr lang="en-US" sz="3600" dirty="0" smtClean="0">
                <a:cs typeface="Arial" pitchFamily="34" charset="0"/>
              </a:rPr>
              <a:t>National ballast water standard</a:t>
            </a:r>
            <a:endParaRPr lang="en-US" sz="3600" dirty="0" smtClean="0"/>
          </a:p>
          <a:p>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Continued coordination with Detroit Regional Chamber and others</a:t>
            </a:r>
          </a:p>
          <a:p>
            <a:r>
              <a:rPr lang="en-US" dirty="0" smtClean="0"/>
              <a:t>Ongoing industry engagement</a:t>
            </a:r>
          </a:p>
          <a:p>
            <a:r>
              <a:rPr lang="en-US" dirty="0" smtClean="0"/>
              <a:t>Focus on system flexibility</a:t>
            </a:r>
          </a:p>
          <a:p>
            <a:pPr lvl="1"/>
            <a:r>
              <a:rPr lang="en-US" dirty="0" smtClean="0"/>
              <a:t>Intermodal  transfer</a:t>
            </a:r>
          </a:p>
          <a:p>
            <a:pPr lvl="1"/>
            <a:r>
              <a:rPr lang="en-US" dirty="0" smtClean="0"/>
              <a:t>Border trade</a:t>
            </a:r>
          </a:p>
          <a:p>
            <a:pPr lvl="1"/>
            <a:r>
              <a:rPr lang="en-US" dirty="0" smtClean="0"/>
              <a:t>Freeway performance</a:t>
            </a:r>
            <a:endParaRPr lang="en-US" dirty="0"/>
          </a:p>
        </p:txBody>
      </p:sp>
      <p:sp>
        <p:nvSpPr>
          <p:cNvPr id="4" name="Title 1"/>
          <p:cNvSpPr>
            <a:spLocks noGrp="1"/>
          </p:cNvSpPr>
          <p:nvPr>
            <p:ph type="title"/>
          </p:nvPr>
        </p:nvSpPr>
        <p:spPr/>
        <p:txBody>
          <a:bodyPr/>
          <a:lstStyle/>
          <a:p>
            <a:r>
              <a:rPr lang="en-US" dirty="0" smtClean="0"/>
              <a:t>Recommendations</a:t>
            </a:r>
            <a:br>
              <a:rPr lang="en-US" dirty="0" smtClean="0"/>
            </a:br>
            <a:r>
              <a:rPr lang="en-US" sz="2800" i="1" dirty="0" smtClean="0">
                <a:solidFill>
                  <a:schemeClr val="tx1"/>
                </a:solidFill>
              </a:rPr>
              <a:t>Planning</a:t>
            </a:r>
            <a:endParaRPr lang="en-US" sz="2800" i="1"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International Trade Crossing</a:t>
            </a:r>
            <a:endParaRPr lang="en-US" dirty="0"/>
          </a:p>
        </p:txBody>
      </p:sp>
      <p:sp>
        <p:nvSpPr>
          <p:cNvPr id="3" name="Content Placeholder 2"/>
          <p:cNvSpPr>
            <a:spLocks noGrp="1"/>
          </p:cNvSpPr>
          <p:nvPr>
            <p:ph idx="1"/>
          </p:nvPr>
        </p:nvSpPr>
        <p:spPr/>
        <p:txBody>
          <a:bodyPr/>
          <a:lstStyle/>
          <a:p>
            <a:r>
              <a:rPr lang="en-US" dirty="0" smtClean="0"/>
              <a:t>Connects the world’s largest trading partnership</a:t>
            </a:r>
          </a:p>
          <a:p>
            <a:r>
              <a:rPr lang="en-US" dirty="0" smtClean="0"/>
              <a:t>Detroit crossings – over $90 billion/year</a:t>
            </a:r>
          </a:p>
          <a:p>
            <a:r>
              <a:rPr lang="en-US" dirty="0" smtClean="0"/>
              <a:t>Canadian trade supports 237,000 Michigan jobs</a:t>
            </a:r>
          </a:p>
          <a:p>
            <a:r>
              <a:rPr lang="en-US" dirty="0" smtClean="0"/>
              <a:t>Needed for redundancy</a:t>
            </a:r>
          </a:p>
          <a:p>
            <a:r>
              <a:rPr lang="en-US" dirty="0" smtClean="0"/>
              <a:t>Canada’s top infrastructure priority</a:t>
            </a:r>
          </a:p>
          <a:p>
            <a:pPr>
              <a:buNone/>
            </a:pPr>
            <a:endParaRPr lang="en-US" dirty="0" smtClean="0"/>
          </a:p>
          <a:p>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Detroit Intermodal Freight Terminal</a:t>
            </a:r>
            <a:endParaRPr lang="en-US" dirty="0"/>
          </a:p>
        </p:txBody>
      </p:sp>
      <p:sp>
        <p:nvSpPr>
          <p:cNvPr id="3" name="Content Placeholder 2"/>
          <p:cNvSpPr>
            <a:spLocks noGrp="1"/>
          </p:cNvSpPr>
          <p:nvPr>
            <p:ph idx="1"/>
          </p:nvPr>
        </p:nvSpPr>
        <p:spPr/>
        <p:txBody>
          <a:bodyPr/>
          <a:lstStyle/>
          <a:p>
            <a:r>
              <a:rPr lang="en-US" dirty="0" smtClean="0"/>
              <a:t>Fix rail interlockers responsible for major delays</a:t>
            </a:r>
          </a:p>
          <a:p>
            <a:r>
              <a:rPr lang="en-US" dirty="0" smtClean="0"/>
              <a:t>Add lift capacity</a:t>
            </a:r>
          </a:p>
          <a:p>
            <a:r>
              <a:rPr lang="en-US" dirty="0" smtClean="0"/>
              <a:t>Improve business and residential conditions</a:t>
            </a:r>
          </a:p>
          <a:p>
            <a:r>
              <a:rPr lang="en-US" dirty="0" smtClean="0"/>
              <a:t>50/50 public-private partnership</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1"/>
          <p:cNvPicPr>
            <a:picLocks noChangeAspect="1" noChangeArrowheads="1"/>
          </p:cNvPicPr>
          <p:nvPr/>
        </p:nvPicPr>
        <p:blipFill>
          <a:blip r:embed="rId2" cstate="print"/>
          <a:srcRect/>
          <a:stretch>
            <a:fillRect/>
          </a:stretch>
        </p:blipFill>
        <p:spPr bwMode="auto">
          <a:xfrm>
            <a:off x="790575" y="304054"/>
            <a:ext cx="7743825" cy="594434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More Information</a:t>
            </a:r>
            <a:endParaRPr lang="en-US" dirty="0"/>
          </a:p>
        </p:txBody>
      </p:sp>
      <p:sp>
        <p:nvSpPr>
          <p:cNvPr id="3" name="Content Placeholder 2"/>
          <p:cNvSpPr>
            <a:spLocks noGrp="1"/>
          </p:cNvSpPr>
          <p:nvPr>
            <p:ph idx="1"/>
          </p:nvPr>
        </p:nvSpPr>
        <p:spPr/>
        <p:txBody>
          <a:bodyPr/>
          <a:lstStyle/>
          <a:p>
            <a:r>
              <a:rPr lang="en-US" dirty="0" smtClean="0">
                <a:hlinkClick r:id="rId2"/>
              </a:rPr>
              <a:t>SEMCOG</a:t>
            </a:r>
            <a:endParaRPr lang="en-US" dirty="0" smtClean="0"/>
          </a:p>
          <a:p>
            <a:pPr lvl="1"/>
            <a:r>
              <a:rPr lang="en-US" dirty="0" smtClean="0">
                <a:hlinkClick r:id="rId3"/>
              </a:rPr>
              <a:t>Freight and Economic Analysis</a:t>
            </a:r>
          </a:p>
          <a:p>
            <a:pPr lvl="1">
              <a:buNone/>
            </a:pPr>
            <a:endParaRPr lang="en-US" dirty="0" smtClean="0">
              <a:hlinkClick r:id="rId3"/>
            </a:endParaRPr>
          </a:p>
          <a:p>
            <a:r>
              <a:rPr lang="en-US" dirty="0" smtClean="0">
                <a:hlinkClick r:id="rId3"/>
              </a:rPr>
              <a:t>Detroit Regional Chamber</a:t>
            </a:r>
            <a:endParaRPr lang="en-US" dirty="0" smtClean="0"/>
          </a:p>
          <a:p>
            <a:pPr lvl="1"/>
            <a:r>
              <a:rPr lang="en-US" dirty="0" smtClean="0">
                <a:hlinkClick r:id="rId4"/>
              </a:rPr>
              <a:t>Translinked Study</a:t>
            </a:r>
            <a:endParaRPr lang="en-US" dirty="0" smtClean="0"/>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Working Partnerships</a:t>
            </a:r>
            <a:endParaRPr lang="en-US" dirty="0"/>
          </a:p>
        </p:txBody>
      </p:sp>
      <p:sp>
        <p:nvSpPr>
          <p:cNvPr id="3" name="Content Placeholder 2"/>
          <p:cNvSpPr>
            <a:spLocks noGrp="1"/>
          </p:cNvSpPr>
          <p:nvPr>
            <p:ph idx="1"/>
          </p:nvPr>
        </p:nvSpPr>
        <p:spPr/>
        <p:txBody>
          <a:bodyPr/>
          <a:lstStyle/>
          <a:p>
            <a:r>
              <a:rPr lang="en-US" dirty="0" smtClean="0"/>
              <a:t>Detroit Regional Chamber</a:t>
            </a:r>
          </a:p>
          <a:p>
            <a:r>
              <a:rPr lang="en-US" dirty="0" smtClean="0"/>
              <a:t>State of Michigan</a:t>
            </a:r>
          </a:p>
          <a:p>
            <a:pPr lvl="1"/>
            <a:r>
              <a:rPr lang="en-US" dirty="0" smtClean="0"/>
              <a:t>MEDC, MDOT, and MARD</a:t>
            </a:r>
          </a:p>
          <a:p>
            <a:r>
              <a:rPr lang="en-US" dirty="0" smtClean="0"/>
              <a:t>Local Governments</a:t>
            </a:r>
          </a:p>
          <a:p>
            <a:r>
              <a:rPr lang="en-US" dirty="0" smtClean="0"/>
              <a:t>Universities</a:t>
            </a:r>
          </a:p>
          <a:p>
            <a:r>
              <a:rPr lang="en-US" dirty="0" smtClean="0"/>
              <a:t>Foundations</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1771650" y="187325"/>
            <a:ext cx="5951538" cy="6511925"/>
            <a:chOff x="1332" y="222"/>
            <a:chExt cx="3829" cy="3910"/>
          </a:xfrm>
        </p:grpSpPr>
        <p:sp>
          <p:nvSpPr>
            <p:cNvPr id="5" name="Rectangle 4"/>
            <p:cNvSpPr>
              <a:spLocks noChangeArrowheads="1"/>
            </p:cNvSpPr>
            <p:nvPr/>
          </p:nvSpPr>
          <p:spPr bwMode="auto">
            <a:xfrm>
              <a:off x="1332" y="1212"/>
              <a:ext cx="1027" cy="947"/>
            </a:xfrm>
            <a:prstGeom prst="rect">
              <a:avLst/>
            </a:prstGeom>
            <a:solidFill>
              <a:srgbClr val="00279F">
                <a:alpha val="50000"/>
              </a:srgbClr>
            </a:solidFill>
            <a:ln w="12700">
              <a:noFill/>
              <a:miter lim="800000"/>
              <a:headEnd/>
              <a:tailEnd/>
            </a:ln>
            <a:effectLst/>
          </p:spPr>
          <p:txBody>
            <a:bodyPr wrap="none" anchor="ctr">
              <a:prstTxWarp prst="textNoShape">
                <a:avLst/>
              </a:prstTxWarp>
            </a:bodyPr>
            <a:lstStyle/>
            <a:p>
              <a:endParaRPr lang="en-US"/>
            </a:p>
          </p:txBody>
        </p:sp>
        <p:sp>
          <p:nvSpPr>
            <p:cNvPr id="6" name="Rectangle 5"/>
            <p:cNvSpPr>
              <a:spLocks noChangeArrowheads="1"/>
            </p:cNvSpPr>
            <p:nvPr/>
          </p:nvSpPr>
          <p:spPr bwMode="auto">
            <a:xfrm>
              <a:off x="2407" y="981"/>
              <a:ext cx="1242" cy="1179"/>
            </a:xfrm>
            <a:prstGeom prst="rect">
              <a:avLst/>
            </a:prstGeom>
            <a:solidFill>
              <a:srgbClr val="00279F">
                <a:alpha val="50000"/>
              </a:srgbClr>
            </a:solidFill>
            <a:ln w="12700">
              <a:noFill/>
              <a:miter lim="800000"/>
              <a:headEnd/>
              <a:tailEnd/>
            </a:ln>
            <a:effectLst/>
          </p:spPr>
          <p:txBody>
            <a:bodyPr wrap="none" anchor="ctr">
              <a:prstTxWarp prst="textNoShape">
                <a:avLst/>
              </a:prstTxWarp>
            </a:bodyPr>
            <a:lstStyle/>
            <a:p>
              <a:endParaRPr lang="en-US"/>
            </a:p>
          </p:txBody>
        </p:sp>
        <p:sp>
          <p:nvSpPr>
            <p:cNvPr id="7" name="Rectangle 6"/>
            <p:cNvSpPr>
              <a:spLocks noChangeArrowheads="1"/>
            </p:cNvSpPr>
            <p:nvPr/>
          </p:nvSpPr>
          <p:spPr bwMode="auto">
            <a:xfrm>
              <a:off x="1357" y="2207"/>
              <a:ext cx="1218" cy="956"/>
            </a:xfrm>
            <a:prstGeom prst="rect">
              <a:avLst/>
            </a:prstGeom>
            <a:solidFill>
              <a:srgbClr val="00279F">
                <a:alpha val="50000"/>
              </a:srgbClr>
            </a:solidFill>
            <a:ln w="12700">
              <a:noFill/>
              <a:miter lim="800000"/>
              <a:headEnd/>
              <a:tailEnd/>
            </a:ln>
            <a:effectLst/>
          </p:spPr>
          <p:txBody>
            <a:bodyPr wrap="none" anchor="ctr">
              <a:prstTxWarp prst="textNoShape">
                <a:avLst/>
              </a:prstTxWarp>
            </a:bodyPr>
            <a:lstStyle/>
            <a:p>
              <a:endParaRPr lang="en-US"/>
            </a:p>
          </p:txBody>
        </p:sp>
        <p:sp>
          <p:nvSpPr>
            <p:cNvPr id="8" name="Freeform 7"/>
            <p:cNvSpPr>
              <a:spLocks/>
            </p:cNvSpPr>
            <p:nvPr/>
          </p:nvSpPr>
          <p:spPr bwMode="auto">
            <a:xfrm>
              <a:off x="2151" y="3212"/>
              <a:ext cx="1150" cy="920"/>
            </a:xfrm>
            <a:custGeom>
              <a:avLst/>
              <a:gdLst/>
              <a:ahLst/>
              <a:cxnLst>
                <a:cxn ang="0">
                  <a:pos x="0" y="0"/>
                </a:cxn>
                <a:cxn ang="0">
                  <a:pos x="0" y="919"/>
                </a:cxn>
                <a:cxn ang="0">
                  <a:pos x="567" y="919"/>
                </a:cxn>
                <a:cxn ang="0">
                  <a:pos x="551" y="844"/>
                </a:cxn>
                <a:cxn ang="0">
                  <a:pos x="605" y="849"/>
                </a:cxn>
                <a:cxn ang="0">
                  <a:pos x="599" y="817"/>
                </a:cxn>
                <a:cxn ang="0">
                  <a:pos x="621" y="792"/>
                </a:cxn>
                <a:cxn ang="0">
                  <a:pos x="615" y="776"/>
                </a:cxn>
                <a:cxn ang="0">
                  <a:pos x="673" y="712"/>
                </a:cxn>
                <a:cxn ang="0">
                  <a:pos x="790" y="547"/>
                </a:cxn>
                <a:cxn ang="0">
                  <a:pos x="864" y="499"/>
                </a:cxn>
                <a:cxn ang="0">
                  <a:pos x="944" y="393"/>
                </a:cxn>
                <a:cxn ang="0">
                  <a:pos x="965" y="387"/>
                </a:cxn>
                <a:cxn ang="0">
                  <a:pos x="1029" y="409"/>
                </a:cxn>
                <a:cxn ang="0">
                  <a:pos x="1035" y="350"/>
                </a:cxn>
                <a:cxn ang="0">
                  <a:pos x="1045" y="314"/>
                </a:cxn>
                <a:cxn ang="0">
                  <a:pos x="1108" y="276"/>
                </a:cxn>
                <a:cxn ang="0">
                  <a:pos x="1149" y="156"/>
                </a:cxn>
                <a:cxn ang="0">
                  <a:pos x="1087" y="116"/>
                </a:cxn>
                <a:cxn ang="0">
                  <a:pos x="1082" y="91"/>
                </a:cxn>
                <a:cxn ang="0">
                  <a:pos x="1051" y="91"/>
                </a:cxn>
                <a:cxn ang="0">
                  <a:pos x="997" y="37"/>
                </a:cxn>
                <a:cxn ang="0">
                  <a:pos x="960" y="0"/>
                </a:cxn>
                <a:cxn ang="0">
                  <a:pos x="0" y="0"/>
                </a:cxn>
              </a:cxnLst>
              <a:rect l="0" t="0" r="r" b="b"/>
              <a:pathLst>
                <a:path w="1150" h="920">
                  <a:moveTo>
                    <a:pt x="0" y="0"/>
                  </a:moveTo>
                  <a:lnTo>
                    <a:pt x="0" y="919"/>
                  </a:lnTo>
                  <a:lnTo>
                    <a:pt x="567" y="919"/>
                  </a:lnTo>
                  <a:lnTo>
                    <a:pt x="551" y="844"/>
                  </a:lnTo>
                  <a:lnTo>
                    <a:pt x="605" y="849"/>
                  </a:lnTo>
                  <a:lnTo>
                    <a:pt x="599" y="817"/>
                  </a:lnTo>
                  <a:lnTo>
                    <a:pt x="621" y="792"/>
                  </a:lnTo>
                  <a:lnTo>
                    <a:pt x="615" y="776"/>
                  </a:lnTo>
                  <a:lnTo>
                    <a:pt x="673" y="712"/>
                  </a:lnTo>
                  <a:lnTo>
                    <a:pt x="790" y="547"/>
                  </a:lnTo>
                  <a:lnTo>
                    <a:pt x="864" y="499"/>
                  </a:lnTo>
                  <a:lnTo>
                    <a:pt x="944" y="393"/>
                  </a:lnTo>
                  <a:lnTo>
                    <a:pt x="965" y="387"/>
                  </a:lnTo>
                  <a:lnTo>
                    <a:pt x="1029" y="409"/>
                  </a:lnTo>
                  <a:lnTo>
                    <a:pt x="1035" y="350"/>
                  </a:lnTo>
                  <a:lnTo>
                    <a:pt x="1045" y="314"/>
                  </a:lnTo>
                  <a:lnTo>
                    <a:pt x="1108" y="276"/>
                  </a:lnTo>
                  <a:lnTo>
                    <a:pt x="1149" y="156"/>
                  </a:lnTo>
                  <a:lnTo>
                    <a:pt x="1087" y="116"/>
                  </a:lnTo>
                  <a:lnTo>
                    <a:pt x="1082" y="91"/>
                  </a:lnTo>
                  <a:lnTo>
                    <a:pt x="1051" y="91"/>
                  </a:lnTo>
                  <a:lnTo>
                    <a:pt x="997" y="37"/>
                  </a:lnTo>
                  <a:lnTo>
                    <a:pt x="960" y="0"/>
                  </a:lnTo>
                  <a:lnTo>
                    <a:pt x="0" y="0"/>
                  </a:lnTo>
                </a:path>
              </a:pathLst>
            </a:custGeom>
            <a:solidFill>
              <a:srgbClr val="00279F">
                <a:alpha val="50000"/>
              </a:srgbClr>
            </a:solidFill>
            <a:ln w="12700" cap="rnd" cmpd="sng">
              <a:noFill/>
              <a:prstDash val="solid"/>
              <a:round/>
              <a:headEnd type="none" w="med" len="med"/>
              <a:tailEnd type="none" w="med" len="med"/>
            </a:ln>
            <a:effectLst/>
          </p:spPr>
          <p:txBody>
            <a:bodyPr>
              <a:prstTxWarp prst="textNoShape">
                <a:avLst/>
              </a:prstTxWarp>
            </a:bodyPr>
            <a:lstStyle/>
            <a:p>
              <a:endParaRPr lang="en-US"/>
            </a:p>
          </p:txBody>
        </p:sp>
        <p:sp>
          <p:nvSpPr>
            <p:cNvPr id="9" name="Freeform 8"/>
            <p:cNvSpPr>
              <a:spLocks/>
            </p:cNvSpPr>
            <p:nvPr/>
          </p:nvSpPr>
          <p:spPr bwMode="auto">
            <a:xfrm>
              <a:off x="2631" y="2207"/>
              <a:ext cx="1418" cy="1116"/>
            </a:xfrm>
            <a:custGeom>
              <a:avLst/>
              <a:gdLst/>
              <a:ahLst/>
              <a:cxnLst>
                <a:cxn ang="0">
                  <a:pos x="691" y="1115"/>
                </a:cxn>
                <a:cxn ang="0">
                  <a:pos x="653" y="1094"/>
                </a:cxn>
                <a:cxn ang="0">
                  <a:pos x="643" y="1046"/>
                </a:cxn>
                <a:cxn ang="0">
                  <a:pos x="600" y="1046"/>
                </a:cxn>
                <a:cxn ang="0">
                  <a:pos x="525" y="957"/>
                </a:cxn>
                <a:cxn ang="0">
                  <a:pos x="0" y="957"/>
                </a:cxn>
                <a:cxn ang="0">
                  <a:pos x="0" y="0"/>
                </a:cxn>
                <a:cxn ang="0">
                  <a:pos x="1417" y="0"/>
                </a:cxn>
                <a:cxn ang="0">
                  <a:pos x="1343" y="91"/>
                </a:cxn>
                <a:cxn ang="0">
                  <a:pos x="1337" y="164"/>
                </a:cxn>
                <a:cxn ang="0">
                  <a:pos x="1327" y="196"/>
                </a:cxn>
                <a:cxn ang="0">
                  <a:pos x="1327" y="234"/>
                </a:cxn>
                <a:cxn ang="0">
                  <a:pos x="1280" y="260"/>
                </a:cxn>
                <a:cxn ang="0">
                  <a:pos x="1152" y="314"/>
                </a:cxn>
                <a:cxn ang="0">
                  <a:pos x="1025" y="355"/>
                </a:cxn>
                <a:cxn ang="0">
                  <a:pos x="971" y="409"/>
                </a:cxn>
                <a:cxn ang="0">
                  <a:pos x="871" y="473"/>
                </a:cxn>
                <a:cxn ang="0">
                  <a:pos x="834" y="515"/>
                </a:cxn>
                <a:cxn ang="0">
                  <a:pos x="812" y="626"/>
                </a:cxn>
                <a:cxn ang="0">
                  <a:pos x="828" y="674"/>
                </a:cxn>
                <a:cxn ang="0">
                  <a:pos x="780" y="765"/>
                </a:cxn>
                <a:cxn ang="0">
                  <a:pos x="707" y="983"/>
                </a:cxn>
                <a:cxn ang="0">
                  <a:pos x="691" y="1115"/>
                </a:cxn>
              </a:cxnLst>
              <a:rect l="0" t="0" r="r" b="b"/>
              <a:pathLst>
                <a:path w="1418" h="1116">
                  <a:moveTo>
                    <a:pt x="691" y="1115"/>
                  </a:moveTo>
                  <a:lnTo>
                    <a:pt x="653" y="1094"/>
                  </a:lnTo>
                  <a:lnTo>
                    <a:pt x="643" y="1046"/>
                  </a:lnTo>
                  <a:lnTo>
                    <a:pt x="600" y="1046"/>
                  </a:lnTo>
                  <a:lnTo>
                    <a:pt x="525" y="957"/>
                  </a:lnTo>
                  <a:lnTo>
                    <a:pt x="0" y="957"/>
                  </a:lnTo>
                  <a:lnTo>
                    <a:pt x="0" y="0"/>
                  </a:lnTo>
                  <a:lnTo>
                    <a:pt x="1417" y="0"/>
                  </a:lnTo>
                  <a:lnTo>
                    <a:pt x="1343" y="91"/>
                  </a:lnTo>
                  <a:lnTo>
                    <a:pt x="1337" y="164"/>
                  </a:lnTo>
                  <a:lnTo>
                    <a:pt x="1327" y="196"/>
                  </a:lnTo>
                  <a:lnTo>
                    <a:pt x="1327" y="234"/>
                  </a:lnTo>
                  <a:lnTo>
                    <a:pt x="1280" y="260"/>
                  </a:lnTo>
                  <a:lnTo>
                    <a:pt x="1152" y="314"/>
                  </a:lnTo>
                  <a:lnTo>
                    <a:pt x="1025" y="355"/>
                  </a:lnTo>
                  <a:lnTo>
                    <a:pt x="971" y="409"/>
                  </a:lnTo>
                  <a:lnTo>
                    <a:pt x="871" y="473"/>
                  </a:lnTo>
                  <a:lnTo>
                    <a:pt x="834" y="515"/>
                  </a:lnTo>
                  <a:lnTo>
                    <a:pt x="812" y="626"/>
                  </a:lnTo>
                  <a:lnTo>
                    <a:pt x="828" y="674"/>
                  </a:lnTo>
                  <a:lnTo>
                    <a:pt x="780" y="765"/>
                  </a:lnTo>
                  <a:lnTo>
                    <a:pt x="707" y="983"/>
                  </a:lnTo>
                  <a:lnTo>
                    <a:pt x="691" y="1115"/>
                  </a:lnTo>
                </a:path>
              </a:pathLst>
            </a:custGeom>
            <a:solidFill>
              <a:srgbClr val="00279F">
                <a:alpha val="50000"/>
              </a:srgbClr>
            </a:solidFill>
            <a:ln w="12700" cap="rnd" cmpd="sng">
              <a:noFill/>
              <a:prstDash val="solid"/>
              <a:round/>
              <a:headEnd type="none" w="med" len="med"/>
              <a:tailEnd type="none" w="med" len="med"/>
            </a:ln>
            <a:effectLst/>
          </p:spPr>
          <p:txBody>
            <a:bodyPr>
              <a:prstTxWarp prst="textNoShape">
                <a:avLst/>
              </a:prstTxWarp>
            </a:bodyPr>
            <a:lstStyle/>
            <a:p>
              <a:endParaRPr lang="en-US"/>
            </a:p>
          </p:txBody>
        </p:sp>
        <p:sp>
          <p:nvSpPr>
            <p:cNvPr id="10" name="Freeform 9"/>
            <p:cNvSpPr>
              <a:spLocks/>
            </p:cNvSpPr>
            <p:nvPr/>
          </p:nvSpPr>
          <p:spPr bwMode="auto">
            <a:xfrm>
              <a:off x="3442" y="2863"/>
              <a:ext cx="80" cy="294"/>
            </a:xfrm>
            <a:custGeom>
              <a:avLst/>
              <a:gdLst/>
              <a:ahLst/>
              <a:cxnLst>
                <a:cxn ang="0">
                  <a:pos x="27" y="293"/>
                </a:cxn>
                <a:cxn ang="0">
                  <a:pos x="0" y="261"/>
                </a:cxn>
                <a:cxn ang="0">
                  <a:pos x="5" y="197"/>
                </a:cxn>
                <a:cxn ang="0">
                  <a:pos x="16" y="112"/>
                </a:cxn>
                <a:cxn ang="0">
                  <a:pos x="37" y="48"/>
                </a:cxn>
                <a:cxn ang="0">
                  <a:pos x="68" y="0"/>
                </a:cxn>
                <a:cxn ang="0">
                  <a:pos x="68" y="54"/>
                </a:cxn>
                <a:cxn ang="0">
                  <a:pos x="79" y="112"/>
                </a:cxn>
                <a:cxn ang="0">
                  <a:pos x="74" y="191"/>
                </a:cxn>
                <a:cxn ang="0">
                  <a:pos x="27" y="293"/>
                </a:cxn>
              </a:cxnLst>
              <a:rect l="0" t="0" r="r" b="b"/>
              <a:pathLst>
                <a:path w="80" h="294">
                  <a:moveTo>
                    <a:pt x="27" y="293"/>
                  </a:moveTo>
                  <a:lnTo>
                    <a:pt x="0" y="261"/>
                  </a:lnTo>
                  <a:lnTo>
                    <a:pt x="5" y="197"/>
                  </a:lnTo>
                  <a:lnTo>
                    <a:pt x="16" y="112"/>
                  </a:lnTo>
                  <a:lnTo>
                    <a:pt x="37" y="48"/>
                  </a:lnTo>
                  <a:lnTo>
                    <a:pt x="68" y="0"/>
                  </a:lnTo>
                  <a:lnTo>
                    <a:pt x="68" y="54"/>
                  </a:lnTo>
                  <a:lnTo>
                    <a:pt x="79" y="112"/>
                  </a:lnTo>
                  <a:lnTo>
                    <a:pt x="74" y="191"/>
                  </a:lnTo>
                  <a:lnTo>
                    <a:pt x="27" y="293"/>
                  </a:lnTo>
                </a:path>
              </a:pathLst>
            </a:custGeom>
            <a:solidFill>
              <a:srgbClr val="00279F">
                <a:alpha val="50000"/>
              </a:srgbClr>
            </a:solidFill>
            <a:ln w="12700" cap="rnd" cmpd="sng">
              <a:noFill/>
              <a:prstDash val="solid"/>
              <a:round/>
              <a:headEnd type="none" w="med" len="med"/>
              <a:tailEnd type="none" w="med" len="med"/>
            </a:ln>
            <a:effectLst/>
          </p:spPr>
          <p:txBody>
            <a:bodyPr>
              <a:prstTxWarp prst="textNoShape">
                <a:avLst/>
              </a:prstTxWarp>
            </a:bodyPr>
            <a:lstStyle/>
            <a:p>
              <a:endParaRPr lang="en-US"/>
            </a:p>
          </p:txBody>
        </p:sp>
        <p:sp>
          <p:nvSpPr>
            <p:cNvPr id="11" name="Freeform 10"/>
            <p:cNvSpPr>
              <a:spLocks/>
            </p:cNvSpPr>
            <p:nvPr/>
          </p:nvSpPr>
          <p:spPr bwMode="auto">
            <a:xfrm>
              <a:off x="3840" y="2480"/>
              <a:ext cx="100" cy="45"/>
            </a:xfrm>
            <a:custGeom>
              <a:avLst/>
              <a:gdLst/>
              <a:ahLst/>
              <a:cxnLst>
                <a:cxn ang="0">
                  <a:pos x="0" y="44"/>
                </a:cxn>
                <a:cxn ang="0">
                  <a:pos x="67" y="0"/>
                </a:cxn>
                <a:cxn ang="0">
                  <a:pos x="99" y="8"/>
                </a:cxn>
                <a:cxn ang="0">
                  <a:pos x="79" y="20"/>
                </a:cxn>
                <a:cxn ang="0">
                  <a:pos x="99" y="20"/>
                </a:cxn>
                <a:cxn ang="0">
                  <a:pos x="0" y="44"/>
                </a:cxn>
              </a:cxnLst>
              <a:rect l="0" t="0" r="r" b="b"/>
              <a:pathLst>
                <a:path w="100" h="45">
                  <a:moveTo>
                    <a:pt x="0" y="44"/>
                  </a:moveTo>
                  <a:lnTo>
                    <a:pt x="67" y="0"/>
                  </a:lnTo>
                  <a:lnTo>
                    <a:pt x="99" y="8"/>
                  </a:lnTo>
                  <a:lnTo>
                    <a:pt x="79" y="20"/>
                  </a:lnTo>
                  <a:lnTo>
                    <a:pt x="99" y="20"/>
                  </a:lnTo>
                  <a:lnTo>
                    <a:pt x="0" y="44"/>
                  </a:lnTo>
                </a:path>
              </a:pathLst>
            </a:custGeom>
            <a:solidFill>
              <a:srgbClr val="00279F">
                <a:alpha val="50000"/>
              </a:srgbClr>
            </a:solidFill>
            <a:ln w="12700" cap="rnd" cmpd="sng">
              <a:noFill/>
              <a:prstDash val="solid"/>
              <a:round/>
              <a:headEnd type="none" w="med" len="med"/>
              <a:tailEnd type="none" w="med" len="med"/>
            </a:ln>
            <a:effectLst/>
          </p:spPr>
          <p:txBody>
            <a:bodyPr>
              <a:prstTxWarp prst="textNoShape">
                <a:avLst/>
              </a:prstTxWarp>
            </a:bodyPr>
            <a:lstStyle/>
            <a:p>
              <a:endParaRPr lang="en-US"/>
            </a:p>
          </p:txBody>
        </p:sp>
        <p:sp>
          <p:nvSpPr>
            <p:cNvPr id="12" name="Freeform 11"/>
            <p:cNvSpPr>
              <a:spLocks/>
            </p:cNvSpPr>
            <p:nvPr/>
          </p:nvSpPr>
          <p:spPr bwMode="auto">
            <a:xfrm>
              <a:off x="3696" y="985"/>
              <a:ext cx="809" cy="1176"/>
            </a:xfrm>
            <a:custGeom>
              <a:avLst/>
              <a:gdLst/>
              <a:ahLst/>
              <a:cxnLst>
                <a:cxn ang="0">
                  <a:pos x="0" y="0"/>
                </a:cxn>
                <a:cxn ang="0">
                  <a:pos x="756" y="0"/>
                </a:cxn>
                <a:cxn ang="0">
                  <a:pos x="756" y="474"/>
                </a:cxn>
                <a:cxn ang="0">
                  <a:pos x="808" y="562"/>
                </a:cxn>
                <a:cxn ang="0">
                  <a:pos x="772" y="550"/>
                </a:cxn>
                <a:cxn ang="0">
                  <a:pos x="705" y="613"/>
                </a:cxn>
                <a:cxn ang="0">
                  <a:pos x="585" y="653"/>
                </a:cxn>
                <a:cxn ang="0">
                  <a:pos x="529" y="713"/>
                </a:cxn>
                <a:cxn ang="0">
                  <a:pos x="525" y="753"/>
                </a:cxn>
                <a:cxn ang="0">
                  <a:pos x="593" y="821"/>
                </a:cxn>
                <a:cxn ang="0">
                  <a:pos x="593" y="856"/>
                </a:cxn>
                <a:cxn ang="0">
                  <a:pos x="565" y="856"/>
                </a:cxn>
                <a:cxn ang="0">
                  <a:pos x="569" y="880"/>
                </a:cxn>
                <a:cxn ang="0">
                  <a:pos x="498" y="876"/>
                </a:cxn>
                <a:cxn ang="0">
                  <a:pos x="446" y="912"/>
                </a:cxn>
                <a:cxn ang="0">
                  <a:pos x="390" y="1056"/>
                </a:cxn>
                <a:cxn ang="0">
                  <a:pos x="378" y="1175"/>
                </a:cxn>
                <a:cxn ang="0">
                  <a:pos x="0" y="1175"/>
                </a:cxn>
                <a:cxn ang="0">
                  <a:pos x="0" y="0"/>
                </a:cxn>
              </a:cxnLst>
              <a:rect l="0" t="0" r="r" b="b"/>
              <a:pathLst>
                <a:path w="809" h="1176">
                  <a:moveTo>
                    <a:pt x="0" y="0"/>
                  </a:moveTo>
                  <a:lnTo>
                    <a:pt x="756" y="0"/>
                  </a:lnTo>
                  <a:lnTo>
                    <a:pt x="756" y="474"/>
                  </a:lnTo>
                  <a:lnTo>
                    <a:pt x="808" y="562"/>
                  </a:lnTo>
                  <a:lnTo>
                    <a:pt x="772" y="550"/>
                  </a:lnTo>
                  <a:lnTo>
                    <a:pt x="705" y="613"/>
                  </a:lnTo>
                  <a:lnTo>
                    <a:pt x="585" y="653"/>
                  </a:lnTo>
                  <a:lnTo>
                    <a:pt x="529" y="713"/>
                  </a:lnTo>
                  <a:lnTo>
                    <a:pt x="525" y="753"/>
                  </a:lnTo>
                  <a:lnTo>
                    <a:pt x="593" y="821"/>
                  </a:lnTo>
                  <a:lnTo>
                    <a:pt x="593" y="856"/>
                  </a:lnTo>
                  <a:lnTo>
                    <a:pt x="565" y="856"/>
                  </a:lnTo>
                  <a:lnTo>
                    <a:pt x="569" y="880"/>
                  </a:lnTo>
                  <a:lnTo>
                    <a:pt x="498" y="876"/>
                  </a:lnTo>
                  <a:lnTo>
                    <a:pt x="446" y="912"/>
                  </a:lnTo>
                  <a:lnTo>
                    <a:pt x="390" y="1056"/>
                  </a:lnTo>
                  <a:lnTo>
                    <a:pt x="378" y="1175"/>
                  </a:lnTo>
                  <a:lnTo>
                    <a:pt x="0" y="1175"/>
                  </a:lnTo>
                  <a:lnTo>
                    <a:pt x="0" y="0"/>
                  </a:lnTo>
                </a:path>
              </a:pathLst>
            </a:custGeom>
            <a:solidFill>
              <a:srgbClr val="00279F">
                <a:alpha val="50000"/>
              </a:srgbClr>
            </a:solidFill>
            <a:ln w="12700" cap="rnd" cmpd="sng">
              <a:noFill/>
              <a:prstDash val="solid"/>
              <a:round/>
              <a:headEnd type="none" w="med" len="med"/>
              <a:tailEnd type="none" w="med" len="med"/>
            </a:ln>
            <a:effectLst/>
          </p:spPr>
          <p:txBody>
            <a:bodyPr>
              <a:prstTxWarp prst="textNoShape">
                <a:avLst/>
              </a:prstTxWarp>
            </a:bodyPr>
            <a:lstStyle/>
            <a:p>
              <a:endParaRPr lang="en-US"/>
            </a:p>
          </p:txBody>
        </p:sp>
        <p:sp>
          <p:nvSpPr>
            <p:cNvPr id="13" name="Freeform 12"/>
            <p:cNvSpPr>
              <a:spLocks/>
            </p:cNvSpPr>
            <p:nvPr/>
          </p:nvSpPr>
          <p:spPr bwMode="auto">
            <a:xfrm>
              <a:off x="4495" y="1710"/>
              <a:ext cx="248" cy="184"/>
            </a:xfrm>
            <a:custGeom>
              <a:avLst/>
              <a:gdLst/>
              <a:ahLst/>
              <a:cxnLst>
                <a:cxn ang="0">
                  <a:pos x="147" y="0"/>
                </a:cxn>
                <a:cxn ang="0">
                  <a:pos x="127" y="28"/>
                </a:cxn>
                <a:cxn ang="0">
                  <a:pos x="104" y="32"/>
                </a:cxn>
                <a:cxn ang="0">
                  <a:pos x="60" y="68"/>
                </a:cxn>
                <a:cxn ang="0">
                  <a:pos x="0" y="84"/>
                </a:cxn>
                <a:cxn ang="0">
                  <a:pos x="76" y="76"/>
                </a:cxn>
                <a:cxn ang="0">
                  <a:pos x="127" y="28"/>
                </a:cxn>
                <a:cxn ang="0">
                  <a:pos x="131" y="88"/>
                </a:cxn>
                <a:cxn ang="0">
                  <a:pos x="108" y="111"/>
                </a:cxn>
                <a:cxn ang="0">
                  <a:pos x="56" y="143"/>
                </a:cxn>
                <a:cxn ang="0">
                  <a:pos x="36" y="183"/>
                </a:cxn>
                <a:cxn ang="0">
                  <a:pos x="72" y="151"/>
                </a:cxn>
                <a:cxn ang="0">
                  <a:pos x="120" y="107"/>
                </a:cxn>
                <a:cxn ang="0">
                  <a:pos x="143" y="92"/>
                </a:cxn>
                <a:cxn ang="0">
                  <a:pos x="203" y="76"/>
                </a:cxn>
                <a:cxn ang="0">
                  <a:pos x="247" y="28"/>
                </a:cxn>
                <a:cxn ang="0">
                  <a:pos x="223" y="20"/>
                </a:cxn>
                <a:cxn ang="0">
                  <a:pos x="147" y="0"/>
                </a:cxn>
              </a:cxnLst>
              <a:rect l="0" t="0" r="r" b="b"/>
              <a:pathLst>
                <a:path w="248" h="184">
                  <a:moveTo>
                    <a:pt x="147" y="0"/>
                  </a:moveTo>
                  <a:lnTo>
                    <a:pt x="127" y="28"/>
                  </a:lnTo>
                  <a:lnTo>
                    <a:pt x="104" y="32"/>
                  </a:lnTo>
                  <a:lnTo>
                    <a:pt x="60" y="68"/>
                  </a:lnTo>
                  <a:lnTo>
                    <a:pt x="0" y="84"/>
                  </a:lnTo>
                  <a:lnTo>
                    <a:pt x="76" y="76"/>
                  </a:lnTo>
                  <a:lnTo>
                    <a:pt x="127" y="28"/>
                  </a:lnTo>
                  <a:lnTo>
                    <a:pt x="131" y="88"/>
                  </a:lnTo>
                  <a:lnTo>
                    <a:pt x="108" y="111"/>
                  </a:lnTo>
                  <a:lnTo>
                    <a:pt x="56" y="143"/>
                  </a:lnTo>
                  <a:lnTo>
                    <a:pt x="36" y="183"/>
                  </a:lnTo>
                  <a:lnTo>
                    <a:pt x="72" y="151"/>
                  </a:lnTo>
                  <a:lnTo>
                    <a:pt x="120" y="107"/>
                  </a:lnTo>
                  <a:lnTo>
                    <a:pt x="143" y="92"/>
                  </a:lnTo>
                  <a:lnTo>
                    <a:pt x="203" y="76"/>
                  </a:lnTo>
                  <a:lnTo>
                    <a:pt x="247" y="28"/>
                  </a:lnTo>
                  <a:lnTo>
                    <a:pt x="223" y="20"/>
                  </a:lnTo>
                  <a:lnTo>
                    <a:pt x="147" y="0"/>
                  </a:lnTo>
                </a:path>
              </a:pathLst>
            </a:custGeom>
            <a:solidFill>
              <a:srgbClr val="00279F">
                <a:alpha val="50000"/>
              </a:srgbClr>
            </a:solidFill>
            <a:ln w="12700" cap="rnd" cmpd="sng">
              <a:noFill/>
              <a:prstDash val="solid"/>
              <a:round/>
              <a:headEnd type="none" w="med" len="med"/>
              <a:tailEnd type="none" w="med" len="med"/>
            </a:ln>
            <a:effectLst/>
          </p:spPr>
          <p:txBody>
            <a:bodyPr>
              <a:prstTxWarp prst="textNoShape">
                <a:avLst/>
              </a:prstTxWarp>
            </a:bodyPr>
            <a:lstStyle/>
            <a:p>
              <a:endParaRPr lang="en-US"/>
            </a:p>
          </p:txBody>
        </p:sp>
        <p:sp>
          <p:nvSpPr>
            <p:cNvPr id="14" name="Freeform 13"/>
            <p:cNvSpPr>
              <a:spLocks/>
            </p:cNvSpPr>
            <p:nvPr/>
          </p:nvSpPr>
          <p:spPr bwMode="auto">
            <a:xfrm>
              <a:off x="4594" y="1747"/>
              <a:ext cx="323" cy="204"/>
            </a:xfrm>
            <a:custGeom>
              <a:avLst/>
              <a:gdLst/>
              <a:ahLst/>
              <a:cxnLst>
                <a:cxn ang="0">
                  <a:pos x="0" y="147"/>
                </a:cxn>
                <a:cxn ang="0">
                  <a:pos x="87" y="68"/>
                </a:cxn>
                <a:cxn ang="0">
                  <a:pos x="127" y="64"/>
                </a:cxn>
                <a:cxn ang="0">
                  <a:pos x="183" y="4"/>
                </a:cxn>
                <a:cxn ang="0">
                  <a:pos x="231" y="0"/>
                </a:cxn>
                <a:cxn ang="0">
                  <a:pos x="282" y="28"/>
                </a:cxn>
                <a:cxn ang="0">
                  <a:pos x="318" y="8"/>
                </a:cxn>
                <a:cxn ang="0">
                  <a:pos x="322" y="20"/>
                </a:cxn>
                <a:cxn ang="0">
                  <a:pos x="159" y="179"/>
                </a:cxn>
                <a:cxn ang="0">
                  <a:pos x="135" y="171"/>
                </a:cxn>
                <a:cxn ang="0">
                  <a:pos x="95" y="155"/>
                </a:cxn>
                <a:cxn ang="0">
                  <a:pos x="20" y="203"/>
                </a:cxn>
                <a:cxn ang="0">
                  <a:pos x="83" y="131"/>
                </a:cxn>
                <a:cxn ang="0">
                  <a:pos x="131" y="131"/>
                </a:cxn>
                <a:cxn ang="0">
                  <a:pos x="131" y="103"/>
                </a:cxn>
                <a:cxn ang="0">
                  <a:pos x="95" y="100"/>
                </a:cxn>
                <a:cxn ang="0">
                  <a:pos x="0" y="147"/>
                </a:cxn>
              </a:cxnLst>
              <a:rect l="0" t="0" r="r" b="b"/>
              <a:pathLst>
                <a:path w="323" h="204">
                  <a:moveTo>
                    <a:pt x="0" y="147"/>
                  </a:moveTo>
                  <a:lnTo>
                    <a:pt x="87" y="68"/>
                  </a:lnTo>
                  <a:lnTo>
                    <a:pt x="127" y="64"/>
                  </a:lnTo>
                  <a:lnTo>
                    <a:pt x="183" y="4"/>
                  </a:lnTo>
                  <a:lnTo>
                    <a:pt x="231" y="0"/>
                  </a:lnTo>
                  <a:lnTo>
                    <a:pt x="282" y="28"/>
                  </a:lnTo>
                  <a:lnTo>
                    <a:pt x="318" y="8"/>
                  </a:lnTo>
                  <a:lnTo>
                    <a:pt x="322" y="20"/>
                  </a:lnTo>
                  <a:lnTo>
                    <a:pt x="159" y="179"/>
                  </a:lnTo>
                  <a:lnTo>
                    <a:pt x="135" y="171"/>
                  </a:lnTo>
                  <a:lnTo>
                    <a:pt x="95" y="155"/>
                  </a:lnTo>
                  <a:lnTo>
                    <a:pt x="20" y="203"/>
                  </a:lnTo>
                  <a:lnTo>
                    <a:pt x="83" y="131"/>
                  </a:lnTo>
                  <a:lnTo>
                    <a:pt x="131" y="131"/>
                  </a:lnTo>
                  <a:lnTo>
                    <a:pt x="131" y="103"/>
                  </a:lnTo>
                  <a:lnTo>
                    <a:pt x="95" y="100"/>
                  </a:lnTo>
                  <a:lnTo>
                    <a:pt x="0" y="147"/>
                  </a:lnTo>
                </a:path>
              </a:pathLst>
            </a:custGeom>
            <a:solidFill>
              <a:srgbClr val="00279F">
                <a:alpha val="50000"/>
              </a:srgbClr>
            </a:solidFill>
            <a:ln w="12700" cap="rnd" cmpd="sng">
              <a:noFill/>
              <a:prstDash val="solid"/>
              <a:round/>
              <a:headEnd type="none" w="med" len="med"/>
              <a:tailEnd type="none" w="med" len="med"/>
            </a:ln>
            <a:effectLst/>
          </p:spPr>
          <p:txBody>
            <a:bodyPr>
              <a:prstTxWarp prst="textNoShape">
                <a:avLst/>
              </a:prstTxWarp>
            </a:bodyPr>
            <a:lstStyle/>
            <a:p>
              <a:endParaRPr lang="en-US"/>
            </a:p>
          </p:txBody>
        </p:sp>
        <p:sp>
          <p:nvSpPr>
            <p:cNvPr id="15" name="Freeform 14"/>
            <p:cNvSpPr>
              <a:spLocks/>
            </p:cNvSpPr>
            <p:nvPr/>
          </p:nvSpPr>
          <p:spPr bwMode="auto">
            <a:xfrm>
              <a:off x="3991" y="222"/>
              <a:ext cx="1170" cy="1482"/>
            </a:xfrm>
            <a:custGeom>
              <a:avLst/>
              <a:gdLst/>
              <a:ahLst/>
              <a:cxnLst>
                <a:cxn ang="0">
                  <a:pos x="0" y="716"/>
                </a:cxn>
                <a:cxn ang="0">
                  <a:pos x="1" y="0"/>
                </a:cxn>
                <a:cxn ang="0">
                  <a:pos x="999" y="0"/>
                </a:cxn>
                <a:cxn ang="0">
                  <a:pos x="1052" y="181"/>
                </a:cxn>
                <a:cxn ang="0">
                  <a:pos x="1089" y="266"/>
                </a:cxn>
                <a:cxn ang="0">
                  <a:pos x="1142" y="356"/>
                </a:cxn>
                <a:cxn ang="0">
                  <a:pos x="1158" y="404"/>
                </a:cxn>
                <a:cxn ang="0">
                  <a:pos x="1158" y="485"/>
                </a:cxn>
                <a:cxn ang="0">
                  <a:pos x="1169" y="485"/>
                </a:cxn>
                <a:cxn ang="0">
                  <a:pos x="1137" y="568"/>
                </a:cxn>
                <a:cxn ang="0">
                  <a:pos x="1099" y="584"/>
                </a:cxn>
                <a:cxn ang="0">
                  <a:pos x="1110" y="536"/>
                </a:cxn>
                <a:cxn ang="0">
                  <a:pos x="1099" y="485"/>
                </a:cxn>
                <a:cxn ang="0">
                  <a:pos x="1078" y="563"/>
                </a:cxn>
                <a:cxn ang="0">
                  <a:pos x="1063" y="595"/>
                </a:cxn>
                <a:cxn ang="0">
                  <a:pos x="1052" y="701"/>
                </a:cxn>
                <a:cxn ang="0">
                  <a:pos x="1047" y="818"/>
                </a:cxn>
                <a:cxn ang="0">
                  <a:pos x="1020" y="930"/>
                </a:cxn>
                <a:cxn ang="0">
                  <a:pos x="1026" y="993"/>
                </a:cxn>
                <a:cxn ang="0">
                  <a:pos x="1042" y="1041"/>
                </a:cxn>
                <a:cxn ang="0">
                  <a:pos x="1058" y="1067"/>
                </a:cxn>
                <a:cxn ang="0">
                  <a:pos x="1031" y="1126"/>
                </a:cxn>
                <a:cxn ang="0">
                  <a:pos x="999" y="1158"/>
                </a:cxn>
                <a:cxn ang="0">
                  <a:pos x="951" y="1290"/>
                </a:cxn>
                <a:cxn ang="0">
                  <a:pos x="930" y="1401"/>
                </a:cxn>
                <a:cxn ang="0">
                  <a:pos x="924" y="1465"/>
                </a:cxn>
                <a:cxn ang="0">
                  <a:pos x="887" y="1481"/>
                </a:cxn>
                <a:cxn ang="0">
                  <a:pos x="808" y="1465"/>
                </a:cxn>
                <a:cxn ang="0">
                  <a:pos x="744" y="1455"/>
                </a:cxn>
                <a:cxn ang="0">
                  <a:pos x="712" y="1439"/>
                </a:cxn>
                <a:cxn ang="0">
                  <a:pos x="670" y="1433"/>
                </a:cxn>
                <a:cxn ang="0">
                  <a:pos x="712" y="1380"/>
                </a:cxn>
                <a:cxn ang="0">
                  <a:pos x="717" y="1317"/>
                </a:cxn>
                <a:cxn ang="0">
                  <a:pos x="701" y="1296"/>
                </a:cxn>
                <a:cxn ang="0">
                  <a:pos x="638" y="1306"/>
                </a:cxn>
                <a:cxn ang="0">
                  <a:pos x="606" y="1269"/>
                </a:cxn>
                <a:cxn ang="0">
                  <a:pos x="558" y="1269"/>
                </a:cxn>
                <a:cxn ang="0">
                  <a:pos x="505" y="1178"/>
                </a:cxn>
                <a:cxn ang="0">
                  <a:pos x="505" y="717"/>
                </a:cxn>
                <a:cxn ang="0">
                  <a:pos x="0" y="716"/>
                </a:cxn>
              </a:cxnLst>
              <a:rect l="0" t="0" r="r" b="b"/>
              <a:pathLst>
                <a:path w="1170" h="1482">
                  <a:moveTo>
                    <a:pt x="0" y="716"/>
                  </a:moveTo>
                  <a:lnTo>
                    <a:pt x="1" y="0"/>
                  </a:lnTo>
                  <a:lnTo>
                    <a:pt x="999" y="0"/>
                  </a:lnTo>
                  <a:lnTo>
                    <a:pt x="1052" y="181"/>
                  </a:lnTo>
                  <a:lnTo>
                    <a:pt x="1089" y="266"/>
                  </a:lnTo>
                  <a:lnTo>
                    <a:pt x="1142" y="356"/>
                  </a:lnTo>
                  <a:lnTo>
                    <a:pt x="1158" y="404"/>
                  </a:lnTo>
                  <a:lnTo>
                    <a:pt x="1158" y="485"/>
                  </a:lnTo>
                  <a:lnTo>
                    <a:pt x="1169" y="485"/>
                  </a:lnTo>
                  <a:lnTo>
                    <a:pt x="1137" y="568"/>
                  </a:lnTo>
                  <a:lnTo>
                    <a:pt x="1099" y="584"/>
                  </a:lnTo>
                  <a:lnTo>
                    <a:pt x="1110" y="536"/>
                  </a:lnTo>
                  <a:lnTo>
                    <a:pt x="1099" y="485"/>
                  </a:lnTo>
                  <a:lnTo>
                    <a:pt x="1078" y="563"/>
                  </a:lnTo>
                  <a:lnTo>
                    <a:pt x="1063" y="595"/>
                  </a:lnTo>
                  <a:lnTo>
                    <a:pt x="1052" y="701"/>
                  </a:lnTo>
                  <a:lnTo>
                    <a:pt x="1047" y="818"/>
                  </a:lnTo>
                  <a:lnTo>
                    <a:pt x="1020" y="930"/>
                  </a:lnTo>
                  <a:lnTo>
                    <a:pt x="1026" y="993"/>
                  </a:lnTo>
                  <a:lnTo>
                    <a:pt x="1042" y="1041"/>
                  </a:lnTo>
                  <a:lnTo>
                    <a:pt x="1058" y="1067"/>
                  </a:lnTo>
                  <a:lnTo>
                    <a:pt x="1031" y="1126"/>
                  </a:lnTo>
                  <a:lnTo>
                    <a:pt x="999" y="1158"/>
                  </a:lnTo>
                  <a:lnTo>
                    <a:pt x="951" y="1290"/>
                  </a:lnTo>
                  <a:lnTo>
                    <a:pt x="930" y="1401"/>
                  </a:lnTo>
                  <a:lnTo>
                    <a:pt x="924" y="1465"/>
                  </a:lnTo>
                  <a:lnTo>
                    <a:pt x="887" y="1481"/>
                  </a:lnTo>
                  <a:lnTo>
                    <a:pt x="808" y="1465"/>
                  </a:lnTo>
                  <a:lnTo>
                    <a:pt x="744" y="1455"/>
                  </a:lnTo>
                  <a:lnTo>
                    <a:pt x="712" y="1439"/>
                  </a:lnTo>
                  <a:lnTo>
                    <a:pt x="670" y="1433"/>
                  </a:lnTo>
                  <a:lnTo>
                    <a:pt x="712" y="1380"/>
                  </a:lnTo>
                  <a:lnTo>
                    <a:pt x="717" y="1317"/>
                  </a:lnTo>
                  <a:lnTo>
                    <a:pt x="701" y="1296"/>
                  </a:lnTo>
                  <a:lnTo>
                    <a:pt x="638" y="1306"/>
                  </a:lnTo>
                  <a:lnTo>
                    <a:pt x="606" y="1269"/>
                  </a:lnTo>
                  <a:lnTo>
                    <a:pt x="558" y="1269"/>
                  </a:lnTo>
                  <a:lnTo>
                    <a:pt x="505" y="1178"/>
                  </a:lnTo>
                  <a:lnTo>
                    <a:pt x="505" y="717"/>
                  </a:lnTo>
                  <a:lnTo>
                    <a:pt x="0" y="716"/>
                  </a:lnTo>
                </a:path>
              </a:pathLst>
            </a:custGeom>
            <a:solidFill>
              <a:srgbClr val="00279F">
                <a:alpha val="50000"/>
              </a:srgbClr>
            </a:solidFill>
            <a:ln w="12700" cap="rnd" cmpd="sng">
              <a:noFill/>
              <a:prstDash val="solid"/>
              <a:round/>
              <a:headEnd type="none" w="med" len="med"/>
              <a:tailEnd type="none" w="med" len="med"/>
            </a:ln>
            <a:effectLst/>
          </p:spPr>
          <p:txBody>
            <a:bodyPr>
              <a:prstTxWarp prst="textNoShape">
                <a:avLst/>
              </a:prstTxWarp>
            </a:bodyPr>
            <a:lstStyle/>
            <a:p>
              <a:endParaRPr lang="en-US"/>
            </a:p>
          </p:txBody>
        </p:sp>
      </p:grpSp>
      <p:pic>
        <p:nvPicPr>
          <p:cNvPr id="18" name="Picture 17" descr="SEMCOG_ppt_logo.png"/>
          <p:cNvPicPr>
            <a:picLocks noChangeAspect="1"/>
          </p:cNvPicPr>
          <p:nvPr/>
        </p:nvPicPr>
        <p:blipFill>
          <a:blip r:embed="rId3" cstate="print"/>
          <a:stretch>
            <a:fillRect/>
          </a:stretch>
        </p:blipFill>
        <p:spPr>
          <a:xfrm>
            <a:off x="1285556" y="2486700"/>
            <a:ext cx="6629399" cy="1170680"/>
          </a:xfrm>
          <a:prstGeom prst="rect">
            <a:avLst/>
          </a:prstGeom>
        </p:spPr>
      </p:pic>
      <p:sp>
        <p:nvSpPr>
          <p:cNvPr id="16" name="Rectangle 3"/>
          <p:cNvSpPr>
            <a:spLocks noChangeArrowheads="1"/>
          </p:cNvSpPr>
          <p:nvPr/>
        </p:nvSpPr>
        <p:spPr bwMode="auto">
          <a:xfrm>
            <a:off x="1247775" y="3509963"/>
            <a:ext cx="6757988" cy="711200"/>
          </a:xfrm>
          <a:prstGeom prst="rect">
            <a:avLst/>
          </a:prstGeom>
          <a:noFill/>
          <a:ln w="12700">
            <a:noFill/>
            <a:miter lim="800000"/>
            <a:headEnd/>
            <a:tailEnd/>
          </a:ln>
        </p:spPr>
        <p:txBody>
          <a:bodyPr lIns="90487" tIns="44450" rIns="90487" bIns="44450" anchor="ctr">
            <a:prstTxWarp prst="textNoShape">
              <a:avLst/>
            </a:prstTxWarp>
          </a:bodyPr>
          <a:lstStyle/>
          <a:p>
            <a:pPr>
              <a:defRPr/>
            </a:pPr>
            <a:r>
              <a:rPr lang="en-US" sz="2800">
                <a:solidFill>
                  <a:srgbClr val="FF8000"/>
                </a:solidFill>
                <a:effectLst>
                  <a:outerShdw blurRad="38100" dist="38100" dir="2700000" algn="tl">
                    <a:srgbClr val="000000"/>
                  </a:outerShdw>
                </a:effectLst>
                <a:latin typeface="Times New Roman" pitchFamily="27" charset="0"/>
                <a:ea typeface="ＭＳ Ｐゴシック" pitchFamily="27" charset="-128"/>
                <a:cs typeface="ＭＳ Ｐゴシック" pitchFamily="27" charset="-128"/>
              </a:rPr>
              <a:t>Southeast Michigan Council of Governments</a:t>
            </a:r>
            <a:endParaRPr lang="en-US" sz="2800" b="1">
              <a:solidFill>
                <a:srgbClr val="FFAA00"/>
              </a:solidFill>
              <a:effectLst>
                <a:outerShdw blurRad="38100" dist="38100" dir="2700000" algn="tl">
                  <a:srgbClr val="000000"/>
                </a:outerShdw>
              </a:effectLst>
              <a:latin typeface="Times New Roman" pitchFamily="27" charset="0"/>
              <a:ea typeface="ＭＳ Ｐゴシック" pitchFamily="27" charset="-128"/>
              <a:cs typeface="ＭＳ Ｐゴシック" pitchFamily="27" charset="-128"/>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noChangeArrowheads="1"/>
          </p:cNvPicPr>
          <p:nvPr/>
        </p:nvPicPr>
        <p:blipFill>
          <a:blip r:embed="rId2" cstate="print"/>
          <a:srcRect/>
          <a:stretch>
            <a:fillRect/>
          </a:stretch>
        </p:blipFill>
        <p:spPr bwMode="auto">
          <a:xfrm>
            <a:off x="2133600" y="304800"/>
            <a:ext cx="4724400" cy="6153513"/>
          </a:xfrm>
          <a:prstGeom prst="rect">
            <a:avLst/>
          </a:prstGeom>
          <a:noFill/>
          <a:ln w="12700">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 Thought We Knew</a:t>
            </a:r>
            <a:endParaRPr lang="en-US" dirty="0"/>
          </a:p>
        </p:txBody>
      </p:sp>
      <p:sp>
        <p:nvSpPr>
          <p:cNvPr id="3" name="Content Placeholder 2"/>
          <p:cNvSpPr>
            <a:spLocks noGrp="1"/>
          </p:cNvSpPr>
          <p:nvPr>
            <p:ph idx="1"/>
          </p:nvPr>
        </p:nvSpPr>
        <p:spPr/>
        <p:txBody>
          <a:bodyPr/>
          <a:lstStyle/>
          <a:p>
            <a:r>
              <a:rPr lang="en-US" dirty="0" smtClean="0"/>
              <a:t>The regional freight system is</a:t>
            </a:r>
          </a:p>
          <a:p>
            <a:pPr lvl="1"/>
            <a:r>
              <a:rPr lang="en-US" dirty="0" smtClean="0"/>
              <a:t>Extensive and mature</a:t>
            </a:r>
          </a:p>
          <a:p>
            <a:pPr lvl="1"/>
            <a:r>
              <a:rPr lang="en-US" dirty="0" smtClean="0"/>
              <a:t>Built to serve the auto industry</a:t>
            </a:r>
          </a:p>
          <a:p>
            <a:pPr lvl="2"/>
            <a:r>
              <a:rPr lang="en-US" dirty="0" smtClean="0"/>
              <a:t>Move large volumes of heavy goods</a:t>
            </a:r>
          </a:p>
          <a:p>
            <a:pPr lvl="1"/>
            <a:r>
              <a:rPr lang="en-US" dirty="0" smtClean="0"/>
              <a:t>Mostly in service to local industry and population</a:t>
            </a:r>
          </a:p>
          <a:p>
            <a:pPr lvl="1"/>
            <a:r>
              <a:rPr lang="en-US" dirty="0" smtClean="0"/>
              <a:t>An essential gateway to Canada</a:t>
            </a:r>
          </a:p>
          <a:p>
            <a:pPr lvl="1">
              <a:buNone/>
            </a:pPr>
            <a:endParaRPr lang="en-US"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 Wanted to Know More About</a:t>
            </a:r>
            <a:endParaRPr lang="en-US" dirty="0"/>
          </a:p>
        </p:txBody>
      </p:sp>
      <p:sp>
        <p:nvSpPr>
          <p:cNvPr id="3" name="Content Placeholder 2"/>
          <p:cNvSpPr>
            <a:spLocks noGrp="1"/>
          </p:cNvSpPr>
          <p:nvPr>
            <p:ph idx="1"/>
          </p:nvPr>
        </p:nvSpPr>
        <p:spPr/>
        <p:txBody>
          <a:bodyPr/>
          <a:lstStyle/>
          <a:p>
            <a:r>
              <a:rPr lang="en-US" dirty="0" smtClean="0"/>
              <a:t>How well is the system serving freight businesses?</a:t>
            </a:r>
          </a:p>
          <a:p>
            <a:r>
              <a:rPr lang="en-US" dirty="0" smtClean="0"/>
              <a:t>Is the freight system a barrier or an asset to economic growth?</a:t>
            </a:r>
          </a:p>
          <a:p>
            <a:r>
              <a:rPr lang="en-US" dirty="0" smtClean="0"/>
              <a:t>How can we realize the greatest return on investments to the freight system?</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Adapting to Change</a:t>
            </a:r>
            <a:endParaRPr lang="en-US" dirty="0"/>
          </a:p>
        </p:txBody>
      </p:sp>
      <p:sp>
        <p:nvSpPr>
          <p:cNvPr id="3" name="Content Placeholder 2"/>
          <p:cNvSpPr>
            <a:spLocks noGrp="1"/>
          </p:cNvSpPr>
          <p:nvPr>
            <p:ph idx="1"/>
          </p:nvPr>
        </p:nvSpPr>
        <p:spPr/>
        <p:txBody>
          <a:bodyPr/>
          <a:lstStyle/>
          <a:p>
            <a:r>
              <a:rPr lang="en-US" dirty="0" smtClean="0"/>
              <a:t>Study designed for ongoing internal update</a:t>
            </a:r>
          </a:p>
          <a:p>
            <a:pPr lvl="1"/>
            <a:r>
              <a:rPr lang="en-US" dirty="0" smtClean="0"/>
              <a:t>Relationships with freight community</a:t>
            </a:r>
          </a:p>
          <a:p>
            <a:pPr lvl="1"/>
            <a:r>
              <a:rPr lang="en-US" dirty="0" smtClean="0"/>
              <a:t>Description of freight flows</a:t>
            </a:r>
          </a:p>
          <a:p>
            <a:pPr lvl="1"/>
            <a:r>
              <a:rPr lang="en-US" dirty="0" smtClean="0"/>
              <a:t>Industry characteristics</a:t>
            </a:r>
          </a:p>
          <a:p>
            <a:pPr lvl="1"/>
            <a:r>
              <a:rPr lang="en-US" dirty="0" smtClean="0"/>
              <a:t>Economic analysis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219200"/>
          </a:xfrm>
        </p:spPr>
        <p:txBody>
          <a:bodyPr/>
          <a:lstStyle/>
          <a:p>
            <a:r>
              <a:rPr lang="en-US" dirty="0" smtClean="0"/>
              <a:t>Broad Area of Interest</a:t>
            </a:r>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0" y="1371600"/>
            <a:ext cx="5562600" cy="5105401"/>
          </a:xfrm>
          <a:prstGeom prst="rect">
            <a:avLst/>
          </a:prstGeom>
          <a:noFill/>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Survey</a:t>
            </a:r>
            <a:endParaRPr lang="en-US" dirty="0"/>
          </a:p>
        </p:txBody>
      </p:sp>
      <p:sp>
        <p:nvSpPr>
          <p:cNvPr id="3" name="Content Placeholder 2"/>
          <p:cNvSpPr>
            <a:spLocks noGrp="1"/>
          </p:cNvSpPr>
          <p:nvPr>
            <p:ph idx="1"/>
          </p:nvPr>
        </p:nvSpPr>
        <p:spPr>
          <a:xfrm>
            <a:off x="762000" y="1524000"/>
            <a:ext cx="7620000" cy="4114800"/>
          </a:xfrm>
        </p:spPr>
        <p:txBody>
          <a:bodyPr/>
          <a:lstStyle/>
          <a:p>
            <a:r>
              <a:rPr lang="en-US" dirty="0" smtClean="0"/>
              <a:t>Received responses from across the freight world:</a:t>
            </a:r>
          </a:p>
          <a:p>
            <a:pPr lvl="1"/>
            <a:r>
              <a:rPr lang="en-US" dirty="0" smtClean="0"/>
              <a:t>Manufacturing</a:t>
            </a:r>
          </a:p>
          <a:p>
            <a:pPr lvl="1"/>
            <a:r>
              <a:rPr lang="en-US" dirty="0" smtClean="0"/>
              <a:t>Logistics</a:t>
            </a:r>
          </a:p>
          <a:p>
            <a:pPr lvl="1"/>
            <a:r>
              <a:rPr lang="en-US" dirty="0" smtClean="0"/>
              <a:t>Railroads</a:t>
            </a:r>
          </a:p>
          <a:p>
            <a:pPr lvl="1"/>
            <a:r>
              <a:rPr lang="en-US" dirty="0" smtClean="0"/>
              <a:t>Warehousing</a:t>
            </a:r>
          </a:p>
          <a:p>
            <a:pPr lvl="1"/>
            <a:r>
              <a:rPr lang="en-US" dirty="0" smtClean="0"/>
              <a:t>Retailing</a:t>
            </a:r>
          </a:p>
          <a:p>
            <a:pPr lvl="1"/>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EMCOG_PowerpointTemplate">
  <a:themeElements>
    <a:clrScheme name="Office Theme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0033"/>
      </a:hlink>
      <a:folHlink>
        <a:srgbClr val="3366FF"/>
      </a:folHlink>
    </a:clrScheme>
    <a:fontScheme name="Office Theme">
      <a:majorFont>
        <a:latin typeface="Helvetica"/>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Theme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0033"/>
        </a:hlink>
        <a:folHlink>
          <a:srgbClr val="3366FF"/>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9999FF"/>
        </a:lt1>
        <a:dk2>
          <a:srgbClr val="6600FF"/>
        </a:dk2>
        <a:lt2>
          <a:srgbClr val="FFFFFF"/>
        </a:lt2>
        <a:accent1>
          <a:srgbClr val="CCCCFF"/>
        </a:accent1>
        <a:accent2>
          <a:srgbClr val="FF99FF"/>
        </a:accent2>
        <a:accent3>
          <a:srgbClr val="CACAFF"/>
        </a:accent3>
        <a:accent4>
          <a:srgbClr val="000000"/>
        </a:accent4>
        <a:accent5>
          <a:srgbClr val="E2E2FF"/>
        </a:accent5>
        <a:accent6>
          <a:srgbClr val="E78AE7"/>
        </a:accent6>
        <a:hlink>
          <a:srgbClr val="00CC66"/>
        </a:hlink>
        <a:folHlink>
          <a:srgbClr val="6666FF"/>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CBCBCB"/>
        </a:lt2>
        <a:accent1>
          <a:srgbClr val="DDDDDD"/>
        </a:accent1>
        <a:accent2>
          <a:srgbClr val="B2B2B2"/>
        </a:accent2>
        <a:accent3>
          <a:srgbClr val="FFFFFF"/>
        </a:accent3>
        <a:accent4>
          <a:srgbClr val="000000"/>
        </a:accent4>
        <a:accent5>
          <a:srgbClr val="EBEBEB"/>
        </a:accent5>
        <a:accent6>
          <a:srgbClr val="A1A1A1"/>
        </a:accent6>
        <a:hlink>
          <a:srgbClr val="4D4D4D"/>
        </a:hlink>
        <a:folHlink>
          <a:srgbClr val="777777"/>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990066"/>
        </a:dk2>
        <a:lt2>
          <a:srgbClr val="FFFF00"/>
        </a:lt2>
        <a:accent1>
          <a:srgbClr val="996633"/>
        </a:accent1>
        <a:accent2>
          <a:srgbClr val="CC6600"/>
        </a:accent2>
        <a:accent3>
          <a:srgbClr val="CAAAB8"/>
        </a:accent3>
        <a:accent4>
          <a:srgbClr val="DADADA"/>
        </a:accent4>
        <a:accent5>
          <a:srgbClr val="CAB8AD"/>
        </a:accent5>
        <a:accent6>
          <a:srgbClr val="B95C00"/>
        </a:accent6>
        <a:hlink>
          <a:srgbClr val="999933"/>
        </a:hlink>
        <a:folHlink>
          <a:srgbClr val="CC0099"/>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SEMCOG_PowerpointTemplate</Template>
  <TotalTime>4847</TotalTime>
  <Words>690</Words>
  <Application>Microsoft Office PowerPoint</Application>
  <PresentationFormat>On-screen Show (4:3)</PresentationFormat>
  <Paragraphs>162</Paragraphs>
  <Slides>30</Slides>
  <Notes>10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SEMCOG_PowerpointTemplate</vt:lpstr>
      <vt:lpstr>PowerPoint Presentation</vt:lpstr>
      <vt:lpstr>Freight &amp; Economic Analysis Study</vt:lpstr>
      <vt:lpstr>Working Partnerships</vt:lpstr>
      <vt:lpstr>PowerPoint Presentation</vt:lpstr>
      <vt:lpstr>What We Thought We Knew</vt:lpstr>
      <vt:lpstr>What We Wanted to Know More About</vt:lpstr>
      <vt:lpstr>Adapting to Change</vt:lpstr>
      <vt:lpstr>Broad Area of Interest</vt:lpstr>
      <vt:lpstr>Survey</vt:lpstr>
      <vt:lpstr>Survey</vt:lpstr>
      <vt:lpstr>Bottlenecks</vt:lpstr>
      <vt:lpstr>PowerPoint Presentation</vt:lpstr>
      <vt:lpstr>What This Means</vt:lpstr>
      <vt:lpstr>Southeast Michigan  Freight Flows</vt:lpstr>
      <vt:lpstr>Example: Where Freight Moves </vt:lpstr>
      <vt:lpstr>Industry Characteristics</vt:lpstr>
      <vt:lpstr>Industry Selection</vt:lpstr>
      <vt:lpstr>Profiled Industries</vt:lpstr>
      <vt:lpstr>Simplified Economic Analysis Tool</vt:lpstr>
      <vt:lpstr>PowerPoint Presentation</vt:lpstr>
      <vt:lpstr>What the Tool Will Estimate </vt:lpstr>
      <vt:lpstr>Sample Results</vt:lpstr>
      <vt:lpstr>Recommendations Projects</vt:lpstr>
      <vt:lpstr>Recommendations Projects</vt:lpstr>
      <vt:lpstr>Recommendations Planning</vt:lpstr>
      <vt:lpstr>New International Trade Crossing</vt:lpstr>
      <vt:lpstr>Detroit Intermodal Freight Terminal</vt:lpstr>
      <vt:lpstr>PowerPoint Presentation</vt:lpstr>
      <vt:lpstr>For More Information</vt:lpstr>
      <vt:lpstr>PowerPoint Presentation</vt:lpstr>
    </vt:vector>
  </TitlesOfParts>
  <Company>SEMCOG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brydon</dc:creator>
  <cp:lastModifiedBy>Nicholas Kehoe</cp:lastModifiedBy>
  <cp:revision>123</cp:revision>
  <cp:lastPrinted>2005-06-09T18:30:08Z</cp:lastPrinted>
  <dcterms:created xsi:type="dcterms:W3CDTF">2012-05-21T15:24:04Z</dcterms:created>
  <dcterms:modified xsi:type="dcterms:W3CDTF">2012-11-14T14:06:16Z</dcterms:modified>
</cp:coreProperties>
</file>