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7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9FF"/>
    <a:srgbClr val="000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60" autoAdjust="0"/>
  </p:normalViewPr>
  <p:slideViewPr>
    <p:cSldViewPr>
      <p:cViewPr>
        <p:scale>
          <a:sx n="66" d="100"/>
          <a:sy n="66" d="100"/>
        </p:scale>
        <p:origin x="-160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 varScale="1">
        <p:scale>
          <a:sx n="50" d="100"/>
          <a:sy n="50" d="100"/>
        </p:scale>
        <p:origin x="-190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C51EF1-D26A-4CCE-A14D-83FC159E59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36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ED745E-4D9A-449B-A320-C3BEAF67F14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05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b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</p:spPr>
      </p:pic>
      <p:pic>
        <p:nvPicPr>
          <p:cNvPr id="8202" name="Picture 10" descr="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2938" y="6253163"/>
            <a:ext cx="184626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914400" y="1066800"/>
            <a:ext cx="7391400" cy="2362200"/>
          </a:xfrm>
        </p:spPr>
        <p:txBody>
          <a:bodyPr lIns="91440" tIns="45720" rIns="91440" bIns="45720"/>
          <a:lstStyle>
            <a:lvl1pPr algn="ctr">
              <a:defRPr sz="4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429000"/>
            <a:ext cx="7391400" cy="2209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207" name="Picture 15" descr="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1717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62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5" name="Picture 11" descr="ba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</p:spPr>
      </p:pic>
      <p:pic>
        <p:nvPicPr>
          <p:cNvPr id="1038" name="Picture 14" descr="ba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</p:spPr>
      </p:pic>
      <p:pic>
        <p:nvPicPr>
          <p:cNvPr id="1040" name="Picture 16" descr="logo_whit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992938" y="6253163"/>
            <a:ext cx="184626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&gt;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z="4800" dirty="0" smtClean="0"/>
              <a:t>An Industry Perspective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Dan Pallme, Director</a:t>
            </a:r>
          </a:p>
          <a:p>
            <a:r>
              <a:rPr lang="en-US" sz="3000" b="0" i="1" dirty="0" smtClean="0"/>
              <a:t>Freight Transportation Leadership Academy </a:t>
            </a:r>
          </a:p>
          <a:p>
            <a:r>
              <a:rPr lang="en-US" sz="3000" b="0" i="1" dirty="0" smtClean="0"/>
              <a:t>University of Memphis</a:t>
            </a:r>
          </a:p>
          <a:p>
            <a:r>
              <a:rPr lang="en-US" sz="3000" b="0" i="1" dirty="0" smtClean="0"/>
              <a:t>1/18/2012 </a:t>
            </a:r>
            <a:endParaRPr lang="en-US" sz="3000" b="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762000"/>
            <a:ext cx="5733288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Industry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</a:t>
            </a:r>
          </a:p>
          <a:p>
            <a:pPr lvl="1"/>
            <a:r>
              <a:rPr lang="en-US" dirty="0" smtClean="0"/>
              <a:t>Industry, government, local, regional, state, and federal agencies</a:t>
            </a:r>
          </a:p>
          <a:p>
            <a:pPr lvl="1"/>
            <a:r>
              <a:rPr lang="en-US" dirty="0" smtClean="0"/>
              <a:t>IFTWG Meeting – 11/17/2011</a:t>
            </a:r>
          </a:p>
          <a:p>
            <a:pPr lvl="1"/>
            <a:r>
              <a:rPr lang="en-US" dirty="0" smtClean="0"/>
              <a:t>Common goals for all</a:t>
            </a:r>
          </a:p>
          <a:p>
            <a:pPr lvl="2"/>
            <a:r>
              <a:rPr lang="en-US" dirty="0" smtClean="0"/>
              <a:t>Congestion mitigation</a:t>
            </a:r>
          </a:p>
          <a:p>
            <a:pPr lvl="2"/>
            <a:r>
              <a:rPr lang="en-US" dirty="0" smtClean="0"/>
              <a:t>Environmental concerns</a:t>
            </a:r>
          </a:p>
          <a:p>
            <a:pPr lvl="2"/>
            <a:r>
              <a:rPr lang="en-US" dirty="0" smtClean="0"/>
              <a:t>The right thing to do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Industry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Benefits</a:t>
            </a:r>
          </a:p>
          <a:p>
            <a:pPr lvl="1"/>
            <a:r>
              <a:rPr lang="en-US" dirty="0" smtClean="0"/>
              <a:t>Improvements from test results – Real numbers</a:t>
            </a:r>
          </a:p>
          <a:p>
            <a:pPr lvl="1"/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Dynamic Truck Routing</a:t>
            </a:r>
          </a:p>
          <a:p>
            <a:pPr lvl="1"/>
            <a:r>
              <a:rPr lang="en-US" dirty="0" smtClean="0"/>
              <a:t>Optimization – Real dollars to drayage firms</a:t>
            </a:r>
          </a:p>
          <a:p>
            <a:pPr lvl="1"/>
            <a:r>
              <a:rPr lang="en-US" dirty="0" smtClean="0"/>
              <a:t>Scalable and transferable</a:t>
            </a:r>
          </a:p>
          <a:p>
            <a:pPr lvl="1"/>
            <a:r>
              <a:rPr lang="en-US" dirty="0" smtClean="0"/>
              <a:t>Driver retention</a:t>
            </a:r>
          </a:p>
          <a:p>
            <a:pPr lvl="1"/>
            <a:r>
              <a:rPr lang="en-US" dirty="0" smtClean="0"/>
              <a:t>Manage with data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3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Industry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Future Benefits</a:t>
            </a:r>
          </a:p>
          <a:p>
            <a:pPr lvl="1"/>
            <a:r>
              <a:rPr lang="en-US" dirty="0" smtClean="0"/>
              <a:t>Congestion relief</a:t>
            </a:r>
          </a:p>
          <a:p>
            <a:pPr lvl="1"/>
            <a:r>
              <a:rPr lang="en-US" dirty="0" smtClean="0"/>
              <a:t>Driver shortage</a:t>
            </a:r>
          </a:p>
          <a:p>
            <a:pPr lvl="2"/>
            <a:r>
              <a:rPr lang="en-US" dirty="0" smtClean="0"/>
              <a:t>Aging workforce</a:t>
            </a:r>
          </a:p>
          <a:p>
            <a:pPr lvl="2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Pay and benefits</a:t>
            </a:r>
          </a:p>
          <a:p>
            <a:pPr lvl="1"/>
            <a:r>
              <a:rPr lang="en-US" dirty="0" smtClean="0"/>
              <a:t>Strong will survive</a:t>
            </a:r>
          </a:p>
          <a:p>
            <a:pPr lvl="1"/>
            <a:r>
              <a:rPr lang="en-US" dirty="0" smtClean="0"/>
              <a:t>Continue research opportunities for edge</a:t>
            </a:r>
          </a:p>
          <a:p>
            <a:pPr lvl="1"/>
            <a:r>
              <a:rPr lang="en-US" dirty="0" smtClean="0"/>
              <a:t>Private and public partnerships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0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99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AACA"/>
      </a:accent5>
      <a:accent6>
        <a:srgbClr val="E7B900"/>
      </a:accent6>
      <a:hlink>
        <a:srgbClr val="DDDDDD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E7B900"/>
        </a:accent6>
        <a:hlink>
          <a:srgbClr val="DDDDDD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107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An Industry Perspective </vt:lpstr>
      <vt:lpstr>An Industry Perspective</vt:lpstr>
      <vt:lpstr>An Industry Perspective</vt:lpstr>
      <vt:lpstr>An Industry Perspective</vt:lpstr>
    </vt:vector>
  </TitlesOfParts>
  <Company>University of Memphis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J Masilak</dc:creator>
  <cp:lastModifiedBy>Kimberly Martin Grantham (kmgrnthm)</cp:lastModifiedBy>
  <cp:revision>56</cp:revision>
  <dcterms:created xsi:type="dcterms:W3CDTF">2003-05-06T16:24:21Z</dcterms:created>
  <dcterms:modified xsi:type="dcterms:W3CDTF">2012-01-17T16:43:12Z</dcterms:modified>
</cp:coreProperties>
</file>