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87" r:id="rId2"/>
    <p:sldId id="288" r:id="rId3"/>
    <p:sldId id="289" r:id="rId4"/>
    <p:sldId id="290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99FF"/>
    <a:srgbClr val="0000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160" autoAdjust="0"/>
  </p:normalViewPr>
  <p:slideViewPr>
    <p:cSldViewPr>
      <p:cViewPr>
        <p:scale>
          <a:sx n="66" d="100"/>
          <a:sy n="66" d="100"/>
        </p:scale>
        <p:origin x="-1608" y="-4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84"/>
    </p:cViewPr>
  </p:sorterViewPr>
  <p:notesViewPr>
    <p:cSldViewPr>
      <p:cViewPr varScale="1">
        <p:scale>
          <a:sx n="50" d="100"/>
          <a:sy n="50" d="100"/>
        </p:scale>
        <p:origin x="-190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BC51EF1-D26A-4CCE-A14D-83FC159E594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8369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7ED745E-4D9A-449B-A320-C3BEAF67F14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0521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0" name="Picture 8" descr="b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72200"/>
            <a:ext cx="9144000" cy="685800"/>
          </a:xfrm>
          <a:prstGeom prst="rect">
            <a:avLst/>
          </a:prstGeom>
          <a:noFill/>
        </p:spPr>
      </p:pic>
      <p:pic>
        <p:nvPicPr>
          <p:cNvPr id="8202" name="Picture 10" descr="logo_whi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92938" y="6253163"/>
            <a:ext cx="1846262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5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914400" y="1066800"/>
            <a:ext cx="7391400" cy="2362200"/>
          </a:xfrm>
        </p:spPr>
        <p:txBody>
          <a:bodyPr lIns="91440" tIns="45720" rIns="91440" bIns="45720"/>
          <a:lstStyle>
            <a:lvl1pPr algn="ctr">
              <a:defRPr sz="47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206" name="Rectangle 14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429000"/>
            <a:ext cx="7391400" cy="2209800"/>
          </a:xfrm>
        </p:spPr>
        <p:txBody>
          <a:bodyPr/>
          <a:lstStyle>
            <a:lvl1pPr marL="0" indent="0" algn="ctr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8207" name="Picture 15" descr="ba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28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304800"/>
            <a:ext cx="21717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304800"/>
            <a:ext cx="6362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76400"/>
            <a:ext cx="42672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2672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76400"/>
            <a:ext cx="86868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304800"/>
            <a:ext cx="868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035" name="Picture 11" descr="bar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228600"/>
          </a:xfrm>
          <a:prstGeom prst="rect">
            <a:avLst/>
          </a:prstGeom>
          <a:noFill/>
        </p:spPr>
      </p:pic>
      <p:pic>
        <p:nvPicPr>
          <p:cNvPr id="1038" name="Picture 14" descr="bar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172200"/>
            <a:ext cx="9144000" cy="685800"/>
          </a:xfrm>
          <a:prstGeom prst="rect">
            <a:avLst/>
          </a:prstGeom>
          <a:noFill/>
        </p:spPr>
      </p:pic>
      <p:pic>
        <p:nvPicPr>
          <p:cNvPr id="1040" name="Picture 16" descr="logo_white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992938" y="6253163"/>
            <a:ext cx="1846262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3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3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3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&gt;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/>
          <a:lstStyle/>
          <a:p>
            <a:r>
              <a:rPr lang="en-US" sz="4800" dirty="0" smtClean="0"/>
              <a:t>An Industry Perspective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Dan Pallme, Director</a:t>
            </a:r>
          </a:p>
          <a:p>
            <a:r>
              <a:rPr lang="en-US" sz="3000" b="0" i="1" dirty="0" smtClean="0"/>
              <a:t>Freight Transportation Leadership Academy </a:t>
            </a:r>
          </a:p>
          <a:p>
            <a:r>
              <a:rPr lang="en-US" sz="3000" b="0" i="1" dirty="0" smtClean="0"/>
              <a:t>University of Memphis</a:t>
            </a:r>
          </a:p>
          <a:p>
            <a:r>
              <a:rPr lang="en-US" sz="3000" b="0" i="1" dirty="0" smtClean="0"/>
              <a:t>1/18/2012 </a:t>
            </a:r>
            <a:endParaRPr lang="en-US" sz="3000" b="0" i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762000"/>
            <a:ext cx="5733288" cy="89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21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Industry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Partners</a:t>
            </a:r>
          </a:p>
          <a:p>
            <a:pPr lvl="1"/>
            <a:r>
              <a:rPr lang="en-US" dirty="0" smtClean="0"/>
              <a:t>Industry, government, local, regional, state, and federal agencies</a:t>
            </a:r>
          </a:p>
          <a:p>
            <a:pPr lvl="1"/>
            <a:r>
              <a:rPr lang="en-US" dirty="0" smtClean="0"/>
              <a:t>IFTWG Meeting – 11/17/2011</a:t>
            </a:r>
          </a:p>
          <a:p>
            <a:pPr lvl="1"/>
            <a:r>
              <a:rPr lang="en-US" dirty="0" smtClean="0"/>
              <a:t>Common goals for all</a:t>
            </a:r>
          </a:p>
          <a:p>
            <a:pPr lvl="2"/>
            <a:r>
              <a:rPr lang="en-US" dirty="0" smtClean="0"/>
              <a:t>Congestion mitigation</a:t>
            </a:r>
          </a:p>
          <a:p>
            <a:pPr lvl="2"/>
            <a:r>
              <a:rPr lang="en-US" dirty="0" smtClean="0"/>
              <a:t>Environmental concerns</a:t>
            </a:r>
          </a:p>
          <a:p>
            <a:pPr lvl="2"/>
            <a:r>
              <a:rPr lang="en-US" dirty="0" smtClean="0"/>
              <a:t>The right thing to do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99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Industry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Current Benefits</a:t>
            </a:r>
          </a:p>
          <a:p>
            <a:pPr lvl="1"/>
            <a:r>
              <a:rPr lang="en-US" dirty="0" smtClean="0"/>
              <a:t>Improvements from test results – Real numbers</a:t>
            </a:r>
          </a:p>
          <a:p>
            <a:pPr lvl="1"/>
            <a:r>
              <a:rPr lang="en-US" dirty="0" smtClean="0"/>
              <a:t>Safety</a:t>
            </a:r>
          </a:p>
          <a:p>
            <a:pPr lvl="1"/>
            <a:r>
              <a:rPr lang="en-US" dirty="0" smtClean="0"/>
              <a:t>Dynamic Truck Routing</a:t>
            </a:r>
          </a:p>
          <a:p>
            <a:pPr lvl="1"/>
            <a:r>
              <a:rPr lang="en-US" dirty="0" smtClean="0"/>
              <a:t>Optimization – Real dollars to drayage firms</a:t>
            </a:r>
          </a:p>
          <a:p>
            <a:pPr lvl="1"/>
            <a:r>
              <a:rPr lang="en-US" dirty="0" smtClean="0"/>
              <a:t>Scalable and transferable</a:t>
            </a:r>
          </a:p>
          <a:p>
            <a:pPr lvl="1"/>
            <a:r>
              <a:rPr lang="en-US" dirty="0" smtClean="0"/>
              <a:t>Driver retention</a:t>
            </a:r>
          </a:p>
          <a:p>
            <a:pPr lvl="1"/>
            <a:r>
              <a:rPr lang="en-US" dirty="0" smtClean="0"/>
              <a:t>Manage with data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63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Industry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Future Benefits</a:t>
            </a:r>
          </a:p>
          <a:p>
            <a:pPr lvl="1"/>
            <a:r>
              <a:rPr lang="en-US" dirty="0" smtClean="0"/>
              <a:t>Congestion relief</a:t>
            </a:r>
          </a:p>
          <a:p>
            <a:pPr lvl="1"/>
            <a:r>
              <a:rPr lang="en-US" dirty="0" smtClean="0"/>
              <a:t>Driver shortage</a:t>
            </a:r>
          </a:p>
          <a:p>
            <a:pPr lvl="2"/>
            <a:r>
              <a:rPr lang="en-US" dirty="0" smtClean="0"/>
              <a:t>Aging workforce</a:t>
            </a:r>
          </a:p>
          <a:p>
            <a:pPr lvl="2"/>
            <a:r>
              <a:rPr lang="en-US" dirty="0" smtClean="0"/>
              <a:t>Requirements</a:t>
            </a:r>
          </a:p>
          <a:p>
            <a:pPr lvl="2"/>
            <a:r>
              <a:rPr lang="en-US" dirty="0" smtClean="0"/>
              <a:t>Pay and benefits</a:t>
            </a:r>
          </a:p>
          <a:p>
            <a:pPr lvl="1"/>
            <a:r>
              <a:rPr lang="en-US" dirty="0" smtClean="0"/>
              <a:t>Strong will survive</a:t>
            </a:r>
          </a:p>
          <a:p>
            <a:pPr lvl="1"/>
            <a:r>
              <a:rPr lang="en-US" dirty="0" smtClean="0"/>
              <a:t>Continue research opportunities for edge</a:t>
            </a:r>
          </a:p>
          <a:p>
            <a:pPr lvl="1"/>
            <a:r>
              <a:rPr lang="en-US" dirty="0" smtClean="0"/>
              <a:t>Private and public partnerships</a:t>
            </a:r>
          </a:p>
          <a:p>
            <a:pPr lvl="1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30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0099"/>
      </a:accent1>
      <a:accent2>
        <a:srgbClr val="FFCC00"/>
      </a:accent2>
      <a:accent3>
        <a:srgbClr val="FFFFFF"/>
      </a:accent3>
      <a:accent4>
        <a:srgbClr val="000000"/>
      </a:accent4>
      <a:accent5>
        <a:srgbClr val="AAAACA"/>
      </a:accent5>
      <a:accent6>
        <a:srgbClr val="E7B900"/>
      </a:accent6>
      <a:hlink>
        <a:srgbClr val="DDDDDD"/>
      </a:hlink>
      <a:folHlink>
        <a:srgbClr val="0000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00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0099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E7B900"/>
        </a:accent6>
        <a:hlink>
          <a:srgbClr val="DDDDDD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2149</TotalTime>
  <Words>107</Words>
  <Application>Microsoft Office PowerPoint</Application>
  <PresentationFormat>On-screen Show (4:3)</PresentationFormat>
  <Paragraphs>38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An Industry Perspective </vt:lpstr>
      <vt:lpstr>An Industry Perspective</vt:lpstr>
      <vt:lpstr>An Industry Perspective</vt:lpstr>
      <vt:lpstr>An Industry Perspective</vt:lpstr>
    </vt:vector>
  </TitlesOfParts>
  <Company>University of Memphis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J Masilak</dc:creator>
  <cp:lastModifiedBy>Kimberly Martin Grantham (kmgrnthm)</cp:lastModifiedBy>
  <cp:revision>56</cp:revision>
  <dcterms:created xsi:type="dcterms:W3CDTF">2003-05-06T16:24:21Z</dcterms:created>
  <dcterms:modified xsi:type="dcterms:W3CDTF">2012-01-17T16:43:12Z</dcterms:modified>
</cp:coreProperties>
</file>