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7" r:id="rId3"/>
    <p:sldId id="257" r:id="rId4"/>
    <p:sldId id="258" r:id="rId5"/>
    <p:sldId id="300" r:id="rId6"/>
    <p:sldId id="261" r:id="rId7"/>
    <p:sldId id="263" r:id="rId8"/>
    <p:sldId id="306" r:id="rId9"/>
    <p:sldId id="279" r:id="rId10"/>
    <p:sldId id="269" r:id="rId11"/>
    <p:sldId id="270" r:id="rId12"/>
    <p:sldId id="267" r:id="rId13"/>
    <p:sldId id="268" r:id="rId14"/>
    <p:sldId id="307" r:id="rId15"/>
    <p:sldId id="314" r:id="rId16"/>
    <p:sldId id="276" r:id="rId17"/>
    <p:sldId id="282" r:id="rId18"/>
    <p:sldId id="288" r:id="rId19"/>
    <p:sldId id="309" r:id="rId20"/>
    <p:sldId id="287" r:id="rId21"/>
    <p:sldId id="299" r:id="rId22"/>
    <p:sldId id="291" r:id="rId23"/>
    <p:sldId id="310" r:id="rId24"/>
    <p:sldId id="312" r:id="rId25"/>
    <p:sldId id="302" r:id="rId26"/>
    <p:sldId id="303" r:id="rId27"/>
    <p:sldId id="304" r:id="rId28"/>
    <p:sldId id="301" r:id="rId29"/>
    <p:sldId id="273" r:id="rId30"/>
    <p:sldId id="280" r:id="rId31"/>
    <p:sldId id="290" r:id="rId32"/>
    <p:sldId id="305"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036"/>
    <a:srgbClr val="52E13F"/>
    <a:srgbClr val="BED8BA"/>
    <a:srgbClr val="81B47A"/>
    <a:srgbClr val="95332B"/>
    <a:srgbClr val="AC3B32"/>
    <a:srgbClr val="52854B"/>
    <a:srgbClr val="5D755B"/>
    <a:srgbClr val="458B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8799C-AAB6-4216-B186-745F4B383C82}" type="doc">
      <dgm:prSet loTypeId="urn:microsoft.com/office/officeart/2005/8/layout/chart3" loCatId="relationship" qsTypeId="urn:microsoft.com/office/officeart/2005/8/quickstyle/3d2" qsCatId="3D" csTypeId="urn:microsoft.com/office/officeart/2005/8/colors/accent1_1" csCatId="accent1" phldr="1"/>
      <dgm:spPr/>
      <dgm:t>
        <a:bodyPr/>
        <a:lstStyle/>
        <a:p>
          <a:endParaRPr lang="en-US"/>
        </a:p>
      </dgm:t>
    </dgm:pt>
    <dgm:pt modelId="{791F6778-F2F6-4902-A712-399C55C25BED}">
      <dgm:prSet phldrT="[Text]" custT="1"/>
      <dgm:spPr>
        <a:solidFill>
          <a:schemeClr val="accent5">
            <a:lumMod val="75000"/>
            <a:alpha val="20000"/>
          </a:schemeClr>
        </a:solidFill>
        <a:ln w="12700">
          <a:noFill/>
        </a:ln>
        <a:effectLst/>
      </dgm:spPr>
      <dgm:t>
        <a:bodyPr/>
        <a:lstStyle/>
        <a:p>
          <a:pPr algn="r"/>
          <a:endParaRPr lang="en-US" sz="1050" b="1" dirty="0" smtClean="0">
            <a:solidFill>
              <a:schemeClr val="accent2">
                <a:lumMod val="50000"/>
              </a:schemeClr>
            </a:solidFill>
            <a:latin typeface="+mj-lt"/>
          </a:endParaRPr>
        </a:p>
        <a:p>
          <a:pPr algn="r"/>
          <a:endParaRPr lang="en-US" sz="1050" b="1" dirty="0" smtClean="0">
            <a:solidFill>
              <a:schemeClr val="accent2">
                <a:lumMod val="50000"/>
              </a:schemeClr>
            </a:solidFill>
            <a:latin typeface="+mj-lt"/>
          </a:endParaRPr>
        </a:p>
        <a:p>
          <a:pPr algn="r"/>
          <a:endParaRPr lang="en-US" sz="1050" b="1" dirty="0" smtClean="0">
            <a:solidFill>
              <a:schemeClr val="accent2">
                <a:lumMod val="50000"/>
              </a:schemeClr>
            </a:solidFill>
            <a:latin typeface="+mj-lt"/>
          </a:endParaRPr>
        </a:p>
        <a:p>
          <a:pPr algn="r"/>
          <a:endParaRPr lang="en-US" sz="900" b="1" dirty="0" smtClean="0">
            <a:sym typeface="Symbol"/>
          </a:endParaRPr>
        </a:p>
        <a:p>
          <a:pPr algn="r"/>
          <a:endParaRPr lang="en-US" sz="1050" b="1" dirty="0" smtClean="0">
            <a:sym typeface="Symbol"/>
          </a:endParaRPr>
        </a:p>
        <a:p>
          <a:pPr algn="r"/>
          <a:r>
            <a:rPr lang="en-US" sz="1050" b="1" dirty="0" smtClean="0"/>
            <a:t> </a:t>
          </a:r>
        </a:p>
        <a:p>
          <a:pPr algn="r"/>
          <a:endParaRPr lang="en-US" sz="1050" b="1" dirty="0"/>
        </a:p>
      </dgm:t>
    </dgm:pt>
    <dgm:pt modelId="{79660BB4-2274-40E2-89F3-D2D2C84FDC15}" type="parTrans" cxnId="{FC1497F8-7391-408F-A61D-81070260186E}">
      <dgm:prSet/>
      <dgm:spPr/>
      <dgm:t>
        <a:bodyPr/>
        <a:lstStyle/>
        <a:p>
          <a:endParaRPr lang="en-US"/>
        </a:p>
      </dgm:t>
    </dgm:pt>
    <dgm:pt modelId="{08A6FAE5-5D36-4035-91DD-081C0C2299BF}" type="sibTrans" cxnId="{FC1497F8-7391-408F-A61D-81070260186E}">
      <dgm:prSet/>
      <dgm:spPr/>
      <dgm:t>
        <a:bodyPr/>
        <a:lstStyle/>
        <a:p>
          <a:endParaRPr lang="en-US"/>
        </a:p>
      </dgm:t>
    </dgm:pt>
    <dgm:pt modelId="{2A2FF88E-F580-4420-8322-888D8F294A94}">
      <dgm:prSet phldrT="[Text]" custT="1"/>
      <dgm:spPr>
        <a:solidFill>
          <a:schemeClr val="accent4">
            <a:lumMod val="75000"/>
            <a:alpha val="20000"/>
          </a:schemeClr>
        </a:solidFill>
        <a:ln w="9525">
          <a:noFill/>
        </a:ln>
        <a:effectLst/>
      </dgm:spPr>
      <dgm:t>
        <a:bodyPr/>
        <a:lstStyle/>
        <a:p>
          <a:pPr algn="l"/>
          <a:r>
            <a:rPr lang="en-US" sz="900" b="1" dirty="0" smtClean="0">
              <a:sym typeface="Symbol"/>
            </a:rPr>
            <a:t>	</a:t>
          </a:r>
          <a:endParaRPr lang="en-US" sz="800" b="1" i="1" dirty="0" smtClean="0">
            <a:sym typeface="Symbol"/>
          </a:endParaRPr>
        </a:p>
        <a:p>
          <a:pPr algn="r"/>
          <a:endParaRPr lang="en-US" sz="900" b="1" dirty="0"/>
        </a:p>
      </dgm:t>
    </dgm:pt>
    <dgm:pt modelId="{9D9C2CA9-2B66-4422-8297-36C1D17EF708}" type="parTrans" cxnId="{6A989020-EE34-437F-A67B-D13FE1F0F604}">
      <dgm:prSet/>
      <dgm:spPr/>
      <dgm:t>
        <a:bodyPr/>
        <a:lstStyle/>
        <a:p>
          <a:endParaRPr lang="en-US"/>
        </a:p>
      </dgm:t>
    </dgm:pt>
    <dgm:pt modelId="{AE307FFB-1174-42DE-9FF8-9E3403144677}" type="sibTrans" cxnId="{6A989020-EE34-437F-A67B-D13FE1F0F604}">
      <dgm:prSet/>
      <dgm:spPr/>
      <dgm:t>
        <a:bodyPr/>
        <a:lstStyle/>
        <a:p>
          <a:endParaRPr lang="en-US"/>
        </a:p>
      </dgm:t>
    </dgm:pt>
    <dgm:pt modelId="{A77D076B-CC43-4B3C-8F9F-84957C391249}">
      <dgm:prSet phldrT="[Text]" custT="1"/>
      <dgm:spPr>
        <a:blipFill rotWithShape="0">
          <a:blip xmlns:r="http://schemas.openxmlformats.org/officeDocument/2006/relationships" r:embed="rId1"/>
          <a:stretch>
            <a:fillRect/>
          </a:stretch>
        </a:blipFill>
        <a:ln w="9525">
          <a:noFill/>
        </a:ln>
        <a:effectLst/>
      </dgm:spPr>
      <dgm:t>
        <a:bodyPr/>
        <a:lstStyle/>
        <a:p>
          <a:pPr algn="ctr">
            <a:spcAft>
              <a:spcPts val="0"/>
            </a:spcAft>
          </a:pPr>
          <a:r>
            <a:rPr lang="en-US" sz="900" b="1" dirty="0" smtClean="0">
              <a:sym typeface="Symbol"/>
            </a:rPr>
            <a:t> </a:t>
          </a: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ts val="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l">
            <a:spcAft>
              <a:spcPct val="35000"/>
            </a:spcAft>
          </a:pPr>
          <a:endParaRPr lang="en-US" sz="900" b="1" dirty="0" smtClean="0">
            <a:sym typeface="Symbol"/>
          </a:endParaRPr>
        </a:p>
        <a:p>
          <a:pPr algn="l">
            <a:spcAft>
              <a:spcPct val="35000"/>
            </a:spcAft>
          </a:pPr>
          <a:endParaRPr lang="en-US" sz="900" b="1" dirty="0" smtClean="0">
            <a:sym typeface="Symbol"/>
          </a:endParaRPr>
        </a:p>
        <a:p>
          <a:pPr algn="l">
            <a:spcAft>
              <a:spcPct val="35000"/>
            </a:spcAft>
          </a:pPr>
          <a:endParaRPr lang="en-US" sz="900" b="1" dirty="0" smtClean="0">
            <a:sym typeface="Symbol"/>
          </a:endParaRPr>
        </a:p>
        <a:p>
          <a:pPr algn="l">
            <a:spcAft>
              <a:spcPct val="35000"/>
            </a:spcAft>
          </a:pPr>
          <a:endParaRPr lang="en-US" sz="900" b="1" dirty="0" smtClean="0">
            <a:sym typeface="Symbol"/>
          </a:endParaRPr>
        </a:p>
        <a:p>
          <a:pPr algn="l">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smtClean="0">
            <a:sym typeface="Symbol"/>
          </a:endParaRPr>
        </a:p>
        <a:p>
          <a:pPr algn="ctr">
            <a:spcAft>
              <a:spcPct val="35000"/>
            </a:spcAft>
          </a:pPr>
          <a:endParaRPr lang="en-US" sz="900" b="1" dirty="0"/>
        </a:p>
      </dgm:t>
    </dgm:pt>
    <dgm:pt modelId="{8EECD5D6-BB56-4205-821A-69F1752B6FF0}" type="parTrans" cxnId="{4F9AB753-C820-46D5-8BA0-9FEDE59D6DB7}">
      <dgm:prSet/>
      <dgm:spPr/>
      <dgm:t>
        <a:bodyPr/>
        <a:lstStyle/>
        <a:p>
          <a:endParaRPr lang="en-US"/>
        </a:p>
      </dgm:t>
    </dgm:pt>
    <dgm:pt modelId="{6F34ACAD-7CA6-4857-BFE2-67960655D3C6}" type="sibTrans" cxnId="{4F9AB753-C820-46D5-8BA0-9FEDE59D6DB7}">
      <dgm:prSet/>
      <dgm:spPr/>
      <dgm:t>
        <a:bodyPr/>
        <a:lstStyle/>
        <a:p>
          <a:endParaRPr lang="en-US"/>
        </a:p>
      </dgm:t>
    </dgm:pt>
    <dgm:pt modelId="{4F61044D-3968-496A-8E12-CCECD3C5B286}">
      <dgm:prSet phldrT="[Text]"/>
      <dgm:spPr/>
      <dgm:t>
        <a:bodyPr/>
        <a:lstStyle/>
        <a:p>
          <a:endParaRPr lang="en-US" dirty="0"/>
        </a:p>
      </dgm:t>
    </dgm:pt>
    <dgm:pt modelId="{18284AE5-10A3-4452-8CF5-DFD6D4422728}" type="parTrans" cxnId="{896AE8E6-720F-434D-8446-2890CDD20BCE}">
      <dgm:prSet/>
      <dgm:spPr/>
      <dgm:t>
        <a:bodyPr/>
        <a:lstStyle/>
        <a:p>
          <a:endParaRPr lang="en-US"/>
        </a:p>
      </dgm:t>
    </dgm:pt>
    <dgm:pt modelId="{8EB18E4D-EAFB-4083-86D0-C6CC8D032331}" type="sibTrans" cxnId="{896AE8E6-720F-434D-8446-2890CDD20BCE}">
      <dgm:prSet/>
      <dgm:spPr/>
      <dgm:t>
        <a:bodyPr/>
        <a:lstStyle/>
        <a:p>
          <a:endParaRPr lang="en-US"/>
        </a:p>
      </dgm:t>
    </dgm:pt>
    <dgm:pt modelId="{F2BA8B52-83F3-4AFC-A4D5-0D4AC8DEE138}">
      <dgm:prSet phldrT="[Text]"/>
      <dgm:spPr/>
      <dgm:t>
        <a:bodyPr/>
        <a:lstStyle/>
        <a:p>
          <a:endParaRPr lang="en-US" dirty="0"/>
        </a:p>
      </dgm:t>
    </dgm:pt>
    <dgm:pt modelId="{9D68C5E6-3FA9-4C0B-89F3-B43A15AE46A8}" type="sibTrans" cxnId="{2B5694B6-0489-4589-9635-C948B019FAB3}">
      <dgm:prSet/>
      <dgm:spPr/>
      <dgm:t>
        <a:bodyPr/>
        <a:lstStyle/>
        <a:p>
          <a:endParaRPr lang="en-US"/>
        </a:p>
      </dgm:t>
    </dgm:pt>
    <dgm:pt modelId="{A5257402-83F4-4904-A629-43E0514F6B7C}" type="parTrans" cxnId="{2B5694B6-0489-4589-9635-C948B019FAB3}">
      <dgm:prSet/>
      <dgm:spPr/>
      <dgm:t>
        <a:bodyPr/>
        <a:lstStyle/>
        <a:p>
          <a:endParaRPr lang="en-US"/>
        </a:p>
      </dgm:t>
    </dgm:pt>
    <dgm:pt modelId="{A944A133-7095-48A6-800D-B16640CE7515}">
      <dgm:prSet phldrT="[Text]" custT="1"/>
      <dgm:spPr>
        <a:solidFill>
          <a:schemeClr val="accent3">
            <a:lumMod val="75000"/>
            <a:alpha val="20000"/>
          </a:schemeClr>
        </a:solidFill>
        <a:ln w="9525">
          <a:noFill/>
        </a:ln>
        <a:effectLst/>
      </dgm:spPr>
      <dgm:t>
        <a:bodyPr/>
        <a:lstStyle/>
        <a:p>
          <a:pPr algn="l"/>
          <a:endParaRPr lang="en-US" sz="900" b="1" dirty="0"/>
        </a:p>
      </dgm:t>
    </dgm:pt>
    <dgm:pt modelId="{34D63AC8-8A9B-486C-9A99-EB3A1FC21358}" type="parTrans" cxnId="{403E2F45-7A87-4C1B-BEC2-52B263E9EAAC}">
      <dgm:prSet/>
      <dgm:spPr/>
      <dgm:t>
        <a:bodyPr/>
        <a:lstStyle/>
        <a:p>
          <a:endParaRPr lang="en-US"/>
        </a:p>
      </dgm:t>
    </dgm:pt>
    <dgm:pt modelId="{BBBABB61-EC1C-417F-83E5-739F7AAF419D}" type="sibTrans" cxnId="{403E2F45-7A87-4C1B-BEC2-52B263E9EAAC}">
      <dgm:prSet/>
      <dgm:spPr/>
      <dgm:t>
        <a:bodyPr/>
        <a:lstStyle/>
        <a:p>
          <a:endParaRPr lang="en-US"/>
        </a:p>
      </dgm:t>
    </dgm:pt>
    <dgm:pt modelId="{E6808A8F-04E0-49E7-8945-ED16D718849C}">
      <dgm:prSet phldrT="[Text]" custT="1"/>
      <dgm:spPr>
        <a:solidFill>
          <a:schemeClr val="bg2">
            <a:lumMod val="25000"/>
            <a:alpha val="20000"/>
          </a:schemeClr>
        </a:solidFill>
        <a:ln w="9525">
          <a:noFill/>
        </a:ln>
        <a:effectLst/>
      </dgm:spPr>
      <dgm:t>
        <a:bodyPr/>
        <a:lstStyle/>
        <a:p>
          <a:pPr algn="l">
            <a:spcAft>
              <a:spcPct val="35000"/>
            </a:spcAft>
          </a:pPr>
          <a:endParaRPr lang="en-US" sz="900" b="1" dirty="0" smtClean="0"/>
        </a:p>
        <a:p>
          <a:pPr algn="l">
            <a:spcAft>
              <a:spcPct val="35000"/>
            </a:spcAft>
          </a:pPr>
          <a:endParaRPr lang="en-US" sz="900" b="1" dirty="0"/>
        </a:p>
      </dgm:t>
    </dgm:pt>
    <dgm:pt modelId="{22C73DC0-211C-4341-96B8-B36C7526ED5B}" type="parTrans" cxnId="{A923E5DC-FFC5-4A25-BC14-4023D7194DE2}">
      <dgm:prSet/>
      <dgm:spPr/>
      <dgm:t>
        <a:bodyPr/>
        <a:lstStyle/>
        <a:p>
          <a:endParaRPr lang="en-US"/>
        </a:p>
      </dgm:t>
    </dgm:pt>
    <dgm:pt modelId="{B91143CB-F9FA-43F3-A83B-ACF2A74BFAE4}" type="sibTrans" cxnId="{A923E5DC-FFC5-4A25-BC14-4023D7194DE2}">
      <dgm:prSet/>
      <dgm:spPr/>
      <dgm:t>
        <a:bodyPr/>
        <a:lstStyle/>
        <a:p>
          <a:endParaRPr lang="en-US"/>
        </a:p>
      </dgm:t>
    </dgm:pt>
    <dgm:pt modelId="{F0E8FB1D-AE5A-43A6-B722-EBF122BF2C92}">
      <dgm:prSet phldrT="[Text]" phldr="1" custLinFactNeighborX="-12588" custLinFactNeighborY="13291"/>
      <dgm:spPr/>
      <dgm:t>
        <a:bodyPr/>
        <a:lstStyle/>
        <a:p>
          <a:endParaRPr lang="en-US" dirty="0"/>
        </a:p>
      </dgm:t>
    </dgm:pt>
    <dgm:pt modelId="{F0DDB6C9-2D25-4B30-8BB8-1D5F129494F1}" type="parTrans" cxnId="{B7ED8A37-3A56-429F-8041-2407A5A225F6}">
      <dgm:prSet/>
      <dgm:spPr/>
      <dgm:t>
        <a:bodyPr/>
        <a:lstStyle/>
        <a:p>
          <a:endParaRPr lang="en-US"/>
        </a:p>
      </dgm:t>
    </dgm:pt>
    <dgm:pt modelId="{056202AC-AD18-4897-B4F1-F5A2BA187D7B}" type="sibTrans" cxnId="{B7ED8A37-3A56-429F-8041-2407A5A225F6}">
      <dgm:prSet/>
      <dgm:spPr/>
      <dgm:t>
        <a:bodyPr/>
        <a:lstStyle/>
        <a:p>
          <a:endParaRPr lang="en-US"/>
        </a:p>
      </dgm:t>
    </dgm:pt>
    <dgm:pt modelId="{3F52E13F-6DD0-4010-B793-5B29DFDACE71}">
      <dgm:prSet phldrT="[Text]" custT="1"/>
      <dgm:spPr>
        <a:solidFill>
          <a:schemeClr val="accent6">
            <a:lumMod val="75000"/>
            <a:alpha val="20000"/>
          </a:schemeClr>
        </a:solidFill>
        <a:ln w="9525">
          <a:noFill/>
        </a:ln>
        <a:effectLst/>
      </dgm:spPr>
      <dgm:t>
        <a:bodyPr/>
        <a:lstStyle/>
        <a:p>
          <a:pPr algn="r"/>
          <a:endParaRPr lang="en-US" sz="1050" b="1" dirty="0" smtClean="0"/>
        </a:p>
        <a:p>
          <a:pPr algn="r"/>
          <a:endParaRPr lang="en-US" sz="1050" b="1" dirty="0" smtClean="0">
            <a:sym typeface="Symbol"/>
          </a:endParaRPr>
        </a:p>
        <a:p>
          <a:pPr algn="r"/>
          <a:endParaRPr lang="en-US" sz="1050" b="1" dirty="0" smtClean="0">
            <a:sym typeface="Symbol"/>
          </a:endParaRPr>
        </a:p>
        <a:p>
          <a:pPr algn="l"/>
          <a:endParaRPr lang="en-US" sz="800" b="1" dirty="0" smtClean="0">
            <a:sym typeface="Symbol"/>
          </a:endParaRPr>
        </a:p>
        <a:p>
          <a:pPr algn="l"/>
          <a:endParaRPr lang="en-US" sz="1050" b="1" dirty="0"/>
        </a:p>
      </dgm:t>
    </dgm:pt>
    <dgm:pt modelId="{A203B9A7-EC54-47E3-A25F-2D38E04E3DC2}" type="parTrans" cxnId="{02B0D042-7042-43BC-AF8F-30BECF5DF25A}">
      <dgm:prSet/>
      <dgm:spPr/>
      <dgm:t>
        <a:bodyPr/>
        <a:lstStyle/>
        <a:p>
          <a:endParaRPr lang="en-US"/>
        </a:p>
      </dgm:t>
    </dgm:pt>
    <dgm:pt modelId="{D6690ACC-E528-487B-93BE-F05BDE9E7AFF}" type="sibTrans" cxnId="{02B0D042-7042-43BC-AF8F-30BECF5DF25A}">
      <dgm:prSet/>
      <dgm:spPr/>
      <dgm:t>
        <a:bodyPr/>
        <a:lstStyle/>
        <a:p>
          <a:endParaRPr lang="en-US"/>
        </a:p>
      </dgm:t>
    </dgm:pt>
    <dgm:pt modelId="{2373EFB2-9EA4-42F7-A680-97E2494BC36F}">
      <dgm:prSet phldrT="[Text]" custT="1"/>
      <dgm:spPr>
        <a:solidFill>
          <a:schemeClr val="tx2">
            <a:lumMod val="75000"/>
            <a:alpha val="40000"/>
          </a:schemeClr>
        </a:solidFill>
      </dgm:spPr>
      <dgm:t>
        <a:bodyPr/>
        <a:lstStyle/>
        <a:p>
          <a:endParaRPr lang="en-US" dirty="0"/>
        </a:p>
      </dgm:t>
    </dgm:pt>
    <dgm:pt modelId="{90E3FA1A-E53A-42B3-B36B-45983E22A208}" type="sibTrans" cxnId="{59DFC7E5-8484-4B9F-BC30-B049273C56CC}">
      <dgm:prSet/>
      <dgm:spPr/>
      <dgm:t>
        <a:bodyPr/>
        <a:lstStyle/>
        <a:p>
          <a:endParaRPr lang="en-US"/>
        </a:p>
      </dgm:t>
    </dgm:pt>
    <dgm:pt modelId="{A299EE64-0541-4ADD-953D-84FE44C78057}" type="parTrans" cxnId="{59DFC7E5-8484-4B9F-BC30-B049273C56CC}">
      <dgm:prSet/>
      <dgm:spPr/>
      <dgm:t>
        <a:bodyPr/>
        <a:lstStyle/>
        <a:p>
          <a:endParaRPr lang="en-US"/>
        </a:p>
      </dgm:t>
    </dgm:pt>
    <dgm:pt modelId="{03A199C4-9963-41AE-8073-636B3325F185}" type="pres">
      <dgm:prSet presAssocID="{BC78799C-AAB6-4216-B186-745F4B383C82}" presName="compositeShape" presStyleCnt="0">
        <dgm:presLayoutVars>
          <dgm:chMax val="7"/>
          <dgm:dir/>
          <dgm:resizeHandles val="exact"/>
        </dgm:presLayoutVars>
      </dgm:prSet>
      <dgm:spPr/>
      <dgm:t>
        <a:bodyPr/>
        <a:lstStyle/>
        <a:p>
          <a:endParaRPr lang="en-US"/>
        </a:p>
      </dgm:t>
    </dgm:pt>
    <dgm:pt modelId="{5062863E-4A74-4DC1-870C-8513E302827C}" type="pres">
      <dgm:prSet presAssocID="{BC78799C-AAB6-4216-B186-745F4B383C82}" presName="wedge1" presStyleLbl="node1" presStyleIdx="0" presStyleCnt="7" custAng="0" custScaleX="135580" custScaleY="123107" custLinFactNeighborX="-1776" custLinFactNeighborY="8933"/>
      <dgm:spPr/>
      <dgm:t>
        <a:bodyPr/>
        <a:lstStyle/>
        <a:p>
          <a:endParaRPr lang="en-US"/>
        </a:p>
      </dgm:t>
    </dgm:pt>
    <dgm:pt modelId="{F1BB50EE-B697-47F6-9A61-99AA05F4FD99}" type="pres">
      <dgm:prSet presAssocID="{BC78799C-AAB6-4216-B186-745F4B383C82}" presName="wedge1Tx" presStyleLbl="node1" presStyleIdx="0" presStyleCnt="7">
        <dgm:presLayoutVars>
          <dgm:chMax val="0"/>
          <dgm:chPref val="0"/>
          <dgm:bulletEnabled val="1"/>
        </dgm:presLayoutVars>
      </dgm:prSet>
      <dgm:spPr/>
      <dgm:t>
        <a:bodyPr/>
        <a:lstStyle/>
        <a:p>
          <a:endParaRPr lang="en-US"/>
        </a:p>
      </dgm:t>
    </dgm:pt>
    <dgm:pt modelId="{A3742AF7-BF4A-4C8C-A2A5-456D97D43C6D}" type="pres">
      <dgm:prSet presAssocID="{BC78799C-AAB6-4216-B186-745F4B383C82}" presName="wedge2" presStyleLbl="node1" presStyleIdx="1" presStyleCnt="7" custScaleX="129444" custScaleY="129188" custLinFactNeighborX="2879" custLinFactNeighborY="3524"/>
      <dgm:spPr/>
      <dgm:t>
        <a:bodyPr/>
        <a:lstStyle/>
        <a:p>
          <a:endParaRPr lang="en-US"/>
        </a:p>
      </dgm:t>
    </dgm:pt>
    <dgm:pt modelId="{90BC7303-B188-4953-BF89-2342B524E241}" type="pres">
      <dgm:prSet presAssocID="{BC78799C-AAB6-4216-B186-745F4B383C82}" presName="wedge2Tx" presStyleLbl="node1" presStyleIdx="1" presStyleCnt="7">
        <dgm:presLayoutVars>
          <dgm:chMax val="0"/>
          <dgm:chPref val="0"/>
          <dgm:bulletEnabled val="1"/>
        </dgm:presLayoutVars>
      </dgm:prSet>
      <dgm:spPr/>
      <dgm:t>
        <a:bodyPr/>
        <a:lstStyle/>
        <a:p>
          <a:endParaRPr lang="en-US"/>
        </a:p>
      </dgm:t>
    </dgm:pt>
    <dgm:pt modelId="{C2412F02-E955-4DE8-AB61-05602FD769BD}" type="pres">
      <dgm:prSet presAssocID="{BC78799C-AAB6-4216-B186-745F4B383C82}" presName="wedge3" presStyleLbl="node1" presStyleIdx="2" presStyleCnt="7" custScaleX="131888" custScaleY="124728" custLinFactNeighborX="1649" custLinFactNeighborY="5485"/>
      <dgm:spPr/>
      <dgm:t>
        <a:bodyPr/>
        <a:lstStyle/>
        <a:p>
          <a:endParaRPr lang="en-US"/>
        </a:p>
      </dgm:t>
    </dgm:pt>
    <dgm:pt modelId="{D8D18CCE-657D-4304-8724-8B0DBE54617C}" type="pres">
      <dgm:prSet presAssocID="{BC78799C-AAB6-4216-B186-745F4B383C82}" presName="wedge3Tx" presStyleLbl="node1" presStyleIdx="2" presStyleCnt="7">
        <dgm:presLayoutVars>
          <dgm:chMax val="0"/>
          <dgm:chPref val="0"/>
          <dgm:bulletEnabled val="1"/>
        </dgm:presLayoutVars>
      </dgm:prSet>
      <dgm:spPr/>
      <dgm:t>
        <a:bodyPr/>
        <a:lstStyle/>
        <a:p>
          <a:endParaRPr lang="en-US"/>
        </a:p>
      </dgm:t>
    </dgm:pt>
    <dgm:pt modelId="{D3A8F9D4-E7C5-4BE2-83F1-1E1EF905147E}" type="pres">
      <dgm:prSet presAssocID="{BC78799C-AAB6-4216-B186-745F4B383C82}" presName="wedge4" presStyleLbl="node1" presStyleIdx="3" presStyleCnt="7" custScaleX="142304" custScaleY="141215" custLinFactNeighborX="1849" custLinFactNeighborY="9640"/>
      <dgm:spPr>
        <a:solidFill>
          <a:srgbClr val="C00000">
            <a:alpha val="20000"/>
          </a:srgbClr>
        </a:solidFill>
        <a:ln w="9525">
          <a:noFill/>
        </a:ln>
        <a:effectLst/>
      </dgm:spPr>
      <dgm:t>
        <a:bodyPr/>
        <a:lstStyle/>
        <a:p>
          <a:endParaRPr lang="en-US"/>
        </a:p>
      </dgm:t>
    </dgm:pt>
    <dgm:pt modelId="{B979D097-352C-4D57-BE7D-5684B2C16A24}" type="pres">
      <dgm:prSet presAssocID="{BC78799C-AAB6-4216-B186-745F4B383C82}" presName="wedge4Tx" presStyleLbl="node1" presStyleIdx="3" presStyleCnt="7">
        <dgm:presLayoutVars>
          <dgm:chMax val="0"/>
          <dgm:chPref val="0"/>
          <dgm:bulletEnabled val="1"/>
        </dgm:presLayoutVars>
      </dgm:prSet>
      <dgm:spPr/>
      <dgm:t>
        <a:bodyPr/>
        <a:lstStyle/>
        <a:p>
          <a:endParaRPr lang="en-US"/>
        </a:p>
      </dgm:t>
    </dgm:pt>
    <dgm:pt modelId="{BBD1C703-E272-46C1-BC79-5A2598AE19CC}" type="pres">
      <dgm:prSet presAssocID="{BC78799C-AAB6-4216-B186-745F4B383C82}" presName="wedge5" presStyleLbl="node1" presStyleIdx="4" presStyleCnt="7" custScaleX="128204" custScaleY="119360" custLinFactNeighborX="713" custLinFactNeighborY="4482"/>
      <dgm:spPr/>
      <dgm:t>
        <a:bodyPr/>
        <a:lstStyle/>
        <a:p>
          <a:endParaRPr lang="en-US"/>
        </a:p>
      </dgm:t>
    </dgm:pt>
    <dgm:pt modelId="{74E5BAFE-4F88-46CF-9993-F7FDD6F7EEAF}" type="pres">
      <dgm:prSet presAssocID="{BC78799C-AAB6-4216-B186-745F4B383C82}" presName="wedge5Tx" presStyleLbl="node1" presStyleIdx="4" presStyleCnt="7">
        <dgm:presLayoutVars>
          <dgm:chMax val="0"/>
          <dgm:chPref val="0"/>
          <dgm:bulletEnabled val="1"/>
        </dgm:presLayoutVars>
      </dgm:prSet>
      <dgm:spPr/>
      <dgm:t>
        <a:bodyPr/>
        <a:lstStyle/>
        <a:p>
          <a:endParaRPr lang="en-US"/>
        </a:p>
      </dgm:t>
    </dgm:pt>
    <dgm:pt modelId="{E9ACF5A7-992F-43CB-AD54-83A4EA80594C}" type="pres">
      <dgm:prSet presAssocID="{BC78799C-AAB6-4216-B186-745F4B383C82}" presName="wedge6" presStyleLbl="node1" presStyleIdx="5" presStyleCnt="7" custScaleX="124468" custScaleY="119099" custLinFactNeighborX="-1406" custLinFactNeighborY="3118"/>
      <dgm:spPr/>
      <dgm:t>
        <a:bodyPr/>
        <a:lstStyle/>
        <a:p>
          <a:endParaRPr lang="en-US"/>
        </a:p>
      </dgm:t>
    </dgm:pt>
    <dgm:pt modelId="{C7A4B39D-B6C5-41E9-9B87-A07FFB26449C}" type="pres">
      <dgm:prSet presAssocID="{BC78799C-AAB6-4216-B186-745F4B383C82}" presName="wedge6Tx" presStyleLbl="node1" presStyleIdx="5" presStyleCnt="7">
        <dgm:presLayoutVars>
          <dgm:chMax val="0"/>
          <dgm:chPref val="0"/>
          <dgm:bulletEnabled val="1"/>
        </dgm:presLayoutVars>
      </dgm:prSet>
      <dgm:spPr/>
      <dgm:t>
        <a:bodyPr/>
        <a:lstStyle/>
        <a:p>
          <a:endParaRPr lang="en-US"/>
        </a:p>
      </dgm:t>
    </dgm:pt>
    <dgm:pt modelId="{D4B061C2-43BA-450B-98DF-0EB2709DD1F3}" type="pres">
      <dgm:prSet presAssocID="{BC78799C-AAB6-4216-B186-745F4B383C82}" presName="wedge7" presStyleLbl="node1" presStyleIdx="6" presStyleCnt="7" custScaleX="122028" custScaleY="120385" custLinFactNeighborX="-367" custLinFactNeighborY="2215"/>
      <dgm:spPr/>
      <dgm:t>
        <a:bodyPr/>
        <a:lstStyle/>
        <a:p>
          <a:endParaRPr lang="en-US"/>
        </a:p>
      </dgm:t>
    </dgm:pt>
    <dgm:pt modelId="{8EE504F9-D9F8-405A-9B8A-8772DF946786}" type="pres">
      <dgm:prSet presAssocID="{BC78799C-AAB6-4216-B186-745F4B383C82}" presName="wedge7Tx" presStyleLbl="node1" presStyleIdx="6" presStyleCnt="7">
        <dgm:presLayoutVars>
          <dgm:chMax val="0"/>
          <dgm:chPref val="0"/>
          <dgm:bulletEnabled val="1"/>
        </dgm:presLayoutVars>
      </dgm:prSet>
      <dgm:spPr/>
      <dgm:t>
        <a:bodyPr/>
        <a:lstStyle/>
        <a:p>
          <a:endParaRPr lang="en-US"/>
        </a:p>
      </dgm:t>
    </dgm:pt>
  </dgm:ptLst>
  <dgm:cxnLst>
    <dgm:cxn modelId="{6A989020-EE34-437F-A67B-D13FE1F0F604}" srcId="{BC78799C-AAB6-4216-B186-745F4B383C82}" destId="{2A2FF88E-F580-4420-8322-888D8F294A94}" srcOrd="1" destOrd="0" parTransId="{9D9C2CA9-2B66-4422-8297-36C1D17EF708}" sibTransId="{AE307FFB-1174-42DE-9FF8-9E3403144677}"/>
    <dgm:cxn modelId="{20621375-0579-499C-8D28-0E11DED939D6}" type="presOf" srcId="{A944A133-7095-48A6-800D-B16640CE7515}" destId="{E9ACF5A7-992F-43CB-AD54-83A4EA80594C}" srcOrd="0" destOrd="0" presId="urn:microsoft.com/office/officeart/2005/8/layout/chart3"/>
    <dgm:cxn modelId="{FC1497F8-7391-408F-A61D-81070260186E}" srcId="{BC78799C-AAB6-4216-B186-745F4B383C82}" destId="{791F6778-F2F6-4902-A712-399C55C25BED}" srcOrd="0" destOrd="0" parTransId="{79660BB4-2274-40E2-89F3-D2D2C84FDC15}" sibTransId="{08A6FAE5-5D36-4035-91DD-081C0C2299BF}"/>
    <dgm:cxn modelId="{CE07BB7B-5876-4322-BA05-A6D48A545D6B}" type="presOf" srcId="{2373EFB2-9EA4-42F7-A680-97E2494BC36F}" destId="{8EE504F9-D9F8-405A-9B8A-8772DF946786}" srcOrd="1" destOrd="0" presId="urn:microsoft.com/office/officeart/2005/8/layout/chart3"/>
    <dgm:cxn modelId="{2B5694B6-0489-4589-9635-C948B019FAB3}" srcId="{BC78799C-AAB6-4216-B186-745F4B383C82}" destId="{F2BA8B52-83F3-4AFC-A4D5-0D4AC8DEE138}" srcOrd="8" destOrd="0" parTransId="{A5257402-83F4-4904-A629-43E0514F6B7C}" sibTransId="{9D68C5E6-3FA9-4C0B-89F3-B43A15AE46A8}"/>
    <dgm:cxn modelId="{4F9AB753-C820-46D5-8BA0-9FEDE59D6DB7}" srcId="{BC78799C-AAB6-4216-B186-745F4B383C82}" destId="{A77D076B-CC43-4B3C-8F9F-84957C391249}" srcOrd="3" destOrd="0" parTransId="{8EECD5D6-BB56-4205-821A-69F1752B6FF0}" sibTransId="{6F34ACAD-7CA6-4857-BFE2-67960655D3C6}"/>
    <dgm:cxn modelId="{D343ED3F-F972-454E-BB40-1342CB2E3652}" type="presOf" srcId="{3F52E13F-6DD0-4010-B793-5B29DFDACE71}" destId="{D8D18CCE-657D-4304-8724-8B0DBE54617C}" srcOrd="1" destOrd="0" presId="urn:microsoft.com/office/officeart/2005/8/layout/chart3"/>
    <dgm:cxn modelId="{896AE8E6-720F-434D-8446-2890CDD20BCE}" srcId="{BC78799C-AAB6-4216-B186-745F4B383C82}" destId="{4F61044D-3968-496A-8E12-CCECD3C5B286}" srcOrd="7" destOrd="0" parTransId="{18284AE5-10A3-4452-8CF5-DFD6D4422728}" sibTransId="{8EB18E4D-EAFB-4083-86D0-C6CC8D032331}"/>
    <dgm:cxn modelId="{17418251-5AE9-4738-9A0D-39327D9ECE3A}" type="presOf" srcId="{791F6778-F2F6-4902-A712-399C55C25BED}" destId="{F1BB50EE-B697-47F6-9A61-99AA05F4FD99}" srcOrd="1" destOrd="0" presId="urn:microsoft.com/office/officeart/2005/8/layout/chart3"/>
    <dgm:cxn modelId="{D02B38B9-94C7-483D-BCA4-1DD2C34478EB}" type="presOf" srcId="{BC78799C-AAB6-4216-B186-745F4B383C82}" destId="{03A199C4-9963-41AE-8073-636B3325F185}" srcOrd="0" destOrd="0" presId="urn:microsoft.com/office/officeart/2005/8/layout/chart3"/>
    <dgm:cxn modelId="{4DE89B16-BD79-4529-A6D8-CC14F41AFF68}" type="presOf" srcId="{2A2FF88E-F580-4420-8322-888D8F294A94}" destId="{90BC7303-B188-4953-BF89-2342B524E241}" srcOrd="1" destOrd="0" presId="urn:microsoft.com/office/officeart/2005/8/layout/chart3"/>
    <dgm:cxn modelId="{403E2F45-7A87-4C1B-BEC2-52B263E9EAAC}" srcId="{BC78799C-AAB6-4216-B186-745F4B383C82}" destId="{A944A133-7095-48A6-800D-B16640CE7515}" srcOrd="5" destOrd="0" parTransId="{34D63AC8-8A9B-486C-9A99-EB3A1FC21358}" sibTransId="{BBBABB61-EC1C-417F-83E5-739F7AAF419D}"/>
    <dgm:cxn modelId="{600A7A1F-9EE1-4E6A-869B-BD0B7F45222E}" type="presOf" srcId="{A944A133-7095-48A6-800D-B16640CE7515}" destId="{C7A4B39D-B6C5-41E9-9B87-A07FFB26449C}" srcOrd="1" destOrd="0" presId="urn:microsoft.com/office/officeart/2005/8/layout/chart3"/>
    <dgm:cxn modelId="{E6171EFE-3CF3-4B3B-9871-407030F745FC}" type="presOf" srcId="{791F6778-F2F6-4902-A712-399C55C25BED}" destId="{5062863E-4A74-4DC1-870C-8513E302827C}" srcOrd="0" destOrd="0" presId="urn:microsoft.com/office/officeart/2005/8/layout/chart3"/>
    <dgm:cxn modelId="{02B0D042-7042-43BC-AF8F-30BECF5DF25A}" srcId="{BC78799C-AAB6-4216-B186-745F4B383C82}" destId="{3F52E13F-6DD0-4010-B793-5B29DFDACE71}" srcOrd="2" destOrd="0" parTransId="{A203B9A7-EC54-47E3-A25F-2D38E04E3DC2}" sibTransId="{D6690ACC-E528-487B-93BE-F05BDE9E7AFF}"/>
    <dgm:cxn modelId="{5D74D987-9B9A-4A37-8627-642FFF7E7F45}" type="presOf" srcId="{3F52E13F-6DD0-4010-B793-5B29DFDACE71}" destId="{C2412F02-E955-4DE8-AB61-05602FD769BD}" srcOrd="0" destOrd="0" presId="urn:microsoft.com/office/officeart/2005/8/layout/chart3"/>
    <dgm:cxn modelId="{B7ED8A37-3A56-429F-8041-2407A5A225F6}" srcId="{BC78799C-AAB6-4216-B186-745F4B383C82}" destId="{F0E8FB1D-AE5A-43A6-B722-EBF122BF2C92}" srcOrd="9" destOrd="0" parTransId="{F0DDB6C9-2D25-4B30-8BB8-1D5F129494F1}" sibTransId="{056202AC-AD18-4897-B4F1-F5A2BA187D7B}"/>
    <dgm:cxn modelId="{DAD24C45-B3FC-4D71-9D7F-3805308DFA55}" type="presOf" srcId="{A77D076B-CC43-4B3C-8F9F-84957C391249}" destId="{B979D097-352C-4D57-BE7D-5684B2C16A24}" srcOrd="1" destOrd="0" presId="urn:microsoft.com/office/officeart/2005/8/layout/chart3"/>
    <dgm:cxn modelId="{01CC5C04-3668-4AE4-83EB-4BEDEB778AB1}" type="presOf" srcId="{A77D076B-CC43-4B3C-8F9F-84957C391249}" destId="{D3A8F9D4-E7C5-4BE2-83F1-1E1EF905147E}" srcOrd="0" destOrd="0" presId="urn:microsoft.com/office/officeart/2005/8/layout/chart3"/>
    <dgm:cxn modelId="{A923E5DC-FFC5-4A25-BC14-4023D7194DE2}" srcId="{BC78799C-AAB6-4216-B186-745F4B383C82}" destId="{E6808A8F-04E0-49E7-8945-ED16D718849C}" srcOrd="4" destOrd="0" parTransId="{22C73DC0-211C-4341-96B8-B36C7526ED5B}" sibTransId="{B91143CB-F9FA-43F3-A83B-ACF2A74BFAE4}"/>
    <dgm:cxn modelId="{DCC3EF78-4376-4923-ACBB-9D4A88C5F5D8}" type="presOf" srcId="{2373EFB2-9EA4-42F7-A680-97E2494BC36F}" destId="{D4B061C2-43BA-450B-98DF-0EB2709DD1F3}" srcOrd="0" destOrd="0" presId="urn:microsoft.com/office/officeart/2005/8/layout/chart3"/>
    <dgm:cxn modelId="{59DFC7E5-8484-4B9F-BC30-B049273C56CC}" srcId="{BC78799C-AAB6-4216-B186-745F4B383C82}" destId="{2373EFB2-9EA4-42F7-A680-97E2494BC36F}" srcOrd="6" destOrd="0" parTransId="{A299EE64-0541-4ADD-953D-84FE44C78057}" sibTransId="{90E3FA1A-E53A-42B3-B36B-45983E22A208}"/>
    <dgm:cxn modelId="{554ECE32-FEB7-4594-A7A7-487EFC0CD021}" type="presOf" srcId="{E6808A8F-04E0-49E7-8945-ED16D718849C}" destId="{BBD1C703-E272-46C1-BC79-5A2598AE19CC}" srcOrd="0" destOrd="0" presId="urn:microsoft.com/office/officeart/2005/8/layout/chart3"/>
    <dgm:cxn modelId="{84175703-D1FF-4A1F-967A-3269E7E99B77}" type="presOf" srcId="{E6808A8F-04E0-49E7-8945-ED16D718849C}" destId="{74E5BAFE-4F88-46CF-9993-F7FDD6F7EEAF}" srcOrd="1" destOrd="0" presId="urn:microsoft.com/office/officeart/2005/8/layout/chart3"/>
    <dgm:cxn modelId="{8A3B53F4-CE9F-4C95-B82F-F265C4EC943E}" type="presOf" srcId="{2A2FF88E-F580-4420-8322-888D8F294A94}" destId="{A3742AF7-BF4A-4C8C-A2A5-456D97D43C6D}" srcOrd="0" destOrd="0" presId="urn:microsoft.com/office/officeart/2005/8/layout/chart3"/>
    <dgm:cxn modelId="{0170EDC9-1E98-4061-858E-5B887FAA6CFC}" type="presParOf" srcId="{03A199C4-9963-41AE-8073-636B3325F185}" destId="{5062863E-4A74-4DC1-870C-8513E302827C}" srcOrd="0" destOrd="0" presId="urn:microsoft.com/office/officeart/2005/8/layout/chart3"/>
    <dgm:cxn modelId="{9BA43893-7FE1-46CD-A43A-D492CFF44639}" type="presParOf" srcId="{03A199C4-9963-41AE-8073-636B3325F185}" destId="{F1BB50EE-B697-47F6-9A61-99AA05F4FD99}" srcOrd="1" destOrd="0" presId="urn:microsoft.com/office/officeart/2005/8/layout/chart3"/>
    <dgm:cxn modelId="{56D68B3F-D8E4-4ED3-AB2D-64A132953747}" type="presParOf" srcId="{03A199C4-9963-41AE-8073-636B3325F185}" destId="{A3742AF7-BF4A-4C8C-A2A5-456D97D43C6D}" srcOrd="2" destOrd="0" presId="urn:microsoft.com/office/officeart/2005/8/layout/chart3"/>
    <dgm:cxn modelId="{8445AC9B-FBD8-4746-A964-1AAF3D18384C}" type="presParOf" srcId="{03A199C4-9963-41AE-8073-636B3325F185}" destId="{90BC7303-B188-4953-BF89-2342B524E241}" srcOrd="3" destOrd="0" presId="urn:microsoft.com/office/officeart/2005/8/layout/chart3"/>
    <dgm:cxn modelId="{1FB70E3A-6F50-47AB-AFAD-DB0B6CCB582C}" type="presParOf" srcId="{03A199C4-9963-41AE-8073-636B3325F185}" destId="{C2412F02-E955-4DE8-AB61-05602FD769BD}" srcOrd="4" destOrd="0" presId="urn:microsoft.com/office/officeart/2005/8/layout/chart3"/>
    <dgm:cxn modelId="{A38668A9-404D-4EDB-8971-3DA7B75B6AD1}" type="presParOf" srcId="{03A199C4-9963-41AE-8073-636B3325F185}" destId="{D8D18CCE-657D-4304-8724-8B0DBE54617C}" srcOrd="5" destOrd="0" presId="urn:microsoft.com/office/officeart/2005/8/layout/chart3"/>
    <dgm:cxn modelId="{5E8E5158-2CCF-4BDC-9DD8-A256DB69DD22}" type="presParOf" srcId="{03A199C4-9963-41AE-8073-636B3325F185}" destId="{D3A8F9D4-E7C5-4BE2-83F1-1E1EF905147E}" srcOrd="6" destOrd="0" presId="urn:microsoft.com/office/officeart/2005/8/layout/chart3"/>
    <dgm:cxn modelId="{080A01CE-3D09-46DF-90C4-DA59DA21C1B9}" type="presParOf" srcId="{03A199C4-9963-41AE-8073-636B3325F185}" destId="{B979D097-352C-4D57-BE7D-5684B2C16A24}" srcOrd="7" destOrd="0" presId="urn:microsoft.com/office/officeart/2005/8/layout/chart3"/>
    <dgm:cxn modelId="{ACB1059F-056F-433A-9C42-85F62C416ABF}" type="presParOf" srcId="{03A199C4-9963-41AE-8073-636B3325F185}" destId="{BBD1C703-E272-46C1-BC79-5A2598AE19CC}" srcOrd="8" destOrd="0" presId="urn:microsoft.com/office/officeart/2005/8/layout/chart3"/>
    <dgm:cxn modelId="{591E1D7F-F880-45D4-AEAE-B94436A41754}" type="presParOf" srcId="{03A199C4-9963-41AE-8073-636B3325F185}" destId="{74E5BAFE-4F88-46CF-9993-F7FDD6F7EEAF}" srcOrd="9" destOrd="0" presId="urn:microsoft.com/office/officeart/2005/8/layout/chart3"/>
    <dgm:cxn modelId="{38B9CF51-0994-4621-AC86-F81B931B30EF}" type="presParOf" srcId="{03A199C4-9963-41AE-8073-636B3325F185}" destId="{E9ACF5A7-992F-43CB-AD54-83A4EA80594C}" srcOrd="10" destOrd="0" presId="urn:microsoft.com/office/officeart/2005/8/layout/chart3"/>
    <dgm:cxn modelId="{2C6424B6-6F97-4E64-AC35-8AFE392AA423}" type="presParOf" srcId="{03A199C4-9963-41AE-8073-636B3325F185}" destId="{C7A4B39D-B6C5-41E9-9B87-A07FFB26449C}" srcOrd="11" destOrd="0" presId="urn:microsoft.com/office/officeart/2005/8/layout/chart3"/>
    <dgm:cxn modelId="{30D69557-4C99-43C3-8675-BCFC2FD1B6EA}" type="presParOf" srcId="{03A199C4-9963-41AE-8073-636B3325F185}" destId="{D4B061C2-43BA-450B-98DF-0EB2709DD1F3}" srcOrd="12" destOrd="0" presId="urn:microsoft.com/office/officeart/2005/8/layout/chart3"/>
    <dgm:cxn modelId="{C0D00E70-623F-451D-9922-928197F1BD44}" type="presParOf" srcId="{03A199C4-9963-41AE-8073-636B3325F185}" destId="{8EE504F9-D9F8-405A-9B8A-8772DF946786}" srcOrd="13" destOrd="0" presId="urn:microsoft.com/office/officeart/2005/8/layout/chart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9012B-4978-4807-A2EE-BEAE737AFC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B9F4D6-ED85-48B6-8E58-F200CFD4CC53}">
      <dgm:prSet phldrT="[Text]" custT="1"/>
      <dgm:spPr>
        <a:solidFill>
          <a:srgbClr val="3B6036"/>
        </a:solidFill>
        <a:ln w="28575">
          <a:solidFill>
            <a:schemeClr val="tx1">
              <a:lumMod val="85000"/>
              <a:lumOff val="15000"/>
            </a:schemeClr>
          </a:solidFill>
        </a:ln>
      </dgm:spPr>
      <dgm:t>
        <a:bodyPr/>
        <a:lstStyle/>
        <a:p>
          <a:pPr algn="ctr"/>
          <a:r>
            <a:rPr lang="en-US" sz="1400" b="1" i="1" dirty="0" smtClean="0">
              <a:solidFill>
                <a:schemeClr val="bg1"/>
              </a:solidFill>
            </a:rPr>
            <a:t>Complete</a:t>
          </a:r>
          <a:r>
            <a:rPr lang="en-US" sz="1400" b="1" dirty="0" smtClean="0">
              <a:solidFill>
                <a:schemeClr val="bg1"/>
              </a:solidFill>
            </a:rPr>
            <a:t> </a:t>
          </a:r>
          <a:r>
            <a:rPr lang="en-US" sz="1400" b="1" i="1" dirty="0" smtClean="0">
              <a:solidFill>
                <a:schemeClr val="bg1"/>
              </a:solidFill>
            </a:rPr>
            <a:t>current</a:t>
          </a:r>
        </a:p>
        <a:p>
          <a:pPr algn="ctr"/>
          <a:r>
            <a:rPr lang="en-US" sz="1400" b="1" dirty="0" smtClean="0">
              <a:solidFill>
                <a:schemeClr val="bg1"/>
              </a:solidFill>
            </a:rPr>
            <a:t>TECHNOLOGY PLAN FOR GOODS MOVEMENT</a:t>
          </a:r>
        </a:p>
        <a:p>
          <a:pPr algn="ctr"/>
          <a:endParaRPr lang="en-US" sz="800" b="1" i="1" dirty="0" smtClean="0">
            <a:solidFill>
              <a:schemeClr val="bg1"/>
            </a:solidFill>
          </a:endParaRPr>
        </a:p>
        <a:p>
          <a:pPr algn="ctr"/>
          <a:r>
            <a:rPr lang="en-US" sz="1400" b="1" i="1" dirty="0" smtClean="0">
              <a:solidFill>
                <a:schemeClr val="bg1"/>
              </a:solidFill>
            </a:rPr>
            <a:t>2012</a:t>
          </a:r>
          <a:endParaRPr lang="en-US" sz="1400" b="1" i="1" dirty="0">
            <a:solidFill>
              <a:schemeClr val="bg1"/>
            </a:solidFill>
          </a:endParaRPr>
        </a:p>
      </dgm:t>
    </dgm:pt>
    <dgm:pt modelId="{D2CA49FC-7BBE-46E5-B1FD-37BA1AD601EB}" type="parTrans" cxnId="{77793879-3054-4D0A-905A-FB760FAE2C5A}">
      <dgm:prSet/>
      <dgm:spPr/>
      <dgm:t>
        <a:bodyPr/>
        <a:lstStyle/>
        <a:p>
          <a:endParaRPr lang="en-US"/>
        </a:p>
      </dgm:t>
    </dgm:pt>
    <dgm:pt modelId="{826F84DA-B2F9-48F1-8CBE-79E3318733E2}" type="sibTrans" cxnId="{77793879-3054-4D0A-905A-FB760FAE2C5A}">
      <dgm:prSet/>
      <dgm:spPr/>
      <dgm:t>
        <a:bodyPr/>
        <a:lstStyle/>
        <a:p>
          <a:endParaRPr lang="en-US"/>
        </a:p>
      </dgm:t>
    </dgm:pt>
    <dgm:pt modelId="{C67AC8D1-0256-46A3-8D89-478CCC6F1180}">
      <dgm:prSet phldrT="[Text]" custT="1"/>
      <dgm:spPr>
        <a:solidFill>
          <a:srgbClr val="3B6036"/>
        </a:solidFill>
        <a:ln w="28575">
          <a:solidFill>
            <a:schemeClr val="tx1">
              <a:lumMod val="85000"/>
              <a:lumOff val="15000"/>
            </a:schemeClr>
          </a:solidFill>
        </a:ln>
      </dgm:spPr>
      <dgm:t>
        <a:bodyPr/>
        <a:lstStyle/>
        <a:p>
          <a:r>
            <a:rPr lang="en-US" sz="1400" dirty="0" smtClean="0"/>
            <a:t/>
          </a:r>
          <a:br>
            <a:rPr lang="en-US" sz="1400" dirty="0" smtClean="0"/>
          </a:br>
          <a:endParaRPr lang="en-US" sz="1400" dirty="0" smtClean="0"/>
        </a:p>
        <a:p>
          <a:endParaRPr lang="en-US" sz="800" b="1" i="1" dirty="0" smtClean="0"/>
        </a:p>
        <a:p>
          <a:r>
            <a:rPr lang="en-US" sz="1400" b="1" i="1" dirty="0" smtClean="0"/>
            <a:t>Develop</a:t>
          </a:r>
        </a:p>
        <a:p>
          <a:r>
            <a:rPr lang="en-US" sz="1400" b="1" dirty="0" smtClean="0"/>
            <a:t> ITS PRIORITIZATION PLAN</a:t>
          </a:r>
        </a:p>
        <a:p>
          <a:endParaRPr lang="en-US" sz="800" b="1" i="1" dirty="0" smtClean="0"/>
        </a:p>
        <a:p>
          <a:r>
            <a:rPr lang="en-US" sz="1400" b="1" i="1" dirty="0" smtClean="0"/>
            <a:t>2012</a:t>
          </a:r>
        </a:p>
        <a:p>
          <a:endParaRPr lang="en-US" sz="1400" b="1" dirty="0" smtClean="0"/>
        </a:p>
        <a:p>
          <a:endParaRPr lang="en-US" sz="1400" b="1" dirty="0"/>
        </a:p>
      </dgm:t>
    </dgm:pt>
    <dgm:pt modelId="{829B1577-B6C2-42D9-A82A-928E42CD44AF}" type="parTrans" cxnId="{3DD1E1F0-FB9B-4DB4-946F-E0EFE34E0E9C}">
      <dgm:prSet/>
      <dgm:spPr/>
      <dgm:t>
        <a:bodyPr/>
        <a:lstStyle/>
        <a:p>
          <a:endParaRPr lang="en-US"/>
        </a:p>
      </dgm:t>
    </dgm:pt>
    <dgm:pt modelId="{DE2AB182-6525-496D-A4C6-844A64F60EFD}" type="sibTrans" cxnId="{3DD1E1F0-FB9B-4DB4-946F-E0EFE34E0E9C}">
      <dgm:prSet/>
      <dgm:spPr/>
      <dgm:t>
        <a:bodyPr/>
        <a:lstStyle/>
        <a:p>
          <a:endParaRPr lang="en-US"/>
        </a:p>
      </dgm:t>
    </dgm:pt>
    <dgm:pt modelId="{101ECECA-495F-4CA0-8CCF-1B1CE97775CB}">
      <dgm:prSet phldrT="[Text]" custT="1"/>
      <dgm:spPr>
        <a:solidFill>
          <a:srgbClr val="3B6036"/>
        </a:solidFill>
        <a:ln w="28575"/>
      </dgm:spPr>
      <dgm:t>
        <a:bodyPr/>
        <a:lstStyle/>
        <a:p>
          <a:r>
            <a:rPr lang="en-US" sz="1400" b="1" i="1" dirty="0" smtClean="0"/>
            <a:t>Continue research of </a:t>
          </a:r>
          <a:r>
            <a:rPr lang="en-US" sz="1400" b="1" dirty="0" smtClean="0"/>
            <a:t>TRANSPORTATION TECHNOLOGIES DEVELOPMENT &amp; IMPLEMENTATION</a:t>
          </a:r>
        </a:p>
        <a:p>
          <a:r>
            <a:rPr lang="en-US" sz="1400" b="1" i="1" dirty="0" smtClean="0"/>
            <a:t>(ongoing)</a:t>
          </a:r>
          <a:endParaRPr lang="en-US" sz="1400" b="1" i="1" dirty="0"/>
        </a:p>
      </dgm:t>
    </dgm:pt>
    <dgm:pt modelId="{9AAFD535-D03A-4E21-AEED-AF3C83C244CB}" type="parTrans" cxnId="{E9ACCE7B-A40F-40B3-A3CA-9D11A10C0FC1}">
      <dgm:prSet/>
      <dgm:spPr/>
      <dgm:t>
        <a:bodyPr/>
        <a:lstStyle/>
        <a:p>
          <a:endParaRPr lang="en-US"/>
        </a:p>
      </dgm:t>
    </dgm:pt>
    <dgm:pt modelId="{D33777E8-027C-473D-B781-EDF489D7E9F3}" type="sibTrans" cxnId="{E9ACCE7B-A40F-40B3-A3CA-9D11A10C0FC1}">
      <dgm:prSet/>
      <dgm:spPr/>
      <dgm:t>
        <a:bodyPr/>
        <a:lstStyle/>
        <a:p>
          <a:endParaRPr lang="en-US"/>
        </a:p>
      </dgm:t>
    </dgm:pt>
    <dgm:pt modelId="{E6133EE7-A5E5-4F64-9761-CA804FEC0551}">
      <dgm:prSet phldrT="[Text]" custT="1"/>
      <dgm:spPr>
        <a:solidFill>
          <a:srgbClr val="3B6036"/>
        </a:solidFill>
        <a:ln w="28575">
          <a:solidFill>
            <a:schemeClr val="tx1">
              <a:lumMod val="85000"/>
              <a:lumOff val="15000"/>
            </a:schemeClr>
          </a:solidFill>
        </a:ln>
      </dgm:spPr>
      <dgm:t>
        <a:bodyPr/>
        <a:lstStyle/>
        <a:p>
          <a:r>
            <a:rPr lang="en-US" sz="1400" b="1" i="1" dirty="0" smtClean="0"/>
            <a:t>Begin to implement</a:t>
          </a:r>
        </a:p>
        <a:p>
          <a:r>
            <a:rPr lang="en-US" sz="1400" b="1" i="0" dirty="0" smtClean="0"/>
            <a:t>ITS GOODS MOVEMENT DEMONSTRATION PROJECTS </a:t>
          </a:r>
        </a:p>
        <a:p>
          <a:r>
            <a:rPr lang="en-US" sz="1400" b="1" i="0" dirty="0" smtClean="0"/>
            <a:t>with partners such as:</a:t>
          </a:r>
          <a:r>
            <a:rPr lang="en-US" sz="1400" b="1" i="1" dirty="0" smtClean="0"/>
            <a:t> </a:t>
          </a:r>
        </a:p>
        <a:p>
          <a:r>
            <a:rPr lang="en-US" sz="1400" b="1" i="0" dirty="0" err="1" smtClean="0">
              <a:latin typeface="+mn-lt"/>
            </a:rPr>
            <a:t>MTA•Logistics</a:t>
          </a:r>
          <a:r>
            <a:rPr lang="en-US" sz="1400" b="1" i="0" dirty="0" smtClean="0">
              <a:latin typeface="+mn-lt"/>
            </a:rPr>
            <a:t> Industry •Ports •FHWA/USDOT •</a:t>
          </a:r>
          <a:r>
            <a:rPr lang="en-US" sz="1400" b="1" i="1" dirty="0" smtClean="0">
              <a:latin typeface="+mn-lt"/>
            </a:rPr>
            <a:t> </a:t>
          </a:r>
          <a:r>
            <a:rPr lang="en-US" sz="1400" b="1" i="0" dirty="0" smtClean="0">
              <a:latin typeface="+mn-lt"/>
            </a:rPr>
            <a:t>Caltrans •Local Agencies</a:t>
          </a:r>
          <a:endParaRPr lang="en-US" sz="1400" b="1" i="1" dirty="0">
            <a:latin typeface="+mn-lt"/>
          </a:endParaRPr>
        </a:p>
      </dgm:t>
    </dgm:pt>
    <dgm:pt modelId="{6485B978-143F-47A6-9E9F-F11DC5DC18C2}" type="parTrans" cxnId="{939E3D65-0DC8-4A7D-A3C9-074815C594F1}">
      <dgm:prSet/>
      <dgm:spPr/>
      <dgm:t>
        <a:bodyPr/>
        <a:lstStyle/>
        <a:p>
          <a:endParaRPr lang="en-US"/>
        </a:p>
      </dgm:t>
    </dgm:pt>
    <dgm:pt modelId="{D9475E7F-D939-4B06-AD1A-3999823ECB41}" type="sibTrans" cxnId="{939E3D65-0DC8-4A7D-A3C9-074815C594F1}">
      <dgm:prSet/>
      <dgm:spPr/>
      <dgm:t>
        <a:bodyPr/>
        <a:lstStyle/>
        <a:p>
          <a:endParaRPr lang="en-US"/>
        </a:p>
      </dgm:t>
    </dgm:pt>
    <dgm:pt modelId="{EDAF4D1D-897C-47AE-A912-48C570D4EAA4}">
      <dgm:prSet phldrT="[Text]" custT="1"/>
      <dgm:spPr>
        <a:solidFill>
          <a:srgbClr val="3B6036"/>
        </a:solidFill>
        <a:ln w="28575">
          <a:solidFill>
            <a:schemeClr val="tx1">
              <a:lumMod val="85000"/>
              <a:lumOff val="15000"/>
            </a:schemeClr>
          </a:solidFill>
        </a:ln>
      </dgm:spPr>
      <dgm:t>
        <a:bodyPr/>
        <a:lstStyle/>
        <a:p>
          <a:r>
            <a:rPr lang="en-US" sz="1400" b="1" i="1" dirty="0" smtClean="0"/>
            <a:t>Develop</a:t>
          </a:r>
          <a:r>
            <a:rPr lang="en-US" sz="1400" b="1" dirty="0" smtClean="0"/>
            <a:t> </a:t>
          </a:r>
        </a:p>
        <a:p>
          <a:r>
            <a:rPr lang="en-US" sz="1400" b="1" dirty="0" smtClean="0"/>
            <a:t>ITS BUSINESS PLAN</a:t>
          </a:r>
        </a:p>
        <a:p>
          <a:endParaRPr lang="en-US" sz="800" b="1" dirty="0" smtClean="0"/>
        </a:p>
        <a:p>
          <a:endParaRPr lang="en-US" sz="800" b="1" dirty="0" smtClean="0"/>
        </a:p>
        <a:p>
          <a:r>
            <a:rPr lang="en-US" sz="1400" b="1" i="1" dirty="0" smtClean="0"/>
            <a:t>2012</a:t>
          </a:r>
          <a:endParaRPr lang="en-US" sz="1400" b="1" i="1" dirty="0"/>
        </a:p>
      </dgm:t>
    </dgm:pt>
    <dgm:pt modelId="{84EBC0B7-3428-405D-A0F2-258F1BE910D6}" type="sibTrans" cxnId="{1D2D972B-A3E1-4351-855B-461E99FB7538}">
      <dgm:prSet/>
      <dgm:spPr/>
      <dgm:t>
        <a:bodyPr/>
        <a:lstStyle/>
        <a:p>
          <a:endParaRPr lang="en-US"/>
        </a:p>
      </dgm:t>
    </dgm:pt>
    <dgm:pt modelId="{074DB5DA-1AF0-4536-AFC2-4E2BFA0FAC30}" type="parTrans" cxnId="{1D2D972B-A3E1-4351-855B-461E99FB7538}">
      <dgm:prSet/>
      <dgm:spPr/>
      <dgm:t>
        <a:bodyPr/>
        <a:lstStyle/>
        <a:p>
          <a:endParaRPr lang="en-US"/>
        </a:p>
      </dgm:t>
    </dgm:pt>
    <dgm:pt modelId="{CC5501B7-95C1-431D-87AF-470612C973AF}" type="pres">
      <dgm:prSet presAssocID="{E359012B-4978-4807-A2EE-BEAE737AFCB5}" presName="diagram" presStyleCnt="0">
        <dgm:presLayoutVars>
          <dgm:dir/>
          <dgm:resizeHandles val="exact"/>
        </dgm:presLayoutVars>
      </dgm:prSet>
      <dgm:spPr/>
      <dgm:t>
        <a:bodyPr/>
        <a:lstStyle/>
        <a:p>
          <a:endParaRPr lang="en-US"/>
        </a:p>
      </dgm:t>
    </dgm:pt>
    <dgm:pt modelId="{25953CD5-1C3E-45F8-B39C-98B5CAB71A8A}" type="pres">
      <dgm:prSet presAssocID="{EFB9F4D6-ED85-48B6-8E58-F200CFD4CC53}" presName="node" presStyleLbl="node1" presStyleIdx="0" presStyleCnt="5">
        <dgm:presLayoutVars>
          <dgm:bulletEnabled val="1"/>
        </dgm:presLayoutVars>
      </dgm:prSet>
      <dgm:spPr/>
      <dgm:t>
        <a:bodyPr/>
        <a:lstStyle/>
        <a:p>
          <a:endParaRPr lang="en-US"/>
        </a:p>
      </dgm:t>
    </dgm:pt>
    <dgm:pt modelId="{9E62752B-B8EF-417F-B4D0-A2648F8ADBD5}" type="pres">
      <dgm:prSet presAssocID="{826F84DA-B2F9-48F1-8CBE-79E3318733E2}" presName="sibTrans" presStyleCnt="0"/>
      <dgm:spPr/>
    </dgm:pt>
    <dgm:pt modelId="{485A6CD3-8D7E-4BFF-8A88-1CD6D38146D9}" type="pres">
      <dgm:prSet presAssocID="{EDAF4D1D-897C-47AE-A912-48C570D4EAA4}" presName="node" presStyleLbl="node1" presStyleIdx="1" presStyleCnt="5">
        <dgm:presLayoutVars>
          <dgm:bulletEnabled val="1"/>
        </dgm:presLayoutVars>
      </dgm:prSet>
      <dgm:spPr/>
      <dgm:t>
        <a:bodyPr/>
        <a:lstStyle/>
        <a:p>
          <a:endParaRPr lang="en-US"/>
        </a:p>
      </dgm:t>
    </dgm:pt>
    <dgm:pt modelId="{19784E21-9130-4619-99FA-D7FF3D6F0C20}" type="pres">
      <dgm:prSet presAssocID="{84EBC0B7-3428-405D-A0F2-258F1BE910D6}" presName="sibTrans" presStyleCnt="0"/>
      <dgm:spPr/>
    </dgm:pt>
    <dgm:pt modelId="{1ED90C7E-FFD5-4E82-871E-A3951984181C}" type="pres">
      <dgm:prSet presAssocID="{C67AC8D1-0256-46A3-8D89-478CCC6F1180}" presName="node" presStyleLbl="node1" presStyleIdx="2" presStyleCnt="5">
        <dgm:presLayoutVars>
          <dgm:bulletEnabled val="1"/>
        </dgm:presLayoutVars>
      </dgm:prSet>
      <dgm:spPr/>
      <dgm:t>
        <a:bodyPr/>
        <a:lstStyle/>
        <a:p>
          <a:endParaRPr lang="en-US"/>
        </a:p>
      </dgm:t>
    </dgm:pt>
    <dgm:pt modelId="{67194A9A-FD63-4749-AEAF-AD0E602D1991}" type="pres">
      <dgm:prSet presAssocID="{DE2AB182-6525-496D-A4C6-844A64F60EFD}" presName="sibTrans" presStyleCnt="0"/>
      <dgm:spPr/>
    </dgm:pt>
    <dgm:pt modelId="{8CA2A626-5B8C-489B-8CCD-99FDE414F2D4}" type="pres">
      <dgm:prSet presAssocID="{101ECECA-495F-4CA0-8CCF-1B1CE97775CB}" presName="node" presStyleLbl="node1" presStyleIdx="3" presStyleCnt="5" custScaleX="124139" custScaleY="125820">
        <dgm:presLayoutVars>
          <dgm:bulletEnabled val="1"/>
        </dgm:presLayoutVars>
      </dgm:prSet>
      <dgm:spPr/>
      <dgm:t>
        <a:bodyPr/>
        <a:lstStyle/>
        <a:p>
          <a:endParaRPr lang="en-US"/>
        </a:p>
      </dgm:t>
    </dgm:pt>
    <dgm:pt modelId="{3B879317-1ECA-4500-875E-B5A6C4CF21D1}" type="pres">
      <dgm:prSet presAssocID="{D33777E8-027C-473D-B781-EDF489D7E9F3}" presName="sibTrans" presStyleCnt="0"/>
      <dgm:spPr/>
    </dgm:pt>
    <dgm:pt modelId="{4F783881-602A-43F1-BF53-60BF37EEAAEA}" type="pres">
      <dgm:prSet presAssocID="{E6133EE7-A5E5-4F64-9761-CA804FEC0551}" presName="node" presStyleLbl="node1" presStyleIdx="4" presStyleCnt="5" custScaleX="300293">
        <dgm:presLayoutVars>
          <dgm:bulletEnabled val="1"/>
        </dgm:presLayoutVars>
      </dgm:prSet>
      <dgm:spPr/>
      <dgm:t>
        <a:bodyPr/>
        <a:lstStyle/>
        <a:p>
          <a:endParaRPr lang="en-US"/>
        </a:p>
      </dgm:t>
    </dgm:pt>
  </dgm:ptLst>
  <dgm:cxnLst>
    <dgm:cxn modelId="{E9ACCE7B-A40F-40B3-A3CA-9D11A10C0FC1}" srcId="{E359012B-4978-4807-A2EE-BEAE737AFCB5}" destId="{101ECECA-495F-4CA0-8CCF-1B1CE97775CB}" srcOrd="3" destOrd="0" parTransId="{9AAFD535-D03A-4E21-AEED-AF3C83C244CB}" sibTransId="{D33777E8-027C-473D-B781-EDF489D7E9F3}"/>
    <dgm:cxn modelId="{3DD1E1F0-FB9B-4DB4-946F-E0EFE34E0E9C}" srcId="{E359012B-4978-4807-A2EE-BEAE737AFCB5}" destId="{C67AC8D1-0256-46A3-8D89-478CCC6F1180}" srcOrd="2" destOrd="0" parTransId="{829B1577-B6C2-42D9-A82A-928E42CD44AF}" sibTransId="{DE2AB182-6525-496D-A4C6-844A64F60EFD}"/>
    <dgm:cxn modelId="{1D2D972B-A3E1-4351-855B-461E99FB7538}" srcId="{E359012B-4978-4807-A2EE-BEAE737AFCB5}" destId="{EDAF4D1D-897C-47AE-A912-48C570D4EAA4}" srcOrd="1" destOrd="0" parTransId="{074DB5DA-1AF0-4536-AFC2-4E2BFA0FAC30}" sibTransId="{84EBC0B7-3428-405D-A0F2-258F1BE910D6}"/>
    <dgm:cxn modelId="{36107E06-DC1B-4078-8B81-B0422218A007}" type="presOf" srcId="{C67AC8D1-0256-46A3-8D89-478CCC6F1180}" destId="{1ED90C7E-FFD5-4E82-871E-A3951984181C}" srcOrd="0" destOrd="0" presId="urn:microsoft.com/office/officeart/2005/8/layout/default"/>
    <dgm:cxn modelId="{AB377C88-8503-4542-A968-3EE9A71AA4B9}" type="presOf" srcId="{E359012B-4978-4807-A2EE-BEAE737AFCB5}" destId="{CC5501B7-95C1-431D-87AF-470612C973AF}" srcOrd="0" destOrd="0" presId="urn:microsoft.com/office/officeart/2005/8/layout/default"/>
    <dgm:cxn modelId="{CB85C521-22CB-4E82-98C4-659B60F92C5A}" type="presOf" srcId="{E6133EE7-A5E5-4F64-9761-CA804FEC0551}" destId="{4F783881-602A-43F1-BF53-60BF37EEAAEA}" srcOrd="0" destOrd="0" presId="urn:microsoft.com/office/officeart/2005/8/layout/default"/>
    <dgm:cxn modelId="{136D9789-B0BB-4AC6-A18F-E3525ED9E141}" type="presOf" srcId="{EDAF4D1D-897C-47AE-A912-48C570D4EAA4}" destId="{485A6CD3-8D7E-4BFF-8A88-1CD6D38146D9}" srcOrd="0" destOrd="0" presId="urn:microsoft.com/office/officeart/2005/8/layout/default"/>
    <dgm:cxn modelId="{F9FB7FC4-5DB7-4A47-B0E2-1832FA603869}" type="presOf" srcId="{EFB9F4D6-ED85-48B6-8E58-F200CFD4CC53}" destId="{25953CD5-1C3E-45F8-B39C-98B5CAB71A8A}" srcOrd="0" destOrd="0" presId="urn:microsoft.com/office/officeart/2005/8/layout/default"/>
    <dgm:cxn modelId="{77793879-3054-4D0A-905A-FB760FAE2C5A}" srcId="{E359012B-4978-4807-A2EE-BEAE737AFCB5}" destId="{EFB9F4D6-ED85-48B6-8E58-F200CFD4CC53}" srcOrd="0" destOrd="0" parTransId="{D2CA49FC-7BBE-46E5-B1FD-37BA1AD601EB}" sibTransId="{826F84DA-B2F9-48F1-8CBE-79E3318733E2}"/>
    <dgm:cxn modelId="{939E3D65-0DC8-4A7D-A3C9-074815C594F1}" srcId="{E359012B-4978-4807-A2EE-BEAE737AFCB5}" destId="{E6133EE7-A5E5-4F64-9761-CA804FEC0551}" srcOrd="4" destOrd="0" parTransId="{6485B978-143F-47A6-9E9F-F11DC5DC18C2}" sibTransId="{D9475E7F-D939-4B06-AD1A-3999823ECB41}"/>
    <dgm:cxn modelId="{71713D16-D9F9-4512-B19F-0B5684164B45}" type="presOf" srcId="{101ECECA-495F-4CA0-8CCF-1B1CE97775CB}" destId="{8CA2A626-5B8C-489B-8CCD-99FDE414F2D4}" srcOrd="0" destOrd="0" presId="urn:microsoft.com/office/officeart/2005/8/layout/default"/>
    <dgm:cxn modelId="{A7DC092C-01E6-4EB1-A790-9F961725DF52}" type="presParOf" srcId="{CC5501B7-95C1-431D-87AF-470612C973AF}" destId="{25953CD5-1C3E-45F8-B39C-98B5CAB71A8A}" srcOrd="0" destOrd="0" presId="urn:microsoft.com/office/officeart/2005/8/layout/default"/>
    <dgm:cxn modelId="{C823EBA5-9C8B-45C2-BB18-86BF5C11468B}" type="presParOf" srcId="{CC5501B7-95C1-431D-87AF-470612C973AF}" destId="{9E62752B-B8EF-417F-B4D0-A2648F8ADBD5}" srcOrd="1" destOrd="0" presId="urn:microsoft.com/office/officeart/2005/8/layout/default"/>
    <dgm:cxn modelId="{FD54A834-F4D9-4954-87DB-D269AE5BE042}" type="presParOf" srcId="{CC5501B7-95C1-431D-87AF-470612C973AF}" destId="{485A6CD3-8D7E-4BFF-8A88-1CD6D38146D9}" srcOrd="2" destOrd="0" presId="urn:microsoft.com/office/officeart/2005/8/layout/default"/>
    <dgm:cxn modelId="{DA2CB3C9-E90C-4C86-B36E-F61BFA5DB7A0}" type="presParOf" srcId="{CC5501B7-95C1-431D-87AF-470612C973AF}" destId="{19784E21-9130-4619-99FA-D7FF3D6F0C20}" srcOrd="3" destOrd="0" presId="urn:microsoft.com/office/officeart/2005/8/layout/default"/>
    <dgm:cxn modelId="{9C8F297C-02CD-4C9D-A848-D6DADD011B25}" type="presParOf" srcId="{CC5501B7-95C1-431D-87AF-470612C973AF}" destId="{1ED90C7E-FFD5-4E82-871E-A3951984181C}" srcOrd="4" destOrd="0" presId="urn:microsoft.com/office/officeart/2005/8/layout/default"/>
    <dgm:cxn modelId="{E75F8D16-C268-46C1-BA9E-B2C61E646B5E}" type="presParOf" srcId="{CC5501B7-95C1-431D-87AF-470612C973AF}" destId="{67194A9A-FD63-4749-AEAF-AD0E602D1991}" srcOrd="5" destOrd="0" presId="urn:microsoft.com/office/officeart/2005/8/layout/default"/>
    <dgm:cxn modelId="{82B0EE8C-D621-4BFC-BD46-6823988BD379}" type="presParOf" srcId="{CC5501B7-95C1-431D-87AF-470612C973AF}" destId="{8CA2A626-5B8C-489B-8CCD-99FDE414F2D4}" srcOrd="6" destOrd="0" presId="urn:microsoft.com/office/officeart/2005/8/layout/default"/>
    <dgm:cxn modelId="{6F4E4B4E-ED1C-4362-AEED-D100F0B44636}" type="presParOf" srcId="{CC5501B7-95C1-431D-87AF-470612C973AF}" destId="{3B879317-1ECA-4500-875E-B5A6C4CF21D1}" srcOrd="7" destOrd="0" presId="urn:microsoft.com/office/officeart/2005/8/layout/default"/>
    <dgm:cxn modelId="{A39A061C-FCDA-4B3A-AAB1-F12180B4406A}" type="presParOf" srcId="{CC5501B7-95C1-431D-87AF-470612C973AF}" destId="{4F783881-602A-43F1-BF53-60BF37EEAAEA}"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953CD5-1C3E-45F8-B39C-98B5CAB71A8A}">
      <dsp:nvSpPr>
        <dsp:cNvPr id="0" name=""/>
        <dsp:cNvSpPr/>
      </dsp:nvSpPr>
      <dsp:spPr>
        <a:xfrm>
          <a:off x="1045112" y="138"/>
          <a:ext cx="1980083" cy="1188050"/>
        </a:xfrm>
        <a:prstGeom prst="rect">
          <a:avLst/>
        </a:prstGeom>
        <a:solidFill>
          <a:srgbClr val="3B6036"/>
        </a:solidFill>
        <a:ln w="2857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bg1"/>
              </a:solidFill>
            </a:rPr>
            <a:t>Complete</a:t>
          </a:r>
          <a:r>
            <a:rPr lang="en-US" sz="1400" b="1" kern="1200" dirty="0" smtClean="0">
              <a:solidFill>
                <a:schemeClr val="bg1"/>
              </a:solidFill>
            </a:rPr>
            <a:t> </a:t>
          </a:r>
          <a:r>
            <a:rPr lang="en-US" sz="1400" b="1" i="1" kern="1200" dirty="0" smtClean="0">
              <a:solidFill>
                <a:schemeClr val="bg1"/>
              </a:solidFill>
            </a:rPr>
            <a:t>current</a:t>
          </a:r>
        </a:p>
        <a:p>
          <a:pPr lvl="0" algn="ctr" defTabSz="622300">
            <a:lnSpc>
              <a:spcPct val="90000"/>
            </a:lnSpc>
            <a:spcBef>
              <a:spcPct val="0"/>
            </a:spcBef>
            <a:spcAft>
              <a:spcPct val="35000"/>
            </a:spcAft>
          </a:pPr>
          <a:r>
            <a:rPr lang="en-US" sz="1400" b="1" kern="1200" dirty="0" smtClean="0">
              <a:solidFill>
                <a:schemeClr val="bg1"/>
              </a:solidFill>
            </a:rPr>
            <a:t>TECHNOLOGY PLAN FOR GOODS MOVEMENT</a:t>
          </a:r>
        </a:p>
        <a:p>
          <a:pPr lvl="0" algn="ctr" defTabSz="622300">
            <a:lnSpc>
              <a:spcPct val="90000"/>
            </a:lnSpc>
            <a:spcBef>
              <a:spcPct val="0"/>
            </a:spcBef>
            <a:spcAft>
              <a:spcPct val="35000"/>
            </a:spcAft>
          </a:pPr>
          <a:endParaRPr lang="en-US" sz="800" b="1" i="1" kern="1200" dirty="0" smtClean="0">
            <a:solidFill>
              <a:schemeClr val="bg1"/>
            </a:solidFill>
          </a:endParaRPr>
        </a:p>
        <a:p>
          <a:pPr lvl="0" algn="ctr" defTabSz="622300">
            <a:lnSpc>
              <a:spcPct val="90000"/>
            </a:lnSpc>
            <a:spcBef>
              <a:spcPct val="0"/>
            </a:spcBef>
            <a:spcAft>
              <a:spcPct val="35000"/>
            </a:spcAft>
          </a:pPr>
          <a:r>
            <a:rPr lang="en-US" sz="1400" b="1" i="1" kern="1200" dirty="0" smtClean="0">
              <a:solidFill>
                <a:schemeClr val="bg1"/>
              </a:solidFill>
            </a:rPr>
            <a:t>2012</a:t>
          </a:r>
          <a:endParaRPr lang="en-US" sz="1400" b="1" i="1" kern="1200" dirty="0">
            <a:solidFill>
              <a:schemeClr val="bg1"/>
            </a:solidFill>
          </a:endParaRPr>
        </a:p>
      </dsp:txBody>
      <dsp:txXfrm>
        <a:off x="1045112" y="138"/>
        <a:ext cx="1980083" cy="1188050"/>
      </dsp:txXfrm>
    </dsp:sp>
    <dsp:sp modelId="{485A6CD3-8D7E-4BFF-8A88-1CD6D38146D9}">
      <dsp:nvSpPr>
        <dsp:cNvPr id="0" name=""/>
        <dsp:cNvSpPr/>
      </dsp:nvSpPr>
      <dsp:spPr>
        <a:xfrm>
          <a:off x="3223204" y="138"/>
          <a:ext cx="1980083" cy="1188050"/>
        </a:xfrm>
        <a:prstGeom prst="rect">
          <a:avLst/>
        </a:prstGeom>
        <a:solidFill>
          <a:srgbClr val="3B6036"/>
        </a:solidFill>
        <a:ln w="2857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t>Develop</a:t>
          </a:r>
          <a:r>
            <a:rPr lang="en-US" sz="1400" b="1" kern="1200" dirty="0" smtClean="0"/>
            <a:t> </a:t>
          </a:r>
        </a:p>
        <a:p>
          <a:pPr lvl="0" algn="ctr" defTabSz="622300">
            <a:lnSpc>
              <a:spcPct val="90000"/>
            </a:lnSpc>
            <a:spcBef>
              <a:spcPct val="0"/>
            </a:spcBef>
            <a:spcAft>
              <a:spcPct val="35000"/>
            </a:spcAft>
          </a:pPr>
          <a:r>
            <a:rPr lang="en-US" sz="1400" b="1" kern="1200" dirty="0" smtClean="0"/>
            <a:t>ITS BUSINESS PLAN</a:t>
          </a:r>
        </a:p>
        <a:p>
          <a:pPr lvl="0" algn="ctr" defTabSz="622300">
            <a:lnSpc>
              <a:spcPct val="90000"/>
            </a:lnSpc>
            <a:spcBef>
              <a:spcPct val="0"/>
            </a:spcBef>
            <a:spcAft>
              <a:spcPct val="35000"/>
            </a:spcAft>
          </a:pPr>
          <a:endParaRPr lang="en-US" sz="800" b="1" kern="1200" dirty="0" smtClean="0"/>
        </a:p>
        <a:p>
          <a:pPr lvl="0" algn="ctr" defTabSz="622300">
            <a:lnSpc>
              <a:spcPct val="90000"/>
            </a:lnSpc>
            <a:spcBef>
              <a:spcPct val="0"/>
            </a:spcBef>
            <a:spcAft>
              <a:spcPct val="35000"/>
            </a:spcAft>
          </a:pPr>
          <a:endParaRPr lang="en-US" sz="800" b="1" kern="1200" dirty="0" smtClean="0"/>
        </a:p>
        <a:p>
          <a:pPr lvl="0" algn="ctr" defTabSz="622300">
            <a:lnSpc>
              <a:spcPct val="90000"/>
            </a:lnSpc>
            <a:spcBef>
              <a:spcPct val="0"/>
            </a:spcBef>
            <a:spcAft>
              <a:spcPct val="35000"/>
            </a:spcAft>
          </a:pPr>
          <a:r>
            <a:rPr lang="en-US" sz="1400" b="1" i="1" kern="1200" dirty="0" smtClean="0"/>
            <a:t>2012</a:t>
          </a:r>
          <a:endParaRPr lang="en-US" sz="1400" b="1" i="1" kern="1200" dirty="0"/>
        </a:p>
      </dsp:txBody>
      <dsp:txXfrm>
        <a:off x="3223204" y="138"/>
        <a:ext cx="1980083" cy="1188050"/>
      </dsp:txXfrm>
    </dsp:sp>
    <dsp:sp modelId="{1ED90C7E-FFD5-4E82-871E-A3951984181C}">
      <dsp:nvSpPr>
        <dsp:cNvPr id="0" name=""/>
        <dsp:cNvSpPr/>
      </dsp:nvSpPr>
      <dsp:spPr>
        <a:xfrm>
          <a:off x="806125" y="1539574"/>
          <a:ext cx="1980083" cy="1188050"/>
        </a:xfrm>
        <a:prstGeom prst="rect">
          <a:avLst/>
        </a:prstGeom>
        <a:solidFill>
          <a:srgbClr val="3B6036"/>
        </a:solidFill>
        <a:ln w="2857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r>
          <a:br>
            <a:rPr lang="en-US" sz="1400" kern="1200" dirty="0" smtClean="0"/>
          </a:br>
          <a:endParaRPr lang="en-US" sz="1400" kern="1200" dirty="0" smtClean="0"/>
        </a:p>
        <a:p>
          <a:pPr lvl="0" algn="ctr" defTabSz="622300">
            <a:lnSpc>
              <a:spcPct val="90000"/>
            </a:lnSpc>
            <a:spcBef>
              <a:spcPct val="0"/>
            </a:spcBef>
            <a:spcAft>
              <a:spcPct val="35000"/>
            </a:spcAft>
          </a:pPr>
          <a:endParaRPr lang="en-US" sz="800" b="1" i="1" kern="1200" dirty="0" smtClean="0"/>
        </a:p>
        <a:p>
          <a:pPr lvl="0" algn="ctr" defTabSz="622300">
            <a:lnSpc>
              <a:spcPct val="90000"/>
            </a:lnSpc>
            <a:spcBef>
              <a:spcPct val="0"/>
            </a:spcBef>
            <a:spcAft>
              <a:spcPct val="35000"/>
            </a:spcAft>
          </a:pPr>
          <a:r>
            <a:rPr lang="en-US" sz="1400" b="1" i="1" kern="1200" dirty="0" smtClean="0"/>
            <a:t>Develop</a:t>
          </a:r>
        </a:p>
        <a:p>
          <a:pPr lvl="0" algn="ctr" defTabSz="622300">
            <a:lnSpc>
              <a:spcPct val="90000"/>
            </a:lnSpc>
            <a:spcBef>
              <a:spcPct val="0"/>
            </a:spcBef>
            <a:spcAft>
              <a:spcPct val="35000"/>
            </a:spcAft>
          </a:pPr>
          <a:r>
            <a:rPr lang="en-US" sz="1400" b="1" kern="1200" dirty="0" smtClean="0"/>
            <a:t> ITS PRIORITIZATION PLAN</a:t>
          </a:r>
        </a:p>
        <a:p>
          <a:pPr lvl="0" algn="ctr" defTabSz="622300">
            <a:lnSpc>
              <a:spcPct val="90000"/>
            </a:lnSpc>
            <a:spcBef>
              <a:spcPct val="0"/>
            </a:spcBef>
            <a:spcAft>
              <a:spcPct val="35000"/>
            </a:spcAft>
          </a:pPr>
          <a:endParaRPr lang="en-US" sz="800" b="1" i="1" kern="1200" dirty="0" smtClean="0"/>
        </a:p>
        <a:p>
          <a:pPr lvl="0" algn="ctr" defTabSz="622300">
            <a:lnSpc>
              <a:spcPct val="90000"/>
            </a:lnSpc>
            <a:spcBef>
              <a:spcPct val="0"/>
            </a:spcBef>
            <a:spcAft>
              <a:spcPct val="35000"/>
            </a:spcAft>
          </a:pPr>
          <a:r>
            <a:rPr lang="en-US" sz="1400" b="1" i="1" kern="1200" dirty="0" smtClean="0"/>
            <a:t>2012</a:t>
          </a:r>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b="1" kern="1200" dirty="0"/>
        </a:p>
      </dsp:txBody>
      <dsp:txXfrm>
        <a:off x="806125" y="1539574"/>
        <a:ext cx="1980083" cy="1188050"/>
      </dsp:txXfrm>
    </dsp:sp>
    <dsp:sp modelId="{8CA2A626-5B8C-489B-8CCD-99FDE414F2D4}">
      <dsp:nvSpPr>
        <dsp:cNvPr id="0" name=""/>
        <dsp:cNvSpPr/>
      </dsp:nvSpPr>
      <dsp:spPr>
        <a:xfrm>
          <a:off x="2984217" y="1386197"/>
          <a:ext cx="2458056" cy="1494804"/>
        </a:xfrm>
        <a:prstGeom prst="rect">
          <a:avLst/>
        </a:prstGeom>
        <a:solidFill>
          <a:srgbClr val="3B6036"/>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t>Continue research of </a:t>
          </a:r>
          <a:r>
            <a:rPr lang="en-US" sz="1400" b="1" kern="1200" dirty="0" smtClean="0"/>
            <a:t>TRANSPORTATION TECHNOLOGIES DEVELOPMENT &amp; IMPLEMENTATION</a:t>
          </a:r>
        </a:p>
        <a:p>
          <a:pPr lvl="0" algn="ctr" defTabSz="622300">
            <a:lnSpc>
              <a:spcPct val="90000"/>
            </a:lnSpc>
            <a:spcBef>
              <a:spcPct val="0"/>
            </a:spcBef>
            <a:spcAft>
              <a:spcPct val="35000"/>
            </a:spcAft>
          </a:pPr>
          <a:r>
            <a:rPr lang="en-US" sz="1400" b="1" i="1" kern="1200" dirty="0" smtClean="0"/>
            <a:t>(ongoing)</a:t>
          </a:r>
          <a:endParaRPr lang="en-US" sz="1400" b="1" i="1" kern="1200" dirty="0"/>
        </a:p>
      </dsp:txBody>
      <dsp:txXfrm>
        <a:off x="2984217" y="1386197"/>
        <a:ext cx="2458056" cy="1494804"/>
      </dsp:txXfrm>
    </dsp:sp>
    <dsp:sp modelId="{4F783881-602A-43F1-BF53-60BF37EEAAEA}">
      <dsp:nvSpPr>
        <dsp:cNvPr id="0" name=""/>
        <dsp:cNvSpPr/>
      </dsp:nvSpPr>
      <dsp:spPr>
        <a:xfrm>
          <a:off x="151173" y="3079010"/>
          <a:ext cx="5946053" cy="1188050"/>
        </a:xfrm>
        <a:prstGeom prst="rect">
          <a:avLst/>
        </a:prstGeom>
        <a:solidFill>
          <a:srgbClr val="3B6036"/>
        </a:solidFill>
        <a:ln w="2857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t>Begin to implement</a:t>
          </a:r>
        </a:p>
        <a:p>
          <a:pPr lvl="0" algn="ctr" defTabSz="622300">
            <a:lnSpc>
              <a:spcPct val="90000"/>
            </a:lnSpc>
            <a:spcBef>
              <a:spcPct val="0"/>
            </a:spcBef>
            <a:spcAft>
              <a:spcPct val="35000"/>
            </a:spcAft>
          </a:pPr>
          <a:r>
            <a:rPr lang="en-US" sz="1400" b="1" i="0" kern="1200" dirty="0" smtClean="0"/>
            <a:t>ITS GOODS MOVEMENT DEMONSTRATION PROJECTS </a:t>
          </a:r>
        </a:p>
        <a:p>
          <a:pPr lvl="0" algn="ctr" defTabSz="622300">
            <a:lnSpc>
              <a:spcPct val="90000"/>
            </a:lnSpc>
            <a:spcBef>
              <a:spcPct val="0"/>
            </a:spcBef>
            <a:spcAft>
              <a:spcPct val="35000"/>
            </a:spcAft>
          </a:pPr>
          <a:r>
            <a:rPr lang="en-US" sz="1400" b="1" i="0" kern="1200" dirty="0" smtClean="0"/>
            <a:t>with partners such as:</a:t>
          </a:r>
          <a:r>
            <a:rPr lang="en-US" sz="1400" b="1" i="1" kern="1200" dirty="0" smtClean="0"/>
            <a:t> </a:t>
          </a:r>
        </a:p>
        <a:p>
          <a:pPr lvl="0" algn="ctr" defTabSz="622300">
            <a:lnSpc>
              <a:spcPct val="90000"/>
            </a:lnSpc>
            <a:spcBef>
              <a:spcPct val="0"/>
            </a:spcBef>
            <a:spcAft>
              <a:spcPct val="35000"/>
            </a:spcAft>
          </a:pPr>
          <a:r>
            <a:rPr lang="en-US" sz="1400" b="1" i="0" kern="1200" dirty="0" err="1" smtClean="0">
              <a:latin typeface="+mn-lt"/>
            </a:rPr>
            <a:t>MTA•Logistics</a:t>
          </a:r>
          <a:r>
            <a:rPr lang="en-US" sz="1400" b="1" i="0" kern="1200" dirty="0" smtClean="0">
              <a:latin typeface="+mn-lt"/>
            </a:rPr>
            <a:t> Industry •Ports •FHWA/USDOT •</a:t>
          </a:r>
          <a:r>
            <a:rPr lang="en-US" sz="1400" b="1" i="1" kern="1200" dirty="0" smtClean="0">
              <a:latin typeface="+mn-lt"/>
            </a:rPr>
            <a:t> </a:t>
          </a:r>
          <a:r>
            <a:rPr lang="en-US" sz="1400" b="1" i="0" kern="1200" dirty="0" smtClean="0">
              <a:latin typeface="+mn-lt"/>
            </a:rPr>
            <a:t>Caltrans •Local Agencies</a:t>
          </a:r>
          <a:endParaRPr lang="en-US" sz="1400" b="1" i="1" kern="1200" dirty="0">
            <a:latin typeface="+mn-lt"/>
          </a:endParaRPr>
        </a:p>
      </dsp:txBody>
      <dsp:txXfrm>
        <a:off x="151173" y="3079010"/>
        <a:ext cx="5946053" cy="118805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F4C22-7431-406D-A7F3-5056D3FFFCE4}" type="datetimeFigureOut">
              <a:rPr lang="en-US" smtClean="0"/>
              <a:pPr/>
              <a:t>1/17/2012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11A2E-937C-474C-9B5E-2BF0AF10913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FFA292-2C4F-44E6-897A-174834B8C62A}" type="slidenum">
              <a:rPr lang="en-US" smtClean="0">
                <a:ea typeface="ＭＳ Ｐゴシック"/>
                <a:cs typeface="ＭＳ Ｐゴシック"/>
              </a:rPr>
              <a:pPr/>
              <a:t>24</a:t>
            </a:fld>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FFA292-2C4F-44E6-897A-174834B8C62A}" type="slidenum">
              <a:rPr lang="en-US" smtClean="0">
                <a:ea typeface="ＭＳ Ｐゴシック"/>
                <a:cs typeface="ＭＳ Ｐゴシック"/>
              </a:rPr>
              <a:pPr/>
              <a:t>28</a:t>
            </a:fld>
            <a:endParaRPr lang="en-US" dirty="0"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FFA292-2C4F-44E6-897A-174834B8C62A}" type="slidenum">
              <a:rPr lang="en-US" smtClean="0">
                <a:ea typeface="ＭＳ Ｐゴシック"/>
                <a:cs typeface="ＭＳ Ｐゴシック"/>
              </a:rPr>
              <a:pPr/>
              <a:t>31</a:t>
            </a:fld>
            <a:endParaRPr lang="en-US" dirty="0"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1A738-B0CB-455A-85BC-7ABBCC204325}" type="datetime1">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90684-F79B-48C6-A06A-8DCE1E1CA8D6}" type="datetime1">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48B49-5E08-4310-B5BA-0D441E0249AC}" type="datetime1">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1F0B9-4BD4-4A74-A503-E9F3690913A5}" type="datetime1">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F54D9-F660-4651-A02A-956D156FC2BF}" type="datetime1">
              <a:rPr lang="en-US" smtClean="0"/>
              <a:pPr/>
              <a:t>1/17/2012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788C61-58FA-49C1-BFD1-C4082F7E0127}" type="datetime1">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34FBF-006D-4141-B643-4C853452D092}" type="datetime1">
              <a:rPr lang="en-US" smtClean="0"/>
              <a:pPr/>
              <a:t>1/17/2012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0526F-80F6-4E1D-B106-7CBECEFBF750}" type="datetime1">
              <a:rPr lang="en-US" smtClean="0"/>
              <a:pPr/>
              <a:t>1/17/2012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0D5DA-CCC5-43A9-9A83-7A38AF27FD38}" type="datetime1">
              <a:rPr lang="en-US" smtClean="0"/>
              <a:pPr/>
              <a:t>1/17/2012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A6A67-8F63-42BC-9299-1CD8C61B04A8}" type="datetime1">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6371B-98D3-49E6-A5D8-F9F77045D2BB}" type="datetime1">
              <a:rPr lang="en-US" smtClean="0"/>
              <a:pPr/>
              <a:t>1/17/2012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800AA-D14F-4819-8C09-0468EE576B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79E4B-013F-428C-9D15-D5F3DAB1C9B5}" type="datetime1">
              <a:rPr lang="en-US" smtClean="0"/>
              <a:pPr/>
              <a:t>1/17/2012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800AA-D14F-4819-8C09-0468EE576B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35.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7339"/>
            <a:ext cx="7772400" cy="1836303"/>
          </a:xfrm>
          <a:solidFill>
            <a:schemeClr val="bg1"/>
          </a:solidFill>
          <a:ln w="69850" cmpd="thickThin">
            <a:solidFill>
              <a:schemeClr val="tx1">
                <a:lumMod val="85000"/>
                <a:lumOff val="15000"/>
              </a:schemeClr>
            </a:solidFill>
          </a:ln>
        </p:spPr>
        <p:txBody>
          <a:bodyPr>
            <a:normAutofit fontScale="90000"/>
          </a:bodyPr>
          <a:lstStyle/>
          <a:p>
            <a:r>
              <a:rPr lang="en-US" sz="2400" dirty="0" smtClean="0"/>
              <a:t/>
            </a:r>
            <a:br>
              <a:rPr lang="en-US" sz="2400" dirty="0" smtClean="0"/>
            </a:br>
            <a:r>
              <a:rPr lang="en-US" sz="2400" dirty="0" smtClean="0"/>
              <a:t/>
            </a:r>
            <a:br>
              <a:rPr lang="en-US" sz="2400" dirty="0" smtClean="0"/>
            </a:br>
            <a:r>
              <a:rPr lang="en-US" sz="3100" b="1" dirty="0" smtClean="0">
                <a:latin typeface="Impact" pitchFamily="34" charset="0"/>
              </a:rPr>
              <a:t>TECHNOLOGY PLAN  FOR GOODS MOVEMENT:</a:t>
            </a:r>
            <a:br>
              <a:rPr lang="en-US" sz="3100" b="1" dirty="0" smtClean="0">
                <a:latin typeface="Impact" pitchFamily="34" charset="0"/>
              </a:rPr>
            </a:br>
            <a:r>
              <a:rPr lang="en-US" sz="3600" b="1" dirty="0" smtClean="0">
                <a:latin typeface="Impact" pitchFamily="34" charset="0"/>
                <a:cs typeface="FrankRuehl" pitchFamily="34" charset="-79"/>
              </a:rPr>
              <a:t>THE NEXT 10 YEARS</a:t>
            </a:r>
            <a:r>
              <a:rPr lang="en-US" sz="2400" dirty="0" smtClean="0"/>
              <a:t/>
            </a:r>
            <a:br>
              <a:rPr lang="en-US" sz="2400" dirty="0" smtClean="0"/>
            </a:br>
            <a:r>
              <a:rPr lang="en-US" sz="2400" b="1" dirty="0">
                <a:solidFill>
                  <a:srgbClr val="3B6036"/>
                </a:solidFill>
              </a:rPr>
              <a:t/>
            </a:r>
            <a:br>
              <a:rPr lang="en-US" sz="2400" b="1" dirty="0">
                <a:solidFill>
                  <a:srgbClr val="3B6036"/>
                </a:solidFill>
              </a:rPr>
            </a:br>
            <a:endParaRPr lang="en-US" sz="2700" b="1" dirty="0">
              <a:solidFill>
                <a:srgbClr val="3B6036"/>
              </a:solidFill>
            </a:endParaRPr>
          </a:p>
        </p:txBody>
      </p:sp>
      <p:sp>
        <p:nvSpPr>
          <p:cNvPr id="3" name="Subtitle 2"/>
          <p:cNvSpPr>
            <a:spLocks noGrp="1"/>
          </p:cNvSpPr>
          <p:nvPr>
            <p:ph type="subTitle" idx="1"/>
          </p:nvPr>
        </p:nvSpPr>
        <p:spPr>
          <a:xfrm>
            <a:off x="1371600" y="4343400"/>
            <a:ext cx="6400800" cy="1752600"/>
          </a:xfrm>
          <a:solidFill>
            <a:schemeClr val="bg1">
              <a:lumMod val="85000"/>
            </a:schemeClr>
          </a:solidFill>
          <a:ln w="28575">
            <a:solidFill>
              <a:schemeClr val="tx1">
                <a:lumMod val="85000"/>
                <a:lumOff val="15000"/>
              </a:schemeClr>
            </a:solidFill>
          </a:ln>
        </p:spPr>
        <p:txBody>
          <a:bodyPr>
            <a:normAutofit/>
          </a:bodyPr>
          <a:lstStyle/>
          <a:p>
            <a:endParaRPr lang="en-US" sz="1800" dirty="0" smtClean="0"/>
          </a:p>
          <a:p>
            <a:r>
              <a:rPr lang="en-US" sz="1800" b="1" dirty="0" smtClean="0">
                <a:solidFill>
                  <a:schemeClr val="tx1">
                    <a:lumMod val="85000"/>
                    <a:lumOff val="15000"/>
                  </a:schemeClr>
                </a:solidFill>
              </a:rPr>
              <a:t>BY JERRY R. WOOD</a:t>
            </a:r>
          </a:p>
          <a:p>
            <a:r>
              <a:rPr lang="en-US" sz="1800" b="1" dirty="0" smtClean="0">
                <a:solidFill>
                  <a:schemeClr val="tx1">
                    <a:lumMod val="85000"/>
                    <a:lumOff val="15000"/>
                  </a:schemeClr>
                </a:solidFill>
              </a:rPr>
              <a:t>DIRECTOR OF TRANSPORTATION  &amp; ENGINEERING</a:t>
            </a:r>
          </a:p>
          <a:p>
            <a:r>
              <a:rPr lang="en-US" sz="1800" b="1" dirty="0" smtClean="0">
                <a:solidFill>
                  <a:schemeClr val="tx1">
                    <a:lumMod val="85000"/>
                    <a:lumOff val="15000"/>
                  </a:schemeClr>
                </a:solidFill>
              </a:rPr>
              <a:t>GATEWAY CITIES COUNCIL OF GOVERNMENTS</a:t>
            </a:r>
          </a:p>
          <a:p>
            <a:endParaRPr lang="en-US" sz="1800" b="1" dirty="0">
              <a:solidFill>
                <a:schemeClr val="tx1">
                  <a:lumMod val="85000"/>
                  <a:lumOff val="15000"/>
                </a:schemeClr>
              </a:solidFill>
            </a:endParaRPr>
          </a:p>
        </p:txBody>
      </p:sp>
      <p:pic>
        <p:nvPicPr>
          <p:cNvPr id="4" name="Picture 3" descr="GCCOG_CLR_LOGO.JPG"/>
          <p:cNvPicPr>
            <a:picLocks noChangeAspect="1"/>
          </p:cNvPicPr>
          <p:nvPr/>
        </p:nvPicPr>
        <p:blipFill>
          <a:blip r:embed="rId2" cstate="print"/>
          <a:stretch>
            <a:fillRect/>
          </a:stretch>
        </p:blipFill>
        <p:spPr>
          <a:xfrm>
            <a:off x="1487056" y="674252"/>
            <a:ext cx="2671764" cy="1396455"/>
          </a:xfrm>
          <a:prstGeom prst="rect">
            <a:avLst/>
          </a:prstGeom>
          <a:ln w="44450">
            <a:solidFill>
              <a:srgbClr val="3B6036"/>
            </a:solidFill>
          </a:ln>
        </p:spPr>
      </p:pic>
      <p:pic>
        <p:nvPicPr>
          <p:cNvPr id="15" name="Picture 14" descr="Road.jpg"/>
          <p:cNvPicPr>
            <a:picLocks noChangeAspect="1"/>
          </p:cNvPicPr>
          <p:nvPr/>
        </p:nvPicPr>
        <p:blipFill>
          <a:blip r:embed="rId3" cstate="print"/>
          <a:stretch>
            <a:fillRect/>
          </a:stretch>
        </p:blipFill>
        <p:spPr>
          <a:xfrm>
            <a:off x="6200921" y="3456708"/>
            <a:ext cx="1114279" cy="1397272"/>
          </a:xfrm>
          <a:prstGeom prst="rect">
            <a:avLst/>
          </a:prstGeom>
          <a:ln w="28575">
            <a:solidFill>
              <a:srgbClr val="3B6036"/>
            </a:solidFill>
          </a:ln>
        </p:spPr>
      </p:pic>
      <p:sp>
        <p:nvSpPr>
          <p:cNvPr id="9" name="Slide Number Placeholder 8"/>
          <p:cNvSpPr>
            <a:spLocks noGrp="1"/>
          </p:cNvSpPr>
          <p:nvPr>
            <p:ph type="sldNum" sz="quarter" idx="12"/>
          </p:nvPr>
        </p:nvSpPr>
        <p:spPr/>
        <p:txBody>
          <a:bodyPr/>
          <a:lstStyle/>
          <a:p>
            <a:fld id="{382800AA-D14F-4819-8C09-0468EE576B5C}"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pPr algn="r"/>
            <a:r>
              <a:rPr lang="en-US" sz="2400" b="1" dirty="0" smtClean="0"/>
              <a:t> </a:t>
            </a:r>
            <a:endParaRPr lang="en-US" sz="2400" b="1" dirty="0"/>
          </a:p>
        </p:txBody>
      </p:sp>
      <p:pic>
        <p:nvPicPr>
          <p:cNvPr id="6" name="Picture 3" descr="TruckFreewayPicture4"/>
          <p:cNvPicPr>
            <a:picLocks noChangeAspect="1" noChangeArrowheads="1"/>
          </p:cNvPicPr>
          <p:nvPr/>
        </p:nvPicPr>
        <p:blipFill>
          <a:blip r:embed="rId2" cstate="print"/>
          <a:srcRect b="1250"/>
          <a:stretch>
            <a:fillRect/>
          </a:stretch>
        </p:blipFill>
        <p:spPr bwMode="auto">
          <a:xfrm>
            <a:off x="572656" y="1713344"/>
            <a:ext cx="8037944" cy="4648200"/>
          </a:xfrm>
          <a:prstGeom prst="rect">
            <a:avLst/>
          </a:prstGeom>
          <a:noFill/>
          <a:ln w="104775">
            <a:solidFill>
              <a:srgbClr val="3B6036"/>
            </a:solidFill>
            <a:miter lim="800000"/>
            <a:headEnd/>
            <a:tailEnd/>
          </a:ln>
        </p:spPr>
      </p:pic>
      <p:sp>
        <p:nvSpPr>
          <p:cNvPr id="8" name="Title 1"/>
          <p:cNvSpPr txBox="1">
            <a:spLocks/>
          </p:cNvSpPr>
          <p:nvPr/>
        </p:nvSpPr>
        <p:spPr>
          <a:xfrm>
            <a:off x="457200" y="427038"/>
            <a:ext cx="8229600" cy="1143000"/>
          </a:xfrm>
          <a:prstGeom prst="rect">
            <a:avLst/>
          </a:prstGeom>
          <a:solidFill>
            <a:schemeClr val="tx1">
              <a:lumMod val="50000"/>
              <a:lumOff val="50000"/>
            </a:schemeClr>
          </a:solidFill>
          <a:ln w="28575">
            <a:solidFill>
              <a:srgbClr val="3B6036"/>
            </a:solidFill>
          </a:ln>
        </p:spPr>
        <p:txBody>
          <a:bodyPr vert="horz" lIns="91440" tIns="45720" rIns="91440" bIns="45720" rtlCol="0" anchor="ctr">
            <a:normAutofit fontScale="8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lang="en-US" sz="3200" dirty="0" smtClean="0">
                <a:solidFill>
                  <a:schemeClr val="bg1">
                    <a:lumMod val="95000"/>
                  </a:schemeClr>
                </a:solidFill>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lumMod val="95000"/>
                  </a:schemeClr>
                </a:solidFill>
                <a:latin typeface="+mj-lt"/>
                <a:ea typeface="+mj-ea"/>
                <a:cs typeface="+mj-cs"/>
              </a:rPr>
              <a:t> The I-710 PROBLEM</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2800" b="1"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3200" i="0" u="none" strike="noStrike" kern="1200" cap="none" spc="0" normalizeH="0" baseline="0" noProof="0" dirty="0" smtClean="0">
                <a:ln>
                  <a:noFill/>
                </a:ln>
                <a:solidFill>
                  <a:schemeClr val="bg1">
                    <a:lumMod val="95000"/>
                  </a:schemeClr>
                </a:solidFill>
                <a:effectLst/>
                <a:uLnTx/>
                <a:uFillTx/>
                <a:latin typeface="+mj-lt"/>
                <a:ea typeface="+mj-ea"/>
                <a:cs typeface="+mj-cs"/>
              </a:rPr>
              <a:t>			</a:t>
            </a:r>
            <a:endParaRPr kumimoji="0" lang="en-US" sz="2800" i="0" u="none" strike="noStrike" kern="1200" cap="none" spc="0" normalizeH="0" baseline="0" noProof="0" dirty="0">
              <a:ln>
                <a:noFill/>
              </a:ln>
              <a:solidFill>
                <a:schemeClr val="bg1">
                  <a:lumMod val="95000"/>
                </a:schemeClr>
              </a:solidFill>
              <a:effectLst/>
              <a:uLnTx/>
              <a:uFillTx/>
              <a:latin typeface="+mj-lt"/>
              <a:ea typeface="+mj-ea"/>
              <a:cs typeface="+mj-cs"/>
            </a:endParaRPr>
          </a:p>
        </p:txBody>
      </p:sp>
      <p:pic>
        <p:nvPicPr>
          <p:cNvPr id="10" name="Picture 9" descr="GCCOG_CLR_LOGO.JPG"/>
          <p:cNvPicPr>
            <a:picLocks noChangeAspect="1"/>
          </p:cNvPicPr>
          <p:nvPr/>
        </p:nvPicPr>
        <p:blipFill>
          <a:blip r:embed="rId3" cstate="print"/>
          <a:stretch>
            <a:fillRect/>
          </a:stretch>
        </p:blipFill>
        <p:spPr>
          <a:xfrm>
            <a:off x="685800" y="152400"/>
            <a:ext cx="1484744" cy="776033"/>
          </a:xfrm>
          <a:prstGeom prst="rect">
            <a:avLst/>
          </a:prstGeom>
          <a:ln w="44450">
            <a:solidFill>
              <a:srgbClr val="3B6036"/>
            </a:solidFill>
          </a:ln>
        </p:spPr>
      </p:pic>
      <p:sp>
        <p:nvSpPr>
          <p:cNvPr id="12" name="Slide Number Placeholder 11"/>
          <p:cNvSpPr>
            <a:spLocks noGrp="1"/>
          </p:cNvSpPr>
          <p:nvPr>
            <p:ph type="sldNum" sz="quarter" idx="12"/>
          </p:nvPr>
        </p:nvSpPr>
        <p:spPr/>
        <p:txBody>
          <a:bodyPr/>
          <a:lstStyle/>
          <a:p>
            <a:fld id="{382800AA-D14F-4819-8C09-0468EE576B5C}"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a:solidFill>
            <a:schemeClr val="tx1">
              <a:lumMod val="50000"/>
              <a:lumOff val="50000"/>
            </a:schemeClr>
          </a:solidFill>
          <a:ln w="28575">
            <a:solidFill>
              <a:srgbClr val="3B6036"/>
            </a:solidFill>
          </a:ln>
        </p:spPr>
        <p:txBody>
          <a:bodyPr>
            <a:normAutofit/>
          </a:bodyPr>
          <a:lstStyle/>
          <a:p>
            <a:pPr algn="r" eaLnBrk="1" hangingPunct="1"/>
            <a:r>
              <a:rPr lang="en-US" sz="2400" b="1" dirty="0" smtClean="0">
                <a:solidFill>
                  <a:schemeClr val="bg1"/>
                </a:solidFill>
              </a:rPr>
              <a:t>I-710 FREEWAY CORRIDOR PROJECT</a:t>
            </a:r>
            <a:br>
              <a:rPr lang="en-US" sz="2400" b="1" dirty="0" smtClean="0">
                <a:solidFill>
                  <a:schemeClr val="bg1"/>
                </a:solidFill>
              </a:rPr>
            </a:br>
            <a:r>
              <a:rPr lang="en-US" sz="2400" b="1" dirty="0" smtClean="0">
                <a:solidFill>
                  <a:schemeClr val="bg1"/>
                </a:solidFill>
              </a:rPr>
              <a:t>MAJOR CORRIDOR STUDY (MCS)</a:t>
            </a:r>
          </a:p>
        </p:txBody>
      </p:sp>
      <p:sp>
        <p:nvSpPr>
          <p:cNvPr id="8211" name="Rectangle 43"/>
          <p:cNvSpPr>
            <a:spLocks noGrp="1" noChangeArrowheads="1"/>
          </p:cNvSpPr>
          <p:nvPr>
            <p:ph type="body" idx="4294967295"/>
          </p:nvPr>
        </p:nvSpPr>
        <p:spPr>
          <a:xfrm>
            <a:off x="4408052" y="1408544"/>
            <a:ext cx="4267200" cy="5029200"/>
          </a:xfrm>
          <a:solidFill>
            <a:schemeClr val="bg1"/>
          </a:solidFill>
        </p:spPr>
        <p:txBody>
          <a:bodyPr>
            <a:noAutofit/>
          </a:bodyPr>
          <a:lstStyle/>
          <a:p>
            <a:pPr marL="227013" indent="-227013" defTabSz="1019175" eaLnBrk="1" hangingPunct="1">
              <a:buNone/>
            </a:pPr>
            <a:endParaRPr lang="en-US" sz="400" b="1" dirty="0" smtClean="0"/>
          </a:p>
          <a:p>
            <a:pPr marL="227013" indent="-227013" defTabSz="1019175" eaLnBrk="1" hangingPunct="1">
              <a:buNone/>
            </a:pPr>
            <a:endParaRPr lang="en-US" sz="800" b="1" dirty="0" smtClean="0"/>
          </a:p>
          <a:p>
            <a:pPr marL="227013" indent="-227013" defTabSz="1019175" eaLnBrk="1" hangingPunct="1">
              <a:buNone/>
            </a:pPr>
            <a:endParaRPr lang="en-US" sz="800" b="1" dirty="0" smtClean="0"/>
          </a:p>
          <a:p>
            <a:pPr marL="227013" indent="-227013" algn="just" defTabSz="1019175" eaLnBrk="1" hangingPunct="1">
              <a:spcBef>
                <a:spcPts val="0"/>
              </a:spcBef>
              <a:buFont typeface="Wingdings" pitchFamily="2" charset="2"/>
              <a:buChar char="§"/>
            </a:pPr>
            <a:r>
              <a:rPr lang="en-US" sz="1400" b="1" dirty="0" smtClean="0"/>
              <a:t>In 2005, the GCCOG, MTA, and Caltrans completed a Major Corridor Study (MCS) to improve the I-710 Freeway.</a:t>
            </a:r>
          </a:p>
          <a:p>
            <a:pPr marL="227013" indent="-227013" algn="just" defTabSz="1019175" eaLnBrk="1" hangingPunct="1">
              <a:buNone/>
            </a:pPr>
            <a:endParaRPr lang="en-US" sz="400" b="1" dirty="0" smtClean="0"/>
          </a:p>
          <a:p>
            <a:pPr marL="227013" indent="-227013" algn="just" defTabSz="1019175" eaLnBrk="1" hangingPunct="1">
              <a:spcBef>
                <a:spcPts val="0"/>
              </a:spcBef>
              <a:buFont typeface="Wingdings" pitchFamily="2" charset="2"/>
              <a:buChar char="§"/>
            </a:pPr>
            <a:r>
              <a:rPr lang="en-US" sz="1400" b="1" dirty="0" smtClean="0"/>
              <a:t>The MCS recommendation was to IMPROVE THE FREEWAY and BUILD SEPARATE TRUCK LANES on the </a:t>
            </a:r>
          </a:p>
          <a:p>
            <a:pPr marL="227013" indent="-227013" algn="just" defTabSz="1019175" eaLnBrk="1" hangingPunct="1">
              <a:spcBef>
                <a:spcPts val="0"/>
              </a:spcBef>
              <a:buNone/>
            </a:pPr>
            <a:r>
              <a:rPr lang="en-US" sz="1400" b="1" dirty="0" smtClean="0"/>
              <a:t>      I-710 with community consensus and support.  </a:t>
            </a:r>
          </a:p>
          <a:p>
            <a:pPr marL="227013" indent="-227013" algn="just" defTabSz="1019175" eaLnBrk="1" hangingPunct="1">
              <a:spcBef>
                <a:spcPts val="0"/>
              </a:spcBef>
              <a:buNone/>
            </a:pPr>
            <a:r>
              <a:rPr lang="en-US" sz="400" b="1" dirty="0" smtClean="0"/>
              <a:t> </a:t>
            </a:r>
          </a:p>
          <a:p>
            <a:pPr marL="227013" indent="-227013" algn="just" defTabSz="1019175" eaLnBrk="1" hangingPunct="1">
              <a:buFont typeface="Wingdings" pitchFamily="2" charset="2"/>
              <a:buChar char="§"/>
            </a:pPr>
            <a:r>
              <a:rPr lang="en-US" sz="1400" b="1" i="1" dirty="0" smtClean="0"/>
              <a:t>Locally Preferred Strategy </a:t>
            </a:r>
            <a:r>
              <a:rPr lang="en-US" sz="1400" b="1" dirty="0" smtClean="0"/>
              <a:t>for I-710 includes:</a:t>
            </a:r>
          </a:p>
          <a:p>
            <a:pPr marL="227013" indent="-227013" algn="just" defTabSz="1019175" eaLnBrk="1" hangingPunct="1">
              <a:buNone/>
            </a:pPr>
            <a:r>
              <a:rPr lang="en-US" sz="1400" b="1" dirty="0" smtClean="0"/>
              <a:t>	 •     Reconstruct Freeway from 8 to 10 lanes</a:t>
            </a:r>
          </a:p>
          <a:p>
            <a:pPr marL="227013" indent="-227013" algn="just" defTabSz="1019175">
              <a:buNone/>
            </a:pPr>
            <a:r>
              <a:rPr lang="en-US" sz="1400" b="1" dirty="0" smtClean="0"/>
              <a:t>	 •     BUILD 4-LANE FREIGHT CORRIDOR for entire   </a:t>
            </a:r>
          </a:p>
          <a:p>
            <a:pPr marL="227013" indent="-227013" algn="just" defTabSz="1019175">
              <a:buNone/>
            </a:pPr>
            <a:r>
              <a:rPr lang="en-US" sz="1400" b="1" dirty="0" smtClean="0"/>
              <a:t>              length</a:t>
            </a:r>
          </a:p>
          <a:p>
            <a:pPr marL="227013" indent="-227013" algn="just" defTabSz="1019175">
              <a:buNone/>
            </a:pPr>
            <a:r>
              <a:rPr lang="en-US" sz="1400" b="1" dirty="0" smtClean="0"/>
              <a:t>	 •     Modernize Existing Interchanges</a:t>
            </a:r>
          </a:p>
          <a:p>
            <a:pPr marL="227013" indent="-227013" algn="just" defTabSz="1019175">
              <a:buNone/>
            </a:pPr>
            <a:r>
              <a:rPr lang="en-US" sz="1400" b="1" dirty="0" smtClean="0"/>
              <a:t>	 •     Improve Arterials</a:t>
            </a:r>
          </a:p>
          <a:p>
            <a:pPr marL="227013" indent="-227013" algn="just" defTabSz="1019175">
              <a:buNone/>
            </a:pPr>
            <a:endParaRPr lang="en-US" sz="400" b="1" dirty="0" smtClean="0"/>
          </a:p>
          <a:p>
            <a:pPr marL="227013" indent="-227013" algn="just" defTabSz="1019175" eaLnBrk="1" hangingPunct="1">
              <a:buFont typeface="Wingdings" pitchFamily="2" charset="2"/>
              <a:buChar char="§"/>
            </a:pPr>
            <a:r>
              <a:rPr lang="en-US" sz="1400" b="1" dirty="0" smtClean="0"/>
              <a:t>The I-710 is the first major U.S. project to analyze in detail a SEPARATE FREIGHT CORRIDOR</a:t>
            </a:r>
          </a:p>
          <a:p>
            <a:pPr marL="227013" indent="-227013" algn="just" defTabSz="1019175" eaLnBrk="1" hangingPunct="1">
              <a:buNone/>
            </a:pPr>
            <a:endParaRPr lang="en-US" sz="400" b="1" dirty="0" smtClean="0"/>
          </a:p>
          <a:p>
            <a:pPr marL="227013" indent="-227013" algn="just" defTabSz="1019175" eaLnBrk="1" hangingPunct="1">
              <a:buFont typeface="Wingdings" pitchFamily="2" charset="2"/>
              <a:buChar char="§"/>
            </a:pPr>
            <a:r>
              <a:rPr lang="en-US" sz="1400" b="1" dirty="0" smtClean="0"/>
              <a:t>The MCS led to the preparation of the I-710 Corridor Project EIR/EIS</a:t>
            </a:r>
          </a:p>
        </p:txBody>
      </p:sp>
      <p:pic>
        <p:nvPicPr>
          <p:cNvPr id="8195" name="Picture 3" descr="77(5-1"/>
          <p:cNvPicPr>
            <a:picLocks noChangeAspect="1" noChangeArrowheads="1"/>
          </p:cNvPicPr>
          <p:nvPr/>
        </p:nvPicPr>
        <p:blipFill>
          <a:blip r:embed="rId2" cstate="print"/>
          <a:srcRect/>
          <a:stretch>
            <a:fillRect/>
          </a:stretch>
        </p:blipFill>
        <p:spPr bwMode="auto">
          <a:xfrm>
            <a:off x="152400" y="990600"/>
            <a:ext cx="3971925" cy="5464175"/>
          </a:xfrm>
          <a:prstGeom prst="rect">
            <a:avLst/>
          </a:prstGeom>
          <a:noFill/>
          <a:ln w="9525">
            <a:noFill/>
            <a:miter lim="800000"/>
            <a:headEnd/>
            <a:tailEnd/>
          </a:ln>
        </p:spPr>
      </p:pic>
      <p:sp>
        <p:nvSpPr>
          <p:cNvPr id="8196" name="Line 13"/>
          <p:cNvSpPr>
            <a:spLocks noChangeShapeType="1"/>
          </p:cNvSpPr>
          <p:nvPr/>
        </p:nvSpPr>
        <p:spPr bwMode="auto">
          <a:xfrm flipH="1">
            <a:off x="2628900" y="1219200"/>
            <a:ext cx="38100" cy="103188"/>
          </a:xfrm>
          <a:prstGeom prst="line">
            <a:avLst/>
          </a:prstGeom>
          <a:noFill/>
          <a:ln w="76200" cap="sq">
            <a:solidFill>
              <a:srgbClr val="FFFF00"/>
            </a:solidFill>
            <a:round/>
            <a:headEnd type="none" w="sm" len="sm"/>
            <a:tailEnd type="none" w="sm" len="sm"/>
          </a:ln>
        </p:spPr>
        <p:txBody>
          <a:bodyPr wrap="none"/>
          <a:lstStyle/>
          <a:p>
            <a:endParaRPr lang="en-US" dirty="0"/>
          </a:p>
        </p:txBody>
      </p:sp>
      <p:sp>
        <p:nvSpPr>
          <p:cNvPr id="8197" name="Line 15"/>
          <p:cNvSpPr>
            <a:spLocks noChangeShapeType="1"/>
          </p:cNvSpPr>
          <p:nvPr/>
        </p:nvSpPr>
        <p:spPr bwMode="auto">
          <a:xfrm flipH="1">
            <a:off x="2566988" y="1195388"/>
            <a:ext cx="57150" cy="131762"/>
          </a:xfrm>
          <a:prstGeom prst="line">
            <a:avLst/>
          </a:prstGeom>
          <a:noFill/>
          <a:ln w="38100" cap="sq">
            <a:solidFill>
              <a:srgbClr val="0000FF"/>
            </a:solidFill>
            <a:round/>
            <a:headEnd type="none" w="sm" len="sm"/>
            <a:tailEnd type="none" w="sm" len="sm"/>
          </a:ln>
        </p:spPr>
        <p:txBody>
          <a:bodyPr wrap="none"/>
          <a:lstStyle/>
          <a:p>
            <a:endParaRPr lang="en-US" dirty="0"/>
          </a:p>
        </p:txBody>
      </p:sp>
      <p:sp>
        <p:nvSpPr>
          <p:cNvPr id="8198" name="Line 16"/>
          <p:cNvSpPr>
            <a:spLocks noChangeShapeType="1"/>
          </p:cNvSpPr>
          <p:nvPr/>
        </p:nvSpPr>
        <p:spPr bwMode="auto">
          <a:xfrm flipH="1">
            <a:off x="2657475" y="1204913"/>
            <a:ext cx="57150" cy="146050"/>
          </a:xfrm>
          <a:prstGeom prst="line">
            <a:avLst/>
          </a:prstGeom>
          <a:noFill/>
          <a:ln w="38100" cap="sq">
            <a:solidFill>
              <a:srgbClr val="0000FF"/>
            </a:solidFill>
            <a:round/>
            <a:headEnd type="none" w="sm" len="sm"/>
            <a:tailEnd type="none" w="sm" len="sm"/>
          </a:ln>
        </p:spPr>
        <p:txBody>
          <a:bodyPr wrap="none"/>
          <a:lstStyle/>
          <a:p>
            <a:endParaRPr lang="en-US" dirty="0"/>
          </a:p>
        </p:txBody>
      </p:sp>
      <p:sp>
        <p:nvSpPr>
          <p:cNvPr id="8199" name="Freeform 19"/>
          <p:cNvSpPr>
            <a:spLocks/>
          </p:cNvSpPr>
          <p:nvPr/>
        </p:nvSpPr>
        <p:spPr bwMode="auto">
          <a:xfrm>
            <a:off x="2328863" y="1476375"/>
            <a:ext cx="381000" cy="2181225"/>
          </a:xfrm>
          <a:custGeom>
            <a:avLst/>
            <a:gdLst>
              <a:gd name="T0" fmla="*/ 171 w 240"/>
              <a:gd name="T1" fmla="*/ 0 h 1413"/>
              <a:gd name="T2" fmla="*/ 171 w 240"/>
              <a:gd name="T3" fmla="*/ 39 h 1413"/>
              <a:gd name="T4" fmla="*/ 180 w 240"/>
              <a:gd name="T5" fmla="*/ 108 h 1413"/>
              <a:gd name="T6" fmla="*/ 174 w 240"/>
              <a:gd name="T7" fmla="*/ 168 h 1413"/>
              <a:gd name="T8" fmla="*/ 126 w 240"/>
              <a:gd name="T9" fmla="*/ 243 h 1413"/>
              <a:gd name="T10" fmla="*/ 132 w 240"/>
              <a:gd name="T11" fmla="*/ 288 h 1413"/>
              <a:gd name="T12" fmla="*/ 225 w 240"/>
              <a:gd name="T13" fmla="*/ 363 h 1413"/>
              <a:gd name="T14" fmla="*/ 225 w 240"/>
              <a:gd name="T15" fmla="*/ 489 h 1413"/>
              <a:gd name="T16" fmla="*/ 228 w 240"/>
              <a:gd name="T17" fmla="*/ 561 h 1413"/>
              <a:gd name="T18" fmla="*/ 207 w 240"/>
              <a:gd name="T19" fmla="*/ 609 h 1413"/>
              <a:gd name="T20" fmla="*/ 195 w 240"/>
              <a:gd name="T21" fmla="*/ 846 h 1413"/>
              <a:gd name="T22" fmla="*/ 159 w 240"/>
              <a:gd name="T23" fmla="*/ 894 h 1413"/>
              <a:gd name="T24" fmla="*/ 108 w 240"/>
              <a:gd name="T25" fmla="*/ 939 h 1413"/>
              <a:gd name="T26" fmla="*/ 108 w 240"/>
              <a:gd name="T27" fmla="*/ 978 h 1413"/>
              <a:gd name="T28" fmla="*/ 129 w 240"/>
              <a:gd name="T29" fmla="*/ 1041 h 1413"/>
              <a:gd name="T30" fmla="*/ 96 w 240"/>
              <a:gd name="T31" fmla="*/ 1134 h 1413"/>
              <a:gd name="T32" fmla="*/ 93 w 240"/>
              <a:gd name="T33" fmla="*/ 1200 h 1413"/>
              <a:gd name="T34" fmla="*/ 24 w 240"/>
              <a:gd name="T35" fmla="*/ 1251 h 1413"/>
              <a:gd name="T36" fmla="*/ 0 w 240"/>
              <a:gd name="T37" fmla="*/ 1413 h 14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
              <a:gd name="T58" fmla="*/ 0 h 1413"/>
              <a:gd name="T59" fmla="*/ 240 w 240"/>
              <a:gd name="T60" fmla="*/ 1413 h 14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 h="1413">
                <a:moveTo>
                  <a:pt x="171" y="0"/>
                </a:moveTo>
                <a:cubicBezTo>
                  <a:pt x="170" y="10"/>
                  <a:pt x="169" y="21"/>
                  <a:pt x="171" y="39"/>
                </a:cubicBezTo>
                <a:cubicBezTo>
                  <a:pt x="173" y="57"/>
                  <a:pt x="180" y="87"/>
                  <a:pt x="180" y="108"/>
                </a:cubicBezTo>
                <a:cubicBezTo>
                  <a:pt x="180" y="129"/>
                  <a:pt x="183" y="145"/>
                  <a:pt x="174" y="168"/>
                </a:cubicBezTo>
                <a:cubicBezTo>
                  <a:pt x="165" y="191"/>
                  <a:pt x="133" y="223"/>
                  <a:pt x="126" y="243"/>
                </a:cubicBezTo>
                <a:cubicBezTo>
                  <a:pt x="119" y="263"/>
                  <a:pt x="116" y="268"/>
                  <a:pt x="132" y="288"/>
                </a:cubicBezTo>
                <a:cubicBezTo>
                  <a:pt x="148" y="308"/>
                  <a:pt x="210" y="330"/>
                  <a:pt x="225" y="363"/>
                </a:cubicBezTo>
                <a:cubicBezTo>
                  <a:pt x="240" y="396"/>
                  <a:pt x="225" y="456"/>
                  <a:pt x="225" y="489"/>
                </a:cubicBezTo>
                <a:cubicBezTo>
                  <a:pt x="225" y="522"/>
                  <a:pt x="231" y="541"/>
                  <a:pt x="228" y="561"/>
                </a:cubicBezTo>
                <a:cubicBezTo>
                  <a:pt x="225" y="581"/>
                  <a:pt x="212" y="562"/>
                  <a:pt x="207" y="609"/>
                </a:cubicBezTo>
                <a:cubicBezTo>
                  <a:pt x="202" y="656"/>
                  <a:pt x="203" y="799"/>
                  <a:pt x="195" y="846"/>
                </a:cubicBezTo>
                <a:cubicBezTo>
                  <a:pt x="187" y="893"/>
                  <a:pt x="173" y="879"/>
                  <a:pt x="159" y="894"/>
                </a:cubicBezTo>
                <a:cubicBezTo>
                  <a:pt x="145" y="909"/>
                  <a:pt x="116" y="925"/>
                  <a:pt x="108" y="939"/>
                </a:cubicBezTo>
                <a:cubicBezTo>
                  <a:pt x="100" y="953"/>
                  <a:pt x="105" y="961"/>
                  <a:pt x="108" y="978"/>
                </a:cubicBezTo>
                <a:cubicBezTo>
                  <a:pt x="111" y="995"/>
                  <a:pt x="131" y="1015"/>
                  <a:pt x="129" y="1041"/>
                </a:cubicBezTo>
                <a:cubicBezTo>
                  <a:pt x="127" y="1067"/>
                  <a:pt x="102" y="1108"/>
                  <a:pt x="96" y="1134"/>
                </a:cubicBezTo>
                <a:cubicBezTo>
                  <a:pt x="90" y="1160"/>
                  <a:pt x="105" y="1181"/>
                  <a:pt x="93" y="1200"/>
                </a:cubicBezTo>
                <a:cubicBezTo>
                  <a:pt x="81" y="1219"/>
                  <a:pt x="39" y="1215"/>
                  <a:pt x="24" y="1251"/>
                </a:cubicBezTo>
                <a:cubicBezTo>
                  <a:pt x="9" y="1287"/>
                  <a:pt x="4" y="1386"/>
                  <a:pt x="0" y="1413"/>
                </a:cubicBezTo>
              </a:path>
            </a:pathLst>
          </a:custGeom>
          <a:noFill/>
          <a:ln w="76200" cap="sq" cmpd="sng">
            <a:solidFill>
              <a:srgbClr val="FFFF00"/>
            </a:solidFill>
            <a:prstDash val="solid"/>
            <a:round/>
            <a:headEnd type="none" w="sm" len="sm"/>
            <a:tailEnd type="none" w="sm" len="sm"/>
          </a:ln>
        </p:spPr>
        <p:txBody>
          <a:bodyPr wrap="none"/>
          <a:lstStyle/>
          <a:p>
            <a:endParaRPr lang="en-US" dirty="0"/>
          </a:p>
        </p:txBody>
      </p:sp>
      <p:sp>
        <p:nvSpPr>
          <p:cNvPr id="8200" name="Freeform 23"/>
          <p:cNvSpPr>
            <a:spLocks/>
          </p:cNvSpPr>
          <p:nvPr/>
        </p:nvSpPr>
        <p:spPr bwMode="auto">
          <a:xfrm>
            <a:off x="2276475" y="1433513"/>
            <a:ext cx="382588" cy="2262187"/>
          </a:xfrm>
          <a:custGeom>
            <a:avLst/>
            <a:gdLst>
              <a:gd name="T0" fmla="*/ 168 w 241"/>
              <a:gd name="T1" fmla="*/ 0 h 1425"/>
              <a:gd name="T2" fmla="*/ 174 w 241"/>
              <a:gd name="T3" fmla="*/ 90 h 1425"/>
              <a:gd name="T4" fmla="*/ 183 w 241"/>
              <a:gd name="T5" fmla="*/ 150 h 1425"/>
              <a:gd name="T6" fmla="*/ 153 w 241"/>
              <a:gd name="T7" fmla="*/ 228 h 1425"/>
              <a:gd name="T8" fmla="*/ 120 w 241"/>
              <a:gd name="T9" fmla="*/ 264 h 1425"/>
              <a:gd name="T10" fmla="*/ 120 w 241"/>
              <a:gd name="T11" fmla="*/ 297 h 1425"/>
              <a:gd name="T12" fmla="*/ 153 w 241"/>
              <a:gd name="T13" fmla="*/ 342 h 1425"/>
              <a:gd name="T14" fmla="*/ 225 w 241"/>
              <a:gd name="T15" fmla="*/ 384 h 1425"/>
              <a:gd name="T16" fmla="*/ 240 w 241"/>
              <a:gd name="T17" fmla="*/ 411 h 1425"/>
              <a:gd name="T18" fmla="*/ 231 w 241"/>
              <a:gd name="T19" fmla="*/ 492 h 1425"/>
              <a:gd name="T20" fmla="*/ 231 w 241"/>
              <a:gd name="T21" fmla="*/ 537 h 1425"/>
              <a:gd name="T22" fmla="*/ 222 w 241"/>
              <a:gd name="T23" fmla="*/ 585 h 1425"/>
              <a:gd name="T24" fmla="*/ 207 w 241"/>
              <a:gd name="T25" fmla="*/ 717 h 1425"/>
              <a:gd name="T26" fmla="*/ 207 w 241"/>
              <a:gd name="T27" fmla="*/ 819 h 1425"/>
              <a:gd name="T28" fmla="*/ 192 w 241"/>
              <a:gd name="T29" fmla="*/ 858 h 1425"/>
              <a:gd name="T30" fmla="*/ 135 w 241"/>
              <a:gd name="T31" fmla="*/ 912 h 1425"/>
              <a:gd name="T32" fmla="*/ 102 w 241"/>
              <a:gd name="T33" fmla="*/ 966 h 1425"/>
              <a:gd name="T34" fmla="*/ 126 w 241"/>
              <a:gd name="T35" fmla="*/ 1014 h 1425"/>
              <a:gd name="T36" fmla="*/ 120 w 241"/>
              <a:gd name="T37" fmla="*/ 1080 h 1425"/>
              <a:gd name="T38" fmla="*/ 93 w 241"/>
              <a:gd name="T39" fmla="*/ 1143 h 1425"/>
              <a:gd name="T40" fmla="*/ 102 w 241"/>
              <a:gd name="T41" fmla="*/ 1173 h 1425"/>
              <a:gd name="T42" fmla="*/ 54 w 241"/>
              <a:gd name="T43" fmla="*/ 1206 h 1425"/>
              <a:gd name="T44" fmla="*/ 27 w 241"/>
              <a:gd name="T45" fmla="*/ 1236 h 1425"/>
              <a:gd name="T46" fmla="*/ 15 w 241"/>
              <a:gd name="T47" fmla="*/ 1296 h 1425"/>
              <a:gd name="T48" fmla="*/ 9 w 241"/>
              <a:gd name="T49" fmla="*/ 1371 h 1425"/>
              <a:gd name="T50" fmla="*/ 3 w 241"/>
              <a:gd name="T51" fmla="*/ 1407 h 1425"/>
              <a:gd name="T52" fmla="*/ 0 w 241"/>
              <a:gd name="T53" fmla="*/ 1425 h 14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1425"/>
              <a:gd name="T83" fmla="*/ 241 w 241"/>
              <a:gd name="T84" fmla="*/ 1425 h 14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1425">
                <a:moveTo>
                  <a:pt x="168" y="0"/>
                </a:moveTo>
                <a:cubicBezTo>
                  <a:pt x="170" y="32"/>
                  <a:pt x="172" y="65"/>
                  <a:pt x="174" y="90"/>
                </a:cubicBezTo>
                <a:cubicBezTo>
                  <a:pt x="176" y="115"/>
                  <a:pt x="186" y="127"/>
                  <a:pt x="183" y="150"/>
                </a:cubicBezTo>
                <a:cubicBezTo>
                  <a:pt x="180" y="173"/>
                  <a:pt x="163" y="209"/>
                  <a:pt x="153" y="228"/>
                </a:cubicBezTo>
                <a:cubicBezTo>
                  <a:pt x="143" y="247"/>
                  <a:pt x="125" y="253"/>
                  <a:pt x="120" y="264"/>
                </a:cubicBezTo>
                <a:cubicBezTo>
                  <a:pt x="115" y="275"/>
                  <a:pt x="115" y="284"/>
                  <a:pt x="120" y="297"/>
                </a:cubicBezTo>
                <a:cubicBezTo>
                  <a:pt x="125" y="310"/>
                  <a:pt x="136" y="327"/>
                  <a:pt x="153" y="342"/>
                </a:cubicBezTo>
                <a:cubicBezTo>
                  <a:pt x="170" y="357"/>
                  <a:pt x="211" y="373"/>
                  <a:pt x="225" y="384"/>
                </a:cubicBezTo>
                <a:cubicBezTo>
                  <a:pt x="239" y="395"/>
                  <a:pt x="239" y="393"/>
                  <a:pt x="240" y="411"/>
                </a:cubicBezTo>
                <a:cubicBezTo>
                  <a:pt x="241" y="429"/>
                  <a:pt x="232" y="471"/>
                  <a:pt x="231" y="492"/>
                </a:cubicBezTo>
                <a:cubicBezTo>
                  <a:pt x="230" y="513"/>
                  <a:pt x="232" y="522"/>
                  <a:pt x="231" y="537"/>
                </a:cubicBezTo>
                <a:cubicBezTo>
                  <a:pt x="230" y="552"/>
                  <a:pt x="226" y="555"/>
                  <a:pt x="222" y="585"/>
                </a:cubicBezTo>
                <a:cubicBezTo>
                  <a:pt x="218" y="615"/>
                  <a:pt x="210" y="678"/>
                  <a:pt x="207" y="717"/>
                </a:cubicBezTo>
                <a:cubicBezTo>
                  <a:pt x="204" y="756"/>
                  <a:pt x="210" y="795"/>
                  <a:pt x="207" y="819"/>
                </a:cubicBezTo>
                <a:cubicBezTo>
                  <a:pt x="204" y="843"/>
                  <a:pt x="204" y="843"/>
                  <a:pt x="192" y="858"/>
                </a:cubicBezTo>
                <a:cubicBezTo>
                  <a:pt x="180" y="873"/>
                  <a:pt x="150" y="894"/>
                  <a:pt x="135" y="912"/>
                </a:cubicBezTo>
                <a:cubicBezTo>
                  <a:pt x="120" y="930"/>
                  <a:pt x="104" y="949"/>
                  <a:pt x="102" y="966"/>
                </a:cubicBezTo>
                <a:cubicBezTo>
                  <a:pt x="100" y="983"/>
                  <a:pt x="123" y="995"/>
                  <a:pt x="126" y="1014"/>
                </a:cubicBezTo>
                <a:cubicBezTo>
                  <a:pt x="129" y="1033"/>
                  <a:pt x="125" y="1059"/>
                  <a:pt x="120" y="1080"/>
                </a:cubicBezTo>
                <a:cubicBezTo>
                  <a:pt x="115" y="1101"/>
                  <a:pt x="96" y="1128"/>
                  <a:pt x="93" y="1143"/>
                </a:cubicBezTo>
                <a:cubicBezTo>
                  <a:pt x="90" y="1158"/>
                  <a:pt x="108" y="1163"/>
                  <a:pt x="102" y="1173"/>
                </a:cubicBezTo>
                <a:cubicBezTo>
                  <a:pt x="96" y="1183"/>
                  <a:pt x="67" y="1195"/>
                  <a:pt x="54" y="1206"/>
                </a:cubicBezTo>
                <a:cubicBezTo>
                  <a:pt x="41" y="1217"/>
                  <a:pt x="34" y="1221"/>
                  <a:pt x="27" y="1236"/>
                </a:cubicBezTo>
                <a:cubicBezTo>
                  <a:pt x="20" y="1251"/>
                  <a:pt x="18" y="1274"/>
                  <a:pt x="15" y="1296"/>
                </a:cubicBezTo>
                <a:cubicBezTo>
                  <a:pt x="12" y="1318"/>
                  <a:pt x="11" y="1353"/>
                  <a:pt x="9" y="1371"/>
                </a:cubicBezTo>
                <a:cubicBezTo>
                  <a:pt x="7" y="1389"/>
                  <a:pt x="4" y="1398"/>
                  <a:pt x="3" y="1407"/>
                </a:cubicBezTo>
                <a:cubicBezTo>
                  <a:pt x="2" y="1416"/>
                  <a:pt x="0" y="1423"/>
                  <a:pt x="0" y="1425"/>
                </a:cubicBezTo>
              </a:path>
            </a:pathLst>
          </a:custGeom>
          <a:noFill/>
          <a:ln w="38100" cap="sq" cmpd="sng">
            <a:solidFill>
              <a:srgbClr val="0000FF"/>
            </a:solidFill>
            <a:prstDash val="solid"/>
            <a:round/>
            <a:headEnd type="none" w="sm" len="sm"/>
            <a:tailEnd type="none" w="sm" len="sm"/>
          </a:ln>
        </p:spPr>
        <p:txBody>
          <a:bodyPr wrap="none"/>
          <a:lstStyle/>
          <a:p>
            <a:endParaRPr lang="en-US" dirty="0"/>
          </a:p>
        </p:txBody>
      </p:sp>
      <p:sp>
        <p:nvSpPr>
          <p:cNvPr id="8201" name="Freeform 27"/>
          <p:cNvSpPr>
            <a:spLocks/>
          </p:cNvSpPr>
          <p:nvPr/>
        </p:nvSpPr>
        <p:spPr bwMode="auto">
          <a:xfrm>
            <a:off x="2373313" y="1443038"/>
            <a:ext cx="373062" cy="2252662"/>
          </a:xfrm>
          <a:custGeom>
            <a:avLst/>
            <a:gdLst>
              <a:gd name="T0" fmla="*/ 167 w 235"/>
              <a:gd name="T1" fmla="*/ 0 h 1419"/>
              <a:gd name="T2" fmla="*/ 167 w 235"/>
              <a:gd name="T3" fmla="*/ 36 h 1419"/>
              <a:gd name="T4" fmla="*/ 167 w 235"/>
              <a:gd name="T5" fmla="*/ 57 h 1419"/>
              <a:gd name="T6" fmla="*/ 176 w 235"/>
              <a:gd name="T7" fmla="*/ 105 h 1419"/>
              <a:gd name="T8" fmla="*/ 182 w 235"/>
              <a:gd name="T9" fmla="*/ 156 h 1419"/>
              <a:gd name="T10" fmla="*/ 158 w 235"/>
              <a:gd name="T11" fmla="*/ 219 h 1419"/>
              <a:gd name="T12" fmla="*/ 110 w 235"/>
              <a:gd name="T13" fmla="*/ 261 h 1419"/>
              <a:gd name="T14" fmla="*/ 137 w 235"/>
              <a:gd name="T15" fmla="*/ 291 h 1419"/>
              <a:gd name="T16" fmla="*/ 194 w 235"/>
              <a:gd name="T17" fmla="*/ 327 h 1419"/>
              <a:gd name="T18" fmla="*/ 230 w 235"/>
              <a:gd name="T19" fmla="*/ 363 h 1419"/>
              <a:gd name="T20" fmla="*/ 224 w 235"/>
              <a:gd name="T21" fmla="*/ 459 h 1419"/>
              <a:gd name="T22" fmla="*/ 224 w 235"/>
              <a:gd name="T23" fmla="*/ 531 h 1419"/>
              <a:gd name="T24" fmla="*/ 227 w 235"/>
              <a:gd name="T25" fmla="*/ 573 h 1419"/>
              <a:gd name="T26" fmla="*/ 212 w 235"/>
              <a:gd name="T27" fmla="*/ 618 h 1419"/>
              <a:gd name="T28" fmla="*/ 197 w 235"/>
              <a:gd name="T29" fmla="*/ 699 h 1419"/>
              <a:gd name="T30" fmla="*/ 203 w 235"/>
              <a:gd name="T31" fmla="*/ 825 h 1419"/>
              <a:gd name="T32" fmla="*/ 194 w 235"/>
              <a:gd name="T33" fmla="*/ 870 h 1419"/>
              <a:gd name="T34" fmla="*/ 110 w 235"/>
              <a:gd name="T35" fmla="*/ 942 h 1419"/>
              <a:gd name="T36" fmla="*/ 113 w 235"/>
              <a:gd name="T37" fmla="*/ 990 h 1419"/>
              <a:gd name="T38" fmla="*/ 134 w 235"/>
              <a:gd name="T39" fmla="*/ 1032 h 1419"/>
              <a:gd name="T40" fmla="*/ 101 w 235"/>
              <a:gd name="T41" fmla="*/ 1107 h 1419"/>
              <a:gd name="T42" fmla="*/ 92 w 235"/>
              <a:gd name="T43" fmla="*/ 1137 h 1419"/>
              <a:gd name="T44" fmla="*/ 101 w 235"/>
              <a:gd name="T45" fmla="*/ 1176 h 1419"/>
              <a:gd name="T46" fmla="*/ 86 w 235"/>
              <a:gd name="T47" fmla="*/ 1218 h 1419"/>
              <a:gd name="T48" fmla="*/ 32 w 235"/>
              <a:gd name="T49" fmla="*/ 1245 h 1419"/>
              <a:gd name="T50" fmla="*/ 5 w 235"/>
              <a:gd name="T51" fmla="*/ 1344 h 1419"/>
              <a:gd name="T52" fmla="*/ 2 w 235"/>
              <a:gd name="T53" fmla="*/ 1419 h 14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1419"/>
              <a:gd name="T83" fmla="*/ 235 w 235"/>
              <a:gd name="T84" fmla="*/ 1419 h 14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1419">
                <a:moveTo>
                  <a:pt x="167" y="0"/>
                </a:moveTo>
                <a:cubicBezTo>
                  <a:pt x="167" y="13"/>
                  <a:pt x="167" y="27"/>
                  <a:pt x="167" y="36"/>
                </a:cubicBezTo>
                <a:cubicBezTo>
                  <a:pt x="167" y="45"/>
                  <a:pt x="166" y="46"/>
                  <a:pt x="167" y="57"/>
                </a:cubicBezTo>
                <a:cubicBezTo>
                  <a:pt x="168" y="68"/>
                  <a:pt x="174" y="89"/>
                  <a:pt x="176" y="105"/>
                </a:cubicBezTo>
                <a:cubicBezTo>
                  <a:pt x="178" y="121"/>
                  <a:pt x="185" y="137"/>
                  <a:pt x="182" y="156"/>
                </a:cubicBezTo>
                <a:cubicBezTo>
                  <a:pt x="179" y="175"/>
                  <a:pt x="170" y="201"/>
                  <a:pt x="158" y="219"/>
                </a:cubicBezTo>
                <a:cubicBezTo>
                  <a:pt x="146" y="237"/>
                  <a:pt x="113" y="249"/>
                  <a:pt x="110" y="261"/>
                </a:cubicBezTo>
                <a:cubicBezTo>
                  <a:pt x="107" y="273"/>
                  <a:pt x="123" y="280"/>
                  <a:pt x="137" y="291"/>
                </a:cubicBezTo>
                <a:cubicBezTo>
                  <a:pt x="151" y="302"/>
                  <a:pt x="179" y="315"/>
                  <a:pt x="194" y="327"/>
                </a:cubicBezTo>
                <a:cubicBezTo>
                  <a:pt x="209" y="339"/>
                  <a:pt x="225" y="341"/>
                  <a:pt x="230" y="363"/>
                </a:cubicBezTo>
                <a:cubicBezTo>
                  <a:pt x="235" y="385"/>
                  <a:pt x="225" y="431"/>
                  <a:pt x="224" y="459"/>
                </a:cubicBezTo>
                <a:cubicBezTo>
                  <a:pt x="223" y="487"/>
                  <a:pt x="223" y="512"/>
                  <a:pt x="224" y="531"/>
                </a:cubicBezTo>
                <a:cubicBezTo>
                  <a:pt x="225" y="550"/>
                  <a:pt x="229" y="559"/>
                  <a:pt x="227" y="573"/>
                </a:cubicBezTo>
                <a:cubicBezTo>
                  <a:pt x="225" y="587"/>
                  <a:pt x="217" y="597"/>
                  <a:pt x="212" y="618"/>
                </a:cubicBezTo>
                <a:cubicBezTo>
                  <a:pt x="207" y="639"/>
                  <a:pt x="198" y="665"/>
                  <a:pt x="197" y="699"/>
                </a:cubicBezTo>
                <a:cubicBezTo>
                  <a:pt x="196" y="733"/>
                  <a:pt x="203" y="797"/>
                  <a:pt x="203" y="825"/>
                </a:cubicBezTo>
                <a:cubicBezTo>
                  <a:pt x="203" y="853"/>
                  <a:pt x="209" y="851"/>
                  <a:pt x="194" y="870"/>
                </a:cubicBezTo>
                <a:cubicBezTo>
                  <a:pt x="179" y="889"/>
                  <a:pt x="123" y="922"/>
                  <a:pt x="110" y="942"/>
                </a:cubicBezTo>
                <a:cubicBezTo>
                  <a:pt x="97" y="962"/>
                  <a:pt x="109" y="975"/>
                  <a:pt x="113" y="990"/>
                </a:cubicBezTo>
                <a:cubicBezTo>
                  <a:pt x="117" y="1005"/>
                  <a:pt x="136" y="1013"/>
                  <a:pt x="134" y="1032"/>
                </a:cubicBezTo>
                <a:cubicBezTo>
                  <a:pt x="132" y="1051"/>
                  <a:pt x="108" y="1089"/>
                  <a:pt x="101" y="1107"/>
                </a:cubicBezTo>
                <a:cubicBezTo>
                  <a:pt x="94" y="1125"/>
                  <a:pt x="92" y="1126"/>
                  <a:pt x="92" y="1137"/>
                </a:cubicBezTo>
                <a:cubicBezTo>
                  <a:pt x="92" y="1148"/>
                  <a:pt x="102" y="1163"/>
                  <a:pt x="101" y="1176"/>
                </a:cubicBezTo>
                <a:cubicBezTo>
                  <a:pt x="100" y="1189"/>
                  <a:pt x="97" y="1207"/>
                  <a:pt x="86" y="1218"/>
                </a:cubicBezTo>
                <a:cubicBezTo>
                  <a:pt x="75" y="1229"/>
                  <a:pt x="45" y="1224"/>
                  <a:pt x="32" y="1245"/>
                </a:cubicBezTo>
                <a:cubicBezTo>
                  <a:pt x="19" y="1266"/>
                  <a:pt x="10" y="1315"/>
                  <a:pt x="5" y="1344"/>
                </a:cubicBezTo>
                <a:cubicBezTo>
                  <a:pt x="0" y="1373"/>
                  <a:pt x="1" y="1396"/>
                  <a:pt x="2" y="1419"/>
                </a:cubicBezTo>
              </a:path>
            </a:pathLst>
          </a:custGeom>
          <a:noFill/>
          <a:ln w="38100" cap="sq" cmpd="sng">
            <a:solidFill>
              <a:srgbClr val="0000FF"/>
            </a:solidFill>
            <a:prstDash val="solid"/>
            <a:round/>
            <a:headEnd type="none" w="sm" len="sm"/>
            <a:tailEnd type="none" w="sm" len="sm"/>
          </a:ln>
        </p:spPr>
        <p:txBody>
          <a:bodyPr wrap="none"/>
          <a:lstStyle/>
          <a:p>
            <a:endParaRPr lang="en-US" dirty="0"/>
          </a:p>
        </p:txBody>
      </p:sp>
      <p:sp>
        <p:nvSpPr>
          <p:cNvPr id="8202" name="Freeform 28"/>
          <p:cNvSpPr>
            <a:spLocks/>
          </p:cNvSpPr>
          <p:nvPr/>
        </p:nvSpPr>
        <p:spPr bwMode="auto">
          <a:xfrm>
            <a:off x="1966913" y="3838575"/>
            <a:ext cx="290512" cy="1095375"/>
          </a:xfrm>
          <a:custGeom>
            <a:avLst/>
            <a:gdLst>
              <a:gd name="T0" fmla="*/ 183 w 183"/>
              <a:gd name="T1" fmla="*/ 0 h 690"/>
              <a:gd name="T2" fmla="*/ 177 w 183"/>
              <a:gd name="T3" fmla="*/ 42 h 690"/>
              <a:gd name="T4" fmla="*/ 162 w 183"/>
              <a:gd name="T5" fmla="*/ 114 h 690"/>
              <a:gd name="T6" fmla="*/ 90 w 183"/>
              <a:gd name="T7" fmla="*/ 222 h 690"/>
              <a:gd name="T8" fmla="*/ 45 w 183"/>
              <a:gd name="T9" fmla="*/ 288 h 690"/>
              <a:gd name="T10" fmla="*/ 42 w 183"/>
              <a:gd name="T11" fmla="*/ 351 h 690"/>
              <a:gd name="T12" fmla="*/ 0 w 183"/>
              <a:gd name="T13" fmla="*/ 489 h 690"/>
              <a:gd name="T14" fmla="*/ 0 w 183"/>
              <a:gd name="T15" fmla="*/ 534 h 690"/>
              <a:gd name="T16" fmla="*/ 12 w 183"/>
              <a:gd name="T17" fmla="*/ 582 h 690"/>
              <a:gd name="T18" fmla="*/ 21 w 183"/>
              <a:gd name="T19" fmla="*/ 690 h 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690"/>
              <a:gd name="T32" fmla="*/ 183 w 183"/>
              <a:gd name="T33" fmla="*/ 690 h 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690">
                <a:moveTo>
                  <a:pt x="183" y="0"/>
                </a:moveTo>
                <a:lnTo>
                  <a:pt x="177" y="42"/>
                </a:lnTo>
                <a:lnTo>
                  <a:pt x="162" y="114"/>
                </a:lnTo>
                <a:lnTo>
                  <a:pt x="90" y="222"/>
                </a:lnTo>
                <a:lnTo>
                  <a:pt x="45" y="288"/>
                </a:lnTo>
                <a:lnTo>
                  <a:pt x="42" y="351"/>
                </a:lnTo>
                <a:lnTo>
                  <a:pt x="0" y="489"/>
                </a:lnTo>
                <a:lnTo>
                  <a:pt x="0" y="534"/>
                </a:lnTo>
                <a:lnTo>
                  <a:pt x="12" y="582"/>
                </a:lnTo>
                <a:lnTo>
                  <a:pt x="21" y="690"/>
                </a:lnTo>
              </a:path>
            </a:pathLst>
          </a:custGeom>
          <a:noFill/>
          <a:ln w="57150" cap="sq" cmpd="sng">
            <a:solidFill>
              <a:srgbClr val="FFFF00"/>
            </a:solidFill>
            <a:prstDash val="solid"/>
            <a:round/>
            <a:headEnd type="none" w="sm" len="sm"/>
            <a:tailEnd type="none" w="sm" len="sm"/>
          </a:ln>
        </p:spPr>
        <p:txBody>
          <a:bodyPr wrap="none"/>
          <a:lstStyle/>
          <a:p>
            <a:endParaRPr lang="en-US" dirty="0"/>
          </a:p>
        </p:txBody>
      </p:sp>
      <p:sp>
        <p:nvSpPr>
          <p:cNvPr id="8203" name="Freeform 29"/>
          <p:cNvSpPr>
            <a:spLocks/>
          </p:cNvSpPr>
          <p:nvPr/>
        </p:nvSpPr>
        <p:spPr bwMode="auto">
          <a:xfrm>
            <a:off x="1924050" y="3833813"/>
            <a:ext cx="290513" cy="1095375"/>
          </a:xfrm>
          <a:custGeom>
            <a:avLst/>
            <a:gdLst>
              <a:gd name="T0" fmla="*/ 183 w 183"/>
              <a:gd name="T1" fmla="*/ 0 h 690"/>
              <a:gd name="T2" fmla="*/ 177 w 183"/>
              <a:gd name="T3" fmla="*/ 42 h 690"/>
              <a:gd name="T4" fmla="*/ 162 w 183"/>
              <a:gd name="T5" fmla="*/ 114 h 690"/>
              <a:gd name="T6" fmla="*/ 90 w 183"/>
              <a:gd name="T7" fmla="*/ 222 h 690"/>
              <a:gd name="T8" fmla="*/ 45 w 183"/>
              <a:gd name="T9" fmla="*/ 288 h 690"/>
              <a:gd name="T10" fmla="*/ 42 w 183"/>
              <a:gd name="T11" fmla="*/ 351 h 690"/>
              <a:gd name="T12" fmla="*/ 0 w 183"/>
              <a:gd name="T13" fmla="*/ 489 h 690"/>
              <a:gd name="T14" fmla="*/ 0 w 183"/>
              <a:gd name="T15" fmla="*/ 534 h 690"/>
              <a:gd name="T16" fmla="*/ 12 w 183"/>
              <a:gd name="T17" fmla="*/ 582 h 690"/>
              <a:gd name="T18" fmla="*/ 21 w 183"/>
              <a:gd name="T19" fmla="*/ 690 h 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690"/>
              <a:gd name="T32" fmla="*/ 183 w 183"/>
              <a:gd name="T33" fmla="*/ 690 h 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690">
                <a:moveTo>
                  <a:pt x="183" y="0"/>
                </a:moveTo>
                <a:lnTo>
                  <a:pt x="177" y="42"/>
                </a:lnTo>
                <a:lnTo>
                  <a:pt x="162" y="114"/>
                </a:lnTo>
                <a:lnTo>
                  <a:pt x="90" y="222"/>
                </a:lnTo>
                <a:lnTo>
                  <a:pt x="45" y="288"/>
                </a:lnTo>
                <a:lnTo>
                  <a:pt x="42" y="351"/>
                </a:lnTo>
                <a:lnTo>
                  <a:pt x="0" y="489"/>
                </a:lnTo>
                <a:lnTo>
                  <a:pt x="0" y="534"/>
                </a:lnTo>
                <a:lnTo>
                  <a:pt x="12" y="582"/>
                </a:lnTo>
                <a:lnTo>
                  <a:pt x="21" y="690"/>
                </a:lnTo>
              </a:path>
            </a:pathLst>
          </a:custGeom>
          <a:noFill/>
          <a:ln w="38100" cap="sq" cmpd="sng">
            <a:solidFill>
              <a:srgbClr val="0000FF"/>
            </a:solidFill>
            <a:prstDash val="solid"/>
            <a:round/>
            <a:headEnd type="none" w="sm" len="sm"/>
            <a:tailEnd type="none" w="sm" len="sm"/>
          </a:ln>
        </p:spPr>
        <p:txBody>
          <a:bodyPr wrap="none"/>
          <a:lstStyle/>
          <a:p>
            <a:endParaRPr lang="en-US" dirty="0"/>
          </a:p>
        </p:txBody>
      </p:sp>
      <p:sp>
        <p:nvSpPr>
          <p:cNvPr id="8204" name="Freeform 30"/>
          <p:cNvSpPr>
            <a:spLocks/>
          </p:cNvSpPr>
          <p:nvPr/>
        </p:nvSpPr>
        <p:spPr bwMode="auto">
          <a:xfrm>
            <a:off x="2014538" y="3838575"/>
            <a:ext cx="290512" cy="1095375"/>
          </a:xfrm>
          <a:custGeom>
            <a:avLst/>
            <a:gdLst>
              <a:gd name="T0" fmla="*/ 183 w 183"/>
              <a:gd name="T1" fmla="*/ 0 h 690"/>
              <a:gd name="T2" fmla="*/ 177 w 183"/>
              <a:gd name="T3" fmla="*/ 42 h 690"/>
              <a:gd name="T4" fmla="*/ 162 w 183"/>
              <a:gd name="T5" fmla="*/ 114 h 690"/>
              <a:gd name="T6" fmla="*/ 90 w 183"/>
              <a:gd name="T7" fmla="*/ 222 h 690"/>
              <a:gd name="T8" fmla="*/ 45 w 183"/>
              <a:gd name="T9" fmla="*/ 288 h 690"/>
              <a:gd name="T10" fmla="*/ 42 w 183"/>
              <a:gd name="T11" fmla="*/ 351 h 690"/>
              <a:gd name="T12" fmla="*/ 0 w 183"/>
              <a:gd name="T13" fmla="*/ 489 h 690"/>
              <a:gd name="T14" fmla="*/ 0 w 183"/>
              <a:gd name="T15" fmla="*/ 534 h 690"/>
              <a:gd name="T16" fmla="*/ 12 w 183"/>
              <a:gd name="T17" fmla="*/ 582 h 690"/>
              <a:gd name="T18" fmla="*/ 21 w 183"/>
              <a:gd name="T19" fmla="*/ 690 h 6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690"/>
              <a:gd name="T32" fmla="*/ 183 w 183"/>
              <a:gd name="T33" fmla="*/ 690 h 6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690">
                <a:moveTo>
                  <a:pt x="183" y="0"/>
                </a:moveTo>
                <a:lnTo>
                  <a:pt x="177" y="42"/>
                </a:lnTo>
                <a:lnTo>
                  <a:pt x="162" y="114"/>
                </a:lnTo>
                <a:lnTo>
                  <a:pt x="90" y="222"/>
                </a:lnTo>
                <a:lnTo>
                  <a:pt x="45" y="288"/>
                </a:lnTo>
                <a:lnTo>
                  <a:pt x="42" y="351"/>
                </a:lnTo>
                <a:lnTo>
                  <a:pt x="0" y="489"/>
                </a:lnTo>
                <a:lnTo>
                  <a:pt x="0" y="534"/>
                </a:lnTo>
                <a:lnTo>
                  <a:pt x="12" y="582"/>
                </a:lnTo>
                <a:lnTo>
                  <a:pt x="21" y="690"/>
                </a:lnTo>
              </a:path>
            </a:pathLst>
          </a:custGeom>
          <a:noFill/>
          <a:ln w="38100" cap="sq" cmpd="sng">
            <a:solidFill>
              <a:srgbClr val="0000FF"/>
            </a:solidFill>
            <a:prstDash val="solid"/>
            <a:round/>
            <a:headEnd type="none" w="sm" len="sm"/>
            <a:tailEnd type="none" w="sm" len="sm"/>
          </a:ln>
        </p:spPr>
        <p:txBody>
          <a:bodyPr wrap="none"/>
          <a:lstStyle/>
          <a:p>
            <a:endParaRPr lang="en-US" dirty="0"/>
          </a:p>
        </p:txBody>
      </p:sp>
      <p:sp>
        <p:nvSpPr>
          <p:cNvPr id="8205" name="Freeform 31"/>
          <p:cNvSpPr>
            <a:spLocks/>
          </p:cNvSpPr>
          <p:nvPr/>
        </p:nvSpPr>
        <p:spPr bwMode="auto">
          <a:xfrm>
            <a:off x="1976438" y="5081588"/>
            <a:ext cx="85725" cy="709612"/>
          </a:xfrm>
          <a:custGeom>
            <a:avLst/>
            <a:gdLst>
              <a:gd name="T0" fmla="*/ 21 w 54"/>
              <a:gd name="T1" fmla="*/ 0 h 447"/>
              <a:gd name="T2" fmla="*/ 15 w 54"/>
              <a:gd name="T3" fmla="*/ 30 h 447"/>
              <a:gd name="T4" fmla="*/ 15 w 54"/>
              <a:gd name="T5" fmla="*/ 123 h 447"/>
              <a:gd name="T6" fmla="*/ 0 w 54"/>
              <a:gd name="T7" fmla="*/ 183 h 447"/>
              <a:gd name="T8" fmla="*/ 12 w 54"/>
              <a:gd name="T9" fmla="*/ 258 h 447"/>
              <a:gd name="T10" fmla="*/ 3 w 54"/>
              <a:gd name="T11" fmla="*/ 306 h 447"/>
              <a:gd name="T12" fmla="*/ 54 w 54"/>
              <a:gd name="T13" fmla="*/ 336 h 447"/>
              <a:gd name="T14" fmla="*/ 51 w 54"/>
              <a:gd name="T15" fmla="*/ 447 h 447"/>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47"/>
              <a:gd name="T26" fmla="*/ 54 w 54"/>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47">
                <a:moveTo>
                  <a:pt x="21" y="0"/>
                </a:moveTo>
                <a:lnTo>
                  <a:pt x="15" y="30"/>
                </a:lnTo>
                <a:lnTo>
                  <a:pt x="15" y="123"/>
                </a:lnTo>
                <a:lnTo>
                  <a:pt x="0" y="183"/>
                </a:lnTo>
                <a:lnTo>
                  <a:pt x="12" y="258"/>
                </a:lnTo>
                <a:lnTo>
                  <a:pt x="3" y="306"/>
                </a:lnTo>
                <a:lnTo>
                  <a:pt x="54" y="336"/>
                </a:lnTo>
                <a:lnTo>
                  <a:pt x="51" y="447"/>
                </a:lnTo>
              </a:path>
            </a:pathLst>
          </a:custGeom>
          <a:noFill/>
          <a:ln w="57150" cap="sq" cmpd="sng">
            <a:solidFill>
              <a:srgbClr val="FFFF00"/>
            </a:solidFill>
            <a:prstDash val="solid"/>
            <a:round/>
            <a:headEnd type="none" w="sm" len="sm"/>
            <a:tailEnd type="none" w="sm" len="sm"/>
          </a:ln>
        </p:spPr>
        <p:txBody>
          <a:bodyPr wrap="none"/>
          <a:lstStyle/>
          <a:p>
            <a:endParaRPr lang="en-US" dirty="0"/>
          </a:p>
        </p:txBody>
      </p:sp>
      <p:sp>
        <p:nvSpPr>
          <p:cNvPr id="8206" name="Freeform 34"/>
          <p:cNvSpPr>
            <a:spLocks/>
          </p:cNvSpPr>
          <p:nvPr/>
        </p:nvSpPr>
        <p:spPr bwMode="auto">
          <a:xfrm>
            <a:off x="1928813" y="5053013"/>
            <a:ext cx="90487" cy="752475"/>
          </a:xfrm>
          <a:custGeom>
            <a:avLst/>
            <a:gdLst>
              <a:gd name="T0" fmla="*/ 24 w 57"/>
              <a:gd name="T1" fmla="*/ 0 h 474"/>
              <a:gd name="T2" fmla="*/ 15 w 57"/>
              <a:gd name="T3" fmla="*/ 57 h 474"/>
              <a:gd name="T4" fmla="*/ 21 w 57"/>
              <a:gd name="T5" fmla="*/ 120 h 474"/>
              <a:gd name="T6" fmla="*/ 12 w 57"/>
              <a:gd name="T7" fmla="*/ 186 h 474"/>
              <a:gd name="T8" fmla="*/ 0 w 57"/>
              <a:gd name="T9" fmla="*/ 213 h 474"/>
              <a:gd name="T10" fmla="*/ 12 w 57"/>
              <a:gd name="T11" fmla="*/ 261 h 474"/>
              <a:gd name="T12" fmla="*/ 18 w 57"/>
              <a:gd name="T13" fmla="*/ 300 h 474"/>
              <a:gd name="T14" fmla="*/ 12 w 57"/>
              <a:gd name="T15" fmla="*/ 330 h 474"/>
              <a:gd name="T16" fmla="*/ 51 w 57"/>
              <a:gd name="T17" fmla="*/ 369 h 474"/>
              <a:gd name="T18" fmla="*/ 57 w 57"/>
              <a:gd name="T19" fmla="*/ 474 h 4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474"/>
              <a:gd name="T32" fmla="*/ 57 w 57"/>
              <a:gd name="T33" fmla="*/ 474 h 4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474">
                <a:moveTo>
                  <a:pt x="24" y="0"/>
                </a:moveTo>
                <a:lnTo>
                  <a:pt x="15" y="57"/>
                </a:lnTo>
                <a:lnTo>
                  <a:pt x="21" y="120"/>
                </a:lnTo>
                <a:lnTo>
                  <a:pt x="12" y="186"/>
                </a:lnTo>
                <a:lnTo>
                  <a:pt x="0" y="213"/>
                </a:lnTo>
                <a:lnTo>
                  <a:pt x="12" y="261"/>
                </a:lnTo>
                <a:lnTo>
                  <a:pt x="18" y="300"/>
                </a:lnTo>
                <a:lnTo>
                  <a:pt x="12" y="330"/>
                </a:lnTo>
                <a:lnTo>
                  <a:pt x="51" y="369"/>
                </a:lnTo>
                <a:lnTo>
                  <a:pt x="57" y="474"/>
                </a:lnTo>
              </a:path>
            </a:pathLst>
          </a:custGeom>
          <a:noFill/>
          <a:ln w="38100" cap="sq" cmpd="sng">
            <a:solidFill>
              <a:srgbClr val="0000FF"/>
            </a:solidFill>
            <a:prstDash val="solid"/>
            <a:round/>
            <a:headEnd type="none" w="sm" len="sm"/>
            <a:tailEnd type="none" w="sm" len="sm"/>
          </a:ln>
        </p:spPr>
        <p:txBody>
          <a:bodyPr wrap="none"/>
          <a:lstStyle/>
          <a:p>
            <a:endParaRPr lang="en-US" dirty="0"/>
          </a:p>
        </p:txBody>
      </p:sp>
      <p:sp>
        <p:nvSpPr>
          <p:cNvPr id="8207" name="Freeform 35"/>
          <p:cNvSpPr>
            <a:spLocks/>
          </p:cNvSpPr>
          <p:nvPr/>
        </p:nvSpPr>
        <p:spPr bwMode="auto">
          <a:xfrm>
            <a:off x="2019300" y="5057775"/>
            <a:ext cx="80963" cy="747713"/>
          </a:xfrm>
          <a:custGeom>
            <a:avLst/>
            <a:gdLst>
              <a:gd name="T0" fmla="*/ 24 w 51"/>
              <a:gd name="T1" fmla="*/ 0 h 471"/>
              <a:gd name="T2" fmla="*/ 15 w 51"/>
              <a:gd name="T3" fmla="*/ 54 h 471"/>
              <a:gd name="T4" fmla="*/ 15 w 51"/>
              <a:gd name="T5" fmla="*/ 117 h 471"/>
              <a:gd name="T6" fmla="*/ 6 w 51"/>
              <a:gd name="T7" fmla="*/ 171 h 471"/>
              <a:gd name="T8" fmla="*/ 0 w 51"/>
              <a:gd name="T9" fmla="*/ 204 h 471"/>
              <a:gd name="T10" fmla="*/ 6 w 51"/>
              <a:gd name="T11" fmla="*/ 243 h 471"/>
              <a:gd name="T12" fmla="*/ 12 w 51"/>
              <a:gd name="T13" fmla="*/ 264 h 471"/>
              <a:gd name="T14" fmla="*/ 6 w 51"/>
              <a:gd name="T15" fmla="*/ 306 h 471"/>
              <a:gd name="T16" fmla="*/ 48 w 51"/>
              <a:gd name="T17" fmla="*/ 342 h 471"/>
              <a:gd name="T18" fmla="*/ 51 w 51"/>
              <a:gd name="T19" fmla="*/ 363 h 471"/>
              <a:gd name="T20" fmla="*/ 51 w 51"/>
              <a:gd name="T21" fmla="*/ 471 h 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471"/>
              <a:gd name="T35" fmla="*/ 51 w 51"/>
              <a:gd name="T36" fmla="*/ 471 h 4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471">
                <a:moveTo>
                  <a:pt x="24" y="0"/>
                </a:moveTo>
                <a:lnTo>
                  <a:pt x="15" y="54"/>
                </a:lnTo>
                <a:lnTo>
                  <a:pt x="15" y="117"/>
                </a:lnTo>
                <a:lnTo>
                  <a:pt x="6" y="171"/>
                </a:lnTo>
                <a:lnTo>
                  <a:pt x="0" y="204"/>
                </a:lnTo>
                <a:lnTo>
                  <a:pt x="6" y="243"/>
                </a:lnTo>
                <a:lnTo>
                  <a:pt x="12" y="264"/>
                </a:lnTo>
                <a:lnTo>
                  <a:pt x="6" y="306"/>
                </a:lnTo>
                <a:lnTo>
                  <a:pt x="48" y="342"/>
                </a:lnTo>
                <a:lnTo>
                  <a:pt x="51" y="363"/>
                </a:lnTo>
                <a:lnTo>
                  <a:pt x="51" y="471"/>
                </a:lnTo>
              </a:path>
            </a:pathLst>
          </a:custGeom>
          <a:noFill/>
          <a:ln w="38100" cap="sq" cmpd="sng">
            <a:solidFill>
              <a:srgbClr val="0000FF"/>
            </a:solidFill>
            <a:prstDash val="solid"/>
            <a:round/>
            <a:headEnd type="none" w="sm" len="sm"/>
            <a:tailEnd type="none" w="sm" len="sm"/>
          </a:ln>
        </p:spPr>
        <p:txBody>
          <a:bodyPr wrap="none"/>
          <a:lstStyle/>
          <a:p>
            <a:endParaRPr lang="en-US" dirty="0"/>
          </a:p>
        </p:txBody>
      </p:sp>
      <p:pic>
        <p:nvPicPr>
          <p:cNvPr id="8208" name="Picture 36" descr="120px-I-710_(CA)"/>
          <p:cNvPicPr>
            <a:picLocks noChangeAspect="1" noChangeArrowheads="1"/>
          </p:cNvPicPr>
          <p:nvPr/>
        </p:nvPicPr>
        <p:blipFill>
          <a:blip r:embed="rId3" cstate="print"/>
          <a:srcRect/>
          <a:stretch>
            <a:fillRect/>
          </a:stretch>
        </p:blipFill>
        <p:spPr bwMode="auto">
          <a:xfrm>
            <a:off x="2405063" y="1289050"/>
            <a:ext cx="404812" cy="338138"/>
          </a:xfrm>
          <a:prstGeom prst="rect">
            <a:avLst/>
          </a:prstGeom>
          <a:noFill/>
          <a:ln w="9525">
            <a:noFill/>
            <a:miter lim="800000"/>
            <a:headEnd/>
            <a:tailEnd/>
          </a:ln>
        </p:spPr>
      </p:pic>
      <p:pic>
        <p:nvPicPr>
          <p:cNvPr id="8209" name="Picture 41" descr="120px-I-710_(CA)"/>
          <p:cNvPicPr>
            <a:picLocks noChangeAspect="1" noChangeArrowheads="1"/>
          </p:cNvPicPr>
          <p:nvPr/>
        </p:nvPicPr>
        <p:blipFill>
          <a:blip r:embed="rId3" cstate="print"/>
          <a:srcRect/>
          <a:stretch>
            <a:fillRect/>
          </a:stretch>
        </p:blipFill>
        <p:spPr bwMode="auto">
          <a:xfrm>
            <a:off x="1800225" y="4832350"/>
            <a:ext cx="404813" cy="338138"/>
          </a:xfrm>
          <a:prstGeom prst="rect">
            <a:avLst/>
          </a:prstGeom>
          <a:noFill/>
          <a:ln w="9525">
            <a:noFill/>
            <a:miter lim="800000"/>
            <a:headEnd/>
            <a:tailEnd/>
          </a:ln>
        </p:spPr>
      </p:pic>
      <p:pic>
        <p:nvPicPr>
          <p:cNvPr id="8210" name="Picture 42" descr="120px-I-710_(CA)"/>
          <p:cNvPicPr>
            <a:picLocks noChangeAspect="1" noChangeArrowheads="1"/>
          </p:cNvPicPr>
          <p:nvPr/>
        </p:nvPicPr>
        <p:blipFill>
          <a:blip r:embed="rId3" cstate="print"/>
          <a:srcRect/>
          <a:stretch>
            <a:fillRect/>
          </a:stretch>
        </p:blipFill>
        <p:spPr bwMode="auto">
          <a:xfrm>
            <a:off x="2071688" y="3622675"/>
            <a:ext cx="404812" cy="338138"/>
          </a:xfrm>
          <a:prstGeom prst="rect">
            <a:avLst/>
          </a:prstGeom>
          <a:noFill/>
          <a:ln w="9525">
            <a:noFill/>
            <a:miter lim="800000"/>
            <a:headEnd/>
            <a:tailEnd/>
          </a:ln>
        </p:spPr>
      </p:pic>
      <p:pic>
        <p:nvPicPr>
          <p:cNvPr id="24" name="Picture 23" descr="GCCOG_CLR_LOGO.JPG"/>
          <p:cNvPicPr>
            <a:picLocks noChangeAspect="1"/>
          </p:cNvPicPr>
          <p:nvPr/>
        </p:nvPicPr>
        <p:blipFill>
          <a:blip r:embed="rId4" cstate="print"/>
          <a:stretch>
            <a:fillRect/>
          </a:stretch>
        </p:blipFill>
        <p:spPr>
          <a:xfrm>
            <a:off x="685800" y="78512"/>
            <a:ext cx="1484744" cy="776033"/>
          </a:xfrm>
          <a:prstGeom prst="rect">
            <a:avLst/>
          </a:prstGeom>
          <a:ln w="44450">
            <a:solidFill>
              <a:srgbClr val="3B6036"/>
            </a:solidFill>
          </a:ln>
        </p:spPr>
      </p:pic>
      <p:sp>
        <p:nvSpPr>
          <p:cNvPr id="26" name="Slide Number Placeholder 25"/>
          <p:cNvSpPr>
            <a:spLocks noGrp="1"/>
          </p:cNvSpPr>
          <p:nvPr>
            <p:ph type="sldNum" sz="quarter" idx="12"/>
          </p:nvPr>
        </p:nvSpPr>
        <p:spPr/>
        <p:txBody>
          <a:bodyPr/>
          <a:lstStyle/>
          <a:p>
            <a:fld id="{382800AA-D14F-4819-8C09-0468EE576B5C}"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457200" y="304800"/>
            <a:ext cx="8229600" cy="1143000"/>
          </a:xfrm>
          <a:prstGeom prst="rect">
            <a:avLst/>
          </a:prstGeom>
          <a:solidFill>
            <a:schemeClr val="tx1">
              <a:lumMod val="50000"/>
              <a:lumOff val="50000"/>
            </a:schemeClr>
          </a:solidFill>
          <a:ln w="28575">
            <a:solidFill>
              <a:srgbClr val="3B6036"/>
            </a:solidFill>
          </a:ln>
        </p:spPr>
        <p:txBody>
          <a:bodyPr vert="horz" lIns="91440" tIns="45720" rIns="91440" bIns="45720" rtlCol="0" anchor="ctr">
            <a:normAutofit/>
          </a:bodyPr>
          <a:lstStyle/>
          <a:p>
            <a:pPr lvl="0" algn="r">
              <a:spcBef>
                <a:spcPct val="0"/>
              </a:spcBef>
              <a:defRPr/>
            </a:pPr>
            <a:r>
              <a:rPr kumimoji="0" lang="en-US" sz="32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lang="en-US" sz="2600" b="1" dirty="0" smtClean="0">
                <a:solidFill>
                  <a:schemeClr val="bg1"/>
                </a:solidFill>
              </a:rPr>
              <a:t>THE I-710 CORRIDOR PROJECT</a:t>
            </a:r>
            <a:endParaRPr kumimoji="0" lang="en-US" sz="1400" b="1" i="1" u="none" strike="noStrike" kern="1200" cap="none" spc="0" normalizeH="0" baseline="0" noProof="0" dirty="0">
              <a:ln>
                <a:noFill/>
              </a:ln>
              <a:solidFill>
                <a:schemeClr val="bg1">
                  <a:lumMod val="95000"/>
                </a:schemeClr>
              </a:solidFill>
              <a:effectLst/>
              <a:uLnTx/>
              <a:uFillTx/>
              <a:latin typeface="+mj-lt"/>
              <a:ea typeface="+mj-ea"/>
              <a:cs typeface="+mj-cs"/>
            </a:endParaRPr>
          </a:p>
        </p:txBody>
      </p:sp>
      <p:graphicFrame>
        <p:nvGraphicFramePr>
          <p:cNvPr id="8" name="Table 7"/>
          <p:cNvGraphicFramePr>
            <a:graphicFrameLocks noGrp="1"/>
          </p:cNvGraphicFramePr>
          <p:nvPr/>
        </p:nvGraphicFramePr>
        <p:xfrm>
          <a:off x="4419600" y="2475344"/>
          <a:ext cx="4343400" cy="4154056"/>
        </p:xfrm>
        <a:graphic>
          <a:graphicData uri="http://schemas.openxmlformats.org/drawingml/2006/table">
            <a:tbl>
              <a:tblPr>
                <a:effectLst/>
                <a:tableStyleId>{5C22544A-7EE6-4342-B048-85BDC9FD1C3A}</a:tableStyleId>
              </a:tblPr>
              <a:tblGrid>
                <a:gridCol w="4343400"/>
              </a:tblGrid>
              <a:tr h="967049">
                <a:tc>
                  <a:txBody>
                    <a:bodyPr/>
                    <a:lstStyle/>
                    <a:p>
                      <a:pPr algn="just">
                        <a:buFont typeface="Wingdings" pitchFamily="2" charset="2"/>
                        <a:buNone/>
                      </a:pPr>
                      <a:endParaRPr lang="en-US" sz="200" baseline="0" dirty="0" smtClean="0">
                        <a:solidFill>
                          <a:schemeClr val="tx1">
                            <a:lumMod val="85000"/>
                            <a:lumOff val="15000"/>
                          </a:schemeClr>
                        </a:solidFill>
                      </a:endParaRPr>
                    </a:p>
                    <a:p>
                      <a:pPr algn="just">
                        <a:buFont typeface="Wingdings" pitchFamily="2" charset="2"/>
                        <a:buChar char="§"/>
                      </a:pPr>
                      <a:r>
                        <a:rPr lang="en-US" sz="1400" b="1" baseline="0" dirty="0" smtClean="0">
                          <a:solidFill>
                            <a:schemeClr val="tx1">
                              <a:lumMod val="85000"/>
                              <a:lumOff val="15000"/>
                            </a:schemeClr>
                          </a:solidFill>
                        </a:rPr>
                        <a:t>  </a:t>
                      </a:r>
                      <a:r>
                        <a:rPr lang="en-US" sz="1200" b="1" baseline="0" dirty="0" smtClean="0">
                          <a:solidFill>
                            <a:schemeClr val="tx1">
                              <a:lumMod val="85000"/>
                              <a:lumOff val="15000"/>
                            </a:schemeClr>
                          </a:solidFill>
                        </a:rPr>
                        <a:t>The EIR/EIS will environmentally analyze alternatives for improving the I-710 freeway between Ocean Blvd. in Long Beach to SR-60,</a:t>
                      </a:r>
                      <a:r>
                        <a:rPr lang="en-US" sz="1400" b="1" baseline="0" dirty="0" smtClean="0">
                          <a:solidFill>
                            <a:schemeClr val="tx1">
                              <a:lumMod val="85000"/>
                              <a:lumOff val="15000"/>
                            </a:schemeClr>
                          </a:solidFill>
                        </a:rPr>
                        <a:t> </a:t>
                      </a:r>
                      <a:r>
                        <a:rPr lang="en-US" sz="1100" b="0" i="1" baseline="0" dirty="0" smtClean="0">
                          <a:solidFill>
                            <a:schemeClr val="tx1">
                              <a:lumMod val="85000"/>
                              <a:lumOff val="15000"/>
                            </a:schemeClr>
                          </a:solidFill>
                        </a:rPr>
                        <a:t>encompassing 15 cities and unincorporated areas in L.A. County adjacent to the freeway corridor.</a:t>
                      </a:r>
                    </a:p>
                    <a:p>
                      <a:pPr algn="just">
                        <a:buFont typeface="Wingdings" pitchFamily="2" charset="2"/>
                        <a:buNone/>
                      </a:pPr>
                      <a:endParaRPr lang="en-US" sz="200" dirty="0">
                        <a:solidFill>
                          <a:schemeClr val="tx1">
                            <a:lumMod val="85000"/>
                            <a:lumOff val="15000"/>
                          </a:schemeClr>
                        </a:solidFill>
                      </a:endParaRPr>
                    </a:p>
                  </a:txBody>
                  <a:tcPr>
                    <a:solidFill>
                      <a:schemeClr val="bg1"/>
                    </a:solidFill>
                  </a:tcPr>
                </a:tc>
              </a:tr>
              <a:tr h="729250">
                <a:tc>
                  <a:txBody>
                    <a:bodyPr/>
                    <a:lstStyle/>
                    <a:p>
                      <a:pPr algn="just">
                        <a:buFont typeface="Wingdings" pitchFamily="2" charset="2"/>
                        <a:buNone/>
                      </a:pPr>
                      <a:endParaRPr lang="en-US" sz="200" b="1" baseline="0" dirty="0" smtClean="0">
                        <a:solidFill>
                          <a:schemeClr val="tx1">
                            <a:lumMod val="85000"/>
                            <a:lumOff val="15000"/>
                          </a:schemeClr>
                        </a:solidFill>
                      </a:endParaRPr>
                    </a:p>
                    <a:p>
                      <a:pPr algn="just">
                        <a:buFont typeface="Wingdings" pitchFamily="2" charset="2"/>
                        <a:buChar char="§"/>
                      </a:pPr>
                      <a:r>
                        <a:rPr lang="en-US" sz="1400" b="1" baseline="0" dirty="0" smtClean="0">
                          <a:solidFill>
                            <a:schemeClr val="tx1">
                              <a:lumMod val="85000"/>
                              <a:lumOff val="15000"/>
                            </a:schemeClr>
                          </a:solidFill>
                        </a:rPr>
                        <a:t>  </a:t>
                      </a:r>
                      <a:r>
                        <a:rPr lang="en-US" sz="1200" b="1" baseline="0" dirty="0" smtClean="0">
                          <a:solidFill>
                            <a:schemeClr val="tx1">
                              <a:lumMod val="85000"/>
                              <a:lumOff val="15000"/>
                            </a:schemeClr>
                          </a:solidFill>
                        </a:rPr>
                        <a:t>T</a:t>
                      </a:r>
                      <a:r>
                        <a:rPr lang="en-US" sz="1200" b="1" dirty="0" smtClean="0">
                          <a:solidFill>
                            <a:schemeClr val="tx1">
                              <a:lumMod val="85000"/>
                              <a:lumOff val="15000"/>
                            </a:schemeClr>
                          </a:solidFill>
                        </a:rPr>
                        <a:t>he I-710 Corridor Project EIR/EIS was started in 2008 </a:t>
                      </a:r>
                      <a:r>
                        <a:rPr lang="en-US" sz="1100" b="0" i="1" dirty="0" smtClean="0">
                          <a:solidFill>
                            <a:schemeClr val="tx1">
                              <a:lumMod val="85000"/>
                              <a:lumOff val="15000"/>
                            </a:schemeClr>
                          </a:solidFill>
                        </a:rPr>
                        <a:t>through a cooperative agreement with GCCOG, Metro, Caltrans, POLA, POLB, SCAG, and the I-5 JPA. </a:t>
                      </a:r>
                    </a:p>
                    <a:p>
                      <a:pPr algn="just">
                        <a:buFont typeface="Wingdings" pitchFamily="2" charset="2"/>
                        <a:buNone/>
                      </a:pPr>
                      <a:endParaRPr lang="en-US" sz="200" dirty="0">
                        <a:solidFill>
                          <a:schemeClr val="tx1">
                            <a:lumMod val="85000"/>
                            <a:lumOff val="15000"/>
                          </a:schemeClr>
                        </a:solidFill>
                      </a:endParaRPr>
                    </a:p>
                  </a:txBody>
                  <a:tcPr>
                    <a:solidFill>
                      <a:schemeClr val="bg1">
                        <a:lumMod val="75000"/>
                      </a:schemeClr>
                    </a:solidFill>
                  </a:tcPr>
                </a:tc>
              </a:tr>
              <a:tr h="760956">
                <a:tc>
                  <a:txBody>
                    <a:bodyPr/>
                    <a:lstStyle/>
                    <a:p>
                      <a:pPr algn="just">
                        <a:buFont typeface="Wingdings" pitchFamily="2" charset="2"/>
                        <a:buNone/>
                      </a:pPr>
                      <a:endParaRPr lang="en-US" sz="200" b="1" baseline="0" dirty="0" smtClean="0">
                        <a:solidFill>
                          <a:schemeClr val="tx1">
                            <a:lumMod val="85000"/>
                            <a:lumOff val="15000"/>
                          </a:schemeClr>
                        </a:solidFill>
                      </a:endParaRPr>
                    </a:p>
                    <a:p>
                      <a:pPr algn="just">
                        <a:buFont typeface="Wingdings" pitchFamily="2" charset="2"/>
                        <a:buChar char="§"/>
                      </a:pPr>
                      <a:r>
                        <a:rPr lang="en-US" sz="1400" b="1" baseline="0" dirty="0" smtClean="0">
                          <a:solidFill>
                            <a:schemeClr val="tx1">
                              <a:lumMod val="85000"/>
                              <a:lumOff val="15000"/>
                            </a:schemeClr>
                          </a:solidFill>
                        </a:rPr>
                        <a:t>   </a:t>
                      </a:r>
                      <a:r>
                        <a:rPr lang="en-US" sz="1200" b="1" baseline="0" dirty="0" smtClean="0">
                          <a:solidFill>
                            <a:schemeClr val="tx1">
                              <a:lumMod val="85000"/>
                              <a:lumOff val="15000"/>
                            </a:schemeClr>
                          </a:solidFill>
                        </a:rPr>
                        <a:t>Completion of a Draft EIR/EIS is anticipated for winter 2012, with completion of the final I-710 Corridor Project EIR/EIS set for winter 2013.</a:t>
                      </a:r>
                    </a:p>
                    <a:p>
                      <a:pPr algn="just">
                        <a:buFont typeface="Wingdings" pitchFamily="2" charset="2"/>
                        <a:buNone/>
                      </a:pPr>
                      <a:endParaRPr lang="en-US" sz="200" dirty="0">
                        <a:solidFill>
                          <a:schemeClr val="tx1">
                            <a:lumMod val="85000"/>
                            <a:lumOff val="15000"/>
                          </a:schemeClr>
                        </a:solidFill>
                      </a:endParaRPr>
                    </a:p>
                  </a:txBody>
                  <a:tcPr>
                    <a:solidFill>
                      <a:schemeClr val="bg1"/>
                    </a:solidFill>
                  </a:tcPr>
                </a:tc>
              </a:tr>
              <a:tr h="1696801">
                <a:tc>
                  <a:txBody>
                    <a:bodyPr/>
                    <a:lstStyle/>
                    <a:p>
                      <a:pPr algn="just">
                        <a:buFont typeface="Wingdings" pitchFamily="2" charset="2"/>
                        <a:buChar char="§"/>
                      </a:pPr>
                      <a:endParaRPr lang="en-US" sz="200" dirty="0" smtClean="0">
                        <a:solidFill>
                          <a:schemeClr val="tx1">
                            <a:lumMod val="85000"/>
                            <a:lumOff val="15000"/>
                          </a:schemeClr>
                        </a:solidFill>
                      </a:endParaRPr>
                    </a:p>
                    <a:p>
                      <a:pPr>
                        <a:buFont typeface="Wingdings" pitchFamily="2" charset="2"/>
                        <a:buChar char="§"/>
                      </a:pPr>
                      <a:r>
                        <a:rPr lang="en-US" sz="1400" b="0" baseline="0" dirty="0" smtClean="0">
                          <a:solidFill>
                            <a:schemeClr val="tx1"/>
                          </a:solidFill>
                        </a:rPr>
                        <a:t> </a:t>
                      </a:r>
                      <a:r>
                        <a:rPr lang="en-US" sz="1400" b="0" baseline="0" dirty="0" smtClean="0">
                          <a:solidFill>
                            <a:schemeClr val="bg1"/>
                          </a:solidFill>
                        </a:rPr>
                        <a:t> </a:t>
                      </a:r>
                      <a:r>
                        <a:rPr lang="en-US" sz="1200" b="1" baseline="0" dirty="0" smtClean="0">
                          <a:solidFill>
                            <a:schemeClr val="tx1"/>
                          </a:solidFill>
                        </a:rPr>
                        <a:t>O</a:t>
                      </a:r>
                      <a:r>
                        <a:rPr lang="en-US" sz="1200" b="1" dirty="0" smtClean="0">
                          <a:solidFill>
                            <a:schemeClr val="tx1"/>
                          </a:solidFill>
                        </a:rPr>
                        <a:t>bjectives for the I-710 Corridor Project EIS/EIR are shaped by priorities identified by stakeholders along the I-710 corridor during and following the MCS effort.  </a:t>
                      </a:r>
                      <a:endParaRPr lang="en-US" sz="1200" b="0" i="1" dirty="0" smtClean="0">
                        <a:solidFill>
                          <a:schemeClr val="tx1"/>
                        </a:solidFill>
                      </a:endParaRPr>
                    </a:p>
                    <a:p>
                      <a:pPr>
                        <a:buFont typeface="Wingdings" pitchFamily="2" charset="2"/>
                        <a:buNone/>
                      </a:pPr>
                      <a:r>
                        <a:rPr lang="en-US" sz="1100" b="0" i="1" dirty="0" smtClean="0">
                          <a:solidFill>
                            <a:schemeClr val="tx1"/>
                          </a:solidFill>
                        </a:rPr>
                        <a:t>These objectives include developing transportation alternatives that will:</a:t>
                      </a:r>
                    </a:p>
                    <a:p>
                      <a:pPr algn="l">
                        <a:spcBef>
                          <a:spcPts val="0"/>
                        </a:spcBef>
                        <a:spcAft>
                          <a:spcPts val="0"/>
                        </a:spcAft>
                        <a:buFontTx/>
                        <a:buNone/>
                      </a:pPr>
                      <a:r>
                        <a:rPr lang="en-US" sz="1400" b="1" dirty="0" smtClean="0">
                          <a:solidFill>
                            <a:schemeClr val="tx1"/>
                          </a:solidFill>
                        </a:rPr>
                        <a:t>        </a:t>
                      </a:r>
                      <a:r>
                        <a:rPr lang="en-US" sz="1400" b="1" baseline="0" dirty="0" smtClean="0">
                          <a:solidFill>
                            <a:schemeClr val="tx1"/>
                          </a:solidFill>
                        </a:rPr>
                        <a:t>                           </a:t>
                      </a:r>
                      <a:r>
                        <a:rPr lang="en-US" sz="1200" b="1" dirty="0" smtClean="0">
                          <a:solidFill>
                            <a:schemeClr val="tx1"/>
                          </a:solidFill>
                          <a:latin typeface="Californian FB"/>
                        </a:rPr>
                        <a:t>•  </a:t>
                      </a:r>
                      <a:r>
                        <a:rPr lang="en-US" sz="1200" b="1" dirty="0" smtClean="0">
                          <a:solidFill>
                            <a:schemeClr val="tx1"/>
                          </a:solidFill>
                        </a:rPr>
                        <a:t>Improve air quality</a:t>
                      </a:r>
                    </a:p>
                    <a:p>
                      <a:pPr algn="l">
                        <a:spcBef>
                          <a:spcPts val="0"/>
                        </a:spcBef>
                        <a:spcAft>
                          <a:spcPts val="0"/>
                        </a:spcAft>
                        <a:buFontTx/>
                        <a:buNone/>
                      </a:pPr>
                      <a:r>
                        <a:rPr lang="en-US" sz="1200" b="1" dirty="0" smtClean="0">
                          <a:solidFill>
                            <a:schemeClr val="tx1"/>
                          </a:solidFill>
                        </a:rPr>
                        <a:t>                                        </a:t>
                      </a:r>
                      <a:r>
                        <a:rPr lang="en-US" sz="1200" b="1" dirty="0" smtClean="0">
                          <a:solidFill>
                            <a:schemeClr val="tx1"/>
                          </a:solidFill>
                          <a:latin typeface="Californian FB"/>
                        </a:rPr>
                        <a:t>•  </a:t>
                      </a:r>
                      <a:r>
                        <a:rPr lang="en-US" sz="1200" b="1" dirty="0" smtClean="0">
                          <a:solidFill>
                            <a:schemeClr val="tx1"/>
                          </a:solidFill>
                        </a:rPr>
                        <a:t>Improve mobility, congestion and safety</a:t>
                      </a:r>
                    </a:p>
                    <a:p>
                      <a:pPr algn="l">
                        <a:spcBef>
                          <a:spcPts val="0"/>
                        </a:spcBef>
                        <a:spcAft>
                          <a:spcPts val="0"/>
                        </a:spcAft>
                        <a:buFontTx/>
                        <a:buNone/>
                      </a:pPr>
                      <a:r>
                        <a:rPr lang="en-US" sz="1200" b="1" dirty="0" smtClean="0">
                          <a:solidFill>
                            <a:srgbClr val="C00000"/>
                          </a:solidFill>
                        </a:rPr>
                        <a:t>                                        </a:t>
                      </a:r>
                      <a:r>
                        <a:rPr lang="en-US" sz="1200" b="1" dirty="0" smtClean="0">
                          <a:solidFill>
                            <a:srgbClr val="C00000"/>
                          </a:solidFill>
                          <a:latin typeface="Californian FB"/>
                        </a:rPr>
                        <a:t>•  </a:t>
                      </a:r>
                      <a:r>
                        <a:rPr lang="en-US" sz="1200" b="1" i="1" dirty="0" smtClean="0">
                          <a:solidFill>
                            <a:srgbClr val="C00000"/>
                          </a:solidFill>
                        </a:rPr>
                        <a:t>Assess alternative,  green </a:t>
                      </a:r>
                    </a:p>
                    <a:p>
                      <a:pPr algn="l">
                        <a:spcBef>
                          <a:spcPts val="0"/>
                        </a:spcBef>
                        <a:spcAft>
                          <a:spcPts val="0"/>
                        </a:spcAft>
                        <a:buFontTx/>
                        <a:buNone/>
                      </a:pPr>
                      <a:r>
                        <a:rPr lang="en-US" sz="1200" b="1" i="1" dirty="0" smtClean="0">
                          <a:solidFill>
                            <a:srgbClr val="C00000"/>
                          </a:solidFill>
                        </a:rPr>
                        <a:t>                                             goods movement</a:t>
                      </a:r>
                      <a:r>
                        <a:rPr lang="en-US" sz="1200" b="1" i="1" baseline="0" dirty="0" smtClean="0">
                          <a:solidFill>
                            <a:srgbClr val="C00000"/>
                          </a:solidFill>
                        </a:rPr>
                        <a:t> technologies</a:t>
                      </a:r>
                      <a:endParaRPr lang="en-US" sz="1200" b="1" i="1" dirty="0" smtClean="0">
                        <a:solidFill>
                          <a:srgbClr val="C00000"/>
                        </a:solidFill>
                      </a:endParaRPr>
                    </a:p>
                    <a:p>
                      <a:pPr algn="l">
                        <a:buFont typeface="Wingdings" pitchFamily="2" charset="2"/>
                        <a:buNone/>
                      </a:pPr>
                      <a:endParaRPr lang="en-US" sz="200" b="0" i="1" dirty="0" smtClean="0">
                        <a:solidFill>
                          <a:schemeClr val="tx1"/>
                        </a:solidFill>
                      </a:endParaRPr>
                    </a:p>
                    <a:p>
                      <a:pPr algn="l">
                        <a:buFont typeface="Wingdings" pitchFamily="2" charset="2"/>
                        <a:buChar char="§"/>
                      </a:pPr>
                      <a:endParaRPr lang="en-US" sz="200" b="0" i="1" dirty="0">
                        <a:solidFill>
                          <a:schemeClr val="tx1"/>
                        </a:solidFill>
                      </a:endParaRPr>
                    </a:p>
                  </a:txBody>
                  <a:tcPr>
                    <a:solidFill>
                      <a:schemeClr val="bg1">
                        <a:lumMod val="65000"/>
                      </a:schemeClr>
                    </a:solidFill>
                  </a:tcPr>
                </a:tc>
              </a:tr>
            </a:tbl>
          </a:graphicData>
        </a:graphic>
      </p:graphicFrame>
      <p:sp>
        <p:nvSpPr>
          <p:cNvPr id="10" name="TextBox 9"/>
          <p:cNvSpPr txBox="1"/>
          <p:nvPr/>
        </p:nvSpPr>
        <p:spPr>
          <a:xfrm>
            <a:off x="381000" y="1524000"/>
            <a:ext cx="3886200" cy="2569934"/>
          </a:xfrm>
          <a:prstGeom prst="rect">
            <a:avLst/>
          </a:prstGeom>
          <a:solidFill>
            <a:schemeClr val="bg1"/>
          </a:solidFill>
          <a:effectLst/>
        </p:spPr>
        <p:txBody>
          <a:bodyPr wrap="square" rtlCol="0">
            <a:spAutoFit/>
          </a:bodyPr>
          <a:lstStyle/>
          <a:p>
            <a:r>
              <a:rPr lang="en-US" sz="1600" b="1" dirty="0" smtClean="0">
                <a:solidFill>
                  <a:srgbClr val="3A6638"/>
                </a:solidFill>
              </a:rPr>
              <a:t>I-710 Corridor Project </a:t>
            </a:r>
          </a:p>
          <a:p>
            <a:r>
              <a:rPr lang="en-US" sz="1600" b="1" dirty="0" smtClean="0"/>
              <a:t>PURPOSE</a:t>
            </a:r>
          </a:p>
          <a:p>
            <a:r>
              <a:rPr lang="en-US" sz="1200" b="1" dirty="0" smtClean="0"/>
              <a:t>The full I-710 Freight Corridor project comprises a range of mainline and interchange freeway improvements, </a:t>
            </a:r>
            <a:r>
              <a:rPr lang="en-US" sz="1200" b="1" dirty="0" smtClean="0">
                <a:solidFill>
                  <a:srgbClr val="C00000"/>
                </a:solidFill>
              </a:rPr>
              <a:t>including construction of a four-lane FREIGHT CORRIDOR.  </a:t>
            </a:r>
          </a:p>
          <a:p>
            <a:r>
              <a:rPr lang="en-US" sz="1050" b="1" i="1" dirty="0" smtClean="0">
                <a:solidFill>
                  <a:schemeClr val="tx1">
                    <a:lumMod val="85000"/>
                    <a:lumOff val="15000"/>
                  </a:schemeClr>
                </a:solidFill>
              </a:rPr>
              <a:t>The purpose is to achieve the following by the 2035 time frame:</a:t>
            </a:r>
          </a:p>
          <a:p>
            <a:pPr algn="just"/>
            <a:endParaRPr lang="en-US" sz="200" b="1" i="1" dirty="0" smtClean="0">
              <a:solidFill>
                <a:schemeClr val="tx1">
                  <a:lumMod val="85000"/>
                  <a:lumOff val="15000"/>
                </a:schemeClr>
              </a:solidFill>
            </a:endParaRPr>
          </a:p>
          <a:p>
            <a:pPr>
              <a:buFont typeface="Wingdings" pitchFamily="2" charset="2"/>
              <a:buChar char="§"/>
            </a:pPr>
            <a:r>
              <a:rPr lang="en-US" sz="1200" b="1" dirty="0" smtClean="0">
                <a:solidFill>
                  <a:schemeClr val="tx1">
                    <a:lumMod val="85000"/>
                    <a:lumOff val="15000"/>
                  </a:schemeClr>
                </a:solidFill>
              </a:rPr>
              <a:t>Improve air quality and public health</a:t>
            </a:r>
          </a:p>
          <a:p>
            <a:endParaRPr lang="en-US" sz="200" b="1" dirty="0" smtClean="0">
              <a:solidFill>
                <a:schemeClr val="tx1">
                  <a:lumMod val="85000"/>
                  <a:lumOff val="15000"/>
                </a:schemeClr>
              </a:solidFill>
            </a:endParaRPr>
          </a:p>
          <a:p>
            <a:pPr>
              <a:buFont typeface="Wingdings" pitchFamily="2" charset="2"/>
              <a:buChar char="§"/>
            </a:pPr>
            <a:r>
              <a:rPr lang="en-US" sz="1200" b="1" dirty="0" smtClean="0">
                <a:solidFill>
                  <a:schemeClr val="tx1">
                    <a:lumMod val="85000"/>
                    <a:lumOff val="15000"/>
                  </a:schemeClr>
                </a:solidFill>
              </a:rPr>
              <a:t>Improve traffic safety</a:t>
            </a:r>
          </a:p>
          <a:p>
            <a:endParaRPr lang="en-US" sz="200" b="1" dirty="0" smtClean="0">
              <a:solidFill>
                <a:schemeClr val="tx1">
                  <a:lumMod val="85000"/>
                  <a:lumOff val="15000"/>
                </a:schemeClr>
              </a:solidFill>
            </a:endParaRPr>
          </a:p>
          <a:p>
            <a:pPr>
              <a:buFont typeface="Wingdings" pitchFamily="2" charset="2"/>
              <a:buChar char="§"/>
            </a:pPr>
            <a:r>
              <a:rPr lang="en-US" sz="1200" b="1" dirty="0" smtClean="0">
                <a:solidFill>
                  <a:schemeClr val="tx1">
                    <a:lumMod val="85000"/>
                    <a:lumOff val="15000"/>
                  </a:schemeClr>
                </a:solidFill>
              </a:rPr>
              <a:t>Provide modern design for the I-710 mainline</a:t>
            </a:r>
          </a:p>
          <a:p>
            <a:pPr>
              <a:buFont typeface="Wingdings" pitchFamily="2" charset="2"/>
              <a:buChar char="§"/>
            </a:pPr>
            <a:endParaRPr lang="en-US" sz="200" b="1" dirty="0" smtClean="0">
              <a:solidFill>
                <a:schemeClr val="tx1">
                  <a:lumMod val="85000"/>
                  <a:lumOff val="15000"/>
                </a:schemeClr>
              </a:solidFill>
            </a:endParaRPr>
          </a:p>
          <a:p>
            <a:pPr>
              <a:buFont typeface="Wingdings" pitchFamily="2" charset="2"/>
              <a:buChar char="§"/>
            </a:pPr>
            <a:r>
              <a:rPr lang="en-US" sz="1200" b="1" dirty="0" smtClean="0">
                <a:solidFill>
                  <a:schemeClr val="tx1">
                    <a:lumMod val="85000"/>
                    <a:lumOff val="15000"/>
                  </a:schemeClr>
                </a:solidFill>
              </a:rPr>
              <a:t>Address projected traffic volumes</a:t>
            </a:r>
          </a:p>
          <a:p>
            <a:pPr>
              <a:buFont typeface="Wingdings" pitchFamily="2" charset="2"/>
              <a:buChar char="§"/>
            </a:pPr>
            <a:endParaRPr lang="en-US" sz="200" b="1" dirty="0" smtClean="0">
              <a:solidFill>
                <a:schemeClr val="tx1">
                  <a:lumMod val="85000"/>
                  <a:lumOff val="15000"/>
                </a:schemeClr>
              </a:solidFill>
            </a:endParaRPr>
          </a:p>
          <a:p>
            <a:pPr>
              <a:buFont typeface="Wingdings" pitchFamily="2" charset="2"/>
              <a:buChar char="§"/>
            </a:pPr>
            <a:r>
              <a:rPr lang="en-US" sz="1200" b="1" dirty="0" smtClean="0">
                <a:solidFill>
                  <a:srgbClr val="C00000"/>
                </a:solidFill>
              </a:rPr>
              <a:t>Address projected growth in population, employment, and activities related to goods movement. </a:t>
            </a:r>
            <a:endParaRPr lang="en-US" sz="1200" b="1" dirty="0">
              <a:solidFill>
                <a:srgbClr val="C00000"/>
              </a:solidFill>
            </a:endParaRPr>
          </a:p>
        </p:txBody>
      </p:sp>
      <p:sp>
        <p:nvSpPr>
          <p:cNvPr id="11" name="TextBox 10"/>
          <p:cNvSpPr txBox="1"/>
          <p:nvPr/>
        </p:nvSpPr>
        <p:spPr>
          <a:xfrm>
            <a:off x="4419600" y="1524000"/>
            <a:ext cx="4343400" cy="1015663"/>
          </a:xfrm>
          <a:prstGeom prst="rect">
            <a:avLst/>
          </a:prstGeom>
          <a:solidFill>
            <a:schemeClr val="tx2">
              <a:lumMod val="75000"/>
            </a:schemeClr>
          </a:solidFill>
          <a:effectLst/>
        </p:spPr>
        <p:txBody>
          <a:bodyPr wrap="square" rtlCol="0">
            <a:spAutoFit/>
          </a:bodyPr>
          <a:lstStyle/>
          <a:p>
            <a:pPr algn="just"/>
            <a:endParaRPr lang="en-US" sz="200" i="1" dirty="0" smtClean="0">
              <a:solidFill>
                <a:schemeClr val="bg1">
                  <a:lumMod val="95000"/>
                </a:schemeClr>
              </a:solidFill>
            </a:endParaRPr>
          </a:p>
          <a:p>
            <a:pPr algn="just"/>
            <a:r>
              <a:rPr lang="en-US" sz="1400" b="1" dirty="0" smtClean="0">
                <a:solidFill>
                  <a:schemeClr val="bg1">
                    <a:lumMod val="95000"/>
                  </a:schemeClr>
                </a:solidFill>
              </a:rPr>
              <a:t>The I-710 EIR/EIS will include an analysis of the impacts of complicated container movements  and the capacity and ability of the   freeways and rail system to transport containers &amp; other  cargo.</a:t>
            </a:r>
          </a:p>
          <a:p>
            <a:pPr algn="just"/>
            <a:endParaRPr lang="en-US" sz="200" i="1" dirty="0">
              <a:solidFill>
                <a:schemeClr val="bg1">
                  <a:lumMod val="95000"/>
                </a:schemeClr>
              </a:solidFill>
            </a:endParaRPr>
          </a:p>
        </p:txBody>
      </p:sp>
      <p:pic>
        <p:nvPicPr>
          <p:cNvPr id="12" name="Picture 11"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sp>
        <p:nvSpPr>
          <p:cNvPr id="14" name="TextBox 13"/>
          <p:cNvSpPr txBox="1"/>
          <p:nvPr/>
        </p:nvSpPr>
        <p:spPr>
          <a:xfrm>
            <a:off x="381000" y="4343401"/>
            <a:ext cx="3886200" cy="1754326"/>
          </a:xfrm>
          <a:prstGeom prst="rect">
            <a:avLst/>
          </a:prstGeom>
          <a:solidFill>
            <a:srgbClr val="3B6036"/>
          </a:solidFill>
        </p:spPr>
        <p:txBody>
          <a:bodyPr wrap="square" rtlCol="0">
            <a:spAutoFit/>
          </a:bodyPr>
          <a:lstStyle/>
          <a:p>
            <a:pPr algn="just">
              <a:spcBef>
                <a:spcPts val="200"/>
              </a:spcBef>
              <a:spcAft>
                <a:spcPts val="200"/>
              </a:spcAft>
            </a:pPr>
            <a:r>
              <a:rPr lang="en-US" b="1" dirty="0" smtClean="0">
                <a:solidFill>
                  <a:schemeClr val="bg1"/>
                </a:solidFill>
              </a:rPr>
              <a:t>GCCOG, METRO, CALSTART and others, with support from SCAQMD, are looking to develop Zero-Emission goods movement vehicles and the needed supporting infrastructure to service the I-710 Freight Corridor.   </a:t>
            </a:r>
            <a:endParaRPr lang="en-US" b="1" dirty="0">
              <a:solidFill>
                <a:schemeClr val="bg1"/>
              </a:solidFill>
            </a:endParaRPr>
          </a:p>
        </p:txBody>
      </p:sp>
      <p:pic>
        <p:nvPicPr>
          <p:cNvPr id="16" name="Picture 15" descr="Truck.jpg"/>
          <p:cNvPicPr>
            <a:picLocks noChangeAspect="1"/>
          </p:cNvPicPr>
          <p:nvPr/>
        </p:nvPicPr>
        <p:blipFill>
          <a:blip r:embed="rId3" cstate="print"/>
          <a:stretch>
            <a:fillRect/>
          </a:stretch>
        </p:blipFill>
        <p:spPr>
          <a:xfrm>
            <a:off x="4419600" y="5808239"/>
            <a:ext cx="1219200" cy="815340"/>
          </a:xfrm>
          <a:prstGeom prst="rect">
            <a:avLst/>
          </a:prstGeom>
        </p:spPr>
      </p:pic>
      <p:sp>
        <p:nvSpPr>
          <p:cNvPr id="17" name="Slide Number Placeholder 16"/>
          <p:cNvSpPr>
            <a:spLocks noGrp="1"/>
          </p:cNvSpPr>
          <p:nvPr>
            <p:ph type="sldNum" sz="quarter" idx="12"/>
          </p:nvPr>
        </p:nvSpPr>
        <p:spPr/>
        <p:txBody>
          <a:bodyPr/>
          <a:lstStyle/>
          <a:p>
            <a:fld id="{382800AA-D14F-4819-8C09-0468EE576B5C}"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tx1">
              <a:lumMod val="50000"/>
              <a:lumOff val="50000"/>
            </a:schemeClr>
          </a:solidFill>
          <a:ln w="28575">
            <a:solidFill>
              <a:srgbClr val="3B6036"/>
            </a:solidFill>
          </a:ln>
        </p:spPr>
        <p:txBody>
          <a:bodyPr>
            <a:normAutofit fontScale="90000"/>
          </a:bodyPr>
          <a:lstStyle/>
          <a:p>
            <a:pPr algn="r"/>
            <a:r>
              <a:rPr lang="en-US" sz="3200" dirty="0" smtClean="0">
                <a:solidFill>
                  <a:schemeClr val="bg1">
                    <a:lumMod val="95000"/>
                  </a:schemeClr>
                </a:solidFill>
              </a:rPr>
              <a:t>			</a:t>
            </a:r>
            <a:r>
              <a:rPr lang="en-US" sz="2400" b="1" dirty="0" smtClean="0">
                <a:solidFill>
                  <a:schemeClr val="bg1">
                    <a:lumMod val="95000"/>
                  </a:schemeClr>
                </a:solidFill>
              </a:rPr>
              <a:t>THE I-710 FREIGHT CORRIDOR</a:t>
            </a:r>
            <a:br>
              <a:rPr lang="en-US" sz="2400" b="1" dirty="0" smtClean="0">
                <a:solidFill>
                  <a:schemeClr val="bg1">
                    <a:lumMod val="95000"/>
                  </a:schemeClr>
                </a:solidFill>
              </a:rPr>
            </a:br>
            <a:r>
              <a:rPr lang="en-US" sz="2400" b="1" dirty="0" smtClean="0">
                <a:solidFill>
                  <a:schemeClr val="bg1">
                    <a:lumMod val="95000"/>
                  </a:schemeClr>
                </a:solidFill>
              </a:rPr>
              <a:t>PORTION OF THE I-710 CORRIDOR PROJECT</a:t>
            </a:r>
            <a:br>
              <a:rPr lang="en-US" sz="2400" b="1" dirty="0" smtClean="0">
                <a:solidFill>
                  <a:schemeClr val="bg1">
                    <a:lumMod val="95000"/>
                  </a:schemeClr>
                </a:solidFill>
              </a:rPr>
            </a:br>
            <a:endParaRPr lang="en-US" sz="2400" b="1" dirty="0">
              <a:solidFill>
                <a:schemeClr val="bg1">
                  <a:lumMod val="95000"/>
                </a:schemeClr>
              </a:solidFill>
            </a:endParaRPr>
          </a:p>
        </p:txBody>
      </p:sp>
      <p:graphicFrame>
        <p:nvGraphicFramePr>
          <p:cNvPr id="7" name="Table 6"/>
          <p:cNvGraphicFramePr>
            <a:graphicFrameLocks noGrp="1"/>
          </p:cNvGraphicFramePr>
          <p:nvPr/>
        </p:nvGraphicFramePr>
        <p:xfrm>
          <a:off x="475672" y="1766448"/>
          <a:ext cx="8229600" cy="4785360"/>
        </p:xfrm>
        <a:graphic>
          <a:graphicData uri="http://schemas.openxmlformats.org/drawingml/2006/table">
            <a:tbl>
              <a:tblPr>
                <a:effectLst/>
                <a:tableStyleId>{5C22544A-7EE6-4342-B048-85BDC9FD1C3A}</a:tableStyleId>
              </a:tblPr>
              <a:tblGrid>
                <a:gridCol w="8229600"/>
              </a:tblGrid>
              <a:tr h="654193">
                <a:tc>
                  <a:txBody>
                    <a:bodyPr/>
                    <a:lstStyle/>
                    <a:p>
                      <a:pPr>
                        <a:buFont typeface="Wingdings" pitchFamily="2" charset="2"/>
                        <a:buChar char="§"/>
                      </a:pPr>
                      <a:endParaRPr lang="en-US" sz="800" b="1" dirty="0" smtClean="0">
                        <a:solidFill>
                          <a:schemeClr val="tx1">
                            <a:lumMod val="85000"/>
                            <a:lumOff val="15000"/>
                          </a:schemeClr>
                        </a:solidFill>
                      </a:endParaRPr>
                    </a:p>
                    <a:p>
                      <a:pPr>
                        <a:buFont typeface="Wingdings" pitchFamily="2" charset="2"/>
                        <a:buChar char="§"/>
                      </a:pPr>
                      <a:r>
                        <a:rPr lang="en-US" sz="1400" b="1" dirty="0" smtClean="0">
                          <a:solidFill>
                            <a:schemeClr val="tx1">
                              <a:lumMod val="85000"/>
                              <a:lumOff val="15000"/>
                            </a:schemeClr>
                          </a:solidFill>
                        </a:rPr>
                        <a:t>The Freight Corridor would include I-710 General Purpose </a:t>
                      </a:r>
                    </a:p>
                    <a:p>
                      <a:pPr>
                        <a:buFont typeface="Wingdings" pitchFamily="2" charset="2"/>
                        <a:buNone/>
                      </a:pPr>
                      <a:r>
                        <a:rPr lang="en-US" sz="1400" b="1" dirty="0" smtClean="0">
                          <a:solidFill>
                            <a:schemeClr val="tx1">
                              <a:lumMod val="85000"/>
                              <a:lumOff val="15000"/>
                            </a:schemeClr>
                          </a:solidFill>
                        </a:rPr>
                        <a:t>Lane improvements next to a </a:t>
                      </a:r>
                      <a:r>
                        <a:rPr lang="en-US" sz="1400" b="1" i="1" dirty="0" smtClean="0">
                          <a:solidFill>
                            <a:schemeClr val="tx1">
                              <a:lumMod val="85000"/>
                              <a:lumOff val="15000"/>
                            </a:schemeClr>
                          </a:solidFill>
                        </a:rPr>
                        <a:t>separated </a:t>
                      </a:r>
                      <a:r>
                        <a:rPr lang="en-US" sz="1400" b="1" dirty="0" smtClean="0">
                          <a:solidFill>
                            <a:schemeClr val="tx1">
                              <a:lumMod val="85000"/>
                              <a:lumOff val="15000"/>
                            </a:schemeClr>
                          </a:solidFill>
                        </a:rPr>
                        <a:t>four lane freight </a:t>
                      </a:r>
                    </a:p>
                    <a:p>
                      <a:pPr>
                        <a:buFont typeface="Wingdings" pitchFamily="2" charset="2"/>
                        <a:buNone/>
                      </a:pPr>
                      <a:r>
                        <a:rPr lang="en-US" sz="1400" b="1" dirty="0" smtClean="0">
                          <a:solidFill>
                            <a:schemeClr val="tx1">
                              <a:lumMod val="85000"/>
                              <a:lumOff val="15000"/>
                            </a:schemeClr>
                          </a:solidFill>
                        </a:rPr>
                        <a:t>movement facility.</a:t>
                      </a:r>
                    </a:p>
                    <a:p>
                      <a:pPr>
                        <a:buFont typeface="Wingdings" pitchFamily="2" charset="2"/>
                        <a:buNone/>
                      </a:pPr>
                      <a:endParaRPr lang="en-US" sz="800" b="1" dirty="0">
                        <a:solidFill>
                          <a:schemeClr val="tx1">
                            <a:lumMod val="85000"/>
                            <a:lumOff val="15000"/>
                          </a:schemeClr>
                        </a:solidFill>
                      </a:endParaRPr>
                    </a:p>
                  </a:txBody>
                  <a:tcPr>
                    <a:solidFill>
                      <a:schemeClr val="bg1"/>
                    </a:solidFill>
                  </a:tcPr>
                </a:tc>
              </a:tr>
              <a:tr h="654193">
                <a:tc>
                  <a:txBody>
                    <a:bodyPr/>
                    <a:lstStyle/>
                    <a:p>
                      <a:pPr>
                        <a:buFont typeface="Wingdings" pitchFamily="2" charset="2"/>
                        <a:buChar char="§"/>
                      </a:pPr>
                      <a:endParaRPr lang="en-US" sz="800" b="1" dirty="0" smtClean="0">
                        <a:solidFill>
                          <a:schemeClr val="tx1">
                            <a:lumMod val="85000"/>
                            <a:lumOff val="15000"/>
                          </a:schemeClr>
                        </a:solidFill>
                      </a:endParaRPr>
                    </a:p>
                    <a:p>
                      <a:pPr>
                        <a:buFont typeface="Wingdings" pitchFamily="2" charset="2"/>
                        <a:buChar char="§"/>
                      </a:pPr>
                      <a:r>
                        <a:rPr lang="en-US" sz="1400" b="1" dirty="0" smtClean="0">
                          <a:solidFill>
                            <a:schemeClr val="tx1">
                              <a:lumMod val="85000"/>
                              <a:lumOff val="15000"/>
                            </a:schemeClr>
                          </a:solidFill>
                        </a:rPr>
                        <a:t>The Freight Corridor would extend from the Port of Long Beach </a:t>
                      </a:r>
                    </a:p>
                    <a:p>
                      <a:pPr>
                        <a:buFont typeface="Wingdings" pitchFamily="2" charset="2"/>
                        <a:buNone/>
                      </a:pPr>
                      <a:r>
                        <a:rPr lang="en-US" sz="1400" b="1" dirty="0" smtClean="0">
                          <a:solidFill>
                            <a:schemeClr val="tx1">
                              <a:lumMod val="85000"/>
                              <a:lumOff val="15000"/>
                            </a:schemeClr>
                          </a:solidFill>
                        </a:rPr>
                        <a:t>(Ocean Blvd.) to the intermodal rail yards southeast of the </a:t>
                      </a:r>
                    </a:p>
                    <a:p>
                      <a:pPr>
                        <a:buFont typeface="Wingdings" pitchFamily="2" charset="2"/>
                        <a:buNone/>
                      </a:pPr>
                      <a:r>
                        <a:rPr lang="en-US" sz="1400" b="1" dirty="0" smtClean="0">
                          <a:solidFill>
                            <a:schemeClr val="tx1">
                              <a:lumMod val="85000"/>
                              <a:lumOff val="15000"/>
                            </a:schemeClr>
                          </a:solidFill>
                        </a:rPr>
                        <a:t>I-710/I-5 interchange.</a:t>
                      </a:r>
                    </a:p>
                    <a:p>
                      <a:pPr>
                        <a:buFont typeface="Wingdings" pitchFamily="2" charset="2"/>
                        <a:buNone/>
                      </a:pPr>
                      <a:endParaRPr lang="en-US" sz="800" b="1" dirty="0">
                        <a:solidFill>
                          <a:schemeClr val="tx1">
                            <a:lumMod val="85000"/>
                            <a:lumOff val="15000"/>
                          </a:schemeClr>
                        </a:solidFill>
                      </a:endParaRPr>
                    </a:p>
                  </a:txBody>
                  <a:tcPr>
                    <a:solidFill>
                      <a:schemeClr val="bg1">
                        <a:lumMod val="75000"/>
                      </a:schemeClr>
                    </a:solidFill>
                  </a:tcPr>
                </a:tc>
              </a:tr>
              <a:tr h="463386">
                <a:tc>
                  <a:txBody>
                    <a:bodyPr/>
                    <a:lstStyle/>
                    <a:p>
                      <a:pPr>
                        <a:buFont typeface="Wingdings" pitchFamily="2" charset="2"/>
                        <a:buChar char="§"/>
                      </a:pPr>
                      <a:endParaRPr lang="en-US" sz="800" b="1" dirty="0" smtClean="0">
                        <a:solidFill>
                          <a:schemeClr val="tx1">
                            <a:lumMod val="85000"/>
                            <a:lumOff val="15000"/>
                          </a:schemeClr>
                        </a:solidFill>
                      </a:endParaRPr>
                    </a:p>
                    <a:p>
                      <a:pPr>
                        <a:buFont typeface="Wingdings" pitchFamily="2" charset="2"/>
                        <a:buChar char="§"/>
                      </a:pPr>
                      <a:r>
                        <a:rPr lang="en-US" sz="1400" b="1" dirty="0" smtClean="0">
                          <a:solidFill>
                            <a:schemeClr val="tx1">
                              <a:lumMod val="85000"/>
                              <a:lumOff val="15000"/>
                            </a:schemeClr>
                          </a:solidFill>
                        </a:rPr>
                        <a:t>The</a:t>
                      </a:r>
                      <a:r>
                        <a:rPr lang="en-US" sz="1400" b="1" baseline="0" dirty="0" smtClean="0">
                          <a:solidFill>
                            <a:schemeClr val="tx1">
                              <a:lumMod val="85000"/>
                              <a:lumOff val="15000"/>
                            </a:schemeClr>
                          </a:solidFill>
                        </a:rPr>
                        <a:t> use of Zero Emission Vehicles versus conventional goods </a:t>
                      </a:r>
                    </a:p>
                    <a:p>
                      <a:pPr>
                        <a:buFont typeface="Wingdings" pitchFamily="2" charset="2"/>
                        <a:buNone/>
                      </a:pPr>
                      <a:r>
                        <a:rPr lang="en-US" sz="1400" b="1" baseline="0" dirty="0" smtClean="0">
                          <a:solidFill>
                            <a:schemeClr val="tx1">
                              <a:lumMod val="85000"/>
                              <a:lumOff val="15000"/>
                            </a:schemeClr>
                          </a:solidFill>
                        </a:rPr>
                        <a:t>movement vehicles is being examined.</a:t>
                      </a:r>
                    </a:p>
                    <a:p>
                      <a:pPr>
                        <a:buFont typeface="Wingdings" pitchFamily="2" charset="2"/>
                        <a:buNone/>
                      </a:pPr>
                      <a:endParaRPr lang="en-US" sz="800" b="1" baseline="0" dirty="0" smtClean="0">
                        <a:solidFill>
                          <a:schemeClr val="tx1">
                            <a:lumMod val="85000"/>
                            <a:lumOff val="15000"/>
                          </a:schemeClr>
                        </a:solidFill>
                      </a:endParaRPr>
                    </a:p>
                  </a:txBody>
                  <a:tcPr>
                    <a:solidFill>
                      <a:schemeClr val="bg1"/>
                    </a:solidFill>
                  </a:tcPr>
                </a:tc>
              </a:tr>
              <a:tr h="84499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800" b="1" dirty="0" smtClean="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1" dirty="0" smtClean="0">
                          <a:solidFill>
                            <a:schemeClr val="tx1">
                              <a:lumMod val="85000"/>
                              <a:lumOff val="15000"/>
                            </a:schemeClr>
                          </a:solidFill>
                        </a:rPr>
                        <a:t>The I-710 Freight Corridor Project is </a:t>
                      </a:r>
                      <a:r>
                        <a:rPr lang="en-US" sz="1400" b="1" dirty="0" err="1" smtClean="0">
                          <a:solidFill>
                            <a:schemeClr val="tx1">
                              <a:lumMod val="85000"/>
                              <a:lumOff val="15000"/>
                            </a:schemeClr>
                          </a:solidFill>
                        </a:rPr>
                        <a:t>aMetro</a:t>
                      </a:r>
                      <a:r>
                        <a:rPr lang="en-US" sz="1400" b="1" dirty="0" smtClean="0">
                          <a:solidFill>
                            <a:schemeClr val="tx1">
                              <a:lumMod val="85000"/>
                              <a:lumOff val="15000"/>
                            </a:schemeClr>
                          </a:solidFill>
                        </a:rPr>
                        <a:t> Measure R highway and transit project identified as a  potential Public Private Partnership (P3)</a:t>
                      </a:r>
                      <a:r>
                        <a:rPr lang="en-US" sz="1400" b="1" baseline="0" dirty="0" smtClean="0">
                          <a:solidFill>
                            <a:schemeClr val="tx1">
                              <a:lumMod val="85000"/>
                              <a:lumOff val="15000"/>
                            </a:schemeClr>
                          </a:solidFill>
                        </a:rPr>
                        <a:t> candidate, to be developed with the potential for partnership with private sector funding.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800" b="1" dirty="0" smtClean="0">
                        <a:solidFill>
                          <a:schemeClr val="tx1">
                            <a:lumMod val="85000"/>
                            <a:lumOff val="15000"/>
                          </a:schemeClr>
                        </a:solidFill>
                      </a:endParaRPr>
                    </a:p>
                  </a:txBody>
                  <a:tcPr>
                    <a:solidFill>
                      <a:schemeClr val="bg1">
                        <a:lumMod val="75000"/>
                      </a:schemeClr>
                    </a:solidFill>
                  </a:tcPr>
                </a:tc>
              </a:tr>
              <a:tr h="1040830">
                <a:tc>
                  <a:txBody>
                    <a:bodyPr/>
                    <a:lstStyle/>
                    <a:p>
                      <a:pPr>
                        <a:buFont typeface="Wingdings" pitchFamily="2" charset="2"/>
                        <a:buNone/>
                      </a:pPr>
                      <a:endParaRPr lang="en-US" sz="800" b="1" dirty="0" smtClean="0">
                        <a:solidFill>
                          <a:schemeClr val="tx1">
                            <a:lumMod val="85000"/>
                            <a:lumOff val="15000"/>
                          </a:schemeClr>
                        </a:solidFill>
                      </a:endParaRPr>
                    </a:p>
                    <a:p>
                      <a:pPr algn="ctr">
                        <a:buFont typeface="Wingdings" pitchFamily="2" charset="2"/>
                        <a:buNone/>
                      </a:pPr>
                      <a:r>
                        <a:rPr lang="en-US" sz="2000" b="1" dirty="0" smtClean="0">
                          <a:solidFill>
                            <a:schemeClr val="bg1"/>
                          </a:solidFill>
                        </a:rPr>
                        <a:t>THE I-710 FREIGHT CORRIDOR WILL NEED TO RELY HEAVILY</a:t>
                      </a:r>
                      <a:r>
                        <a:rPr lang="en-US" sz="2000" b="1" baseline="0" dirty="0" smtClean="0">
                          <a:solidFill>
                            <a:schemeClr val="bg1"/>
                          </a:solidFill>
                        </a:rPr>
                        <a:t> ON </a:t>
                      </a:r>
                    </a:p>
                    <a:p>
                      <a:pPr algn="ctr">
                        <a:buFont typeface="Wingdings" pitchFamily="2" charset="2"/>
                        <a:buNone/>
                      </a:pPr>
                      <a:r>
                        <a:rPr lang="en-US" sz="2000" b="1" baseline="0" dirty="0" smtClean="0">
                          <a:solidFill>
                            <a:schemeClr val="bg1"/>
                          </a:solidFill>
                        </a:rPr>
                        <a:t>TRANSPORTATION TECHNOLOGY  TO OPERATE SUCCESSFULLY.</a:t>
                      </a:r>
                      <a:endParaRPr lang="en-US" sz="2000" b="1" dirty="0" smtClean="0">
                        <a:solidFill>
                          <a:schemeClr val="bg1"/>
                        </a:solidFill>
                      </a:endParaRPr>
                    </a:p>
                    <a:p>
                      <a:pPr>
                        <a:buFont typeface="Wingdings" pitchFamily="2" charset="2"/>
                        <a:buNone/>
                      </a:pPr>
                      <a:endParaRPr lang="en-US" sz="1800" b="1" baseline="0" dirty="0" smtClean="0">
                        <a:solidFill>
                          <a:schemeClr val="bg1"/>
                        </a:solidFill>
                      </a:endParaRPr>
                    </a:p>
                  </a:txBody>
                  <a:tcPr>
                    <a:solidFill>
                      <a:schemeClr val="tx2">
                        <a:lumMod val="75000"/>
                      </a:schemeClr>
                    </a:solidFill>
                  </a:tcPr>
                </a:tc>
              </a:tr>
            </a:tbl>
          </a:graphicData>
        </a:graphic>
      </p:graphicFrame>
      <p:sp>
        <p:nvSpPr>
          <p:cNvPr id="9" name="TextBox 8"/>
          <p:cNvSpPr txBox="1"/>
          <p:nvPr/>
        </p:nvSpPr>
        <p:spPr>
          <a:xfrm>
            <a:off x="5486400" y="1989653"/>
            <a:ext cx="3048000" cy="2277547"/>
          </a:xfrm>
          <a:prstGeom prst="rect">
            <a:avLst/>
          </a:prstGeom>
          <a:solidFill>
            <a:srgbClr val="3B6036"/>
          </a:solidFill>
          <a:effectLst/>
        </p:spPr>
        <p:txBody>
          <a:bodyPr wrap="square" rtlCol="0">
            <a:spAutoFit/>
          </a:bodyPr>
          <a:lstStyle/>
          <a:p>
            <a:endParaRPr lang="en-US" sz="800" b="1" dirty="0" smtClean="0">
              <a:solidFill>
                <a:schemeClr val="bg1">
                  <a:lumMod val="95000"/>
                </a:schemeClr>
              </a:solidFill>
            </a:endParaRPr>
          </a:p>
          <a:p>
            <a:pPr algn="ctr"/>
            <a:r>
              <a:rPr lang="en-US" b="1" dirty="0" smtClean="0">
                <a:solidFill>
                  <a:schemeClr val="bg1">
                    <a:lumMod val="95000"/>
                  </a:schemeClr>
                </a:solidFill>
              </a:rPr>
              <a:t>Communities want cars </a:t>
            </a:r>
          </a:p>
          <a:p>
            <a:pPr algn="ctr"/>
            <a:r>
              <a:rPr lang="en-US" b="1" dirty="0" smtClean="0">
                <a:solidFill>
                  <a:schemeClr val="bg1">
                    <a:lumMod val="95000"/>
                  </a:schemeClr>
                </a:solidFill>
              </a:rPr>
              <a:t>and trucks separated, </a:t>
            </a:r>
          </a:p>
          <a:p>
            <a:pPr algn="ctr"/>
            <a:r>
              <a:rPr lang="en-US" b="1" dirty="0" smtClean="0">
                <a:solidFill>
                  <a:schemeClr val="bg1">
                    <a:lumMod val="95000"/>
                  </a:schemeClr>
                </a:solidFill>
              </a:rPr>
              <a:t>and the Freight Corridor </a:t>
            </a:r>
          </a:p>
          <a:p>
            <a:pPr algn="ctr"/>
            <a:r>
              <a:rPr lang="en-US" b="1" dirty="0" smtClean="0">
                <a:solidFill>
                  <a:schemeClr val="bg1">
                    <a:lumMod val="95000"/>
                  </a:schemeClr>
                </a:solidFill>
              </a:rPr>
              <a:t>will significantly improve congestion, mobility and safety (reduce accident rates) in the General Purpose Lanes. </a:t>
            </a:r>
          </a:p>
          <a:p>
            <a:pPr algn="ctr"/>
            <a:endParaRPr lang="en-US" sz="800" b="1" dirty="0">
              <a:solidFill>
                <a:schemeClr val="bg1">
                  <a:lumMod val="95000"/>
                </a:schemeClr>
              </a:solidFill>
            </a:endParaRPr>
          </a:p>
        </p:txBody>
      </p:sp>
      <p:pic>
        <p:nvPicPr>
          <p:cNvPr id="10" name="Picture 9" descr="i710_freight_corridor.jpg"/>
          <p:cNvPicPr>
            <a:picLocks noChangeAspect="1"/>
          </p:cNvPicPr>
          <p:nvPr/>
        </p:nvPicPr>
        <p:blipFill>
          <a:blip r:embed="rId2" cstate="print"/>
          <a:stretch>
            <a:fillRect/>
          </a:stretch>
        </p:blipFill>
        <p:spPr>
          <a:xfrm>
            <a:off x="1738594" y="1212736"/>
            <a:ext cx="3163614" cy="655320"/>
          </a:xfrm>
          <a:prstGeom prst="rect">
            <a:avLst/>
          </a:prstGeom>
          <a:ln w="15875">
            <a:solidFill>
              <a:schemeClr val="tx1">
                <a:lumMod val="75000"/>
                <a:lumOff val="25000"/>
              </a:schemeClr>
            </a:solidFill>
          </a:ln>
        </p:spPr>
      </p:pic>
      <p:pic>
        <p:nvPicPr>
          <p:cNvPr id="8" name="Picture 7" descr="GCCOG_CLR_LOGO.JPG"/>
          <p:cNvPicPr>
            <a:picLocks noChangeAspect="1"/>
          </p:cNvPicPr>
          <p:nvPr/>
        </p:nvPicPr>
        <p:blipFill>
          <a:blip r:embed="rId3" cstate="print"/>
          <a:stretch>
            <a:fillRect/>
          </a:stretch>
        </p:blipFill>
        <p:spPr>
          <a:xfrm>
            <a:off x="685800" y="152400"/>
            <a:ext cx="1484744" cy="776033"/>
          </a:xfrm>
          <a:prstGeom prst="rect">
            <a:avLst/>
          </a:prstGeom>
          <a:ln w="44450">
            <a:solidFill>
              <a:srgbClr val="3B6036"/>
            </a:solidFill>
          </a:ln>
        </p:spPr>
      </p:pic>
      <p:sp>
        <p:nvSpPr>
          <p:cNvPr id="11" name="TextBox 10"/>
          <p:cNvSpPr txBox="1"/>
          <p:nvPr/>
        </p:nvSpPr>
        <p:spPr>
          <a:xfrm>
            <a:off x="484908" y="6423884"/>
            <a:ext cx="8229600" cy="123111"/>
          </a:xfrm>
          <a:prstGeom prst="rect">
            <a:avLst/>
          </a:prstGeom>
          <a:solidFill>
            <a:srgbClr val="C00000"/>
          </a:solidFill>
        </p:spPr>
        <p:txBody>
          <a:bodyPr wrap="square" rtlCol="0">
            <a:spAutoFit/>
          </a:bodyPr>
          <a:lstStyle/>
          <a:p>
            <a:endParaRPr lang="en-US" sz="200" dirty="0"/>
          </a:p>
        </p:txBody>
      </p:sp>
      <p:sp>
        <p:nvSpPr>
          <p:cNvPr id="14" name="Slide Number Placeholder 13"/>
          <p:cNvSpPr>
            <a:spLocks noGrp="1"/>
          </p:cNvSpPr>
          <p:nvPr>
            <p:ph type="sldNum" sz="quarter" idx="12"/>
          </p:nvPr>
        </p:nvSpPr>
        <p:spPr/>
        <p:txBody>
          <a:bodyPr/>
          <a:lstStyle/>
          <a:p>
            <a:fld id="{382800AA-D14F-4819-8C09-0468EE576B5C}"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solidFill>
            <a:schemeClr val="tx1">
              <a:lumMod val="50000"/>
              <a:lumOff val="50000"/>
            </a:schemeClr>
          </a:solidFill>
          <a:ln w="28575">
            <a:solidFill>
              <a:srgbClr val="3B6036"/>
            </a:solidFill>
          </a:ln>
        </p:spPr>
        <p:txBody>
          <a:bodyPr>
            <a:normAutofit fontScale="925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r>
              <a:rPr lang="en-US" sz="2600" b="1" dirty="0" smtClean="0">
                <a:solidFill>
                  <a:schemeClr val="bg1"/>
                </a:solidFill>
                <a:latin typeface="+mj-lt"/>
              </a:rPr>
              <a:t>GATEWAY CITIES TRANSPORTATION ISSUES/PROJECTS</a:t>
            </a:r>
          </a:p>
          <a:p>
            <a:pPr algn="ctr"/>
            <a:r>
              <a:rPr lang="en-US" sz="2600" b="1" dirty="0" smtClean="0">
                <a:solidFill>
                  <a:schemeClr val="bg1"/>
                </a:solidFill>
                <a:latin typeface="+mj-lt"/>
              </a:rPr>
              <a:t>ARE MULTI-FACETED AND COMPLEX</a:t>
            </a:r>
          </a:p>
          <a:p>
            <a:pPr algn="ctr"/>
            <a:endParaRPr lang="en-US" sz="2400" b="1" dirty="0">
              <a:solidFill>
                <a:schemeClr val="bg1"/>
              </a:solidFill>
            </a:endParaRPr>
          </a:p>
        </p:txBody>
      </p:sp>
      <p:pic>
        <p:nvPicPr>
          <p:cNvPr id="7" name="Picture 6" descr="Road.jpg"/>
          <p:cNvPicPr>
            <a:picLocks noChangeAspect="1"/>
          </p:cNvPicPr>
          <p:nvPr/>
        </p:nvPicPr>
        <p:blipFill>
          <a:blip r:embed="rId2" cstate="print"/>
          <a:stretch>
            <a:fillRect/>
          </a:stretch>
        </p:blipFill>
        <p:spPr>
          <a:xfrm>
            <a:off x="7162800" y="4038600"/>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3" cstate="print"/>
          <a:stretch>
            <a:fillRect/>
          </a:stretch>
        </p:blipFill>
        <p:spPr>
          <a:xfrm>
            <a:off x="990600" y="2057400"/>
            <a:ext cx="1981200" cy="1035517"/>
          </a:xfrm>
          <a:prstGeom prst="rect">
            <a:avLst/>
          </a:prstGeom>
          <a:ln w="44450">
            <a:solidFill>
              <a:srgbClr val="3B6036"/>
            </a:solidFill>
          </a:ln>
        </p:spPr>
      </p:pic>
      <p:sp>
        <p:nvSpPr>
          <p:cNvPr id="10" name="Slide Number Placeholder 9"/>
          <p:cNvSpPr>
            <a:spLocks noGrp="1"/>
          </p:cNvSpPr>
          <p:nvPr>
            <p:ph type="sldNum" sz="quarter" idx="12"/>
          </p:nvPr>
        </p:nvSpPr>
        <p:spPr/>
        <p:txBody>
          <a:bodyPr/>
          <a:lstStyle/>
          <a:p>
            <a:fld id="{382800AA-D14F-4819-8C09-0468EE576B5C}"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CCOGMap.jpg"/>
          <p:cNvPicPr>
            <a:picLocks noChangeAspect="1"/>
          </p:cNvPicPr>
          <p:nvPr/>
        </p:nvPicPr>
        <p:blipFill>
          <a:blip r:embed="rId2" cstate="print">
            <a:duotone>
              <a:schemeClr val="bg2">
                <a:shade val="45000"/>
                <a:satMod val="135000"/>
              </a:schemeClr>
              <a:prstClr val="white"/>
            </a:duotone>
            <a:lum bright="-15000" contrast="-5000"/>
          </a:blip>
          <a:stretch>
            <a:fillRect/>
          </a:stretch>
        </p:blipFill>
        <p:spPr>
          <a:xfrm>
            <a:off x="2198252" y="1676400"/>
            <a:ext cx="4464707" cy="4724400"/>
          </a:xfrm>
          <a:prstGeom prst="rect">
            <a:avLst/>
          </a:prstGeom>
          <a:noFill/>
          <a:ln>
            <a:noFill/>
          </a:ln>
        </p:spPr>
      </p:pic>
      <p:sp>
        <p:nvSpPr>
          <p:cNvPr id="5" name="Title 4"/>
          <p:cNvSpPr>
            <a:spLocks noGrp="1"/>
          </p:cNvSpPr>
          <p:nvPr>
            <p:ph type="title"/>
          </p:nvPr>
        </p:nvSpPr>
        <p:spPr>
          <a:xfrm>
            <a:off x="457200" y="304800"/>
            <a:ext cx="8229600" cy="1143000"/>
          </a:xfrm>
          <a:solidFill>
            <a:schemeClr val="tx1">
              <a:lumMod val="50000"/>
              <a:lumOff val="50000"/>
            </a:schemeClr>
          </a:solidFill>
          <a:ln w="28575">
            <a:solidFill>
              <a:srgbClr val="3B6036"/>
            </a:solidFill>
          </a:ln>
        </p:spPr>
        <p:txBody>
          <a:bodyPr>
            <a:normAutofit fontScale="90000"/>
          </a:bodyPr>
          <a:lstStyle/>
          <a:p>
            <a:pPr algn="r"/>
            <a:r>
              <a:rPr lang="en-US" sz="2700" b="1" dirty="0" smtClean="0">
                <a:solidFill>
                  <a:schemeClr val="bg1"/>
                </a:solidFill>
              </a:rPr>
              <a:t/>
            </a:r>
            <a:br>
              <a:rPr lang="en-US" sz="2700" b="1" dirty="0" smtClean="0">
                <a:solidFill>
                  <a:schemeClr val="bg1"/>
                </a:solidFill>
              </a:rPr>
            </a:br>
            <a:r>
              <a:rPr lang="en-US" sz="2700" b="1" dirty="0" smtClean="0">
                <a:solidFill>
                  <a:schemeClr val="bg1"/>
                </a:solidFill>
              </a:rPr>
              <a:t/>
            </a:r>
            <a:br>
              <a:rPr lang="en-US" sz="2700" b="1" dirty="0" smtClean="0">
                <a:solidFill>
                  <a:schemeClr val="bg1"/>
                </a:solidFill>
              </a:rPr>
            </a:br>
            <a:r>
              <a:rPr lang="en-US" sz="2700" b="1" dirty="0" smtClean="0">
                <a:solidFill>
                  <a:schemeClr val="bg1"/>
                </a:solidFill>
              </a:rPr>
              <a:t>TRANSPORTATION INITIATIVES &amp; PROJECTS</a:t>
            </a:r>
            <a:br>
              <a:rPr lang="en-US" sz="2700" b="1" dirty="0" smtClean="0">
                <a:solidFill>
                  <a:schemeClr val="bg1"/>
                </a:solidFill>
              </a:rPr>
            </a:br>
            <a:r>
              <a:rPr lang="en-US" sz="2700" b="1" dirty="0" smtClean="0">
                <a:solidFill>
                  <a:schemeClr val="bg1"/>
                </a:solidFill>
              </a:rPr>
              <a:t>INTERCONNECTING IN GATEWAY CITIES</a:t>
            </a:r>
            <a:r>
              <a:rPr lang="en-US" dirty="0" smtClean="0"/>
              <a:t/>
            </a:r>
            <a:br>
              <a:rPr lang="en-US" dirty="0" smtClean="0"/>
            </a:br>
            <a:endParaRPr lang="en-US" dirty="0"/>
          </a:p>
        </p:txBody>
      </p:sp>
      <p:pic>
        <p:nvPicPr>
          <p:cNvPr id="7" name="Picture 6" descr="GCCOG_CLR_LOGO.JPG"/>
          <p:cNvPicPr>
            <a:picLocks noChangeAspect="1"/>
          </p:cNvPicPr>
          <p:nvPr/>
        </p:nvPicPr>
        <p:blipFill>
          <a:blip r:embed="rId3" cstate="print"/>
          <a:stretch>
            <a:fillRect/>
          </a:stretch>
        </p:blipFill>
        <p:spPr>
          <a:xfrm>
            <a:off x="685800" y="152400"/>
            <a:ext cx="1484744" cy="776033"/>
          </a:xfrm>
          <a:prstGeom prst="rect">
            <a:avLst/>
          </a:prstGeom>
          <a:ln w="44450">
            <a:solidFill>
              <a:srgbClr val="3B6036"/>
            </a:solidFill>
          </a:ln>
        </p:spPr>
      </p:pic>
      <p:grpSp>
        <p:nvGrpSpPr>
          <p:cNvPr id="135" name="Group 134"/>
          <p:cNvGrpSpPr/>
          <p:nvPr/>
        </p:nvGrpSpPr>
        <p:grpSpPr>
          <a:xfrm>
            <a:off x="2144484" y="1492246"/>
            <a:ext cx="6867528" cy="4436665"/>
            <a:chOff x="2144484" y="1492246"/>
            <a:chExt cx="6867528" cy="4436665"/>
          </a:xfrm>
        </p:grpSpPr>
        <p:sp>
          <p:nvSpPr>
            <p:cNvPr id="15" name="Freeform 14"/>
            <p:cNvSpPr/>
            <p:nvPr/>
          </p:nvSpPr>
          <p:spPr>
            <a:xfrm>
              <a:off x="2144484" y="1752600"/>
              <a:ext cx="4599448" cy="4176311"/>
            </a:xfrm>
            <a:custGeom>
              <a:avLst/>
              <a:gdLst>
                <a:gd name="connsiteX0" fmla="*/ 2299726 w 4599448"/>
                <a:gd name="connsiteY0" fmla="*/ 0 h 4176311"/>
                <a:gd name="connsiteX1" fmla="*/ 4027640 w 4599448"/>
                <a:gd name="connsiteY1" fmla="*/ 710193 h 4176311"/>
                <a:gd name="connsiteX2" fmla="*/ 2299724 w 4599448"/>
                <a:gd name="connsiteY2" fmla="*/ 2088156 h 4176311"/>
                <a:gd name="connsiteX3" fmla="*/ 2299726 w 4599448"/>
                <a:gd name="connsiteY3" fmla="*/ 0 h 4176311"/>
              </a:gdLst>
              <a:ahLst/>
              <a:cxnLst>
                <a:cxn ang="0">
                  <a:pos x="connsiteX0" y="connsiteY0"/>
                </a:cxn>
                <a:cxn ang="0">
                  <a:pos x="connsiteX1" y="connsiteY1"/>
                </a:cxn>
                <a:cxn ang="0">
                  <a:pos x="connsiteX2" y="connsiteY2"/>
                </a:cxn>
                <a:cxn ang="0">
                  <a:pos x="connsiteX3" y="connsiteY3"/>
                </a:cxn>
              </a:cxnLst>
              <a:rect l="l" t="t" r="r" b="b"/>
              <a:pathLst>
                <a:path w="4599448" h="4176311">
                  <a:moveTo>
                    <a:pt x="2299726" y="0"/>
                  </a:moveTo>
                  <a:cubicBezTo>
                    <a:pt x="2961396" y="1"/>
                    <a:pt x="3591007" y="258778"/>
                    <a:pt x="4027640" y="710193"/>
                  </a:cubicBezTo>
                  <a:lnTo>
                    <a:pt x="2299724" y="2088156"/>
                  </a:lnTo>
                  <a:cubicBezTo>
                    <a:pt x="2299725" y="1392104"/>
                    <a:pt x="2299725" y="696052"/>
                    <a:pt x="2299726" y="0"/>
                  </a:cubicBezTo>
                  <a:close/>
                </a:path>
              </a:pathLst>
            </a:custGeom>
            <a:solidFill>
              <a:schemeClr val="accent5">
                <a:lumMod val="75000"/>
                <a:alpha val="20000"/>
              </a:schemeClr>
            </a:solidFill>
            <a:ln w="12700">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2359141" tIns="411713" rIns="1008875" bIns="3071628" numCol="1" spcCol="1270" anchor="ctr" anchorCtr="0">
              <a:noAutofit/>
            </a:bodyPr>
            <a:lstStyle/>
            <a:p>
              <a:pPr lvl="0" algn="r" defTabSz="466725">
                <a:lnSpc>
                  <a:spcPct val="90000"/>
                </a:lnSpc>
                <a:spcBef>
                  <a:spcPct val="0"/>
                </a:spcBef>
                <a:spcAft>
                  <a:spcPct val="35000"/>
                </a:spcAft>
              </a:pPr>
              <a:endParaRPr lang="en-US" sz="1050" b="1" kern="1200" baseline="0" dirty="0" smtClean="0">
                <a:solidFill>
                  <a:srgbClr val="C00000"/>
                </a:solidFill>
                <a:sym typeface="Wingdings"/>
              </a:endParaRPr>
            </a:p>
            <a:p>
              <a:pPr lvl="0" algn="r" defTabSz="466725">
                <a:lnSpc>
                  <a:spcPct val="90000"/>
                </a:lnSpc>
                <a:spcBef>
                  <a:spcPct val="0"/>
                </a:spcBef>
                <a:spcAft>
                  <a:spcPct val="35000"/>
                </a:spcAft>
              </a:pPr>
              <a:endParaRPr lang="en-US" sz="1050" b="1" kern="1200" baseline="0" dirty="0" smtClean="0">
                <a:solidFill>
                  <a:srgbClr val="C00000"/>
                </a:solidFill>
                <a:sym typeface="Wingdings"/>
              </a:endParaRPr>
            </a:p>
            <a:p>
              <a:pPr lvl="0" algn="r" defTabSz="466725">
                <a:lnSpc>
                  <a:spcPct val="90000"/>
                </a:lnSpc>
                <a:spcBef>
                  <a:spcPct val="0"/>
                </a:spcBef>
                <a:spcAft>
                  <a:spcPct val="35000"/>
                </a:spcAft>
              </a:pPr>
              <a:endParaRPr lang="en-US" sz="1050" b="1" kern="1200" baseline="0" dirty="0" smtClean="0">
                <a:solidFill>
                  <a:srgbClr val="C00000"/>
                </a:solidFill>
                <a:sym typeface="Wingdings"/>
              </a:endParaRPr>
            </a:p>
            <a:p>
              <a:pPr lvl="0" algn="r" defTabSz="466725">
                <a:lnSpc>
                  <a:spcPct val="90000"/>
                </a:lnSpc>
                <a:spcBef>
                  <a:spcPct val="0"/>
                </a:spcBef>
                <a:spcAft>
                  <a:spcPct val="35000"/>
                </a:spcAft>
              </a:pPr>
              <a:endParaRPr lang="en-US" sz="1800" b="1" kern="1200" baseline="0" dirty="0" smtClean="0">
                <a:solidFill>
                  <a:srgbClr val="C00000"/>
                </a:solidFill>
                <a:sym typeface="Wingdings"/>
              </a:endParaRPr>
            </a:p>
            <a:p>
              <a:pPr lvl="0" algn="r" defTabSz="466725">
                <a:lnSpc>
                  <a:spcPct val="90000"/>
                </a:lnSpc>
                <a:spcBef>
                  <a:spcPct val="0"/>
                </a:spcBef>
                <a:spcAft>
                  <a:spcPct val="35000"/>
                </a:spcAft>
              </a:pPr>
              <a:endParaRPr lang="en-US" sz="1800" b="1" kern="1200" baseline="0" dirty="0" smtClean="0">
                <a:solidFill>
                  <a:srgbClr val="C00000"/>
                </a:solidFill>
                <a:sym typeface="Wingdings"/>
              </a:endParaRPr>
            </a:p>
            <a:p>
              <a:pPr lvl="0" algn="r" defTabSz="466725">
                <a:lnSpc>
                  <a:spcPct val="90000"/>
                </a:lnSpc>
                <a:spcBef>
                  <a:spcPct val="0"/>
                </a:spcBef>
                <a:spcAft>
                  <a:spcPct val="35000"/>
                </a:spcAft>
              </a:pPr>
              <a:endParaRPr lang="en-US" sz="1050" b="1" kern="1200" dirty="0" smtClean="0">
                <a:solidFill>
                  <a:schemeClr val="accent2">
                    <a:lumMod val="50000"/>
                  </a:schemeClr>
                </a:solidFill>
                <a:latin typeface="+mj-lt"/>
              </a:endParaRPr>
            </a:p>
            <a:p>
              <a:pPr lvl="0" algn="r" defTabSz="466725">
                <a:lnSpc>
                  <a:spcPct val="90000"/>
                </a:lnSpc>
                <a:spcBef>
                  <a:spcPct val="0"/>
                </a:spcBef>
                <a:spcAft>
                  <a:spcPct val="35000"/>
                </a:spcAft>
              </a:pPr>
              <a:endParaRPr lang="en-US" sz="1050" b="1" kern="1200" dirty="0" smtClean="0">
                <a:solidFill>
                  <a:schemeClr val="accent2">
                    <a:lumMod val="50000"/>
                  </a:schemeClr>
                </a:solidFill>
                <a:latin typeface="+mj-lt"/>
              </a:endParaRPr>
            </a:p>
            <a:p>
              <a:pPr lvl="0" algn="r" defTabSz="466725">
                <a:lnSpc>
                  <a:spcPct val="90000"/>
                </a:lnSpc>
                <a:spcBef>
                  <a:spcPct val="0"/>
                </a:spcBef>
                <a:spcAft>
                  <a:spcPct val="35000"/>
                </a:spcAft>
              </a:pPr>
              <a:endParaRPr lang="en-US" sz="900" b="1" kern="1200" dirty="0" smtClean="0">
                <a:sym typeface="Symbol"/>
              </a:endParaRPr>
            </a:p>
            <a:p>
              <a:pPr lvl="0" algn="r" defTabSz="466725">
                <a:lnSpc>
                  <a:spcPct val="90000"/>
                </a:lnSpc>
                <a:spcBef>
                  <a:spcPct val="0"/>
                </a:spcBef>
                <a:spcAft>
                  <a:spcPct val="35000"/>
                </a:spcAft>
              </a:pPr>
              <a:endParaRPr lang="en-US" sz="1050" b="1" kern="1200" dirty="0" smtClean="0">
                <a:sym typeface="Symbol"/>
              </a:endParaRPr>
            </a:p>
            <a:p>
              <a:pPr lvl="0" algn="r" defTabSz="466725">
                <a:lnSpc>
                  <a:spcPct val="90000"/>
                </a:lnSpc>
                <a:spcBef>
                  <a:spcPct val="0"/>
                </a:spcBef>
                <a:spcAft>
                  <a:spcPct val="35000"/>
                </a:spcAft>
              </a:pPr>
              <a:r>
                <a:rPr lang="en-US" sz="1050" b="1" kern="1200" dirty="0" smtClean="0"/>
                <a:t> </a:t>
              </a:r>
            </a:p>
            <a:p>
              <a:pPr lvl="0" algn="r" defTabSz="466725">
                <a:lnSpc>
                  <a:spcPct val="90000"/>
                </a:lnSpc>
                <a:spcBef>
                  <a:spcPct val="0"/>
                </a:spcBef>
                <a:spcAft>
                  <a:spcPct val="35000"/>
                </a:spcAft>
              </a:pPr>
              <a:endParaRPr lang="en-US" sz="1050" b="1" kern="1200" dirty="0"/>
            </a:p>
          </p:txBody>
        </p:sp>
        <p:sp>
          <p:nvSpPr>
            <p:cNvPr id="18" name="Rectangle 17"/>
            <p:cNvSpPr/>
            <p:nvPr/>
          </p:nvSpPr>
          <p:spPr>
            <a:xfrm rot="17680595">
              <a:off x="4885372" y="1256225"/>
              <a:ext cx="817514" cy="2140288"/>
            </a:xfrm>
            <a:prstGeom prst="rect">
              <a:avLst/>
            </a:prstGeom>
            <a:noFill/>
          </p:spPr>
          <p:txBody>
            <a:bodyPr wrap="none" lIns="91440" tIns="45720" rIns="91440" bIns="45720">
              <a:prstTxWarp prst="textCircle">
                <a:avLst>
                  <a:gd name="adj" fmla="val 11620392"/>
                </a:avLst>
              </a:prstTxWarp>
              <a:spAutoFit/>
            </a:bodyPr>
            <a:lstStyle/>
            <a:p>
              <a:pPr algn="ctr"/>
              <a:r>
                <a:rPr lang="en-US" sz="800" b="1" cap="none" spc="0" dirty="0" smtClean="0">
                  <a:ln w="10541" cmpd="sng">
                    <a:solidFill>
                      <a:schemeClr val="accent5">
                        <a:lumMod val="75000"/>
                      </a:schemeClr>
                    </a:solidFill>
                    <a:prstDash val="solid"/>
                  </a:ln>
                  <a:solidFill>
                    <a:schemeClr val="accent5">
                      <a:lumMod val="75000"/>
                    </a:schemeClr>
                  </a:solidFill>
                  <a:effectLst/>
                  <a:latin typeface="+mj-lt"/>
                </a:rPr>
                <a:t>I-710 TRANSPORTATION INITIATIVES </a:t>
              </a:r>
              <a:endParaRPr lang="en-US" sz="800" b="1" cap="none" spc="0" dirty="0">
                <a:ln w="10541" cmpd="sng">
                  <a:solidFill>
                    <a:schemeClr val="accent5">
                      <a:lumMod val="75000"/>
                    </a:schemeClr>
                  </a:solidFill>
                  <a:prstDash val="solid"/>
                </a:ln>
                <a:solidFill>
                  <a:schemeClr val="accent5">
                    <a:lumMod val="75000"/>
                  </a:schemeClr>
                </a:solidFill>
                <a:effectLst/>
                <a:latin typeface="+mj-lt"/>
              </a:endParaRPr>
            </a:p>
          </p:txBody>
        </p:sp>
        <p:sp>
          <p:nvSpPr>
            <p:cNvPr id="19" name="TextBox 18"/>
            <p:cNvSpPr txBox="1"/>
            <p:nvPr/>
          </p:nvSpPr>
          <p:spPr>
            <a:xfrm>
              <a:off x="6792686" y="1692560"/>
              <a:ext cx="2219326" cy="1392689"/>
            </a:xfrm>
            <a:prstGeom prst="rect">
              <a:avLst/>
            </a:prstGeom>
            <a:solidFill>
              <a:schemeClr val="bg1">
                <a:lumMod val="50000"/>
                <a:alpha val="50000"/>
              </a:schemeClr>
            </a:solidFill>
          </p:spPr>
          <p:txBody>
            <a:bodyPr wrap="square" rtlCol="0">
              <a:spAutoFit/>
            </a:bodyPr>
            <a:lstStyle/>
            <a:p>
              <a:pPr lvl="0">
                <a:buFont typeface="Symbol"/>
                <a:buChar char="·"/>
              </a:pPr>
              <a:r>
                <a:rPr lang="en-US" sz="850" b="1" dirty="0" smtClean="0">
                  <a:solidFill>
                    <a:srgbClr val="0B130C"/>
                  </a:solidFill>
                </a:rPr>
                <a:t>Major Corridor Study  (MCS) </a:t>
              </a:r>
              <a:r>
                <a:rPr lang="en-US" sz="800" b="1" dirty="0" smtClean="0">
                  <a:solidFill>
                    <a:schemeClr val="accent4">
                      <a:lumMod val="50000"/>
                    </a:schemeClr>
                  </a:solidFill>
                </a:rPr>
                <a:t>c/</a:t>
              </a:r>
              <a:r>
                <a:rPr lang="en-US" sz="800" b="1" i="1" dirty="0" smtClean="0">
                  <a:solidFill>
                    <a:schemeClr val="accent4">
                      <a:lumMod val="50000"/>
                    </a:schemeClr>
                  </a:solidFill>
                </a:rPr>
                <a:t>2005</a:t>
              </a:r>
              <a:r>
                <a:rPr lang="en-US" sz="850" b="1" dirty="0" smtClean="0">
                  <a:solidFill>
                    <a:srgbClr val="0B130C"/>
                  </a:solidFill>
                </a:rPr>
                <a:t>  </a:t>
              </a:r>
            </a:p>
            <a:p>
              <a:pPr lvl="0"/>
              <a:r>
                <a:rPr lang="en-US" sz="850" b="1" dirty="0" smtClean="0">
                  <a:solidFill>
                    <a:srgbClr val="0B130C"/>
                  </a:solidFill>
                  <a:sym typeface="Symbol"/>
                </a:rPr>
                <a:t>EIR/EIS </a:t>
              </a:r>
              <a:r>
                <a:rPr lang="en-US" sz="800" b="1" i="1" dirty="0" smtClean="0">
                  <a:solidFill>
                    <a:schemeClr val="accent4">
                      <a:lumMod val="50000"/>
                    </a:schemeClr>
                  </a:solidFill>
                  <a:sym typeface="Symbol"/>
                </a:rPr>
                <a:t>pc/2013</a:t>
              </a:r>
              <a:endParaRPr lang="en-US" sz="800" b="1" dirty="0" smtClean="0">
                <a:solidFill>
                  <a:schemeClr val="accent4">
                    <a:lumMod val="50000"/>
                  </a:schemeClr>
                </a:solidFill>
              </a:endParaRPr>
            </a:p>
            <a:p>
              <a:pPr lvl="0"/>
              <a:r>
                <a:rPr lang="en-US" sz="850" b="1" dirty="0" smtClean="0">
                  <a:solidFill>
                    <a:srgbClr val="0B130C"/>
                  </a:solidFill>
                  <a:sym typeface="Symbol"/>
                </a:rPr>
                <a:t>I-710 General Purpose Lanes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Freight Corridor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Arterial Highways </a:t>
              </a:r>
              <a:r>
                <a:rPr lang="en-US" sz="850" b="1" i="1" dirty="0" smtClean="0">
                  <a:solidFill>
                    <a:schemeClr val="accent4">
                      <a:lumMod val="50000"/>
                    </a:schemeClr>
                  </a:solidFill>
                  <a:sym typeface="Symbol"/>
                </a:rPr>
                <a:t>pp </a:t>
              </a:r>
            </a:p>
            <a:p>
              <a:pPr lvl="0"/>
              <a:r>
                <a:rPr lang="en-US" sz="850" b="1" dirty="0" smtClean="0">
                  <a:solidFill>
                    <a:srgbClr val="0B130C"/>
                  </a:solidFill>
                  <a:sym typeface="Symbol"/>
                </a:rPr>
                <a:t>I-710 Early Action Projects </a:t>
              </a:r>
              <a:r>
                <a:rPr lang="en-US" sz="850" b="1" i="1" dirty="0" smtClean="0">
                  <a:solidFill>
                    <a:schemeClr val="accent4">
                      <a:lumMod val="50000"/>
                    </a:schemeClr>
                  </a:solidFill>
                  <a:sym typeface="Symbol"/>
                </a:rPr>
                <a:t>pp-uw</a:t>
              </a:r>
            </a:p>
            <a:p>
              <a:pPr lvl="0"/>
              <a:r>
                <a:rPr lang="en-US" sz="850" b="1" dirty="0" smtClean="0">
                  <a:sym typeface="Symbol"/>
                </a:rPr>
                <a:t>I-710 Early Action Sound Walls </a:t>
              </a:r>
              <a:r>
                <a:rPr lang="en-US" sz="850" b="1" i="1" dirty="0" smtClean="0">
                  <a:solidFill>
                    <a:schemeClr val="accent4">
                      <a:lumMod val="50000"/>
                    </a:schemeClr>
                  </a:solidFill>
                  <a:sym typeface="Symbol"/>
                </a:rPr>
                <a:t>pp- pc/2012</a:t>
              </a:r>
            </a:p>
            <a:p>
              <a:pPr lvl="0"/>
              <a:r>
                <a:rPr lang="en-US" sz="850" b="1" dirty="0" smtClean="0">
                  <a:solidFill>
                    <a:srgbClr val="0B130C"/>
                  </a:solidFill>
                  <a:sym typeface="Symbol"/>
                </a:rPr>
                <a:t>I-710 Freight Corridor Public/Private  </a:t>
              </a:r>
            </a:p>
            <a:p>
              <a:pPr lvl="0"/>
              <a:r>
                <a:rPr lang="en-US" sz="850" b="1" dirty="0" smtClean="0">
                  <a:solidFill>
                    <a:srgbClr val="0B130C"/>
                  </a:solidFill>
                  <a:sym typeface="Symbol"/>
                </a:rPr>
                <a:t>  Partnership Study  </a:t>
              </a:r>
              <a:r>
                <a:rPr lang="en-US" sz="800" b="1" i="1" dirty="0" smtClean="0">
                  <a:solidFill>
                    <a:schemeClr val="accent4">
                      <a:lumMod val="50000"/>
                    </a:schemeClr>
                  </a:solidFill>
                  <a:sym typeface="Symbol"/>
                </a:rPr>
                <a:t>pc/2012</a:t>
              </a:r>
            </a:p>
            <a:p>
              <a:pPr lvl="0"/>
              <a:r>
                <a:rPr lang="en-US" sz="800" b="1" dirty="0" smtClean="0">
                  <a:solidFill>
                    <a:srgbClr val="0B130C"/>
                  </a:solidFill>
                  <a:sym typeface="Symbol"/>
                </a:rPr>
                <a:t>I-710 Utility Relocation Studies </a:t>
              </a:r>
              <a:r>
                <a:rPr lang="en-US" sz="800" b="1" i="1" dirty="0" smtClean="0">
                  <a:solidFill>
                    <a:schemeClr val="accent4">
                      <a:lumMod val="50000"/>
                    </a:schemeClr>
                  </a:solidFill>
                  <a:sym typeface="Symbol"/>
                </a:rPr>
                <a:t>pp-pc 2012 </a:t>
              </a:r>
            </a:p>
          </p:txBody>
        </p:sp>
        <p:sp>
          <p:nvSpPr>
            <p:cNvPr id="20" name="TextBox 19"/>
            <p:cNvSpPr txBox="1"/>
            <p:nvPr/>
          </p:nvSpPr>
          <p:spPr>
            <a:xfrm>
              <a:off x="7258917" y="1492246"/>
              <a:ext cx="1739579" cy="215444"/>
            </a:xfrm>
            <a:prstGeom prst="rect">
              <a:avLst/>
            </a:prstGeom>
            <a:solidFill>
              <a:schemeClr val="accent5"/>
            </a:solidFill>
            <a:ln w="12700">
              <a:solidFill>
                <a:schemeClr val="accent5"/>
              </a:solidFill>
            </a:ln>
          </p:spPr>
          <p:txBody>
            <a:bodyPr wrap="none" rtlCol="0">
              <a:spAutoFit/>
            </a:bodyPr>
            <a:lstStyle/>
            <a:p>
              <a:r>
                <a:rPr lang="en-US" sz="800" b="1" dirty="0" smtClean="0">
                  <a:solidFill>
                    <a:srgbClr val="FFFFFF"/>
                  </a:solidFill>
                  <a:latin typeface="+mj-lt"/>
                </a:rPr>
                <a:t>I-710 TRANSPORTATION INITIATIVES</a:t>
              </a:r>
              <a:endParaRPr lang="en-US" sz="800" b="1" dirty="0">
                <a:solidFill>
                  <a:srgbClr val="FFFFFF"/>
                </a:solidFill>
                <a:latin typeface="+mj-lt"/>
              </a:endParaRPr>
            </a:p>
          </p:txBody>
        </p:sp>
      </p:grpSp>
      <p:grpSp>
        <p:nvGrpSpPr>
          <p:cNvPr id="136" name="Group 135"/>
          <p:cNvGrpSpPr/>
          <p:nvPr/>
        </p:nvGrpSpPr>
        <p:grpSpPr>
          <a:xfrm>
            <a:off x="-625697" y="1598934"/>
            <a:ext cx="9674447" cy="5244813"/>
            <a:chOff x="-625697" y="1598934"/>
            <a:chExt cx="9674447" cy="5244813"/>
          </a:xfrm>
        </p:grpSpPr>
        <p:sp>
          <p:nvSpPr>
            <p:cNvPr id="21" name="Freeform 20"/>
            <p:cNvSpPr/>
            <p:nvPr/>
          </p:nvSpPr>
          <p:spPr>
            <a:xfrm>
              <a:off x="2275112" y="1676400"/>
              <a:ext cx="4391289" cy="4382604"/>
            </a:xfrm>
            <a:custGeom>
              <a:avLst/>
              <a:gdLst>
                <a:gd name="connsiteX0" fmla="*/ 3910949 w 4391289"/>
                <a:gd name="connsiteY0" fmla="*/ 823397 h 4382604"/>
                <a:gd name="connsiteX1" fmla="*/ 4336029 w 4391289"/>
                <a:gd name="connsiteY1" fmla="*/ 2679835 h 4382604"/>
                <a:gd name="connsiteX2" fmla="*/ 2195645 w 4391289"/>
                <a:gd name="connsiteY2" fmla="*/ 2191302 h 4382604"/>
                <a:gd name="connsiteX3" fmla="*/ 3910949 w 4391289"/>
                <a:gd name="connsiteY3" fmla="*/ 823397 h 4382604"/>
              </a:gdLst>
              <a:ahLst/>
              <a:cxnLst>
                <a:cxn ang="0">
                  <a:pos x="connsiteX0" y="connsiteY0"/>
                </a:cxn>
                <a:cxn ang="0">
                  <a:pos x="connsiteX1" y="connsiteY1"/>
                </a:cxn>
                <a:cxn ang="0">
                  <a:pos x="connsiteX2" y="connsiteY2"/>
                </a:cxn>
                <a:cxn ang="0">
                  <a:pos x="connsiteX3" y="connsiteY3"/>
                </a:cxn>
              </a:cxnLst>
              <a:rect l="l" t="t" r="r" b="b"/>
              <a:pathLst>
                <a:path w="4391289" h="4382604">
                  <a:moveTo>
                    <a:pt x="3910949" y="823397"/>
                  </a:moveTo>
                  <a:cubicBezTo>
                    <a:pt x="4328732" y="1345212"/>
                    <a:pt x="4485236" y="2028707"/>
                    <a:pt x="4336029" y="2679835"/>
                  </a:cubicBezTo>
                  <a:lnTo>
                    <a:pt x="2195645" y="2191302"/>
                  </a:lnTo>
                  <a:lnTo>
                    <a:pt x="3910949" y="823397"/>
                  </a:lnTo>
                  <a:close/>
                </a:path>
              </a:pathLst>
            </a:custGeom>
            <a:solidFill>
              <a:schemeClr val="accent4">
                <a:lumMod val="75000"/>
                <a:alpha val="20000"/>
              </a:schemeClr>
            </a:solidFill>
            <a:ln w="9525">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3017371" tIns="1576646" rIns="121214" bIns="2020124" numCol="1" spcCol="1270" anchor="ctr" anchorCtr="0">
              <a:noAutofit/>
            </a:bodyPr>
            <a:lstStyle/>
            <a:p>
              <a:pPr lvl="0" algn="l" defTabSz="400050">
                <a:lnSpc>
                  <a:spcPct val="90000"/>
                </a:lnSpc>
                <a:spcBef>
                  <a:spcPct val="0"/>
                </a:spcBef>
                <a:spcAft>
                  <a:spcPct val="35000"/>
                </a:spcAft>
              </a:pPr>
              <a:r>
                <a:rPr lang="en-US" sz="900" b="1" kern="1200" dirty="0" smtClean="0">
                  <a:sym typeface="Symbol"/>
                </a:rPr>
                <a:t>	</a:t>
              </a:r>
              <a:endParaRPr lang="en-US" sz="1800" b="1" i="1" kern="1200" dirty="0" smtClean="0">
                <a:sym typeface="Symbol"/>
              </a:endParaRPr>
            </a:p>
            <a:p>
              <a:pPr lvl="0" algn="r" defTabSz="400050">
                <a:lnSpc>
                  <a:spcPct val="90000"/>
                </a:lnSpc>
                <a:spcBef>
                  <a:spcPct val="0"/>
                </a:spcBef>
                <a:spcAft>
                  <a:spcPct val="35000"/>
                </a:spcAft>
              </a:pPr>
              <a:endParaRPr lang="en-US" sz="900" b="1" kern="1200" dirty="0"/>
            </a:p>
          </p:txBody>
        </p:sp>
        <p:sp>
          <p:nvSpPr>
            <p:cNvPr id="22" name="Rectangle 21"/>
            <p:cNvSpPr/>
            <p:nvPr/>
          </p:nvSpPr>
          <p:spPr>
            <a:xfrm rot="20776786">
              <a:off x="-625697" y="1598934"/>
              <a:ext cx="7337272" cy="5244813"/>
            </a:xfrm>
            <a:prstGeom prst="rect">
              <a:avLst/>
            </a:prstGeom>
            <a:noFill/>
          </p:spPr>
          <p:txBody>
            <a:bodyPr wrap="none" lIns="91440" tIns="45720" rIns="91440" bIns="45720">
              <a:prstTxWarp prst="textCircle">
                <a:avLst/>
              </a:prstTxWarp>
              <a:spAutoFit/>
            </a:bodyPr>
            <a:lstStyle/>
            <a:p>
              <a:pPr algn="ctr"/>
              <a:r>
                <a:rPr lang="en-US" sz="800" b="1" cap="none" spc="0" dirty="0" smtClean="0">
                  <a:ln w="10541" cmpd="sng">
                    <a:solidFill>
                      <a:schemeClr val="accent4">
                        <a:lumMod val="75000"/>
                      </a:schemeClr>
                    </a:solidFill>
                    <a:prstDash val="solid"/>
                  </a:ln>
                  <a:solidFill>
                    <a:schemeClr val="accent4">
                      <a:lumMod val="75000"/>
                    </a:schemeClr>
                  </a:solidFill>
                  <a:effectLst/>
                </a:rPr>
                <a:t>OTHER MAJOR TRANSPORTATION INITIATIVES</a:t>
              </a:r>
              <a:endParaRPr lang="en-US" sz="800" b="1" cap="none" spc="0" dirty="0">
                <a:ln w="10541" cmpd="sng">
                  <a:solidFill>
                    <a:schemeClr val="accent4">
                      <a:lumMod val="75000"/>
                    </a:schemeClr>
                  </a:solidFill>
                  <a:prstDash val="solid"/>
                </a:ln>
                <a:solidFill>
                  <a:schemeClr val="accent4">
                    <a:lumMod val="75000"/>
                  </a:schemeClr>
                </a:solidFill>
                <a:effectLst/>
              </a:endParaRPr>
            </a:p>
          </p:txBody>
        </p:sp>
        <p:sp>
          <p:nvSpPr>
            <p:cNvPr id="23" name="TextBox 22"/>
            <p:cNvSpPr txBox="1"/>
            <p:nvPr/>
          </p:nvSpPr>
          <p:spPr>
            <a:xfrm>
              <a:off x="6791325" y="3258174"/>
              <a:ext cx="2257425" cy="1792798"/>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I-5 Construction  (605 to County Line) </a:t>
              </a:r>
            </a:p>
            <a:p>
              <a:pPr lvl="0"/>
              <a:r>
                <a:rPr lang="en-US" sz="850" b="1" i="1" dirty="0" smtClean="0">
                  <a:solidFill>
                    <a:srgbClr val="0B130C"/>
                  </a:solidFill>
                </a:rPr>
                <a:t>  </a:t>
              </a:r>
              <a:r>
                <a:rPr lang="en-US" sz="800" b="1" i="1" dirty="0" smtClean="0">
                  <a:solidFill>
                    <a:schemeClr val="accent4">
                      <a:lumMod val="50000"/>
                    </a:schemeClr>
                  </a:solidFill>
                </a:rPr>
                <a:t>pc/2016</a:t>
              </a:r>
              <a:endParaRPr lang="en-US" sz="800" b="1" dirty="0" smtClean="0">
                <a:solidFill>
                  <a:schemeClr val="accent4">
                    <a:lumMod val="50000"/>
                  </a:schemeClr>
                </a:solidFill>
              </a:endParaRPr>
            </a:p>
            <a:p>
              <a:pPr lvl="0"/>
              <a:r>
                <a:rPr lang="en-US" sz="850" b="1" dirty="0" smtClean="0">
                  <a:solidFill>
                    <a:srgbClr val="0B130C"/>
                  </a:solidFill>
                  <a:sym typeface="Symbol"/>
                </a:rPr>
                <a:t>I-5 EIR/EIS (605 to 710)  </a:t>
              </a:r>
              <a:r>
                <a:rPr lang="en-US" sz="800" b="1" i="1" dirty="0" smtClean="0">
                  <a:solidFill>
                    <a:schemeClr val="accent4">
                      <a:lumMod val="50000"/>
                    </a:schemeClr>
                  </a:solidFill>
                  <a:sym typeface="Symbol"/>
                </a:rPr>
                <a:t>pc/2012-13</a:t>
              </a:r>
            </a:p>
            <a:p>
              <a:pPr lvl="0"/>
              <a:r>
                <a:rPr lang="en-US" sz="850" b="1" dirty="0" smtClean="0">
                  <a:solidFill>
                    <a:srgbClr val="0B130C"/>
                  </a:solidFill>
                  <a:sym typeface="Symbol"/>
                </a:rPr>
                <a:t>Arterial Highways </a:t>
              </a:r>
              <a:r>
                <a:rPr lang="en-US" sz="850" b="1" i="1" dirty="0" smtClean="0">
                  <a:solidFill>
                    <a:schemeClr val="accent4">
                      <a:lumMod val="50000"/>
                    </a:schemeClr>
                  </a:solidFill>
                  <a:sym typeface="Symbol"/>
                </a:rPr>
                <a:t>pp</a:t>
              </a:r>
            </a:p>
            <a:p>
              <a:pPr lvl="0"/>
              <a:r>
                <a:rPr lang="en-US" sz="850" b="1" dirty="0" smtClean="0">
                  <a:sym typeface="Symbol"/>
                </a:rPr>
                <a:t>Master Plan of Arterial Highways </a:t>
              </a:r>
              <a:r>
                <a:rPr lang="en-US" sz="850" b="1" i="1" dirty="0" smtClean="0">
                  <a:solidFill>
                    <a:schemeClr val="accent4">
                      <a:lumMod val="50000"/>
                    </a:schemeClr>
                  </a:solidFill>
                  <a:sym typeface="Symbol"/>
                </a:rPr>
                <a:t>pp</a:t>
              </a:r>
            </a:p>
            <a:p>
              <a:pPr lvl="0"/>
              <a:r>
                <a:rPr lang="en-US" sz="850" b="1" dirty="0" smtClean="0">
                  <a:sym typeface="Symbol"/>
                </a:rPr>
                <a:t>Truck Enforcement Facilities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OC/LA Co.  Inter-County  Transportation </a:t>
              </a:r>
            </a:p>
            <a:p>
              <a:pPr lvl="0"/>
              <a:r>
                <a:rPr lang="en-US" sz="850" b="1" dirty="0" smtClean="0">
                  <a:solidFill>
                    <a:srgbClr val="0B130C"/>
                  </a:solidFill>
                  <a:sym typeface="Symbol"/>
                </a:rPr>
                <a:t>   Projects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Bike Lanes</a:t>
              </a:r>
            </a:p>
            <a:p>
              <a:pPr lvl="0"/>
              <a:r>
                <a:rPr lang="en-US" sz="850" b="1" dirty="0" smtClean="0">
                  <a:solidFill>
                    <a:srgbClr val="0B130C"/>
                  </a:solidFill>
                  <a:sym typeface="Symbol"/>
                </a:rPr>
                <a:t>91/605 Needs Assessment  </a:t>
              </a:r>
              <a:r>
                <a:rPr lang="en-US" sz="800" b="1" i="1" dirty="0" smtClean="0">
                  <a:solidFill>
                    <a:schemeClr val="accent4">
                      <a:lumMod val="50000"/>
                    </a:schemeClr>
                  </a:solidFill>
                  <a:sym typeface="Symbol"/>
                </a:rPr>
                <a:t>c/2005</a:t>
              </a:r>
              <a:r>
                <a:rPr lang="en-US" sz="850" b="1" dirty="0" smtClean="0">
                  <a:solidFill>
                    <a:srgbClr val="0B130C"/>
                  </a:solidFill>
                  <a:sym typeface="Symbol"/>
                </a:rPr>
                <a:t>	</a:t>
              </a:r>
            </a:p>
            <a:p>
              <a:pPr lvl="0"/>
              <a:r>
                <a:rPr lang="en-US" sz="850" b="1" dirty="0" smtClean="0">
                  <a:solidFill>
                    <a:srgbClr val="0B130C"/>
                  </a:solidFill>
                  <a:sym typeface="Symbol"/>
                </a:rPr>
                <a:t>91/605/405 Initial Corridor Studies </a:t>
              </a:r>
              <a:r>
                <a:rPr lang="en-US" sz="800" b="1" i="1" dirty="0" smtClean="0">
                  <a:solidFill>
                    <a:schemeClr val="accent4">
                      <a:lumMod val="50000"/>
                    </a:schemeClr>
                  </a:solidFill>
                  <a:sym typeface="Symbol"/>
                </a:rPr>
                <a:t>c/2008</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91/605/405 Congestion </a:t>
              </a:r>
              <a:r>
                <a:rPr lang="en-US" sz="800" b="1" dirty="0" smtClean="0">
                  <a:solidFill>
                    <a:srgbClr val="0B130C"/>
                  </a:solidFill>
                  <a:sym typeface="Symbol"/>
                </a:rPr>
                <a:t>“</a:t>
              </a:r>
              <a:r>
                <a:rPr lang="en-US" sz="850" b="1" dirty="0" smtClean="0">
                  <a:solidFill>
                    <a:srgbClr val="0B130C"/>
                  </a:solidFill>
                  <a:sym typeface="Symbol"/>
                </a:rPr>
                <a:t>Hot Spot” Projects  </a:t>
              </a:r>
            </a:p>
            <a:p>
              <a:pPr lvl="0"/>
              <a:r>
                <a:rPr lang="en-US" sz="850" b="1" dirty="0" smtClean="0">
                  <a:solidFill>
                    <a:srgbClr val="0B130C"/>
                  </a:solidFill>
                  <a:sym typeface="Symbol"/>
                </a:rPr>
                <a:t>  &amp; Feasibility Analysis  </a:t>
              </a:r>
              <a:r>
                <a:rPr lang="en-US" sz="800" b="1" i="1" dirty="0" smtClean="0">
                  <a:solidFill>
                    <a:schemeClr val="accent4">
                      <a:lumMod val="50000"/>
                    </a:schemeClr>
                  </a:solidFill>
                  <a:sym typeface="Symbol"/>
                </a:rPr>
                <a:t>pc/2012</a:t>
              </a:r>
            </a:p>
          </p:txBody>
        </p:sp>
        <p:sp>
          <p:nvSpPr>
            <p:cNvPr id="24" name="TextBox 23"/>
            <p:cNvSpPr txBox="1"/>
            <p:nvPr/>
          </p:nvSpPr>
          <p:spPr>
            <a:xfrm>
              <a:off x="6886575" y="3082928"/>
              <a:ext cx="2153154" cy="215444"/>
            </a:xfrm>
            <a:prstGeom prst="rect">
              <a:avLst/>
            </a:prstGeom>
            <a:solidFill>
              <a:schemeClr val="accent4">
                <a:lumMod val="75000"/>
              </a:schemeClr>
            </a:solidFill>
            <a:ln w="12700">
              <a:solidFill>
                <a:schemeClr val="accent5"/>
              </a:solidFill>
            </a:ln>
          </p:spPr>
          <p:txBody>
            <a:bodyPr wrap="none" rtlCol="0">
              <a:spAutoFit/>
            </a:bodyPr>
            <a:lstStyle/>
            <a:p>
              <a:r>
                <a:rPr lang="en-US" sz="800" b="1" dirty="0" smtClean="0">
                  <a:solidFill>
                    <a:srgbClr val="FFFFFF"/>
                  </a:solidFill>
                  <a:latin typeface="+mj-lt"/>
                </a:rPr>
                <a:t>OTHER MAJOR TRANSPORTATION INITIATIVES</a:t>
              </a:r>
              <a:endParaRPr lang="en-US" sz="800" b="1" dirty="0">
                <a:solidFill>
                  <a:srgbClr val="FFFFFF"/>
                </a:solidFill>
                <a:latin typeface="+mj-lt"/>
              </a:endParaRPr>
            </a:p>
          </p:txBody>
        </p:sp>
      </p:grpSp>
      <p:grpSp>
        <p:nvGrpSpPr>
          <p:cNvPr id="134" name="Group 133"/>
          <p:cNvGrpSpPr/>
          <p:nvPr/>
        </p:nvGrpSpPr>
        <p:grpSpPr>
          <a:xfrm>
            <a:off x="76200" y="1883228"/>
            <a:ext cx="6526367" cy="4415198"/>
            <a:chOff x="76200" y="1883228"/>
            <a:chExt cx="6526367" cy="4415198"/>
          </a:xfrm>
        </p:grpSpPr>
        <p:sp>
          <p:nvSpPr>
            <p:cNvPr id="35" name="Freeform 34"/>
            <p:cNvSpPr/>
            <p:nvPr/>
          </p:nvSpPr>
          <p:spPr>
            <a:xfrm>
              <a:off x="2253344" y="1883228"/>
              <a:ext cx="4349223" cy="4049197"/>
            </a:xfrm>
            <a:custGeom>
              <a:avLst/>
              <a:gdLst>
                <a:gd name="connsiteX0" fmla="*/ 1284945 w 4349223"/>
                <a:gd name="connsiteY0" fmla="*/ 3872010 h 4049197"/>
                <a:gd name="connsiteX1" fmla="*/ 62543 w 4349223"/>
                <a:gd name="connsiteY1" fmla="*/ 2506664 h 4049197"/>
                <a:gd name="connsiteX2" fmla="*/ 2174612 w 4349223"/>
                <a:gd name="connsiteY2" fmla="*/ 2024599 h 4049197"/>
                <a:gd name="connsiteX3" fmla="*/ 1284945 w 4349223"/>
                <a:gd name="connsiteY3" fmla="*/ 3872010 h 4049197"/>
              </a:gdLst>
              <a:ahLst/>
              <a:cxnLst>
                <a:cxn ang="0">
                  <a:pos x="connsiteX0" y="connsiteY0"/>
                </a:cxn>
                <a:cxn ang="0">
                  <a:pos x="connsiteX1" y="connsiteY1"/>
                </a:cxn>
                <a:cxn ang="0">
                  <a:pos x="connsiteX2" y="connsiteY2"/>
                </a:cxn>
                <a:cxn ang="0">
                  <a:pos x="connsiteX3" y="connsiteY3"/>
                </a:cxn>
              </a:cxnLst>
              <a:rect l="l" t="t" r="r" b="b"/>
              <a:pathLst>
                <a:path w="4349223" h="4049197">
                  <a:moveTo>
                    <a:pt x="1284945" y="3872010"/>
                  </a:moveTo>
                  <a:cubicBezTo>
                    <a:pt x="673206" y="3616655"/>
                    <a:pt x="222171" y="3112877"/>
                    <a:pt x="62543" y="2506664"/>
                  </a:cubicBezTo>
                  <a:lnTo>
                    <a:pt x="2174612" y="2024599"/>
                  </a:lnTo>
                  <a:lnTo>
                    <a:pt x="1284945" y="3872010"/>
                  </a:lnTo>
                  <a:close/>
                </a:path>
              </a:pathLst>
            </a:custGeom>
            <a:solidFill>
              <a:schemeClr val="bg2">
                <a:lumMod val="25000"/>
                <a:alpha val="50000"/>
              </a:schemeClr>
            </a:solidFill>
            <a:ln w="9525">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425641" tIns="2421666" rIns="2807360" bIns="879116" numCol="1" spcCol="1270" anchor="ctr" anchorCtr="0">
              <a:noAutofit/>
            </a:bodyPr>
            <a:lstStyle/>
            <a:p>
              <a:pPr lvl="0" algn="l" defTabSz="400050">
                <a:lnSpc>
                  <a:spcPct val="90000"/>
                </a:lnSpc>
                <a:spcBef>
                  <a:spcPct val="0"/>
                </a:spcBef>
                <a:spcAft>
                  <a:spcPct val="35000"/>
                </a:spcAft>
              </a:pPr>
              <a:endParaRPr lang="en-US" sz="900" b="1" kern="1200" dirty="0"/>
            </a:p>
          </p:txBody>
        </p:sp>
        <p:sp>
          <p:nvSpPr>
            <p:cNvPr id="36" name="Rectangle 35"/>
            <p:cNvSpPr/>
            <p:nvPr/>
          </p:nvSpPr>
          <p:spPr>
            <a:xfrm rot="3051182">
              <a:off x="2193774" y="4755769"/>
              <a:ext cx="1378372" cy="546468"/>
            </a:xfrm>
            <a:prstGeom prst="rect">
              <a:avLst/>
            </a:prstGeom>
            <a:noFill/>
          </p:spPr>
          <p:txBody>
            <a:bodyPr wrap="none" lIns="91440" tIns="45720" rIns="91440" bIns="45720">
              <a:prstTxWarp prst="textArchDown">
                <a:avLst>
                  <a:gd name="adj" fmla="val 75727"/>
                </a:avLst>
              </a:prstTxWarp>
              <a:spAutoFit/>
            </a:bodyPr>
            <a:lstStyle/>
            <a:p>
              <a:pPr algn="ctr"/>
              <a:r>
                <a:rPr lang="en-US" sz="800" b="1" dirty="0" smtClean="0">
                  <a:ln w="10541" cmpd="sng">
                    <a:solidFill>
                      <a:schemeClr val="bg2">
                        <a:lumMod val="25000"/>
                      </a:schemeClr>
                    </a:solidFill>
                    <a:prstDash val="solid"/>
                  </a:ln>
                  <a:solidFill>
                    <a:schemeClr val="bg2">
                      <a:lumMod val="25000"/>
                    </a:schemeClr>
                  </a:solidFill>
                </a:rPr>
                <a:t>GOODS MOVEMENT</a:t>
              </a:r>
              <a:endParaRPr lang="en-US" sz="800" b="1" cap="none" spc="0" dirty="0">
                <a:ln w="10541" cmpd="sng">
                  <a:solidFill>
                    <a:schemeClr val="bg2">
                      <a:lumMod val="25000"/>
                    </a:schemeClr>
                  </a:solidFill>
                  <a:prstDash val="solid"/>
                </a:ln>
                <a:solidFill>
                  <a:schemeClr val="bg2">
                    <a:lumMod val="25000"/>
                  </a:schemeClr>
                </a:solidFill>
                <a:effectLst/>
              </a:endParaRPr>
            </a:p>
          </p:txBody>
        </p:sp>
        <p:sp>
          <p:nvSpPr>
            <p:cNvPr id="37" name="TextBox 36"/>
            <p:cNvSpPr txBox="1"/>
            <p:nvPr/>
          </p:nvSpPr>
          <p:spPr>
            <a:xfrm>
              <a:off x="76200" y="5290458"/>
              <a:ext cx="1638590" cy="1007968"/>
            </a:xfrm>
            <a:prstGeom prst="rect">
              <a:avLst/>
            </a:prstGeom>
            <a:solidFill>
              <a:schemeClr val="bg1">
                <a:lumMod val="50000"/>
                <a:alpha val="50000"/>
              </a:schemeClr>
            </a:solidFill>
          </p:spPr>
          <p:txBody>
            <a:bodyPr wrap="none" rtlCol="0">
              <a:spAutoFit/>
            </a:bodyPr>
            <a:lstStyle/>
            <a:p>
              <a:pPr lvl="0"/>
              <a:r>
                <a:rPr lang="en-US" sz="850" b="1" dirty="0" smtClean="0">
                  <a:sym typeface="Symbol"/>
                </a:rPr>
                <a:t></a:t>
              </a:r>
              <a:r>
                <a:rPr lang="en-US" sz="850" b="1" dirty="0" smtClean="0">
                  <a:solidFill>
                    <a:srgbClr val="0B130C"/>
                  </a:solidFill>
                </a:rPr>
                <a:t>Grade Separations </a:t>
              </a:r>
              <a:r>
                <a:rPr lang="en-US" sz="800" b="1" i="1" dirty="0" smtClean="0">
                  <a:solidFill>
                    <a:schemeClr val="accent4">
                      <a:lumMod val="50000"/>
                    </a:schemeClr>
                  </a:solidFill>
                </a:rPr>
                <a:t>uwo</a:t>
              </a:r>
              <a:endParaRPr lang="en-US" sz="800" b="1" dirty="0" smtClean="0">
                <a:solidFill>
                  <a:schemeClr val="accent4">
                    <a:lumMod val="50000"/>
                  </a:schemeClr>
                </a:solidFill>
              </a:endParaRPr>
            </a:p>
            <a:p>
              <a:pPr lvl="0"/>
              <a:r>
                <a:rPr lang="en-US" sz="850" b="1" dirty="0" smtClean="0">
                  <a:solidFill>
                    <a:srgbClr val="0B130C"/>
                  </a:solidFill>
                  <a:sym typeface="Symbol"/>
                </a:rPr>
                <a:t>Main Line Track Additions </a:t>
              </a:r>
              <a:r>
                <a:rPr lang="en-US" sz="800" b="1" i="1" dirty="0" smtClean="0">
                  <a:solidFill>
                    <a:schemeClr val="accent4">
                      <a:lumMod val="50000"/>
                    </a:schemeClr>
                  </a:solidFill>
                  <a:sym typeface="Symbol"/>
                </a:rPr>
                <a:t>uwo</a:t>
              </a:r>
            </a:p>
            <a:p>
              <a:pPr lvl="0"/>
              <a:r>
                <a:rPr lang="en-US" sz="850" b="1" dirty="0" smtClean="0">
                  <a:solidFill>
                    <a:srgbClr val="0B130C"/>
                  </a:solidFill>
                  <a:sym typeface="Symbol"/>
                </a:rPr>
                <a:t>Rail Yards </a:t>
              </a:r>
              <a:r>
                <a:rPr lang="en-US" sz="850" b="1" i="1" dirty="0" smtClean="0">
                  <a:solidFill>
                    <a:schemeClr val="accent4">
                      <a:lumMod val="50000"/>
                    </a:schemeClr>
                  </a:solidFill>
                  <a:sym typeface="Symbol"/>
                </a:rPr>
                <a:t>uwo</a:t>
              </a:r>
              <a:endParaRPr lang="en-US" sz="850" b="1" dirty="0" smtClean="0">
                <a:solidFill>
                  <a:srgbClr val="0B130C"/>
                </a:solidFill>
                <a:sym typeface="Symbol"/>
              </a:endParaRPr>
            </a:p>
            <a:p>
              <a:pPr lvl="0"/>
              <a:r>
                <a:rPr lang="en-US" sz="850" b="1" dirty="0" smtClean="0">
                  <a:solidFill>
                    <a:srgbClr val="0B130C"/>
                  </a:solidFill>
                  <a:sym typeface="Symbol"/>
                </a:rPr>
                <a:t>SCAG Goods Movement Study </a:t>
              </a:r>
            </a:p>
            <a:p>
              <a:pPr lvl="0"/>
              <a:r>
                <a:rPr lang="en-US" sz="850" b="1" i="1" dirty="0" smtClean="0">
                  <a:solidFill>
                    <a:srgbClr val="0B130C"/>
                  </a:solidFill>
                  <a:sym typeface="Symbol"/>
                </a:rPr>
                <a:t> </a:t>
              </a:r>
              <a:r>
                <a:rPr lang="en-US" sz="800" b="1" i="1" dirty="0" smtClean="0">
                  <a:solidFill>
                    <a:schemeClr val="accent4">
                      <a:lumMod val="50000"/>
                    </a:schemeClr>
                  </a:solidFill>
                  <a:sym typeface="Symbol"/>
                </a:rPr>
                <a:t> pc/2012</a:t>
              </a:r>
            </a:p>
            <a:p>
              <a:pPr lvl="0"/>
              <a:r>
                <a:rPr lang="en-US" sz="850" b="1" dirty="0" smtClean="0">
                  <a:solidFill>
                    <a:srgbClr val="0B130C"/>
                  </a:solidFill>
                  <a:sym typeface="Symbol"/>
                </a:rPr>
                <a:t>I-710 Freight Corridor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PierPASS </a:t>
              </a:r>
              <a:r>
                <a:rPr lang="en-US" sz="800" b="1" i="1" dirty="0" smtClean="0">
                  <a:solidFill>
                    <a:schemeClr val="accent4">
                      <a:lumMod val="50000"/>
                    </a:schemeClr>
                  </a:solidFill>
                  <a:sym typeface="Symbol"/>
                </a:rPr>
                <a:t>c/2005</a:t>
              </a:r>
              <a:endParaRPr lang="en-US" sz="800" b="1" dirty="0" smtClean="0">
                <a:solidFill>
                  <a:schemeClr val="accent4">
                    <a:lumMod val="50000"/>
                  </a:schemeClr>
                </a:solidFill>
                <a:sym typeface="Symbol"/>
              </a:endParaRPr>
            </a:p>
          </p:txBody>
        </p:sp>
        <p:sp>
          <p:nvSpPr>
            <p:cNvPr id="38" name="TextBox 37"/>
            <p:cNvSpPr txBox="1"/>
            <p:nvPr/>
          </p:nvSpPr>
          <p:spPr>
            <a:xfrm>
              <a:off x="76200" y="5105400"/>
              <a:ext cx="1050288" cy="215444"/>
            </a:xfrm>
            <a:prstGeom prst="rect">
              <a:avLst/>
            </a:prstGeom>
            <a:solidFill>
              <a:schemeClr val="bg2">
                <a:lumMod val="25000"/>
              </a:schemeClr>
            </a:solidFill>
            <a:ln w="12700">
              <a:solidFill>
                <a:schemeClr val="bg2">
                  <a:lumMod val="25000"/>
                </a:schemeClr>
              </a:solidFill>
            </a:ln>
          </p:spPr>
          <p:txBody>
            <a:bodyPr wrap="none" rtlCol="0">
              <a:spAutoFit/>
            </a:bodyPr>
            <a:lstStyle/>
            <a:p>
              <a:r>
                <a:rPr lang="en-US" sz="800" b="1" dirty="0" smtClean="0">
                  <a:solidFill>
                    <a:srgbClr val="FFFFFF"/>
                  </a:solidFill>
                  <a:latin typeface="+mj-lt"/>
                </a:rPr>
                <a:t>GOODS MOVEMENT</a:t>
              </a:r>
              <a:endParaRPr lang="en-US" sz="800" b="1" dirty="0">
                <a:solidFill>
                  <a:srgbClr val="FFFFFF"/>
                </a:solidFill>
                <a:latin typeface="+mj-lt"/>
              </a:endParaRPr>
            </a:p>
          </p:txBody>
        </p:sp>
      </p:grpSp>
      <p:grpSp>
        <p:nvGrpSpPr>
          <p:cNvPr id="115" name="Group 114"/>
          <p:cNvGrpSpPr/>
          <p:nvPr/>
        </p:nvGrpSpPr>
        <p:grpSpPr>
          <a:xfrm>
            <a:off x="76200" y="1533525"/>
            <a:ext cx="6393049" cy="4324816"/>
            <a:chOff x="76200" y="1533525"/>
            <a:chExt cx="6393049" cy="4324816"/>
          </a:xfrm>
        </p:grpSpPr>
        <p:sp>
          <p:nvSpPr>
            <p:cNvPr id="62" name="Freeform 61"/>
            <p:cNvSpPr/>
            <p:nvPr/>
          </p:nvSpPr>
          <p:spPr>
            <a:xfrm>
              <a:off x="2329542" y="1774372"/>
              <a:ext cx="4139707" cy="4083969"/>
            </a:xfrm>
            <a:custGeom>
              <a:avLst/>
              <a:gdLst>
                <a:gd name="connsiteX0" fmla="*/ 460152 w 4139707"/>
                <a:gd name="connsiteY0" fmla="*/ 758292 h 4083969"/>
                <a:gd name="connsiteX1" fmla="*/ 2069856 w 4139707"/>
                <a:gd name="connsiteY1" fmla="*/ 0 h 4083969"/>
                <a:gd name="connsiteX2" fmla="*/ 2069854 w 4139707"/>
                <a:gd name="connsiteY2" fmla="*/ 2041985 h 4083969"/>
                <a:gd name="connsiteX3" fmla="*/ 460152 w 4139707"/>
                <a:gd name="connsiteY3" fmla="*/ 758292 h 4083969"/>
              </a:gdLst>
              <a:ahLst/>
              <a:cxnLst>
                <a:cxn ang="0">
                  <a:pos x="connsiteX0" y="connsiteY0"/>
                </a:cxn>
                <a:cxn ang="0">
                  <a:pos x="connsiteX1" y="connsiteY1"/>
                </a:cxn>
                <a:cxn ang="0">
                  <a:pos x="connsiteX2" y="connsiteY2"/>
                </a:cxn>
                <a:cxn ang="0">
                  <a:pos x="connsiteX3" y="connsiteY3"/>
                </a:cxn>
              </a:cxnLst>
              <a:rect l="l" t="t" r="r" b="b"/>
              <a:pathLst>
                <a:path w="4139707" h="4083969">
                  <a:moveTo>
                    <a:pt x="460152" y="758292"/>
                  </a:moveTo>
                  <a:cubicBezTo>
                    <a:pt x="853125" y="278699"/>
                    <a:pt x="1444750" y="-1"/>
                    <a:pt x="2069856" y="0"/>
                  </a:cubicBezTo>
                  <a:cubicBezTo>
                    <a:pt x="2069855" y="680662"/>
                    <a:pt x="2069855" y="1361323"/>
                    <a:pt x="2069854" y="2041985"/>
                  </a:cubicBezTo>
                  <a:lnTo>
                    <a:pt x="460152" y="758292"/>
                  </a:lnTo>
                  <a:close/>
                </a:path>
              </a:pathLst>
            </a:custGeom>
            <a:solidFill>
              <a:schemeClr val="tx2">
                <a:lumMod val="75000"/>
                <a:alpha val="20000"/>
              </a:schemeClr>
            </a:solidFill>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919795" tIns="411810" rIns="2132141" bIns="3012909" numCol="1" spcCol="1270" anchor="ctr" anchorCtr="0">
              <a:noAutofit/>
            </a:bodyPr>
            <a:lstStyle/>
            <a:p>
              <a:pPr lvl="0" algn="ctr" defTabSz="800100">
                <a:lnSpc>
                  <a:spcPct val="90000"/>
                </a:lnSpc>
                <a:spcBef>
                  <a:spcPct val="0"/>
                </a:spcBef>
                <a:spcAft>
                  <a:spcPct val="35000"/>
                </a:spcAft>
              </a:pPr>
              <a:endParaRPr lang="en-US" sz="1800" b="0" kern="1200" dirty="0"/>
            </a:p>
          </p:txBody>
        </p:sp>
        <p:sp>
          <p:nvSpPr>
            <p:cNvPr id="63" name="Rectangle 62"/>
            <p:cNvSpPr/>
            <p:nvPr/>
          </p:nvSpPr>
          <p:spPr>
            <a:xfrm rot="14777866">
              <a:off x="2846424" y="1400202"/>
              <a:ext cx="2335327" cy="3159746"/>
            </a:xfrm>
            <a:prstGeom prst="rect">
              <a:avLst/>
            </a:prstGeom>
            <a:noFill/>
          </p:spPr>
          <p:txBody>
            <a:bodyPr wrap="none" lIns="91440" tIns="45720" rIns="91440" bIns="45720">
              <a:prstTxWarp prst="textCircle">
                <a:avLst>
                  <a:gd name="adj" fmla="val 10829160"/>
                </a:avLst>
              </a:prstTxWarp>
              <a:spAutoFit/>
            </a:bodyPr>
            <a:lstStyle/>
            <a:p>
              <a:pPr algn="ctr"/>
              <a:r>
                <a:rPr lang="en-US" sz="800" b="1" dirty="0" smtClean="0">
                  <a:ln w="6350" cmpd="sng">
                    <a:solidFill>
                      <a:schemeClr val="tx2">
                        <a:lumMod val="75000"/>
                      </a:schemeClr>
                    </a:solidFill>
                    <a:prstDash val="solid"/>
                  </a:ln>
                  <a:solidFill>
                    <a:schemeClr val="tx2">
                      <a:lumMod val="75000"/>
                    </a:schemeClr>
                  </a:solidFill>
                  <a:latin typeface="+mj-lt"/>
                </a:rPr>
                <a:t>TRANSPORTATION TECHNOLOGY</a:t>
              </a:r>
              <a:endParaRPr lang="en-US" sz="800" b="1" cap="none" spc="0" dirty="0">
                <a:ln w="6350" cmpd="sng">
                  <a:solidFill>
                    <a:schemeClr val="tx2">
                      <a:lumMod val="75000"/>
                    </a:schemeClr>
                  </a:solidFill>
                  <a:prstDash val="solid"/>
                </a:ln>
                <a:solidFill>
                  <a:schemeClr val="tx2">
                    <a:lumMod val="75000"/>
                  </a:schemeClr>
                </a:solidFill>
                <a:effectLst/>
              </a:endParaRPr>
            </a:p>
          </p:txBody>
        </p:sp>
        <p:sp>
          <p:nvSpPr>
            <p:cNvPr id="64" name="TextBox 63"/>
            <p:cNvSpPr txBox="1"/>
            <p:nvPr/>
          </p:nvSpPr>
          <p:spPr>
            <a:xfrm>
              <a:off x="76200" y="1695450"/>
              <a:ext cx="2057400" cy="1400383"/>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t>Intelligent</a:t>
              </a:r>
              <a:r>
                <a:rPr lang="en-US" sz="850" b="1" dirty="0" smtClean="0">
                  <a:solidFill>
                    <a:srgbClr val="0B130C"/>
                  </a:solidFill>
                </a:rPr>
                <a:t> Transportation Systems </a:t>
              </a:r>
            </a:p>
            <a:p>
              <a:pPr lvl="0"/>
              <a:r>
                <a:rPr lang="en-US" sz="850" b="1" dirty="0" smtClean="0">
                  <a:solidFill>
                    <a:srgbClr val="0B130C"/>
                  </a:solidFill>
                </a:rPr>
                <a:t>  (ITS) Integration Plan for Goods   </a:t>
              </a:r>
            </a:p>
            <a:p>
              <a:pPr lvl="0"/>
              <a:r>
                <a:rPr lang="en-US" sz="850" b="1" dirty="0" smtClean="0">
                  <a:solidFill>
                    <a:srgbClr val="0B130C"/>
                  </a:solidFill>
                </a:rPr>
                <a:t>  Movement </a:t>
              </a:r>
              <a:r>
                <a:rPr lang="en-US" sz="800" b="1" i="1" dirty="0" smtClean="0">
                  <a:solidFill>
                    <a:schemeClr val="accent4">
                      <a:lumMod val="50000"/>
                    </a:schemeClr>
                  </a:solidFill>
                </a:rPr>
                <a:t>c/2008</a:t>
              </a:r>
            </a:p>
            <a:p>
              <a:pPr lvl="0"/>
              <a:r>
                <a:rPr lang="en-US" sz="850" b="1" dirty="0" smtClean="0">
                  <a:sym typeface="Symbol"/>
                </a:rPr>
                <a:t>ITS Implementation Plan  </a:t>
              </a:r>
              <a:r>
                <a:rPr lang="en-US" sz="800" b="1" i="1" dirty="0" smtClean="0">
                  <a:solidFill>
                    <a:schemeClr val="accent4">
                      <a:lumMod val="50000"/>
                    </a:schemeClr>
                  </a:solidFill>
                  <a:sym typeface="Symbol"/>
                </a:rPr>
                <a:t>pp</a:t>
              </a:r>
              <a:r>
                <a:rPr lang="en-US" sz="800" b="1" dirty="0" smtClean="0">
                  <a:sym typeface="Symbol"/>
                </a:rPr>
                <a:t>-</a:t>
              </a:r>
              <a:r>
                <a:rPr lang="en-US" sz="800" b="1" i="1" dirty="0" smtClean="0">
                  <a:solidFill>
                    <a:schemeClr val="accent4">
                      <a:lumMod val="50000"/>
                    </a:schemeClr>
                  </a:solidFill>
                  <a:sym typeface="Symbol"/>
                </a:rPr>
                <a:t>pc/2012</a:t>
              </a:r>
              <a:endParaRPr lang="en-US" sz="800" b="1" dirty="0" smtClean="0"/>
            </a:p>
            <a:p>
              <a:pPr lvl="0"/>
              <a:r>
                <a:rPr lang="en-US" sz="850" b="1" dirty="0" smtClean="0">
                  <a:solidFill>
                    <a:srgbClr val="0B130C"/>
                  </a:solidFill>
                  <a:sym typeface="Symbol"/>
                </a:rPr>
                <a:t>Zero Emission Vehicle Transportation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Transportation System </a:t>
              </a:r>
            </a:p>
            <a:p>
              <a:pPr lvl="0"/>
              <a:r>
                <a:rPr lang="en-US" sz="850" b="1" dirty="0" smtClean="0">
                  <a:solidFill>
                    <a:srgbClr val="0B130C"/>
                  </a:solidFill>
                  <a:sym typeface="Symbol"/>
                </a:rPr>
                <a:t>  Management/Transportation </a:t>
              </a:r>
            </a:p>
            <a:p>
              <a:pPr lvl="0"/>
              <a:r>
                <a:rPr lang="en-US" sz="850" b="1" dirty="0" smtClean="0">
                  <a:solidFill>
                    <a:srgbClr val="0B130C"/>
                  </a:solidFill>
                  <a:sym typeface="Symbol"/>
                </a:rPr>
                <a:t>  Demand   Management Projects </a:t>
              </a:r>
            </a:p>
            <a:p>
              <a:pPr lvl="0"/>
              <a:r>
                <a:rPr lang="en-US" sz="850" b="1" dirty="0" smtClean="0">
                  <a:solidFill>
                    <a:srgbClr val="0B130C"/>
                  </a:solidFill>
                  <a:sym typeface="Symbol"/>
                </a:rPr>
                <a:t>  (TSM/TDM) </a:t>
              </a:r>
              <a:r>
                <a:rPr lang="en-US" sz="800" b="1" i="1" dirty="0" smtClean="0">
                  <a:solidFill>
                    <a:schemeClr val="accent4">
                      <a:lumMod val="50000"/>
                    </a:schemeClr>
                  </a:solidFill>
                </a:rPr>
                <a:t>pp-pc/2012</a:t>
              </a:r>
            </a:p>
            <a:p>
              <a:pPr lvl="0"/>
              <a:r>
                <a:rPr lang="en-US" sz="800" b="1" dirty="0" smtClean="0">
                  <a:solidFill>
                    <a:schemeClr val="tx1">
                      <a:lumMod val="85000"/>
                      <a:lumOff val="15000"/>
                    </a:schemeClr>
                  </a:solidFill>
                  <a:sym typeface="Symbol"/>
                </a:rPr>
                <a:t></a:t>
              </a:r>
              <a:r>
                <a:rPr lang="en-US" sz="850" b="1" dirty="0" smtClean="0">
                  <a:sym typeface="Symbol"/>
                </a:rPr>
                <a:t>ITS Projects </a:t>
              </a:r>
              <a:r>
                <a:rPr lang="en-US" sz="800" b="1" i="1" dirty="0" smtClean="0">
                  <a:solidFill>
                    <a:schemeClr val="accent4">
                      <a:lumMod val="50000"/>
                    </a:schemeClr>
                  </a:solidFill>
                  <a:sym typeface="Symbol"/>
                </a:rPr>
                <a:t>pp</a:t>
              </a:r>
              <a:endParaRPr lang="en-US" sz="800" b="1" i="1" dirty="0">
                <a:solidFill>
                  <a:schemeClr val="accent4">
                    <a:lumMod val="50000"/>
                  </a:schemeClr>
                </a:solidFill>
              </a:endParaRPr>
            </a:p>
          </p:txBody>
        </p:sp>
        <p:sp>
          <p:nvSpPr>
            <p:cNvPr id="65" name="TextBox 64"/>
            <p:cNvSpPr txBox="1"/>
            <p:nvPr/>
          </p:nvSpPr>
          <p:spPr>
            <a:xfrm>
              <a:off x="76200" y="1533525"/>
              <a:ext cx="1612942" cy="215444"/>
            </a:xfrm>
            <a:prstGeom prst="rect">
              <a:avLst/>
            </a:prstGeom>
            <a:solidFill>
              <a:schemeClr val="tx2">
                <a:lumMod val="75000"/>
              </a:schemeClr>
            </a:solidFill>
            <a:ln w="12700">
              <a:solidFill>
                <a:schemeClr val="tx2">
                  <a:lumMod val="75000"/>
                </a:schemeClr>
              </a:solidFill>
            </a:ln>
          </p:spPr>
          <p:txBody>
            <a:bodyPr wrap="none" rtlCol="0">
              <a:spAutoFit/>
            </a:bodyPr>
            <a:lstStyle/>
            <a:p>
              <a:r>
                <a:rPr lang="en-US" sz="800" b="1" dirty="0" smtClean="0">
                  <a:solidFill>
                    <a:srgbClr val="FFFFFF"/>
                  </a:solidFill>
                  <a:latin typeface="+mj-lt"/>
                </a:rPr>
                <a:t> TRANSPORTATION TECHNOLOGY</a:t>
              </a:r>
              <a:endParaRPr lang="en-US" sz="800" b="1" dirty="0">
                <a:solidFill>
                  <a:srgbClr val="FFFFFF"/>
                </a:solidFill>
                <a:latin typeface="+mj-lt"/>
              </a:endParaRPr>
            </a:p>
          </p:txBody>
        </p:sp>
      </p:grpSp>
      <p:grpSp>
        <p:nvGrpSpPr>
          <p:cNvPr id="116" name="Group 115"/>
          <p:cNvGrpSpPr/>
          <p:nvPr/>
        </p:nvGrpSpPr>
        <p:grpSpPr>
          <a:xfrm>
            <a:off x="1838325" y="1679795"/>
            <a:ext cx="4850420" cy="5178205"/>
            <a:chOff x="1838325" y="1679795"/>
            <a:chExt cx="4850420" cy="5178205"/>
          </a:xfrm>
        </p:grpSpPr>
        <p:sp>
          <p:nvSpPr>
            <p:cNvPr id="99" name="Striped Right Arrow 98"/>
            <p:cNvSpPr/>
            <p:nvPr/>
          </p:nvSpPr>
          <p:spPr>
            <a:xfrm>
              <a:off x="4191000" y="1679795"/>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riped Right Arrow 99"/>
            <p:cNvSpPr/>
            <p:nvPr/>
          </p:nvSpPr>
          <p:spPr>
            <a:xfrm rot="2654981">
              <a:off x="5961878" y="2344409"/>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triped Right Arrow 100"/>
            <p:cNvSpPr/>
            <p:nvPr/>
          </p:nvSpPr>
          <p:spPr>
            <a:xfrm rot="6039927">
              <a:off x="6425761" y="4409506"/>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Striped Right Arrow 101"/>
            <p:cNvSpPr/>
            <p:nvPr/>
          </p:nvSpPr>
          <p:spPr>
            <a:xfrm rot="8926534">
              <a:off x="5396124" y="5776277"/>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triped Right Arrow 102"/>
            <p:cNvSpPr/>
            <p:nvPr/>
          </p:nvSpPr>
          <p:spPr>
            <a:xfrm rot="12617707">
              <a:off x="3035301" y="5697216"/>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Striped Right Arrow 103"/>
            <p:cNvSpPr/>
            <p:nvPr/>
          </p:nvSpPr>
          <p:spPr>
            <a:xfrm rot="15626969">
              <a:off x="2056369" y="4409587"/>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Striped Right Arrow 104"/>
            <p:cNvSpPr/>
            <p:nvPr/>
          </p:nvSpPr>
          <p:spPr>
            <a:xfrm rot="18490462">
              <a:off x="2456457" y="2475606"/>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2733675" y="2777892"/>
              <a:ext cx="3505200" cy="769441"/>
            </a:xfrm>
            <a:prstGeom prst="rect">
              <a:avLst/>
            </a:prstGeom>
            <a:solidFill>
              <a:srgbClr val="395D3F"/>
            </a:solidFill>
          </p:spPr>
          <p:txBody>
            <a:bodyPr wrap="square" rtlCol="0">
              <a:spAutoFit/>
            </a:bodyPr>
            <a:lstStyle/>
            <a:p>
              <a:pPr algn="ctr"/>
              <a:r>
                <a:rPr lang="en-US" sz="1600" b="1" dirty="0" smtClean="0">
                  <a:solidFill>
                    <a:srgbClr val="FFFFFF"/>
                  </a:solidFill>
                  <a:sym typeface="Symbol"/>
                </a:rPr>
                <a:t>GATEWAY CITIES </a:t>
              </a:r>
            </a:p>
            <a:p>
              <a:pPr algn="ctr"/>
              <a:r>
                <a:rPr lang="en-US" sz="1600" b="1" dirty="0" smtClean="0">
                  <a:solidFill>
                    <a:srgbClr val="FFFFFF"/>
                  </a:solidFill>
                  <a:sym typeface="Symbol"/>
                </a:rPr>
                <a:t>TRANSPORTATION STRATEGIC PLAN  </a:t>
              </a:r>
              <a:r>
                <a:rPr lang="en-US" sz="1200" b="1" i="1" dirty="0" smtClean="0">
                  <a:solidFill>
                    <a:srgbClr val="FFFFFF"/>
                  </a:solidFill>
                  <a:sym typeface="Symbol"/>
                </a:rPr>
                <a:t>projected completion/2012</a:t>
              </a:r>
              <a:endParaRPr lang="en-US" sz="1200" b="1" i="1" dirty="0">
                <a:solidFill>
                  <a:srgbClr val="FFFFFF"/>
                </a:solidFill>
              </a:endParaRPr>
            </a:p>
          </p:txBody>
        </p:sp>
        <p:sp>
          <p:nvSpPr>
            <p:cNvPr id="108" name="TextBox 107"/>
            <p:cNvSpPr txBox="1"/>
            <p:nvPr/>
          </p:nvSpPr>
          <p:spPr>
            <a:xfrm>
              <a:off x="1838325" y="6111642"/>
              <a:ext cx="1438275" cy="746358"/>
            </a:xfrm>
            <a:prstGeom prst="rect">
              <a:avLst/>
            </a:prstGeom>
            <a:solidFill>
              <a:schemeClr val="bg1">
                <a:lumMod val="50000"/>
                <a:alpha val="50000"/>
              </a:schemeClr>
            </a:solidFill>
          </p:spPr>
          <p:txBody>
            <a:bodyPr wrap="square" rtlCol="0">
              <a:spAutoFit/>
            </a:bodyPr>
            <a:lstStyle/>
            <a:p>
              <a:r>
                <a:rPr lang="en-US" sz="850" b="1" i="1" dirty="0" smtClean="0">
                  <a:solidFill>
                    <a:schemeClr val="accent4">
                      <a:lumMod val="50000"/>
                    </a:schemeClr>
                  </a:solidFill>
                </a:rPr>
                <a:t>c = completed </a:t>
              </a:r>
            </a:p>
            <a:p>
              <a:r>
                <a:rPr lang="en-US" sz="850" b="1" i="1" dirty="0" smtClean="0">
                  <a:solidFill>
                    <a:schemeClr val="accent4">
                      <a:lumMod val="50000"/>
                    </a:schemeClr>
                  </a:solidFill>
                </a:rPr>
                <a:t>pp = planned project</a:t>
              </a:r>
            </a:p>
            <a:p>
              <a:r>
                <a:rPr lang="en-US" sz="850" b="1" i="1" dirty="0" smtClean="0">
                  <a:solidFill>
                    <a:schemeClr val="accent4">
                      <a:lumMod val="50000"/>
                    </a:schemeClr>
                  </a:solidFill>
                </a:rPr>
                <a:t>pc= projected completion</a:t>
              </a:r>
            </a:p>
            <a:p>
              <a:r>
                <a:rPr lang="en-US" sz="850" b="1" i="1" dirty="0" smtClean="0">
                  <a:solidFill>
                    <a:schemeClr val="accent4">
                      <a:lumMod val="50000"/>
                    </a:schemeClr>
                  </a:solidFill>
                </a:rPr>
                <a:t>uw = underway</a:t>
              </a:r>
            </a:p>
            <a:p>
              <a:r>
                <a:rPr lang="en-US" sz="850" b="1" i="1" dirty="0" smtClean="0">
                  <a:solidFill>
                    <a:schemeClr val="accent4">
                      <a:lumMod val="50000"/>
                    </a:schemeClr>
                  </a:solidFill>
                </a:rPr>
                <a:t>uwo = underway by others</a:t>
              </a:r>
            </a:p>
          </p:txBody>
        </p:sp>
        <p:sp>
          <p:nvSpPr>
            <p:cNvPr id="109" name="TextBox 108"/>
            <p:cNvSpPr txBox="1"/>
            <p:nvPr/>
          </p:nvSpPr>
          <p:spPr>
            <a:xfrm>
              <a:off x="2200275" y="5921142"/>
              <a:ext cx="533400" cy="215444"/>
            </a:xfrm>
            <a:prstGeom prst="rect">
              <a:avLst/>
            </a:prstGeom>
            <a:solidFill>
              <a:srgbClr val="395D3F"/>
            </a:solidFill>
          </p:spPr>
          <p:txBody>
            <a:bodyPr wrap="square" rtlCol="0">
              <a:spAutoFit/>
            </a:bodyPr>
            <a:lstStyle/>
            <a:p>
              <a:r>
                <a:rPr lang="en-US" sz="800" b="1" dirty="0" smtClean="0">
                  <a:solidFill>
                    <a:srgbClr val="FFFFFF"/>
                  </a:solidFill>
                  <a:latin typeface="+mj-lt"/>
                </a:rPr>
                <a:t>LEGEND</a:t>
              </a:r>
              <a:endParaRPr lang="en-US" sz="800" b="1" dirty="0">
                <a:solidFill>
                  <a:srgbClr val="FFFFFF"/>
                </a:solidFill>
                <a:latin typeface="+mj-lt"/>
              </a:endParaRPr>
            </a:p>
          </p:txBody>
        </p:sp>
      </p:grpSp>
      <p:grpSp>
        <p:nvGrpSpPr>
          <p:cNvPr id="114" name="Group 113"/>
          <p:cNvGrpSpPr/>
          <p:nvPr/>
        </p:nvGrpSpPr>
        <p:grpSpPr>
          <a:xfrm>
            <a:off x="76200" y="1828800"/>
            <a:ext cx="6410510" cy="4040343"/>
            <a:chOff x="76200" y="1828800"/>
            <a:chExt cx="6410510" cy="4040343"/>
          </a:xfrm>
        </p:grpSpPr>
        <p:sp>
          <p:nvSpPr>
            <p:cNvPr id="59" name="Rectangle 58"/>
            <p:cNvSpPr/>
            <p:nvPr/>
          </p:nvSpPr>
          <p:spPr>
            <a:xfrm rot="11566580">
              <a:off x="2253906" y="2421920"/>
              <a:ext cx="2022349" cy="2305028"/>
            </a:xfrm>
            <a:prstGeom prst="rect">
              <a:avLst/>
            </a:prstGeom>
            <a:noFill/>
          </p:spPr>
          <p:txBody>
            <a:bodyPr wrap="none" lIns="91440" tIns="45720" rIns="91440" bIns="45720">
              <a:prstTxWarp prst="textCircle">
                <a:avLst/>
              </a:prstTxWarp>
              <a:spAutoFit/>
            </a:bodyPr>
            <a:lstStyle/>
            <a:p>
              <a:pPr algn="ctr"/>
              <a:r>
                <a:rPr lang="en-US" sz="800" b="1" dirty="0" smtClean="0">
                  <a:ln w="10541" cmpd="sng">
                    <a:solidFill>
                      <a:srgbClr val="46724D"/>
                    </a:solidFill>
                    <a:prstDash val="solid"/>
                  </a:ln>
                  <a:solidFill>
                    <a:srgbClr val="3C6242"/>
                  </a:solidFill>
                </a:rPr>
                <a:t>AIR QUALITY INITIATIVES</a:t>
              </a:r>
              <a:endParaRPr lang="en-US" sz="800" b="1" cap="none" spc="0" dirty="0">
                <a:ln w="10541" cmpd="sng">
                  <a:solidFill>
                    <a:srgbClr val="46724D"/>
                  </a:solidFill>
                  <a:prstDash val="solid"/>
                </a:ln>
                <a:solidFill>
                  <a:srgbClr val="3C6242"/>
                </a:solidFill>
                <a:effectLst/>
              </a:endParaRPr>
            </a:p>
          </p:txBody>
        </p:sp>
        <p:sp>
          <p:nvSpPr>
            <p:cNvPr id="60" name="TextBox 59"/>
            <p:cNvSpPr txBox="1"/>
            <p:nvPr/>
          </p:nvSpPr>
          <p:spPr>
            <a:xfrm>
              <a:off x="76200" y="3352800"/>
              <a:ext cx="1893995" cy="1661993"/>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Gateway Cities </a:t>
              </a:r>
            </a:p>
            <a:p>
              <a:pPr lvl="0"/>
              <a:r>
                <a:rPr lang="en-US" sz="850" b="1" dirty="0" smtClean="0">
                  <a:solidFill>
                    <a:srgbClr val="0B130C"/>
                  </a:solidFill>
                </a:rPr>
                <a:t>  </a:t>
              </a:r>
              <a:r>
                <a:rPr lang="en-US" sz="850" b="1" dirty="0" smtClean="0"/>
                <a:t>Air</a:t>
              </a:r>
              <a:r>
                <a:rPr lang="en-US" sz="850" b="1" dirty="0" smtClean="0">
                  <a:solidFill>
                    <a:srgbClr val="0B130C"/>
                  </a:solidFill>
                </a:rPr>
                <a:t> Quality Action Plan </a:t>
              </a:r>
              <a:r>
                <a:rPr lang="en-US" sz="800" b="1" i="1" dirty="0" smtClean="0">
                  <a:solidFill>
                    <a:schemeClr val="accent4">
                      <a:lumMod val="50000"/>
                    </a:schemeClr>
                  </a:solidFill>
                </a:rPr>
                <a:t>pp-pc/2012</a:t>
              </a:r>
              <a:r>
                <a:rPr lang="en-US" sz="800" b="1" dirty="0" smtClean="0">
                  <a:solidFill>
                    <a:schemeClr val="accent5">
                      <a:lumMod val="75000"/>
                    </a:schemeClr>
                  </a:solidFill>
                </a:rPr>
                <a:t> </a:t>
              </a:r>
            </a:p>
            <a:p>
              <a:pPr lvl="0"/>
              <a:r>
                <a:rPr lang="en-US" sz="850" b="1" dirty="0" smtClean="0">
                  <a:solidFill>
                    <a:srgbClr val="0B130C"/>
                  </a:solidFill>
                  <a:sym typeface="Symbol"/>
                </a:rPr>
                <a:t>POLB and POLA Clean Air Action </a:t>
              </a:r>
            </a:p>
            <a:p>
              <a:pPr lvl="0"/>
              <a:r>
                <a:rPr lang="en-US" sz="850" b="1" dirty="0" smtClean="0">
                  <a:solidFill>
                    <a:srgbClr val="0B130C"/>
                  </a:solidFill>
                  <a:sym typeface="Symbol"/>
                </a:rPr>
                <a:t>  Plan (CAAP)  </a:t>
              </a:r>
              <a:r>
                <a:rPr lang="en-US" sz="850" b="1" i="1" dirty="0" smtClean="0">
                  <a:solidFill>
                    <a:schemeClr val="accent4">
                      <a:lumMod val="50000"/>
                    </a:schemeClr>
                  </a:solidFill>
                  <a:sym typeface="Symbol"/>
                </a:rPr>
                <a:t>uwo</a:t>
              </a:r>
              <a:r>
                <a:rPr lang="en-US" sz="850" b="1" dirty="0" smtClean="0">
                  <a:solidFill>
                    <a:srgbClr val="0B130C"/>
                  </a:solidFill>
                  <a:sym typeface="Symbol"/>
                </a:rPr>
                <a:t>-</a:t>
              </a:r>
              <a:r>
                <a:rPr lang="en-US" sz="800" b="1" i="1" dirty="0" smtClean="0">
                  <a:solidFill>
                    <a:schemeClr val="accent4">
                      <a:lumMod val="50000"/>
                    </a:schemeClr>
                  </a:solidFill>
                  <a:sym typeface="Symbol"/>
                </a:rPr>
                <a:t>c/2006</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Railroad Equipment Upgrades </a:t>
              </a:r>
              <a:r>
                <a:rPr lang="en-US" sz="850" b="1" i="1" dirty="0" smtClean="0">
                  <a:solidFill>
                    <a:schemeClr val="accent4">
                      <a:lumMod val="50000"/>
                    </a:schemeClr>
                  </a:solidFill>
                  <a:sym typeface="Symbol"/>
                </a:rPr>
                <a:t>uwo</a:t>
              </a:r>
              <a:endParaRPr lang="en-US" sz="850" b="1" dirty="0" smtClean="0">
                <a:solidFill>
                  <a:srgbClr val="0B130C"/>
                </a:solidFill>
                <a:sym typeface="Symbol"/>
              </a:endParaRPr>
            </a:p>
            <a:p>
              <a:pPr lvl="0"/>
              <a:r>
                <a:rPr lang="en-US" sz="850" b="1" dirty="0" smtClean="0">
                  <a:solidFill>
                    <a:srgbClr val="0B130C"/>
                  </a:solidFill>
                  <a:sym typeface="Symbol"/>
                </a:rPr>
                <a:t>GCCOG as Sub-Regional Sustainable </a:t>
              </a:r>
            </a:p>
            <a:p>
              <a:pPr lvl="0"/>
              <a:r>
                <a:rPr lang="en-US" sz="850" b="1" dirty="0" smtClean="0">
                  <a:solidFill>
                    <a:srgbClr val="0B130C"/>
                  </a:solidFill>
                  <a:sym typeface="Symbol"/>
                </a:rPr>
                <a:t>  Communities Strategy SB375 (and </a:t>
              </a:r>
            </a:p>
            <a:p>
              <a:pPr lvl="0"/>
              <a:r>
                <a:rPr lang="en-US" sz="850" b="1" dirty="0" smtClean="0">
                  <a:solidFill>
                    <a:srgbClr val="0B130C"/>
                  </a:solidFill>
                  <a:sym typeface="Symbol"/>
                </a:rPr>
                <a:t>  AB 32) Delegation</a:t>
              </a:r>
              <a:r>
                <a:rPr lang="en-US" sz="850" b="1" dirty="0" smtClean="0">
                  <a:solidFill>
                    <a:schemeClr val="accent4">
                      <a:lumMod val="50000"/>
                    </a:schemeClr>
                  </a:solidFill>
                  <a:sym typeface="Symbol"/>
                </a:rPr>
                <a:t> </a:t>
              </a:r>
              <a:r>
                <a:rPr lang="en-US" sz="850" b="1" i="1" dirty="0" smtClean="0">
                  <a:solidFill>
                    <a:schemeClr val="accent4">
                      <a:lumMod val="50000"/>
                    </a:schemeClr>
                  </a:solidFill>
                  <a:sym typeface="Symbol"/>
                </a:rPr>
                <a:t>c/2011</a:t>
              </a:r>
              <a:endParaRPr lang="en-US" sz="850" b="1" i="1" dirty="0" smtClean="0">
                <a:solidFill>
                  <a:srgbClr val="0B130C"/>
                </a:solidFill>
                <a:sym typeface="Symbol"/>
              </a:endParaRPr>
            </a:p>
            <a:p>
              <a:pPr lvl="0"/>
              <a:r>
                <a:rPr lang="en-US" sz="850" b="1" dirty="0" smtClean="0">
                  <a:solidFill>
                    <a:srgbClr val="0B130C"/>
                  </a:solidFill>
                  <a:sym typeface="Symbol"/>
                </a:rPr>
                <a:t>I-710 Air Quality/Health Risk </a:t>
              </a:r>
            </a:p>
            <a:p>
              <a:pPr lvl="0"/>
              <a:r>
                <a:rPr lang="en-US" sz="850" b="1" dirty="0" smtClean="0">
                  <a:solidFill>
                    <a:srgbClr val="0B130C"/>
                  </a:solidFill>
                  <a:sym typeface="Symbol"/>
                </a:rPr>
                <a:t>  Assessment </a:t>
              </a:r>
              <a:r>
                <a:rPr lang="en-US" sz="800" b="1" i="1" dirty="0" smtClean="0">
                  <a:solidFill>
                    <a:schemeClr val="accent4">
                      <a:lumMod val="50000"/>
                    </a:schemeClr>
                  </a:solidFill>
                  <a:sym typeface="Symbol"/>
                </a:rPr>
                <a:t>pc/2012</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I-710 Freight Corridor with </a:t>
              </a:r>
            </a:p>
            <a:p>
              <a:pPr lvl="0"/>
              <a:r>
                <a:rPr lang="en-US" sz="850" b="1" dirty="0" smtClean="0">
                  <a:solidFill>
                    <a:srgbClr val="0B130C"/>
                  </a:solidFill>
                  <a:sym typeface="Symbol"/>
                </a:rPr>
                <a:t>  Zero-Emission Vehicles  </a:t>
              </a:r>
              <a:r>
                <a:rPr lang="en-US" sz="850" b="1" i="1" dirty="0" smtClean="0">
                  <a:solidFill>
                    <a:schemeClr val="accent4">
                      <a:lumMod val="50000"/>
                    </a:schemeClr>
                  </a:solidFill>
                  <a:sym typeface="Symbol"/>
                </a:rPr>
                <a:t>pp-uw</a:t>
              </a:r>
              <a:endParaRPr lang="en-US" sz="800" i="1" dirty="0">
                <a:solidFill>
                  <a:schemeClr val="accent4">
                    <a:lumMod val="50000"/>
                  </a:schemeClr>
                </a:solidFill>
              </a:endParaRPr>
            </a:p>
          </p:txBody>
        </p:sp>
        <p:sp>
          <p:nvSpPr>
            <p:cNvPr id="61" name="TextBox 60"/>
            <p:cNvSpPr txBox="1"/>
            <p:nvPr/>
          </p:nvSpPr>
          <p:spPr>
            <a:xfrm>
              <a:off x="85725" y="3181350"/>
              <a:ext cx="1252266" cy="215444"/>
            </a:xfrm>
            <a:prstGeom prst="rect">
              <a:avLst/>
            </a:prstGeom>
            <a:solidFill>
              <a:srgbClr val="6EA677"/>
            </a:solidFill>
            <a:ln w="12700">
              <a:solidFill>
                <a:srgbClr val="6EA677"/>
              </a:solidFill>
            </a:ln>
          </p:spPr>
          <p:txBody>
            <a:bodyPr wrap="none" rtlCol="0">
              <a:spAutoFit/>
            </a:bodyPr>
            <a:lstStyle/>
            <a:p>
              <a:r>
                <a:rPr lang="en-US" sz="800" b="1" dirty="0" smtClean="0">
                  <a:solidFill>
                    <a:srgbClr val="FFFFFF"/>
                  </a:solidFill>
                  <a:latin typeface="+mj-lt"/>
                </a:rPr>
                <a:t>AIR QUALITY INITIATIVES</a:t>
              </a:r>
              <a:endParaRPr lang="en-US" sz="800" b="1" dirty="0">
                <a:solidFill>
                  <a:srgbClr val="FFFFFF"/>
                </a:solidFill>
                <a:latin typeface="+mj-lt"/>
              </a:endParaRPr>
            </a:p>
          </p:txBody>
        </p:sp>
        <p:sp>
          <p:nvSpPr>
            <p:cNvPr id="113" name="Freeform 112"/>
            <p:cNvSpPr/>
            <p:nvPr/>
          </p:nvSpPr>
          <p:spPr>
            <a:xfrm>
              <a:off x="2264228" y="1828800"/>
              <a:ext cx="4222482" cy="4040343"/>
            </a:xfrm>
            <a:custGeom>
              <a:avLst/>
              <a:gdLst>
                <a:gd name="connsiteX0" fmla="*/ 57615 w 4222482"/>
                <a:gd name="connsiteY0" fmla="*/ 2488898 h 4040343"/>
                <a:gd name="connsiteX1" fmla="*/ 489412 w 4222482"/>
                <a:gd name="connsiteY1" fmla="*/ 726807 h 4040343"/>
                <a:gd name="connsiteX2" fmla="*/ 2111241 w 4222482"/>
                <a:gd name="connsiteY2" fmla="*/ 2020172 h 4040343"/>
                <a:gd name="connsiteX3" fmla="*/ 57615 w 4222482"/>
                <a:gd name="connsiteY3" fmla="*/ 2488898 h 4040343"/>
              </a:gdLst>
              <a:ahLst/>
              <a:cxnLst>
                <a:cxn ang="0">
                  <a:pos x="connsiteX0" y="connsiteY0"/>
                </a:cxn>
                <a:cxn ang="0">
                  <a:pos x="connsiteX1" y="connsiteY1"/>
                </a:cxn>
                <a:cxn ang="0">
                  <a:pos x="connsiteX2" y="connsiteY2"/>
                </a:cxn>
                <a:cxn ang="0">
                  <a:pos x="connsiteX3" y="connsiteY3"/>
                </a:cxn>
              </a:cxnLst>
              <a:rect l="l" t="t" r="r" b="b"/>
              <a:pathLst>
                <a:path w="4222482" h="4040343">
                  <a:moveTo>
                    <a:pt x="57615" y="2488898"/>
                  </a:moveTo>
                  <a:cubicBezTo>
                    <a:pt x="-96856" y="1869244"/>
                    <a:pt x="63178" y="1216173"/>
                    <a:pt x="489412" y="726807"/>
                  </a:cubicBezTo>
                  <a:lnTo>
                    <a:pt x="2111241" y="2020172"/>
                  </a:lnTo>
                  <a:lnTo>
                    <a:pt x="57615" y="2488898"/>
                  </a:lnTo>
                  <a:close/>
                </a:path>
              </a:pathLst>
            </a:custGeom>
            <a:solidFill>
              <a:srgbClr val="5F9B69">
                <a:alpha val="20000"/>
              </a:srgbClr>
            </a:solidFill>
            <a:ln w="9525">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116992" tIns="1454410" rIns="2901820" bIns="1863254" numCol="1" spcCol="1270" anchor="ctr" anchorCtr="0">
              <a:noAutofit/>
            </a:bodyPr>
            <a:lstStyle/>
            <a:p>
              <a:pPr lvl="0" algn="l" defTabSz="400050">
                <a:lnSpc>
                  <a:spcPct val="90000"/>
                </a:lnSpc>
                <a:spcBef>
                  <a:spcPct val="0"/>
                </a:spcBef>
                <a:spcAft>
                  <a:spcPct val="35000"/>
                </a:spcAft>
              </a:pPr>
              <a:endParaRPr lang="en-US" sz="900" b="1" kern="1200" dirty="0" smtClean="0">
                <a:solidFill>
                  <a:srgbClr val="C00000"/>
                </a:solidFill>
                <a:sym typeface="Wingdings"/>
              </a:endParaRPr>
            </a:p>
          </p:txBody>
        </p:sp>
      </p:grpSp>
      <p:grpSp>
        <p:nvGrpSpPr>
          <p:cNvPr id="131" name="Group 130"/>
          <p:cNvGrpSpPr/>
          <p:nvPr/>
        </p:nvGrpSpPr>
        <p:grpSpPr>
          <a:xfrm>
            <a:off x="2024744" y="1621970"/>
            <a:ext cx="4827555" cy="4790611"/>
            <a:chOff x="2024744" y="1621970"/>
            <a:chExt cx="4827555" cy="4790611"/>
          </a:xfrm>
        </p:grpSpPr>
        <p:grpSp>
          <p:nvGrpSpPr>
            <p:cNvPr id="130" name="Group 129"/>
            <p:cNvGrpSpPr/>
            <p:nvPr/>
          </p:nvGrpSpPr>
          <p:grpSpPr>
            <a:xfrm>
              <a:off x="2024744" y="1621970"/>
              <a:ext cx="4827555" cy="4790611"/>
              <a:chOff x="2024744" y="1621970"/>
              <a:chExt cx="4827555" cy="4790611"/>
            </a:xfrm>
          </p:grpSpPr>
          <p:sp>
            <p:nvSpPr>
              <p:cNvPr id="94" name="Rectangle 93"/>
              <p:cNvSpPr/>
              <p:nvPr/>
            </p:nvSpPr>
            <p:spPr>
              <a:xfrm>
                <a:off x="3211286" y="5498181"/>
                <a:ext cx="2540000" cy="752475"/>
              </a:xfrm>
              <a:prstGeom prst="rect">
                <a:avLst/>
              </a:prstGeom>
              <a:noFill/>
            </p:spPr>
            <p:txBody>
              <a:bodyPr wrap="none" lIns="91440" tIns="45720" rIns="91440" bIns="45720">
                <a:prstTxWarp prst="textArchDown">
                  <a:avLst/>
                </a:prstTxWarp>
                <a:spAutoFit/>
              </a:bodyPr>
              <a:lstStyle/>
              <a:p>
                <a:pPr algn="ctr"/>
                <a:r>
                  <a:rPr lang="en-US" sz="1200" b="1" dirty="0" smtClean="0">
                    <a:ln w="10541" cmpd="sng">
                      <a:solidFill>
                        <a:srgbClr val="B40000"/>
                      </a:solidFill>
                      <a:prstDash val="solid"/>
                    </a:ln>
                    <a:solidFill>
                      <a:srgbClr val="B40000"/>
                    </a:solidFill>
                  </a:rPr>
                  <a:t>WHAT’S </a:t>
                </a:r>
                <a:r>
                  <a:rPr lang="en-US" sz="1200" b="1" cap="none" spc="0" dirty="0" smtClean="0">
                    <a:ln w="10541" cmpd="sng">
                      <a:solidFill>
                        <a:srgbClr val="B40000"/>
                      </a:solidFill>
                      <a:prstDash val="solid"/>
                    </a:ln>
                    <a:solidFill>
                      <a:srgbClr val="B40000"/>
                    </a:solidFill>
                    <a:effectLst/>
                  </a:rPr>
                  <a:t>STILL MISSING?</a:t>
                </a:r>
                <a:endParaRPr lang="en-US" sz="1200" b="1" cap="none" spc="0" dirty="0">
                  <a:ln w="10541" cmpd="sng">
                    <a:solidFill>
                      <a:srgbClr val="B40000"/>
                    </a:solidFill>
                    <a:prstDash val="solid"/>
                  </a:ln>
                  <a:solidFill>
                    <a:srgbClr val="B40000"/>
                  </a:solidFill>
                  <a:effectLst/>
                </a:endParaRPr>
              </a:p>
            </p:txBody>
          </p:sp>
          <p:sp>
            <p:nvSpPr>
              <p:cNvPr id="122" name="Freeform 121"/>
              <p:cNvSpPr/>
              <p:nvPr/>
            </p:nvSpPr>
            <p:spPr>
              <a:xfrm>
                <a:off x="2024744" y="1621970"/>
                <a:ext cx="4827555" cy="4790611"/>
              </a:xfrm>
              <a:custGeom>
                <a:avLst/>
                <a:gdLst>
                  <a:gd name="connsiteX0" fmla="*/ 3454503 w 4827555"/>
                  <a:gd name="connsiteY0" fmla="*/ 4556530 h 4790611"/>
                  <a:gd name="connsiteX1" fmla="*/ 1372997 w 4827555"/>
                  <a:gd name="connsiteY1" fmla="*/ 4556505 h 4790611"/>
                  <a:gd name="connsiteX2" fmla="*/ 2413778 w 4827555"/>
                  <a:gd name="connsiteY2" fmla="*/ 2395306 h 4790611"/>
                  <a:gd name="connsiteX3" fmla="*/ 3454503 w 4827555"/>
                  <a:gd name="connsiteY3" fmla="*/ 4556530 h 4790611"/>
                </a:gdLst>
                <a:ahLst/>
                <a:cxnLst>
                  <a:cxn ang="0">
                    <a:pos x="connsiteX0" y="connsiteY0"/>
                  </a:cxn>
                  <a:cxn ang="0">
                    <a:pos x="connsiteX1" y="connsiteY1"/>
                  </a:cxn>
                  <a:cxn ang="0">
                    <a:pos x="connsiteX2" y="connsiteY2"/>
                  </a:cxn>
                  <a:cxn ang="0">
                    <a:pos x="connsiteX3" y="connsiteY3"/>
                  </a:cxn>
                </a:cxnLst>
                <a:rect l="l" t="t" r="r" b="b"/>
                <a:pathLst>
                  <a:path w="4827555" h="4790611">
                    <a:moveTo>
                      <a:pt x="3454503" y="4556530"/>
                    </a:moveTo>
                    <a:cubicBezTo>
                      <a:pt x="2796310" y="4868647"/>
                      <a:pt x="2031183" y="4868637"/>
                      <a:pt x="1372997" y="4556505"/>
                    </a:cubicBezTo>
                    <a:lnTo>
                      <a:pt x="2413778" y="2395306"/>
                    </a:lnTo>
                    <a:lnTo>
                      <a:pt x="3454503" y="4556530"/>
                    </a:lnTo>
                    <a:close/>
                  </a:path>
                </a:pathLst>
              </a:custGeom>
              <a:solidFill>
                <a:srgbClr val="C00000">
                  <a:alpha val="20000"/>
                </a:srgbClr>
              </a:solidFill>
              <a:ln w="9525">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1778659" tIns="3775482" rIns="1778661" bIns="125492" numCol="1" spcCol="1270" anchor="ctr" anchorCtr="0">
                <a:noAutofit/>
              </a:bodyPr>
              <a:lstStyle/>
              <a:p>
                <a:pPr lvl="0" algn="ctr" defTabSz="400050">
                  <a:lnSpc>
                    <a:spcPct val="90000"/>
                  </a:lnSpc>
                  <a:spcBef>
                    <a:spcPct val="0"/>
                  </a:spcBef>
                  <a:spcAft>
                    <a:spcPts val="0"/>
                  </a:spcAft>
                </a:pPr>
                <a:r>
                  <a:rPr lang="en-US" sz="900" b="1" kern="1200" dirty="0" smtClean="0">
                    <a:sym typeface="Symbol"/>
                  </a:rPr>
                  <a:t> </a:t>
                </a: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ts val="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l" defTabSz="400050">
                  <a:lnSpc>
                    <a:spcPct val="90000"/>
                  </a:lnSpc>
                  <a:spcBef>
                    <a:spcPct val="0"/>
                  </a:spcBef>
                  <a:spcAft>
                    <a:spcPct val="35000"/>
                  </a:spcAft>
                </a:pPr>
                <a:endParaRPr lang="en-US" sz="900" b="1" kern="1200" dirty="0" smtClean="0">
                  <a:sym typeface="Symbol"/>
                </a:endParaRPr>
              </a:p>
              <a:p>
                <a:pPr lvl="0" algn="l" defTabSz="400050">
                  <a:lnSpc>
                    <a:spcPct val="90000"/>
                  </a:lnSpc>
                  <a:spcBef>
                    <a:spcPct val="0"/>
                  </a:spcBef>
                  <a:spcAft>
                    <a:spcPct val="35000"/>
                  </a:spcAft>
                </a:pPr>
                <a:endParaRPr lang="en-US" sz="900" b="1" kern="1200" dirty="0" smtClean="0">
                  <a:sym typeface="Symbol"/>
                </a:endParaRPr>
              </a:p>
              <a:p>
                <a:pPr lvl="0" algn="l" defTabSz="400050">
                  <a:lnSpc>
                    <a:spcPct val="90000"/>
                  </a:lnSpc>
                  <a:spcBef>
                    <a:spcPct val="0"/>
                  </a:spcBef>
                  <a:spcAft>
                    <a:spcPct val="35000"/>
                  </a:spcAft>
                </a:pPr>
                <a:endParaRPr lang="en-US" sz="900" b="1" kern="1200" dirty="0" smtClean="0">
                  <a:sym typeface="Symbol"/>
                </a:endParaRPr>
              </a:p>
              <a:p>
                <a:pPr lvl="0" algn="l" defTabSz="400050">
                  <a:lnSpc>
                    <a:spcPct val="90000"/>
                  </a:lnSpc>
                  <a:spcBef>
                    <a:spcPct val="0"/>
                  </a:spcBef>
                  <a:spcAft>
                    <a:spcPct val="35000"/>
                  </a:spcAft>
                </a:pPr>
                <a:endParaRPr lang="en-US" sz="900" b="1" kern="1200" dirty="0" smtClean="0">
                  <a:sym typeface="Symbol"/>
                </a:endParaRPr>
              </a:p>
              <a:p>
                <a:pPr lvl="0" algn="l"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smtClean="0">
                  <a:sym typeface="Symbol"/>
                </a:endParaRPr>
              </a:p>
              <a:p>
                <a:pPr lvl="0" algn="ctr" defTabSz="400050">
                  <a:lnSpc>
                    <a:spcPct val="90000"/>
                  </a:lnSpc>
                  <a:spcBef>
                    <a:spcPct val="0"/>
                  </a:spcBef>
                  <a:spcAft>
                    <a:spcPct val="35000"/>
                  </a:spcAft>
                </a:pPr>
                <a:endParaRPr lang="en-US" sz="900" b="1" kern="1200" dirty="0"/>
              </a:p>
            </p:txBody>
          </p:sp>
          <p:sp>
            <p:nvSpPr>
              <p:cNvPr id="124" name="TextBox 123"/>
              <p:cNvSpPr txBox="1"/>
              <p:nvPr/>
            </p:nvSpPr>
            <p:spPr>
              <a:xfrm>
                <a:off x="3374367" y="4551467"/>
                <a:ext cx="2057400" cy="1261884"/>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Goods Movement  Coordination  with  </a:t>
                </a:r>
              </a:p>
              <a:p>
                <a:pPr lvl="0"/>
                <a:r>
                  <a:rPr lang="en-US" sz="850" b="1" dirty="0" smtClean="0">
                    <a:solidFill>
                      <a:srgbClr val="0B130C"/>
                    </a:solidFill>
                  </a:rPr>
                  <a:t>Logistic Industry Participation </a:t>
                </a:r>
                <a:r>
                  <a:rPr lang="en-US" sz="850" b="1" i="1" dirty="0" smtClean="0">
                    <a:solidFill>
                      <a:schemeClr val="accent4">
                        <a:lumMod val="50000"/>
                      </a:schemeClr>
                    </a:solidFill>
                  </a:rPr>
                  <a:t>uw</a:t>
                </a:r>
              </a:p>
              <a:p>
                <a:pPr lvl="0"/>
                <a:r>
                  <a:rPr lang="en-US" sz="850" b="1" dirty="0" smtClean="0">
                    <a:solidFill>
                      <a:srgbClr val="0B130C"/>
                    </a:solidFill>
                    <a:sym typeface="Symbol"/>
                  </a:rPr>
                  <a:t>State/Federal Agencies Participation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Additional Funding for All Infrastructure Improvements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Zero-Emission Transportation Technology  Implementation  / Business Plan / Demonstration Projects  </a:t>
                </a:r>
                <a:r>
                  <a:rPr lang="en-US" sz="850" b="1" i="1" dirty="0" smtClean="0">
                    <a:solidFill>
                      <a:schemeClr val="accent4">
                        <a:lumMod val="50000"/>
                      </a:schemeClr>
                    </a:solidFill>
                    <a:sym typeface="Symbol"/>
                  </a:rPr>
                  <a:t>pp</a:t>
                </a:r>
              </a:p>
              <a:p>
                <a:endParaRPr lang="en-US" sz="800" dirty="0">
                  <a:solidFill>
                    <a:srgbClr val="0B130C"/>
                  </a:solidFill>
                </a:endParaRPr>
              </a:p>
            </p:txBody>
          </p:sp>
          <p:sp>
            <p:nvSpPr>
              <p:cNvPr id="125" name="TextBox 124"/>
              <p:cNvSpPr txBox="1"/>
              <p:nvPr/>
            </p:nvSpPr>
            <p:spPr>
              <a:xfrm>
                <a:off x="3846534" y="4355525"/>
                <a:ext cx="1083951" cy="200055"/>
              </a:xfrm>
              <a:prstGeom prst="rect">
                <a:avLst/>
              </a:prstGeom>
              <a:solidFill>
                <a:srgbClr val="C00000"/>
              </a:solidFill>
              <a:ln w="12700">
                <a:solidFill>
                  <a:srgbClr val="C00000"/>
                </a:solidFill>
              </a:ln>
            </p:spPr>
            <p:txBody>
              <a:bodyPr wrap="none" rtlCol="0">
                <a:spAutoFit/>
              </a:bodyPr>
              <a:lstStyle/>
              <a:p>
                <a:pPr algn="ctr"/>
                <a:r>
                  <a:rPr lang="en-US" sz="700" b="1" dirty="0" smtClean="0">
                    <a:solidFill>
                      <a:srgbClr val="FFFFFF"/>
                    </a:solidFill>
                  </a:rPr>
                  <a:t>WHAT’S STILL MISSING?</a:t>
                </a:r>
                <a:endParaRPr lang="en-US" sz="700" b="1" dirty="0">
                  <a:solidFill>
                    <a:srgbClr val="FFFFFF"/>
                  </a:solidFill>
                </a:endParaRPr>
              </a:p>
            </p:txBody>
          </p:sp>
        </p:grpSp>
        <p:sp>
          <p:nvSpPr>
            <p:cNvPr id="126" name="Action Button: Help 125">
              <a:hlinkClick r:id="" action="ppaction://noaction" highlightClick="1"/>
            </p:cNvPr>
            <p:cNvSpPr/>
            <p:nvPr/>
          </p:nvSpPr>
          <p:spPr>
            <a:xfrm>
              <a:off x="4321628" y="3962400"/>
              <a:ext cx="228600" cy="285750"/>
            </a:xfrm>
            <a:prstGeom prst="actionButtonHelp">
              <a:avLst/>
            </a:prstGeom>
            <a:solidFill>
              <a:schemeClr val="accent4">
                <a:lumMod val="50000"/>
                <a:alpha val="50000"/>
              </a:schemeClr>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3" name="Group 132"/>
          <p:cNvGrpSpPr/>
          <p:nvPr/>
        </p:nvGrpSpPr>
        <p:grpSpPr>
          <a:xfrm>
            <a:off x="2166258" y="1785258"/>
            <a:ext cx="6882492" cy="5025727"/>
            <a:chOff x="2166258" y="1785258"/>
            <a:chExt cx="6882492" cy="5025727"/>
          </a:xfrm>
        </p:grpSpPr>
        <p:sp>
          <p:nvSpPr>
            <p:cNvPr id="27" name="Rectangle 26"/>
            <p:cNvSpPr/>
            <p:nvPr/>
          </p:nvSpPr>
          <p:spPr>
            <a:xfrm rot="18692476">
              <a:off x="4867212" y="4599176"/>
              <a:ext cx="1967242" cy="833203"/>
            </a:xfrm>
            <a:prstGeom prst="rect">
              <a:avLst/>
            </a:prstGeom>
            <a:noFill/>
          </p:spPr>
          <p:txBody>
            <a:bodyPr wrap="none" lIns="91440" tIns="45720" rIns="91440" bIns="45720">
              <a:prstTxWarp prst="textArchDown">
                <a:avLst/>
              </a:prstTxWarp>
              <a:spAutoFit/>
            </a:bodyPr>
            <a:lstStyle/>
            <a:p>
              <a:pPr algn="ctr"/>
              <a:r>
                <a:rPr lang="en-US" sz="900" b="1" dirty="0" smtClean="0">
                  <a:ln w="10541" cmpd="sng">
                    <a:solidFill>
                      <a:schemeClr val="accent6">
                        <a:lumMod val="75000"/>
                      </a:schemeClr>
                    </a:solidFill>
                    <a:prstDash val="solid"/>
                  </a:ln>
                  <a:solidFill>
                    <a:schemeClr val="accent6">
                      <a:lumMod val="75000"/>
                    </a:schemeClr>
                  </a:solidFill>
                </a:rPr>
                <a:t>TRANSIT &amp; MULTI-MODAL INITIATIVES</a:t>
              </a:r>
              <a:endParaRPr lang="en-US" sz="900" b="1" cap="none" spc="0" dirty="0">
                <a:ln w="10541" cmpd="sng">
                  <a:solidFill>
                    <a:schemeClr val="accent6">
                      <a:lumMod val="75000"/>
                    </a:schemeClr>
                  </a:solidFill>
                  <a:prstDash val="solid"/>
                </a:ln>
                <a:solidFill>
                  <a:schemeClr val="accent6">
                    <a:lumMod val="75000"/>
                  </a:schemeClr>
                </a:solidFill>
                <a:effectLst/>
              </a:endParaRPr>
            </a:p>
          </p:txBody>
        </p:sp>
        <p:sp>
          <p:nvSpPr>
            <p:cNvPr id="30" name="TextBox 29"/>
            <p:cNvSpPr txBox="1"/>
            <p:nvPr/>
          </p:nvSpPr>
          <p:spPr>
            <a:xfrm>
              <a:off x="6972300" y="5172075"/>
              <a:ext cx="2076450" cy="1638910"/>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High Speed Rail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Metrolink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Amtrak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PE/W. Santa Ana Branch Study .</a:t>
              </a:r>
            </a:p>
            <a:p>
              <a:pPr lvl="0"/>
              <a:r>
                <a:rPr lang="en-US" sz="800" b="1" i="1" dirty="0" smtClean="0">
                  <a:solidFill>
                    <a:schemeClr val="accent4">
                      <a:lumMod val="50000"/>
                    </a:schemeClr>
                  </a:solidFill>
                  <a:sym typeface="Symbol"/>
                </a:rPr>
                <a:t>  pc/2012</a:t>
              </a:r>
            </a:p>
            <a:p>
              <a:pPr lvl="0"/>
              <a:r>
                <a:rPr lang="en-US" sz="800" b="1" dirty="0" smtClean="0">
                  <a:sym typeface="Symbol"/>
                </a:rPr>
                <a:t>Orange Line Development Authority   </a:t>
              </a:r>
            </a:p>
            <a:p>
              <a:pPr lvl="0"/>
              <a:r>
                <a:rPr lang="en-US" sz="800" b="1" dirty="0" smtClean="0">
                  <a:sym typeface="Symbol"/>
                </a:rPr>
                <a:t>   Studies (OLDA) </a:t>
              </a:r>
              <a:r>
                <a:rPr lang="en-US" sz="800" b="1" i="1" dirty="0" smtClean="0">
                  <a:solidFill>
                    <a:schemeClr val="accent4">
                      <a:lumMod val="50000"/>
                    </a:schemeClr>
                  </a:solidFill>
                  <a:sym typeface="Symbol"/>
                </a:rPr>
                <a:t>uw</a:t>
              </a:r>
            </a:p>
            <a:p>
              <a:pPr lvl="0"/>
              <a:r>
                <a:rPr lang="en-US" sz="850" b="1" dirty="0" smtClean="0">
                  <a:solidFill>
                    <a:srgbClr val="0B130C"/>
                  </a:solidFill>
                  <a:sym typeface="Symbol"/>
                </a:rPr>
                <a:t>Eastside Extension Study</a:t>
              </a:r>
              <a:r>
                <a:rPr lang="en-US" sz="800" b="1" dirty="0" smtClean="0">
                  <a:solidFill>
                    <a:schemeClr val="accent4">
                      <a:lumMod val="50000"/>
                    </a:schemeClr>
                  </a:solidFill>
                  <a:sym typeface="Symbol"/>
                </a:rPr>
                <a:t> </a:t>
              </a:r>
              <a:r>
                <a:rPr lang="en-US" sz="800" b="1" i="1" dirty="0" smtClean="0">
                  <a:solidFill>
                    <a:schemeClr val="accent4">
                      <a:lumMod val="50000"/>
                    </a:schemeClr>
                  </a:solidFill>
                  <a:sym typeface="Symbol"/>
                </a:rPr>
                <a:t>pc/2012</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Local, Sub-Regional and Regional Bus   </a:t>
              </a:r>
            </a:p>
            <a:p>
              <a:pPr lvl="0"/>
              <a:r>
                <a:rPr lang="en-US" sz="850" b="1" dirty="0" smtClean="0">
                  <a:solidFill>
                    <a:srgbClr val="0B130C"/>
                  </a:solidFill>
                  <a:sym typeface="Symbol"/>
                </a:rPr>
                <a:t>  Service Improvements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Light Rail and Bus Services, including </a:t>
              </a:r>
            </a:p>
            <a:p>
              <a:pPr lvl="0"/>
              <a:r>
                <a:rPr lang="en-US" sz="850" b="1" dirty="0" smtClean="0">
                  <a:solidFill>
                    <a:srgbClr val="0B130C"/>
                  </a:solidFill>
                  <a:sym typeface="Symbol"/>
                </a:rPr>
                <a:t>  Green Line, Blue Line &amp; Orange Line </a:t>
              </a:r>
              <a:r>
                <a:rPr lang="en-US" sz="850" b="1" i="1" dirty="0" smtClean="0">
                  <a:solidFill>
                    <a:schemeClr val="accent4">
                      <a:lumMod val="50000"/>
                    </a:schemeClr>
                  </a:solidFill>
                  <a:sym typeface="Symbol"/>
                </a:rPr>
                <a:t>uw </a:t>
              </a:r>
              <a:endParaRPr lang="en-US" sz="850" dirty="0"/>
            </a:p>
          </p:txBody>
        </p:sp>
        <p:sp>
          <p:nvSpPr>
            <p:cNvPr id="31" name="TextBox 30"/>
            <p:cNvSpPr txBox="1"/>
            <p:nvPr/>
          </p:nvSpPr>
          <p:spPr>
            <a:xfrm>
              <a:off x="7086600" y="4981575"/>
              <a:ext cx="1951175" cy="215444"/>
            </a:xfrm>
            <a:prstGeom prst="rect">
              <a:avLst/>
            </a:prstGeom>
            <a:solidFill>
              <a:schemeClr val="accent6">
                <a:lumMod val="75000"/>
              </a:schemeClr>
            </a:solidFill>
            <a:ln w="12700">
              <a:solidFill>
                <a:schemeClr val="accent6">
                  <a:lumMod val="75000"/>
                </a:schemeClr>
              </a:solidFill>
            </a:ln>
          </p:spPr>
          <p:txBody>
            <a:bodyPr wrap="none" rtlCol="0">
              <a:spAutoFit/>
            </a:bodyPr>
            <a:lstStyle/>
            <a:p>
              <a:r>
                <a:rPr lang="en-US" sz="800" b="1" dirty="0" smtClean="0">
                  <a:solidFill>
                    <a:srgbClr val="FFFFFF"/>
                  </a:solidFill>
                  <a:latin typeface="+mj-lt"/>
                </a:rPr>
                <a:t>TRANSIT AND MULTI-MODAL INITIATIVES</a:t>
              </a:r>
              <a:endParaRPr lang="en-US" sz="800" b="1" dirty="0">
                <a:solidFill>
                  <a:srgbClr val="FFFFFF"/>
                </a:solidFill>
                <a:latin typeface="+mj-lt"/>
              </a:endParaRPr>
            </a:p>
          </p:txBody>
        </p:sp>
        <p:sp>
          <p:nvSpPr>
            <p:cNvPr id="132" name="Freeform 131"/>
            <p:cNvSpPr/>
            <p:nvPr/>
          </p:nvSpPr>
          <p:spPr>
            <a:xfrm>
              <a:off x="2166258" y="1785258"/>
              <a:ext cx="4474200" cy="4231302"/>
            </a:xfrm>
            <a:custGeom>
              <a:avLst/>
              <a:gdLst>
                <a:gd name="connsiteX0" fmla="*/ 4411762 w 4474200"/>
                <a:gd name="connsiteY0" fmla="*/ 2612003 h 4231302"/>
                <a:gd name="connsiteX1" fmla="*/ 3164312 w 4474200"/>
                <a:gd name="connsiteY1" fmla="*/ 4041026 h 4231302"/>
                <a:gd name="connsiteX2" fmla="*/ 2237100 w 4474200"/>
                <a:gd name="connsiteY2" fmla="*/ 2115651 h 4231302"/>
                <a:gd name="connsiteX3" fmla="*/ 4411762 w 4474200"/>
                <a:gd name="connsiteY3" fmla="*/ 2612003 h 4231302"/>
              </a:gdLst>
              <a:ahLst/>
              <a:cxnLst>
                <a:cxn ang="0">
                  <a:pos x="connsiteX0" y="connsiteY0"/>
                </a:cxn>
                <a:cxn ang="0">
                  <a:pos x="connsiteX1" y="connsiteY1"/>
                </a:cxn>
                <a:cxn ang="0">
                  <a:pos x="connsiteX2" y="connsiteY2"/>
                </a:cxn>
                <a:cxn ang="0">
                  <a:pos x="connsiteX3" y="connsiteY3"/>
                </a:cxn>
              </a:cxnLst>
              <a:rect l="l" t="t" r="r" b="b"/>
              <a:pathLst>
                <a:path w="4474200" h="4231302">
                  <a:moveTo>
                    <a:pt x="4411762" y="2612003"/>
                  </a:moveTo>
                  <a:cubicBezTo>
                    <a:pt x="4250377" y="3244387"/>
                    <a:pt x="3790331" y="3771396"/>
                    <a:pt x="3164312" y="4041026"/>
                  </a:cubicBezTo>
                  <a:lnTo>
                    <a:pt x="2237100" y="2115651"/>
                  </a:lnTo>
                  <a:lnTo>
                    <a:pt x="4411762" y="2612003"/>
                  </a:lnTo>
                  <a:close/>
                </a:path>
              </a:pathLst>
            </a:custGeom>
            <a:solidFill>
              <a:schemeClr val="accent6">
                <a:lumMod val="75000"/>
                <a:alpha val="20000"/>
              </a:schemeClr>
            </a:solidFill>
            <a:ln w="9525">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dk1">
                <a:hueOff val="0"/>
                <a:satOff val="0"/>
                <a:lumOff val="0"/>
                <a:alphaOff val="0"/>
              </a:schemeClr>
            </a:fontRef>
          </p:style>
          <p:txBody>
            <a:bodyPr spcFirstLastPara="0" vert="horz" wrap="square" lIns="2890240" tIns="2532603" rIns="440086" bIns="920677" numCol="1" spcCol="1270" anchor="ctr" anchorCtr="0">
              <a:noAutofit/>
            </a:bodyPr>
            <a:lstStyle/>
            <a:p>
              <a:pPr lvl="0" algn="r" defTabSz="466725">
                <a:lnSpc>
                  <a:spcPct val="90000"/>
                </a:lnSpc>
                <a:spcBef>
                  <a:spcPct val="0"/>
                </a:spcBef>
                <a:spcAft>
                  <a:spcPct val="35000"/>
                </a:spcAft>
              </a:pPr>
              <a:endParaRPr lang="en-US" sz="1050" b="1" kern="1200" dirty="0" smtClean="0">
                <a:solidFill>
                  <a:srgbClr val="C00000"/>
                </a:solidFill>
                <a:sym typeface="Wingdings"/>
              </a:endParaRPr>
            </a:p>
            <a:p>
              <a:pPr lvl="0" algn="r" defTabSz="466725">
                <a:lnSpc>
                  <a:spcPct val="90000"/>
                </a:lnSpc>
                <a:spcBef>
                  <a:spcPct val="0"/>
                </a:spcBef>
                <a:spcAft>
                  <a:spcPct val="35000"/>
                </a:spcAft>
              </a:pPr>
              <a:endParaRPr lang="en-US" sz="1050" b="1" kern="1200" dirty="0" smtClean="0">
                <a:solidFill>
                  <a:srgbClr val="C00000"/>
                </a:solidFill>
                <a:sym typeface="Wingdings"/>
              </a:endParaRPr>
            </a:p>
            <a:p>
              <a:pPr lvl="0" algn="r" defTabSz="466725">
                <a:lnSpc>
                  <a:spcPct val="90000"/>
                </a:lnSpc>
                <a:spcBef>
                  <a:spcPct val="0"/>
                </a:spcBef>
                <a:spcAft>
                  <a:spcPct val="35000"/>
                </a:spcAft>
              </a:pPr>
              <a:endParaRPr lang="en-US" sz="1050" b="1" kern="1200" dirty="0" smtClean="0">
                <a:solidFill>
                  <a:srgbClr val="C00000"/>
                </a:solidFill>
                <a:sym typeface="Wingdings"/>
              </a:endParaRPr>
            </a:p>
            <a:p>
              <a:pPr lvl="0" algn="r" defTabSz="466725">
                <a:lnSpc>
                  <a:spcPct val="90000"/>
                </a:lnSpc>
                <a:spcBef>
                  <a:spcPct val="0"/>
                </a:spcBef>
                <a:spcAft>
                  <a:spcPct val="35000"/>
                </a:spcAft>
              </a:pPr>
              <a:endParaRPr lang="en-US" sz="1050" b="1" kern="1200" dirty="0" smtClean="0">
                <a:solidFill>
                  <a:srgbClr val="C00000"/>
                </a:solidFill>
                <a:sym typeface="Wingdings"/>
              </a:endParaRPr>
            </a:p>
            <a:p>
              <a:pPr lvl="0" algn="r" defTabSz="466725">
                <a:lnSpc>
                  <a:spcPct val="90000"/>
                </a:lnSpc>
                <a:spcBef>
                  <a:spcPct val="0"/>
                </a:spcBef>
                <a:spcAft>
                  <a:spcPct val="35000"/>
                </a:spcAft>
              </a:pPr>
              <a:endParaRPr lang="en-US" sz="1050" b="1" kern="1200" dirty="0" smtClean="0">
                <a:sym typeface="Symbol"/>
              </a:endParaRPr>
            </a:p>
            <a:p>
              <a:pPr lvl="0" algn="r" defTabSz="466725">
                <a:lnSpc>
                  <a:spcPct val="90000"/>
                </a:lnSpc>
                <a:spcBef>
                  <a:spcPct val="0"/>
                </a:spcBef>
                <a:spcAft>
                  <a:spcPct val="35000"/>
                </a:spcAft>
              </a:pPr>
              <a:endParaRPr lang="en-US" sz="1050" b="1" kern="1200" dirty="0" smtClean="0">
                <a:sym typeface="Symbol"/>
              </a:endParaRPr>
            </a:p>
            <a:p>
              <a:pPr lvl="0" algn="l" defTabSz="466725">
                <a:lnSpc>
                  <a:spcPct val="90000"/>
                </a:lnSpc>
                <a:spcBef>
                  <a:spcPct val="0"/>
                </a:spcBef>
                <a:spcAft>
                  <a:spcPct val="35000"/>
                </a:spcAft>
              </a:pPr>
              <a:endParaRPr lang="en-US" sz="800" b="1" kern="1200" dirty="0" smtClean="0">
                <a:sym typeface="Symbol"/>
              </a:endParaRPr>
            </a:p>
            <a:p>
              <a:pPr lvl="0" algn="l" defTabSz="466725">
                <a:lnSpc>
                  <a:spcPct val="90000"/>
                </a:lnSpc>
                <a:spcBef>
                  <a:spcPct val="0"/>
                </a:spcBef>
                <a:spcAft>
                  <a:spcPct val="35000"/>
                </a:spcAft>
              </a:pPr>
              <a:endParaRPr lang="en-US" sz="1050" b="1" kern="1200" dirty="0"/>
            </a:p>
          </p:txBody>
        </p:sp>
      </p:grpSp>
      <p:sp>
        <p:nvSpPr>
          <p:cNvPr id="137" name="Slide Number Placeholder 136"/>
          <p:cNvSpPr>
            <a:spLocks noGrp="1"/>
          </p:cNvSpPr>
          <p:nvPr>
            <p:ph type="sldNum" sz="quarter" idx="12"/>
          </p:nvPr>
        </p:nvSpPr>
        <p:spPr/>
        <p:txBody>
          <a:bodyPr/>
          <a:lstStyle/>
          <a:p>
            <a:fld id="{382800AA-D14F-4819-8C09-0468EE576B5C}"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500" fill="hold"/>
                                        <p:tgtEl>
                                          <p:spTgt spid="135"/>
                                        </p:tgtEl>
                                        <p:attrNameLst>
                                          <p:attrName>ppt_x</p:attrName>
                                        </p:attrNameLst>
                                      </p:cBhvr>
                                      <p:tavLst>
                                        <p:tav tm="0">
                                          <p:val>
                                            <p:strVal val="1+#ppt_w/2"/>
                                          </p:val>
                                        </p:tav>
                                        <p:tav tm="100000">
                                          <p:val>
                                            <p:strVal val="#ppt_x"/>
                                          </p:val>
                                        </p:tav>
                                      </p:tavLst>
                                    </p:anim>
                                    <p:anim calcmode="lin" valueType="num">
                                      <p:cBhvr additive="base">
                                        <p:cTn id="14" dur="500" fill="hold"/>
                                        <p:tgtEl>
                                          <p:spTgt spid="13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500" fill="hold"/>
                                        <p:tgtEl>
                                          <p:spTgt spid="136"/>
                                        </p:tgtEl>
                                        <p:attrNameLst>
                                          <p:attrName>ppt_x</p:attrName>
                                        </p:attrNameLst>
                                      </p:cBhvr>
                                      <p:tavLst>
                                        <p:tav tm="0">
                                          <p:val>
                                            <p:strVal val="1+#ppt_w/2"/>
                                          </p:val>
                                        </p:tav>
                                        <p:tav tm="100000">
                                          <p:val>
                                            <p:strVal val="#ppt_x"/>
                                          </p:val>
                                        </p:tav>
                                      </p:tavLst>
                                    </p:anim>
                                    <p:anim calcmode="lin" valueType="num">
                                      <p:cBhvr additive="base">
                                        <p:cTn id="20"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additive="base">
                                        <p:cTn id="25" dur="500" fill="hold"/>
                                        <p:tgtEl>
                                          <p:spTgt spid="133"/>
                                        </p:tgtEl>
                                        <p:attrNameLst>
                                          <p:attrName>ppt_x</p:attrName>
                                        </p:attrNameLst>
                                      </p:cBhvr>
                                      <p:tavLst>
                                        <p:tav tm="0">
                                          <p:val>
                                            <p:strVal val="1+#ppt_w/2"/>
                                          </p:val>
                                        </p:tav>
                                        <p:tav tm="100000">
                                          <p:val>
                                            <p:strVal val="#ppt_x"/>
                                          </p:val>
                                        </p:tav>
                                      </p:tavLst>
                                    </p:anim>
                                    <p:anim calcmode="lin" valueType="num">
                                      <p:cBhvr additive="base">
                                        <p:cTn id="2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additive="base">
                                        <p:cTn id="31" dur="500" fill="hold"/>
                                        <p:tgtEl>
                                          <p:spTgt spid="134"/>
                                        </p:tgtEl>
                                        <p:attrNameLst>
                                          <p:attrName>ppt_x</p:attrName>
                                        </p:attrNameLst>
                                      </p:cBhvr>
                                      <p:tavLst>
                                        <p:tav tm="0">
                                          <p:val>
                                            <p:strVal val="#ppt_x"/>
                                          </p:val>
                                        </p:tav>
                                        <p:tav tm="100000">
                                          <p:val>
                                            <p:strVal val="#ppt_x"/>
                                          </p:val>
                                        </p:tav>
                                      </p:tavLst>
                                    </p:anim>
                                    <p:anim calcmode="lin" valueType="num">
                                      <p:cBhvr additive="base">
                                        <p:cTn id="3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 calcmode="lin" valueType="num">
                                      <p:cBhvr additive="base">
                                        <p:cTn id="37" dur="500" fill="hold"/>
                                        <p:tgtEl>
                                          <p:spTgt spid="114"/>
                                        </p:tgtEl>
                                        <p:attrNameLst>
                                          <p:attrName>ppt_x</p:attrName>
                                        </p:attrNameLst>
                                      </p:cBhvr>
                                      <p:tavLst>
                                        <p:tav tm="0">
                                          <p:val>
                                            <p:strVal val="0-#ppt_w/2"/>
                                          </p:val>
                                        </p:tav>
                                        <p:tav tm="100000">
                                          <p:val>
                                            <p:strVal val="#ppt_x"/>
                                          </p:val>
                                        </p:tav>
                                      </p:tavLst>
                                    </p:anim>
                                    <p:anim calcmode="lin" valueType="num">
                                      <p:cBhvr additive="base">
                                        <p:cTn id="3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115"/>
                                        </p:tgtEl>
                                        <p:attrNameLst>
                                          <p:attrName>style.visibility</p:attrName>
                                        </p:attrNameLst>
                                      </p:cBhvr>
                                      <p:to>
                                        <p:strVal val="visible"/>
                                      </p:to>
                                    </p:set>
                                    <p:anim calcmode="lin" valueType="num">
                                      <p:cBhvr additive="base">
                                        <p:cTn id="43" dur="500" fill="hold"/>
                                        <p:tgtEl>
                                          <p:spTgt spid="115"/>
                                        </p:tgtEl>
                                        <p:attrNameLst>
                                          <p:attrName>ppt_x</p:attrName>
                                        </p:attrNameLst>
                                      </p:cBhvr>
                                      <p:tavLst>
                                        <p:tav tm="0">
                                          <p:val>
                                            <p:strVal val="0-#ppt_w/2"/>
                                          </p:val>
                                        </p:tav>
                                        <p:tav tm="100000">
                                          <p:val>
                                            <p:strVal val="#ppt_x"/>
                                          </p:val>
                                        </p:tav>
                                      </p:tavLst>
                                    </p:anim>
                                    <p:anim calcmode="lin" valueType="num">
                                      <p:cBhvr additive="base">
                                        <p:cTn id="44" dur="500" fill="hold"/>
                                        <p:tgtEl>
                                          <p:spTgt spid="1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ppt_x"/>
                                          </p:val>
                                        </p:tav>
                                        <p:tav tm="100000">
                                          <p:val>
                                            <p:strVal val="#ppt_x"/>
                                          </p:val>
                                        </p:tav>
                                      </p:tavLst>
                                    </p:anim>
                                    <p:anim calcmode="lin" valueType="num">
                                      <p:cBhvr additive="base">
                                        <p:cTn id="50"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500" fill="hold"/>
                                        <p:tgtEl>
                                          <p:spTgt spid="131"/>
                                        </p:tgtEl>
                                        <p:attrNameLst>
                                          <p:attrName>ppt_x</p:attrName>
                                        </p:attrNameLst>
                                      </p:cBhvr>
                                      <p:tavLst>
                                        <p:tav tm="0">
                                          <p:val>
                                            <p:strVal val="#ppt_x"/>
                                          </p:val>
                                        </p:tav>
                                        <p:tav tm="100000">
                                          <p:val>
                                            <p:strVal val="#ppt_x"/>
                                          </p:val>
                                        </p:tav>
                                      </p:tavLst>
                                    </p:anim>
                                    <p:anim calcmode="lin" valueType="num">
                                      <p:cBhvr additive="base">
                                        <p:cTn id="5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50"/>
            <a:ext cx="8229600" cy="1143000"/>
          </a:xfrm>
          <a:solidFill>
            <a:schemeClr val="tx1">
              <a:lumMod val="50000"/>
              <a:lumOff val="50000"/>
              <a:alpha val="50000"/>
            </a:schemeClr>
          </a:solidFill>
          <a:ln w="28575">
            <a:solidFill>
              <a:srgbClr val="3B6036"/>
            </a:solidFill>
          </a:ln>
        </p:spPr>
        <p:txBody>
          <a:bodyPr>
            <a:normAutofit fontScale="90000"/>
          </a:bodyPr>
          <a:lstStyle/>
          <a:p>
            <a:pPr algn="r"/>
            <a:r>
              <a:rPr lang="en-US" sz="2400" b="1" dirty="0" smtClean="0">
                <a:solidFill>
                  <a:schemeClr val="bg1"/>
                </a:solidFill>
              </a:rPr>
              <a:t/>
            </a:r>
            <a:br>
              <a:rPr lang="en-US" sz="2400" b="1" dirty="0" smtClean="0">
                <a:solidFill>
                  <a:schemeClr val="bg1"/>
                </a:solidFill>
              </a:rPr>
            </a:br>
            <a:r>
              <a:rPr lang="en-US" sz="2000" b="1" dirty="0" smtClean="0">
                <a:solidFill>
                  <a:schemeClr val="bg1"/>
                </a:solidFill>
              </a:rPr>
              <a:t>                            </a:t>
            </a:r>
            <a:r>
              <a:rPr lang="en-US" sz="2700" b="1" dirty="0" smtClean="0">
                <a:solidFill>
                  <a:schemeClr val="bg1"/>
                </a:solidFill>
              </a:rPr>
              <a:t>IN GATEWAY CITIES, WHERE DOES </a:t>
            </a:r>
            <a:br>
              <a:rPr lang="en-US" sz="2700" b="1" dirty="0" smtClean="0">
                <a:solidFill>
                  <a:schemeClr val="bg1"/>
                </a:solidFill>
              </a:rPr>
            </a:br>
            <a:r>
              <a:rPr lang="en-US" sz="2700" b="1" dirty="0" smtClean="0">
                <a:solidFill>
                  <a:schemeClr val="bg1"/>
                </a:solidFill>
              </a:rPr>
              <a:t>TRANSPORTATION TECHNOLOGY FIT IN?</a:t>
            </a:r>
            <a:br>
              <a:rPr lang="en-US" sz="2700" b="1" dirty="0" smtClean="0">
                <a:solidFill>
                  <a:schemeClr val="bg1"/>
                </a:solidFill>
              </a:rPr>
            </a:br>
            <a:endParaRPr lang="en-US" sz="2700" b="1" dirty="0">
              <a:solidFill>
                <a:schemeClr val="bg1"/>
              </a:solidFill>
            </a:endParaRPr>
          </a:p>
        </p:txBody>
      </p:sp>
      <p:pic>
        <p:nvPicPr>
          <p:cNvPr id="8" name="Picture 7" descr="GCCOGMap.jpg"/>
          <p:cNvPicPr>
            <a:picLocks noChangeAspect="1"/>
          </p:cNvPicPr>
          <p:nvPr/>
        </p:nvPicPr>
        <p:blipFill>
          <a:blip r:embed="rId2" cstate="print">
            <a:duotone>
              <a:schemeClr val="bg2">
                <a:shade val="45000"/>
                <a:satMod val="135000"/>
              </a:schemeClr>
              <a:prstClr val="white"/>
            </a:duotone>
            <a:lum bright="-15000" contrast="-5000"/>
          </a:blip>
          <a:stretch>
            <a:fillRect/>
          </a:stretch>
        </p:blipFill>
        <p:spPr>
          <a:xfrm>
            <a:off x="2209800" y="1600200"/>
            <a:ext cx="4464707" cy="4800600"/>
          </a:xfrm>
          <a:prstGeom prst="rect">
            <a:avLst/>
          </a:prstGeom>
          <a:noFill/>
          <a:ln>
            <a:noFill/>
          </a:ln>
        </p:spPr>
      </p:pic>
      <p:graphicFrame>
        <p:nvGraphicFramePr>
          <p:cNvPr id="13" name="Content Placeholder 6"/>
          <p:cNvGraphicFramePr>
            <a:graphicFrameLocks noGrp="1"/>
          </p:cNvGraphicFramePr>
          <p:nvPr>
            <p:ph sz="half" idx="2"/>
          </p:nvPr>
        </p:nvGraphicFramePr>
        <p:xfrm>
          <a:off x="2438400" y="14478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rot="17608706">
            <a:off x="4819070" y="1274697"/>
            <a:ext cx="817514" cy="2140288"/>
          </a:xfrm>
          <a:prstGeom prst="rect">
            <a:avLst/>
          </a:prstGeom>
          <a:noFill/>
        </p:spPr>
        <p:txBody>
          <a:bodyPr wrap="none" lIns="91440" tIns="45720" rIns="91440" bIns="45720">
            <a:prstTxWarp prst="textCircle">
              <a:avLst>
                <a:gd name="adj" fmla="val 11620392"/>
              </a:avLst>
            </a:prstTxWarp>
            <a:spAutoFit/>
          </a:bodyPr>
          <a:lstStyle/>
          <a:p>
            <a:pPr algn="ctr"/>
            <a:r>
              <a:rPr lang="en-US" sz="800" b="1" cap="none" spc="0" dirty="0" smtClean="0">
                <a:ln w="10541" cmpd="sng">
                  <a:solidFill>
                    <a:schemeClr val="accent5">
                      <a:lumMod val="75000"/>
                    </a:schemeClr>
                  </a:solidFill>
                  <a:prstDash val="solid"/>
                </a:ln>
                <a:solidFill>
                  <a:schemeClr val="accent5">
                    <a:lumMod val="75000"/>
                  </a:schemeClr>
                </a:solidFill>
                <a:effectLst/>
                <a:latin typeface="+mj-lt"/>
              </a:rPr>
              <a:t>I-710 TRANSPORTATION INITIATIVES </a:t>
            </a:r>
            <a:endParaRPr lang="en-US" sz="800" b="1" cap="none" spc="0" dirty="0">
              <a:ln w="10541" cmpd="sng">
                <a:solidFill>
                  <a:schemeClr val="accent5">
                    <a:lumMod val="75000"/>
                  </a:schemeClr>
                </a:solidFill>
                <a:prstDash val="solid"/>
              </a:ln>
              <a:solidFill>
                <a:schemeClr val="accent5">
                  <a:lumMod val="75000"/>
                </a:schemeClr>
              </a:solidFill>
              <a:effectLst/>
              <a:latin typeface="+mj-lt"/>
            </a:endParaRPr>
          </a:p>
        </p:txBody>
      </p:sp>
      <p:sp>
        <p:nvSpPr>
          <p:cNvPr id="15" name="Rectangle 14"/>
          <p:cNvSpPr/>
          <p:nvPr/>
        </p:nvSpPr>
        <p:spPr>
          <a:xfrm rot="20818585">
            <a:off x="-502154" y="1660195"/>
            <a:ext cx="7258409" cy="5028328"/>
          </a:xfrm>
          <a:prstGeom prst="rect">
            <a:avLst/>
          </a:prstGeom>
          <a:noFill/>
        </p:spPr>
        <p:txBody>
          <a:bodyPr wrap="none" lIns="91440" tIns="45720" rIns="91440" bIns="45720">
            <a:prstTxWarp prst="textCircle">
              <a:avLst/>
            </a:prstTxWarp>
            <a:spAutoFit/>
          </a:bodyPr>
          <a:lstStyle/>
          <a:p>
            <a:pPr algn="ctr"/>
            <a:r>
              <a:rPr lang="en-US" sz="800" b="1" cap="none" spc="0" dirty="0" smtClean="0">
                <a:ln w="10541" cmpd="sng">
                  <a:solidFill>
                    <a:schemeClr val="accent4">
                      <a:lumMod val="75000"/>
                    </a:schemeClr>
                  </a:solidFill>
                  <a:prstDash val="solid"/>
                </a:ln>
                <a:solidFill>
                  <a:schemeClr val="accent4">
                    <a:lumMod val="75000"/>
                  </a:schemeClr>
                </a:solidFill>
                <a:effectLst/>
              </a:rPr>
              <a:t>OTHER MAJOR TRANSPORTATION INITIATIVES</a:t>
            </a:r>
            <a:endParaRPr lang="en-US" sz="800" b="1" cap="none" spc="0" dirty="0">
              <a:ln w="10541" cmpd="sng">
                <a:solidFill>
                  <a:schemeClr val="accent4">
                    <a:lumMod val="75000"/>
                  </a:schemeClr>
                </a:solidFill>
                <a:prstDash val="solid"/>
              </a:ln>
              <a:solidFill>
                <a:schemeClr val="accent4">
                  <a:lumMod val="75000"/>
                </a:schemeClr>
              </a:solidFill>
              <a:effectLst/>
            </a:endParaRPr>
          </a:p>
        </p:txBody>
      </p:sp>
      <p:sp>
        <p:nvSpPr>
          <p:cNvPr id="16" name="Rectangle 15"/>
          <p:cNvSpPr/>
          <p:nvPr/>
        </p:nvSpPr>
        <p:spPr>
          <a:xfrm rot="18662744">
            <a:off x="4710005" y="4500777"/>
            <a:ext cx="2249884" cy="833203"/>
          </a:xfrm>
          <a:prstGeom prst="rect">
            <a:avLst/>
          </a:prstGeom>
          <a:noFill/>
        </p:spPr>
        <p:txBody>
          <a:bodyPr wrap="none" lIns="91440" tIns="45720" rIns="91440" bIns="45720">
            <a:prstTxWarp prst="textArchDown">
              <a:avLst/>
            </a:prstTxWarp>
            <a:spAutoFit/>
          </a:bodyPr>
          <a:lstStyle/>
          <a:p>
            <a:pPr algn="ctr"/>
            <a:r>
              <a:rPr lang="en-US" sz="900" b="1" dirty="0" smtClean="0">
                <a:ln w="10541" cmpd="sng">
                  <a:solidFill>
                    <a:schemeClr val="accent6">
                      <a:lumMod val="75000"/>
                    </a:schemeClr>
                  </a:solidFill>
                  <a:prstDash val="solid"/>
                </a:ln>
                <a:solidFill>
                  <a:schemeClr val="accent6">
                    <a:lumMod val="75000"/>
                  </a:schemeClr>
                </a:solidFill>
              </a:rPr>
              <a:t>TRANSIT &amp; MULTI-MODAL INITIATIVES</a:t>
            </a:r>
            <a:endParaRPr lang="en-US" sz="900" b="1" cap="none" spc="0" dirty="0">
              <a:ln w="10541" cmpd="sng">
                <a:solidFill>
                  <a:schemeClr val="accent6">
                    <a:lumMod val="75000"/>
                  </a:schemeClr>
                </a:solidFill>
                <a:prstDash val="solid"/>
              </a:ln>
              <a:solidFill>
                <a:schemeClr val="accent6">
                  <a:lumMod val="75000"/>
                </a:schemeClr>
              </a:solidFill>
              <a:effectLst/>
            </a:endParaRPr>
          </a:p>
        </p:txBody>
      </p:sp>
      <p:sp>
        <p:nvSpPr>
          <p:cNvPr id="18" name="Rectangle 17"/>
          <p:cNvSpPr/>
          <p:nvPr/>
        </p:nvSpPr>
        <p:spPr>
          <a:xfrm>
            <a:off x="3200400" y="5257800"/>
            <a:ext cx="2540000" cy="752475"/>
          </a:xfrm>
          <a:prstGeom prst="rect">
            <a:avLst/>
          </a:prstGeom>
          <a:noFill/>
        </p:spPr>
        <p:txBody>
          <a:bodyPr wrap="none" lIns="91440" tIns="45720" rIns="91440" bIns="45720">
            <a:prstTxWarp prst="textArchDown">
              <a:avLst/>
            </a:prstTxWarp>
            <a:spAutoFit/>
          </a:bodyPr>
          <a:lstStyle/>
          <a:p>
            <a:pPr algn="ctr"/>
            <a:r>
              <a:rPr lang="en-US" sz="1200" b="1" dirty="0" smtClean="0">
                <a:ln w="10541" cmpd="sng">
                  <a:solidFill>
                    <a:srgbClr val="B40000"/>
                  </a:solidFill>
                  <a:prstDash val="solid"/>
                </a:ln>
                <a:solidFill>
                  <a:srgbClr val="B40000"/>
                </a:solidFill>
              </a:rPr>
              <a:t>WHAT’S </a:t>
            </a:r>
            <a:r>
              <a:rPr lang="en-US" sz="1200" b="1" cap="none" spc="0" dirty="0" smtClean="0">
                <a:ln w="10541" cmpd="sng">
                  <a:solidFill>
                    <a:srgbClr val="B40000"/>
                  </a:solidFill>
                  <a:prstDash val="solid"/>
                </a:ln>
                <a:solidFill>
                  <a:srgbClr val="B40000"/>
                </a:solidFill>
                <a:effectLst/>
              </a:rPr>
              <a:t>STILL MISSING?</a:t>
            </a:r>
            <a:endParaRPr lang="en-US" sz="1200" b="1" cap="none" spc="0" dirty="0">
              <a:ln w="10541" cmpd="sng">
                <a:solidFill>
                  <a:srgbClr val="B40000"/>
                </a:solidFill>
                <a:prstDash val="solid"/>
              </a:ln>
              <a:solidFill>
                <a:srgbClr val="B40000"/>
              </a:solidFill>
              <a:effectLst/>
            </a:endParaRPr>
          </a:p>
        </p:txBody>
      </p:sp>
      <p:sp>
        <p:nvSpPr>
          <p:cNvPr id="20" name="Rectangle 19"/>
          <p:cNvSpPr/>
          <p:nvPr/>
        </p:nvSpPr>
        <p:spPr>
          <a:xfrm rot="3414512">
            <a:off x="2085983" y="4584941"/>
            <a:ext cx="1489636" cy="546468"/>
          </a:xfrm>
          <a:prstGeom prst="rect">
            <a:avLst/>
          </a:prstGeom>
          <a:noFill/>
        </p:spPr>
        <p:txBody>
          <a:bodyPr wrap="none" lIns="91440" tIns="45720" rIns="91440" bIns="45720">
            <a:prstTxWarp prst="textArchDown">
              <a:avLst>
                <a:gd name="adj" fmla="val 75727"/>
              </a:avLst>
            </a:prstTxWarp>
            <a:spAutoFit/>
          </a:bodyPr>
          <a:lstStyle/>
          <a:p>
            <a:pPr algn="ctr"/>
            <a:r>
              <a:rPr lang="en-US" sz="800" b="1" dirty="0" smtClean="0">
                <a:ln w="10541" cmpd="sng">
                  <a:solidFill>
                    <a:schemeClr val="bg2">
                      <a:lumMod val="25000"/>
                    </a:schemeClr>
                  </a:solidFill>
                  <a:prstDash val="solid"/>
                </a:ln>
                <a:solidFill>
                  <a:schemeClr val="bg2">
                    <a:lumMod val="25000"/>
                  </a:schemeClr>
                </a:solidFill>
              </a:rPr>
              <a:t>GOODS MOVEMENT</a:t>
            </a:r>
            <a:endParaRPr lang="en-US" sz="800" b="1" cap="none" spc="0" dirty="0">
              <a:ln w="10541" cmpd="sng">
                <a:solidFill>
                  <a:schemeClr val="bg2">
                    <a:lumMod val="25000"/>
                  </a:schemeClr>
                </a:solidFill>
                <a:prstDash val="solid"/>
              </a:ln>
              <a:solidFill>
                <a:schemeClr val="bg2">
                  <a:lumMod val="25000"/>
                </a:schemeClr>
              </a:solidFill>
              <a:effectLst/>
            </a:endParaRPr>
          </a:p>
        </p:txBody>
      </p:sp>
      <p:sp>
        <p:nvSpPr>
          <p:cNvPr id="21" name="Rectangle 20"/>
          <p:cNvSpPr/>
          <p:nvPr/>
        </p:nvSpPr>
        <p:spPr>
          <a:xfrm rot="11648483">
            <a:off x="2342450" y="2323559"/>
            <a:ext cx="2022349" cy="2428366"/>
          </a:xfrm>
          <a:prstGeom prst="rect">
            <a:avLst/>
          </a:prstGeom>
          <a:noFill/>
        </p:spPr>
        <p:txBody>
          <a:bodyPr wrap="none" lIns="91440" tIns="45720" rIns="91440" bIns="45720">
            <a:prstTxWarp prst="textCircle">
              <a:avLst/>
            </a:prstTxWarp>
            <a:spAutoFit/>
          </a:bodyPr>
          <a:lstStyle/>
          <a:p>
            <a:pPr algn="ctr"/>
            <a:r>
              <a:rPr lang="en-US" sz="800" b="1" dirty="0" smtClean="0">
                <a:ln w="10541" cmpd="sng">
                  <a:solidFill>
                    <a:srgbClr val="46724D"/>
                  </a:solidFill>
                  <a:prstDash val="solid"/>
                </a:ln>
                <a:solidFill>
                  <a:srgbClr val="3C6242"/>
                </a:solidFill>
              </a:rPr>
              <a:t>AIR QUALITY INITIATIVES</a:t>
            </a:r>
            <a:endParaRPr lang="en-US" sz="800" b="1" cap="none" spc="0" dirty="0">
              <a:ln w="10541" cmpd="sng">
                <a:solidFill>
                  <a:srgbClr val="46724D"/>
                </a:solidFill>
                <a:prstDash val="solid"/>
              </a:ln>
              <a:solidFill>
                <a:srgbClr val="3C6242"/>
              </a:solidFill>
              <a:effectLst/>
            </a:endParaRPr>
          </a:p>
        </p:txBody>
      </p:sp>
      <p:sp>
        <p:nvSpPr>
          <p:cNvPr id="22" name="Rectangle 21"/>
          <p:cNvSpPr/>
          <p:nvPr/>
        </p:nvSpPr>
        <p:spPr>
          <a:xfrm rot="14799376">
            <a:off x="2903543" y="1440434"/>
            <a:ext cx="2335327" cy="3159746"/>
          </a:xfrm>
          <a:prstGeom prst="rect">
            <a:avLst/>
          </a:prstGeom>
          <a:noFill/>
        </p:spPr>
        <p:txBody>
          <a:bodyPr wrap="none" lIns="91440" tIns="45720" rIns="91440" bIns="45720">
            <a:prstTxWarp prst="textCircle">
              <a:avLst>
                <a:gd name="adj" fmla="val 10829160"/>
              </a:avLst>
            </a:prstTxWarp>
            <a:spAutoFit/>
          </a:bodyPr>
          <a:lstStyle/>
          <a:p>
            <a:pPr algn="ctr"/>
            <a:r>
              <a:rPr lang="en-US" sz="800" b="1" dirty="0" smtClean="0">
                <a:ln w="6350" cmpd="sng">
                  <a:solidFill>
                    <a:schemeClr val="tx2">
                      <a:lumMod val="75000"/>
                    </a:schemeClr>
                  </a:solidFill>
                  <a:prstDash val="solid"/>
                </a:ln>
                <a:solidFill>
                  <a:schemeClr val="tx2">
                    <a:lumMod val="75000"/>
                  </a:schemeClr>
                </a:solidFill>
                <a:latin typeface="+mj-lt"/>
              </a:rPr>
              <a:t>TRANSPORTATION TECHNOLOGY</a:t>
            </a:r>
            <a:endParaRPr lang="en-US" sz="800" b="1" cap="none" spc="0" dirty="0">
              <a:ln w="6350" cmpd="sng">
                <a:solidFill>
                  <a:schemeClr val="tx2">
                    <a:lumMod val="75000"/>
                  </a:schemeClr>
                </a:solidFill>
                <a:prstDash val="solid"/>
              </a:ln>
              <a:solidFill>
                <a:schemeClr val="tx2">
                  <a:lumMod val="75000"/>
                </a:schemeClr>
              </a:solidFill>
              <a:effectLst/>
            </a:endParaRPr>
          </a:p>
        </p:txBody>
      </p:sp>
      <p:sp>
        <p:nvSpPr>
          <p:cNvPr id="23" name="Action Button: Help 22">
            <a:hlinkClick r:id="" action="ppaction://noaction" highlightClick="1"/>
          </p:cNvPr>
          <p:cNvSpPr/>
          <p:nvPr/>
        </p:nvSpPr>
        <p:spPr>
          <a:xfrm>
            <a:off x="4419600" y="3962400"/>
            <a:ext cx="228600" cy="285750"/>
          </a:xfrm>
          <a:prstGeom prst="actionButtonHelp">
            <a:avLst/>
          </a:prstGeom>
          <a:solidFill>
            <a:schemeClr val="accent4">
              <a:lumMod val="50000"/>
              <a:alpha val="50000"/>
            </a:schemeClr>
          </a:solidFill>
          <a:ln>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triped Right Arrow 29"/>
          <p:cNvSpPr/>
          <p:nvPr/>
        </p:nvSpPr>
        <p:spPr>
          <a:xfrm>
            <a:off x="4194662" y="1663057"/>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triped Right Arrow 30"/>
          <p:cNvSpPr/>
          <p:nvPr/>
        </p:nvSpPr>
        <p:spPr>
          <a:xfrm rot="2243919">
            <a:off x="5781383" y="2187259"/>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triped Right Arrow 31"/>
          <p:cNvSpPr/>
          <p:nvPr/>
        </p:nvSpPr>
        <p:spPr>
          <a:xfrm rot="6431450">
            <a:off x="6415311" y="4514850"/>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triped Right Arrow 32"/>
          <p:cNvSpPr/>
          <p:nvPr/>
        </p:nvSpPr>
        <p:spPr>
          <a:xfrm rot="8643934">
            <a:off x="5530355" y="5625472"/>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triped Right Arrow 33"/>
          <p:cNvSpPr/>
          <p:nvPr/>
        </p:nvSpPr>
        <p:spPr>
          <a:xfrm rot="13058867">
            <a:off x="2917437" y="5534025"/>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triped Right Arrow 34"/>
          <p:cNvSpPr/>
          <p:nvPr/>
        </p:nvSpPr>
        <p:spPr>
          <a:xfrm rot="15525596">
            <a:off x="2093808" y="4230952"/>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riped Right Arrow 35"/>
          <p:cNvSpPr/>
          <p:nvPr/>
        </p:nvSpPr>
        <p:spPr>
          <a:xfrm rot="18551326">
            <a:off x="2496611" y="2515594"/>
            <a:ext cx="453538" cy="72430"/>
          </a:xfrm>
          <a:prstGeom prst="striped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819899" y="1562100"/>
            <a:ext cx="2219326" cy="1392689"/>
          </a:xfrm>
          <a:prstGeom prst="rect">
            <a:avLst/>
          </a:prstGeom>
          <a:solidFill>
            <a:schemeClr val="bg1">
              <a:lumMod val="50000"/>
              <a:alpha val="50000"/>
            </a:schemeClr>
          </a:solidFill>
        </p:spPr>
        <p:txBody>
          <a:bodyPr wrap="square" rtlCol="0">
            <a:spAutoFit/>
          </a:bodyPr>
          <a:lstStyle/>
          <a:p>
            <a:pPr lvl="0">
              <a:buFont typeface="Symbol"/>
              <a:buChar char="·"/>
            </a:pPr>
            <a:r>
              <a:rPr lang="en-US" sz="850" b="1" dirty="0" smtClean="0">
                <a:solidFill>
                  <a:srgbClr val="0B130C"/>
                </a:solidFill>
              </a:rPr>
              <a:t>Major Corridor Study  (MCS) </a:t>
            </a:r>
            <a:r>
              <a:rPr lang="en-US" sz="800" b="1" dirty="0" smtClean="0">
                <a:solidFill>
                  <a:schemeClr val="accent4">
                    <a:lumMod val="50000"/>
                  </a:schemeClr>
                </a:solidFill>
              </a:rPr>
              <a:t>c/</a:t>
            </a:r>
            <a:r>
              <a:rPr lang="en-US" sz="800" b="1" i="1" dirty="0" smtClean="0">
                <a:solidFill>
                  <a:schemeClr val="accent4">
                    <a:lumMod val="50000"/>
                  </a:schemeClr>
                </a:solidFill>
              </a:rPr>
              <a:t>2005</a:t>
            </a:r>
            <a:r>
              <a:rPr lang="en-US" sz="850" b="1" dirty="0" smtClean="0">
                <a:solidFill>
                  <a:srgbClr val="0B130C"/>
                </a:solidFill>
              </a:rPr>
              <a:t>  </a:t>
            </a:r>
          </a:p>
          <a:p>
            <a:pPr lvl="0"/>
            <a:r>
              <a:rPr lang="en-US" sz="850" b="1" dirty="0" smtClean="0">
                <a:solidFill>
                  <a:srgbClr val="0B130C"/>
                </a:solidFill>
                <a:sym typeface="Symbol"/>
              </a:rPr>
              <a:t>EIR/EIS </a:t>
            </a:r>
            <a:r>
              <a:rPr lang="en-US" sz="800" b="1" i="1" dirty="0" smtClean="0">
                <a:solidFill>
                  <a:schemeClr val="accent4">
                    <a:lumMod val="50000"/>
                  </a:schemeClr>
                </a:solidFill>
                <a:sym typeface="Symbol"/>
              </a:rPr>
              <a:t>pc/2013</a:t>
            </a:r>
            <a:endParaRPr lang="en-US" sz="800" b="1" dirty="0" smtClean="0">
              <a:solidFill>
                <a:schemeClr val="accent4">
                  <a:lumMod val="50000"/>
                </a:schemeClr>
              </a:solidFill>
            </a:endParaRPr>
          </a:p>
          <a:p>
            <a:pPr lvl="0"/>
            <a:r>
              <a:rPr lang="en-US" sz="850" b="1" dirty="0" smtClean="0">
                <a:solidFill>
                  <a:srgbClr val="0B130C"/>
                </a:solidFill>
                <a:sym typeface="Symbol"/>
              </a:rPr>
              <a:t>I-710 General Purpose Lanes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Freight Corridor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Arterial Highways </a:t>
            </a:r>
            <a:r>
              <a:rPr lang="en-US" sz="850" b="1" i="1" dirty="0" smtClean="0">
                <a:solidFill>
                  <a:schemeClr val="accent4">
                    <a:lumMod val="50000"/>
                  </a:schemeClr>
                </a:solidFill>
                <a:sym typeface="Symbol"/>
              </a:rPr>
              <a:t>pp </a:t>
            </a:r>
          </a:p>
          <a:p>
            <a:pPr lvl="0"/>
            <a:r>
              <a:rPr lang="en-US" sz="850" b="1" dirty="0" smtClean="0">
                <a:solidFill>
                  <a:srgbClr val="0B130C"/>
                </a:solidFill>
                <a:sym typeface="Symbol"/>
              </a:rPr>
              <a:t>I-710 Early Action Projects </a:t>
            </a:r>
            <a:r>
              <a:rPr lang="en-US" sz="850" b="1" i="1" dirty="0" smtClean="0">
                <a:solidFill>
                  <a:schemeClr val="accent4">
                    <a:lumMod val="50000"/>
                  </a:schemeClr>
                </a:solidFill>
                <a:sym typeface="Symbol"/>
              </a:rPr>
              <a:t>pp-uw</a:t>
            </a:r>
          </a:p>
          <a:p>
            <a:pPr lvl="0"/>
            <a:r>
              <a:rPr lang="en-US" sz="850" b="1" dirty="0" smtClean="0">
                <a:sym typeface="Symbol"/>
              </a:rPr>
              <a:t>I-710 Early Action Sound Walls </a:t>
            </a:r>
            <a:r>
              <a:rPr lang="en-US" sz="850" b="1" i="1" dirty="0" smtClean="0">
                <a:solidFill>
                  <a:schemeClr val="accent4">
                    <a:lumMod val="50000"/>
                  </a:schemeClr>
                </a:solidFill>
                <a:sym typeface="Symbol"/>
              </a:rPr>
              <a:t>pp- pc/2012</a:t>
            </a:r>
          </a:p>
          <a:p>
            <a:pPr lvl="0"/>
            <a:r>
              <a:rPr lang="en-US" sz="850" b="1" dirty="0" smtClean="0">
                <a:solidFill>
                  <a:srgbClr val="0B130C"/>
                </a:solidFill>
                <a:sym typeface="Symbol"/>
              </a:rPr>
              <a:t>I-710 Freight Corridor Public/Private  </a:t>
            </a:r>
          </a:p>
          <a:p>
            <a:pPr lvl="0"/>
            <a:r>
              <a:rPr lang="en-US" sz="850" b="1" dirty="0" smtClean="0">
                <a:solidFill>
                  <a:srgbClr val="0B130C"/>
                </a:solidFill>
                <a:sym typeface="Symbol"/>
              </a:rPr>
              <a:t>  Partnership Study  </a:t>
            </a:r>
            <a:r>
              <a:rPr lang="en-US" sz="800" b="1" i="1" dirty="0" smtClean="0">
                <a:solidFill>
                  <a:schemeClr val="accent4">
                    <a:lumMod val="50000"/>
                  </a:schemeClr>
                </a:solidFill>
                <a:sym typeface="Symbol"/>
              </a:rPr>
              <a:t>pc/2012</a:t>
            </a:r>
          </a:p>
          <a:p>
            <a:pPr lvl="0"/>
            <a:r>
              <a:rPr lang="en-US" sz="800" b="1" dirty="0" smtClean="0">
                <a:solidFill>
                  <a:srgbClr val="0B130C"/>
                </a:solidFill>
                <a:sym typeface="Symbol"/>
              </a:rPr>
              <a:t>I-710 Utility Relocation Studies </a:t>
            </a:r>
            <a:r>
              <a:rPr lang="en-US" sz="800" b="1" i="1" dirty="0" smtClean="0">
                <a:solidFill>
                  <a:schemeClr val="accent4">
                    <a:lumMod val="50000"/>
                  </a:schemeClr>
                </a:solidFill>
                <a:sym typeface="Symbol"/>
              </a:rPr>
              <a:t>pp-pc 2012 </a:t>
            </a:r>
          </a:p>
        </p:txBody>
      </p:sp>
      <p:sp>
        <p:nvSpPr>
          <p:cNvPr id="39" name="TextBox 38"/>
          <p:cNvSpPr txBox="1"/>
          <p:nvPr/>
        </p:nvSpPr>
        <p:spPr>
          <a:xfrm>
            <a:off x="6972300" y="5172075"/>
            <a:ext cx="2076450" cy="1638910"/>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High Speed Rail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Metrolink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Amtrak </a:t>
            </a:r>
            <a:r>
              <a:rPr lang="en-US" sz="850" b="1" i="1" dirty="0" smtClean="0">
                <a:solidFill>
                  <a:schemeClr val="accent4">
                    <a:lumMod val="50000"/>
                  </a:schemeClr>
                </a:solidFill>
                <a:sym typeface="Symbol"/>
              </a:rPr>
              <a:t>uwo</a:t>
            </a:r>
          </a:p>
          <a:p>
            <a:pPr lvl="0"/>
            <a:r>
              <a:rPr lang="en-US" sz="850" b="1" dirty="0" smtClean="0">
                <a:solidFill>
                  <a:srgbClr val="0B130C"/>
                </a:solidFill>
                <a:sym typeface="Symbol"/>
              </a:rPr>
              <a:t>PE/W. Santa Ana Branch Study .</a:t>
            </a:r>
          </a:p>
          <a:p>
            <a:pPr lvl="0"/>
            <a:r>
              <a:rPr lang="en-US" sz="800" b="1" i="1" dirty="0" smtClean="0">
                <a:solidFill>
                  <a:schemeClr val="accent4">
                    <a:lumMod val="50000"/>
                  </a:schemeClr>
                </a:solidFill>
                <a:sym typeface="Symbol"/>
              </a:rPr>
              <a:t>  pc/2012</a:t>
            </a:r>
          </a:p>
          <a:p>
            <a:pPr lvl="0"/>
            <a:r>
              <a:rPr lang="en-US" sz="800" b="1" dirty="0" smtClean="0">
                <a:sym typeface="Symbol"/>
              </a:rPr>
              <a:t>Orange Line Development Authority   </a:t>
            </a:r>
          </a:p>
          <a:p>
            <a:pPr lvl="0"/>
            <a:r>
              <a:rPr lang="en-US" sz="800" b="1" dirty="0" smtClean="0">
                <a:sym typeface="Symbol"/>
              </a:rPr>
              <a:t>   Studies (OLDA) </a:t>
            </a:r>
            <a:r>
              <a:rPr lang="en-US" sz="800" b="1" i="1" dirty="0" smtClean="0">
                <a:solidFill>
                  <a:schemeClr val="accent4">
                    <a:lumMod val="50000"/>
                  </a:schemeClr>
                </a:solidFill>
                <a:sym typeface="Symbol"/>
              </a:rPr>
              <a:t>uw</a:t>
            </a:r>
          </a:p>
          <a:p>
            <a:pPr lvl="0"/>
            <a:r>
              <a:rPr lang="en-US" sz="850" b="1" dirty="0" smtClean="0">
                <a:solidFill>
                  <a:srgbClr val="0B130C"/>
                </a:solidFill>
                <a:sym typeface="Symbol"/>
              </a:rPr>
              <a:t>Eastside Extension Study</a:t>
            </a:r>
            <a:r>
              <a:rPr lang="en-US" sz="800" b="1" dirty="0" smtClean="0">
                <a:solidFill>
                  <a:schemeClr val="accent4">
                    <a:lumMod val="50000"/>
                  </a:schemeClr>
                </a:solidFill>
                <a:sym typeface="Symbol"/>
              </a:rPr>
              <a:t> </a:t>
            </a:r>
            <a:r>
              <a:rPr lang="en-US" sz="800" b="1" i="1" dirty="0" smtClean="0">
                <a:solidFill>
                  <a:schemeClr val="accent4">
                    <a:lumMod val="50000"/>
                  </a:schemeClr>
                </a:solidFill>
                <a:sym typeface="Symbol"/>
              </a:rPr>
              <a:t>pc/2012</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Local, Sub-Regional and Regional Bus   </a:t>
            </a:r>
          </a:p>
          <a:p>
            <a:pPr lvl="0"/>
            <a:r>
              <a:rPr lang="en-US" sz="850" b="1" dirty="0" smtClean="0">
                <a:solidFill>
                  <a:srgbClr val="0B130C"/>
                </a:solidFill>
                <a:sym typeface="Symbol"/>
              </a:rPr>
              <a:t>  Service Improvements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Light Rail and Bus Services, including </a:t>
            </a:r>
          </a:p>
          <a:p>
            <a:pPr lvl="0"/>
            <a:r>
              <a:rPr lang="en-US" sz="850" b="1" dirty="0" smtClean="0">
                <a:solidFill>
                  <a:srgbClr val="0B130C"/>
                </a:solidFill>
                <a:sym typeface="Symbol"/>
              </a:rPr>
              <a:t>  Green Line, Blue Line &amp; Orange Line </a:t>
            </a:r>
            <a:r>
              <a:rPr lang="en-US" sz="850" b="1" i="1" dirty="0" smtClean="0">
                <a:solidFill>
                  <a:schemeClr val="accent4">
                    <a:lumMod val="50000"/>
                  </a:schemeClr>
                </a:solidFill>
                <a:sym typeface="Symbol"/>
              </a:rPr>
              <a:t>uw </a:t>
            </a:r>
            <a:endParaRPr lang="en-US" sz="850" dirty="0"/>
          </a:p>
        </p:txBody>
      </p:sp>
      <p:sp>
        <p:nvSpPr>
          <p:cNvPr id="41" name="TextBox 40"/>
          <p:cNvSpPr txBox="1"/>
          <p:nvPr/>
        </p:nvSpPr>
        <p:spPr>
          <a:xfrm>
            <a:off x="76200" y="3672007"/>
            <a:ext cx="1893995" cy="1661993"/>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Gateway Cities </a:t>
            </a:r>
          </a:p>
          <a:p>
            <a:pPr lvl="0"/>
            <a:r>
              <a:rPr lang="en-US" sz="850" b="1" dirty="0" smtClean="0">
                <a:solidFill>
                  <a:srgbClr val="0B130C"/>
                </a:solidFill>
              </a:rPr>
              <a:t>  </a:t>
            </a:r>
            <a:r>
              <a:rPr lang="en-US" sz="850" b="1" dirty="0" smtClean="0"/>
              <a:t>Air</a:t>
            </a:r>
            <a:r>
              <a:rPr lang="en-US" sz="850" b="1" dirty="0" smtClean="0">
                <a:solidFill>
                  <a:srgbClr val="0B130C"/>
                </a:solidFill>
              </a:rPr>
              <a:t> Quality Action Plan </a:t>
            </a:r>
            <a:r>
              <a:rPr lang="en-US" sz="800" b="1" i="1" dirty="0" smtClean="0">
                <a:solidFill>
                  <a:schemeClr val="accent4">
                    <a:lumMod val="50000"/>
                  </a:schemeClr>
                </a:solidFill>
              </a:rPr>
              <a:t>pp-pc/2012</a:t>
            </a:r>
            <a:r>
              <a:rPr lang="en-US" sz="800" b="1" dirty="0" smtClean="0">
                <a:solidFill>
                  <a:schemeClr val="accent5">
                    <a:lumMod val="75000"/>
                  </a:schemeClr>
                </a:solidFill>
              </a:rPr>
              <a:t> </a:t>
            </a:r>
          </a:p>
          <a:p>
            <a:pPr lvl="0"/>
            <a:r>
              <a:rPr lang="en-US" sz="850" b="1" dirty="0" smtClean="0">
                <a:solidFill>
                  <a:srgbClr val="0B130C"/>
                </a:solidFill>
                <a:sym typeface="Symbol"/>
              </a:rPr>
              <a:t>POLB and POLA Clean Air Action </a:t>
            </a:r>
          </a:p>
          <a:p>
            <a:pPr lvl="0"/>
            <a:r>
              <a:rPr lang="en-US" sz="850" b="1" dirty="0" smtClean="0">
                <a:solidFill>
                  <a:srgbClr val="0B130C"/>
                </a:solidFill>
                <a:sym typeface="Symbol"/>
              </a:rPr>
              <a:t>  Plan (CAAP)  </a:t>
            </a:r>
            <a:r>
              <a:rPr lang="en-US" sz="850" b="1" i="1" dirty="0" smtClean="0">
                <a:solidFill>
                  <a:schemeClr val="accent4">
                    <a:lumMod val="50000"/>
                  </a:schemeClr>
                </a:solidFill>
                <a:sym typeface="Symbol"/>
              </a:rPr>
              <a:t>uwo</a:t>
            </a:r>
            <a:r>
              <a:rPr lang="en-US" sz="850" b="1" dirty="0" smtClean="0">
                <a:solidFill>
                  <a:srgbClr val="0B130C"/>
                </a:solidFill>
                <a:sym typeface="Symbol"/>
              </a:rPr>
              <a:t>-</a:t>
            </a:r>
            <a:r>
              <a:rPr lang="en-US" sz="800" b="1" i="1" dirty="0" smtClean="0">
                <a:solidFill>
                  <a:schemeClr val="accent4">
                    <a:lumMod val="50000"/>
                  </a:schemeClr>
                </a:solidFill>
                <a:sym typeface="Symbol"/>
              </a:rPr>
              <a:t>c/2006</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Railroad Equipment Upgrades </a:t>
            </a:r>
            <a:r>
              <a:rPr lang="en-US" sz="850" b="1" i="1" dirty="0" smtClean="0">
                <a:solidFill>
                  <a:schemeClr val="accent4">
                    <a:lumMod val="50000"/>
                  </a:schemeClr>
                </a:solidFill>
                <a:sym typeface="Symbol"/>
              </a:rPr>
              <a:t>uwo</a:t>
            </a:r>
            <a:endParaRPr lang="en-US" sz="850" b="1" dirty="0" smtClean="0">
              <a:solidFill>
                <a:srgbClr val="0B130C"/>
              </a:solidFill>
              <a:sym typeface="Symbol"/>
            </a:endParaRPr>
          </a:p>
          <a:p>
            <a:pPr lvl="0"/>
            <a:r>
              <a:rPr lang="en-US" sz="850" b="1" dirty="0" smtClean="0">
                <a:solidFill>
                  <a:srgbClr val="0B130C"/>
                </a:solidFill>
                <a:sym typeface="Symbol"/>
              </a:rPr>
              <a:t>GCCOG as Sub-Regional Sustainable </a:t>
            </a:r>
          </a:p>
          <a:p>
            <a:pPr lvl="0"/>
            <a:r>
              <a:rPr lang="en-US" sz="850" b="1" dirty="0" smtClean="0">
                <a:solidFill>
                  <a:srgbClr val="0B130C"/>
                </a:solidFill>
                <a:sym typeface="Symbol"/>
              </a:rPr>
              <a:t>  Communities Strategy SB375 (and </a:t>
            </a:r>
          </a:p>
          <a:p>
            <a:pPr lvl="0"/>
            <a:r>
              <a:rPr lang="en-US" sz="850" b="1" dirty="0" smtClean="0">
                <a:solidFill>
                  <a:srgbClr val="0B130C"/>
                </a:solidFill>
                <a:sym typeface="Symbol"/>
              </a:rPr>
              <a:t>  AB 32) Delegation</a:t>
            </a:r>
            <a:r>
              <a:rPr lang="en-US" sz="850" b="1" dirty="0" smtClean="0">
                <a:solidFill>
                  <a:schemeClr val="accent4">
                    <a:lumMod val="50000"/>
                  </a:schemeClr>
                </a:solidFill>
                <a:sym typeface="Symbol"/>
              </a:rPr>
              <a:t> </a:t>
            </a:r>
            <a:r>
              <a:rPr lang="en-US" sz="850" b="1" i="1" dirty="0" smtClean="0">
                <a:solidFill>
                  <a:schemeClr val="accent4">
                    <a:lumMod val="50000"/>
                  </a:schemeClr>
                </a:solidFill>
                <a:sym typeface="Symbol"/>
              </a:rPr>
              <a:t>c/2011</a:t>
            </a:r>
            <a:endParaRPr lang="en-US" sz="850" b="1" i="1" dirty="0" smtClean="0">
              <a:solidFill>
                <a:srgbClr val="0B130C"/>
              </a:solidFill>
              <a:sym typeface="Symbol"/>
            </a:endParaRPr>
          </a:p>
          <a:p>
            <a:pPr lvl="0"/>
            <a:r>
              <a:rPr lang="en-US" sz="850" b="1" dirty="0" smtClean="0">
                <a:solidFill>
                  <a:srgbClr val="0B130C"/>
                </a:solidFill>
                <a:sym typeface="Symbol"/>
              </a:rPr>
              <a:t>I-710 Air Quality/Health Risk </a:t>
            </a:r>
          </a:p>
          <a:p>
            <a:pPr lvl="0"/>
            <a:r>
              <a:rPr lang="en-US" sz="850" b="1" dirty="0" smtClean="0">
                <a:solidFill>
                  <a:srgbClr val="0B130C"/>
                </a:solidFill>
                <a:sym typeface="Symbol"/>
              </a:rPr>
              <a:t>  Assessment </a:t>
            </a:r>
            <a:r>
              <a:rPr lang="en-US" sz="800" b="1" i="1" dirty="0" smtClean="0">
                <a:solidFill>
                  <a:schemeClr val="accent4">
                    <a:lumMod val="50000"/>
                  </a:schemeClr>
                </a:solidFill>
                <a:sym typeface="Symbol"/>
              </a:rPr>
              <a:t>pc/2012</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I-710 Freight Corridor with </a:t>
            </a:r>
          </a:p>
          <a:p>
            <a:pPr lvl="0"/>
            <a:r>
              <a:rPr lang="en-US" sz="850" b="1" dirty="0" smtClean="0">
                <a:solidFill>
                  <a:srgbClr val="0B130C"/>
                </a:solidFill>
                <a:sym typeface="Symbol"/>
              </a:rPr>
              <a:t>  Zero-Emission Vehicles  </a:t>
            </a:r>
            <a:r>
              <a:rPr lang="en-US" sz="850" b="1" i="1" dirty="0" smtClean="0">
                <a:solidFill>
                  <a:schemeClr val="accent4">
                    <a:lumMod val="50000"/>
                  </a:schemeClr>
                </a:solidFill>
                <a:sym typeface="Symbol"/>
              </a:rPr>
              <a:t>pp-uw</a:t>
            </a:r>
            <a:endParaRPr lang="en-US" sz="800" i="1" dirty="0">
              <a:solidFill>
                <a:schemeClr val="accent4">
                  <a:lumMod val="50000"/>
                </a:schemeClr>
              </a:solidFill>
            </a:endParaRPr>
          </a:p>
        </p:txBody>
      </p:sp>
      <p:sp>
        <p:nvSpPr>
          <p:cNvPr id="42" name="TextBox 41"/>
          <p:cNvSpPr txBox="1"/>
          <p:nvPr/>
        </p:nvSpPr>
        <p:spPr>
          <a:xfrm>
            <a:off x="76200" y="5562600"/>
            <a:ext cx="1638590" cy="1007968"/>
          </a:xfrm>
          <a:prstGeom prst="rect">
            <a:avLst/>
          </a:prstGeom>
          <a:solidFill>
            <a:schemeClr val="bg1">
              <a:lumMod val="50000"/>
              <a:alpha val="50000"/>
            </a:schemeClr>
          </a:solidFill>
        </p:spPr>
        <p:txBody>
          <a:bodyPr wrap="none" rtlCol="0">
            <a:spAutoFit/>
          </a:bodyPr>
          <a:lstStyle/>
          <a:p>
            <a:pPr lvl="0"/>
            <a:r>
              <a:rPr lang="en-US" sz="850" b="1" dirty="0" smtClean="0">
                <a:sym typeface="Symbol"/>
              </a:rPr>
              <a:t></a:t>
            </a:r>
            <a:r>
              <a:rPr lang="en-US" sz="850" b="1" dirty="0" smtClean="0">
                <a:solidFill>
                  <a:srgbClr val="0B130C"/>
                </a:solidFill>
              </a:rPr>
              <a:t>Grade Separations </a:t>
            </a:r>
            <a:r>
              <a:rPr lang="en-US" sz="800" b="1" i="1" dirty="0" smtClean="0">
                <a:solidFill>
                  <a:schemeClr val="accent4">
                    <a:lumMod val="50000"/>
                  </a:schemeClr>
                </a:solidFill>
              </a:rPr>
              <a:t>uwo</a:t>
            </a:r>
            <a:endParaRPr lang="en-US" sz="800" b="1" dirty="0" smtClean="0">
              <a:solidFill>
                <a:schemeClr val="accent4">
                  <a:lumMod val="50000"/>
                </a:schemeClr>
              </a:solidFill>
            </a:endParaRPr>
          </a:p>
          <a:p>
            <a:pPr lvl="0"/>
            <a:r>
              <a:rPr lang="en-US" sz="850" b="1" dirty="0" smtClean="0">
                <a:solidFill>
                  <a:srgbClr val="0B130C"/>
                </a:solidFill>
                <a:sym typeface="Symbol"/>
              </a:rPr>
              <a:t>Main Line Track Additions </a:t>
            </a:r>
            <a:r>
              <a:rPr lang="en-US" sz="800" b="1" i="1" dirty="0" smtClean="0">
                <a:solidFill>
                  <a:schemeClr val="accent4">
                    <a:lumMod val="50000"/>
                  </a:schemeClr>
                </a:solidFill>
                <a:sym typeface="Symbol"/>
              </a:rPr>
              <a:t>uwo</a:t>
            </a:r>
          </a:p>
          <a:p>
            <a:pPr lvl="0"/>
            <a:r>
              <a:rPr lang="en-US" sz="850" b="1" dirty="0" smtClean="0">
                <a:solidFill>
                  <a:srgbClr val="0B130C"/>
                </a:solidFill>
                <a:sym typeface="Symbol"/>
              </a:rPr>
              <a:t>Rail Yards </a:t>
            </a:r>
            <a:r>
              <a:rPr lang="en-US" sz="850" b="1" i="1" dirty="0" smtClean="0">
                <a:solidFill>
                  <a:schemeClr val="accent4">
                    <a:lumMod val="50000"/>
                  </a:schemeClr>
                </a:solidFill>
                <a:sym typeface="Symbol"/>
              </a:rPr>
              <a:t>uwo</a:t>
            </a:r>
            <a:endParaRPr lang="en-US" sz="850" b="1" dirty="0" smtClean="0">
              <a:solidFill>
                <a:srgbClr val="0B130C"/>
              </a:solidFill>
              <a:sym typeface="Symbol"/>
            </a:endParaRPr>
          </a:p>
          <a:p>
            <a:pPr lvl="0"/>
            <a:r>
              <a:rPr lang="en-US" sz="850" b="1" dirty="0" smtClean="0">
                <a:solidFill>
                  <a:srgbClr val="0B130C"/>
                </a:solidFill>
                <a:sym typeface="Symbol"/>
              </a:rPr>
              <a:t>SCAG Goods Movement Study </a:t>
            </a:r>
          </a:p>
          <a:p>
            <a:pPr lvl="0"/>
            <a:r>
              <a:rPr lang="en-US" sz="850" b="1" i="1" dirty="0" smtClean="0">
                <a:solidFill>
                  <a:srgbClr val="0B130C"/>
                </a:solidFill>
                <a:sym typeface="Symbol"/>
              </a:rPr>
              <a:t> </a:t>
            </a:r>
            <a:r>
              <a:rPr lang="en-US" sz="800" b="1" i="1" dirty="0" smtClean="0">
                <a:solidFill>
                  <a:schemeClr val="accent4">
                    <a:lumMod val="50000"/>
                  </a:schemeClr>
                </a:solidFill>
                <a:sym typeface="Symbol"/>
              </a:rPr>
              <a:t> pc/2012</a:t>
            </a:r>
          </a:p>
          <a:p>
            <a:pPr lvl="0"/>
            <a:r>
              <a:rPr lang="en-US" sz="850" b="1" dirty="0" smtClean="0">
                <a:solidFill>
                  <a:srgbClr val="0B130C"/>
                </a:solidFill>
                <a:sym typeface="Symbol"/>
              </a:rPr>
              <a:t>I-710 Freight Corridor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PierPASS </a:t>
            </a:r>
            <a:r>
              <a:rPr lang="en-US" sz="800" b="1" i="1" dirty="0" smtClean="0">
                <a:solidFill>
                  <a:schemeClr val="accent4">
                    <a:lumMod val="50000"/>
                  </a:schemeClr>
                </a:solidFill>
                <a:sym typeface="Symbol"/>
              </a:rPr>
              <a:t>c/2005</a:t>
            </a:r>
            <a:endParaRPr lang="en-US" sz="800" b="1" dirty="0" smtClean="0">
              <a:solidFill>
                <a:schemeClr val="accent4">
                  <a:lumMod val="50000"/>
                </a:schemeClr>
              </a:solidFill>
              <a:sym typeface="Symbol"/>
            </a:endParaRPr>
          </a:p>
        </p:txBody>
      </p:sp>
      <p:sp>
        <p:nvSpPr>
          <p:cNvPr id="43" name="TextBox 42"/>
          <p:cNvSpPr txBox="1"/>
          <p:nvPr/>
        </p:nvSpPr>
        <p:spPr>
          <a:xfrm>
            <a:off x="3533775" y="4572000"/>
            <a:ext cx="2057400" cy="1261884"/>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Goods Movement  Coordination  with  </a:t>
            </a:r>
          </a:p>
          <a:p>
            <a:pPr lvl="0"/>
            <a:r>
              <a:rPr lang="en-US" sz="850" b="1" dirty="0" smtClean="0">
                <a:solidFill>
                  <a:srgbClr val="0B130C"/>
                </a:solidFill>
              </a:rPr>
              <a:t>Logistic Industry Participation </a:t>
            </a:r>
            <a:r>
              <a:rPr lang="en-US" sz="850" b="1" i="1" dirty="0" smtClean="0">
                <a:solidFill>
                  <a:schemeClr val="accent4">
                    <a:lumMod val="50000"/>
                  </a:schemeClr>
                </a:solidFill>
              </a:rPr>
              <a:t>uw</a:t>
            </a:r>
          </a:p>
          <a:p>
            <a:pPr lvl="0"/>
            <a:r>
              <a:rPr lang="en-US" sz="850" b="1" dirty="0" smtClean="0">
                <a:solidFill>
                  <a:srgbClr val="0B130C"/>
                </a:solidFill>
                <a:sym typeface="Symbol"/>
              </a:rPr>
              <a:t>State/Federal Agencies Participation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Additional Funding for All Infrastructure Improvements  </a:t>
            </a:r>
            <a:r>
              <a:rPr lang="en-US" sz="850" b="1" i="1" dirty="0" smtClean="0">
                <a:solidFill>
                  <a:schemeClr val="accent4">
                    <a:lumMod val="50000"/>
                  </a:schemeClr>
                </a:solidFill>
                <a:sym typeface="Symbol"/>
              </a:rPr>
              <a:t>uw</a:t>
            </a:r>
          </a:p>
          <a:p>
            <a:pPr lvl="0"/>
            <a:r>
              <a:rPr lang="en-US" sz="850" b="1" dirty="0" smtClean="0">
                <a:solidFill>
                  <a:srgbClr val="0B130C"/>
                </a:solidFill>
                <a:sym typeface="Symbol"/>
              </a:rPr>
              <a:t>Zero-Emission Transportation Technology  Implementation  / Business Plan / Demonstration Projects  </a:t>
            </a:r>
            <a:r>
              <a:rPr lang="en-US" sz="850" b="1" i="1" dirty="0" smtClean="0">
                <a:solidFill>
                  <a:schemeClr val="accent4">
                    <a:lumMod val="50000"/>
                  </a:schemeClr>
                </a:solidFill>
                <a:sym typeface="Symbol"/>
              </a:rPr>
              <a:t>pp</a:t>
            </a:r>
          </a:p>
          <a:p>
            <a:endParaRPr lang="en-US" sz="800" dirty="0">
              <a:solidFill>
                <a:srgbClr val="0B130C"/>
              </a:solidFill>
            </a:endParaRPr>
          </a:p>
        </p:txBody>
      </p:sp>
      <p:sp>
        <p:nvSpPr>
          <p:cNvPr id="44" name="TextBox 43"/>
          <p:cNvSpPr txBox="1"/>
          <p:nvPr/>
        </p:nvSpPr>
        <p:spPr>
          <a:xfrm>
            <a:off x="7286625" y="1390650"/>
            <a:ext cx="1739579" cy="215444"/>
          </a:xfrm>
          <a:prstGeom prst="rect">
            <a:avLst/>
          </a:prstGeom>
          <a:solidFill>
            <a:schemeClr val="accent5"/>
          </a:solidFill>
          <a:ln w="12700">
            <a:solidFill>
              <a:schemeClr val="accent5"/>
            </a:solidFill>
          </a:ln>
        </p:spPr>
        <p:txBody>
          <a:bodyPr wrap="none" rtlCol="0">
            <a:spAutoFit/>
          </a:bodyPr>
          <a:lstStyle/>
          <a:p>
            <a:r>
              <a:rPr lang="en-US" sz="800" b="1" dirty="0" smtClean="0">
                <a:solidFill>
                  <a:srgbClr val="FFFFFF"/>
                </a:solidFill>
                <a:latin typeface="+mj-lt"/>
              </a:rPr>
              <a:t>I-710 TRANSPORTATION INITIATIVES</a:t>
            </a:r>
            <a:endParaRPr lang="en-US" sz="800" b="1" dirty="0">
              <a:solidFill>
                <a:srgbClr val="FFFFFF"/>
              </a:solidFill>
              <a:latin typeface="+mj-lt"/>
            </a:endParaRPr>
          </a:p>
        </p:txBody>
      </p:sp>
      <p:sp>
        <p:nvSpPr>
          <p:cNvPr id="46" name="TextBox 45"/>
          <p:cNvSpPr txBox="1"/>
          <p:nvPr/>
        </p:nvSpPr>
        <p:spPr>
          <a:xfrm>
            <a:off x="7086600" y="4981575"/>
            <a:ext cx="1951175" cy="215444"/>
          </a:xfrm>
          <a:prstGeom prst="rect">
            <a:avLst/>
          </a:prstGeom>
          <a:solidFill>
            <a:schemeClr val="accent6">
              <a:lumMod val="75000"/>
            </a:schemeClr>
          </a:solidFill>
          <a:ln w="12700">
            <a:solidFill>
              <a:schemeClr val="accent6">
                <a:lumMod val="75000"/>
              </a:schemeClr>
            </a:solidFill>
          </a:ln>
        </p:spPr>
        <p:txBody>
          <a:bodyPr wrap="none" rtlCol="0">
            <a:spAutoFit/>
          </a:bodyPr>
          <a:lstStyle/>
          <a:p>
            <a:r>
              <a:rPr lang="en-US" sz="800" b="1" dirty="0" smtClean="0">
                <a:solidFill>
                  <a:srgbClr val="FFFFFF"/>
                </a:solidFill>
                <a:latin typeface="+mj-lt"/>
              </a:rPr>
              <a:t>TRANSIT AND MULTI-MODAL INITIATIVES</a:t>
            </a:r>
            <a:endParaRPr lang="en-US" sz="800" b="1" dirty="0">
              <a:solidFill>
                <a:srgbClr val="FFFFFF"/>
              </a:solidFill>
              <a:latin typeface="+mj-lt"/>
            </a:endParaRPr>
          </a:p>
        </p:txBody>
      </p:sp>
      <p:sp>
        <p:nvSpPr>
          <p:cNvPr id="48" name="TextBox 47"/>
          <p:cNvSpPr txBox="1"/>
          <p:nvPr/>
        </p:nvSpPr>
        <p:spPr>
          <a:xfrm>
            <a:off x="85725" y="3518356"/>
            <a:ext cx="1252266" cy="215444"/>
          </a:xfrm>
          <a:prstGeom prst="rect">
            <a:avLst/>
          </a:prstGeom>
          <a:solidFill>
            <a:srgbClr val="6EA677"/>
          </a:solidFill>
          <a:ln w="12700">
            <a:solidFill>
              <a:srgbClr val="6EA677"/>
            </a:solidFill>
          </a:ln>
        </p:spPr>
        <p:txBody>
          <a:bodyPr wrap="none" rtlCol="0">
            <a:spAutoFit/>
          </a:bodyPr>
          <a:lstStyle/>
          <a:p>
            <a:r>
              <a:rPr lang="en-US" sz="800" b="1" dirty="0" smtClean="0">
                <a:solidFill>
                  <a:srgbClr val="FFFFFF"/>
                </a:solidFill>
                <a:latin typeface="+mj-lt"/>
              </a:rPr>
              <a:t>AIR QUALITY INITIATIVES</a:t>
            </a:r>
            <a:endParaRPr lang="en-US" sz="800" b="1" dirty="0">
              <a:solidFill>
                <a:srgbClr val="FFFFFF"/>
              </a:solidFill>
              <a:latin typeface="+mj-lt"/>
            </a:endParaRPr>
          </a:p>
        </p:txBody>
      </p:sp>
      <p:sp>
        <p:nvSpPr>
          <p:cNvPr id="49" name="TextBox 48"/>
          <p:cNvSpPr txBox="1"/>
          <p:nvPr/>
        </p:nvSpPr>
        <p:spPr>
          <a:xfrm>
            <a:off x="76200" y="5381625"/>
            <a:ext cx="1050288" cy="215444"/>
          </a:xfrm>
          <a:prstGeom prst="rect">
            <a:avLst/>
          </a:prstGeom>
          <a:solidFill>
            <a:schemeClr val="bg2">
              <a:lumMod val="25000"/>
            </a:schemeClr>
          </a:solidFill>
          <a:ln w="12700">
            <a:solidFill>
              <a:schemeClr val="bg2">
                <a:lumMod val="25000"/>
              </a:schemeClr>
            </a:solidFill>
          </a:ln>
        </p:spPr>
        <p:txBody>
          <a:bodyPr wrap="none" rtlCol="0">
            <a:spAutoFit/>
          </a:bodyPr>
          <a:lstStyle/>
          <a:p>
            <a:r>
              <a:rPr lang="en-US" sz="800" b="1" dirty="0" smtClean="0">
                <a:solidFill>
                  <a:srgbClr val="FFFFFF"/>
                </a:solidFill>
                <a:latin typeface="+mj-lt"/>
              </a:rPr>
              <a:t>GOODS MOVEMENT</a:t>
            </a:r>
            <a:endParaRPr lang="en-US" sz="800" b="1" dirty="0">
              <a:solidFill>
                <a:srgbClr val="FFFFFF"/>
              </a:solidFill>
              <a:latin typeface="+mj-lt"/>
            </a:endParaRPr>
          </a:p>
        </p:txBody>
      </p:sp>
      <p:sp>
        <p:nvSpPr>
          <p:cNvPr id="52" name="TextBox 51"/>
          <p:cNvSpPr txBox="1"/>
          <p:nvPr/>
        </p:nvSpPr>
        <p:spPr>
          <a:xfrm>
            <a:off x="1838325" y="6086475"/>
            <a:ext cx="1438275" cy="746358"/>
          </a:xfrm>
          <a:prstGeom prst="rect">
            <a:avLst/>
          </a:prstGeom>
          <a:solidFill>
            <a:schemeClr val="bg1">
              <a:lumMod val="50000"/>
              <a:alpha val="50000"/>
            </a:schemeClr>
          </a:solidFill>
        </p:spPr>
        <p:txBody>
          <a:bodyPr wrap="square" rtlCol="0">
            <a:spAutoFit/>
          </a:bodyPr>
          <a:lstStyle/>
          <a:p>
            <a:r>
              <a:rPr lang="en-US" sz="850" b="1" i="1" dirty="0" smtClean="0">
                <a:solidFill>
                  <a:schemeClr val="accent4">
                    <a:lumMod val="50000"/>
                  </a:schemeClr>
                </a:solidFill>
              </a:rPr>
              <a:t>c = completed </a:t>
            </a:r>
          </a:p>
          <a:p>
            <a:r>
              <a:rPr lang="en-US" sz="850" b="1" i="1" dirty="0" smtClean="0">
                <a:solidFill>
                  <a:schemeClr val="accent4">
                    <a:lumMod val="50000"/>
                  </a:schemeClr>
                </a:solidFill>
              </a:rPr>
              <a:t>pp = planned project</a:t>
            </a:r>
          </a:p>
          <a:p>
            <a:r>
              <a:rPr lang="en-US" sz="850" b="1" i="1" dirty="0" smtClean="0">
                <a:solidFill>
                  <a:schemeClr val="accent4">
                    <a:lumMod val="50000"/>
                  </a:schemeClr>
                </a:solidFill>
              </a:rPr>
              <a:t>pc= projected completion</a:t>
            </a:r>
          </a:p>
          <a:p>
            <a:r>
              <a:rPr lang="en-US" sz="850" b="1" i="1" dirty="0" smtClean="0">
                <a:solidFill>
                  <a:schemeClr val="accent4">
                    <a:lumMod val="50000"/>
                  </a:schemeClr>
                </a:solidFill>
              </a:rPr>
              <a:t>uw = underway</a:t>
            </a:r>
          </a:p>
          <a:p>
            <a:r>
              <a:rPr lang="en-US" sz="850" b="1" i="1" dirty="0" smtClean="0">
                <a:solidFill>
                  <a:schemeClr val="accent4">
                    <a:lumMod val="50000"/>
                  </a:schemeClr>
                </a:solidFill>
              </a:rPr>
              <a:t>uwo = underway by others</a:t>
            </a:r>
          </a:p>
        </p:txBody>
      </p:sp>
      <p:sp>
        <p:nvSpPr>
          <p:cNvPr id="53" name="TextBox 52"/>
          <p:cNvSpPr txBox="1"/>
          <p:nvPr/>
        </p:nvSpPr>
        <p:spPr>
          <a:xfrm>
            <a:off x="6791325" y="3152775"/>
            <a:ext cx="2257425" cy="1792798"/>
          </a:xfrm>
          <a:prstGeom prst="rect">
            <a:avLst/>
          </a:prstGeom>
          <a:solidFill>
            <a:schemeClr val="bg1">
              <a:lumMod val="50000"/>
              <a:alpha val="50000"/>
            </a:schemeClr>
          </a:solidFill>
        </p:spPr>
        <p:txBody>
          <a:bodyPr wrap="square" rtlCol="0">
            <a:spAutoFit/>
          </a:bodyPr>
          <a:lstStyle/>
          <a:p>
            <a:pPr lvl="0"/>
            <a:r>
              <a:rPr lang="en-US" sz="850" b="1" dirty="0" smtClean="0">
                <a:solidFill>
                  <a:srgbClr val="0B130C"/>
                </a:solidFill>
                <a:sym typeface="Symbol"/>
              </a:rPr>
              <a:t></a:t>
            </a:r>
            <a:r>
              <a:rPr lang="en-US" sz="850" b="1" dirty="0" smtClean="0">
                <a:solidFill>
                  <a:srgbClr val="0B130C"/>
                </a:solidFill>
              </a:rPr>
              <a:t>I-5 Construction  (605 to County Line) </a:t>
            </a:r>
          </a:p>
          <a:p>
            <a:pPr lvl="0"/>
            <a:r>
              <a:rPr lang="en-US" sz="850" b="1" i="1" dirty="0" smtClean="0">
                <a:solidFill>
                  <a:srgbClr val="0B130C"/>
                </a:solidFill>
              </a:rPr>
              <a:t>  </a:t>
            </a:r>
            <a:r>
              <a:rPr lang="en-US" sz="800" b="1" i="1" dirty="0" smtClean="0">
                <a:solidFill>
                  <a:schemeClr val="accent4">
                    <a:lumMod val="50000"/>
                  </a:schemeClr>
                </a:solidFill>
              </a:rPr>
              <a:t>pc/2016</a:t>
            </a:r>
            <a:endParaRPr lang="en-US" sz="800" b="1" dirty="0" smtClean="0">
              <a:solidFill>
                <a:schemeClr val="accent4">
                  <a:lumMod val="50000"/>
                </a:schemeClr>
              </a:solidFill>
            </a:endParaRPr>
          </a:p>
          <a:p>
            <a:pPr lvl="0"/>
            <a:r>
              <a:rPr lang="en-US" sz="850" b="1" dirty="0" smtClean="0">
                <a:solidFill>
                  <a:srgbClr val="0B130C"/>
                </a:solidFill>
                <a:sym typeface="Symbol"/>
              </a:rPr>
              <a:t>I-5 EIR/EIS (605 to 710)  </a:t>
            </a:r>
            <a:r>
              <a:rPr lang="en-US" sz="800" b="1" i="1" dirty="0" smtClean="0">
                <a:solidFill>
                  <a:schemeClr val="accent4">
                    <a:lumMod val="50000"/>
                  </a:schemeClr>
                </a:solidFill>
                <a:sym typeface="Symbol"/>
              </a:rPr>
              <a:t>pc/2012-13</a:t>
            </a:r>
          </a:p>
          <a:p>
            <a:pPr lvl="0"/>
            <a:r>
              <a:rPr lang="en-US" sz="850" b="1" dirty="0" smtClean="0">
                <a:solidFill>
                  <a:srgbClr val="0B130C"/>
                </a:solidFill>
                <a:sym typeface="Symbol"/>
              </a:rPr>
              <a:t>Arterial Highways </a:t>
            </a:r>
            <a:r>
              <a:rPr lang="en-US" sz="850" b="1" i="1" dirty="0" smtClean="0">
                <a:solidFill>
                  <a:schemeClr val="accent4">
                    <a:lumMod val="50000"/>
                  </a:schemeClr>
                </a:solidFill>
                <a:sym typeface="Symbol"/>
              </a:rPr>
              <a:t>pp</a:t>
            </a:r>
          </a:p>
          <a:p>
            <a:pPr lvl="0"/>
            <a:r>
              <a:rPr lang="en-US" sz="850" b="1" dirty="0" smtClean="0">
                <a:sym typeface="Symbol"/>
              </a:rPr>
              <a:t>Master Plan of Arterial Highways </a:t>
            </a:r>
            <a:r>
              <a:rPr lang="en-US" sz="850" b="1" i="1" dirty="0" smtClean="0">
                <a:solidFill>
                  <a:schemeClr val="accent4">
                    <a:lumMod val="50000"/>
                  </a:schemeClr>
                </a:solidFill>
                <a:sym typeface="Symbol"/>
              </a:rPr>
              <a:t>pp</a:t>
            </a:r>
          </a:p>
          <a:p>
            <a:pPr lvl="0"/>
            <a:r>
              <a:rPr lang="en-US" sz="850" b="1" dirty="0" smtClean="0">
                <a:sym typeface="Symbol"/>
              </a:rPr>
              <a:t>Truck Enforcement Facilities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OC/LA Co.  Inter-County  Transportation </a:t>
            </a:r>
          </a:p>
          <a:p>
            <a:pPr lvl="0"/>
            <a:r>
              <a:rPr lang="en-US" sz="850" b="1" dirty="0" smtClean="0">
                <a:solidFill>
                  <a:srgbClr val="0B130C"/>
                </a:solidFill>
                <a:sym typeface="Symbol"/>
              </a:rPr>
              <a:t>   Projects </a:t>
            </a:r>
            <a:r>
              <a:rPr lang="en-US" sz="850" b="1" i="1" dirty="0" smtClean="0">
                <a:solidFill>
                  <a:schemeClr val="accent4">
                    <a:lumMod val="50000"/>
                  </a:schemeClr>
                </a:solidFill>
                <a:sym typeface="Symbol"/>
              </a:rPr>
              <a:t>pp</a:t>
            </a:r>
          </a:p>
          <a:p>
            <a:pPr lvl="0"/>
            <a:r>
              <a:rPr lang="en-US" sz="850" b="1" dirty="0" smtClean="0">
                <a:solidFill>
                  <a:srgbClr val="0B130C"/>
                </a:solidFill>
                <a:sym typeface="Symbol"/>
              </a:rPr>
              <a:t>Bike Lanes</a:t>
            </a:r>
          </a:p>
          <a:p>
            <a:pPr lvl="0"/>
            <a:r>
              <a:rPr lang="en-US" sz="850" b="1" dirty="0" smtClean="0">
                <a:solidFill>
                  <a:srgbClr val="0B130C"/>
                </a:solidFill>
                <a:sym typeface="Symbol"/>
              </a:rPr>
              <a:t>91/605 Needs Assessment  </a:t>
            </a:r>
            <a:r>
              <a:rPr lang="en-US" sz="800" b="1" i="1" dirty="0" smtClean="0">
                <a:solidFill>
                  <a:schemeClr val="accent4">
                    <a:lumMod val="50000"/>
                  </a:schemeClr>
                </a:solidFill>
                <a:sym typeface="Symbol"/>
              </a:rPr>
              <a:t>c/2005</a:t>
            </a:r>
            <a:r>
              <a:rPr lang="en-US" sz="850" b="1" dirty="0" smtClean="0">
                <a:solidFill>
                  <a:srgbClr val="0B130C"/>
                </a:solidFill>
                <a:sym typeface="Symbol"/>
              </a:rPr>
              <a:t>	</a:t>
            </a:r>
          </a:p>
          <a:p>
            <a:pPr lvl="0"/>
            <a:r>
              <a:rPr lang="en-US" sz="850" b="1" dirty="0" smtClean="0">
                <a:solidFill>
                  <a:srgbClr val="0B130C"/>
                </a:solidFill>
                <a:sym typeface="Symbol"/>
              </a:rPr>
              <a:t>91/605/405 Initial Corridor Studies </a:t>
            </a:r>
            <a:r>
              <a:rPr lang="en-US" sz="800" b="1" i="1" dirty="0" smtClean="0">
                <a:solidFill>
                  <a:schemeClr val="accent4">
                    <a:lumMod val="50000"/>
                  </a:schemeClr>
                </a:solidFill>
                <a:sym typeface="Symbol"/>
              </a:rPr>
              <a:t>c/2008</a:t>
            </a:r>
            <a:endParaRPr lang="en-US" sz="800" b="1" dirty="0" smtClean="0">
              <a:solidFill>
                <a:schemeClr val="accent4">
                  <a:lumMod val="50000"/>
                </a:schemeClr>
              </a:solidFill>
              <a:sym typeface="Symbol"/>
            </a:endParaRPr>
          </a:p>
          <a:p>
            <a:pPr lvl="0"/>
            <a:r>
              <a:rPr lang="en-US" sz="850" b="1" dirty="0" smtClean="0">
                <a:solidFill>
                  <a:srgbClr val="0B130C"/>
                </a:solidFill>
                <a:sym typeface="Symbol"/>
              </a:rPr>
              <a:t>91/605/405 Congestion </a:t>
            </a:r>
            <a:r>
              <a:rPr lang="en-US" sz="800" b="1" dirty="0" smtClean="0">
                <a:solidFill>
                  <a:srgbClr val="0B130C"/>
                </a:solidFill>
                <a:sym typeface="Symbol"/>
              </a:rPr>
              <a:t>“</a:t>
            </a:r>
            <a:r>
              <a:rPr lang="en-US" sz="850" b="1" dirty="0" smtClean="0">
                <a:solidFill>
                  <a:srgbClr val="0B130C"/>
                </a:solidFill>
                <a:sym typeface="Symbol"/>
              </a:rPr>
              <a:t>Hot Spot” Projects  </a:t>
            </a:r>
          </a:p>
          <a:p>
            <a:pPr lvl="0"/>
            <a:r>
              <a:rPr lang="en-US" sz="850" b="1" dirty="0" smtClean="0">
                <a:solidFill>
                  <a:srgbClr val="0B130C"/>
                </a:solidFill>
                <a:sym typeface="Symbol"/>
              </a:rPr>
              <a:t>  &amp; Feasibility Analysis  </a:t>
            </a:r>
            <a:r>
              <a:rPr lang="en-US" sz="800" b="1" i="1" dirty="0" smtClean="0">
                <a:solidFill>
                  <a:schemeClr val="accent4">
                    <a:lumMod val="50000"/>
                  </a:schemeClr>
                </a:solidFill>
                <a:sym typeface="Symbol"/>
              </a:rPr>
              <a:t>pc/2012</a:t>
            </a:r>
          </a:p>
        </p:txBody>
      </p:sp>
      <p:sp>
        <p:nvSpPr>
          <p:cNvPr id="54" name="TextBox 53"/>
          <p:cNvSpPr txBox="1"/>
          <p:nvPr/>
        </p:nvSpPr>
        <p:spPr>
          <a:xfrm>
            <a:off x="2200275" y="5895975"/>
            <a:ext cx="533400" cy="215444"/>
          </a:xfrm>
          <a:prstGeom prst="rect">
            <a:avLst/>
          </a:prstGeom>
          <a:solidFill>
            <a:srgbClr val="395D3F"/>
          </a:solidFill>
        </p:spPr>
        <p:txBody>
          <a:bodyPr wrap="square" rtlCol="0">
            <a:spAutoFit/>
          </a:bodyPr>
          <a:lstStyle/>
          <a:p>
            <a:r>
              <a:rPr lang="en-US" sz="800" b="1" dirty="0" smtClean="0">
                <a:solidFill>
                  <a:srgbClr val="FFFFFF"/>
                </a:solidFill>
                <a:latin typeface="+mj-lt"/>
              </a:rPr>
              <a:t>LEGEND</a:t>
            </a:r>
            <a:endParaRPr lang="en-US" sz="800" b="1" dirty="0">
              <a:solidFill>
                <a:srgbClr val="FFFFFF"/>
              </a:solidFill>
              <a:latin typeface="+mj-lt"/>
            </a:endParaRPr>
          </a:p>
        </p:txBody>
      </p:sp>
      <p:sp>
        <p:nvSpPr>
          <p:cNvPr id="56" name="TextBox 55"/>
          <p:cNvSpPr txBox="1"/>
          <p:nvPr/>
        </p:nvSpPr>
        <p:spPr>
          <a:xfrm>
            <a:off x="4038600" y="4343400"/>
            <a:ext cx="1083951" cy="200055"/>
          </a:xfrm>
          <a:prstGeom prst="rect">
            <a:avLst/>
          </a:prstGeom>
          <a:solidFill>
            <a:srgbClr val="C00000"/>
          </a:solidFill>
          <a:ln w="12700">
            <a:solidFill>
              <a:srgbClr val="C00000"/>
            </a:solidFill>
          </a:ln>
        </p:spPr>
        <p:txBody>
          <a:bodyPr wrap="none" rtlCol="0">
            <a:spAutoFit/>
          </a:bodyPr>
          <a:lstStyle/>
          <a:p>
            <a:pPr algn="ctr"/>
            <a:r>
              <a:rPr lang="en-US" sz="700" b="1" dirty="0" smtClean="0">
                <a:solidFill>
                  <a:srgbClr val="FFFFFF"/>
                </a:solidFill>
              </a:rPr>
              <a:t>WHAT’S STILL MISSING?</a:t>
            </a:r>
            <a:endParaRPr lang="en-US" sz="700" b="1" dirty="0">
              <a:solidFill>
                <a:srgbClr val="FFFFFF"/>
              </a:solidFill>
            </a:endParaRPr>
          </a:p>
        </p:txBody>
      </p:sp>
      <p:sp>
        <p:nvSpPr>
          <p:cNvPr id="57" name="TextBox 56"/>
          <p:cNvSpPr txBox="1"/>
          <p:nvPr/>
        </p:nvSpPr>
        <p:spPr>
          <a:xfrm>
            <a:off x="6886575" y="3000375"/>
            <a:ext cx="2153154" cy="215444"/>
          </a:xfrm>
          <a:prstGeom prst="rect">
            <a:avLst/>
          </a:prstGeom>
          <a:solidFill>
            <a:schemeClr val="accent4">
              <a:lumMod val="75000"/>
            </a:schemeClr>
          </a:solidFill>
          <a:ln w="12700">
            <a:solidFill>
              <a:schemeClr val="accent5"/>
            </a:solidFill>
          </a:ln>
        </p:spPr>
        <p:txBody>
          <a:bodyPr wrap="none" rtlCol="0">
            <a:spAutoFit/>
          </a:bodyPr>
          <a:lstStyle/>
          <a:p>
            <a:r>
              <a:rPr lang="en-US" sz="800" b="1" dirty="0" smtClean="0">
                <a:solidFill>
                  <a:srgbClr val="FFFFFF"/>
                </a:solidFill>
                <a:latin typeface="+mj-lt"/>
              </a:rPr>
              <a:t>OTHER MAJOR TRANSPORTATION INITIATIVES</a:t>
            </a:r>
            <a:endParaRPr lang="en-US" sz="800" b="1" dirty="0">
              <a:solidFill>
                <a:srgbClr val="FFFFFF"/>
              </a:solidFill>
              <a:latin typeface="+mj-lt"/>
            </a:endParaRPr>
          </a:p>
        </p:txBody>
      </p:sp>
      <p:sp>
        <p:nvSpPr>
          <p:cNvPr id="60" name="TextBox 59"/>
          <p:cNvSpPr txBox="1"/>
          <p:nvPr/>
        </p:nvSpPr>
        <p:spPr>
          <a:xfrm>
            <a:off x="2733675" y="2752725"/>
            <a:ext cx="3505200" cy="769441"/>
          </a:xfrm>
          <a:prstGeom prst="rect">
            <a:avLst/>
          </a:prstGeom>
          <a:solidFill>
            <a:srgbClr val="395D3F"/>
          </a:solidFill>
        </p:spPr>
        <p:txBody>
          <a:bodyPr wrap="square" rtlCol="0">
            <a:spAutoFit/>
          </a:bodyPr>
          <a:lstStyle/>
          <a:p>
            <a:pPr algn="ctr"/>
            <a:r>
              <a:rPr lang="en-US" sz="1600" b="1" dirty="0" smtClean="0">
                <a:solidFill>
                  <a:srgbClr val="FFFFFF"/>
                </a:solidFill>
                <a:sym typeface="Symbol"/>
              </a:rPr>
              <a:t>GATEWAY CITIES </a:t>
            </a:r>
          </a:p>
          <a:p>
            <a:pPr algn="ctr"/>
            <a:r>
              <a:rPr lang="en-US" sz="1600" b="1" dirty="0" smtClean="0">
                <a:solidFill>
                  <a:srgbClr val="FFFFFF"/>
                </a:solidFill>
                <a:sym typeface="Symbol"/>
              </a:rPr>
              <a:t>TRANSPORTATION STRATEGIC PLAN  </a:t>
            </a:r>
            <a:r>
              <a:rPr lang="en-US" sz="1200" b="1" i="1" dirty="0" smtClean="0">
                <a:solidFill>
                  <a:srgbClr val="FFFFFF"/>
                </a:solidFill>
                <a:sym typeface="Symbol"/>
              </a:rPr>
              <a:t>projected completion/2012</a:t>
            </a:r>
            <a:endParaRPr lang="en-US" sz="1200" b="1" i="1" dirty="0">
              <a:solidFill>
                <a:srgbClr val="FFFFFF"/>
              </a:solidFill>
            </a:endParaRPr>
          </a:p>
        </p:txBody>
      </p:sp>
      <p:sp>
        <p:nvSpPr>
          <p:cNvPr id="45" name="Rectangle 44"/>
          <p:cNvSpPr/>
          <p:nvPr/>
        </p:nvSpPr>
        <p:spPr>
          <a:xfrm>
            <a:off x="2596578" y="5733918"/>
            <a:ext cx="1040670" cy="196208"/>
          </a:xfrm>
          <a:prstGeom prst="rect">
            <a:avLst/>
          </a:prstGeom>
        </p:spPr>
        <p:txBody>
          <a:bodyPr wrap="none">
            <a:spAutoFit/>
          </a:bodyPr>
          <a:lstStyle/>
          <a:p>
            <a:r>
              <a:rPr lang="en-US" sz="675" b="1" dirty="0" smtClean="0">
                <a:solidFill>
                  <a:schemeClr val="tx1">
                    <a:lumMod val="65000"/>
                    <a:lumOff val="35000"/>
                  </a:schemeClr>
                </a:solidFill>
                <a:cs typeface="Arial" pitchFamily="34" charset="0"/>
              </a:rPr>
              <a:t>PORT OF LOS ANGELES/</a:t>
            </a:r>
            <a:endParaRPr lang="en-US" sz="675" b="1" dirty="0">
              <a:solidFill>
                <a:schemeClr val="tx1">
                  <a:lumMod val="65000"/>
                  <a:lumOff val="35000"/>
                </a:schemeClr>
              </a:solidFill>
              <a:cs typeface="Arial" pitchFamily="34" charset="0"/>
            </a:endParaRPr>
          </a:p>
        </p:txBody>
      </p:sp>
      <p:pic>
        <p:nvPicPr>
          <p:cNvPr id="50" name="Picture 49" descr="GCCOG_CLR_LOGO.JPG"/>
          <p:cNvPicPr>
            <a:picLocks noChangeAspect="1"/>
          </p:cNvPicPr>
          <p:nvPr/>
        </p:nvPicPr>
        <p:blipFill>
          <a:blip r:embed="rId8" cstate="print"/>
          <a:stretch>
            <a:fillRect/>
          </a:stretch>
        </p:blipFill>
        <p:spPr>
          <a:xfrm>
            <a:off x="685800" y="123825"/>
            <a:ext cx="1484744" cy="776033"/>
          </a:xfrm>
          <a:prstGeom prst="rect">
            <a:avLst/>
          </a:prstGeom>
          <a:ln w="44450">
            <a:solidFill>
              <a:srgbClr val="3B6036"/>
            </a:solidFill>
          </a:ln>
        </p:spPr>
      </p:pic>
      <p:grpSp>
        <p:nvGrpSpPr>
          <p:cNvPr id="61" name="Group 60"/>
          <p:cNvGrpSpPr/>
          <p:nvPr/>
        </p:nvGrpSpPr>
        <p:grpSpPr>
          <a:xfrm>
            <a:off x="76200" y="1254323"/>
            <a:ext cx="6858000" cy="5549957"/>
            <a:chOff x="76200" y="1254323"/>
            <a:chExt cx="6858000" cy="5549957"/>
          </a:xfrm>
        </p:grpSpPr>
        <p:sp>
          <p:nvSpPr>
            <p:cNvPr id="40" name="TextBox 39"/>
            <p:cNvSpPr txBox="1"/>
            <p:nvPr/>
          </p:nvSpPr>
          <p:spPr>
            <a:xfrm>
              <a:off x="76200" y="1518583"/>
              <a:ext cx="2895600" cy="1938992"/>
            </a:xfrm>
            <a:prstGeom prst="rect">
              <a:avLst/>
            </a:prstGeom>
            <a:solidFill>
              <a:schemeClr val="tx2">
                <a:lumMod val="75000"/>
                <a:alpha val="40000"/>
              </a:schemeClr>
            </a:solidFill>
          </p:spPr>
          <p:txBody>
            <a:bodyPr wrap="square" rtlCol="0">
              <a:spAutoFit/>
            </a:bodyPr>
            <a:lstStyle/>
            <a:p>
              <a:pPr lvl="0"/>
              <a:r>
                <a:rPr lang="en-US" sz="1200" b="1" dirty="0" smtClean="0">
                  <a:solidFill>
                    <a:srgbClr val="0B130C"/>
                  </a:solidFill>
                  <a:sym typeface="Symbol"/>
                </a:rPr>
                <a:t></a:t>
              </a:r>
              <a:r>
                <a:rPr lang="en-US" sz="1200" b="1" dirty="0" smtClean="0"/>
                <a:t>Intelligent</a:t>
              </a:r>
              <a:r>
                <a:rPr lang="en-US" sz="1200" b="1" dirty="0" smtClean="0">
                  <a:solidFill>
                    <a:srgbClr val="0B130C"/>
                  </a:solidFill>
                </a:rPr>
                <a:t> Transportation Systems </a:t>
              </a:r>
            </a:p>
            <a:p>
              <a:pPr lvl="0"/>
              <a:r>
                <a:rPr lang="en-US" sz="1200" b="1" dirty="0" smtClean="0">
                  <a:solidFill>
                    <a:srgbClr val="0B130C"/>
                  </a:solidFill>
                </a:rPr>
                <a:t>  (ITS) Integration Plan for Goods   </a:t>
              </a:r>
            </a:p>
            <a:p>
              <a:pPr lvl="0"/>
              <a:r>
                <a:rPr lang="en-US" sz="1200" b="1" dirty="0" smtClean="0">
                  <a:solidFill>
                    <a:srgbClr val="0B130C"/>
                  </a:solidFill>
                </a:rPr>
                <a:t>  Movement </a:t>
              </a:r>
              <a:r>
                <a:rPr lang="en-US" sz="1200" b="1" i="1" dirty="0" smtClean="0">
                  <a:solidFill>
                    <a:schemeClr val="accent4">
                      <a:lumMod val="50000"/>
                    </a:schemeClr>
                  </a:solidFill>
                </a:rPr>
                <a:t>c/2008</a:t>
              </a:r>
            </a:p>
            <a:p>
              <a:pPr lvl="0"/>
              <a:r>
                <a:rPr lang="en-US" sz="1200" b="1" dirty="0" smtClean="0">
                  <a:sym typeface="Symbol"/>
                </a:rPr>
                <a:t>ITS Implementation Plan  </a:t>
              </a:r>
              <a:r>
                <a:rPr lang="en-US" sz="1200" b="1" i="1" dirty="0" smtClean="0">
                  <a:solidFill>
                    <a:schemeClr val="accent4">
                      <a:lumMod val="50000"/>
                    </a:schemeClr>
                  </a:solidFill>
                  <a:sym typeface="Symbol"/>
                </a:rPr>
                <a:t>pp</a:t>
              </a:r>
              <a:r>
                <a:rPr lang="en-US" sz="1200" b="1" dirty="0" smtClean="0">
                  <a:sym typeface="Symbol"/>
                </a:rPr>
                <a:t>-</a:t>
              </a:r>
              <a:r>
                <a:rPr lang="en-US" sz="1200" b="1" i="1" dirty="0" smtClean="0">
                  <a:solidFill>
                    <a:schemeClr val="accent4">
                      <a:lumMod val="50000"/>
                    </a:schemeClr>
                  </a:solidFill>
                  <a:sym typeface="Symbol"/>
                </a:rPr>
                <a:t>pc/2012</a:t>
              </a:r>
              <a:endParaRPr lang="en-US" sz="1200" b="1" dirty="0" smtClean="0"/>
            </a:p>
            <a:p>
              <a:pPr lvl="0"/>
              <a:r>
                <a:rPr lang="en-US" sz="1200" b="1" dirty="0" smtClean="0">
                  <a:solidFill>
                    <a:srgbClr val="0B130C"/>
                  </a:solidFill>
                  <a:sym typeface="Symbol"/>
                </a:rPr>
                <a:t>Zero Emission Vehicle Transportation </a:t>
              </a:r>
              <a:r>
                <a:rPr lang="en-US" sz="1200" b="1" i="1" dirty="0" smtClean="0">
                  <a:solidFill>
                    <a:schemeClr val="accent4">
                      <a:lumMod val="50000"/>
                    </a:schemeClr>
                  </a:solidFill>
                  <a:sym typeface="Symbol"/>
                </a:rPr>
                <a:t>pp</a:t>
              </a:r>
            </a:p>
            <a:p>
              <a:pPr lvl="0"/>
              <a:r>
                <a:rPr lang="en-US" sz="1200" b="1" dirty="0" smtClean="0">
                  <a:solidFill>
                    <a:srgbClr val="0B130C"/>
                  </a:solidFill>
                  <a:sym typeface="Symbol"/>
                </a:rPr>
                <a:t>Transportation System </a:t>
              </a:r>
            </a:p>
            <a:p>
              <a:pPr lvl="0"/>
              <a:r>
                <a:rPr lang="en-US" sz="1200" b="1" dirty="0" smtClean="0">
                  <a:solidFill>
                    <a:srgbClr val="0B130C"/>
                  </a:solidFill>
                  <a:sym typeface="Symbol"/>
                </a:rPr>
                <a:t>  Management/Transportation </a:t>
              </a:r>
            </a:p>
            <a:p>
              <a:pPr lvl="0"/>
              <a:r>
                <a:rPr lang="en-US" sz="1200" b="1" dirty="0" smtClean="0">
                  <a:solidFill>
                    <a:srgbClr val="0B130C"/>
                  </a:solidFill>
                  <a:sym typeface="Symbol"/>
                </a:rPr>
                <a:t>  Demand   Management Projects </a:t>
              </a:r>
            </a:p>
            <a:p>
              <a:pPr lvl="0"/>
              <a:r>
                <a:rPr lang="en-US" sz="1200" b="1" dirty="0" smtClean="0">
                  <a:solidFill>
                    <a:srgbClr val="0B130C"/>
                  </a:solidFill>
                  <a:sym typeface="Symbol"/>
                </a:rPr>
                <a:t>  (TSM/TDM) </a:t>
              </a:r>
              <a:r>
                <a:rPr lang="en-US" sz="1200" b="1" i="1" dirty="0" smtClean="0">
                  <a:solidFill>
                    <a:schemeClr val="accent4">
                      <a:lumMod val="50000"/>
                    </a:schemeClr>
                  </a:solidFill>
                </a:rPr>
                <a:t>pp-pc/2012</a:t>
              </a:r>
            </a:p>
            <a:p>
              <a:pPr lvl="0"/>
              <a:r>
                <a:rPr lang="en-US" sz="1200" b="1" dirty="0" smtClean="0">
                  <a:solidFill>
                    <a:schemeClr val="tx1">
                      <a:lumMod val="85000"/>
                      <a:lumOff val="15000"/>
                    </a:schemeClr>
                  </a:solidFill>
                  <a:sym typeface="Symbol"/>
                </a:rPr>
                <a:t></a:t>
              </a:r>
              <a:r>
                <a:rPr lang="en-US" sz="1200" b="1" dirty="0" smtClean="0">
                  <a:sym typeface="Symbol"/>
                </a:rPr>
                <a:t>ITS Projects </a:t>
              </a:r>
              <a:r>
                <a:rPr lang="en-US" sz="1200" b="1" i="1" dirty="0" smtClean="0">
                  <a:solidFill>
                    <a:schemeClr val="accent4">
                      <a:lumMod val="50000"/>
                    </a:schemeClr>
                  </a:solidFill>
                  <a:sym typeface="Symbol"/>
                </a:rPr>
                <a:t>pp</a:t>
              </a:r>
              <a:endParaRPr lang="en-US" sz="1200" b="1" i="1" dirty="0">
                <a:solidFill>
                  <a:schemeClr val="accent4">
                    <a:lumMod val="50000"/>
                  </a:schemeClr>
                </a:solidFill>
              </a:endParaRPr>
            </a:p>
          </p:txBody>
        </p:sp>
        <p:sp>
          <p:nvSpPr>
            <p:cNvPr id="51" name="TextBox 50"/>
            <p:cNvSpPr txBox="1"/>
            <p:nvPr/>
          </p:nvSpPr>
          <p:spPr>
            <a:xfrm>
              <a:off x="76200" y="1254323"/>
              <a:ext cx="2895600" cy="307777"/>
            </a:xfrm>
            <a:prstGeom prst="rect">
              <a:avLst/>
            </a:prstGeom>
            <a:solidFill>
              <a:schemeClr val="tx2">
                <a:lumMod val="75000"/>
              </a:schemeClr>
            </a:solidFill>
            <a:ln w="12700">
              <a:solidFill>
                <a:schemeClr val="tx2">
                  <a:lumMod val="75000"/>
                </a:schemeClr>
              </a:solidFill>
            </a:ln>
          </p:spPr>
          <p:txBody>
            <a:bodyPr wrap="square" rtlCol="0">
              <a:spAutoFit/>
            </a:bodyPr>
            <a:lstStyle/>
            <a:p>
              <a:r>
                <a:rPr lang="en-US" sz="1400" b="1" dirty="0" smtClean="0">
                  <a:solidFill>
                    <a:srgbClr val="FFFFFF"/>
                  </a:solidFill>
                  <a:latin typeface="+mj-lt"/>
                </a:rPr>
                <a:t> TRANSPORTATION TECHNOLOGY</a:t>
              </a:r>
              <a:endParaRPr lang="en-US" sz="1400" b="1" dirty="0">
                <a:solidFill>
                  <a:srgbClr val="FFFFFF"/>
                </a:solidFill>
                <a:latin typeface="+mj-lt"/>
              </a:endParaRPr>
            </a:p>
          </p:txBody>
        </p:sp>
        <p:sp>
          <p:nvSpPr>
            <p:cNvPr id="55" name="Curved Down Arrow 54"/>
            <p:cNvSpPr/>
            <p:nvPr/>
          </p:nvSpPr>
          <p:spPr>
            <a:xfrm>
              <a:off x="2895600" y="1600200"/>
              <a:ext cx="838200" cy="228600"/>
            </a:xfrm>
            <a:prstGeom prst="curvedDownArrow">
              <a:avLst/>
            </a:prstGeom>
            <a:solidFill>
              <a:schemeClr val="tx2">
                <a:lumMod val="75000"/>
                <a:alpha val="40000"/>
              </a:schemeClr>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p:cNvSpPr txBox="1"/>
            <p:nvPr/>
          </p:nvSpPr>
          <p:spPr>
            <a:xfrm>
              <a:off x="3352800" y="6281060"/>
              <a:ext cx="3581400" cy="523220"/>
            </a:xfrm>
            <a:prstGeom prst="rect">
              <a:avLst/>
            </a:prstGeom>
            <a:solidFill>
              <a:srgbClr val="C00000"/>
            </a:solidFill>
          </p:spPr>
          <p:txBody>
            <a:bodyPr wrap="square" rtlCol="0">
              <a:spAutoFit/>
            </a:bodyPr>
            <a:lstStyle/>
            <a:p>
              <a:r>
                <a:rPr lang="en-US" sz="1400" b="1" dirty="0" smtClean="0">
                  <a:solidFill>
                    <a:schemeClr val="bg1"/>
                  </a:solidFill>
                </a:rPr>
                <a:t>THIS LED TO CREATING THE GATEWAY CITIES TECHNOLOGY PLAN FOR GOODS MOVEMENT.</a:t>
              </a:r>
              <a:endParaRPr lang="en-US" sz="1400" b="1" dirty="0">
                <a:solidFill>
                  <a:schemeClr val="bg1"/>
                </a:solidFill>
              </a:endParaRPr>
            </a:p>
          </p:txBody>
        </p:sp>
      </p:grpSp>
      <p:sp>
        <p:nvSpPr>
          <p:cNvPr id="62" name="Slide Number Placeholder 61"/>
          <p:cNvSpPr>
            <a:spLocks noGrp="1"/>
          </p:cNvSpPr>
          <p:nvPr>
            <p:ph type="sldNum" sz="quarter" idx="12"/>
          </p:nvPr>
        </p:nvSpPr>
        <p:spPr/>
        <p:txBody>
          <a:bodyPr/>
          <a:lstStyle/>
          <a:p>
            <a:fld id="{382800AA-D14F-4819-8C09-0468EE576B5C}"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ch pix.jp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idx="1"/>
          </p:nvPr>
        </p:nvSpPr>
        <p:spPr>
          <a:solidFill>
            <a:schemeClr val="tx1">
              <a:lumMod val="50000"/>
              <a:lumOff val="50000"/>
            </a:schemeClr>
          </a:solidFill>
          <a:ln w="28575">
            <a:solidFill>
              <a:srgbClr val="3B6036"/>
            </a:solidFill>
          </a:ln>
        </p:spPr>
        <p:txBody>
          <a:bodyPr>
            <a:normAutofit fontScale="550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r>
              <a:rPr lang="en-US" sz="3800" b="1" dirty="0" smtClean="0">
                <a:solidFill>
                  <a:schemeClr val="bg1"/>
                </a:solidFill>
                <a:latin typeface="+mj-lt"/>
              </a:rPr>
              <a:t>INCEPTION OF THE </a:t>
            </a:r>
          </a:p>
          <a:p>
            <a:pPr algn="ctr"/>
            <a:r>
              <a:rPr lang="en-US" sz="3800" b="1" dirty="0" smtClean="0">
                <a:solidFill>
                  <a:schemeClr val="bg1"/>
                </a:solidFill>
                <a:latin typeface="+mj-lt"/>
              </a:rPr>
              <a:t>GATEWAY CITIES TECHNOLOGY PLAN </a:t>
            </a:r>
          </a:p>
          <a:p>
            <a:pPr algn="ctr"/>
            <a:r>
              <a:rPr lang="en-US" sz="3800" b="1" dirty="0" smtClean="0">
                <a:solidFill>
                  <a:schemeClr val="bg1"/>
                </a:solidFill>
                <a:latin typeface="+mj-lt"/>
              </a:rPr>
              <a:t>FOR GOODS MOVEMENT</a:t>
            </a:r>
          </a:p>
          <a:p>
            <a:pPr algn="ctr"/>
            <a:endParaRPr lang="en-US" sz="3800" b="1" dirty="0">
              <a:solidFill>
                <a:schemeClr val="bg1"/>
              </a:solidFill>
            </a:endParaRPr>
          </a:p>
        </p:txBody>
      </p:sp>
      <p:pic>
        <p:nvPicPr>
          <p:cNvPr id="7" name="Picture 6" descr="Road.jpg"/>
          <p:cNvPicPr>
            <a:picLocks noChangeAspect="1"/>
          </p:cNvPicPr>
          <p:nvPr/>
        </p:nvPicPr>
        <p:blipFill>
          <a:blip r:embed="rId3" cstate="print"/>
          <a:stretch>
            <a:fillRect/>
          </a:stretch>
        </p:blipFill>
        <p:spPr>
          <a:xfrm>
            <a:off x="7162800" y="4038600"/>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4" cstate="print"/>
          <a:stretch>
            <a:fillRect/>
          </a:stretch>
        </p:blipFill>
        <p:spPr>
          <a:xfrm>
            <a:off x="990600" y="2057400"/>
            <a:ext cx="1981200" cy="1035517"/>
          </a:xfrm>
          <a:prstGeom prst="rect">
            <a:avLst/>
          </a:prstGeom>
          <a:ln w="44450">
            <a:solidFill>
              <a:srgbClr val="3B6036"/>
            </a:solidFill>
          </a:ln>
        </p:spPr>
      </p:pic>
      <p:sp>
        <p:nvSpPr>
          <p:cNvPr id="11" name="Slide Number Placeholder 10"/>
          <p:cNvSpPr>
            <a:spLocks noGrp="1"/>
          </p:cNvSpPr>
          <p:nvPr>
            <p:ph type="sldNum" sz="quarter" idx="12"/>
          </p:nvPr>
        </p:nvSpPr>
        <p:spPr/>
        <p:txBody>
          <a:bodyPr/>
          <a:lstStyle/>
          <a:p>
            <a:fld id="{382800AA-D14F-4819-8C09-0468EE576B5C}"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ch pix.jpg"/>
          <p:cNvPicPr>
            <a:picLocks noChangeAspect="1"/>
          </p:cNvPicPr>
          <p:nvPr/>
        </p:nvPicPr>
        <p:blipFill>
          <a:blip r:embed="rId2" cstate="print"/>
          <a:stretch>
            <a:fillRect/>
          </a:stretch>
        </p:blipFill>
        <p:spPr>
          <a:xfrm>
            <a:off x="0" y="27708"/>
            <a:ext cx="9144000" cy="6858000"/>
          </a:xfrm>
          <a:prstGeom prst="rect">
            <a:avLst/>
          </a:prstGeom>
        </p:spPr>
      </p:pic>
      <p:sp>
        <p:nvSpPr>
          <p:cNvPr id="4" name="Title 1"/>
          <p:cNvSpPr>
            <a:spLocks noGrp="1"/>
          </p:cNvSpPr>
          <p:nvPr>
            <p:ph type="title"/>
          </p:nvPr>
        </p:nvSpPr>
        <p:spPr>
          <a:xfrm>
            <a:off x="304800" y="1752600"/>
            <a:ext cx="3276600" cy="731838"/>
          </a:xfrm>
          <a:solidFill>
            <a:srgbClr val="C00000"/>
          </a:solidFill>
          <a:ln w="28575">
            <a:noFill/>
          </a:ln>
        </p:spPr>
        <p:txBody>
          <a:bodyPr>
            <a:normAutofit fontScale="90000"/>
          </a:bodyPr>
          <a:lstStyle/>
          <a:p>
            <a:pPr algn="l"/>
            <a:r>
              <a:rPr lang="en-US" sz="3200" dirty="0" smtClean="0">
                <a:solidFill>
                  <a:schemeClr val="bg1">
                    <a:lumMod val="95000"/>
                  </a:schemeClr>
                </a:solidFill>
              </a:rPr>
              <a:t>	</a:t>
            </a:r>
            <a:r>
              <a:rPr lang="en-US" sz="200" dirty="0" smtClean="0">
                <a:solidFill>
                  <a:schemeClr val="bg1">
                    <a:lumMod val="95000"/>
                  </a:schemeClr>
                </a:solidFill>
              </a:rPr>
              <a:t/>
            </a:r>
            <a:br>
              <a:rPr lang="en-US" sz="200" dirty="0" smtClean="0">
                <a:solidFill>
                  <a:schemeClr val="bg1">
                    <a:lumMod val="95000"/>
                  </a:schemeClr>
                </a:solidFill>
              </a:rPr>
            </a:br>
            <a:r>
              <a:rPr lang="en-US" sz="2000" b="1" dirty="0" smtClean="0">
                <a:solidFill>
                  <a:schemeClr val="bg1">
                    <a:lumMod val="95000"/>
                  </a:schemeClr>
                </a:solidFill>
              </a:rPr>
              <a:t>BACKGROUND FOR </a:t>
            </a:r>
            <a:br>
              <a:rPr lang="en-US" sz="2000" b="1" dirty="0" smtClean="0">
                <a:solidFill>
                  <a:schemeClr val="bg1">
                    <a:lumMod val="95000"/>
                  </a:schemeClr>
                </a:solidFill>
              </a:rPr>
            </a:br>
            <a:r>
              <a:rPr lang="en-US" sz="2000" b="1" dirty="0" smtClean="0">
                <a:solidFill>
                  <a:schemeClr val="bg1">
                    <a:lumMod val="95000"/>
                  </a:schemeClr>
                </a:solidFill>
              </a:rPr>
              <a:t>ITS</a:t>
            </a:r>
            <a:r>
              <a:rPr lang="en-US" sz="2000" dirty="0" smtClean="0">
                <a:solidFill>
                  <a:schemeClr val="bg1">
                    <a:lumMod val="95000"/>
                  </a:schemeClr>
                </a:solidFill>
              </a:rPr>
              <a:t> </a:t>
            </a:r>
            <a:r>
              <a:rPr lang="en-US" sz="2000" b="1" dirty="0" smtClean="0">
                <a:solidFill>
                  <a:schemeClr val="bg1">
                    <a:lumMod val="95000"/>
                  </a:schemeClr>
                </a:solidFill>
              </a:rPr>
              <a:t>FOR GOODS MOVEMENT</a:t>
            </a:r>
            <a:br>
              <a:rPr lang="en-US" sz="2000" b="1" dirty="0" smtClean="0">
                <a:solidFill>
                  <a:schemeClr val="bg1">
                    <a:lumMod val="95000"/>
                  </a:schemeClr>
                </a:solidFill>
              </a:rPr>
            </a:br>
            <a:endParaRPr lang="en-US" sz="2000" b="1" dirty="0">
              <a:solidFill>
                <a:schemeClr val="bg1">
                  <a:lumMod val="95000"/>
                </a:schemeClr>
              </a:solidFill>
            </a:endParaRPr>
          </a:p>
        </p:txBody>
      </p:sp>
      <p:graphicFrame>
        <p:nvGraphicFramePr>
          <p:cNvPr id="12" name="Table 11"/>
          <p:cNvGraphicFramePr>
            <a:graphicFrameLocks noGrp="1"/>
          </p:cNvGraphicFramePr>
          <p:nvPr/>
        </p:nvGraphicFramePr>
        <p:xfrm>
          <a:off x="304800" y="2538616"/>
          <a:ext cx="8153400" cy="3444240"/>
        </p:xfrm>
        <a:graphic>
          <a:graphicData uri="http://schemas.openxmlformats.org/drawingml/2006/table">
            <a:tbl>
              <a:tblPr>
                <a:effectLst/>
                <a:tableStyleId>{5C22544A-7EE6-4342-B048-85BDC9FD1C3A}</a:tableStyleId>
              </a:tblPr>
              <a:tblGrid>
                <a:gridCol w="8153400"/>
              </a:tblGrid>
              <a:tr h="2209800">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US" sz="800" b="1" dirty="0" smtClean="0">
                        <a:solidFill>
                          <a:schemeClr val="tx1">
                            <a:lumMod val="85000"/>
                            <a:lumOff val="15000"/>
                          </a:schemeClr>
                        </a:solidFill>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1" dirty="0" smtClean="0">
                          <a:solidFill>
                            <a:schemeClr val="tx1"/>
                          </a:solidFill>
                        </a:rPr>
                        <a:t>Intelligent Transportation Systems (ITS)  are technology applications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smtClean="0">
                          <a:solidFill>
                            <a:schemeClr val="tx1"/>
                          </a:solidFill>
                        </a:rPr>
                        <a:t>  within the transportation system to manage congestion and goods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smtClean="0">
                          <a:solidFill>
                            <a:schemeClr val="tx1"/>
                          </a:solidFill>
                        </a:rPr>
                        <a:t>  movement efficiencies by sharing real-time traveler information to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smtClean="0">
                          <a:solidFill>
                            <a:schemeClr val="tx1"/>
                          </a:solidFill>
                        </a:rPr>
                        <a:t>  help address air quality, traffic congestion, roadway deficiencies, and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smtClean="0">
                          <a:solidFill>
                            <a:schemeClr val="tx1"/>
                          </a:solidFill>
                        </a:rPr>
                        <a:t>  pavement degradation.</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US" sz="800" b="1"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1" baseline="0" dirty="0" smtClean="0">
                          <a:solidFill>
                            <a:schemeClr val="tx1"/>
                          </a:solidFill>
                        </a:rPr>
                        <a:t>To evaluate their use, an ITS INTEGRATION PLAN FOR GOODS MOVEMENT was prepared for Southeast L.A. County and the two ports by the GCCOG in 2008 in partnership with Caltrans and the FHWA.  The 2008 plan identified the ITS needs of the Gateway Cities and Southern California as well as several projects to improve goods movement – </a:t>
                      </a:r>
                      <a:r>
                        <a:rPr lang="en-US" sz="1400" b="1" i="1" baseline="0" dirty="0" smtClean="0">
                          <a:solidFill>
                            <a:schemeClr val="tx1"/>
                          </a:solidFill>
                        </a:rPr>
                        <a:t>it represented a significant fusion of ITS and freight operations technologies.</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US" sz="800" b="1" baseline="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1" baseline="0" dirty="0" smtClean="0">
                          <a:solidFill>
                            <a:schemeClr val="tx1"/>
                          </a:solidFill>
                        </a:rPr>
                        <a:t>For the GCCOG area, an ITS working group of public agencies and private companies came up with local objectives for implementation.   A GATEWAY CITIES TECHNOLOGY PLAN FOR GOODS MOVEMENT (ITS IMPLEMENTATION PLAN) is </a:t>
                      </a:r>
                      <a:r>
                        <a:rPr lang="en-US" sz="1400" b="1" i="1" baseline="0" dirty="0" smtClean="0">
                          <a:solidFill>
                            <a:schemeClr val="tx1"/>
                          </a:solidFill>
                        </a:rPr>
                        <a:t>currently underway</a:t>
                      </a:r>
                      <a:r>
                        <a:rPr lang="en-US" sz="1400" b="1" baseline="0" dirty="0" smtClean="0">
                          <a:solidFill>
                            <a:schemeClr val="tx1"/>
                          </a:solidFill>
                        </a:rPr>
                        <a:t> to determine how to implement a concept of operations for 14 different ITS projects into a solid business concept.</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en-US" sz="1400" dirty="0">
                        <a:solidFill>
                          <a:schemeClr val="tx1"/>
                        </a:solidFill>
                      </a:endParaRPr>
                    </a:p>
                  </a:txBody>
                  <a:tcPr>
                    <a:solidFill>
                      <a:schemeClr val="bg1"/>
                    </a:solidFill>
                  </a:tcPr>
                </a:tc>
              </a:tr>
            </a:tbl>
          </a:graphicData>
        </a:graphic>
      </p:graphicFrame>
      <p:pic>
        <p:nvPicPr>
          <p:cNvPr id="10" name="Picture 9" descr="ITS.jpg"/>
          <p:cNvPicPr>
            <a:picLocks noChangeAspect="1"/>
          </p:cNvPicPr>
          <p:nvPr/>
        </p:nvPicPr>
        <p:blipFill>
          <a:blip r:embed="rId3" cstate="print"/>
          <a:stretch>
            <a:fillRect/>
          </a:stretch>
        </p:blipFill>
        <p:spPr>
          <a:xfrm>
            <a:off x="5638800" y="2286000"/>
            <a:ext cx="2819400" cy="1552328"/>
          </a:xfrm>
          <a:prstGeom prst="rect">
            <a:avLst/>
          </a:prstGeom>
          <a:ln w="28575">
            <a:solidFill>
              <a:srgbClr val="3B6036"/>
            </a:solidFill>
          </a:ln>
        </p:spPr>
      </p:pic>
      <p:sp>
        <p:nvSpPr>
          <p:cNvPr id="9" name="TextBox 8"/>
          <p:cNvSpPr txBox="1"/>
          <p:nvPr/>
        </p:nvSpPr>
        <p:spPr>
          <a:xfrm>
            <a:off x="914400" y="5790749"/>
            <a:ext cx="6248400" cy="954107"/>
          </a:xfrm>
          <a:prstGeom prst="rect">
            <a:avLst/>
          </a:prstGeom>
          <a:solidFill>
            <a:srgbClr val="3B6036"/>
          </a:solidFill>
        </p:spPr>
        <p:txBody>
          <a:bodyPr wrap="square" rtlCol="0">
            <a:spAutoFit/>
          </a:bodyPr>
          <a:lstStyle/>
          <a:p>
            <a:r>
              <a:rPr lang="en-US" sz="1400" b="1" dirty="0" smtClean="0">
                <a:solidFill>
                  <a:schemeClr val="bg1"/>
                </a:solidFill>
              </a:rPr>
              <a:t>CalSTART</a:t>
            </a:r>
            <a:r>
              <a:rPr lang="en-US" sz="1400" b="1" dirty="0" smtClean="0">
                <a:solidFill>
                  <a:srgbClr val="FFFFFF"/>
                </a:solidFill>
              </a:rPr>
              <a:t> recently (2011) completed a research project regarding the  </a:t>
            </a:r>
            <a:r>
              <a:rPr lang="en-US" sz="1400" b="1" i="1" dirty="0" smtClean="0">
                <a:solidFill>
                  <a:srgbClr val="FFFFFF"/>
                </a:solidFill>
              </a:rPr>
              <a:t>“state of the industry” </a:t>
            </a:r>
            <a:r>
              <a:rPr lang="en-US" sz="1400" b="1" dirty="0" smtClean="0">
                <a:solidFill>
                  <a:srgbClr val="FFFFFF"/>
                </a:solidFill>
              </a:rPr>
              <a:t>for the development of Zero-Emission or Near-Zero Emission heavy duty trucks.  They determined that this technology can be available by the time the Freight Corridor is in operation (in 10-15 years.)</a:t>
            </a:r>
          </a:p>
        </p:txBody>
      </p:sp>
      <p:pic>
        <p:nvPicPr>
          <p:cNvPr id="13" name="Picture 6" descr="C:\Users\Jerry\AppData\Local\Microsoft\Windows\Temporary Internet Files\Content.IE5\4UZV9E3S\MP910216417[1].png"/>
          <p:cNvPicPr>
            <a:picLocks noChangeAspect="1" noChangeArrowheads="1"/>
          </p:cNvPicPr>
          <p:nvPr/>
        </p:nvPicPr>
        <p:blipFill>
          <a:blip r:embed="rId4" cstate="print"/>
          <a:srcRect/>
          <a:stretch>
            <a:fillRect/>
          </a:stretch>
        </p:blipFill>
        <p:spPr bwMode="auto">
          <a:xfrm>
            <a:off x="2133600" y="838200"/>
            <a:ext cx="1785176" cy="1555209"/>
          </a:xfrm>
          <a:prstGeom prst="rect">
            <a:avLst/>
          </a:prstGeom>
          <a:noFill/>
        </p:spPr>
      </p:pic>
      <p:sp>
        <p:nvSpPr>
          <p:cNvPr id="16" name="Slide Number Placeholder 15"/>
          <p:cNvSpPr>
            <a:spLocks noGrp="1"/>
          </p:cNvSpPr>
          <p:nvPr>
            <p:ph type="sldNum" sz="quarter" idx="12"/>
          </p:nvPr>
        </p:nvSpPr>
        <p:spPr/>
        <p:txBody>
          <a:bodyPr/>
          <a:lstStyle/>
          <a:p>
            <a:fld id="{382800AA-D14F-4819-8C09-0468EE576B5C}"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 pix.jpg"/>
          <p:cNvPicPr>
            <a:picLocks noChangeAspect="1"/>
          </p:cNvPicPr>
          <p:nvPr/>
        </p:nvPicPr>
        <p:blipFill>
          <a:blip r:embed="rId2" cstate="print"/>
          <a:stretch>
            <a:fillRect/>
          </a:stretch>
        </p:blipFill>
        <p:spPr>
          <a:xfrm>
            <a:off x="0" y="0"/>
            <a:ext cx="9144000" cy="6858000"/>
          </a:xfrm>
          <a:prstGeom prst="rect">
            <a:avLst/>
          </a:prstGeom>
        </p:spPr>
      </p:pic>
      <p:grpSp>
        <p:nvGrpSpPr>
          <p:cNvPr id="8" name="Group 35"/>
          <p:cNvGrpSpPr>
            <a:grpSpLocks/>
          </p:cNvGrpSpPr>
          <p:nvPr/>
        </p:nvGrpSpPr>
        <p:grpSpPr bwMode="auto">
          <a:xfrm>
            <a:off x="31518" y="1459348"/>
            <a:ext cx="4854518" cy="4636652"/>
            <a:chOff x="3062" y="720"/>
            <a:chExt cx="2860" cy="2925"/>
          </a:xfrm>
        </p:grpSpPr>
        <p:sp>
          <p:nvSpPr>
            <p:cNvPr id="9" name="Rectangle 7"/>
            <p:cNvSpPr>
              <a:spLocks noChangeAspect="1" noChangeArrowheads="1"/>
            </p:cNvSpPr>
            <p:nvPr/>
          </p:nvSpPr>
          <p:spPr bwMode="auto">
            <a:xfrm>
              <a:off x="3062" y="720"/>
              <a:ext cx="2587" cy="2925"/>
            </a:xfrm>
            <a:prstGeom prst="rect">
              <a:avLst/>
            </a:prstGeom>
            <a:solidFill>
              <a:schemeClr val="bg1"/>
            </a:solidFill>
            <a:ln w="53975" algn="ctr">
              <a:solidFill>
                <a:srgbClr val="C00000"/>
              </a:solidFill>
              <a:miter lim="800000"/>
              <a:headEnd/>
              <a:tailEnd/>
            </a:ln>
            <a:effectLst>
              <a:outerShdw dist="20000" dir="5400000" rotWithShape="0">
                <a:srgbClr val="000000">
                  <a:alpha val="42000"/>
                </a:srgbClr>
              </a:outerShdw>
            </a:effectLst>
          </p:spPr>
          <p:txBody>
            <a:bodyPr anchor="ctr"/>
            <a:lstStyle/>
            <a:p>
              <a:pPr algn="ctr">
                <a:defRPr/>
              </a:pPr>
              <a:endParaRPr lang="en-US" sz="1400" dirty="0">
                <a:solidFill>
                  <a:srgbClr val="FFFFFF"/>
                </a:solidFill>
              </a:endParaRPr>
            </a:p>
          </p:txBody>
        </p:sp>
        <p:pic>
          <p:nvPicPr>
            <p:cNvPr id="10" name="Picture 2"/>
            <p:cNvPicPr>
              <a:picLocks noChangeAspect="1" noChangeArrowheads="1"/>
            </p:cNvPicPr>
            <p:nvPr/>
          </p:nvPicPr>
          <p:blipFill>
            <a:blip r:embed="rId3" cstate="print"/>
            <a:srcRect/>
            <a:stretch>
              <a:fillRect/>
            </a:stretch>
          </p:blipFill>
          <p:spPr bwMode="auto">
            <a:xfrm>
              <a:off x="3272" y="852"/>
              <a:ext cx="492" cy="454"/>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173" y="2442"/>
              <a:ext cx="496" cy="435"/>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5047" y="1467"/>
              <a:ext cx="507" cy="433"/>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srcRect/>
            <a:stretch>
              <a:fillRect/>
            </a:stretch>
          </p:blipFill>
          <p:spPr bwMode="auto">
            <a:xfrm>
              <a:off x="4173" y="1876"/>
              <a:ext cx="517" cy="435"/>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3272" y="1446"/>
              <a:ext cx="527" cy="435"/>
            </a:xfrm>
            <a:prstGeom prst="rect">
              <a:avLst/>
            </a:prstGeom>
            <a:noFill/>
            <a:ln w="9525">
              <a:noFill/>
              <a:miter lim="800000"/>
              <a:headEnd/>
              <a:tailEnd/>
            </a:ln>
          </p:spPr>
        </p:pic>
        <p:pic>
          <p:nvPicPr>
            <p:cNvPr id="15" name="Picture 7"/>
            <p:cNvPicPr>
              <a:picLocks noChangeAspect="1" noChangeArrowheads="1"/>
            </p:cNvPicPr>
            <p:nvPr/>
          </p:nvPicPr>
          <p:blipFill>
            <a:blip r:embed="rId8" cstate="print"/>
            <a:srcRect/>
            <a:stretch>
              <a:fillRect/>
            </a:stretch>
          </p:blipFill>
          <p:spPr bwMode="auto">
            <a:xfrm>
              <a:off x="4175" y="756"/>
              <a:ext cx="528" cy="433"/>
            </a:xfrm>
            <a:prstGeom prst="rect">
              <a:avLst/>
            </a:prstGeom>
            <a:noFill/>
            <a:ln w="9525">
              <a:noFill/>
              <a:miter lim="800000"/>
              <a:headEnd/>
              <a:tailEnd/>
            </a:ln>
          </p:spPr>
        </p:pic>
        <p:pic>
          <p:nvPicPr>
            <p:cNvPr id="16" name="Picture 8"/>
            <p:cNvPicPr>
              <a:picLocks noChangeAspect="1" noChangeArrowheads="1"/>
            </p:cNvPicPr>
            <p:nvPr/>
          </p:nvPicPr>
          <p:blipFill>
            <a:blip r:embed="rId9" cstate="print"/>
            <a:srcRect/>
            <a:stretch>
              <a:fillRect/>
            </a:stretch>
          </p:blipFill>
          <p:spPr bwMode="auto">
            <a:xfrm>
              <a:off x="5060" y="2625"/>
              <a:ext cx="534" cy="432"/>
            </a:xfrm>
            <a:prstGeom prst="rect">
              <a:avLst/>
            </a:prstGeom>
            <a:noFill/>
            <a:ln w="9525">
              <a:noFill/>
              <a:miter lim="800000"/>
              <a:headEnd/>
              <a:tailEnd/>
            </a:ln>
          </p:spPr>
        </p:pic>
        <p:pic>
          <p:nvPicPr>
            <p:cNvPr id="17" name="Picture 9"/>
            <p:cNvPicPr>
              <a:picLocks noChangeAspect="1" noChangeArrowheads="1"/>
            </p:cNvPicPr>
            <p:nvPr/>
          </p:nvPicPr>
          <p:blipFill>
            <a:blip r:embed="rId10" cstate="print"/>
            <a:srcRect/>
            <a:stretch>
              <a:fillRect/>
            </a:stretch>
          </p:blipFill>
          <p:spPr bwMode="auto">
            <a:xfrm>
              <a:off x="3272" y="2026"/>
              <a:ext cx="530" cy="427"/>
            </a:xfrm>
            <a:prstGeom prst="rect">
              <a:avLst/>
            </a:prstGeom>
            <a:noFill/>
            <a:ln w="9525">
              <a:noFill/>
              <a:miter lim="800000"/>
              <a:headEnd/>
              <a:tailEnd/>
            </a:ln>
          </p:spPr>
        </p:pic>
        <p:pic>
          <p:nvPicPr>
            <p:cNvPr id="18" name="Picture 10"/>
            <p:cNvPicPr>
              <a:picLocks noChangeAspect="1" noChangeArrowheads="1"/>
            </p:cNvPicPr>
            <p:nvPr/>
          </p:nvPicPr>
          <p:blipFill>
            <a:blip r:embed="rId11" cstate="print"/>
            <a:srcRect/>
            <a:stretch>
              <a:fillRect/>
            </a:stretch>
          </p:blipFill>
          <p:spPr bwMode="auto">
            <a:xfrm>
              <a:off x="4173" y="1320"/>
              <a:ext cx="530" cy="4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3246" y="2591"/>
              <a:ext cx="553" cy="435"/>
            </a:xfrm>
            <a:prstGeom prst="rect">
              <a:avLst/>
            </a:prstGeom>
            <a:noFill/>
            <a:ln w="9525">
              <a:noFill/>
              <a:miter lim="800000"/>
              <a:headEnd/>
              <a:tailEnd/>
            </a:ln>
          </p:spPr>
        </p:pic>
        <p:pic>
          <p:nvPicPr>
            <p:cNvPr id="20" name="Picture 12"/>
            <p:cNvPicPr>
              <a:picLocks noChangeAspect="1" noChangeArrowheads="1"/>
            </p:cNvPicPr>
            <p:nvPr/>
          </p:nvPicPr>
          <p:blipFill>
            <a:blip r:embed="rId13" cstate="print"/>
            <a:srcRect/>
            <a:stretch>
              <a:fillRect/>
            </a:stretch>
          </p:blipFill>
          <p:spPr bwMode="auto">
            <a:xfrm>
              <a:off x="5047" y="890"/>
              <a:ext cx="547" cy="430"/>
            </a:xfrm>
            <a:prstGeom prst="rect">
              <a:avLst/>
            </a:prstGeom>
            <a:noFill/>
            <a:ln w="9525">
              <a:noFill/>
              <a:miter lim="800000"/>
              <a:headEnd/>
              <a:tailEnd/>
            </a:ln>
          </p:spPr>
        </p:pic>
        <p:pic>
          <p:nvPicPr>
            <p:cNvPr id="21" name="Picture 13"/>
            <p:cNvPicPr>
              <a:picLocks noChangeAspect="1" noChangeArrowheads="1"/>
            </p:cNvPicPr>
            <p:nvPr/>
          </p:nvPicPr>
          <p:blipFill>
            <a:blip r:embed="rId14" cstate="print"/>
            <a:srcRect/>
            <a:stretch>
              <a:fillRect/>
            </a:stretch>
          </p:blipFill>
          <p:spPr bwMode="auto">
            <a:xfrm>
              <a:off x="5043" y="2064"/>
              <a:ext cx="551" cy="425"/>
            </a:xfrm>
            <a:prstGeom prst="rect">
              <a:avLst/>
            </a:prstGeom>
            <a:noFill/>
            <a:ln w="9525">
              <a:noFill/>
              <a:miter lim="800000"/>
              <a:headEnd/>
              <a:tailEnd/>
            </a:ln>
          </p:spPr>
        </p:pic>
        <p:pic>
          <p:nvPicPr>
            <p:cNvPr id="22" name="Picture 14"/>
            <p:cNvPicPr>
              <a:picLocks noChangeAspect="1" noChangeArrowheads="1"/>
            </p:cNvPicPr>
            <p:nvPr/>
          </p:nvPicPr>
          <p:blipFill>
            <a:blip r:embed="rId15" cstate="print"/>
            <a:srcRect/>
            <a:stretch>
              <a:fillRect/>
            </a:stretch>
          </p:blipFill>
          <p:spPr bwMode="auto">
            <a:xfrm>
              <a:off x="4146" y="3008"/>
              <a:ext cx="557" cy="445"/>
            </a:xfrm>
            <a:prstGeom prst="rect">
              <a:avLst/>
            </a:prstGeom>
            <a:noFill/>
            <a:ln w="9525">
              <a:noFill/>
              <a:miter lim="800000"/>
              <a:headEnd/>
              <a:tailEnd/>
            </a:ln>
          </p:spPr>
        </p:pic>
        <p:sp>
          <p:nvSpPr>
            <p:cNvPr id="23" name="TextBox 21"/>
            <p:cNvSpPr txBox="1">
              <a:spLocks noChangeAspect="1" noChangeArrowheads="1"/>
            </p:cNvSpPr>
            <p:nvPr/>
          </p:nvSpPr>
          <p:spPr bwMode="auto">
            <a:xfrm>
              <a:off x="3116" y="1264"/>
              <a:ext cx="878" cy="173"/>
            </a:xfrm>
            <a:prstGeom prst="rect">
              <a:avLst/>
            </a:prstGeom>
            <a:noFill/>
            <a:ln w="9525">
              <a:noFill/>
              <a:miter lim="800000"/>
              <a:headEnd/>
              <a:tailEnd/>
            </a:ln>
          </p:spPr>
          <p:txBody>
            <a:bodyPr>
              <a:spAutoFit/>
            </a:bodyPr>
            <a:lstStyle/>
            <a:p>
              <a:pPr algn="ctr"/>
              <a:r>
                <a:rPr lang="en-US" sz="1200" dirty="0">
                  <a:latin typeface="Arial Narrow" pitchFamily="34" charset="0"/>
                </a:rPr>
                <a:t>Freeway Detection</a:t>
              </a:r>
            </a:p>
          </p:txBody>
        </p:sp>
        <p:sp>
          <p:nvSpPr>
            <p:cNvPr id="24" name="TextBox 22"/>
            <p:cNvSpPr txBox="1">
              <a:spLocks noChangeAspect="1" noChangeArrowheads="1"/>
            </p:cNvSpPr>
            <p:nvPr/>
          </p:nvSpPr>
          <p:spPr bwMode="auto">
            <a:xfrm>
              <a:off x="3123" y="1847"/>
              <a:ext cx="877" cy="173"/>
            </a:xfrm>
            <a:prstGeom prst="rect">
              <a:avLst/>
            </a:prstGeom>
            <a:noFill/>
            <a:ln w="9525">
              <a:noFill/>
              <a:miter lim="800000"/>
              <a:headEnd/>
              <a:tailEnd/>
            </a:ln>
          </p:spPr>
          <p:txBody>
            <a:bodyPr>
              <a:spAutoFit/>
            </a:bodyPr>
            <a:lstStyle/>
            <a:p>
              <a:pPr algn="ctr"/>
              <a:r>
                <a:rPr lang="en-US" sz="1200" dirty="0">
                  <a:latin typeface="Arial Narrow" pitchFamily="34" charset="0"/>
                </a:rPr>
                <a:t>Arterial Travel Times</a:t>
              </a:r>
            </a:p>
          </p:txBody>
        </p:sp>
        <p:sp>
          <p:nvSpPr>
            <p:cNvPr id="25" name="TextBox 23"/>
            <p:cNvSpPr txBox="1">
              <a:spLocks noChangeAspect="1" noChangeArrowheads="1"/>
            </p:cNvSpPr>
            <p:nvPr/>
          </p:nvSpPr>
          <p:spPr bwMode="auto">
            <a:xfrm>
              <a:off x="3129" y="2414"/>
              <a:ext cx="878" cy="173"/>
            </a:xfrm>
            <a:prstGeom prst="rect">
              <a:avLst/>
            </a:prstGeom>
            <a:noFill/>
            <a:ln w="9525">
              <a:noFill/>
              <a:miter lim="800000"/>
              <a:headEnd/>
              <a:tailEnd/>
            </a:ln>
          </p:spPr>
          <p:txBody>
            <a:bodyPr>
              <a:spAutoFit/>
            </a:bodyPr>
            <a:lstStyle/>
            <a:p>
              <a:pPr algn="ctr"/>
              <a:r>
                <a:rPr lang="en-US" sz="1200" dirty="0">
                  <a:latin typeface="Arial Narrow" pitchFamily="34" charset="0"/>
                </a:rPr>
                <a:t>Queue Detection</a:t>
              </a:r>
            </a:p>
          </p:txBody>
        </p:sp>
        <p:sp>
          <p:nvSpPr>
            <p:cNvPr id="26" name="TextBox 24"/>
            <p:cNvSpPr txBox="1">
              <a:spLocks noChangeAspect="1" noChangeArrowheads="1"/>
            </p:cNvSpPr>
            <p:nvPr/>
          </p:nvSpPr>
          <p:spPr bwMode="auto">
            <a:xfrm>
              <a:off x="3095" y="2996"/>
              <a:ext cx="877" cy="288"/>
            </a:xfrm>
            <a:prstGeom prst="rect">
              <a:avLst/>
            </a:prstGeom>
            <a:noFill/>
            <a:ln w="9525">
              <a:noFill/>
              <a:miter lim="800000"/>
              <a:headEnd/>
              <a:tailEnd/>
            </a:ln>
          </p:spPr>
          <p:txBody>
            <a:bodyPr>
              <a:spAutoFit/>
            </a:bodyPr>
            <a:lstStyle/>
            <a:p>
              <a:pPr algn="ctr"/>
              <a:r>
                <a:rPr lang="en-US" sz="1200" dirty="0">
                  <a:latin typeface="Arial Narrow" pitchFamily="34" charset="0"/>
                </a:rPr>
                <a:t>Transportation Management</a:t>
              </a:r>
            </a:p>
          </p:txBody>
        </p:sp>
        <p:sp>
          <p:nvSpPr>
            <p:cNvPr id="27" name="TextBox 25"/>
            <p:cNvSpPr txBox="1">
              <a:spLocks noChangeAspect="1" noChangeArrowheads="1"/>
            </p:cNvSpPr>
            <p:nvPr/>
          </p:nvSpPr>
          <p:spPr bwMode="auto">
            <a:xfrm>
              <a:off x="3992" y="1166"/>
              <a:ext cx="877" cy="173"/>
            </a:xfrm>
            <a:prstGeom prst="rect">
              <a:avLst/>
            </a:prstGeom>
            <a:noFill/>
            <a:ln w="9525">
              <a:noFill/>
              <a:miter lim="800000"/>
              <a:headEnd/>
              <a:tailEnd/>
            </a:ln>
          </p:spPr>
          <p:txBody>
            <a:bodyPr>
              <a:spAutoFit/>
            </a:bodyPr>
            <a:lstStyle/>
            <a:p>
              <a:pPr algn="ctr"/>
              <a:r>
                <a:rPr lang="en-US" sz="1200" dirty="0">
                  <a:latin typeface="Arial Narrow" pitchFamily="34" charset="0"/>
                </a:rPr>
                <a:t>Truck Fleet Com</a:t>
              </a:r>
            </a:p>
          </p:txBody>
        </p:sp>
        <p:sp>
          <p:nvSpPr>
            <p:cNvPr id="28" name="TextBox 26"/>
            <p:cNvSpPr txBox="1">
              <a:spLocks noChangeAspect="1" noChangeArrowheads="1"/>
            </p:cNvSpPr>
            <p:nvPr/>
          </p:nvSpPr>
          <p:spPr bwMode="auto">
            <a:xfrm>
              <a:off x="3998" y="1721"/>
              <a:ext cx="877" cy="173"/>
            </a:xfrm>
            <a:prstGeom prst="rect">
              <a:avLst/>
            </a:prstGeom>
            <a:noFill/>
            <a:ln w="9525">
              <a:noFill/>
              <a:miter lim="800000"/>
              <a:headEnd/>
              <a:tailEnd/>
            </a:ln>
          </p:spPr>
          <p:txBody>
            <a:bodyPr>
              <a:spAutoFit/>
            </a:bodyPr>
            <a:lstStyle/>
            <a:p>
              <a:pPr algn="ctr"/>
              <a:r>
                <a:rPr lang="en-US" sz="1200" dirty="0">
                  <a:latin typeface="Arial Narrow" pitchFamily="34" charset="0"/>
                </a:rPr>
                <a:t>Scheduling System</a:t>
              </a:r>
            </a:p>
          </p:txBody>
        </p:sp>
        <p:sp>
          <p:nvSpPr>
            <p:cNvPr id="29" name="TextBox 27"/>
            <p:cNvSpPr txBox="1">
              <a:spLocks noChangeAspect="1" noChangeArrowheads="1"/>
            </p:cNvSpPr>
            <p:nvPr/>
          </p:nvSpPr>
          <p:spPr bwMode="auto">
            <a:xfrm>
              <a:off x="3994" y="2277"/>
              <a:ext cx="877" cy="173"/>
            </a:xfrm>
            <a:prstGeom prst="rect">
              <a:avLst/>
            </a:prstGeom>
            <a:noFill/>
            <a:ln w="9525">
              <a:noFill/>
              <a:miter lim="800000"/>
              <a:headEnd/>
              <a:tailEnd/>
            </a:ln>
          </p:spPr>
          <p:txBody>
            <a:bodyPr>
              <a:spAutoFit/>
            </a:bodyPr>
            <a:lstStyle/>
            <a:p>
              <a:pPr algn="ctr"/>
              <a:r>
                <a:rPr lang="en-US" sz="1200" dirty="0">
                  <a:latin typeface="Arial Narrow" pitchFamily="34" charset="0"/>
                </a:rPr>
                <a:t>Truck Info Integration</a:t>
              </a:r>
            </a:p>
          </p:txBody>
        </p:sp>
        <p:sp>
          <p:nvSpPr>
            <p:cNvPr id="30" name="TextBox 28"/>
            <p:cNvSpPr txBox="1">
              <a:spLocks noChangeAspect="1" noChangeArrowheads="1"/>
            </p:cNvSpPr>
            <p:nvPr/>
          </p:nvSpPr>
          <p:spPr bwMode="auto">
            <a:xfrm>
              <a:off x="3850" y="2841"/>
              <a:ext cx="1197" cy="173"/>
            </a:xfrm>
            <a:prstGeom prst="rect">
              <a:avLst/>
            </a:prstGeom>
            <a:noFill/>
            <a:ln w="9525">
              <a:noFill/>
              <a:miter lim="800000"/>
              <a:headEnd/>
              <a:tailEnd/>
            </a:ln>
          </p:spPr>
          <p:txBody>
            <a:bodyPr>
              <a:spAutoFit/>
            </a:bodyPr>
            <a:lstStyle/>
            <a:p>
              <a:pPr algn="ctr"/>
              <a:r>
                <a:rPr lang="en-US" sz="1200" dirty="0">
                  <a:latin typeface="Arial Narrow" pitchFamily="34" charset="0"/>
                </a:rPr>
                <a:t>Performance Management</a:t>
              </a:r>
            </a:p>
          </p:txBody>
        </p:sp>
        <p:sp>
          <p:nvSpPr>
            <p:cNvPr id="31" name="TextBox 29"/>
            <p:cNvSpPr txBox="1">
              <a:spLocks noChangeAspect="1" noChangeArrowheads="1"/>
            </p:cNvSpPr>
            <p:nvPr/>
          </p:nvSpPr>
          <p:spPr bwMode="auto">
            <a:xfrm>
              <a:off x="3846" y="3414"/>
              <a:ext cx="1198" cy="173"/>
            </a:xfrm>
            <a:prstGeom prst="rect">
              <a:avLst/>
            </a:prstGeom>
            <a:noFill/>
            <a:ln w="9525">
              <a:noFill/>
              <a:miter lim="800000"/>
              <a:headEnd/>
              <a:tailEnd/>
            </a:ln>
          </p:spPr>
          <p:txBody>
            <a:bodyPr>
              <a:spAutoFit/>
            </a:bodyPr>
            <a:lstStyle/>
            <a:p>
              <a:pPr algn="ctr"/>
              <a:r>
                <a:rPr lang="en-US" sz="1200" dirty="0">
                  <a:latin typeface="Arial Narrow" pitchFamily="34" charset="0"/>
                </a:rPr>
                <a:t>I-710 Opportunities</a:t>
              </a:r>
            </a:p>
          </p:txBody>
        </p:sp>
        <p:sp>
          <p:nvSpPr>
            <p:cNvPr id="32" name="TextBox 30"/>
            <p:cNvSpPr txBox="1">
              <a:spLocks noChangeAspect="1" noChangeArrowheads="1"/>
            </p:cNvSpPr>
            <p:nvPr/>
          </p:nvSpPr>
          <p:spPr bwMode="auto">
            <a:xfrm>
              <a:off x="4661" y="3044"/>
              <a:ext cx="1198" cy="173"/>
            </a:xfrm>
            <a:prstGeom prst="rect">
              <a:avLst/>
            </a:prstGeom>
            <a:noFill/>
            <a:ln w="9525">
              <a:noFill/>
              <a:miter lim="800000"/>
              <a:headEnd/>
              <a:tailEnd/>
            </a:ln>
          </p:spPr>
          <p:txBody>
            <a:bodyPr>
              <a:spAutoFit/>
            </a:bodyPr>
            <a:lstStyle/>
            <a:p>
              <a:pPr algn="ctr"/>
              <a:r>
                <a:rPr lang="en-US" sz="1200" dirty="0">
                  <a:latin typeface="Arial Narrow" pitchFamily="34" charset="0"/>
                </a:rPr>
                <a:t>Federal Programming</a:t>
              </a:r>
            </a:p>
          </p:txBody>
        </p:sp>
        <p:sp>
          <p:nvSpPr>
            <p:cNvPr id="33" name="TextBox 31"/>
            <p:cNvSpPr txBox="1">
              <a:spLocks noChangeAspect="1" noChangeArrowheads="1"/>
            </p:cNvSpPr>
            <p:nvPr/>
          </p:nvSpPr>
          <p:spPr bwMode="auto">
            <a:xfrm>
              <a:off x="4709" y="2462"/>
              <a:ext cx="1197" cy="173"/>
            </a:xfrm>
            <a:prstGeom prst="rect">
              <a:avLst/>
            </a:prstGeom>
            <a:noFill/>
            <a:ln w="9525">
              <a:noFill/>
              <a:miter lim="800000"/>
              <a:headEnd/>
              <a:tailEnd/>
            </a:ln>
          </p:spPr>
          <p:txBody>
            <a:bodyPr>
              <a:spAutoFit/>
            </a:bodyPr>
            <a:lstStyle/>
            <a:p>
              <a:pPr algn="ctr"/>
              <a:r>
                <a:rPr lang="en-US" sz="1200" dirty="0">
                  <a:latin typeface="Arial Narrow" pitchFamily="34" charset="0"/>
                </a:rPr>
                <a:t>Truck Enforcement</a:t>
              </a:r>
            </a:p>
          </p:txBody>
        </p:sp>
        <p:sp>
          <p:nvSpPr>
            <p:cNvPr id="34" name="TextBox 32"/>
            <p:cNvSpPr txBox="1">
              <a:spLocks noChangeAspect="1" noChangeArrowheads="1"/>
            </p:cNvSpPr>
            <p:nvPr/>
          </p:nvSpPr>
          <p:spPr bwMode="auto">
            <a:xfrm>
              <a:off x="4724" y="1873"/>
              <a:ext cx="1198" cy="173"/>
            </a:xfrm>
            <a:prstGeom prst="rect">
              <a:avLst/>
            </a:prstGeom>
            <a:noFill/>
            <a:ln w="9525">
              <a:noFill/>
              <a:miter lim="800000"/>
              <a:headEnd/>
              <a:tailEnd/>
            </a:ln>
          </p:spPr>
          <p:txBody>
            <a:bodyPr>
              <a:spAutoFit/>
            </a:bodyPr>
            <a:lstStyle/>
            <a:p>
              <a:pPr algn="ctr"/>
              <a:r>
                <a:rPr lang="en-US" sz="1200" dirty="0">
                  <a:latin typeface="Arial Narrow" pitchFamily="34" charset="0"/>
                </a:rPr>
                <a:t>Truck Platooning</a:t>
              </a:r>
            </a:p>
          </p:txBody>
        </p:sp>
        <p:sp>
          <p:nvSpPr>
            <p:cNvPr id="35" name="TextBox 33"/>
            <p:cNvSpPr txBox="1">
              <a:spLocks noChangeAspect="1" noChangeArrowheads="1"/>
            </p:cNvSpPr>
            <p:nvPr/>
          </p:nvSpPr>
          <p:spPr bwMode="auto">
            <a:xfrm>
              <a:off x="4722" y="1302"/>
              <a:ext cx="1197" cy="173"/>
            </a:xfrm>
            <a:prstGeom prst="rect">
              <a:avLst/>
            </a:prstGeom>
            <a:noFill/>
            <a:ln w="9525">
              <a:noFill/>
              <a:miter lim="800000"/>
              <a:headEnd/>
              <a:tailEnd/>
            </a:ln>
          </p:spPr>
          <p:txBody>
            <a:bodyPr>
              <a:spAutoFit/>
            </a:bodyPr>
            <a:lstStyle/>
            <a:p>
              <a:pPr algn="ctr"/>
              <a:r>
                <a:rPr lang="en-US" sz="1200" dirty="0">
                  <a:latin typeface="Arial Narrow" pitchFamily="34" charset="0"/>
                </a:rPr>
                <a:t>Truck Parking</a:t>
              </a:r>
            </a:p>
          </p:txBody>
        </p:sp>
      </p:grpSp>
      <p:sp>
        <p:nvSpPr>
          <p:cNvPr id="38" name="Title 1"/>
          <p:cNvSpPr txBox="1">
            <a:spLocks/>
          </p:cNvSpPr>
          <p:nvPr/>
        </p:nvSpPr>
        <p:spPr>
          <a:xfrm>
            <a:off x="0" y="609600"/>
            <a:ext cx="4447308" cy="914400"/>
          </a:xfrm>
          <a:prstGeom prst="rect">
            <a:avLst/>
          </a:prstGeom>
          <a:solidFill>
            <a:srgbClr val="C00000"/>
          </a:solidFill>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1" u="none" strike="noStrike" kern="1200" cap="none" spc="0" normalizeH="0" baseline="0" noProof="0" dirty="0" smtClean="0">
                <a:ln>
                  <a:noFill/>
                </a:ln>
                <a:solidFill>
                  <a:schemeClr val="bg1"/>
                </a:solidFill>
                <a:effectLst/>
                <a:uLnTx/>
                <a:uFillTx/>
                <a:latin typeface="+mj-lt"/>
                <a:ea typeface="+mj-ea"/>
                <a:cs typeface="+mj-cs"/>
              </a:rPr>
              <a:t>PROJECT OVERVIEW</a:t>
            </a:r>
            <a:r>
              <a:rPr kumimoji="0" lang="en-US" sz="4800" b="1" i="0" u="none" strike="noStrike" kern="1200" cap="none" spc="0" normalizeH="0" baseline="0" noProof="0" dirty="0" smtClean="0">
                <a:ln>
                  <a:noFill/>
                </a:ln>
                <a:solidFill>
                  <a:schemeClr val="bg1"/>
                </a:solidFill>
                <a:effectLst/>
                <a:uLnTx/>
                <a:uFillTx/>
                <a:latin typeface="+mj-lt"/>
                <a:ea typeface="+mj-ea"/>
                <a:cs typeface="+mj-cs"/>
              </a:rPr>
              <a:t/>
            </a:r>
            <a:br>
              <a:rPr kumimoji="0" lang="en-US" sz="4800" b="1" i="0" u="none" strike="noStrike" kern="1200" cap="none" spc="0" normalizeH="0" baseline="0" noProof="0" dirty="0" smtClean="0">
                <a:ln>
                  <a:noFill/>
                </a:ln>
                <a:solidFill>
                  <a:schemeClr val="bg1"/>
                </a:solidFill>
                <a:effectLst/>
                <a:uLnTx/>
                <a:uFillTx/>
                <a:latin typeface="+mj-lt"/>
                <a:ea typeface="+mj-ea"/>
                <a:cs typeface="+mj-cs"/>
              </a:rPr>
            </a:br>
            <a:r>
              <a:rPr kumimoji="0" lang="en-US" sz="6400" b="1" i="0" u="none" strike="noStrike" kern="1200" cap="none" spc="0" normalizeH="0" baseline="0" noProof="0" dirty="0" smtClean="0">
                <a:ln>
                  <a:noFill/>
                </a:ln>
                <a:solidFill>
                  <a:schemeClr val="bg1"/>
                </a:solidFill>
                <a:effectLst/>
                <a:uLnTx/>
                <a:uFillTx/>
                <a:latin typeface="+mj-lt"/>
                <a:ea typeface="+mj-ea"/>
                <a:cs typeface="+mj-cs"/>
              </a:rPr>
              <a:t>GATEWAY CITIES TECHNOLOGY PLAN </a:t>
            </a:r>
            <a:br>
              <a:rPr kumimoji="0" lang="en-US" sz="6400" b="1" i="0" u="none" strike="noStrike" kern="1200" cap="none" spc="0" normalizeH="0" baseline="0" noProof="0" dirty="0" smtClean="0">
                <a:ln>
                  <a:noFill/>
                </a:ln>
                <a:solidFill>
                  <a:schemeClr val="bg1"/>
                </a:solidFill>
                <a:effectLst/>
                <a:uLnTx/>
                <a:uFillTx/>
                <a:latin typeface="+mj-lt"/>
                <a:ea typeface="+mj-ea"/>
                <a:cs typeface="+mj-cs"/>
              </a:rPr>
            </a:br>
            <a:r>
              <a:rPr kumimoji="0" lang="en-US" sz="6400" b="1" i="0" u="none" strike="noStrike" kern="1200" cap="none" spc="0" normalizeH="0" baseline="0" noProof="0" dirty="0" smtClean="0">
                <a:ln>
                  <a:noFill/>
                </a:ln>
                <a:solidFill>
                  <a:schemeClr val="bg1"/>
                </a:solidFill>
                <a:effectLst/>
                <a:uLnTx/>
                <a:uFillTx/>
                <a:latin typeface="+mj-lt"/>
                <a:ea typeface="+mj-ea"/>
                <a:cs typeface="+mj-cs"/>
              </a:rPr>
              <a:t>FOR GOODS MOVEMENT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
            </a:r>
            <a:br>
              <a:rPr kumimoji="0" lang="en-US" sz="4000" b="1" i="0" u="none" strike="noStrike" kern="1200" cap="none" spc="0" normalizeH="0" baseline="0" noProof="0" dirty="0" smtClean="0">
                <a:ln>
                  <a:noFill/>
                </a:ln>
                <a:solidFill>
                  <a:schemeClr val="bg1"/>
                </a:solidFill>
                <a:effectLst/>
                <a:uLnTx/>
                <a:uFillTx/>
                <a:latin typeface="+mj-lt"/>
                <a:ea typeface="+mj-ea"/>
                <a:cs typeface="+mj-cs"/>
              </a:rPr>
            </a:br>
            <a:r>
              <a:rPr kumimoji="0" lang="en-US" sz="4000" b="1" i="0" u="none" strike="noStrike" kern="1200" cap="none" spc="0" normalizeH="0" baseline="0" noProof="0" dirty="0" smtClean="0">
                <a:ln>
                  <a:noFill/>
                </a:ln>
                <a:solidFill>
                  <a:schemeClr val="bg1"/>
                </a:solidFill>
                <a:effectLst/>
                <a:uLnTx/>
                <a:uFillTx/>
                <a:latin typeface="+mj-lt"/>
                <a:ea typeface="+mj-ea"/>
                <a:cs typeface="+mj-cs"/>
              </a:rPr>
              <a:t>ITS Projects recommended for Gateway Cities area, including but not limited to:</a:t>
            </a:r>
            <a:r>
              <a:rPr kumimoji="0" lang="en-US" sz="1400" b="1" i="0" u="none" strike="noStrike" kern="1200" cap="none" spc="0" normalizeH="0" baseline="0" noProof="0" dirty="0" smtClean="0">
                <a:ln>
                  <a:noFill/>
                </a:ln>
                <a:solidFill>
                  <a:schemeClr val="bg1"/>
                </a:solidFill>
                <a:effectLst/>
                <a:uLnTx/>
                <a:uFillTx/>
                <a:latin typeface="+mj-lt"/>
                <a:ea typeface="+mj-ea"/>
                <a:cs typeface="+mj-cs"/>
              </a:rPr>
              <a:t/>
            </a:r>
            <a:br>
              <a:rPr kumimoji="0" lang="en-US" sz="1400" b="1" i="0" u="none" strike="noStrike" kern="1200" cap="none" spc="0" normalizeH="0" baseline="0" noProof="0" dirty="0" smtClean="0">
                <a:ln>
                  <a:noFill/>
                </a:ln>
                <a:solidFill>
                  <a:schemeClr val="bg1"/>
                </a:solidFill>
                <a:effectLst/>
                <a:uLnTx/>
                <a:uFillTx/>
                <a:latin typeface="+mj-lt"/>
                <a:ea typeface="+mj-ea"/>
                <a:cs typeface="+mj-cs"/>
              </a:rPr>
            </a:b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46" name="TextBox 45"/>
          <p:cNvSpPr txBox="1"/>
          <p:nvPr/>
        </p:nvSpPr>
        <p:spPr>
          <a:xfrm>
            <a:off x="4495800" y="2743200"/>
            <a:ext cx="4114800" cy="3370153"/>
          </a:xfrm>
          <a:prstGeom prst="rect">
            <a:avLst/>
          </a:prstGeom>
          <a:solidFill>
            <a:schemeClr val="bg1"/>
          </a:solidFill>
          <a:ln w="57150">
            <a:solidFill>
              <a:srgbClr val="C00000"/>
            </a:solidFill>
          </a:ln>
        </p:spPr>
        <p:txBody>
          <a:bodyPr wrap="square" rtlCol="0">
            <a:spAutoFit/>
          </a:bodyPr>
          <a:lstStyle/>
          <a:p>
            <a:r>
              <a:rPr lang="en-US" sz="1600" b="1" dirty="0" smtClean="0"/>
              <a:t>CURRENT SCOPE</a:t>
            </a:r>
          </a:p>
          <a:p>
            <a:pPr>
              <a:buFont typeface="Wingdings" pitchFamily="2" charset="2"/>
              <a:buChar char="§"/>
            </a:pPr>
            <a:r>
              <a:rPr lang="en-US" sz="1400" b="1" dirty="0" smtClean="0"/>
              <a:t>  </a:t>
            </a:r>
            <a:r>
              <a:rPr lang="en-US" sz="1200" b="1" dirty="0" smtClean="0"/>
              <a:t>Update the Feasibility Studies since 2008 to:</a:t>
            </a:r>
          </a:p>
          <a:p>
            <a:r>
              <a:rPr lang="en-US" sz="1200" b="1" dirty="0" smtClean="0"/>
              <a:t>    •  Accommodate recent regional developments</a:t>
            </a:r>
          </a:p>
          <a:p>
            <a:r>
              <a:rPr lang="en-US" sz="1200" b="1" dirty="0" smtClean="0"/>
              <a:t>    •  Leverage recent advances in technology</a:t>
            </a:r>
          </a:p>
          <a:p>
            <a:r>
              <a:rPr lang="en-US" sz="1600" b="1" dirty="0" smtClean="0"/>
              <a:t>           </a:t>
            </a:r>
            <a:r>
              <a:rPr lang="en-US" sz="1600" b="1" dirty="0" smtClean="0">
                <a:latin typeface="Californian FB"/>
              </a:rPr>
              <a:t>˚  </a:t>
            </a:r>
            <a:r>
              <a:rPr lang="en-US" sz="1050" b="1" dirty="0" smtClean="0"/>
              <a:t>Traveler Information (LA 511) </a:t>
            </a:r>
          </a:p>
          <a:p>
            <a:r>
              <a:rPr lang="en-US" sz="1600" b="1" dirty="0" smtClean="0">
                <a:latin typeface="Californian FB"/>
              </a:rPr>
              <a:t>           ˚</a:t>
            </a:r>
            <a:r>
              <a:rPr lang="en-US" sz="1600" b="1" dirty="0" smtClean="0"/>
              <a:t>  </a:t>
            </a:r>
            <a:r>
              <a:rPr lang="en-US" sz="1050" b="1" dirty="0" smtClean="0"/>
              <a:t>Mobile Applications (smart phones)</a:t>
            </a:r>
            <a:endParaRPr lang="en-US" sz="1600" b="1" dirty="0" smtClean="0"/>
          </a:p>
          <a:p>
            <a:r>
              <a:rPr lang="en-US" sz="1600" b="1" dirty="0" smtClean="0">
                <a:latin typeface="Californian FB"/>
              </a:rPr>
              <a:t>           ˚  </a:t>
            </a:r>
            <a:r>
              <a:rPr lang="en-US" sz="1050" b="1" dirty="0" smtClean="0"/>
              <a:t>Freight/Enforcement Technologies</a:t>
            </a:r>
          </a:p>
          <a:p>
            <a:pPr>
              <a:buFont typeface="Wingdings" pitchFamily="2" charset="2"/>
              <a:buChar char="§"/>
            </a:pPr>
            <a:r>
              <a:rPr lang="en-US" sz="1200" b="1" dirty="0" smtClean="0"/>
              <a:t>  Based on update, create technology plan that leads to </a:t>
            </a:r>
          </a:p>
          <a:p>
            <a:r>
              <a:rPr lang="en-US" sz="1200" b="1" dirty="0" smtClean="0"/>
              <a:t>    implementation</a:t>
            </a:r>
            <a:r>
              <a:rPr lang="en-US" sz="1050" b="1" dirty="0" smtClean="0"/>
              <a:t> (with Concept of Operations, Business, and      </a:t>
            </a:r>
          </a:p>
          <a:p>
            <a:r>
              <a:rPr lang="en-US" sz="1050" b="1" dirty="0" smtClean="0"/>
              <a:t>    Implementation Plans)</a:t>
            </a:r>
          </a:p>
          <a:p>
            <a:endParaRPr lang="en-US" sz="200" b="1" dirty="0" smtClean="0"/>
          </a:p>
          <a:p>
            <a:pPr>
              <a:buFont typeface="Wingdings" pitchFamily="2" charset="2"/>
              <a:buChar char="§"/>
            </a:pPr>
            <a:r>
              <a:rPr lang="en-US" sz="1200" b="1" dirty="0" smtClean="0"/>
              <a:t>  Five months into an 18 month project length</a:t>
            </a:r>
            <a:r>
              <a:rPr lang="en-US" sz="1050" b="1" dirty="0" smtClean="0"/>
              <a:t> </a:t>
            </a:r>
          </a:p>
          <a:p>
            <a:endParaRPr lang="en-US" sz="200" b="1" dirty="0" smtClean="0"/>
          </a:p>
          <a:p>
            <a:pPr>
              <a:buFont typeface="Wingdings" pitchFamily="2" charset="2"/>
              <a:buChar char="§"/>
            </a:pPr>
            <a:r>
              <a:rPr lang="en-US" sz="1250" b="1" dirty="0" smtClean="0">
                <a:solidFill>
                  <a:srgbClr val="FF0000"/>
                </a:solidFill>
              </a:rPr>
              <a:t>  The primary goal is to assist the goods movement           </a:t>
            </a:r>
          </a:p>
          <a:p>
            <a:r>
              <a:rPr lang="en-US" sz="1250" b="1" dirty="0" smtClean="0">
                <a:solidFill>
                  <a:srgbClr val="FF0000"/>
                </a:solidFill>
              </a:rPr>
              <a:t>     industry with technology to be more efficient to reduce  </a:t>
            </a:r>
          </a:p>
          <a:p>
            <a:r>
              <a:rPr lang="en-US" sz="1250" b="1" dirty="0" smtClean="0">
                <a:solidFill>
                  <a:srgbClr val="FF0000"/>
                </a:solidFill>
              </a:rPr>
              <a:t>     truck trips,  improve mobility, have safer roadways and </a:t>
            </a:r>
          </a:p>
          <a:p>
            <a:r>
              <a:rPr lang="en-US" sz="1250" b="1" dirty="0" smtClean="0">
                <a:solidFill>
                  <a:srgbClr val="FF0000"/>
                </a:solidFill>
              </a:rPr>
              <a:t>     improve air quality.</a:t>
            </a:r>
          </a:p>
          <a:p>
            <a:endParaRPr lang="en-US" sz="1050" dirty="0"/>
          </a:p>
        </p:txBody>
      </p:sp>
      <p:sp>
        <p:nvSpPr>
          <p:cNvPr id="48" name="TextBox 47"/>
          <p:cNvSpPr txBox="1"/>
          <p:nvPr/>
        </p:nvSpPr>
        <p:spPr>
          <a:xfrm>
            <a:off x="609600" y="5980544"/>
            <a:ext cx="5257800" cy="738664"/>
          </a:xfrm>
          <a:prstGeom prst="rect">
            <a:avLst/>
          </a:prstGeom>
          <a:solidFill>
            <a:srgbClr val="3B6036"/>
          </a:solidFill>
        </p:spPr>
        <p:txBody>
          <a:bodyPr wrap="square" rtlCol="0">
            <a:spAutoFit/>
          </a:bodyPr>
          <a:lstStyle/>
          <a:p>
            <a:pPr>
              <a:spcBef>
                <a:spcPts val="600"/>
              </a:spcBef>
              <a:spcAft>
                <a:spcPts val="600"/>
              </a:spcAft>
            </a:pPr>
            <a:r>
              <a:rPr lang="en-US" sz="1400" b="1" dirty="0" smtClean="0">
                <a:solidFill>
                  <a:schemeClr val="bg1"/>
                </a:solidFill>
              </a:rPr>
              <a:t>The GATEWAY CITIES TECHNOLOGY PLAN FOR GOODS MOVEMENT will include the identification and feasibility of building one or two permanently operating TRUCK ENFORCEMENT FACILITIES.  </a:t>
            </a:r>
          </a:p>
        </p:txBody>
      </p:sp>
      <p:sp>
        <p:nvSpPr>
          <p:cNvPr id="39" name="Slide Number Placeholder 38"/>
          <p:cNvSpPr>
            <a:spLocks noGrp="1"/>
          </p:cNvSpPr>
          <p:nvPr>
            <p:ph type="sldNum" sz="quarter" idx="12"/>
          </p:nvPr>
        </p:nvSpPr>
        <p:spPr/>
        <p:txBody>
          <a:bodyPr/>
          <a:lstStyle/>
          <a:p>
            <a:fld id="{382800AA-D14F-4819-8C09-0468EE576B5C}"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chemeClr val="tx1">
              <a:lumMod val="50000"/>
              <a:lumOff val="50000"/>
            </a:schemeClr>
          </a:solidFill>
          <a:ln w="28575">
            <a:solidFill>
              <a:srgbClr val="3B6036"/>
            </a:solidFill>
          </a:ln>
        </p:spPr>
        <p:txBody>
          <a:bodyPr>
            <a:normAutofit/>
          </a:bodyPr>
          <a:lstStyle/>
          <a:p>
            <a:pPr algn="ctr"/>
            <a:r>
              <a:rPr lang="en-US" sz="2400" b="1" dirty="0" smtClean="0">
                <a:solidFill>
                  <a:schemeClr val="bg1"/>
                </a:solidFill>
                <a:latin typeface="+mj-lt"/>
              </a:rPr>
              <a:t>WHAT IS GATEWAY CITIES?</a:t>
            </a:r>
          </a:p>
          <a:p>
            <a:pPr algn="ctr"/>
            <a:endParaRPr lang="en-US" sz="2400" b="1" dirty="0">
              <a:solidFill>
                <a:schemeClr val="bg1"/>
              </a:solidFill>
            </a:endParaRPr>
          </a:p>
        </p:txBody>
      </p:sp>
      <p:pic>
        <p:nvPicPr>
          <p:cNvPr id="4" name="Picture 3" descr="Road.jpg"/>
          <p:cNvPicPr>
            <a:picLocks noChangeAspect="1"/>
          </p:cNvPicPr>
          <p:nvPr/>
        </p:nvPicPr>
        <p:blipFill>
          <a:blip r:embed="rId2" cstate="print"/>
          <a:stretch>
            <a:fillRect/>
          </a:stretch>
        </p:blipFill>
        <p:spPr>
          <a:xfrm>
            <a:off x="7162800" y="4038600"/>
            <a:ext cx="1114279" cy="1397272"/>
          </a:xfrm>
          <a:prstGeom prst="rect">
            <a:avLst/>
          </a:prstGeom>
          <a:ln w="28575">
            <a:solidFill>
              <a:srgbClr val="3B6036"/>
            </a:solidFill>
          </a:ln>
        </p:spPr>
      </p:pic>
      <p:pic>
        <p:nvPicPr>
          <p:cNvPr id="7" name="Picture 6" descr="GCCOG_CLR_LOGO.JPG"/>
          <p:cNvPicPr>
            <a:picLocks noChangeAspect="1"/>
          </p:cNvPicPr>
          <p:nvPr/>
        </p:nvPicPr>
        <p:blipFill>
          <a:blip r:embed="rId3" cstate="print"/>
          <a:stretch>
            <a:fillRect/>
          </a:stretch>
        </p:blipFill>
        <p:spPr>
          <a:xfrm>
            <a:off x="990600" y="2057400"/>
            <a:ext cx="1981200" cy="1035517"/>
          </a:xfrm>
          <a:prstGeom prst="rect">
            <a:avLst/>
          </a:prstGeom>
          <a:ln w="44450">
            <a:solidFill>
              <a:srgbClr val="3B6036"/>
            </a:solidFill>
          </a:ln>
        </p:spPr>
      </p:pic>
      <p:sp>
        <p:nvSpPr>
          <p:cNvPr id="10" name="Slide Number Placeholder 9"/>
          <p:cNvSpPr>
            <a:spLocks noGrp="1"/>
          </p:cNvSpPr>
          <p:nvPr>
            <p:ph type="sldNum" sz="quarter" idx="12"/>
          </p:nvPr>
        </p:nvSpPr>
        <p:spPr/>
        <p:txBody>
          <a:bodyPr/>
          <a:lstStyle/>
          <a:p>
            <a:fld id="{382800AA-D14F-4819-8C09-0468EE576B5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Tech pix.jpg"/>
          <p:cNvPicPr>
            <a:picLocks noChangeAspect="1"/>
          </p:cNvPicPr>
          <p:nvPr/>
        </p:nvPicPr>
        <p:blipFill>
          <a:blip r:embed="rId2" cstate="print"/>
          <a:stretch>
            <a:fillRect/>
          </a:stretch>
        </p:blipFill>
        <p:spPr>
          <a:xfrm>
            <a:off x="0" y="-152400"/>
            <a:ext cx="9144000" cy="6858000"/>
          </a:xfrm>
          <a:prstGeom prst="rect">
            <a:avLst/>
          </a:prstGeom>
        </p:spPr>
      </p:pic>
      <p:sp>
        <p:nvSpPr>
          <p:cNvPr id="4" name="Title 1"/>
          <p:cNvSpPr>
            <a:spLocks noGrp="1"/>
          </p:cNvSpPr>
          <p:nvPr>
            <p:ph type="title"/>
          </p:nvPr>
        </p:nvSpPr>
        <p:spPr>
          <a:xfrm>
            <a:off x="198580" y="1143000"/>
            <a:ext cx="3350488" cy="609600"/>
          </a:xfrm>
          <a:solidFill>
            <a:srgbClr val="C00000"/>
          </a:solidFill>
          <a:ln w="28575">
            <a:noFill/>
          </a:ln>
        </p:spPr>
        <p:txBody>
          <a:bodyPr>
            <a:normAutofit fontScale="90000"/>
          </a:bodyPr>
          <a:lstStyle/>
          <a:p>
            <a:pPr lvl="0" algn="l">
              <a:defRPr/>
            </a:pPr>
            <a:r>
              <a:rPr lang="en-US" sz="2700" b="1" dirty="0" smtClean="0">
                <a:solidFill>
                  <a:schemeClr val="bg1"/>
                </a:solidFill>
              </a:rPr>
              <a:t/>
            </a:r>
            <a:br>
              <a:rPr lang="en-US" sz="2700" b="1" dirty="0" smtClean="0">
                <a:solidFill>
                  <a:schemeClr val="bg1"/>
                </a:solidFill>
              </a:rPr>
            </a:br>
            <a:r>
              <a:rPr lang="en-US" sz="2000" b="1" dirty="0" smtClean="0">
                <a:solidFill>
                  <a:schemeClr val="bg1"/>
                </a:solidFill>
              </a:rPr>
              <a:t>13 FEASIBILITY STUDIES</a:t>
            </a:r>
            <a:br>
              <a:rPr lang="en-US" sz="2000" b="1" dirty="0" smtClean="0">
                <a:solidFill>
                  <a:schemeClr val="bg1"/>
                </a:solidFill>
              </a:rPr>
            </a:br>
            <a:r>
              <a:rPr lang="en-US" sz="2800" b="1" dirty="0" smtClean="0">
                <a:solidFill>
                  <a:schemeClr val="bg1"/>
                </a:solidFill>
              </a:rPr>
              <a:t>	</a:t>
            </a:r>
            <a:endParaRPr lang="en-US" sz="2800" b="1" i="1" dirty="0">
              <a:solidFill>
                <a:srgbClr val="FFC000"/>
              </a:solidFill>
            </a:endParaRPr>
          </a:p>
        </p:txBody>
      </p:sp>
      <p:graphicFrame>
        <p:nvGraphicFramePr>
          <p:cNvPr id="42" name="Table 41"/>
          <p:cNvGraphicFramePr>
            <a:graphicFrameLocks noGrp="1"/>
          </p:cNvGraphicFramePr>
          <p:nvPr/>
        </p:nvGraphicFramePr>
        <p:xfrm>
          <a:off x="152400" y="1981200"/>
          <a:ext cx="8229600" cy="39624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sz="1200" dirty="0" smtClean="0">
                        <a:solidFill>
                          <a:schemeClr val="bg1"/>
                        </a:solidFill>
                      </a:endParaRPr>
                    </a:p>
                    <a:p>
                      <a:r>
                        <a:rPr lang="en-US" sz="1600" dirty="0" smtClean="0">
                          <a:solidFill>
                            <a:schemeClr val="bg1"/>
                          </a:solidFill>
                        </a:rPr>
                        <a:t>FEASIBILITY</a:t>
                      </a:r>
                      <a:r>
                        <a:rPr lang="en-US" sz="1600" baseline="0" dirty="0" smtClean="0">
                          <a:solidFill>
                            <a:schemeClr val="bg1"/>
                          </a:solidFill>
                        </a:rPr>
                        <a:t> STUDY REPORT AREA</a:t>
                      </a:r>
                    </a:p>
                    <a:p>
                      <a:endParaRPr lang="en-US" sz="1200" dirty="0">
                        <a:solidFill>
                          <a:schemeClr val="bg1"/>
                        </a:solidFill>
                      </a:endParaRPr>
                    </a:p>
                  </a:txBody>
                  <a:tcPr>
                    <a:solidFill>
                      <a:srgbClr val="3B6036"/>
                    </a:solidFill>
                  </a:tcPr>
                </a:tc>
                <a:tc>
                  <a:txBody>
                    <a:bodyPr/>
                    <a:lstStyle/>
                    <a:p>
                      <a:endParaRPr lang="en-US" sz="1600" dirty="0" smtClean="0"/>
                    </a:p>
                    <a:p>
                      <a:r>
                        <a:rPr lang="en-US" sz="1600" dirty="0" smtClean="0"/>
                        <a:t>FEASIBILITY STUDIES</a:t>
                      </a:r>
                      <a:endParaRPr lang="en-US" sz="1600" dirty="0"/>
                    </a:p>
                  </a:txBody>
                  <a:tcPr>
                    <a:solidFill>
                      <a:srgbClr val="3B6036"/>
                    </a:solidFill>
                  </a:tcPr>
                </a:tc>
              </a:tr>
              <a:tr h="370840">
                <a:tc>
                  <a:txBody>
                    <a:bodyPr/>
                    <a:lstStyle/>
                    <a:p>
                      <a:pPr>
                        <a:buFont typeface="Wingdings" pitchFamily="2" charset="2"/>
                        <a:buChar char="§"/>
                      </a:pPr>
                      <a:r>
                        <a:rPr lang="en-US" sz="1400" b="1" dirty="0" smtClean="0"/>
                        <a:t>  DATA</a:t>
                      </a:r>
                      <a:r>
                        <a:rPr lang="en-US" sz="1400" b="1" baseline="0" dirty="0" smtClean="0"/>
                        <a:t> COLLECTION GROUP</a:t>
                      </a:r>
                      <a:endParaRPr lang="en-US" sz="1400" b="1" dirty="0"/>
                    </a:p>
                  </a:txBody>
                  <a:tcPr>
                    <a:solidFill>
                      <a:schemeClr val="bg1">
                        <a:lumMod val="85000"/>
                      </a:schemeClr>
                    </a:solidFill>
                  </a:tcPr>
                </a:tc>
                <a:tc>
                  <a:txBody>
                    <a:bodyPr/>
                    <a:lstStyle/>
                    <a:p>
                      <a:pPr>
                        <a:buFont typeface="Arial" pitchFamily="34" charset="0"/>
                        <a:buChar char="•"/>
                      </a:pPr>
                      <a:r>
                        <a:rPr lang="en-US" sz="1200" dirty="0" smtClean="0"/>
                        <a:t>Freeway</a:t>
                      </a:r>
                      <a:r>
                        <a:rPr lang="en-US" sz="1200" baseline="0" dirty="0" smtClean="0"/>
                        <a:t> Information and Data (DC-1)</a:t>
                      </a:r>
                    </a:p>
                    <a:p>
                      <a:pPr>
                        <a:buFont typeface="Arial" pitchFamily="34" charset="0"/>
                        <a:buChar char="•"/>
                      </a:pPr>
                      <a:r>
                        <a:rPr lang="en-US" sz="1200" baseline="0" dirty="0" smtClean="0"/>
                        <a:t>Key Arterial Information and Data (DC-2)</a:t>
                      </a:r>
                    </a:p>
                    <a:p>
                      <a:pPr>
                        <a:buFont typeface="Arial" pitchFamily="34" charset="0"/>
                        <a:buChar char="•"/>
                      </a:pPr>
                      <a:r>
                        <a:rPr lang="en-US" sz="1200" baseline="0" dirty="0" smtClean="0"/>
                        <a:t>Terminal Queue Information and Data (DC-3)  </a:t>
                      </a:r>
                    </a:p>
                  </a:txBody>
                  <a:tcPr>
                    <a:solidFill>
                      <a:schemeClr val="bg1">
                        <a:lumMod val="85000"/>
                      </a:schemeClr>
                    </a:solidFill>
                  </a:tcPr>
                </a:tc>
              </a:tr>
              <a:tr h="370840">
                <a:tc>
                  <a:txBody>
                    <a:bodyPr/>
                    <a:lstStyle/>
                    <a:p>
                      <a:pPr>
                        <a:buFont typeface="Wingdings" pitchFamily="2" charset="2"/>
                        <a:buChar char="§"/>
                      </a:pPr>
                      <a:r>
                        <a:rPr lang="en-US" sz="1400" b="1" dirty="0" smtClean="0"/>
                        <a:t>  TRANSPORTATION</a:t>
                      </a:r>
                      <a:r>
                        <a:rPr lang="en-US" sz="1400" b="1" baseline="0" dirty="0" smtClean="0"/>
                        <a:t> OPERATIONS </a:t>
                      </a:r>
                    </a:p>
                    <a:p>
                      <a:pPr>
                        <a:buFont typeface="Wingdings" pitchFamily="2" charset="2"/>
                        <a:buNone/>
                      </a:pPr>
                      <a:r>
                        <a:rPr lang="en-US" sz="1400" b="1" baseline="0" dirty="0" smtClean="0"/>
                        <a:t>     AND MANAGEMENT GROUP</a:t>
                      </a:r>
                      <a:endParaRPr lang="en-US" sz="1400" b="1" dirty="0"/>
                    </a:p>
                  </a:txBody>
                  <a:tcPr>
                    <a:solidFill>
                      <a:schemeClr val="bg1">
                        <a:lumMod val="85000"/>
                      </a:schemeClr>
                    </a:solidFill>
                  </a:tcPr>
                </a:tc>
                <a:tc>
                  <a:txBody>
                    <a:bodyPr/>
                    <a:lstStyle/>
                    <a:p>
                      <a:pPr>
                        <a:buFont typeface="Arial" pitchFamily="34" charset="0"/>
                        <a:buChar char="•"/>
                      </a:pPr>
                      <a:r>
                        <a:rPr lang="en-US" sz="1200" dirty="0" smtClean="0"/>
                        <a:t>Goods Movement Transportation Management (TM-1)</a:t>
                      </a:r>
                    </a:p>
                    <a:p>
                      <a:pPr>
                        <a:buFont typeface="Arial" pitchFamily="34" charset="0"/>
                        <a:buChar char="•"/>
                      </a:pPr>
                      <a:r>
                        <a:rPr lang="en-US" sz="1200" dirty="0" smtClean="0"/>
                        <a:t>Truck Travel Information Integration (TM-2)</a:t>
                      </a:r>
                    </a:p>
                    <a:p>
                      <a:pPr>
                        <a:buFont typeface="Arial" pitchFamily="34" charset="0"/>
                        <a:buChar char="•"/>
                      </a:pPr>
                      <a:r>
                        <a:rPr lang="en-US" sz="1200" dirty="0" smtClean="0"/>
                        <a:t>Comprehensive Performance Monitoring Program (TM-3)</a:t>
                      </a:r>
                      <a:endParaRPr lang="en-US" sz="1200" dirty="0"/>
                    </a:p>
                  </a:txBody>
                  <a:tcPr>
                    <a:solidFill>
                      <a:schemeClr val="bg1">
                        <a:lumMod val="85000"/>
                      </a:schemeClr>
                    </a:solidFill>
                  </a:tcPr>
                </a:tc>
              </a:tr>
              <a:tr h="370840">
                <a:tc>
                  <a:txBody>
                    <a:bodyPr/>
                    <a:lstStyle/>
                    <a:p>
                      <a:pPr>
                        <a:buFont typeface="Wingdings" pitchFamily="2" charset="2"/>
                        <a:buChar char="§"/>
                      </a:pPr>
                      <a:r>
                        <a:rPr lang="en-US" sz="1400" b="1" dirty="0" smtClean="0"/>
                        <a:t>  EMERGING</a:t>
                      </a:r>
                      <a:r>
                        <a:rPr lang="en-US" sz="1400" b="1" baseline="0" dirty="0" smtClean="0"/>
                        <a:t> GOODS MOVEMENT </a:t>
                      </a:r>
                    </a:p>
                    <a:p>
                      <a:pPr>
                        <a:buFont typeface="Wingdings" pitchFamily="2" charset="2"/>
                        <a:buNone/>
                      </a:pPr>
                      <a:r>
                        <a:rPr lang="en-US" sz="1400" b="1" baseline="0" dirty="0" smtClean="0"/>
                        <a:t>    TECHNOLOGY APPLICATIONS GROUP</a:t>
                      </a:r>
                      <a:endParaRPr lang="en-US" sz="1400" b="1" dirty="0"/>
                    </a:p>
                  </a:txBody>
                  <a:tcPr>
                    <a:solidFill>
                      <a:schemeClr val="bg1">
                        <a:lumMod val="85000"/>
                      </a:schemeClr>
                    </a:solidFill>
                  </a:tcPr>
                </a:tc>
                <a:tc>
                  <a:txBody>
                    <a:bodyPr/>
                    <a:lstStyle/>
                    <a:p>
                      <a:pPr>
                        <a:buFont typeface="Arial" pitchFamily="34" charset="0"/>
                        <a:buChar char="•"/>
                      </a:pPr>
                      <a:r>
                        <a:rPr lang="en-US" sz="1200" b="1" dirty="0" smtClean="0"/>
                        <a:t>Drayage</a:t>
                      </a:r>
                      <a:r>
                        <a:rPr lang="en-US" sz="1200" b="1" baseline="0" dirty="0" smtClean="0"/>
                        <a:t> Operations ITS (ET-1)</a:t>
                      </a:r>
                    </a:p>
                    <a:p>
                      <a:pPr>
                        <a:buFont typeface="Arial" pitchFamily="34" charset="0"/>
                        <a:buChar char="•"/>
                      </a:pPr>
                      <a:r>
                        <a:rPr lang="en-US" sz="1200" b="1" baseline="0" dirty="0" smtClean="0"/>
                        <a:t>Private Sector Fleet Management Information and Dynamic  </a:t>
                      </a:r>
                    </a:p>
                    <a:p>
                      <a:pPr>
                        <a:buFont typeface="Arial" pitchFamily="34" charset="0"/>
                        <a:buNone/>
                      </a:pPr>
                      <a:r>
                        <a:rPr lang="en-US" sz="1200" b="1" baseline="0" dirty="0" smtClean="0"/>
                        <a:t>  Mobility Applications (ET-2)</a:t>
                      </a:r>
                    </a:p>
                    <a:p>
                      <a:pPr>
                        <a:buFont typeface="Arial" pitchFamily="34" charset="0"/>
                        <a:buChar char="•"/>
                      </a:pPr>
                      <a:r>
                        <a:rPr lang="en-US" sz="1200" baseline="0" dirty="0" smtClean="0"/>
                        <a:t>Opportunities and Integration with Emerging Federal   </a:t>
                      </a:r>
                    </a:p>
                    <a:p>
                      <a:pPr>
                        <a:buFont typeface="Arial" pitchFamily="34" charset="0"/>
                        <a:buNone/>
                      </a:pPr>
                      <a:r>
                        <a:rPr lang="en-US" sz="1200" baseline="0" dirty="0" smtClean="0"/>
                        <a:t>  Programs (ET-3)</a:t>
                      </a:r>
                      <a:endParaRPr lang="en-US" sz="1200" dirty="0"/>
                    </a:p>
                  </a:txBody>
                  <a:tcPr>
                    <a:solidFill>
                      <a:schemeClr val="bg1">
                        <a:lumMod val="85000"/>
                      </a:schemeClr>
                    </a:solidFill>
                  </a:tcPr>
                </a:tc>
              </a:tr>
              <a:tr h="370840">
                <a:tc>
                  <a:txBody>
                    <a:bodyPr/>
                    <a:lstStyle/>
                    <a:p>
                      <a:pPr>
                        <a:buFont typeface="Wingdings" pitchFamily="2" charset="2"/>
                        <a:buChar char="§"/>
                      </a:pPr>
                      <a:r>
                        <a:rPr lang="en-US" sz="1400" b="1" dirty="0" smtClean="0"/>
                        <a:t>  I-710</a:t>
                      </a:r>
                      <a:r>
                        <a:rPr lang="en-US" sz="1400" b="1" baseline="0" dirty="0" smtClean="0"/>
                        <a:t> FREIGHT CORRIDOR</a:t>
                      </a:r>
                    </a:p>
                    <a:p>
                      <a:pPr>
                        <a:buFont typeface="Wingdings" pitchFamily="2" charset="2"/>
                        <a:buNone/>
                      </a:pPr>
                      <a:r>
                        <a:rPr lang="en-US" sz="1400" b="1" baseline="0" dirty="0" smtClean="0"/>
                        <a:t>    ADVANCED TECHNOLOGIES GROUP</a:t>
                      </a:r>
                      <a:endParaRPr lang="en-US" sz="1400" b="1" dirty="0"/>
                    </a:p>
                  </a:txBody>
                  <a:tcPr>
                    <a:solidFill>
                      <a:schemeClr val="bg1">
                        <a:lumMod val="85000"/>
                      </a:schemeClr>
                    </a:solidFill>
                  </a:tcPr>
                </a:tc>
                <a:tc>
                  <a:txBody>
                    <a:bodyPr/>
                    <a:lstStyle/>
                    <a:p>
                      <a:pPr>
                        <a:buFont typeface="Arial" pitchFamily="34" charset="0"/>
                        <a:buChar char="•"/>
                      </a:pPr>
                      <a:r>
                        <a:rPr lang="en-US" sz="1200" dirty="0" smtClean="0"/>
                        <a:t>710 Future Technology Infrastructure (AT-1)</a:t>
                      </a:r>
                    </a:p>
                    <a:p>
                      <a:pPr>
                        <a:buFont typeface="Arial" pitchFamily="34" charset="0"/>
                        <a:buChar char="•"/>
                      </a:pPr>
                      <a:r>
                        <a:rPr lang="en-US" sz="1200" dirty="0" smtClean="0"/>
                        <a:t>Advanced Fleet </a:t>
                      </a:r>
                      <a:r>
                        <a:rPr lang="en-US" sz="1200" dirty="0" err="1" smtClean="0"/>
                        <a:t>Platooning</a:t>
                      </a:r>
                      <a:r>
                        <a:rPr lang="en-US" sz="1200" dirty="0" smtClean="0"/>
                        <a:t> Concepts (AT-2)</a:t>
                      </a:r>
                      <a:endParaRPr lang="en-US" sz="1200" dirty="0"/>
                    </a:p>
                  </a:txBody>
                  <a:tcPr>
                    <a:solidFill>
                      <a:schemeClr val="bg1">
                        <a:lumMod val="85000"/>
                      </a:schemeClr>
                    </a:solidFill>
                  </a:tcPr>
                </a:tc>
              </a:tr>
              <a:tr h="370840">
                <a:tc>
                  <a:txBody>
                    <a:bodyPr/>
                    <a:lstStyle/>
                    <a:p>
                      <a:pPr>
                        <a:buFont typeface="Wingdings" pitchFamily="2" charset="2"/>
                        <a:buChar char="§"/>
                      </a:pPr>
                      <a:r>
                        <a:rPr lang="en-US" sz="1400" b="1" dirty="0" smtClean="0"/>
                        <a:t>  CVO</a:t>
                      </a:r>
                      <a:r>
                        <a:rPr lang="en-US" sz="1400" b="1" baseline="0" dirty="0" smtClean="0"/>
                        <a:t> OPERATIONS PLANNING GROUP</a:t>
                      </a:r>
                      <a:endParaRPr lang="en-US" sz="1400" b="1" dirty="0"/>
                    </a:p>
                  </a:txBody>
                  <a:tcPr>
                    <a:solidFill>
                      <a:schemeClr val="bg1">
                        <a:lumMod val="85000"/>
                      </a:schemeClr>
                    </a:solidFill>
                  </a:tcPr>
                </a:tc>
                <a:tc>
                  <a:txBody>
                    <a:bodyPr/>
                    <a:lstStyle/>
                    <a:p>
                      <a:pPr>
                        <a:buFont typeface="Arial" pitchFamily="34" charset="0"/>
                        <a:buChar char="•"/>
                      </a:pPr>
                      <a:r>
                        <a:rPr lang="en-US" sz="1200" dirty="0" smtClean="0"/>
                        <a:t>Truck Enforcement Strategies, Systems &amp; Sites Study (CV-1)</a:t>
                      </a:r>
                    </a:p>
                    <a:p>
                      <a:pPr>
                        <a:buFont typeface="Arial" pitchFamily="34" charset="0"/>
                        <a:buChar char="•"/>
                      </a:pPr>
                      <a:r>
                        <a:rPr lang="en-US" sz="1200" dirty="0" smtClean="0"/>
                        <a:t>Truck Parking Coordination (CV-2)</a:t>
                      </a:r>
                      <a:endParaRPr lang="en-US" sz="1200" dirty="0"/>
                    </a:p>
                  </a:txBody>
                  <a:tcPr>
                    <a:solidFill>
                      <a:schemeClr val="bg1">
                        <a:lumMod val="85000"/>
                      </a:schemeClr>
                    </a:solidFill>
                  </a:tcPr>
                </a:tc>
              </a:tr>
            </a:tbl>
          </a:graphicData>
        </a:graphic>
      </p:graphicFrame>
      <p:sp>
        <p:nvSpPr>
          <p:cNvPr id="43" name="TextBox 42"/>
          <p:cNvSpPr txBox="1"/>
          <p:nvPr/>
        </p:nvSpPr>
        <p:spPr>
          <a:xfrm>
            <a:off x="78512" y="3962400"/>
            <a:ext cx="8382000" cy="584775"/>
          </a:xfrm>
          <a:prstGeom prst="rect">
            <a:avLst/>
          </a:prstGeom>
          <a:noFill/>
          <a:ln w="28575">
            <a:solidFill>
              <a:srgbClr val="C00000"/>
            </a:solidFill>
          </a:ln>
        </p:spPr>
        <p:txBody>
          <a:bodyPr wrap="square" rtlCol="0">
            <a:spAutoFit/>
          </a:bodyPr>
          <a:lstStyle/>
          <a:p>
            <a:endParaRPr lang="en-US" sz="3200" dirty="0"/>
          </a:p>
        </p:txBody>
      </p:sp>
      <p:sp>
        <p:nvSpPr>
          <p:cNvPr id="9" name="Slide Number Placeholder 8"/>
          <p:cNvSpPr>
            <a:spLocks noGrp="1"/>
          </p:cNvSpPr>
          <p:nvPr>
            <p:ph type="sldNum" sz="quarter" idx="12"/>
          </p:nvPr>
        </p:nvSpPr>
        <p:spPr/>
        <p:txBody>
          <a:bodyPr/>
          <a:lstStyle/>
          <a:p>
            <a:fld id="{382800AA-D14F-4819-8C09-0468EE576B5C}"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ch pix.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441028" y="655780"/>
            <a:ext cx="5426372" cy="990600"/>
          </a:xfrm>
          <a:solidFill>
            <a:srgbClr val="C00000"/>
          </a:solidFill>
          <a:ln w="28575">
            <a:noFill/>
          </a:ln>
        </p:spPr>
        <p:txBody>
          <a:bodyPr>
            <a:noAutofit/>
          </a:bodyPr>
          <a:lstStyle/>
          <a:p>
            <a:pPr algn="l"/>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1600" b="1" dirty="0" smtClean="0">
                <a:solidFill>
                  <a:schemeClr val="bg1"/>
                </a:solidFill>
              </a:rPr>
              <a:t>WHAT ARE THE OUTCOMES EXPECTED FROM THE GATEWAY CITIES TECHNOLOGY PLAN FOR GOODS MOVEMENT?</a:t>
            </a:r>
            <a:br>
              <a:rPr lang="en-US" sz="16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1800" b="1" dirty="0" smtClean="0">
                <a:solidFill>
                  <a:schemeClr val="bg1"/>
                </a:solidFill>
              </a:rPr>
              <a:t/>
            </a:r>
            <a:br>
              <a:rPr lang="en-US" sz="1800" b="1" dirty="0" smtClean="0">
                <a:solidFill>
                  <a:schemeClr val="bg1"/>
                </a:solidFill>
              </a:rPr>
            </a:br>
            <a:endParaRPr lang="en-US" sz="1800" b="1" dirty="0">
              <a:solidFill>
                <a:schemeClr val="bg1"/>
              </a:solidFill>
            </a:endParaRPr>
          </a:p>
        </p:txBody>
      </p:sp>
      <p:graphicFrame>
        <p:nvGraphicFramePr>
          <p:cNvPr id="7" name="Table 6"/>
          <p:cNvGraphicFramePr>
            <a:graphicFrameLocks noGrp="1"/>
          </p:cNvGraphicFramePr>
          <p:nvPr/>
        </p:nvGraphicFramePr>
        <p:xfrm>
          <a:off x="457200" y="1997361"/>
          <a:ext cx="8153400" cy="2306319"/>
        </p:xfrm>
        <a:graphic>
          <a:graphicData uri="http://schemas.openxmlformats.org/drawingml/2006/table">
            <a:tbl>
              <a:tblPr>
                <a:tableStyleId>{5C22544A-7EE6-4342-B048-85BDC9FD1C3A}</a:tableStyleId>
              </a:tblPr>
              <a:tblGrid>
                <a:gridCol w="8153400"/>
              </a:tblGrid>
              <a:tr h="620698">
                <a:tc>
                  <a:txBody>
                    <a:bodyPr/>
                    <a:lstStyle/>
                    <a:p>
                      <a:pPr>
                        <a:buFont typeface="Wingdings" pitchFamily="2" charset="2"/>
                        <a:buChar char="§"/>
                      </a:pPr>
                      <a:r>
                        <a:rPr lang="en-US" sz="1400" b="1" dirty="0" smtClean="0"/>
                        <a:t>  Detailed research on the latest trends, practices and regional priorities on ITS goods</a:t>
                      </a:r>
                      <a:r>
                        <a:rPr lang="en-US" sz="1400" b="1" baseline="0" dirty="0" smtClean="0"/>
                        <a:t> movement and other  </a:t>
                      </a:r>
                    </a:p>
                    <a:p>
                      <a:pPr>
                        <a:buFont typeface="Wingdings" pitchFamily="2" charset="2"/>
                        <a:buNone/>
                      </a:pPr>
                      <a:r>
                        <a:rPr lang="en-US" sz="1400" b="1" baseline="0" dirty="0" smtClean="0"/>
                        <a:t>    transportation technologies</a:t>
                      </a:r>
                      <a:endParaRPr lang="en-US" sz="1400" b="1" dirty="0"/>
                    </a:p>
                  </a:txBody>
                  <a:tcPr>
                    <a:solidFill>
                      <a:schemeClr val="bg1">
                        <a:lumMod val="85000"/>
                      </a:schemeClr>
                    </a:solidFill>
                  </a:tcPr>
                </a:tc>
              </a:tr>
              <a:tr h="620698">
                <a:tc>
                  <a:txBody>
                    <a:bodyPr/>
                    <a:lstStyle/>
                    <a:p>
                      <a:pPr>
                        <a:buFont typeface="Wingdings" pitchFamily="2" charset="2"/>
                        <a:buChar char="§"/>
                      </a:pPr>
                      <a:r>
                        <a:rPr lang="en-US" sz="1400" b="1" dirty="0" smtClean="0"/>
                        <a:t>  Feasibility studies of more</a:t>
                      </a:r>
                      <a:r>
                        <a:rPr lang="en-US" sz="1400" b="1" baseline="0" dirty="0" smtClean="0"/>
                        <a:t> than ten different opportunity areas for new and expanded ITS technologies   </a:t>
                      </a:r>
                    </a:p>
                    <a:p>
                      <a:pPr>
                        <a:buFont typeface="Wingdings" pitchFamily="2" charset="2"/>
                        <a:buNone/>
                      </a:pPr>
                      <a:r>
                        <a:rPr lang="en-US" sz="1400" b="1" baseline="0" dirty="0" smtClean="0"/>
                        <a:t>    for Gateway Cities</a:t>
                      </a:r>
                      <a:endParaRPr lang="en-US" sz="1400" b="1" dirty="0"/>
                    </a:p>
                  </a:txBody>
                  <a:tcPr>
                    <a:solidFill>
                      <a:schemeClr val="bg1">
                        <a:lumMod val="95000"/>
                      </a:schemeClr>
                    </a:solidFill>
                  </a:tcPr>
                </a:tc>
              </a:tr>
              <a:tr h="444225">
                <a:tc>
                  <a:txBody>
                    <a:bodyPr/>
                    <a:lstStyle/>
                    <a:p>
                      <a:pPr>
                        <a:buFont typeface="Wingdings" pitchFamily="2" charset="2"/>
                        <a:buChar char="§"/>
                      </a:pPr>
                      <a:r>
                        <a:rPr lang="en-US" sz="1400" b="1" dirty="0" smtClean="0"/>
                        <a:t>  Exploration of technologies supporting emerging alternatives for I-710 corridor improvements</a:t>
                      </a:r>
                      <a:endParaRPr lang="en-US" sz="1400" b="1" dirty="0"/>
                    </a:p>
                  </a:txBody>
                  <a:tcPr>
                    <a:solidFill>
                      <a:schemeClr val="bg1">
                        <a:lumMod val="85000"/>
                      </a:schemeClr>
                    </a:solidFill>
                  </a:tcPr>
                </a:tc>
              </a:tr>
              <a:tr h="620698">
                <a:tc>
                  <a:txBody>
                    <a:bodyPr/>
                    <a:lstStyle/>
                    <a:p>
                      <a:pPr>
                        <a:buFont typeface="Wingdings" pitchFamily="2" charset="2"/>
                        <a:buChar char="§"/>
                      </a:pPr>
                      <a:r>
                        <a:rPr lang="en-US" sz="1400" b="1" dirty="0" smtClean="0"/>
                        <a:t>  A detailed concept of operations and implementation, and a business plan to ensure that real-world, </a:t>
                      </a:r>
                    </a:p>
                    <a:p>
                      <a:pPr>
                        <a:buFont typeface="Wingdings" pitchFamily="2" charset="2"/>
                        <a:buNone/>
                      </a:pPr>
                      <a:r>
                        <a:rPr lang="en-US" sz="1400" b="1" baseline="0" dirty="0" smtClean="0"/>
                        <a:t>    </a:t>
                      </a:r>
                      <a:r>
                        <a:rPr lang="en-US" sz="1400" b="1" dirty="0" smtClean="0"/>
                        <a:t>working solutions are the outcome of the plan</a:t>
                      </a:r>
                      <a:endParaRPr lang="en-US" sz="1400" b="1" dirty="0"/>
                    </a:p>
                  </a:txBody>
                  <a:tcPr>
                    <a:solidFill>
                      <a:schemeClr val="bg1">
                        <a:lumMod val="95000"/>
                      </a:schemeClr>
                    </a:solidFill>
                  </a:tcPr>
                </a:tc>
              </a:tr>
            </a:tbl>
          </a:graphicData>
        </a:graphic>
      </p:graphicFrame>
      <p:sp>
        <p:nvSpPr>
          <p:cNvPr id="8" name="TextBox 7"/>
          <p:cNvSpPr txBox="1"/>
          <p:nvPr/>
        </p:nvSpPr>
        <p:spPr>
          <a:xfrm>
            <a:off x="447674" y="4419600"/>
            <a:ext cx="4505325" cy="1754326"/>
          </a:xfrm>
          <a:prstGeom prst="rect">
            <a:avLst/>
          </a:prstGeom>
          <a:solidFill>
            <a:srgbClr val="3B6036"/>
          </a:solidFill>
        </p:spPr>
        <p:txBody>
          <a:bodyPr wrap="square" rtlCol="0">
            <a:spAutoFit/>
          </a:bodyPr>
          <a:lstStyle/>
          <a:p>
            <a:pPr algn="just"/>
            <a:r>
              <a:rPr lang="en-US" sz="1200" b="1" dirty="0" smtClean="0">
                <a:solidFill>
                  <a:schemeClr val="bg1"/>
                </a:solidFill>
              </a:rPr>
              <a:t>The GATEWAY CITIES TECHNOLOGY PLAN FOR GOODS MOVEMENT is a program initiated by the GCCOG in partnership the MTA.  </a:t>
            </a:r>
          </a:p>
          <a:p>
            <a:pPr algn="just"/>
            <a:endParaRPr lang="en-US" sz="1200" b="1" dirty="0" smtClean="0">
              <a:solidFill>
                <a:schemeClr val="bg1"/>
              </a:solidFill>
            </a:endParaRPr>
          </a:p>
          <a:p>
            <a:pPr algn="just"/>
            <a:r>
              <a:rPr lang="en-US" sz="1200" b="1" dirty="0" smtClean="0">
                <a:solidFill>
                  <a:schemeClr val="bg1"/>
                </a:solidFill>
              </a:rPr>
              <a:t>For this project, the ITS Working Group that participated with the 2008 ITS Integration Plan is reconvened.  It is comprised of transportation and freight industry stakeholders from the public and private sectors.  </a:t>
            </a:r>
          </a:p>
          <a:p>
            <a:pPr algn="just"/>
            <a:endParaRPr lang="en-US" sz="1200" b="1" dirty="0" smtClean="0">
              <a:solidFill>
                <a:schemeClr val="bg1"/>
              </a:solidFill>
            </a:endParaRPr>
          </a:p>
          <a:p>
            <a:pPr algn="ctr"/>
            <a:r>
              <a:rPr lang="en-US" sz="1250" b="1" dirty="0" smtClean="0">
                <a:solidFill>
                  <a:schemeClr val="bg1"/>
                </a:solidFill>
              </a:rPr>
              <a:t>The project is anticipated to be completed in December 2012.</a:t>
            </a:r>
            <a:endParaRPr lang="en-US" sz="1250" b="1" dirty="0">
              <a:solidFill>
                <a:schemeClr val="bg1"/>
              </a:solidFill>
            </a:endParaRPr>
          </a:p>
        </p:txBody>
      </p:sp>
      <p:sp>
        <p:nvSpPr>
          <p:cNvPr id="9" name="TextBox 8"/>
          <p:cNvSpPr txBox="1"/>
          <p:nvPr/>
        </p:nvSpPr>
        <p:spPr>
          <a:xfrm>
            <a:off x="1087584" y="1692560"/>
            <a:ext cx="7543800" cy="307777"/>
          </a:xfrm>
          <a:prstGeom prst="rect">
            <a:avLst/>
          </a:prstGeom>
          <a:solidFill>
            <a:srgbClr val="3B6036"/>
          </a:solidFill>
        </p:spPr>
        <p:txBody>
          <a:bodyPr wrap="square" rtlCol="0">
            <a:spAutoFit/>
          </a:bodyPr>
          <a:lstStyle/>
          <a:p>
            <a:r>
              <a:rPr lang="en-US" sz="1400" b="1" dirty="0" smtClean="0">
                <a:solidFill>
                  <a:schemeClr val="bg1"/>
                </a:solidFill>
              </a:rPr>
              <a:t>EXPECTED OUTCOMES FROM THE GATEWAY CITIES TECHNOLOGY PLAN FOR GOODS MOVEMENT:</a:t>
            </a:r>
            <a:endParaRPr lang="en-US" sz="1400" b="1" dirty="0">
              <a:solidFill>
                <a:schemeClr val="bg1"/>
              </a:solidFill>
            </a:endParaRPr>
          </a:p>
        </p:txBody>
      </p:sp>
      <p:sp>
        <p:nvSpPr>
          <p:cNvPr id="10" name="TextBox 9"/>
          <p:cNvSpPr txBox="1"/>
          <p:nvPr/>
        </p:nvSpPr>
        <p:spPr>
          <a:xfrm>
            <a:off x="5029200" y="4419600"/>
            <a:ext cx="3581400" cy="1754326"/>
          </a:xfrm>
          <a:prstGeom prst="rect">
            <a:avLst/>
          </a:prstGeom>
          <a:solidFill>
            <a:srgbClr val="3B6036"/>
          </a:solidFill>
          <a:effectLst/>
        </p:spPr>
        <p:txBody>
          <a:bodyPr wrap="square" rtlCol="0">
            <a:spAutoFit/>
          </a:bodyPr>
          <a:lstStyle/>
          <a:p>
            <a:endParaRPr lang="en-US" sz="200" b="1" dirty="0" smtClean="0">
              <a:solidFill>
                <a:schemeClr val="bg1">
                  <a:lumMod val="95000"/>
                </a:schemeClr>
              </a:solidFill>
            </a:endParaRPr>
          </a:p>
          <a:p>
            <a:r>
              <a:rPr lang="en-US" sz="1400" b="1" dirty="0" smtClean="0">
                <a:solidFill>
                  <a:schemeClr val="bg1">
                    <a:lumMod val="95000"/>
                  </a:schemeClr>
                </a:solidFill>
              </a:rPr>
              <a:t>ITS WILL REQUIRE: </a:t>
            </a:r>
          </a:p>
          <a:p>
            <a:endParaRPr lang="en-US" sz="400" b="1" dirty="0" smtClean="0">
              <a:solidFill>
                <a:schemeClr val="bg1">
                  <a:lumMod val="95000"/>
                </a:schemeClr>
              </a:solidFill>
            </a:endParaRPr>
          </a:p>
          <a:p>
            <a:endParaRPr lang="en-US" sz="200" b="1" dirty="0" smtClean="0">
              <a:solidFill>
                <a:schemeClr val="bg1">
                  <a:lumMod val="95000"/>
                </a:schemeClr>
              </a:solidFill>
            </a:endParaRPr>
          </a:p>
          <a:p>
            <a:pPr marL="228600" indent="-228600">
              <a:buFont typeface="Wingdings" pitchFamily="2" charset="2"/>
              <a:buChar char="§"/>
            </a:pPr>
            <a:r>
              <a:rPr lang="en-US" sz="1200" b="1" dirty="0" smtClean="0">
                <a:solidFill>
                  <a:schemeClr val="bg1">
                    <a:lumMod val="95000"/>
                  </a:schemeClr>
                </a:solidFill>
              </a:rPr>
              <a:t>The installation of cross-connected field infrastructure to provide real-time traveler information.</a:t>
            </a:r>
          </a:p>
          <a:p>
            <a:pPr marL="228600" indent="-228600"/>
            <a:endParaRPr lang="en-US" sz="200" b="1" dirty="0" smtClean="0">
              <a:solidFill>
                <a:schemeClr val="bg1">
                  <a:lumMod val="95000"/>
                </a:schemeClr>
              </a:solidFill>
            </a:endParaRPr>
          </a:p>
          <a:p>
            <a:pPr marL="228600" indent="-228600">
              <a:buFont typeface="Wingdings" pitchFamily="2" charset="2"/>
              <a:buChar char="§"/>
            </a:pPr>
            <a:r>
              <a:rPr lang="en-US" sz="1200" b="1" dirty="0" smtClean="0">
                <a:solidFill>
                  <a:schemeClr val="bg1">
                    <a:lumMod val="95000"/>
                  </a:schemeClr>
                </a:solidFill>
              </a:rPr>
              <a:t>A commitment and direction from stakeholders to work on system integration for goods movement.</a:t>
            </a:r>
          </a:p>
          <a:p>
            <a:pPr marL="342900" indent="-342900"/>
            <a:endParaRPr lang="en-US" sz="1200" b="1" dirty="0" smtClean="0">
              <a:solidFill>
                <a:schemeClr val="bg1">
                  <a:lumMod val="95000"/>
                </a:schemeClr>
              </a:solidFill>
            </a:endParaRPr>
          </a:p>
        </p:txBody>
      </p:sp>
      <p:sp>
        <p:nvSpPr>
          <p:cNvPr id="11" name="Striped Right Arrow 10"/>
          <p:cNvSpPr/>
          <p:nvPr/>
        </p:nvSpPr>
        <p:spPr>
          <a:xfrm>
            <a:off x="4419600" y="4038600"/>
            <a:ext cx="1524000" cy="332232"/>
          </a:xfrm>
          <a:prstGeom prst="stripedRightArrow">
            <a:avLst/>
          </a:prstGeom>
          <a:solidFill>
            <a:srgbClr val="C0000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29492" y="6248400"/>
            <a:ext cx="7723908" cy="307777"/>
          </a:xfrm>
          <a:prstGeom prst="rect">
            <a:avLst/>
          </a:prstGeom>
          <a:solidFill>
            <a:srgbClr val="3B6036"/>
          </a:solidFill>
        </p:spPr>
        <p:txBody>
          <a:bodyPr wrap="square" rtlCol="0">
            <a:spAutoFit/>
          </a:bodyPr>
          <a:lstStyle/>
          <a:p>
            <a:pPr algn="ctr"/>
            <a:r>
              <a:rPr lang="en-US" sz="1400" b="1" i="1" dirty="0" smtClean="0">
                <a:solidFill>
                  <a:schemeClr val="bg1"/>
                </a:solidFill>
              </a:rPr>
              <a:t>ITS will be an important component in the operation of a potential I-710 FREIGHT CORRIDOR.</a:t>
            </a:r>
          </a:p>
        </p:txBody>
      </p:sp>
      <p:sp>
        <p:nvSpPr>
          <p:cNvPr id="17" name="Slide Number Placeholder 16"/>
          <p:cNvSpPr>
            <a:spLocks noGrp="1"/>
          </p:cNvSpPr>
          <p:nvPr>
            <p:ph type="sldNum" sz="quarter" idx="12"/>
          </p:nvPr>
        </p:nvSpPr>
        <p:spPr/>
        <p:txBody>
          <a:bodyPr/>
          <a:lstStyle/>
          <a:p>
            <a:fld id="{382800AA-D14F-4819-8C09-0468EE576B5C}"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l="1732" t="2667" r="1732" b="2667"/>
          <a:stretch>
            <a:fillRect/>
          </a:stretch>
        </p:blipFill>
        <p:spPr bwMode="auto">
          <a:xfrm>
            <a:off x="228600" y="374076"/>
            <a:ext cx="8692125" cy="6218213"/>
          </a:xfrm>
          <a:prstGeom prst="rect">
            <a:avLst/>
          </a:prstGeom>
          <a:noFill/>
          <a:ln w="130175">
            <a:solidFill>
              <a:srgbClr val="3B6036"/>
            </a:solidFill>
            <a:miter lim="800000"/>
            <a:headEnd/>
            <a:tailEnd/>
          </a:ln>
        </p:spPr>
      </p:pic>
      <p:sp>
        <p:nvSpPr>
          <p:cNvPr id="7" name="Slide Number Placeholder 6"/>
          <p:cNvSpPr>
            <a:spLocks noGrp="1"/>
          </p:cNvSpPr>
          <p:nvPr>
            <p:ph type="sldNum" sz="quarter" idx="12"/>
          </p:nvPr>
        </p:nvSpPr>
        <p:spPr/>
        <p:txBody>
          <a:bodyPr/>
          <a:lstStyle/>
          <a:p>
            <a:fld id="{382800AA-D14F-4819-8C09-0468EE576B5C}"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 pix.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52400" y="1066800"/>
            <a:ext cx="4038600" cy="954107"/>
          </a:xfrm>
          <a:prstGeom prst="rect">
            <a:avLst/>
          </a:prstGeom>
          <a:solidFill>
            <a:srgbClr val="C00000"/>
          </a:solidFill>
        </p:spPr>
        <p:txBody>
          <a:bodyPr wrap="square" rtlCol="0">
            <a:spAutoFit/>
          </a:bodyPr>
          <a:lstStyle/>
          <a:p>
            <a:endParaRPr lang="en-US" sz="1200" b="1" dirty="0" smtClean="0">
              <a:solidFill>
                <a:schemeClr val="bg1"/>
              </a:solidFill>
            </a:endParaRPr>
          </a:p>
          <a:p>
            <a:r>
              <a:rPr lang="en-US" sz="1600" b="1" dirty="0" smtClean="0">
                <a:solidFill>
                  <a:schemeClr val="bg1"/>
                </a:solidFill>
              </a:rPr>
              <a:t>ITS WORKING GROUP </a:t>
            </a:r>
          </a:p>
          <a:p>
            <a:r>
              <a:rPr lang="en-US" sz="1600" b="1" dirty="0" smtClean="0">
                <a:solidFill>
                  <a:schemeClr val="bg1"/>
                </a:solidFill>
              </a:rPr>
              <a:t>(PUBLIC/PRIVATE SECTOR COLLABORATION)</a:t>
            </a:r>
          </a:p>
          <a:p>
            <a:endParaRPr lang="en-US" sz="1200" b="1" dirty="0">
              <a:solidFill>
                <a:schemeClr val="bg1"/>
              </a:solidFill>
            </a:endParaRPr>
          </a:p>
        </p:txBody>
      </p:sp>
      <p:graphicFrame>
        <p:nvGraphicFramePr>
          <p:cNvPr id="6" name="Table 5"/>
          <p:cNvGraphicFramePr>
            <a:graphicFrameLocks noGrp="1"/>
          </p:cNvGraphicFramePr>
          <p:nvPr/>
        </p:nvGraphicFramePr>
        <p:xfrm>
          <a:off x="152400" y="2286000"/>
          <a:ext cx="5029200" cy="2336800"/>
        </p:xfrm>
        <a:graphic>
          <a:graphicData uri="http://schemas.openxmlformats.org/drawingml/2006/table">
            <a:tbl>
              <a:tblPr>
                <a:tableStyleId>{5C22544A-7EE6-4342-B048-85BDC9FD1C3A}</a:tableStyleId>
              </a:tblPr>
              <a:tblGrid>
                <a:gridCol w="5029200"/>
              </a:tblGrid>
              <a:tr h="370840">
                <a:tc>
                  <a:txBody>
                    <a:bodyPr/>
                    <a:lstStyle/>
                    <a:p>
                      <a:pPr>
                        <a:buFont typeface="Wingdings" pitchFamily="2" charset="2"/>
                        <a:buChar char="§"/>
                      </a:pPr>
                      <a:r>
                        <a:rPr lang="en-US" sz="1400" b="1" dirty="0" smtClean="0"/>
                        <a:t>  Build off of the success of the 2008 ITS Working Group</a:t>
                      </a:r>
                      <a:endParaRPr lang="en-US" sz="1400" b="1" dirty="0"/>
                    </a:p>
                  </a:txBody>
                  <a:tcPr>
                    <a:solidFill>
                      <a:schemeClr val="bg1">
                        <a:lumMod val="85000"/>
                      </a:schemeClr>
                    </a:solidFill>
                  </a:tcPr>
                </a:tc>
              </a:tr>
              <a:tr h="370840">
                <a:tc>
                  <a:txBody>
                    <a:bodyPr/>
                    <a:lstStyle/>
                    <a:p>
                      <a:pPr>
                        <a:buFont typeface="Wingdings" pitchFamily="2" charset="2"/>
                        <a:buChar char="§"/>
                      </a:pPr>
                      <a:r>
                        <a:rPr lang="en-US" sz="1400" b="1" dirty="0" smtClean="0"/>
                        <a:t>  Engage Regional Stakeholders in new phase</a:t>
                      </a:r>
                    </a:p>
                    <a:p>
                      <a:pPr>
                        <a:buFont typeface="Wingdings" pitchFamily="2" charset="2"/>
                        <a:buNone/>
                      </a:pPr>
                      <a:r>
                        <a:rPr lang="en-US" sz="1200" b="1" dirty="0" smtClean="0">
                          <a:latin typeface="+mn-lt"/>
                        </a:rPr>
                        <a:t>     • Participation</a:t>
                      </a:r>
                      <a:r>
                        <a:rPr lang="en-US" sz="1200" b="1" baseline="0" dirty="0" smtClean="0">
                          <a:latin typeface="+mn-lt"/>
                        </a:rPr>
                        <a:t> throughout the project</a:t>
                      </a:r>
                    </a:p>
                    <a:p>
                      <a:pPr>
                        <a:buFont typeface="Wingdings" pitchFamily="2" charset="2"/>
                        <a:buNone/>
                      </a:pPr>
                      <a:r>
                        <a:rPr lang="en-US" sz="1200" b="1" baseline="0" dirty="0" smtClean="0">
                          <a:latin typeface="+mn-lt"/>
                        </a:rPr>
                        <a:t>     </a:t>
                      </a:r>
                      <a:r>
                        <a:rPr lang="en-US" sz="1200" b="1" dirty="0" smtClean="0">
                          <a:latin typeface="+mn-lt"/>
                        </a:rPr>
                        <a:t>• Help guide direction of outcomes</a:t>
                      </a:r>
                    </a:p>
                    <a:p>
                      <a:pPr>
                        <a:buFont typeface="Wingdings" pitchFamily="2" charset="2"/>
                        <a:buNone/>
                      </a:pPr>
                      <a:r>
                        <a:rPr lang="en-US" sz="1200" b="1" dirty="0" smtClean="0">
                          <a:latin typeface="+mn-lt"/>
                        </a:rPr>
                        <a:t>     • Over</a:t>
                      </a:r>
                      <a:r>
                        <a:rPr lang="en-US" sz="1200" b="1" baseline="0" dirty="0" smtClean="0">
                          <a:latin typeface="+mn-lt"/>
                        </a:rPr>
                        <a:t> 30 stakeholders identified</a:t>
                      </a:r>
                      <a:endParaRPr lang="en-US" sz="1200" b="1" dirty="0">
                        <a:latin typeface="+mn-lt"/>
                      </a:endParaRPr>
                    </a:p>
                  </a:txBody>
                  <a:tcPr>
                    <a:solidFill>
                      <a:schemeClr val="bg1">
                        <a:lumMod val="95000"/>
                      </a:schemeClr>
                    </a:solidFill>
                  </a:tcPr>
                </a:tc>
              </a:tr>
              <a:tr h="370840">
                <a:tc>
                  <a:txBody>
                    <a:bodyPr/>
                    <a:lstStyle/>
                    <a:p>
                      <a:pPr>
                        <a:buFont typeface="Wingdings" pitchFamily="2" charset="2"/>
                        <a:buChar char="§"/>
                      </a:pPr>
                      <a:r>
                        <a:rPr lang="en-US" sz="1400" b="1" dirty="0" smtClean="0"/>
                        <a:t>  Conducted preliminary one-on-one outreach</a:t>
                      </a:r>
                      <a:endParaRPr lang="en-US" sz="1400" b="1" dirty="0"/>
                    </a:p>
                  </a:txBody>
                  <a:tcPr>
                    <a:solidFill>
                      <a:schemeClr val="bg1">
                        <a:lumMod val="85000"/>
                      </a:schemeClr>
                    </a:solidFill>
                  </a:tcPr>
                </a:tc>
              </a:tr>
              <a:tr h="370840">
                <a:tc>
                  <a:txBody>
                    <a:bodyPr/>
                    <a:lstStyle/>
                    <a:p>
                      <a:pPr>
                        <a:buFont typeface="Wingdings" pitchFamily="2" charset="2"/>
                        <a:buChar char="§"/>
                      </a:pPr>
                      <a:r>
                        <a:rPr lang="en-US" sz="1400" b="1" dirty="0" smtClean="0"/>
                        <a:t>  First meeting scheduled for November 30, 2011</a:t>
                      </a:r>
                      <a:endParaRPr lang="en-US" sz="1400" b="1" dirty="0"/>
                    </a:p>
                  </a:txBody>
                  <a:tcPr>
                    <a:solidFill>
                      <a:schemeClr val="bg1">
                        <a:lumMod val="95000"/>
                      </a:schemeClr>
                    </a:solidFill>
                  </a:tcPr>
                </a:tc>
              </a:tr>
              <a:tr h="370840">
                <a:tc>
                  <a:txBody>
                    <a:bodyPr/>
                    <a:lstStyle/>
                    <a:p>
                      <a:pPr>
                        <a:buFont typeface="Wingdings" pitchFamily="2" charset="2"/>
                        <a:buChar char="§"/>
                      </a:pPr>
                      <a:r>
                        <a:rPr lang="en-US" sz="1400" b="1" dirty="0" smtClean="0"/>
                        <a:t>  Project website created to foster communication and sharing</a:t>
                      </a:r>
                      <a:endParaRPr lang="en-US" sz="1400" b="1" dirty="0"/>
                    </a:p>
                  </a:txBody>
                  <a:tcPr>
                    <a:solidFill>
                      <a:schemeClr val="bg1">
                        <a:lumMod val="85000"/>
                      </a:schemeClr>
                    </a:solidFill>
                  </a:tcPr>
                </a:tc>
              </a:tr>
            </a:tbl>
          </a:graphicData>
        </a:graphic>
      </p:graphicFrame>
      <p:sp>
        <p:nvSpPr>
          <p:cNvPr id="9" name="Slide Number Placeholder 8"/>
          <p:cNvSpPr>
            <a:spLocks noGrp="1"/>
          </p:cNvSpPr>
          <p:nvPr>
            <p:ph type="sldNum" sz="quarter" idx="12"/>
          </p:nvPr>
        </p:nvSpPr>
        <p:spPr/>
        <p:txBody>
          <a:bodyPr/>
          <a:lstStyle/>
          <a:p>
            <a:fld id="{382800AA-D14F-4819-8C09-0468EE576B5C}"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chemeClr val="tx1">
              <a:lumMod val="50000"/>
              <a:lumOff val="50000"/>
            </a:schemeClr>
          </a:solidFill>
          <a:ln w="28575">
            <a:solidFill>
              <a:srgbClr val="3B6036"/>
            </a:solidFill>
          </a:ln>
        </p:spPr>
        <p:txBody>
          <a:bodyPr>
            <a:normAutofit fontScale="250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4400" b="1" dirty="0" smtClean="0">
              <a:solidFill>
                <a:schemeClr val="bg1"/>
              </a:solidFill>
            </a:endParaRPr>
          </a:p>
          <a:p>
            <a:pPr algn="ctr"/>
            <a:endParaRPr lang="en-US" sz="2400" b="1" dirty="0" smtClean="0">
              <a:solidFill>
                <a:schemeClr val="bg1"/>
              </a:solidFill>
            </a:endParaRPr>
          </a:p>
          <a:p>
            <a:pPr algn="ctr"/>
            <a:endParaRPr lang="en-US" sz="9600" b="1" dirty="0" smtClean="0">
              <a:solidFill>
                <a:schemeClr val="bg1"/>
              </a:solidFill>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r>
              <a:rPr lang="en-US" sz="9600" b="1" dirty="0" smtClean="0">
                <a:solidFill>
                  <a:schemeClr val="bg1"/>
                </a:solidFill>
                <a:latin typeface="+mj-lt"/>
              </a:rPr>
              <a:t>TYPICAL APPLICATION  EXAMPLE OF</a:t>
            </a:r>
          </a:p>
          <a:p>
            <a:pPr algn="ctr"/>
            <a:r>
              <a:rPr lang="en-US" sz="9600" b="1" dirty="0" smtClean="0">
                <a:solidFill>
                  <a:schemeClr val="bg1"/>
                </a:solidFill>
                <a:latin typeface="+mj-lt"/>
              </a:rPr>
              <a:t>ITS FOR FREIGHT - TECHNOLOGY POTENTIAL </a:t>
            </a:r>
          </a:p>
          <a:p>
            <a:pPr algn="ctr"/>
            <a:r>
              <a:rPr lang="en-US" sz="9600" b="1" dirty="0" smtClean="0">
                <a:solidFill>
                  <a:schemeClr val="bg1"/>
                </a:solidFill>
                <a:latin typeface="+mj-lt"/>
              </a:rPr>
              <a:t>FOR TRUCK ENFORCEMENT</a:t>
            </a:r>
          </a:p>
          <a:p>
            <a:pPr algn="ctr"/>
            <a:endParaRPr lang="en-US" sz="2400" b="1" dirty="0" smtClean="0">
              <a:solidFill>
                <a:schemeClr val="bg1"/>
              </a:solidFill>
            </a:endParaRPr>
          </a:p>
          <a:p>
            <a:pPr algn="ctr"/>
            <a:endParaRPr lang="en-US" sz="2400" b="1" dirty="0">
              <a:solidFill>
                <a:schemeClr val="bg1"/>
              </a:solidFill>
            </a:endParaRPr>
          </a:p>
        </p:txBody>
      </p:sp>
      <p:pic>
        <p:nvPicPr>
          <p:cNvPr id="6" name="Picture 5" descr="Road.jpg"/>
          <p:cNvPicPr>
            <a:picLocks noChangeAspect="1"/>
          </p:cNvPicPr>
          <p:nvPr/>
        </p:nvPicPr>
        <p:blipFill>
          <a:blip r:embed="rId3" cstate="print"/>
          <a:stretch>
            <a:fillRect/>
          </a:stretch>
        </p:blipFill>
        <p:spPr>
          <a:xfrm>
            <a:off x="7162800" y="4038600"/>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4" cstate="print"/>
          <a:stretch>
            <a:fillRect/>
          </a:stretch>
        </p:blipFill>
        <p:spPr>
          <a:xfrm>
            <a:off x="990600" y="1983512"/>
            <a:ext cx="1981200" cy="1035517"/>
          </a:xfrm>
          <a:prstGeom prst="rect">
            <a:avLst/>
          </a:prstGeom>
          <a:ln w="44450">
            <a:solidFill>
              <a:srgbClr val="3B6036"/>
            </a:solidFill>
          </a:ln>
        </p:spPr>
      </p:pic>
      <p:sp>
        <p:nvSpPr>
          <p:cNvPr id="11" name="Slide Number Placeholder 10"/>
          <p:cNvSpPr>
            <a:spLocks noGrp="1"/>
          </p:cNvSpPr>
          <p:nvPr>
            <p:ph type="sldNum" sz="quarter" idx="12"/>
          </p:nvPr>
        </p:nvSpPr>
        <p:spPr/>
        <p:txBody>
          <a:bodyPr/>
          <a:lstStyle/>
          <a:p>
            <a:fld id="{382800AA-D14F-4819-8C09-0468EE576B5C}"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COMMERCIAL VEHICLE </a:t>
            </a:r>
            <a:br>
              <a:rPr lang="en-US" sz="2400" b="1" dirty="0" smtClean="0">
                <a:solidFill>
                  <a:schemeClr val="bg1"/>
                </a:solidFill>
              </a:rPr>
            </a:br>
            <a:r>
              <a:rPr lang="en-US" sz="2400" b="1" dirty="0" smtClean="0">
                <a:solidFill>
                  <a:schemeClr val="bg1"/>
                </a:solidFill>
              </a:rPr>
              <a:t>ENFORCEMENT NETWORK (CVEN)</a:t>
            </a:r>
            <a:endParaRPr lang="en-US" sz="2400" b="1" dirty="0">
              <a:solidFill>
                <a:schemeClr val="bg1"/>
              </a:solidFill>
            </a:endParaRPr>
          </a:p>
        </p:txBody>
      </p:sp>
      <p:pic>
        <p:nvPicPr>
          <p:cNvPr id="6" name="Picture 5"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sp>
        <p:nvSpPr>
          <p:cNvPr id="9" name="TextBox 8"/>
          <p:cNvSpPr txBox="1"/>
          <p:nvPr/>
        </p:nvSpPr>
        <p:spPr>
          <a:xfrm>
            <a:off x="457200" y="1828801"/>
            <a:ext cx="3810000" cy="4708981"/>
          </a:xfrm>
          <a:prstGeom prst="rect">
            <a:avLst/>
          </a:prstGeom>
          <a:solidFill>
            <a:schemeClr val="bg1"/>
          </a:solidFill>
        </p:spPr>
        <p:txBody>
          <a:bodyPr wrap="square" rtlCol="0">
            <a:spAutoFit/>
          </a:bodyPr>
          <a:lstStyle/>
          <a:p>
            <a:pPr>
              <a:buFont typeface="Wingdings" pitchFamily="2" charset="2"/>
              <a:buChar char="§"/>
            </a:pPr>
            <a:endParaRPr lang="en-US" sz="1200" dirty="0" smtClean="0"/>
          </a:p>
          <a:p>
            <a:r>
              <a:rPr lang="en-US" sz="1200" dirty="0" smtClean="0">
                <a:sym typeface="Wingdings"/>
              </a:rPr>
              <a:t></a:t>
            </a:r>
            <a:r>
              <a:rPr lang="en-US" sz="1200" b="1" dirty="0" smtClean="0"/>
              <a:t>MAINLINE </a:t>
            </a:r>
            <a:r>
              <a:rPr lang="en-US" sz="1200" dirty="0" smtClean="0"/>
              <a:t> </a:t>
            </a:r>
            <a:r>
              <a:rPr lang="en-US" sz="1200" dirty="0" smtClean="0">
                <a:sym typeface="Wingdings"/>
              </a:rPr>
              <a:t></a:t>
            </a:r>
            <a:r>
              <a:rPr lang="en-US" sz="1200" b="1" dirty="0" smtClean="0">
                <a:sym typeface="Wingdings"/>
              </a:rPr>
              <a:t>BYPASS</a:t>
            </a: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a:p>
            <a:r>
              <a:rPr lang="en-US" sz="1200" b="1" dirty="0" smtClean="0">
                <a:sym typeface="Wingdings"/>
              </a:rPr>
              <a:t>FUNCTIONALITIES</a:t>
            </a:r>
          </a:p>
          <a:p>
            <a:r>
              <a:rPr lang="en-US" sz="1200" b="1" dirty="0" smtClean="0">
                <a:sym typeface="Wingdings"/>
              </a:rPr>
              <a:t>Weigh in Motion</a:t>
            </a:r>
          </a:p>
          <a:p>
            <a:r>
              <a:rPr lang="en-US" sz="1200" b="1" dirty="0" smtClean="0">
                <a:sym typeface="Wingdings"/>
              </a:rPr>
              <a:t>Dimension in Motion</a:t>
            </a:r>
          </a:p>
          <a:p>
            <a:r>
              <a:rPr lang="en-US" sz="1200" b="1" dirty="0" smtClean="0">
                <a:sym typeface="Wingdings"/>
              </a:rPr>
              <a:t>Brake Check in Motion</a:t>
            </a:r>
          </a:p>
          <a:p>
            <a:r>
              <a:rPr lang="en-US" sz="1200" b="1" dirty="0" smtClean="0">
                <a:sym typeface="Wingdings"/>
              </a:rPr>
              <a:t>Tire Pressure Check in Motion</a:t>
            </a:r>
          </a:p>
          <a:p>
            <a:r>
              <a:rPr lang="en-US" sz="1200" b="1" dirty="0" smtClean="0">
                <a:sym typeface="Wingdings"/>
              </a:rPr>
              <a:t>Vehicle Identification in Motion</a:t>
            </a:r>
          </a:p>
          <a:p>
            <a:r>
              <a:rPr lang="en-US" sz="1200" b="1" dirty="0" smtClean="0">
                <a:sym typeface="Wingdings"/>
              </a:rPr>
              <a:t>Load Identification in Motion</a:t>
            </a:r>
          </a:p>
          <a:p>
            <a:r>
              <a:rPr lang="en-US" sz="1200" b="1" dirty="0" smtClean="0">
                <a:sym typeface="Wingdings"/>
              </a:rPr>
              <a:t>Driver Identification in Motion  </a:t>
            </a:r>
          </a:p>
          <a:p>
            <a:endParaRPr lang="en-US" sz="1200" b="1" dirty="0" smtClean="0">
              <a:sym typeface="Wingdings"/>
            </a:endParaRPr>
          </a:p>
          <a:p>
            <a:endParaRPr lang="en-US" sz="1200" b="1" dirty="0" smtClean="0">
              <a:sym typeface="Wingdings"/>
            </a:endParaRPr>
          </a:p>
          <a:p>
            <a:endParaRPr lang="en-US" sz="1200" b="1" dirty="0" smtClean="0">
              <a:sym typeface="Wingdings"/>
            </a:endParaRPr>
          </a:p>
          <a:p>
            <a:endParaRPr lang="en-US" sz="1200" b="1" dirty="0" smtClean="0">
              <a:sym typeface="Wingdings"/>
            </a:endParaRPr>
          </a:p>
        </p:txBody>
      </p:sp>
      <p:sp>
        <p:nvSpPr>
          <p:cNvPr id="10" name="TextBox 9"/>
          <p:cNvSpPr txBox="1"/>
          <p:nvPr/>
        </p:nvSpPr>
        <p:spPr>
          <a:xfrm>
            <a:off x="4876800" y="1828800"/>
            <a:ext cx="3810000" cy="4708981"/>
          </a:xfrm>
          <a:prstGeom prst="rect">
            <a:avLst/>
          </a:prstGeom>
          <a:solidFill>
            <a:schemeClr val="bg1"/>
          </a:solidFill>
        </p:spPr>
        <p:txBody>
          <a:bodyPr wrap="square" rtlCol="0">
            <a:spAutoFit/>
          </a:bodyPr>
          <a:lstStyle/>
          <a:p>
            <a:endParaRPr lang="en-US" sz="1200" dirty="0" smtClean="0"/>
          </a:p>
          <a:p>
            <a:r>
              <a:rPr lang="en-US" sz="1200" b="1" dirty="0" smtClean="0">
                <a:sym typeface="Wingdings"/>
              </a:rPr>
              <a:t></a:t>
            </a:r>
            <a:r>
              <a:rPr lang="en-US" sz="1200" b="1" dirty="0" smtClean="0"/>
              <a:t>FULL   </a:t>
            </a:r>
            <a:r>
              <a:rPr lang="en-US" sz="1200" b="1" dirty="0" smtClean="0">
                <a:sym typeface="Wingdings"/>
              </a:rPr>
              <a:t></a:t>
            </a:r>
            <a:r>
              <a:rPr lang="en-US" sz="1200" b="1" dirty="0" smtClean="0"/>
              <a:t>MINI  </a:t>
            </a:r>
            <a:r>
              <a:rPr lang="en-US" sz="1200" b="1" dirty="0" smtClean="0">
                <a:sym typeface="Wingdings"/>
              </a:rPr>
              <a:t></a:t>
            </a:r>
            <a:r>
              <a:rPr lang="en-US" sz="1200" b="1" dirty="0" smtClean="0"/>
              <a:t>PULL OFFS</a:t>
            </a:r>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r>
              <a:rPr lang="en-US" sz="1200" b="1" dirty="0" smtClean="0"/>
              <a:t>ITS DEPENDENT FUNCTIONALITIES</a:t>
            </a:r>
          </a:p>
          <a:p>
            <a:r>
              <a:rPr lang="en-US" sz="1200" b="1" dirty="0" smtClean="0">
                <a:sym typeface="Wingdings"/>
              </a:rPr>
              <a:t>Auto Calibration of WIM</a:t>
            </a:r>
          </a:p>
          <a:p>
            <a:r>
              <a:rPr lang="en-US" sz="1200" b="1" dirty="0" smtClean="0">
                <a:sym typeface="Wingdings"/>
              </a:rPr>
              <a:t>Permitted Truck Sorting</a:t>
            </a:r>
          </a:p>
          <a:p>
            <a:r>
              <a:rPr lang="en-US" sz="1200" b="1" dirty="0" smtClean="0">
                <a:sym typeface="Wingdings"/>
              </a:rPr>
              <a:t>Auto Truck Placement</a:t>
            </a:r>
          </a:p>
          <a:p>
            <a:r>
              <a:rPr lang="en-US" sz="1200" b="1" dirty="0" smtClean="0">
                <a:sym typeface="Wingdings"/>
              </a:rPr>
              <a:t>Auto Release   </a:t>
            </a:r>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smtClean="0"/>
          </a:p>
          <a:p>
            <a:endParaRPr lang="en-US" sz="1200" b="1" dirty="0"/>
          </a:p>
        </p:txBody>
      </p:sp>
      <p:sp>
        <p:nvSpPr>
          <p:cNvPr id="11" name="TextBox 10"/>
          <p:cNvSpPr txBox="1"/>
          <p:nvPr/>
        </p:nvSpPr>
        <p:spPr>
          <a:xfrm>
            <a:off x="457200" y="1676400"/>
            <a:ext cx="3810000" cy="276999"/>
          </a:xfrm>
          <a:prstGeom prst="rect">
            <a:avLst/>
          </a:prstGeom>
          <a:solidFill>
            <a:srgbClr val="3B6036"/>
          </a:solidFill>
        </p:spPr>
        <p:txBody>
          <a:bodyPr wrap="square" rtlCol="0">
            <a:spAutoFit/>
          </a:bodyPr>
          <a:lstStyle/>
          <a:p>
            <a:r>
              <a:rPr lang="en-US" sz="1200" b="1" dirty="0" smtClean="0">
                <a:solidFill>
                  <a:schemeClr val="bg1"/>
                </a:solidFill>
              </a:rPr>
              <a:t>VIRTUAL SCREENING SITES (VSS)</a:t>
            </a:r>
            <a:endParaRPr lang="en-US" sz="1200" b="1" dirty="0">
              <a:solidFill>
                <a:schemeClr val="bg1"/>
              </a:solidFill>
            </a:endParaRPr>
          </a:p>
        </p:txBody>
      </p:sp>
      <p:sp>
        <p:nvSpPr>
          <p:cNvPr id="12" name="TextBox 11"/>
          <p:cNvSpPr txBox="1"/>
          <p:nvPr/>
        </p:nvSpPr>
        <p:spPr>
          <a:xfrm>
            <a:off x="4876800" y="1676400"/>
            <a:ext cx="3810000" cy="276999"/>
          </a:xfrm>
          <a:prstGeom prst="rect">
            <a:avLst/>
          </a:prstGeom>
          <a:solidFill>
            <a:srgbClr val="3B6036"/>
          </a:solidFill>
        </p:spPr>
        <p:txBody>
          <a:bodyPr wrap="square" rtlCol="0">
            <a:spAutoFit/>
          </a:bodyPr>
          <a:lstStyle/>
          <a:p>
            <a:r>
              <a:rPr lang="en-US" sz="1200" b="1" dirty="0" smtClean="0">
                <a:solidFill>
                  <a:schemeClr val="bg1"/>
                </a:solidFill>
              </a:rPr>
              <a:t>COMMERCIAL VEHICLE ENFORCEMENT FACILITIES (CVEF) </a:t>
            </a:r>
            <a:endParaRPr lang="en-US" sz="1200" b="1" dirty="0">
              <a:solidFill>
                <a:schemeClr val="bg1"/>
              </a:solidFill>
            </a:endParaRPr>
          </a:p>
        </p:txBody>
      </p:sp>
      <p:pic>
        <p:nvPicPr>
          <p:cNvPr id="13" name="Picture 13"/>
          <p:cNvPicPr>
            <a:picLocks noChangeAspect="1" noChangeArrowheads="1"/>
          </p:cNvPicPr>
          <p:nvPr/>
        </p:nvPicPr>
        <p:blipFill>
          <a:blip r:embed="rId3" cstate="print"/>
          <a:srcRect/>
          <a:stretch>
            <a:fillRect/>
          </a:stretch>
        </p:blipFill>
        <p:spPr bwMode="auto">
          <a:xfrm>
            <a:off x="3124200" y="355604"/>
            <a:ext cx="920815" cy="741810"/>
          </a:xfrm>
          <a:prstGeom prst="rect">
            <a:avLst/>
          </a:prstGeom>
          <a:noFill/>
          <a:ln w="9525">
            <a:noFill/>
            <a:miter lim="800000"/>
            <a:headEnd/>
            <a:tailEnd/>
          </a:ln>
        </p:spPr>
      </p:pic>
      <p:sp>
        <p:nvSpPr>
          <p:cNvPr id="17" name="TextBox 16"/>
          <p:cNvSpPr txBox="1"/>
          <p:nvPr/>
        </p:nvSpPr>
        <p:spPr>
          <a:xfrm>
            <a:off x="3038764" y="1069112"/>
            <a:ext cx="1708731" cy="215444"/>
          </a:xfrm>
          <a:prstGeom prst="rect">
            <a:avLst/>
          </a:prstGeom>
          <a:noFill/>
        </p:spPr>
        <p:txBody>
          <a:bodyPr wrap="square" rtlCol="0">
            <a:spAutoFit/>
          </a:bodyPr>
          <a:lstStyle/>
          <a:p>
            <a:r>
              <a:rPr lang="en-US" sz="800" b="1" dirty="0" smtClean="0">
                <a:solidFill>
                  <a:schemeClr val="bg1"/>
                </a:solidFill>
              </a:rPr>
              <a:t>TRUCK ENFORCEMENT</a:t>
            </a:r>
            <a:endParaRPr lang="en-US" sz="800" b="1" dirty="0">
              <a:solidFill>
                <a:schemeClr val="bg1"/>
              </a:solidFill>
            </a:endParaRPr>
          </a:p>
        </p:txBody>
      </p:sp>
      <p:pic>
        <p:nvPicPr>
          <p:cNvPr id="18" name="Picture 5" descr="main1a"/>
          <p:cNvPicPr>
            <a:picLocks noChangeAspect="1" noChangeArrowheads="1"/>
          </p:cNvPicPr>
          <p:nvPr/>
        </p:nvPicPr>
        <p:blipFill>
          <a:blip r:embed="rId4" cstate="print"/>
          <a:srcRect l="27586" r="35863" b="68527"/>
          <a:stretch>
            <a:fillRect/>
          </a:stretch>
        </p:blipFill>
        <p:spPr bwMode="auto">
          <a:xfrm>
            <a:off x="706584" y="2392220"/>
            <a:ext cx="3220663" cy="1409700"/>
          </a:xfrm>
          <a:prstGeom prst="rect">
            <a:avLst/>
          </a:prstGeom>
          <a:noFill/>
          <a:ln w="28575">
            <a:solidFill>
              <a:schemeClr val="tx1">
                <a:lumMod val="85000"/>
                <a:lumOff val="15000"/>
              </a:schemeClr>
            </a:solidFill>
            <a:miter lim="800000"/>
            <a:headEnd/>
            <a:tailEnd/>
          </a:ln>
        </p:spPr>
      </p:pic>
      <p:pic>
        <p:nvPicPr>
          <p:cNvPr id="19" name="Picture 11" descr="DSCN1301"/>
          <p:cNvPicPr>
            <a:picLocks noChangeAspect="1" noChangeArrowheads="1"/>
          </p:cNvPicPr>
          <p:nvPr/>
        </p:nvPicPr>
        <p:blipFill>
          <a:blip r:embed="rId5" cstate="print"/>
          <a:srcRect l="37500" t="14999" r="20000" b="7500"/>
          <a:stretch>
            <a:fillRect/>
          </a:stretch>
        </p:blipFill>
        <p:spPr bwMode="auto">
          <a:xfrm>
            <a:off x="3124200" y="4038600"/>
            <a:ext cx="879739" cy="2138363"/>
          </a:xfrm>
          <a:prstGeom prst="rect">
            <a:avLst/>
          </a:prstGeom>
          <a:noFill/>
          <a:ln w="31750">
            <a:solidFill>
              <a:schemeClr val="tx1">
                <a:lumMod val="85000"/>
                <a:lumOff val="15000"/>
              </a:schemeClr>
            </a:solidFill>
            <a:miter lim="800000"/>
            <a:headEnd/>
            <a:tailEnd/>
          </a:ln>
        </p:spPr>
      </p:pic>
      <p:pic>
        <p:nvPicPr>
          <p:cNvPr id="20" name="Picture 4" descr="main1a"/>
          <p:cNvPicPr>
            <a:picLocks noChangeAspect="1" noChangeArrowheads="1"/>
          </p:cNvPicPr>
          <p:nvPr/>
        </p:nvPicPr>
        <p:blipFill>
          <a:blip r:embed="rId6" cstate="print"/>
          <a:srcRect l="18620" t="30457"/>
          <a:stretch>
            <a:fillRect/>
          </a:stretch>
        </p:blipFill>
        <p:spPr bwMode="auto">
          <a:xfrm>
            <a:off x="5003804" y="2399144"/>
            <a:ext cx="3553030" cy="1550987"/>
          </a:xfrm>
          <a:prstGeom prst="rect">
            <a:avLst/>
          </a:prstGeom>
          <a:noFill/>
          <a:ln w="28575">
            <a:solidFill>
              <a:schemeClr val="tx1">
                <a:lumMod val="85000"/>
                <a:lumOff val="15000"/>
              </a:schemeClr>
            </a:solidFill>
            <a:miter lim="800000"/>
            <a:headEnd/>
            <a:tailEnd/>
          </a:ln>
        </p:spPr>
      </p:pic>
      <p:pic>
        <p:nvPicPr>
          <p:cNvPr id="22" name="Picture 10" descr="StaticScaleScreenShoot"/>
          <p:cNvPicPr>
            <a:picLocks noChangeAspect="1" noChangeArrowheads="1"/>
          </p:cNvPicPr>
          <p:nvPr/>
        </p:nvPicPr>
        <p:blipFill>
          <a:blip r:embed="rId7" cstate="print"/>
          <a:srcRect t="8749" b="6250"/>
          <a:stretch>
            <a:fillRect/>
          </a:stretch>
        </p:blipFill>
        <p:spPr bwMode="auto">
          <a:xfrm>
            <a:off x="5105400" y="5029200"/>
            <a:ext cx="2447951" cy="1384901"/>
          </a:xfrm>
          <a:prstGeom prst="rect">
            <a:avLst/>
          </a:prstGeom>
          <a:noFill/>
          <a:ln w="28575">
            <a:solidFill>
              <a:schemeClr val="tx1">
                <a:lumMod val="85000"/>
                <a:lumOff val="15000"/>
              </a:schemeClr>
            </a:solidFill>
            <a:miter lim="800000"/>
            <a:headEnd/>
            <a:tailEnd/>
          </a:ln>
        </p:spPr>
      </p:pic>
      <p:pic>
        <p:nvPicPr>
          <p:cNvPr id="23" name="Picture 11" descr="WimData"/>
          <p:cNvPicPr>
            <a:picLocks noChangeAspect="1" noChangeArrowheads="1"/>
          </p:cNvPicPr>
          <p:nvPr/>
        </p:nvPicPr>
        <p:blipFill>
          <a:blip r:embed="rId8" cstate="print"/>
          <a:srcRect/>
          <a:stretch>
            <a:fillRect/>
          </a:stretch>
        </p:blipFill>
        <p:spPr bwMode="auto">
          <a:xfrm>
            <a:off x="7010401" y="4267200"/>
            <a:ext cx="1581272" cy="801688"/>
          </a:xfrm>
          <a:prstGeom prst="rect">
            <a:avLst/>
          </a:prstGeom>
          <a:noFill/>
          <a:ln w="28575">
            <a:solidFill>
              <a:schemeClr val="tx1">
                <a:lumMod val="85000"/>
                <a:lumOff val="15000"/>
              </a:schemeClr>
            </a:solidFill>
            <a:miter lim="800000"/>
            <a:headEnd/>
            <a:tailEnd/>
          </a:ln>
        </p:spPr>
      </p:pic>
      <p:sp>
        <p:nvSpPr>
          <p:cNvPr id="24" name="Slide Number Placeholder 23"/>
          <p:cNvSpPr>
            <a:spLocks noGrp="1"/>
          </p:cNvSpPr>
          <p:nvPr>
            <p:ph type="sldNum" sz="quarter" idx="12"/>
          </p:nvPr>
        </p:nvSpPr>
        <p:spPr/>
        <p:txBody>
          <a:bodyPr/>
          <a:lstStyle/>
          <a:p>
            <a:fld id="{382800AA-D14F-4819-8C09-0468EE576B5C}" type="slidenum">
              <a:rPr lang="en-US" smtClean="0"/>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VIRTUAL SCREENING FOR </a:t>
            </a:r>
            <a:br>
              <a:rPr lang="en-US" sz="2400" b="1" dirty="0" smtClean="0">
                <a:solidFill>
                  <a:schemeClr val="bg1"/>
                </a:solidFill>
              </a:rPr>
            </a:br>
            <a:r>
              <a:rPr lang="en-US" sz="2400" b="1" dirty="0" smtClean="0">
                <a:solidFill>
                  <a:schemeClr val="bg1"/>
                </a:solidFill>
              </a:rPr>
              <a:t>MOBILE ENFORCEMENT</a:t>
            </a:r>
            <a:endParaRPr lang="en-US" sz="2400" b="1" dirty="0">
              <a:solidFill>
                <a:schemeClr val="bg1"/>
              </a:solidFill>
            </a:endParaRPr>
          </a:p>
        </p:txBody>
      </p:sp>
      <p:pic>
        <p:nvPicPr>
          <p:cNvPr id="6" name="Picture 5"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pic>
        <p:nvPicPr>
          <p:cNvPr id="13" name="Picture 13"/>
          <p:cNvPicPr>
            <a:picLocks noChangeAspect="1" noChangeArrowheads="1"/>
          </p:cNvPicPr>
          <p:nvPr/>
        </p:nvPicPr>
        <p:blipFill>
          <a:blip r:embed="rId3" cstate="print"/>
          <a:srcRect/>
          <a:stretch>
            <a:fillRect/>
          </a:stretch>
        </p:blipFill>
        <p:spPr bwMode="auto">
          <a:xfrm>
            <a:off x="4343400" y="381000"/>
            <a:ext cx="920815" cy="741810"/>
          </a:xfrm>
          <a:prstGeom prst="rect">
            <a:avLst/>
          </a:prstGeom>
          <a:noFill/>
          <a:ln w="9525">
            <a:noFill/>
            <a:miter lim="800000"/>
            <a:headEnd/>
            <a:tailEnd/>
          </a:ln>
        </p:spPr>
      </p:pic>
      <p:sp>
        <p:nvSpPr>
          <p:cNvPr id="17" name="TextBox 16"/>
          <p:cNvSpPr txBox="1"/>
          <p:nvPr/>
        </p:nvSpPr>
        <p:spPr>
          <a:xfrm>
            <a:off x="4251040" y="1087584"/>
            <a:ext cx="1708731" cy="215444"/>
          </a:xfrm>
          <a:prstGeom prst="rect">
            <a:avLst/>
          </a:prstGeom>
          <a:noFill/>
        </p:spPr>
        <p:txBody>
          <a:bodyPr wrap="square" rtlCol="0">
            <a:spAutoFit/>
          </a:bodyPr>
          <a:lstStyle/>
          <a:p>
            <a:r>
              <a:rPr lang="en-US" sz="800" b="1" dirty="0" smtClean="0">
                <a:solidFill>
                  <a:schemeClr val="bg1"/>
                </a:solidFill>
              </a:rPr>
              <a:t>TRUCK ENFORCEMENT</a:t>
            </a:r>
            <a:endParaRPr lang="en-US" sz="800" b="1" dirty="0">
              <a:solidFill>
                <a:schemeClr val="bg1"/>
              </a:solidFill>
            </a:endParaRPr>
          </a:p>
        </p:txBody>
      </p:sp>
      <p:pic>
        <p:nvPicPr>
          <p:cNvPr id="24" name="Picture 11" descr="DSC_0796"/>
          <p:cNvPicPr>
            <a:picLocks noChangeAspect="1" noChangeArrowheads="1"/>
          </p:cNvPicPr>
          <p:nvPr/>
        </p:nvPicPr>
        <p:blipFill>
          <a:blip r:embed="rId4" cstate="print"/>
          <a:srcRect/>
          <a:stretch>
            <a:fillRect/>
          </a:stretch>
        </p:blipFill>
        <p:spPr bwMode="auto">
          <a:xfrm>
            <a:off x="5105400" y="4267200"/>
            <a:ext cx="3565525" cy="2368550"/>
          </a:xfrm>
          <a:prstGeom prst="rect">
            <a:avLst/>
          </a:prstGeom>
          <a:noFill/>
          <a:ln w="28575">
            <a:solidFill>
              <a:schemeClr val="tx1">
                <a:lumMod val="85000"/>
                <a:lumOff val="15000"/>
              </a:schemeClr>
            </a:solidFill>
            <a:miter lim="800000"/>
            <a:headEnd/>
            <a:tailEnd/>
          </a:ln>
        </p:spPr>
      </p:pic>
      <p:pic>
        <p:nvPicPr>
          <p:cNvPr id="27" name="Picture 13" descr="main1a"/>
          <p:cNvPicPr>
            <a:picLocks noChangeAspect="1" noChangeArrowheads="1"/>
          </p:cNvPicPr>
          <p:nvPr/>
        </p:nvPicPr>
        <p:blipFill>
          <a:blip r:embed="rId5" cstate="print"/>
          <a:srcRect l="25517" r="27586" b="68527"/>
          <a:stretch>
            <a:fillRect/>
          </a:stretch>
        </p:blipFill>
        <p:spPr bwMode="auto">
          <a:xfrm>
            <a:off x="228600" y="1575989"/>
            <a:ext cx="5486400" cy="4181874"/>
          </a:xfrm>
          <a:prstGeom prst="rect">
            <a:avLst/>
          </a:prstGeom>
          <a:noFill/>
          <a:ln w="28575">
            <a:solidFill>
              <a:schemeClr val="tx1">
                <a:lumMod val="85000"/>
                <a:lumOff val="15000"/>
              </a:schemeClr>
            </a:solidFill>
            <a:miter lim="800000"/>
            <a:headEnd/>
            <a:tailEnd/>
          </a:ln>
        </p:spPr>
      </p:pic>
      <p:pic>
        <p:nvPicPr>
          <p:cNvPr id="28" name="Picture 10" descr="DSC_0809"/>
          <p:cNvPicPr>
            <a:picLocks noChangeAspect="1" noChangeArrowheads="1"/>
          </p:cNvPicPr>
          <p:nvPr/>
        </p:nvPicPr>
        <p:blipFill>
          <a:blip r:embed="rId6" cstate="print"/>
          <a:srcRect l="10527" t="15894" r="31580" b="15894"/>
          <a:stretch>
            <a:fillRect/>
          </a:stretch>
        </p:blipFill>
        <p:spPr bwMode="auto">
          <a:xfrm>
            <a:off x="6019800" y="1600200"/>
            <a:ext cx="2147888" cy="1679575"/>
          </a:xfrm>
          <a:prstGeom prst="rect">
            <a:avLst/>
          </a:prstGeom>
          <a:noFill/>
          <a:ln w="28575">
            <a:solidFill>
              <a:schemeClr val="tx1">
                <a:lumMod val="85000"/>
                <a:lumOff val="15000"/>
              </a:schemeClr>
            </a:solidFill>
            <a:miter lim="800000"/>
            <a:headEnd/>
            <a:tailEnd/>
          </a:ln>
        </p:spPr>
      </p:pic>
      <p:pic>
        <p:nvPicPr>
          <p:cNvPr id="29" name="Picture 9" descr="laptop_with_image"/>
          <p:cNvPicPr>
            <a:picLocks noChangeAspect="1" noChangeArrowheads="1"/>
          </p:cNvPicPr>
          <p:nvPr/>
        </p:nvPicPr>
        <p:blipFill>
          <a:blip r:embed="rId7" cstate="print"/>
          <a:srcRect l="14999" t="7500" r="17500" b="45000"/>
          <a:stretch>
            <a:fillRect/>
          </a:stretch>
        </p:blipFill>
        <p:spPr>
          <a:xfrm>
            <a:off x="6629400" y="2667000"/>
            <a:ext cx="2078038" cy="2078038"/>
          </a:xfrm>
          <a:prstGeom prst="rect">
            <a:avLst/>
          </a:prstGeom>
          <a:ln w="28575">
            <a:solidFill>
              <a:schemeClr val="tx1">
                <a:lumMod val="85000"/>
                <a:lumOff val="15000"/>
              </a:schemeClr>
            </a:solidFill>
          </a:ln>
        </p:spPr>
      </p:pic>
      <p:sp>
        <p:nvSpPr>
          <p:cNvPr id="14" name="Slide Number Placeholder 13"/>
          <p:cNvSpPr>
            <a:spLocks noGrp="1"/>
          </p:cNvSpPr>
          <p:nvPr>
            <p:ph type="sldNum" sz="quarter" idx="12"/>
          </p:nvPr>
        </p:nvSpPr>
        <p:spPr/>
        <p:txBody>
          <a:bodyPr/>
          <a:lstStyle/>
          <a:p>
            <a:fld id="{382800AA-D14F-4819-8C09-0468EE576B5C}"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tx1">
              <a:lumMod val="50000"/>
              <a:lumOff val="50000"/>
            </a:schemeClr>
          </a:solidFill>
          <a:ln w="28575">
            <a:solidFill>
              <a:srgbClr val="3B6036"/>
            </a:solidFill>
          </a:ln>
        </p:spPr>
        <p:txBody>
          <a:bodyPr>
            <a:normAutofit fontScale="90000"/>
          </a:bodyPr>
          <a:lstStyle/>
          <a:p>
            <a:pPr algn="r"/>
            <a:r>
              <a:rPr lang="en-US" sz="2400" b="1" i="1" dirty="0" smtClean="0">
                <a:solidFill>
                  <a:schemeClr val="bg1"/>
                </a:solidFill>
              </a:rPr>
              <a:t>COMMERCIAL</a:t>
            </a:r>
            <a:r>
              <a:rPr lang="en-US" sz="2400" b="1" dirty="0" smtClean="0">
                <a:solidFill>
                  <a:schemeClr val="bg1"/>
                </a:solidFill>
              </a:rPr>
              <a:t> VEHICLE ENFORCEMENT </a:t>
            </a:r>
            <a:br>
              <a:rPr lang="en-US" sz="2400" b="1" dirty="0" smtClean="0">
                <a:solidFill>
                  <a:schemeClr val="bg1"/>
                </a:solidFill>
              </a:rPr>
            </a:br>
            <a:r>
              <a:rPr lang="en-US" sz="2400" b="1" dirty="0" smtClean="0">
                <a:solidFill>
                  <a:schemeClr val="bg1"/>
                </a:solidFill>
              </a:rPr>
              <a:t>NETWORK MAP </a:t>
            </a:r>
            <a:br>
              <a:rPr lang="en-US" sz="2400" b="1" dirty="0" smtClean="0">
                <a:solidFill>
                  <a:schemeClr val="bg1"/>
                </a:solidFill>
              </a:rPr>
            </a:br>
            <a:r>
              <a:rPr lang="en-US" sz="2400" b="1" i="1" dirty="0" smtClean="0">
                <a:solidFill>
                  <a:schemeClr val="bg1"/>
                </a:solidFill>
              </a:rPr>
              <a:t>Concept </a:t>
            </a:r>
            <a:endParaRPr lang="en-US" sz="2400" b="1" i="1" dirty="0">
              <a:solidFill>
                <a:schemeClr val="bg1"/>
              </a:solidFill>
            </a:endParaRPr>
          </a:p>
        </p:txBody>
      </p:sp>
      <p:pic>
        <p:nvPicPr>
          <p:cNvPr id="4" name="Picture 3"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pic>
        <p:nvPicPr>
          <p:cNvPr id="5" name="Picture 5" descr="CVEN Overview map"/>
          <p:cNvPicPr>
            <a:picLocks noChangeAspect="1" noChangeArrowheads="1"/>
          </p:cNvPicPr>
          <p:nvPr/>
        </p:nvPicPr>
        <p:blipFill>
          <a:blip r:embed="rId3" cstate="print"/>
          <a:srcRect l="8672" t="10115" r="44806" b="12874"/>
          <a:stretch>
            <a:fillRect/>
          </a:stretch>
        </p:blipFill>
        <p:spPr bwMode="auto">
          <a:xfrm>
            <a:off x="498768" y="1527695"/>
            <a:ext cx="4378032" cy="4568305"/>
          </a:xfrm>
          <a:prstGeom prst="rect">
            <a:avLst/>
          </a:prstGeom>
          <a:noFill/>
          <a:ln w="28575">
            <a:solidFill>
              <a:srgbClr val="3B6036"/>
            </a:solidFill>
            <a:miter lim="800000"/>
            <a:headEnd/>
            <a:tailEnd/>
          </a:ln>
        </p:spPr>
      </p:pic>
      <p:pic>
        <p:nvPicPr>
          <p:cNvPr id="6" name="Picture 4" descr="CVEN Overview map"/>
          <p:cNvPicPr>
            <a:picLocks noChangeAspect="1" noChangeArrowheads="1"/>
          </p:cNvPicPr>
          <p:nvPr/>
        </p:nvPicPr>
        <p:blipFill>
          <a:blip r:embed="rId3" cstate="print"/>
          <a:srcRect l="75159" t="79080" r="6938" b="2759"/>
          <a:stretch>
            <a:fillRect/>
          </a:stretch>
        </p:blipFill>
        <p:spPr bwMode="auto">
          <a:xfrm>
            <a:off x="4343400" y="4946350"/>
            <a:ext cx="2514600" cy="1606850"/>
          </a:xfrm>
          <a:prstGeom prst="rect">
            <a:avLst/>
          </a:prstGeom>
          <a:noFill/>
          <a:ln w="28575">
            <a:solidFill>
              <a:schemeClr val="tx1">
                <a:lumMod val="85000"/>
                <a:lumOff val="15000"/>
              </a:schemeClr>
            </a:solidFill>
            <a:miter lim="800000"/>
            <a:headEnd/>
            <a:tailEnd/>
          </a:ln>
        </p:spPr>
      </p:pic>
      <p:sp>
        <p:nvSpPr>
          <p:cNvPr id="7" name="TextBox 6"/>
          <p:cNvSpPr txBox="1"/>
          <p:nvPr/>
        </p:nvSpPr>
        <p:spPr>
          <a:xfrm>
            <a:off x="484908" y="6137702"/>
            <a:ext cx="3581400" cy="415498"/>
          </a:xfrm>
          <a:prstGeom prst="rect">
            <a:avLst/>
          </a:prstGeom>
          <a:solidFill>
            <a:schemeClr val="bg1"/>
          </a:solidFill>
          <a:ln w="28575">
            <a:solidFill>
              <a:schemeClr val="tx1">
                <a:lumMod val="85000"/>
                <a:lumOff val="15000"/>
              </a:schemeClr>
            </a:solidFill>
          </a:ln>
        </p:spPr>
        <p:txBody>
          <a:bodyPr wrap="square" rtlCol="0">
            <a:spAutoFit/>
          </a:bodyPr>
          <a:lstStyle/>
          <a:p>
            <a:r>
              <a:rPr lang="en-US" sz="1000" b="1" u="sng" dirty="0" smtClean="0"/>
              <a:t>Truck Origin/Destination Types: </a:t>
            </a:r>
          </a:p>
          <a:p>
            <a:r>
              <a:rPr lang="en-US" sz="1100" dirty="0" smtClean="0">
                <a:solidFill>
                  <a:srgbClr val="52E13F"/>
                </a:solidFill>
                <a:latin typeface="Californian FB"/>
              </a:rPr>
              <a:t>•</a:t>
            </a:r>
            <a:r>
              <a:rPr lang="en-US" sz="1000" dirty="0" smtClean="0">
                <a:solidFill>
                  <a:srgbClr val="52E13F"/>
                </a:solidFill>
                <a:latin typeface="Californian FB"/>
              </a:rPr>
              <a:t> </a:t>
            </a:r>
            <a:r>
              <a:rPr lang="en-US" sz="800" b="1" dirty="0" smtClean="0"/>
              <a:t>Long Haul Trucks  </a:t>
            </a:r>
            <a:r>
              <a:rPr lang="en-US" sz="1100" b="1" dirty="0" smtClean="0">
                <a:solidFill>
                  <a:schemeClr val="tx2">
                    <a:lumMod val="75000"/>
                  </a:schemeClr>
                </a:solidFill>
                <a:latin typeface="Californian FB"/>
              </a:rPr>
              <a:t>• </a:t>
            </a:r>
            <a:r>
              <a:rPr lang="en-US" sz="800" b="1" dirty="0" smtClean="0"/>
              <a:t>Local Trucks</a:t>
            </a:r>
            <a:r>
              <a:rPr lang="en-US" sz="800" b="1" dirty="0" smtClean="0">
                <a:latin typeface="Californian FB"/>
              </a:rPr>
              <a:t>  </a:t>
            </a:r>
            <a:r>
              <a:rPr lang="en-US" sz="1100" b="1" dirty="0" smtClean="0">
                <a:solidFill>
                  <a:srgbClr val="C00000"/>
                </a:solidFill>
                <a:latin typeface="Californian FB"/>
              </a:rPr>
              <a:t>• </a:t>
            </a:r>
            <a:r>
              <a:rPr lang="en-US" sz="800" b="1" dirty="0" smtClean="0"/>
              <a:t>Port Trucks </a:t>
            </a:r>
            <a:endParaRPr lang="en-US" sz="800" b="1" dirty="0"/>
          </a:p>
        </p:txBody>
      </p:sp>
      <p:graphicFrame>
        <p:nvGraphicFramePr>
          <p:cNvPr id="8" name="Table 7"/>
          <p:cNvGraphicFramePr>
            <a:graphicFrameLocks noGrp="1"/>
          </p:cNvGraphicFramePr>
          <p:nvPr/>
        </p:nvGraphicFramePr>
        <p:xfrm>
          <a:off x="5029200" y="1828800"/>
          <a:ext cx="3733800" cy="2952750"/>
        </p:xfrm>
        <a:graphic>
          <a:graphicData uri="http://schemas.openxmlformats.org/drawingml/2006/table">
            <a:tbl>
              <a:tblPr>
                <a:tableStyleId>{5C22544A-7EE6-4342-B048-85BDC9FD1C3A}</a:tableStyleId>
              </a:tblPr>
              <a:tblGrid>
                <a:gridCol w="1723293"/>
                <a:gridCol w="2010507"/>
              </a:tblGrid>
              <a:tr h="346710">
                <a:tc>
                  <a:txBody>
                    <a:bodyPr/>
                    <a:lstStyle/>
                    <a:p>
                      <a:pPr>
                        <a:buFont typeface="Wingdings" pitchFamily="2" charset="2"/>
                        <a:buChar char="§"/>
                      </a:pPr>
                      <a:r>
                        <a:rPr lang="en-US" sz="1100" dirty="0" smtClean="0"/>
                        <a:t> EASE OF USE</a:t>
                      </a:r>
                      <a:endParaRPr lang="en-US" sz="1100" dirty="0"/>
                    </a:p>
                  </a:txBody>
                  <a:tcPr>
                    <a:solidFill>
                      <a:schemeClr val="bg1">
                        <a:lumMod val="85000"/>
                      </a:schemeClr>
                    </a:solidFill>
                  </a:tcPr>
                </a:tc>
                <a:tc>
                  <a:txBody>
                    <a:bodyPr/>
                    <a:lstStyle/>
                    <a:p>
                      <a:pPr>
                        <a:buFont typeface="Wingdings" pitchFamily="2" charset="2"/>
                        <a:buChar char="§"/>
                      </a:pPr>
                      <a:r>
                        <a:rPr lang="en-US" sz="1100" dirty="0" smtClean="0"/>
                        <a:t>SAFER DRIVERS</a:t>
                      </a:r>
                      <a:endParaRPr lang="en-US" sz="1100" dirty="0"/>
                    </a:p>
                  </a:txBody>
                  <a:tcPr>
                    <a:solidFill>
                      <a:schemeClr val="bg1">
                        <a:lumMod val="85000"/>
                      </a:schemeClr>
                    </a:solidFill>
                  </a:tcPr>
                </a:tc>
              </a:tr>
              <a:tr h="346710">
                <a:tc>
                  <a:txBody>
                    <a:bodyPr/>
                    <a:lstStyle/>
                    <a:p>
                      <a:pPr>
                        <a:buFont typeface="Wingdings" pitchFamily="2" charset="2"/>
                        <a:buChar char="§"/>
                      </a:pPr>
                      <a:r>
                        <a:rPr lang="en-US" sz="1100" dirty="0" smtClean="0"/>
                        <a:t>ON TIME DELIVERY</a:t>
                      </a:r>
                      <a:endParaRPr lang="en-US" sz="1100" dirty="0"/>
                    </a:p>
                  </a:txBody>
                  <a:tcPr>
                    <a:solidFill>
                      <a:schemeClr val="bg1">
                        <a:lumMod val="95000"/>
                      </a:schemeClr>
                    </a:solidFill>
                  </a:tcPr>
                </a:tc>
                <a:tc>
                  <a:txBody>
                    <a:bodyPr/>
                    <a:lstStyle/>
                    <a:p>
                      <a:pPr>
                        <a:buFont typeface="Wingdings" pitchFamily="2" charset="2"/>
                        <a:buChar char="§"/>
                      </a:pPr>
                      <a:r>
                        <a:rPr lang="en-US" sz="1100" dirty="0" smtClean="0"/>
                        <a:t>LESS AIR POLLUTION</a:t>
                      </a:r>
                      <a:endParaRPr lang="en-US" sz="1100" dirty="0"/>
                    </a:p>
                  </a:txBody>
                  <a:tcPr>
                    <a:solidFill>
                      <a:schemeClr val="bg1">
                        <a:lumMod val="95000"/>
                      </a:schemeClr>
                    </a:solidFill>
                  </a:tcPr>
                </a:tc>
              </a:tr>
              <a:tr h="346710">
                <a:tc>
                  <a:txBody>
                    <a:bodyPr/>
                    <a:lstStyle/>
                    <a:p>
                      <a:pPr>
                        <a:buFont typeface="Wingdings" pitchFamily="2" charset="2"/>
                        <a:buChar char="§"/>
                      </a:pPr>
                      <a:r>
                        <a:rPr lang="en-US" sz="1100" dirty="0" smtClean="0"/>
                        <a:t>MINIMIZED EXITING/ENTERING</a:t>
                      </a:r>
                      <a:endParaRPr lang="en-US" sz="1100" dirty="0"/>
                    </a:p>
                  </a:txBody>
                  <a:tcPr>
                    <a:solidFill>
                      <a:schemeClr val="bg1">
                        <a:lumMod val="85000"/>
                      </a:schemeClr>
                    </a:solidFill>
                  </a:tcPr>
                </a:tc>
                <a:tc>
                  <a:txBody>
                    <a:bodyPr/>
                    <a:lstStyle/>
                    <a:p>
                      <a:pPr>
                        <a:buFont typeface="Wingdings" pitchFamily="2" charset="2"/>
                        <a:buChar char="§"/>
                      </a:pPr>
                      <a:r>
                        <a:rPr lang="en-US" sz="1100" dirty="0" smtClean="0"/>
                        <a:t>HOMELAND</a:t>
                      </a:r>
                      <a:r>
                        <a:rPr lang="en-US" sz="1100" baseline="0" dirty="0" smtClean="0"/>
                        <a:t> SECURITY </a:t>
                      </a:r>
                    </a:p>
                    <a:p>
                      <a:pPr>
                        <a:buFont typeface="Wingdings" pitchFamily="2" charset="2"/>
                        <a:buNone/>
                      </a:pPr>
                      <a:r>
                        <a:rPr lang="en-US" sz="1100" baseline="0" dirty="0" smtClean="0"/>
                        <a:t>   IMPROVED</a:t>
                      </a:r>
                      <a:endParaRPr lang="en-US" sz="1100" dirty="0"/>
                    </a:p>
                  </a:txBody>
                  <a:tcPr>
                    <a:solidFill>
                      <a:schemeClr val="bg1">
                        <a:lumMod val="85000"/>
                      </a:schemeClr>
                    </a:solidFill>
                  </a:tcPr>
                </a:tc>
              </a:tr>
              <a:tr h="346710">
                <a:tc>
                  <a:txBody>
                    <a:bodyPr/>
                    <a:lstStyle/>
                    <a:p>
                      <a:pPr>
                        <a:buFont typeface="Wingdings" pitchFamily="2" charset="2"/>
                        <a:buChar char="§"/>
                      </a:pPr>
                      <a:r>
                        <a:rPr lang="en-US" sz="1100" dirty="0" smtClean="0"/>
                        <a:t>IMPROVED SAFETY</a:t>
                      </a:r>
                      <a:endParaRPr lang="en-US" sz="1100" dirty="0"/>
                    </a:p>
                  </a:txBody>
                  <a:tcPr>
                    <a:solidFill>
                      <a:schemeClr val="bg1">
                        <a:lumMod val="95000"/>
                      </a:schemeClr>
                    </a:solidFill>
                  </a:tcPr>
                </a:tc>
                <a:tc>
                  <a:txBody>
                    <a:bodyPr/>
                    <a:lstStyle/>
                    <a:p>
                      <a:pPr>
                        <a:buFont typeface="Wingdings" pitchFamily="2" charset="2"/>
                        <a:buChar char="§"/>
                      </a:pPr>
                      <a:r>
                        <a:rPr lang="en-US" sz="1100" dirty="0" smtClean="0"/>
                        <a:t>LESS WASTED</a:t>
                      </a:r>
                      <a:r>
                        <a:rPr lang="en-US" sz="1100" baseline="0" dirty="0" smtClean="0"/>
                        <a:t> TIME</a:t>
                      </a:r>
                      <a:endParaRPr lang="en-US" sz="1100" dirty="0"/>
                    </a:p>
                  </a:txBody>
                  <a:tcPr>
                    <a:solidFill>
                      <a:schemeClr val="bg1">
                        <a:lumMod val="95000"/>
                      </a:schemeClr>
                    </a:solidFill>
                  </a:tcPr>
                </a:tc>
              </a:tr>
              <a:tr h="346710">
                <a:tc>
                  <a:txBody>
                    <a:bodyPr/>
                    <a:lstStyle/>
                    <a:p>
                      <a:pPr>
                        <a:buFont typeface="Wingdings" pitchFamily="2" charset="2"/>
                        <a:buChar char="§"/>
                      </a:pPr>
                      <a:r>
                        <a:rPr lang="en-US" sz="1100" dirty="0" smtClean="0"/>
                        <a:t>LONGER PAVEMENT LIFE</a:t>
                      </a:r>
                      <a:endParaRPr lang="en-US" sz="1100" dirty="0"/>
                    </a:p>
                  </a:txBody>
                  <a:tcPr>
                    <a:solidFill>
                      <a:schemeClr val="bg1">
                        <a:lumMod val="85000"/>
                      </a:schemeClr>
                    </a:solidFill>
                  </a:tcPr>
                </a:tc>
                <a:tc>
                  <a:txBody>
                    <a:bodyPr/>
                    <a:lstStyle/>
                    <a:p>
                      <a:pPr>
                        <a:buFont typeface="Wingdings" pitchFamily="2" charset="2"/>
                        <a:buChar char="§"/>
                      </a:pPr>
                      <a:r>
                        <a:rPr lang="en-US" sz="1100" dirty="0" smtClean="0"/>
                        <a:t>LESS WASTED FUEL</a:t>
                      </a:r>
                      <a:endParaRPr lang="en-US" sz="1100" dirty="0"/>
                    </a:p>
                  </a:txBody>
                  <a:tcPr>
                    <a:solidFill>
                      <a:schemeClr val="bg1">
                        <a:lumMod val="85000"/>
                      </a:schemeClr>
                    </a:solidFill>
                  </a:tcPr>
                </a:tc>
              </a:tr>
              <a:tr h="346710">
                <a:tc>
                  <a:txBody>
                    <a:bodyPr/>
                    <a:lstStyle/>
                    <a:p>
                      <a:pPr>
                        <a:buFont typeface="Wingdings" pitchFamily="2" charset="2"/>
                        <a:buChar char="§"/>
                      </a:pPr>
                      <a:r>
                        <a:rPr lang="en-US" sz="1100" dirty="0" smtClean="0"/>
                        <a:t>LONGER BRIDGE LIFE</a:t>
                      </a:r>
                      <a:endParaRPr lang="en-US" sz="1100" dirty="0"/>
                    </a:p>
                  </a:txBody>
                  <a:tcPr>
                    <a:solidFill>
                      <a:schemeClr val="bg1">
                        <a:lumMod val="95000"/>
                      </a:schemeClr>
                    </a:solidFill>
                  </a:tcPr>
                </a:tc>
                <a:tc>
                  <a:txBody>
                    <a:bodyPr/>
                    <a:lstStyle/>
                    <a:p>
                      <a:pPr>
                        <a:buFont typeface="Wingdings" pitchFamily="2" charset="2"/>
                        <a:buChar char="§"/>
                      </a:pPr>
                      <a:r>
                        <a:rPr lang="en-US" sz="1100" dirty="0" smtClean="0"/>
                        <a:t>LESS WASTED BREAKS</a:t>
                      </a:r>
                      <a:endParaRPr lang="en-US" sz="1100" dirty="0"/>
                    </a:p>
                  </a:txBody>
                  <a:tcPr>
                    <a:solidFill>
                      <a:schemeClr val="bg1">
                        <a:lumMod val="95000"/>
                      </a:schemeClr>
                    </a:solidFill>
                  </a:tcPr>
                </a:tc>
              </a:tr>
              <a:tr h="346710">
                <a:tc>
                  <a:txBody>
                    <a:bodyPr/>
                    <a:lstStyle/>
                    <a:p>
                      <a:pPr>
                        <a:buFont typeface="Wingdings" pitchFamily="2" charset="2"/>
                        <a:buChar char="§"/>
                      </a:pPr>
                      <a:r>
                        <a:rPr lang="en-US" sz="1100" dirty="0" smtClean="0"/>
                        <a:t>LESS ACCIDENTS</a:t>
                      </a:r>
                      <a:endParaRPr lang="en-US" sz="1100" dirty="0"/>
                    </a:p>
                  </a:txBody>
                  <a:tcPr>
                    <a:solidFill>
                      <a:schemeClr val="bg1">
                        <a:lumMod val="85000"/>
                      </a:schemeClr>
                    </a:solidFill>
                  </a:tcPr>
                </a:tc>
                <a:tc rowSpan="2">
                  <a:txBody>
                    <a:bodyPr/>
                    <a:lstStyle/>
                    <a:p>
                      <a:pPr>
                        <a:buFont typeface="Wingdings" pitchFamily="2" charset="2"/>
                        <a:buChar char="§"/>
                      </a:pPr>
                      <a:r>
                        <a:rPr lang="en-US" sz="1100" b="1" dirty="0" smtClean="0">
                          <a:solidFill>
                            <a:schemeClr val="bg1"/>
                          </a:solidFill>
                        </a:rPr>
                        <a:t>IMPROVED</a:t>
                      </a:r>
                      <a:r>
                        <a:rPr lang="en-US" sz="1100" b="1" baseline="0" dirty="0" smtClean="0">
                          <a:solidFill>
                            <a:schemeClr val="bg1"/>
                          </a:solidFill>
                        </a:rPr>
                        <a:t> THROUGHPUT AT:</a:t>
                      </a:r>
                    </a:p>
                    <a:p>
                      <a:pPr>
                        <a:buFont typeface="Wingdings" pitchFamily="2" charset="2"/>
                        <a:buNone/>
                      </a:pPr>
                      <a:r>
                        <a:rPr lang="en-US" sz="1100" b="1" baseline="0" dirty="0" smtClean="0">
                          <a:solidFill>
                            <a:schemeClr val="bg1"/>
                          </a:solidFill>
                        </a:rPr>
                        <a:t>  </a:t>
                      </a:r>
                      <a:r>
                        <a:rPr lang="en-US" sz="800" b="1" baseline="0" dirty="0" smtClean="0">
                          <a:solidFill>
                            <a:schemeClr val="bg1"/>
                          </a:solidFill>
                          <a:latin typeface="Californian FB"/>
                        </a:rPr>
                        <a:t>• </a:t>
                      </a:r>
                      <a:r>
                        <a:rPr lang="en-US" sz="800" b="1" baseline="0" dirty="0" smtClean="0">
                          <a:solidFill>
                            <a:schemeClr val="bg1"/>
                          </a:solidFill>
                          <a:latin typeface="+mn-lt"/>
                        </a:rPr>
                        <a:t>PORTS  </a:t>
                      </a:r>
                    </a:p>
                    <a:p>
                      <a:pPr>
                        <a:buFont typeface="Wingdings" pitchFamily="2" charset="2"/>
                        <a:buNone/>
                      </a:pPr>
                      <a:r>
                        <a:rPr lang="en-US" sz="800" b="1" baseline="0" dirty="0" smtClean="0">
                          <a:solidFill>
                            <a:schemeClr val="bg1"/>
                          </a:solidFill>
                          <a:latin typeface="Californian FB"/>
                        </a:rPr>
                        <a:t>   •  </a:t>
                      </a:r>
                      <a:r>
                        <a:rPr lang="en-US" sz="800" b="1" baseline="0" dirty="0" smtClean="0">
                          <a:solidFill>
                            <a:schemeClr val="bg1"/>
                          </a:solidFill>
                          <a:latin typeface="+mn-lt"/>
                        </a:rPr>
                        <a:t>RAILS</a:t>
                      </a:r>
                    </a:p>
                    <a:p>
                      <a:pPr>
                        <a:buFont typeface="Wingdings" pitchFamily="2" charset="2"/>
                        <a:buNone/>
                      </a:pPr>
                      <a:r>
                        <a:rPr lang="en-US" sz="800" b="1" baseline="0" dirty="0" smtClean="0">
                          <a:solidFill>
                            <a:schemeClr val="bg1"/>
                          </a:solidFill>
                          <a:latin typeface="Californian FB"/>
                        </a:rPr>
                        <a:t>   •  </a:t>
                      </a:r>
                      <a:r>
                        <a:rPr lang="en-US" sz="800" b="1" baseline="0" dirty="0" smtClean="0">
                          <a:solidFill>
                            <a:schemeClr val="bg1"/>
                          </a:solidFill>
                          <a:latin typeface="+mn-lt"/>
                        </a:rPr>
                        <a:t>TRANS-LOADING CENTERS</a:t>
                      </a:r>
                    </a:p>
                    <a:p>
                      <a:pPr>
                        <a:buFont typeface="Wingdings" pitchFamily="2" charset="2"/>
                        <a:buNone/>
                      </a:pPr>
                      <a:r>
                        <a:rPr lang="en-US" sz="800" b="1" baseline="0" dirty="0" smtClean="0">
                          <a:solidFill>
                            <a:schemeClr val="bg1"/>
                          </a:solidFill>
                          <a:latin typeface="Californian FB"/>
                        </a:rPr>
                        <a:t>   •  </a:t>
                      </a:r>
                      <a:r>
                        <a:rPr lang="en-US" sz="800" b="1" baseline="0" dirty="0" smtClean="0">
                          <a:solidFill>
                            <a:schemeClr val="bg1"/>
                          </a:solidFill>
                          <a:latin typeface="+mn-lt"/>
                        </a:rPr>
                        <a:t>CROSS DOCK CENTERS</a:t>
                      </a:r>
                      <a:endParaRPr lang="en-US" sz="800" b="1" dirty="0">
                        <a:solidFill>
                          <a:schemeClr val="bg1"/>
                        </a:solidFill>
                        <a:latin typeface="+mn-lt"/>
                      </a:endParaRPr>
                    </a:p>
                  </a:txBody>
                  <a:tcPr>
                    <a:solidFill>
                      <a:srgbClr val="3B6036"/>
                    </a:solidFill>
                  </a:tcPr>
                </a:tc>
              </a:tr>
              <a:tr h="346710">
                <a:tc>
                  <a:txBody>
                    <a:bodyPr/>
                    <a:lstStyle/>
                    <a:p>
                      <a:pPr>
                        <a:buFont typeface="Wingdings" pitchFamily="2" charset="2"/>
                        <a:buChar char="§"/>
                      </a:pPr>
                      <a:r>
                        <a:rPr lang="en-US" sz="1100" dirty="0" smtClean="0"/>
                        <a:t>LESS CONGESTION FROM   </a:t>
                      </a:r>
                    </a:p>
                    <a:p>
                      <a:pPr>
                        <a:buFont typeface="Wingdings" pitchFamily="2" charset="2"/>
                        <a:buNone/>
                      </a:pPr>
                      <a:r>
                        <a:rPr lang="en-US" sz="1100" dirty="0" smtClean="0"/>
                        <a:t>  ACCIDENTS</a:t>
                      </a:r>
                      <a:endParaRPr lang="en-US" sz="1100" dirty="0"/>
                    </a:p>
                  </a:txBody>
                  <a:tcPr>
                    <a:solidFill>
                      <a:schemeClr val="bg1">
                        <a:lumMod val="95000"/>
                      </a:schemeClr>
                    </a:solidFill>
                  </a:tcPr>
                </a:tc>
                <a:tc vMerge="1">
                  <a:txBody>
                    <a:bodyPr/>
                    <a:lstStyle/>
                    <a:p>
                      <a:endParaRPr lang="en-US" sz="1100" dirty="0"/>
                    </a:p>
                  </a:txBody>
                  <a:tcPr/>
                </a:tc>
              </a:tr>
            </a:tbl>
          </a:graphicData>
        </a:graphic>
      </p:graphicFrame>
      <p:sp>
        <p:nvSpPr>
          <p:cNvPr id="9" name="TextBox 8"/>
          <p:cNvSpPr txBox="1"/>
          <p:nvPr/>
        </p:nvSpPr>
        <p:spPr>
          <a:xfrm>
            <a:off x="5029200" y="1521688"/>
            <a:ext cx="2133600" cy="307777"/>
          </a:xfrm>
          <a:prstGeom prst="rect">
            <a:avLst/>
          </a:prstGeom>
          <a:solidFill>
            <a:srgbClr val="3B6036"/>
          </a:solidFill>
        </p:spPr>
        <p:txBody>
          <a:bodyPr wrap="square" rtlCol="0">
            <a:spAutoFit/>
          </a:bodyPr>
          <a:lstStyle/>
          <a:p>
            <a:r>
              <a:rPr lang="en-US" sz="1400" b="1" dirty="0" smtClean="0">
                <a:solidFill>
                  <a:schemeClr val="bg1"/>
                </a:solidFill>
              </a:rPr>
              <a:t>BENEFITS OF CVEN:</a:t>
            </a:r>
            <a:endParaRPr lang="en-US" sz="1400" b="1" dirty="0">
              <a:solidFill>
                <a:schemeClr val="bg1"/>
              </a:solidFill>
            </a:endParaRPr>
          </a:p>
        </p:txBody>
      </p:sp>
      <p:sp>
        <p:nvSpPr>
          <p:cNvPr id="12" name="Slide Number Placeholder 11"/>
          <p:cNvSpPr>
            <a:spLocks noGrp="1"/>
          </p:cNvSpPr>
          <p:nvPr>
            <p:ph type="sldNum" sz="quarter" idx="12"/>
          </p:nvPr>
        </p:nvSpPr>
        <p:spPr/>
        <p:txBody>
          <a:bodyPr/>
          <a:lstStyle/>
          <a:p>
            <a:fld id="{382800AA-D14F-4819-8C09-0468EE576B5C}"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chemeClr val="tx1">
              <a:lumMod val="50000"/>
              <a:lumOff val="50000"/>
            </a:schemeClr>
          </a:solidFill>
          <a:ln w="28575">
            <a:solidFill>
              <a:srgbClr val="3B6036"/>
            </a:solidFill>
          </a:ln>
        </p:spPr>
        <p:txBody>
          <a:bodyPr>
            <a:normAutofit fontScale="250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2400" b="1" dirty="0" smtClean="0">
              <a:solidFill>
                <a:schemeClr val="bg1"/>
              </a:solidFill>
            </a:endParaRPr>
          </a:p>
          <a:p>
            <a:pPr algn="ctr"/>
            <a:endParaRPr lang="en-US" sz="4400" b="1" dirty="0" smtClean="0">
              <a:solidFill>
                <a:schemeClr val="bg1"/>
              </a:solidFill>
            </a:endParaRPr>
          </a:p>
          <a:p>
            <a:pPr algn="ctr"/>
            <a:endParaRPr lang="en-US" sz="2400" b="1" dirty="0" smtClean="0">
              <a:solidFill>
                <a:schemeClr val="bg1"/>
              </a:solidFill>
            </a:endParaRPr>
          </a:p>
          <a:p>
            <a:pPr algn="ctr"/>
            <a:endParaRPr lang="en-US" sz="9600" b="1" dirty="0" smtClean="0">
              <a:solidFill>
                <a:schemeClr val="bg1"/>
              </a:solidFill>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endParaRPr lang="en-US" sz="9600" b="1" dirty="0" smtClean="0">
              <a:solidFill>
                <a:schemeClr val="bg1"/>
              </a:solidFill>
              <a:latin typeface="+mj-lt"/>
            </a:endParaRPr>
          </a:p>
          <a:p>
            <a:pPr algn="ctr"/>
            <a:r>
              <a:rPr lang="en-US" sz="9600" b="1" dirty="0" smtClean="0">
                <a:solidFill>
                  <a:schemeClr val="bg1"/>
                </a:solidFill>
                <a:latin typeface="+mj-lt"/>
              </a:rPr>
              <a:t>TYPICAL ITS APPLICATION  EXAMPLE</a:t>
            </a:r>
          </a:p>
          <a:p>
            <a:pPr algn="ctr"/>
            <a:r>
              <a:rPr lang="en-US" sz="9600" b="1" dirty="0" smtClean="0">
                <a:solidFill>
                  <a:schemeClr val="bg1"/>
                </a:solidFill>
                <a:latin typeface="+mj-lt"/>
              </a:rPr>
              <a:t>FOR I-710 FREIGHT CORRIDOR –</a:t>
            </a:r>
          </a:p>
          <a:p>
            <a:pPr algn="ctr"/>
            <a:r>
              <a:rPr lang="en-US" sz="9600" b="1" dirty="0" smtClean="0">
                <a:solidFill>
                  <a:schemeClr val="bg1"/>
                </a:solidFill>
                <a:latin typeface="+mj-lt"/>
              </a:rPr>
              <a:t>TECHNOLOGY POTENTIAL /ISSUES FOR </a:t>
            </a:r>
          </a:p>
          <a:p>
            <a:pPr algn="ctr"/>
            <a:r>
              <a:rPr lang="en-US" sz="9600" b="1" dirty="0" smtClean="0">
                <a:solidFill>
                  <a:schemeClr val="bg1"/>
                </a:solidFill>
                <a:latin typeface="+mj-lt"/>
              </a:rPr>
              <a:t>ZERO EMISSION TRUCKS AND OPERATIONS </a:t>
            </a:r>
            <a:endParaRPr lang="en-US" sz="2400" b="1" dirty="0">
              <a:solidFill>
                <a:schemeClr val="bg1"/>
              </a:solidFill>
            </a:endParaRPr>
          </a:p>
        </p:txBody>
      </p:sp>
      <p:pic>
        <p:nvPicPr>
          <p:cNvPr id="6" name="Picture 5" descr="Road.jpg"/>
          <p:cNvPicPr>
            <a:picLocks noChangeAspect="1"/>
          </p:cNvPicPr>
          <p:nvPr/>
        </p:nvPicPr>
        <p:blipFill>
          <a:blip r:embed="rId3" cstate="print"/>
          <a:stretch>
            <a:fillRect/>
          </a:stretch>
        </p:blipFill>
        <p:spPr>
          <a:xfrm>
            <a:off x="7329048" y="4315680"/>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4" cstate="print"/>
          <a:stretch>
            <a:fillRect/>
          </a:stretch>
        </p:blipFill>
        <p:spPr>
          <a:xfrm>
            <a:off x="990600" y="1881916"/>
            <a:ext cx="1981200" cy="1035517"/>
          </a:xfrm>
          <a:prstGeom prst="rect">
            <a:avLst/>
          </a:prstGeom>
          <a:ln w="44450">
            <a:solidFill>
              <a:srgbClr val="3B6036"/>
            </a:solidFill>
          </a:ln>
        </p:spPr>
      </p:pic>
      <p:sp>
        <p:nvSpPr>
          <p:cNvPr id="11" name="Slide Number Placeholder 10"/>
          <p:cNvSpPr>
            <a:spLocks noGrp="1"/>
          </p:cNvSpPr>
          <p:nvPr>
            <p:ph type="sldNum" sz="quarter" idx="12"/>
          </p:nvPr>
        </p:nvSpPr>
        <p:spPr/>
        <p:txBody>
          <a:bodyPr/>
          <a:lstStyle/>
          <a:p>
            <a:fld id="{382800AA-D14F-4819-8C09-0468EE576B5C}"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3603104"/>
          <a:ext cx="3962400" cy="2377440"/>
        </p:xfrm>
        <a:graphic>
          <a:graphicData uri="http://schemas.openxmlformats.org/drawingml/2006/table">
            <a:tbl>
              <a:tblPr>
                <a:effectLst/>
                <a:tableStyleId>{5C22544A-7EE6-4342-B048-85BDC9FD1C3A}</a:tableStyleId>
              </a:tblPr>
              <a:tblGrid>
                <a:gridCol w="3962400"/>
              </a:tblGrid>
              <a:tr h="666619">
                <a:tc>
                  <a:txBody>
                    <a:bodyPr/>
                    <a:lstStyle/>
                    <a:p>
                      <a:pPr algn="just">
                        <a:buFont typeface="Wingdings" pitchFamily="2" charset="2"/>
                        <a:buChar char="§"/>
                      </a:pPr>
                      <a:endParaRPr lang="en-US" sz="800" b="1" dirty="0" smtClean="0">
                        <a:solidFill>
                          <a:schemeClr val="tx1">
                            <a:lumMod val="85000"/>
                            <a:lumOff val="15000"/>
                          </a:schemeClr>
                        </a:solidFill>
                      </a:endParaRPr>
                    </a:p>
                    <a:p>
                      <a:pPr algn="just">
                        <a:buFont typeface="Wingdings" pitchFamily="2" charset="2"/>
                        <a:buChar char="§"/>
                      </a:pPr>
                      <a:r>
                        <a:rPr lang="en-US" sz="1400" b="1" dirty="0" smtClean="0">
                          <a:solidFill>
                            <a:schemeClr val="tx1">
                              <a:lumMod val="85000"/>
                              <a:lumOff val="15000"/>
                            </a:schemeClr>
                          </a:solidFill>
                        </a:rPr>
                        <a:t>A</a:t>
                      </a:r>
                      <a:r>
                        <a:rPr lang="en-US" sz="1400" b="1" baseline="0" dirty="0" smtClean="0">
                          <a:solidFill>
                            <a:schemeClr val="tx1">
                              <a:lumMod val="85000"/>
                              <a:lumOff val="15000"/>
                            </a:schemeClr>
                          </a:solidFill>
                        </a:rPr>
                        <a:t> RANGE OF ALTERNATIVES for the I-710 EIR/EIS is needed to fulfill CEQA/NEPA requirements. </a:t>
                      </a:r>
                    </a:p>
                    <a:p>
                      <a:pPr algn="just">
                        <a:buFont typeface="Wingdings" pitchFamily="2" charset="2"/>
                        <a:buNone/>
                      </a:pPr>
                      <a:r>
                        <a:rPr lang="en-US" sz="800" b="1" baseline="0" dirty="0" smtClean="0">
                          <a:solidFill>
                            <a:schemeClr val="tx1">
                              <a:lumMod val="85000"/>
                              <a:lumOff val="15000"/>
                            </a:schemeClr>
                          </a:solidFill>
                        </a:rPr>
                        <a:t> </a:t>
                      </a:r>
                      <a:endParaRPr lang="en-US" sz="800" b="1" dirty="0">
                        <a:solidFill>
                          <a:schemeClr val="tx1">
                            <a:lumMod val="85000"/>
                            <a:lumOff val="15000"/>
                          </a:schemeClr>
                        </a:solidFill>
                      </a:endParaRPr>
                    </a:p>
                  </a:txBody>
                  <a:tcPr>
                    <a:solidFill>
                      <a:schemeClr val="bg1"/>
                    </a:solidFill>
                  </a:tcPr>
                </a:tc>
              </a:tr>
              <a:tr h="958976">
                <a:tc>
                  <a:txBody>
                    <a:bodyPr/>
                    <a:lstStyle/>
                    <a:p>
                      <a:pPr algn="just">
                        <a:buFont typeface="Wingdings" pitchFamily="2" charset="2"/>
                        <a:buChar char="§"/>
                      </a:pPr>
                      <a:endParaRPr lang="en-US" sz="800" b="1" dirty="0" smtClean="0">
                        <a:solidFill>
                          <a:schemeClr val="tx1">
                            <a:lumMod val="85000"/>
                            <a:lumOff val="15000"/>
                          </a:schemeClr>
                        </a:solidFill>
                      </a:endParaRPr>
                    </a:p>
                    <a:p>
                      <a:pPr algn="just">
                        <a:buFont typeface="Wingdings" pitchFamily="2" charset="2"/>
                        <a:buChar char="§"/>
                      </a:pPr>
                      <a:r>
                        <a:rPr lang="en-US" sz="1400" b="1" dirty="0" smtClean="0">
                          <a:solidFill>
                            <a:schemeClr val="tx1">
                              <a:lumMod val="85000"/>
                              <a:lumOff val="15000"/>
                            </a:schemeClr>
                          </a:solidFill>
                        </a:rPr>
                        <a:t>On</a:t>
                      </a:r>
                      <a:r>
                        <a:rPr lang="en-US" sz="1400" b="1" baseline="0" dirty="0" smtClean="0">
                          <a:solidFill>
                            <a:schemeClr val="tx1">
                              <a:lumMod val="85000"/>
                              <a:lumOff val="15000"/>
                            </a:schemeClr>
                          </a:solidFill>
                        </a:rPr>
                        <a:t> the basis of the Alternative Technology Study, the following were recommended for phased implementation for the I-710 Freight Corridor:</a:t>
                      </a:r>
                    </a:p>
                    <a:p>
                      <a:pPr algn="just">
                        <a:buFont typeface="Wingdings" pitchFamily="2" charset="2"/>
                        <a:buNone/>
                      </a:pPr>
                      <a:r>
                        <a:rPr lang="en-US" sz="1400" b="1" baseline="0" dirty="0" smtClean="0">
                          <a:solidFill>
                            <a:schemeClr val="tx1">
                              <a:lumMod val="85000"/>
                              <a:lumOff val="15000"/>
                            </a:schemeClr>
                          </a:solidFill>
                        </a:rPr>
                        <a:t>     </a:t>
                      </a:r>
                      <a:r>
                        <a:rPr lang="en-US" sz="1400" b="1" baseline="0" dirty="0" smtClean="0">
                          <a:solidFill>
                            <a:schemeClr val="tx1">
                              <a:lumMod val="85000"/>
                              <a:lumOff val="15000"/>
                            </a:schemeClr>
                          </a:solidFill>
                          <a:sym typeface="Symbol"/>
                        </a:rPr>
                        <a:t>  CONVENTIONAL, LOW EMISSION TRUCKS</a:t>
                      </a:r>
                    </a:p>
                    <a:p>
                      <a:pPr algn="just">
                        <a:buFont typeface="Wingdings" pitchFamily="2" charset="2"/>
                        <a:buNone/>
                      </a:pPr>
                      <a:r>
                        <a:rPr lang="en-US" sz="1400" b="1" baseline="0" dirty="0" smtClean="0">
                          <a:solidFill>
                            <a:schemeClr val="tx1">
                              <a:lumMod val="85000"/>
                              <a:lumOff val="15000"/>
                            </a:schemeClr>
                          </a:solidFill>
                          <a:sym typeface="Symbol"/>
                        </a:rPr>
                        <a:t>       ZERO EMISSION TRUCKS</a:t>
                      </a:r>
                    </a:p>
                    <a:p>
                      <a:pPr algn="just">
                        <a:buFont typeface="Wingdings" pitchFamily="2" charset="2"/>
                        <a:buNone/>
                      </a:pPr>
                      <a:r>
                        <a:rPr lang="en-US" sz="1400" b="1" baseline="0" dirty="0" smtClean="0">
                          <a:solidFill>
                            <a:schemeClr val="tx1">
                              <a:lumMod val="85000"/>
                              <a:lumOff val="15000"/>
                            </a:schemeClr>
                          </a:solidFill>
                          <a:sym typeface="Symbol"/>
                        </a:rPr>
                        <a:t>       AUTOMATED FIXED GUIDEWAY</a:t>
                      </a:r>
                    </a:p>
                    <a:p>
                      <a:pPr algn="just">
                        <a:buFont typeface="Wingdings" pitchFamily="2" charset="2"/>
                        <a:buNone/>
                      </a:pPr>
                      <a:endParaRPr lang="en-US" sz="800" b="1" dirty="0">
                        <a:solidFill>
                          <a:schemeClr val="tx1">
                            <a:lumMod val="85000"/>
                            <a:lumOff val="15000"/>
                          </a:schemeClr>
                        </a:solidFill>
                      </a:endParaRPr>
                    </a:p>
                  </a:txBody>
                  <a:tcPr>
                    <a:solidFill>
                      <a:schemeClr val="bg1">
                        <a:lumMod val="75000"/>
                      </a:schemeClr>
                    </a:solidFill>
                  </a:tcPr>
                </a:tc>
              </a:tr>
            </a:tbl>
          </a:graphicData>
        </a:graphic>
      </p:graphicFrame>
      <p:graphicFrame>
        <p:nvGraphicFramePr>
          <p:cNvPr id="7" name="Table 6"/>
          <p:cNvGraphicFramePr>
            <a:graphicFrameLocks noGrp="1"/>
          </p:cNvGraphicFramePr>
          <p:nvPr/>
        </p:nvGraphicFramePr>
        <p:xfrm>
          <a:off x="4572000" y="2128988"/>
          <a:ext cx="4114800" cy="2042160"/>
        </p:xfrm>
        <a:graphic>
          <a:graphicData uri="http://schemas.openxmlformats.org/drawingml/2006/table">
            <a:tbl>
              <a:tblPr bandRow="1">
                <a:effectLst/>
                <a:tableStyleId>{5C22544A-7EE6-4342-B048-85BDC9FD1C3A}</a:tableStyleId>
              </a:tblPr>
              <a:tblGrid>
                <a:gridCol w="4114800"/>
              </a:tblGrid>
              <a:tr h="370840">
                <a:tc>
                  <a:txBody>
                    <a:bodyPr/>
                    <a:lstStyle/>
                    <a:p>
                      <a:pPr>
                        <a:buFont typeface="Wingdings" pitchFamily="2" charset="2"/>
                        <a:buChar char="§"/>
                      </a:pPr>
                      <a:endParaRPr lang="en-US" sz="800" b="1" dirty="0" smtClean="0">
                        <a:solidFill>
                          <a:schemeClr val="tx1">
                            <a:lumMod val="85000"/>
                            <a:lumOff val="15000"/>
                          </a:schemeClr>
                        </a:solidFill>
                      </a:endParaRPr>
                    </a:p>
                    <a:p>
                      <a:pPr>
                        <a:buFont typeface="Wingdings" pitchFamily="2" charset="2"/>
                        <a:buChar char="§"/>
                      </a:pPr>
                      <a:r>
                        <a:rPr lang="en-US" sz="1400" b="1" dirty="0" smtClean="0">
                          <a:solidFill>
                            <a:schemeClr val="tx1">
                              <a:lumMod val="85000"/>
                              <a:lumOff val="15000"/>
                            </a:schemeClr>
                          </a:solidFill>
                        </a:rPr>
                        <a:t>CONVENTIONAL</a:t>
                      </a:r>
                      <a:r>
                        <a:rPr lang="en-US" sz="1400" b="1" baseline="0" dirty="0" smtClean="0">
                          <a:solidFill>
                            <a:schemeClr val="tx1">
                              <a:lumMod val="85000"/>
                              <a:lumOff val="15000"/>
                            </a:schemeClr>
                          </a:solidFill>
                        </a:rPr>
                        <a:t> TRUCKS</a:t>
                      </a:r>
                    </a:p>
                    <a:p>
                      <a:pPr>
                        <a:buFont typeface="Wingdings" pitchFamily="2" charset="2"/>
                        <a:buNone/>
                      </a:pPr>
                      <a:r>
                        <a:rPr lang="en-US" sz="1400" b="1" baseline="0" dirty="0" smtClean="0">
                          <a:solidFill>
                            <a:schemeClr val="tx1">
                              <a:lumMod val="85000"/>
                              <a:lumOff val="15000"/>
                            </a:schemeClr>
                          </a:solidFill>
                        </a:rPr>
                        <a:t>     </a:t>
                      </a:r>
                      <a:r>
                        <a:rPr lang="en-US" sz="1400" b="1" baseline="0" dirty="0" smtClean="0">
                          <a:solidFill>
                            <a:schemeClr val="tx1">
                              <a:lumMod val="85000"/>
                              <a:lumOff val="15000"/>
                            </a:schemeClr>
                          </a:solidFill>
                          <a:sym typeface="Symbol"/>
                        </a:rPr>
                        <a:t>New Diesel, LNG, CNG, etc.</a:t>
                      </a:r>
                    </a:p>
                    <a:p>
                      <a:pPr>
                        <a:buFont typeface="Wingdings" pitchFamily="2" charset="2"/>
                        <a:buNone/>
                      </a:pPr>
                      <a:endParaRPr lang="en-US" sz="800" b="1" dirty="0">
                        <a:solidFill>
                          <a:schemeClr val="tx1">
                            <a:lumMod val="85000"/>
                            <a:lumOff val="15000"/>
                          </a:schemeClr>
                        </a:solidFill>
                      </a:endParaRPr>
                    </a:p>
                  </a:txBody>
                  <a:tcPr>
                    <a:solidFill>
                      <a:schemeClr val="bg1"/>
                    </a:solidFill>
                  </a:tcPr>
                </a:tc>
              </a:tr>
              <a:tr h="370840">
                <a:tc>
                  <a:txBody>
                    <a:bodyPr/>
                    <a:lstStyle/>
                    <a:p>
                      <a:pPr>
                        <a:buFont typeface="Wingdings" pitchFamily="2" charset="2"/>
                        <a:buChar char="§"/>
                      </a:pPr>
                      <a:endParaRPr lang="en-US" sz="1400" b="1" dirty="0" smtClean="0">
                        <a:solidFill>
                          <a:schemeClr val="tx1">
                            <a:lumMod val="85000"/>
                            <a:lumOff val="15000"/>
                          </a:schemeClr>
                        </a:solidFill>
                      </a:endParaRPr>
                    </a:p>
                    <a:p>
                      <a:pPr>
                        <a:buFont typeface="Wingdings" pitchFamily="2" charset="2"/>
                        <a:buChar char="§"/>
                      </a:pPr>
                      <a:r>
                        <a:rPr lang="en-US" sz="1400" b="1" dirty="0" smtClean="0">
                          <a:solidFill>
                            <a:schemeClr val="tx1">
                              <a:lumMod val="85000"/>
                              <a:lumOff val="15000"/>
                            </a:schemeClr>
                          </a:solidFill>
                        </a:rPr>
                        <a:t>ZERO EMISSION TRUCKS</a:t>
                      </a:r>
                    </a:p>
                    <a:p>
                      <a:pPr>
                        <a:buFont typeface="Wingdings" pitchFamily="2" charset="2"/>
                        <a:buNone/>
                      </a:pPr>
                      <a:r>
                        <a:rPr lang="en-US" sz="1400" b="1" dirty="0" smtClean="0">
                          <a:solidFill>
                            <a:schemeClr val="tx1">
                              <a:lumMod val="85000"/>
                              <a:lumOff val="15000"/>
                            </a:schemeClr>
                          </a:solidFill>
                        </a:rPr>
                        <a:t>     </a:t>
                      </a:r>
                      <a:r>
                        <a:rPr lang="en-US" sz="1400" b="1" dirty="0" smtClean="0">
                          <a:solidFill>
                            <a:schemeClr val="tx1">
                              <a:lumMod val="85000"/>
                              <a:lumOff val="15000"/>
                            </a:schemeClr>
                          </a:solidFill>
                          <a:sym typeface="Symbol"/>
                        </a:rPr>
                        <a:t>Battery-powered</a:t>
                      </a:r>
                    </a:p>
                    <a:p>
                      <a:pPr>
                        <a:buFont typeface="Wingdings" pitchFamily="2" charset="2"/>
                        <a:buNone/>
                      </a:pPr>
                      <a:r>
                        <a:rPr lang="en-US" sz="1400" b="1" dirty="0" smtClean="0">
                          <a:solidFill>
                            <a:schemeClr val="tx1">
                              <a:lumMod val="85000"/>
                              <a:lumOff val="15000"/>
                            </a:schemeClr>
                          </a:solidFill>
                          <a:sym typeface="Symbol"/>
                        </a:rPr>
                        <a:t>     Electrically-powered </a:t>
                      </a:r>
                      <a:r>
                        <a:rPr lang="en-US" sz="1400" b="0" i="1" dirty="0" smtClean="0">
                          <a:solidFill>
                            <a:schemeClr val="tx1">
                              <a:lumMod val="85000"/>
                              <a:lumOff val="15000"/>
                            </a:schemeClr>
                          </a:solidFill>
                          <a:sym typeface="Symbol"/>
                        </a:rPr>
                        <a:t>in Freight</a:t>
                      </a:r>
                      <a:r>
                        <a:rPr lang="en-US" sz="1400" b="0" i="1" baseline="0" dirty="0" smtClean="0">
                          <a:solidFill>
                            <a:schemeClr val="tx1">
                              <a:lumMod val="85000"/>
                              <a:lumOff val="15000"/>
                            </a:schemeClr>
                          </a:solidFill>
                          <a:sym typeface="Symbol"/>
                        </a:rPr>
                        <a:t> Corridor</a:t>
                      </a:r>
                      <a:endParaRPr lang="en-US" sz="1400" b="0" i="1" dirty="0" smtClean="0">
                        <a:solidFill>
                          <a:schemeClr val="tx1">
                            <a:lumMod val="85000"/>
                            <a:lumOff val="15000"/>
                          </a:schemeClr>
                        </a:solidFill>
                        <a:sym typeface="Symbol"/>
                      </a:endParaRPr>
                    </a:p>
                    <a:p>
                      <a:pPr>
                        <a:buFont typeface="Wingdings" pitchFamily="2" charset="2"/>
                        <a:buNone/>
                      </a:pPr>
                      <a:r>
                        <a:rPr lang="en-US" sz="1400" b="1" dirty="0" smtClean="0">
                          <a:solidFill>
                            <a:schemeClr val="tx1">
                              <a:lumMod val="85000"/>
                              <a:lumOff val="15000"/>
                            </a:schemeClr>
                          </a:solidFill>
                          <a:sym typeface="Symbol"/>
                        </a:rPr>
                        <a:t>     Hybrid</a:t>
                      </a:r>
                    </a:p>
                    <a:p>
                      <a:pPr>
                        <a:buFont typeface="Wingdings" pitchFamily="2" charset="2"/>
                        <a:buNone/>
                      </a:pPr>
                      <a:endParaRPr lang="en-US" sz="800" b="1" dirty="0">
                        <a:solidFill>
                          <a:schemeClr val="tx1">
                            <a:lumMod val="85000"/>
                            <a:lumOff val="15000"/>
                          </a:schemeClr>
                        </a:solidFill>
                      </a:endParaRPr>
                    </a:p>
                  </a:txBody>
                  <a:tcPr>
                    <a:solidFill>
                      <a:schemeClr val="bg1">
                        <a:lumMod val="85000"/>
                      </a:schemeClr>
                    </a:solidFill>
                  </a:tcPr>
                </a:tc>
              </a:tr>
            </a:tbl>
          </a:graphicData>
        </a:graphic>
      </p:graphicFrame>
      <p:graphicFrame>
        <p:nvGraphicFramePr>
          <p:cNvPr id="8" name="Table 7"/>
          <p:cNvGraphicFramePr>
            <a:graphicFrameLocks noGrp="1"/>
          </p:cNvGraphicFramePr>
          <p:nvPr/>
        </p:nvGraphicFramePr>
        <p:xfrm>
          <a:off x="4572000" y="4264888"/>
          <a:ext cx="4114800" cy="1737360"/>
        </p:xfrm>
        <a:graphic>
          <a:graphicData uri="http://schemas.openxmlformats.org/drawingml/2006/table">
            <a:tbl>
              <a:tblPr>
                <a:effectLst/>
                <a:tableStyleId>{5C22544A-7EE6-4342-B048-85BDC9FD1C3A}</a:tableStyleId>
              </a:tblPr>
              <a:tblGrid>
                <a:gridCol w="4114800"/>
              </a:tblGrid>
              <a:tr h="0">
                <a:tc>
                  <a:txBody>
                    <a:bodyPr/>
                    <a:lstStyle/>
                    <a:p>
                      <a:pPr>
                        <a:buFont typeface="Wingdings" pitchFamily="2" charset="2"/>
                        <a:buChar char="§"/>
                      </a:pPr>
                      <a:endParaRPr lang="en-US" sz="800" b="1" dirty="0" smtClean="0">
                        <a:solidFill>
                          <a:schemeClr val="tx1">
                            <a:lumMod val="85000"/>
                            <a:lumOff val="15000"/>
                          </a:schemeClr>
                        </a:solidFill>
                      </a:endParaRPr>
                    </a:p>
                    <a:p>
                      <a:pPr algn="just">
                        <a:buFont typeface="Wingdings" pitchFamily="2" charset="2"/>
                        <a:buChar char="§"/>
                      </a:pPr>
                      <a:r>
                        <a:rPr lang="en-US" sz="1400" b="1" dirty="0" smtClean="0">
                          <a:solidFill>
                            <a:schemeClr val="tx1">
                              <a:lumMod val="85000"/>
                              <a:lumOff val="15000"/>
                            </a:schemeClr>
                          </a:solidFill>
                        </a:rPr>
                        <a:t>The</a:t>
                      </a:r>
                      <a:r>
                        <a:rPr lang="en-US" sz="1400" b="1" baseline="0" dirty="0" smtClean="0">
                          <a:solidFill>
                            <a:schemeClr val="tx1">
                              <a:lumMod val="85000"/>
                              <a:lumOff val="15000"/>
                            </a:schemeClr>
                          </a:solidFill>
                        </a:rPr>
                        <a:t> design of the Freight Corridor will also assume possible future conversions, or initial construction, as feasible, of an AUTOMATED FIXED GUIDEWAY family of alternative technologies (e.g. Mag-Lev.)  </a:t>
                      </a:r>
                    </a:p>
                    <a:p>
                      <a:pPr algn="just">
                        <a:buFont typeface="Wingdings" pitchFamily="2" charset="2"/>
                        <a:buChar char="§"/>
                      </a:pPr>
                      <a:endParaRPr lang="en-US" sz="800" b="1" baseline="0" dirty="0" smtClean="0">
                        <a:solidFill>
                          <a:schemeClr val="tx1">
                            <a:lumMod val="85000"/>
                            <a:lumOff val="15000"/>
                          </a:schemeClr>
                        </a:solidFill>
                      </a:endParaRPr>
                    </a:p>
                    <a:p>
                      <a:pPr algn="just">
                        <a:buFont typeface="Wingdings" pitchFamily="2" charset="2"/>
                        <a:buNone/>
                      </a:pPr>
                      <a:r>
                        <a:rPr lang="en-US" sz="1400" b="1" baseline="0" dirty="0" smtClean="0">
                          <a:solidFill>
                            <a:schemeClr val="tx1">
                              <a:lumMod val="85000"/>
                              <a:lumOff val="15000"/>
                            </a:schemeClr>
                          </a:solidFill>
                        </a:rPr>
                        <a:t>This may require additional environmental analysis and approval at a later date if possible.</a:t>
                      </a:r>
                    </a:p>
                    <a:p>
                      <a:pPr algn="just">
                        <a:buFont typeface="Wingdings" pitchFamily="2" charset="2"/>
                        <a:buNone/>
                      </a:pPr>
                      <a:endParaRPr lang="en-US" sz="800" b="1" dirty="0">
                        <a:solidFill>
                          <a:schemeClr val="tx1">
                            <a:lumMod val="85000"/>
                            <a:lumOff val="15000"/>
                          </a:schemeClr>
                        </a:solidFill>
                      </a:endParaRPr>
                    </a:p>
                  </a:txBody>
                  <a:tcPr>
                    <a:solidFill>
                      <a:schemeClr val="bg1"/>
                    </a:solidFill>
                  </a:tcPr>
                </a:tc>
              </a:tr>
            </a:tbl>
          </a:graphicData>
        </a:graphic>
      </p:graphicFrame>
      <p:sp>
        <p:nvSpPr>
          <p:cNvPr id="11" name="TextBox 10"/>
          <p:cNvSpPr txBox="1"/>
          <p:nvPr/>
        </p:nvSpPr>
        <p:spPr>
          <a:xfrm>
            <a:off x="4560452" y="1517076"/>
            <a:ext cx="4114800" cy="523220"/>
          </a:xfrm>
          <a:prstGeom prst="rect">
            <a:avLst/>
          </a:prstGeom>
          <a:solidFill>
            <a:srgbClr val="3B6036"/>
          </a:solidFill>
          <a:effectLst/>
        </p:spPr>
        <p:txBody>
          <a:bodyPr wrap="square" rtlCol="0">
            <a:spAutoFit/>
          </a:bodyPr>
          <a:lstStyle/>
          <a:p>
            <a:r>
              <a:rPr lang="en-US" sz="1400" b="1" dirty="0" smtClean="0">
                <a:solidFill>
                  <a:schemeClr val="bg1"/>
                </a:solidFill>
              </a:rPr>
              <a:t>The I-710 Freight Corridor will consider two transportation movement technology alternatives:</a:t>
            </a:r>
            <a:endParaRPr lang="en-US" sz="1400" b="1" dirty="0">
              <a:solidFill>
                <a:schemeClr val="bg1"/>
              </a:solidFill>
            </a:endParaRPr>
          </a:p>
        </p:txBody>
      </p:sp>
      <p:sp>
        <p:nvSpPr>
          <p:cNvPr id="13" name="TextBox 12"/>
          <p:cNvSpPr txBox="1"/>
          <p:nvPr/>
        </p:nvSpPr>
        <p:spPr>
          <a:xfrm>
            <a:off x="392548" y="6096000"/>
            <a:ext cx="8382000" cy="307777"/>
          </a:xfrm>
          <a:prstGeom prst="rect">
            <a:avLst/>
          </a:prstGeom>
          <a:solidFill>
            <a:srgbClr val="3B6036"/>
          </a:solidFill>
          <a:effectLst/>
        </p:spPr>
        <p:txBody>
          <a:bodyPr wrap="square" rtlCol="0">
            <a:spAutoFit/>
          </a:bodyPr>
          <a:lstStyle/>
          <a:p>
            <a:r>
              <a:rPr lang="en-US" sz="1400" b="1" dirty="0" smtClean="0">
                <a:solidFill>
                  <a:schemeClr val="bg1">
                    <a:lumMod val="95000"/>
                  </a:schemeClr>
                </a:solidFill>
              </a:rPr>
              <a:t>Any Freight Corridor needs to consider Zero (or, Near-Zero) Emission container or cargo transport technologies.</a:t>
            </a:r>
            <a:endParaRPr lang="en-US" sz="1400" b="1" dirty="0">
              <a:solidFill>
                <a:schemeClr val="bg1">
                  <a:lumMod val="95000"/>
                </a:schemeClr>
              </a:solidFill>
            </a:endParaRPr>
          </a:p>
        </p:txBody>
      </p:sp>
      <p:pic>
        <p:nvPicPr>
          <p:cNvPr id="14" name="Picture 5" descr="AltTechpics"/>
          <p:cNvPicPr>
            <a:picLocks noChangeAspect="1" noChangeArrowheads="1"/>
          </p:cNvPicPr>
          <p:nvPr/>
        </p:nvPicPr>
        <p:blipFill>
          <a:blip r:embed="rId2" cstate="print"/>
          <a:srcRect/>
          <a:stretch>
            <a:fillRect/>
          </a:stretch>
        </p:blipFill>
        <p:spPr bwMode="auto">
          <a:xfrm>
            <a:off x="457200" y="1544784"/>
            <a:ext cx="3956050" cy="1898904"/>
          </a:xfrm>
          <a:prstGeom prst="rect">
            <a:avLst/>
          </a:prstGeom>
          <a:noFill/>
          <a:ln w="25400">
            <a:solidFill>
              <a:schemeClr val="tx1">
                <a:lumMod val="75000"/>
                <a:lumOff val="25000"/>
              </a:schemeClr>
            </a:solidFill>
            <a:miter lim="800000"/>
            <a:headEnd/>
            <a:tailEnd/>
          </a:ln>
        </p:spPr>
      </p:pic>
      <p:sp>
        <p:nvSpPr>
          <p:cNvPr id="12" name="Title 11"/>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I-710 FREIGHT CORRIDOR</a:t>
            </a:r>
            <a:br>
              <a:rPr lang="en-US" sz="2400" b="1" dirty="0" smtClean="0">
                <a:solidFill>
                  <a:schemeClr val="bg1"/>
                </a:solidFill>
              </a:rPr>
            </a:br>
            <a:r>
              <a:rPr lang="en-US" sz="2400" b="1" dirty="0" smtClean="0">
                <a:solidFill>
                  <a:schemeClr val="bg1"/>
                </a:solidFill>
              </a:rPr>
              <a:t>TRANSPORTATION OPTIONS &amp; ALTERNATIVES </a:t>
            </a:r>
            <a:endParaRPr lang="en-US" sz="2400" b="1" dirty="0">
              <a:solidFill>
                <a:schemeClr val="bg1"/>
              </a:solidFill>
            </a:endParaRPr>
          </a:p>
        </p:txBody>
      </p:sp>
      <p:pic>
        <p:nvPicPr>
          <p:cNvPr id="15" name="Picture 14" descr="GCCOG_CLR_LOGO.JPG"/>
          <p:cNvPicPr>
            <a:picLocks noChangeAspect="1"/>
          </p:cNvPicPr>
          <p:nvPr/>
        </p:nvPicPr>
        <p:blipFill>
          <a:blip r:embed="rId3" cstate="print"/>
          <a:stretch>
            <a:fillRect/>
          </a:stretch>
        </p:blipFill>
        <p:spPr>
          <a:xfrm>
            <a:off x="685800" y="152400"/>
            <a:ext cx="1484744" cy="776033"/>
          </a:xfrm>
          <a:prstGeom prst="rect">
            <a:avLst/>
          </a:prstGeom>
          <a:ln w="44450">
            <a:solidFill>
              <a:srgbClr val="3B6036"/>
            </a:solidFill>
          </a:ln>
        </p:spPr>
      </p:pic>
      <p:sp>
        <p:nvSpPr>
          <p:cNvPr id="18" name="Slide Number Placeholder 17"/>
          <p:cNvSpPr>
            <a:spLocks noGrp="1"/>
          </p:cNvSpPr>
          <p:nvPr>
            <p:ph type="sldNum" sz="quarter" idx="12"/>
          </p:nvPr>
        </p:nvSpPr>
        <p:spPr/>
        <p:txBody>
          <a:bodyPr/>
          <a:lstStyle/>
          <a:p>
            <a:fld id="{382800AA-D14F-4819-8C09-0468EE576B5C}"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GATEWAY CITIES IN REGIONAL CONTEXT </a:t>
            </a:r>
            <a:endParaRPr lang="en-US" sz="2400" b="1" dirty="0">
              <a:solidFill>
                <a:schemeClr val="bg1"/>
              </a:solidFill>
            </a:endParaRPr>
          </a:p>
        </p:txBody>
      </p:sp>
      <p:pic>
        <p:nvPicPr>
          <p:cNvPr id="4" name="Picture 3"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sp>
        <p:nvSpPr>
          <p:cNvPr id="6" name="Content Placeholder 5"/>
          <p:cNvSpPr>
            <a:spLocks noGrp="1"/>
          </p:cNvSpPr>
          <p:nvPr>
            <p:ph idx="1"/>
          </p:nvPr>
        </p:nvSpPr>
        <p:spPr/>
        <p:txBody>
          <a:bodyPr/>
          <a:lstStyle/>
          <a:p>
            <a:endParaRPr lang="en-US" dirty="0"/>
          </a:p>
        </p:txBody>
      </p:sp>
      <p:pic>
        <p:nvPicPr>
          <p:cNvPr id="7" name="Picture 6" descr="GCCOG IN REGIONAL CONTEXT copy.jpg"/>
          <p:cNvPicPr>
            <a:picLocks noChangeAspect="1"/>
          </p:cNvPicPr>
          <p:nvPr/>
        </p:nvPicPr>
        <p:blipFill>
          <a:blip r:embed="rId3" cstate="print"/>
          <a:stretch>
            <a:fillRect/>
          </a:stretch>
        </p:blipFill>
        <p:spPr>
          <a:xfrm>
            <a:off x="313944" y="1773936"/>
            <a:ext cx="8363712" cy="4474464"/>
          </a:xfrm>
          <a:prstGeom prst="rect">
            <a:avLst/>
          </a:prstGeom>
          <a:ln w="28575">
            <a:solidFill>
              <a:schemeClr val="tx1">
                <a:lumMod val="75000"/>
                <a:lumOff val="25000"/>
              </a:schemeClr>
            </a:solidFill>
          </a:ln>
        </p:spPr>
      </p:pic>
      <p:sp>
        <p:nvSpPr>
          <p:cNvPr id="8" name="TextBox 7"/>
          <p:cNvSpPr txBox="1"/>
          <p:nvPr/>
        </p:nvSpPr>
        <p:spPr>
          <a:xfrm>
            <a:off x="762000" y="2743200"/>
            <a:ext cx="914400" cy="276999"/>
          </a:xfrm>
          <a:prstGeom prst="rect">
            <a:avLst/>
          </a:prstGeom>
          <a:solidFill>
            <a:schemeClr val="bg1"/>
          </a:solidFill>
          <a:ln w="15875">
            <a:solidFill>
              <a:schemeClr val="tx1">
                <a:lumMod val="75000"/>
                <a:lumOff val="25000"/>
              </a:schemeClr>
            </a:solidFill>
          </a:ln>
        </p:spPr>
        <p:txBody>
          <a:bodyPr wrap="square" rtlCol="0">
            <a:spAutoFit/>
          </a:bodyPr>
          <a:lstStyle/>
          <a:p>
            <a:pPr algn="ctr"/>
            <a:r>
              <a:rPr lang="en-US" sz="1200" b="1" dirty="0" smtClean="0">
                <a:latin typeface="+mj-lt"/>
              </a:rPr>
              <a:t>VENTURA</a:t>
            </a:r>
            <a:endParaRPr lang="en-US" sz="1200" b="1" dirty="0">
              <a:latin typeface="+mj-lt"/>
            </a:endParaRPr>
          </a:p>
        </p:txBody>
      </p:sp>
      <p:sp>
        <p:nvSpPr>
          <p:cNvPr id="9" name="TextBox 8"/>
          <p:cNvSpPr txBox="1"/>
          <p:nvPr/>
        </p:nvSpPr>
        <p:spPr>
          <a:xfrm>
            <a:off x="3429000" y="3048000"/>
            <a:ext cx="1219200" cy="276999"/>
          </a:xfrm>
          <a:prstGeom prst="rect">
            <a:avLst/>
          </a:prstGeom>
          <a:solidFill>
            <a:schemeClr val="bg1"/>
          </a:solidFill>
          <a:ln w="15875">
            <a:solidFill>
              <a:schemeClr val="tx1">
                <a:lumMod val="75000"/>
                <a:lumOff val="25000"/>
              </a:schemeClr>
            </a:solidFill>
          </a:ln>
        </p:spPr>
        <p:txBody>
          <a:bodyPr wrap="square" rtlCol="0">
            <a:spAutoFit/>
          </a:bodyPr>
          <a:lstStyle/>
          <a:p>
            <a:pPr algn="ctr"/>
            <a:r>
              <a:rPr lang="en-US" sz="1200" b="1" dirty="0" smtClean="0">
                <a:solidFill>
                  <a:schemeClr val="tx1">
                    <a:lumMod val="85000"/>
                    <a:lumOff val="15000"/>
                  </a:schemeClr>
                </a:solidFill>
                <a:latin typeface="+mj-lt"/>
              </a:rPr>
              <a:t>LOS ANGELES</a:t>
            </a:r>
            <a:endParaRPr lang="en-US" sz="1200" b="1" dirty="0">
              <a:solidFill>
                <a:schemeClr val="tx1">
                  <a:lumMod val="85000"/>
                  <a:lumOff val="15000"/>
                </a:schemeClr>
              </a:solidFill>
              <a:latin typeface="+mj-lt"/>
            </a:endParaRPr>
          </a:p>
        </p:txBody>
      </p:sp>
      <p:sp>
        <p:nvSpPr>
          <p:cNvPr id="10" name="TextBox 9"/>
          <p:cNvSpPr txBox="1"/>
          <p:nvPr/>
        </p:nvSpPr>
        <p:spPr>
          <a:xfrm>
            <a:off x="6705600" y="3352800"/>
            <a:ext cx="1600200" cy="276999"/>
          </a:xfrm>
          <a:prstGeom prst="rect">
            <a:avLst/>
          </a:prstGeom>
          <a:solidFill>
            <a:schemeClr val="bg1"/>
          </a:solidFill>
          <a:ln w="15875">
            <a:solidFill>
              <a:schemeClr val="tx1">
                <a:lumMod val="75000"/>
                <a:lumOff val="25000"/>
              </a:schemeClr>
            </a:solidFill>
          </a:ln>
        </p:spPr>
        <p:txBody>
          <a:bodyPr wrap="square" rtlCol="0">
            <a:spAutoFit/>
          </a:bodyPr>
          <a:lstStyle/>
          <a:p>
            <a:pPr algn="ctr"/>
            <a:r>
              <a:rPr lang="en-US" sz="1200" b="1" dirty="0" smtClean="0">
                <a:solidFill>
                  <a:schemeClr val="tx1">
                    <a:lumMod val="85000"/>
                    <a:lumOff val="15000"/>
                  </a:schemeClr>
                </a:solidFill>
                <a:latin typeface="+mj-lt"/>
              </a:rPr>
              <a:t>SAN BERNARDINO</a:t>
            </a:r>
            <a:endParaRPr lang="en-US" sz="1200" b="1" dirty="0">
              <a:solidFill>
                <a:schemeClr val="tx1">
                  <a:lumMod val="85000"/>
                  <a:lumOff val="15000"/>
                </a:schemeClr>
              </a:solidFill>
              <a:latin typeface="+mj-lt"/>
            </a:endParaRPr>
          </a:p>
        </p:txBody>
      </p:sp>
      <p:sp>
        <p:nvSpPr>
          <p:cNvPr id="11" name="TextBox 10"/>
          <p:cNvSpPr txBox="1"/>
          <p:nvPr/>
        </p:nvSpPr>
        <p:spPr>
          <a:xfrm>
            <a:off x="7010400" y="4953000"/>
            <a:ext cx="1066800" cy="276999"/>
          </a:xfrm>
          <a:prstGeom prst="rect">
            <a:avLst/>
          </a:prstGeom>
          <a:solidFill>
            <a:schemeClr val="bg1"/>
          </a:solidFill>
          <a:ln w="15875">
            <a:solidFill>
              <a:schemeClr val="tx1">
                <a:lumMod val="75000"/>
                <a:lumOff val="25000"/>
              </a:schemeClr>
            </a:solidFill>
          </a:ln>
        </p:spPr>
        <p:txBody>
          <a:bodyPr wrap="square" rtlCol="0">
            <a:spAutoFit/>
          </a:bodyPr>
          <a:lstStyle/>
          <a:p>
            <a:pPr algn="ctr"/>
            <a:r>
              <a:rPr lang="en-US" sz="1200" b="1" dirty="0" smtClean="0">
                <a:solidFill>
                  <a:schemeClr val="tx1">
                    <a:lumMod val="85000"/>
                    <a:lumOff val="15000"/>
                  </a:schemeClr>
                </a:solidFill>
                <a:latin typeface="+mj-lt"/>
              </a:rPr>
              <a:t>RIVERSIDE</a:t>
            </a:r>
            <a:endParaRPr lang="en-US" sz="1200" b="1" dirty="0">
              <a:solidFill>
                <a:schemeClr val="tx1">
                  <a:lumMod val="85000"/>
                  <a:lumOff val="15000"/>
                </a:schemeClr>
              </a:solidFill>
              <a:latin typeface="+mj-lt"/>
            </a:endParaRPr>
          </a:p>
        </p:txBody>
      </p:sp>
      <p:sp>
        <p:nvSpPr>
          <p:cNvPr id="12" name="TextBox 11"/>
          <p:cNvSpPr txBox="1"/>
          <p:nvPr/>
        </p:nvSpPr>
        <p:spPr>
          <a:xfrm>
            <a:off x="4267200" y="5181600"/>
            <a:ext cx="1447800" cy="307777"/>
          </a:xfrm>
          <a:prstGeom prst="rect">
            <a:avLst/>
          </a:prstGeom>
          <a:solidFill>
            <a:schemeClr val="bg1"/>
          </a:solidFill>
          <a:ln w="15875">
            <a:solidFill>
              <a:schemeClr val="tx1">
                <a:lumMod val="75000"/>
                <a:lumOff val="25000"/>
              </a:schemeClr>
            </a:solidFill>
          </a:ln>
        </p:spPr>
        <p:txBody>
          <a:bodyPr wrap="square" rtlCol="0">
            <a:spAutoFit/>
          </a:bodyPr>
          <a:lstStyle/>
          <a:p>
            <a:pPr algn="ctr"/>
            <a:r>
              <a:rPr lang="en-US" sz="1200" b="1" dirty="0" smtClean="0">
                <a:solidFill>
                  <a:schemeClr val="tx1">
                    <a:lumMod val="85000"/>
                    <a:lumOff val="15000"/>
                  </a:schemeClr>
                </a:solidFill>
                <a:latin typeface="+mj-lt"/>
              </a:rPr>
              <a:t>GATEWAY CITIES</a:t>
            </a:r>
          </a:p>
          <a:p>
            <a:pPr algn="ctr"/>
            <a:endParaRPr lang="en-US" sz="200" b="1" dirty="0">
              <a:latin typeface="+mj-lt"/>
            </a:endParaRPr>
          </a:p>
        </p:txBody>
      </p:sp>
      <p:sp>
        <p:nvSpPr>
          <p:cNvPr id="13" name="TextBox 12"/>
          <p:cNvSpPr txBox="1"/>
          <p:nvPr/>
        </p:nvSpPr>
        <p:spPr>
          <a:xfrm>
            <a:off x="990600" y="4495800"/>
            <a:ext cx="1964256" cy="307777"/>
          </a:xfrm>
          <a:prstGeom prst="rect">
            <a:avLst/>
          </a:prstGeom>
          <a:solidFill>
            <a:schemeClr val="bg1"/>
          </a:solidFill>
          <a:ln w="15875">
            <a:solidFill>
              <a:schemeClr val="tx1">
                <a:lumMod val="75000"/>
                <a:lumOff val="25000"/>
              </a:schemeClr>
            </a:solidFill>
          </a:ln>
        </p:spPr>
        <p:txBody>
          <a:bodyPr wrap="none" rtlCol="0">
            <a:spAutoFit/>
          </a:bodyPr>
          <a:lstStyle/>
          <a:p>
            <a:r>
              <a:rPr lang="en-US" sz="1400" b="1" dirty="0" smtClean="0">
                <a:solidFill>
                  <a:schemeClr val="tx1">
                    <a:lumMod val="85000"/>
                    <a:lumOff val="15000"/>
                  </a:schemeClr>
                </a:solidFill>
                <a:latin typeface="+mj-lt"/>
              </a:rPr>
              <a:t>SOUTHERN CALIFORNIA</a:t>
            </a:r>
            <a:endParaRPr lang="en-US" sz="1400" b="1" dirty="0">
              <a:solidFill>
                <a:schemeClr val="tx1">
                  <a:lumMod val="85000"/>
                  <a:lumOff val="15000"/>
                </a:schemeClr>
              </a:solidFill>
              <a:latin typeface="+mj-lt"/>
            </a:endParaRPr>
          </a:p>
        </p:txBody>
      </p:sp>
      <p:sp>
        <p:nvSpPr>
          <p:cNvPr id="17" name="Slide Number Placeholder 16"/>
          <p:cNvSpPr>
            <a:spLocks noGrp="1"/>
          </p:cNvSpPr>
          <p:nvPr>
            <p:ph type="sldNum" sz="quarter" idx="12"/>
          </p:nvPr>
        </p:nvSpPr>
        <p:spPr/>
        <p:txBody>
          <a:bodyPr/>
          <a:lstStyle/>
          <a:p>
            <a:fld id="{382800AA-D14F-4819-8C09-0468EE576B5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lumMod val="50000"/>
              <a:lumOff val="50000"/>
            </a:schemeClr>
          </a:solidFill>
          <a:ln w="28575">
            <a:solidFill>
              <a:srgbClr val="3B6036"/>
            </a:solidFill>
          </a:ln>
        </p:spPr>
        <p:txBody>
          <a:bodyPr>
            <a:noAutofit/>
          </a:bodyPr>
          <a:lstStyle/>
          <a:p>
            <a:pPr algn="r"/>
            <a:r>
              <a:rPr lang="en-US" sz="2400" b="1" dirty="0" smtClean="0">
                <a:solidFill>
                  <a:schemeClr val="bg1"/>
                </a:solidFill>
              </a:rPr>
              <a:t>I-710 FREIGHT CORRIDOR</a:t>
            </a:r>
            <a:br>
              <a:rPr lang="en-US" sz="2400" b="1" dirty="0" smtClean="0">
                <a:solidFill>
                  <a:schemeClr val="bg1"/>
                </a:solidFill>
              </a:rPr>
            </a:br>
            <a:r>
              <a:rPr lang="en-US" sz="2400" b="1" dirty="0" smtClean="0">
                <a:solidFill>
                  <a:schemeClr val="bg1"/>
                </a:solidFill>
              </a:rPr>
              <a:t>CONTAINER TRANSPORT TECHNOLOGIES</a:t>
            </a:r>
            <a:br>
              <a:rPr lang="en-US" sz="2400" b="1" dirty="0" smtClean="0">
                <a:solidFill>
                  <a:schemeClr val="bg1"/>
                </a:solidFill>
              </a:rPr>
            </a:br>
            <a:r>
              <a:rPr lang="en-US" sz="2400" b="1" dirty="0" smtClean="0">
                <a:solidFill>
                  <a:schemeClr val="bg1"/>
                </a:solidFill>
              </a:rPr>
              <a:t>ZERO EMISSION TRUCK </a:t>
            </a:r>
            <a:r>
              <a:rPr lang="en-US" sz="2400" b="1" i="1" dirty="0" smtClean="0">
                <a:solidFill>
                  <a:schemeClr val="bg1"/>
                </a:solidFill>
              </a:rPr>
              <a:t>SUMMARY</a:t>
            </a:r>
            <a:endParaRPr lang="en-US" sz="2400" b="1" i="1" dirty="0">
              <a:solidFill>
                <a:schemeClr val="bg1"/>
              </a:solidFill>
            </a:endParaRPr>
          </a:p>
        </p:txBody>
      </p:sp>
      <p:sp>
        <p:nvSpPr>
          <p:cNvPr id="10" name="Content Placeholder 9"/>
          <p:cNvSpPr>
            <a:spLocks noGrp="1"/>
          </p:cNvSpPr>
          <p:nvPr>
            <p:ph sz="quarter" idx="4"/>
          </p:nvPr>
        </p:nvSpPr>
        <p:spPr>
          <a:xfrm>
            <a:off x="4495800" y="2110504"/>
            <a:ext cx="4495800" cy="4595096"/>
          </a:xfrm>
          <a:solidFill>
            <a:schemeClr val="bg1"/>
          </a:solidFill>
        </p:spPr>
        <p:txBody>
          <a:bodyPr>
            <a:noAutofit/>
          </a:bodyPr>
          <a:lstStyle/>
          <a:p>
            <a:pPr>
              <a:buNone/>
            </a:pPr>
            <a:endParaRPr lang="en-US" sz="200" b="1" dirty="0" smtClean="0"/>
          </a:p>
          <a:p>
            <a:pPr>
              <a:buFont typeface="Wingdings" pitchFamily="2" charset="2"/>
              <a:buChar char="§"/>
            </a:pPr>
            <a:r>
              <a:rPr lang="en-US" sz="1200" b="1" dirty="0" smtClean="0"/>
              <a:t>Zero Emission container transport technologies are feasible</a:t>
            </a:r>
          </a:p>
          <a:p>
            <a:pPr>
              <a:buNone/>
            </a:pPr>
            <a:endParaRPr lang="en-US" sz="200" b="1" dirty="0" smtClean="0"/>
          </a:p>
          <a:p>
            <a:pPr>
              <a:buFont typeface="Wingdings" pitchFamily="2" charset="2"/>
              <a:buChar char="§"/>
            </a:pPr>
            <a:r>
              <a:rPr lang="en-US" sz="1200" b="1" dirty="0" smtClean="0"/>
              <a:t>No such systems have yet been proven in commercial application</a:t>
            </a:r>
          </a:p>
          <a:p>
            <a:pPr>
              <a:buNone/>
            </a:pPr>
            <a:endParaRPr lang="en-US" sz="200" b="1" dirty="0" smtClean="0"/>
          </a:p>
          <a:p>
            <a:pPr>
              <a:buFont typeface="Wingdings" pitchFamily="2" charset="2"/>
              <a:buChar char="§"/>
            </a:pPr>
            <a:r>
              <a:rPr lang="en-US" sz="1200" b="1" dirty="0" smtClean="0"/>
              <a:t>A holistic and multi-faceted approach is needed to evaluate any Zero Emission technology</a:t>
            </a:r>
          </a:p>
          <a:p>
            <a:pPr>
              <a:buNone/>
            </a:pPr>
            <a:endParaRPr lang="en-US" sz="200" b="1" dirty="0" smtClean="0"/>
          </a:p>
          <a:p>
            <a:pPr>
              <a:buFont typeface="Wingdings" pitchFamily="2" charset="2"/>
              <a:buChar char="§"/>
            </a:pPr>
            <a:r>
              <a:rPr lang="en-US" sz="1200" b="1" dirty="0" smtClean="0"/>
              <a:t>A viable system must serve multiple origins and destinations</a:t>
            </a:r>
          </a:p>
          <a:p>
            <a:pPr>
              <a:buNone/>
            </a:pPr>
            <a:endParaRPr lang="en-US" sz="200" b="1" dirty="0" smtClean="0"/>
          </a:p>
          <a:p>
            <a:pPr>
              <a:buFont typeface="Wingdings" pitchFamily="2" charset="2"/>
              <a:buChar char="§"/>
            </a:pPr>
            <a:r>
              <a:rPr lang="en-US" sz="1200" b="1" dirty="0" smtClean="0"/>
              <a:t>Zero Emission technology will be evaluated as part of the I-710 EIR/EIS</a:t>
            </a:r>
          </a:p>
          <a:p>
            <a:pPr>
              <a:buNone/>
            </a:pPr>
            <a:endParaRPr lang="en-US" sz="200" b="1" dirty="0" smtClean="0"/>
          </a:p>
          <a:p>
            <a:pPr>
              <a:buFont typeface="Wingdings" pitchFamily="2" charset="2"/>
              <a:buChar char="§"/>
            </a:pPr>
            <a:r>
              <a:rPr lang="en-US" sz="1200" b="1" u="sng" dirty="0" smtClean="0"/>
              <a:t>For</a:t>
            </a:r>
            <a:r>
              <a:rPr lang="en-US" sz="1200" b="1" dirty="0" smtClean="0"/>
              <a:t> </a:t>
            </a:r>
            <a:r>
              <a:rPr lang="en-US" sz="1200" b="1" u="sng" dirty="0" smtClean="0"/>
              <a:t>now</a:t>
            </a:r>
            <a:r>
              <a:rPr lang="en-US" sz="1200" b="1" dirty="0" smtClean="0"/>
              <a:t>, Zero Emission trucks will be the subject of the environmental evaluation - this was determined from an evaluation of different types of Zero Emission technologies shown on the previous slide, and a very careful understanding of origins and destinations for containers and cargo. </a:t>
            </a:r>
          </a:p>
          <a:p>
            <a:pPr>
              <a:buNone/>
            </a:pPr>
            <a:endParaRPr lang="en-US" sz="200" b="1" dirty="0" smtClean="0"/>
          </a:p>
          <a:p>
            <a:pPr>
              <a:buFont typeface="Wingdings" pitchFamily="2" charset="2"/>
              <a:buChar char="§"/>
            </a:pPr>
            <a:r>
              <a:rPr lang="en-US" sz="1200" b="1" dirty="0" smtClean="0"/>
              <a:t>The electrical requirements of Zero Emission technology will be considered, including availability and cost of power from renewable sources.</a:t>
            </a:r>
          </a:p>
          <a:p>
            <a:pPr>
              <a:buFont typeface="Wingdings" pitchFamily="2" charset="2"/>
              <a:buChar char="§"/>
            </a:pPr>
            <a:r>
              <a:rPr lang="en-US" sz="1200" b="1" dirty="0" smtClean="0"/>
              <a:t>Automated operation and tolls will be needed for the </a:t>
            </a:r>
          </a:p>
          <a:p>
            <a:pPr>
              <a:buNone/>
            </a:pPr>
            <a:r>
              <a:rPr lang="en-US" sz="1200" b="1" dirty="0" smtClean="0"/>
              <a:t>          I-710 Freight Corridor.</a:t>
            </a:r>
          </a:p>
          <a:p>
            <a:pPr>
              <a:buNone/>
            </a:pPr>
            <a:endParaRPr lang="en-US" sz="200" b="1" dirty="0" smtClean="0"/>
          </a:p>
          <a:p>
            <a:pPr>
              <a:buFont typeface="Wingdings" pitchFamily="2" charset="2"/>
              <a:buChar char="§"/>
            </a:pPr>
            <a:r>
              <a:rPr lang="en-US" sz="1250" b="1" dirty="0" smtClean="0">
                <a:solidFill>
                  <a:srgbClr val="C00000"/>
                </a:solidFill>
              </a:rPr>
              <a:t>Automated </a:t>
            </a:r>
            <a:r>
              <a:rPr lang="en-US" sz="1250" b="1" dirty="0" err="1" smtClean="0">
                <a:solidFill>
                  <a:srgbClr val="C00000"/>
                </a:solidFill>
              </a:rPr>
              <a:t>platooning</a:t>
            </a:r>
            <a:r>
              <a:rPr lang="en-US" sz="1250" b="1" dirty="0" smtClean="0">
                <a:solidFill>
                  <a:srgbClr val="C00000"/>
                </a:solidFill>
              </a:rPr>
              <a:t> of trucks would be a typical ITS application.</a:t>
            </a:r>
          </a:p>
          <a:p>
            <a:pPr>
              <a:buNone/>
            </a:pPr>
            <a:endParaRPr lang="en-US" sz="1200" b="1" dirty="0" smtClean="0"/>
          </a:p>
          <a:p>
            <a:pPr>
              <a:buNone/>
            </a:pPr>
            <a:endParaRPr lang="en-US" sz="1200" dirty="0"/>
          </a:p>
        </p:txBody>
      </p:sp>
      <p:sp>
        <p:nvSpPr>
          <p:cNvPr id="11" name="TextBox 10"/>
          <p:cNvSpPr txBox="1"/>
          <p:nvPr/>
        </p:nvSpPr>
        <p:spPr>
          <a:xfrm>
            <a:off x="304800" y="5715000"/>
            <a:ext cx="4114800" cy="1015663"/>
          </a:xfrm>
          <a:prstGeom prst="rect">
            <a:avLst/>
          </a:prstGeom>
          <a:solidFill>
            <a:srgbClr val="C00000"/>
          </a:solidFill>
        </p:spPr>
        <p:txBody>
          <a:bodyPr wrap="square" rtlCol="0">
            <a:spAutoFit/>
          </a:bodyPr>
          <a:lstStyle/>
          <a:p>
            <a:pPr algn="r"/>
            <a:endParaRPr lang="en-US" sz="1000" b="1" i="1" dirty="0" smtClean="0">
              <a:solidFill>
                <a:schemeClr val="bg1"/>
              </a:solidFill>
            </a:endParaRPr>
          </a:p>
          <a:p>
            <a:pPr algn="ctr"/>
            <a:r>
              <a:rPr lang="en-US" b="1" dirty="0" smtClean="0">
                <a:solidFill>
                  <a:schemeClr val="bg1"/>
                </a:solidFill>
              </a:rPr>
              <a:t>AUTOMATION WILL BE A KEY FACTOR </a:t>
            </a:r>
          </a:p>
          <a:p>
            <a:pPr algn="ctr"/>
            <a:r>
              <a:rPr lang="en-US" b="1" dirty="0" smtClean="0">
                <a:solidFill>
                  <a:schemeClr val="bg1"/>
                </a:solidFill>
              </a:rPr>
              <a:t>IN OPERATING THE FREIGHT CORRIDOR.</a:t>
            </a:r>
          </a:p>
          <a:p>
            <a:pPr algn="just"/>
            <a:endParaRPr lang="en-US" sz="1400" b="1" dirty="0">
              <a:solidFill>
                <a:schemeClr val="bg1"/>
              </a:solidFill>
            </a:endParaRPr>
          </a:p>
        </p:txBody>
      </p:sp>
      <p:pic>
        <p:nvPicPr>
          <p:cNvPr id="13" name="Picture 12"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graphicFrame>
        <p:nvGraphicFramePr>
          <p:cNvPr id="14" name="Table 13"/>
          <p:cNvGraphicFramePr>
            <a:graphicFrameLocks noGrp="1"/>
          </p:cNvGraphicFramePr>
          <p:nvPr/>
        </p:nvGraphicFramePr>
        <p:xfrm>
          <a:off x="304800" y="2149116"/>
          <a:ext cx="4114800" cy="3517392"/>
        </p:xfrm>
        <a:graphic>
          <a:graphicData uri="http://schemas.openxmlformats.org/drawingml/2006/table">
            <a:tbl>
              <a:tblPr>
                <a:tableStyleId>{5C22544A-7EE6-4342-B048-85BDC9FD1C3A}</a:tableStyleId>
              </a:tblPr>
              <a:tblGrid>
                <a:gridCol w="4114800"/>
              </a:tblGrid>
              <a:tr h="2298192">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PRO</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Fulfills zero emissions objective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Compatible with existing facilities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Requires significantly less terminal infrastructure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Greater operational flexibility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Lower cost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Higher capacity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Enables upgrade to more advanced technology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Integrates proven, available technologies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Easier to expand beyond I-710 Freight Corridor</a:t>
                      </a:r>
                    </a:p>
                    <a:p>
                      <a:endParaRPr lang="en-US" sz="200" dirty="0"/>
                    </a:p>
                  </a:txBody>
                  <a:tcPr>
                    <a:solidFill>
                      <a:schemeClr val="bg1"/>
                    </a:solidFill>
                  </a:tcPr>
                </a:tc>
              </a:tr>
              <a:tr h="370840">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sng" strike="noStrike" kern="1200" cap="none" spc="0" normalizeH="0" baseline="0" noProof="0" dirty="0" smtClean="0">
                          <a:ln>
                            <a:noFill/>
                          </a:ln>
                          <a:solidFill>
                            <a:schemeClr val="tx1"/>
                          </a:solidFill>
                          <a:effectLst/>
                          <a:uLnTx/>
                          <a:uFillTx/>
                          <a:latin typeface="+mn-lt"/>
                          <a:ea typeface="+mn-ea"/>
                          <a:cs typeface="+mn-cs"/>
                        </a:rPr>
                        <a:t>CON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Dependent on developing battery/hybrid technologies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Potential limited range beyond I-710 Freight Corridor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No industry “volunteers” - yet</a:t>
                      </a:r>
                    </a:p>
                    <a:p>
                      <a:endParaRPr lang="en-US" sz="1200" dirty="0"/>
                    </a:p>
                  </a:txBody>
                  <a:tcPr>
                    <a:solidFill>
                      <a:schemeClr val="bg1">
                        <a:lumMod val="75000"/>
                      </a:schemeClr>
                    </a:solidFill>
                  </a:tcPr>
                </a:tc>
              </a:tr>
            </a:tbl>
          </a:graphicData>
        </a:graphic>
      </p:graphicFrame>
      <p:sp>
        <p:nvSpPr>
          <p:cNvPr id="18" name="Text Placeholder 6"/>
          <p:cNvSpPr txBox="1">
            <a:spLocks/>
          </p:cNvSpPr>
          <p:nvPr/>
        </p:nvSpPr>
        <p:spPr>
          <a:xfrm>
            <a:off x="303212" y="1458558"/>
            <a:ext cx="2668588" cy="727075"/>
          </a:xfrm>
          <a:prstGeom prst="rect">
            <a:avLst/>
          </a:prstGeom>
          <a:solidFill>
            <a:srgbClr val="3B6036"/>
          </a:solidFill>
        </p:spPr>
        <p:txBody>
          <a:bodyPr vert="horz" lIns="91440" tIns="45720" rIns="91440" bIns="45720" rtlCol="0" anchor="b">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smtClean="0">
                <a:ln>
                  <a:noFill/>
                </a:ln>
                <a:solidFill>
                  <a:schemeClr val="bg1"/>
                </a:solidFill>
                <a:effectLst/>
                <a:uLnTx/>
                <a:uFillTx/>
                <a:latin typeface="+mn-lt"/>
                <a:ea typeface="+mn-ea"/>
                <a:cs typeface="+mn-cs"/>
              </a:rPr>
              <a:t>ELECTRIC/BATTERY/HYBRID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smtClean="0">
                <a:ln>
                  <a:noFill/>
                </a:ln>
                <a:solidFill>
                  <a:schemeClr val="bg1"/>
                </a:solidFill>
                <a:effectLst/>
                <a:uLnTx/>
                <a:uFillTx/>
                <a:latin typeface="+mn-lt"/>
                <a:ea typeface="+mn-ea"/>
                <a:cs typeface="+mn-cs"/>
              </a:rPr>
              <a:t>TRUCK TECHNOLOGY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00" b="1" i="0" u="none" strike="noStrike" kern="1200" cap="none" spc="0" normalizeH="0" baseline="0" noProof="0" dirty="0">
              <a:ln>
                <a:noFill/>
              </a:ln>
              <a:solidFill>
                <a:schemeClr val="bg1"/>
              </a:solidFill>
              <a:effectLst/>
              <a:uLnTx/>
              <a:uFillTx/>
              <a:latin typeface="+mn-lt"/>
              <a:ea typeface="+mn-ea"/>
              <a:cs typeface="+mn-cs"/>
            </a:endParaRPr>
          </a:p>
        </p:txBody>
      </p:sp>
      <p:sp>
        <p:nvSpPr>
          <p:cNvPr id="17" name="Text Placeholder 6"/>
          <p:cNvSpPr txBox="1">
            <a:spLocks/>
          </p:cNvSpPr>
          <p:nvPr/>
        </p:nvSpPr>
        <p:spPr>
          <a:xfrm>
            <a:off x="4495800" y="1466272"/>
            <a:ext cx="2668588" cy="727075"/>
          </a:xfrm>
          <a:prstGeom prst="rect">
            <a:avLst/>
          </a:prstGeom>
          <a:solidFill>
            <a:srgbClr val="3B6036"/>
          </a:solidFill>
        </p:spPr>
        <p:txBody>
          <a:bodyPr vert="horz" lIns="91440" tIns="45720" rIns="91440" bIns="45720" rtlCol="0" anchor="b">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smtClean="0">
                <a:ln>
                  <a:noFill/>
                </a:ln>
                <a:solidFill>
                  <a:schemeClr val="bg1"/>
                </a:solidFill>
                <a:effectLst/>
                <a:uLnTx/>
                <a:uFillTx/>
                <a:latin typeface="+mn-lt"/>
                <a:ea typeface="+mn-ea"/>
                <a:cs typeface="+mn-cs"/>
              </a:rPr>
              <a:t>WHAT HAVE WE LEARNED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100" b="1" i="0" u="none" strike="noStrike" kern="1200" cap="none" spc="0" normalizeH="0" baseline="0" noProof="0" dirty="0" smtClean="0">
                <a:ln>
                  <a:noFill/>
                </a:ln>
                <a:solidFill>
                  <a:schemeClr val="bg1"/>
                </a:solidFill>
                <a:effectLst/>
                <a:uLnTx/>
                <a:uFillTx/>
                <a:latin typeface="+mn-lt"/>
                <a:ea typeface="+mn-ea"/>
                <a:cs typeface="+mn-cs"/>
              </a:rPr>
              <a:t>FOR THE I-710?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00" b="1" i="0" u="none" strike="noStrike" kern="1200" cap="none" spc="0" normalizeH="0" baseline="0" noProof="0" dirty="0">
              <a:ln>
                <a:noFill/>
              </a:ln>
              <a:solidFill>
                <a:schemeClr val="bg1"/>
              </a:solidFill>
              <a:effectLst/>
              <a:uLnTx/>
              <a:uFillTx/>
              <a:latin typeface="+mn-lt"/>
              <a:ea typeface="+mn-ea"/>
              <a:cs typeface="+mn-cs"/>
            </a:endParaRPr>
          </a:p>
        </p:txBody>
      </p:sp>
      <p:sp>
        <p:nvSpPr>
          <p:cNvPr id="19" name="Slide Number Placeholder 18"/>
          <p:cNvSpPr>
            <a:spLocks noGrp="1"/>
          </p:cNvSpPr>
          <p:nvPr>
            <p:ph type="sldNum" sz="quarter" idx="12"/>
          </p:nvPr>
        </p:nvSpPr>
        <p:spPr/>
        <p:txBody>
          <a:bodyPr/>
          <a:lstStyle/>
          <a:p>
            <a:fld id="{382800AA-D14F-4819-8C09-0468EE576B5C}"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chemeClr val="tx1">
              <a:lumMod val="50000"/>
              <a:lumOff val="50000"/>
            </a:schemeClr>
          </a:solidFill>
          <a:ln w="28575">
            <a:solidFill>
              <a:srgbClr val="3B6036"/>
            </a:solidFill>
          </a:ln>
        </p:spPr>
        <p:txBody>
          <a:bodyPr>
            <a:normAutofit fontScale="250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endParaRPr lang="en-US" sz="4400" b="1" dirty="0" smtClean="0">
              <a:solidFill>
                <a:schemeClr val="bg1"/>
              </a:solidFill>
            </a:endParaRPr>
          </a:p>
          <a:p>
            <a:pPr algn="ctr"/>
            <a:r>
              <a:rPr lang="en-US" sz="9600" b="1" dirty="0" smtClean="0">
                <a:solidFill>
                  <a:schemeClr val="bg1"/>
                </a:solidFill>
                <a:latin typeface="+mj-lt"/>
              </a:rPr>
              <a:t>GATEWAY CITIES TECHNOLOGY PLAN </a:t>
            </a:r>
          </a:p>
          <a:p>
            <a:pPr algn="ctr"/>
            <a:r>
              <a:rPr lang="en-US" sz="9600" b="1" dirty="0" smtClean="0">
                <a:solidFill>
                  <a:schemeClr val="bg1"/>
                </a:solidFill>
                <a:latin typeface="+mj-lt"/>
              </a:rPr>
              <a:t>FOR GOODS MOVEMENT</a:t>
            </a:r>
          </a:p>
          <a:p>
            <a:pPr algn="ctr"/>
            <a:r>
              <a:rPr lang="en-US" sz="9600" b="1" dirty="0" smtClean="0">
                <a:solidFill>
                  <a:schemeClr val="bg1"/>
                </a:solidFill>
                <a:latin typeface="+mj-lt"/>
              </a:rPr>
              <a:t>NEXT TEN YEARS </a:t>
            </a:r>
            <a:r>
              <a:rPr lang="en-US" sz="9600" b="1" i="1" dirty="0" smtClean="0">
                <a:solidFill>
                  <a:schemeClr val="bg1"/>
                </a:solidFill>
                <a:latin typeface="+mj-lt"/>
              </a:rPr>
              <a:t>Summary</a:t>
            </a:r>
          </a:p>
          <a:p>
            <a:pPr algn="ctr"/>
            <a:r>
              <a:rPr lang="en-US" sz="3800" b="1" dirty="0" smtClean="0">
                <a:solidFill>
                  <a:schemeClr val="bg1"/>
                </a:solidFill>
                <a:latin typeface="+mj-lt"/>
              </a:rPr>
              <a:t>  </a:t>
            </a:r>
            <a:endParaRPr lang="en-US" sz="3800" b="1" dirty="0">
              <a:solidFill>
                <a:schemeClr val="bg1"/>
              </a:solidFill>
              <a:latin typeface="+mj-lt"/>
            </a:endParaRPr>
          </a:p>
        </p:txBody>
      </p:sp>
      <p:pic>
        <p:nvPicPr>
          <p:cNvPr id="6" name="Picture 5" descr="Road.jpg"/>
          <p:cNvPicPr>
            <a:picLocks noChangeAspect="1"/>
          </p:cNvPicPr>
          <p:nvPr/>
        </p:nvPicPr>
        <p:blipFill>
          <a:blip r:embed="rId3" cstate="print"/>
          <a:stretch>
            <a:fillRect/>
          </a:stretch>
        </p:blipFill>
        <p:spPr>
          <a:xfrm>
            <a:off x="7162800" y="4112488"/>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4" cstate="print"/>
          <a:stretch>
            <a:fillRect/>
          </a:stretch>
        </p:blipFill>
        <p:spPr>
          <a:xfrm>
            <a:off x="990600" y="2057400"/>
            <a:ext cx="1981200" cy="1035517"/>
          </a:xfrm>
          <a:prstGeom prst="rect">
            <a:avLst/>
          </a:prstGeom>
          <a:ln w="44450">
            <a:solidFill>
              <a:srgbClr val="3B6036"/>
            </a:solidFill>
          </a:ln>
        </p:spPr>
      </p:pic>
      <p:sp>
        <p:nvSpPr>
          <p:cNvPr id="11" name="Slide Number Placeholder 10"/>
          <p:cNvSpPr>
            <a:spLocks noGrp="1"/>
          </p:cNvSpPr>
          <p:nvPr>
            <p:ph type="sldNum" sz="quarter" idx="12"/>
          </p:nvPr>
        </p:nvSpPr>
        <p:spPr/>
        <p:txBody>
          <a:bodyPr/>
          <a:lstStyle/>
          <a:p>
            <a:fld id="{382800AA-D14F-4819-8C09-0468EE576B5C}"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ch pix.jpg"/>
          <p:cNvPicPr>
            <a:picLocks noChangeAspect="1"/>
          </p:cNvPicPr>
          <p:nvPr/>
        </p:nvPicPr>
        <p:blipFill>
          <a:blip r:embed="rId2" cstate="print"/>
          <a:stretch>
            <a:fillRect/>
          </a:stretch>
        </p:blipFill>
        <p:spPr>
          <a:xfrm>
            <a:off x="0" y="0"/>
            <a:ext cx="9144000" cy="6858000"/>
          </a:xfrm>
          <a:prstGeom prst="rect">
            <a:avLst/>
          </a:prstGeom>
        </p:spPr>
      </p:pic>
      <p:sp>
        <p:nvSpPr>
          <p:cNvPr id="5" name="Title 4"/>
          <p:cNvSpPr>
            <a:spLocks noGrp="1"/>
          </p:cNvSpPr>
          <p:nvPr>
            <p:ph type="title"/>
          </p:nvPr>
        </p:nvSpPr>
        <p:spPr>
          <a:xfrm>
            <a:off x="304800" y="685800"/>
            <a:ext cx="3124200" cy="914400"/>
          </a:xfrm>
          <a:solidFill>
            <a:srgbClr val="C00000"/>
          </a:solidFill>
          <a:ln w="28575">
            <a:noFill/>
          </a:ln>
        </p:spPr>
        <p:txBody>
          <a:bodyPr>
            <a:noAutofit/>
          </a:bodyPr>
          <a:lstStyle/>
          <a:p>
            <a:pPr algn="l"/>
            <a:r>
              <a:rPr lang="en-US" sz="1400" b="1" dirty="0" smtClean="0">
                <a:solidFill>
                  <a:schemeClr val="bg1"/>
                </a:solidFill>
              </a:rPr>
              <a:t>GATEWAY CITIES TECHNOLOGY PLAN</a:t>
            </a:r>
            <a:br>
              <a:rPr lang="en-US" sz="1400" b="1" dirty="0" smtClean="0">
                <a:solidFill>
                  <a:schemeClr val="bg1"/>
                </a:solidFill>
              </a:rPr>
            </a:br>
            <a:r>
              <a:rPr lang="en-US" sz="1400" b="1" dirty="0" smtClean="0">
                <a:solidFill>
                  <a:schemeClr val="bg1"/>
                </a:solidFill>
              </a:rPr>
              <a:t>FOR GOODS MOVMENT</a:t>
            </a:r>
            <a:r>
              <a:rPr lang="en-US" sz="1600" b="1" dirty="0" smtClean="0">
                <a:solidFill>
                  <a:schemeClr val="bg1"/>
                </a:solidFill>
              </a:rPr>
              <a:t/>
            </a:r>
            <a:br>
              <a:rPr lang="en-US" sz="1600" b="1" dirty="0" smtClean="0">
                <a:solidFill>
                  <a:schemeClr val="bg1"/>
                </a:solidFill>
              </a:rPr>
            </a:br>
            <a:r>
              <a:rPr lang="en-US" sz="1400" b="1" dirty="0" smtClean="0">
                <a:solidFill>
                  <a:schemeClr val="bg1"/>
                </a:solidFill>
              </a:rPr>
              <a:t>NEXT TEN YEARS </a:t>
            </a:r>
            <a:r>
              <a:rPr lang="en-US" sz="1400" b="1" i="1" dirty="0" smtClean="0">
                <a:solidFill>
                  <a:schemeClr val="bg1"/>
                </a:solidFill>
              </a:rPr>
              <a:t>Summary </a:t>
            </a:r>
            <a:br>
              <a:rPr lang="en-US" sz="1400" b="1" i="1" dirty="0" smtClean="0">
                <a:solidFill>
                  <a:schemeClr val="bg1"/>
                </a:solidFill>
              </a:rPr>
            </a:br>
            <a:endParaRPr lang="en-US" sz="1400" b="1" i="1" dirty="0">
              <a:solidFill>
                <a:schemeClr val="bg1"/>
              </a:solidFill>
            </a:endParaRPr>
          </a:p>
        </p:txBody>
      </p:sp>
      <p:graphicFrame>
        <p:nvGraphicFramePr>
          <p:cNvPr id="11" name="Diagram 10"/>
          <p:cNvGraphicFramePr/>
          <p:nvPr/>
        </p:nvGraphicFramePr>
        <p:xfrm>
          <a:off x="1371600" y="1752600"/>
          <a:ext cx="6248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524000" y="6172200"/>
            <a:ext cx="5943600" cy="307777"/>
          </a:xfrm>
          <a:prstGeom prst="rect">
            <a:avLst/>
          </a:prstGeom>
          <a:solidFill>
            <a:srgbClr val="3B6036"/>
          </a:solidFill>
          <a:ln w="28575">
            <a:solidFill>
              <a:schemeClr val="tx1">
                <a:lumMod val="85000"/>
                <a:lumOff val="15000"/>
              </a:schemeClr>
            </a:solidFill>
          </a:ln>
        </p:spPr>
        <p:txBody>
          <a:bodyPr wrap="square" rtlCol="0">
            <a:spAutoFit/>
          </a:bodyPr>
          <a:lstStyle/>
          <a:p>
            <a:r>
              <a:rPr lang="en-US" sz="1400" b="1" i="1" dirty="0" smtClean="0">
                <a:solidFill>
                  <a:schemeClr val="bg1"/>
                </a:solidFill>
              </a:rPr>
              <a:t>Develop</a:t>
            </a:r>
            <a:r>
              <a:rPr lang="en-US" sz="1400" b="1" dirty="0" smtClean="0">
                <a:solidFill>
                  <a:schemeClr val="bg1"/>
                </a:solidFill>
              </a:rPr>
              <a:t> FUNDING SOURCES – both capital and operations and maintenance.</a:t>
            </a:r>
            <a:endParaRPr lang="en-US" sz="1400" b="1" dirty="0">
              <a:solidFill>
                <a:schemeClr val="bg1"/>
              </a:solidFill>
            </a:endParaRPr>
          </a:p>
        </p:txBody>
      </p:sp>
      <p:sp>
        <p:nvSpPr>
          <p:cNvPr id="19" name="Curved Down Arrow 18"/>
          <p:cNvSpPr/>
          <p:nvPr/>
        </p:nvSpPr>
        <p:spPr>
          <a:xfrm>
            <a:off x="4191000" y="2438400"/>
            <a:ext cx="609600" cy="228600"/>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rot="4887704">
            <a:off x="6409527" y="2709376"/>
            <a:ext cx="609600" cy="228600"/>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rot="5045460" flipV="1">
            <a:off x="1737098" y="3338665"/>
            <a:ext cx="564238" cy="252311"/>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a:off x="3962400" y="4038600"/>
            <a:ext cx="609600" cy="228600"/>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rot="3527585">
            <a:off x="6714327" y="4425031"/>
            <a:ext cx="609600" cy="228600"/>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rot="5075511" flipV="1">
            <a:off x="1076694" y="5968720"/>
            <a:ext cx="564238" cy="252311"/>
          </a:xfrm>
          <a:prstGeom prst="curvedDownArrow">
            <a:avLst/>
          </a:prstGeom>
          <a:solidFill>
            <a:srgbClr val="C00000"/>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lide Number Placeholder 14"/>
          <p:cNvSpPr>
            <a:spLocks noGrp="1"/>
          </p:cNvSpPr>
          <p:nvPr>
            <p:ph type="sldNum" sz="quarter" idx="12"/>
          </p:nvPr>
        </p:nvSpPr>
        <p:spPr/>
        <p:txBody>
          <a:bodyPr/>
          <a:lstStyle/>
          <a:p>
            <a:fld id="{382800AA-D14F-4819-8C09-0468EE576B5C}"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p:cNvSpPr txBox="1">
            <a:spLocks/>
          </p:cNvSpPr>
          <p:nvPr/>
        </p:nvSpPr>
        <p:spPr>
          <a:xfrm>
            <a:off x="685800" y="3048000"/>
            <a:ext cx="7772400" cy="1362075"/>
          </a:xfrm>
          <a:prstGeom prst="rect">
            <a:avLst/>
          </a:prstGeom>
          <a:solidFill>
            <a:schemeClr val="tx1">
              <a:lumMod val="50000"/>
              <a:lumOff val="50000"/>
            </a:schemeClr>
          </a:solidFill>
          <a:ln w="28575">
            <a:solidFill>
              <a:srgbClr val="3B6036"/>
            </a:solidFill>
          </a:ln>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smtClean="0">
                <a:ln>
                  <a:noFill/>
                </a:ln>
                <a:solidFill>
                  <a:schemeClr val="bg1"/>
                </a:solidFill>
                <a:effectLst/>
                <a:uLnTx/>
                <a:uFillTx/>
                <a:latin typeface="+mj-lt"/>
                <a:ea typeface="+mj-ea"/>
                <a:cs typeface="+mj-cs"/>
              </a:rPr>
              <a:t/>
            </a:r>
            <a:br>
              <a:rPr kumimoji="0" lang="en-US" sz="2400" b="1" i="0" u="none" strike="noStrike" kern="1200" cap="all" spc="0" normalizeH="0" baseline="0" noProof="0" dirty="0" smtClean="0">
                <a:ln>
                  <a:noFill/>
                </a:ln>
                <a:solidFill>
                  <a:schemeClr val="bg1"/>
                </a:solidFill>
                <a:effectLst/>
                <a:uLnTx/>
                <a:uFillTx/>
                <a:latin typeface="+mj-lt"/>
                <a:ea typeface="+mj-ea"/>
                <a:cs typeface="+mj-cs"/>
              </a:rPr>
            </a:br>
            <a:r>
              <a:rPr kumimoji="0" lang="en-US" sz="4000" b="1" i="0" u="none" strike="noStrike" kern="1200" cap="all" spc="0" normalizeH="0" baseline="0" noProof="0" dirty="0" smtClean="0">
                <a:ln>
                  <a:noFill/>
                </a:ln>
                <a:solidFill>
                  <a:schemeClr val="bg1"/>
                </a:solidFill>
                <a:effectLst/>
                <a:uLnTx/>
                <a:uFillTx/>
                <a:latin typeface="+mj-lt"/>
                <a:ea typeface="+mj-ea"/>
                <a:cs typeface="+mj-cs"/>
              </a:rPr>
              <a:t>THANK YOU</a:t>
            </a:r>
            <a:endParaRPr kumimoji="0" lang="en-US" sz="4000" b="1" i="0" u="none" strike="noStrike" kern="1200" cap="all" spc="0" normalizeH="0" baseline="0" noProof="0" dirty="0">
              <a:ln>
                <a:noFill/>
              </a:ln>
              <a:solidFill>
                <a:schemeClr val="bg1"/>
              </a:solidFill>
              <a:effectLst/>
              <a:uLnTx/>
              <a:uFillTx/>
              <a:latin typeface="+mj-lt"/>
              <a:ea typeface="+mj-ea"/>
              <a:cs typeface="+mj-cs"/>
            </a:endParaRPr>
          </a:p>
        </p:txBody>
      </p:sp>
      <p:sp>
        <p:nvSpPr>
          <p:cNvPr id="16" name="TextBox 15"/>
          <p:cNvSpPr txBox="1"/>
          <p:nvPr/>
        </p:nvSpPr>
        <p:spPr>
          <a:xfrm>
            <a:off x="2209800" y="4191000"/>
            <a:ext cx="4876800" cy="1754326"/>
          </a:xfrm>
          <a:prstGeom prst="rect">
            <a:avLst/>
          </a:prstGeom>
          <a:solidFill>
            <a:srgbClr val="C00000"/>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TextBox 16"/>
          <p:cNvSpPr txBox="1"/>
          <p:nvPr/>
        </p:nvSpPr>
        <p:spPr>
          <a:xfrm>
            <a:off x="2362200" y="4294908"/>
            <a:ext cx="4572000" cy="1538883"/>
          </a:xfrm>
          <a:prstGeom prst="rect">
            <a:avLst/>
          </a:prstGeom>
          <a:solidFill>
            <a:schemeClr val="bg1">
              <a:lumMod val="85000"/>
            </a:schemeClr>
          </a:solidFill>
          <a:ln w="28575">
            <a:solidFill>
              <a:srgbClr val="3B6036"/>
            </a:solidFill>
          </a:ln>
        </p:spPr>
        <p:txBody>
          <a:bodyPr wrap="square" rtlCol="0">
            <a:spAutoFit/>
          </a:bodyPr>
          <a:lstStyle/>
          <a:p>
            <a:pPr algn="ctr">
              <a:spcBef>
                <a:spcPts val="400"/>
              </a:spcBef>
              <a:spcAft>
                <a:spcPts val="400"/>
              </a:spcAft>
            </a:pPr>
            <a:r>
              <a:rPr lang="en-US" sz="2000" b="1" dirty="0" smtClean="0"/>
              <a:t>JERRY R. WOOD, P.E.</a:t>
            </a:r>
          </a:p>
          <a:p>
            <a:pPr algn="ctr">
              <a:spcBef>
                <a:spcPts val="400"/>
              </a:spcBef>
              <a:spcAft>
                <a:spcPts val="400"/>
              </a:spcAft>
            </a:pPr>
            <a:r>
              <a:rPr lang="en-US" b="1" dirty="0" smtClean="0"/>
              <a:t>Director of Transportation &amp; Engineering</a:t>
            </a:r>
          </a:p>
          <a:p>
            <a:pPr algn="ctr">
              <a:spcBef>
                <a:spcPts val="400"/>
              </a:spcBef>
              <a:spcAft>
                <a:spcPts val="400"/>
              </a:spcAft>
            </a:pPr>
            <a:r>
              <a:rPr lang="en-US" b="1" dirty="0" smtClean="0"/>
              <a:t>Gateway Cities Council of Governments</a:t>
            </a:r>
          </a:p>
          <a:p>
            <a:pPr algn="ctr">
              <a:spcBef>
                <a:spcPts val="400"/>
              </a:spcBef>
              <a:spcAft>
                <a:spcPts val="400"/>
              </a:spcAft>
            </a:pPr>
            <a:r>
              <a:rPr lang="en-US" b="1" dirty="0" smtClean="0"/>
              <a:t>714.626.0073     Jerry@jrwoodconsultant.com</a:t>
            </a:r>
          </a:p>
        </p:txBody>
      </p:sp>
      <p:pic>
        <p:nvPicPr>
          <p:cNvPr id="18" name="Picture 17" descr="GCCOG_CLR_LOGO.JPG"/>
          <p:cNvPicPr>
            <a:picLocks noChangeAspect="1"/>
          </p:cNvPicPr>
          <p:nvPr/>
        </p:nvPicPr>
        <p:blipFill>
          <a:blip r:embed="rId2" cstate="print"/>
          <a:stretch>
            <a:fillRect/>
          </a:stretch>
        </p:blipFill>
        <p:spPr>
          <a:xfrm>
            <a:off x="990600" y="1905000"/>
            <a:ext cx="2671764" cy="1396455"/>
          </a:xfrm>
          <a:prstGeom prst="rect">
            <a:avLst/>
          </a:prstGeom>
          <a:ln w="44450">
            <a:solidFill>
              <a:srgbClr val="3B6036"/>
            </a:solidFill>
          </a:ln>
        </p:spPr>
      </p:pic>
      <p:sp>
        <p:nvSpPr>
          <p:cNvPr id="19" name="Slide Number Placeholder 18"/>
          <p:cNvSpPr>
            <a:spLocks noGrp="1"/>
          </p:cNvSpPr>
          <p:nvPr>
            <p:ph type="sldNum" sz="quarter" idx="12"/>
          </p:nvPr>
        </p:nvSpPr>
        <p:spPr/>
        <p:txBody>
          <a:bodyPr/>
          <a:lstStyle/>
          <a:p>
            <a:fld id="{382800AA-D14F-4819-8C09-0468EE576B5C}" type="slidenum">
              <a:rPr lang="en-US" smtClean="0"/>
              <a:pPr/>
              <a:t>33</a:t>
            </a:fld>
            <a:endParaRPr lang="en-US" dirty="0"/>
          </a:p>
        </p:txBody>
      </p:sp>
      <p:sp>
        <p:nvSpPr>
          <p:cNvPr id="7" name="TextBox 6"/>
          <p:cNvSpPr txBox="1"/>
          <p:nvPr/>
        </p:nvSpPr>
        <p:spPr>
          <a:xfrm>
            <a:off x="304800" y="6553200"/>
            <a:ext cx="4419600" cy="215444"/>
          </a:xfrm>
          <a:prstGeom prst="rect">
            <a:avLst/>
          </a:prstGeom>
          <a:noFill/>
        </p:spPr>
        <p:txBody>
          <a:bodyPr wrap="square" rtlCol="0">
            <a:spAutoFit/>
          </a:bodyPr>
          <a:lstStyle/>
          <a:p>
            <a:r>
              <a:rPr lang="en-US" sz="800" dirty="0" smtClean="0"/>
              <a:t>Jerry </a:t>
            </a:r>
            <a:r>
              <a:rPr lang="en-US" sz="800" dirty="0" smtClean="0"/>
              <a:t>1/Share/COG2012/PPforJRWPresentations-2012/JRWTalkingFRpp1-18-12</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GATEWAY CITIES AT THE EPICENTER </a:t>
            </a:r>
            <a:br>
              <a:rPr lang="en-US" sz="2400" b="1" dirty="0" smtClean="0">
                <a:solidFill>
                  <a:schemeClr val="bg1"/>
                </a:solidFill>
              </a:rPr>
            </a:br>
            <a:r>
              <a:rPr lang="en-US" sz="2400" b="1" dirty="0" smtClean="0">
                <a:solidFill>
                  <a:schemeClr val="bg1"/>
                </a:solidFill>
              </a:rPr>
              <a:t>OF GOODS MOVEMENT </a:t>
            </a:r>
            <a:r>
              <a:rPr lang="en-US" sz="2800" b="1" dirty="0" smtClean="0">
                <a:solidFill>
                  <a:schemeClr val="bg1"/>
                </a:solidFill>
              </a:rPr>
              <a:t> </a:t>
            </a:r>
            <a:endParaRPr lang="en-US" sz="2800" b="1" dirty="0">
              <a:solidFill>
                <a:schemeClr val="bg1"/>
              </a:solidFill>
            </a:endParaRPr>
          </a:p>
        </p:txBody>
      </p:sp>
      <p:pic>
        <p:nvPicPr>
          <p:cNvPr id="4" name="Picture 3"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pic>
        <p:nvPicPr>
          <p:cNvPr id="9" name="Picture 8" descr="CAMapwebgreyOutline.gif"/>
          <p:cNvPicPr>
            <a:picLocks noChangeAspect="1"/>
          </p:cNvPicPr>
          <p:nvPr/>
        </p:nvPicPr>
        <p:blipFill>
          <a:blip r:embed="rId3" cstate="print"/>
          <a:stretch>
            <a:fillRect/>
          </a:stretch>
        </p:blipFill>
        <p:spPr>
          <a:xfrm>
            <a:off x="4495800" y="1676400"/>
            <a:ext cx="4473780" cy="5181600"/>
          </a:xfrm>
          <a:prstGeom prst="rect">
            <a:avLst/>
          </a:prstGeom>
        </p:spPr>
      </p:pic>
      <p:sp>
        <p:nvSpPr>
          <p:cNvPr id="10" name="TextBox 9"/>
          <p:cNvSpPr txBox="1"/>
          <p:nvPr/>
        </p:nvSpPr>
        <p:spPr>
          <a:xfrm>
            <a:off x="5823520" y="6172200"/>
            <a:ext cx="962571" cy="276999"/>
          </a:xfrm>
          <a:prstGeom prst="rect">
            <a:avLst/>
          </a:prstGeom>
          <a:noFill/>
        </p:spPr>
        <p:txBody>
          <a:bodyPr wrap="none" rtlCol="0">
            <a:spAutoFit/>
          </a:bodyPr>
          <a:lstStyle/>
          <a:p>
            <a:r>
              <a:rPr lang="en-US" sz="1200" b="1" dirty="0" smtClean="0">
                <a:solidFill>
                  <a:schemeClr val="tx1">
                    <a:lumMod val="85000"/>
                    <a:lumOff val="15000"/>
                  </a:schemeClr>
                </a:solidFill>
              </a:rPr>
              <a:t>CALIFORNIA</a:t>
            </a:r>
            <a:endParaRPr lang="en-US" sz="1200" b="1" dirty="0">
              <a:solidFill>
                <a:schemeClr val="tx1">
                  <a:lumMod val="85000"/>
                  <a:lumOff val="15000"/>
                </a:schemeClr>
              </a:solidFill>
            </a:endParaRPr>
          </a:p>
        </p:txBody>
      </p:sp>
      <p:cxnSp>
        <p:nvCxnSpPr>
          <p:cNvPr id="11" name="Straight Arrow Connector 10"/>
          <p:cNvCxnSpPr/>
          <p:nvPr/>
        </p:nvCxnSpPr>
        <p:spPr>
          <a:xfrm rot="5400000">
            <a:off x="7037129" y="5595086"/>
            <a:ext cx="461211" cy="243840"/>
          </a:xfrm>
          <a:prstGeom prst="straightConnector1">
            <a:avLst/>
          </a:prstGeom>
          <a:ln w="444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Content Placeholder 17" descr="I-710OverallMap cropped.jpg"/>
          <p:cNvPicPr>
            <a:picLocks noChangeAspect="1"/>
          </p:cNvPicPr>
          <p:nvPr/>
        </p:nvPicPr>
        <p:blipFill>
          <a:blip r:embed="rId4" cstate="print"/>
          <a:stretch>
            <a:fillRect/>
          </a:stretch>
        </p:blipFill>
        <p:spPr>
          <a:xfrm>
            <a:off x="5518720" y="1676400"/>
            <a:ext cx="3063304" cy="3962400"/>
          </a:xfrm>
          <a:prstGeom prst="rect">
            <a:avLst/>
          </a:prstGeom>
          <a:ln>
            <a:solidFill>
              <a:srgbClr val="FFC000"/>
            </a:solidFill>
          </a:ln>
        </p:spPr>
      </p:pic>
      <p:sp>
        <p:nvSpPr>
          <p:cNvPr id="13" name="TextBox 12"/>
          <p:cNvSpPr txBox="1"/>
          <p:nvPr/>
        </p:nvSpPr>
        <p:spPr>
          <a:xfrm>
            <a:off x="7880920" y="3422076"/>
            <a:ext cx="1287609" cy="215444"/>
          </a:xfrm>
          <a:prstGeom prst="rect">
            <a:avLst/>
          </a:prstGeom>
          <a:noFill/>
        </p:spPr>
        <p:txBody>
          <a:bodyPr wrap="square" rtlCol="0">
            <a:spAutoFit/>
          </a:bodyPr>
          <a:lstStyle/>
          <a:p>
            <a:r>
              <a:rPr lang="en-US" sz="800" b="1" i="1" dirty="0" smtClean="0">
                <a:solidFill>
                  <a:schemeClr val="tx1">
                    <a:lumMod val="85000"/>
                    <a:lumOff val="15000"/>
                  </a:schemeClr>
                </a:solidFill>
              </a:rPr>
              <a:t>ORANGE COUNTY</a:t>
            </a:r>
            <a:endParaRPr lang="en-US" sz="800" b="1" i="1" dirty="0">
              <a:solidFill>
                <a:schemeClr val="tx1">
                  <a:lumMod val="85000"/>
                  <a:lumOff val="15000"/>
                </a:schemeClr>
              </a:solidFill>
            </a:endParaRPr>
          </a:p>
        </p:txBody>
      </p:sp>
      <p:sp>
        <p:nvSpPr>
          <p:cNvPr id="14" name="TextBox 13"/>
          <p:cNvSpPr txBox="1"/>
          <p:nvPr/>
        </p:nvSpPr>
        <p:spPr>
          <a:xfrm>
            <a:off x="4710528" y="2819400"/>
            <a:ext cx="1371600" cy="215444"/>
          </a:xfrm>
          <a:prstGeom prst="rect">
            <a:avLst/>
          </a:prstGeom>
          <a:noFill/>
        </p:spPr>
        <p:txBody>
          <a:bodyPr wrap="square" rtlCol="0">
            <a:spAutoFit/>
          </a:bodyPr>
          <a:lstStyle/>
          <a:p>
            <a:r>
              <a:rPr lang="en-US" sz="800" b="1" i="1" dirty="0" smtClean="0"/>
              <a:t>LOS ANGELES COUNTY</a:t>
            </a:r>
            <a:endParaRPr lang="en-US" sz="800" b="1" i="1" dirty="0"/>
          </a:p>
        </p:txBody>
      </p:sp>
      <p:sp>
        <p:nvSpPr>
          <p:cNvPr id="15" name="TextBox 14"/>
          <p:cNvSpPr txBox="1"/>
          <p:nvPr/>
        </p:nvSpPr>
        <p:spPr>
          <a:xfrm>
            <a:off x="5791200" y="5047672"/>
            <a:ext cx="838200" cy="451406"/>
          </a:xfrm>
          <a:prstGeom prst="rect">
            <a:avLst/>
          </a:prstGeom>
          <a:solidFill>
            <a:schemeClr val="bg1"/>
          </a:solidFill>
        </p:spPr>
        <p:txBody>
          <a:bodyPr wrap="square" rtlCol="0">
            <a:spAutoFit/>
          </a:bodyPr>
          <a:lstStyle/>
          <a:p>
            <a:pPr>
              <a:lnSpc>
                <a:spcPts val="720"/>
              </a:lnSpc>
            </a:pPr>
            <a:r>
              <a:rPr lang="en-US" sz="600" b="1" i="1" dirty="0" smtClean="0"/>
              <a:t>PORTS OF </a:t>
            </a:r>
          </a:p>
          <a:p>
            <a:pPr>
              <a:lnSpc>
                <a:spcPts val="720"/>
              </a:lnSpc>
            </a:pPr>
            <a:r>
              <a:rPr lang="en-US" sz="600" b="1" i="1" dirty="0" smtClean="0"/>
              <a:t>LONG BEACH &amp; LOS ANGELES</a:t>
            </a:r>
          </a:p>
          <a:p>
            <a:pPr>
              <a:lnSpc>
                <a:spcPts val="720"/>
              </a:lnSpc>
            </a:pPr>
            <a:endParaRPr lang="en-US" sz="600" b="1" dirty="0">
              <a:solidFill>
                <a:srgbClr val="2BBBCF"/>
              </a:solidFill>
            </a:endParaRPr>
          </a:p>
        </p:txBody>
      </p:sp>
      <p:graphicFrame>
        <p:nvGraphicFramePr>
          <p:cNvPr id="16" name="Content Placeholder 8"/>
          <p:cNvGraphicFramePr>
            <a:graphicFrameLocks/>
          </p:cNvGraphicFramePr>
          <p:nvPr/>
        </p:nvGraphicFramePr>
        <p:xfrm>
          <a:off x="519540" y="1543867"/>
          <a:ext cx="3810000" cy="5161733"/>
        </p:xfrm>
        <a:graphic>
          <a:graphicData uri="http://schemas.openxmlformats.org/drawingml/2006/table">
            <a:tbl>
              <a:tblPr>
                <a:tableStyleId>{5C22544A-7EE6-4342-B048-85BDC9FD1C3A}</a:tableStyleId>
              </a:tblPr>
              <a:tblGrid>
                <a:gridCol w="3810000"/>
              </a:tblGrid>
              <a:tr h="1521687">
                <a:tc>
                  <a:txBody>
                    <a:bodyPr/>
                    <a:lstStyle/>
                    <a:p>
                      <a:pPr algn="just"/>
                      <a:r>
                        <a:rPr lang="en-US" sz="1050" b="1" baseline="0" dirty="0" smtClean="0">
                          <a:latin typeface="+mn-lt"/>
                        </a:rPr>
                        <a:t>                              The Gateway Cities Council of Governments (GCCOG) represents the 27 cities and unincorporated county areas of Southeast Los Angeles county (about 2.2 million residents.) Combined, Gateway Cities would be the  5</a:t>
                      </a:r>
                      <a:r>
                        <a:rPr lang="en-US" sz="1050" b="1" baseline="30000" dirty="0" smtClean="0">
                          <a:latin typeface="+mn-lt"/>
                        </a:rPr>
                        <a:t>th</a:t>
                      </a:r>
                      <a:r>
                        <a:rPr lang="en-US" sz="1050" b="1" baseline="0" dirty="0" smtClean="0">
                          <a:latin typeface="+mn-lt"/>
                        </a:rPr>
                        <a:t> largest city in the United States. </a:t>
                      </a:r>
                    </a:p>
                    <a:p>
                      <a:pPr algn="just"/>
                      <a:endParaRPr lang="en-US" sz="400" b="1" baseline="0" dirty="0" smtClean="0">
                        <a:latin typeface="+mn-lt"/>
                      </a:endParaRPr>
                    </a:p>
                    <a:p>
                      <a:pPr algn="just"/>
                      <a:r>
                        <a:rPr lang="en-US" sz="1050" b="1" baseline="0" dirty="0" smtClean="0">
                          <a:latin typeface="+mn-lt"/>
                        </a:rPr>
                        <a:t>The Gateway Cities area is anchored by the Ports of Long Beach (POLB) and Los Angeles (POLA), the largest port complex in the United States.   </a:t>
                      </a:r>
                      <a:endParaRPr lang="en-US" sz="1200" b="1" dirty="0">
                        <a:latin typeface="+mj-lt"/>
                      </a:endParaRPr>
                    </a:p>
                  </a:txBody>
                  <a:tcPr>
                    <a:solidFill>
                      <a:schemeClr val="bg1"/>
                    </a:solidFill>
                  </a:tcPr>
                </a:tc>
              </a:tr>
              <a:tr h="1765527">
                <a:tc>
                  <a:txBody>
                    <a:bodyPr/>
                    <a:lstStyle/>
                    <a:p>
                      <a:pPr algn="just"/>
                      <a:r>
                        <a:rPr lang="en-US" sz="1200" b="1" baseline="0" dirty="0" smtClean="0">
                          <a:solidFill>
                            <a:srgbClr val="005024"/>
                          </a:solidFill>
                          <a:latin typeface="+mj-lt"/>
                        </a:rPr>
                        <a:t>                        </a:t>
                      </a:r>
                      <a:r>
                        <a:rPr lang="en-US" sz="1200" b="1" dirty="0" smtClean="0">
                          <a:solidFill>
                            <a:srgbClr val="005024"/>
                          </a:solidFill>
                          <a:latin typeface="+mj-lt"/>
                        </a:rPr>
                        <a:t>        </a:t>
                      </a:r>
                      <a:r>
                        <a:rPr lang="en-US" sz="1050" b="1" dirty="0" smtClean="0">
                          <a:latin typeface="+mj-lt"/>
                        </a:rPr>
                        <a:t>Approximately</a:t>
                      </a:r>
                      <a:r>
                        <a:rPr lang="en-US" sz="1050" b="1" baseline="0" dirty="0" smtClean="0">
                          <a:latin typeface="+mj-lt"/>
                        </a:rPr>
                        <a:t> 45% of the nation’s imports pass through these two ports, with the amount of container volumes expected to double or triple in the next few decades.  </a:t>
                      </a:r>
                    </a:p>
                    <a:p>
                      <a:pPr algn="just"/>
                      <a:endParaRPr lang="en-US" sz="400" b="1" baseline="0" dirty="0" smtClean="0">
                        <a:latin typeface="+mj-lt"/>
                      </a:endParaRPr>
                    </a:p>
                    <a:p>
                      <a:pPr algn="just"/>
                      <a:r>
                        <a:rPr lang="en-US" sz="1050" b="1" baseline="0" dirty="0" smtClean="0">
                          <a:latin typeface="+mj-lt"/>
                        </a:rPr>
                        <a:t>The GCCOG (along with other regional public agencies) are addressing and analyzing the landside effects from this port growth, including transportation and goods movement.</a:t>
                      </a:r>
                    </a:p>
                    <a:p>
                      <a:pPr algn="just"/>
                      <a:endParaRPr lang="en-US" sz="400" b="1" baseline="0" dirty="0" smtClean="0">
                        <a:latin typeface="+mj-lt"/>
                      </a:endParaRPr>
                    </a:p>
                    <a:p>
                      <a:pPr algn="just"/>
                      <a:r>
                        <a:rPr lang="en-US" sz="1050" b="1" baseline="0" dirty="0" smtClean="0">
                          <a:latin typeface="+mj-lt"/>
                        </a:rPr>
                        <a:t>The I-710 is the primary truck route for goods movement to service these ports, with the highest concentration of trucks in the country.</a:t>
                      </a:r>
                      <a:endParaRPr lang="en-US" sz="1200" b="1" dirty="0">
                        <a:latin typeface="+mj-lt"/>
                      </a:endParaRPr>
                    </a:p>
                  </a:txBody>
                  <a:tcPr>
                    <a:solidFill>
                      <a:schemeClr val="bg1">
                        <a:lumMod val="85000"/>
                      </a:schemeClr>
                    </a:solidFill>
                  </a:tcPr>
                </a:tc>
              </a:tr>
              <a:tr h="1874519">
                <a:tc>
                  <a:txBody>
                    <a:bodyPr/>
                    <a:lstStyle/>
                    <a:p>
                      <a:pPr algn="just"/>
                      <a:r>
                        <a:rPr lang="en-US" sz="1200" b="1" baseline="0" dirty="0" smtClean="0">
                          <a:solidFill>
                            <a:srgbClr val="005024"/>
                          </a:solidFill>
                          <a:latin typeface="+mj-lt"/>
                        </a:rPr>
                        <a:t>                        </a:t>
                      </a:r>
                      <a:r>
                        <a:rPr lang="en-US" sz="1200" b="1" dirty="0" smtClean="0">
                          <a:solidFill>
                            <a:srgbClr val="005024"/>
                          </a:solidFill>
                          <a:latin typeface="+mj-lt"/>
                        </a:rPr>
                        <a:t>  </a:t>
                      </a:r>
                      <a:r>
                        <a:rPr lang="en-US" sz="1050" b="1" dirty="0" smtClean="0">
                          <a:latin typeface="+mj-lt"/>
                        </a:rPr>
                        <a:t>The GCCOG,</a:t>
                      </a:r>
                      <a:r>
                        <a:rPr lang="en-US" sz="1050" b="1" baseline="0" dirty="0" smtClean="0">
                          <a:latin typeface="+mj-lt"/>
                        </a:rPr>
                        <a:t> working on behalf of its communities for more than 15 years, is an active partner with Metro, OCTA, Caltrans, POLA, POLB, SCAG, CALSTART and others in joint studies and planning efforts that specifically look at transportation issues to improve air quality, mobility, congestion and public health.  </a:t>
                      </a:r>
                    </a:p>
                    <a:p>
                      <a:pPr algn="just"/>
                      <a:endParaRPr lang="en-US" sz="400" b="1" baseline="0" dirty="0" smtClean="0">
                        <a:latin typeface="+mj-lt"/>
                      </a:endParaRPr>
                    </a:p>
                    <a:p>
                      <a:pPr algn="just"/>
                      <a:r>
                        <a:rPr lang="en-US" sz="1050" b="1" baseline="0" dirty="0" smtClean="0">
                          <a:latin typeface="+mj-lt"/>
                        </a:rPr>
                        <a:t>Research from a variety of studies indicate that major investments in infrastructure will be needed and that technology has great potential to address issues of mobility and environmental air quality. </a:t>
                      </a:r>
                      <a:endParaRPr lang="en-US" sz="1200" b="1" dirty="0">
                        <a:latin typeface="+mj-lt"/>
                      </a:endParaRPr>
                    </a:p>
                  </a:txBody>
                  <a:tcPr>
                    <a:solidFill>
                      <a:schemeClr val="bg1"/>
                    </a:solidFill>
                  </a:tcPr>
                </a:tc>
              </a:tr>
            </a:tbl>
          </a:graphicData>
        </a:graphic>
      </p:graphicFrame>
      <p:sp>
        <p:nvSpPr>
          <p:cNvPr id="17" name="TextBox 16"/>
          <p:cNvSpPr txBox="1"/>
          <p:nvPr/>
        </p:nvSpPr>
        <p:spPr>
          <a:xfrm>
            <a:off x="152400" y="1447800"/>
            <a:ext cx="1295400" cy="276999"/>
          </a:xfrm>
          <a:prstGeom prst="rect">
            <a:avLst/>
          </a:prstGeom>
          <a:solidFill>
            <a:srgbClr val="3B6036"/>
          </a:solidFill>
        </p:spPr>
        <p:txBody>
          <a:bodyPr wrap="square" rtlCol="0">
            <a:spAutoFit/>
          </a:bodyPr>
          <a:lstStyle/>
          <a:p>
            <a:r>
              <a:rPr lang="en-US" sz="1200" b="1" dirty="0" smtClean="0">
                <a:solidFill>
                  <a:schemeClr val="bg1"/>
                </a:solidFill>
              </a:rPr>
              <a:t>GATEWAY CITIES</a:t>
            </a:r>
            <a:endParaRPr lang="en-US" sz="1200" b="1" dirty="0">
              <a:solidFill>
                <a:schemeClr val="bg1"/>
              </a:solidFill>
            </a:endParaRPr>
          </a:p>
        </p:txBody>
      </p:sp>
      <p:sp>
        <p:nvSpPr>
          <p:cNvPr id="18" name="TextBox 17"/>
          <p:cNvSpPr txBox="1"/>
          <p:nvPr/>
        </p:nvSpPr>
        <p:spPr>
          <a:xfrm>
            <a:off x="152400" y="2978724"/>
            <a:ext cx="1524000" cy="276999"/>
          </a:xfrm>
          <a:prstGeom prst="rect">
            <a:avLst/>
          </a:prstGeom>
          <a:solidFill>
            <a:srgbClr val="3B6036"/>
          </a:solidFill>
        </p:spPr>
        <p:txBody>
          <a:bodyPr wrap="square" rtlCol="0">
            <a:spAutoFit/>
          </a:bodyPr>
          <a:lstStyle/>
          <a:p>
            <a:r>
              <a:rPr lang="en-US" sz="1200" b="1" dirty="0" smtClean="0">
                <a:solidFill>
                  <a:schemeClr val="bg1"/>
                </a:solidFill>
              </a:rPr>
              <a:t>GOODS MOVEMENT</a:t>
            </a:r>
            <a:endParaRPr lang="en-US" sz="1200" b="1" dirty="0">
              <a:solidFill>
                <a:schemeClr val="bg1"/>
              </a:solidFill>
            </a:endParaRPr>
          </a:p>
        </p:txBody>
      </p:sp>
      <p:sp>
        <p:nvSpPr>
          <p:cNvPr id="19" name="TextBox 18"/>
          <p:cNvSpPr txBox="1"/>
          <p:nvPr/>
        </p:nvSpPr>
        <p:spPr>
          <a:xfrm>
            <a:off x="152400" y="4749796"/>
            <a:ext cx="1140688" cy="276999"/>
          </a:xfrm>
          <a:prstGeom prst="rect">
            <a:avLst/>
          </a:prstGeom>
          <a:solidFill>
            <a:srgbClr val="3B6036"/>
          </a:solidFill>
        </p:spPr>
        <p:txBody>
          <a:bodyPr wrap="square" rtlCol="0">
            <a:spAutoFit/>
          </a:bodyPr>
          <a:lstStyle/>
          <a:p>
            <a:r>
              <a:rPr lang="en-US" sz="1200" b="1" dirty="0" smtClean="0">
                <a:solidFill>
                  <a:schemeClr val="bg1"/>
                </a:solidFill>
              </a:rPr>
              <a:t>PARTNERSHIPS</a:t>
            </a:r>
            <a:endParaRPr lang="en-US" sz="1200" b="1" dirty="0">
              <a:solidFill>
                <a:schemeClr val="bg1"/>
              </a:solidFill>
            </a:endParaRPr>
          </a:p>
        </p:txBody>
      </p:sp>
      <p:grpSp>
        <p:nvGrpSpPr>
          <p:cNvPr id="21" name="Group 12"/>
          <p:cNvGrpSpPr>
            <a:grpSpLocks/>
          </p:cNvGrpSpPr>
          <p:nvPr/>
        </p:nvGrpSpPr>
        <p:grpSpPr bwMode="auto">
          <a:xfrm>
            <a:off x="6096000" y="2514600"/>
            <a:ext cx="381000" cy="2447925"/>
            <a:chOff x="852" y="1452"/>
            <a:chExt cx="342" cy="1638"/>
          </a:xfrm>
        </p:grpSpPr>
        <p:sp>
          <p:nvSpPr>
            <p:cNvPr id="22" name="Freeform 9"/>
            <p:cNvSpPr>
              <a:spLocks/>
            </p:cNvSpPr>
            <p:nvPr/>
          </p:nvSpPr>
          <p:spPr bwMode="auto">
            <a:xfrm>
              <a:off x="888"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FFFF00"/>
              </a:solidFill>
              <a:prstDash val="solid"/>
              <a:round/>
              <a:headEnd type="none" w="sm" len="sm"/>
              <a:tailEnd type="none" w="sm" len="sm"/>
            </a:ln>
            <a:effectLst/>
          </p:spPr>
          <p:txBody>
            <a:bodyPr wrap="none"/>
            <a:lstStyle/>
            <a:p>
              <a:endParaRPr lang="en-US" dirty="0"/>
            </a:p>
          </p:txBody>
        </p:sp>
        <p:sp>
          <p:nvSpPr>
            <p:cNvPr id="23" name="Freeform 10"/>
            <p:cNvSpPr>
              <a:spLocks/>
            </p:cNvSpPr>
            <p:nvPr/>
          </p:nvSpPr>
          <p:spPr bwMode="auto">
            <a:xfrm>
              <a:off x="852"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002060"/>
              </a:solidFill>
              <a:prstDash val="solid"/>
              <a:round/>
              <a:headEnd type="none" w="sm" len="sm"/>
              <a:tailEnd type="none" w="sm" len="sm"/>
            </a:ln>
            <a:effectLst/>
          </p:spPr>
          <p:txBody>
            <a:bodyPr wrap="none"/>
            <a:lstStyle/>
            <a:p>
              <a:endParaRPr lang="en-US" dirty="0"/>
            </a:p>
          </p:txBody>
        </p:sp>
        <p:sp>
          <p:nvSpPr>
            <p:cNvPr id="24" name="Freeform 11"/>
            <p:cNvSpPr>
              <a:spLocks/>
            </p:cNvSpPr>
            <p:nvPr/>
          </p:nvSpPr>
          <p:spPr bwMode="auto">
            <a:xfrm>
              <a:off x="924"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002060"/>
              </a:solidFill>
              <a:prstDash val="solid"/>
              <a:round/>
              <a:headEnd type="none" w="sm" len="sm"/>
              <a:tailEnd type="none" w="sm" len="sm"/>
            </a:ln>
            <a:effectLst/>
          </p:spPr>
          <p:txBody>
            <a:bodyPr wrap="none"/>
            <a:lstStyle/>
            <a:p>
              <a:endParaRPr lang="en-US" dirty="0"/>
            </a:p>
          </p:txBody>
        </p:sp>
      </p:grpSp>
      <p:pic>
        <p:nvPicPr>
          <p:cNvPr id="26" name="Picture 14" descr="120px-I-710_(CA)"/>
          <p:cNvPicPr>
            <a:picLocks noChangeAspect="1" noChangeArrowheads="1"/>
          </p:cNvPicPr>
          <p:nvPr/>
        </p:nvPicPr>
        <p:blipFill>
          <a:blip r:embed="rId5" cstate="print"/>
          <a:srcRect/>
          <a:stretch>
            <a:fillRect/>
          </a:stretch>
        </p:blipFill>
        <p:spPr bwMode="auto">
          <a:xfrm>
            <a:off x="6248400" y="3200400"/>
            <a:ext cx="287655" cy="239713"/>
          </a:xfrm>
          <a:prstGeom prst="rect">
            <a:avLst/>
          </a:prstGeom>
          <a:noFill/>
        </p:spPr>
      </p:pic>
      <p:sp>
        <p:nvSpPr>
          <p:cNvPr id="28" name="Slide Number Placeholder 27"/>
          <p:cNvSpPr>
            <a:spLocks noGrp="1"/>
          </p:cNvSpPr>
          <p:nvPr>
            <p:ph type="sldNum" sz="quarter" idx="12"/>
          </p:nvPr>
        </p:nvSpPr>
        <p:spPr/>
        <p:txBody>
          <a:bodyPr/>
          <a:lstStyle/>
          <a:p>
            <a:fld id="{382800AA-D14F-4819-8C09-0468EE576B5C}"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solidFill>
            <a:schemeClr val="tx1">
              <a:lumMod val="50000"/>
              <a:lumOff val="50000"/>
            </a:schemeClr>
          </a:solidFill>
          <a:ln w="28575">
            <a:solidFill>
              <a:srgbClr val="3B6036"/>
            </a:solidFill>
          </a:ln>
        </p:spPr>
        <p:txBody>
          <a:bodyPr>
            <a:normAutofit fontScale="55000" lnSpcReduction="20000"/>
          </a:bodyPr>
          <a:lstStyle/>
          <a:p>
            <a:pPr algn="ctr"/>
            <a:endParaRPr lang="en-US" sz="2800" b="1" dirty="0" smtClean="0">
              <a:solidFill>
                <a:schemeClr val="bg1"/>
              </a:solidFill>
            </a:endParaRPr>
          </a:p>
          <a:p>
            <a:pPr algn="ctr"/>
            <a:endParaRPr lang="en-US" sz="3600" b="1" dirty="0" smtClean="0">
              <a:solidFill>
                <a:schemeClr val="bg1"/>
              </a:solidFill>
            </a:endParaRPr>
          </a:p>
          <a:p>
            <a:pPr algn="ctr"/>
            <a:r>
              <a:rPr lang="en-US" sz="4400" b="1" dirty="0" smtClean="0">
                <a:solidFill>
                  <a:schemeClr val="bg1"/>
                </a:solidFill>
                <a:latin typeface="+mj-lt"/>
              </a:rPr>
              <a:t>UNDERSTANDING GOODS MOVEMENT </a:t>
            </a:r>
          </a:p>
          <a:p>
            <a:pPr algn="ctr"/>
            <a:r>
              <a:rPr lang="en-US" sz="4400" b="1" dirty="0" smtClean="0">
                <a:solidFill>
                  <a:schemeClr val="bg1"/>
                </a:solidFill>
                <a:latin typeface="+mj-lt"/>
              </a:rPr>
              <a:t>THROUGH GATEWAY CITIES</a:t>
            </a:r>
          </a:p>
          <a:p>
            <a:pPr algn="ctr"/>
            <a:endParaRPr lang="en-US" sz="4600" b="1" dirty="0">
              <a:solidFill>
                <a:schemeClr val="bg1"/>
              </a:solidFill>
            </a:endParaRPr>
          </a:p>
        </p:txBody>
      </p:sp>
      <p:pic>
        <p:nvPicPr>
          <p:cNvPr id="5" name="Picture 4" descr="GCCOG_CLR_LOGO.JPG"/>
          <p:cNvPicPr>
            <a:picLocks noChangeAspect="1"/>
          </p:cNvPicPr>
          <p:nvPr/>
        </p:nvPicPr>
        <p:blipFill>
          <a:blip r:embed="rId2" cstate="print"/>
          <a:stretch>
            <a:fillRect/>
          </a:stretch>
        </p:blipFill>
        <p:spPr>
          <a:xfrm>
            <a:off x="990600" y="2057400"/>
            <a:ext cx="1981200" cy="1035517"/>
          </a:xfrm>
          <a:prstGeom prst="rect">
            <a:avLst/>
          </a:prstGeom>
          <a:ln w="44450">
            <a:solidFill>
              <a:srgbClr val="3B6036"/>
            </a:solidFill>
          </a:ln>
        </p:spPr>
      </p:pic>
      <p:pic>
        <p:nvPicPr>
          <p:cNvPr id="7" name="Picture 6" descr="Road.jpg"/>
          <p:cNvPicPr>
            <a:picLocks noChangeAspect="1"/>
          </p:cNvPicPr>
          <p:nvPr/>
        </p:nvPicPr>
        <p:blipFill>
          <a:blip r:embed="rId3" cstate="print"/>
          <a:stretch>
            <a:fillRect/>
          </a:stretch>
        </p:blipFill>
        <p:spPr>
          <a:xfrm>
            <a:off x="7162800" y="4038600"/>
            <a:ext cx="1114279" cy="1397272"/>
          </a:xfrm>
          <a:prstGeom prst="rect">
            <a:avLst/>
          </a:prstGeom>
          <a:ln w="28575">
            <a:solidFill>
              <a:srgbClr val="3B6036"/>
            </a:solidFill>
          </a:ln>
        </p:spPr>
      </p:pic>
      <p:sp>
        <p:nvSpPr>
          <p:cNvPr id="10" name="Slide Number Placeholder 9"/>
          <p:cNvSpPr>
            <a:spLocks noGrp="1"/>
          </p:cNvSpPr>
          <p:nvPr>
            <p:ph type="sldNum" sz="quarter" idx="12"/>
          </p:nvPr>
        </p:nvSpPr>
        <p:spPr/>
        <p:txBody>
          <a:bodyPr/>
          <a:lstStyle/>
          <a:p>
            <a:fld id="{382800AA-D14F-4819-8C09-0468EE576B5C}"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50000"/>
              <a:lumOff val="50000"/>
            </a:schemeClr>
          </a:solidFill>
          <a:ln w="28575">
            <a:solidFill>
              <a:srgbClr val="3B6036"/>
            </a:solidFill>
          </a:ln>
        </p:spPr>
        <p:txBody>
          <a:bodyPr>
            <a:normAutofit/>
          </a:bodyPr>
          <a:lstStyle/>
          <a:p>
            <a:pPr algn="r"/>
            <a:r>
              <a:rPr lang="en-US" sz="2400" b="1" dirty="0" smtClean="0">
                <a:solidFill>
                  <a:schemeClr val="bg1"/>
                </a:solidFill>
              </a:rPr>
              <a:t>HOW GOODS ARE MOVED </a:t>
            </a:r>
            <a:r>
              <a:rPr lang="en-US" sz="2400" b="1" i="1" dirty="0" smtClean="0">
                <a:solidFill>
                  <a:schemeClr val="bg1"/>
                </a:solidFill>
              </a:rPr>
              <a:t>Summary</a:t>
            </a:r>
            <a:endParaRPr lang="en-US" sz="2400" b="1" i="1" dirty="0">
              <a:solidFill>
                <a:schemeClr val="bg1"/>
              </a:solidFill>
            </a:endParaRPr>
          </a:p>
        </p:txBody>
      </p:sp>
      <p:pic>
        <p:nvPicPr>
          <p:cNvPr id="3" name="Picture 2" descr="GCCOG_CLR_LOGO.JPG"/>
          <p:cNvPicPr>
            <a:picLocks noChangeAspect="1"/>
          </p:cNvPicPr>
          <p:nvPr/>
        </p:nvPicPr>
        <p:blipFill>
          <a:blip r:embed="rId2" cstate="print"/>
          <a:stretch>
            <a:fillRect/>
          </a:stretch>
        </p:blipFill>
        <p:spPr>
          <a:xfrm>
            <a:off x="685800" y="152400"/>
            <a:ext cx="1484744" cy="776033"/>
          </a:xfrm>
          <a:prstGeom prst="rect">
            <a:avLst/>
          </a:prstGeom>
          <a:ln w="44450">
            <a:solidFill>
              <a:srgbClr val="3B6036"/>
            </a:solidFill>
          </a:ln>
        </p:spPr>
      </p:pic>
      <p:graphicFrame>
        <p:nvGraphicFramePr>
          <p:cNvPr id="5" name="Table 4"/>
          <p:cNvGraphicFramePr>
            <a:graphicFrameLocks noGrp="1"/>
          </p:cNvGraphicFramePr>
          <p:nvPr/>
        </p:nvGraphicFramePr>
        <p:xfrm>
          <a:off x="457200" y="1849584"/>
          <a:ext cx="4267200" cy="4785360"/>
        </p:xfrm>
        <a:graphic>
          <a:graphicData uri="http://schemas.openxmlformats.org/drawingml/2006/table">
            <a:tbl>
              <a:tblPr>
                <a:tableStyleId>{5C22544A-7EE6-4342-B048-85BDC9FD1C3A}</a:tableStyleId>
              </a:tblPr>
              <a:tblGrid>
                <a:gridCol w="4267200"/>
              </a:tblGrid>
              <a:tr h="370840">
                <a:tc>
                  <a:txBody>
                    <a:bodyPr/>
                    <a:lstStyle/>
                    <a:p>
                      <a:pPr>
                        <a:buFont typeface="Wingdings" pitchFamily="2" charset="2"/>
                        <a:buNone/>
                      </a:pPr>
                      <a:endParaRPr lang="en-US" sz="400" b="1" dirty="0" smtClean="0"/>
                    </a:p>
                    <a:p>
                      <a:pPr>
                        <a:buFont typeface="Wingdings" pitchFamily="2" charset="2"/>
                        <a:buChar char="§"/>
                      </a:pPr>
                      <a:r>
                        <a:rPr lang="en-US" sz="1400" b="1" dirty="0" smtClean="0"/>
                        <a:t>  Movement is coordinated by cargo owner, freight </a:t>
                      </a:r>
                    </a:p>
                    <a:p>
                      <a:pPr>
                        <a:buFont typeface="Wingdings" pitchFamily="2" charset="2"/>
                        <a:buNone/>
                      </a:pPr>
                      <a:r>
                        <a:rPr lang="en-US" sz="1400" b="1" dirty="0" smtClean="0"/>
                        <a:t>    forwarder, or logistics provider</a:t>
                      </a:r>
                    </a:p>
                    <a:p>
                      <a:pPr>
                        <a:buFont typeface="Wingdings" pitchFamily="2" charset="2"/>
                        <a:buNone/>
                      </a:pPr>
                      <a:endParaRPr lang="en-US" sz="1400" b="1" dirty="0" smtClean="0"/>
                    </a:p>
                  </a:txBody>
                  <a:tcPr>
                    <a:solidFill>
                      <a:schemeClr val="bg1"/>
                    </a:solidFill>
                  </a:tcPr>
                </a:tc>
              </a:tr>
              <a:tr h="370840">
                <a:tc>
                  <a:txBody>
                    <a:bodyPr/>
                    <a:lstStyle/>
                    <a:p>
                      <a:pPr>
                        <a:buFont typeface="Wingdings" pitchFamily="2" charset="2"/>
                        <a:buChar char="§"/>
                      </a:pPr>
                      <a:r>
                        <a:rPr lang="en-US" sz="1400" b="1" dirty="0" smtClean="0"/>
                        <a:t>  Goods are moved to and from the ports in containers </a:t>
                      </a:r>
                    </a:p>
                    <a:p>
                      <a:pPr>
                        <a:buFont typeface="Wingdings" pitchFamily="2" charset="2"/>
                        <a:buNone/>
                      </a:pPr>
                      <a:r>
                        <a:rPr lang="en-US" sz="1400" b="1" dirty="0" smtClean="0"/>
                        <a:t>    that travel on roads in trucks or by rail in trains</a:t>
                      </a:r>
                    </a:p>
                    <a:p>
                      <a:pPr>
                        <a:buFont typeface="Wingdings" pitchFamily="2" charset="2"/>
                        <a:buNone/>
                      </a:pPr>
                      <a:endParaRPr lang="en-US" sz="1400" b="1" dirty="0"/>
                    </a:p>
                  </a:txBody>
                  <a:tcPr>
                    <a:solidFill>
                      <a:schemeClr val="bg1">
                        <a:lumMod val="85000"/>
                      </a:schemeClr>
                    </a:solidFill>
                  </a:tcPr>
                </a:tc>
              </a:tr>
              <a:tr h="370840">
                <a:tc>
                  <a:txBody>
                    <a:bodyPr/>
                    <a:lstStyle/>
                    <a:p>
                      <a:pPr>
                        <a:buFont typeface="Wingdings" pitchFamily="2" charset="2"/>
                        <a:buChar char="§"/>
                      </a:pPr>
                      <a:r>
                        <a:rPr lang="en-US" sz="1400" b="1" dirty="0" smtClean="0"/>
                        <a:t>  From the port terminal, vessels are unloaded or </a:t>
                      </a:r>
                    </a:p>
                    <a:p>
                      <a:pPr>
                        <a:buFont typeface="Wingdings" pitchFamily="2" charset="2"/>
                        <a:buNone/>
                      </a:pPr>
                      <a:r>
                        <a:rPr lang="en-US" sz="1400" b="1" dirty="0" smtClean="0"/>
                        <a:t>    loaded; containers are placed on trucks,</a:t>
                      </a:r>
                      <a:r>
                        <a:rPr lang="en-US" sz="1400" b="1" baseline="0" dirty="0" smtClean="0"/>
                        <a:t> on trains   </a:t>
                      </a:r>
                    </a:p>
                    <a:p>
                      <a:pPr>
                        <a:buFont typeface="Wingdings" pitchFamily="2" charset="2"/>
                        <a:buNone/>
                      </a:pPr>
                      <a:r>
                        <a:rPr lang="en-US" sz="1400" b="1" baseline="0" dirty="0" smtClean="0"/>
                        <a:t>    (either on-dock rail, or via truck), or on terminal   </a:t>
                      </a:r>
                    </a:p>
                    <a:p>
                      <a:pPr>
                        <a:buFont typeface="Wingdings" pitchFamily="2" charset="2"/>
                        <a:buNone/>
                      </a:pPr>
                      <a:r>
                        <a:rPr lang="en-US" sz="1400" b="1" baseline="0" dirty="0" smtClean="0"/>
                        <a:t>    property</a:t>
                      </a:r>
                    </a:p>
                    <a:p>
                      <a:pPr>
                        <a:buFont typeface="Wingdings" pitchFamily="2" charset="2"/>
                        <a:buNone/>
                      </a:pPr>
                      <a:endParaRPr lang="en-US" sz="1400" b="1" dirty="0"/>
                    </a:p>
                  </a:txBody>
                  <a:tcPr>
                    <a:solidFill>
                      <a:schemeClr val="bg1"/>
                    </a:solidFill>
                  </a:tcPr>
                </a:tc>
              </a:tr>
              <a:tr h="370840">
                <a:tc>
                  <a:txBody>
                    <a:bodyPr/>
                    <a:lstStyle/>
                    <a:p>
                      <a:pPr>
                        <a:buFont typeface="Wingdings" pitchFamily="2" charset="2"/>
                        <a:buChar char="§"/>
                      </a:pPr>
                      <a:r>
                        <a:rPr lang="en-US" sz="1400" b="1" baseline="0" dirty="0" smtClean="0"/>
                        <a:t>  By TRUCK, transportation modes are:</a:t>
                      </a:r>
                    </a:p>
                    <a:p>
                      <a:pPr>
                        <a:buFont typeface="Arial" pitchFamily="34" charset="0"/>
                        <a:buNone/>
                      </a:pPr>
                      <a:r>
                        <a:rPr lang="en-US" sz="1400" b="1" baseline="0" dirty="0" smtClean="0">
                          <a:latin typeface="+mn-lt"/>
                        </a:rPr>
                        <a:t>     •DIRECT </a:t>
                      </a:r>
                      <a:r>
                        <a:rPr lang="en-US" sz="1400" b="0" i="1" baseline="0" dirty="0" smtClean="0">
                          <a:latin typeface="+mn-lt"/>
                        </a:rPr>
                        <a:t>vessel to truck to local warehouse,  </a:t>
                      </a:r>
                    </a:p>
                    <a:p>
                      <a:pPr>
                        <a:buFont typeface="Arial" pitchFamily="34" charset="0"/>
                        <a:buNone/>
                      </a:pPr>
                      <a:r>
                        <a:rPr lang="en-US" sz="1400" b="0" i="1" baseline="0" dirty="0" smtClean="0">
                          <a:latin typeface="+mn-lt"/>
                        </a:rPr>
                        <a:t>       distribution center or store</a:t>
                      </a:r>
                    </a:p>
                    <a:p>
                      <a:pPr>
                        <a:buFont typeface="Arial" pitchFamily="34" charset="0"/>
                        <a:buNone/>
                      </a:pPr>
                      <a:r>
                        <a:rPr lang="en-US" sz="1400" b="1" baseline="0" dirty="0" smtClean="0">
                          <a:latin typeface="+mn-lt"/>
                        </a:rPr>
                        <a:t>     •TRANSLOADED </a:t>
                      </a:r>
                      <a:r>
                        <a:rPr lang="en-US" sz="1400" b="0" i="1" baseline="0" dirty="0" smtClean="0">
                          <a:latin typeface="+mn-lt"/>
                        </a:rPr>
                        <a:t>vessel to truck to warehouse for </a:t>
                      </a:r>
                    </a:p>
                    <a:p>
                      <a:pPr>
                        <a:buFont typeface="Arial" pitchFamily="34" charset="0"/>
                        <a:buNone/>
                      </a:pPr>
                      <a:r>
                        <a:rPr lang="en-US" sz="1400" b="0" i="1" baseline="0" dirty="0" smtClean="0">
                          <a:latin typeface="+mn-lt"/>
                        </a:rPr>
                        <a:t>       repacking, then to truck</a:t>
                      </a:r>
                    </a:p>
                    <a:p>
                      <a:pPr>
                        <a:buFont typeface="Arial" pitchFamily="34" charset="0"/>
                        <a:buNone/>
                      </a:pPr>
                      <a:endParaRPr lang="en-US" sz="1400" b="1" dirty="0">
                        <a:latin typeface="+mn-lt"/>
                      </a:endParaRPr>
                    </a:p>
                  </a:txBody>
                  <a:tcPr>
                    <a:solidFill>
                      <a:schemeClr val="bg1">
                        <a:lumMod val="85000"/>
                      </a:schemeClr>
                    </a:solidFill>
                  </a:tcPr>
                </a:tc>
              </a:tr>
              <a:tr h="370840">
                <a:tc>
                  <a:txBody>
                    <a:bodyPr/>
                    <a:lstStyle/>
                    <a:p>
                      <a:pPr>
                        <a:buFont typeface="Wingdings" pitchFamily="2" charset="2"/>
                        <a:buChar char="§"/>
                      </a:pPr>
                      <a:r>
                        <a:rPr lang="en-US" sz="1400" b="1" dirty="0" smtClean="0"/>
                        <a:t>  By RAIL, transportation mode</a:t>
                      </a:r>
                      <a:r>
                        <a:rPr lang="en-US" sz="1400" b="1" baseline="0" dirty="0" smtClean="0"/>
                        <a:t> is:</a:t>
                      </a:r>
                    </a:p>
                    <a:p>
                      <a:pPr>
                        <a:buFont typeface="Wingdings" pitchFamily="2" charset="2"/>
                        <a:buNone/>
                      </a:pPr>
                      <a:r>
                        <a:rPr lang="en-US" sz="1400" b="1" baseline="0" dirty="0" smtClean="0">
                          <a:latin typeface="+mn-lt"/>
                        </a:rPr>
                        <a:t>     •INTERMODAL </a:t>
                      </a:r>
                      <a:r>
                        <a:rPr lang="en-US" sz="1400" b="0" i="1" baseline="0" dirty="0" smtClean="0">
                          <a:latin typeface="+mn-lt"/>
                        </a:rPr>
                        <a:t>vessel to truck to rail</a:t>
                      </a:r>
                    </a:p>
                    <a:p>
                      <a:pPr>
                        <a:buFont typeface="Wingdings" pitchFamily="2" charset="2"/>
                        <a:buNone/>
                      </a:pPr>
                      <a:endParaRPr lang="en-US" sz="1400" b="1" dirty="0">
                        <a:latin typeface="+mn-lt"/>
                      </a:endParaRPr>
                    </a:p>
                  </a:txBody>
                  <a:tcPr>
                    <a:solidFill>
                      <a:schemeClr val="bg1"/>
                    </a:solidFill>
                  </a:tcPr>
                </a:tc>
              </a:tr>
            </a:tbl>
          </a:graphicData>
        </a:graphic>
      </p:graphicFrame>
      <p:sp>
        <p:nvSpPr>
          <p:cNvPr id="6" name="TextBox 5"/>
          <p:cNvSpPr txBox="1"/>
          <p:nvPr/>
        </p:nvSpPr>
        <p:spPr>
          <a:xfrm>
            <a:off x="152400" y="1547096"/>
            <a:ext cx="2514600" cy="338554"/>
          </a:xfrm>
          <a:prstGeom prst="rect">
            <a:avLst/>
          </a:prstGeom>
          <a:solidFill>
            <a:srgbClr val="3B6036"/>
          </a:solidFill>
        </p:spPr>
        <p:txBody>
          <a:bodyPr wrap="square" rtlCol="0">
            <a:spAutoFit/>
          </a:bodyPr>
          <a:lstStyle/>
          <a:p>
            <a:r>
              <a:rPr lang="en-US" sz="1600" b="1" dirty="0" smtClean="0">
                <a:solidFill>
                  <a:schemeClr val="bg1"/>
                </a:solidFill>
              </a:rPr>
              <a:t>HOW GOODS ARE MOVED: </a:t>
            </a:r>
            <a:endParaRPr lang="en-US" sz="1600" b="1" dirty="0">
              <a:solidFill>
                <a:schemeClr val="bg1"/>
              </a:solidFill>
            </a:endParaRPr>
          </a:p>
        </p:txBody>
      </p:sp>
      <p:pic>
        <p:nvPicPr>
          <p:cNvPr id="8" name="Picture 4" descr="Draft Scoping Mailer 7-30-08-1"/>
          <p:cNvPicPr>
            <a:picLocks noChangeAspect="1" noChangeArrowheads="1"/>
          </p:cNvPicPr>
          <p:nvPr/>
        </p:nvPicPr>
        <p:blipFill>
          <a:blip r:embed="rId3" cstate="print"/>
          <a:srcRect/>
          <a:stretch>
            <a:fillRect/>
          </a:stretch>
        </p:blipFill>
        <p:spPr bwMode="auto">
          <a:xfrm>
            <a:off x="4876800" y="1526312"/>
            <a:ext cx="3839980" cy="4191000"/>
          </a:xfrm>
          <a:prstGeom prst="rect">
            <a:avLst/>
          </a:prstGeom>
          <a:noFill/>
          <a:ln w="50800">
            <a:solidFill>
              <a:srgbClr val="3B6036"/>
            </a:solidFill>
          </a:ln>
        </p:spPr>
      </p:pic>
      <p:sp>
        <p:nvSpPr>
          <p:cNvPr id="9" name="TextBox 8"/>
          <p:cNvSpPr txBox="1"/>
          <p:nvPr/>
        </p:nvSpPr>
        <p:spPr>
          <a:xfrm>
            <a:off x="4020128" y="5611092"/>
            <a:ext cx="3581400" cy="969816"/>
          </a:xfrm>
          <a:prstGeom prst="rect">
            <a:avLst/>
          </a:prstGeom>
          <a:solidFill>
            <a:srgbClr val="C00000"/>
          </a:solidFill>
        </p:spPr>
        <p:txBody>
          <a:bodyPr wrap="square" rtlCol="0">
            <a:spAutoFit/>
          </a:bodyPr>
          <a:lstStyle/>
          <a:p>
            <a:pPr algn="r"/>
            <a:endParaRPr lang="en-US" sz="400" b="1" dirty="0" smtClean="0">
              <a:solidFill>
                <a:schemeClr val="bg1"/>
              </a:solidFill>
            </a:endParaRPr>
          </a:p>
          <a:p>
            <a:r>
              <a:rPr lang="en-US" sz="1600" b="1" dirty="0" smtClean="0">
                <a:solidFill>
                  <a:schemeClr val="bg1"/>
                </a:solidFill>
              </a:rPr>
              <a:t>GOODS MOVEMENT IS</a:t>
            </a:r>
          </a:p>
          <a:p>
            <a:r>
              <a:rPr lang="en-US" sz="1600" b="1" dirty="0" smtClean="0">
                <a:solidFill>
                  <a:schemeClr val="bg1"/>
                </a:solidFill>
              </a:rPr>
              <a:t>COMPLEX AND COMPLICATED</a:t>
            </a:r>
          </a:p>
          <a:p>
            <a:r>
              <a:rPr lang="en-US" sz="1600" b="1" dirty="0" smtClean="0">
                <a:solidFill>
                  <a:schemeClr val="bg1"/>
                </a:solidFill>
              </a:rPr>
              <a:t>AND COULD BE MORE EFFICIENT.</a:t>
            </a:r>
          </a:p>
          <a:p>
            <a:pPr algn="r"/>
            <a:endParaRPr lang="en-US" sz="400" b="1" i="1" dirty="0">
              <a:solidFill>
                <a:schemeClr val="bg1"/>
              </a:solidFill>
            </a:endParaRPr>
          </a:p>
        </p:txBody>
      </p:sp>
      <p:sp>
        <p:nvSpPr>
          <p:cNvPr id="13" name="Slide Number Placeholder 12"/>
          <p:cNvSpPr>
            <a:spLocks noGrp="1"/>
          </p:cNvSpPr>
          <p:nvPr>
            <p:ph type="sldNum" sz="quarter" idx="12"/>
          </p:nvPr>
        </p:nvSpPr>
        <p:spPr/>
        <p:txBody>
          <a:bodyPr/>
          <a:lstStyle/>
          <a:p>
            <a:fld id="{382800AA-D14F-4819-8C09-0468EE576B5C}"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50000"/>
            </a:schemeClr>
          </a:solidFill>
          <a:ln w="28575">
            <a:solidFill>
              <a:srgbClr val="3B6036"/>
            </a:solidFill>
          </a:ln>
        </p:spPr>
        <p:txBody>
          <a:bodyPr>
            <a:normAutofit/>
          </a:bodyPr>
          <a:lstStyle/>
          <a:p>
            <a:pPr algn="r"/>
            <a:r>
              <a:rPr lang="en-US" sz="2400" b="1" dirty="0" smtClean="0"/>
              <a:t>	</a:t>
            </a:r>
            <a:r>
              <a:rPr lang="en-US" sz="2400" b="1" dirty="0" smtClean="0">
                <a:solidFill>
                  <a:schemeClr val="bg1"/>
                </a:solidFill>
              </a:rPr>
              <a:t>LOGISTICS INDUSTRY/GOODS MOVEMENT</a:t>
            </a:r>
            <a:br>
              <a:rPr lang="en-US" sz="2400" b="1" dirty="0" smtClean="0">
                <a:solidFill>
                  <a:schemeClr val="bg1"/>
                </a:solidFill>
              </a:rPr>
            </a:br>
            <a:r>
              <a:rPr lang="en-US" sz="1800" b="1" dirty="0" smtClean="0">
                <a:solidFill>
                  <a:schemeClr val="bg1"/>
                </a:solidFill>
              </a:rPr>
              <a:t>SIGNIFICANT IMPACTS TO GCCOG COMMUNITIES</a:t>
            </a:r>
            <a:endParaRPr lang="en-US" sz="1800" b="1" dirty="0">
              <a:solidFill>
                <a:schemeClr val="bg1"/>
              </a:solidFill>
            </a:endParaRPr>
          </a:p>
        </p:txBody>
      </p:sp>
      <p:sp>
        <p:nvSpPr>
          <p:cNvPr id="13" name="Content Placeholder 12"/>
          <p:cNvSpPr>
            <a:spLocks noGrp="1"/>
          </p:cNvSpPr>
          <p:nvPr>
            <p:ph sz="half" idx="2"/>
          </p:nvPr>
        </p:nvSpPr>
        <p:spPr>
          <a:xfrm>
            <a:off x="4648200" y="1752600"/>
            <a:ext cx="4038600" cy="4724400"/>
          </a:xfrm>
          <a:solidFill>
            <a:schemeClr val="bg1"/>
          </a:solidFill>
        </p:spPr>
        <p:txBody>
          <a:bodyPr>
            <a:normAutofit fontScale="92500"/>
          </a:bodyPr>
          <a:lstStyle/>
          <a:p>
            <a:pPr>
              <a:spcBef>
                <a:spcPts val="0"/>
              </a:spcBef>
              <a:buNone/>
            </a:pPr>
            <a:endParaRPr lang="en-US" sz="1000" b="1" dirty="0" smtClean="0"/>
          </a:p>
          <a:p>
            <a:pPr>
              <a:buFont typeface="Wingdings" pitchFamily="2" charset="2"/>
              <a:buChar char="§"/>
            </a:pPr>
            <a:endParaRPr lang="en-US" sz="1600" b="1" dirty="0" smtClean="0"/>
          </a:p>
          <a:p>
            <a:pPr>
              <a:buFont typeface="Wingdings" pitchFamily="2" charset="2"/>
              <a:buChar char="§"/>
            </a:pPr>
            <a:r>
              <a:rPr lang="en-US" sz="1600" b="1" dirty="0" smtClean="0"/>
              <a:t>Container volumes could reach maximum number of 43 </a:t>
            </a:r>
            <a:r>
              <a:rPr lang="en-US" sz="1600" b="1" u="sng" dirty="0" smtClean="0"/>
              <a:t>M</a:t>
            </a:r>
            <a:r>
              <a:rPr lang="en-US" sz="1600" b="1" dirty="0" smtClean="0"/>
              <a:t> TEU containers by 2030-2035, up from current 14 </a:t>
            </a:r>
            <a:r>
              <a:rPr lang="en-US" sz="1600" b="1" u="sng" dirty="0" smtClean="0"/>
              <a:t>M</a:t>
            </a:r>
            <a:r>
              <a:rPr lang="en-US" sz="1600" b="1" dirty="0" smtClean="0"/>
              <a:t> TEU’s</a:t>
            </a:r>
          </a:p>
          <a:p>
            <a:pPr>
              <a:buFont typeface="Wingdings" pitchFamily="2" charset="2"/>
              <a:buChar char="§"/>
            </a:pPr>
            <a:r>
              <a:rPr lang="en-US" sz="1600" b="1" dirty="0" smtClean="0"/>
              <a:t>Future daily truck volumes could be as high as 80,000 to 95,000, from current 25,000 per day on I-710</a:t>
            </a:r>
          </a:p>
          <a:p>
            <a:pPr>
              <a:buFont typeface="Wingdings" pitchFamily="2" charset="2"/>
              <a:buChar char="§"/>
            </a:pPr>
            <a:r>
              <a:rPr lang="en-US" sz="1600" b="1" dirty="0" smtClean="0"/>
              <a:t>A projected 150 freight trains per day to and from the ports, up from 40-50 per day currently</a:t>
            </a:r>
          </a:p>
          <a:p>
            <a:pPr>
              <a:buFont typeface="Wingdings" pitchFamily="2" charset="2"/>
              <a:buChar char="§"/>
            </a:pPr>
            <a:r>
              <a:rPr lang="en-US" sz="1600" b="1" dirty="0" smtClean="0"/>
              <a:t>Need for additional rail yards (on-dock, near-dock, and off-dock)</a:t>
            </a:r>
          </a:p>
          <a:p>
            <a:pPr>
              <a:buFont typeface="Wingdings" pitchFamily="2" charset="2"/>
              <a:buChar char="§"/>
            </a:pPr>
            <a:r>
              <a:rPr lang="en-US" sz="1600" b="1" dirty="0" smtClean="0"/>
              <a:t>Need for a total estimated 300 </a:t>
            </a:r>
            <a:r>
              <a:rPr lang="en-US" sz="1600" b="1" u="sng" dirty="0" smtClean="0"/>
              <a:t>M</a:t>
            </a:r>
            <a:r>
              <a:rPr lang="en-US" sz="1600" b="1" dirty="0" smtClean="0"/>
              <a:t> square feet of warehouses and distribution centers</a:t>
            </a:r>
          </a:p>
          <a:p>
            <a:pPr>
              <a:buFont typeface="Wingdings" pitchFamily="2" charset="2"/>
              <a:buChar char="§"/>
            </a:pPr>
            <a:r>
              <a:rPr lang="en-US" sz="1600" b="1" dirty="0" smtClean="0"/>
              <a:t>The I-710, the primary truck route to service these ports, has the highest concentration of trucks and truck-related accident rates in the country</a:t>
            </a:r>
          </a:p>
          <a:p>
            <a:pPr>
              <a:buNone/>
            </a:pPr>
            <a:endParaRPr lang="en-US" sz="1600" b="1" dirty="0" smtClean="0">
              <a:solidFill>
                <a:schemeClr val="bg1"/>
              </a:solidFill>
            </a:endParaRPr>
          </a:p>
          <a:p>
            <a:pPr>
              <a:buFont typeface="Wingdings" pitchFamily="2" charset="2"/>
              <a:buChar char="§"/>
            </a:pPr>
            <a:endParaRPr lang="en-US" sz="1600" b="1" dirty="0" smtClean="0">
              <a:solidFill>
                <a:schemeClr val="bg1"/>
              </a:solidFill>
            </a:endParaRPr>
          </a:p>
          <a:p>
            <a:pPr>
              <a:buFont typeface="Wingdings" pitchFamily="2" charset="2"/>
              <a:buChar char="§"/>
            </a:pPr>
            <a:endParaRPr lang="en-US" sz="1600" b="1" dirty="0" smtClean="0">
              <a:solidFill>
                <a:schemeClr val="bg1"/>
              </a:solidFill>
            </a:endParaRPr>
          </a:p>
        </p:txBody>
      </p:sp>
      <p:pic>
        <p:nvPicPr>
          <p:cNvPr id="14" name="Picture 6" descr="05_Freight Port"/>
          <p:cNvPicPr>
            <a:picLocks noGrp="1" noChangeAspect="1" noChangeArrowheads="1"/>
          </p:cNvPicPr>
          <p:nvPr>
            <p:ph sz="half" idx="1"/>
          </p:nvPr>
        </p:nvPicPr>
        <p:blipFill>
          <a:blip r:embed="rId2" cstate="print"/>
          <a:srcRect l="34442" t="31956" r="27800" b="34671"/>
          <a:stretch>
            <a:fillRect/>
          </a:stretch>
        </p:blipFill>
        <p:spPr bwMode="auto">
          <a:xfrm>
            <a:off x="381000" y="1600200"/>
            <a:ext cx="4038600" cy="2438400"/>
          </a:xfrm>
          <a:prstGeom prst="rect">
            <a:avLst/>
          </a:prstGeom>
          <a:noFill/>
        </p:spPr>
      </p:pic>
      <p:sp>
        <p:nvSpPr>
          <p:cNvPr id="15" name="TextBox 14"/>
          <p:cNvSpPr txBox="1"/>
          <p:nvPr/>
        </p:nvSpPr>
        <p:spPr>
          <a:xfrm>
            <a:off x="381000" y="4133273"/>
            <a:ext cx="4038600" cy="2339102"/>
          </a:xfrm>
          <a:prstGeom prst="rect">
            <a:avLst/>
          </a:prstGeom>
          <a:solidFill>
            <a:srgbClr val="3B6036"/>
          </a:solidFill>
          <a:ln w="50800">
            <a:noFill/>
          </a:ln>
        </p:spPr>
        <p:txBody>
          <a:bodyPr wrap="square" rtlCol="0">
            <a:spAutoFit/>
          </a:bodyPr>
          <a:lstStyle/>
          <a:p>
            <a:pPr algn="r"/>
            <a:endParaRPr lang="en-US" sz="1000" b="1" i="1" dirty="0" smtClean="0">
              <a:solidFill>
                <a:schemeClr val="bg1"/>
              </a:solidFill>
            </a:endParaRPr>
          </a:p>
          <a:p>
            <a:r>
              <a:rPr lang="en-US" b="1" dirty="0" smtClean="0">
                <a:solidFill>
                  <a:schemeClr val="bg1"/>
                </a:solidFill>
              </a:rPr>
              <a:t>Port-related truck traffic has significant influence on the existing conditions of the  freeways in GCCOG, and is expected to grow substantially in the future.  This area has the highest concentration of freight trains, rail yards and warehouses and distribution centers in the country. </a:t>
            </a:r>
          </a:p>
          <a:p>
            <a:endParaRPr lang="en-US" sz="1000" b="1" dirty="0" smtClean="0">
              <a:solidFill>
                <a:schemeClr val="bg1"/>
              </a:solidFill>
            </a:endParaRPr>
          </a:p>
        </p:txBody>
      </p:sp>
      <p:pic>
        <p:nvPicPr>
          <p:cNvPr id="8" name="Picture 7" descr="GCCOG_CLR_LOGO.JPG"/>
          <p:cNvPicPr>
            <a:picLocks noChangeAspect="1"/>
          </p:cNvPicPr>
          <p:nvPr/>
        </p:nvPicPr>
        <p:blipFill>
          <a:blip r:embed="rId3" cstate="print"/>
          <a:stretch>
            <a:fillRect/>
          </a:stretch>
        </p:blipFill>
        <p:spPr>
          <a:xfrm>
            <a:off x="685800" y="152400"/>
            <a:ext cx="1484744" cy="776033"/>
          </a:xfrm>
          <a:prstGeom prst="rect">
            <a:avLst/>
          </a:prstGeom>
          <a:ln w="44450">
            <a:solidFill>
              <a:srgbClr val="3B6036"/>
            </a:solidFill>
          </a:ln>
        </p:spPr>
      </p:pic>
      <p:sp>
        <p:nvSpPr>
          <p:cNvPr id="9" name="TextBox 8"/>
          <p:cNvSpPr txBox="1"/>
          <p:nvPr/>
        </p:nvSpPr>
        <p:spPr>
          <a:xfrm>
            <a:off x="5715000" y="1567297"/>
            <a:ext cx="3276600" cy="584775"/>
          </a:xfrm>
          <a:prstGeom prst="rect">
            <a:avLst/>
          </a:prstGeom>
          <a:solidFill>
            <a:srgbClr val="3B6036"/>
          </a:solidFill>
        </p:spPr>
        <p:txBody>
          <a:bodyPr wrap="square" rtlCol="0">
            <a:spAutoFit/>
          </a:bodyPr>
          <a:lstStyle/>
          <a:p>
            <a:pPr>
              <a:spcBef>
                <a:spcPts val="0"/>
              </a:spcBef>
              <a:buNone/>
            </a:pPr>
            <a:r>
              <a:rPr lang="en-US" sz="1600" b="1" dirty="0" smtClean="0">
                <a:solidFill>
                  <a:schemeClr val="bg1"/>
                </a:solidFill>
              </a:rPr>
              <a:t>Goods Movement potential impacts to the GCCOG area include:</a:t>
            </a:r>
          </a:p>
        </p:txBody>
      </p:sp>
      <p:sp>
        <p:nvSpPr>
          <p:cNvPr id="12" name="Slide Number Placeholder 11"/>
          <p:cNvSpPr>
            <a:spLocks noGrp="1"/>
          </p:cNvSpPr>
          <p:nvPr>
            <p:ph type="sldNum" sz="quarter" idx="12"/>
          </p:nvPr>
        </p:nvSpPr>
        <p:spPr/>
        <p:txBody>
          <a:bodyPr/>
          <a:lstStyle/>
          <a:p>
            <a:fld id="{382800AA-D14F-4819-8C09-0468EE576B5C}"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bg1">
              <a:lumMod val="50000"/>
            </a:schemeClr>
          </a:solidFill>
          <a:ln w="28575">
            <a:solidFill>
              <a:srgbClr val="146A3B"/>
            </a:solidFill>
          </a:ln>
        </p:spPr>
        <p:txBody>
          <a:bodyPr>
            <a:normAutofit fontScale="90000"/>
          </a:bodyPr>
          <a:lstStyle/>
          <a:p>
            <a:pPr algn="r"/>
            <a:r>
              <a:rPr lang="en-US" sz="2700" b="1" dirty="0" smtClean="0">
                <a:solidFill>
                  <a:schemeClr val="bg1"/>
                </a:solidFill>
              </a:rPr>
              <a:t>MAJOR TRANSPORTATION ROUTES</a:t>
            </a:r>
            <a:br>
              <a:rPr lang="en-US" sz="2700" b="1" dirty="0" smtClean="0">
                <a:solidFill>
                  <a:schemeClr val="bg1"/>
                </a:solidFill>
              </a:rPr>
            </a:br>
            <a:r>
              <a:rPr lang="en-US" sz="1800" b="1" dirty="0" smtClean="0">
                <a:solidFill>
                  <a:schemeClr val="bg1"/>
                </a:solidFill>
              </a:rPr>
              <a:t>FOR GOODS AND CONTAINERS TO AND FROM THE </a:t>
            </a:r>
            <a:br>
              <a:rPr lang="en-US" sz="1800" b="1" dirty="0" smtClean="0">
                <a:solidFill>
                  <a:schemeClr val="bg1"/>
                </a:solidFill>
              </a:rPr>
            </a:br>
            <a:r>
              <a:rPr lang="en-US" sz="1800" b="1" dirty="0" smtClean="0">
                <a:solidFill>
                  <a:schemeClr val="bg1"/>
                </a:solidFill>
              </a:rPr>
              <a:t>PORTS, OFF-DOCK INTERMODAL YARDS, </a:t>
            </a:r>
            <a:br>
              <a:rPr lang="en-US" sz="1800" b="1" dirty="0" smtClean="0">
                <a:solidFill>
                  <a:schemeClr val="bg1"/>
                </a:solidFill>
              </a:rPr>
            </a:br>
            <a:r>
              <a:rPr lang="en-US" sz="1800" b="1" dirty="0" smtClean="0">
                <a:solidFill>
                  <a:schemeClr val="bg1"/>
                </a:solidFill>
              </a:rPr>
              <a:t>WAREHOUSES and DISTRIBUTION CENTERS </a:t>
            </a:r>
            <a:endParaRPr lang="en-US" sz="1800" b="1" dirty="0">
              <a:solidFill>
                <a:schemeClr val="bg1"/>
              </a:solidFill>
            </a:endParaRPr>
          </a:p>
        </p:txBody>
      </p:sp>
      <p:pic>
        <p:nvPicPr>
          <p:cNvPr id="6" name="Content Placeholder 5" descr="I-710OverallMap cropped.jpg"/>
          <p:cNvPicPr>
            <a:picLocks noGrp="1" noChangeAspect="1"/>
          </p:cNvPicPr>
          <p:nvPr>
            <p:ph idx="1"/>
          </p:nvPr>
        </p:nvPicPr>
        <p:blipFill>
          <a:blip r:embed="rId2" cstate="print"/>
          <a:stretch>
            <a:fillRect/>
          </a:stretch>
        </p:blipFill>
        <p:spPr>
          <a:xfrm>
            <a:off x="1447800" y="1551708"/>
            <a:ext cx="6271573" cy="4525963"/>
          </a:xfrm>
        </p:spPr>
      </p:pic>
      <p:pic>
        <p:nvPicPr>
          <p:cNvPr id="4" name="Picture 3" descr="CogLogosharp"/>
          <p:cNvPicPr>
            <a:picLocks noChangeAspect="1" noChangeArrowheads="1"/>
          </p:cNvPicPr>
          <p:nvPr/>
        </p:nvPicPr>
        <p:blipFill>
          <a:blip r:embed="rId3" cstate="print"/>
          <a:srcRect/>
          <a:stretch>
            <a:fillRect/>
          </a:stretch>
        </p:blipFill>
        <p:spPr bwMode="auto">
          <a:xfrm>
            <a:off x="685800" y="51603"/>
            <a:ext cx="2286000" cy="1167597"/>
          </a:xfrm>
          <a:prstGeom prst="rect">
            <a:avLst/>
          </a:prstGeom>
          <a:noFill/>
          <a:ln w="9525">
            <a:noFill/>
            <a:miter lim="800000"/>
            <a:headEnd/>
            <a:tailEnd/>
          </a:ln>
        </p:spPr>
      </p:pic>
      <p:grpSp>
        <p:nvGrpSpPr>
          <p:cNvPr id="3" name="Group 12"/>
          <p:cNvGrpSpPr>
            <a:grpSpLocks/>
          </p:cNvGrpSpPr>
          <p:nvPr/>
        </p:nvGrpSpPr>
        <p:grpSpPr bwMode="auto">
          <a:xfrm>
            <a:off x="2057400" y="2667000"/>
            <a:ext cx="542925" cy="2752725"/>
            <a:chOff x="852" y="1452"/>
            <a:chExt cx="342" cy="1638"/>
          </a:xfrm>
        </p:grpSpPr>
        <p:sp>
          <p:nvSpPr>
            <p:cNvPr id="8" name="Freeform 9"/>
            <p:cNvSpPr>
              <a:spLocks/>
            </p:cNvSpPr>
            <p:nvPr/>
          </p:nvSpPr>
          <p:spPr bwMode="auto">
            <a:xfrm>
              <a:off x="888"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FFFF00"/>
              </a:solidFill>
              <a:prstDash val="solid"/>
              <a:round/>
              <a:headEnd type="none" w="sm" len="sm"/>
              <a:tailEnd type="none" w="sm" len="sm"/>
            </a:ln>
            <a:effectLst/>
          </p:spPr>
          <p:txBody>
            <a:bodyPr wrap="none"/>
            <a:lstStyle/>
            <a:p>
              <a:endParaRPr lang="en-US" dirty="0"/>
            </a:p>
          </p:txBody>
        </p:sp>
        <p:sp>
          <p:nvSpPr>
            <p:cNvPr id="9" name="Freeform 10"/>
            <p:cNvSpPr>
              <a:spLocks/>
            </p:cNvSpPr>
            <p:nvPr/>
          </p:nvSpPr>
          <p:spPr bwMode="auto">
            <a:xfrm>
              <a:off x="852"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002060"/>
              </a:solidFill>
              <a:prstDash val="solid"/>
              <a:round/>
              <a:headEnd type="none" w="sm" len="sm"/>
              <a:tailEnd type="none" w="sm" len="sm"/>
            </a:ln>
            <a:effectLst/>
          </p:spPr>
          <p:txBody>
            <a:bodyPr wrap="none"/>
            <a:lstStyle/>
            <a:p>
              <a:endParaRPr lang="en-US" dirty="0"/>
            </a:p>
          </p:txBody>
        </p:sp>
        <p:sp>
          <p:nvSpPr>
            <p:cNvPr id="10" name="Freeform 11"/>
            <p:cNvSpPr>
              <a:spLocks/>
            </p:cNvSpPr>
            <p:nvPr/>
          </p:nvSpPr>
          <p:spPr bwMode="auto">
            <a:xfrm>
              <a:off x="924" y="1452"/>
              <a:ext cx="270" cy="1638"/>
            </a:xfrm>
            <a:custGeom>
              <a:avLst/>
              <a:gdLst/>
              <a:ahLst/>
              <a:cxnLst>
                <a:cxn ang="0">
                  <a:pos x="0" y="1638"/>
                </a:cxn>
                <a:cxn ang="0">
                  <a:pos x="18" y="1524"/>
                </a:cxn>
                <a:cxn ang="0">
                  <a:pos x="12" y="1452"/>
                </a:cxn>
                <a:cxn ang="0">
                  <a:pos x="18" y="1392"/>
                </a:cxn>
                <a:cxn ang="0">
                  <a:pos x="6" y="1308"/>
                </a:cxn>
                <a:cxn ang="0">
                  <a:pos x="12" y="1188"/>
                </a:cxn>
                <a:cxn ang="0">
                  <a:pos x="0" y="1128"/>
                </a:cxn>
                <a:cxn ang="0">
                  <a:pos x="96" y="894"/>
                </a:cxn>
                <a:cxn ang="0">
                  <a:pos x="186" y="690"/>
                </a:cxn>
                <a:cxn ang="0">
                  <a:pos x="198" y="624"/>
                </a:cxn>
                <a:cxn ang="0">
                  <a:pos x="228" y="558"/>
                </a:cxn>
                <a:cxn ang="0">
                  <a:pos x="252" y="522"/>
                </a:cxn>
                <a:cxn ang="0">
                  <a:pos x="258" y="468"/>
                </a:cxn>
                <a:cxn ang="0">
                  <a:pos x="258" y="402"/>
                </a:cxn>
                <a:cxn ang="0">
                  <a:pos x="270" y="312"/>
                </a:cxn>
                <a:cxn ang="0">
                  <a:pos x="210" y="228"/>
                </a:cxn>
                <a:cxn ang="0">
                  <a:pos x="216" y="192"/>
                </a:cxn>
                <a:cxn ang="0">
                  <a:pos x="240" y="156"/>
                </a:cxn>
                <a:cxn ang="0">
                  <a:pos x="234" y="96"/>
                </a:cxn>
                <a:cxn ang="0">
                  <a:pos x="240" y="36"/>
                </a:cxn>
                <a:cxn ang="0">
                  <a:pos x="252" y="0"/>
                </a:cxn>
              </a:cxnLst>
              <a:rect l="0" t="0" r="r" b="b"/>
              <a:pathLst>
                <a:path w="270" h="1638">
                  <a:moveTo>
                    <a:pt x="0" y="1638"/>
                  </a:moveTo>
                  <a:lnTo>
                    <a:pt x="18" y="1524"/>
                  </a:lnTo>
                  <a:lnTo>
                    <a:pt x="12" y="1452"/>
                  </a:lnTo>
                  <a:lnTo>
                    <a:pt x="18" y="1392"/>
                  </a:lnTo>
                  <a:lnTo>
                    <a:pt x="6" y="1308"/>
                  </a:lnTo>
                  <a:lnTo>
                    <a:pt x="12" y="1188"/>
                  </a:lnTo>
                  <a:lnTo>
                    <a:pt x="0" y="1128"/>
                  </a:lnTo>
                  <a:lnTo>
                    <a:pt x="96" y="894"/>
                  </a:lnTo>
                  <a:lnTo>
                    <a:pt x="186" y="690"/>
                  </a:lnTo>
                  <a:lnTo>
                    <a:pt x="198" y="624"/>
                  </a:lnTo>
                  <a:lnTo>
                    <a:pt x="228" y="558"/>
                  </a:lnTo>
                  <a:lnTo>
                    <a:pt x="252" y="522"/>
                  </a:lnTo>
                  <a:lnTo>
                    <a:pt x="258" y="468"/>
                  </a:lnTo>
                  <a:lnTo>
                    <a:pt x="258" y="402"/>
                  </a:lnTo>
                  <a:lnTo>
                    <a:pt x="270" y="312"/>
                  </a:lnTo>
                  <a:lnTo>
                    <a:pt x="210" y="228"/>
                  </a:lnTo>
                  <a:lnTo>
                    <a:pt x="216" y="192"/>
                  </a:lnTo>
                  <a:lnTo>
                    <a:pt x="240" y="156"/>
                  </a:lnTo>
                  <a:lnTo>
                    <a:pt x="234" y="96"/>
                  </a:lnTo>
                  <a:lnTo>
                    <a:pt x="240" y="36"/>
                  </a:lnTo>
                  <a:lnTo>
                    <a:pt x="252" y="0"/>
                  </a:lnTo>
                </a:path>
              </a:pathLst>
            </a:custGeom>
            <a:noFill/>
            <a:ln w="50800" cap="sq" cmpd="sng">
              <a:solidFill>
                <a:srgbClr val="002060"/>
              </a:solidFill>
              <a:prstDash val="solid"/>
              <a:round/>
              <a:headEnd type="none" w="sm" len="sm"/>
              <a:tailEnd type="none" w="sm" len="sm"/>
            </a:ln>
            <a:effectLst/>
          </p:spPr>
          <p:txBody>
            <a:bodyPr wrap="none"/>
            <a:lstStyle/>
            <a:p>
              <a:endParaRPr lang="en-US" dirty="0"/>
            </a:p>
          </p:txBody>
        </p:sp>
      </p:grpSp>
      <p:sp>
        <p:nvSpPr>
          <p:cNvPr id="14" name="TextBox 13"/>
          <p:cNvSpPr txBox="1"/>
          <p:nvPr/>
        </p:nvSpPr>
        <p:spPr>
          <a:xfrm>
            <a:off x="2667000" y="5715000"/>
            <a:ext cx="685800" cy="369332"/>
          </a:xfrm>
          <a:prstGeom prst="rect">
            <a:avLst/>
          </a:prstGeom>
          <a:solidFill>
            <a:schemeClr val="bg1"/>
          </a:solidFill>
        </p:spPr>
        <p:txBody>
          <a:bodyPr wrap="square" rtlCol="0">
            <a:spAutoFit/>
          </a:bodyPr>
          <a:lstStyle/>
          <a:p>
            <a:endParaRPr lang="en-US" dirty="0"/>
          </a:p>
        </p:txBody>
      </p:sp>
      <p:sp>
        <p:nvSpPr>
          <p:cNvPr id="15" name="Text Box 3"/>
          <p:cNvSpPr txBox="1">
            <a:spLocks noChangeArrowheads="1"/>
          </p:cNvSpPr>
          <p:nvPr/>
        </p:nvSpPr>
        <p:spPr bwMode="auto">
          <a:xfrm>
            <a:off x="1676400" y="5410200"/>
            <a:ext cx="1828800" cy="457200"/>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square" lIns="82058" tIns="41029" rIns="82058" bIns="41029">
            <a:spAutoFit/>
          </a:bodyPr>
          <a:lstStyle/>
          <a:p>
            <a:pPr algn="r"/>
            <a:r>
              <a:rPr lang="en-US" sz="1200" b="1" dirty="0">
                <a:solidFill>
                  <a:schemeClr val="bg1"/>
                </a:solidFill>
              </a:rPr>
              <a:t>Ports of Long Beach and Los Angeles</a:t>
            </a:r>
          </a:p>
        </p:txBody>
      </p:sp>
      <p:pic>
        <p:nvPicPr>
          <p:cNvPr id="16" name="Picture 14" descr="120px-I-710_(CA)"/>
          <p:cNvPicPr>
            <a:picLocks noChangeAspect="1" noChangeArrowheads="1"/>
          </p:cNvPicPr>
          <p:nvPr/>
        </p:nvPicPr>
        <p:blipFill>
          <a:blip r:embed="rId4" cstate="print"/>
          <a:srcRect/>
          <a:stretch>
            <a:fillRect/>
          </a:stretch>
        </p:blipFill>
        <p:spPr bwMode="auto">
          <a:xfrm>
            <a:off x="2362200" y="3276600"/>
            <a:ext cx="561975" cy="468313"/>
          </a:xfrm>
          <a:prstGeom prst="rect">
            <a:avLst/>
          </a:prstGeom>
          <a:noFill/>
        </p:spPr>
      </p:pic>
      <p:sp>
        <p:nvSpPr>
          <p:cNvPr id="19" name="Line 8"/>
          <p:cNvSpPr>
            <a:spLocks noChangeShapeType="1"/>
          </p:cNvSpPr>
          <p:nvPr/>
        </p:nvSpPr>
        <p:spPr bwMode="auto">
          <a:xfrm>
            <a:off x="1600200" y="2209800"/>
            <a:ext cx="152400" cy="4572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21" name="Oval 20"/>
          <p:cNvSpPr/>
          <p:nvPr/>
        </p:nvSpPr>
        <p:spPr>
          <a:xfrm>
            <a:off x="1828800" y="4800600"/>
            <a:ext cx="228600" cy="228600"/>
          </a:xfrm>
          <a:prstGeom prst="ellipse">
            <a:avLst/>
          </a:prstGeom>
          <a:noFill/>
          <a:ln w="31750">
            <a:gradFill>
              <a:gsLst>
                <a:gs pos="0">
                  <a:srgbClr val="000000"/>
                </a:gs>
                <a:gs pos="39999">
                  <a:srgbClr val="0A128C"/>
                </a:gs>
                <a:gs pos="70000">
                  <a:srgbClr val="181CC7"/>
                </a:gs>
                <a:gs pos="88000">
                  <a:srgbClr val="7005D4"/>
                </a:gs>
                <a:gs pos="100000">
                  <a:srgbClr val="8C3D91"/>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057400" y="2819400"/>
            <a:ext cx="304800" cy="304800"/>
          </a:xfrm>
          <a:prstGeom prst="ellipse">
            <a:avLst/>
          </a:prstGeom>
          <a:noFill/>
          <a:ln w="31750">
            <a:gradFill>
              <a:gsLst>
                <a:gs pos="0">
                  <a:srgbClr val="000000"/>
                </a:gs>
                <a:gs pos="39999">
                  <a:srgbClr val="0A128C"/>
                </a:gs>
                <a:gs pos="70000">
                  <a:srgbClr val="181CC7"/>
                </a:gs>
                <a:gs pos="88000">
                  <a:srgbClr val="7005D4"/>
                </a:gs>
                <a:gs pos="100000">
                  <a:srgbClr val="8C3D91"/>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553200" y="2133600"/>
            <a:ext cx="304800" cy="304800"/>
          </a:xfrm>
          <a:prstGeom prst="ellipse">
            <a:avLst/>
          </a:prstGeom>
          <a:noFill/>
          <a:ln w="31750">
            <a:gradFill>
              <a:gsLst>
                <a:gs pos="0">
                  <a:srgbClr val="000000"/>
                </a:gs>
                <a:gs pos="39999">
                  <a:srgbClr val="0A128C"/>
                </a:gs>
                <a:gs pos="70000">
                  <a:srgbClr val="181CC7"/>
                </a:gs>
                <a:gs pos="88000">
                  <a:srgbClr val="7005D4"/>
                </a:gs>
                <a:gs pos="100000">
                  <a:srgbClr val="8C3D91"/>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419600" y="2819400"/>
            <a:ext cx="304800" cy="304800"/>
          </a:xfrm>
          <a:prstGeom prst="ellipse">
            <a:avLst/>
          </a:prstGeom>
          <a:noFill/>
          <a:ln w="31750">
            <a:gradFill>
              <a:gsLst>
                <a:gs pos="0">
                  <a:srgbClr val="000000"/>
                </a:gs>
                <a:gs pos="39999">
                  <a:srgbClr val="0A128C"/>
                </a:gs>
                <a:gs pos="70000">
                  <a:srgbClr val="181CC7"/>
                </a:gs>
                <a:gs pos="88000">
                  <a:srgbClr val="7005D4"/>
                </a:gs>
                <a:gs pos="100000">
                  <a:srgbClr val="8C3D91"/>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ine 8"/>
          <p:cNvSpPr>
            <a:spLocks noChangeShapeType="1"/>
          </p:cNvSpPr>
          <p:nvPr/>
        </p:nvSpPr>
        <p:spPr bwMode="auto">
          <a:xfrm flipH="1">
            <a:off x="2438400" y="2057400"/>
            <a:ext cx="1981200" cy="8382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28" name="Line 6"/>
          <p:cNvSpPr>
            <a:spLocks noChangeShapeType="1"/>
          </p:cNvSpPr>
          <p:nvPr/>
        </p:nvSpPr>
        <p:spPr bwMode="auto">
          <a:xfrm>
            <a:off x="1524000" y="4876800"/>
            <a:ext cx="304800" cy="762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29" name="Freeform 10"/>
          <p:cNvSpPr>
            <a:spLocks/>
          </p:cNvSpPr>
          <p:nvPr/>
        </p:nvSpPr>
        <p:spPr bwMode="auto">
          <a:xfrm>
            <a:off x="1752600" y="2590800"/>
            <a:ext cx="381000" cy="2667000"/>
          </a:xfrm>
          <a:custGeom>
            <a:avLst/>
            <a:gdLst/>
            <a:ahLst/>
            <a:cxnLst>
              <a:cxn ang="0">
                <a:pos x="48" y="0"/>
              </a:cxn>
              <a:cxn ang="0">
                <a:pos x="96" y="336"/>
              </a:cxn>
              <a:cxn ang="0">
                <a:pos x="288" y="1440"/>
              </a:cxn>
              <a:cxn ang="0">
                <a:pos x="0" y="2304"/>
              </a:cxn>
              <a:cxn ang="0">
                <a:pos x="48" y="2448"/>
              </a:cxn>
            </a:cxnLst>
            <a:rect l="0" t="0" r="r" b="b"/>
            <a:pathLst>
              <a:path w="288" h="2448">
                <a:moveTo>
                  <a:pt x="48" y="0"/>
                </a:moveTo>
                <a:lnTo>
                  <a:pt x="96" y="336"/>
                </a:lnTo>
                <a:lnTo>
                  <a:pt x="288" y="1440"/>
                </a:lnTo>
                <a:lnTo>
                  <a:pt x="0" y="2304"/>
                </a:lnTo>
                <a:lnTo>
                  <a:pt x="48" y="2448"/>
                </a:lnTo>
              </a:path>
            </a:pathLst>
          </a:custGeom>
          <a:noFill/>
          <a:ln w="44450" cap="flat">
            <a:solidFill>
              <a:schemeClr val="tx1">
                <a:lumMod val="85000"/>
                <a:lumOff val="15000"/>
              </a:schemeClr>
            </a:solidFill>
            <a:prstDash val="sysDot"/>
            <a:round/>
            <a:headEnd type="arrow" w="med" len="med"/>
            <a:tailEnd type="arrow" w="med" len="med"/>
          </a:ln>
          <a:effectLst/>
        </p:spPr>
        <p:txBody>
          <a:bodyPr/>
          <a:lstStyle/>
          <a:p>
            <a:endParaRPr lang="en-US" dirty="0"/>
          </a:p>
        </p:txBody>
      </p:sp>
      <p:sp>
        <p:nvSpPr>
          <p:cNvPr id="31" name="Line 8"/>
          <p:cNvSpPr>
            <a:spLocks noChangeShapeType="1"/>
          </p:cNvSpPr>
          <p:nvPr/>
        </p:nvSpPr>
        <p:spPr bwMode="auto">
          <a:xfrm>
            <a:off x="1600200" y="3886200"/>
            <a:ext cx="381000" cy="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32" name="Text Box 15"/>
          <p:cNvSpPr txBox="1">
            <a:spLocks noChangeArrowheads="1"/>
          </p:cNvSpPr>
          <p:nvPr/>
        </p:nvSpPr>
        <p:spPr bwMode="auto">
          <a:xfrm>
            <a:off x="228600" y="3657600"/>
            <a:ext cx="1371600" cy="452191"/>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square" lIns="82058" tIns="41029" rIns="82058" bIns="41029">
            <a:spAutoFit/>
          </a:bodyPr>
          <a:lstStyle/>
          <a:p>
            <a:pPr algn="r"/>
            <a:r>
              <a:rPr lang="en-US" sz="1200" b="1" dirty="0" smtClean="0">
                <a:solidFill>
                  <a:schemeClr val="bg1"/>
                </a:solidFill>
              </a:rPr>
              <a:t>Alameda Rail Corridor</a:t>
            </a:r>
          </a:p>
        </p:txBody>
      </p:sp>
      <p:sp>
        <p:nvSpPr>
          <p:cNvPr id="35" name="Text Box 15"/>
          <p:cNvSpPr txBox="1">
            <a:spLocks noChangeArrowheads="1"/>
          </p:cNvSpPr>
          <p:nvPr/>
        </p:nvSpPr>
        <p:spPr bwMode="auto">
          <a:xfrm>
            <a:off x="152400" y="4648200"/>
            <a:ext cx="1371600" cy="452191"/>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square" lIns="82058" tIns="41029" rIns="82058" bIns="41029">
            <a:spAutoFit/>
          </a:bodyPr>
          <a:lstStyle/>
          <a:p>
            <a:pPr algn="r"/>
            <a:r>
              <a:rPr lang="en-US" sz="1200" b="1" dirty="0" smtClean="0">
                <a:solidFill>
                  <a:schemeClr val="bg1"/>
                </a:solidFill>
              </a:rPr>
              <a:t>Near-Dock Intermodal Yards</a:t>
            </a:r>
          </a:p>
        </p:txBody>
      </p:sp>
      <p:sp>
        <p:nvSpPr>
          <p:cNvPr id="36" name="Line 6"/>
          <p:cNvSpPr>
            <a:spLocks noChangeShapeType="1"/>
          </p:cNvSpPr>
          <p:nvPr/>
        </p:nvSpPr>
        <p:spPr bwMode="auto">
          <a:xfrm flipH="1" flipV="1">
            <a:off x="3505200" y="4419600"/>
            <a:ext cx="685800" cy="2286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37" name="Rectangle 14"/>
          <p:cNvSpPr>
            <a:spLocks noChangeArrowheads="1"/>
          </p:cNvSpPr>
          <p:nvPr/>
        </p:nvSpPr>
        <p:spPr bwMode="auto">
          <a:xfrm>
            <a:off x="4343400" y="5267036"/>
            <a:ext cx="4343400" cy="1447800"/>
          </a:xfrm>
          <a:prstGeom prst="rect">
            <a:avLst/>
          </a:prstGeom>
          <a:solidFill>
            <a:srgbClr val="3B6036"/>
          </a:solidFill>
          <a:ln w="9525">
            <a:noFill/>
            <a:miter lim="800000"/>
            <a:headEnd/>
            <a:tailEnd/>
          </a:ln>
          <a:effectLst/>
        </p:spPr>
        <p:txBody>
          <a:bodyPr lIns="78666" tIns="39333" rIns="78666" bIns="39333"/>
          <a:lstStyle/>
          <a:p>
            <a:pPr algn="r"/>
            <a:endParaRPr lang="en-US" sz="400" b="1" dirty="0" smtClean="0">
              <a:solidFill>
                <a:schemeClr val="bg1"/>
              </a:solidFill>
            </a:endParaRPr>
          </a:p>
          <a:p>
            <a:pPr algn="r"/>
            <a:r>
              <a:rPr lang="en-US" sz="1600" b="1" dirty="0" smtClean="0">
                <a:solidFill>
                  <a:schemeClr val="bg1"/>
                </a:solidFill>
              </a:rPr>
              <a:t>The </a:t>
            </a:r>
            <a:r>
              <a:rPr lang="en-US" sz="1600" b="1" dirty="0">
                <a:solidFill>
                  <a:schemeClr val="bg1"/>
                </a:solidFill>
              </a:rPr>
              <a:t>majority of containers to and from the ports </a:t>
            </a:r>
            <a:endParaRPr lang="en-US" sz="1600" b="1" dirty="0" smtClean="0">
              <a:solidFill>
                <a:schemeClr val="bg1"/>
              </a:solidFill>
            </a:endParaRPr>
          </a:p>
          <a:p>
            <a:pPr algn="r"/>
            <a:r>
              <a:rPr lang="en-US" sz="1600" b="1" dirty="0" smtClean="0">
                <a:solidFill>
                  <a:schemeClr val="bg1"/>
                </a:solidFill>
              </a:rPr>
              <a:t>move </a:t>
            </a:r>
            <a:r>
              <a:rPr lang="en-US" sz="1600" b="1" dirty="0">
                <a:solidFill>
                  <a:schemeClr val="bg1"/>
                </a:solidFill>
              </a:rPr>
              <a:t>by </a:t>
            </a:r>
            <a:r>
              <a:rPr lang="en-US" sz="1600" b="1" dirty="0" smtClean="0">
                <a:solidFill>
                  <a:schemeClr val="bg1"/>
                </a:solidFill>
              </a:rPr>
              <a:t>RAIL </a:t>
            </a:r>
            <a:r>
              <a:rPr lang="en-US" sz="1600" b="1" dirty="0">
                <a:solidFill>
                  <a:schemeClr val="bg1"/>
                </a:solidFill>
              </a:rPr>
              <a:t>(via the Alameda Rail Corridor) </a:t>
            </a:r>
            <a:endParaRPr lang="en-US" sz="1600" b="1" dirty="0" smtClean="0">
              <a:solidFill>
                <a:schemeClr val="bg1"/>
              </a:solidFill>
            </a:endParaRPr>
          </a:p>
          <a:p>
            <a:pPr algn="r"/>
            <a:r>
              <a:rPr lang="en-US" sz="1600" b="1" dirty="0" smtClean="0">
                <a:solidFill>
                  <a:schemeClr val="bg1"/>
                </a:solidFill>
              </a:rPr>
              <a:t>or </a:t>
            </a:r>
            <a:r>
              <a:rPr lang="en-US" sz="1600" b="1" dirty="0">
                <a:solidFill>
                  <a:schemeClr val="bg1"/>
                </a:solidFill>
              </a:rPr>
              <a:t>via </a:t>
            </a:r>
            <a:r>
              <a:rPr lang="en-US" sz="1600" b="1" dirty="0" smtClean="0">
                <a:solidFill>
                  <a:schemeClr val="bg1"/>
                </a:solidFill>
              </a:rPr>
              <a:t>TRUCKS </a:t>
            </a:r>
            <a:r>
              <a:rPr lang="en-US" sz="1600" b="1" dirty="0">
                <a:solidFill>
                  <a:schemeClr val="bg1"/>
                </a:solidFill>
              </a:rPr>
              <a:t>using the I-710 Freeway</a:t>
            </a:r>
            <a:r>
              <a:rPr lang="en-US" sz="1600" b="1" dirty="0" smtClean="0">
                <a:solidFill>
                  <a:schemeClr val="bg1"/>
                </a:solidFill>
              </a:rPr>
              <a:t>.  As a result, this led to the preparation of a </a:t>
            </a:r>
          </a:p>
          <a:p>
            <a:pPr algn="r"/>
            <a:r>
              <a:rPr lang="en-US" sz="1600" b="1" dirty="0" smtClean="0">
                <a:solidFill>
                  <a:schemeClr val="bg1"/>
                </a:solidFill>
              </a:rPr>
              <a:t>Major Corridor Study (MCS) for I-710.</a:t>
            </a:r>
          </a:p>
          <a:p>
            <a:pPr algn="r"/>
            <a:endParaRPr lang="en-US" sz="1600" b="1" dirty="0" smtClean="0">
              <a:solidFill>
                <a:schemeClr val="bg1"/>
              </a:solidFill>
            </a:endParaRPr>
          </a:p>
          <a:p>
            <a:pPr algn="r"/>
            <a:endParaRPr lang="en-US" sz="1600" b="1" i="1" dirty="0" smtClean="0">
              <a:solidFill>
                <a:schemeClr val="bg1"/>
              </a:solidFill>
            </a:endParaRPr>
          </a:p>
          <a:p>
            <a:pPr algn="r"/>
            <a:endParaRPr lang="en-US" sz="1600" b="1" i="1" dirty="0" smtClean="0">
              <a:solidFill>
                <a:schemeClr val="bg1"/>
              </a:solidFill>
            </a:endParaRPr>
          </a:p>
          <a:p>
            <a:pPr algn="r"/>
            <a:endParaRPr lang="en-US" sz="800" b="1" dirty="0" smtClean="0">
              <a:solidFill>
                <a:schemeClr val="bg1"/>
              </a:solidFill>
            </a:endParaRPr>
          </a:p>
          <a:p>
            <a:pPr algn="ctr"/>
            <a:endParaRPr lang="en-US" sz="1400" b="1" dirty="0">
              <a:solidFill>
                <a:srgbClr val="C00000"/>
              </a:solidFill>
            </a:endParaRPr>
          </a:p>
        </p:txBody>
      </p:sp>
      <p:sp>
        <p:nvSpPr>
          <p:cNvPr id="33" name="Line 8"/>
          <p:cNvSpPr>
            <a:spLocks noChangeShapeType="1"/>
          </p:cNvSpPr>
          <p:nvPr/>
        </p:nvSpPr>
        <p:spPr bwMode="auto">
          <a:xfrm flipH="1">
            <a:off x="4648200" y="2133600"/>
            <a:ext cx="76200" cy="6858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sp>
        <p:nvSpPr>
          <p:cNvPr id="34" name="Line 8"/>
          <p:cNvSpPr>
            <a:spLocks noChangeShapeType="1"/>
          </p:cNvSpPr>
          <p:nvPr/>
        </p:nvSpPr>
        <p:spPr bwMode="auto">
          <a:xfrm>
            <a:off x="5562600" y="1981200"/>
            <a:ext cx="990600" cy="304800"/>
          </a:xfrm>
          <a:prstGeom prst="line">
            <a:avLst/>
          </a:prstGeom>
          <a:noFill/>
          <a:ln w="57150" cap="sq">
            <a:solidFill>
              <a:srgbClr val="3B6036"/>
            </a:solidFill>
            <a:round/>
            <a:headEnd type="none" w="sm" len="sm"/>
            <a:tailEnd type="triangle" w="med" len="med"/>
          </a:ln>
          <a:effectLst/>
        </p:spPr>
        <p:txBody>
          <a:bodyPr wrap="none"/>
          <a:lstStyle/>
          <a:p>
            <a:endParaRPr lang="en-US" dirty="0"/>
          </a:p>
        </p:txBody>
      </p:sp>
      <p:cxnSp>
        <p:nvCxnSpPr>
          <p:cNvPr id="41" name="Straight Arrow Connector 40"/>
          <p:cNvCxnSpPr/>
          <p:nvPr/>
        </p:nvCxnSpPr>
        <p:spPr>
          <a:xfrm flipV="1">
            <a:off x="1905000" y="2590800"/>
            <a:ext cx="1066800" cy="228600"/>
          </a:xfrm>
          <a:prstGeom prst="straightConnector1">
            <a:avLst/>
          </a:prstGeom>
          <a:ln w="444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6" name="Text Box 15"/>
          <p:cNvSpPr txBox="1">
            <a:spLocks noChangeArrowheads="1"/>
          </p:cNvSpPr>
          <p:nvPr/>
        </p:nvSpPr>
        <p:spPr bwMode="auto">
          <a:xfrm>
            <a:off x="4191000" y="1676400"/>
            <a:ext cx="1371600" cy="452191"/>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square" lIns="82058" tIns="41029" rIns="82058" bIns="41029">
            <a:spAutoFit/>
          </a:bodyPr>
          <a:lstStyle/>
          <a:p>
            <a:pPr algn="r"/>
            <a:r>
              <a:rPr lang="en-US" sz="1200" b="1" dirty="0" smtClean="0">
                <a:solidFill>
                  <a:schemeClr val="bg1"/>
                </a:solidFill>
              </a:rPr>
              <a:t>Off-Dock</a:t>
            </a:r>
          </a:p>
          <a:p>
            <a:pPr algn="r"/>
            <a:r>
              <a:rPr lang="en-US" sz="1200" b="1" dirty="0" smtClean="0">
                <a:solidFill>
                  <a:schemeClr val="bg1"/>
                </a:solidFill>
              </a:rPr>
              <a:t>Intermodal Yards</a:t>
            </a:r>
          </a:p>
        </p:txBody>
      </p:sp>
      <p:sp>
        <p:nvSpPr>
          <p:cNvPr id="39" name="Text Box 4"/>
          <p:cNvSpPr txBox="1">
            <a:spLocks noChangeArrowheads="1"/>
          </p:cNvSpPr>
          <p:nvPr/>
        </p:nvSpPr>
        <p:spPr bwMode="auto">
          <a:xfrm>
            <a:off x="3962400" y="4267200"/>
            <a:ext cx="2133600" cy="729190"/>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square" lIns="82058" tIns="41029" rIns="82058" bIns="41029">
            <a:spAutoFit/>
          </a:bodyPr>
          <a:lstStyle/>
          <a:p>
            <a:pPr algn="r"/>
            <a:r>
              <a:rPr lang="en-US" sz="1400" b="1" dirty="0" smtClean="0">
                <a:solidFill>
                  <a:schemeClr val="bg1"/>
                </a:solidFill>
              </a:rPr>
              <a:t>= Gateway </a:t>
            </a:r>
            <a:r>
              <a:rPr lang="en-US" sz="1400" b="1" dirty="0">
                <a:solidFill>
                  <a:schemeClr val="bg1"/>
                </a:solidFill>
              </a:rPr>
              <a:t>Cities </a:t>
            </a:r>
          </a:p>
          <a:p>
            <a:pPr algn="r"/>
            <a:r>
              <a:rPr lang="en-US" sz="1400" b="1" dirty="0">
                <a:solidFill>
                  <a:schemeClr val="bg1"/>
                </a:solidFill>
              </a:rPr>
              <a:t>Council of Governments</a:t>
            </a:r>
            <a:br>
              <a:rPr lang="en-US" sz="1400" b="1" dirty="0">
                <a:solidFill>
                  <a:schemeClr val="bg1"/>
                </a:solidFill>
              </a:rPr>
            </a:br>
            <a:r>
              <a:rPr lang="en-US" sz="1400" b="1" dirty="0">
                <a:solidFill>
                  <a:schemeClr val="bg1"/>
                </a:solidFill>
              </a:rPr>
              <a:t>(GCCOG) Area</a:t>
            </a:r>
          </a:p>
        </p:txBody>
      </p:sp>
      <p:sp>
        <p:nvSpPr>
          <p:cNvPr id="40" name="Rounded Rectangle 39"/>
          <p:cNvSpPr/>
          <p:nvPr/>
        </p:nvSpPr>
        <p:spPr>
          <a:xfrm>
            <a:off x="4267200" y="4343400"/>
            <a:ext cx="381000" cy="152400"/>
          </a:xfrm>
          <a:prstGeom prst="roundRect">
            <a:avLst/>
          </a:prstGeom>
          <a:solidFill>
            <a:srgbClr val="FFFF6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Box 7"/>
          <p:cNvSpPr txBox="1">
            <a:spLocks noChangeArrowheads="1"/>
          </p:cNvSpPr>
          <p:nvPr/>
        </p:nvSpPr>
        <p:spPr bwMode="auto">
          <a:xfrm>
            <a:off x="646048" y="1676400"/>
            <a:ext cx="1159004" cy="575302"/>
          </a:xfrm>
          <a:prstGeom prst="rect">
            <a:avLst/>
          </a:prstGeom>
          <a:solidFill>
            <a:schemeClr val="tx1">
              <a:lumMod val="50000"/>
              <a:lumOff val="50000"/>
            </a:schemeClr>
          </a:solidFill>
          <a:ln w="28575" cap="sq">
            <a:solidFill>
              <a:srgbClr val="3B6036"/>
            </a:solidFill>
            <a:miter lim="800000"/>
            <a:headEnd type="none" w="sm" len="sm"/>
            <a:tailEnd type="none" w="sm" len="sm"/>
          </a:ln>
          <a:effectLst/>
        </p:spPr>
        <p:txBody>
          <a:bodyPr wrap="none" lIns="82058" tIns="41029" rIns="82058" bIns="41029">
            <a:spAutoFit/>
          </a:bodyPr>
          <a:lstStyle/>
          <a:p>
            <a:pPr algn="ctr"/>
            <a:r>
              <a:rPr lang="en-US" sz="1600" b="1" dirty="0">
                <a:solidFill>
                  <a:schemeClr val="bg1"/>
                </a:solidFill>
              </a:rPr>
              <a:t>Downtown</a:t>
            </a:r>
          </a:p>
          <a:p>
            <a:pPr algn="ctr"/>
            <a:r>
              <a:rPr lang="en-US" sz="1600" b="1" dirty="0">
                <a:solidFill>
                  <a:schemeClr val="bg1"/>
                </a:solidFill>
              </a:rPr>
              <a:t>Los Angeles</a:t>
            </a:r>
          </a:p>
        </p:txBody>
      </p:sp>
      <p:sp>
        <p:nvSpPr>
          <p:cNvPr id="45" name="Slide Number Placeholder 44"/>
          <p:cNvSpPr>
            <a:spLocks noGrp="1"/>
          </p:cNvSpPr>
          <p:nvPr>
            <p:ph type="sldNum" sz="quarter" idx="12"/>
          </p:nvPr>
        </p:nvSpPr>
        <p:spPr/>
        <p:txBody>
          <a:bodyPr/>
          <a:lstStyle/>
          <a:p>
            <a:fld id="{382800AA-D14F-4819-8C09-0468EE576B5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solidFill>
            <a:schemeClr val="tx1">
              <a:lumMod val="50000"/>
              <a:lumOff val="50000"/>
            </a:schemeClr>
          </a:solidFill>
          <a:ln w="28575">
            <a:solidFill>
              <a:srgbClr val="3B6036"/>
            </a:solidFill>
          </a:ln>
        </p:spPr>
        <p:txBody>
          <a:bodyPr>
            <a:normAutofit fontScale="92500" lnSpcReduction="20000"/>
          </a:bodyPr>
          <a:lstStyle/>
          <a:p>
            <a:pPr algn="ctr"/>
            <a:endParaRPr lang="en-US" sz="2400" b="1" dirty="0" smtClean="0">
              <a:solidFill>
                <a:schemeClr val="bg1"/>
              </a:solidFill>
            </a:endParaRPr>
          </a:p>
          <a:p>
            <a:pPr algn="ctr"/>
            <a:endParaRPr lang="en-US" sz="2400" b="1" dirty="0" smtClean="0">
              <a:solidFill>
                <a:schemeClr val="bg1"/>
              </a:solidFill>
            </a:endParaRPr>
          </a:p>
          <a:p>
            <a:pPr algn="ctr"/>
            <a:r>
              <a:rPr lang="en-US" sz="2600" b="1" dirty="0" smtClean="0">
                <a:solidFill>
                  <a:schemeClr val="bg1"/>
                </a:solidFill>
                <a:latin typeface="+mj-lt"/>
              </a:rPr>
              <a:t>THE I-710 CORRIDOR PROJECT</a:t>
            </a:r>
          </a:p>
          <a:p>
            <a:pPr algn="ctr"/>
            <a:r>
              <a:rPr lang="en-US" sz="2600" b="1" dirty="0" smtClean="0">
                <a:solidFill>
                  <a:schemeClr val="bg1"/>
                </a:solidFill>
                <a:latin typeface="+mj-lt"/>
              </a:rPr>
              <a:t>AND THE I-710 FREIGHT CORRIDOR</a:t>
            </a:r>
          </a:p>
          <a:p>
            <a:pPr algn="ctr"/>
            <a:endParaRPr lang="en-US" sz="2400" b="1" dirty="0">
              <a:solidFill>
                <a:schemeClr val="bg1"/>
              </a:solidFill>
              <a:latin typeface="+mj-lt"/>
            </a:endParaRPr>
          </a:p>
        </p:txBody>
      </p:sp>
      <p:pic>
        <p:nvPicPr>
          <p:cNvPr id="7" name="Picture 6" descr="Road.jpg"/>
          <p:cNvPicPr>
            <a:picLocks noChangeAspect="1"/>
          </p:cNvPicPr>
          <p:nvPr/>
        </p:nvPicPr>
        <p:blipFill>
          <a:blip r:embed="rId2" cstate="print"/>
          <a:stretch>
            <a:fillRect/>
          </a:stretch>
        </p:blipFill>
        <p:spPr>
          <a:xfrm>
            <a:off x="7162800" y="4038600"/>
            <a:ext cx="1114279" cy="1397272"/>
          </a:xfrm>
          <a:prstGeom prst="rect">
            <a:avLst/>
          </a:prstGeom>
          <a:ln w="28575">
            <a:solidFill>
              <a:srgbClr val="3B6036"/>
            </a:solidFill>
          </a:ln>
        </p:spPr>
      </p:pic>
      <p:pic>
        <p:nvPicPr>
          <p:cNvPr id="8" name="Picture 7" descr="GCCOG_CLR_LOGO.JPG"/>
          <p:cNvPicPr>
            <a:picLocks noChangeAspect="1"/>
          </p:cNvPicPr>
          <p:nvPr/>
        </p:nvPicPr>
        <p:blipFill>
          <a:blip r:embed="rId3" cstate="print"/>
          <a:stretch>
            <a:fillRect/>
          </a:stretch>
        </p:blipFill>
        <p:spPr>
          <a:xfrm>
            <a:off x="990600" y="2057400"/>
            <a:ext cx="1981200" cy="1035517"/>
          </a:xfrm>
          <a:prstGeom prst="rect">
            <a:avLst/>
          </a:prstGeom>
          <a:ln w="44450">
            <a:solidFill>
              <a:srgbClr val="3B6036"/>
            </a:solidFill>
          </a:ln>
        </p:spPr>
      </p:pic>
      <p:sp>
        <p:nvSpPr>
          <p:cNvPr id="11" name="Slide Number Placeholder 10"/>
          <p:cNvSpPr>
            <a:spLocks noGrp="1"/>
          </p:cNvSpPr>
          <p:nvPr>
            <p:ph type="sldNum" sz="quarter" idx="12"/>
          </p:nvPr>
        </p:nvSpPr>
        <p:spPr/>
        <p:txBody>
          <a:bodyPr/>
          <a:lstStyle/>
          <a:p>
            <a:fld id="{382800AA-D14F-4819-8C09-0468EE576B5C}"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TotalTime>
  <Words>3624</Words>
  <Application>Microsoft Office PowerPoint</Application>
  <PresentationFormat>On-screen Show (4:3)</PresentationFormat>
  <Paragraphs>811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TECHNOLOGY PLAN  FOR GOODS MOVEMENT: THE NEXT 10 YEARS  </vt:lpstr>
      <vt:lpstr>Slide 2</vt:lpstr>
      <vt:lpstr>GATEWAY CITIES IN REGIONAL CONTEXT </vt:lpstr>
      <vt:lpstr>GATEWAY CITIES AT THE EPICENTER  OF GOODS MOVEMENT  </vt:lpstr>
      <vt:lpstr>Slide 5</vt:lpstr>
      <vt:lpstr>HOW GOODS ARE MOVED Summary</vt:lpstr>
      <vt:lpstr> LOGISTICS INDUSTRY/GOODS MOVEMENT SIGNIFICANT IMPACTS TO GCCOG COMMUNITIES</vt:lpstr>
      <vt:lpstr>MAJOR TRANSPORTATION ROUTES FOR GOODS AND CONTAINERS TO AND FROM THE  PORTS, OFF-DOCK INTERMODAL YARDS,  WAREHOUSES and DISTRIBUTION CENTERS </vt:lpstr>
      <vt:lpstr>Slide 9</vt:lpstr>
      <vt:lpstr> </vt:lpstr>
      <vt:lpstr>I-710 FREEWAY CORRIDOR PROJECT MAJOR CORRIDOR STUDY (MCS)</vt:lpstr>
      <vt:lpstr>Slide 12</vt:lpstr>
      <vt:lpstr>   THE I-710 FREIGHT CORRIDOR PORTION OF THE I-710 CORRIDOR PROJECT </vt:lpstr>
      <vt:lpstr>Slide 14</vt:lpstr>
      <vt:lpstr>  TRANSPORTATION INITIATIVES &amp; PROJECTS INTERCONNECTING IN GATEWAY CITIES </vt:lpstr>
      <vt:lpstr>                             IN GATEWAY CITIES, WHERE DOES  TRANSPORTATION TECHNOLOGY FIT IN? </vt:lpstr>
      <vt:lpstr>Slide 17</vt:lpstr>
      <vt:lpstr>  BACKGROUND FOR  ITS FOR GOODS MOVEMENT </vt:lpstr>
      <vt:lpstr>Slide 19</vt:lpstr>
      <vt:lpstr> 13 FEASIBILITY STUDIES  </vt:lpstr>
      <vt:lpstr>   WHAT ARE THE OUTCOMES EXPECTED FROM THE GATEWAY CITIES TECHNOLOGY PLAN FOR GOODS MOVEMENT?    </vt:lpstr>
      <vt:lpstr>Slide 22</vt:lpstr>
      <vt:lpstr>Slide 23</vt:lpstr>
      <vt:lpstr>Slide 24</vt:lpstr>
      <vt:lpstr>COMMERCIAL VEHICLE  ENFORCEMENT NETWORK (CVEN)</vt:lpstr>
      <vt:lpstr>VIRTUAL SCREENING FOR  MOBILE ENFORCEMENT</vt:lpstr>
      <vt:lpstr>COMMERCIAL VEHICLE ENFORCEMENT  NETWORK MAP  Concept </vt:lpstr>
      <vt:lpstr>Slide 28</vt:lpstr>
      <vt:lpstr>I-710 FREIGHT CORRIDOR TRANSPORTATION OPTIONS &amp; ALTERNATIVES </vt:lpstr>
      <vt:lpstr>I-710 FREIGHT CORRIDOR CONTAINER TRANSPORT TECHNOLOGIES ZERO EMISSION TRUCK SUMMARY</vt:lpstr>
      <vt:lpstr>Slide 31</vt:lpstr>
      <vt:lpstr>GATEWAY CITIES TECHNOLOGY PLAN FOR GOODS MOVMENT NEXT TEN YEARS Summary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GCCOG ITS IMPLEMENTATION PLAN FOR GOODS MOVEMENT: THE NE  FREIGHT TRAVEL IN THE SMART DECADE</dc:title>
  <dc:creator>Jerry4</dc:creator>
  <cp:lastModifiedBy>Jerry4</cp:lastModifiedBy>
  <cp:revision>161</cp:revision>
  <dcterms:created xsi:type="dcterms:W3CDTF">2011-10-17T16:55:35Z</dcterms:created>
  <dcterms:modified xsi:type="dcterms:W3CDTF">2012-01-17T17:48:13Z</dcterms:modified>
</cp:coreProperties>
</file>