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4"/>
    <p:sldMasterId id="2147483677" r:id="rId5"/>
  </p:sldMasterIdLst>
  <p:notesMasterIdLst>
    <p:notesMasterId r:id="rId20"/>
  </p:notesMasterIdLst>
  <p:handoutMasterIdLst>
    <p:handoutMasterId r:id="rId21"/>
  </p:handoutMasterIdLst>
  <p:sldIdLst>
    <p:sldId id="473" r:id="rId6"/>
    <p:sldId id="503" r:id="rId7"/>
    <p:sldId id="491" r:id="rId8"/>
    <p:sldId id="489" r:id="rId9"/>
    <p:sldId id="496" r:id="rId10"/>
    <p:sldId id="494" r:id="rId11"/>
    <p:sldId id="501" r:id="rId12"/>
    <p:sldId id="495" r:id="rId13"/>
    <p:sldId id="483" r:id="rId14"/>
    <p:sldId id="487" r:id="rId15"/>
    <p:sldId id="492" r:id="rId16"/>
    <p:sldId id="498" r:id="rId17"/>
    <p:sldId id="497" r:id="rId18"/>
    <p:sldId id="500" r:id="rId19"/>
  </p:sldIdLst>
  <p:sldSz cx="9144000" cy="6858000" type="screen4x3"/>
  <p:notesSz cx="7188200" cy="9448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MS PGothic"/>
        <a:cs typeface="MS PGothic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MS PGothic"/>
        <a:cs typeface="MS PGothic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MS PGothic"/>
        <a:cs typeface="MS PGothic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MS PGothic"/>
        <a:cs typeface="MS PGothic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MS PGothic"/>
        <a:cs typeface="MS PGothic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MS PGothic"/>
        <a:cs typeface="MS PGothic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MS PGothic"/>
        <a:cs typeface="MS PGothic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MS PGothic"/>
        <a:cs typeface="MS PGothic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MS PGothic"/>
        <a:cs typeface="MS PGothic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4E96"/>
    <a:srgbClr val="000000"/>
    <a:srgbClr val="0000FF"/>
    <a:srgbClr val="336699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94" autoAdjust="0"/>
    <p:restoredTop sz="94180" autoAdjust="0"/>
  </p:normalViewPr>
  <p:slideViewPr>
    <p:cSldViewPr>
      <p:cViewPr varScale="1">
        <p:scale>
          <a:sx n="79" d="100"/>
          <a:sy n="79" d="100"/>
        </p:scale>
        <p:origin x="-11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792" y="564"/>
      </p:cViewPr>
      <p:guideLst>
        <p:guide orient="horz" pos="2976"/>
        <p:guide pos="226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146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76" tIns="46638" rIns="93276" bIns="46638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20000"/>
              </a:spcBef>
              <a:buFont typeface="Arial" charset="0"/>
              <a:buChar char="•"/>
              <a:defRPr sz="1200">
                <a:latin typeface="Arial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71938" y="0"/>
            <a:ext cx="31146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76" tIns="46638" rIns="93276" bIns="46638" numCol="1" anchor="t" anchorCtr="0" compatLnSpc="1">
            <a:prstTxWarp prst="textNoShape">
              <a:avLst/>
            </a:prstTxWarp>
          </a:bodyPr>
          <a:lstStyle>
            <a:lvl1pPr algn="r" defTabSz="933450" eaLnBrk="0" hangingPunct="0">
              <a:spcBef>
                <a:spcPct val="20000"/>
              </a:spcBef>
              <a:buFont typeface="Arial" charset="0"/>
              <a:buChar char="•"/>
              <a:defRPr sz="1200">
                <a:latin typeface="Arial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F6805CEA-ECF1-4468-80B8-A88CEF308513}" type="datetime1">
              <a:rPr lang="en-US"/>
              <a:pPr>
                <a:defRPr/>
              </a:pPr>
              <a:t>1/16/2012</a:t>
            </a:fld>
            <a:endParaRPr lang="en-US" dirty="0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4138"/>
            <a:ext cx="31146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76" tIns="46638" rIns="93276" bIns="46638" numCol="1" anchor="b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20000"/>
              </a:spcBef>
              <a:buFont typeface="Arial" charset="0"/>
              <a:buChar char="•"/>
              <a:defRPr sz="1200">
                <a:latin typeface="Arial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71938" y="8974138"/>
            <a:ext cx="31146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76" tIns="46638" rIns="93276" bIns="46638" numCol="1" anchor="b" anchorCtr="0" compatLnSpc="1">
            <a:prstTxWarp prst="textNoShape">
              <a:avLst/>
            </a:prstTxWarp>
          </a:bodyPr>
          <a:lstStyle>
            <a:lvl1pPr algn="r" defTabSz="933450" eaLnBrk="0" hangingPunct="0">
              <a:spcBef>
                <a:spcPct val="20000"/>
              </a:spcBef>
              <a:buFont typeface="Arial" charset="0"/>
              <a:buChar char="•"/>
              <a:defRPr sz="1200">
                <a:latin typeface="Arial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5A9FC8E8-B3CA-49AD-9D26-CB07B739F5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146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47" tIns="47524" rIns="95047" bIns="47524" numCol="1" anchor="t" anchorCtr="0" compatLnSpc="1">
            <a:prstTxWarp prst="textNoShape">
              <a:avLst/>
            </a:prstTxWarp>
          </a:bodyPr>
          <a:lstStyle>
            <a:lvl1pPr defTabSz="949325">
              <a:defRPr sz="1200">
                <a:latin typeface="Arial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71938" y="0"/>
            <a:ext cx="31146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47" tIns="47524" rIns="95047" bIns="47524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latin typeface="Arial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1900" y="708025"/>
            <a:ext cx="47244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9138" y="4487863"/>
            <a:ext cx="5749925" cy="42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47" tIns="47524" rIns="95047" bIns="47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4138"/>
            <a:ext cx="31146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47" tIns="47524" rIns="95047" bIns="47524" numCol="1" anchor="b" anchorCtr="0" compatLnSpc="1">
            <a:prstTxWarp prst="textNoShape">
              <a:avLst/>
            </a:prstTxWarp>
          </a:bodyPr>
          <a:lstStyle>
            <a:lvl1pPr defTabSz="949325">
              <a:defRPr sz="1200">
                <a:latin typeface="Arial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71938" y="8974138"/>
            <a:ext cx="31146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47" tIns="47524" rIns="95047" bIns="47524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latin typeface="Arial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BB04824E-4142-4262-83F5-C7DE80052F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/>
        <a:cs typeface="MS PGothic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/>
        <a:cs typeface="MS PGothic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/>
        <a:cs typeface="MS PGothic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/>
        <a:cs typeface="MS PGothic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/>
        <a:cs typeface="MS PGothic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33488" y="709613"/>
            <a:ext cx="4724400" cy="3543300"/>
          </a:xfrm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xfrm>
            <a:off x="719138" y="4489450"/>
            <a:ext cx="5749925" cy="4249738"/>
          </a:xfrm>
          <a:noFill/>
          <a:ln/>
        </p:spPr>
        <p:txBody>
          <a:bodyPr lIns="94987" tIns="47493" rIns="94987" bIns="47493"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139" y="4487863"/>
            <a:ext cx="5749925" cy="4567774"/>
          </a:xfrm>
          <a:noFill/>
          <a:ln/>
        </p:spPr>
        <p:txBody>
          <a:bodyPr/>
          <a:lstStyle/>
          <a:p>
            <a:r>
              <a:rPr lang="en-US" dirty="0" smtClean="0"/>
              <a:t>The DMA freight problem</a:t>
            </a:r>
            <a:r>
              <a:rPr lang="en-US" dirty="0"/>
              <a:t>…. </a:t>
            </a:r>
            <a:endParaRPr lang="en-US" dirty="0" smtClean="0"/>
          </a:p>
          <a:p>
            <a:r>
              <a:rPr lang="en-US" dirty="0" smtClean="0"/>
              <a:t>The DMA Program proposes a solution to address the lack </a:t>
            </a:r>
            <a:r>
              <a:rPr lang="en-US" dirty="0"/>
              <a:t>of freight </a:t>
            </a:r>
            <a:r>
              <a:rPr lang="en-US" dirty="0" smtClean="0"/>
              <a:t>advanced traveler information by enabling </a:t>
            </a:r>
            <a:r>
              <a:rPr lang="en-US" dirty="0"/>
              <a:t>the development of </a:t>
            </a:r>
            <a:r>
              <a:rPr lang="en-US" b="1" dirty="0" smtClean="0"/>
              <a:t>freight-related (real-time)  </a:t>
            </a:r>
            <a:r>
              <a:rPr lang="en-US" b="1" dirty="0"/>
              <a:t>information applications</a:t>
            </a:r>
            <a:r>
              <a:rPr lang="en-US" dirty="0"/>
              <a:t>, including freight-specific </a:t>
            </a:r>
            <a:r>
              <a:rPr lang="en-US" b="1" dirty="0" smtClean="0"/>
              <a:t>dynamic route </a:t>
            </a:r>
            <a:r>
              <a:rPr lang="en-US" b="1" dirty="0"/>
              <a:t>guidance</a:t>
            </a:r>
            <a:r>
              <a:rPr lang="en-US" dirty="0"/>
              <a:t> applications and coordinated load </a:t>
            </a:r>
            <a:r>
              <a:rPr lang="en-US" dirty="0" smtClean="0"/>
              <a:t>management (</a:t>
            </a:r>
            <a:r>
              <a:rPr lang="en-US" b="1" dirty="0" smtClean="0"/>
              <a:t>drayage optimization</a:t>
            </a:r>
            <a:r>
              <a:rPr lang="en-US" dirty="0" smtClean="0"/>
              <a:t>) </a:t>
            </a:r>
            <a:r>
              <a:rPr lang="en-US" dirty="0"/>
              <a:t>to reduce empty loads using an open data/open source approach to engage researchers and the private-sector to spur innovation</a:t>
            </a:r>
            <a:r>
              <a:rPr lang="en-US" dirty="0" smtClean="0"/>
              <a:t>.</a:t>
            </a:r>
          </a:p>
          <a:p>
            <a:r>
              <a:rPr lang="en-US"/>
              <a:t>Briefly mention pilot C-TIP project results…</a:t>
            </a:r>
          </a:p>
          <a:p>
            <a:r>
              <a:rPr lang="en-US" dirty="0" smtClean="0"/>
              <a:t>Commercially-available </a:t>
            </a:r>
            <a:r>
              <a:rPr lang="en-US" dirty="0"/>
              <a:t>and custom developed products are on the market today for freight ATIS, route guidance and drayage optimization, and some state DOTs have limited freight-specific information on websites and provide this information to subscribers, </a:t>
            </a:r>
            <a:r>
              <a:rPr lang="en-US" dirty="0" smtClean="0"/>
              <a:t>but more freight-specific information and sharing of this information is needed.</a:t>
            </a:r>
          </a:p>
          <a:p>
            <a:r>
              <a:rPr lang="en-US" dirty="0" smtClean="0"/>
              <a:t>The idea is to </a:t>
            </a:r>
            <a:r>
              <a:rPr lang="en-US" dirty="0"/>
              <a:t>incorporate more freight-specific information and spur innovation to make information more broadly available to the freight industry </a:t>
            </a:r>
            <a:r>
              <a:rPr lang="en-US" dirty="0" smtClean="0"/>
              <a:t>(including smaller </a:t>
            </a:r>
            <a:r>
              <a:rPr lang="en-US" dirty="0"/>
              <a:t>companies, owner-operators</a:t>
            </a:r>
            <a:r>
              <a:rPr lang="en-US" dirty="0" smtClean="0"/>
              <a:t>).  What is needed? Examples include specialized </a:t>
            </a:r>
            <a:r>
              <a:rPr lang="en-US" dirty="0"/>
              <a:t>freight operations information such as truck rest stops/areas, real-time truck-specific work zone and route restrictions, OS/OW </a:t>
            </a:r>
            <a:r>
              <a:rPr lang="en-US" dirty="0" smtClean="0"/>
              <a:t>restrictions, predicted travel times, </a:t>
            </a:r>
            <a:r>
              <a:rPr lang="en-US" dirty="0"/>
              <a:t>and performance measure monitoring (e.g., wait times, number of bobtail trips, air quality</a:t>
            </a:r>
            <a:r>
              <a:rPr lang="en-US" dirty="0" smtClean="0"/>
              <a:t>). Information sharing is needed to optimize drayage operations so that load movements are coordinated between freight facilities, max loaded trips/min empty trips…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052"/>
            <a:fld id="{E8040CBE-2D9D-4172-A823-08B8AFCFD790}" type="slidenum">
              <a:rPr lang="en-US" smtClean="0">
                <a:latin typeface="Gill Sans"/>
                <a:ea typeface="ヒラギノ角ゴ ProN W3"/>
                <a:cs typeface="ヒラギノ角ゴ ProN W3"/>
                <a:sym typeface="Gill Sans"/>
              </a:rPr>
              <a:pPr defTabSz="948052"/>
              <a:t>3</a:t>
            </a:fld>
            <a:endParaRPr lang="en-US" dirty="0" smtClean="0"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8229600" cy="4068763"/>
          </a:xfrm>
        </p:spPr>
        <p:txBody>
          <a:bodyPr vert="eaVert"/>
          <a:lstStyle>
            <a:lvl1pPr>
              <a:defRPr sz="1600"/>
            </a:lvl1pPr>
            <a:lvl2pPr>
              <a:defRPr sz="1600"/>
            </a:lvl2pPr>
            <a:lvl3pPr marL="658368"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6800"/>
            <a:ext cx="2057400" cy="4754563"/>
          </a:xfrm>
          <a:prstGeom prst="rect">
            <a:avLst/>
          </a:prstGeom>
        </p:spPr>
        <p:txBody>
          <a:bodyPr vert="eaVert"/>
          <a:lstStyle>
            <a:lvl1pPr>
              <a:defRPr b="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6019800" cy="4754563"/>
          </a:xfrm>
        </p:spPr>
        <p:txBody>
          <a:bodyPr vert="eaVert"/>
          <a:lstStyle>
            <a:lvl1pPr>
              <a:defRPr sz="1600"/>
            </a:lvl1pPr>
            <a:lvl2pPr marL="658368"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84048" indent="-21031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1031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1031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0704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0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57200" y="1295400"/>
            <a:ext cx="4038600" cy="4525963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84048" indent="-21031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1031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1031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0704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648200" y="1295400"/>
            <a:ext cx="4038600" cy="4525963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84048" indent="-21031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1031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1031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0704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46125" y="3694113"/>
            <a:ext cx="5349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18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533400" y="990600"/>
            <a:ext cx="82296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1400" i="1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8610600" y="6410325"/>
            <a:ext cx="3810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A5A1414B-21EB-4B5F-A9D9-9C286EDD4CCB}" type="slidenum">
              <a:rPr lang="en-US" sz="1200">
                <a:latin typeface="Arial" charset="0"/>
                <a:ea typeface="ＭＳ Ｐゴシック" pitchFamily="-112" charset="-128"/>
                <a:cs typeface="+mn-cs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200" dirty="0"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400800" y="6477000"/>
            <a:ext cx="2514600" cy="214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ts val="900"/>
              </a:lnSpc>
              <a:buFont typeface="Arial" charset="0"/>
              <a:buNone/>
              <a:defRPr/>
            </a:pPr>
            <a:r>
              <a:rPr lang="en-US" sz="1000" b="1" dirty="0">
                <a:latin typeface="Arial" charset="0"/>
                <a:ea typeface="ＭＳ Ｐゴシック" pitchFamily="-112" charset="-128"/>
                <a:cs typeface="+mn-cs"/>
              </a:rPr>
              <a:t>U.S. Department of Transportation</a:t>
            </a:r>
          </a:p>
        </p:txBody>
      </p:sp>
      <p:pic>
        <p:nvPicPr>
          <p:cNvPr id="11" name="Picture 11" descr="Triscallion_Blac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6430963"/>
            <a:ext cx="2746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8080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3657600" cy="609600"/>
          </a:xfrm>
          <a:solidFill>
            <a:srgbClr val="064E96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28801"/>
            <a:ext cx="3657600" cy="3657600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425" y="1219200"/>
            <a:ext cx="3660775" cy="609600"/>
          </a:xfrm>
          <a:solidFill>
            <a:srgbClr val="064E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0" indent="0">
              <a:buNone/>
              <a:defRPr lang="en-US" sz="1400" b="1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5" y="1828801"/>
            <a:ext cx="3660775" cy="3657600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3525"/>
            <a:ext cx="3008313" cy="450475"/>
          </a:xfrm>
        </p:spPr>
        <p:txBody>
          <a:bodyPr anchor="b"/>
          <a:lstStyle>
            <a:lvl1pPr algn="l">
              <a:defRPr sz="16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85186"/>
            <a:ext cx="3008313" cy="46632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3581400" y="1066800"/>
            <a:ext cx="5105400" cy="5181600"/>
          </a:xfrm>
          <a:ln>
            <a:noFill/>
          </a:ln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593725"/>
          </a:xfrm>
          <a:prstGeom prst="rect">
            <a:avLst/>
          </a:prstGeom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/>
          <a:lstStyle>
            <a:lvl2pPr marL="658368"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201"/>
            <a:ext cx="5486400" cy="38893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Vertical Text Placeholder 2"/>
          <p:cNvSpPr>
            <a:spLocks noGrp="1"/>
          </p:cNvSpPr>
          <p:nvPr>
            <p:ph type="body" orient="vert" idx="10"/>
          </p:nvPr>
        </p:nvSpPr>
        <p:spPr>
          <a:xfrm>
            <a:off x="457200" y="1295400"/>
            <a:ext cx="8229600" cy="4572000"/>
          </a:xfrm>
        </p:spPr>
        <p:txBody>
          <a:bodyPr vert="eaVert"/>
          <a:lstStyle>
            <a:lvl1pPr marL="384048" indent="-210312">
              <a:defRPr/>
            </a:lvl1pPr>
            <a:lvl2pPr marL="594360">
              <a:defRPr/>
            </a:lvl2pPr>
            <a:lvl3pPr marL="804672">
              <a:defRPr/>
            </a:lvl3pPr>
            <a:lvl4pPr marL="1042416">
              <a:defRPr/>
            </a:lvl4pPr>
            <a:lvl5pPr marL="1298448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8199"/>
            <a:ext cx="2057400" cy="4983163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199"/>
            <a:ext cx="6019800" cy="4983163"/>
          </a:xfrm>
        </p:spPr>
        <p:txBody>
          <a:bodyPr vert="eaVert"/>
          <a:lstStyle>
            <a:lvl1pPr marL="384048" indent="-210312">
              <a:defRPr/>
            </a:lvl1pPr>
            <a:lvl2pPr marL="594360">
              <a:defRPr/>
            </a:lvl2pPr>
            <a:lvl3pPr marL="804672">
              <a:defRPr/>
            </a:lvl3pPr>
            <a:lvl4pPr marL="1042416">
              <a:defRPr/>
            </a:lvl4pPr>
            <a:lvl5pPr marL="1298448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0975"/>
            <a:ext cx="82296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563562"/>
          </a:xfrm>
          <a:prstGeom prst="rect">
            <a:avLst/>
          </a:prstGeom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144963"/>
          </a:xfrm>
        </p:spPr>
        <p:txBody>
          <a:bodyPr/>
          <a:lstStyle>
            <a:lvl1pPr>
              <a:defRPr sz="1600"/>
            </a:lvl1pPr>
            <a:lvl2pPr marL="658368"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144963"/>
          </a:xfrm>
        </p:spPr>
        <p:txBody>
          <a:bodyPr/>
          <a:lstStyle>
            <a:lvl1pPr>
              <a:defRPr sz="1600"/>
            </a:lvl1pPr>
            <a:lvl2pPr marL="658368"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639762"/>
          </a:xfrm>
          <a:prstGeom prst="rect">
            <a:avLst/>
          </a:prstGeom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74838"/>
            <a:ext cx="4040188" cy="639762"/>
          </a:xfrm>
          <a:solidFill>
            <a:srgbClr val="064E96"/>
          </a:solidFill>
          <a:ln w="9525">
            <a:solidFill>
              <a:srgbClr val="000000"/>
            </a:solidFill>
          </a:ln>
        </p:spPr>
        <p:txBody>
          <a:bodyPr anchor="b"/>
          <a:lstStyle>
            <a:lvl1pPr marL="0" indent="0">
              <a:buNone/>
              <a:defRPr sz="16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599"/>
            <a:ext cx="4040188" cy="3657601"/>
          </a:xfrm>
          <a:ln w="9525">
            <a:solidFill>
              <a:srgbClr val="000000"/>
            </a:solidFill>
          </a:ln>
        </p:spPr>
        <p:txBody>
          <a:bodyPr/>
          <a:lstStyle>
            <a:lvl1pPr>
              <a:defRPr sz="1600"/>
            </a:lvl1pPr>
            <a:lvl2pPr marL="658368"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74838"/>
            <a:ext cx="4041775" cy="639762"/>
          </a:xfrm>
          <a:solidFill>
            <a:srgbClr val="064E96"/>
          </a:solidFill>
          <a:ln w="9525">
            <a:solidFill>
              <a:srgbClr val="000000"/>
            </a:solidFill>
          </a:ln>
        </p:spPr>
        <p:txBody>
          <a:bodyPr anchor="b"/>
          <a:lstStyle>
            <a:lvl1pPr marL="0" indent="0">
              <a:buNone/>
              <a:defRPr sz="16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599"/>
            <a:ext cx="4041775" cy="3657601"/>
          </a:xfrm>
          <a:ln w="9525">
            <a:solidFill>
              <a:srgbClr val="000000"/>
            </a:solidFill>
          </a:ln>
        </p:spPr>
        <p:txBody>
          <a:bodyPr/>
          <a:lstStyle>
            <a:lvl1pPr>
              <a:defRPr sz="1600"/>
            </a:lvl1pPr>
            <a:lvl2pPr marL="658368"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563562"/>
          </a:xfrm>
          <a:prstGeom prst="rect">
            <a:avLst/>
          </a:prstGeom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762000"/>
          </a:xfrm>
          <a:prstGeom prst="rect">
            <a:avLst/>
          </a:prstGeom>
        </p:spPr>
        <p:txBody>
          <a:bodyPr anchor="b"/>
          <a:lstStyle>
            <a:lvl1pPr algn="l">
              <a:defRPr sz="1600" b="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0"/>
            <a:ext cx="5111750" cy="5059363"/>
          </a:xfrm>
        </p:spPr>
        <p:txBody>
          <a:bodyPr/>
          <a:lstStyle>
            <a:lvl1pPr>
              <a:defRPr sz="1600"/>
            </a:lvl1pPr>
            <a:lvl2pPr marL="658368"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3008313" cy="42211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600" b="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76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MAIN HEADING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5" descr="bg_site_header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/>
          <a:cs typeface="MS P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  <a:ea typeface="MS PGothic"/>
          <a:cs typeface="MS PGothic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  <a:ea typeface="MS PGothic"/>
          <a:cs typeface="MS PGothic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  <a:ea typeface="MS PGothic"/>
          <a:cs typeface="MS PGothic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  <a:ea typeface="MS PGothic"/>
          <a:cs typeface="MS PGothic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MS PGothic"/>
          <a:cs typeface="MS PGothic"/>
        </a:defRPr>
      </a:lvl1pPr>
      <a:lvl2pPr marL="657225" indent="-285750" algn="l" rtl="0" eaLnBrk="0" fontAlgn="base" hangingPunct="0">
        <a:spcBef>
          <a:spcPct val="20000"/>
        </a:spcBef>
        <a:spcAft>
          <a:spcPct val="0"/>
        </a:spcAft>
        <a:buSzPct val="65000"/>
        <a:buFont typeface="Arial Unicode MS" pitchFamily="34" charset="-128"/>
        <a:buChar char="□"/>
        <a:defRPr sz="1600">
          <a:solidFill>
            <a:schemeClr val="tx1"/>
          </a:solidFill>
          <a:latin typeface="+mn-lt"/>
          <a:ea typeface="MS PGothic"/>
          <a:cs typeface="MS PGothic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Arial Unicode MS" pitchFamily="34" charset="-128"/>
        <a:buChar char="■"/>
        <a:defRPr sz="1600">
          <a:solidFill>
            <a:schemeClr val="tx1"/>
          </a:solidFill>
          <a:latin typeface="+mn-lt"/>
          <a:ea typeface="MS PGothic"/>
          <a:cs typeface="MS PGothic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  <a:ea typeface="MS PGothic"/>
          <a:cs typeface="MS PGothic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/>
          <a:cs typeface="MS PGothic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MAIN HEADING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46125" y="3694113"/>
            <a:ext cx="5349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18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4103" name="Line 7"/>
          <p:cNvSpPr>
            <a:spLocks noChangeShapeType="1"/>
          </p:cNvSpPr>
          <p:nvPr userDrawn="1"/>
        </p:nvSpPr>
        <p:spPr bwMode="auto">
          <a:xfrm>
            <a:off x="533400" y="990600"/>
            <a:ext cx="82296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1400" i="1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 userDrawn="1"/>
        </p:nvSpPr>
        <p:spPr bwMode="auto">
          <a:xfrm>
            <a:off x="8610600" y="6410325"/>
            <a:ext cx="3810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7632901A-8C79-4971-811B-95310A02A8E6}" type="slidenum">
              <a:rPr lang="en-US" sz="1200">
                <a:latin typeface="Arial" charset="0"/>
                <a:ea typeface="ＭＳ Ｐゴシック" pitchFamily="-112" charset="-128"/>
                <a:cs typeface="+mn-cs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200" dirty="0"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400800" y="6477000"/>
            <a:ext cx="2514600" cy="214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ts val="900"/>
              </a:lnSpc>
              <a:buFont typeface="Arial" charset="0"/>
              <a:buNone/>
              <a:defRPr/>
            </a:pPr>
            <a:r>
              <a:rPr lang="en-US" sz="1000" b="1" dirty="0">
                <a:latin typeface="Arial" charset="0"/>
                <a:ea typeface="ＭＳ Ｐゴシック" pitchFamily="-112" charset="-128"/>
                <a:cs typeface="+mn-cs"/>
              </a:rPr>
              <a:t>U.S. Department of Transportation</a:t>
            </a:r>
          </a:p>
        </p:txBody>
      </p:sp>
      <p:pic>
        <p:nvPicPr>
          <p:cNvPr id="2056" name="Picture 11" descr="Triscallion_Black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72200" y="6430963"/>
            <a:ext cx="2746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25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S PGothic"/>
          <a:cs typeface="MS P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MS PGothic"/>
          <a:cs typeface="MS PGothic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MS PGothic"/>
          <a:cs typeface="MS PGothic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MS PGothic"/>
          <a:cs typeface="MS PGothic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MS PGothic"/>
          <a:cs typeface="MS PGothic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171450" indent="-1714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MS PGothic"/>
          <a:cs typeface="MS PGothic"/>
        </a:defRPr>
      </a:lvl1pPr>
      <a:lvl2pPr marL="392113" indent="-209550" algn="l" rtl="0" eaLnBrk="0" fontAlgn="base" hangingPunct="0">
        <a:spcBef>
          <a:spcPct val="20000"/>
        </a:spcBef>
        <a:spcAft>
          <a:spcPct val="0"/>
        </a:spcAft>
        <a:buSzPct val="65000"/>
        <a:buFont typeface="Arial Unicode MS" pitchFamily="34" charset="-128"/>
        <a:buChar char="□"/>
        <a:defRPr sz="1600">
          <a:solidFill>
            <a:schemeClr val="tx1"/>
          </a:solidFill>
          <a:latin typeface="+mn-lt"/>
          <a:ea typeface="MS PGothic"/>
          <a:cs typeface="MS PGothic"/>
        </a:defRPr>
      </a:lvl2pPr>
      <a:lvl3pPr marL="620713" indent="-2095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▪"/>
        <a:defRPr sz="1600">
          <a:solidFill>
            <a:schemeClr val="tx1"/>
          </a:solidFill>
          <a:latin typeface="+mn-lt"/>
          <a:ea typeface="MS PGothic"/>
          <a:cs typeface="MS PGothic"/>
        </a:defRPr>
      </a:lvl3pPr>
      <a:lvl4pPr marL="839788" indent="-2095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  <a:ea typeface="MS PGothic"/>
          <a:cs typeface="MS PGothic"/>
        </a:defRPr>
      </a:lvl4pPr>
      <a:lvl5pPr marL="1041400" indent="-20955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/>
          <a:cs typeface="MS PGothic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randy.butler@dot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wmf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2"/>
          <p:cNvSpPr>
            <a:spLocks noGrp="1"/>
          </p:cNvSpPr>
          <p:nvPr>
            <p:ph type="subTitle" idx="4294967295"/>
          </p:nvPr>
        </p:nvSpPr>
        <p:spPr>
          <a:xfrm>
            <a:off x="1447800" y="3276600"/>
            <a:ext cx="6145213" cy="27305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2800" b="1" i="1" dirty="0" smtClean="0"/>
              <a:t>Freight Advanced Traveler Information Systems and Cross Town Improvement Project</a:t>
            </a:r>
            <a:endParaRPr lang="en-US" sz="1050" b="1" i="1" dirty="0" smtClean="0"/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1100" b="1" i="1" dirty="0" smtClean="0"/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2800" b="1" dirty="0" smtClean="0"/>
              <a:t>Randy Butler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2800" b="1" dirty="0" smtClean="0"/>
              <a:t>January 18, 2012</a:t>
            </a:r>
            <a:endParaRPr lang="en-US" sz="2800" b="1" dirty="0" smtClean="0"/>
          </a:p>
          <a:p>
            <a:pPr marL="0" indent="0" algn="ctr"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4099" name="Rectangle 8"/>
          <p:cNvSpPr>
            <a:spLocks noChangeArrowheads="1"/>
          </p:cNvSpPr>
          <p:nvPr/>
        </p:nvSpPr>
        <p:spPr bwMode="auto">
          <a:xfrm>
            <a:off x="2057400" y="1752600"/>
            <a:ext cx="502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</a:rPr>
              <a:t>Freight Dynamic Mobility Applications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81000" y="1524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200" b="1" kern="0" dirty="0" smtClean="0">
                <a:solidFill>
                  <a:schemeClr val="tx2"/>
                </a:solidFill>
                <a:latin typeface="+mj-lt"/>
              </a:rPr>
              <a:t>Freight Dynamic Route Guidance</a:t>
            </a:r>
            <a:endParaRPr lang="en-US" sz="3200" b="1" kern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1371600"/>
            <a:ext cx="85344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1963" indent="-23495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b="1" kern="0" dirty="0" smtClean="0">
                <a:latin typeface="+mn-lt"/>
              </a:rPr>
              <a:t>Problem </a:t>
            </a:r>
            <a:r>
              <a:rPr lang="en-US" sz="2400" b="1" kern="0" dirty="0">
                <a:latin typeface="+mn-lt"/>
              </a:rPr>
              <a:t>Addressed:</a:t>
            </a:r>
          </a:p>
          <a:p>
            <a:pPr marL="687388" lvl="1" indent="-22225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Lack of awareness of the best routes along congested corridors result in increased delays and costs to freight 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traffic</a:t>
            </a:r>
            <a:endParaRPr lang="en-US" sz="2400" kern="0" dirty="0">
              <a:latin typeface="+mn-lt"/>
            </a:endParaRPr>
          </a:p>
          <a:p>
            <a:pPr marL="461963" indent="-23495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b="1" kern="0" dirty="0">
                <a:latin typeface="+mn-lt"/>
              </a:rPr>
              <a:t>Description</a:t>
            </a:r>
          </a:p>
          <a:p>
            <a:pPr marL="687388" lvl="1" indent="-230188"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Road Construction</a:t>
            </a:r>
          </a:p>
          <a:p>
            <a:pPr marL="687388" lvl="1" indent="-230188"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Traffic Congestion</a:t>
            </a:r>
          </a:p>
          <a:p>
            <a:pPr marL="687388" lvl="1" indent="-230188"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Predicted Travel Times</a:t>
            </a:r>
          </a:p>
          <a:p>
            <a:pPr marL="687388" lvl="1" indent="-230188"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Freight Traveler Specific</a:t>
            </a:r>
          </a:p>
          <a:p>
            <a:pPr marL="687388" lvl="1" indent="-230188"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Build </a:t>
            </a:r>
            <a:r>
              <a:rPr lang="en-US" sz="2400" dirty="0">
                <a:solidFill>
                  <a:schemeClr val="tx2"/>
                </a:solidFill>
                <a:latin typeface="+mn-lt"/>
              </a:rPr>
              <a:t>on the C-TIP Real Time Traffic Monitoring (RTTM) and Dynamic Route Guidance (DRG) applications for best route between freight facilities </a:t>
            </a:r>
          </a:p>
          <a:p>
            <a:pPr marL="687388" lvl="1" indent="-230188">
              <a:defRPr/>
            </a:pPr>
            <a:endParaRPr lang="en-US" sz="2400" kern="0" dirty="0">
              <a:latin typeface="+mn-lt"/>
            </a:endParaRPr>
          </a:p>
          <a:p>
            <a:pPr marL="628650" lvl="1" indent="-17145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latin typeface="+mn-lt"/>
            </a:endParaRPr>
          </a:p>
          <a:p>
            <a:pPr marL="171450" indent="-17145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81000" y="1524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200" b="1" kern="0" dirty="0" smtClean="0">
                <a:solidFill>
                  <a:schemeClr val="tx2"/>
                </a:solidFill>
                <a:latin typeface="+mj-lt"/>
              </a:rPr>
              <a:t>Drayage Optimization</a:t>
            </a:r>
            <a:endParaRPr lang="en-US" sz="3200" b="1" kern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1371600"/>
            <a:ext cx="85344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1963" indent="-23495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b="1" kern="0" dirty="0" smtClean="0">
                <a:latin typeface="+mn-lt"/>
              </a:rPr>
              <a:t>Problem </a:t>
            </a:r>
            <a:r>
              <a:rPr lang="en-US" sz="2400" b="1" kern="0" dirty="0">
                <a:latin typeface="+mn-lt"/>
              </a:rPr>
              <a:t>Addressed</a:t>
            </a:r>
          </a:p>
          <a:p>
            <a:pPr marL="687388" lvl="1" indent="-22225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Reduce freight delays 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to </a:t>
            </a:r>
            <a:r>
              <a:rPr lang="en-US" sz="2400" dirty="0">
                <a:solidFill>
                  <a:schemeClr val="tx2"/>
                </a:solidFill>
                <a:latin typeface="+mn-lt"/>
              </a:rPr>
              <a:t>ensure uninterrupted operations within the terminal/warehouse </a:t>
            </a:r>
            <a:endParaRPr lang="en-US" sz="2400" dirty="0" smtClean="0">
              <a:solidFill>
                <a:schemeClr val="tx2"/>
              </a:solidFill>
              <a:latin typeface="+mn-lt"/>
            </a:endParaRPr>
          </a:p>
          <a:p>
            <a:pPr marL="687388" lvl="1" indent="-22225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 marL="461963" indent="-23495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b="1" kern="0" dirty="0">
                <a:latin typeface="+mn-lt"/>
              </a:rPr>
              <a:t>Description</a:t>
            </a:r>
          </a:p>
          <a:p>
            <a:pPr marL="687388" lvl="1" indent="-230188"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Optimize drayage operations so that load movements are coordinated between freight facilities</a:t>
            </a:r>
          </a:p>
          <a:p>
            <a:pPr marL="687388" lvl="1" indent="-230188">
              <a:buFont typeface="Wingdings" pitchFamily="2" charset="2"/>
              <a:buChar char="§"/>
              <a:defRPr/>
            </a:pPr>
            <a:r>
              <a:rPr lang="en-US" sz="2400" kern="0" dirty="0" smtClean="0">
                <a:latin typeface="+mn-lt"/>
              </a:rPr>
              <a:t>Maximize Loaded Trips and Minimize Empty Trips </a:t>
            </a:r>
            <a:endParaRPr lang="en-US" sz="2400" kern="0" dirty="0">
              <a:latin typeface="+mn-lt"/>
            </a:endParaRPr>
          </a:p>
          <a:p>
            <a:pPr marL="687388" lvl="1" indent="-230188">
              <a:buFont typeface="Wingdings" pitchFamily="2" charset="2"/>
              <a:buChar char="§"/>
              <a:defRPr/>
            </a:pPr>
            <a:r>
              <a:rPr lang="en-US" sz="2400" kern="0" dirty="0" smtClean="0">
                <a:latin typeface="+mn-lt"/>
              </a:rPr>
              <a:t>Port and Intermodal Gate Processing Information</a:t>
            </a:r>
          </a:p>
          <a:p>
            <a:pPr marL="687388" lvl="1" indent="-230188">
              <a:buFont typeface="Wingdings" pitchFamily="2" charset="2"/>
              <a:buChar char="§"/>
              <a:defRPr/>
            </a:pPr>
            <a:endParaRPr lang="en-US" sz="2400" kern="0" dirty="0">
              <a:latin typeface="+mn-lt"/>
            </a:endParaRPr>
          </a:p>
          <a:p>
            <a:pPr marL="628650" lvl="1" indent="-17145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latin typeface="+mn-lt"/>
            </a:endParaRPr>
          </a:p>
          <a:p>
            <a:pPr marL="171450" indent="-17145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15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1391587"/>
            <a:ext cx="3048000" cy="5279036"/>
          </a:xfrm>
          <a:prstGeom prst="rect">
            <a:avLst/>
          </a:prstGeom>
        </p:spPr>
      </p:pic>
      <p:pic>
        <p:nvPicPr>
          <p:cNvPr id="3" name="Content Placeholder 6" descr="phone ctip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371600"/>
            <a:ext cx="301625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4" name="Rounded Rectangular Callout 3"/>
          <p:cNvSpPr/>
          <p:nvPr/>
        </p:nvSpPr>
        <p:spPr>
          <a:xfrm>
            <a:off x="3733800" y="5105400"/>
            <a:ext cx="1828800" cy="1447800"/>
          </a:xfrm>
          <a:prstGeom prst="wedgeRoundRectCallout">
            <a:avLst>
              <a:gd name="adj1" fmla="val -189811"/>
              <a:gd name="adj2" fmla="val -85169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Select the </a:t>
            </a:r>
            <a:r>
              <a:rPr lang="en-US" b="1" dirty="0" smtClean="0">
                <a:solidFill>
                  <a:schemeClr val="tx1"/>
                </a:solidFill>
              </a:rPr>
              <a:t>“FRATIS” application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 smtClean="0">
                <a:solidFill>
                  <a:schemeClr val="tx1"/>
                </a:solidFill>
              </a:rPr>
              <a:t>iPhone </a:t>
            </a:r>
            <a:r>
              <a:rPr lang="en-US" sz="2400" b="1" dirty="0" smtClean="0"/>
              <a:t>/ Android Applications</a:t>
            </a:r>
          </a:p>
          <a:p>
            <a:r>
              <a:rPr lang="en-US" sz="2400" b="1" dirty="0" smtClean="0"/>
              <a:t>Systems built to avoid </a:t>
            </a:r>
            <a:r>
              <a:rPr lang="en-US" sz="2400" b="1" i="0" dirty="0" smtClean="0">
                <a:solidFill>
                  <a:schemeClr val="tx1"/>
                </a:solidFill>
              </a:rPr>
              <a:t>DRIVER DISTRATION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latin typeface="Arial" charset="0"/>
                <a:cs typeface="Arial" charset="0"/>
              </a:rPr>
              <a:t>FRATIS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Arial" charset="0"/>
                <a:ea typeface="MS PGothic"/>
                <a:cs typeface="Arial" charset="0"/>
              </a:rPr>
              <a:t>Operating Scenario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MS PGothic"/>
                <a:cs typeface="Arial" charset="0"/>
              </a:rPr>
              <a:t/>
            </a:r>
            <a:b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MS PGothic"/>
                <a:cs typeface="Arial" charset="0"/>
              </a:rPr>
            </a:br>
            <a:endParaRPr kumimoji="0" lang="en-US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MS PGothic"/>
              <a:cs typeface="MS PGothic"/>
            </a:endParaRPr>
          </a:p>
        </p:txBody>
      </p:sp>
      <p:pic>
        <p:nvPicPr>
          <p:cNvPr id="90" name="Picture 76" descr="mapprint?c=-94543533,39136452&amp;r=702,702&amp;z=6&amp;l=-95118330,39344930,33"/>
          <p:cNvPicPr>
            <a:picLocks noChangeAspect="1" noChangeArrowheads="1"/>
          </p:cNvPicPr>
          <p:nvPr/>
        </p:nvPicPr>
        <p:blipFill>
          <a:blip r:embed="rId2" cstate="print"/>
          <a:srcRect l="13129" t="17545" r="16620" b="22769"/>
          <a:stretch>
            <a:fillRect/>
          </a:stretch>
        </p:blipFill>
        <p:spPr bwMode="auto">
          <a:xfrm>
            <a:off x="3717926" y="2136775"/>
            <a:ext cx="4697412" cy="3990975"/>
          </a:xfrm>
          <a:prstGeom prst="rect">
            <a:avLst/>
          </a:prstGeom>
          <a:noFill/>
          <a:ln w="9525" algn="ctr">
            <a:solidFill>
              <a:srgbClr val="0033CC"/>
            </a:solidFill>
            <a:miter lim="800000"/>
            <a:headEnd/>
            <a:tailEnd/>
          </a:ln>
        </p:spPr>
      </p:pic>
      <p:sp>
        <p:nvSpPr>
          <p:cNvPr id="91" name="AutoShape 6"/>
          <p:cNvSpPr>
            <a:spLocks noChangeArrowheads="1"/>
          </p:cNvSpPr>
          <p:nvPr/>
        </p:nvSpPr>
        <p:spPr bwMode="auto">
          <a:xfrm>
            <a:off x="4602163" y="1335088"/>
            <a:ext cx="854075" cy="554037"/>
          </a:xfrm>
          <a:prstGeom prst="wedgeEllipseCallout">
            <a:avLst>
              <a:gd name="adj1" fmla="val -33273"/>
              <a:gd name="adj2" fmla="val 9727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 dirty="0"/>
              <a:t>WDU</a:t>
            </a:r>
          </a:p>
        </p:txBody>
      </p:sp>
      <p:pic>
        <p:nvPicPr>
          <p:cNvPr id="92" name="Picture 12" descr="HH0095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4625" y="4891088"/>
            <a:ext cx="2587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" name="AutoShape 13"/>
          <p:cNvSpPr>
            <a:spLocks noChangeArrowheads="1"/>
          </p:cNvSpPr>
          <p:nvPr/>
        </p:nvSpPr>
        <p:spPr bwMode="auto">
          <a:xfrm>
            <a:off x="5735638" y="4140200"/>
            <a:ext cx="287337" cy="309563"/>
          </a:xfrm>
          <a:prstGeom prst="diamond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/>
              <a:t>!</a:t>
            </a:r>
          </a:p>
        </p:txBody>
      </p:sp>
      <p:pic>
        <p:nvPicPr>
          <p:cNvPr id="94" name="Picture 14" descr="j02335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0863" y="1524000"/>
            <a:ext cx="1309687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16" descr="j031825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83100" y="2095500"/>
            <a:ext cx="3143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Oval 25"/>
          <p:cNvSpPr>
            <a:spLocks noChangeArrowheads="1"/>
          </p:cNvSpPr>
          <p:nvPr/>
        </p:nvSpPr>
        <p:spPr bwMode="auto">
          <a:xfrm>
            <a:off x="4300538" y="1938338"/>
            <a:ext cx="723900" cy="723900"/>
          </a:xfrm>
          <a:prstGeom prst="ellipse">
            <a:avLst/>
          </a:prstGeom>
          <a:noFill/>
          <a:ln w="28575">
            <a:solidFill>
              <a:srgbClr val="66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40000"/>
              </a:lnSpc>
              <a:spcBef>
                <a:spcPct val="20000"/>
              </a:spcBef>
              <a:buClr>
                <a:schemeClr val="accent1"/>
              </a:buClr>
              <a:buFont typeface="Monotype Sorts"/>
              <a:buChar char="w"/>
            </a:pPr>
            <a:endParaRPr lang="en-US" sz="1200" i="1" dirty="0">
              <a:latin typeface="Microsoft Sans Serif" pitchFamily="34" charset="0"/>
            </a:endParaRPr>
          </a:p>
        </p:txBody>
      </p:sp>
      <p:sp>
        <p:nvSpPr>
          <p:cNvPr id="97" name="Oval 675"/>
          <p:cNvSpPr>
            <a:spLocks noChangeArrowheads="1"/>
          </p:cNvSpPr>
          <p:nvPr/>
        </p:nvSpPr>
        <p:spPr bwMode="auto">
          <a:xfrm rot="-2392309">
            <a:off x="7212013" y="3451225"/>
            <a:ext cx="615950" cy="250825"/>
          </a:xfrm>
          <a:prstGeom prst="ellipse">
            <a:avLst/>
          </a:prstGeom>
          <a:solidFill>
            <a:srgbClr val="00B2EC">
              <a:alpha val="2509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1370" tIns="50685" rIns="101370" bIns="50685" anchor="ctr"/>
          <a:lstStyle/>
          <a:p>
            <a:pPr eaLnBrk="0" hangingPunct="0">
              <a:lnSpc>
                <a:spcPct val="140000"/>
              </a:lnSpc>
              <a:spcBef>
                <a:spcPct val="20000"/>
              </a:spcBef>
              <a:buClr>
                <a:schemeClr val="accent1"/>
              </a:buClr>
              <a:buFont typeface="Monotype Sorts"/>
              <a:buChar char="w"/>
            </a:pPr>
            <a:endParaRPr lang="en-US" sz="1200" i="1" dirty="0">
              <a:latin typeface="Microsoft Sans Serif" pitchFamily="34" charset="0"/>
            </a:endParaRPr>
          </a:p>
        </p:txBody>
      </p:sp>
      <p:sp>
        <p:nvSpPr>
          <p:cNvPr id="98" name="Oval 676"/>
          <p:cNvSpPr>
            <a:spLocks noChangeArrowheads="1"/>
          </p:cNvSpPr>
          <p:nvPr/>
        </p:nvSpPr>
        <p:spPr bwMode="auto">
          <a:xfrm rot="1413788">
            <a:off x="4256088" y="4870450"/>
            <a:ext cx="636587" cy="269875"/>
          </a:xfrm>
          <a:prstGeom prst="ellipse">
            <a:avLst/>
          </a:prstGeom>
          <a:solidFill>
            <a:srgbClr val="00B2EC">
              <a:alpha val="2509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1370" tIns="50685" rIns="101370" bIns="50685" anchor="ctr"/>
          <a:lstStyle/>
          <a:p>
            <a:pPr eaLnBrk="0" hangingPunct="0">
              <a:lnSpc>
                <a:spcPct val="140000"/>
              </a:lnSpc>
              <a:spcBef>
                <a:spcPct val="20000"/>
              </a:spcBef>
              <a:buClr>
                <a:schemeClr val="accent1"/>
              </a:buClr>
              <a:buFont typeface="Monotype Sorts"/>
              <a:buChar char="w"/>
            </a:pPr>
            <a:endParaRPr lang="en-US" sz="1200" i="1" dirty="0">
              <a:latin typeface="Microsoft Sans Serif" pitchFamily="34" charset="0"/>
            </a:endParaRPr>
          </a:p>
        </p:txBody>
      </p:sp>
      <p:sp>
        <p:nvSpPr>
          <p:cNvPr id="99" name="Freeform 677"/>
          <p:cNvSpPr>
            <a:spLocks/>
          </p:cNvSpPr>
          <p:nvPr/>
        </p:nvSpPr>
        <p:spPr bwMode="auto">
          <a:xfrm>
            <a:off x="4254500" y="2438400"/>
            <a:ext cx="927100" cy="2457450"/>
          </a:xfrm>
          <a:custGeom>
            <a:avLst/>
            <a:gdLst>
              <a:gd name="T0" fmla="*/ 534273100 w 584"/>
              <a:gd name="T1" fmla="*/ 0 h 1548"/>
              <a:gd name="T2" fmla="*/ 534273100 w 584"/>
              <a:gd name="T3" fmla="*/ 171370621 h 1548"/>
              <a:gd name="T4" fmla="*/ 624998687 w 584"/>
              <a:gd name="T5" fmla="*/ 322579997 h 1548"/>
              <a:gd name="T6" fmla="*/ 745966137 w 584"/>
              <a:gd name="T7" fmla="*/ 624998751 h 1548"/>
              <a:gd name="T8" fmla="*/ 1048384959 w 584"/>
              <a:gd name="T9" fmla="*/ 1028223823 h 1548"/>
              <a:gd name="T10" fmla="*/ 1401206686 w 584"/>
              <a:gd name="T11" fmla="*/ 1310481234 h 1548"/>
              <a:gd name="T12" fmla="*/ 1471771032 w 584"/>
              <a:gd name="T13" fmla="*/ 1431448695 h 1548"/>
              <a:gd name="T14" fmla="*/ 1340722961 w 584"/>
              <a:gd name="T15" fmla="*/ 1582658023 h 1548"/>
              <a:gd name="T16" fmla="*/ 1300400478 w 584"/>
              <a:gd name="T17" fmla="*/ 1743948369 h 1548"/>
              <a:gd name="T18" fmla="*/ 1320561720 w 584"/>
              <a:gd name="T19" fmla="*/ 1885077074 h 1548"/>
              <a:gd name="T20" fmla="*/ 1300400478 w 584"/>
              <a:gd name="T21" fmla="*/ 2066528267 h 1548"/>
              <a:gd name="T22" fmla="*/ 1209674891 w 584"/>
              <a:gd name="T23" fmla="*/ 2147483647 h 1548"/>
              <a:gd name="T24" fmla="*/ 1058465579 w 584"/>
              <a:gd name="T25" fmla="*/ 2147483647 h 1548"/>
              <a:gd name="T26" fmla="*/ 816530482 w 584"/>
              <a:gd name="T27" fmla="*/ 2147483647 h 1548"/>
              <a:gd name="T28" fmla="*/ 725804895 w 584"/>
              <a:gd name="T29" fmla="*/ 2147483647 h 1548"/>
              <a:gd name="T30" fmla="*/ 645159929 w 584"/>
              <a:gd name="T31" fmla="*/ 2147483647 h 1548"/>
              <a:gd name="T32" fmla="*/ 614918066 w 584"/>
              <a:gd name="T33" fmla="*/ 2147483647 h 1548"/>
              <a:gd name="T34" fmla="*/ 504031238 w 584"/>
              <a:gd name="T35" fmla="*/ 2147483647 h 1548"/>
              <a:gd name="T36" fmla="*/ 362902448 w 584"/>
              <a:gd name="T37" fmla="*/ 2147483647 h 1548"/>
              <a:gd name="T38" fmla="*/ 211693136 w 584"/>
              <a:gd name="T39" fmla="*/ 2147483647 h 1548"/>
              <a:gd name="T40" fmla="*/ 110886878 w 584"/>
              <a:gd name="T41" fmla="*/ 2147483647 h 1548"/>
              <a:gd name="T42" fmla="*/ 100806233 w 584"/>
              <a:gd name="T43" fmla="*/ 2147483647 h 1548"/>
              <a:gd name="T44" fmla="*/ 90725612 w 584"/>
              <a:gd name="T45" fmla="*/ 2147483647 h 1548"/>
              <a:gd name="T46" fmla="*/ 0 w 584"/>
              <a:gd name="T47" fmla="*/ 2147483647 h 1548"/>
              <a:gd name="T48" fmla="*/ 191531845 w 584"/>
              <a:gd name="T49" fmla="*/ 2147483647 h 1548"/>
              <a:gd name="T50" fmla="*/ 191531845 w 584"/>
              <a:gd name="T51" fmla="*/ 2147483647 h 1548"/>
              <a:gd name="T52" fmla="*/ 161289982 w 584"/>
              <a:gd name="T53" fmla="*/ 2147483647 h 1548"/>
              <a:gd name="T54" fmla="*/ 191531845 w 584"/>
              <a:gd name="T55" fmla="*/ 2147483647 h 1548"/>
              <a:gd name="T56" fmla="*/ 211693136 w 584"/>
              <a:gd name="T57" fmla="*/ 2147483647 h 154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84"/>
              <a:gd name="T88" fmla="*/ 0 h 1548"/>
              <a:gd name="T89" fmla="*/ 584 w 584"/>
              <a:gd name="T90" fmla="*/ 1548 h 154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84" h="1548">
                <a:moveTo>
                  <a:pt x="212" y="0"/>
                </a:moveTo>
                <a:lnTo>
                  <a:pt x="212" y="68"/>
                </a:lnTo>
                <a:lnTo>
                  <a:pt x="248" y="128"/>
                </a:lnTo>
                <a:lnTo>
                  <a:pt x="296" y="248"/>
                </a:lnTo>
                <a:lnTo>
                  <a:pt x="416" y="408"/>
                </a:lnTo>
                <a:lnTo>
                  <a:pt x="556" y="520"/>
                </a:lnTo>
                <a:lnTo>
                  <a:pt x="584" y="568"/>
                </a:lnTo>
                <a:lnTo>
                  <a:pt x="532" y="628"/>
                </a:lnTo>
                <a:lnTo>
                  <a:pt x="516" y="692"/>
                </a:lnTo>
                <a:lnTo>
                  <a:pt x="524" y="748"/>
                </a:lnTo>
                <a:lnTo>
                  <a:pt x="516" y="820"/>
                </a:lnTo>
                <a:lnTo>
                  <a:pt x="480" y="892"/>
                </a:lnTo>
                <a:lnTo>
                  <a:pt x="420" y="904"/>
                </a:lnTo>
                <a:lnTo>
                  <a:pt x="324" y="908"/>
                </a:lnTo>
                <a:lnTo>
                  <a:pt x="288" y="932"/>
                </a:lnTo>
                <a:lnTo>
                  <a:pt x="256" y="980"/>
                </a:lnTo>
                <a:lnTo>
                  <a:pt x="244" y="1020"/>
                </a:lnTo>
                <a:lnTo>
                  <a:pt x="200" y="1052"/>
                </a:lnTo>
                <a:lnTo>
                  <a:pt x="144" y="1064"/>
                </a:lnTo>
                <a:lnTo>
                  <a:pt x="84" y="1112"/>
                </a:lnTo>
                <a:lnTo>
                  <a:pt x="44" y="1164"/>
                </a:lnTo>
                <a:lnTo>
                  <a:pt x="40" y="1236"/>
                </a:lnTo>
                <a:lnTo>
                  <a:pt x="36" y="1320"/>
                </a:lnTo>
                <a:lnTo>
                  <a:pt x="0" y="1392"/>
                </a:lnTo>
                <a:lnTo>
                  <a:pt x="76" y="1408"/>
                </a:lnTo>
                <a:lnTo>
                  <a:pt x="76" y="1448"/>
                </a:lnTo>
                <a:lnTo>
                  <a:pt x="64" y="1476"/>
                </a:lnTo>
                <a:lnTo>
                  <a:pt x="76" y="1512"/>
                </a:lnTo>
                <a:lnTo>
                  <a:pt x="84" y="1548"/>
                </a:lnTo>
              </a:path>
            </a:pathLst>
          </a:custGeom>
          <a:noFill/>
          <a:ln w="76200">
            <a:solidFill>
              <a:srgbClr val="00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200" dirty="0"/>
          </a:p>
        </p:txBody>
      </p:sp>
      <p:sp>
        <p:nvSpPr>
          <p:cNvPr id="100" name="Freeform 678"/>
          <p:cNvSpPr>
            <a:spLocks/>
          </p:cNvSpPr>
          <p:nvPr/>
        </p:nvSpPr>
        <p:spPr bwMode="auto">
          <a:xfrm>
            <a:off x="4737100" y="3676650"/>
            <a:ext cx="2540000" cy="2044700"/>
          </a:xfrm>
          <a:custGeom>
            <a:avLst/>
            <a:gdLst>
              <a:gd name="T0" fmla="*/ 0 w 1600"/>
              <a:gd name="T1" fmla="*/ 2147483647 h 1288"/>
              <a:gd name="T2" fmla="*/ 171370622 w 1600"/>
              <a:gd name="T3" fmla="*/ 2147483647 h 1288"/>
              <a:gd name="T4" fmla="*/ 322580001 w 1600"/>
              <a:gd name="T5" fmla="*/ 2147483647 h 1288"/>
              <a:gd name="T6" fmla="*/ 413305598 w 1600"/>
              <a:gd name="T7" fmla="*/ 2147483647 h 1288"/>
              <a:gd name="T8" fmla="*/ 514111917 w 1600"/>
              <a:gd name="T9" fmla="*/ 2147483647 h 1288"/>
              <a:gd name="T10" fmla="*/ 554434404 w 1600"/>
              <a:gd name="T11" fmla="*/ 2086689378 h 1288"/>
              <a:gd name="T12" fmla="*/ 614918136 w 1600"/>
              <a:gd name="T13" fmla="*/ 2076608757 h 1288"/>
              <a:gd name="T14" fmla="*/ 766127465 w 1600"/>
              <a:gd name="T15" fmla="*/ 2076608757 h 1288"/>
              <a:gd name="T16" fmla="*/ 887095126 w 1600"/>
              <a:gd name="T17" fmla="*/ 2076608757 h 1288"/>
              <a:gd name="T18" fmla="*/ 1028223833 w 1600"/>
              <a:gd name="T19" fmla="*/ 2106850620 h 1288"/>
              <a:gd name="T20" fmla="*/ 1199594406 w 1600"/>
              <a:gd name="T21" fmla="*/ 2137092484 h 1288"/>
              <a:gd name="T22" fmla="*/ 1381045600 w 1600"/>
              <a:gd name="T23" fmla="*/ 2147483647 h 1288"/>
              <a:gd name="T24" fmla="*/ 1582658039 w 1600"/>
              <a:gd name="T25" fmla="*/ 2147483647 h 1288"/>
              <a:gd name="T26" fmla="*/ 1885077093 w 1600"/>
              <a:gd name="T27" fmla="*/ 2147483647 h 1288"/>
              <a:gd name="T28" fmla="*/ 2036286422 w 1600"/>
              <a:gd name="T29" fmla="*/ 2147483647 h 1288"/>
              <a:gd name="T30" fmla="*/ 2147483647 w 1600"/>
              <a:gd name="T31" fmla="*/ 2137092484 h 1288"/>
              <a:gd name="T32" fmla="*/ 2147483647 w 1600"/>
              <a:gd name="T33" fmla="*/ 2147483647 h 1288"/>
              <a:gd name="T34" fmla="*/ 2147483647 w 1600"/>
              <a:gd name="T35" fmla="*/ 2147483647 h 1288"/>
              <a:gd name="T36" fmla="*/ 2147483647 w 1600"/>
              <a:gd name="T37" fmla="*/ 2147483647 h 1288"/>
              <a:gd name="T38" fmla="*/ 2147483647 w 1600"/>
              <a:gd name="T39" fmla="*/ 2147483647 h 1288"/>
              <a:gd name="T40" fmla="*/ 2147483647 w 1600"/>
              <a:gd name="T41" fmla="*/ 2147483647 h 1288"/>
              <a:gd name="T42" fmla="*/ 2147483647 w 1600"/>
              <a:gd name="T43" fmla="*/ 2147483647 h 1288"/>
              <a:gd name="T44" fmla="*/ 2147483647 w 1600"/>
              <a:gd name="T45" fmla="*/ 2147483647 h 1288"/>
              <a:gd name="T46" fmla="*/ 2147483647 w 1600"/>
              <a:gd name="T47" fmla="*/ 2147483647 h 1288"/>
              <a:gd name="T48" fmla="*/ 2147483647 w 1600"/>
              <a:gd name="T49" fmla="*/ 2147483647 h 1288"/>
              <a:gd name="T50" fmla="*/ 2147483647 w 1600"/>
              <a:gd name="T51" fmla="*/ 2147483647 h 1288"/>
              <a:gd name="T52" fmla="*/ 2147483647 w 1600"/>
              <a:gd name="T53" fmla="*/ 2147483647 h 1288"/>
              <a:gd name="T54" fmla="*/ 2147483647 w 1600"/>
              <a:gd name="T55" fmla="*/ 2147483647 h 1288"/>
              <a:gd name="T56" fmla="*/ 2147483647 w 1600"/>
              <a:gd name="T57" fmla="*/ 2147483647 h 1288"/>
              <a:gd name="T58" fmla="*/ 2147483647 w 1600"/>
              <a:gd name="T59" fmla="*/ 2147483647 h 1288"/>
              <a:gd name="T60" fmla="*/ 2147483647 w 1600"/>
              <a:gd name="T61" fmla="*/ 2147483647 h 1288"/>
              <a:gd name="T62" fmla="*/ 2147483647 w 1600"/>
              <a:gd name="T63" fmla="*/ 2147483647 h 1288"/>
              <a:gd name="T64" fmla="*/ 2147483647 w 1600"/>
              <a:gd name="T65" fmla="*/ 2147483647 h 1288"/>
              <a:gd name="T66" fmla="*/ 2147483647 w 1600"/>
              <a:gd name="T67" fmla="*/ 2147483647 h 1288"/>
              <a:gd name="T68" fmla="*/ 2147483647 w 1600"/>
              <a:gd name="T69" fmla="*/ 2147483647 h 1288"/>
              <a:gd name="T70" fmla="*/ 2147483647 w 1600"/>
              <a:gd name="T71" fmla="*/ 2147483647 h 1288"/>
              <a:gd name="T72" fmla="*/ 2147483647 w 1600"/>
              <a:gd name="T73" fmla="*/ 2147483647 h 1288"/>
              <a:gd name="T74" fmla="*/ 2147483647 w 1600"/>
              <a:gd name="T75" fmla="*/ 2096769999 h 1288"/>
              <a:gd name="T76" fmla="*/ 2147483647 w 1600"/>
              <a:gd name="T77" fmla="*/ 1975802545 h 1288"/>
              <a:gd name="T78" fmla="*/ 2147483647 w 1600"/>
              <a:gd name="T79" fmla="*/ 1834673848 h 1288"/>
              <a:gd name="T80" fmla="*/ 2147483647 w 1600"/>
              <a:gd name="T81" fmla="*/ 1673383909 h 1288"/>
              <a:gd name="T82" fmla="*/ 2147483647 w 1600"/>
              <a:gd name="T83" fmla="*/ 1572577301 h 1288"/>
              <a:gd name="T84" fmla="*/ 2147483647 w 1600"/>
              <a:gd name="T85" fmla="*/ 1461690468 h 1288"/>
              <a:gd name="T86" fmla="*/ 2147483647 w 1600"/>
              <a:gd name="T87" fmla="*/ 1350803635 h 1288"/>
              <a:gd name="T88" fmla="*/ 2147483647 w 1600"/>
              <a:gd name="T89" fmla="*/ 1260078044 h 1288"/>
              <a:gd name="T90" fmla="*/ 2147483647 w 1600"/>
              <a:gd name="T91" fmla="*/ 1149191211 h 1288"/>
              <a:gd name="T92" fmla="*/ 2147483647 w 1600"/>
              <a:gd name="T93" fmla="*/ 967740030 h 1288"/>
              <a:gd name="T94" fmla="*/ 2147483647 w 1600"/>
              <a:gd name="T95" fmla="*/ 403224946 h 1288"/>
              <a:gd name="T96" fmla="*/ 2147483647 w 1600"/>
              <a:gd name="T97" fmla="*/ 262096250 h 1288"/>
              <a:gd name="T98" fmla="*/ 2147483647 w 1600"/>
              <a:gd name="T99" fmla="*/ 221773765 h 1288"/>
              <a:gd name="T100" fmla="*/ 2147483647 w 1600"/>
              <a:gd name="T101" fmla="*/ 221773765 h 1288"/>
              <a:gd name="T102" fmla="*/ 2147483647 w 1600"/>
              <a:gd name="T103" fmla="*/ 262096250 h 1288"/>
              <a:gd name="T104" fmla="*/ 2147483647 w 1600"/>
              <a:gd name="T105" fmla="*/ 272176871 h 1288"/>
              <a:gd name="T106" fmla="*/ 2147483647 w 1600"/>
              <a:gd name="T107" fmla="*/ 272176871 h 1288"/>
              <a:gd name="T108" fmla="*/ 2147483647 w 1600"/>
              <a:gd name="T109" fmla="*/ 181451231 h 1288"/>
              <a:gd name="T110" fmla="*/ 2147483647 w 1600"/>
              <a:gd name="T111" fmla="*/ 100806237 h 1288"/>
              <a:gd name="T112" fmla="*/ 2147483647 w 1600"/>
              <a:gd name="T113" fmla="*/ 30241876 h 1288"/>
              <a:gd name="T114" fmla="*/ 2147483647 w 1600"/>
              <a:gd name="T115" fmla="*/ 0 h 1288"/>
              <a:gd name="T116" fmla="*/ 2147483647 w 1600"/>
              <a:gd name="T117" fmla="*/ 0 h 1288"/>
              <a:gd name="T118" fmla="*/ 2147483647 w 1600"/>
              <a:gd name="T119" fmla="*/ 10080624 h 12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00"/>
              <a:gd name="T181" fmla="*/ 0 h 1288"/>
              <a:gd name="T182" fmla="*/ 1600 w 1600"/>
              <a:gd name="T183" fmla="*/ 1288 h 128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00" h="1288">
                <a:moveTo>
                  <a:pt x="0" y="868"/>
                </a:moveTo>
                <a:lnTo>
                  <a:pt x="68" y="900"/>
                </a:lnTo>
                <a:lnTo>
                  <a:pt x="128" y="900"/>
                </a:lnTo>
                <a:lnTo>
                  <a:pt x="164" y="900"/>
                </a:lnTo>
                <a:lnTo>
                  <a:pt x="204" y="868"/>
                </a:lnTo>
                <a:lnTo>
                  <a:pt x="220" y="828"/>
                </a:lnTo>
                <a:lnTo>
                  <a:pt x="244" y="824"/>
                </a:lnTo>
                <a:lnTo>
                  <a:pt x="304" y="824"/>
                </a:lnTo>
                <a:lnTo>
                  <a:pt x="352" y="824"/>
                </a:lnTo>
                <a:lnTo>
                  <a:pt x="408" y="836"/>
                </a:lnTo>
                <a:lnTo>
                  <a:pt x="476" y="848"/>
                </a:lnTo>
                <a:lnTo>
                  <a:pt x="548" y="856"/>
                </a:lnTo>
                <a:lnTo>
                  <a:pt x="628" y="860"/>
                </a:lnTo>
                <a:lnTo>
                  <a:pt x="748" y="860"/>
                </a:lnTo>
                <a:lnTo>
                  <a:pt x="808" y="860"/>
                </a:lnTo>
                <a:lnTo>
                  <a:pt x="872" y="848"/>
                </a:lnTo>
                <a:lnTo>
                  <a:pt x="908" y="900"/>
                </a:lnTo>
                <a:lnTo>
                  <a:pt x="920" y="976"/>
                </a:lnTo>
                <a:lnTo>
                  <a:pt x="928" y="1016"/>
                </a:lnTo>
                <a:lnTo>
                  <a:pt x="948" y="1060"/>
                </a:lnTo>
                <a:lnTo>
                  <a:pt x="960" y="1096"/>
                </a:lnTo>
                <a:lnTo>
                  <a:pt x="984" y="1124"/>
                </a:lnTo>
                <a:lnTo>
                  <a:pt x="1040" y="1128"/>
                </a:lnTo>
                <a:lnTo>
                  <a:pt x="1068" y="1128"/>
                </a:lnTo>
                <a:lnTo>
                  <a:pt x="1144" y="1160"/>
                </a:lnTo>
                <a:lnTo>
                  <a:pt x="1220" y="1196"/>
                </a:lnTo>
                <a:lnTo>
                  <a:pt x="1280" y="1220"/>
                </a:lnTo>
                <a:lnTo>
                  <a:pt x="1332" y="1256"/>
                </a:lnTo>
                <a:lnTo>
                  <a:pt x="1380" y="1288"/>
                </a:lnTo>
                <a:lnTo>
                  <a:pt x="1404" y="1240"/>
                </a:lnTo>
                <a:lnTo>
                  <a:pt x="1404" y="1164"/>
                </a:lnTo>
                <a:lnTo>
                  <a:pt x="1404" y="1120"/>
                </a:lnTo>
                <a:lnTo>
                  <a:pt x="1388" y="1076"/>
                </a:lnTo>
                <a:lnTo>
                  <a:pt x="1388" y="996"/>
                </a:lnTo>
                <a:lnTo>
                  <a:pt x="1396" y="972"/>
                </a:lnTo>
                <a:lnTo>
                  <a:pt x="1404" y="912"/>
                </a:lnTo>
                <a:lnTo>
                  <a:pt x="1400" y="876"/>
                </a:lnTo>
                <a:lnTo>
                  <a:pt x="1404" y="832"/>
                </a:lnTo>
                <a:lnTo>
                  <a:pt x="1408" y="784"/>
                </a:lnTo>
                <a:lnTo>
                  <a:pt x="1420" y="728"/>
                </a:lnTo>
                <a:lnTo>
                  <a:pt x="1420" y="664"/>
                </a:lnTo>
                <a:lnTo>
                  <a:pt x="1408" y="624"/>
                </a:lnTo>
                <a:lnTo>
                  <a:pt x="1364" y="580"/>
                </a:lnTo>
                <a:lnTo>
                  <a:pt x="1340" y="536"/>
                </a:lnTo>
                <a:lnTo>
                  <a:pt x="1324" y="500"/>
                </a:lnTo>
                <a:lnTo>
                  <a:pt x="1304" y="456"/>
                </a:lnTo>
                <a:lnTo>
                  <a:pt x="1304" y="384"/>
                </a:lnTo>
                <a:lnTo>
                  <a:pt x="1312" y="160"/>
                </a:lnTo>
                <a:lnTo>
                  <a:pt x="1332" y="104"/>
                </a:lnTo>
                <a:lnTo>
                  <a:pt x="1368" y="88"/>
                </a:lnTo>
                <a:lnTo>
                  <a:pt x="1412" y="88"/>
                </a:lnTo>
                <a:lnTo>
                  <a:pt x="1456" y="104"/>
                </a:lnTo>
                <a:lnTo>
                  <a:pt x="1480" y="108"/>
                </a:lnTo>
                <a:lnTo>
                  <a:pt x="1520" y="108"/>
                </a:lnTo>
                <a:lnTo>
                  <a:pt x="1520" y="72"/>
                </a:lnTo>
                <a:lnTo>
                  <a:pt x="1520" y="40"/>
                </a:lnTo>
                <a:lnTo>
                  <a:pt x="1524" y="12"/>
                </a:lnTo>
                <a:lnTo>
                  <a:pt x="1552" y="0"/>
                </a:lnTo>
                <a:lnTo>
                  <a:pt x="1576" y="0"/>
                </a:lnTo>
                <a:lnTo>
                  <a:pt x="1600" y="4"/>
                </a:lnTo>
              </a:path>
            </a:pathLst>
          </a:custGeom>
          <a:noFill/>
          <a:ln w="76200">
            <a:solidFill>
              <a:srgbClr val="CC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200" dirty="0"/>
          </a:p>
        </p:txBody>
      </p:sp>
      <p:sp>
        <p:nvSpPr>
          <p:cNvPr id="101" name="Freeform 679"/>
          <p:cNvSpPr>
            <a:spLocks/>
          </p:cNvSpPr>
          <p:nvPr/>
        </p:nvSpPr>
        <p:spPr bwMode="auto">
          <a:xfrm>
            <a:off x="4756150" y="3625850"/>
            <a:ext cx="2470150" cy="2044700"/>
          </a:xfrm>
          <a:custGeom>
            <a:avLst/>
            <a:gdLst>
              <a:gd name="T0" fmla="*/ 0 w 1600"/>
              <a:gd name="T1" fmla="*/ 2147483647 h 1288"/>
              <a:gd name="T2" fmla="*/ 162074260 w 1600"/>
              <a:gd name="T3" fmla="*/ 2147483647 h 1288"/>
              <a:gd name="T4" fmla="*/ 305082055 w 1600"/>
              <a:gd name="T5" fmla="*/ 2147483647 h 1288"/>
              <a:gd name="T6" fmla="*/ 390885776 w 1600"/>
              <a:gd name="T7" fmla="*/ 2147483647 h 1288"/>
              <a:gd name="T8" fmla="*/ 486224371 w 1600"/>
              <a:gd name="T9" fmla="*/ 2147483647 h 1288"/>
              <a:gd name="T10" fmla="*/ 524360387 w 1600"/>
              <a:gd name="T11" fmla="*/ 2086689378 h 1288"/>
              <a:gd name="T12" fmla="*/ 581562868 w 1600"/>
              <a:gd name="T13" fmla="*/ 2076608757 h 1288"/>
              <a:gd name="T14" fmla="*/ 724570615 w 1600"/>
              <a:gd name="T15" fmla="*/ 2076608757 h 1288"/>
              <a:gd name="T16" fmla="*/ 838975771 w 1600"/>
              <a:gd name="T17" fmla="*/ 2076608757 h 1288"/>
              <a:gd name="T18" fmla="*/ 972448741 w 1600"/>
              <a:gd name="T19" fmla="*/ 2106850620 h 1288"/>
              <a:gd name="T20" fmla="*/ 1134524496 w 1600"/>
              <a:gd name="T21" fmla="*/ 2137092484 h 1288"/>
              <a:gd name="T22" fmla="*/ 1306131940 w 1600"/>
              <a:gd name="T23" fmla="*/ 2147483647 h 1288"/>
              <a:gd name="T24" fmla="*/ 1496808935 w 1600"/>
              <a:gd name="T25" fmla="*/ 2147483647 h 1288"/>
              <a:gd name="T26" fmla="*/ 1782823271 w 1600"/>
              <a:gd name="T27" fmla="*/ 2147483647 h 1288"/>
              <a:gd name="T28" fmla="*/ 1925831018 w 1600"/>
              <a:gd name="T29" fmla="*/ 2147483647 h 1288"/>
              <a:gd name="T30" fmla="*/ 2078371997 w 1600"/>
              <a:gd name="T31" fmla="*/ 2137092484 h 1288"/>
              <a:gd name="T32" fmla="*/ 2147483647 w 1600"/>
              <a:gd name="T33" fmla="*/ 2147483647 h 1288"/>
              <a:gd name="T34" fmla="*/ 2147483647 w 1600"/>
              <a:gd name="T35" fmla="*/ 2147483647 h 1288"/>
              <a:gd name="T36" fmla="*/ 2147483647 w 1600"/>
              <a:gd name="T37" fmla="*/ 2147483647 h 1288"/>
              <a:gd name="T38" fmla="*/ 2147483647 w 1600"/>
              <a:gd name="T39" fmla="*/ 2147483647 h 1288"/>
              <a:gd name="T40" fmla="*/ 2147483647 w 1600"/>
              <a:gd name="T41" fmla="*/ 2147483647 h 1288"/>
              <a:gd name="T42" fmla="*/ 2147483647 w 1600"/>
              <a:gd name="T43" fmla="*/ 2147483647 h 1288"/>
              <a:gd name="T44" fmla="*/ 2147483647 w 1600"/>
              <a:gd name="T45" fmla="*/ 2147483647 h 1288"/>
              <a:gd name="T46" fmla="*/ 2147483647 w 1600"/>
              <a:gd name="T47" fmla="*/ 2147483647 h 1288"/>
              <a:gd name="T48" fmla="*/ 2147483647 w 1600"/>
              <a:gd name="T49" fmla="*/ 2147483647 h 1288"/>
              <a:gd name="T50" fmla="*/ 2147483647 w 1600"/>
              <a:gd name="T51" fmla="*/ 2147483647 h 1288"/>
              <a:gd name="T52" fmla="*/ 2147483647 w 1600"/>
              <a:gd name="T53" fmla="*/ 2147483647 h 1288"/>
              <a:gd name="T54" fmla="*/ 2147483647 w 1600"/>
              <a:gd name="T55" fmla="*/ 2147483647 h 1288"/>
              <a:gd name="T56" fmla="*/ 2147483647 w 1600"/>
              <a:gd name="T57" fmla="*/ 2147483647 h 1288"/>
              <a:gd name="T58" fmla="*/ 2147483647 w 1600"/>
              <a:gd name="T59" fmla="*/ 2147483647 h 1288"/>
              <a:gd name="T60" fmla="*/ 2147483647 w 1600"/>
              <a:gd name="T61" fmla="*/ 2147483647 h 1288"/>
              <a:gd name="T62" fmla="*/ 2147483647 w 1600"/>
              <a:gd name="T63" fmla="*/ 2147483647 h 1288"/>
              <a:gd name="T64" fmla="*/ 2147483647 w 1600"/>
              <a:gd name="T65" fmla="*/ 2147483647 h 1288"/>
              <a:gd name="T66" fmla="*/ 2147483647 w 1600"/>
              <a:gd name="T67" fmla="*/ 2147483647 h 1288"/>
              <a:gd name="T68" fmla="*/ 2147483647 w 1600"/>
              <a:gd name="T69" fmla="*/ 2147483647 h 1288"/>
              <a:gd name="T70" fmla="*/ 2147483647 w 1600"/>
              <a:gd name="T71" fmla="*/ 2147483647 h 1288"/>
              <a:gd name="T72" fmla="*/ 2147483647 w 1600"/>
              <a:gd name="T73" fmla="*/ 2147483647 h 1288"/>
              <a:gd name="T74" fmla="*/ 2147483647 w 1600"/>
              <a:gd name="T75" fmla="*/ 2096769999 h 1288"/>
              <a:gd name="T76" fmla="*/ 2147483647 w 1600"/>
              <a:gd name="T77" fmla="*/ 1975802545 h 1288"/>
              <a:gd name="T78" fmla="*/ 2147483647 w 1600"/>
              <a:gd name="T79" fmla="*/ 1834673848 h 1288"/>
              <a:gd name="T80" fmla="*/ 2147483647 w 1600"/>
              <a:gd name="T81" fmla="*/ 1673383909 h 1288"/>
              <a:gd name="T82" fmla="*/ 2147483647 w 1600"/>
              <a:gd name="T83" fmla="*/ 1572577301 h 1288"/>
              <a:gd name="T84" fmla="*/ 2147483647 w 1600"/>
              <a:gd name="T85" fmla="*/ 1461690468 h 1288"/>
              <a:gd name="T86" fmla="*/ 2147483647 w 1600"/>
              <a:gd name="T87" fmla="*/ 1350803635 h 1288"/>
              <a:gd name="T88" fmla="*/ 2147483647 w 1600"/>
              <a:gd name="T89" fmla="*/ 1260078044 h 1288"/>
              <a:gd name="T90" fmla="*/ 2147483647 w 1600"/>
              <a:gd name="T91" fmla="*/ 1149191211 h 1288"/>
              <a:gd name="T92" fmla="*/ 2147483647 w 1600"/>
              <a:gd name="T93" fmla="*/ 967740030 h 1288"/>
              <a:gd name="T94" fmla="*/ 2147483647 w 1600"/>
              <a:gd name="T95" fmla="*/ 403224946 h 1288"/>
              <a:gd name="T96" fmla="*/ 2147483647 w 1600"/>
              <a:gd name="T97" fmla="*/ 262096250 h 1288"/>
              <a:gd name="T98" fmla="*/ 2147483647 w 1600"/>
              <a:gd name="T99" fmla="*/ 221773765 h 1288"/>
              <a:gd name="T100" fmla="*/ 2147483647 w 1600"/>
              <a:gd name="T101" fmla="*/ 221773765 h 1288"/>
              <a:gd name="T102" fmla="*/ 2147483647 w 1600"/>
              <a:gd name="T103" fmla="*/ 262096250 h 1288"/>
              <a:gd name="T104" fmla="*/ 2147483647 w 1600"/>
              <a:gd name="T105" fmla="*/ 272176871 h 1288"/>
              <a:gd name="T106" fmla="*/ 2147483647 w 1600"/>
              <a:gd name="T107" fmla="*/ 272176871 h 1288"/>
              <a:gd name="T108" fmla="*/ 2147483647 w 1600"/>
              <a:gd name="T109" fmla="*/ 181451231 h 1288"/>
              <a:gd name="T110" fmla="*/ 2147483647 w 1600"/>
              <a:gd name="T111" fmla="*/ 100806237 h 1288"/>
              <a:gd name="T112" fmla="*/ 2147483647 w 1600"/>
              <a:gd name="T113" fmla="*/ 30241876 h 1288"/>
              <a:gd name="T114" fmla="*/ 2147483647 w 1600"/>
              <a:gd name="T115" fmla="*/ 0 h 1288"/>
              <a:gd name="T116" fmla="*/ 2147483647 w 1600"/>
              <a:gd name="T117" fmla="*/ 0 h 1288"/>
              <a:gd name="T118" fmla="*/ 2147483647 w 1600"/>
              <a:gd name="T119" fmla="*/ 10080624 h 12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00"/>
              <a:gd name="T181" fmla="*/ 0 h 1288"/>
              <a:gd name="T182" fmla="*/ 1600 w 1600"/>
              <a:gd name="T183" fmla="*/ 1288 h 128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00" h="1288">
                <a:moveTo>
                  <a:pt x="0" y="868"/>
                </a:moveTo>
                <a:lnTo>
                  <a:pt x="68" y="900"/>
                </a:lnTo>
                <a:lnTo>
                  <a:pt x="128" y="900"/>
                </a:lnTo>
                <a:lnTo>
                  <a:pt x="164" y="900"/>
                </a:lnTo>
                <a:lnTo>
                  <a:pt x="204" y="868"/>
                </a:lnTo>
                <a:lnTo>
                  <a:pt x="220" y="828"/>
                </a:lnTo>
                <a:lnTo>
                  <a:pt x="244" y="824"/>
                </a:lnTo>
                <a:lnTo>
                  <a:pt x="304" y="824"/>
                </a:lnTo>
                <a:lnTo>
                  <a:pt x="352" y="824"/>
                </a:lnTo>
                <a:lnTo>
                  <a:pt x="408" y="836"/>
                </a:lnTo>
                <a:lnTo>
                  <a:pt x="476" y="848"/>
                </a:lnTo>
                <a:lnTo>
                  <a:pt x="548" y="856"/>
                </a:lnTo>
                <a:lnTo>
                  <a:pt x="628" y="860"/>
                </a:lnTo>
                <a:lnTo>
                  <a:pt x="748" y="860"/>
                </a:lnTo>
                <a:lnTo>
                  <a:pt x="808" y="860"/>
                </a:lnTo>
                <a:lnTo>
                  <a:pt x="872" y="848"/>
                </a:lnTo>
                <a:lnTo>
                  <a:pt x="908" y="900"/>
                </a:lnTo>
                <a:lnTo>
                  <a:pt x="920" y="976"/>
                </a:lnTo>
                <a:lnTo>
                  <a:pt x="928" y="1016"/>
                </a:lnTo>
                <a:lnTo>
                  <a:pt x="948" y="1060"/>
                </a:lnTo>
                <a:lnTo>
                  <a:pt x="960" y="1096"/>
                </a:lnTo>
                <a:lnTo>
                  <a:pt x="984" y="1124"/>
                </a:lnTo>
                <a:lnTo>
                  <a:pt x="1040" y="1128"/>
                </a:lnTo>
                <a:lnTo>
                  <a:pt x="1068" y="1128"/>
                </a:lnTo>
                <a:lnTo>
                  <a:pt x="1144" y="1160"/>
                </a:lnTo>
                <a:lnTo>
                  <a:pt x="1220" y="1196"/>
                </a:lnTo>
                <a:lnTo>
                  <a:pt x="1280" y="1220"/>
                </a:lnTo>
                <a:lnTo>
                  <a:pt x="1332" y="1256"/>
                </a:lnTo>
                <a:lnTo>
                  <a:pt x="1380" y="1288"/>
                </a:lnTo>
                <a:lnTo>
                  <a:pt x="1404" y="1240"/>
                </a:lnTo>
                <a:lnTo>
                  <a:pt x="1404" y="1164"/>
                </a:lnTo>
                <a:lnTo>
                  <a:pt x="1404" y="1120"/>
                </a:lnTo>
                <a:lnTo>
                  <a:pt x="1388" y="1076"/>
                </a:lnTo>
                <a:lnTo>
                  <a:pt x="1388" y="996"/>
                </a:lnTo>
                <a:lnTo>
                  <a:pt x="1396" y="972"/>
                </a:lnTo>
                <a:lnTo>
                  <a:pt x="1404" y="912"/>
                </a:lnTo>
                <a:lnTo>
                  <a:pt x="1400" y="876"/>
                </a:lnTo>
                <a:lnTo>
                  <a:pt x="1404" y="832"/>
                </a:lnTo>
                <a:lnTo>
                  <a:pt x="1408" y="784"/>
                </a:lnTo>
                <a:lnTo>
                  <a:pt x="1420" y="728"/>
                </a:lnTo>
                <a:lnTo>
                  <a:pt x="1420" y="664"/>
                </a:lnTo>
                <a:lnTo>
                  <a:pt x="1408" y="624"/>
                </a:lnTo>
                <a:lnTo>
                  <a:pt x="1364" y="580"/>
                </a:lnTo>
                <a:lnTo>
                  <a:pt x="1340" y="536"/>
                </a:lnTo>
                <a:lnTo>
                  <a:pt x="1324" y="500"/>
                </a:lnTo>
                <a:lnTo>
                  <a:pt x="1304" y="456"/>
                </a:lnTo>
                <a:lnTo>
                  <a:pt x="1304" y="384"/>
                </a:lnTo>
                <a:lnTo>
                  <a:pt x="1312" y="160"/>
                </a:lnTo>
                <a:lnTo>
                  <a:pt x="1332" y="104"/>
                </a:lnTo>
                <a:lnTo>
                  <a:pt x="1368" y="88"/>
                </a:lnTo>
                <a:lnTo>
                  <a:pt x="1412" y="88"/>
                </a:lnTo>
                <a:lnTo>
                  <a:pt x="1456" y="104"/>
                </a:lnTo>
                <a:lnTo>
                  <a:pt x="1480" y="108"/>
                </a:lnTo>
                <a:lnTo>
                  <a:pt x="1520" y="108"/>
                </a:lnTo>
                <a:lnTo>
                  <a:pt x="1520" y="72"/>
                </a:lnTo>
                <a:lnTo>
                  <a:pt x="1520" y="40"/>
                </a:lnTo>
                <a:lnTo>
                  <a:pt x="1524" y="12"/>
                </a:lnTo>
                <a:lnTo>
                  <a:pt x="1552" y="0"/>
                </a:lnTo>
                <a:lnTo>
                  <a:pt x="1576" y="0"/>
                </a:lnTo>
                <a:lnTo>
                  <a:pt x="1600" y="4"/>
                </a:lnTo>
              </a:path>
            </a:pathLst>
          </a:custGeom>
          <a:noFill/>
          <a:ln w="76200">
            <a:solidFill>
              <a:srgbClr val="FF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sz="1200" dirty="0"/>
          </a:p>
        </p:txBody>
      </p:sp>
      <p:sp>
        <p:nvSpPr>
          <p:cNvPr id="102" name="AutoShape 4"/>
          <p:cNvSpPr>
            <a:spLocks noChangeArrowheads="1"/>
          </p:cNvSpPr>
          <p:nvPr/>
        </p:nvSpPr>
        <p:spPr bwMode="auto">
          <a:xfrm>
            <a:off x="4383088" y="4846638"/>
            <a:ext cx="200025" cy="1905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40000"/>
              </a:lnSpc>
              <a:spcBef>
                <a:spcPct val="20000"/>
              </a:spcBef>
              <a:buClr>
                <a:schemeClr val="accent1"/>
              </a:buClr>
              <a:buFont typeface="Monotype Sorts" pitchFamily="2" charset="2"/>
              <a:buChar char="w"/>
              <a:defRPr/>
            </a:pPr>
            <a:endParaRPr lang="en-US" sz="1200" i="1" dirty="0">
              <a:latin typeface="Microsoft Sans Serif" pitchFamily="34" charset="0"/>
              <a:cs typeface="+mn-cs"/>
            </a:endParaRPr>
          </a:p>
        </p:txBody>
      </p:sp>
      <p:sp>
        <p:nvSpPr>
          <p:cNvPr id="103" name="AutoShape 682"/>
          <p:cNvSpPr>
            <a:spLocks noChangeArrowheads="1"/>
          </p:cNvSpPr>
          <p:nvPr/>
        </p:nvSpPr>
        <p:spPr bwMode="auto">
          <a:xfrm>
            <a:off x="7373938" y="3487738"/>
            <a:ext cx="200025" cy="1905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40000"/>
              </a:lnSpc>
              <a:spcBef>
                <a:spcPct val="20000"/>
              </a:spcBef>
              <a:buClr>
                <a:schemeClr val="accent1"/>
              </a:buClr>
              <a:buFont typeface="Monotype Sorts" pitchFamily="2" charset="2"/>
              <a:buChar char="w"/>
              <a:defRPr/>
            </a:pPr>
            <a:endParaRPr lang="en-US" sz="1200" i="1" dirty="0">
              <a:latin typeface="Microsoft Sans Serif" pitchFamily="34" charset="0"/>
              <a:cs typeface="+mn-cs"/>
            </a:endParaRPr>
          </a:p>
        </p:txBody>
      </p:sp>
      <p:cxnSp>
        <p:nvCxnSpPr>
          <p:cNvPr id="104" name="AutoShape 20"/>
          <p:cNvCxnSpPr>
            <a:cxnSpLocks noChangeShapeType="1"/>
          </p:cNvCxnSpPr>
          <p:nvPr/>
        </p:nvCxnSpPr>
        <p:spPr bwMode="auto">
          <a:xfrm rot="16200000" flipV="1">
            <a:off x="5372894" y="1570038"/>
            <a:ext cx="119062" cy="1646237"/>
          </a:xfrm>
          <a:prstGeom prst="curvedConnector3">
            <a:avLst>
              <a:gd name="adj1" fmla="val -192000"/>
            </a:avLst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grpSp>
        <p:nvGrpSpPr>
          <p:cNvPr id="105" name="Group 683"/>
          <p:cNvGrpSpPr>
            <a:grpSpLocks/>
          </p:cNvGrpSpPr>
          <p:nvPr/>
        </p:nvGrpSpPr>
        <p:grpSpPr bwMode="auto">
          <a:xfrm>
            <a:off x="7916863" y="1604963"/>
            <a:ext cx="638175" cy="900112"/>
            <a:chOff x="1056" y="1742"/>
            <a:chExt cx="1168" cy="1248"/>
          </a:xfrm>
        </p:grpSpPr>
        <p:pic>
          <p:nvPicPr>
            <p:cNvPr id="106" name="Picture 684" descr="MCj04260500000[1]"/>
            <p:cNvPicPr>
              <a:picLocks noChangeAspect="1" noChangeArrowheads="1"/>
            </p:cNvPicPr>
            <p:nvPr/>
          </p:nvPicPr>
          <p:blipFill>
            <a:blip r:embed="rId6" cstate="print"/>
            <a:srcRect l="30000"/>
            <a:stretch>
              <a:fillRect/>
            </a:stretch>
          </p:blipFill>
          <p:spPr bwMode="auto">
            <a:xfrm>
              <a:off x="1056" y="1776"/>
              <a:ext cx="784" cy="1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" name="Picture 685" descr="MCj04260500000[1]"/>
            <p:cNvPicPr>
              <a:picLocks noChangeAspect="1" noChangeArrowheads="1"/>
            </p:cNvPicPr>
            <p:nvPr/>
          </p:nvPicPr>
          <p:blipFill>
            <a:blip r:embed="rId6" cstate="print"/>
            <a:srcRect l="30000"/>
            <a:stretch>
              <a:fillRect/>
            </a:stretch>
          </p:blipFill>
          <p:spPr bwMode="auto">
            <a:xfrm>
              <a:off x="1440" y="1742"/>
              <a:ext cx="784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08" name="AutoShape 686"/>
          <p:cNvCxnSpPr>
            <a:cxnSpLocks noChangeShapeType="1"/>
          </p:cNvCxnSpPr>
          <p:nvPr/>
        </p:nvCxnSpPr>
        <p:spPr bwMode="auto">
          <a:xfrm>
            <a:off x="6916738" y="1860550"/>
            <a:ext cx="976312" cy="1588"/>
          </a:xfrm>
          <a:prstGeom prst="bentConnector3">
            <a:avLst>
              <a:gd name="adj1" fmla="val 48782"/>
            </a:avLst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/>
          </a:ln>
        </p:spPr>
      </p:cxnSp>
      <p:sp>
        <p:nvSpPr>
          <p:cNvPr id="109" name="Text Box 688"/>
          <p:cNvSpPr txBox="1">
            <a:spLocks noChangeArrowheads="1"/>
          </p:cNvSpPr>
          <p:nvPr/>
        </p:nvSpPr>
        <p:spPr bwMode="auto">
          <a:xfrm>
            <a:off x="7904163" y="1381125"/>
            <a:ext cx="581426" cy="360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370" tIns="50685" rIns="101370" bIns="50685">
            <a:spAutoFit/>
          </a:bodyPr>
          <a:lstStyle/>
          <a:p>
            <a:pPr eaLnBrk="0" hangingPunct="0">
              <a:lnSpc>
                <a:spcPct val="140000"/>
              </a:lnSpc>
              <a:spcBef>
                <a:spcPct val="20000"/>
              </a:spcBef>
              <a:buClr>
                <a:schemeClr val="accent1"/>
              </a:buClr>
              <a:buFont typeface="Monotype Sorts"/>
              <a:buNone/>
            </a:pPr>
            <a:r>
              <a:rPr lang="en-US" sz="1200" b="1" dirty="0">
                <a:latin typeface="Microsoft Sans Serif" pitchFamily="34" charset="0"/>
              </a:rPr>
              <a:t>IMEX</a:t>
            </a:r>
          </a:p>
        </p:txBody>
      </p:sp>
      <p:cxnSp>
        <p:nvCxnSpPr>
          <p:cNvPr id="110" name="Straight Arrow Connector 109"/>
          <p:cNvCxnSpPr>
            <a:cxnSpLocks noChangeShapeType="1"/>
          </p:cNvCxnSpPr>
          <p:nvPr/>
        </p:nvCxnSpPr>
        <p:spPr bwMode="auto">
          <a:xfrm flipV="1">
            <a:off x="6823075" y="2190750"/>
            <a:ext cx="1093788" cy="95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1" name="Freeform 42"/>
          <p:cNvSpPr>
            <a:spLocks/>
          </p:cNvSpPr>
          <p:nvPr/>
        </p:nvSpPr>
        <p:spPr bwMode="auto">
          <a:xfrm>
            <a:off x="4506913" y="4981575"/>
            <a:ext cx="1255712" cy="117475"/>
          </a:xfrm>
          <a:custGeom>
            <a:avLst/>
            <a:gdLst>
              <a:gd name="T0" fmla="*/ 0 w 791"/>
              <a:gd name="T1" fmla="*/ 0 h 74"/>
              <a:gd name="T2" fmla="*/ 104 w 791"/>
              <a:gd name="T3" fmla="*/ 23 h 74"/>
              <a:gd name="T4" fmla="*/ 229 w 791"/>
              <a:gd name="T5" fmla="*/ 74 h 74"/>
              <a:gd name="T6" fmla="*/ 362 w 791"/>
              <a:gd name="T7" fmla="*/ 45 h 74"/>
              <a:gd name="T8" fmla="*/ 377 w 791"/>
              <a:gd name="T9" fmla="*/ 23 h 74"/>
              <a:gd name="T10" fmla="*/ 436 w 791"/>
              <a:gd name="T11" fmla="*/ 8 h 74"/>
              <a:gd name="T12" fmla="*/ 621 w 791"/>
              <a:gd name="T13" fmla="*/ 30 h 74"/>
              <a:gd name="T14" fmla="*/ 791 w 791"/>
              <a:gd name="T15" fmla="*/ 60 h 7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91"/>
              <a:gd name="T25" fmla="*/ 0 h 74"/>
              <a:gd name="T26" fmla="*/ 791 w 791"/>
              <a:gd name="T27" fmla="*/ 74 h 7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91" h="74">
                <a:moveTo>
                  <a:pt x="0" y="0"/>
                </a:moveTo>
                <a:cubicBezTo>
                  <a:pt x="35" y="9"/>
                  <a:pt x="71" y="9"/>
                  <a:pt x="104" y="23"/>
                </a:cubicBezTo>
                <a:cubicBezTo>
                  <a:pt x="147" y="41"/>
                  <a:pt x="183" y="65"/>
                  <a:pt x="229" y="74"/>
                </a:cubicBezTo>
                <a:cubicBezTo>
                  <a:pt x="273" y="64"/>
                  <a:pt x="319" y="60"/>
                  <a:pt x="362" y="45"/>
                </a:cubicBezTo>
                <a:cubicBezTo>
                  <a:pt x="370" y="42"/>
                  <a:pt x="369" y="27"/>
                  <a:pt x="377" y="23"/>
                </a:cubicBezTo>
                <a:cubicBezTo>
                  <a:pt x="395" y="14"/>
                  <a:pt x="416" y="13"/>
                  <a:pt x="436" y="8"/>
                </a:cubicBezTo>
                <a:cubicBezTo>
                  <a:pt x="497" y="18"/>
                  <a:pt x="559" y="23"/>
                  <a:pt x="621" y="30"/>
                </a:cubicBezTo>
                <a:cubicBezTo>
                  <a:pt x="673" y="65"/>
                  <a:pt x="737" y="31"/>
                  <a:pt x="791" y="60"/>
                </a:cubicBezTo>
              </a:path>
            </a:pathLst>
          </a:custGeom>
          <a:noFill/>
          <a:ln w="76200" cap="flat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lIns="101370" tIns="50685" rIns="101370" bIns="50685"/>
          <a:lstStyle/>
          <a:p>
            <a:endParaRPr lang="en-US" sz="1200" dirty="0"/>
          </a:p>
        </p:txBody>
      </p:sp>
      <p:sp>
        <p:nvSpPr>
          <p:cNvPr id="112" name="Freeform 45"/>
          <p:cNvSpPr>
            <a:spLocks/>
          </p:cNvSpPr>
          <p:nvPr/>
        </p:nvSpPr>
        <p:spPr bwMode="auto">
          <a:xfrm>
            <a:off x="5737225" y="5076825"/>
            <a:ext cx="504825" cy="733425"/>
          </a:xfrm>
          <a:custGeom>
            <a:avLst/>
            <a:gdLst>
              <a:gd name="T0" fmla="*/ 16 w 318"/>
              <a:gd name="T1" fmla="*/ 0 h 462"/>
              <a:gd name="T2" fmla="*/ 67 w 318"/>
              <a:gd name="T3" fmla="*/ 155 h 462"/>
              <a:gd name="T4" fmla="*/ 89 w 318"/>
              <a:gd name="T5" fmla="*/ 236 h 462"/>
              <a:gd name="T6" fmla="*/ 97 w 318"/>
              <a:gd name="T7" fmla="*/ 435 h 462"/>
              <a:gd name="T8" fmla="*/ 185 w 318"/>
              <a:gd name="T9" fmla="*/ 443 h 462"/>
              <a:gd name="T10" fmla="*/ 318 w 318"/>
              <a:gd name="T11" fmla="*/ 450 h 4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8"/>
              <a:gd name="T19" fmla="*/ 0 h 462"/>
              <a:gd name="T20" fmla="*/ 318 w 318"/>
              <a:gd name="T21" fmla="*/ 462 h 46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8" h="462">
                <a:moveTo>
                  <a:pt x="16" y="0"/>
                </a:moveTo>
                <a:cubicBezTo>
                  <a:pt x="29" y="214"/>
                  <a:pt x="0" y="52"/>
                  <a:pt x="67" y="155"/>
                </a:cubicBezTo>
                <a:cubicBezTo>
                  <a:pt x="67" y="156"/>
                  <a:pt x="88" y="223"/>
                  <a:pt x="89" y="236"/>
                </a:cubicBezTo>
                <a:cubicBezTo>
                  <a:pt x="93" y="302"/>
                  <a:pt x="69" y="375"/>
                  <a:pt x="97" y="435"/>
                </a:cubicBezTo>
                <a:cubicBezTo>
                  <a:pt x="109" y="462"/>
                  <a:pt x="156" y="440"/>
                  <a:pt x="185" y="443"/>
                </a:cubicBezTo>
                <a:cubicBezTo>
                  <a:pt x="284" y="454"/>
                  <a:pt x="188" y="450"/>
                  <a:pt x="318" y="450"/>
                </a:cubicBezTo>
              </a:path>
            </a:pathLst>
          </a:custGeom>
          <a:noFill/>
          <a:ln w="76200" cap="flat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lIns="101370" tIns="50685" rIns="101370" bIns="50685"/>
          <a:lstStyle/>
          <a:p>
            <a:endParaRPr lang="en-US" sz="1200" dirty="0"/>
          </a:p>
        </p:txBody>
      </p:sp>
      <p:sp>
        <p:nvSpPr>
          <p:cNvPr id="113" name="AutoShape 6"/>
          <p:cNvSpPr>
            <a:spLocks noChangeArrowheads="1"/>
          </p:cNvSpPr>
          <p:nvPr/>
        </p:nvSpPr>
        <p:spPr bwMode="auto">
          <a:xfrm>
            <a:off x="7532688" y="2589213"/>
            <a:ext cx="1136650" cy="671512"/>
          </a:xfrm>
          <a:prstGeom prst="wedgeEllipseCallout">
            <a:avLst>
              <a:gd name="adj1" fmla="val -37287"/>
              <a:gd name="adj2" fmla="val 8900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 dirty="0" smtClean="0"/>
              <a:t>Deliver Freight Facility</a:t>
            </a:r>
            <a:endParaRPr lang="en-US" sz="1200" b="1" dirty="0"/>
          </a:p>
        </p:txBody>
      </p:sp>
      <p:sp>
        <p:nvSpPr>
          <p:cNvPr id="114" name="AutoShape 6"/>
          <p:cNvSpPr>
            <a:spLocks noChangeArrowheads="1"/>
          </p:cNvSpPr>
          <p:nvPr/>
        </p:nvSpPr>
        <p:spPr bwMode="auto">
          <a:xfrm>
            <a:off x="4073525" y="3798888"/>
            <a:ext cx="1182688" cy="800100"/>
          </a:xfrm>
          <a:prstGeom prst="wedgeEllipseCallout">
            <a:avLst>
              <a:gd name="adj1" fmla="val -18190"/>
              <a:gd name="adj2" fmla="val 7678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 dirty="0"/>
              <a:t>Deliver</a:t>
            </a:r>
          </a:p>
          <a:p>
            <a:pPr algn="ctr"/>
            <a:r>
              <a:rPr lang="en-US" sz="1200" b="1" dirty="0" smtClean="0"/>
              <a:t>Freight Facility</a:t>
            </a:r>
            <a:endParaRPr lang="en-US" sz="1200" b="1" dirty="0"/>
          </a:p>
        </p:txBody>
      </p:sp>
      <p:sp>
        <p:nvSpPr>
          <p:cNvPr id="115" name="AutoShape 6"/>
          <p:cNvSpPr>
            <a:spLocks noChangeArrowheads="1"/>
          </p:cNvSpPr>
          <p:nvPr/>
        </p:nvSpPr>
        <p:spPr bwMode="auto">
          <a:xfrm>
            <a:off x="6022977" y="5016500"/>
            <a:ext cx="1331912" cy="554038"/>
          </a:xfrm>
          <a:prstGeom prst="wedgeEllipseCallout">
            <a:avLst>
              <a:gd name="adj1" fmla="val -38370"/>
              <a:gd name="adj2" fmla="val 9727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 dirty="0"/>
              <a:t>Deliver to Industry</a:t>
            </a:r>
          </a:p>
        </p:txBody>
      </p:sp>
      <p:sp>
        <p:nvSpPr>
          <p:cNvPr id="116" name="Freeform 50"/>
          <p:cNvSpPr>
            <a:spLocks/>
          </p:cNvSpPr>
          <p:nvPr/>
        </p:nvSpPr>
        <p:spPr bwMode="auto">
          <a:xfrm>
            <a:off x="5441157" y="1337469"/>
            <a:ext cx="2684462" cy="373062"/>
          </a:xfrm>
          <a:custGeom>
            <a:avLst/>
            <a:gdLst>
              <a:gd name="T0" fmla="*/ 1691 w 1691"/>
              <a:gd name="T1" fmla="*/ 235 h 235"/>
              <a:gd name="T2" fmla="*/ 813 w 1691"/>
              <a:gd name="T3" fmla="*/ 21 h 235"/>
              <a:gd name="T4" fmla="*/ 0 w 1691"/>
              <a:gd name="T5" fmla="*/ 109 h 235"/>
              <a:gd name="T6" fmla="*/ 0 60000 65536"/>
              <a:gd name="T7" fmla="*/ 0 60000 65536"/>
              <a:gd name="T8" fmla="*/ 0 60000 65536"/>
              <a:gd name="T9" fmla="*/ 0 w 1691"/>
              <a:gd name="T10" fmla="*/ 0 h 235"/>
              <a:gd name="T11" fmla="*/ 1691 w 1691"/>
              <a:gd name="T12" fmla="*/ 235 h 2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91" h="235">
                <a:moveTo>
                  <a:pt x="1691" y="235"/>
                </a:moveTo>
                <a:cubicBezTo>
                  <a:pt x="1393" y="138"/>
                  <a:pt x="1095" y="42"/>
                  <a:pt x="813" y="21"/>
                </a:cubicBezTo>
                <a:cubicBezTo>
                  <a:pt x="531" y="0"/>
                  <a:pt x="139" y="96"/>
                  <a:pt x="0" y="109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txBody>
          <a:bodyPr lIns="101370" tIns="50685" rIns="101370" bIns="50685"/>
          <a:lstStyle/>
          <a:p>
            <a:endParaRPr lang="en-US" sz="1200" dirty="0"/>
          </a:p>
        </p:txBody>
      </p:sp>
      <p:sp>
        <p:nvSpPr>
          <p:cNvPr id="117" name="AutoShape 6"/>
          <p:cNvSpPr>
            <a:spLocks noChangeArrowheads="1"/>
          </p:cNvSpPr>
          <p:nvPr/>
        </p:nvSpPr>
        <p:spPr bwMode="auto">
          <a:xfrm>
            <a:off x="4273550" y="5214938"/>
            <a:ext cx="1158875" cy="706437"/>
          </a:xfrm>
          <a:prstGeom prst="wedgeEllipseCallout">
            <a:avLst>
              <a:gd name="adj1" fmla="val -30685"/>
              <a:gd name="adj2" fmla="val -83931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 dirty="0"/>
              <a:t>Pickup </a:t>
            </a:r>
          </a:p>
        </p:txBody>
      </p:sp>
      <p:sp>
        <p:nvSpPr>
          <p:cNvPr id="118" name="AutoShape 6"/>
          <p:cNvSpPr>
            <a:spLocks noChangeArrowheads="1"/>
          </p:cNvSpPr>
          <p:nvPr/>
        </p:nvSpPr>
        <p:spPr bwMode="auto">
          <a:xfrm>
            <a:off x="7696200" y="3625850"/>
            <a:ext cx="1219200" cy="682625"/>
          </a:xfrm>
          <a:prstGeom prst="wedgeEllipseCallout">
            <a:avLst>
              <a:gd name="adj1" fmla="val -65394"/>
              <a:gd name="adj2" fmla="val -5256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 dirty="0"/>
              <a:t>Pickup 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Freight Facility</a:t>
            </a:r>
            <a:endParaRPr lang="en-US" sz="1200" b="1" dirty="0"/>
          </a:p>
        </p:txBody>
      </p:sp>
      <p:sp>
        <p:nvSpPr>
          <p:cNvPr id="119" name="AutoShape 6"/>
          <p:cNvSpPr>
            <a:spLocks noChangeArrowheads="1"/>
          </p:cNvSpPr>
          <p:nvPr/>
        </p:nvSpPr>
        <p:spPr bwMode="auto">
          <a:xfrm>
            <a:off x="4506913" y="5181600"/>
            <a:ext cx="1208087" cy="788987"/>
          </a:xfrm>
          <a:prstGeom prst="wedgeEllipseCallout">
            <a:avLst>
              <a:gd name="adj1" fmla="val -30685"/>
              <a:gd name="adj2" fmla="val -80384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 dirty="0"/>
              <a:t>Pickup Industry </a:t>
            </a:r>
          </a:p>
        </p:txBody>
      </p:sp>
      <p:sp>
        <p:nvSpPr>
          <p:cNvPr id="120" name="AutoShape 6"/>
          <p:cNvSpPr>
            <a:spLocks noChangeArrowheads="1"/>
          </p:cNvSpPr>
          <p:nvPr/>
        </p:nvSpPr>
        <p:spPr bwMode="auto">
          <a:xfrm>
            <a:off x="6022976" y="3960813"/>
            <a:ext cx="1379538" cy="554037"/>
          </a:xfrm>
          <a:prstGeom prst="wedgeEllipseCallout">
            <a:avLst>
              <a:gd name="adj1" fmla="val -14597"/>
              <a:gd name="adj2" fmla="val 12277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 dirty="0"/>
              <a:t>Real Time Traffic</a:t>
            </a:r>
          </a:p>
        </p:txBody>
      </p:sp>
      <p:sp>
        <p:nvSpPr>
          <p:cNvPr id="121" name="AutoShape 6"/>
          <p:cNvSpPr>
            <a:spLocks noChangeArrowheads="1"/>
          </p:cNvSpPr>
          <p:nvPr/>
        </p:nvSpPr>
        <p:spPr bwMode="auto">
          <a:xfrm>
            <a:off x="5295900" y="3316287"/>
            <a:ext cx="1487488" cy="554037"/>
          </a:xfrm>
          <a:prstGeom prst="wedgeEllipseCallout">
            <a:avLst>
              <a:gd name="adj1" fmla="val -2069"/>
              <a:gd name="adj2" fmla="val 11188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 dirty="0" smtClean="0"/>
              <a:t>Real Time </a:t>
            </a:r>
            <a:r>
              <a:rPr lang="en-US" sz="1200" b="1" dirty="0"/>
              <a:t>Traffic</a:t>
            </a:r>
          </a:p>
        </p:txBody>
      </p:sp>
      <p:sp>
        <p:nvSpPr>
          <p:cNvPr id="122" name="AutoShape 6"/>
          <p:cNvSpPr>
            <a:spLocks noChangeArrowheads="1"/>
          </p:cNvSpPr>
          <p:nvPr/>
        </p:nvSpPr>
        <p:spPr bwMode="auto">
          <a:xfrm>
            <a:off x="7178675" y="4219575"/>
            <a:ext cx="1490663" cy="1120775"/>
          </a:xfrm>
          <a:prstGeom prst="wedgeEllipseCallout">
            <a:avLst>
              <a:gd name="adj1" fmla="val 11556"/>
              <a:gd name="adj2" fmla="val -216574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 dirty="0" smtClean="0"/>
              <a:t>Freight </a:t>
            </a:r>
            <a:r>
              <a:rPr lang="en-US" sz="1200" b="1" dirty="0"/>
              <a:t>Identified to </a:t>
            </a:r>
            <a:r>
              <a:rPr lang="en-US" sz="1200" b="1" dirty="0" smtClean="0"/>
              <a:t>Move</a:t>
            </a:r>
            <a:endParaRPr lang="en-US" sz="1200" b="1" dirty="0"/>
          </a:p>
        </p:txBody>
      </p:sp>
      <p:sp>
        <p:nvSpPr>
          <p:cNvPr id="123" name="Rectangle 122"/>
          <p:cNvSpPr/>
          <p:nvPr/>
        </p:nvSpPr>
        <p:spPr>
          <a:xfrm>
            <a:off x="-343316" y="4846638"/>
            <a:ext cx="4572000" cy="14219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Clr>
                <a:schemeClr val="tx1"/>
              </a:buClr>
              <a:buSzPct val="175000"/>
              <a:buFont typeface="Symbol" pitchFamily="18" charset="2"/>
              <a:buNone/>
            </a:pPr>
            <a:endParaRPr lang="en-US" sz="2400" b="1" dirty="0" smtClean="0"/>
          </a:p>
          <a:p>
            <a:pPr algn="ctr">
              <a:lnSpc>
                <a:spcPct val="90000"/>
              </a:lnSpc>
              <a:buClr>
                <a:schemeClr val="tx1"/>
              </a:buClr>
              <a:buSzPct val="175000"/>
            </a:pPr>
            <a:endParaRPr lang="en-US" sz="2400" b="1" dirty="0" smtClean="0"/>
          </a:p>
          <a:p>
            <a:pPr algn="ctr">
              <a:lnSpc>
                <a:spcPct val="90000"/>
              </a:lnSpc>
              <a:buClr>
                <a:schemeClr val="tx1"/>
              </a:buClr>
              <a:buSzPct val="175000"/>
              <a:buFont typeface="Symbol" pitchFamily="18" charset="2"/>
              <a:buNone/>
            </a:pPr>
            <a:endParaRPr lang="en-US" sz="2400" b="1" dirty="0" smtClean="0"/>
          </a:p>
          <a:p>
            <a:pPr algn="ctr">
              <a:lnSpc>
                <a:spcPct val="90000"/>
              </a:lnSpc>
              <a:buClr>
                <a:schemeClr val="tx1"/>
              </a:buClr>
              <a:buSzPct val="175000"/>
              <a:buFont typeface="Symbol" pitchFamily="18" charset="2"/>
              <a:buBlip>
                <a:blip r:embed="rId7"/>
              </a:buBlip>
            </a:pPr>
            <a:endParaRPr lang="en-US" sz="2400" b="1" dirty="0" smtClean="0"/>
          </a:p>
        </p:txBody>
      </p:sp>
      <p:sp>
        <p:nvSpPr>
          <p:cNvPr id="124" name="TextBox 123"/>
          <p:cNvSpPr txBox="1"/>
          <p:nvPr/>
        </p:nvSpPr>
        <p:spPr>
          <a:xfrm>
            <a:off x="381000" y="2173069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Clr>
                <a:schemeClr val="tx1"/>
              </a:buClr>
              <a:buSzPct val="175000"/>
            </a:pPr>
            <a:r>
              <a:rPr lang="en-US" sz="2000" b="1" dirty="0" smtClean="0"/>
              <a:t>Intermodal Exchange </a:t>
            </a:r>
          </a:p>
          <a:p>
            <a:pPr algn="ctr">
              <a:lnSpc>
                <a:spcPct val="90000"/>
              </a:lnSpc>
              <a:buClr>
                <a:schemeClr val="tx1"/>
              </a:buClr>
              <a:buSzPct val="175000"/>
            </a:pPr>
            <a:r>
              <a:rPr lang="en-US" sz="2000" b="1" dirty="0" smtClean="0"/>
              <a:t>(IMEX) </a:t>
            </a:r>
            <a:endParaRPr lang="en-US" sz="2000" dirty="0"/>
          </a:p>
        </p:txBody>
      </p:sp>
      <p:sp>
        <p:nvSpPr>
          <p:cNvPr id="125" name="TextBox 124"/>
          <p:cNvSpPr txBox="1"/>
          <p:nvPr/>
        </p:nvSpPr>
        <p:spPr>
          <a:xfrm>
            <a:off x="304800" y="323986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Clr>
                <a:schemeClr val="tx1"/>
              </a:buClr>
              <a:buSzPct val="175000"/>
            </a:pPr>
            <a:r>
              <a:rPr lang="en-US" sz="2000" b="1" dirty="0" smtClean="0"/>
              <a:t>Wireless Drayage </a:t>
            </a:r>
          </a:p>
          <a:p>
            <a:pPr algn="ctr">
              <a:lnSpc>
                <a:spcPct val="90000"/>
              </a:lnSpc>
              <a:buClr>
                <a:schemeClr val="tx1"/>
              </a:buClr>
              <a:buSzPct val="175000"/>
            </a:pPr>
            <a:r>
              <a:rPr lang="en-US" sz="2000" b="1" dirty="0" smtClean="0"/>
              <a:t>Updating (WDU)</a:t>
            </a:r>
            <a:endParaRPr lang="en-US" sz="2000" dirty="0"/>
          </a:p>
        </p:txBody>
      </p:sp>
      <p:sp>
        <p:nvSpPr>
          <p:cNvPr id="126" name="TextBox 125"/>
          <p:cNvSpPr txBox="1"/>
          <p:nvPr/>
        </p:nvSpPr>
        <p:spPr>
          <a:xfrm>
            <a:off x="304800" y="415426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Clr>
                <a:schemeClr val="tx1"/>
              </a:buClr>
              <a:buSzPct val="175000"/>
            </a:pPr>
            <a:r>
              <a:rPr lang="en-US" sz="2000" b="1" dirty="0" smtClean="0"/>
              <a:t>Real Time Traffic</a:t>
            </a:r>
          </a:p>
          <a:p>
            <a:pPr algn="ctr">
              <a:lnSpc>
                <a:spcPct val="90000"/>
              </a:lnSpc>
              <a:buClr>
                <a:schemeClr val="tx1"/>
              </a:buClr>
              <a:buSzPct val="175000"/>
            </a:pPr>
            <a:r>
              <a:rPr lang="en-US" sz="2000" b="1" dirty="0" smtClean="0"/>
              <a:t>Monitoring (RTTM)</a:t>
            </a:r>
            <a:endParaRPr lang="en-US" sz="2000" dirty="0"/>
          </a:p>
        </p:txBody>
      </p:sp>
      <p:sp>
        <p:nvSpPr>
          <p:cNvPr id="127" name="TextBox 126"/>
          <p:cNvSpPr txBox="1"/>
          <p:nvPr/>
        </p:nvSpPr>
        <p:spPr>
          <a:xfrm>
            <a:off x="304800" y="5257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Clr>
                <a:schemeClr val="tx1"/>
              </a:buClr>
              <a:buSzPct val="175000"/>
            </a:pPr>
            <a:r>
              <a:rPr lang="en-US" sz="2000" b="1" dirty="0" smtClean="0"/>
              <a:t>Dynamic Route</a:t>
            </a:r>
          </a:p>
          <a:p>
            <a:pPr algn="ctr">
              <a:lnSpc>
                <a:spcPct val="90000"/>
              </a:lnSpc>
              <a:buClr>
                <a:schemeClr val="tx1"/>
              </a:buClr>
              <a:buSzPct val="175000"/>
            </a:pPr>
            <a:r>
              <a:rPr lang="en-US" sz="2000" b="1" dirty="0" smtClean="0"/>
              <a:t>Guidance (DRG)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28600" y="1219200"/>
            <a:ext cx="3200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 smtClean="0"/>
              <a:t>FRATIS Components</a:t>
            </a:r>
            <a:endParaRPr lang="en-US" sz="2600" b="1" i="1" dirty="0"/>
          </a:p>
        </p:txBody>
      </p:sp>
      <p:sp>
        <p:nvSpPr>
          <p:cNvPr id="129" name="AutoShape 6"/>
          <p:cNvSpPr>
            <a:spLocks noChangeArrowheads="1"/>
          </p:cNvSpPr>
          <p:nvPr/>
        </p:nvSpPr>
        <p:spPr bwMode="auto">
          <a:xfrm>
            <a:off x="3200400" y="1629485"/>
            <a:ext cx="1282700" cy="2401075"/>
          </a:xfrm>
          <a:prstGeom prst="wedgeEllipseCallout">
            <a:avLst>
              <a:gd name="adj1" fmla="val 69334"/>
              <a:gd name="adj2" fmla="val 11026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 dirty="0" smtClean="0"/>
              <a:t>FRATIS</a:t>
            </a:r>
          </a:p>
          <a:p>
            <a:pPr algn="ctr"/>
            <a:endParaRPr lang="en-US" sz="800" b="1" dirty="0" smtClean="0"/>
          </a:p>
          <a:p>
            <a:pPr algn="ctr">
              <a:buFont typeface="Arial" pitchFamily="34" charset="0"/>
              <a:buChar char="•"/>
            </a:pPr>
            <a:r>
              <a:rPr lang="en-US" sz="1200" b="1" dirty="0" smtClean="0"/>
              <a:t>Road Weather</a:t>
            </a:r>
          </a:p>
          <a:p>
            <a:pPr algn="ctr">
              <a:buFont typeface="Arial" pitchFamily="34" charset="0"/>
              <a:buChar char="•"/>
            </a:pPr>
            <a:r>
              <a:rPr lang="en-US" sz="1200" b="1" dirty="0" smtClean="0"/>
              <a:t>Truck Scales and Permit</a:t>
            </a:r>
          </a:p>
          <a:p>
            <a:pPr algn="ctr">
              <a:buFont typeface="Arial" pitchFamily="34" charset="0"/>
              <a:buChar char="•"/>
            </a:pPr>
            <a:r>
              <a:rPr lang="en-US" sz="1200" b="1" dirty="0" smtClean="0"/>
              <a:t>Truck Parking 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3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 tmFilter="0, 0; .2, .5; .8, .5; 1, 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" dur="250" autoRev="1" fill="hold"/>
                                        <p:tgtEl>
                                          <p:spTgt spid="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1" dur="5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500"/>
                            </p:stCondLst>
                            <p:childTnLst>
                              <p:par>
                                <p:cTn id="2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500"/>
                            </p:stCondLst>
                            <p:childTnLst>
                              <p:par>
                                <p:cTn id="2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000"/>
                            </p:stCondLst>
                            <p:childTnLst>
                              <p:par>
                                <p:cTn id="2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9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4000"/>
                            </p:stCondLst>
                            <p:childTnLst>
                              <p:par>
                                <p:cTn id="2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3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9" grpId="0"/>
      <p:bldP spid="111" grpId="0" animBg="1"/>
      <p:bldP spid="112" grpId="0" animBg="1"/>
      <p:bldP spid="113" grpId="0" animBg="1"/>
      <p:bldP spid="113" grpId="1" animBg="1"/>
      <p:bldP spid="114" grpId="0" animBg="1"/>
      <p:bldP spid="114" grpId="1" animBg="1"/>
      <p:bldP spid="115" grpId="0" animBg="1"/>
      <p:bldP spid="116" grpId="0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/>
      <p:bldP spid="124" grpId="0"/>
      <p:bldP spid="124" grpId="1"/>
      <p:bldP spid="124" grpId="2"/>
      <p:bldP spid="124" grpId="3"/>
      <p:bldP spid="124" grpId="4"/>
      <p:bldP spid="125" grpId="0"/>
      <p:bldP spid="125" grpId="1"/>
      <p:bldP spid="125" grpId="2"/>
      <p:bldP spid="126" grpId="0"/>
      <p:bldP spid="126" grpId="1"/>
      <p:bldP spid="126" grpId="2"/>
      <p:bldP spid="127" grpId="0" build="allAtOnce"/>
      <p:bldP spid="127" grpId="1" build="allAtOnce"/>
      <p:bldP spid="127" grpId="2" build="allAtOnce"/>
      <p:bldP spid="128" grpId="0"/>
      <p:bldP spid="128" grpId="1"/>
      <p:bldP spid="128" grpId="2"/>
      <p:bldP spid="129" grpId="0" animBg="1"/>
      <p:bldP spid="12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Symbol" pitchFamily="18" charset="2"/>
              <a:buNone/>
            </a:pPr>
            <a:endParaRPr lang="en-US" sz="2000" dirty="0"/>
          </a:p>
          <a:p>
            <a:pPr>
              <a:lnSpc>
                <a:spcPct val="80000"/>
              </a:lnSpc>
              <a:buFont typeface="Symbol" pitchFamily="18" charset="2"/>
              <a:buNone/>
            </a:pPr>
            <a:endParaRPr lang="en-US" sz="2000" dirty="0"/>
          </a:p>
          <a:p>
            <a:pPr algn="ctr">
              <a:lnSpc>
                <a:spcPct val="80000"/>
              </a:lnSpc>
              <a:buFont typeface="Symbol" pitchFamily="18" charset="2"/>
              <a:buNone/>
            </a:pPr>
            <a:r>
              <a:rPr lang="en-US" sz="3600" b="1" dirty="0">
                <a:solidFill>
                  <a:schemeClr val="tx1"/>
                </a:solidFill>
              </a:rPr>
              <a:t>Questions</a:t>
            </a:r>
          </a:p>
          <a:p>
            <a:pPr algn="ctr">
              <a:lnSpc>
                <a:spcPct val="80000"/>
              </a:lnSpc>
              <a:buFont typeface="Symbol" pitchFamily="18" charset="2"/>
              <a:buNone/>
            </a:pPr>
            <a:endParaRPr lang="en-US" sz="3600" b="1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buFont typeface="Symbol" pitchFamily="18" charset="2"/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Randy </a:t>
            </a:r>
            <a:r>
              <a:rPr lang="en-US" sz="2800" b="1" dirty="0">
                <a:solidFill>
                  <a:schemeClr val="tx1"/>
                </a:solidFill>
              </a:rPr>
              <a:t>Butler</a:t>
            </a:r>
          </a:p>
          <a:p>
            <a:pPr algn="ctr">
              <a:lnSpc>
                <a:spcPct val="80000"/>
              </a:lnSpc>
              <a:buFont typeface="Symbol" pitchFamily="18" charset="2"/>
              <a:buNone/>
            </a:pPr>
            <a:r>
              <a:rPr lang="en-US" sz="2800" b="1" dirty="0">
                <a:solidFill>
                  <a:schemeClr val="tx1"/>
                </a:solidFill>
              </a:rPr>
              <a:t>US DOT – FHWA </a:t>
            </a:r>
          </a:p>
          <a:p>
            <a:pPr algn="ctr">
              <a:lnSpc>
                <a:spcPct val="80000"/>
              </a:lnSpc>
              <a:buFont typeface="Symbol" pitchFamily="18" charset="2"/>
              <a:buNone/>
            </a:pPr>
            <a:r>
              <a:rPr lang="en-US" sz="2800" b="1" dirty="0">
                <a:solidFill>
                  <a:schemeClr val="tx1"/>
                </a:solidFill>
              </a:rPr>
              <a:t>202 366 9215</a:t>
            </a:r>
          </a:p>
          <a:p>
            <a:pPr algn="ctr">
              <a:lnSpc>
                <a:spcPct val="80000"/>
              </a:lnSpc>
              <a:buFont typeface="Symbol" pitchFamily="18" charset="2"/>
              <a:buNone/>
            </a:pPr>
            <a:r>
              <a:rPr lang="en-US" sz="2800" b="1" dirty="0">
                <a:solidFill>
                  <a:schemeClr val="tx1"/>
                </a:solidFill>
                <a:hlinkClick r:id="rId2"/>
              </a:rPr>
              <a:t>randy.butler@dot.gov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1" name="Rectangle 3"/>
          <p:cNvSpPr>
            <a:spLocks noChangeArrowheads="1"/>
          </p:cNvSpPr>
          <p:nvPr/>
        </p:nvSpPr>
        <p:spPr bwMode="auto">
          <a:xfrm>
            <a:off x="457200" y="1447800"/>
            <a:ext cx="8294526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/>
          <a:lstStyle/>
          <a:p>
            <a:pPr marL="275530" indent="-257747" eaLnBrk="0" hangingPunct="0">
              <a:spcBef>
                <a:spcPct val="20000"/>
              </a:spcBef>
              <a:buClr>
                <a:schemeClr val="tx1"/>
              </a:buClr>
              <a:buSzPct val="175000"/>
              <a:buBlip>
                <a:blip r:embed="rId3"/>
              </a:buBlip>
              <a:tabLst>
                <a:tab pos="2737841" algn="l"/>
              </a:tabLst>
              <a:defRPr/>
            </a:pPr>
            <a:r>
              <a:rPr lang="en-US" sz="2200" b="1" dirty="0" smtClean="0">
                <a:latin typeface="Arial" charset="0"/>
                <a:cs typeface="Arial" charset="0"/>
              </a:rPr>
              <a:t>DMA </a:t>
            </a:r>
            <a:r>
              <a:rPr lang="en-US" sz="2200" b="1" dirty="0">
                <a:latin typeface="Arial" charset="0"/>
                <a:cs typeface="Arial" charset="0"/>
              </a:rPr>
              <a:t>Freight Problem Statement: </a:t>
            </a:r>
            <a:r>
              <a:rPr lang="en-US" sz="2200" dirty="0">
                <a:latin typeface="Arial" charset="0"/>
                <a:cs typeface="Arial" charset="0"/>
              </a:rPr>
              <a:t>L</a:t>
            </a:r>
            <a:r>
              <a:rPr lang="en-US" sz="2200" dirty="0">
                <a:solidFill>
                  <a:srgbClr val="000000"/>
                </a:solidFill>
                <a:latin typeface="Arial" charset="0"/>
              </a:rPr>
              <a:t>ack of Advanced Traveler Information has negative effect 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on</a:t>
            </a:r>
          </a:p>
          <a:p>
            <a:pPr marL="1189930" lvl="2" indent="-257747" eaLnBrk="0" hangingPunct="0">
              <a:spcBef>
                <a:spcPct val="20000"/>
              </a:spcBef>
              <a:buClr>
                <a:schemeClr val="tx1"/>
              </a:buClr>
              <a:buSzPct val="175000"/>
              <a:buBlip>
                <a:blip r:embed="rId3"/>
              </a:buBlip>
              <a:tabLst>
                <a:tab pos="2737841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Efficient Movement of Freight Transportation</a:t>
            </a:r>
          </a:p>
          <a:p>
            <a:pPr marL="1189930" lvl="2" indent="-257747" eaLnBrk="0" hangingPunct="0">
              <a:spcBef>
                <a:spcPct val="20000"/>
              </a:spcBef>
              <a:buClr>
                <a:schemeClr val="tx1"/>
              </a:buClr>
              <a:buSzPct val="175000"/>
              <a:buBlip>
                <a:blip r:embed="rId3"/>
              </a:buBlip>
              <a:tabLst>
                <a:tab pos="2737841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Logistics Management Systems 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  <a:p>
            <a:pPr marL="1189930" lvl="2" indent="-257747" eaLnBrk="0" hangingPunct="0">
              <a:spcBef>
                <a:spcPct val="20000"/>
              </a:spcBef>
              <a:buClr>
                <a:schemeClr val="tx1"/>
              </a:buClr>
              <a:buSzPct val="175000"/>
              <a:buBlip>
                <a:blip r:embed="rId3"/>
              </a:buBlip>
              <a:tabLst>
                <a:tab pos="2737841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Environment </a:t>
            </a:r>
            <a:r>
              <a:rPr lang="en-US" sz="2200" dirty="0">
                <a:solidFill>
                  <a:srgbClr val="000000"/>
                </a:solidFill>
                <a:latin typeface="Arial" charset="0"/>
              </a:rPr>
              <a:t>of 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Neighboring Communities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  <a:p>
            <a:pPr marL="1189930" lvl="2" indent="-257747" eaLnBrk="0" hangingPunct="0">
              <a:spcBef>
                <a:spcPct val="20000"/>
              </a:spcBef>
              <a:buClr>
                <a:schemeClr val="tx1"/>
              </a:buClr>
              <a:buSzPct val="175000"/>
              <a:buBlip>
                <a:blip r:embed="rId3"/>
              </a:buBlip>
              <a:tabLst>
                <a:tab pos="2737841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Energy Consumption</a:t>
            </a:r>
          </a:p>
          <a:p>
            <a:pPr marL="1189930" lvl="2" indent="-257747" eaLnBrk="0" hangingPunct="0">
              <a:spcBef>
                <a:spcPct val="20000"/>
              </a:spcBef>
              <a:buClr>
                <a:schemeClr val="tx1"/>
              </a:buClr>
              <a:buSzPct val="175000"/>
              <a:buBlip>
                <a:blip r:embed="rId3"/>
              </a:buBlip>
              <a:tabLst>
                <a:tab pos="2737841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Safety of the Traveling Public</a:t>
            </a:r>
          </a:p>
          <a:p>
            <a:pPr marL="416691" indent="-416691" eaLnBrk="0" hangingPunct="0">
              <a:spcBef>
                <a:spcPct val="20000"/>
              </a:spcBef>
              <a:buClr>
                <a:schemeClr val="tx1"/>
              </a:buClr>
              <a:buSzPct val="175000"/>
              <a:buBlip>
                <a:blip r:embed="rId3"/>
              </a:buBlip>
              <a:tabLst>
                <a:tab pos="2737841" algn="l"/>
              </a:tabLst>
              <a:defRPr/>
            </a:pPr>
            <a:r>
              <a:rPr lang="en-US" sz="2200" b="1" dirty="0" smtClean="0">
                <a:solidFill>
                  <a:srgbClr val="000000"/>
                </a:solidFill>
                <a:latin typeface="Arial" charset="0"/>
              </a:rPr>
              <a:t>DMA Proposed Freight Solution: 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Develop </a:t>
            </a:r>
            <a:r>
              <a:rPr lang="en-US" sz="2200" dirty="0">
                <a:solidFill>
                  <a:srgbClr val="000000"/>
                </a:solidFill>
                <a:latin typeface="Arial" charset="0"/>
              </a:rPr>
              <a:t>Freight Advanced Traveler Information 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(FRATIS) applications focusing on</a:t>
            </a:r>
          </a:p>
          <a:p>
            <a:pPr marL="1331091" lvl="2" indent="-416691" eaLnBrk="0" hangingPunct="0">
              <a:spcBef>
                <a:spcPct val="20000"/>
              </a:spcBef>
              <a:buClr>
                <a:schemeClr val="tx1"/>
              </a:buClr>
              <a:buSzPct val="175000"/>
              <a:buBlip>
                <a:blip r:embed="rId3"/>
              </a:buBlip>
              <a:tabLst>
                <a:tab pos="2737841" algn="l"/>
              </a:tabLst>
              <a:defRPr/>
            </a:pPr>
            <a:r>
              <a:rPr lang="en-US" sz="2200" dirty="0">
                <a:solidFill>
                  <a:srgbClr val="000000"/>
                </a:solidFill>
                <a:latin typeface="Arial" charset="0"/>
              </a:rPr>
              <a:t>Freight Real-time Traveler Information</a:t>
            </a:r>
          </a:p>
          <a:p>
            <a:pPr marL="1331091" lvl="2" indent="-416691" eaLnBrk="0" hangingPunct="0">
              <a:spcBef>
                <a:spcPct val="20000"/>
              </a:spcBef>
              <a:buClr>
                <a:schemeClr val="tx1"/>
              </a:buClr>
              <a:buSzPct val="175000"/>
              <a:buBlip>
                <a:blip r:embed="rId3"/>
              </a:buBlip>
              <a:tabLst>
                <a:tab pos="2737841" algn="l"/>
              </a:tabLst>
              <a:defRPr/>
            </a:pPr>
            <a:r>
              <a:rPr lang="en-US" sz="2200" dirty="0">
                <a:solidFill>
                  <a:srgbClr val="000000"/>
                </a:solidFill>
                <a:latin typeface="Arial" charset="0"/>
              </a:rPr>
              <a:t>Freight Dynamic Route Guidance</a:t>
            </a:r>
          </a:p>
          <a:p>
            <a:pPr marL="1331091" lvl="2" indent="-416691" eaLnBrk="0" hangingPunct="0">
              <a:spcBef>
                <a:spcPct val="20000"/>
              </a:spcBef>
              <a:buClr>
                <a:schemeClr val="tx1"/>
              </a:buClr>
              <a:buSzPct val="175000"/>
              <a:buBlip>
                <a:blip r:embed="rId3"/>
              </a:buBlip>
              <a:tabLst>
                <a:tab pos="2737841" algn="l"/>
              </a:tabLst>
              <a:defRPr/>
            </a:pPr>
            <a:r>
              <a:rPr lang="en-US" sz="2200" dirty="0">
                <a:solidFill>
                  <a:srgbClr val="000000"/>
                </a:solidFill>
                <a:latin typeface="Arial" charset="0"/>
              </a:rPr>
              <a:t>Drayage Optimization  </a:t>
            </a:r>
          </a:p>
          <a:p>
            <a:pPr marL="777536" lvl="1" indent="-257747" eaLnBrk="0" hangingPunct="0">
              <a:spcBef>
                <a:spcPct val="20000"/>
              </a:spcBef>
              <a:buClr>
                <a:schemeClr val="tx1"/>
              </a:buClr>
              <a:buSzPct val="175000"/>
              <a:tabLst>
                <a:tab pos="2737841" algn="l"/>
              </a:tabLst>
              <a:defRPr/>
            </a:pPr>
            <a:endParaRPr lang="en-US" sz="2200" b="1" i="1" dirty="0">
              <a:solidFill>
                <a:srgbClr val="000000"/>
              </a:solidFill>
              <a:latin typeface="Arial" charset="0"/>
            </a:endParaRPr>
          </a:p>
          <a:p>
            <a:pPr marL="777536" lvl="1" indent="-257747" eaLnBrk="0" hangingPunct="0">
              <a:spcBef>
                <a:spcPct val="20000"/>
              </a:spcBef>
              <a:buClr>
                <a:schemeClr val="accent2"/>
              </a:buClr>
              <a:buFont typeface="Courier New" pitchFamily="49" charset="0"/>
              <a:buChar char="o"/>
              <a:tabLst>
                <a:tab pos="2737841" algn="l"/>
              </a:tabLst>
              <a:defRPr/>
            </a:pPr>
            <a:endParaRPr lang="en-US" sz="7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23274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34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34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34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34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34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34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34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534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Mobility Program</a:t>
            </a:r>
          </a:p>
        </p:txBody>
      </p:sp>
      <p:pic>
        <p:nvPicPr>
          <p:cNvPr id="65539" name="Picture 17" descr="Real-Time Travel inf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4713" y="2606675"/>
            <a:ext cx="14954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 bwMode="auto">
          <a:xfrm flipV="1">
            <a:off x="4337050" y="2182813"/>
            <a:ext cx="2649538" cy="1317625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656138" y="1625600"/>
            <a:ext cx="3954462" cy="4333875"/>
          </a:xfrm>
          <a:prstGeom prst="rect">
            <a:avLst/>
          </a:prstGeom>
          <a:noFill/>
          <a:ln w="38100">
            <a:solidFill>
              <a:srgbClr val="99CC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rot="5400000" flipH="1" flipV="1">
            <a:off x="4333081" y="2634457"/>
            <a:ext cx="619125" cy="563562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543" name="Picture 10" descr="Vehicle Status Data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2085975"/>
            <a:ext cx="19335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4" name="Picture 11" descr="Weather Data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975" y="3322638"/>
            <a:ext cx="14192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5" name="Picture 13" descr="Location Data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52688" y="5070475"/>
            <a:ext cx="16287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6" name="Picture 15" descr="Infrastucture Status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1903413"/>
            <a:ext cx="15525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 bwMode="auto">
          <a:xfrm>
            <a:off x="3730625" y="1924050"/>
            <a:ext cx="344488" cy="593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1616075" y="3692525"/>
            <a:ext cx="1468438" cy="190500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 flipV="1">
            <a:off x="1868488" y="4181475"/>
            <a:ext cx="1292225" cy="539750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 rot="5400000" flipH="1" flipV="1">
            <a:off x="2982913" y="4537075"/>
            <a:ext cx="817562" cy="249238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 bwMode="auto">
          <a:xfrm rot="3639606">
            <a:off x="2895600" y="2792413"/>
            <a:ext cx="468313" cy="173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Rectangle 19"/>
          <p:cNvSpPr/>
          <p:nvPr/>
        </p:nvSpPr>
        <p:spPr bwMode="auto">
          <a:xfrm rot="2311370">
            <a:off x="1803400" y="2687638"/>
            <a:ext cx="388938" cy="155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 bwMode="auto">
          <a:xfrm rot="2311370">
            <a:off x="2170113" y="4632325"/>
            <a:ext cx="295275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 bwMode="auto">
          <a:xfrm rot="20194627">
            <a:off x="4279900" y="4068763"/>
            <a:ext cx="388938" cy="155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 rot="16200000" flipH="1">
            <a:off x="2833688" y="2771775"/>
            <a:ext cx="725488" cy="452437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>
            <a:off x="2035175" y="2692400"/>
            <a:ext cx="1173163" cy="847725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 bwMode="auto">
          <a:xfrm rot="20194627">
            <a:off x="3289300" y="3706813"/>
            <a:ext cx="388938" cy="155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3243263" y="3360738"/>
            <a:ext cx="273050" cy="19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3303588" y="3384550"/>
            <a:ext cx="1376362" cy="876300"/>
            <a:chOff x="4322618" y="5284519"/>
            <a:chExt cx="1377044" cy="876795"/>
          </a:xfrm>
        </p:grpSpPr>
        <p:pic>
          <p:nvPicPr>
            <p:cNvPr id="65614" name="Picture 74" descr="Intellidrive System.gif"/>
            <p:cNvPicPr>
              <a:picLocks noChangeAspect="1"/>
            </p:cNvPicPr>
            <p:nvPr/>
          </p:nvPicPr>
          <p:blipFill>
            <a:blip r:embed="rId8" cstate="print"/>
            <a:srcRect l="4887" t="6871"/>
            <a:stretch>
              <a:fillRect/>
            </a:stretch>
          </p:blipFill>
          <p:spPr bwMode="auto">
            <a:xfrm>
              <a:off x="4322618" y="5332021"/>
              <a:ext cx="1377044" cy="762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Oval 28"/>
            <p:cNvSpPr/>
            <p:nvPr/>
          </p:nvSpPr>
          <p:spPr>
            <a:xfrm>
              <a:off x="4394090" y="5284519"/>
              <a:ext cx="201713" cy="1667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4462387" y="5994533"/>
              <a:ext cx="203301" cy="1667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3113088" y="3201988"/>
            <a:ext cx="1593850" cy="1143000"/>
            <a:chOff x="6868422" y="914400"/>
            <a:chExt cx="1593850" cy="1143000"/>
          </a:xfrm>
        </p:grpSpPr>
        <p:pic>
          <p:nvPicPr>
            <p:cNvPr id="65612" name="Picture 2" descr="C:\Documents and Settings\m23505\Local Settings\Temporary Internet Files\Content.IE5\M1K5RSTB\MCDD01775_0000[1].wm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099465" y="914400"/>
              <a:ext cx="11430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Rectangle 32"/>
            <p:cNvSpPr/>
            <p:nvPr/>
          </p:nvSpPr>
          <p:spPr>
            <a:xfrm>
              <a:off x="6868422" y="1125537"/>
              <a:ext cx="1593850" cy="523875"/>
            </a:xfrm>
            <a:prstGeom prst="rect">
              <a:avLst/>
            </a:prstGeom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latin typeface="+mn-lt"/>
                  <a:ea typeface="ＭＳ Ｐゴシック" pitchFamily="-112" charset="-128"/>
                  <a:cs typeface="+mn-cs"/>
                </a:rPr>
                <a:t>Data Environment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381000" y="1627188"/>
            <a:ext cx="4144963" cy="43338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04813" y="1243013"/>
            <a:ext cx="4176712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latin typeface="+mn-lt"/>
                <a:ea typeface="ＭＳ Ｐゴシック" pitchFamily="-112" charset="-128"/>
                <a:cs typeface="+mn-cs"/>
              </a:rPr>
              <a:t>Real-time Data Capture and Management</a:t>
            </a:r>
          </a:p>
        </p:txBody>
      </p:sp>
      <p:cxnSp>
        <p:nvCxnSpPr>
          <p:cNvPr id="36" name="Straight Arrow Connector 35"/>
          <p:cNvCxnSpPr/>
          <p:nvPr/>
        </p:nvCxnSpPr>
        <p:spPr bwMode="auto">
          <a:xfrm flipV="1">
            <a:off x="2171700" y="4333875"/>
            <a:ext cx="1141413" cy="946150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561975" y="5051425"/>
            <a:ext cx="1533525" cy="847725"/>
            <a:chOff x="904875" y="5229224"/>
            <a:chExt cx="1533524" cy="847725"/>
          </a:xfrm>
        </p:grpSpPr>
        <p:sp>
          <p:nvSpPr>
            <p:cNvPr id="38" name="Rectangle 5"/>
            <p:cNvSpPr>
              <a:spLocks noChangeArrowheads="1"/>
            </p:cNvSpPr>
            <p:nvPr/>
          </p:nvSpPr>
          <p:spPr bwMode="auto">
            <a:xfrm>
              <a:off x="904875" y="5619749"/>
              <a:ext cx="7239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>
                <a:defRPr/>
              </a:pPr>
              <a:r>
                <a:rPr 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ＭＳ Ｐゴシック" pitchFamily="-112" charset="-128"/>
                  <a:cs typeface="+mn-cs"/>
                </a:rPr>
                <a:t>Transit Data</a:t>
              </a:r>
            </a:p>
          </p:txBody>
        </p:sp>
        <p:pic>
          <p:nvPicPr>
            <p:cNvPr id="65611" name="Picture 1" descr="image00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590674" y="5229224"/>
              <a:ext cx="847725" cy="8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5565" name="Picture 6" descr="C:\Documents and Settings\m28552\Local Settings\Temporary Internet Files\Content.IE5\5L96LT6S\MP900442460[1].jpg"/>
          <p:cNvPicPr>
            <a:picLocks noChangeAspect="1" noChangeArrowheads="1"/>
          </p:cNvPicPr>
          <p:nvPr/>
        </p:nvPicPr>
        <p:blipFill>
          <a:blip r:embed="rId11" cstate="print"/>
          <a:srcRect l="18555" t="30020" r="15706" b="19881"/>
          <a:stretch>
            <a:fillRect/>
          </a:stretch>
        </p:blipFill>
        <p:spPr bwMode="auto">
          <a:xfrm>
            <a:off x="420688" y="4516438"/>
            <a:ext cx="135255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817563" y="4291013"/>
            <a:ext cx="10033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ＭＳ Ｐゴシック" pitchFamily="-112" charset="-128"/>
                <a:cs typeface="+mn-cs"/>
              </a:rPr>
              <a:t>Truck Data</a:t>
            </a:r>
          </a:p>
        </p:txBody>
      </p:sp>
      <p:pic>
        <p:nvPicPr>
          <p:cNvPr id="65567" name="Picture 64" descr="2cars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59313" y="5062538"/>
            <a:ext cx="22955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Straight Arrow Connector 42"/>
          <p:cNvCxnSpPr/>
          <p:nvPr/>
        </p:nvCxnSpPr>
        <p:spPr bwMode="auto">
          <a:xfrm rot="16200000" flipH="1">
            <a:off x="4013994" y="4506119"/>
            <a:ext cx="958850" cy="700088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 bwMode="auto">
          <a:xfrm>
            <a:off x="4516438" y="4121150"/>
            <a:ext cx="1936750" cy="504825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4695825" y="1692275"/>
            <a:ext cx="1957388" cy="842963"/>
            <a:chOff x="5053013" y="1952625"/>
            <a:chExt cx="1957387" cy="842963"/>
          </a:xfrm>
        </p:grpSpPr>
        <p:pic>
          <p:nvPicPr>
            <p:cNvPr id="65607" name="Picture 54" descr="C:\Documents and Settings\m28552\Local Settings\Temporary Internet Files\Content.IE5\HJHVNDC5\MPj04438870000[1].jpg"/>
            <p:cNvPicPr>
              <a:picLocks noChangeAspect="1" noChangeArrowheads="1"/>
            </p:cNvPicPr>
            <p:nvPr/>
          </p:nvPicPr>
          <p:blipFill>
            <a:blip r:embed="rId13" cstate="print"/>
            <a:srcRect t="11971" r="40407"/>
            <a:stretch>
              <a:fillRect/>
            </a:stretch>
          </p:blipFill>
          <p:spPr bwMode="auto">
            <a:xfrm>
              <a:off x="5053013" y="1952625"/>
              <a:ext cx="852487" cy="842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Rectangle 5"/>
            <p:cNvSpPr>
              <a:spLocks noChangeArrowheads="1"/>
            </p:cNvSpPr>
            <p:nvPr/>
          </p:nvSpPr>
          <p:spPr bwMode="auto">
            <a:xfrm>
              <a:off x="5953126" y="1965325"/>
              <a:ext cx="923925" cy="40005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1000" dirty="0">
                  <a:solidFill>
                    <a:srgbClr val="FFC000"/>
                  </a:solidFill>
                  <a:latin typeface="Calibri" pitchFamily="34" charset="0"/>
                  <a:ea typeface="ＭＳ Ｐゴシック" pitchFamily="-112" charset="-128"/>
                  <a:cs typeface="+mn-cs"/>
                </a:rPr>
                <a:t>Reduce Speed 35 MPH</a:t>
              </a:r>
            </a:p>
          </p:txBody>
        </p:sp>
        <p:sp>
          <p:nvSpPr>
            <p:cNvPr id="48" name="Rectangle 5"/>
            <p:cNvSpPr>
              <a:spLocks noChangeArrowheads="1"/>
            </p:cNvSpPr>
            <p:nvPr/>
          </p:nvSpPr>
          <p:spPr bwMode="auto">
            <a:xfrm>
              <a:off x="5867401" y="2393950"/>
              <a:ext cx="1142999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ＭＳ Ｐゴシック" pitchFamily="-112" charset="-128"/>
                  <a:cs typeface="+mn-cs"/>
                </a:rPr>
                <a:t>Weather Application</a:t>
              </a:r>
            </a:p>
          </p:txBody>
        </p:sp>
      </p:grpSp>
      <p:grpSp>
        <p:nvGrpSpPr>
          <p:cNvPr id="6" name="Group 90"/>
          <p:cNvGrpSpPr>
            <a:grpSpLocks/>
          </p:cNvGrpSpPr>
          <p:nvPr/>
        </p:nvGrpSpPr>
        <p:grpSpPr bwMode="auto">
          <a:xfrm>
            <a:off x="5775325" y="4206875"/>
            <a:ext cx="2444750" cy="893763"/>
            <a:chOff x="5762822" y="4165600"/>
            <a:chExt cx="2444553" cy="893343"/>
          </a:xfrm>
        </p:grpSpPr>
        <p:pic>
          <p:nvPicPr>
            <p:cNvPr id="65602" name="Picture 85" descr="greenarrows.png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762822" y="4600575"/>
              <a:ext cx="533203" cy="45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603" name="Picture 56" descr="arrow.png"/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 rot="2160030">
              <a:off x="6729414" y="4314824"/>
              <a:ext cx="431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604" name="Picture 19" descr="SPAT.gif"/>
            <p:cNvPicPr>
              <a:picLocks noChangeAspect="1"/>
            </p:cNvPicPr>
            <p:nvPr/>
          </p:nvPicPr>
          <p:blipFill>
            <a:blip r:embed="rId16" cstate="print"/>
            <a:srcRect l="2702" r="56407"/>
            <a:stretch>
              <a:fillRect/>
            </a:stretch>
          </p:blipFill>
          <p:spPr bwMode="auto">
            <a:xfrm>
              <a:off x="7096125" y="4356100"/>
              <a:ext cx="228600" cy="269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605" name="Picture 19" descr="SPAT.gif"/>
            <p:cNvPicPr>
              <a:picLocks noChangeAspect="1"/>
            </p:cNvPicPr>
            <p:nvPr/>
          </p:nvPicPr>
          <p:blipFill>
            <a:blip r:embed="rId16" cstate="print"/>
            <a:srcRect l="42336"/>
            <a:stretch>
              <a:fillRect/>
            </a:stretch>
          </p:blipFill>
          <p:spPr bwMode="auto">
            <a:xfrm>
              <a:off x="7334250" y="4165600"/>
              <a:ext cx="873125" cy="73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606" name="Picture 86" descr="1car.png"/>
            <p:cNvPicPr>
              <a:picLocks noChangeAspect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234162" y="4748230"/>
              <a:ext cx="790476" cy="276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6972300" y="1700213"/>
            <a:ext cx="1490663" cy="1111250"/>
            <a:chOff x="6642471" y="1905000"/>
            <a:chExt cx="1453565" cy="1066799"/>
          </a:xfrm>
        </p:grpSpPr>
        <p:grpSp>
          <p:nvGrpSpPr>
            <p:cNvPr id="11" name="Group 62"/>
            <p:cNvGrpSpPr>
              <a:grpSpLocks/>
            </p:cNvGrpSpPr>
            <p:nvPr/>
          </p:nvGrpSpPr>
          <p:grpSpPr bwMode="auto">
            <a:xfrm>
              <a:off x="6642471" y="1905000"/>
              <a:ext cx="1453570" cy="559042"/>
              <a:chOff x="6643016" y="1905000"/>
              <a:chExt cx="1453178" cy="559187"/>
            </a:xfrm>
          </p:grpSpPr>
          <p:pic>
            <p:nvPicPr>
              <p:cNvPr id="65599" name="Picture 88" descr="arrow.png"/>
              <p:cNvPicPr>
                <a:picLocks noChangeAspect="1"/>
              </p:cNvPicPr>
              <p:nvPr/>
            </p:nvPicPr>
            <p:blipFill>
              <a:blip r:embed="rId15" cstate="print"/>
              <a:srcRect r="18323" b="7820"/>
              <a:stretch>
                <a:fillRect/>
              </a:stretch>
            </p:blipFill>
            <p:spPr bwMode="auto">
              <a:xfrm rot="1327042">
                <a:off x="7550909" y="1905000"/>
                <a:ext cx="352711" cy="559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5600" name="Picture 19" descr="SPAT.gif"/>
              <p:cNvPicPr>
                <a:picLocks noChangeAspect="1"/>
              </p:cNvPicPr>
              <p:nvPr/>
            </p:nvPicPr>
            <p:blipFill>
              <a:blip r:embed="rId16" cstate="print"/>
              <a:srcRect l="2702" r="56407"/>
              <a:stretch>
                <a:fillRect/>
              </a:stretch>
            </p:blipFill>
            <p:spPr bwMode="auto">
              <a:xfrm>
                <a:off x="7867578" y="1907869"/>
                <a:ext cx="228616" cy="269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0" name="Rectangle 5"/>
              <p:cNvSpPr>
                <a:spLocks noChangeArrowheads="1"/>
              </p:cNvSpPr>
              <p:nvPr/>
            </p:nvSpPr>
            <p:spPr bwMode="auto">
              <a:xfrm>
                <a:off x="6643016" y="1997988"/>
                <a:ext cx="1029138" cy="400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r">
                  <a:defRPr/>
                </a:pPr>
                <a:r>
                  <a:rPr lang="en-US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  <a:ea typeface="ＭＳ Ｐゴシック" pitchFamily="-112" charset="-128"/>
                    <a:cs typeface="+mn-cs"/>
                  </a:rPr>
                  <a:t>Transit Signal Priority</a:t>
                </a:r>
              </a:p>
            </p:txBody>
          </p:sp>
        </p:grpSp>
        <p:pic>
          <p:nvPicPr>
            <p:cNvPr id="65598" name="Picture 1" descr="image00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762749" y="2124074"/>
              <a:ext cx="847725" cy="8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" name="Rectangle 5"/>
          <p:cNvSpPr>
            <a:spLocks noChangeArrowheads="1"/>
          </p:cNvSpPr>
          <p:nvPr/>
        </p:nvSpPr>
        <p:spPr bwMode="auto">
          <a:xfrm>
            <a:off x="6316663" y="3570288"/>
            <a:ext cx="1087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ＭＳ Ｐゴシック" pitchFamily="-112" charset="-128"/>
                <a:cs typeface="+mn-cs"/>
              </a:rPr>
              <a:t>Fleet Management/ Dynamic Route Guidance</a:t>
            </a:r>
          </a:p>
        </p:txBody>
      </p:sp>
      <p:pic>
        <p:nvPicPr>
          <p:cNvPr id="65574" name="Picture 6" descr="C:\Documents and Settings\m28552\Local Settings\Temporary Internet Files\Content.IE5\5L96LT6S\MP900442460[1].jpg"/>
          <p:cNvPicPr>
            <a:picLocks noChangeAspect="1" noChangeArrowheads="1"/>
          </p:cNvPicPr>
          <p:nvPr/>
        </p:nvPicPr>
        <p:blipFill>
          <a:blip r:embed="rId18" cstate="print"/>
          <a:srcRect l="18555" t="30020" r="15706" b="19881"/>
          <a:stretch>
            <a:fillRect/>
          </a:stretch>
        </p:blipFill>
        <p:spPr bwMode="auto">
          <a:xfrm>
            <a:off x="7356475" y="3605213"/>
            <a:ext cx="117157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" name="Straight Arrow Connector 62"/>
          <p:cNvCxnSpPr/>
          <p:nvPr/>
        </p:nvCxnSpPr>
        <p:spPr bwMode="auto">
          <a:xfrm flipV="1">
            <a:off x="4460875" y="3138488"/>
            <a:ext cx="1501775" cy="450850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 bwMode="auto">
          <a:xfrm>
            <a:off x="4613275" y="3741738"/>
            <a:ext cx="1676400" cy="201612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849813" y="1219200"/>
            <a:ext cx="361156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+mn-lt"/>
                <a:ea typeface="ＭＳ Ｐゴシック" pitchFamily="-112" charset="-128"/>
                <a:cs typeface="+mn-cs"/>
              </a:rPr>
              <a:t>Dynamic Mobility Applications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34" grpId="0" animBg="1"/>
      <p:bldP spid="35" grpId="0"/>
      <p:bldP spid="41" grpId="0"/>
      <p:bldP spid="61" grpId="0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378975" y="1308199"/>
            <a:ext cx="8765026" cy="5261482"/>
            <a:chOff x="265" y="912"/>
            <a:chExt cx="5997" cy="3668"/>
          </a:xfrm>
        </p:grpSpPr>
        <p:sp>
          <p:nvSpPr>
            <p:cNvPr id="5124" name="Rectangle 89"/>
            <p:cNvSpPr>
              <a:spLocks noChangeArrowheads="1"/>
            </p:cNvSpPr>
            <p:nvPr/>
          </p:nvSpPr>
          <p:spPr bwMode="auto">
            <a:xfrm>
              <a:off x="2813" y="2488"/>
              <a:ext cx="2082" cy="52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1370" tIns="50685" rIns="101370" bIns="50685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5125" name="Text Box 84"/>
            <p:cNvSpPr txBox="1">
              <a:spLocks noChangeArrowheads="1"/>
            </p:cNvSpPr>
            <p:nvPr/>
          </p:nvSpPr>
          <p:spPr bwMode="auto">
            <a:xfrm>
              <a:off x="1196" y="1750"/>
              <a:ext cx="2748" cy="1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100" i="1" dirty="0">
                  <a:sym typeface="Wingdings" pitchFamily="2" charset="2"/>
                </a:rPr>
                <a:t>  </a:t>
              </a:r>
              <a:r>
                <a:rPr lang="en-US" sz="1100" i="1" dirty="0"/>
                <a:t>Mean duration of the Deployment Test’s supply chain  </a:t>
              </a:r>
              <a:r>
                <a:rPr lang="en-US" sz="1100" i="1" dirty="0">
                  <a:sym typeface="Wingdings" pitchFamily="2" charset="2"/>
                </a:rPr>
                <a:t></a:t>
              </a:r>
              <a:endParaRPr lang="en-US" sz="1100" i="1" dirty="0"/>
            </a:p>
          </p:txBody>
        </p:sp>
        <p:pic>
          <p:nvPicPr>
            <p:cNvPr id="512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23" y="1331"/>
              <a:ext cx="334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5"/>
            <p:cNvGrpSpPr>
              <a:grpSpLocks noChangeAspect="1"/>
            </p:cNvGrpSpPr>
            <p:nvPr/>
          </p:nvGrpSpPr>
          <p:grpSpPr bwMode="auto">
            <a:xfrm>
              <a:off x="1656" y="1338"/>
              <a:ext cx="283" cy="154"/>
              <a:chOff x="2724" y="576"/>
              <a:chExt cx="1261" cy="577"/>
            </a:xfrm>
          </p:grpSpPr>
          <p:sp>
            <p:nvSpPr>
              <p:cNvPr id="5193" name="Freeform 6"/>
              <p:cNvSpPr>
                <a:spLocks noChangeAspect="1"/>
              </p:cNvSpPr>
              <p:nvPr/>
            </p:nvSpPr>
            <p:spPr bwMode="auto">
              <a:xfrm>
                <a:off x="2724" y="992"/>
                <a:ext cx="1134" cy="158"/>
              </a:xfrm>
              <a:custGeom>
                <a:avLst/>
                <a:gdLst>
                  <a:gd name="T0" fmla="*/ 538 w 1134"/>
                  <a:gd name="T1" fmla="*/ 97 h 158"/>
                  <a:gd name="T2" fmla="*/ 35 w 1134"/>
                  <a:gd name="T3" fmla="*/ 0 h 158"/>
                  <a:gd name="T4" fmla="*/ 0 w 1134"/>
                  <a:gd name="T5" fmla="*/ 0 h 158"/>
                  <a:gd name="T6" fmla="*/ 538 w 1134"/>
                  <a:gd name="T7" fmla="*/ 157 h 158"/>
                  <a:gd name="T8" fmla="*/ 1133 w 1134"/>
                  <a:gd name="T9" fmla="*/ 35 h 158"/>
                  <a:gd name="T10" fmla="*/ 1036 w 1134"/>
                  <a:gd name="T11" fmla="*/ 23 h 158"/>
                  <a:gd name="T12" fmla="*/ 538 w 1134"/>
                  <a:gd name="T13" fmla="*/ 97 h 1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34"/>
                  <a:gd name="T22" fmla="*/ 0 h 158"/>
                  <a:gd name="T23" fmla="*/ 1134 w 1134"/>
                  <a:gd name="T24" fmla="*/ 158 h 1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34" h="158">
                    <a:moveTo>
                      <a:pt x="538" y="97"/>
                    </a:moveTo>
                    <a:lnTo>
                      <a:pt x="35" y="0"/>
                    </a:lnTo>
                    <a:lnTo>
                      <a:pt x="0" y="0"/>
                    </a:lnTo>
                    <a:lnTo>
                      <a:pt x="538" y="157"/>
                    </a:lnTo>
                    <a:lnTo>
                      <a:pt x="1133" y="35"/>
                    </a:lnTo>
                    <a:lnTo>
                      <a:pt x="1036" y="23"/>
                    </a:lnTo>
                    <a:lnTo>
                      <a:pt x="538" y="97"/>
                    </a:lnTo>
                  </a:path>
                </a:pathLst>
              </a:custGeom>
              <a:solidFill>
                <a:srgbClr val="B5B5B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94" name="Freeform 7"/>
              <p:cNvSpPr>
                <a:spLocks noChangeAspect="1"/>
              </p:cNvSpPr>
              <p:nvPr/>
            </p:nvSpPr>
            <p:spPr bwMode="auto">
              <a:xfrm>
                <a:off x="3266" y="582"/>
                <a:ext cx="719" cy="418"/>
              </a:xfrm>
              <a:custGeom>
                <a:avLst/>
                <a:gdLst>
                  <a:gd name="T0" fmla="*/ 0 w 719"/>
                  <a:gd name="T1" fmla="*/ 0 h 418"/>
                  <a:gd name="T2" fmla="*/ 512 w 719"/>
                  <a:gd name="T3" fmla="*/ 131 h 418"/>
                  <a:gd name="T4" fmla="*/ 512 w 719"/>
                  <a:gd name="T5" fmla="*/ 269 h 418"/>
                  <a:gd name="T6" fmla="*/ 718 w 719"/>
                  <a:gd name="T7" fmla="*/ 293 h 418"/>
                  <a:gd name="T8" fmla="*/ 718 w 719"/>
                  <a:gd name="T9" fmla="*/ 365 h 418"/>
                  <a:gd name="T10" fmla="*/ 0 w 719"/>
                  <a:gd name="T11" fmla="*/ 417 h 418"/>
                  <a:gd name="T12" fmla="*/ 0 w 719"/>
                  <a:gd name="T13" fmla="*/ 0 h 4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19"/>
                  <a:gd name="T22" fmla="*/ 0 h 418"/>
                  <a:gd name="T23" fmla="*/ 719 w 719"/>
                  <a:gd name="T24" fmla="*/ 418 h 4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19" h="418">
                    <a:moveTo>
                      <a:pt x="0" y="0"/>
                    </a:moveTo>
                    <a:lnTo>
                      <a:pt x="512" y="131"/>
                    </a:lnTo>
                    <a:lnTo>
                      <a:pt x="512" y="269"/>
                    </a:lnTo>
                    <a:lnTo>
                      <a:pt x="718" y="293"/>
                    </a:lnTo>
                    <a:lnTo>
                      <a:pt x="718" y="365"/>
                    </a:lnTo>
                    <a:lnTo>
                      <a:pt x="0" y="41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95" name="Freeform 8"/>
              <p:cNvSpPr>
                <a:spLocks noChangeAspect="1"/>
              </p:cNvSpPr>
              <p:nvPr/>
            </p:nvSpPr>
            <p:spPr bwMode="auto">
              <a:xfrm>
                <a:off x="2747" y="582"/>
                <a:ext cx="516" cy="390"/>
              </a:xfrm>
              <a:custGeom>
                <a:avLst/>
                <a:gdLst>
                  <a:gd name="T0" fmla="*/ 0 w 516"/>
                  <a:gd name="T1" fmla="*/ 163 h 390"/>
                  <a:gd name="T2" fmla="*/ 515 w 516"/>
                  <a:gd name="T3" fmla="*/ 0 h 390"/>
                  <a:gd name="T4" fmla="*/ 515 w 516"/>
                  <a:gd name="T5" fmla="*/ 389 h 390"/>
                  <a:gd name="T6" fmla="*/ 0 w 516"/>
                  <a:gd name="T7" fmla="*/ 353 h 390"/>
                  <a:gd name="T8" fmla="*/ 0 w 516"/>
                  <a:gd name="T9" fmla="*/ 163 h 3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6"/>
                  <a:gd name="T16" fmla="*/ 0 h 390"/>
                  <a:gd name="T17" fmla="*/ 516 w 516"/>
                  <a:gd name="T18" fmla="*/ 390 h 3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6" h="390">
                    <a:moveTo>
                      <a:pt x="0" y="163"/>
                    </a:moveTo>
                    <a:lnTo>
                      <a:pt x="515" y="0"/>
                    </a:lnTo>
                    <a:lnTo>
                      <a:pt x="515" y="389"/>
                    </a:lnTo>
                    <a:lnTo>
                      <a:pt x="0" y="353"/>
                    </a:lnTo>
                    <a:lnTo>
                      <a:pt x="0" y="163"/>
                    </a:lnTo>
                  </a:path>
                </a:pathLst>
              </a:custGeom>
              <a:solidFill>
                <a:srgbClr val="B5B5B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96" name="Freeform 9"/>
              <p:cNvSpPr>
                <a:spLocks noChangeAspect="1"/>
              </p:cNvSpPr>
              <p:nvPr/>
            </p:nvSpPr>
            <p:spPr bwMode="auto">
              <a:xfrm>
                <a:off x="2758" y="942"/>
                <a:ext cx="1007" cy="148"/>
              </a:xfrm>
              <a:custGeom>
                <a:avLst/>
                <a:gdLst>
                  <a:gd name="T0" fmla="*/ 0 w 1007"/>
                  <a:gd name="T1" fmla="*/ 0 h 148"/>
                  <a:gd name="T2" fmla="*/ 505 w 1007"/>
                  <a:gd name="T3" fmla="*/ 33 h 148"/>
                  <a:gd name="T4" fmla="*/ 1006 w 1007"/>
                  <a:gd name="T5" fmla="*/ 13 h 148"/>
                  <a:gd name="T6" fmla="*/ 1006 w 1007"/>
                  <a:gd name="T7" fmla="*/ 81 h 148"/>
                  <a:gd name="T8" fmla="*/ 505 w 1007"/>
                  <a:gd name="T9" fmla="*/ 147 h 148"/>
                  <a:gd name="T10" fmla="*/ 0 w 1007"/>
                  <a:gd name="T11" fmla="*/ 48 h 148"/>
                  <a:gd name="T12" fmla="*/ 0 w 1007"/>
                  <a:gd name="T13" fmla="*/ 0 h 1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07"/>
                  <a:gd name="T22" fmla="*/ 0 h 148"/>
                  <a:gd name="T23" fmla="*/ 1007 w 1007"/>
                  <a:gd name="T24" fmla="*/ 148 h 1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07" h="148">
                    <a:moveTo>
                      <a:pt x="0" y="0"/>
                    </a:moveTo>
                    <a:lnTo>
                      <a:pt x="505" y="33"/>
                    </a:lnTo>
                    <a:lnTo>
                      <a:pt x="1006" y="13"/>
                    </a:lnTo>
                    <a:lnTo>
                      <a:pt x="1006" y="81"/>
                    </a:lnTo>
                    <a:lnTo>
                      <a:pt x="505" y="147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97" name="Freeform 10"/>
              <p:cNvSpPr>
                <a:spLocks noChangeAspect="1"/>
              </p:cNvSpPr>
              <p:nvPr/>
            </p:nvSpPr>
            <p:spPr bwMode="auto">
              <a:xfrm>
                <a:off x="3492" y="964"/>
                <a:ext cx="123" cy="99"/>
              </a:xfrm>
              <a:custGeom>
                <a:avLst/>
                <a:gdLst>
                  <a:gd name="T0" fmla="*/ 0 w 123"/>
                  <a:gd name="T1" fmla="*/ 98 h 99"/>
                  <a:gd name="T2" fmla="*/ 122 w 123"/>
                  <a:gd name="T3" fmla="*/ 81 h 99"/>
                  <a:gd name="T4" fmla="*/ 122 w 123"/>
                  <a:gd name="T5" fmla="*/ 0 h 99"/>
                  <a:gd name="T6" fmla="*/ 0 w 123"/>
                  <a:gd name="T7" fmla="*/ 6 h 99"/>
                  <a:gd name="T8" fmla="*/ 0 w 123"/>
                  <a:gd name="T9" fmla="*/ 9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"/>
                  <a:gd name="T16" fmla="*/ 0 h 99"/>
                  <a:gd name="T17" fmla="*/ 123 w 123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" h="99">
                    <a:moveTo>
                      <a:pt x="0" y="98"/>
                    </a:moveTo>
                    <a:lnTo>
                      <a:pt x="122" y="81"/>
                    </a:lnTo>
                    <a:lnTo>
                      <a:pt x="122" y="0"/>
                    </a:lnTo>
                    <a:lnTo>
                      <a:pt x="0" y="6"/>
                    </a:lnTo>
                    <a:lnTo>
                      <a:pt x="0" y="98"/>
                    </a:lnTo>
                  </a:path>
                </a:pathLst>
              </a:custGeom>
              <a:solidFill>
                <a:schemeClr val="bg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98" name="Freeform 11"/>
              <p:cNvSpPr>
                <a:spLocks noChangeAspect="1"/>
              </p:cNvSpPr>
              <p:nvPr/>
            </p:nvSpPr>
            <p:spPr bwMode="auto">
              <a:xfrm>
                <a:off x="2915" y="964"/>
                <a:ext cx="121" cy="85"/>
              </a:xfrm>
              <a:custGeom>
                <a:avLst/>
                <a:gdLst>
                  <a:gd name="T0" fmla="*/ 0 w 121"/>
                  <a:gd name="T1" fmla="*/ 60 h 85"/>
                  <a:gd name="T2" fmla="*/ 0 w 121"/>
                  <a:gd name="T3" fmla="*/ 0 h 85"/>
                  <a:gd name="T4" fmla="*/ 120 w 121"/>
                  <a:gd name="T5" fmla="*/ 8 h 85"/>
                  <a:gd name="T6" fmla="*/ 120 w 121"/>
                  <a:gd name="T7" fmla="*/ 84 h 85"/>
                  <a:gd name="T8" fmla="*/ 0 w 121"/>
                  <a:gd name="T9" fmla="*/ 60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"/>
                  <a:gd name="T16" fmla="*/ 0 h 85"/>
                  <a:gd name="T17" fmla="*/ 121 w 121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" h="85">
                    <a:moveTo>
                      <a:pt x="0" y="60"/>
                    </a:moveTo>
                    <a:lnTo>
                      <a:pt x="0" y="0"/>
                    </a:lnTo>
                    <a:lnTo>
                      <a:pt x="120" y="8"/>
                    </a:lnTo>
                    <a:lnTo>
                      <a:pt x="120" y="84"/>
                    </a:lnTo>
                    <a:lnTo>
                      <a:pt x="0" y="60"/>
                    </a:lnTo>
                  </a:path>
                </a:pathLst>
              </a:custGeom>
              <a:solidFill>
                <a:schemeClr val="bg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99" name="Freeform 12"/>
              <p:cNvSpPr>
                <a:spLocks noChangeAspect="1"/>
              </p:cNvSpPr>
              <p:nvPr/>
            </p:nvSpPr>
            <p:spPr bwMode="auto">
              <a:xfrm>
                <a:off x="2747" y="579"/>
                <a:ext cx="1035" cy="397"/>
              </a:xfrm>
              <a:custGeom>
                <a:avLst/>
                <a:gdLst>
                  <a:gd name="T0" fmla="*/ 0 w 1035"/>
                  <a:gd name="T1" fmla="*/ 166 h 397"/>
                  <a:gd name="T2" fmla="*/ 518 w 1035"/>
                  <a:gd name="T3" fmla="*/ 0 h 397"/>
                  <a:gd name="T4" fmla="*/ 1034 w 1035"/>
                  <a:gd name="T5" fmla="*/ 132 h 397"/>
                  <a:gd name="T6" fmla="*/ 1034 w 1035"/>
                  <a:gd name="T7" fmla="*/ 372 h 397"/>
                  <a:gd name="T8" fmla="*/ 518 w 1035"/>
                  <a:gd name="T9" fmla="*/ 396 h 397"/>
                  <a:gd name="T10" fmla="*/ 0 w 1035"/>
                  <a:gd name="T11" fmla="*/ 360 h 397"/>
                  <a:gd name="T12" fmla="*/ 0 w 1035"/>
                  <a:gd name="T13" fmla="*/ 166 h 3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35"/>
                  <a:gd name="T22" fmla="*/ 0 h 397"/>
                  <a:gd name="T23" fmla="*/ 1035 w 1035"/>
                  <a:gd name="T24" fmla="*/ 397 h 3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35" h="397">
                    <a:moveTo>
                      <a:pt x="0" y="166"/>
                    </a:moveTo>
                    <a:lnTo>
                      <a:pt x="518" y="0"/>
                    </a:lnTo>
                    <a:lnTo>
                      <a:pt x="1034" y="132"/>
                    </a:lnTo>
                    <a:lnTo>
                      <a:pt x="1034" y="372"/>
                    </a:lnTo>
                    <a:lnTo>
                      <a:pt x="518" y="396"/>
                    </a:lnTo>
                    <a:lnTo>
                      <a:pt x="0" y="360"/>
                    </a:lnTo>
                    <a:lnTo>
                      <a:pt x="0" y="16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00" name="Freeform 13"/>
              <p:cNvSpPr>
                <a:spLocks noChangeAspect="1"/>
              </p:cNvSpPr>
              <p:nvPr/>
            </p:nvSpPr>
            <p:spPr bwMode="auto">
              <a:xfrm>
                <a:off x="2758" y="942"/>
                <a:ext cx="1010" cy="154"/>
              </a:xfrm>
              <a:custGeom>
                <a:avLst/>
                <a:gdLst>
                  <a:gd name="T0" fmla="*/ 0 w 1010"/>
                  <a:gd name="T1" fmla="*/ 0 h 154"/>
                  <a:gd name="T2" fmla="*/ 0 w 1010"/>
                  <a:gd name="T3" fmla="*/ 51 h 154"/>
                  <a:gd name="T4" fmla="*/ 506 w 1010"/>
                  <a:gd name="T5" fmla="*/ 153 h 154"/>
                  <a:gd name="T6" fmla="*/ 1009 w 1010"/>
                  <a:gd name="T7" fmla="*/ 83 h 154"/>
                  <a:gd name="T8" fmla="*/ 1009 w 1010"/>
                  <a:gd name="T9" fmla="*/ 11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0"/>
                  <a:gd name="T16" fmla="*/ 0 h 154"/>
                  <a:gd name="T17" fmla="*/ 1010 w 1010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0" h="154">
                    <a:moveTo>
                      <a:pt x="0" y="0"/>
                    </a:moveTo>
                    <a:lnTo>
                      <a:pt x="0" y="51"/>
                    </a:lnTo>
                    <a:lnTo>
                      <a:pt x="506" y="153"/>
                    </a:lnTo>
                    <a:lnTo>
                      <a:pt x="1009" y="83"/>
                    </a:lnTo>
                    <a:lnTo>
                      <a:pt x="1009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01" name="Line 1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262" y="576"/>
                <a:ext cx="2" cy="5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02" name="Line 15"/>
              <p:cNvSpPr>
                <a:spLocks noChangeAspect="1" noChangeShapeType="1"/>
              </p:cNvSpPr>
              <p:nvPr/>
            </p:nvSpPr>
            <p:spPr bwMode="auto">
              <a:xfrm>
                <a:off x="2915" y="952"/>
                <a:ext cx="0" cy="7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03" name="Line 16"/>
              <p:cNvSpPr>
                <a:spLocks noChangeAspect="1" noChangeShapeType="1"/>
              </p:cNvSpPr>
              <p:nvPr/>
            </p:nvSpPr>
            <p:spPr bwMode="auto">
              <a:xfrm>
                <a:off x="3040" y="958"/>
                <a:ext cx="0" cy="9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04" name="Line 17"/>
              <p:cNvSpPr>
                <a:spLocks noChangeAspect="1" noChangeShapeType="1"/>
              </p:cNvSpPr>
              <p:nvPr/>
            </p:nvSpPr>
            <p:spPr bwMode="auto">
              <a:xfrm>
                <a:off x="3492" y="964"/>
                <a:ext cx="0" cy="10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05" name="Freeform 18"/>
              <p:cNvSpPr>
                <a:spLocks noChangeAspect="1"/>
              </p:cNvSpPr>
              <p:nvPr/>
            </p:nvSpPr>
            <p:spPr bwMode="auto">
              <a:xfrm>
                <a:off x="2758" y="942"/>
                <a:ext cx="1010" cy="46"/>
              </a:xfrm>
              <a:custGeom>
                <a:avLst/>
                <a:gdLst>
                  <a:gd name="T0" fmla="*/ 506 w 1010"/>
                  <a:gd name="T1" fmla="*/ 33 h 46"/>
                  <a:gd name="T2" fmla="*/ 0 w 1010"/>
                  <a:gd name="T3" fmla="*/ 0 h 46"/>
                  <a:gd name="T4" fmla="*/ 0 w 1010"/>
                  <a:gd name="T5" fmla="*/ 8 h 46"/>
                  <a:gd name="T6" fmla="*/ 506 w 1010"/>
                  <a:gd name="T7" fmla="*/ 45 h 46"/>
                  <a:gd name="T8" fmla="*/ 1009 w 1010"/>
                  <a:gd name="T9" fmla="*/ 16 h 46"/>
                  <a:gd name="T10" fmla="*/ 1009 w 1010"/>
                  <a:gd name="T11" fmla="*/ 10 h 46"/>
                  <a:gd name="T12" fmla="*/ 506 w 1010"/>
                  <a:gd name="T13" fmla="*/ 33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10"/>
                  <a:gd name="T22" fmla="*/ 0 h 46"/>
                  <a:gd name="T23" fmla="*/ 1010 w 1010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10" h="46">
                    <a:moveTo>
                      <a:pt x="506" y="33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506" y="45"/>
                    </a:lnTo>
                    <a:lnTo>
                      <a:pt x="1009" y="16"/>
                    </a:lnTo>
                    <a:lnTo>
                      <a:pt x="1009" y="10"/>
                    </a:lnTo>
                    <a:lnTo>
                      <a:pt x="506" y="33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06" name="Freeform 19"/>
              <p:cNvSpPr>
                <a:spLocks noChangeAspect="1"/>
              </p:cNvSpPr>
              <p:nvPr/>
            </p:nvSpPr>
            <p:spPr bwMode="auto">
              <a:xfrm>
                <a:off x="2724" y="992"/>
                <a:ext cx="1139" cy="161"/>
              </a:xfrm>
              <a:custGeom>
                <a:avLst/>
                <a:gdLst>
                  <a:gd name="T0" fmla="*/ 35 w 1139"/>
                  <a:gd name="T1" fmla="*/ 0 h 161"/>
                  <a:gd name="T2" fmla="*/ 0 w 1139"/>
                  <a:gd name="T3" fmla="*/ 0 h 161"/>
                  <a:gd name="T4" fmla="*/ 540 w 1139"/>
                  <a:gd name="T5" fmla="*/ 160 h 161"/>
                  <a:gd name="T6" fmla="*/ 1138 w 1139"/>
                  <a:gd name="T7" fmla="*/ 36 h 161"/>
                  <a:gd name="T8" fmla="*/ 1041 w 1139"/>
                  <a:gd name="T9" fmla="*/ 24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39"/>
                  <a:gd name="T16" fmla="*/ 0 h 161"/>
                  <a:gd name="T17" fmla="*/ 1139 w 1139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39" h="161">
                    <a:moveTo>
                      <a:pt x="35" y="0"/>
                    </a:moveTo>
                    <a:lnTo>
                      <a:pt x="0" y="0"/>
                    </a:lnTo>
                    <a:lnTo>
                      <a:pt x="540" y="160"/>
                    </a:lnTo>
                    <a:lnTo>
                      <a:pt x="1138" y="36"/>
                    </a:lnTo>
                    <a:lnTo>
                      <a:pt x="1041" y="2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5128" name="Picture 20" descr="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5" y="1279"/>
              <a:ext cx="19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21" descr="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09" y="1317"/>
              <a:ext cx="198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22" descr="truck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71" y="1315"/>
              <a:ext cx="285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23" descr="truck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40" y="1315"/>
              <a:ext cx="285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2" name="Picture 24" descr="truck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56" y="1315"/>
              <a:ext cx="285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25"/>
            <p:cNvGrpSpPr>
              <a:grpSpLocks noChangeAspect="1"/>
            </p:cNvGrpSpPr>
            <p:nvPr/>
          </p:nvGrpSpPr>
          <p:grpSpPr bwMode="auto">
            <a:xfrm>
              <a:off x="4041" y="1338"/>
              <a:ext cx="284" cy="154"/>
              <a:chOff x="2724" y="576"/>
              <a:chExt cx="1261" cy="577"/>
            </a:xfrm>
          </p:grpSpPr>
          <p:sp>
            <p:nvSpPr>
              <p:cNvPr id="5179" name="Freeform 26"/>
              <p:cNvSpPr>
                <a:spLocks noChangeAspect="1"/>
              </p:cNvSpPr>
              <p:nvPr/>
            </p:nvSpPr>
            <p:spPr bwMode="auto">
              <a:xfrm>
                <a:off x="2724" y="992"/>
                <a:ext cx="1134" cy="158"/>
              </a:xfrm>
              <a:custGeom>
                <a:avLst/>
                <a:gdLst>
                  <a:gd name="T0" fmla="*/ 538 w 1134"/>
                  <a:gd name="T1" fmla="*/ 97 h 158"/>
                  <a:gd name="T2" fmla="*/ 35 w 1134"/>
                  <a:gd name="T3" fmla="*/ 0 h 158"/>
                  <a:gd name="T4" fmla="*/ 0 w 1134"/>
                  <a:gd name="T5" fmla="*/ 0 h 158"/>
                  <a:gd name="T6" fmla="*/ 538 w 1134"/>
                  <a:gd name="T7" fmla="*/ 157 h 158"/>
                  <a:gd name="T8" fmla="*/ 1133 w 1134"/>
                  <a:gd name="T9" fmla="*/ 35 h 158"/>
                  <a:gd name="T10" fmla="*/ 1036 w 1134"/>
                  <a:gd name="T11" fmla="*/ 23 h 158"/>
                  <a:gd name="T12" fmla="*/ 538 w 1134"/>
                  <a:gd name="T13" fmla="*/ 97 h 1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34"/>
                  <a:gd name="T22" fmla="*/ 0 h 158"/>
                  <a:gd name="T23" fmla="*/ 1134 w 1134"/>
                  <a:gd name="T24" fmla="*/ 158 h 1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34" h="158">
                    <a:moveTo>
                      <a:pt x="538" y="97"/>
                    </a:moveTo>
                    <a:lnTo>
                      <a:pt x="35" y="0"/>
                    </a:lnTo>
                    <a:lnTo>
                      <a:pt x="0" y="0"/>
                    </a:lnTo>
                    <a:lnTo>
                      <a:pt x="538" y="157"/>
                    </a:lnTo>
                    <a:lnTo>
                      <a:pt x="1133" y="35"/>
                    </a:lnTo>
                    <a:lnTo>
                      <a:pt x="1036" y="23"/>
                    </a:lnTo>
                    <a:lnTo>
                      <a:pt x="538" y="97"/>
                    </a:lnTo>
                  </a:path>
                </a:pathLst>
              </a:custGeom>
              <a:solidFill>
                <a:srgbClr val="B5B5B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80" name="Freeform 27"/>
              <p:cNvSpPr>
                <a:spLocks noChangeAspect="1"/>
              </p:cNvSpPr>
              <p:nvPr/>
            </p:nvSpPr>
            <p:spPr bwMode="auto">
              <a:xfrm>
                <a:off x="3266" y="582"/>
                <a:ext cx="719" cy="418"/>
              </a:xfrm>
              <a:custGeom>
                <a:avLst/>
                <a:gdLst>
                  <a:gd name="T0" fmla="*/ 0 w 719"/>
                  <a:gd name="T1" fmla="*/ 0 h 418"/>
                  <a:gd name="T2" fmla="*/ 512 w 719"/>
                  <a:gd name="T3" fmla="*/ 131 h 418"/>
                  <a:gd name="T4" fmla="*/ 512 w 719"/>
                  <a:gd name="T5" fmla="*/ 269 h 418"/>
                  <a:gd name="T6" fmla="*/ 718 w 719"/>
                  <a:gd name="T7" fmla="*/ 293 h 418"/>
                  <a:gd name="T8" fmla="*/ 718 w 719"/>
                  <a:gd name="T9" fmla="*/ 365 h 418"/>
                  <a:gd name="T10" fmla="*/ 0 w 719"/>
                  <a:gd name="T11" fmla="*/ 417 h 418"/>
                  <a:gd name="T12" fmla="*/ 0 w 719"/>
                  <a:gd name="T13" fmla="*/ 0 h 4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19"/>
                  <a:gd name="T22" fmla="*/ 0 h 418"/>
                  <a:gd name="T23" fmla="*/ 719 w 719"/>
                  <a:gd name="T24" fmla="*/ 418 h 4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19" h="418">
                    <a:moveTo>
                      <a:pt x="0" y="0"/>
                    </a:moveTo>
                    <a:lnTo>
                      <a:pt x="512" y="131"/>
                    </a:lnTo>
                    <a:lnTo>
                      <a:pt x="512" y="269"/>
                    </a:lnTo>
                    <a:lnTo>
                      <a:pt x="718" y="293"/>
                    </a:lnTo>
                    <a:lnTo>
                      <a:pt x="718" y="365"/>
                    </a:lnTo>
                    <a:lnTo>
                      <a:pt x="0" y="41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81" name="Freeform 28"/>
              <p:cNvSpPr>
                <a:spLocks noChangeAspect="1"/>
              </p:cNvSpPr>
              <p:nvPr/>
            </p:nvSpPr>
            <p:spPr bwMode="auto">
              <a:xfrm>
                <a:off x="2747" y="582"/>
                <a:ext cx="516" cy="390"/>
              </a:xfrm>
              <a:custGeom>
                <a:avLst/>
                <a:gdLst>
                  <a:gd name="T0" fmla="*/ 0 w 516"/>
                  <a:gd name="T1" fmla="*/ 163 h 390"/>
                  <a:gd name="T2" fmla="*/ 515 w 516"/>
                  <a:gd name="T3" fmla="*/ 0 h 390"/>
                  <a:gd name="T4" fmla="*/ 515 w 516"/>
                  <a:gd name="T5" fmla="*/ 389 h 390"/>
                  <a:gd name="T6" fmla="*/ 0 w 516"/>
                  <a:gd name="T7" fmla="*/ 353 h 390"/>
                  <a:gd name="T8" fmla="*/ 0 w 516"/>
                  <a:gd name="T9" fmla="*/ 163 h 3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6"/>
                  <a:gd name="T16" fmla="*/ 0 h 390"/>
                  <a:gd name="T17" fmla="*/ 516 w 516"/>
                  <a:gd name="T18" fmla="*/ 390 h 3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6" h="390">
                    <a:moveTo>
                      <a:pt x="0" y="163"/>
                    </a:moveTo>
                    <a:lnTo>
                      <a:pt x="515" y="0"/>
                    </a:lnTo>
                    <a:lnTo>
                      <a:pt x="515" y="389"/>
                    </a:lnTo>
                    <a:lnTo>
                      <a:pt x="0" y="353"/>
                    </a:lnTo>
                    <a:lnTo>
                      <a:pt x="0" y="163"/>
                    </a:lnTo>
                  </a:path>
                </a:pathLst>
              </a:custGeom>
              <a:solidFill>
                <a:srgbClr val="B5B5B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82" name="Freeform 29"/>
              <p:cNvSpPr>
                <a:spLocks noChangeAspect="1"/>
              </p:cNvSpPr>
              <p:nvPr/>
            </p:nvSpPr>
            <p:spPr bwMode="auto">
              <a:xfrm>
                <a:off x="2758" y="942"/>
                <a:ext cx="1007" cy="148"/>
              </a:xfrm>
              <a:custGeom>
                <a:avLst/>
                <a:gdLst>
                  <a:gd name="T0" fmla="*/ 0 w 1007"/>
                  <a:gd name="T1" fmla="*/ 0 h 148"/>
                  <a:gd name="T2" fmla="*/ 505 w 1007"/>
                  <a:gd name="T3" fmla="*/ 33 h 148"/>
                  <a:gd name="T4" fmla="*/ 1006 w 1007"/>
                  <a:gd name="T5" fmla="*/ 13 h 148"/>
                  <a:gd name="T6" fmla="*/ 1006 w 1007"/>
                  <a:gd name="T7" fmla="*/ 81 h 148"/>
                  <a:gd name="T8" fmla="*/ 505 w 1007"/>
                  <a:gd name="T9" fmla="*/ 147 h 148"/>
                  <a:gd name="T10" fmla="*/ 0 w 1007"/>
                  <a:gd name="T11" fmla="*/ 48 h 148"/>
                  <a:gd name="T12" fmla="*/ 0 w 1007"/>
                  <a:gd name="T13" fmla="*/ 0 h 1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07"/>
                  <a:gd name="T22" fmla="*/ 0 h 148"/>
                  <a:gd name="T23" fmla="*/ 1007 w 1007"/>
                  <a:gd name="T24" fmla="*/ 148 h 1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07" h="148">
                    <a:moveTo>
                      <a:pt x="0" y="0"/>
                    </a:moveTo>
                    <a:lnTo>
                      <a:pt x="505" y="33"/>
                    </a:lnTo>
                    <a:lnTo>
                      <a:pt x="1006" y="13"/>
                    </a:lnTo>
                    <a:lnTo>
                      <a:pt x="1006" y="81"/>
                    </a:lnTo>
                    <a:lnTo>
                      <a:pt x="505" y="147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83" name="Freeform 30"/>
              <p:cNvSpPr>
                <a:spLocks noChangeAspect="1"/>
              </p:cNvSpPr>
              <p:nvPr/>
            </p:nvSpPr>
            <p:spPr bwMode="auto">
              <a:xfrm>
                <a:off x="3492" y="964"/>
                <a:ext cx="123" cy="99"/>
              </a:xfrm>
              <a:custGeom>
                <a:avLst/>
                <a:gdLst>
                  <a:gd name="T0" fmla="*/ 0 w 123"/>
                  <a:gd name="T1" fmla="*/ 98 h 99"/>
                  <a:gd name="T2" fmla="*/ 122 w 123"/>
                  <a:gd name="T3" fmla="*/ 81 h 99"/>
                  <a:gd name="T4" fmla="*/ 122 w 123"/>
                  <a:gd name="T5" fmla="*/ 0 h 99"/>
                  <a:gd name="T6" fmla="*/ 0 w 123"/>
                  <a:gd name="T7" fmla="*/ 6 h 99"/>
                  <a:gd name="T8" fmla="*/ 0 w 123"/>
                  <a:gd name="T9" fmla="*/ 9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"/>
                  <a:gd name="T16" fmla="*/ 0 h 99"/>
                  <a:gd name="T17" fmla="*/ 123 w 123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" h="99">
                    <a:moveTo>
                      <a:pt x="0" y="98"/>
                    </a:moveTo>
                    <a:lnTo>
                      <a:pt x="122" y="81"/>
                    </a:lnTo>
                    <a:lnTo>
                      <a:pt x="122" y="0"/>
                    </a:lnTo>
                    <a:lnTo>
                      <a:pt x="0" y="6"/>
                    </a:lnTo>
                    <a:lnTo>
                      <a:pt x="0" y="98"/>
                    </a:lnTo>
                  </a:path>
                </a:pathLst>
              </a:custGeom>
              <a:solidFill>
                <a:schemeClr val="bg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84" name="Freeform 31"/>
              <p:cNvSpPr>
                <a:spLocks noChangeAspect="1"/>
              </p:cNvSpPr>
              <p:nvPr/>
            </p:nvSpPr>
            <p:spPr bwMode="auto">
              <a:xfrm>
                <a:off x="2915" y="964"/>
                <a:ext cx="121" cy="85"/>
              </a:xfrm>
              <a:custGeom>
                <a:avLst/>
                <a:gdLst>
                  <a:gd name="T0" fmla="*/ 0 w 121"/>
                  <a:gd name="T1" fmla="*/ 60 h 85"/>
                  <a:gd name="T2" fmla="*/ 0 w 121"/>
                  <a:gd name="T3" fmla="*/ 0 h 85"/>
                  <a:gd name="T4" fmla="*/ 120 w 121"/>
                  <a:gd name="T5" fmla="*/ 8 h 85"/>
                  <a:gd name="T6" fmla="*/ 120 w 121"/>
                  <a:gd name="T7" fmla="*/ 84 h 85"/>
                  <a:gd name="T8" fmla="*/ 0 w 121"/>
                  <a:gd name="T9" fmla="*/ 60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"/>
                  <a:gd name="T16" fmla="*/ 0 h 85"/>
                  <a:gd name="T17" fmla="*/ 121 w 121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" h="85">
                    <a:moveTo>
                      <a:pt x="0" y="60"/>
                    </a:moveTo>
                    <a:lnTo>
                      <a:pt x="0" y="0"/>
                    </a:lnTo>
                    <a:lnTo>
                      <a:pt x="120" y="8"/>
                    </a:lnTo>
                    <a:lnTo>
                      <a:pt x="120" y="84"/>
                    </a:lnTo>
                    <a:lnTo>
                      <a:pt x="0" y="60"/>
                    </a:lnTo>
                  </a:path>
                </a:pathLst>
              </a:custGeom>
              <a:solidFill>
                <a:schemeClr val="bg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85" name="Freeform 32"/>
              <p:cNvSpPr>
                <a:spLocks noChangeAspect="1"/>
              </p:cNvSpPr>
              <p:nvPr/>
            </p:nvSpPr>
            <p:spPr bwMode="auto">
              <a:xfrm>
                <a:off x="2747" y="579"/>
                <a:ext cx="1035" cy="397"/>
              </a:xfrm>
              <a:custGeom>
                <a:avLst/>
                <a:gdLst>
                  <a:gd name="T0" fmla="*/ 0 w 1035"/>
                  <a:gd name="T1" fmla="*/ 166 h 397"/>
                  <a:gd name="T2" fmla="*/ 518 w 1035"/>
                  <a:gd name="T3" fmla="*/ 0 h 397"/>
                  <a:gd name="T4" fmla="*/ 1034 w 1035"/>
                  <a:gd name="T5" fmla="*/ 132 h 397"/>
                  <a:gd name="T6" fmla="*/ 1034 w 1035"/>
                  <a:gd name="T7" fmla="*/ 372 h 397"/>
                  <a:gd name="T8" fmla="*/ 518 w 1035"/>
                  <a:gd name="T9" fmla="*/ 396 h 397"/>
                  <a:gd name="T10" fmla="*/ 0 w 1035"/>
                  <a:gd name="T11" fmla="*/ 360 h 397"/>
                  <a:gd name="T12" fmla="*/ 0 w 1035"/>
                  <a:gd name="T13" fmla="*/ 166 h 3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35"/>
                  <a:gd name="T22" fmla="*/ 0 h 397"/>
                  <a:gd name="T23" fmla="*/ 1035 w 1035"/>
                  <a:gd name="T24" fmla="*/ 397 h 3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35" h="397">
                    <a:moveTo>
                      <a:pt x="0" y="166"/>
                    </a:moveTo>
                    <a:lnTo>
                      <a:pt x="518" y="0"/>
                    </a:lnTo>
                    <a:lnTo>
                      <a:pt x="1034" y="132"/>
                    </a:lnTo>
                    <a:lnTo>
                      <a:pt x="1034" y="372"/>
                    </a:lnTo>
                    <a:lnTo>
                      <a:pt x="518" y="396"/>
                    </a:lnTo>
                    <a:lnTo>
                      <a:pt x="0" y="360"/>
                    </a:lnTo>
                    <a:lnTo>
                      <a:pt x="0" y="16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86" name="Freeform 33"/>
              <p:cNvSpPr>
                <a:spLocks noChangeAspect="1"/>
              </p:cNvSpPr>
              <p:nvPr/>
            </p:nvSpPr>
            <p:spPr bwMode="auto">
              <a:xfrm>
                <a:off x="2758" y="942"/>
                <a:ext cx="1010" cy="154"/>
              </a:xfrm>
              <a:custGeom>
                <a:avLst/>
                <a:gdLst>
                  <a:gd name="T0" fmla="*/ 0 w 1010"/>
                  <a:gd name="T1" fmla="*/ 0 h 154"/>
                  <a:gd name="T2" fmla="*/ 0 w 1010"/>
                  <a:gd name="T3" fmla="*/ 51 h 154"/>
                  <a:gd name="T4" fmla="*/ 506 w 1010"/>
                  <a:gd name="T5" fmla="*/ 153 h 154"/>
                  <a:gd name="T6" fmla="*/ 1009 w 1010"/>
                  <a:gd name="T7" fmla="*/ 83 h 154"/>
                  <a:gd name="T8" fmla="*/ 1009 w 1010"/>
                  <a:gd name="T9" fmla="*/ 11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0"/>
                  <a:gd name="T16" fmla="*/ 0 h 154"/>
                  <a:gd name="T17" fmla="*/ 1010 w 1010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0" h="154">
                    <a:moveTo>
                      <a:pt x="0" y="0"/>
                    </a:moveTo>
                    <a:lnTo>
                      <a:pt x="0" y="51"/>
                    </a:lnTo>
                    <a:lnTo>
                      <a:pt x="506" y="153"/>
                    </a:lnTo>
                    <a:lnTo>
                      <a:pt x="1009" y="83"/>
                    </a:lnTo>
                    <a:lnTo>
                      <a:pt x="1009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87" name="Line 3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262" y="576"/>
                <a:ext cx="2" cy="5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88" name="Line 35"/>
              <p:cNvSpPr>
                <a:spLocks noChangeAspect="1" noChangeShapeType="1"/>
              </p:cNvSpPr>
              <p:nvPr/>
            </p:nvSpPr>
            <p:spPr bwMode="auto">
              <a:xfrm>
                <a:off x="2915" y="952"/>
                <a:ext cx="0" cy="7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89" name="Line 36"/>
              <p:cNvSpPr>
                <a:spLocks noChangeAspect="1" noChangeShapeType="1"/>
              </p:cNvSpPr>
              <p:nvPr/>
            </p:nvSpPr>
            <p:spPr bwMode="auto">
              <a:xfrm>
                <a:off x="3040" y="958"/>
                <a:ext cx="0" cy="9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90" name="Line 37"/>
              <p:cNvSpPr>
                <a:spLocks noChangeAspect="1" noChangeShapeType="1"/>
              </p:cNvSpPr>
              <p:nvPr/>
            </p:nvSpPr>
            <p:spPr bwMode="auto">
              <a:xfrm>
                <a:off x="3492" y="964"/>
                <a:ext cx="0" cy="10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91" name="Freeform 38"/>
              <p:cNvSpPr>
                <a:spLocks noChangeAspect="1"/>
              </p:cNvSpPr>
              <p:nvPr/>
            </p:nvSpPr>
            <p:spPr bwMode="auto">
              <a:xfrm>
                <a:off x="2758" y="942"/>
                <a:ext cx="1010" cy="46"/>
              </a:xfrm>
              <a:custGeom>
                <a:avLst/>
                <a:gdLst>
                  <a:gd name="T0" fmla="*/ 506 w 1010"/>
                  <a:gd name="T1" fmla="*/ 33 h 46"/>
                  <a:gd name="T2" fmla="*/ 0 w 1010"/>
                  <a:gd name="T3" fmla="*/ 0 h 46"/>
                  <a:gd name="T4" fmla="*/ 0 w 1010"/>
                  <a:gd name="T5" fmla="*/ 8 h 46"/>
                  <a:gd name="T6" fmla="*/ 506 w 1010"/>
                  <a:gd name="T7" fmla="*/ 45 h 46"/>
                  <a:gd name="T8" fmla="*/ 1009 w 1010"/>
                  <a:gd name="T9" fmla="*/ 16 h 46"/>
                  <a:gd name="T10" fmla="*/ 1009 w 1010"/>
                  <a:gd name="T11" fmla="*/ 10 h 46"/>
                  <a:gd name="T12" fmla="*/ 506 w 1010"/>
                  <a:gd name="T13" fmla="*/ 33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10"/>
                  <a:gd name="T22" fmla="*/ 0 h 46"/>
                  <a:gd name="T23" fmla="*/ 1010 w 1010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10" h="46">
                    <a:moveTo>
                      <a:pt x="506" y="33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506" y="45"/>
                    </a:lnTo>
                    <a:lnTo>
                      <a:pt x="1009" y="16"/>
                    </a:lnTo>
                    <a:lnTo>
                      <a:pt x="1009" y="10"/>
                    </a:lnTo>
                    <a:lnTo>
                      <a:pt x="506" y="33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92" name="Freeform 39"/>
              <p:cNvSpPr>
                <a:spLocks noChangeAspect="1"/>
              </p:cNvSpPr>
              <p:nvPr/>
            </p:nvSpPr>
            <p:spPr bwMode="auto">
              <a:xfrm>
                <a:off x="2724" y="992"/>
                <a:ext cx="1139" cy="161"/>
              </a:xfrm>
              <a:custGeom>
                <a:avLst/>
                <a:gdLst>
                  <a:gd name="T0" fmla="*/ 35 w 1139"/>
                  <a:gd name="T1" fmla="*/ 0 h 161"/>
                  <a:gd name="T2" fmla="*/ 0 w 1139"/>
                  <a:gd name="T3" fmla="*/ 0 h 161"/>
                  <a:gd name="T4" fmla="*/ 540 w 1139"/>
                  <a:gd name="T5" fmla="*/ 160 h 161"/>
                  <a:gd name="T6" fmla="*/ 1138 w 1139"/>
                  <a:gd name="T7" fmla="*/ 36 h 161"/>
                  <a:gd name="T8" fmla="*/ 1041 w 1139"/>
                  <a:gd name="T9" fmla="*/ 24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39"/>
                  <a:gd name="T16" fmla="*/ 0 h 161"/>
                  <a:gd name="T17" fmla="*/ 1139 w 1139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39" h="161">
                    <a:moveTo>
                      <a:pt x="35" y="0"/>
                    </a:moveTo>
                    <a:lnTo>
                      <a:pt x="0" y="0"/>
                    </a:lnTo>
                    <a:lnTo>
                      <a:pt x="540" y="160"/>
                    </a:lnTo>
                    <a:lnTo>
                      <a:pt x="1138" y="36"/>
                    </a:lnTo>
                    <a:lnTo>
                      <a:pt x="1041" y="2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5134" name="Picture 40" descr="truck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25" y="1315"/>
              <a:ext cx="284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5" name="Line 41"/>
            <p:cNvSpPr>
              <a:spLocks noChangeShapeType="1"/>
            </p:cNvSpPr>
            <p:nvPr/>
          </p:nvSpPr>
          <p:spPr bwMode="auto">
            <a:xfrm>
              <a:off x="832" y="1401"/>
              <a:ext cx="1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136" name="Line 42"/>
            <p:cNvSpPr>
              <a:spLocks noChangeShapeType="1"/>
            </p:cNvSpPr>
            <p:nvPr/>
          </p:nvSpPr>
          <p:spPr bwMode="auto">
            <a:xfrm>
              <a:off x="1399" y="1401"/>
              <a:ext cx="1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137" name="Line 43"/>
            <p:cNvSpPr>
              <a:spLocks noChangeShapeType="1"/>
            </p:cNvSpPr>
            <p:nvPr/>
          </p:nvSpPr>
          <p:spPr bwMode="auto">
            <a:xfrm>
              <a:off x="1966" y="1401"/>
              <a:ext cx="1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138" name="Line 44"/>
            <p:cNvSpPr>
              <a:spLocks noChangeShapeType="1"/>
            </p:cNvSpPr>
            <p:nvPr/>
          </p:nvSpPr>
          <p:spPr bwMode="auto">
            <a:xfrm>
              <a:off x="2583" y="1401"/>
              <a:ext cx="1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139" name="Line 45"/>
            <p:cNvSpPr>
              <a:spLocks noChangeShapeType="1"/>
            </p:cNvSpPr>
            <p:nvPr/>
          </p:nvSpPr>
          <p:spPr bwMode="auto">
            <a:xfrm>
              <a:off x="3201" y="1401"/>
              <a:ext cx="1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140" name="Line 46"/>
            <p:cNvSpPr>
              <a:spLocks noChangeShapeType="1"/>
            </p:cNvSpPr>
            <p:nvPr/>
          </p:nvSpPr>
          <p:spPr bwMode="auto">
            <a:xfrm>
              <a:off x="3819" y="1401"/>
              <a:ext cx="1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141" name="Line 47"/>
            <p:cNvSpPr>
              <a:spLocks noChangeShapeType="1"/>
            </p:cNvSpPr>
            <p:nvPr/>
          </p:nvSpPr>
          <p:spPr bwMode="auto">
            <a:xfrm>
              <a:off x="4386" y="1401"/>
              <a:ext cx="1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142" name="Line 48"/>
            <p:cNvSpPr>
              <a:spLocks noChangeShapeType="1"/>
            </p:cNvSpPr>
            <p:nvPr/>
          </p:nvSpPr>
          <p:spPr bwMode="auto">
            <a:xfrm>
              <a:off x="5004" y="1401"/>
              <a:ext cx="1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143" name="AutoShape 49"/>
            <p:cNvSpPr>
              <a:spLocks noChangeArrowheads="1"/>
            </p:cNvSpPr>
            <p:nvPr/>
          </p:nvSpPr>
          <p:spPr bwMode="auto">
            <a:xfrm>
              <a:off x="567" y="1579"/>
              <a:ext cx="4891" cy="183"/>
            </a:xfrm>
            <a:prstGeom prst="rightArrow">
              <a:avLst>
                <a:gd name="adj1" fmla="val 58333"/>
                <a:gd name="adj2" fmla="val 152442"/>
              </a:avLst>
            </a:prstGeom>
            <a:solidFill>
              <a:schemeClr val="accent1"/>
            </a:solidFill>
            <a:ln w="12700">
              <a:noFill/>
              <a:miter lim="800000"/>
              <a:headEnd type="none" w="sm" len="sm"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103474" name="Text Box 50"/>
            <p:cNvSpPr txBox="1">
              <a:spLocks noChangeArrowheads="1"/>
            </p:cNvSpPr>
            <p:nvPr/>
          </p:nvSpPr>
          <p:spPr bwMode="auto">
            <a:xfrm>
              <a:off x="421" y="1890"/>
              <a:ext cx="566" cy="18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1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Time = 0</a:t>
              </a:r>
            </a:p>
          </p:txBody>
        </p:sp>
        <p:sp>
          <p:nvSpPr>
            <p:cNvPr id="103475" name="Text Box 51"/>
            <p:cNvSpPr txBox="1">
              <a:spLocks noChangeArrowheads="1"/>
            </p:cNvSpPr>
            <p:nvPr/>
          </p:nvSpPr>
          <p:spPr bwMode="auto">
            <a:xfrm>
              <a:off x="4899" y="1890"/>
              <a:ext cx="668" cy="18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1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160 hours</a:t>
              </a:r>
            </a:p>
          </p:txBody>
        </p:sp>
        <p:sp>
          <p:nvSpPr>
            <p:cNvPr id="103476" name="Text Box 52"/>
            <p:cNvSpPr txBox="1">
              <a:spLocks noChangeArrowheads="1"/>
            </p:cNvSpPr>
            <p:nvPr/>
          </p:nvSpPr>
          <p:spPr bwMode="auto">
            <a:xfrm>
              <a:off x="265" y="912"/>
              <a:ext cx="875" cy="3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Manufacturer’s Factory</a:t>
              </a:r>
            </a:p>
          </p:txBody>
        </p:sp>
        <p:sp>
          <p:nvSpPr>
            <p:cNvPr id="103477" name="Text Box 53"/>
            <p:cNvSpPr txBox="1">
              <a:spLocks noChangeArrowheads="1"/>
            </p:cNvSpPr>
            <p:nvPr/>
          </p:nvSpPr>
          <p:spPr bwMode="auto">
            <a:xfrm>
              <a:off x="4950" y="912"/>
              <a:ext cx="739" cy="3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Distribution Center</a:t>
              </a:r>
            </a:p>
          </p:txBody>
        </p:sp>
        <p:sp>
          <p:nvSpPr>
            <p:cNvPr id="5148" name="Rectangle 54"/>
            <p:cNvSpPr>
              <a:spLocks noChangeArrowheads="1"/>
            </p:cNvSpPr>
            <p:nvPr/>
          </p:nvSpPr>
          <p:spPr bwMode="auto">
            <a:xfrm>
              <a:off x="1295" y="3786"/>
              <a:ext cx="825" cy="428"/>
            </a:xfrm>
            <a:prstGeom prst="rect">
              <a:avLst/>
            </a:prstGeom>
            <a:solidFill>
              <a:srgbClr val="008000"/>
            </a:solidFill>
            <a:ln w="12700">
              <a:noFill/>
              <a:miter lim="800000"/>
              <a:headEnd type="none" w="sm" len="sm"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5149" name="Rectangle 55"/>
            <p:cNvSpPr>
              <a:spLocks noChangeArrowheads="1"/>
            </p:cNvSpPr>
            <p:nvPr/>
          </p:nvSpPr>
          <p:spPr bwMode="auto">
            <a:xfrm>
              <a:off x="1295" y="3236"/>
              <a:ext cx="825" cy="550"/>
            </a:xfrm>
            <a:prstGeom prst="rect">
              <a:avLst/>
            </a:prstGeom>
            <a:solidFill>
              <a:srgbClr val="FFFF00"/>
            </a:solidFill>
            <a:ln w="12700">
              <a:noFill/>
              <a:miter lim="800000"/>
              <a:headEnd type="none" w="sm" len="sm"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5150" name="Rectangle 56"/>
            <p:cNvSpPr>
              <a:spLocks noChangeArrowheads="1"/>
            </p:cNvSpPr>
            <p:nvPr/>
          </p:nvSpPr>
          <p:spPr bwMode="auto">
            <a:xfrm>
              <a:off x="1295" y="2441"/>
              <a:ext cx="825" cy="795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5151" name="Rectangle 57"/>
            <p:cNvSpPr>
              <a:spLocks noChangeArrowheads="1"/>
            </p:cNvSpPr>
            <p:nvPr/>
          </p:nvSpPr>
          <p:spPr bwMode="auto">
            <a:xfrm>
              <a:off x="1295" y="2441"/>
              <a:ext cx="825" cy="177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5152" name="Line 58"/>
            <p:cNvSpPr>
              <a:spLocks noChangeShapeType="1"/>
            </p:cNvSpPr>
            <p:nvPr/>
          </p:nvSpPr>
          <p:spPr bwMode="auto">
            <a:xfrm flipH="1">
              <a:off x="1141" y="4214"/>
              <a:ext cx="113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03483" name="AutoShape 59"/>
            <p:cNvSpPr>
              <a:spLocks noChangeArrowheads="1"/>
            </p:cNvSpPr>
            <p:nvPr/>
          </p:nvSpPr>
          <p:spPr bwMode="auto">
            <a:xfrm rot="16200000">
              <a:off x="2450" y="3815"/>
              <a:ext cx="367" cy="309"/>
            </a:xfrm>
            <a:prstGeom prst="flowChartMerge">
              <a:avLst/>
            </a:prstGeom>
            <a:solidFill>
              <a:schemeClr val="hlink"/>
            </a:solidFill>
            <a:ln w="12700">
              <a:noFill/>
              <a:miter lim="800000"/>
              <a:headEnd type="none" w="sm" len="sm"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103484" name="AutoShape 60"/>
            <p:cNvSpPr>
              <a:spLocks noChangeArrowheads="1"/>
            </p:cNvSpPr>
            <p:nvPr/>
          </p:nvSpPr>
          <p:spPr bwMode="auto">
            <a:xfrm rot="16200000">
              <a:off x="2450" y="3265"/>
              <a:ext cx="367" cy="309"/>
            </a:xfrm>
            <a:prstGeom prst="flowChartMerge">
              <a:avLst/>
            </a:prstGeom>
            <a:solidFill>
              <a:schemeClr val="hlink"/>
            </a:solidFill>
            <a:ln w="12700">
              <a:noFill/>
              <a:miter lim="800000"/>
              <a:headEnd type="none" w="sm" len="sm"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103485" name="Text Box 61"/>
            <p:cNvSpPr txBox="1">
              <a:spLocks noChangeArrowheads="1"/>
            </p:cNvSpPr>
            <p:nvPr/>
          </p:nvSpPr>
          <p:spPr bwMode="auto">
            <a:xfrm>
              <a:off x="2839" y="3847"/>
              <a:ext cx="2214" cy="21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5000"/>
                </a:spcBef>
                <a:defRPr/>
              </a:pPr>
              <a:r>
                <a:rPr lang="en-US" sz="14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Shipment is in movement</a:t>
              </a:r>
            </a:p>
          </p:txBody>
        </p:sp>
        <p:sp>
          <p:nvSpPr>
            <p:cNvPr id="103486" name="Text Box 62"/>
            <p:cNvSpPr txBox="1">
              <a:spLocks noChangeArrowheads="1"/>
            </p:cNvSpPr>
            <p:nvPr/>
          </p:nvSpPr>
          <p:spPr bwMode="auto">
            <a:xfrm>
              <a:off x="2839" y="3236"/>
              <a:ext cx="2596" cy="36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5000"/>
                </a:spcBef>
                <a:defRPr/>
              </a:pPr>
              <a:r>
                <a:rPr lang="en-US" sz="14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Shipment awaiting physical state change, such as shipment consolidation</a:t>
              </a:r>
            </a:p>
          </p:txBody>
        </p:sp>
        <p:sp>
          <p:nvSpPr>
            <p:cNvPr id="103487" name="Text Box 63"/>
            <p:cNvSpPr txBox="1">
              <a:spLocks noChangeArrowheads="1"/>
            </p:cNvSpPr>
            <p:nvPr/>
          </p:nvSpPr>
          <p:spPr bwMode="auto">
            <a:xfrm>
              <a:off x="2839" y="2563"/>
              <a:ext cx="2060" cy="36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5000"/>
                </a:spcBef>
                <a:defRPr/>
              </a:pPr>
              <a:r>
                <a:rPr lang="en-US" sz="14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Shipment awaiting information exchanges to take place</a:t>
              </a:r>
            </a:p>
          </p:txBody>
        </p:sp>
        <p:sp>
          <p:nvSpPr>
            <p:cNvPr id="5158" name="Line 64"/>
            <p:cNvSpPr>
              <a:spLocks noChangeShapeType="1"/>
            </p:cNvSpPr>
            <p:nvPr/>
          </p:nvSpPr>
          <p:spPr bwMode="auto">
            <a:xfrm>
              <a:off x="1141" y="4036"/>
              <a:ext cx="1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159" name="Line 65"/>
            <p:cNvSpPr>
              <a:spLocks noChangeShapeType="1"/>
            </p:cNvSpPr>
            <p:nvPr/>
          </p:nvSpPr>
          <p:spPr bwMode="auto">
            <a:xfrm>
              <a:off x="1141" y="3859"/>
              <a:ext cx="1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160" name="Line 66"/>
            <p:cNvSpPr>
              <a:spLocks noChangeShapeType="1"/>
            </p:cNvSpPr>
            <p:nvPr/>
          </p:nvSpPr>
          <p:spPr bwMode="auto">
            <a:xfrm>
              <a:off x="1141" y="3682"/>
              <a:ext cx="1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161" name="Line 67"/>
            <p:cNvSpPr>
              <a:spLocks noChangeShapeType="1"/>
            </p:cNvSpPr>
            <p:nvPr/>
          </p:nvSpPr>
          <p:spPr bwMode="auto">
            <a:xfrm>
              <a:off x="1141" y="3505"/>
              <a:ext cx="1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162" name="Line 68"/>
            <p:cNvSpPr>
              <a:spLocks noChangeShapeType="1"/>
            </p:cNvSpPr>
            <p:nvPr/>
          </p:nvSpPr>
          <p:spPr bwMode="auto">
            <a:xfrm>
              <a:off x="1141" y="3328"/>
              <a:ext cx="1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163" name="Line 69"/>
            <p:cNvSpPr>
              <a:spLocks noChangeShapeType="1"/>
            </p:cNvSpPr>
            <p:nvPr/>
          </p:nvSpPr>
          <p:spPr bwMode="auto">
            <a:xfrm>
              <a:off x="1141" y="3149"/>
              <a:ext cx="1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164" name="Line 70"/>
            <p:cNvSpPr>
              <a:spLocks noChangeShapeType="1"/>
            </p:cNvSpPr>
            <p:nvPr/>
          </p:nvSpPr>
          <p:spPr bwMode="auto">
            <a:xfrm>
              <a:off x="1141" y="2972"/>
              <a:ext cx="1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165" name="Line 71"/>
            <p:cNvSpPr>
              <a:spLocks noChangeShapeType="1"/>
            </p:cNvSpPr>
            <p:nvPr/>
          </p:nvSpPr>
          <p:spPr bwMode="auto">
            <a:xfrm>
              <a:off x="1141" y="2795"/>
              <a:ext cx="1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166" name="Line 72"/>
            <p:cNvSpPr>
              <a:spLocks noChangeShapeType="1"/>
            </p:cNvSpPr>
            <p:nvPr/>
          </p:nvSpPr>
          <p:spPr bwMode="auto">
            <a:xfrm>
              <a:off x="1141" y="2618"/>
              <a:ext cx="1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167" name="Line 73"/>
            <p:cNvSpPr>
              <a:spLocks noChangeShapeType="1"/>
            </p:cNvSpPr>
            <p:nvPr/>
          </p:nvSpPr>
          <p:spPr bwMode="auto">
            <a:xfrm>
              <a:off x="1141" y="2441"/>
              <a:ext cx="1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03498" name="Text Box 74"/>
            <p:cNvSpPr txBox="1">
              <a:spLocks noChangeArrowheads="1"/>
            </p:cNvSpPr>
            <p:nvPr/>
          </p:nvSpPr>
          <p:spPr bwMode="auto">
            <a:xfrm>
              <a:off x="781" y="4092"/>
              <a:ext cx="360" cy="18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11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0 %</a:t>
              </a:r>
            </a:p>
          </p:txBody>
        </p:sp>
        <p:sp>
          <p:nvSpPr>
            <p:cNvPr id="103499" name="Text Box 75"/>
            <p:cNvSpPr txBox="1">
              <a:spLocks noChangeArrowheads="1"/>
            </p:cNvSpPr>
            <p:nvPr/>
          </p:nvSpPr>
          <p:spPr bwMode="auto">
            <a:xfrm>
              <a:off x="781" y="3725"/>
              <a:ext cx="360" cy="18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11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20 %</a:t>
              </a:r>
            </a:p>
          </p:txBody>
        </p:sp>
        <p:sp>
          <p:nvSpPr>
            <p:cNvPr id="103500" name="Text Box 76"/>
            <p:cNvSpPr txBox="1">
              <a:spLocks noChangeArrowheads="1"/>
            </p:cNvSpPr>
            <p:nvPr/>
          </p:nvSpPr>
          <p:spPr bwMode="auto">
            <a:xfrm>
              <a:off x="781" y="3419"/>
              <a:ext cx="360" cy="18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11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40 %</a:t>
              </a:r>
            </a:p>
          </p:txBody>
        </p:sp>
        <p:sp>
          <p:nvSpPr>
            <p:cNvPr id="103501" name="Text Box 77"/>
            <p:cNvSpPr txBox="1">
              <a:spLocks noChangeArrowheads="1"/>
            </p:cNvSpPr>
            <p:nvPr/>
          </p:nvSpPr>
          <p:spPr bwMode="auto">
            <a:xfrm>
              <a:off x="781" y="3052"/>
              <a:ext cx="360" cy="18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11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60 %</a:t>
              </a:r>
            </a:p>
          </p:txBody>
        </p:sp>
        <p:sp>
          <p:nvSpPr>
            <p:cNvPr id="103502" name="Text Box 78"/>
            <p:cNvSpPr txBox="1">
              <a:spLocks noChangeArrowheads="1"/>
            </p:cNvSpPr>
            <p:nvPr/>
          </p:nvSpPr>
          <p:spPr bwMode="auto">
            <a:xfrm>
              <a:off x="781" y="2685"/>
              <a:ext cx="360" cy="18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11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80 %</a:t>
              </a:r>
            </a:p>
          </p:txBody>
        </p:sp>
        <p:sp>
          <p:nvSpPr>
            <p:cNvPr id="103503" name="Text Box 79"/>
            <p:cNvSpPr txBox="1">
              <a:spLocks noChangeArrowheads="1"/>
            </p:cNvSpPr>
            <p:nvPr/>
          </p:nvSpPr>
          <p:spPr bwMode="auto">
            <a:xfrm>
              <a:off x="679" y="2319"/>
              <a:ext cx="462" cy="18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11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100 %</a:t>
              </a:r>
            </a:p>
          </p:txBody>
        </p:sp>
        <p:sp>
          <p:nvSpPr>
            <p:cNvPr id="5174" name="Text Box 81"/>
            <p:cNvSpPr txBox="1">
              <a:spLocks noChangeArrowheads="1"/>
            </p:cNvSpPr>
            <p:nvPr/>
          </p:nvSpPr>
          <p:spPr bwMode="auto">
            <a:xfrm>
              <a:off x="4949" y="2413"/>
              <a:ext cx="984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algn="ctr" eaLnBrk="0" hangingPunct="0"/>
              <a:r>
                <a:rPr lang="en-US" sz="1400" i="1" dirty="0"/>
                <a:t>Target</a:t>
              </a:r>
            </a:p>
            <a:p>
              <a:pPr algn="ctr" eaLnBrk="0" hangingPunct="0"/>
              <a:r>
                <a:rPr lang="en-US" sz="1400" i="1" dirty="0"/>
                <a:t>Of Opportunity</a:t>
              </a:r>
            </a:p>
          </p:txBody>
        </p:sp>
        <p:sp>
          <p:nvSpPr>
            <p:cNvPr id="5175" name="Freeform 82"/>
            <p:cNvSpPr>
              <a:spLocks/>
            </p:cNvSpPr>
            <p:nvPr/>
          </p:nvSpPr>
          <p:spPr bwMode="auto">
            <a:xfrm>
              <a:off x="4689" y="2586"/>
              <a:ext cx="374" cy="122"/>
            </a:xfrm>
            <a:custGeom>
              <a:avLst/>
              <a:gdLst>
                <a:gd name="T0" fmla="*/ 0 w 349"/>
                <a:gd name="T1" fmla="*/ 96 h 96"/>
                <a:gd name="T2" fmla="*/ 183 w 349"/>
                <a:gd name="T3" fmla="*/ 17 h 96"/>
                <a:gd name="T4" fmla="*/ 349 w 349"/>
                <a:gd name="T5" fmla="*/ 0 h 96"/>
                <a:gd name="T6" fmla="*/ 0 60000 65536"/>
                <a:gd name="T7" fmla="*/ 0 60000 65536"/>
                <a:gd name="T8" fmla="*/ 0 60000 65536"/>
                <a:gd name="T9" fmla="*/ 0 w 349"/>
                <a:gd name="T10" fmla="*/ 0 h 96"/>
                <a:gd name="T11" fmla="*/ 349 w 349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9" h="96">
                  <a:moveTo>
                    <a:pt x="0" y="96"/>
                  </a:moveTo>
                  <a:cubicBezTo>
                    <a:pt x="62" y="64"/>
                    <a:pt x="125" y="33"/>
                    <a:pt x="183" y="17"/>
                  </a:cubicBezTo>
                  <a:cubicBezTo>
                    <a:pt x="241" y="1"/>
                    <a:pt x="321" y="3"/>
                    <a:pt x="349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 type="triangle" w="med" len="med"/>
            </a:ln>
          </p:spPr>
          <p:txBody>
            <a:bodyPr wrap="none" lIns="45720" rIns="45720" anchor="ctr"/>
            <a:lstStyle/>
            <a:p>
              <a:endParaRPr lang="en-US" dirty="0"/>
            </a:p>
          </p:txBody>
        </p:sp>
        <p:sp>
          <p:nvSpPr>
            <p:cNvPr id="103507" name="AutoShape 83"/>
            <p:cNvSpPr>
              <a:spLocks noChangeArrowheads="1"/>
            </p:cNvSpPr>
            <p:nvPr/>
          </p:nvSpPr>
          <p:spPr bwMode="auto">
            <a:xfrm rot="16200000">
              <a:off x="2450" y="2592"/>
              <a:ext cx="367" cy="309"/>
            </a:xfrm>
            <a:prstGeom prst="flowChartMerge">
              <a:avLst/>
            </a:prstGeom>
            <a:solidFill>
              <a:schemeClr val="hlink"/>
            </a:solidFill>
            <a:ln w="12700">
              <a:noFill/>
              <a:miter lim="800000"/>
              <a:headEnd type="none" w="sm" len="sm"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5177" name="Text Box 85"/>
            <p:cNvSpPr txBox="1">
              <a:spLocks noChangeArrowheads="1"/>
            </p:cNvSpPr>
            <p:nvPr/>
          </p:nvSpPr>
          <p:spPr bwMode="auto">
            <a:xfrm rot="16200000">
              <a:off x="-302" y="3103"/>
              <a:ext cx="1804" cy="3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algn="ctr" eaLnBrk="0" hangingPunct="0"/>
              <a:r>
                <a:rPr lang="en-US" sz="1400" b="1" dirty="0"/>
                <a:t>Percent of 160</a:t>
              </a:r>
            </a:p>
            <a:p>
              <a:pPr algn="ctr" eaLnBrk="0" hangingPunct="0"/>
              <a:r>
                <a:rPr lang="en-US" sz="1400" b="1" dirty="0"/>
                <a:t>Hour Duration</a:t>
              </a:r>
            </a:p>
          </p:txBody>
        </p:sp>
        <p:sp>
          <p:nvSpPr>
            <p:cNvPr id="5178" name="Text Box 86"/>
            <p:cNvSpPr txBox="1">
              <a:spLocks noChangeArrowheads="1"/>
            </p:cNvSpPr>
            <p:nvPr/>
          </p:nvSpPr>
          <p:spPr bwMode="auto">
            <a:xfrm>
              <a:off x="299" y="4398"/>
              <a:ext cx="5963" cy="1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100" i="1" dirty="0">
                  <a:sym typeface="Wingdings" pitchFamily="2" charset="2"/>
                </a:rPr>
                <a:t>Data are based on preliminary qualitative findings collected during baseline activities along the target supply chain.</a:t>
              </a:r>
              <a:endParaRPr lang="en-US" sz="1100" i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z="2800" dirty="0" smtClean="0"/>
              <a:t>Kansas City Cross Town Improvement Project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1963" indent="-461963" algn="ctr">
              <a:buClr>
                <a:schemeClr val="tx1"/>
              </a:buClr>
              <a:buSzPct val="175000"/>
              <a:buNone/>
              <a:tabLst>
                <a:tab pos="3035300" algn="l"/>
              </a:tabLst>
            </a:pPr>
            <a:endParaRPr lang="en-US" sz="3200" b="1" i="1" dirty="0" smtClean="0">
              <a:solidFill>
                <a:srgbClr val="000000"/>
              </a:solidFill>
            </a:endParaRPr>
          </a:p>
          <a:p>
            <a:pPr marL="461963" indent="-461963" algn="ctr">
              <a:buClr>
                <a:schemeClr val="tx1"/>
              </a:buClr>
              <a:buSzPct val="175000"/>
              <a:buNone/>
              <a:tabLst>
                <a:tab pos="3035300" algn="l"/>
              </a:tabLst>
            </a:pPr>
            <a:r>
              <a:rPr lang="en-US" sz="3200" b="1" i="1" dirty="0" smtClean="0">
                <a:solidFill>
                  <a:srgbClr val="000000"/>
                </a:solidFill>
              </a:rPr>
              <a:t>To </a:t>
            </a:r>
            <a:r>
              <a:rPr lang="en-US" sz="3200" b="1" i="1" dirty="0">
                <a:solidFill>
                  <a:srgbClr val="000000"/>
                </a:solidFill>
              </a:rPr>
              <a:t>develop and deploy an </a:t>
            </a:r>
          </a:p>
          <a:p>
            <a:pPr marL="461963" indent="-461963" algn="ctr">
              <a:buClr>
                <a:schemeClr val="tx1"/>
              </a:buClr>
              <a:buSzPct val="175000"/>
              <a:buNone/>
              <a:tabLst>
                <a:tab pos="3035300" algn="l"/>
              </a:tabLst>
            </a:pPr>
            <a:r>
              <a:rPr lang="en-US" sz="3200" b="1" i="1" dirty="0" smtClean="0">
                <a:solidFill>
                  <a:srgbClr val="000000"/>
                </a:solidFill>
              </a:rPr>
              <a:t>Information sharing </a:t>
            </a:r>
            <a:r>
              <a:rPr lang="en-US" sz="3200" b="1" i="1" dirty="0">
                <a:solidFill>
                  <a:srgbClr val="000000"/>
                </a:solidFill>
              </a:rPr>
              <a:t>/ transfer capability that </a:t>
            </a:r>
            <a:r>
              <a:rPr lang="en-US" sz="3200" b="1" i="1" dirty="0" smtClean="0">
                <a:solidFill>
                  <a:srgbClr val="000000"/>
                </a:solidFill>
              </a:rPr>
              <a:t>Enables the </a:t>
            </a:r>
            <a:r>
              <a:rPr lang="en-US" sz="3200" b="1" i="1" dirty="0">
                <a:solidFill>
                  <a:srgbClr val="000000"/>
                </a:solidFill>
              </a:rPr>
              <a:t>coordination of moves between </a:t>
            </a:r>
            <a:r>
              <a:rPr lang="en-US" sz="3200" b="1" i="1" dirty="0" smtClean="0">
                <a:solidFill>
                  <a:srgbClr val="000000"/>
                </a:solidFill>
              </a:rPr>
              <a:t>parties  </a:t>
            </a:r>
            <a:r>
              <a:rPr lang="en-US" sz="3200" b="1" i="1" dirty="0">
                <a:solidFill>
                  <a:srgbClr val="000000"/>
                </a:solidFill>
              </a:rPr>
              <a:t>to </a:t>
            </a:r>
            <a:r>
              <a:rPr lang="en-US" sz="3200" b="1" i="1" u="sng" dirty="0">
                <a:solidFill>
                  <a:srgbClr val="000000"/>
                </a:solidFill>
              </a:rPr>
              <a:t>Maximize</a:t>
            </a:r>
            <a:r>
              <a:rPr lang="en-US" sz="3200" b="1" i="1" dirty="0">
                <a:solidFill>
                  <a:srgbClr val="000000"/>
                </a:solidFill>
              </a:rPr>
              <a:t> loaded moves and </a:t>
            </a:r>
            <a:r>
              <a:rPr lang="en-US" sz="3200" b="1" i="1" u="sng" dirty="0" smtClean="0">
                <a:solidFill>
                  <a:srgbClr val="000000"/>
                </a:solidFill>
              </a:rPr>
              <a:t>Minimize </a:t>
            </a:r>
            <a:r>
              <a:rPr lang="en-US" sz="3200" b="1" i="1" dirty="0">
                <a:solidFill>
                  <a:srgbClr val="000000"/>
                </a:solidFill>
              </a:rPr>
              <a:t>unproductive moves.</a:t>
            </a:r>
            <a:endParaRPr lang="en-US" sz="3200" b="1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3400" y="338138"/>
            <a:ext cx="6819900" cy="6429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latin typeface="+mj-lt"/>
              </a:rPr>
              <a:t>Current Kansas City Pilot / C-TIP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MS PGothic"/>
              <a:cs typeface="MS PGothic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09600" y="1760538"/>
            <a:ext cx="8205788" cy="3897312"/>
          </a:xfrm>
          <a:prstGeom prst="rect">
            <a:avLst/>
          </a:prstGeom>
        </p:spPr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75000"/>
              <a:buFont typeface="Symbol" pitchFamily="18" charset="2"/>
              <a:buBlip>
                <a:blip r:embed="rId2"/>
              </a:buBlip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/>
                <a:cs typeface="MS PGothic"/>
              </a:rPr>
              <a:t>Intermodal Exchange (IMEX) </a:t>
            </a:r>
          </a:p>
          <a:p>
            <a:pPr marL="171450" marR="0" lvl="0" indent="-1714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75000"/>
              <a:buFont typeface="Symbol" pitchFamily="18" charset="2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/>
              <a:cs typeface="MS PGothic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75000"/>
              <a:buFont typeface="Symbol" pitchFamily="18" charset="2"/>
              <a:buBlip>
                <a:blip r:embed="rId2"/>
              </a:buBlip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/>
                <a:cs typeface="MS PGothic"/>
              </a:rPr>
              <a:t>Wireless Drayage Updating (WDU)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/>
              <a:cs typeface="MS PGothic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75000"/>
              <a:buFont typeface="Symbol" pitchFamily="18" charset="2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/>
              <a:cs typeface="MS PGothic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75000"/>
              <a:buFont typeface="Symbol" pitchFamily="18" charset="2"/>
              <a:buBlip>
                <a:blip r:embed="rId2"/>
              </a:buBlip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/>
                <a:cs typeface="MS PGothic"/>
              </a:rPr>
              <a:t>Real Time Traffic Monitoring (RTTM)</a:t>
            </a:r>
          </a:p>
          <a:p>
            <a:pPr marL="171450" marR="0" lvl="0" indent="-1714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75000"/>
              <a:buFont typeface="Symbol" pitchFamily="18" charset="2"/>
              <a:buBlip>
                <a:blip r:embed="rId2"/>
              </a:buBlip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/>
              <a:cs typeface="MS PGothic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75000"/>
              <a:buFont typeface="Symbol" pitchFamily="18" charset="2"/>
              <a:buBlip>
                <a:blip r:embed="rId2"/>
              </a:buBlip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/>
                <a:cs typeface="MS PGothic"/>
              </a:rPr>
              <a:t>Dynamic Route Guidance (DRG)</a:t>
            </a:r>
          </a:p>
          <a:p>
            <a:pPr marL="171450" marR="0" lvl="0" indent="-1714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75000"/>
              <a:buFont typeface="Symbol" pitchFamily="18" charset="2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/>
              <a:cs typeface="MS PGothic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/>
              <a:cs typeface="MS P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Transition </a:t>
            </a:r>
            <a:r>
              <a:rPr lang="en-US" sz="2800" dirty="0" smtClean="0">
                <a:sym typeface="Wingdings" pitchFamily="2" charset="2"/>
              </a:rPr>
              <a:t>  C-TIP Applications to FRATIS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1963" indent="-461963">
              <a:buClr>
                <a:schemeClr val="tx1"/>
              </a:buClr>
              <a:buSzPct val="175000"/>
              <a:buBlip>
                <a:blip r:embed="rId2"/>
              </a:buBlip>
              <a:tabLst>
                <a:tab pos="3035300" algn="l"/>
              </a:tabLst>
            </a:pPr>
            <a:r>
              <a:rPr lang="en-US" sz="2800" b="1" i="1" dirty="0">
                <a:solidFill>
                  <a:srgbClr val="000000"/>
                </a:solidFill>
              </a:rPr>
              <a:t>Scalable and Transferable</a:t>
            </a:r>
          </a:p>
          <a:p>
            <a:pPr marL="862013" lvl="1" indent="-285750">
              <a:buClr>
                <a:schemeClr val="tx1"/>
              </a:buClr>
              <a:buSzPct val="175000"/>
              <a:buBlip>
                <a:blip r:embed="rId2"/>
              </a:buBlip>
              <a:tabLst>
                <a:tab pos="3035300" algn="l"/>
              </a:tabLst>
            </a:pPr>
            <a:r>
              <a:rPr lang="en-US" sz="2800" b="1" i="1" dirty="0">
                <a:solidFill>
                  <a:srgbClr val="000000"/>
                </a:solidFill>
              </a:rPr>
              <a:t>  Rail-to-rail:  cross-continental moves</a:t>
            </a:r>
          </a:p>
          <a:p>
            <a:pPr marL="862013" lvl="1" indent="-285750">
              <a:buClr>
                <a:schemeClr val="tx1"/>
              </a:buClr>
              <a:buSzPct val="175000"/>
              <a:buBlip>
                <a:blip r:embed="rId2"/>
              </a:buBlip>
              <a:tabLst>
                <a:tab pos="3035300" algn="l"/>
              </a:tabLst>
            </a:pPr>
            <a:r>
              <a:rPr lang="en-US" sz="2800" b="1" i="1" dirty="0">
                <a:solidFill>
                  <a:srgbClr val="000000"/>
                </a:solidFill>
              </a:rPr>
              <a:t>  Port-to-rail:  where on-dock rail facilities do not exist</a:t>
            </a:r>
          </a:p>
          <a:p>
            <a:pPr marL="862013" lvl="1" indent="-285750">
              <a:buClr>
                <a:schemeClr val="tx1"/>
              </a:buClr>
              <a:buSzPct val="175000"/>
              <a:buBlip>
                <a:blip r:embed="rId2"/>
              </a:buBlip>
              <a:tabLst>
                <a:tab pos="3035300" algn="l"/>
              </a:tabLst>
            </a:pPr>
            <a:r>
              <a:rPr lang="en-US" sz="2800" b="1" i="1" dirty="0">
                <a:solidFill>
                  <a:srgbClr val="000000"/>
                </a:solidFill>
              </a:rPr>
              <a:t>  Port-to-truck:  port to distribution centers</a:t>
            </a:r>
          </a:p>
          <a:p>
            <a:pPr marL="862013" lvl="1" indent="-285750">
              <a:buClr>
                <a:schemeClr val="tx1"/>
              </a:buClr>
              <a:buSzPct val="175000"/>
              <a:buBlip>
                <a:blip r:embed="rId2"/>
              </a:buBlip>
              <a:tabLst>
                <a:tab pos="3035300" algn="l"/>
              </a:tabLst>
            </a:pPr>
            <a:r>
              <a:rPr lang="en-US" sz="2800" b="1" i="1" dirty="0">
                <a:solidFill>
                  <a:srgbClr val="000000"/>
                </a:solidFill>
              </a:rPr>
              <a:t>  Airport-to-truck:  airport to distribution </a:t>
            </a:r>
            <a:r>
              <a:rPr lang="en-US" sz="2800" b="1" i="1" dirty="0" smtClean="0">
                <a:solidFill>
                  <a:srgbClr val="000000"/>
                </a:solidFill>
              </a:rPr>
              <a:t>centers</a:t>
            </a:r>
          </a:p>
          <a:p>
            <a:pPr marL="862013" lvl="1" indent="-285750">
              <a:buClr>
                <a:schemeClr val="tx1"/>
              </a:buClr>
              <a:buSzPct val="175000"/>
              <a:buBlip>
                <a:blip r:embed="rId2"/>
              </a:buBlip>
              <a:tabLst>
                <a:tab pos="3035300" algn="l"/>
              </a:tabLst>
            </a:pPr>
            <a:r>
              <a:rPr lang="en-US" sz="2800" b="1" i="1" dirty="0" smtClean="0">
                <a:solidFill>
                  <a:srgbClr val="000000"/>
                </a:solidFill>
              </a:rPr>
              <a:t>Over the road freight movements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09600" y="0"/>
            <a:ext cx="79279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Arial" charset="0"/>
                <a:cs typeface="Arial" charset="0"/>
              </a:rPr>
              <a:t>Potential </a:t>
            </a:r>
            <a:r>
              <a:rPr lang="en-US" sz="2800" b="1" dirty="0" smtClean="0">
                <a:latin typeface="Arial" charset="0"/>
                <a:cs typeface="Arial" charset="0"/>
              </a:rPr>
              <a:t>Locations for the </a:t>
            </a:r>
          </a:p>
          <a:p>
            <a:pPr algn="ctr">
              <a:defRPr/>
            </a:pPr>
            <a:r>
              <a:rPr lang="en-US" sz="2800" b="1" dirty="0" smtClean="0">
                <a:latin typeface="Arial" charset="0"/>
                <a:cs typeface="Arial" charset="0"/>
              </a:rPr>
              <a:t>Application of FRATIS</a:t>
            </a:r>
            <a:endParaRPr lang="en-US" sz="2800" b="1" dirty="0">
              <a:latin typeface="Arial" charset="0"/>
              <a:cs typeface="Arial" charset="0"/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8153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81000" y="1524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200" b="1" kern="0" dirty="0" smtClean="0">
                <a:solidFill>
                  <a:schemeClr val="tx2"/>
                </a:solidFill>
                <a:latin typeface="+mj-lt"/>
              </a:rPr>
              <a:t>Freight Real-Time Traveler Information</a:t>
            </a:r>
            <a:endParaRPr lang="en-US" sz="3200" b="1" kern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1143000"/>
            <a:ext cx="85344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1963" indent="-230188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b="1" kern="0" dirty="0" smtClean="0">
                <a:latin typeface="Calibri" pitchFamily="34" charset="0"/>
              </a:rPr>
              <a:t>Problem </a:t>
            </a:r>
            <a:r>
              <a:rPr lang="en-US" sz="2400" b="1" kern="0" dirty="0">
                <a:latin typeface="Calibri" pitchFamily="34" charset="0"/>
              </a:rPr>
              <a:t>Addressed</a:t>
            </a:r>
          </a:p>
          <a:p>
            <a:pPr marL="687388" lvl="1" indent="-230188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kern="0" dirty="0">
                <a:latin typeface="Calibri" pitchFamily="34" charset="0"/>
              </a:rPr>
              <a:t>Uncertainties in traffic congestion and weather conditions pose a productivity and safety risks to freight </a:t>
            </a:r>
            <a:r>
              <a:rPr lang="en-US" sz="2400" kern="0" dirty="0" smtClean="0">
                <a:latin typeface="Calibri" pitchFamily="34" charset="0"/>
              </a:rPr>
              <a:t>traffic</a:t>
            </a:r>
          </a:p>
          <a:p>
            <a:pPr marL="687388" lvl="1" indent="-230188"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050" kern="0" dirty="0">
              <a:latin typeface="Calibri" pitchFamily="34" charset="0"/>
            </a:endParaRPr>
          </a:p>
          <a:p>
            <a:pPr marL="461963" indent="-230188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b="1" kern="0" dirty="0">
                <a:latin typeface="Calibri" pitchFamily="34" charset="0"/>
              </a:rPr>
              <a:t>Description</a:t>
            </a:r>
          </a:p>
          <a:p>
            <a:pPr marL="628650" lvl="1" indent="-17145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kern="0" dirty="0" smtClean="0">
                <a:latin typeface="Calibri" pitchFamily="34" charset="0"/>
              </a:rPr>
              <a:t>Road Weather Information</a:t>
            </a:r>
          </a:p>
          <a:p>
            <a:pPr marL="628650" lvl="1" indent="-17145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kern="0" dirty="0" smtClean="0">
                <a:latin typeface="Calibri" pitchFamily="34" charset="0"/>
              </a:rPr>
              <a:t>Truck Parking</a:t>
            </a:r>
          </a:p>
          <a:p>
            <a:pPr marL="628650" lvl="1" indent="-17145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kern="0" dirty="0" smtClean="0">
                <a:latin typeface="Calibri" pitchFamily="34" charset="0"/>
              </a:rPr>
              <a:t>Truck Scales</a:t>
            </a:r>
          </a:p>
          <a:p>
            <a:pPr marL="628650" lvl="1" indent="-17145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kern="0" dirty="0" smtClean="0">
                <a:latin typeface="Calibri" pitchFamily="34" charset="0"/>
              </a:rPr>
              <a:t>Permitting</a:t>
            </a:r>
          </a:p>
          <a:p>
            <a:pPr marL="628650" lvl="1" indent="-17145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kern="0" dirty="0" smtClean="0">
                <a:latin typeface="Calibri" pitchFamily="34" charset="0"/>
              </a:rPr>
              <a:t>Road Construction</a:t>
            </a:r>
          </a:p>
          <a:p>
            <a:pPr marL="628650" lvl="1" indent="-17145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kern="0" dirty="0" smtClean="0">
                <a:latin typeface="Calibri" pitchFamily="34" charset="0"/>
              </a:rPr>
              <a:t>Bridge Clearance</a:t>
            </a:r>
          </a:p>
          <a:p>
            <a:pPr marL="628650" lvl="1" indent="-17145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kern="0" dirty="0" smtClean="0">
                <a:latin typeface="Calibri" pitchFamily="34" charset="0"/>
              </a:rPr>
              <a:t>Bridge Weight Formulas</a:t>
            </a:r>
          </a:p>
          <a:p>
            <a:pPr marL="628650" lvl="1" indent="-17145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kern="0" dirty="0" smtClean="0">
                <a:latin typeface="Calibri" pitchFamily="34" charset="0"/>
              </a:rPr>
              <a:t>Travel Time Metrics </a:t>
            </a:r>
          </a:p>
          <a:p>
            <a:pPr marL="628650" lvl="1" indent="-17145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kern="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RITA_Template_rev_2">
  <a:themeElements>
    <a:clrScheme name="2_RITA_Template_rev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RITA_Template_rev_2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RITA_Template_rev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ITA_Template_rev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ITA_Template_rev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ITA_Template_rev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ITA_Template_rev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ITA_Template_rev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ITA_Template_rev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ITA_Template_rev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ITA_Template_rev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ITA_Template_rev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ITA_Template_rev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ITA_Template_rev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RITA_Template_rev_2">
  <a:themeElements>
    <a:clrScheme name="1_RITA_Template_rev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RITA_Template_rev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i="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1_RITA_Template_rev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TA_Template_rev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TA_Template_rev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TA_Template_rev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TA_Template_rev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TA_Template_rev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TA_Template_rev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TA_Template_rev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TA_Template_rev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TA_Template_rev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TA_Template_rev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TA_Template_rev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C14FF59FA2E44DAD8098807D296F58" ma:contentTypeVersion="2" ma:contentTypeDescription="Create a new document." ma:contentTypeScope="" ma:versionID="b0f6acb1864e1fad6b50e93a1594cbac">
  <xsd:schema xmlns:xsd="http://www.w3.org/2001/XMLSchema" xmlns:p="http://schemas.microsoft.com/office/2006/metadata/properties" targetNamespace="http://schemas.microsoft.com/office/2006/metadata/properties" ma:root="true" ma:fieldsID="c97e10db1c1e85ddf194b65fd6cb4f4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06A9B737-807D-4DFE-8EC7-F6455B338F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0DF1F7BF-F2DC-4022-A780-F980A60ED1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DF97BD-C85E-4B00-B1E0-9678BC844802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16681</TotalTime>
  <Words>761</Words>
  <Application>Microsoft Office PowerPoint</Application>
  <PresentationFormat>On-screen Show (4:3)</PresentationFormat>
  <Paragraphs>146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2_RITA_Template_rev_2</vt:lpstr>
      <vt:lpstr>1_RITA_Template_rev_2</vt:lpstr>
      <vt:lpstr>Slide 1</vt:lpstr>
      <vt:lpstr>Slide 2</vt:lpstr>
      <vt:lpstr>Dynamic Mobility Program</vt:lpstr>
      <vt:lpstr>Slide 4</vt:lpstr>
      <vt:lpstr>Kansas City Cross Town Improvement Project</vt:lpstr>
      <vt:lpstr>Slide 6</vt:lpstr>
      <vt:lpstr>Transition   C-TIP Applications to FRATIS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RITA/BTS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 Meeting Slides</dc:title>
  <dc:creator>marshall.deberry</dc:creator>
  <cp:lastModifiedBy>USDOT User</cp:lastModifiedBy>
  <cp:revision>787</cp:revision>
  <dcterms:created xsi:type="dcterms:W3CDTF">2009-10-22T22:12:54Z</dcterms:created>
  <dcterms:modified xsi:type="dcterms:W3CDTF">2012-01-17T02:53:37Z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Picture</vt:lpwstr>
  </property>
  <property fmtid="{D5CDD505-2E9C-101B-9397-08002B2CF9AE}" pid="3" name="ContentTypeId">
    <vt:lpwstr>0x010100B1C14FF59FA2E44DAD8098807D296F58</vt:lpwstr>
  </property>
  <property fmtid="{D5CDD505-2E9C-101B-9397-08002B2CF9AE}" pid="4" name="Date">
    <vt:lpwstr/>
  </property>
  <property fmtid="{D5CDD505-2E9C-101B-9397-08002B2CF9AE}" pid="5" name="Type of Meeting">
    <vt:lpwstr>Technical Team Meeting</vt:lpwstr>
  </property>
  <property fmtid="{D5CDD505-2E9C-101B-9397-08002B2CF9AE}" pid="6" name="Date of Meeting">
    <vt:lpwstr/>
  </property>
</Properties>
</file>