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1"/>
  </p:notesMasterIdLst>
  <p:sldIdLst>
    <p:sldId id="256" r:id="rId2"/>
    <p:sldId id="258" r:id="rId3"/>
    <p:sldId id="262" r:id="rId4"/>
    <p:sldId id="259" r:id="rId5"/>
    <p:sldId id="265" r:id="rId6"/>
    <p:sldId id="266" r:id="rId7"/>
    <p:sldId id="269" r:id="rId8"/>
    <p:sldId id="267" r:id="rId9"/>
    <p:sldId id="268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82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A8936-9575-4A7B-96FF-759D075096BF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B0A10-6CCD-44B8-ADDC-B8A3B3A8A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over image raw"/>
          <p:cNvPicPr>
            <a:picLocks noChangeAspect="1" noChangeArrowheads="1"/>
          </p:cNvPicPr>
          <p:nvPr userDrawn="1"/>
        </p:nvPicPr>
        <p:blipFill>
          <a:blip r:embed="rId2" cstate="print">
            <a:lum bright="-2000" contrast="-6000"/>
          </a:blip>
          <a:srcRect/>
          <a:stretch>
            <a:fillRect/>
          </a:stretch>
        </p:blipFill>
        <p:spPr bwMode="auto">
          <a:xfrm>
            <a:off x="0" y="1599500"/>
            <a:ext cx="9144000" cy="448324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294" y="0"/>
            <a:ext cx="7772400" cy="113829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94" y="1038540"/>
            <a:ext cx="6400800" cy="560959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21" descr="CS_logo_BW_No tag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4363" y="6294438"/>
            <a:ext cx="1690687" cy="411162"/>
          </a:xfrm>
          <a:prstGeom prst="rect">
            <a:avLst/>
          </a:prstGeom>
          <a:noFill/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25148" y="2234153"/>
            <a:ext cx="8034391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500"/>
              </a:spcAft>
            </a:pPr>
            <a:r>
              <a:rPr lang="en-US" sz="1400" b="1" i="1" dirty="0" smtClean="0"/>
              <a:t>presented</a:t>
            </a:r>
            <a:r>
              <a:rPr lang="en-US" sz="1400" b="1" i="1" baseline="0" dirty="0" smtClean="0"/>
              <a:t> to</a:t>
            </a:r>
          </a:p>
          <a:p>
            <a:r>
              <a:rPr lang="en-US" sz="1400" b="1" i="1" baseline="0" dirty="0" smtClean="0"/>
              <a:t>presented by</a:t>
            </a:r>
          </a:p>
          <a:p>
            <a:r>
              <a:rPr lang="en-US" b="1" baseline="0" dirty="0" smtClean="0"/>
              <a:t>Cambridge Systematics, Inc.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5010388" y="5732463"/>
            <a:ext cx="4108689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0" dirty="0">
                <a:solidFill>
                  <a:schemeClr val="tx1">
                    <a:lumMod val="75000"/>
                  </a:schemeClr>
                </a:solidFill>
              </a:rPr>
              <a:t>Transportation leadership you can trust.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18505" y="2583353"/>
            <a:ext cx="6032500" cy="470931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</a:lstStyle>
          <a:p>
            <a:pPr lvl="0"/>
            <a:r>
              <a:rPr lang="en-US" sz="2400" dirty="0" smtClean="0"/>
              <a:t>Client Name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99651" y="5354638"/>
            <a:ext cx="1857375" cy="377825"/>
          </a:xfrm>
        </p:spPr>
        <p:txBody>
          <a:bodyPr>
            <a:normAutofit/>
          </a:bodyPr>
          <a:lstStyle>
            <a:lvl1pPr>
              <a:buFontTx/>
              <a:buNone/>
              <a:defRPr sz="16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9651" y="3903408"/>
            <a:ext cx="2554288" cy="989096"/>
          </a:xfrm>
        </p:spPr>
        <p:txBody>
          <a:bodyPr>
            <a:noAutofit/>
          </a:bodyPr>
          <a:lstStyle>
            <a:lvl1pPr>
              <a:buFontTx/>
              <a:buNone/>
              <a:defRPr sz="1600" baseline="0"/>
            </a:lvl1pPr>
          </a:lstStyle>
          <a:p>
            <a:pPr lvl="0"/>
            <a:r>
              <a:rPr lang="en-US" dirty="0" smtClean="0"/>
              <a:t>Presenters Name(s)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3000"/>
              </a:spcBef>
              <a:defRPr/>
            </a:lvl1pPr>
            <a:lvl2pPr>
              <a:spcBef>
                <a:spcPts val="24"/>
              </a:spcBef>
              <a:defRPr/>
            </a:lvl2pPr>
            <a:lvl3pPr>
              <a:spcBef>
                <a:spcPts val="24"/>
              </a:spcBef>
              <a:defRPr/>
            </a:lvl3pPr>
            <a:lvl4pPr>
              <a:spcBef>
                <a:spcPts val="24"/>
              </a:spcBef>
              <a:defRPr/>
            </a:lvl4pPr>
            <a:lvl5pPr>
              <a:spcBef>
                <a:spcPts val="24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856" y="6322187"/>
            <a:ext cx="664464" cy="365125"/>
          </a:xfrm>
        </p:spPr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ddivid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3200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5778"/>
            <a:ext cx="8229600" cy="90692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1856" y="6322187"/>
            <a:ext cx="664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A8406-D672-4E03-9ABF-F4A7E3A351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 rot="16200000">
            <a:off x="4133056" y="-3172619"/>
            <a:ext cx="19050" cy="859313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442913" y="-79375"/>
            <a:ext cx="19050" cy="646588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 rot="5400000">
            <a:off x="7663656" y="5137944"/>
            <a:ext cx="7938" cy="3067050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26" descr="CS_logo_BW_No tag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29538" y="6315075"/>
            <a:ext cx="1169987" cy="284163"/>
          </a:xfrm>
          <a:prstGeom prst="rect">
            <a:avLst/>
          </a:prstGeom>
          <a:solidFill>
            <a:schemeClr val="bg1"/>
          </a:solidFill>
          <a:ln w="9525">
            <a:solidFill>
              <a:srgbClr val="002E56"/>
            </a:solidFill>
            <a:miter lim="800000"/>
            <a:headEnd/>
            <a:tailEnd/>
          </a:ln>
        </p:spPr>
      </p:pic>
      <p:sp>
        <p:nvSpPr>
          <p:cNvPr id="10" name="Rectangle 21"/>
          <p:cNvSpPr>
            <a:spLocks noChangeArrowheads="1"/>
          </p:cNvSpPr>
          <p:nvPr/>
        </p:nvSpPr>
        <p:spPr bwMode="auto">
          <a:xfrm rot="10800000">
            <a:off x="8982075" y="4611688"/>
            <a:ext cx="6350" cy="240982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2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3000"/>
        </a:spcBef>
        <a:buFontTx/>
        <a:buBlip>
          <a:blip r:embed="rId9"/>
        </a:buBlip>
        <a:defRPr sz="22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24"/>
        </a:spcBef>
        <a:buClr>
          <a:schemeClr val="accent5"/>
        </a:buClr>
        <a:buFont typeface="Arial" pitchFamily="34" charset="0"/>
        <a:buChar char="»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24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24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C-TIP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Results and Lessons Learned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Talking Freight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18 January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300" dirty="0" smtClean="0"/>
              <a:t>Roger Schiller</a:t>
            </a:r>
            <a:endParaRPr lang="en-US" sz="1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Real Time Traffic Management and Dynamic </a:t>
            </a:r>
            <a:r>
              <a:rPr lang="en-US" dirty="0" smtClean="0"/>
              <a:t>Route Guidance </a:t>
            </a:r>
            <a:r>
              <a:rPr lang="en-US" dirty="0" smtClean="0"/>
              <a:t>in </a:t>
            </a:r>
            <a:r>
              <a:rPr lang="en-US" dirty="0" smtClean="0"/>
              <a:t>Kansas City</a:t>
            </a:r>
          </a:p>
          <a:p>
            <a:pPr lvl="1"/>
            <a:r>
              <a:rPr lang="en-US" dirty="0" smtClean="0"/>
              <a:t>Actual vs. predicted travel time</a:t>
            </a:r>
          </a:p>
          <a:p>
            <a:pPr lvl="1"/>
            <a:r>
              <a:rPr lang="en-US" dirty="0" smtClean="0"/>
              <a:t>Route compliance</a:t>
            </a:r>
          </a:p>
          <a:p>
            <a:pPr lvl="1"/>
            <a:r>
              <a:rPr lang="en-US" dirty="0" smtClean="0"/>
              <a:t>Time savings vs. default route prediction</a:t>
            </a:r>
            <a:endParaRPr lang="en-US" dirty="0"/>
          </a:p>
          <a:p>
            <a:r>
              <a:rPr lang="en-US" dirty="0" smtClean="0"/>
              <a:t>Intermodal Move Exchange simulations in </a:t>
            </a:r>
            <a:r>
              <a:rPr lang="en-US" dirty="0" smtClean="0"/>
              <a:t>Kansas City and </a:t>
            </a:r>
            <a:r>
              <a:rPr lang="en-US" dirty="0" smtClean="0"/>
              <a:t>Chicago</a:t>
            </a:r>
            <a:endParaRPr lang="en-US" dirty="0" smtClean="0"/>
          </a:p>
          <a:p>
            <a:pPr lvl="1"/>
            <a:r>
              <a:rPr lang="en-US" dirty="0" smtClean="0"/>
              <a:t>Potential matched loads equal potential bobtail reduction</a:t>
            </a:r>
          </a:p>
          <a:p>
            <a:pPr lvl="1"/>
            <a:r>
              <a:rPr lang="en-US" dirty="0" smtClean="0"/>
              <a:t>Empty miles eliminated and fuel saved</a:t>
            </a:r>
          </a:p>
          <a:p>
            <a:r>
              <a:rPr lang="en-US" dirty="0" smtClean="0"/>
              <a:t>Drayage optimization tests in KC and Chicago</a:t>
            </a:r>
          </a:p>
          <a:p>
            <a:pPr lvl="1"/>
            <a:r>
              <a:rPr lang="en-US" dirty="0" smtClean="0"/>
              <a:t>Bobtail reductions, fuel savings</a:t>
            </a:r>
          </a:p>
          <a:p>
            <a:r>
              <a:rPr lang="en-US" dirty="0" smtClean="0"/>
              <a:t>Emissions reduction for all of the above</a:t>
            </a:r>
          </a:p>
          <a:p>
            <a:r>
              <a:rPr lang="en-US" dirty="0" smtClean="0"/>
              <a:t>Delphi study to assess theoretical Chicago deployment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Vantage Performance Monitoring – Dynamic Route Guidance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Fig 2.5_DRG_IXT-BNSF to Musician's Friend.jpg"/>
          <p:cNvPicPr/>
          <p:nvPr/>
        </p:nvPicPr>
        <p:blipFill>
          <a:blip r:embed="rId2" cstate="print"/>
          <a:srcRect l="7407" t="5341" r="43340" b="16206"/>
          <a:stretch>
            <a:fillRect/>
          </a:stretch>
        </p:blipFill>
        <p:spPr>
          <a:xfrm>
            <a:off x="2066925" y="1302512"/>
            <a:ext cx="5010150" cy="50196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2921" y="2112264"/>
            <a:ext cx="1463040" cy="70788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19 trips recorded on this route during the test, 6 of which were redirected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502921" y="4131516"/>
            <a:ext cx="1463040" cy="55399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Drivers followed the redirections 83% of the time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1" y="5614416"/>
            <a:ext cx="1463040" cy="55399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Projected time was within 10% of actual time 67% of the time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7223760" y="1600200"/>
            <a:ext cx="1463040" cy="70788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The redirections typically occurred 2 minutes after departure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7223760" y="3462516"/>
            <a:ext cx="1463040" cy="55399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Drivers saved 7 minutes on average by following the redirect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223760" y="4731234"/>
            <a:ext cx="1463040" cy="70788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Average variance between projected and actual time was 4 minutes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223760" y="2551176"/>
            <a:ext cx="1463040" cy="70788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Average projected time from the point of redirect was 23 minutes</a:t>
            </a:r>
            <a:endParaRPr lang="en-US" sz="1000" dirty="0"/>
          </a:p>
        </p:txBody>
      </p:sp>
      <p:cxnSp>
        <p:nvCxnSpPr>
          <p:cNvPr id="14" name="Straight Arrow Connector 13"/>
          <p:cNvCxnSpPr>
            <a:stCxn id="6" idx="3"/>
          </p:cNvCxnSpPr>
          <p:nvPr/>
        </p:nvCxnSpPr>
        <p:spPr>
          <a:xfrm flipV="1">
            <a:off x="1965961" y="2308087"/>
            <a:ext cx="1289303" cy="15812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</p:cNvCxnSpPr>
          <p:nvPr/>
        </p:nvCxnSpPr>
        <p:spPr>
          <a:xfrm>
            <a:off x="1965961" y="2466207"/>
            <a:ext cx="713231" cy="578745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</p:cNvCxnSpPr>
          <p:nvPr/>
        </p:nvCxnSpPr>
        <p:spPr>
          <a:xfrm>
            <a:off x="1965961" y="4408515"/>
            <a:ext cx="548639" cy="27699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3"/>
          </p:cNvCxnSpPr>
          <p:nvPr/>
        </p:nvCxnSpPr>
        <p:spPr>
          <a:xfrm>
            <a:off x="1965961" y="5891415"/>
            <a:ext cx="630935" cy="27699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1"/>
          </p:cNvCxnSpPr>
          <p:nvPr/>
        </p:nvCxnSpPr>
        <p:spPr>
          <a:xfrm rot="10800000" flipV="1">
            <a:off x="5157216" y="1954143"/>
            <a:ext cx="2066544" cy="35394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1"/>
          </p:cNvCxnSpPr>
          <p:nvPr/>
        </p:nvCxnSpPr>
        <p:spPr>
          <a:xfrm rot="10800000" flipV="1">
            <a:off x="6345936" y="2905119"/>
            <a:ext cx="877824" cy="13983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1"/>
          </p:cNvCxnSpPr>
          <p:nvPr/>
        </p:nvCxnSpPr>
        <p:spPr>
          <a:xfrm rot="10800000" flipV="1">
            <a:off x="5449824" y="3739515"/>
            <a:ext cx="1773936" cy="15582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1"/>
          </p:cNvCxnSpPr>
          <p:nvPr/>
        </p:nvCxnSpPr>
        <p:spPr>
          <a:xfrm rot="10800000">
            <a:off x="5266944" y="4864611"/>
            <a:ext cx="1956816" cy="22056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0353" y="586211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* Results assume 3-hour delivery window</a:t>
            </a:r>
          </a:p>
          <a:p>
            <a:r>
              <a:rPr lang="en-US" sz="800" dirty="0" smtClean="0"/>
              <a:t>** </a:t>
            </a:r>
            <a:r>
              <a:rPr lang="en-US" sz="800" dirty="0" err="1" smtClean="0"/>
              <a:t>IMEX</a:t>
            </a:r>
            <a:r>
              <a:rPr lang="en-US" sz="800" dirty="0" smtClean="0"/>
              <a:t>:  Intermodal Move Exchange</a:t>
            </a:r>
          </a:p>
          <a:p>
            <a:r>
              <a:rPr lang="en-US" sz="800" dirty="0" smtClean="0"/>
              <a:t>    </a:t>
            </a:r>
            <a:r>
              <a:rPr lang="en-US" sz="800" dirty="0" err="1" smtClean="0"/>
              <a:t>WDU</a:t>
            </a:r>
            <a:r>
              <a:rPr lang="en-US" sz="800" dirty="0" smtClean="0"/>
              <a:t>:  Wireless Drayage Updating</a:t>
            </a:r>
          </a:p>
          <a:p>
            <a:r>
              <a:rPr lang="en-US" sz="800" dirty="0" smtClean="0"/>
              <a:t>    </a:t>
            </a:r>
            <a:r>
              <a:rPr lang="en-US" sz="800" dirty="0" err="1" smtClean="0"/>
              <a:t>RTTM</a:t>
            </a:r>
            <a:r>
              <a:rPr lang="en-US" sz="800" dirty="0" smtClean="0"/>
              <a:t>:  Real-Time Traffic Monitoring</a:t>
            </a:r>
          </a:p>
          <a:p>
            <a:r>
              <a:rPr lang="en-US" sz="800" dirty="0" smtClean="0"/>
              <a:t>    </a:t>
            </a:r>
            <a:r>
              <a:rPr lang="en-US" sz="800" dirty="0" err="1" smtClean="0"/>
              <a:t>DRG</a:t>
            </a:r>
            <a:r>
              <a:rPr lang="en-US" sz="800" dirty="0" smtClean="0"/>
              <a:t>:  Dynamic Route Guidance</a:t>
            </a:r>
            <a:endParaRPr lang="en-US" sz="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49224" y="1170429"/>
          <a:ext cx="8147303" cy="4692845"/>
        </p:xfrm>
        <a:graphic>
          <a:graphicData uri="http://schemas.openxmlformats.org/drawingml/2006/table">
            <a:tbl>
              <a:tblPr/>
              <a:tblGrid>
                <a:gridCol w="1267653"/>
                <a:gridCol w="671355"/>
                <a:gridCol w="750584"/>
                <a:gridCol w="1313521"/>
                <a:gridCol w="705410"/>
                <a:gridCol w="859695"/>
                <a:gridCol w="859695"/>
                <a:gridCol w="859695"/>
                <a:gridCol w="859695"/>
              </a:tblGrid>
              <a:tr h="31527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b="1" dirty="0">
                        <a:solidFill>
                          <a:schemeClr val="tx1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b="1">
                        <a:solidFill>
                          <a:schemeClr val="tx1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b="1">
                        <a:solidFill>
                          <a:schemeClr val="tx1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b="1">
                        <a:solidFill>
                          <a:schemeClr val="tx1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Test Results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2904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Test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Location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Dates of Test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Description of Test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C-TIP Module Deployed**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Actual or Simulated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Productivity Results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Emission Reductions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Fuel Savings</a:t>
                      </a:r>
                    </a:p>
                  </a:txBody>
                  <a:tcPr marL="33867" marR="338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895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IXT Drayage Optimization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Kansas City, MO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6/28/2011 8/31/2011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Deployment of iPhones to optimize drayage moves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IMEX</a:t>
                      </a: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WDU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Actual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13% Bobtail Reduction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121 Gallons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824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Pride Logistics Drayage Optimization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Chicago, IL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6/1/2011 9/30/2011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Deployment of automated dispatching system with Android smart phones to optimize drayage moves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IMEX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Actual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52% Bobtail Reduction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N/A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189 Gallons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069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Dynamic Route Guidance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Kansas City, MO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12/1/2010 4/30/2011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Deployment of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RTTM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DRG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-enabled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iPhones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IMEX</a:t>
                      </a: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WDU</a:t>
                      </a: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RTTM</a:t>
                      </a: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DRG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Actual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21% Travel Time Improvement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N/A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895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Real Time Traffic Monitoring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Kansas City, MO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12/1/2010 4/30/2011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Deployment of RTTM/DRG-enabled iPhones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IMEX</a:t>
                      </a: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RTTM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Actual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19% Travel  Time Improvement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N/A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859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Kansas City IMEX Simulation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Kansas City, MO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10/1/2010 1/31/2011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Simulated matching cross-town railroad container moves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IMEX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Simulated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135 Empty Trips Eliminated (8% reduction)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N/A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180 Gallons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824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Chicago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IMEX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 Simulation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Chicago, IL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1/1/2011 4/30/2011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Simulated matching cross-town railroad container moves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IMEX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Simulated*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1,654 Empty Trips Eliminated (17% reduction)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N/A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6,864 Gallons</a:t>
                      </a:r>
                    </a:p>
                  </a:txBody>
                  <a:tcPr marL="33867" marR="338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Kansas City Drayage Optimization </a:t>
            </a:r>
            <a:r>
              <a:rPr lang="en-US" dirty="0" smtClean="0"/>
              <a:t>Test (</a:t>
            </a:r>
            <a:r>
              <a:rPr lang="en-US" dirty="0" err="1" smtClean="0"/>
              <a:t>IXT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8368" y="1627632"/>
          <a:ext cx="7287768" cy="3566163"/>
        </p:xfrm>
        <a:graphic>
          <a:graphicData uri="http://schemas.openxmlformats.org/drawingml/2006/table">
            <a:tbl>
              <a:tblPr/>
              <a:tblGrid>
                <a:gridCol w="1214628"/>
                <a:gridCol w="1214628"/>
                <a:gridCol w="1214628"/>
                <a:gridCol w="1214628"/>
                <a:gridCol w="1214628"/>
                <a:gridCol w="1214628"/>
              </a:tblGrid>
              <a:tr h="10189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Month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Bobtail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Records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Percent Change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Revenue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Loads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Percent Change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Telephones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Deployed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4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April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837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1,099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4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May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865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3%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1,141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4%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4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June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1,061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23%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1,388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22%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4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July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999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-6%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1,326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-4%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94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August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924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-8%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1,346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76072" y="5285232"/>
            <a:ext cx="82936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Source:	CS analysis of Profit Tools/</a:t>
            </a:r>
            <a:r>
              <a:rPr lang="en-US" sz="1000" dirty="0" err="1" smtClean="0"/>
              <a:t>IXT</a:t>
            </a:r>
            <a:r>
              <a:rPr lang="en-US" sz="1000" dirty="0" smtClean="0"/>
              <a:t> truck movement data.</a:t>
            </a:r>
          </a:p>
          <a:p>
            <a:pPr indent="-914400"/>
            <a:r>
              <a:rPr lang="en-US" sz="1000" dirty="0" smtClean="0"/>
              <a:t>Note:	All trips greater than 40 miles, outside of the Kansas City metropolitan area, or with no reported miles have been eliminated.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Chicago Drayage Optimization </a:t>
            </a:r>
            <a:r>
              <a:rPr lang="en-US" dirty="0" smtClean="0"/>
              <a:t>Test (Pride Logistics)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6153" y="1682494"/>
          <a:ext cx="6510526" cy="3337566"/>
        </p:xfrm>
        <a:graphic>
          <a:graphicData uri="http://schemas.openxmlformats.org/drawingml/2006/table">
            <a:tbl>
              <a:tblPr/>
              <a:tblGrid>
                <a:gridCol w="2197303"/>
                <a:gridCol w="1077690"/>
                <a:gridCol w="1078511"/>
                <a:gridCol w="1078511"/>
                <a:gridCol w="1078511"/>
              </a:tblGrid>
              <a:tr h="273571">
                <a:tc>
                  <a:txBody>
                    <a:bodyPr/>
                    <a:lstStyle/>
                    <a:p>
                      <a:pPr marL="91440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June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July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August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September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5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Bobtail Miles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1,967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2,136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2,196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1,061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5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Total Miles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20,280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23,479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24,677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22,593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5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Percent of Miles in Bobtail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9.7%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9.1%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8.9%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4.7%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928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5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Bobtail Trips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51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58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5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Total Trips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586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635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690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5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Percent of Trips in Bobtail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9.8%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9.0%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9.1%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4.1%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928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5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Total Loads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586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635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690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5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Drivers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5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Average Loads per Driver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20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46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45720" marR="4572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97864" y="5133350"/>
            <a:ext cx="5148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Source:	Pride Logistics, LLC. </a:t>
            </a:r>
          </a:p>
          <a:p>
            <a:r>
              <a:rPr lang="en-US" sz="1000" dirty="0" smtClean="0"/>
              <a:t>Note:	June through August is the baseline; September is the test period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RTTM</a:t>
            </a:r>
            <a:r>
              <a:rPr lang="en-US" dirty="0" smtClean="0"/>
              <a:t> and </a:t>
            </a:r>
            <a:r>
              <a:rPr lang="en-US" dirty="0" err="1" smtClean="0"/>
              <a:t>DRG</a:t>
            </a:r>
            <a:r>
              <a:rPr lang="en-US" dirty="0" smtClean="0"/>
              <a:t> Emissions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605119" y="1316736"/>
          <a:ext cx="7632280" cy="4398263"/>
        </p:xfrm>
        <a:graphic>
          <a:graphicData uri="http://schemas.openxmlformats.org/presentationml/2006/ole">
            <p:oleObj spid="_x0000_s19457" name="Worksheet" r:id="rId3" imgW="4572163" imgH="2600310" progId="Excel.Sheet.12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605119" y="571499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Source: CS analysis of </a:t>
            </a:r>
            <a:r>
              <a:rPr lang="en-US" sz="1000" dirty="0" err="1" smtClean="0"/>
              <a:t>RTTM</a:t>
            </a:r>
            <a:r>
              <a:rPr lang="en-US" sz="1000" dirty="0" smtClean="0"/>
              <a:t> and </a:t>
            </a:r>
            <a:r>
              <a:rPr lang="en-US" sz="1000" dirty="0" err="1" smtClean="0"/>
              <a:t>DRG</a:t>
            </a:r>
            <a:r>
              <a:rPr lang="en-US" sz="1000" dirty="0" smtClean="0"/>
              <a:t> move records.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Delphi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Iterative polling of subject matter experts</a:t>
            </a:r>
          </a:p>
          <a:p>
            <a:pPr lvl="1"/>
            <a:r>
              <a:rPr lang="en-US" dirty="0" smtClean="0"/>
              <a:t>Dray trucking, intermodal rail, steamship lines</a:t>
            </a:r>
          </a:p>
          <a:p>
            <a:r>
              <a:rPr lang="en-US" dirty="0" smtClean="0"/>
              <a:t>Asked to evaluate a theoretical Chicago deployment</a:t>
            </a:r>
          </a:p>
          <a:p>
            <a:r>
              <a:rPr lang="en-US" dirty="0" smtClean="0"/>
              <a:t>General agreement that substantial benefits could be achieved</a:t>
            </a:r>
          </a:p>
          <a:p>
            <a:pPr lvl="1"/>
            <a:r>
              <a:rPr lang="en-US" dirty="0" err="1" smtClean="0"/>
              <a:t>RTTM</a:t>
            </a:r>
            <a:r>
              <a:rPr lang="en-US" dirty="0" smtClean="0"/>
              <a:t> and </a:t>
            </a:r>
            <a:r>
              <a:rPr lang="en-US" dirty="0" err="1" smtClean="0"/>
              <a:t>DRG</a:t>
            </a:r>
            <a:r>
              <a:rPr lang="en-US" dirty="0" smtClean="0"/>
              <a:t> could save up to 10% travel time per trip on average</a:t>
            </a:r>
          </a:p>
          <a:p>
            <a:pPr lvl="1"/>
            <a:r>
              <a:rPr lang="en-US" dirty="0" smtClean="0"/>
              <a:t>Bobtails might be reduced by 15% or 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Successful proof-of-concept</a:t>
            </a:r>
          </a:p>
          <a:p>
            <a:pPr lvl="1"/>
            <a:r>
              <a:rPr lang="en-US" dirty="0" smtClean="0"/>
              <a:t>Technology can address some of the negative impacts of cross-town freight</a:t>
            </a:r>
          </a:p>
          <a:p>
            <a:pPr lvl="1"/>
            <a:r>
              <a:rPr lang="en-US" dirty="0" smtClean="0"/>
              <a:t>Congestion mitigation, emissions reduction, truck travel time savings</a:t>
            </a:r>
          </a:p>
          <a:p>
            <a:r>
              <a:rPr lang="en-US" dirty="0" smtClean="0"/>
              <a:t>Operational constraints limited the Kansas City test</a:t>
            </a:r>
          </a:p>
          <a:p>
            <a:pPr lvl="1"/>
            <a:r>
              <a:rPr lang="en-US" dirty="0" smtClean="0"/>
              <a:t>Railroads </a:t>
            </a:r>
            <a:r>
              <a:rPr lang="en-US" dirty="0" smtClean="0"/>
              <a:t>had limited participation</a:t>
            </a:r>
            <a:endParaRPr lang="en-US" dirty="0" smtClean="0"/>
          </a:p>
          <a:p>
            <a:pPr lvl="1"/>
            <a:r>
              <a:rPr lang="en-US" dirty="0" smtClean="0"/>
              <a:t>Industry may lack the collaborative mentality needed to make a cooperative dispatch platform work</a:t>
            </a:r>
          </a:p>
          <a:p>
            <a:r>
              <a:rPr lang="en-US" dirty="0" smtClean="0"/>
              <a:t>Future work should leverage recent private sector advances in traveler information</a:t>
            </a:r>
          </a:p>
          <a:p>
            <a:pPr lvl="1"/>
            <a:r>
              <a:rPr lang="en-US" dirty="0" smtClean="0"/>
              <a:t>E.g. smart phone-based dynamic routing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8406-D672-4E03-9ABF-F4A7E3A351A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SBlue">
  <a:themeElements>
    <a:clrScheme name="CSBlue">
      <a:dk1>
        <a:srgbClr val="000000"/>
      </a:dk1>
      <a:lt1>
        <a:srgbClr val="FFFFFF"/>
      </a:lt1>
      <a:dk2>
        <a:srgbClr val="003A69"/>
      </a:dk2>
      <a:lt2>
        <a:srgbClr val="FFFFFF"/>
      </a:lt2>
      <a:accent1>
        <a:srgbClr val="0099CC"/>
      </a:accent1>
      <a:accent2>
        <a:srgbClr val="B29620"/>
      </a:accent2>
      <a:accent3>
        <a:srgbClr val="C20000"/>
      </a:accent3>
      <a:accent4>
        <a:srgbClr val="30A230"/>
      </a:accent4>
      <a:accent5>
        <a:srgbClr val="DDE278"/>
      </a:accent5>
      <a:accent6>
        <a:srgbClr val="1634CA"/>
      </a:accent6>
      <a:hlink>
        <a:srgbClr val="FFFFFF"/>
      </a:hlink>
      <a:folHlink>
        <a:srgbClr val="C0C0C0"/>
      </a:folHlink>
    </a:clrScheme>
    <a:fontScheme name="CS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SBlu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CSBlue</Template>
  <TotalTime>182</TotalTime>
  <Words>688</Words>
  <Application>Microsoft Office PowerPoint</Application>
  <PresentationFormat>On-screen Show (4:3)</PresentationFormat>
  <Paragraphs>218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CSBlue</vt:lpstr>
      <vt:lpstr>Worksheet</vt:lpstr>
      <vt:lpstr>C-TIP Evaluation</vt:lpstr>
      <vt:lpstr>Evaluation Methodology</vt:lpstr>
      <vt:lpstr>Example of Vantage Performance Monitoring – Dynamic Route Guidance</vt:lpstr>
      <vt:lpstr>Overall Results</vt:lpstr>
      <vt:lpstr>Kansas City Drayage Optimization Test (IXT)</vt:lpstr>
      <vt:lpstr>Chicago Drayage Optimization Test (Pride Logistics)</vt:lpstr>
      <vt:lpstr>RTTM and DRG Emissions Reduction</vt:lpstr>
      <vt:lpstr>Delphi Study</vt:lpstr>
      <vt:lpstr>Conclusions and Lessons Learned</vt:lpstr>
    </vt:vector>
  </TitlesOfParts>
  <Company>Cambridge Systematics,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FRATIS Concept of Operations</dc:title>
  <dc:creator>Cambridge Systematics, Inc.</dc:creator>
  <cp:lastModifiedBy>Roger Schiller</cp:lastModifiedBy>
  <cp:revision>21</cp:revision>
  <dcterms:created xsi:type="dcterms:W3CDTF">2011-08-26T05:41:59Z</dcterms:created>
  <dcterms:modified xsi:type="dcterms:W3CDTF">2012-01-13T17:44:01Z</dcterms:modified>
</cp:coreProperties>
</file>