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99" r:id="rId4"/>
    <p:sldId id="312" r:id="rId5"/>
    <p:sldId id="319" r:id="rId6"/>
    <p:sldId id="313" r:id="rId7"/>
    <p:sldId id="260" r:id="rId8"/>
    <p:sldId id="314" r:id="rId9"/>
    <p:sldId id="316" r:id="rId10"/>
    <p:sldId id="318" r:id="rId11"/>
    <p:sldId id="301" r:id="rId12"/>
    <p:sldId id="302" r:id="rId13"/>
    <p:sldId id="317" r:id="rId14"/>
    <p:sldId id="303" r:id="rId15"/>
    <p:sldId id="311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CB98D-F36D-4303-AECA-9AE4D5563E6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4C600-2CE8-4402-9514-7F1870515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6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Large fleets that have an average of 2000 trucks could drive $8 to $10 million or more to their bottom line if their fleet plugged into Shorepower.</a:t>
            </a:r>
          </a:p>
          <a:p>
            <a:endParaRPr lang="en-US" smtClean="0"/>
          </a:p>
          <a:p>
            <a:r>
              <a:rPr lang="en-US" smtClean="0"/>
              <a:t>Our secret sauce is contained within the pedestal – a proprietary remote payment, activation and monitoring system. </a:t>
            </a:r>
          </a:p>
          <a:p>
            <a:r>
              <a:rPr lang="en-US" smtClean="0"/>
              <a:t>Over 60% savings in cost per night. </a:t>
            </a:r>
          </a:p>
          <a:p>
            <a:r>
              <a:rPr lang="en-US" smtClean="0"/>
              <a:t>The equivalent of completely removing over a quarter of a million cars from the roads every year.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6460D784-9ED7-4600-A353-667DFE905202}" type="slidenum">
              <a:rPr lang="en-US" smtClean="0"/>
              <a:pPr defTabSz="949325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2EA69-81EE-4EF3-97C7-CBEF3AC820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EBE525-8E4B-4B22-B0BC-E6BAE67CCDB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EBE525-8E4B-4B22-B0BC-E6BAE67CCDB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6188"/>
            <a:ext cx="4038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8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6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86188"/>
            <a:ext cx="4038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86188"/>
            <a:ext cx="4038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4684"/>
            <a:ext cx="8686800" cy="105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C186-A52E-4EF0-BCE2-F037F35B13E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6429555"/>
            <a:ext cx="1828800" cy="29329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0" y="6477000"/>
            <a:ext cx="213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shorepower.com  503-892-7345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330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kern="0" dirty="0" smtClean="0"/>
              <a:t>Shorepower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1748" y="5029200"/>
            <a:ext cx="3200400" cy="762000"/>
          </a:xfrm>
        </p:spPr>
        <p:txBody>
          <a:bodyPr>
            <a:normAutofit/>
          </a:bodyPr>
          <a:lstStyle/>
          <a:p>
            <a:endParaRPr lang="en-US" sz="1700" dirty="0" smtClean="0"/>
          </a:p>
          <a:p>
            <a:pPr algn="ctr"/>
            <a:r>
              <a:rPr lang="en-US" sz="1700" dirty="0" smtClean="0"/>
              <a:t> </a:t>
            </a:r>
            <a:r>
              <a:rPr lang="en-US" sz="1700" dirty="0" smtClean="0"/>
              <a:t>March 2012</a:t>
            </a:r>
            <a:endParaRPr lang="en-US" sz="17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89642" y="6400800"/>
            <a:ext cx="13019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(503) 892-7345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2438400" cy="7620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42529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17783" r="17858" b="20157"/>
          <a:stretch/>
        </p:blipFill>
        <p:spPr>
          <a:xfrm>
            <a:off x="5029200" y="3276600"/>
            <a:ext cx="3183147" cy="18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Long Term Idle Reduction Solution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1325"/>
            <a:ext cx="4197350" cy="44608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No petroleum consumption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Zero local emissions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Decrease noise pollution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Safe &amp; proven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Drivers have more freedom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Focused on idle-reduction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Most </a:t>
            </a:r>
            <a:r>
              <a:rPr lang="en-US" sz="2000" dirty="0" smtClean="0"/>
              <a:t>efficient/cost effective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Electric TRU standby power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No recycled air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Sustainable </a:t>
            </a:r>
            <a:r>
              <a:rPr lang="en-US" sz="2000" dirty="0" smtClean="0"/>
              <a:t>business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057400"/>
            <a:ext cx="4007733" cy="270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58"/>
          <a:stretch/>
        </p:blipFill>
        <p:spPr>
          <a:xfrm>
            <a:off x="5562600" y="4886325"/>
            <a:ext cx="932838" cy="1324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6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Trucking Industry is Gearing Up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39925"/>
            <a:ext cx="4197350" cy="4460875"/>
          </a:xfrm>
          <a:noFill/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000" dirty="0" smtClean="0"/>
              <a:t>100% of trucks can plug into shore power with extension cord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/>
              <a:t>20-30% of trucks have shore power “convenience” prewired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/>
              <a:t>All truck manufacturers and many APUs provide shore power options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/>
              <a:t>Retrofit cost: $100 - $2000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/>
              <a:t>Industry is providing incentives and rebates to upgrade</a:t>
            </a:r>
          </a:p>
          <a:p>
            <a:pPr eaLnBrk="1" hangingPunct="1">
              <a:spcAft>
                <a:spcPts val="600"/>
              </a:spcAft>
            </a:pPr>
            <a:endParaRPr lang="en-US" sz="2000" dirty="0" smtClean="0"/>
          </a:p>
        </p:txBody>
      </p:sp>
      <p:pic>
        <p:nvPicPr>
          <p:cNvPr id="6" name="Picture 5" descr="truck-plu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53" y="2162908"/>
            <a:ext cx="274189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horeline 3-25-08 0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8816" y="4106008"/>
            <a:ext cx="2743200" cy="183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39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905000"/>
            <a:ext cx="4800600" cy="4267200"/>
          </a:xfr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Competition is electrifying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Easiest way to meet green supply chain requirements; (e.g. Sysco)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Reliable Technologies available </a:t>
            </a:r>
            <a:r>
              <a:rPr lang="en-US" sz="2000" dirty="0"/>
              <a:t>(battery </a:t>
            </a:r>
            <a:r>
              <a:rPr lang="en-US" sz="2000" dirty="0"/>
              <a:t>or p</a:t>
            </a:r>
            <a:r>
              <a:rPr lang="en-US" sz="2000" dirty="0"/>
              <a:t>lug in)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Higher </a:t>
            </a:r>
            <a:r>
              <a:rPr lang="en-US" sz="2000" dirty="0"/>
              <a:t>electrical cab loads as shore power </a:t>
            </a:r>
            <a:r>
              <a:rPr lang="en-US" sz="2000" dirty="0"/>
              <a:t>appears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Maintenance </a:t>
            </a:r>
            <a:r>
              <a:rPr lang="en-US" sz="2000" dirty="0"/>
              <a:t>costs for older </a:t>
            </a:r>
            <a:r>
              <a:rPr lang="en-US" sz="2000" dirty="0"/>
              <a:t>equipment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Higher </a:t>
            </a:r>
            <a:r>
              <a:rPr lang="en-US" sz="2000" dirty="0"/>
              <a:t>health risks awareness by drivers (</a:t>
            </a:r>
            <a:r>
              <a:rPr lang="en-US" sz="2000" dirty="0"/>
              <a:t>CSA)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Stricter </a:t>
            </a:r>
            <a:r>
              <a:rPr lang="en-US" sz="2000" dirty="0"/>
              <a:t>regulation of idling </a:t>
            </a:r>
            <a:r>
              <a:rPr lang="en-US" sz="2000" dirty="0"/>
              <a:t>nation-wide (30+ states)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-76200"/>
            <a:ext cx="6858000" cy="14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Trends in Electrification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95600"/>
            <a:ext cx="2590800" cy="159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Shorepower Capable APUs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297488"/>
            <a:ext cx="14303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503488"/>
            <a:ext cx="14747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2487613"/>
            <a:ext cx="2428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462213"/>
            <a:ext cx="101441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5256213"/>
            <a:ext cx="14747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3487738"/>
            <a:ext cx="16176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3509963"/>
            <a:ext cx="2368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4032250"/>
            <a:ext cx="9382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4414838"/>
            <a:ext cx="1362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4378325"/>
            <a:ext cx="24907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214938"/>
            <a:ext cx="23510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4157663"/>
            <a:ext cx="12922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517775"/>
            <a:ext cx="7556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8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50825"/>
            <a:ext cx="8478837" cy="742950"/>
          </a:xfrm>
        </p:spPr>
        <p:txBody>
          <a:bodyPr/>
          <a:lstStyle/>
          <a:p>
            <a:pPr eaLnBrk="1" hangingPunct="1"/>
            <a:r>
              <a:rPr lang="en-US" sz="2400" smtClean="0"/>
              <a:t>Electric Standby Transport Refrigeration Unit eTRU</a:t>
            </a:r>
          </a:p>
        </p:txBody>
      </p:sp>
      <p:pic>
        <p:nvPicPr>
          <p:cNvPr id="13315" name="Picture 3" descr="trailerhookupsidevi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0694" y="4132263"/>
            <a:ext cx="5524500" cy="211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98701" y="4271617"/>
            <a:ext cx="4769643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Shorepower Trailer Wiring System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for </a:t>
            </a:r>
            <a:r>
              <a:rPr lang="en-US" sz="1400" dirty="0" err="1">
                <a:solidFill>
                  <a:schemeClr val="tx1"/>
                </a:solidFill>
              </a:rPr>
              <a:t>eTRUs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000" b="1" dirty="0">
                <a:solidFill>
                  <a:schemeClr val="tx1"/>
                </a:solidFill>
              </a:rPr>
              <a:t>– US Patent No. 7,241,146</a:t>
            </a:r>
          </a:p>
        </p:txBody>
      </p:sp>
      <p:pic>
        <p:nvPicPr>
          <p:cNvPr id="13318" name="Picture 4" descr="Carrier Connector-Op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2057400"/>
            <a:ext cx="3223333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2" descr="C:\Documents and Settings\broy\My Documents\NWT\GSF eTRU\GSF 8-1-08\100_4413 uncovered connection - was rotated 90 degree counter-clockwise after picture was take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210145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2217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For More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38400"/>
            <a:ext cx="4038600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</a:rPr>
              <a:t>Shorepower Technologies</a:t>
            </a:r>
            <a:endParaRPr lang="en-US" sz="24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176213" indent="0">
              <a:spcBef>
                <a:spcPts val="0"/>
              </a:spcBef>
              <a:buNone/>
            </a:pPr>
            <a:r>
              <a:rPr lang="en-US" sz="2400" dirty="0" smtClean="0"/>
              <a:t>2351 </a:t>
            </a:r>
            <a:r>
              <a:rPr lang="en-US" sz="2400" dirty="0"/>
              <a:t>NW York Street</a:t>
            </a:r>
          </a:p>
          <a:p>
            <a:pPr marL="176213" indent="0">
              <a:spcBef>
                <a:spcPts val="0"/>
              </a:spcBef>
              <a:buNone/>
            </a:pPr>
            <a:r>
              <a:rPr lang="en-US" sz="2400" dirty="0"/>
              <a:t>Portland, OR 97210</a:t>
            </a:r>
          </a:p>
          <a:p>
            <a:pPr marL="176213" indent="0">
              <a:spcBef>
                <a:spcPts val="0"/>
              </a:spcBef>
              <a:buNone/>
            </a:pPr>
            <a:r>
              <a:rPr lang="en-US" sz="2400" dirty="0"/>
              <a:t>(503) 892-7345</a:t>
            </a:r>
          </a:p>
          <a:p>
            <a:pPr marL="176213" indent="0">
              <a:spcBef>
                <a:spcPts val="0"/>
              </a:spcBef>
              <a:buNone/>
            </a:pPr>
            <a:endParaRPr lang="en-US" sz="2400" dirty="0"/>
          </a:p>
          <a:p>
            <a:pPr marL="176213" indent="0">
              <a:spcBef>
                <a:spcPts val="0"/>
              </a:spcBef>
              <a:buNone/>
            </a:pPr>
            <a:r>
              <a:rPr lang="en-US" sz="2400" dirty="0" smtClean="0"/>
              <a:t>www.shorepower.com</a:t>
            </a:r>
            <a:endParaRPr lang="en-US" sz="2400" dirty="0"/>
          </a:p>
        </p:txBody>
      </p:sp>
      <p:pic>
        <p:nvPicPr>
          <p:cNvPr id="2050" name="Picture 2" descr="C:\Users\abates.SHOREPOWER\AppData\Local\Microsoft\Windows\Temporary Internet Files\Content.IE5\XD549TJW\MP900446900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287786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Problem</a:t>
            </a:r>
          </a:p>
        </p:txBody>
      </p:sp>
      <p:sp>
        <p:nvSpPr>
          <p:cNvPr id="7171" name="Text Box 1044"/>
          <p:cNvSpPr txBox="1">
            <a:spLocks noChangeArrowheads="1"/>
          </p:cNvSpPr>
          <p:nvPr/>
        </p:nvSpPr>
        <p:spPr bwMode="auto">
          <a:xfrm>
            <a:off x="314325" y="2343150"/>
            <a:ext cx="2014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Environmental</a:t>
            </a:r>
            <a:r>
              <a:rPr lang="en-US" sz="200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Rounded Rectangle 13"/>
          <p:cNvSpPr>
            <a:spLocks noChangeArrowheads="1"/>
          </p:cNvSpPr>
          <p:nvPr/>
        </p:nvSpPr>
        <p:spPr bwMode="auto">
          <a:xfrm>
            <a:off x="2528888" y="3513138"/>
            <a:ext cx="1404937" cy="1254125"/>
          </a:xfrm>
          <a:prstGeom prst="roundRect">
            <a:avLst>
              <a:gd name="adj" fmla="val 16667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" name="Rounded Rectangle 14"/>
          <p:cNvSpPr>
            <a:spLocks noChangeArrowheads="1"/>
          </p:cNvSpPr>
          <p:nvPr/>
        </p:nvSpPr>
        <p:spPr bwMode="auto">
          <a:xfrm>
            <a:off x="2528888" y="5072063"/>
            <a:ext cx="1404937" cy="1252537"/>
          </a:xfrm>
          <a:prstGeom prst="roundRect">
            <a:avLst>
              <a:gd name="adj" fmla="val 16667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" name="Rounded Rectangle 15"/>
          <p:cNvSpPr>
            <a:spLocks noChangeArrowheads="1"/>
          </p:cNvSpPr>
          <p:nvPr/>
        </p:nvSpPr>
        <p:spPr bwMode="auto">
          <a:xfrm>
            <a:off x="2528888" y="1938338"/>
            <a:ext cx="1404937" cy="1254125"/>
          </a:xfrm>
          <a:prstGeom prst="roundRect">
            <a:avLst>
              <a:gd name="adj" fmla="val 16667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175" name="Text Box 1044"/>
          <p:cNvSpPr txBox="1">
            <a:spLocks noChangeArrowheads="1"/>
          </p:cNvSpPr>
          <p:nvPr/>
        </p:nvSpPr>
        <p:spPr bwMode="auto">
          <a:xfrm>
            <a:off x="242887" y="3927475"/>
            <a:ext cx="210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Compliance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176" name="Text Box 1044"/>
          <p:cNvSpPr txBox="1">
            <a:spLocks noChangeArrowheads="1"/>
          </p:cNvSpPr>
          <p:nvPr/>
        </p:nvSpPr>
        <p:spPr bwMode="auto">
          <a:xfrm>
            <a:off x="228600" y="5467350"/>
            <a:ext cx="208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Cost</a:t>
            </a:r>
            <a:endParaRPr lang="en-US" sz="200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Rounded Rectangle 15"/>
          <p:cNvSpPr>
            <a:spLocks noChangeArrowheads="1"/>
          </p:cNvSpPr>
          <p:nvPr/>
        </p:nvSpPr>
        <p:spPr bwMode="auto">
          <a:xfrm>
            <a:off x="4138613" y="1943100"/>
            <a:ext cx="1404937" cy="1254125"/>
          </a:xfrm>
          <a:prstGeom prst="roundRect">
            <a:avLst>
              <a:gd name="adj" fmla="val 1666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Rounded Rectangle 15"/>
          <p:cNvSpPr>
            <a:spLocks noChangeArrowheads="1"/>
          </p:cNvSpPr>
          <p:nvPr/>
        </p:nvSpPr>
        <p:spPr bwMode="auto">
          <a:xfrm>
            <a:off x="5753100" y="1938338"/>
            <a:ext cx="1404938" cy="1254125"/>
          </a:xfrm>
          <a:prstGeom prst="roundRect">
            <a:avLst>
              <a:gd name="adj" fmla="val 1666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138613" y="3519488"/>
            <a:ext cx="1404937" cy="1254125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757863" y="3524250"/>
            <a:ext cx="1404937" cy="1254125"/>
          </a:xfrm>
          <a:prstGeom prst="roundRect">
            <a:avLst>
              <a:gd name="adj" fmla="val 16667"/>
            </a:avLst>
          </a:prstGeom>
          <a:blipFill dpi="0" rotWithShape="0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138613" y="5067300"/>
            <a:ext cx="1404937" cy="1252538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Rounded Rectangle 14"/>
          <p:cNvSpPr>
            <a:spLocks noChangeArrowheads="1"/>
          </p:cNvSpPr>
          <p:nvPr/>
        </p:nvSpPr>
        <p:spPr bwMode="auto">
          <a:xfrm>
            <a:off x="5748338" y="5072063"/>
            <a:ext cx="1404937" cy="1252537"/>
          </a:xfrm>
          <a:prstGeom prst="roundRect">
            <a:avLst>
              <a:gd name="adj" fmla="val 16667"/>
            </a:avLst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Shorepower Truck Electrification Project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49530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Replace petroleum with electricity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Alternative to idling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new “normal”  - transformation of truck transportation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50 truck stop locations nation-wide (Avg. 24 connections per site)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Select locations to maximize use by rebated </a:t>
            </a:r>
            <a:r>
              <a:rPr lang="en-US" sz="2400" dirty="0" smtClean="0"/>
              <a:t>vehicles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60649"/>
            <a:ext cx="3305176" cy="2478882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40827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Shorepower Truck Electrification Project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50292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Seed </a:t>
            </a:r>
            <a:r>
              <a:rPr lang="en-US" sz="2400" dirty="0"/>
              <a:t>market with incentives for onboard equipment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Report viability of electricity as  alternative to idling to D.O.E. in 2014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Signing </a:t>
            </a:r>
            <a:r>
              <a:rPr lang="en-US" sz="2400" dirty="0"/>
              <a:t>up “green” first-mover fleets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Supported by energy, transportation and air quality </a:t>
            </a:r>
            <a:r>
              <a:rPr lang="en-US" sz="2400" dirty="0" smtClean="0"/>
              <a:t>agencies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60649"/>
            <a:ext cx="3305176" cy="2478882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9592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Anti-Idling Laws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09588" y="2057401"/>
            <a:ext cx="6256337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Currently </a:t>
            </a:r>
            <a:r>
              <a:rPr lang="en-US" dirty="0" smtClean="0"/>
              <a:t>29 </a:t>
            </a:r>
            <a:r>
              <a:rPr lang="en-US" dirty="0" smtClean="0"/>
              <a:t>States / </a:t>
            </a:r>
            <a:r>
              <a:rPr lang="en-US" dirty="0" smtClean="0"/>
              <a:t>48 </a:t>
            </a:r>
            <a:r>
              <a:rPr lang="en-US" dirty="0" smtClean="0"/>
              <a:t>jurisdictions</a:t>
            </a:r>
          </a:p>
          <a:p>
            <a:pPr lvl="2">
              <a:lnSpc>
                <a:spcPct val="80000"/>
              </a:lnSpc>
              <a:defRPr/>
            </a:pPr>
            <a:endParaRPr lang="en-US" dirty="0" smtClean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1386"/>
            <a:ext cx="1466850" cy="1905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4025" y="5761038"/>
            <a:ext cx="3866764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050" dirty="0"/>
              <a:t>Source: American Transportation Research </a:t>
            </a:r>
            <a:r>
              <a:rPr lang="en-US" sz="1050" dirty="0" smtClean="0"/>
              <a:t>Institute (as of Jan 2012)</a:t>
            </a:r>
            <a:endParaRPr lang="en-US" sz="105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4" y="2696974"/>
            <a:ext cx="4502132" cy="294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Current and Future Locations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6725" y="922338"/>
            <a:ext cx="4038600" cy="495935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1600" dirty="0" smtClean="0"/>
              <a:t> 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1" y="0"/>
            <a:ext cx="8908549" cy="68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58"/>
          <a:stretch/>
        </p:blipFill>
        <p:spPr>
          <a:xfrm>
            <a:off x="1933896" y="1903866"/>
            <a:ext cx="1952304" cy="27725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356225" y="5124450"/>
            <a:ext cx="2932113" cy="1325563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txBody>
          <a:bodyPr anchor="ctr"/>
          <a:lstStyle/>
          <a:p>
            <a:pPr marL="231775" indent="-231775">
              <a:spcBef>
                <a:spcPct val="50000"/>
              </a:spcBef>
              <a:buFontTx/>
              <a:buNone/>
              <a:defRPr/>
            </a:pPr>
            <a:endParaRPr lang="en-US" sz="1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Shorepower TSE System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5360988" y="2162175"/>
            <a:ext cx="2932112" cy="238125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txBody>
          <a:bodyPr anchor="ctr"/>
          <a:lstStyle/>
          <a:p>
            <a:pPr marL="231775" indent="-231775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Comfort &amp; entertainment</a:t>
            </a:r>
          </a:p>
          <a:p>
            <a:pPr marL="231775" indent="-231775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Significant savings</a:t>
            </a:r>
          </a:p>
          <a:p>
            <a:pPr marL="231775" indent="-231775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Improved air and noise quality</a:t>
            </a:r>
          </a:p>
          <a:p>
            <a:pPr marL="231775" indent="-231775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Compliance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marL="231775" indent="-231775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Host site revenues</a:t>
            </a:r>
          </a:p>
        </p:txBody>
      </p:sp>
      <p:sp>
        <p:nvSpPr>
          <p:cNvPr id="8199" name="Rectangle 15"/>
          <p:cNvSpPr>
            <a:spLocks noChangeArrowheads="1"/>
          </p:cNvSpPr>
          <p:nvPr/>
        </p:nvSpPr>
        <p:spPr bwMode="auto">
          <a:xfrm>
            <a:off x="268288" y="2057400"/>
            <a:ext cx="12763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r">
              <a:buFontTx/>
              <a:buNone/>
            </a:pPr>
            <a:r>
              <a:rPr lang="en-US" sz="1400">
                <a:latin typeface="Calibri" pitchFamily="34" charset="0"/>
              </a:rPr>
              <a:t>Rugged, free-standing, pedestal</a:t>
            </a:r>
          </a:p>
        </p:txBody>
      </p:sp>
      <p:cxnSp>
        <p:nvCxnSpPr>
          <p:cNvPr id="21" name="Straight Connector 20"/>
          <p:cNvCxnSpPr>
            <a:stCxn id="8199" idx="3"/>
          </p:cNvCxnSpPr>
          <p:nvPr/>
        </p:nvCxnSpPr>
        <p:spPr bwMode="auto">
          <a:xfrm flipV="1">
            <a:off x="1544638" y="2414588"/>
            <a:ext cx="731837" cy="127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01" name="Rectangle 25"/>
          <p:cNvSpPr>
            <a:spLocks noChangeArrowheads="1"/>
          </p:cNvSpPr>
          <p:nvPr/>
        </p:nvSpPr>
        <p:spPr bwMode="auto">
          <a:xfrm>
            <a:off x="4133850" y="2819400"/>
            <a:ext cx="1276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Calibri" pitchFamily="34" charset="0"/>
              </a:rPr>
              <a:t>Power, cable TV and wireless internet</a:t>
            </a:r>
          </a:p>
        </p:txBody>
      </p:sp>
      <p:sp>
        <p:nvSpPr>
          <p:cNvPr id="8203" name="Rectangle 32"/>
          <p:cNvSpPr>
            <a:spLocks noChangeArrowheads="1"/>
          </p:cNvSpPr>
          <p:nvPr/>
        </p:nvSpPr>
        <p:spPr bwMode="auto">
          <a:xfrm>
            <a:off x="3878234" y="1961550"/>
            <a:ext cx="882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Calibri" pitchFamily="34" charset="0"/>
              </a:rPr>
              <a:t>Safety light</a:t>
            </a:r>
          </a:p>
        </p:txBody>
      </p:sp>
      <p:cxnSp>
        <p:nvCxnSpPr>
          <p:cNvPr id="35" name="Straight Connector 34"/>
          <p:cNvCxnSpPr>
            <a:stCxn id="42" idx="5"/>
            <a:endCxn id="8203" idx="1"/>
          </p:cNvCxnSpPr>
          <p:nvPr/>
        </p:nvCxnSpPr>
        <p:spPr bwMode="auto">
          <a:xfrm>
            <a:off x="3267668" y="2086984"/>
            <a:ext cx="610566" cy="136504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05" name="Rectangle 38"/>
          <p:cNvSpPr>
            <a:spLocks noChangeArrowheads="1"/>
          </p:cNvSpPr>
          <p:nvPr/>
        </p:nvSpPr>
        <p:spPr bwMode="auto">
          <a:xfrm>
            <a:off x="325438" y="3219450"/>
            <a:ext cx="1276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sz="1400">
                <a:latin typeface="Calibri" pitchFamily="34" charset="0"/>
              </a:rPr>
              <a:t>Remote payment, activation and monitoring</a:t>
            </a:r>
          </a:p>
        </p:txBody>
      </p:sp>
      <p:cxnSp>
        <p:nvCxnSpPr>
          <p:cNvPr id="41" name="Straight Connector 40"/>
          <p:cNvCxnSpPr>
            <a:stCxn id="8205" idx="3"/>
          </p:cNvCxnSpPr>
          <p:nvPr/>
        </p:nvCxnSpPr>
        <p:spPr bwMode="auto">
          <a:xfrm flipV="1">
            <a:off x="1601788" y="3514725"/>
            <a:ext cx="1001712" cy="182563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07" name="Rectangle 46"/>
          <p:cNvSpPr>
            <a:spLocks noChangeArrowheads="1"/>
          </p:cNvSpPr>
          <p:nvPr/>
        </p:nvSpPr>
        <p:spPr bwMode="auto">
          <a:xfrm>
            <a:off x="461963" y="4586288"/>
            <a:ext cx="127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sz="1400">
                <a:latin typeface="Calibri" pitchFamily="34" charset="0"/>
              </a:rPr>
              <a:t>Renewable energy options</a:t>
            </a:r>
          </a:p>
        </p:txBody>
      </p:sp>
      <p:cxnSp>
        <p:nvCxnSpPr>
          <p:cNvPr id="49" name="Straight Connector 48"/>
          <p:cNvCxnSpPr>
            <a:stCxn id="8207" idx="3"/>
          </p:cNvCxnSpPr>
          <p:nvPr/>
        </p:nvCxnSpPr>
        <p:spPr bwMode="auto">
          <a:xfrm flipV="1">
            <a:off x="1738313" y="4014788"/>
            <a:ext cx="876300" cy="833437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09" name="Rectangle 50"/>
          <p:cNvSpPr>
            <a:spLocks noChangeArrowheads="1"/>
          </p:cNvSpPr>
          <p:nvPr/>
        </p:nvSpPr>
        <p:spPr bwMode="auto">
          <a:xfrm>
            <a:off x="5375275" y="1808163"/>
            <a:ext cx="291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800" dirty="0">
                <a:latin typeface="Calibri" pitchFamily="34" charset="0"/>
              </a:rPr>
              <a:t>BENEFITS</a:t>
            </a:r>
            <a:endParaRPr lang="en-US" sz="1800" dirty="0"/>
          </a:p>
        </p:txBody>
      </p:sp>
      <p:sp>
        <p:nvSpPr>
          <p:cNvPr id="8210" name="Rectangle 51"/>
          <p:cNvSpPr>
            <a:spLocks noChangeArrowheads="1"/>
          </p:cNvSpPr>
          <p:nvPr/>
        </p:nvSpPr>
        <p:spPr bwMode="auto">
          <a:xfrm>
            <a:off x="1560513" y="1411288"/>
            <a:ext cx="2217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800">
                <a:latin typeface="Calibri" pitchFamily="34" charset="0"/>
              </a:rPr>
              <a:t>PRODUCT</a:t>
            </a:r>
            <a:endParaRPr lang="en-US" sz="1800"/>
          </a:p>
        </p:txBody>
      </p:sp>
      <p:graphicFrame>
        <p:nvGraphicFramePr>
          <p:cNvPr id="10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495038"/>
              </p:ext>
            </p:extLst>
          </p:nvPr>
        </p:nvGraphicFramePr>
        <p:xfrm>
          <a:off x="6600825" y="4918075"/>
          <a:ext cx="170815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5" imgW="1707028" imgH="1786283" progId="">
                  <p:embed/>
                </p:oleObj>
              </mc:Choice>
              <mc:Fallback>
                <p:oleObj r:id="rId5" imgW="1707028" imgH="1786283" progId="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4918075"/>
                        <a:ext cx="1708150" cy="178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Rectangle 50"/>
          <p:cNvSpPr>
            <a:spLocks noChangeArrowheads="1"/>
          </p:cNvSpPr>
          <p:nvPr/>
        </p:nvSpPr>
        <p:spPr bwMode="auto">
          <a:xfrm>
            <a:off x="5375275" y="4775200"/>
            <a:ext cx="2913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800" dirty="0" smtClean="0">
                <a:latin typeface="Calibri" pitchFamily="34" charset="0"/>
              </a:rPr>
              <a:t>FUEL COST </a:t>
            </a:r>
            <a:r>
              <a:rPr lang="en-US" sz="1800" dirty="0">
                <a:latin typeface="Calibri" pitchFamily="34" charset="0"/>
              </a:rPr>
              <a:t>PER NIGHT</a:t>
            </a:r>
            <a:endParaRPr lang="en-US" sz="1800" dirty="0"/>
          </a:p>
        </p:txBody>
      </p:sp>
      <p:sp>
        <p:nvSpPr>
          <p:cNvPr id="1059" name="Rectangle 51"/>
          <p:cNvSpPr>
            <a:spLocks noChangeArrowheads="1"/>
          </p:cNvSpPr>
          <p:nvPr/>
        </p:nvSpPr>
        <p:spPr bwMode="auto">
          <a:xfrm>
            <a:off x="5375275" y="5384800"/>
            <a:ext cx="1346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Shorepower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60" name="Rectangle 51"/>
          <p:cNvSpPr>
            <a:spLocks noChangeArrowheads="1"/>
          </p:cNvSpPr>
          <p:nvPr/>
        </p:nvSpPr>
        <p:spPr bwMode="auto">
          <a:xfrm>
            <a:off x="5354638" y="5916613"/>
            <a:ext cx="1346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Idling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61" name="Rectangle 51"/>
          <p:cNvSpPr>
            <a:spLocks noChangeArrowheads="1"/>
          </p:cNvSpPr>
          <p:nvPr/>
        </p:nvSpPr>
        <p:spPr bwMode="auto">
          <a:xfrm>
            <a:off x="7042150" y="5380038"/>
            <a:ext cx="903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$11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62" name="Rectangle 51"/>
          <p:cNvSpPr>
            <a:spLocks noChangeArrowheads="1"/>
          </p:cNvSpPr>
          <p:nvPr/>
        </p:nvSpPr>
        <p:spPr bwMode="auto">
          <a:xfrm>
            <a:off x="7556500" y="5910263"/>
            <a:ext cx="904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$40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Rounded Rectangle 13"/>
          <p:cNvSpPr>
            <a:spLocks noChangeArrowheads="1"/>
          </p:cNvSpPr>
          <p:nvPr/>
        </p:nvSpPr>
        <p:spPr bwMode="auto">
          <a:xfrm>
            <a:off x="2794318" y="4676440"/>
            <a:ext cx="1404938" cy="1254125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8218" name="Rectangle 38"/>
          <p:cNvSpPr>
            <a:spLocks noChangeArrowheads="1"/>
          </p:cNvSpPr>
          <p:nvPr/>
        </p:nvSpPr>
        <p:spPr bwMode="auto">
          <a:xfrm>
            <a:off x="1068950" y="5402203"/>
            <a:ext cx="127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sz="1400" dirty="0">
                <a:latin typeface="Calibri" pitchFamily="34" charset="0"/>
              </a:rPr>
              <a:t>Truck shore power inlet</a:t>
            </a:r>
          </a:p>
        </p:txBody>
      </p:sp>
      <p:cxnSp>
        <p:nvCxnSpPr>
          <p:cNvPr id="37" name="Straight Connector 36"/>
          <p:cNvCxnSpPr>
            <a:endCxn id="46" idx="3"/>
          </p:cNvCxnSpPr>
          <p:nvPr/>
        </p:nvCxnSpPr>
        <p:spPr bwMode="auto">
          <a:xfrm flipV="1">
            <a:off x="2379345" y="5418185"/>
            <a:ext cx="619845" cy="195155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lowchart: Connector 18"/>
          <p:cNvSpPr/>
          <p:nvPr/>
        </p:nvSpPr>
        <p:spPr>
          <a:xfrm>
            <a:off x="2276720" y="2342029"/>
            <a:ext cx="137160" cy="144295"/>
          </a:xfrm>
          <a:prstGeom prst="flowChartConnector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19063" indent="-119063" algn="ctr">
              <a:buFontTx/>
              <a:buNone/>
              <a:defRPr/>
            </a:pPr>
            <a:endParaRPr 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42" name="Flowchart: Connector 41"/>
          <p:cNvSpPr/>
          <p:nvPr/>
        </p:nvSpPr>
        <p:spPr>
          <a:xfrm>
            <a:off x="3150595" y="1963821"/>
            <a:ext cx="137160" cy="144295"/>
          </a:xfrm>
          <a:prstGeom prst="flowChartConnector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19063" indent="-119063" algn="ctr">
              <a:buFontTx/>
              <a:buNone/>
              <a:defRPr/>
            </a:pPr>
            <a:endParaRPr 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44" name="Flowchart: Connector 43"/>
          <p:cNvSpPr/>
          <p:nvPr/>
        </p:nvSpPr>
        <p:spPr>
          <a:xfrm>
            <a:off x="2579370" y="3431524"/>
            <a:ext cx="137160" cy="144295"/>
          </a:xfrm>
          <a:prstGeom prst="flowChartConnector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19063" indent="-119063" algn="ctr">
              <a:buFontTx/>
              <a:buNone/>
              <a:defRPr/>
            </a:pPr>
            <a:endParaRPr 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45" name="Flowchart: Connector 44"/>
          <p:cNvSpPr/>
          <p:nvPr/>
        </p:nvSpPr>
        <p:spPr>
          <a:xfrm>
            <a:off x="2529091" y="3958969"/>
            <a:ext cx="137160" cy="144295"/>
          </a:xfrm>
          <a:prstGeom prst="flowChartConnector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19063" indent="-119063" algn="ctr">
              <a:buFontTx/>
              <a:buNone/>
              <a:defRPr/>
            </a:pPr>
            <a:endParaRPr 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46" name="Flowchart: Connector 45"/>
          <p:cNvSpPr/>
          <p:nvPr/>
        </p:nvSpPr>
        <p:spPr>
          <a:xfrm>
            <a:off x="2979103" y="5295022"/>
            <a:ext cx="137160" cy="144295"/>
          </a:xfrm>
          <a:prstGeom prst="flowChartConnector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19063" indent="-119063" algn="ctr">
              <a:buFontTx/>
              <a:buNone/>
              <a:defRPr/>
            </a:pPr>
            <a:endParaRPr lang="en-US" sz="1400" dirty="0">
              <a:latin typeface="+mn-lt"/>
              <a:cs typeface="Times New Roman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072068" y="3121428"/>
            <a:ext cx="865312" cy="925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220" name="Freeform 38"/>
          <p:cNvSpPr>
            <a:spLocks noChangeArrowheads="1"/>
          </p:cNvSpPr>
          <p:nvPr/>
        </p:nvSpPr>
        <p:spPr bwMode="auto">
          <a:xfrm rot="172203">
            <a:off x="3184143" y="3729194"/>
            <a:ext cx="1002559" cy="2419423"/>
          </a:xfrm>
          <a:custGeom>
            <a:avLst/>
            <a:gdLst>
              <a:gd name="T0" fmla="*/ 579437 w 1731962"/>
              <a:gd name="T1" fmla="*/ 2543175 h 3349625"/>
              <a:gd name="T2" fmla="*/ 436562 w 1731962"/>
              <a:gd name="T3" fmla="*/ 3133725 h 3349625"/>
              <a:gd name="T4" fmla="*/ 512762 w 1731962"/>
              <a:gd name="T5" fmla="*/ 3333751 h 3349625"/>
              <a:gd name="T6" fmla="*/ 1008062 w 1731962"/>
              <a:gd name="T7" fmla="*/ 3228975 h 3349625"/>
              <a:gd name="T8" fmla="*/ 1417637 w 1731962"/>
              <a:gd name="T9" fmla="*/ 2667001 h 3349625"/>
              <a:gd name="T10" fmla="*/ 1589087 w 1731962"/>
              <a:gd name="T11" fmla="*/ 1666882 h 3349625"/>
              <a:gd name="T12" fmla="*/ 560387 w 1731962"/>
              <a:gd name="T13" fmla="*/ 914400 h 3349625"/>
              <a:gd name="T14" fmla="*/ 74612 w 1731962"/>
              <a:gd name="T15" fmla="*/ 457200 h 3349625"/>
              <a:gd name="T16" fmla="*/ 112712 w 1731962"/>
              <a:gd name="T17" fmla="*/ 0 h 33496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1962"/>
              <a:gd name="T28" fmla="*/ 0 h 3349625"/>
              <a:gd name="T29" fmla="*/ 1731962 w 1731962"/>
              <a:gd name="T30" fmla="*/ 3349625 h 33496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1962" h="3349625">
                <a:moveTo>
                  <a:pt x="579437" y="2543175"/>
                </a:moveTo>
                <a:cubicBezTo>
                  <a:pt x="513555" y="2772569"/>
                  <a:pt x="447674" y="3001963"/>
                  <a:pt x="436562" y="3133725"/>
                </a:cubicBezTo>
                <a:cubicBezTo>
                  <a:pt x="425450" y="3265487"/>
                  <a:pt x="417512" y="3317875"/>
                  <a:pt x="512762" y="3333750"/>
                </a:cubicBezTo>
                <a:cubicBezTo>
                  <a:pt x="608012" y="3349625"/>
                  <a:pt x="857249" y="3340100"/>
                  <a:pt x="1008062" y="3228975"/>
                </a:cubicBezTo>
                <a:cubicBezTo>
                  <a:pt x="1158875" y="3117850"/>
                  <a:pt x="1320800" y="2927350"/>
                  <a:pt x="1417637" y="2667000"/>
                </a:cubicBezTo>
                <a:cubicBezTo>
                  <a:pt x="1514474" y="2406650"/>
                  <a:pt x="1731962" y="1958975"/>
                  <a:pt x="1589087" y="1666875"/>
                </a:cubicBezTo>
                <a:cubicBezTo>
                  <a:pt x="1446212" y="1374775"/>
                  <a:pt x="812799" y="1116012"/>
                  <a:pt x="560387" y="914400"/>
                </a:cubicBezTo>
                <a:cubicBezTo>
                  <a:pt x="307975" y="712788"/>
                  <a:pt x="149224" y="609600"/>
                  <a:pt x="74612" y="457200"/>
                </a:cubicBezTo>
                <a:cubicBezTo>
                  <a:pt x="0" y="304800"/>
                  <a:pt x="56356" y="152400"/>
                  <a:pt x="112712" y="0"/>
                </a:cubicBezTo>
              </a:path>
            </a:pathLst>
          </a:custGeom>
          <a:noFill/>
          <a:ln w="28575" algn="ctr">
            <a:solidFill>
              <a:srgbClr val="FF9933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444240" y="3581400"/>
            <a:ext cx="137160" cy="144295"/>
          </a:xfrm>
          <a:prstGeom prst="flowChartConnector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19063" indent="-119063" algn="ctr">
              <a:buFontTx/>
              <a:buNone/>
              <a:defRPr/>
            </a:pPr>
            <a:endParaRPr lang="en-US" sz="1400" dirty="0">
              <a:latin typeface="+mn-lt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43" idx="7"/>
            <a:endCxn id="8201" idx="1"/>
          </p:cNvCxnSpPr>
          <p:nvPr/>
        </p:nvCxnSpPr>
        <p:spPr bwMode="auto">
          <a:xfrm flipV="1">
            <a:off x="3561313" y="3296444"/>
            <a:ext cx="572537" cy="306088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912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58" grpId="0"/>
      <p:bldP spid="1059" grpId="0"/>
      <p:bldP spid="1060" grpId="0"/>
      <p:bldP spid="1061" grpId="0"/>
      <p:bldP spid="10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Payment Options</a:t>
            </a:r>
          </a:p>
        </p:txBody>
      </p:sp>
      <p:sp>
        <p:nvSpPr>
          <p:cNvPr id="36867" name="Rounded Rectangle 4"/>
          <p:cNvSpPr>
            <a:spLocks noChangeArrowheads="1"/>
          </p:cNvSpPr>
          <p:nvPr/>
        </p:nvSpPr>
        <p:spPr bwMode="auto">
          <a:xfrm>
            <a:off x="5634219" y="3240088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16" y="2463677"/>
            <a:ext cx="141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On-Site Kiosk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2438400"/>
            <a:ext cx="18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Toll-Free Operator</a:t>
            </a:r>
            <a:endParaRPr lang="en-US" dirty="0"/>
          </a:p>
        </p:txBody>
      </p:sp>
      <p:pic>
        <p:nvPicPr>
          <p:cNvPr id="1026" name="Picture 2" descr="C:\Users\abates.SHOREPOWER\AppData\Local\Microsoft\Windows\Temporary Internet Files\Content.IE5\T5SPJXTU\MP9004093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1829693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29200" y="2456872"/>
            <a:ext cx="144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Browser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26389"/>
            <a:ext cx="1385783" cy="8674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62800" y="2460336"/>
            <a:ext cx="145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Pre-Paid Card</a:t>
            </a:r>
            <a:endParaRPr lang="en-US" dirty="0"/>
          </a:p>
        </p:txBody>
      </p:sp>
      <p:pic>
        <p:nvPicPr>
          <p:cNvPr id="1032" name="Picture 8" descr="C:\Users\abates.SHOREPOWER\AppData\Local\Microsoft\Windows\Temporary Internet Files\Content.IE5\CHQ8FLDL\MP90040907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4488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bates.SHOREPOWER\AppData\Local\Microsoft\Windows\Temporary Internet Files\Content.IE5\CHQ8FLDL\MP900433172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1891" b="11835"/>
          <a:stretch/>
        </p:blipFill>
        <p:spPr bwMode="auto">
          <a:xfrm>
            <a:off x="4867564" y="2945246"/>
            <a:ext cx="1761836" cy="18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3460128"/>
            <a:ext cx="11763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chemeClr val="bg1"/>
                </a:solidFill>
              </a:rPr>
              <a:t>www.shorepowerconnect.com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2057400"/>
            <a:ext cx="6629400" cy="4343400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2099426" cy="3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1176337" cy="127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rc 9"/>
          <p:cNvSpPr/>
          <p:nvPr/>
        </p:nvSpPr>
        <p:spPr>
          <a:xfrm rot="4307737">
            <a:off x="1479324" y="4270819"/>
            <a:ext cx="400335" cy="686962"/>
          </a:xfrm>
          <a:prstGeom prst="arc">
            <a:avLst/>
          </a:pr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4" y="3137416"/>
            <a:ext cx="1725588" cy="20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6294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Market Trends  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7537"/>
            <a:ext cx="4343400" cy="4589463"/>
          </a:xfr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Driver retention</a:t>
            </a:r>
          </a:p>
          <a:p>
            <a:pPr>
              <a:lnSpc>
                <a:spcPct val="90000"/>
              </a:lnSpc>
            </a:pPr>
            <a:r>
              <a:rPr lang="en-US" dirty="0"/>
              <a:t>Driver shortages </a:t>
            </a:r>
          </a:p>
          <a:p>
            <a:pPr>
              <a:lnSpc>
                <a:spcPct val="90000"/>
              </a:lnSpc>
            </a:pPr>
            <a:r>
              <a:rPr lang="en-US" dirty="0"/>
              <a:t>Greening of fleets</a:t>
            </a:r>
          </a:p>
          <a:p>
            <a:pPr>
              <a:lnSpc>
                <a:spcPct val="90000"/>
              </a:lnSpc>
            </a:pPr>
            <a:r>
              <a:rPr lang="en-US" dirty="0"/>
              <a:t>Health issues </a:t>
            </a:r>
          </a:p>
          <a:p>
            <a:pPr>
              <a:lnSpc>
                <a:spcPct val="90000"/>
              </a:lnSpc>
            </a:pPr>
            <a:r>
              <a:rPr lang="en-US" dirty="0"/>
              <a:t>Mobile devices, laptops etc.</a:t>
            </a:r>
          </a:p>
          <a:p>
            <a:pPr>
              <a:lnSpc>
                <a:spcPct val="90000"/>
              </a:lnSpc>
            </a:pPr>
            <a:r>
              <a:rPr lang="en-US" dirty="0"/>
              <a:t>Mid-size </a:t>
            </a:r>
            <a:r>
              <a:rPr lang="en-US" dirty="0"/>
              <a:t>companies keenly interested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Electrifying </a:t>
            </a:r>
            <a:r>
              <a:rPr lang="en-US" dirty="0"/>
              <a:t>their own terminals </a:t>
            </a:r>
          </a:p>
          <a:p>
            <a:pPr>
              <a:lnSpc>
                <a:spcPct val="90000"/>
              </a:lnSpc>
            </a:pPr>
            <a:r>
              <a:rPr lang="en-US" dirty="0"/>
              <a:t>Incorporating </a:t>
            </a:r>
            <a:r>
              <a:rPr lang="en-US" dirty="0"/>
              <a:t>idle reduction equipment in cabs &amp; on trailers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4100"/>
            <a:ext cx="3962400" cy="1941576"/>
          </a:xfrm>
          <a:prstGeom prst="rect">
            <a:avLst/>
          </a:prstGeom>
          <a:effectLst>
            <a:outerShdw blurRad="127000" dist="215900" dir="4020000" algn="ctr" rotWithShape="0">
              <a:schemeClr val="bg2">
                <a:lumMod val="60000"/>
                <a:lumOff val="40000"/>
              </a:schemeClr>
            </a:out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2318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493</Words>
  <Application>Microsoft Office PowerPoint</Application>
  <PresentationFormat>On-screen Show (4:3)</PresentationFormat>
  <Paragraphs>103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Shorepower Technologies</vt:lpstr>
      <vt:lpstr>The Problem</vt:lpstr>
      <vt:lpstr>Shorepower Truck Electrification Project</vt:lpstr>
      <vt:lpstr>Shorepower Truck Electrification Project</vt:lpstr>
      <vt:lpstr>Anti-Idling Laws</vt:lpstr>
      <vt:lpstr>Current and Future Locations</vt:lpstr>
      <vt:lpstr>Shorepower TSE System</vt:lpstr>
      <vt:lpstr>Payment Options</vt:lpstr>
      <vt:lpstr>Market Trends  </vt:lpstr>
      <vt:lpstr>Long Term Idle Reduction Solution</vt:lpstr>
      <vt:lpstr>Trucking Industry is Gearing Up</vt:lpstr>
      <vt:lpstr>PowerPoint Presentation</vt:lpstr>
      <vt:lpstr>Shorepower Capable APUs</vt:lpstr>
      <vt:lpstr>Electric Standby Transport Refrigeration Unit eTRU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bates</dc:creator>
  <cp:lastModifiedBy>Alan Bates</cp:lastModifiedBy>
  <cp:revision>97</cp:revision>
  <dcterms:modified xsi:type="dcterms:W3CDTF">2012-03-19T20:02:39Z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TC101881357</vt:lpwstr>
  </property>
</Properties>
</file>