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4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4" r:id="rId3"/>
    <p:sldId id="333" r:id="rId4"/>
    <p:sldId id="362" r:id="rId5"/>
    <p:sldId id="335" r:id="rId6"/>
    <p:sldId id="337" r:id="rId7"/>
    <p:sldId id="329" r:id="rId8"/>
    <p:sldId id="306" r:id="rId9"/>
    <p:sldId id="313" r:id="rId10"/>
    <p:sldId id="339" r:id="rId11"/>
    <p:sldId id="314" r:id="rId12"/>
    <p:sldId id="323" r:id="rId13"/>
    <p:sldId id="342" r:id="rId14"/>
    <p:sldId id="320" r:id="rId15"/>
    <p:sldId id="353" r:id="rId16"/>
    <p:sldId id="347" r:id="rId17"/>
    <p:sldId id="348" r:id="rId18"/>
    <p:sldId id="349" r:id="rId19"/>
    <p:sldId id="352" r:id="rId20"/>
    <p:sldId id="363" r:id="rId21"/>
    <p:sldId id="354" r:id="rId22"/>
    <p:sldId id="355" r:id="rId23"/>
    <p:sldId id="359" r:id="rId24"/>
    <p:sldId id="360" r:id="rId25"/>
    <p:sldId id="357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F4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30" autoAdjust="0"/>
    <p:restoredTop sz="88147" autoAdjust="0"/>
  </p:normalViewPr>
  <p:slideViewPr>
    <p:cSldViewPr>
      <p:cViewPr varScale="1">
        <p:scale>
          <a:sx n="100" d="100"/>
          <a:sy n="100" d="100"/>
        </p:scale>
        <p:origin x="-726" y="-9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Kearns\Local%20Settings\Temp\notes87944B\2010%20GHG%20Invento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sze\My%20Documents\SmartWay%20Transport%20Group\Analysis\GHG%20Inventory\Copy%20of%202010%20GHG%20Invento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sze\My%20Documents\SmartWay%20Transport%20Group\Analysis\GHG%20Inventory\Copy%20of%202010%20GHG%20Inven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2010</a:t>
            </a:r>
            <a:r>
              <a:rPr lang="en-US" baseline="0"/>
              <a:t> GHG Inventory Totals</a:t>
            </a:r>
            <a:endParaRPr lang="en-US"/>
          </a:p>
        </c:rich>
      </c:tx>
      <c:layout>
        <c:manualLayout>
          <c:xMode val="edge"/>
          <c:yMode val="edge"/>
          <c:x val="0.27347031963470331"/>
          <c:y val="0"/>
        </c:manualLayout>
      </c:layout>
    </c:title>
    <c:plotArea>
      <c:layout>
        <c:manualLayout>
          <c:layoutTarget val="inner"/>
          <c:xMode val="edge"/>
          <c:yMode val="edge"/>
          <c:x val="0.17504633775970282"/>
          <c:y val="8.0660860468523277E-2"/>
          <c:w val="0.66598284730018442"/>
          <c:h val="0.91732125952574461"/>
        </c:manualLayout>
      </c:layout>
      <c:pieChart>
        <c:varyColors val="1"/>
        <c:ser>
          <c:idx val="0"/>
          <c:order val="0"/>
          <c:dPt>
            <c:idx val="0"/>
            <c:explosion val="1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-0.20272545931758529"/>
                  <c:y val="0.2015107481130925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Transportation</a:t>
                    </a:r>
                  </a:p>
                  <a:p>
                    <a:r>
                      <a:rPr lang="en-US" sz="1200" dirty="0"/>
                      <a:t>(1838.6 </a:t>
                    </a:r>
                    <a:r>
                      <a:rPr lang="en-US" sz="1200" dirty="0" err="1"/>
                      <a:t>Tg</a:t>
                    </a:r>
                    <a:r>
                      <a:rPr lang="en-US" sz="1200" dirty="0"/>
                      <a:t>)</a:t>
                    </a:r>
                  </a:p>
                  <a:p>
                    <a:r>
                      <a:rPr lang="en-US" sz="1200" dirty="0"/>
                      <a:t>27.0%</a:t>
                    </a:r>
                  </a:p>
                </c:rich>
              </c:tx>
              <c:showVal val="1"/>
              <c:showCatName val="1"/>
              <c:showPercent val="1"/>
              <c:separator> </c:separator>
            </c:dLbl>
            <c:dLbl>
              <c:idx val="1"/>
              <c:layout>
                <c:manualLayout>
                  <c:x val="-3.8157894736842103E-3"/>
                  <c:y val="7.2911715657141177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/>
                      <a:t>Non-Transportation Mobile</a:t>
                    </a:r>
                  </a:p>
                  <a:p>
                    <a:r>
                      <a:rPr lang="en-US" sz="1050" dirty="0"/>
                      <a:t>(204.3</a:t>
                    </a:r>
                    <a:r>
                      <a:rPr lang="en-US" sz="1050" baseline="0" dirty="0"/>
                      <a:t> </a:t>
                    </a:r>
                    <a:r>
                      <a:rPr lang="en-US" sz="1050" baseline="0" dirty="0" err="1"/>
                      <a:t>Tg</a:t>
                    </a:r>
                    <a:r>
                      <a:rPr lang="en-US" sz="1050" baseline="0" dirty="0"/>
                      <a:t>)</a:t>
                    </a:r>
                  </a:p>
                  <a:p>
                    <a:r>
                      <a:rPr lang="en-US" sz="1050" dirty="0"/>
                      <a:t>3.0%</a:t>
                    </a:r>
                  </a:p>
                </c:rich>
              </c:tx>
              <c:showVal val="1"/>
              <c:showCatName val="1"/>
              <c:showPercent val="1"/>
              <c:separator> </c:separator>
            </c:dLbl>
            <c:dLbl>
              <c:idx val="2"/>
              <c:layout>
                <c:manualLayout>
                  <c:x val="0.16384533500919854"/>
                  <c:y val="-0.2783655934616877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Other U.S. Sources</a:t>
                    </a:r>
                  </a:p>
                  <a:p>
                    <a:r>
                      <a:rPr lang="en-US" sz="1200" dirty="0"/>
                      <a:t> (4778.9  </a:t>
                    </a:r>
                    <a:r>
                      <a:rPr lang="en-US" sz="1200" dirty="0" err="1"/>
                      <a:t>Tg</a:t>
                    </a:r>
                    <a:r>
                      <a:rPr lang="en-US" sz="1200" dirty="0"/>
                      <a:t>)</a:t>
                    </a:r>
                  </a:p>
                  <a:p>
                    <a:r>
                      <a:rPr lang="en-US" sz="1200" dirty="0"/>
                      <a:t>70.1%</a:t>
                    </a:r>
                  </a:p>
                </c:rich>
              </c:tx>
              <c:showVal val="1"/>
              <c:showCatName val="1"/>
              <c:showPercent val="1"/>
              <c:separator> </c:separator>
            </c:dLbl>
            <c:numFmt formatCode="0.0%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showCatName val="1"/>
            <c:showPercent val="1"/>
            <c:separator> </c:separator>
            <c:showLeaderLines val="1"/>
          </c:dLbls>
          <c:cat>
            <c:strRef>
              <c:f>'for charts'!$A$27:$A$29</c:f>
              <c:strCache>
                <c:ptCount val="3"/>
                <c:pt idx="0">
                  <c:v>Transportation </c:v>
                </c:pt>
                <c:pt idx="1">
                  <c:v>Non-Transportation Mobile</c:v>
                </c:pt>
                <c:pt idx="2">
                  <c:v>Other U.S. Sources</c:v>
                </c:pt>
              </c:strCache>
            </c:strRef>
          </c:cat>
          <c:val>
            <c:numRef>
              <c:f>'for charts'!$F$27:$F$29</c:f>
              <c:numCache>
                <c:formatCode>0.0</c:formatCode>
                <c:ptCount val="3"/>
                <c:pt idx="0">
                  <c:v>1838.5540702505955</c:v>
                </c:pt>
                <c:pt idx="1">
                  <c:v>204.3148473291707</c:v>
                </c:pt>
                <c:pt idx="2">
                  <c:v>4778.931082420233</c:v>
                </c:pt>
              </c:numCache>
            </c:numRef>
          </c:val>
        </c:ser>
        <c:ser>
          <c:idx val="1"/>
          <c:order val="1"/>
          <c:cat>
            <c:strRef>
              <c:f>'for charts'!$A$27:$A$29</c:f>
              <c:strCache>
                <c:ptCount val="3"/>
                <c:pt idx="0">
                  <c:v>Transportation </c:v>
                </c:pt>
                <c:pt idx="1">
                  <c:v>Non-Transportation Mobile</c:v>
                </c:pt>
                <c:pt idx="2">
                  <c:v>Other U.S. Sources</c:v>
                </c:pt>
              </c:strCache>
            </c:strRef>
          </c:cat>
          <c:val>
            <c:numRef>
              <c:f>'for charts'!$G$27:$G$29</c:f>
              <c:numCache>
                <c:formatCode>0.0%</c:formatCode>
                <c:ptCount val="3"/>
                <c:pt idx="0">
                  <c:v>0.26951157616033827</c:v>
                </c:pt>
                <c:pt idx="1">
                  <c:v>2.9950283990907191E-2</c:v>
                </c:pt>
                <c:pt idx="2">
                  <c:v>0.70053813984875457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240167802058452"/>
          <c:y val="9.4245927592384385E-2"/>
          <c:w val="0.57818366805272936"/>
          <c:h val="0.81679915010623672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3.076484119260375E-2"/>
                  <c:y val="9.3110236220472528E-2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1.8589577076061407E-2"/>
                  <c:y val="9.6428177767643397E-2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8.1577605201822639E-2"/>
                  <c:y val="0.11080034317424738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0.19001769441741148"/>
                  <c:y val="1.2335124776069661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5.8610682685282897E-2"/>
                  <c:y val="-9.0740413165947914E-2"/>
                </c:manualLayout>
              </c:layout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'for charts'!$M$43:$M$50</c:f>
              <c:strCache>
                <c:ptCount val="8"/>
                <c:pt idx="0">
                  <c:v>Marine</c:v>
                </c:pt>
                <c:pt idx="1">
                  <c:v>Rail</c:v>
                </c:pt>
                <c:pt idx="2">
                  <c:v>Nonroad</c:v>
                </c:pt>
                <c:pt idx="3">
                  <c:v>Medium &amp; Heavy-Duty Trucks</c:v>
                </c:pt>
                <c:pt idx="4">
                  <c:v>Aviation</c:v>
                </c:pt>
                <c:pt idx="5">
                  <c:v>Other</c:v>
                </c:pt>
                <c:pt idx="6">
                  <c:v>Passenger Cars</c:v>
                </c:pt>
                <c:pt idx="7">
                  <c:v>Light-Duty Trucks</c:v>
                </c:pt>
              </c:strCache>
            </c:strRef>
          </c:cat>
          <c:val>
            <c:numRef>
              <c:f>'for charts'!$N$43:$N$50</c:f>
              <c:numCache>
                <c:formatCode>0.0%</c:formatCode>
                <c:ptCount val="8"/>
                <c:pt idx="0">
                  <c:v>2.1204888473022387E-2</c:v>
                </c:pt>
                <c:pt idx="1">
                  <c:v>2.2659145205252217E-2</c:v>
                </c:pt>
                <c:pt idx="2">
                  <c:v>0.10001368446646459</c:v>
                </c:pt>
                <c:pt idx="3">
                  <c:v>0.19690963137675599</c:v>
                </c:pt>
                <c:pt idx="4">
                  <c:v>7.0428821894303884E-2</c:v>
                </c:pt>
                <c:pt idx="5">
                  <c:v>3.3556082129186302E-2</c:v>
                </c:pt>
                <c:pt idx="6">
                  <c:v>0.38568577908441509</c:v>
                </c:pt>
                <c:pt idx="7">
                  <c:v>0.16954196737060179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9047619047619097"/>
          <c:y val="0.10714285714285714"/>
          <c:w val="0.80952380952380965"/>
          <c:h val="0.80952380952380965"/>
        </c:manualLayout>
      </c:layout>
      <c:pie3DChart>
        <c:varyColors val="1"/>
        <c:ser>
          <c:idx val="0"/>
          <c:order val="0"/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6555308995466475"/>
                  <c:y val="0.126638475746087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H</a:t>
                    </a:r>
                    <a:r>
                      <a:rPr lang="en-US" sz="1050" dirty="0"/>
                      <a:t>D Pickups/Vans
12%</a:t>
                    </a:r>
                  </a:p>
                </c:rich>
              </c:tx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5.2469135802469126E-2"/>
                  <c:y val="9.5041244844394444E-3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0.12350904053659971"/>
                  <c:y val="-0.26015396512935907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/>
                      <a:t>Combination</a:t>
                    </a:r>
                    <a:r>
                      <a:rPr lang="en-US" dirty="0"/>
                      <a:t> Day Cab Tractors
27%</a:t>
                    </a:r>
                  </a:p>
                </c:rich>
              </c:tx>
              <c:showVal val="1"/>
              <c:showCatName val="1"/>
              <c:separator>
</c:separator>
            </c:dLbl>
            <c:dLbl>
              <c:idx val="3"/>
              <c:layout>
                <c:manualLayout>
                  <c:x val="0.27201249149411882"/>
                  <c:y val="4.6583708286464139E-2"/>
                </c:manualLayout>
              </c:layout>
              <c:tx>
                <c:rich>
                  <a:bodyPr/>
                  <a:lstStyle/>
                  <a:p>
                    <a:r>
                      <a:rPr lang="en-US" sz="1050" dirty="0"/>
                      <a:t>Combination </a:t>
                    </a:r>
                    <a:r>
                      <a:rPr lang="en-US" dirty="0"/>
                      <a:t>Sleeper Cab Tractors
39%</a:t>
                    </a:r>
                  </a:p>
                </c:rich>
              </c:tx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'for charts'!$M$59:$M$62</c:f>
              <c:strCache>
                <c:ptCount val="4"/>
                <c:pt idx="0">
                  <c:v>HD Pickups/Vans</c:v>
                </c:pt>
                <c:pt idx="1">
                  <c:v>Vocational</c:v>
                </c:pt>
                <c:pt idx="2">
                  <c:v>Combination Day Cab Tractors</c:v>
                </c:pt>
                <c:pt idx="3">
                  <c:v>Combination Sleeper Cab Tractors</c:v>
                </c:pt>
              </c:strCache>
            </c:strRef>
          </c:cat>
          <c:val>
            <c:numRef>
              <c:f>'for charts'!$N$59:$N$62</c:f>
              <c:numCache>
                <c:formatCode>0%</c:formatCode>
                <c:ptCount val="4"/>
                <c:pt idx="0">
                  <c:v>0.12000000000000002</c:v>
                </c:pt>
                <c:pt idx="1">
                  <c:v>0.22</c:v>
                </c:pt>
                <c:pt idx="2">
                  <c:v>0.27</c:v>
                </c:pt>
                <c:pt idx="3">
                  <c:v>0.39000000000000062</c:v>
                </c:pt>
              </c:numCache>
            </c:numRef>
          </c:val>
        </c:ser>
      </c:pie3D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6DECB-7250-461F-87C0-828446CCCF3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1FB0D65-93B7-42DE-888B-EFEBFC017100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smtClean="0"/>
            <a:t>SmartWay Partners commit to improve the environmental performance of their freight delivery operations</a:t>
          </a:r>
          <a:endParaRPr lang="en-US" b="1" dirty="0"/>
        </a:p>
      </dgm:t>
    </dgm:pt>
    <dgm:pt modelId="{B6A47D72-2BCA-438C-A40B-E7EB31633938}" type="parTrans" cxnId="{F0C471FC-0BEB-411A-A038-665B2023774E}">
      <dgm:prSet/>
      <dgm:spPr/>
      <dgm:t>
        <a:bodyPr/>
        <a:lstStyle/>
        <a:p>
          <a:endParaRPr lang="en-US"/>
        </a:p>
      </dgm:t>
    </dgm:pt>
    <dgm:pt modelId="{92B4BBBB-7F15-4EAC-A4EF-9E929E97BE1A}" type="sibTrans" cxnId="{F0C471FC-0BEB-411A-A038-665B2023774E}">
      <dgm:prSet/>
      <dgm:spPr/>
      <dgm:t>
        <a:bodyPr/>
        <a:lstStyle/>
        <a:p>
          <a:endParaRPr lang="en-US" dirty="0"/>
        </a:p>
      </dgm:t>
    </dgm:pt>
    <dgm:pt modelId="{EFEDCCB9-6F29-422D-ABBA-D36D9BF1535C}">
      <dgm:prSet phldrT="[Text]"/>
      <dgm:spPr>
        <a:solidFill>
          <a:schemeClr val="accent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/>
            <a:t>SmartWay Carriers commit to integrate innovative </a:t>
          </a:r>
          <a:r>
            <a:rPr lang="en-US" b="1" dirty="0" smtClean="0">
              <a:solidFill>
                <a:schemeClr val="bg1"/>
              </a:solidFill>
            </a:rPr>
            <a:t>cost</a:t>
          </a:r>
          <a:r>
            <a:rPr lang="en-US" b="1" dirty="0" smtClean="0"/>
            <a:t> savings strategies into their fleet operations</a:t>
          </a:r>
          <a:endParaRPr lang="en-US" b="1" dirty="0"/>
        </a:p>
      </dgm:t>
    </dgm:pt>
    <dgm:pt modelId="{12F23015-9245-403D-82EA-9E9272E34866}" type="parTrans" cxnId="{155985E8-A7F6-4D05-B8CE-5EFD81D5F8C0}">
      <dgm:prSet/>
      <dgm:spPr/>
      <dgm:t>
        <a:bodyPr/>
        <a:lstStyle/>
        <a:p>
          <a:endParaRPr lang="en-US"/>
        </a:p>
      </dgm:t>
    </dgm:pt>
    <dgm:pt modelId="{515E2A20-7B37-4F41-8C24-FA39F5DECBA7}" type="sibTrans" cxnId="{155985E8-A7F6-4D05-B8CE-5EFD81D5F8C0}">
      <dgm:prSet/>
      <dgm:spPr/>
      <dgm:t>
        <a:bodyPr/>
        <a:lstStyle/>
        <a:p>
          <a:endParaRPr lang="en-US" dirty="0"/>
        </a:p>
      </dgm:t>
    </dgm:pt>
    <dgm:pt modelId="{2E946103-5D38-4572-B499-0711B8F8175F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/>
            <a:t>SmartWay Shippers commit to ship the majority of their goods with SmartWay Carriers</a:t>
          </a:r>
          <a:endParaRPr lang="en-US" b="1" dirty="0"/>
        </a:p>
      </dgm:t>
    </dgm:pt>
    <dgm:pt modelId="{3052849A-E016-4E55-9F49-DB15DA7869EC}" type="parTrans" cxnId="{07CE22D0-CE9D-4DD8-B88F-0574D88AF818}">
      <dgm:prSet/>
      <dgm:spPr/>
      <dgm:t>
        <a:bodyPr/>
        <a:lstStyle/>
        <a:p>
          <a:endParaRPr lang="en-US"/>
        </a:p>
      </dgm:t>
    </dgm:pt>
    <dgm:pt modelId="{C0B23B78-4506-4AEF-BDE5-F9A703A31CB0}" type="sibTrans" cxnId="{07CE22D0-CE9D-4DD8-B88F-0574D88AF818}">
      <dgm:prSet/>
      <dgm:spPr/>
      <dgm:t>
        <a:bodyPr/>
        <a:lstStyle/>
        <a:p>
          <a:endParaRPr lang="en-US"/>
        </a:p>
      </dgm:t>
    </dgm:pt>
    <dgm:pt modelId="{511EA0B3-8058-4A64-9A88-CED2A9177D6D}" type="pres">
      <dgm:prSet presAssocID="{6D66DECB-7250-461F-87C0-828446CCCF32}" presName="linearFlow" presStyleCnt="0">
        <dgm:presLayoutVars>
          <dgm:resizeHandles val="exact"/>
        </dgm:presLayoutVars>
      </dgm:prSet>
      <dgm:spPr/>
    </dgm:pt>
    <dgm:pt modelId="{8350956F-984F-4C60-9E5B-EE9D5534E3FF}" type="pres">
      <dgm:prSet presAssocID="{11FB0D65-93B7-42DE-888B-EFEBFC017100}" presName="node" presStyleLbl="node1" presStyleIdx="0" presStyleCnt="3" custLinFactNeighborX="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FA1EA-7940-488F-BA37-660DE89C4E2E}" type="pres">
      <dgm:prSet presAssocID="{92B4BBBB-7F15-4EAC-A4EF-9E929E97BE1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A69EA97-25BC-415A-BF4D-D8EAEDA3E3A2}" type="pres">
      <dgm:prSet presAssocID="{92B4BBBB-7F15-4EAC-A4EF-9E929E97BE1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CAAD516-4F62-4937-A7B3-3BE0EF55CD9F}" type="pres">
      <dgm:prSet presAssocID="{EFEDCCB9-6F29-422D-ABBA-D36D9BF1535C}" presName="node" presStyleLbl="node1" presStyleIdx="1" presStyleCnt="3" custLinFactNeighborX="3189" custLinFactNeighborY="-4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94666-9777-49A6-86EA-B4E6C560097E}" type="pres">
      <dgm:prSet presAssocID="{515E2A20-7B37-4F41-8C24-FA39F5DECBA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35CF1C3-FD60-47F7-93BA-E3CBC0849187}" type="pres">
      <dgm:prSet presAssocID="{515E2A20-7B37-4F41-8C24-FA39F5DECBA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D270BAA-DBDD-4623-8B9A-45C016D5BA91}" type="pres">
      <dgm:prSet presAssocID="{2E946103-5D38-4572-B499-0711B8F8175F}" presName="node" presStyleLbl="node1" presStyleIdx="2" presStyleCnt="3" custLinFactNeighborX="3189" custLinFactNeighborY="-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0F89FB-3CF1-478D-A6DB-8378A90E0557}" type="presOf" srcId="{11FB0D65-93B7-42DE-888B-EFEBFC017100}" destId="{8350956F-984F-4C60-9E5B-EE9D5534E3FF}" srcOrd="0" destOrd="0" presId="urn:microsoft.com/office/officeart/2005/8/layout/process2"/>
    <dgm:cxn modelId="{F0C471FC-0BEB-411A-A038-665B2023774E}" srcId="{6D66DECB-7250-461F-87C0-828446CCCF32}" destId="{11FB0D65-93B7-42DE-888B-EFEBFC017100}" srcOrd="0" destOrd="0" parTransId="{B6A47D72-2BCA-438C-A40B-E7EB31633938}" sibTransId="{92B4BBBB-7F15-4EAC-A4EF-9E929E97BE1A}"/>
    <dgm:cxn modelId="{1BDF8A91-4A64-458C-B638-ED6BE01458A3}" type="presOf" srcId="{92B4BBBB-7F15-4EAC-A4EF-9E929E97BE1A}" destId="{7A4FA1EA-7940-488F-BA37-660DE89C4E2E}" srcOrd="0" destOrd="0" presId="urn:microsoft.com/office/officeart/2005/8/layout/process2"/>
    <dgm:cxn modelId="{AA230DED-66D8-47EC-B57E-3FA1A67C0B36}" type="presOf" srcId="{EFEDCCB9-6F29-422D-ABBA-D36D9BF1535C}" destId="{3CAAD516-4F62-4937-A7B3-3BE0EF55CD9F}" srcOrd="0" destOrd="0" presId="urn:microsoft.com/office/officeart/2005/8/layout/process2"/>
    <dgm:cxn modelId="{5BBFCA64-8C80-4BEE-A919-0C64436E6183}" type="presOf" srcId="{515E2A20-7B37-4F41-8C24-FA39F5DECBA7}" destId="{A7C94666-9777-49A6-86EA-B4E6C560097E}" srcOrd="0" destOrd="0" presId="urn:microsoft.com/office/officeart/2005/8/layout/process2"/>
    <dgm:cxn modelId="{07CE22D0-CE9D-4DD8-B88F-0574D88AF818}" srcId="{6D66DECB-7250-461F-87C0-828446CCCF32}" destId="{2E946103-5D38-4572-B499-0711B8F8175F}" srcOrd="2" destOrd="0" parTransId="{3052849A-E016-4E55-9F49-DB15DA7869EC}" sibTransId="{C0B23B78-4506-4AEF-BDE5-F9A703A31CB0}"/>
    <dgm:cxn modelId="{9B1FCD54-40F3-4D14-A66C-4BCA96EB0E05}" type="presOf" srcId="{515E2A20-7B37-4F41-8C24-FA39F5DECBA7}" destId="{A35CF1C3-FD60-47F7-93BA-E3CBC0849187}" srcOrd="1" destOrd="0" presId="urn:microsoft.com/office/officeart/2005/8/layout/process2"/>
    <dgm:cxn modelId="{6EB82DC3-C8DD-4E11-BB77-41B49CF89ACF}" type="presOf" srcId="{6D66DECB-7250-461F-87C0-828446CCCF32}" destId="{511EA0B3-8058-4A64-9A88-CED2A9177D6D}" srcOrd="0" destOrd="0" presId="urn:microsoft.com/office/officeart/2005/8/layout/process2"/>
    <dgm:cxn modelId="{F5F94E90-C151-47BD-9B31-9F112008F0DF}" type="presOf" srcId="{2E946103-5D38-4572-B499-0711B8F8175F}" destId="{0D270BAA-DBDD-4623-8B9A-45C016D5BA91}" srcOrd="0" destOrd="0" presId="urn:microsoft.com/office/officeart/2005/8/layout/process2"/>
    <dgm:cxn modelId="{3D6122E4-2A0B-4C30-902E-075CDF1286D8}" type="presOf" srcId="{92B4BBBB-7F15-4EAC-A4EF-9E929E97BE1A}" destId="{FA69EA97-25BC-415A-BF4D-D8EAEDA3E3A2}" srcOrd="1" destOrd="0" presId="urn:microsoft.com/office/officeart/2005/8/layout/process2"/>
    <dgm:cxn modelId="{155985E8-A7F6-4D05-B8CE-5EFD81D5F8C0}" srcId="{6D66DECB-7250-461F-87C0-828446CCCF32}" destId="{EFEDCCB9-6F29-422D-ABBA-D36D9BF1535C}" srcOrd="1" destOrd="0" parTransId="{12F23015-9245-403D-82EA-9E9272E34866}" sibTransId="{515E2A20-7B37-4F41-8C24-FA39F5DECBA7}"/>
    <dgm:cxn modelId="{50914CDA-FFAC-4945-B8B8-5C98445E1B6A}" type="presParOf" srcId="{511EA0B3-8058-4A64-9A88-CED2A9177D6D}" destId="{8350956F-984F-4C60-9E5B-EE9D5534E3FF}" srcOrd="0" destOrd="0" presId="urn:microsoft.com/office/officeart/2005/8/layout/process2"/>
    <dgm:cxn modelId="{81EE8568-3060-4D55-8A66-E44D28733D05}" type="presParOf" srcId="{511EA0B3-8058-4A64-9A88-CED2A9177D6D}" destId="{7A4FA1EA-7940-488F-BA37-660DE89C4E2E}" srcOrd="1" destOrd="0" presId="urn:microsoft.com/office/officeart/2005/8/layout/process2"/>
    <dgm:cxn modelId="{E8142EEF-2293-40DA-AB9C-6B9E42C59A59}" type="presParOf" srcId="{7A4FA1EA-7940-488F-BA37-660DE89C4E2E}" destId="{FA69EA97-25BC-415A-BF4D-D8EAEDA3E3A2}" srcOrd="0" destOrd="0" presId="urn:microsoft.com/office/officeart/2005/8/layout/process2"/>
    <dgm:cxn modelId="{CACC6618-3135-4BCC-8693-B4242E6F2B3E}" type="presParOf" srcId="{511EA0B3-8058-4A64-9A88-CED2A9177D6D}" destId="{3CAAD516-4F62-4937-A7B3-3BE0EF55CD9F}" srcOrd="2" destOrd="0" presId="urn:microsoft.com/office/officeart/2005/8/layout/process2"/>
    <dgm:cxn modelId="{656B929A-59DD-43FE-89E1-86B8226FE40B}" type="presParOf" srcId="{511EA0B3-8058-4A64-9A88-CED2A9177D6D}" destId="{A7C94666-9777-49A6-86EA-B4E6C560097E}" srcOrd="3" destOrd="0" presId="urn:microsoft.com/office/officeart/2005/8/layout/process2"/>
    <dgm:cxn modelId="{852C8B42-1E21-42D5-B1E6-056549291B00}" type="presParOf" srcId="{A7C94666-9777-49A6-86EA-B4E6C560097E}" destId="{A35CF1C3-FD60-47F7-93BA-E3CBC0849187}" srcOrd="0" destOrd="0" presId="urn:microsoft.com/office/officeart/2005/8/layout/process2"/>
    <dgm:cxn modelId="{47862A7D-CF87-48FB-B78F-5A98E3C5F205}" type="presParOf" srcId="{511EA0B3-8058-4A64-9A88-CED2A9177D6D}" destId="{0D270BAA-DBDD-4623-8B9A-45C016D5BA9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9F023-35A3-45F0-8A4B-694620C60411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7AF641-4123-40CB-A2EC-27794B1903E0}">
      <dgm:prSet phldrT="[Text]"/>
      <dgm:spPr/>
      <dgm:t>
        <a:bodyPr/>
        <a:lstStyle/>
        <a:p>
          <a:pPr algn="ctr"/>
          <a:r>
            <a:rPr lang="en-US" dirty="0" smtClean="0"/>
            <a:t>Trucks</a:t>
          </a:r>
          <a:endParaRPr lang="en-US" dirty="0"/>
        </a:p>
      </dgm:t>
    </dgm:pt>
    <dgm:pt modelId="{4E8BDCE1-3B1B-4985-BC2C-8E5C864E4521}" type="parTrans" cxnId="{4E20AAA4-B2C2-4470-9704-A17E4EB58A5B}">
      <dgm:prSet/>
      <dgm:spPr/>
      <dgm:t>
        <a:bodyPr/>
        <a:lstStyle/>
        <a:p>
          <a:endParaRPr lang="en-US"/>
        </a:p>
      </dgm:t>
    </dgm:pt>
    <dgm:pt modelId="{E33387ED-2AFD-4443-B51C-E45A571A2463}" type="sibTrans" cxnId="{4E20AAA4-B2C2-4470-9704-A17E4EB58A5B}">
      <dgm:prSet/>
      <dgm:spPr/>
      <dgm:t>
        <a:bodyPr/>
        <a:lstStyle/>
        <a:p>
          <a:endParaRPr lang="en-US"/>
        </a:p>
      </dgm:t>
    </dgm:pt>
    <dgm:pt modelId="{345ED5BA-7748-41F5-BB7E-5E36557A5545}">
      <dgm:prSet phldrT="[Text]"/>
      <dgm:spPr/>
      <dgm:t>
        <a:bodyPr/>
        <a:lstStyle/>
        <a:p>
          <a:r>
            <a:rPr lang="en-US" dirty="0" smtClean="0"/>
            <a:t>9 truck categories:</a:t>
          </a:r>
          <a:endParaRPr lang="en-US" dirty="0"/>
        </a:p>
      </dgm:t>
    </dgm:pt>
    <dgm:pt modelId="{C782A374-3B02-42EA-8318-AD02A50971A3}" type="parTrans" cxnId="{B55D21E5-1092-4977-BBBB-8B834A8AAC1A}">
      <dgm:prSet/>
      <dgm:spPr/>
      <dgm:t>
        <a:bodyPr/>
        <a:lstStyle/>
        <a:p>
          <a:endParaRPr lang="en-US"/>
        </a:p>
      </dgm:t>
    </dgm:pt>
    <dgm:pt modelId="{912CBCBF-DCB3-4544-9789-27AF4D1A51E8}" type="sibTrans" cxnId="{B55D21E5-1092-4977-BBBB-8B834A8AAC1A}">
      <dgm:prSet/>
      <dgm:spPr/>
      <dgm:t>
        <a:bodyPr/>
        <a:lstStyle/>
        <a:p>
          <a:endParaRPr lang="en-US"/>
        </a:p>
      </dgm:t>
    </dgm:pt>
    <dgm:pt modelId="{8DC3BF79-64A1-445A-8051-85ED7C25E227}">
      <dgm:prSet phldrT="[Text]"/>
      <dgm:spPr/>
      <dgm:t>
        <a:bodyPr/>
        <a:lstStyle/>
        <a:p>
          <a:pPr algn="ctr"/>
          <a:r>
            <a:rPr lang="en-US" dirty="0" smtClean="0"/>
            <a:t>Logistics</a:t>
          </a:r>
          <a:endParaRPr lang="en-US" dirty="0"/>
        </a:p>
      </dgm:t>
    </dgm:pt>
    <dgm:pt modelId="{8B3A3556-4EB1-4723-8B99-80D9A2AF9A98}" type="parTrans" cxnId="{49103AF6-1ED7-4D03-9642-482DAE4281FB}">
      <dgm:prSet/>
      <dgm:spPr/>
      <dgm:t>
        <a:bodyPr/>
        <a:lstStyle/>
        <a:p>
          <a:endParaRPr lang="en-US"/>
        </a:p>
      </dgm:t>
    </dgm:pt>
    <dgm:pt modelId="{D5F2002E-6EF4-4BD5-A7A9-D2DD21EC53E3}" type="sibTrans" cxnId="{49103AF6-1ED7-4D03-9642-482DAE4281FB}">
      <dgm:prSet/>
      <dgm:spPr/>
      <dgm:t>
        <a:bodyPr/>
        <a:lstStyle/>
        <a:p>
          <a:endParaRPr lang="en-US"/>
        </a:p>
      </dgm:t>
    </dgm:pt>
    <dgm:pt modelId="{563067FF-68AA-4950-B66C-6738B672E7F8}">
      <dgm:prSet phldrT="[Text]"/>
      <dgm:spPr/>
      <dgm:t>
        <a:bodyPr/>
        <a:lstStyle/>
        <a:p>
          <a:pPr algn="ctr"/>
          <a:r>
            <a:rPr lang="en-US" dirty="0" smtClean="0"/>
            <a:t>Multimodal Carriers</a:t>
          </a:r>
          <a:endParaRPr lang="en-US" dirty="0"/>
        </a:p>
      </dgm:t>
    </dgm:pt>
    <dgm:pt modelId="{CE538454-CFA3-4BE5-9A71-18AAD4C62C2D}" type="parTrans" cxnId="{E1A1A6B2-77F1-4B70-B8BD-25093B3760B2}">
      <dgm:prSet/>
      <dgm:spPr/>
      <dgm:t>
        <a:bodyPr/>
        <a:lstStyle/>
        <a:p>
          <a:endParaRPr lang="en-US"/>
        </a:p>
      </dgm:t>
    </dgm:pt>
    <dgm:pt modelId="{1EFC7A6E-D761-406F-92ED-DDFBC0378FD8}" type="sibTrans" cxnId="{E1A1A6B2-77F1-4B70-B8BD-25093B3760B2}">
      <dgm:prSet/>
      <dgm:spPr/>
      <dgm:t>
        <a:bodyPr/>
        <a:lstStyle/>
        <a:p>
          <a:endParaRPr lang="en-US"/>
        </a:p>
      </dgm:t>
    </dgm:pt>
    <dgm:pt modelId="{EB10159D-3D39-4035-AEEA-DD3E7AA74CE7}">
      <dgm:prSet phldrT="[Text]"/>
      <dgm:spPr/>
      <dgm:t>
        <a:bodyPr/>
        <a:lstStyle/>
        <a:p>
          <a:pPr algn="ctr"/>
          <a:r>
            <a:rPr lang="en-US" dirty="0" smtClean="0"/>
            <a:t>Shippers</a:t>
          </a:r>
          <a:endParaRPr lang="en-US" dirty="0"/>
        </a:p>
      </dgm:t>
    </dgm:pt>
    <dgm:pt modelId="{E2FAACC1-4B9B-4890-9487-12556FA9E1B1}" type="parTrans" cxnId="{D1060008-CF8E-402C-80A5-3C7087BEAC0B}">
      <dgm:prSet/>
      <dgm:spPr/>
      <dgm:t>
        <a:bodyPr/>
        <a:lstStyle/>
        <a:p>
          <a:endParaRPr lang="en-US"/>
        </a:p>
      </dgm:t>
    </dgm:pt>
    <dgm:pt modelId="{0F766A9F-BF6E-44F3-8D64-6CBFE9B9994E}" type="sibTrans" cxnId="{D1060008-CF8E-402C-80A5-3C7087BEAC0B}">
      <dgm:prSet/>
      <dgm:spPr/>
      <dgm:t>
        <a:bodyPr/>
        <a:lstStyle/>
        <a:p>
          <a:endParaRPr lang="en-US"/>
        </a:p>
      </dgm:t>
    </dgm:pt>
    <dgm:pt modelId="{CDF17EC1-8EB3-489A-A9B5-2EFD3EB973C3}" type="pres">
      <dgm:prSet presAssocID="{C7E9F023-35A3-45F0-8A4B-694620C604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313289-7856-46E1-961A-77F28D939886}" type="pres">
      <dgm:prSet presAssocID="{0C7AF641-4123-40CB-A2EC-27794B1903E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5EA8A-BB95-44B5-8DD2-803691AD2829}" type="pres">
      <dgm:prSet presAssocID="{0C7AF641-4123-40CB-A2EC-27794B1903E0}" presName="childText" presStyleLbl="revTx" presStyleIdx="0" presStyleCnt="1" custScaleY="476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A3AD5-AC92-4398-BE6B-0B83BC4EFE9F}" type="pres">
      <dgm:prSet presAssocID="{8DC3BF79-64A1-445A-8051-85ED7C25E22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E38A3-8C00-4C4B-9C87-C4B4EDC08433}" type="pres">
      <dgm:prSet presAssocID="{D5F2002E-6EF4-4BD5-A7A9-D2DD21EC53E3}" presName="spacer" presStyleCnt="0"/>
      <dgm:spPr/>
      <dgm:t>
        <a:bodyPr/>
        <a:lstStyle/>
        <a:p>
          <a:endParaRPr lang="en-US"/>
        </a:p>
      </dgm:t>
    </dgm:pt>
    <dgm:pt modelId="{0F67B3BF-0470-40B2-80C8-34E5A2EC3246}" type="pres">
      <dgm:prSet presAssocID="{563067FF-68AA-4950-B66C-6738B672E7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EF9B4-10CE-4ABC-B4D6-99EEA8C3EC2E}" type="pres">
      <dgm:prSet presAssocID="{1EFC7A6E-D761-406F-92ED-DDFBC0378FD8}" presName="spacer" presStyleCnt="0"/>
      <dgm:spPr/>
    </dgm:pt>
    <dgm:pt modelId="{033DFB0E-0F5C-4464-B98A-18773C482DFE}" type="pres">
      <dgm:prSet presAssocID="{EB10159D-3D39-4035-AEEA-DD3E7AA74CE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060008-CF8E-402C-80A5-3C7087BEAC0B}" srcId="{C7E9F023-35A3-45F0-8A4B-694620C60411}" destId="{EB10159D-3D39-4035-AEEA-DD3E7AA74CE7}" srcOrd="3" destOrd="0" parTransId="{E2FAACC1-4B9B-4890-9487-12556FA9E1B1}" sibTransId="{0F766A9F-BF6E-44F3-8D64-6CBFE9B9994E}"/>
    <dgm:cxn modelId="{B55D21E5-1092-4977-BBBB-8B834A8AAC1A}" srcId="{0C7AF641-4123-40CB-A2EC-27794B1903E0}" destId="{345ED5BA-7748-41F5-BB7E-5E36557A5545}" srcOrd="0" destOrd="0" parTransId="{C782A374-3B02-42EA-8318-AD02A50971A3}" sibTransId="{912CBCBF-DCB3-4544-9789-27AF4D1A51E8}"/>
    <dgm:cxn modelId="{F524F6D8-8610-41A2-9A2A-A37FCBA1CE5B}" type="presOf" srcId="{C7E9F023-35A3-45F0-8A4B-694620C60411}" destId="{CDF17EC1-8EB3-489A-A9B5-2EFD3EB973C3}" srcOrd="0" destOrd="0" presId="urn:microsoft.com/office/officeart/2005/8/layout/vList2"/>
    <dgm:cxn modelId="{49103AF6-1ED7-4D03-9642-482DAE4281FB}" srcId="{C7E9F023-35A3-45F0-8A4B-694620C60411}" destId="{8DC3BF79-64A1-445A-8051-85ED7C25E227}" srcOrd="1" destOrd="0" parTransId="{8B3A3556-4EB1-4723-8B99-80D9A2AF9A98}" sibTransId="{D5F2002E-6EF4-4BD5-A7A9-D2DD21EC53E3}"/>
    <dgm:cxn modelId="{6725AE61-DBFF-4543-A522-55ACED9A67A6}" type="presOf" srcId="{345ED5BA-7748-41F5-BB7E-5E36557A5545}" destId="{1465EA8A-BB95-44B5-8DD2-803691AD2829}" srcOrd="0" destOrd="0" presId="urn:microsoft.com/office/officeart/2005/8/layout/vList2"/>
    <dgm:cxn modelId="{439A7828-BDA9-4C3B-A1D5-CFDE8A5BB549}" type="presOf" srcId="{8DC3BF79-64A1-445A-8051-85ED7C25E227}" destId="{893A3AD5-AC92-4398-BE6B-0B83BC4EFE9F}" srcOrd="0" destOrd="0" presId="urn:microsoft.com/office/officeart/2005/8/layout/vList2"/>
    <dgm:cxn modelId="{4E20AAA4-B2C2-4470-9704-A17E4EB58A5B}" srcId="{C7E9F023-35A3-45F0-8A4B-694620C60411}" destId="{0C7AF641-4123-40CB-A2EC-27794B1903E0}" srcOrd="0" destOrd="0" parTransId="{4E8BDCE1-3B1B-4985-BC2C-8E5C864E4521}" sibTransId="{E33387ED-2AFD-4443-B51C-E45A571A2463}"/>
    <dgm:cxn modelId="{E1A1A6B2-77F1-4B70-B8BD-25093B3760B2}" srcId="{C7E9F023-35A3-45F0-8A4B-694620C60411}" destId="{563067FF-68AA-4950-B66C-6738B672E7F8}" srcOrd="2" destOrd="0" parTransId="{CE538454-CFA3-4BE5-9A71-18AAD4C62C2D}" sibTransId="{1EFC7A6E-D761-406F-92ED-DDFBC0378FD8}"/>
    <dgm:cxn modelId="{C8F86357-B16E-44E9-B757-37F8435BC449}" type="presOf" srcId="{563067FF-68AA-4950-B66C-6738B672E7F8}" destId="{0F67B3BF-0470-40B2-80C8-34E5A2EC3246}" srcOrd="0" destOrd="0" presId="urn:microsoft.com/office/officeart/2005/8/layout/vList2"/>
    <dgm:cxn modelId="{34BF61BB-DE9C-4CCC-82B8-0EAC0A037660}" type="presOf" srcId="{EB10159D-3D39-4035-AEEA-DD3E7AA74CE7}" destId="{033DFB0E-0F5C-4464-B98A-18773C482DFE}" srcOrd="0" destOrd="0" presId="urn:microsoft.com/office/officeart/2005/8/layout/vList2"/>
    <dgm:cxn modelId="{85CD8DB8-4D9A-4617-86C6-B93D5278A592}" type="presOf" srcId="{0C7AF641-4123-40CB-A2EC-27794B1903E0}" destId="{58313289-7856-46E1-961A-77F28D939886}" srcOrd="0" destOrd="0" presId="urn:microsoft.com/office/officeart/2005/8/layout/vList2"/>
    <dgm:cxn modelId="{BC6949B6-BE5C-4B4D-A0E4-B53075D179C2}" type="presParOf" srcId="{CDF17EC1-8EB3-489A-A9B5-2EFD3EB973C3}" destId="{58313289-7856-46E1-961A-77F28D939886}" srcOrd="0" destOrd="0" presId="urn:microsoft.com/office/officeart/2005/8/layout/vList2"/>
    <dgm:cxn modelId="{F2536BA5-1DF4-4B1C-9EDF-1A135246DE86}" type="presParOf" srcId="{CDF17EC1-8EB3-489A-A9B5-2EFD3EB973C3}" destId="{1465EA8A-BB95-44B5-8DD2-803691AD2829}" srcOrd="1" destOrd="0" presId="urn:microsoft.com/office/officeart/2005/8/layout/vList2"/>
    <dgm:cxn modelId="{45FC6522-90CD-4422-94F5-05D4D7B39D8F}" type="presParOf" srcId="{CDF17EC1-8EB3-489A-A9B5-2EFD3EB973C3}" destId="{893A3AD5-AC92-4398-BE6B-0B83BC4EFE9F}" srcOrd="2" destOrd="0" presId="urn:microsoft.com/office/officeart/2005/8/layout/vList2"/>
    <dgm:cxn modelId="{77930470-B6F7-4AA6-98A1-DAE0E95879E7}" type="presParOf" srcId="{CDF17EC1-8EB3-489A-A9B5-2EFD3EB973C3}" destId="{D41E38A3-8C00-4C4B-9C87-C4B4EDC08433}" srcOrd="3" destOrd="0" presId="urn:microsoft.com/office/officeart/2005/8/layout/vList2"/>
    <dgm:cxn modelId="{4B220295-BD19-41BC-A065-FA76F3DFFA27}" type="presParOf" srcId="{CDF17EC1-8EB3-489A-A9B5-2EFD3EB973C3}" destId="{0F67B3BF-0470-40B2-80C8-34E5A2EC3246}" srcOrd="4" destOrd="0" presId="urn:microsoft.com/office/officeart/2005/8/layout/vList2"/>
    <dgm:cxn modelId="{AFAB7FC5-2277-4D75-9EF5-F9D8AB27AF66}" type="presParOf" srcId="{CDF17EC1-8EB3-489A-A9B5-2EFD3EB973C3}" destId="{1DCEF9B4-10CE-4ABC-B4D6-99EEA8C3EC2E}" srcOrd="5" destOrd="0" presId="urn:microsoft.com/office/officeart/2005/8/layout/vList2"/>
    <dgm:cxn modelId="{788A53BF-C297-459D-BD8A-475C893B19F4}" type="presParOf" srcId="{CDF17EC1-8EB3-489A-A9B5-2EFD3EB973C3}" destId="{033DFB0E-0F5C-4464-B98A-18773C482DF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50956F-984F-4C60-9E5B-EE9D5534E3FF}">
      <dsp:nvSpPr>
        <dsp:cNvPr id="0" name=""/>
        <dsp:cNvSpPr/>
      </dsp:nvSpPr>
      <dsp:spPr>
        <a:xfrm>
          <a:off x="317376" y="0"/>
          <a:ext cx="2577648" cy="103624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SmartWay Partners commit to improve the environmental performance of their freight delivery operations</a:t>
          </a:r>
          <a:endParaRPr lang="en-US" sz="1500" b="1" kern="1200" dirty="0"/>
        </a:p>
      </dsp:txBody>
      <dsp:txXfrm>
        <a:off x="317376" y="0"/>
        <a:ext cx="2577648" cy="1036240"/>
      </dsp:txXfrm>
    </dsp:sp>
    <dsp:sp modelId="{7A4FA1EA-7940-488F-BA37-660DE89C4E2E}">
      <dsp:nvSpPr>
        <dsp:cNvPr id="0" name=""/>
        <dsp:cNvSpPr/>
      </dsp:nvSpPr>
      <dsp:spPr>
        <a:xfrm rot="5400000">
          <a:off x="1420872" y="1050191"/>
          <a:ext cx="370656" cy="466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5400000">
        <a:off x="1420872" y="1050191"/>
        <a:ext cx="370656" cy="466308"/>
      </dsp:txXfrm>
    </dsp:sp>
    <dsp:sp modelId="{3CAAD516-4F62-4937-A7B3-3BE0EF55CD9F}">
      <dsp:nvSpPr>
        <dsp:cNvPr id="0" name=""/>
        <dsp:cNvSpPr/>
      </dsp:nvSpPr>
      <dsp:spPr>
        <a:xfrm>
          <a:off x="317376" y="1530449"/>
          <a:ext cx="2577648" cy="103624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SmartWay Carriers commit to integrate innovative </a:t>
          </a:r>
          <a:r>
            <a:rPr lang="en-US" sz="1500" b="1" kern="1200" dirty="0" smtClean="0">
              <a:solidFill>
                <a:schemeClr val="bg1"/>
              </a:solidFill>
            </a:rPr>
            <a:t>cost</a:t>
          </a:r>
          <a:r>
            <a:rPr lang="en-US" sz="1500" b="1" kern="1200" dirty="0" smtClean="0"/>
            <a:t> savings strategies into their fleet operations</a:t>
          </a:r>
          <a:endParaRPr lang="en-US" sz="1500" b="1" kern="1200" dirty="0"/>
        </a:p>
      </dsp:txBody>
      <dsp:txXfrm>
        <a:off x="317376" y="1530449"/>
        <a:ext cx="2577648" cy="1036240"/>
      </dsp:txXfrm>
    </dsp:sp>
    <dsp:sp modelId="{A7C94666-9777-49A6-86EA-B4E6C560097E}">
      <dsp:nvSpPr>
        <dsp:cNvPr id="0" name=""/>
        <dsp:cNvSpPr/>
      </dsp:nvSpPr>
      <dsp:spPr>
        <a:xfrm rot="5400000">
          <a:off x="1420874" y="2580638"/>
          <a:ext cx="370652" cy="4663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5400000">
        <a:off x="1420874" y="2580638"/>
        <a:ext cx="370652" cy="466308"/>
      </dsp:txXfrm>
    </dsp:sp>
    <dsp:sp modelId="{0D270BAA-DBDD-4623-8B9A-45C016D5BA91}">
      <dsp:nvSpPr>
        <dsp:cNvPr id="0" name=""/>
        <dsp:cNvSpPr/>
      </dsp:nvSpPr>
      <dsp:spPr>
        <a:xfrm>
          <a:off x="317376" y="3060894"/>
          <a:ext cx="2577648" cy="103624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SmartWay Shippers commit to ship the majority of their goods with SmartWay Carriers</a:t>
          </a:r>
          <a:endParaRPr lang="en-US" sz="1500" b="1" kern="1200" dirty="0"/>
        </a:p>
      </dsp:txBody>
      <dsp:txXfrm>
        <a:off x="317376" y="3060894"/>
        <a:ext cx="2577648" cy="1036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313289-7856-46E1-961A-77F28D939886}">
      <dsp:nvSpPr>
        <dsp:cNvPr id="0" name=""/>
        <dsp:cNvSpPr/>
      </dsp:nvSpPr>
      <dsp:spPr>
        <a:xfrm>
          <a:off x="0" y="42073"/>
          <a:ext cx="8077200" cy="5756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Trucks</a:t>
          </a:r>
          <a:endParaRPr lang="en-US" sz="2400" kern="1200" dirty="0"/>
        </a:p>
      </dsp:txBody>
      <dsp:txXfrm>
        <a:off x="0" y="42073"/>
        <a:ext cx="8077200" cy="575639"/>
      </dsp:txXfrm>
    </dsp:sp>
    <dsp:sp modelId="{1465EA8A-BB95-44B5-8DD2-803691AD2829}">
      <dsp:nvSpPr>
        <dsp:cNvPr id="0" name=""/>
        <dsp:cNvSpPr/>
      </dsp:nvSpPr>
      <dsp:spPr>
        <a:xfrm>
          <a:off x="0" y="617713"/>
          <a:ext cx="8077200" cy="189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45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9 truck categories:</a:t>
          </a:r>
          <a:endParaRPr lang="en-US" sz="1900" kern="1200" dirty="0"/>
        </a:p>
      </dsp:txBody>
      <dsp:txXfrm>
        <a:off x="0" y="617713"/>
        <a:ext cx="8077200" cy="1894652"/>
      </dsp:txXfrm>
    </dsp:sp>
    <dsp:sp modelId="{893A3AD5-AC92-4398-BE6B-0B83BC4EFE9F}">
      <dsp:nvSpPr>
        <dsp:cNvPr id="0" name=""/>
        <dsp:cNvSpPr/>
      </dsp:nvSpPr>
      <dsp:spPr>
        <a:xfrm>
          <a:off x="0" y="2512366"/>
          <a:ext cx="8077200" cy="575639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Logistics</a:t>
          </a:r>
          <a:endParaRPr lang="en-US" sz="2400" kern="1200" dirty="0"/>
        </a:p>
      </dsp:txBody>
      <dsp:txXfrm>
        <a:off x="0" y="2512366"/>
        <a:ext cx="8077200" cy="575639"/>
      </dsp:txXfrm>
    </dsp:sp>
    <dsp:sp modelId="{0F67B3BF-0470-40B2-80C8-34E5A2EC3246}">
      <dsp:nvSpPr>
        <dsp:cNvPr id="0" name=""/>
        <dsp:cNvSpPr/>
      </dsp:nvSpPr>
      <dsp:spPr>
        <a:xfrm>
          <a:off x="0" y="3157126"/>
          <a:ext cx="8077200" cy="575639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Multimodal Carriers</a:t>
          </a:r>
          <a:endParaRPr lang="en-US" sz="2400" kern="1200" dirty="0"/>
        </a:p>
      </dsp:txBody>
      <dsp:txXfrm>
        <a:off x="0" y="3157126"/>
        <a:ext cx="8077200" cy="575639"/>
      </dsp:txXfrm>
    </dsp:sp>
    <dsp:sp modelId="{033DFB0E-0F5C-4464-B98A-18773C482DFE}">
      <dsp:nvSpPr>
        <dsp:cNvPr id="0" name=""/>
        <dsp:cNvSpPr/>
      </dsp:nvSpPr>
      <dsp:spPr>
        <a:xfrm>
          <a:off x="0" y="3801886"/>
          <a:ext cx="8077200" cy="57563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Shippers</a:t>
          </a:r>
          <a:endParaRPr lang="en-US" sz="2400" kern="1200" dirty="0"/>
        </a:p>
      </dsp:txBody>
      <dsp:txXfrm>
        <a:off x="0" y="3801886"/>
        <a:ext cx="8077200" cy="575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13B6706-C585-4750-8452-706DB1EC1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E1B72C2-633C-4081-85D5-E107B0315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17C1D-F001-404B-8D5B-8AD3BF38A04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D61B3-88CB-428E-BBB3-805022DFCB1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B72C2-633C-4081-85D5-E107B03154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7865B-E660-4A66-92CE-9AA94A7B3CA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C9ADF-E8CC-4B81-980C-6C95C83885E4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87388"/>
            <a:ext cx="4673600" cy="35052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4" y="4420633"/>
            <a:ext cx="5137714" cy="418822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2A4D2-68E2-4078-94B0-1BF8C6AAC136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8013"/>
            <a:ext cx="5611812" cy="417988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endParaRPr lang="en-US" sz="8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C6C13-B363-415B-ABBD-CA6939A3080F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4839"/>
            <a:ext cx="5608638" cy="4184650"/>
          </a:xfrm>
          <a:noFill/>
          <a:ln/>
        </p:spPr>
        <p:txBody>
          <a:bodyPr lIns="93166" tIns="46584" rIns="93166" bIns="46584"/>
          <a:lstStyle/>
          <a:p>
            <a:pPr marL="365105" indent="-28256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US" sz="2000" dirty="0" smtClean="0"/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6" tIns="46584" rIns="93166" bIns="46584" anchor="b"/>
          <a:lstStyle/>
          <a:p>
            <a:pPr algn="r" defTabSz="931811">
              <a:spcBef>
                <a:spcPct val="0"/>
              </a:spcBef>
            </a:pPr>
            <a:fld id="{32FCE303-09E4-4C6F-8302-E701C91EA335}" type="slidenum">
              <a:rPr lang="en-US" sz="1200"/>
              <a:pPr algn="r" defTabSz="931811">
                <a:spcBef>
                  <a:spcPct val="0"/>
                </a:spcBef>
              </a:pPr>
              <a:t>24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B72C2-633C-4081-85D5-E107B031541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B72C2-633C-4081-85D5-E107B031541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7050" cy="41830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7865B-E660-4A66-92CE-9AA94A7B3CA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B72C2-633C-4081-85D5-E107B031541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D61B3-88CB-428E-BBB3-805022DFCB1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B72C2-633C-4081-85D5-E107B03154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B72C2-633C-4081-85D5-E107B03154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B72C2-633C-4081-85D5-E107B031541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F8AE26-5F19-4348-B44A-C4EB41585EB7}" type="datetime1">
              <a:rPr lang="en-US" smtClean="0"/>
              <a:pPr>
                <a:defRPr/>
              </a:pPr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C53A0-25E7-414F-A2EE-B9DA1E50DF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E6807-2F99-4CE8-BF62-A5D847FB1806}" type="datetime1">
              <a:rPr lang="en-US" smtClean="0"/>
              <a:pPr>
                <a:defRPr/>
              </a:pPr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0E4DD-B875-42DE-B16B-749E6DED6A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E92978-8E4A-4B5B-A090-FAD1AF64F867}" type="datetime1">
              <a:rPr lang="en-US" smtClean="0"/>
              <a:pPr>
                <a:defRPr/>
              </a:pPr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E9D47-FDA2-4B96-A1A6-666D99A3B4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585C29-976C-45C6-BB24-09AD3B2C31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B396E-4EE0-4561-BC53-9811F28C7BD9}" type="datetime1">
              <a:rPr lang="en-US" smtClean="0"/>
              <a:pPr>
                <a:defRPr/>
              </a:pPr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599F2-6896-4859-87CC-4E10047CB4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F84D9-075D-4F58-A9FE-5EC02D7AC338}" type="datetime1">
              <a:rPr lang="en-US" smtClean="0"/>
              <a:pPr>
                <a:defRPr/>
              </a:pPr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A4E51-9987-46EB-BA7A-BF97B5DF29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C69355-3B6E-4BE9-8466-DFC5D9DFF277}" type="datetime1">
              <a:rPr lang="en-US" smtClean="0"/>
              <a:pPr>
                <a:defRPr/>
              </a:pPr>
              <a:t>4/18/2012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89F61-B3E0-4601-97CA-04728FAFB2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E1292-47C5-4340-9F37-A751F0EA5CDA}" type="datetime1">
              <a:rPr lang="en-US" smtClean="0"/>
              <a:pPr>
                <a:defRPr/>
              </a:pPr>
              <a:t>4/18/2012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A46C6-365B-49A0-B866-C5C8FE1321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35F732-8ACB-47C4-9D33-FBB503637E5B}" type="datetime1">
              <a:rPr lang="en-US" smtClean="0"/>
              <a:pPr>
                <a:defRPr/>
              </a:pPr>
              <a:t>4/18/2012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BADD6-8A19-4000-A67E-2C2DAE8C2ED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19B2F-7C75-4E70-AF08-40FC0057801B}" type="datetime1">
              <a:rPr lang="en-US" smtClean="0"/>
              <a:pPr>
                <a:defRPr/>
              </a:pPr>
              <a:t>4/18/2012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77AF7-8449-4AB7-ADCE-8A7048BAD5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39DDAC-AC41-4E2D-A2E5-3B736760C2B6}" type="datetime1">
              <a:rPr lang="en-US" smtClean="0"/>
              <a:pPr>
                <a:defRPr/>
              </a:pPr>
              <a:t>4/18/2012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AAAD-C94E-4B2A-92BA-9168A9475A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99DA4-0444-4804-8529-1BA1C3540FD8}" type="datetime1">
              <a:rPr lang="en-US" smtClean="0"/>
              <a:pPr>
                <a:defRPr/>
              </a:pPr>
              <a:t>4/18/2012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B192A-3C40-4002-84E6-AA45DA29FD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EB74F5-E6A8-44EF-BF26-0D9C1CA9DAE5}" type="datetime1">
              <a:rPr lang="en-US" smtClean="0"/>
              <a:pPr>
                <a:defRPr/>
              </a:pPr>
              <a:t>4/18/2012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CA4D05-6893-42B5-B2A4-E3B44226D4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14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www.worldtrademag.com/CDA/Articles/Cover_Story/BNP_GUID_9-5-2006_A_10000000000000142213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smartway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7848600" cy="1371600"/>
          </a:xfrm>
        </p:spPr>
        <p:txBody>
          <a:bodyPr>
            <a:normAutofit fontScale="90000"/>
          </a:bodyPr>
          <a:lstStyle/>
          <a:p>
            <a:pPr lvl="0" eaLnBrk="1" hangingPunct="1"/>
            <a:r>
              <a:rPr lang="en-US" dirty="0" smtClean="0">
                <a:latin typeface="Arial" charset="0"/>
                <a:cs typeface="Arial" charset="0"/>
              </a:rPr>
              <a:t>U.S. EPA SmartWay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Transport Partnership</a:t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100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lvl="0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US DOT </a:t>
            </a:r>
          </a:p>
          <a:p>
            <a:pPr lvl="0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Talking Freight</a:t>
            </a:r>
          </a:p>
          <a:p>
            <a:pPr lvl="0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Denise Kearns</a:t>
            </a:r>
          </a:p>
          <a:p>
            <a:pPr lvl="0"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April 18, 2011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715000"/>
            <a:ext cx="3163172" cy="8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pa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334000"/>
            <a:ext cx="1308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620000" cy="990600"/>
          </a:xfrm>
        </p:spPr>
        <p:txBody>
          <a:bodyPr/>
          <a:lstStyle/>
          <a:p>
            <a:r>
              <a:rPr lang="en-US" dirty="0" smtClean="0"/>
              <a:t>Some of SmartWay’s Partners </a:t>
            </a:r>
            <a:endParaRPr lang="en-US" dirty="0"/>
          </a:p>
        </p:txBody>
      </p:sp>
      <p:pic>
        <p:nvPicPr>
          <p:cNvPr id="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029200"/>
            <a:ext cx="3000000" cy="13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286000"/>
            <a:ext cx="158095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5029200"/>
            <a:ext cx="2585940" cy="125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362200"/>
            <a:ext cx="2590800" cy="131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3505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23622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352800" y="43434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  <a:tab pos="2857500" algn="l"/>
                <a:tab pos="48006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U.S. General Services Administration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  <a:tab pos="2857500" algn="l"/>
                <a:tab pos="48006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Freight Transportation Management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3200400"/>
            <a:ext cx="1743075" cy="91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5181600"/>
            <a:ext cx="2286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6248399"/>
            <a:ext cx="1657787" cy="44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6200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Program Achievements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61440-DFC6-48E5-A610-8C9D9C3BB43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399"/>
            <a:ext cx="1657787" cy="44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2514600"/>
            <a:ext cx="7467600" cy="266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1" lang="en-US" sz="2800" dirty="0" smtClean="0">
                <a:latin typeface="+mn-lt"/>
              </a:rPr>
              <a:t>Since 2004, SmartWay Partners have saved:  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</a:pPr>
            <a:endParaRPr kumimoji="1" lang="en-US" sz="200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1" lang="en-US" sz="2000" dirty="0" smtClean="0">
                <a:latin typeface="+mn-lt"/>
              </a:rPr>
              <a:t>-	16.5 million metric tons of CO2    	 - 235,000 tons </a:t>
            </a:r>
            <a:r>
              <a:rPr kumimoji="1" lang="en-US" sz="2000" dirty="0" err="1" smtClean="0">
                <a:latin typeface="+mn-lt"/>
              </a:rPr>
              <a:t>NOx</a:t>
            </a:r>
            <a:endParaRPr kumimoji="1" lang="en-US" sz="200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1" lang="en-US" sz="2000" dirty="0" smtClean="0">
                <a:latin typeface="+mn-lt"/>
              </a:rPr>
              <a:t>-	9,000 tons PM 		         	 - </a:t>
            </a:r>
            <a:r>
              <a:rPr lang="en-US" sz="2000" dirty="0" smtClean="0">
                <a:latin typeface="+mn-lt"/>
              </a:rPr>
              <a:t>50 million barrels of oil </a:t>
            </a:r>
            <a:endParaRPr kumimoji="1" lang="en-US" sz="2000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1" lang="en-US" sz="2000" dirty="0" smtClean="0">
                <a:latin typeface="+mn-lt"/>
              </a:rPr>
              <a:t>-	$6.1 billion dollars in fuel costs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</a:pPr>
            <a:endParaRPr kumimoji="1" lang="en-US" sz="1800" dirty="0" smtClean="0"/>
          </a:p>
          <a:p>
            <a:pPr marL="742950" lvl="1" indent="-285750" algn="ctr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kumimoji="1" lang="en-US" sz="1800" i="1" dirty="0" smtClean="0"/>
              <a:t>Equivalent to taking over 3 million cars off the road for 1 year</a:t>
            </a:r>
            <a:endParaRPr kumimoji="1" lang="en-US" sz="18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3D419-7DA4-4299-8754-41A07E4563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 </a:t>
            </a:r>
            <a:endParaRPr lang="en-US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0"/>
            <a:ext cx="1943972" cy="51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13716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 Program Elements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1828800"/>
            <a:ext cx="5562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1" i="0" dirty="0">
                <a:latin typeface="+mn-lt"/>
              </a:rPr>
              <a:t>Partnership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i="0" dirty="0" smtClean="0">
                <a:latin typeface="+mn-lt"/>
              </a:rPr>
              <a:t>Tools to assess</a:t>
            </a:r>
            <a:r>
              <a:rPr lang="en-US" sz="1800" i="0" dirty="0">
                <a:latin typeface="+mn-lt"/>
              </a:rPr>
              <a:t>, benchmark and track emissions 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i="0" dirty="0" smtClean="0">
                <a:latin typeface="+mn-lt"/>
              </a:rPr>
              <a:t>Technical support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i="0" dirty="0" smtClean="0">
                <a:latin typeface="+mn-lt"/>
              </a:rPr>
              <a:t>Web-enabled performance assessments</a:t>
            </a:r>
            <a:endParaRPr lang="en-US" sz="900" i="0" dirty="0">
              <a:latin typeface="+mn-lt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</a:pPr>
            <a:endParaRPr lang="en-US" sz="1000" b="1" i="0" dirty="0" smtClean="0">
              <a:latin typeface="+mn-lt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1" i="0" dirty="0" smtClean="0">
                <a:latin typeface="+mn-lt"/>
              </a:rPr>
              <a:t>Technology </a:t>
            </a:r>
            <a:r>
              <a:rPr lang="en-US" sz="2000" b="1" i="0" dirty="0">
                <a:latin typeface="+mn-lt"/>
              </a:rPr>
              <a:t>Program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i="0" dirty="0" smtClean="0">
                <a:latin typeface="+mn-lt"/>
              </a:rPr>
              <a:t>Testing and verification </a:t>
            </a:r>
            <a:r>
              <a:rPr lang="en-US" sz="1800" i="0" dirty="0">
                <a:latin typeface="+mn-lt"/>
              </a:rPr>
              <a:t>program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i="0" dirty="0">
                <a:latin typeface="+mn-lt"/>
              </a:rPr>
              <a:t>SmartWay Tractor/Trailer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i="0" dirty="0">
                <a:latin typeface="+mn-lt"/>
              </a:rPr>
              <a:t>SmartWay-verified </a:t>
            </a:r>
            <a:r>
              <a:rPr lang="en-US" sz="1800" i="0" dirty="0" smtClean="0">
                <a:latin typeface="+mn-lt"/>
              </a:rPr>
              <a:t>technologies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</a:pPr>
            <a:endParaRPr lang="en-US" sz="1800" i="0" dirty="0" smtClean="0">
              <a:latin typeface="+mn-lt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800" i="0" dirty="0">
              <a:latin typeface="+mn-lt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</a:pPr>
            <a:endParaRPr lang="en-US" sz="1000" b="1" i="0" dirty="0" smtClean="0">
              <a:latin typeface="+mn-lt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1600" i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4419600"/>
            <a:ext cx="548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1" i="0" dirty="0" smtClean="0">
                <a:latin typeface="+mn-lt"/>
              </a:rPr>
              <a:t>Outreach and Education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i="0" dirty="0" smtClean="0">
                <a:latin typeface="+mn-lt"/>
              </a:rPr>
              <a:t>Partner recognition </a:t>
            </a:r>
            <a:endParaRPr lang="en-US" sz="1800" dirty="0" smtClean="0">
              <a:latin typeface="+mn-lt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i="0" dirty="0" smtClean="0">
                <a:latin typeface="+mn-lt"/>
              </a:rPr>
              <a:t>Webinars, fact sheets, list </a:t>
            </a:r>
            <a:r>
              <a:rPr lang="en-US" sz="1800" i="0" dirty="0" err="1" smtClean="0">
                <a:latin typeface="+mn-lt"/>
              </a:rPr>
              <a:t>serv</a:t>
            </a:r>
            <a:r>
              <a:rPr lang="en-US" sz="1800" i="0" dirty="0" smtClean="0">
                <a:latin typeface="+mn-lt"/>
              </a:rPr>
              <a:t> workshops, events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1800" i="0" dirty="0" smtClean="0">
                <a:latin typeface="+mn-lt"/>
              </a:rPr>
              <a:t>Outreach – PSAs, media campaigns, events</a:t>
            </a:r>
            <a:endParaRPr lang="en-US" sz="700" i="0" dirty="0" smtClean="0">
              <a:latin typeface="+mn-lt"/>
            </a:endParaRPr>
          </a:p>
          <a:p>
            <a:pPr marL="2286000" lvl="4" indent="-457200" eaLnBrk="1" hangingPunct="1">
              <a:lnSpc>
                <a:spcPct val="80000"/>
              </a:lnSpc>
              <a:spcBef>
                <a:spcPct val="20000"/>
              </a:spcBef>
            </a:pPr>
            <a:endParaRPr lang="en-US" sz="1100" b="1" i="0" dirty="0" smtClean="0">
              <a:latin typeface="+mn-lt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600" i="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848600" cy="579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the Program Works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257800" y="1981200"/>
          <a:ext cx="30480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599F2-6896-4859-87CC-4E10047CB45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1143000" y="1981200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SmartWay Provides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Partner tools and resources to assess, track and reduce emissions and energy use</a:t>
            </a:r>
          </a:p>
          <a:p>
            <a:pPr marL="0" marR="0" lvl="1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 and identification of lower carbon strategies and technologies</a:t>
            </a:r>
          </a:p>
          <a:p>
            <a:pPr marL="0" marR="0" lvl="1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Recognition for top-performing partners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6096000"/>
            <a:ext cx="1943972" cy="51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BADD6-8A19-4000-A67E-2C2DAE8C2ED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SmartWay Tools Calculate Freight Emissions  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124200" y="2209800"/>
            <a:ext cx="2514600" cy="1066800"/>
            <a:chOff x="2209807" y="79926"/>
            <a:chExt cx="2194560" cy="1219200"/>
          </a:xfrm>
        </p:grpSpPr>
        <p:sp>
          <p:nvSpPr>
            <p:cNvPr id="21" name="Rounded Rectangle 20"/>
            <p:cNvSpPr/>
            <p:nvPr/>
          </p:nvSpPr>
          <p:spPr>
            <a:xfrm>
              <a:off x="2209807" y="79926"/>
              <a:ext cx="2194560" cy="1219200"/>
            </a:xfrm>
            <a:prstGeom prst="roundRect">
              <a:avLst>
                <a:gd name="adj" fmla="val 10000"/>
              </a:avLst>
            </a:pr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2" name="Rounded Rectangle 4"/>
            <p:cNvSpPr/>
            <p:nvPr/>
          </p:nvSpPr>
          <p:spPr>
            <a:xfrm>
              <a:off x="2245516" y="115635"/>
              <a:ext cx="2123142" cy="11477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Measure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24200" y="3810000"/>
            <a:ext cx="2514600" cy="1183491"/>
            <a:chOff x="2209807" y="1752599"/>
            <a:chExt cx="2194560" cy="1259691"/>
          </a:xfrm>
        </p:grpSpPr>
        <p:sp>
          <p:nvSpPr>
            <p:cNvPr id="24" name="Rounded Rectangle 23"/>
            <p:cNvSpPr/>
            <p:nvPr/>
          </p:nvSpPr>
          <p:spPr>
            <a:xfrm>
              <a:off x="2209807" y="1752599"/>
              <a:ext cx="2194560" cy="1219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245516" y="1864508"/>
              <a:ext cx="2123142" cy="114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Benchmark</a:t>
              </a:r>
              <a:endParaRPr lang="en-US" sz="32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24200" y="5486400"/>
            <a:ext cx="2667000" cy="1143000"/>
            <a:chOff x="2145261" y="3657599"/>
            <a:chExt cx="2223397" cy="1219200"/>
          </a:xfrm>
        </p:grpSpPr>
        <p:sp>
          <p:nvSpPr>
            <p:cNvPr id="27" name="Rounded Rectangle 26"/>
            <p:cNvSpPr/>
            <p:nvPr/>
          </p:nvSpPr>
          <p:spPr>
            <a:xfrm>
              <a:off x="2145261" y="3657599"/>
              <a:ext cx="2194560" cy="12192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2245516" y="3693308"/>
              <a:ext cx="2123142" cy="114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Improve</a:t>
              </a:r>
              <a:endParaRPr lang="en-US" sz="3200" kern="1200" dirty="0"/>
            </a:p>
          </p:txBody>
        </p:sp>
      </p:grpSp>
      <p:sp>
        <p:nvSpPr>
          <p:cNvPr id="32" name="Down Arrow 31"/>
          <p:cNvSpPr/>
          <p:nvPr/>
        </p:nvSpPr>
        <p:spPr bwMode="auto">
          <a:xfrm>
            <a:off x="4114800" y="3276600"/>
            <a:ext cx="5334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4191000" y="5029200"/>
            <a:ext cx="533400" cy="457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399"/>
            <a:ext cx="1657787" cy="44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543800" cy="427038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are 12 categories of Partners in SmartWay that report data to EPA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22098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00400" y="2895600"/>
          <a:ext cx="4191000" cy="1737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95500"/>
                <a:gridCol w="2095500"/>
              </a:tblGrid>
              <a:tr h="150876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Dray</a:t>
                      </a:r>
                    </a:p>
                    <a:p>
                      <a:pPr lvl="0"/>
                      <a:r>
                        <a:rPr lang="en-US" dirty="0" smtClean="0"/>
                        <a:t>Flatbed</a:t>
                      </a:r>
                    </a:p>
                    <a:p>
                      <a:pPr lvl="0"/>
                      <a:r>
                        <a:rPr lang="en-US" dirty="0" smtClean="0"/>
                        <a:t>LTL Dry Van</a:t>
                      </a:r>
                    </a:p>
                    <a:p>
                      <a:pPr lvl="0"/>
                      <a:r>
                        <a:rPr lang="en-US" dirty="0" smtClean="0"/>
                        <a:t>Mixed</a:t>
                      </a:r>
                    </a:p>
                    <a:p>
                      <a:pPr lvl="0"/>
                      <a:r>
                        <a:rPr lang="en-US" dirty="0" smtClean="0"/>
                        <a:t>Package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Refrigerated</a:t>
                      </a:r>
                    </a:p>
                    <a:p>
                      <a:pPr lvl="0"/>
                      <a:r>
                        <a:rPr lang="en-US" dirty="0" smtClean="0"/>
                        <a:t>Specialized</a:t>
                      </a:r>
                    </a:p>
                    <a:p>
                      <a:pPr lvl="0"/>
                      <a:r>
                        <a:rPr lang="en-US" dirty="0" smtClean="0"/>
                        <a:t>Tanker</a:t>
                      </a:r>
                    </a:p>
                    <a:p>
                      <a:pPr lvl="0"/>
                      <a:r>
                        <a:rPr lang="en-US" dirty="0" smtClean="0"/>
                        <a:t>Truckload dry van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43000"/>
            <a:ext cx="79248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SmartWay Carrier Data Collection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>
          <a:xfrm>
            <a:off x="533400" y="2133600"/>
            <a:ext cx="792480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Partners submit data annually by filling out one of the following carrier tools: </a:t>
            </a:r>
          </a:p>
          <a:p>
            <a:pPr marL="971550" lvl="1" indent="-571500">
              <a:buFontTx/>
              <a:buChar char="•"/>
            </a:pPr>
            <a:r>
              <a:rPr lang="en-US" sz="1800" dirty="0" smtClean="0"/>
              <a:t>Truck tool (TT)</a:t>
            </a:r>
          </a:p>
          <a:p>
            <a:pPr marL="971550" lvl="1" indent="-571500">
              <a:buFontTx/>
              <a:buChar char="•"/>
            </a:pPr>
            <a:r>
              <a:rPr lang="en-US" sz="1800" dirty="0" smtClean="0"/>
              <a:t>Multimodal tool (MMT) for truck companies that use truck and rail</a:t>
            </a:r>
          </a:p>
          <a:p>
            <a:pPr marL="971550" lvl="1" indent="-571500">
              <a:buFontTx/>
              <a:buChar char="•"/>
            </a:pPr>
            <a:r>
              <a:rPr lang="en-US" sz="1800" dirty="0" smtClean="0"/>
              <a:t>Logistics tool (LT) for third party providers</a:t>
            </a:r>
          </a:p>
          <a:p>
            <a:pPr marL="571500" indent="-57150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400" dirty="0" smtClean="0"/>
              <a:t>Data Collected </a:t>
            </a:r>
          </a:p>
          <a:p>
            <a:pPr marL="971550" lvl="1" indent="-571500">
              <a:buFontTx/>
              <a:buChar char="•"/>
            </a:pPr>
            <a:r>
              <a:rPr lang="en-US" sz="1800" dirty="0" smtClean="0"/>
              <a:t>Gallons by fuel type, total miles, revenue miles, empty miles </a:t>
            </a:r>
          </a:p>
          <a:p>
            <a:pPr marL="971550" lvl="1" indent="-571500">
              <a:buFontTx/>
              <a:buChar char="•"/>
            </a:pPr>
            <a:r>
              <a:rPr lang="en-US" sz="1800" dirty="0" smtClean="0"/>
              <a:t>Average payload, ton-miles, average volume, trailer usage and capacities, short </a:t>
            </a:r>
            <a:r>
              <a:rPr lang="en-US" sz="1800" i="1" dirty="0" smtClean="0"/>
              <a:t>vs.</a:t>
            </a:r>
            <a:r>
              <a:rPr lang="en-US" sz="1800" dirty="0" smtClean="0"/>
              <a:t> long haul</a:t>
            </a:r>
          </a:p>
          <a:p>
            <a:pPr marL="971550" lvl="1" indent="-571500">
              <a:buFontTx/>
              <a:buChar char="•"/>
            </a:pPr>
            <a:r>
              <a:rPr lang="en-US" sz="1800" dirty="0" smtClean="0"/>
              <a:t>Numbers of trucks by class and model year, duty cycle: urban/highway, average speeds, idle time, PM reduction strategies</a:t>
            </a:r>
          </a:p>
          <a:p>
            <a:pPr marL="971550" lvl="1" indent="-571500">
              <a:buFontTx/>
              <a:buChar char="•"/>
            </a:pPr>
            <a:r>
              <a:rPr lang="en-US" sz="1800" dirty="0" smtClean="0"/>
              <a:t>Fleet type, operational and equipment type, executive contact information , commodities hauled</a:t>
            </a:r>
          </a:p>
          <a:p>
            <a:pPr marL="971550" lvl="1" indent="-571500">
              <a:buFontTx/>
              <a:buChar char="•"/>
            </a:pPr>
            <a:r>
              <a:rPr lang="en-US" sz="1800" dirty="0" smtClean="0"/>
              <a:t>Sources of data: ECM, telematics, etc.</a:t>
            </a:r>
          </a:p>
          <a:p>
            <a:pPr marL="971550" lvl="1" indent="-571500">
              <a:buFontTx/>
              <a:buChar char="•"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971550" lvl="1" indent="-571500">
              <a:buFontTx/>
              <a:buChar char="•"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971550" lvl="1" indent="-571500">
              <a:buFontTx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971550" lvl="1" indent="-571500">
              <a:buFontTx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571500" indent="-571500">
              <a:buNone/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5C29-976C-45C6-BB24-09AD3B2C31D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524000" cy="4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772400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How Shippers Use Carrier Data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>
          <a:xfrm>
            <a:off x="838200" y="1676400"/>
            <a:ext cx="7924800" cy="4724400"/>
          </a:xfrm>
        </p:spPr>
        <p:txBody>
          <a:bodyPr>
            <a:normAutofit lnSpcReduction="10000"/>
          </a:bodyPr>
          <a:lstStyle/>
          <a:p>
            <a:pPr marL="576072" indent="-576072">
              <a:spcBef>
                <a:spcPts val="0"/>
              </a:spcBef>
            </a:pPr>
            <a:r>
              <a:rPr lang="en-US" sz="2400" dirty="0" smtClean="0"/>
              <a:t>To make informed carrier selection </a:t>
            </a:r>
            <a:r>
              <a:rPr lang="en-US" sz="2400" i="1" dirty="0" smtClean="0"/>
              <a:t>via</a:t>
            </a:r>
            <a:r>
              <a:rPr lang="en-US" sz="2400" dirty="0" smtClean="0"/>
              <a:t> SmartWay’s carrier fleet rating approaches</a:t>
            </a:r>
          </a:p>
          <a:p>
            <a:pPr marL="576072" indent="-576072">
              <a:spcBef>
                <a:spcPts val="0"/>
              </a:spcBef>
              <a:buFont typeface="Wingdings" pitchFamily="2" charset="2"/>
              <a:buChar char="Ø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576072" indent="-576072">
              <a:spcBef>
                <a:spcPts val="0"/>
              </a:spcBef>
              <a:buFont typeface="Wingdings" pitchFamily="2" charset="2"/>
              <a:buChar char="Ø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576072" indent="-576072">
              <a:spcBef>
                <a:spcPts val="0"/>
              </a:spcBef>
              <a:buFont typeface="Wingdings" pitchFamily="2" charset="2"/>
              <a:buChar char="Ø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576072" indent="-576072">
              <a:spcBef>
                <a:spcPts val="0"/>
              </a:spcBef>
              <a:buFont typeface="Wingdings" pitchFamily="2" charset="2"/>
              <a:buChar char="Ø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576072" indent="-576072">
              <a:spcBef>
                <a:spcPts val="0"/>
              </a:spcBef>
              <a:buFont typeface="Wingdings" pitchFamily="2" charset="2"/>
              <a:buChar char="Ø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576072" indent="-576072">
              <a:spcBef>
                <a:spcPts val="0"/>
              </a:spcBef>
              <a:buFont typeface="Wingdings" pitchFamily="2" charset="2"/>
              <a:buChar char="Ø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576072" indent="-576072">
              <a:spcBef>
                <a:spcPts val="0"/>
              </a:spcBef>
              <a:buFont typeface="Wingdings" pitchFamily="2" charset="2"/>
              <a:buChar char="Ø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576072" indent="-576072">
              <a:spcBef>
                <a:spcPts val="0"/>
              </a:spcBef>
              <a:buFont typeface="Wingdings" pitchFamily="2" charset="2"/>
              <a:buChar char="Ø"/>
            </a:pPr>
            <a:endParaRPr lang="en-US" sz="2400" dirty="0" smtClean="0"/>
          </a:p>
          <a:p>
            <a:pPr marL="576072" indent="-576072">
              <a:spcBef>
                <a:spcPts val="0"/>
              </a:spcBef>
            </a:pPr>
            <a:r>
              <a:rPr lang="en-US" sz="2400" dirty="0" smtClean="0"/>
              <a:t>Shippers submit data in shipper tool to assess and track emissions and carbon footprint</a:t>
            </a:r>
          </a:p>
          <a:p>
            <a:pPr marL="976122" lvl="1" indent="-576072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00" dirty="0" smtClean="0"/>
              <a:t>	Enables shippers to respond to customer, shareholder, and corporate needs for energy &amp; environmental benchmarking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5C29-976C-45C6-BB24-09AD3B2C31D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>
            <a:off x="2819400" y="3657600"/>
            <a:ext cx="533400" cy="3810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5943600" y="3657600"/>
            <a:ext cx="533400" cy="3810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200400"/>
            <a:ext cx="152524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781800" y="2667000"/>
            <a:ext cx="1304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291F6F"/>
                </a:solidFill>
              </a:rPr>
              <a:t>Shipper Tool</a:t>
            </a:r>
            <a:endParaRPr lang="en-US" sz="1600" b="1" dirty="0">
              <a:solidFill>
                <a:srgbClr val="291F6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0" y="2743200"/>
            <a:ext cx="1754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91F6F"/>
                </a:solidFill>
              </a:rPr>
              <a:t>Carrier Tool Data</a:t>
            </a:r>
            <a:endParaRPr lang="en-US" sz="1600" b="1" dirty="0">
              <a:solidFill>
                <a:srgbClr val="291F6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62008" y="2743200"/>
            <a:ext cx="251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91F6F"/>
                </a:solidFill>
              </a:rPr>
              <a:t>Eight Emissions &amp;</a:t>
            </a:r>
          </a:p>
          <a:p>
            <a:pPr algn="ctr"/>
            <a:r>
              <a:rPr lang="en-US" sz="1400" b="1" dirty="0" smtClean="0">
                <a:solidFill>
                  <a:srgbClr val="291F6F"/>
                </a:solidFill>
              </a:rPr>
              <a:t> Performance Ranking per Fleet</a:t>
            </a:r>
            <a:endParaRPr lang="en-US" sz="1400" b="1" dirty="0">
              <a:solidFill>
                <a:srgbClr val="291F6F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1970" y="3429000"/>
            <a:ext cx="236543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2004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24600"/>
            <a:ext cx="1524000" cy="4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66800"/>
            <a:ext cx="7924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Sample of Publicly Available Report</a:t>
            </a:r>
            <a:endParaRPr lang="en-US" sz="3600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5C29-976C-45C6-BB24-09AD3B2C31D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51054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Performance Ranking Information published weekly www.epa.gov/smartway</a:t>
            </a:r>
            <a:r>
              <a:rPr lang="en-US" sz="16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87567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24600"/>
            <a:ext cx="1524000" cy="4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-76200" y="838200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EPA Testing and Technology Programs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3A718F-EA26-4C20-B94C-042DC5AF57C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0" y="1676400"/>
            <a:ext cx="685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+mn-lt"/>
                <a:ea typeface="+mn-ea"/>
              </a:rPr>
              <a:t>New </a:t>
            </a:r>
            <a:r>
              <a:rPr lang="en-US" sz="1800" b="1" kern="0" dirty="0">
                <a:latin typeface="+mn-lt"/>
                <a:ea typeface="+mn-ea"/>
              </a:rPr>
              <a:t>Technology Assessment Center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800" b="1" kern="0" dirty="0">
                <a:latin typeface="+mn-lt"/>
                <a:ea typeface="+mn-ea"/>
              </a:rPr>
              <a:t>	</a:t>
            </a:r>
            <a:r>
              <a:rPr lang="en-US" sz="1800" kern="0" dirty="0">
                <a:latin typeface="+mn-lt"/>
                <a:ea typeface="+mn-ea"/>
              </a:rPr>
              <a:t>(TAC) </a:t>
            </a:r>
            <a:r>
              <a:rPr lang="en-US" sz="1800" kern="0" dirty="0" smtClean="0">
                <a:latin typeface="+mn-lt"/>
                <a:ea typeface="+mn-ea"/>
              </a:rPr>
              <a:t>integrates expertise from EPA SmartWay and National Clean Diesel technology </a:t>
            </a:r>
            <a:r>
              <a:rPr lang="en-US" sz="1800" kern="0" dirty="0">
                <a:latin typeface="+mn-lt"/>
                <a:ea typeface="+mn-ea"/>
              </a:rPr>
              <a:t>programs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900" kern="0" dirty="0">
                <a:latin typeface="+mn-lt"/>
                <a:ea typeface="+mn-ea"/>
              </a:rPr>
              <a:t>		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 smtClean="0">
                <a:latin typeface="+mn-lt"/>
                <a:ea typeface="+mn-ea"/>
              </a:rPr>
              <a:t>Provides comprehensive </a:t>
            </a:r>
            <a:r>
              <a:rPr lang="en-US" sz="1800" kern="0" dirty="0">
                <a:latin typeface="+mn-lt"/>
                <a:ea typeface="+mn-ea"/>
              </a:rPr>
              <a:t>approach to reducing emissions (criteria and GHG) from HD fleets.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lang="en-US" sz="1800" kern="0" dirty="0">
              <a:latin typeface="+mn-lt"/>
              <a:ea typeface="+mn-ea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1600" kern="0" dirty="0">
              <a:latin typeface="+mn-lt"/>
              <a:ea typeface="+mn-e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3429000"/>
            <a:ext cx="762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9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 smtClean="0">
                <a:latin typeface="+mn-lt"/>
                <a:ea typeface="+mn-ea"/>
              </a:rPr>
              <a:t>Overseas research</a:t>
            </a:r>
            <a:r>
              <a:rPr lang="en-US" sz="1800" kern="0" dirty="0">
                <a:latin typeface="+mn-lt"/>
                <a:ea typeface="+mn-ea"/>
              </a:rPr>
              <a:t>, test and evaluate emission and fuel-saving technologies and strategies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  <a:ea typeface="+mn-ea"/>
              </a:rPr>
              <a:t>Wide-range of applications including long-haul tractor-trailers, off-road equipment, marine, and rail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  <a:ea typeface="+mn-ea"/>
              </a:rPr>
              <a:t>Wide-range of technologies including emission controls (</a:t>
            </a:r>
            <a:r>
              <a:rPr lang="en-US" sz="1600" kern="0" dirty="0" err="1">
                <a:latin typeface="+mn-lt"/>
                <a:ea typeface="+mn-ea"/>
              </a:rPr>
              <a:t>e.g</a:t>
            </a:r>
            <a:r>
              <a:rPr lang="en-US" sz="1600" kern="0" dirty="0">
                <a:latin typeface="+mn-lt"/>
                <a:ea typeface="+mn-ea"/>
              </a:rPr>
              <a:t>,. diesel particulate filters, oxidation catalysts), idle reduction, low rolling resistance tires, and aerodynamics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900" kern="0" dirty="0">
              <a:latin typeface="+mn-lt"/>
              <a:ea typeface="+mn-ea"/>
            </a:endParaRPr>
          </a:p>
          <a:p>
            <a:pPr marL="800100" lvl="1" indent="-342900">
              <a:spcBef>
                <a:spcPct val="20000"/>
              </a:spcBef>
              <a:defRPr/>
            </a:pPr>
            <a:endParaRPr lang="en-US" sz="1800" kern="0" dirty="0">
              <a:latin typeface="+mn-lt"/>
              <a:ea typeface="+mn-ea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sz="1600" kern="0" dirty="0">
              <a:latin typeface="+mn-lt"/>
              <a:ea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524000" cy="4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20000" cy="990600"/>
          </a:xfrm>
        </p:spPr>
        <p:txBody>
          <a:bodyPr/>
          <a:lstStyle/>
          <a:p>
            <a:r>
              <a:rPr lang="en-US" dirty="0" smtClean="0"/>
              <a:t>Today’s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057400"/>
            <a:ext cx="6781800" cy="39624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Why sustainable freight?  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Environmental  &amp; economic drivers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EPA SmartWay approach and objectives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Public-private partnership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Save fuel, energy and the environment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EPA SmartWay tools &amp; resources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Carbon tracking &amp; Performance assessment tools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Technology Verification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Partner Recognition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Going forward   </a:t>
            </a:r>
          </a:p>
          <a:p>
            <a:pPr>
              <a:buNone/>
            </a:pPr>
            <a:endParaRPr lang="en-US" sz="1800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599F2-6896-4859-87CC-4E10047CB45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0"/>
            <a:ext cx="1943972" cy="51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599F2-6896-4859-87CC-4E10047CB45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EPA Testing and Technology Programs</a:t>
            </a:r>
          </a:p>
        </p:txBody>
      </p:sp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533400" y="2209800"/>
            <a:ext cx="7391400" cy="358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Verifies technologies, develops testing protocols and assessment tools</a:t>
            </a:r>
          </a:p>
          <a:p>
            <a:endParaRPr lang="en-US" sz="2400" dirty="0" smtClean="0"/>
          </a:p>
          <a:p>
            <a:r>
              <a:rPr lang="en-US" sz="2400" dirty="0" smtClean="0"/>
              <a:t>Provides technical expertise </a:t>
            </a:r>
          </a:p>
          <a:p>
            <a:pPr lvl="1"/>
            <a:r>
              <a:rPr lang="en-US" sz="2000" dirty="0" smtClean="0"/>
              <a:t>Other federal programs,</a:t>
            </a:r>
          </a:p>
          <a:p>
            <a:pPr lvl="1"/>
            <a:r>
              <a:rPr lang="en-US" sz="2000" dirty="0" smtClean="0"/>
              <a:t>Academia,</a:t>
            </a:r>
          </a:p>
          <a:p>
            <a:pPr lvl="1"/>
            <a:r>
              <a:rPr lang="en-US" sz="2000" dirty="0" smtClean="0"/>
              <a:t>Technical groups (SAE, TMC) </a:t>
            </a:r>
          </a:p>
          <a:p>
            <a:pPr lvl="1"/>
            <a:r>
              <a:rPr lang="en-US" sz="2000" dirty="0" smtClean="0"/>
              <a:t>EPA’s new vehicles emissions and legacy fleet programs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524000" cy="4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467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/>
              <a:t>SmartWay Recognition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2057400"/>
            <a:ext cx="7696200" cy="4343400"/>
          </a:xfrm>
        </p:spPr>
        <p:txBody>
          <a:bodyPr/>
          <a:lstStyle/>
          <a:p>
            <a:r>
              <a:rPr lang="en-US" sz="2800" dirty="0" smtClean="0"/>
              <a:t>Recognize SmartWay industry leaders with awards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Highlight accomplishments of outstanding SmartWay Transport Partners 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Partners market that they are awardees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/>
              <a:t>EPA acknowledges award winners</a:t>
            </a:r>
          </a:p>
          <a:p>
            <a:r>
              <a:rPr lang="en-US" sz="2800" dirty="0" smtClean="0"/>
              <a:t>Publicize SmartWay program results</a:t>
            </a:r>
          </a:p>
          <a:p>
            <a:r>
              <a:rPr lang="en-US" sz="2800" dirty="0" smtClean="0"/>
              <a:t>Case Studies/Partner Profiles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en-US" sz="1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24600"/>
            <a:ext cx="1524000" cy="4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381000" y="12954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endParaRPr lang="en-US" dirty="0">
              <a:latin typeface="Gill Sans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447800" y="838200"/>
            <a:ext cx="662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/>
              <a:t>Partner Recognition</a:t>
            </a:r>
            <a:endParaRPr lang="en-US" sz="3600" dirty="0" smtClean="0">
              <a:latin typeface="Gill Sans" pitchFamily="34" charset="0"/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133600"/>
            <a:ext cx="296726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0" y="5867400"/>
            <a:ext cx="23622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09800"/>
            <a:ext cx="303157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324600"/>
            <a:ext cx="1524000" cy="4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1000" y="10668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solidFill>
                <a:schemeClr val="tx1"/>
              </a:solidFill>
              <a:latin typeface="Gill Sans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" y="13716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dirty="0">
                <a:latin typeface="Tahoma" pitchFamily="34" charset="0"/>
              </a:rPr>
              <a:t>Public Service </a:t>
            </a:r>
            <a:r>
              <a:rPr lang="en-US" sz="3200" dirty="0" smtClean="0">
                <a:latin typeface="Tahoma" pitchFamily="34" charset="0"/>
              </a:rPr>
              <a:t>Campaign</a:t>
            </a:r>
            <a:endParaRPr lang="en-US" sz="3200" dirty="0">
              <a:latin typeface="Tahoma" pitchFamily="34" charset="0"/>
            </a:endParaRPr>
          </a:p>
          <a:p>
            <a:pPr algn="ctr" eaLnBrk="1" hangingPunct="1"/>
            <a:endParaRPr lang="en-US" sz="2800" dirty="0">
              <a:solidFill>
                <a:schemeClr val="tx2"/>
              </a:solidFill>
              <a:latin typeface="Gill Sans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201612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580" y="2057400"/>
            <a:ext cx="336042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WT0807Cove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2743200"/>
            <a:ext cx="19827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9292" y="1752600"/>
            <a:ext cx="221570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3657600"/>
            <a:ext cx="195103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76400" y="3810000"/>
            <a:ext cx="21097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6324600"/>
            <a:ext cx="1524000" cy="4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066800"/>
            <a:ext cx="7848600" cy="86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838200" y="1752600"/>
            <a:ext cx="7848600" cy="4953000"/>
          </a:xfrm>
        </p:spPr>
        <p:txBody>
          <a:bodyPr/>
          <a:lstStyle/>
          <a:p>
            <a:r>
              <a:rPr lang="en-US" sz="2400" dirty="0" smtClean="0"/>
              <a:t>Partnership </a:t>
            </a:r>
          </a:p>
          <a:p>
            <a:pPr lvl="1">
              <a:buNone/>
            </a:pPr>
            <a:r>
              <a:rPr lang="en-US" sz="2200" dirty="0" smtClean="0"/>
              <a:t>- </a:t>
            </a:r>
            <a:r>
              <a:rPr lang="en-US" sz="2000" dirty="0" smtClean="0"/>
              <a:t>	Continue to refine program tools to include more real world performance and enhance flexibility </a:t>
            </a:r>
          </a:p>
          <a:p>
            <a:pPr lvl="2">
              <a:buNone/>
            </a:pPr>
            <a:r>
              <a:rPr lang="en-US" sz="1800" dirty="0" smtClean="0"/>
              <a:t>- 	New system accounts for all carrier strategies as captured in overall efficiency</a:t>
            </a:r>
          </a:p>
          <a:p>
            <a:pPr lvl="2">
              <a:buNone/>
            </a:pPr>
            <a:r>
              <a:rPr lang="en-US" sz="1800" dirty="0" smtClean="0"/>
              <a:t>-	New tools allow greater customization (TL, LTL, dry van, flat  bed, etc.)</a:t>
            </a:r>
          </a:p>
          <a:p>
            <a:pPr lvl="2">
              <a:buNone/>
            </a:pPr>
            <a:endParaRPr lang="en-US" sz="1800" dirty="0" smtClean="0"/>
          </a:p>
          <a:p>
            <a:pPr eaLnBrk="1" hangingPunct="1"/>
            <a:r>
              <a:rPr lang="en-US" sz="2400" dirty="0" smtClean="0"/>
              <a:t>Broaden partnership to achieve more public/private benefits</a:t>
            </a:r>
          </a:p>
          <a:p>
            <a:pPr lvl="1"/>
            <a:r>
              <a:rPr lang="en-US" sz="2000" dirty="0" smtClean="0"/>
              <a:t>Tons of emissions reduced</a:t>
            </a:r>
          </a:p>
          <a:p>
            <a:pPr lvl="1"/>
            <a:r>
              <a:rPr lang="en-US" sz="2000" dirty="0" smtClean="0"/>
              <a:t>Millions of barrels of oil conserved</a:t>
            </a:r>
          </a:p>
          <a:p>
            <a:pPr lvl="1"/>
            <a:r>
              <a:rPr lang="en-US" sz="2000" dirty="0" smtClean="0"/>
              <a:t>Billions of dollars in operational savings</a:t>
            </a:r>
          </a:p>
          <a:p>
            <a:pPr lvl="1"/>
            <a:r>
              <a:rPr lang="en-US" sz="2000" dirty="0" smtClean="0"/>
              <a:t>Thousands of U.S. businesses strengthened  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24600"/>
            <a:ext cx="1524000" cy="4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77AF7-8449-4AB7-ADCE-8A7048BAD59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2362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Questions?  </a:t>
            </a:r>
            <a:endParaRPr lang="en-US" dirty="0"/>
          </a:p>
        </p:txBody>
      </p:sp>
      <p:pic>
        <p:nvPicPr>
          <p:cNvPr id="4" name="Picture 5" descr="Logo-SmartWay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108746"/>
            <a:ext cx="2209800" cy="51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3124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www.epa.gov/smartway</a:t>
            </a:r>
            <a:endParaRPr lang="en-US" dirty="0" smtClean="0"/>
          </a:p>
          <a:p>
            <a:r>
              <a:rPr lang="en-US" dirty="0" smtClean="0"/>
              <a:t>1-734-214-4767 (helpline)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Transportation is a Major Contributor to  U.S. GHG Emissions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89F61-B3E0-4601-97CA-04728FAFB2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25146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Transportation accounts for roughly 1/3 of total U.S. GHG emissions .  .  . </a:t>
            </a:r>
            <a:endParaRPr lang="en-US" sz="1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3657600"/>
            <a:ext cx="2514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and </a:t>
            </a:r>
          </a:p>
          <a:p>
            <a:endParaRPr lang="en-US" b="1" i="1" dirty="0" smtClean="0"/>
          </a:p>
          <a:p>
            <a:r>
              <a:rPr lang="en-US" sz="1800" b="1" dirty="0" smtClean="0"/>
              <a:t>     about 2/3 of U.S. </a:t>
            </a:r>
          </a:p>
          <a:p>
            <a:r>
              <a:rPr lang="en-US" sz="1800" b="1" dirty="0" smtClean="0"/>
              <a:t>     petroleum-based</a:t>
            </a:r>
          </a:p>
          <a:p>
            <a:r>
              <a:rPr lang="en-US" sz="1800" b="1" dirty="0" smtClean="0"/>
              <a:t>     fuel use.</a:t>
            </a:r>
            <a:endParaRPr lang="en-US" sz="1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0"/>
            <a:ext cx="1943972" cy="51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304800" y="2057400"/>
          <a:ext cx="5715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95600" y="6400800"/>
            <a:ext cx="5588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2010 Data - Inventory of U.S. Greenhouse Gas Emissions and Sinks (EPA</a:t>
            </a:r>
            <a:r>
              <a:rPr lang="en-US" sz="1600" b="1" i="1" dirty="0" smtClean="0"/>
              <a:t>)</a:t>
            </a:r>
            <a:endParaRPr lang="en-US" sz="16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c 19"/>
          <p:cNvSpPr/>
          <p:nvPr/>
        </p:nvSpPr>
        <p:spPr>
          <a:xfrm rot="7293162">
            <a:off x="2804575" y="-456188"/>
            <a:ext cx="5143753" cy="6577947"/>
          </a:xfrm>
          <a:prstGeom prst="arc">
            <a:avLst>
              <a:gd name="adj1" fmla="val 16200000"/>
              <a:gd name="adj2" fmla="val 23812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9000217">
            <a:off x="3721608" y="2157984"/>
            <a:ext cx="5098374" cy="5856879"/>
          </a:xfrm>
          <a:prstGeom prst="arc">
            <a:avLst>
              <a:gd name="adj1" fmla="val 16200000"/>
              <a:gd name="adj2" fmla="val 2883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-762001" y="1752600"/>
          <a:ext cx="6781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90600" y="6324600"/>
            <a:ext cx="7530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2010 Data - Inventory of U.S. Greenhouse Gas Emissions and Sinks (EPA)</a:t>
            </a:r>
            <a:endParaRPr lang="en-US" sz="16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1981200"/>
            <a:ext cx="2966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Medium- and Heavy-Duty Trucks</a:t>
            </a:r>
            <a:endParaRPr lang="en-US" sz="1600" b="1" dirty="0"/>
          </a:p>
        </p:txBody>
      </p:sp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4343399" y="1905000"/>
          <a:ext cx="4114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Transportation/Heavy-Duty GHG Emissions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3962400" cy="11620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Economic Importance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1"/>
            <a:ext cx="5257800" cy="464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Freight transportation is a  cornerstone of our economy </a:t>
            </a:r>
          </a:p>
          <a:p>
            <a:pPr lvl="1"/>
            <a:r>
              <a:rPr lang="en-US" sz="2000" dirty="0" smtClean="0"/>
              <a:t>Communities &amp; businesses depend on trucking &amp; rail for production and delivery of goods purchased at local stores, online</a:t>
            </a:r>
          </a:p>
          <a:p>
            <a:r>
              <a:rPr lang="en-US" sz="2000" dirty="0" smtClean="0"/>
              <a:t>$11 trillion value in freight shipments </a:t>
            </a:r>
          </a:p>
          <a:p>
            <a:pPr lvl="1"/>
            <a:r>
              <a:rPr lang="en-US" sz="2000" dirty="0" smtClean="0"/>
              <a:t>Domestic commodity shipments, domestic transport of exports, imports  </a:t>
            </a:r>
          </a:p>
          <a:p>
            <a:r>
              <a:rPr lang="en-US" sz="2000" dirty="0" smtClean="0"/>
              <a:t>Trucking generates $660 billion in revenues, employs almost 9 million people</a:t>
            </a:r>
          </a:p>
          <a:p>
            <a:pPr lvl="1"/>
            <a:r>
              <a:rPr lang="en-US" sz="2000" dirty="0" smtClean="0"/>
              <a:t>Essential to our nation’s competitiveness, U.S. jobs, local economies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447800"/>
            <a:ext cx="3008313" cy="46910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AAAD-C94E-4B2A-92BA-9168A9475AE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590800"/>
            <a:ext cx="2590800" cy="24384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0"/>
            <a:ext cx="1943972" cy="51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EPA SmartWay Transport Partnership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733800"/>
            <a:ext cx="8305800" cy="2697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Promote sustainable goods movement in supply chain</a:t>
            </a:r>
          </a:p>
          <a:p>
            <a:r>
              <a:rPr lang="en-US" sz="2800" dirty="0" smtClean="0"/>
              <a:t>Reduce economic, energy and environmental costs of goods movement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599F2-6896-4859-87CC-4E10047CB45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0"/>
            <a:ext cx="1943972" cy="51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23622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Collaboration between government &amp; business</a:t>
            </a:r>
          </a:p>
        </p:txBody>
      </p:sp>
      <p:pic>
        <p:nvPicPr>
          <p:cNvPr id="7" name="Picture 6" descr="Logo-SmartWay Transport Partner_Outlines&amp;Transpar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133600"/>
            <a:ext cx="2971800" cy="12154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6200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SmartWay Approach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77724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Recognizes that businesses freight is critical to economy, jobs, healthy business climate</a:t>
            </a:r>
          </a:p>
          <a:p>
            <a:r>
              <a:rPr lang="en-US" dirty="0" smtClean="0"/>
              <a:t>Provides freight industry with tools to help businesses improve efficiency, reduce emissions and save fuel as a means to: </a:t>
            </a:r>
          </a:p>
          <a:p>
            <a:pPr lvl="1"/>
            <a:r>
              <a:rPr lang="en-US" dirty="0" smtClean="0"/>
              <a:t>save money, </a:t>
            </a:r>
          </a:p>
          <a:p>
            <a:pPr lvl="1"/>
            <a:r>
              <a:rPr lang="en-US" dirty="0" smtClean="0"/>
              <a:t>stay competitive, </a:t>
            </a:r>
          </a:p>
          <a:p>
            <a:pPr lvl="1"/>
            <a:r>
              <a:rPr lang="en-US" dirty="0" smtClean="0"/>
              <a:t>demonstrate leadership, environmental stewardship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89F61-B3E0-4601-97CA-04728FAFB2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200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SmartWay Approach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3D419-7DA4-4299-8754-41A07E4563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 </a:t>
            </a:r>
            <a:endParaRPr lang="en-US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0"/>
            <a:ext cx="1943972" cy="51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2057400"/>
            <a:ext cx="7772400" cy="3810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EPA provides consistent</a:t>
            </a:r>
            <a:r>
              <a:rPr lang="en-US" sz="2800" dirty="0" smtClean="0">
                <a:latin typeface="+mn-lt"/>
              </a:rPr>
              <a:t> objective, market-driven tools, approaches and incentives to help businesses to benchmark, track and reduce fuel consumption from supply chain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+mn-lt"/>
                <a:ea typeface="+mn-ea"/>
              </a:rPr>
              <a:t>Partners </a:t>
            </a:r>
            <a:r>
              <a:rPr lang="en-US" sz="2800" dirty="0" smtClean="0">
                <a:latin typeface="+mn-lt"/>
              </a:rPr>
              <a:t>save money, cut emissions and achieve recognition </a:t>
            </a: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  <a:p>
            <a:pPr marL="342900" lvl="0" indent="-342900" algn="ctr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3200" b="1" dirty="0" smtClean="0">
                <a:latin typeface="+mn-lt"/>
              </a:rPr>
              <a:t>Win for business - Win for the environment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77AF7-8449-4AB7-ADCE-8A7048BAD59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1219200" y="1219200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smtClean="0">
                <a:latin typeface="+mj-lt"/>
                <a:cs typeface="Arial" pitchFamily="34" charset="0"/>
              </a:rPr>
              <a:t>Program highlights, composition</a:t>
            </a:r>
            <a:endParaRPr lang="en-US" sz="3600" dirty="0">
              <a:latin typeface="+mj-lt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248399"/>
            <a:ext cx="1657787" cy="44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286000"/>
            <a:ext cx="7772400" cy="3810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Since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2004, 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grown to nearly 3,000 SmartWay partners with support of the trucking industry and their freight shipping customers (large retailers)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en-US" sz="2800" baseline="0" dirty="0" smtClean="0">
                <a:latin typeface="+mn-lt"/>
                <a:ea typeface="+mn-ea"/>
              </a:rPr>
              <a:t>Top</a:t>
            </a:r>
            <a:r>
              <a:rPr lang="en-US" sz="2800" dirty="0" smtClean="0">
                <a:latin typeface="+mn-lt"/>
                <a:ea typeface="+mn-ea"/>
              </a:rPr>
              <a:t> 100 U.S. truck carriers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Class 1 rail lines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en-US" sz="2800" dirty="0" smtClean="0">
                <a:latin typeface="+mn-lt"/>
                <a:ea typeface="+mn-ea"/>
              </a:rPr>
              <a:t>Fortune 500 shippers from every major business sector</a:t>
            </a:r>
          </a:p>
          <a:p>
            <a:pPr marL="800100" lvl="1" indent="-342900"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-"/>
            </a:pPr>
            <a:r>
              <a:rPr lang="en-US" sz="2800" dirty="0" smtClean="0">
                <a:latin typeface="+mn-lt"/>
                <a:ea typeface="+mn-ea"/>
              </a:rPr>
              <a:t>Major logistics firms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800" dirty="0" smtClean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11858</TotalTime>
  <Words>967</Words>
  <Application>Microsoft Office PowerPoint</Application>
  <PresentationFormat>On-screen Show (4:3)</PresentationFormat>
  <Paragraphs>240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U.S. EPA SmartWay  Transport Partnership </vt:lpstr>
      <vt:lpstr>Today’s Discussion</vt:lpstr>
      <vt:lpstr>Transportation is a Major Contributor to  U.S. GHG Emissions</vt:lpstr>
      <vt:lpstr>Transportation/Heavy-Duty GHG Emissions</vt:lpstr>
      <vt:lpstr>Economic Importance </vt:lpstr>
      <vt:lpstr>EPA SmartWay Transport Partnership</vt:lpstr>
      <vt:lpstr>SmartWay Approach</vt:lpstr>
      <vt:lpstr>SmartWay Approach</vt:lpstr>
      <vt:lpstr>Slide 9</vt:lpstr>
      <vt:lpstr>Some of SmartWay’s Partners </vt:lpstr>
      <vt:lpstr> Program Achievements</vt:lpstr>
      <vt:lpstr>Slide 12</vt:lpstr>
      <vt:lpstr>How the Program Works</vt:lpstr>
      <vt:lpstr>Slide 14</vt:lpstr>
      <vt:lpstr>There are 12 categories of Partners in SmartWay that report data to EPA</vt:lpstr>
      <vt:lpstr>SmartWay Carrier Data Collection</vt:lpstr>
      <vt:lpstr>How Shippers Use Carrier Data</vt:lpstr>
      <vt:lpstr>Sample of Publicly Available Report</vt:lpstr>
      <vt:lpstr>EPA Testing and Technology Programs</vt:lpstr>
      <vt:lpstr>EPA Testing and Technology Programs</vt:lpstr>
      <vt:lpstr> SmartWay Recognition</vt:lpstr>
      <vt:lpstr>Slide 22</vt:lpstr>
      <vt:lpstr>Slide 23</vt:lpstr>
      <vt:lpstr> Going Forward</vt:lpstr>
      <vt:lpstr>Slide 25</vt:lpstr>
    </vt:vector>
  </TitlesOfParts>
  <Company>Office 2004 Test Drive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DKearns</cp:lastModifiedBy>
  <cp:revision>924</cp:revision>
  <dcterms:created xsi:type="dcterms:W3CDTF">2011-02-09T16:00:48Z</dcterms:created>
  <dcterms:modified xsi:type="dcterms:W3CDTF">2012-04-18T14:00:33Z</dcterms:modified>
</cp:coreProperties>
</file>