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4" r:id="rId2"/>
    <p:sldId id="301" r:id="rId3"/>
    <p:sldId id="300" r:id="rId4"/>
    <p:sldId id="294" r:id="rId5"/>
    <p:sldId id="295" r:id="rId6"/>
    <p:sldId id="296" r:id="rId7"/>
    <p:sldId id="297" r:id="rId8"/>
    <p:sldId id="298" r:id="rId9"/>
    <p:sldId id="285" r:id="rId10"/>
    <p:sldId id="286" r:id="rId11"/>
    <p:sldId id="291" r:id="rId12"/>
    <p:sldId id="292" r:id="rId13"/>
    <p:sldId id="293" r:id="rId14"/>
    <p:sldId id="258" r:id="rId15"/>
    <p:sldId id="263" r:id="rId16"/>
    <p:sldId id="264" r:id="rId17"/>
    <p:sldId id="265" r:id="rId18"/>
    <p:sldId id="266" r:id="rId19"/>
    <p:sldId id="270" r:id="rId20"/>
    <p:sldId id="272" r:id="rId21"/>
    <p:sldId id="275" r:id="rId22"/>
    <p:sldId id="276" r:id="rId23"/>
    <p:sldId id="268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964" autoAdjust="0"/>
  </p:normalViewPr>
  <p:slideViewPr>
    <p:cSldViewPr>
      <p:cViewPr>
        <p:scale>
          <a:sx n="100" d="100"/>
          <a:sy n="100" d="100"/>
        </p:scale>
        <p:origin x="-1104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4CD15-F789-4DA1-A978-5DB72486E2CE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DDF4-0D88-4765-9706-C8D5FD3C41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5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0650-0AD2-44F9-A998-8930395B919A}" type="datetimeFigureOut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2247-CE9B-4170-BF2E-E0A11A2C5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9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67DCD-199E-4108-B115-B2C9901914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1F1F9B-BDE4-4850-AA07-A54A14649F8E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02C8-B877-4FC4-983A-B2FBE6744512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46AEC-329B-49CD-9F51-E10120938995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CC8D4-BDE5-4134-8021-54FBD441BD35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0A3523-C81E-4849-A96E-02F2AE32D67B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640CEC-04B5-404A-9712-8B135C4FEE55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B38F6D-0853-497D-892D-C37DF4BC52D2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A45D11-729D-4A4D-8E9A-9ADFAB0865EC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533D11-7E47-4F02-8F04-8C8CC7BD4DB9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43704-D188-4BC5-9AA6-E23CE69040A9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0BE00-2B44-45DF-B219-4D8DEDAA5370}" type="datetime1">
              <a:rPr lang="en-US" smtClean="0"/>
              <a:pPr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429000" y="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The Center for </a:t>
            </a:r>
            <a:b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</a:b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Air Quality Studies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Trajan Pro" pitchFamily="18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35052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0000"/>
                </a:solidFill>
              </a:defRPr>
            </a:lvl1pPr>
          </a:lstStyle>
          <a:p>
            <a:fld id="{5FC48F76-798D-425F-A363-55B1E5959E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j-turner\Desktop\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2895600" y="1524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Environment and Air Quality Division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53200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ietsman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086600" cy="4038600"/>
          </a:xfrm>
        </p:spPr>
        <p:txBody>
          <a:bodyPr>
            <a:noAutofit/>
          </a:bodyPr>
          <a:lstStyle/>
          <a:p>
            <a:r>
              <a:rPr lang="en-US" dirty="0"/>
              <a:t>Developing Performance Measures for Sustainable Freight Movement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Joe Zietsman, Ph.D., P.E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hlinkClick r:id="rId3"/>
              </a:rPr>
              <a:t>zietsman@tamu.edu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733550" y="4343400"/>
            <a:ext cx="57150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Texas Transportation Institute</a:t>
            </a:r>
          </a:p>
          <a:p>
            <a:r>
              <a:rPr lang="en-US" sz="2400" dirty="0" smtClean="0">
                <a:solidFill>
                  <a:srgbClr val="19447E"/>
                </a:solidFill>
              </a:rPr>
              <a:t>April 18, 2012</a:t>
            </a:r>
            <a:endParaRPr lang="en-US" sz="2400" dirty="0">
              <a:solidFill>
                <a:srgbClr val="19447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21713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Evaluation Criteria</a:t>
            </a:r>
          </a:p>
        </p:txBody>
      </p:sp>
      <p:pic>
        <p:nvPicPr>
          <p:cNvPr id="6318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55372" b="3661"/>
          <a:stretch>
            <a:fillRect/>
          </a:stretch>
        </p:blipFill>
        <p:spPr>
          <a:xfrm>
            <a:off x="2209800" y="1524000"/>
            <a:ext cx="4419600" cy="446222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2" cstate="print"/>
          <a:srcRect l="8324" t="13815" r="9824" b="8720"/>
          <a:stretch>
            <a:fillRect/>
          </a:stretch>
        </p:blipFill>
        <p:spPr bwMode="auto">
          <a:xfrm>
            <a:off x="76200" y="47625"/>
            <a:ext cx="899477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2" cstate="print"/>
          <a:srcRect l="8336" t="13785" r="9695" b="8684"/>
          <a:stretch>
            <a:fillRect/>
          </a:stretch>
        </p:blipFill>
        <p:spPr bwMode="auto">
          <a:xfrm>
            <a:off x="76200" y="53975"/>
            <a:ext cx="89916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2" cstate="print"/>
          <a:srcRect l="710" t="14201" r="27574" b="5917"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609600" y="0"/>
            <a:ext cx="7905750" cy="6858000"/>
          </a:xfrm>
          <a:prstGeom prst="rect">
            <a:avLst/>
          </a:prstGeom>
          <a:solidFill>
            <a:srgbClr val="969696">
              <a:alpha val="10001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Mobile Idle Reduction Technologies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214938"/>
            <a:ext cx="11064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76400" y="5167313"/>
            <a:ext cx="5943600" cy="914400"/>
          </a:xfrm>
          <a:prstGeom prst="rect">
            <a:avLst/>
          </a:prstGeom>
          <a:solidFill>
            <a:srgbClr val="C0C0C0">
              <a:alpha val="50000"/>
            </a:srgbClr>
          </a:solidFill>
          <a:ln w="25400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4400" y="2043113"/>
            <a:ext cx="2895600" cy="3048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76400" y="2043113"/>
            <a:ext cx="2895600" cy="3048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6200000">
            <a:off x="715963" y="2622550"/>
            <a:ext cx="137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Heating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5400000">
            <a:off x="7242969" y="2520156"/>
            <a:ext cx="127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Cooling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57600" y="6111875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124200" y="4633913"/>
            <a:ext cx="3048000" cy="9144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APU’s</a:t>
            </a:r>
          </a:p>
          <a:p>
            <a:pPr algn="ctr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Diesel, Battery, Hybrid </a:t>
            </a:r>
          </a:p>
        </p:txBody>
      </p:sp>
      <p:pic>
        <p:nvPicPr>
          <p:cNvPr id="225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90788"/>
            <a:ext cx="2619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057400" y="3567113"/>
            <a:ext cx="2130425" cy="1143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Fuel Operated</a:t>
            </a:r>
          </a:p>
          <a:p>
            <a:pPr algn="ctr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Heaters</a:t>
            </a:r>
          </a:p>
        </p:txBody>
      </p:sp>
      <p:pic>
        <p:nvPicPr>
          <p:cNvPr id="22541" name="Picture 16"/>
          <p:cNvPicPr>
            <a:picLocks noChangeAspect="1" noChangeArrowheads="1"/>
          </p:cNvPicPr>
          <p:nvPr/>
        </p:nvPicPr>
        <p:blipFill>
          <a:blip r:embed="rId4" cstate="print"/>
          <a:srcRect l="24857" t="68729" r="56073" b="5043"/>
          <a:stretch>
            <a:fillRect/>
          </a:stretch>
        </p:blipFill>
        <p:spPr bwMode="auto">
          <a:xfrm>
            <a:off x="5257800" y="2119313"/>
            <a:ext cx="19383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05400" y="3567113"/>
            <a:ext cx="2133600" cy="1143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Storage</a:t>
            </a:r>
          </a:p>
          <a:p>
            <a:pPr algn="ctr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Cooling</a:t>
            </a:r>
          </a:p>
        </p:txBody>
      </p:sp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86313"/>
            <a:ext cx="10668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0"/>
          <p:cNvPicPr>
            <a:picLocks noChangeAspect="1" noChangeArrowheads="1"/>
          </p:cNvPicPr>
          <p:nvPr/>
        </p:nvPicPr>
        <p:blipFill>
          <a:blip r:embed="rId6" cstate="print"/>
          <a:srcRect l="33333" t="62491" r="39815" b="10486"/>
          <a:stretch>
            <a:fillRect/>
          </a:stretch>
        </p:blipFill>
        <p:spPr bwMode="auto">
          <a:xfrm>
            <a:off x="1752600" y="4875213"/>
            <a:ext cx="1295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-johnson\Desktop\Service Centers\270339 - EERF\EERF\EERFJan2010\DSC_1637copy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565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642937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10" charset="0"/>
                <a:ea typeface="ＭＳ Ｐゴシック" pitchFamily="16" charset="-128"/>
                <a:cs typeface="+mj-cs"/>
              </a:rPr>
              <a:t>Environmental and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10" charset="0"/>
                <a:ea typeface="ＭＳ Ｐゴシック" pitchFamily="16" charset="-128"/>
                <a:cs typeface="+mj-cs"/>
              </a:rPr>
              <a:t> Emissions Research Facility (EERF)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+mj-cs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304800" y="1752600"/>
            <a:ext cx="41910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832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417638"/>
            <a:ext cx="3004241" cy="4525962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8600" y="1447800"/>
            <a:ext cx="8610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ique Olive"/>
                <a:ea typeface="+mn-ea"/>
                <a:cs typeface="Times New Roman" pitchFamily="18" charset="0"/>
              </a:rPr>
              <a:t>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X 23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ique Olive"/>
                <a:ea typeface="+mn-ea"/>
                <a:cs typeface="Times New Roman" pitchFamily="18" charset="0"/>
              </a:rPr>
              <a:t>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X 22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ique Olive"/>
                <a:ea typeface="+mn-ea"/>
                <a:cs typeface="Times New Roman" pitchFamily="18" charset="0"/>
              </a:rPr>
              <a:t>′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Temperature range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-40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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ºF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RH up to 70% at 105 ºF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Solar load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1100 watt/m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14000 Lux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Wind load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Up to 35 mph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Chamber Specifications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1B3C-EEFB-446C-BED5-57BE37F378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813713"/>
            <a:ext cx="8743169" cy="581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60512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J-Johnson\405710\Test Data\APU #2\Pictures\promax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716" y="3581400"/>
            <a:ext cx="3332670" cy="249936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Installation Example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2" descr="J:\tmp\IMG_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971800" cy="2228723"/>
          </a:xfrm>
          <a:prstGeom prst="rect">
            <a:avLst/>
          </a:prstGeom>
          <a:noFill/>
        </p:spPr>
      </p:pic>
      <p:pic>
        <p:nvPicPr>
          <p:cNvPr id="11266" name="Picture 2" descr="H:\J-Johnson\405710\Test Data\APU #1\Pictures\IMG_0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3017348" cy="402336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00" y="4648200"/>
            <a:ext cx="4572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BCE2E-0C62-4EEF-A2BF-B85D185B21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1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4385344" cy="56568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Fuel Consumption and Emissions (Hot Test)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% of Base Truck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4418"/>
            <a:ext cx="7159625" cy="519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Fuel Consumption and Emissions (Cold Test)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% of Base Truck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89082"/>
            <a:ext cx="7540625" cy="546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1B3C-EEFB-446C-BED5-57BE37F378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331" y="1468438"/>
            <a:ext cx="7273844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j-johnson\Desktop\presentation pics\Plan View-REV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63240"/>
            <a:ext cx="5326274" cy="310896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 Vision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Mobile Chassis Dyno</a:t>
            </a:r>
          </a:p>
        </p:txBody>
      </p:sp>
      <p:pic>
        <p:nvPicPr>
          <p:cNvPr id="10242" name="Picture 2" descr="C:\Documents and Settings\j-johnson\Desktop\presentation pics\Elevation-REV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278" y="1905000"/>
            <a:ext cx="4716722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038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Sustainability is an important framework</a:t>
            </a:r>
          </a:p>
          <a:p>
            <a:pPr eaLnBrk="1" hangingPunct="1"/>
            <a:r>
              <a:rPr lang="en-US" dirty="0" smtClean="0"/>
              <a:t>NCHRP 708 puts it all together</a:t>
            </a:r>
          </a:p>
          <a:p>
            <a:pPr eaLnBrk="1" hangingPunct="1"/>
            <a:r>
              <a:rPr lang="en-US" dirty="0" smtClean="0"/>
              <a:t>Truck idling is a significant source</a:t>
            </a:r>
          </a:p>
          <a:p>
            <a:pPr eaLnBrk="1" hangingPunct="1"/>
            <a:r>
              <a:rPr lang="en-US" dirty="0" smtClean="0"/>
              <a:t>National deployment strategy for TSE</a:t>
            </a:r>
          </a:p>
          <a:p>
            <a:pPr eaLnBrk="1" hangingPunct="1"/>
            <a:r>
              <a:rPr lang="en-US" dirty="0" smtClean="0"/>
              <a:t>Protocol for APU testing</a:t>
            </a:r>
          </a:p>
          <a:p>
            <a:pPr eaLnBrk="1" hangingPunct="1"/>
            <a:r>
              <a:rPr lang="en-US" dirty="0" smtClean="0"/>
              <a:t>Broad range of testing</a:t>
            </a:r>
          </a:p>
          <a:p>
            <a:pPr eaLnBrk="1" hangingPunct="1"/>
            <a:r>
              <a:rPr lang="en-US" dirty="0" smtClean="0"/>
              <a:t>Basis for effective policies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57072"/>
            <a:ext cx="680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78745" y="2047672"/>
            <a:ext cx="174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HUMAN NEEDS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rot="16802479">
            <a:off x="1804319" y="2759931"/>
            <a:ext cx="4432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ECONOMIC DEVELOPMENT AND PROSPERITY 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357502" y="3957374"/>
            <a:ext cx="2929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COMMUNITY HEALTH AND VITALITY 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 rot="15539414">
            <a:off x="4289599" y="3416271"/>
            <a:ext cx="3201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ENVIRONMENTAL AND ECOLOGICAL SYSTEMS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 rot="20045269">
            <a:off x="5085734" y="4240862"/>
            <a:ext cx="682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EQUITY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 rot="1592771">
            <a:off x="4019305" y="4238114"/>
            <a:ext cx="682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EQUITY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32382" y="3691062"/>
            <a:ext cx="682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EQUITY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7982" y="3724072"/>
            <a:ext cx="682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EQUITY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21713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Extended Truck Idling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41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14550"/>
            <a:ext cx="280680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95274" y="2664196"/>
            <a:ext cx="4810125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60000"/>
              </a:spcBef>
              <a:buFont typeface="Arial" pitchFamily="34" charset="0"/>
              <a:buChar char="•"/>
            </a:pPr>
            <a:r>
              <a:rPr lang="en-US" sz="2400" b="1" dirty="0"/>
              <a:t>500,000 long haul trucks</a:t>
            </a:r>
          </a:p>
          <a:p>
            <a:pPr marL="285750" indent="-285750">
              <a:spcBef>
                <a:spcPct val="60000"/>
              </a:spcBef>
              <a:buFont typeface="Arial" pitchFamily="34" charset="0"/>
              <a:buChar char="•"/>
            </a:pPr>
            <a:r>
              <a:rPr lang="en-US" sz="2400" b="1" dirty="0" smtClean="0"/>
              <a:t>Rest </a:t>
            </a:r>
            <a:r>
              <a:rPr lang="en-US" sz="2400" b="1" dirty="0"/>
              <a:t>10h for every 14h of driving</a:t>
            </a:r>
          </a:p>
          <a:p>
            <a:pPr marL="285750" indent="-285750">
              <a:spcBef>
                <a:spcPct val="60000"/>
              </a:spcBef>
              <a:buFont typeface="Arial" pitchFamily="34" charset="0"/>
              <a:buChar char="•"/>
            </a:pPr>
            <a:r>
              <a:rPr lang="en-US" sz="2400" b="1" dirty="0" smtClean="0"/>
              <a:t>350 </a:t>
            </a:r>
            <a:r>
              <a:rPr lang="en-US" sz="2400" b="1" dirty="0"/>
              <a:t>tons of </a:t>
            </a:r>
            <a:r>
              <a:rPr lang="en-US" sz="2400" b="1" dirty="0" err="1"/>
              <a:t>NOx</a:t>
            </a:r>
            <a:r>
              <a:rPr lang="en-US" sz="2400" b="1" dirty="0"/>
              <a:t> per day</a:t>
            </a:r>
          </a:p>
          <a:p>
            <a:pPr marL="285750" indent="-285750">
              <a:spcBef>
                <a:spcPct val="60000"/>
              </a:spcBef>
              <a:buFont typeface="Arial" pitchFamily="34" charset="0"/>
              <a:buChar char="•"/>
            </a:pPr>
            <a:r>
              <a:rPr lang="en-US" sz="2400" b="1" dirty="0"/>
              <a:t>2 million gallons of diesel per </a:t>
            </a:r>
            <a:r>
              <a:rPr lang="en-US" sz="2400" b="1" dirty="0" smtClean="0"/>
              <a:t>day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Mobile (On-Board)</a:t>
            </a:r>
          </a:p>
        </p:txBody>
      </p:sp>
      <p:pic>
        <p:nvPicPr>
          <p:cNvPr id="634888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38400"/>
            <a:ext cx="2933700" cy="2933700"/>
          </a:xfrm>
          <a:noFill/>
          <a:ln/>
        </p:spPr>
      </p:pic>
      <p:pic>
        <p:nvPicPr>
          <p:cNvPr id="6348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3752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Stationary (Off-Board )</a:t>
            </a:r>
          </a:p>
        </p:txBody>
      </p:sp>
      <p:pic>
        <p:nvPicPr>
          <p:cNvPr id="542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67000"/>
            <a:ext cx="4619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Combination (Mobile and Stationary)</a:t>
            </a:r>
          </a:p>
        </p:txBody>
      </p:sp>
      <p:graphicFrame>
        <p:nvGraphicFramePr>
          <p:cNvPr id="6359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477000" y="2971800"/>
          <a:ext cx="25527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Image" r:id="rId3" imgW="3657607" imgH="2843790" progId="">
                  <p:embed/>
                </p:oleObj>
              </mc:Choice>
              <mc:Fallback>
                <p:oleObj name="Image" r:id="rId3" imgW="3657607" imgH="28437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25527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9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76400"/>
            <a:ext cx="6105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21713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Truck Stops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89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103289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21713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Truck Corridors</a:t>
            </a:r>
          </a:p>
        </p:txBody>
      </p:sp>
      <p:pic>
        <p:nvPicPr>
          <p:cNvPr id="6297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295400"/>
            <a:ext cx="6705600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8765</TotalTime>
  <Words>211</Words>
  <Application>Microsoft Office PowerPoint</Application>
  <PresentationFormat>On-screen Show (4:3)</PresentationFormat>
  <Paragraphs>64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Developing Performance Measures for Sustainable Freight Movement   Joe Zietsman, Ph.D., P.E zietsman@tamu.edu  </vt:lpstr>
      <vt:lpstr>PowerPoint Presentation</vt:lpstr>
      <vt:lpstr>PowerPoint Presentation</vt:lpstr>
      <vt:lpstr>Extended Truck Idling</vt:lpstr>
      <vt:lpstr>Mobile (On-Board)</vt:lpstr>
      <vt:lpstr>Stationary (Off-Board )</vt:lpstr>
      <vt:lpstr>Combination (Mobile and Stationary)</vt:lpstr>
      <vt:lpstr>Large Truck Stops</vt:lpstr>
      <vt:lpstr>National Truck Corridors</vt:lpstr>
      <vt:lpstr>Evaluation Criteria</vt:lpstr>
      <vt:lpstr>PowerPoint Presentation</vt:lpstr>
      <vt:lpstr>PowerPoint Presentation</vt:lpstr>
      <vt:lpstr>PowerPoint Presentation</vt:lpstr>
      <vt:lpstr> Mobile Idle Reduction Technologies</vt:lpstr>
      <vt:lpstr>PowerPoint Presentation</vt:lpstr>
      <vt:lpstr>Chamber Specifications</vt:lpstr>
      <vt:lpstr>PowerPoint Presentation</vt:lpstr>
      <vt:lpstr>PowerPoint Presentation</vt:lpstr>
      <vt:lpstr>Installation Example</vt:lpstr>
      <vt:lpstr>Fuel Consumption and Emissions (Hot Test) % of Base Truck</vt:lpstr>
      <vt:lpstr>Fuel Consumption and Emissions (Cold Test) % of Base Truck</vt:lpstr>
      <vt:lpstr>Infiltration</vt:lpstr>
      <vt:lpstr>Future Vision</vt:lpstr>
      <vt:lpstr>Concluding Remarks</vt:lpstr>
    </vt:vector>
  </TitlesOfParts>
  <Company>Texas Transportation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Johnson</dc:creator>
  <cp:lastModifiedBy>j-zietsman</cp:lastModifiedBy>
  <cp:revision>386</cp:revision>
  <dcterms:created xsi:type="dcterms:W3CDTF">2011-01-03T16:35:08Z</dcterms:created>
  <dcterms:modified xsi:type="dcterms:W3CDTF">2012-04-18T05:54:58Z</dcterms:modified>
</cp:coreProperties>
</file>