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4"/>
    <p:sldMasterId id="2147483661" r:id="rId5"/>
  </p:sldMasterIdLst>
  <p:notesMasterIdLst>
    <p:notesMasterId r:id="rId31"/>
  </p:notesMasterIdLst>
  <p:handoutMasterIdLst>
    <p:handoutMasterId r:id="rId32"/>
  </p:handoutMasterIdLst>
  <p:sldIdLst>
    <p:sldId id="285" r:id="rId6"/>
    <p:sldId id="428" r:id="rId7"/>
    <p:sldId id="427" r:id="rId8"/>
    <p:sldId id="421" r:id="rId9"/>
    <p:sldId id="422" r:id="rId10"/>
    <p:sldId id="423" r:id="rId11"/>
    <p:sldId id="366" r:id="rId12"/>
    <p:sldId id="367" r:id="rId13"/>
    <p:sldId id="368" r:id="rId14"/>
    <p:sldId id="401" r:id="rId15"/>
    <p:sldId id="402" r:id="rId16"/>
    <p:sldId id="414" r:id="rId17"/>
    <p:sldId id="403" r:id="rId18"/>
    <p:sldId id="409" r:id="rId19"/>
    <p:sldId id="411" r:id="rId20"/>
    <p:sldId id="419" r:id="rId21"/>
    <p:sldId id="407" r:id="rId22"/>
    <p:sldId id="406" r:id="rId23"/>
    <p:sldId id="415" r:id="rId24"/>
    <p:sldId id="416" r:id="rId25"/>
    <p:sldId id="408" r:id="rId26"/>
    <p:sldId id="417" r:id="rId27"/>
    <p:sldId id="420" r:id="rId28"/>
    <p:sldId id="424" r:id="rId29"/>
    <p:sldId id="425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DM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E7E8EF"/>
    <a:srgbClr val="F2FC8E"/>
    <a:srgbClr val="0081C6"/>
    <a:srgbClr val="10253F"/>
    <a:srgbClr val="17375E"/>
    <a:srgbClr val="CC3300"/>
    <a:srgbClr val="003874"/>
    <a:srgbClr val="275DAA"/>
    <a:srgbClr val="A6A6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5232" autoAdjust="0"/>
  </p:normalViewPr>
  <p:slideViewPr>
    <p:cSldViewPr snapToGrid="0">
      <p:cViewPr>
        <p:scale>
          <a:sx n="93" d="100"/>
          <a:sy n="93" d="100"/>
        </p:scale>
        <p:origin x="-3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BERNDT\Local%20Settings\Temporary%20Internet%20Files\Content.Outlook\O4YZUD4A\Vehicle%20VMT%20and%20PAvement%20Cost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BERNDT\My%20Documents\DC%20Truck%20Enforcement%20Study\Vehicle%20VMT%20and%20PAvement%20Costs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aseline="0"/>
            </a:pPr>
            <a:r>
              <a:rPr lang="en-US" sz="1800" baseline="0" dirty="0"/>
              <a:t>Truck Volume (Tons) </a:t>
            </a:r>
          </a:p>
          <a:p>
            <a:pPr>
              <a:defRPr sz="1800" baseline="0"/>
            </a:pPr>
            <a:r>
              <a:rPr lang="en-US" sz="1800" baseline="0" dirty="0"/>
              <a:t>Washington, DC</a:t>
            </a:r>
          </a:p>
        </c:rich>
      </c:tx>
      <c:layout>
        <c:manualLayout>
          <c:xMode val="edge"/>
          <c:yMode val="edge"/>
          <c:x val="0.37965499136776376"/>
          <c:y val="5.2931667544845004E-2"/>
        </c:manualLayout>
      </c:layout>
    </c:title>
    <c:view3D>
      <c:rAngAx val="1"/>
    </c:view3D>
    <c:floor>
      <c:spPr>
        <a:solidFill>
          <a:srgbClr val="FFFFFF">
            <a:lumMod val="95000"/>
            <a:alpha val="65000"/>
          </a:srgbClr>
        </a:solidFill>
      </c:spPr>
    </c:floor>
    <c:sideWall>
      <c:spPr>
        <a:solidFill>
          <a:srgbClr val="B2BB1E">
            <a:lumMod val="20000"/>
            <a:lumOff val="80000"/>
          </a:srgbClr>
        </a:solidFill>
      </c:spPr>
    </c:sideWall>
    <c:backWall>
      <c:spPr>
        <a:solidFill>
          <a:srgbClr val="B2BB1E">
            <a:lumMod val="20000"/>
            <a:lumOff val="80000"/>
          </a:srgb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Graphs!$A$3</c:f>
              <c:strCache>
                <c:ptCount val="1"/>
                <c:pt idx="0">
                  <c:v>2002</c:v>
                </c:pt>
              </c:strCache>
            </c:strRef>
          </c:tx>
          <c:cat>
            <c:strRef>
              <c:f>Graphs!$B$2:$D$2</c:f>
              <c:strCache>
                <c:ptCount val="3"/>
                <c:pt idx="0">
                  <c:v>Origin</c:v>
                </c:pt>
                <c:pt idx="1">
                  <c:v>Destination</c:v>
                </c:pt>
                <c:pt idx="2">
                  <c:v>Local</c:v>
                </c:pt>
              </c:strCache>
            </c:strRef>
          </c:cat>
          <c:val>
            <c:numRef>
              <c:f>Graphs!$B$3:$D$3</c:f>
              <c:numCache>
                <c:formatCode>General</c:formatCode>
                <c:ptCount val="3"/>
                <c:pt idx="0">
                  <c:v>3.6</c:v>
                </c:pt>
                <c:pt idx="1">
                  <c:v>8.9</c:v>
                </c:pt>
                <c:pt idx="2">
                  <c:v>1.3</c:v>
                </c:pt>
              </c:numCache>
            </c:numRef>
          </c:val>
        </c:ser>
        <c:ser>
          <c:idx val="1"/>
          <c:order val="1"/>
          <c:tx>
            <c:strRef>
              <c:f>Graphs!$A$4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Graphs!$B$2:$D$2</c:f>
              <c:strCache>
                <c:ptCount val="3"/>
                <c:pt idx="0">
                  <c:v>Origin</c:v>
                </c:pt>
                <c:pt idx="1">
                  <c:v>Destination</c:v>
                </c:pt>
                <c:pt idx="2">
                  <c:v>Local</c:v>
                </c:pt>
              </c:strCache>
            </c:strRef>
          </c:cat>
          <c:val>
            <c:numRef>
              <c:f>Graphs!$B$4:$D$4</c:f>
              <c:numCache>
                <c:formatCode>General</c:formatCode>
                <c:ptCount val="3"/>
                <c:pt idx="0">
                  <c:v>3.8</c:v>
                </c:pt>
                <c:pt idx="1">
                  <c:v>41</c:v>
                </c:pt>
                <c:pt idx="2">
                  <c:v>1.1000000000000001</c:v>
                </c:pt>
              </c:numCache>
            </c:numRef>
          </c:val>
        </c:ser>
        <c:shape val="box"/>
        <c:axId val="65914752"/>
        <c:axId val="65916288"/>
        <c:axId val="0"/>
      </c:bar3DChart>
      <c:catAx>
        <c:axId val="659147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65916288"/>
        <c:crosses val="autoZero"/>
        <c:auto val="1"/>
        <c:lblAlgn val="ctr"/>
        <c:lblOffset val="100"/>
      </c:catAx>
      <c:valAx>
        <c:axId val="65916288"/>
        <c:scaling>
          <c:orientation val="minMax"/>
        </c:scaling>
        <c:axPos val="l"/>
        <c:majorGridlines>
          <c:spPr>
            <a:ln>
              <a:solidFill>
                <a:srgbClr val="FFFFFF">
                  <a:lumMod val="50000"/>
                </a:srgbClr>
              </a:solidFill>
            </a:ln>
          </c:spPr>
        </c:majorGridlines>
        <c:numFmt formatCode="General" sourceLinked="1"/>
        <c:majorTickMark val="none"/>
        <c:tickLblPos val="nextTo"/>
        <c:spPr>
          <a:noFill/>
        </c:spPr>
        <c:txPr>
          <a:bodyPr/>
          <a:lstStyle/>
          <a:p>
            <a:pPr>
              <a:defRPr sz="1400"/>
            </a:pPr>
            <a:endParaRPr lang="en-US"/>
          </a:p>
        </c:txPr>
        <c:crossAx val="659147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 sz="1800" dirty="0"/>
              <a:t>Truck</a:t>
            </a:r>
            <a:r>
              <a:rPr lang="en-US" sz="1800" baseline="0" dirty="0"/>
              <a:t> Volume (millions of dollars)</a:t>
            </a:r>
          </a:p>
          <a:p>
            <a:pPr algn="ctr">
              <a:defRPr/>
            </a:pPr>
            <a:r>
              <a:rPr lang="en-US" sz="1800" baseline="0" dirty="0"/>
              <a:t>Washington, DC </a:t>
            </a:r>
            <a:endParaRPr lang="en-US" sz="1800" dirty="0"/>
          </a:p>
        </c:rich>
      </c:tx>
      <c:layout>
        <c:manualLayout>
          <c:xMode val="edge"/>
          <c:yMode val="edge"/>
          <c:x val="0.27683525922895996"/>
          <c:y val="3.1697356728046806E-2"/>
        </c:manualLayout>
      </c:layout>
    </c:title>
    <c:view3D>
      <c:rAngAx val="1"/>
    </c:view3D>
    <c:floor>
      <c:spPr>
        <a:solidFill>
          <a:srgbClr val="B2BB1E">
            <a:lumMod val="20000"/>
            <a:lumOff val="80000"/>
          </a:srgbClr>
        </a:solidFill>
      </c:spPr>
    </c:floor>
    <c:sideWall>
      <c:spPr>
        <a:solidFill>
          <a:srgbClr val="B2BB1E">
            <a:lumMod val="20000"/>
            <a:lumOff val="80000"/>
          </a:srgbClr>
        </a:solidFill>
      </c:spPr>
    </c:sideWall>
    <c:backWall>
      <c:spPr>
        <a:solidFill>
          <a:srgbClr val="B2BB1E">
            <a:lumMod val="20000"/>
            <a:lumOff val="80000"/>
          </a:srgbClr>
        </a:solidFill>
      </c:spPr>
    </c:backWall>
    <c:plotArea>
      <c:layout>
        <c:manualLayout>
          <c:layoutTarget val="inner"/>
          <c:xMode val="edge"/>
          <c:yMode val="edge"/>
          <c:x val="0.11508797763915864"/>
          <c:y val="0.15877942422551511"/>
          <c:w val="0.78142986672120529"/>
          <c:h val="0.71580486494306361"/>
        </c:manualLayout>
      </c:layout>
      <c:bar3DChart>
        <c:barDir val="col"/>
        <c:grouping val="clustered"/>
        <c:ser>
          <c:idx val="0"/>
          <c:order val="0"/>
          <c:tx>
            <c:strRef>
              <c:f>Graphs!$A$26</c:f>
              <c:strCache>
                <c:ptCount val="1"/>
                <c:pt idx="0">
                  <c:v>2002</c:v>
                </c:pt>
              </c:strCache>
            </c:strRef>
          </c:tx>
          <c:cat>
            <c:strRef>
              <c:f>Graphs!$B$25:$D$25</c:f>
              <c:strCache>
                <c:ptCount val="3"/>
                <c:pt idx="0">
                  <c:v>Origin</c:v>
                </c:pt>
                <c:pt idx="1">
                  <c:v>Destination</c:v>
                </c:pt>
                <c:pt idx="2">
                  <c:v>Local</c:v>
                </c:pt>
              </c:strCache>
            </c:strRef>
          </c:cat>
          <c:val>
            <c:numRef>
              <c:f>Graphs!$B$26:$D$26</c:f>
              <c:numCache>
                <c:formatCode>General</c:formatCode>
                <c:ptCount val="3"/>
                <c:pt idx="0">
                  <c:v>4741</c:v>
                </c:pt>
                <c:pt idx="1">
                  <c:v>11918</c:v>
                </c:pt>
                <c:pt idx="2">
                  <c:v>1053</c:v>
                </c:pt>
              </c:numCache>
            </c:numRef>
          </c:val>
        </c:ser>
        <c:ser>
          <c:idx val="1"/>
          <c:order val="1"/>
          <c:tx>
            <c:strRef>
              <c:f>Graphs!$A$27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Graphs!$B$25:$D$25</c:f>
              <c:strCache>
                <c:ptCount val="3"/>
                <c:pt idx="0">
                  <c:v>Origin</c:v>
                </c:pt>
                <c:pt idx="1">
                  <c:v>Destination</c:v>
                </c:pt>
                <c:pt idx="2">
                  <c:v>Local</c:v>
                </c:pt>
              </c:strCache>
            </c:strRef>
          </c:cat>
          <c:val>
            <c:numRef>
              <c:f>Graphs!$B$27:$D$27</c:f>
              <c:numCache>
                <c:formatCode>General</c:formatCode>
                <c:ptCount val="3"/>
                <c:pt idx="0">
                  <c:v>5462</c:v>
                </c:pt>
                <c:pt idx="1">
                  <c:v>62670</c:v>
                </c:pt>
                <c:pt idx="2">
                  <c:v>2607</c:v>
                </c:pt>
              </c:numCache>
            </c:numRef>
          </c:val>
        </c:ser>
        <c:shape val="box"/>
        <c:axId val="89350912"/>
        <c:axId val="89352448"/>
        <c:axId val="0"/>
      </c:bar3DChart>
      <c:catAx>
        <c:axId val="893509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9352448"/>
        <c:crosses val="autoZero"/>
        <c:auto val="1"/>
        <c:lblAlgn val="ctr"/>
        <c:lblOffset val="100"/>
      </c:catAx>
      <c:valAx>
        <c:axId val="893524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3509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floor>
      <c:spPr>
        <a:solidFill>
          <a:srgbClr val="B2BB1E">
            <a:lumMod val="20000"/>
            <a:lumOff val="80000"/>
          </a:srgbClr>
        </a:solidFill>
      </c:spPr>
    </c:floor>
    <c:sideWall>
      <c:spPr>
        <a:solidFill>
          <a:srgbClr val="B2BB1E">
            <a:lumMod val="20000"/>
            <a:lumOff val="80000"/>
          </a:srgbClr>
        </a:solidFill>
      </c:spPr>
    </c:sideWall>
    <c:backWall>
      <c:spPr>
        <a:solidFill>
          <a:srgbClr val="B2BB1E">
            <a:lumMod val="20000"/>
            <a:lumOff val="80000"/>
          </a:srgb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Sheet1!$B$5:$B$13</c:f>
              <c:strCache>
                <c:ptCount val="1"/>
                <c:pt idx="0">
                  <c:v>Bus Single Unit -2 Single Unit -3 Single Unit -4+ Combination 3/4 Combination 5 Combination 6+ Double -5 Double -6</c:v>
                </c:pt>
              </c:strCache>
            </c:strRef>
          </c:tx>
          <c:cat>
            <c:strRef>
              <c:f>Sheet1!$B$5:$B$13</c:f>
              <c:strCache>
                <c:ptCount val="9"/>
                <c:pt idx="0">
                  <c:v>Bus</c:v>
                </c:pt>
                <c:pt idx="1">
                  <c:v>Single Unit -2</c:v>
                </c:pt>
                <c:pt idx="2">
                  <c:v>Single Unit -3</c:v>
                </c:pt>
                <c:pt idx="3">
                  <c:v>Single Unit -4+</c:v>
                </c:pt>
                <c:pt idx="4">
                  <c:v>Combination 3/4</c:v>
                </c:pt>
                <c:pt idx="5">
                  <c:v>Combination 5</c:v>
                </c:pt>
                <c:pt idx="6">
                  <c:v>Combination 6+</c:v>
                </c:pt>
                <c:pt idx="7">
                  <c:v>Double -5</c:v>
                </c:pt>
                <c:pt idx="8">
                  <c:v>Double -6</c:v>
                </c:pt>
              </c:strCache>
            </c:strRef>
          </c:cat>
          <c:val>
            <c:numRef>
              <c:f>Sheet1!$F$5:$F$13</c:f>
              <c:numCache>
                <c:formatCode>#,##0.00</c:formatCode>
                <c:ptCount val="9"/>
                <c:pt idx="0">
                  <c:v>12663.6</c:v>
                </c:pt>
                <c:pt idx="1">
                  <c:v>72886.8</c:v>
                </c:pt>
                <c:pt idx="2">
                  <c:v>18497.2</c:v>
                </c:pt>
                <c:pt idx="3">
                  <c:v>63.4</c:v>
                </c:pt>
                <c:pt idx="4">
                  <c:v>2771.4</c:v>
                </c:pt>
                <c:pt idx="5">
                  <c:v>11316.8</c:v>
                </c:pt>
                <c:pt idx="6">
                  <c:v>23.299999999999986</c:v>
                </c:pt>
                <c:pt idx="7">
                  <c:v>108.3</c:v>
                </c:pt>
                <c:pt idx="8">
                  <c:v>56.20000000000001</c:v>
                </c:pt>
              </c:numCache>
            </c:numRef>
          </c:val>
        </c:ser>
        <c:shape val="cylinder"/>
        <c:axId val="66398464"/>
        <c:axId val="66416640"/>
        <c:axId val="0"/>
      </c:bar3DChart>
      <c:catAx>
        <c:axId val="663984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6416640"/>
        <c:crosses val="autoZero"/>
        <c:auto val="1"/>
        <c:lblAlgn val="ctr"/>
        <c:lblOffset val="100"/>
      </c:catAx>
      <c:valAx>
        <c:axId val="66416640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6398464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Sheet1!$C$48</c:f>
              <c:strCache>
                <c:ptCount val="1"/>
                <c:pt idx="0">
                  <c:v>Total VMT</c:v>
                </c:pt>
              </c:strCache>
            </c:strRef>
          </c:tx>
          <c:cat>
            <c:strRef>
              <c:f>Sheet1!$B$49:$B$57</c:f>
              <c:strCache>
                <c:ptCount val="9"/>
                <c:pt idx="0">
                  <c:v>Bus</c:v>
                </c:pt>
                <c:pt idx="1">
                  <c:v>Single Unit -2</c:v>
                </c:pt>
                <c:pt idx="2">
                  <c:v>Single Unit -3</c:v>
                </c:pt>
                <c:pt idx="3">
                  <c:v>Single Unit -4+</c:v>
                </c:pt>
                <c:pt idx="4">
                  <c:v>Combination 3/4</c:v>
                </c:pt>
                <c:pt idx="5">
                  <c:v>Combination 5</c:v>
                </c:pt>
                <c:pt idx="6">
                  <c:v>Combination 6+</c:v>
                </c:pt>
                <c:pt idx="7">
                  <c:v>Double -5</c:v>
                </c:pt>
                <c:pt idx="8">
                  <c:v>Double -6</c:v>
                </c:pt>
              </c:strCache>
            </c:strRef>
          </c:cat>
          <c:val>
            <c:numRef>
              <c:f>Sheet1!$C$49:$C$57</c:f>
              <c:numCache>
                <c:formatCode>0</c:formatCode>
                <c:ptCount val="9"/>
                <c:pt idx="0">
                  <c:v>12663.6</c:v>
                </c:pt>
                <c:pt idx="1">
                  <c:v>72886.8</c:v>
                </c:pt>
                <c:pt idx="2">
                  <c:v>18497.2</c:v>
                </c:pt>
                <c:pt idx="3">
                  <c:v>63.4</c:v>
                </c:pt>
                <c:pt idx="4">
                  <c:v>2771.4</c:v>
                </c:pt>
                <c:pt idx="5">
                  <c:v>11316.8</c:v>
                </c:pt>
                <c:pt idx="6">
                  <c:v>23.299999999999986</c:v>
                </c:pt>
                <c:pt idx="7">
                  <c:v>108.3</c:v>
                </c:pt>
                <c:pt idx="8">
                  <c:v>56.20000000000001</c:v>
                </c:pt>
              </c:numCache>
            </c:numRef>
          </c:val>
        </c:ser>
        <c:axId val="66480768"/>
        <c:axId val="66498944"/>
      </c:barChart>
      <c:catAx>
        <c:axId val="664807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6498944"/>
        <c:crosses val="autoZero"/>
        <c:auto val="1"/>
        <c:lblAlgn val="ctr"/>
        <c:lblOffset val="100"/>
      </c:catAx>
      <c:valAx>
        <c:axId val="66498944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648076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8617178566907391E-2"/>
                <c:y val="0.32722628199450327"/>
              </c:manualLayout>
            </c:layout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</c:dispUnitsLbl>
        </c:dispUnits>
      </c:valAx>
      <c:spPr>
        <a:solidFill>
          <a:srgbClr val="B2BB1E">
            <a:lumMod val="40000"/>
            <a:lumOff val="60000"/>
            <a:alpha val="71000"/>
          </a:srgbClr>
        </a:solidFill>
      </c:spPr>
    </c:plotArea>
    <c:legend>
      <c:legendPos val="t"/>
      <c:layout>
        <c:manualLayout>
          <c:xMode val="edge"/>
          <c:yMode val="edge"/>
          <c:x val="0.70513519897385879"/>
          <c:y val="0.13083058120819166"/>
          <c:w val="0.26228958666353641"/>
          <c:h val="0.17357119480271993"/>
        </c:manualLayout>
      </c:layout>
      <c:spPr>
        <a:solidFill>
          <a:srgbClr val="FFFFFF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635239973944636"/>
          <c:y val="3.6921619390584332E-2"/>
          <c:w val="0.80170567887905164"/>
          <c:h val="0.70327463369424925"/>
        </c:manualLayout>
      </c:layout>
      <c:barChart>
        <c:barDir val="col"/>
        <c:grouping val="stacked"/>
        <c:ser>
          <c:idx val="0"/>
          <c:order val="0"/>
          <c:tx>
            <c:strRef>
              <c:f>Sheet2!$E$4</c:f>
              <c:strCache>
                <c:ptCount val="1"/>
                <c:pt idx="0">
                  <c:v>Legal </c:v>
                </c:pt>
              </c:strCache>
            </c:strRef>
          </c:tx>
          <c:cat>
            <c:strRef>
              <c:f>Sheet2!$A$5:$A$13</c:f>
              <c:strCache>
                <c:ptCount val="9"/>
                <c:pt idx="0">
                  <c:v>Bus</c:v>
                </c:pt>
                <c:pt idx="1">
                  <c:v>Single Unit -2</c:v>
                </c:pt>
                <c:pt idx="2">
                  <c:v>Single Unit -3</c:v>
                </c:pt>
                <c:pt idx="3">
                  <c:v>Single Unit -4+</c:v>
                </c:pt>
                <c:pt idx="4">
                  <c:v>Combination 3/4</c:v>
                </c:pt>
                <c:pt idx="5">
                  <c:v>Combination 5</c:v>
                </c:pt>
                <c:pt idx="6">
                  <c:v>Combination 6+</c:v>
                </c:pt>
                <c:pt idx="7">
                  <c:v>Double -5</c:v>
                </c:pt>
                <c:pt idx="8">
                  <c:v>Double -6</c:v>
                </c:pt>
              </c:strCache>
            </c:strRef>
          </c:cat>
          <c:val>
            <c:numRef>
              <c:f>Sheet2!$E$5:$E$13</c:f>
              <c:numCache>
                <c:formatCode>#,##0</c:formatCode>
                <c:ptCount val="9"/>
                <c:pt idx="0" formatCode="&quot;$&quot;#,##0_);[Red]\(&quot;$&quot;#,##0\)">
                  <c:v>1435663</c:v>
                </c:pt>
                <c:pt idx="1">
                  <c:v>12309657</c:v>
                </c:pt>
                <c:pt idx="2">
                  <c:v>2710678</c:v>
                </c:pt>
                <c:pt idx="3">
                  <c:v>11305</c:v>
                </c:pt>
                <c:pt idx="4">
                  <c:v>442135</c:v>
                </c:pt>
                <c:pt idx="5">
                  <c:v>1261507</c:v>
                </c:pt>
                <c:pt idx="6">
                  <c:v>1127</c:v>
                </c:pt>
                <c:pt idx="7">
                  <c:v>12347</c:v>
                </c:pt>
                <c:pt idx="8">
                  <c:v>7352</c:v>
                </c:pt>
              </c:numCache>
            </c:numRef>
          </c:val>
        </c:ser>
        <c:ser>
          <c:idx val="1"/>
          <c:order val="1"/>
          <c:tx>
            <c:strRef>
              <c:f>Sheet2!$F$4</c:f>
              <c:strCache>
                <c:ptCount val="1"/>
                <c:pt idx="0">
                  <c:v>Overweight</c:v>
                </c:pt>
              </c:strCache>
            </c:strRef>
          </c:tx>
          <c:cat>
            <c:strRef>
              <c:f>Sheet2!$A$5:$A$13</c:f>
              <c:strCache>
                <c:ptCount val="9"/>
                <c:pt idx="0">
                  <c:v>Bus</c:v>
                </c:pt>
                <c:pt idx="1">
                  <c:v>Single Unit -2</c:v>
                </c:pt>
                <c:pt idx="2">
                  <c:v>Single Unit -3</c:v>
                </c:pt>
                <c:pt idx="3">
                  <c:v>Single Unit -4+</c:v>
                </c:pt>
                <c:pt idx="4">
                  <c:v>Combination 3/4</c:v>
                </c:pt>
                <c:pt idx="5">
                  <c:v>Combination 5</c:v>
                </c:pt>
                <c:pt idx="6">
                  <c:v>Combination 6+</c:v>
                </c:pt>
                <c:pt idx="7">
                  <c:v>Double -5</c:v>
                </c:pt>
                <c:pt idx="8">
                  <c:v>Double -6</c:v>
                </c:pt>
              </c:strCache>
            </c:strRef>
          </c:cat>
          <c:val>
            <c:numRef>
              <c:f>Sheet2!$F$5:$F$13</c:f>
              <c:numCache>
                <c:formatCode>#,##0</c:formatCode>
                <c:ptCount val="9"/>
                <c:pt idx="0" formatCode="&quot;$&quot;#,##0_);[Red]\(&quot;$&quot;#,##0\)">
                  <c:v>1559152</c:v>
                </c:pt>
                <c:pt idx="1">
                  <c:v>6112682</c:v>
                </c:pt>
                <c:pt idx="2">
                  <c:v>1964200</c:v>
                </c:pt>
                <c:pt idx="3">
                  <c:v>4558</c:v>
                </c:pt>
                <c:pt idx="4">
                  <c:v>270741</c:v>
                </c:pt>
                <c:pt idx="5">
                  <c:v>1626812</c:v>
                </c:pt>
                <c:pt idx="6">
                  <c:v>4785</c:v>
                </c:pt>
                <c:pt idx="7">
                  <c:v>17656</c:v>
                </c:pt>
                <c:pt idx="8">
                  <c:v>8165</c:v>
                </c:pt>
              </c:numCache>
            </c:numRef>
          </c:val>
        </c:ser>
        <c:overlap val="100"/>
        <c:axId val="66445312"/>
        <c:axId val="66446848"/>
      </c:barChart>
      <c:catAx>
        <c:axId val="66445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6446848"/>
        <c:crosses val="autoZero"/>
        <c:auto val="1"/>
        <c:lblAlgn val="ctr"/>
        <c:lblOffset val="100"/>
      </c:catAx>
      <c:valAx>
        <c:axId val="66446848"/>
        <c:scaling>
          <c:orientation val="minMax"/>
        </c:scaling>
        <c:axPos val="l"/>
        <c:majorGridlines/>
        <c:numFmt formatCode="&quot;$&quot;#,##0_);[Red]\(&quot;$&quot;#,##0\)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6445312"/>
        <c:crosses val="autoZero"/>
        <c:crossBetween val="between"/>
      </c:valAx>
      <c:spPr>
        <a:solidFill>
          <a:srgbClr val="B2BB1E">
            <a:lumMod val="40000"/>
            <a:lumOff val="60000"/>
            <a:alpha val="71000"/>
          </a:srgbClr>
        </a:solidFill>
      </c:spPr>
    </c:plotArea>
    <c:legend>
      <c:legendPos val="r"/>
      <c:layout>
        <c:manualLayout>
          <c:xMode val="edge"/>
          <c:yMode val="edge"/>
          <c:x val="0.75237361010712456"/>
          <c:y val="6.2886583334156157E-2"/>
          <c:w val="0.17998320080705169"/>
          <c:h val="0.17054353579221351"/>
        </c:manualLayout>
      </c:layout>
      <c:spPr>
        <a:solidFill>
          <a:srgbClr val="FFFFFF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0.21569</cdr:x>
      <cdr:y>0.20643</cdr:y>
    </cdr:from>
    <cdr:to>
      <cdr:x>0.80071</cdr:x>
      <cdr:y>0.79403</cdr:y>
    </cdr:to>
    <cdr:grpSp>
      <cdr:nvGrpSpPr>
        <cdr:cNvPr id="7" name="Group 6"/>
        <cdr:cNvGrpSpPr/>
      </cdr:nvGrpSpPr>
      <cdr:grpSpPr>
        <a:xfrm xmlns:a="http://schemas.openxmlformats.org/drawingml/2006/main">
          <a:off x="1658858" y="945750"/>
          <a:ext cx="4499353" cy="2692062"/>
          <a:chOff x="987025" y="702238"/>
          <a:chExt cx="2287004" cy="1369083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987025" y="1892865"/>
            <a:ext cx="361950" cy="17845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/>
          <a:p xmlns:a="http://schemas.openxmlformats.org/drawingml/2006/main">
            <a:r>
              <a:rPr lang="en-US" sz="1200" b="1" dirty="0"/>
              <a:t>+5%</a:t>
            </a:r>
          </a:p>
        </cdr:txBody>
      </cdr:sp>
      <cdr:sp macro="" textlink="">
        <cdr:nvSpPr>
          <cdr:cNvPr id="3" name="TextBox 1"/>
          <cdr:cNvSpPr txBox="1"/>
        </cdr:nvSpPr>
        <cdr:spPr>
          <a:xfrm xmlns:a="http://schemas.openxmlformats.org/drawingml/2006/main">
            <a:off x="1995877" y="702238"/>
            <a:ext cx="361950" cy="21907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100" b="1" dirty="0"/>
              <a:t>+</a:t>
            </a:r>
            <a:r>
              <a:rPr lang="en-US" sz="1200" b="1" dirty="0"/>
              <a:t>360</a:t>
            </a:r>
            <a:r>
              <a:rPr lang="en-US" sz="1100" b="1" dirty="0"/>
              <a:t>%</a:t>
            </a: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2912079" y="1929440"/>
            <a:ext cx="361950" cy="13665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100" b="1" dirty="0"/>
              <a:t>-</a:t>
            </a:r>
            <a:r>
              <a:rPr lang="en-US" sz="1200" b="1" dirty="0"/>
              <a:t>15</a:t>
            </a:r>
            <a:r>
              <a:rPr lang="en-US" sz="1100" b="1" dirty="0"/>
              <a:t>%</a:t>
            </a: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0.20701</cdr:x>
      <cdr:y>0.19884</cdr:y>
    </cdr:from>
    <cdr:to>
      <cdr:x>0.82496</cdr:x>
      <cdr:y>0.82635</cdr:y>
    </cdr:to>
    <cdr:grpSp>
      <cdr:nvGrpSpPr>
        <cdr:cNvPr id="5" name="Group 4"/>
        <cdr:cNvGrpSpPr/>
      </cdr:nvGrpSpPr>
      <cdr:grpSpPr>
        <a:xfrm xmlns:a="http://schemas.openxmlformats.org/drawingml/2006/main">
          <a:off x="1656819" y="923397"/>
          <a:ext cx="4945804" cy="2914105"/>
          <a:chOff x="1116890" y="588354"/>
          <a:chExt cx="2302585" cy="1542667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3057525" y="1911946"/>
            <a:ext cx="361950" cy="21907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100" b="1" dirty="0"/>
              <a:t>+147%</a:t>
            </a:r>
          </a:p>
        </cdr:txBody>
      </cdr:sp>
      <cdr:sp macro="" textlink="">
        <cdr:nvSpPr>
          <cdr:cNvPr id="3" name="TextBox 1"/>
          <cdr:cNvSpPr txBox="1"/>
        </cdr:nvSpPr>
        <cdr:spPr>
          <a:xfrm xmlns:a="http://schemas.openxmlformats.org/drawingml/2006/main">
            <a:off x="2214268" y="588354"/>
            <a:ext cx="361950" cy="21907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100" b="1" dirty="0"/>
              <a:t>+425%</a:t>
            </a:r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1116890" y="1899394"/>
            <a:ext cx="361950" cy="21907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100" b="1" dirty="0"/>
              <a:t>+</a:t>
            </a:r>
            <a:r>
              <a:rPr lang="en-US" sz="1200" b="1" dirty="0"/>
              <a:t>15</a:t>
            </a:r>
            <a:r>
              <a:rPr lang="en-US" sz="1100" b="1" dirty="0"/>
              <a:t>%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EB2E4C68-C9CE-4626-B9E1-204F2AAF427D}" type="datetimeFigureOut">
              <a:rPr lang="en-US" smtClean="0"/>
              <a:pPr/>
              <a:t>6/20/2012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6E27FBC9-5C18-460E-B5B6-B02DC9B57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8120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E7659750-5815-4563-9F18-F922D03F687A}" type="datetimeFigureOut">
              <a:rPr lang="en-US" smtClean="0"/>
              <a:pPr/>
              <a:t>6/20/2012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EA841C76-1FD4-4F50-BB56-E076008E7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155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  <a:cs typeface="Arial" pitchFamily="34" charset="0"/>
              </a:defRPr>
            </a:lvl1pPr>
            <a:lvl2pPr marL="780835" indent="-300321">
              <a:defRPr>
                <a:solidFill>
                  <a:schemeClr val="tx1"/>
                </a:solidFill>
                <a:latin typeface="Perpetua" pitchFamily="18" charset="0"/>
                <a:cs typeface="Arial" pitchFamily="34" charset="0"/>
              </a:defRPr>
            </a:lvl2pPr>
            <a:lvl3pPr marL="1201285" indent="-240257">
              <a:defRPr>
                <a:solidFill>
                  <a:schemeClr val="tx1"/>
                </a:solidFill>
                <a:latin typeface="Perpetua" pitchFamily="18" charset="0"/>
                <a:cs typeface="Arial" pitchFamily="34" charset="0"/>
              </a:defRPr>
            </a:lvl3pPr>
            <a:lvl4pPr marL="1681798" indent="-240257">
              <a:defRPr>
                <a:solidFill>
                  <a:schemeClr val="tx1"/>
                </a:solidFill>
                <a:latin typeface="Perpetua" pitchFamily="18" charset="0"/>
                <a:cs typeface="Arial" pitchFamily="34" charset="0"/>
              </a:defRPr>
            </a:lvl4pPr>
            <a:lvl5pPr marL="2162312" indent="-240257">
              <a:defRPr>
                <a:solidFill>
                  <a:schemeClr val="tx1"/>
                </a:solidFill>
                <a:latin typeface="Perpetua" pitchFamily="18" charset="0"/>
                <a:cs typeface="Arial" pitchFamily="34" charset="0"/>
              </a:defRPr>
            </a:lvl5pPr>
            <a:lvl6pPr marL="2642826" indent="-2402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pitchFamily="34" charset="0"/>
              </a:defRPr>
            </a:lvl6pPr>
            <a:lvl7pPr marL="3123339" indent="-2402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pitchFamily="34" charset="0"/>
              </a:defRPr>
            </a:lvl7pPr>
            <a:lvl8pPr marL="3603853" indent="-2402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pitchFamily="34" charset="0"/>
              </a:defRPr>
            </a:lvl8pPr>
            <a:lvl9pPr marL="4084367" indent="-2402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E2AEA5-0DCA-434B-A89E-20099A12BA52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lvl="2" defTabSz="948507">
              <a:lnSpc>
                <a:spcPct val="90000"/>
              </a:lnSpc>
              <a:defRPr/>
            </a:pPr>
            <a:r>
              <a:rPr lang="en-US" sz="2700" dirty="0" smtClean="0"/>
              <a:t>Used PAVEDAT spreadsheet in District Study and subsequently in Wisconsin Large Truck Safety Study</a:t>
            </a:r>
          </a:p>
          <a:p>
            <a:pPr>
              <a:lnSpc>
                <a:spcPct val="90000"/>
              </a:lnSpc>
              <a:defRPr/>
            </a:pPr>
            <a:endParaRPr lang="en-US" sz="2900" b="1" dirty="0" smtClean="0"/>
          </a:p>
          <a:p>
            <a:pPr>
              <a:lnSpc>
                <a:spcPct val="90000"/>
              </a:lnSpc>
              <a:defRPr/>
            </a:pPr>
            <a:endParaRPr lang="en-US" sz="2900" b="1" dirty="0" smtClean="0"/>
          </a:p>
          <a:p>
            <a:pPr>
              <a:lnSpc>
                <a:spcPct val="90000"/>
              </a:lnSpc>
              <a:defRPr/>
            </a:pPr>
            <a:r>
              <a:rPr lang="en-US" sz="2900" b="1" dirty="0" smtClean="0"/>
              <a:t>Analysis Based on 136</a:t>
            </a:r>
            <a:r>
              <a:rPr lang="en-US" sz="2900" dirty="0" smtClean="0"/>
              <a:t> </a:t>
            </a:r>
            <a:r>
              <a:rPr lang="en-US" sz="2900" b="1" dirty="0" smtClean="0"/>
              <a:t>bridges : 107 steel and 29 concrete</a:t>
            </a:r>
          </a:p>
          <a:p>
            <a:pPr lvl="1">
              <a:lnSpc>
                <a:spcPct val="90000"/>
              </a:lnSpc>
              <a:defRPr/>
            </a:pPr>
            <a:endParaRPr lang="en-US" sz="25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500" dirty="0" smtClean="0"/>
              <a:t>Federal data for 249 Bridges in the District;  Screened out bridges not on the designated truck routes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500" dirty="0" smtClean="0"/>
              <a:t>Screened out National Park and pedestrian bridges, and tunnel structures</a:t>
            </a:r>
          </a:p>
          <a:p>
            <a:pPr lvl="1">
              <a:lnSpc>
                <a:spcPct val="90000"/>
              </a:lnSpc>
              <a:defRPr/>
            </a:pPr>
            <a:endParaRPr lang="en-US" sz="25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500" dirty="0" smtClean="0"/>
              <a:t>For each subject bridge: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100" dirty="0" smtClean="0"/>
              <a:t>Total Length,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100" dirty="0" smtClean="0"/>
              <a:t>Width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100" dirty="0" smtClean="0"/>
              <a:t>Number of Spans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100" dirty="0" smtClean="0"/>
              <a:t>Computed deck ar</a:t>
            </a:r>
            <a:r>
              <a:rPr lang="en-US" sz="2500" dirty="0" smtClean="0"/>
              <a:t>ea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647D6-B0B1-48A2-8356-6BB71763C433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lvl="2" defTabSz="948507">
              <a:lnSpc>
                <a:spcPct val="90000"/>
              </a:lnSpc>
              <a:defRPr/>
            </a:pPr>
            <a:r>
              <a:rPr lang="en-US" sz="2700" dirty="0" smtClean="0"/>
              <a:t>Used PAVEDAT spreadsheet in District Study and subsequently in Wisconsin Large Truck Safety Study</a:t>
            </a:r>
          </a:p>
          <a:p>
            <a:pPr>
              <a:lnSpc>
                <a:spcPct val="90000"/>
              </a:lnSpc>
              <a:defRPr/>
            </a:pPr>
            <a:endParaRPr lang="en-US" sz="2900" b="1" dirty="0" smtClean="0"/>
          </a:p>
          <a:p>
            <a:pPr>
              <a:lnSpc>
                <a:spcPct val="90000"/>
              </a:lnSpc>
              <a:defRPr/>
            </a:pPr>
            <a:endParaRPr lang="en-US" sz="2900" b="1" dirty="0" smtClean="0"/>
          </a:p>
          <a:p>
            <a:pPr>
              <a:lnSpc>
                <a:spcPct val="90000"/>
              </a:lnSpc>
              <a:defRPr/>
            </a:pPr>
            <a:r>
              <a:rPr lang="en-US" sz="2900" b="1" dirty="0" smtClean="0"/>
              <a:t>Analysis Based on 136</a:t>
            </a:r>
            <a:r>
              <a:rPr lang="en-US" sz="2900" dirty="0" smtClean="0"/>
              <a:t> </a:t>
            </a:r>
            <a:r>
              <a:rPr lang="en-US" sz="2900" b="1" dirty="0" smtClean="0"/>
              <a:t>bridges : 107 steel and 29 concrete</a:t>
            </a:r>
          </a:p>
          <a:p>
            <a:pPr lvl="1">
              <a:lnSpc>
                <a:spcPct val="90000"/>
              </a:lnSpc>
              <a:defRPr/>
            </a:pPr>
            <a:endParaRPr lang="en-US" sz="25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500" dirty="0" smtClean="0"/>
              <a:t>Federal data for 249 Bridges in the District;  Screened out bridges not on the designated truck routes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500" dirty="0" smtClean="0"/>
              <a:t>Screened out National Park and pedestrian bridges, and tunnel structures</a:t>
            </a:r>
          </a:p>
          <a:p>
            <a:pPr lvl="1">
              <a:lnSpc>
                <a:spcPct val="90000"/>
              </a:lnSpc>
              <a:defRPr/>
            </a:pPr>
            <a:endParaRPr lang="en-US" sz="25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500" dirty="0" smtClean="0"/>
              <a:t>For each subject bridge: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100" dirty="0" smtClean="0"/>
              <a:t>Total Length,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100" dirty="0" smtClean="0"/>
              <a:t>Width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100" dirty="0" smtClean="0"/>
              <a:t>Number of Spans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100" dirty="0" smtClean="0"/>
              <a:t>Computed deck ar</a:t>
            </a:r>
            <a:r>
              <a:rPr lang="en-US" sz="2500" dirty="0" smtClean="0"/>
              <a:t>ea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647D6-B0B1-48A2-8356-6BB71763C433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41C76-1FD4-4F50-BB56-E076008E71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331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32338" indent="-632338">
              <a:lnSpc>
                <a:spcPct val="90000"/>
              </a:lnSpc>
            </a:pPr>
            <a:r>
              <a:rPr lang="en-US" dirty="0" smtClean="0"/>
              <a:t>Starting assumption:  based on previous research, including</a:t>
            </a:r>
            <a:r>
              <a:rPr lang="en-US" baseline="0" dirty="0" smtClean="0"/>
              <a:t> federal cost allocations – 41% of all bridge costs were attributed to commercial trucks and buses.</a:t>
            </a:r>
            <a:endParaRPr lang="en-US" dirty="0" smtClean="0"/>
          </a:p>
          <a:p>
            <a:pPr marL="632338" indent="-632338">
              <a:lnSpc>
                <a:spcPct val="90000"/>
              </a:lnSpc>
            </a:pPr>
            <a:endParaRPr lang="en-US" dirty="0" smtClean="0"/>
          </a:p>
          <a:p>
            <a:pPr marL="632338" indent="-632338">
              <a:lnSpc>
                <a:spcPct val="90000"/>
              </a:lnSpc>
            </a:pPr>
            <a:r>
              <a:rPr lang="en-US" dirty="0" smtClean="0"/>
              <a:t>Apply the axle count for each truck classification to the corresponding LEF. </a:t>
            </a:r>
          </a:p>
          <a:p>
            <a:pPr marL="632338" indent="-632338">
              <a:lnSpc>
                <a:spcPct val="90000"/>
              </a:lnSpc>
            </a:pPr>
            <a:r>
              <a:rPr lang="en-US" dirty="0" smtClean="0"/>
              <a:t>Sum all LEFs (damage) by class for each axle group (single, tandem and </a:t>
            </a:r>
            <a:r>
              <a:rPr lang="en-US" dirty="0" err="1" smtClean="0"/>
              <a:t>tridem</a:t>
            </a:r>
            <a:r>
              <a:rPr lang="en-US" dirty="0" smtClean="0"/>
              <a:t>).</a:t>
            </a:r>
          </a:p>
          <a:p>
            <a:pPr marL="632338" indent="-632338">
              <a:lnSpc>
                <a:spcPct val="90000"/>
              </a:lnSpc>
            </a:pPr>
            <a:r>
              <a:rPr lang="en-US" dirty="0" smtClean="0"/>
              <a:t>Identify overweight axles based on District Regulations. </a:t>
            </a:r>
          </a:p>
          <a:p>
            <a:pPr marL="632338" indent="-632338">
              <a:lnSpc>
                <a:spcPct val="90000"/>
              </a:lnSpc>
            </a:pPr>
            <a:r>
              <a:rPr lang="en-US" dirty="0" smtClean="0"/>
              <a:t>Sum sub-totals of all axle LEFs for Legal and Overweight vehicles for all 10 truck classifications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3BF40-A79E-40FE-AF13-EF49D0E2C6B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0835" indent="-30032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1285" indent="-24025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81798" indent="-24025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62312" indent="-24025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42826" indent="-240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23339" indent="-240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03853" indent="-240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84367" indent="-240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CED6E40-5E61-4041-B3B9-C633CB371BB8}" type="slidenum">
              <a:rPr lang="en-US" smtClean="0"/>
              <a:pPr eaLnBrk="1" hangingPunct="1"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0835" indent="-30032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1285" indent="-24025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81798" indent="-24025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62312" indent="-24025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42826" indent="-240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23339" indent="-240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03853" indent="-240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84367" indent="-240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9381CA8-65C1-4B77-9155-982AEF2571BD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70120" y="0"/>
            <a:ext cx="9314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17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37" y="5321603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37" y="1562986"/>
            <a:ext cx="5486400" cy="37426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37" y="5911702"/>
            <a:ext cx="5486400" cy="4518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C66CE5C2-E866-4A58-8849-9B3AB7D4BA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70120" y="0"/>
            <a:ext cx="9314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2052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3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4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9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80753" y="0"/>
            <a:ext cx="93247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pic>
        <p:nvPicPr>
          <p:cNvPr id="19" name="Picture 2" descr="Q:\Design Catalog\Corporate Templates\Covers\Photo7 copy_L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12948"/>
            <a:ext cx="6867144" cy="3845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17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46188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24603" y="6356350"/>
            <a:ext cx="819397" cy="365125"/>
          </a:xfr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88048C6-2B67-4DB5-B7E6-7FFBE46B9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4898232" y="3429795"/>
            <a:ext cx="6858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429" y="0"/>
            <a:ext cx="7435026" cy="141763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457" y="1470026"/>
            <a:ext cx="7335520" cy="4663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763000" cy="762000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399" y="1411704"/>
            <a:ext cx="7884695" cy="47604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7F7C6-E93D-4595-AC5D-DBA8259C62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914400"/>
            <a:ext cx="8839200" cy="5257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AA6CD-F2BB-4AA8-ACCD-1595DC2C4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914400"/>
            <a:ext cx="4343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343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94125" y="6422587"/>
            <a:ext cx="744538" cy="2103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5C687-70EB-4340-9AED-51959EEA4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80753" y="0"/>
            <a:ext cx="93247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pic>
        <p:nvPicPr>
          <p:cNvPr id="19" name="Picture 2" descr="Q:\Design Catalog\Corporate Templates\Covers\Photo7 copy_L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12948"/>
            <a:ext cx="6867144" cy="3845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17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46188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24603" y="6356350"/>
            <a:ext cx="819397" cy="365125"/>
          </a:xfr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88048C6-2B67-4DB5-B7E6-7FFBE46B9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4898232" y="3429795"/>
            <a:ext cx="6858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510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1D1809B7-0560-431F-8302-1222357228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14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814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6295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16295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3D57BBE4-8ADF-46BC-BBCB-D3603382C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rot="5400000" flipH="1" flipV="1">
            <a:off x="8178463" y="6623481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DMSmith_logo_white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60486" y="6491534"/>
            <a:ext cx="640080" cy="2825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4725802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550" y="1467293"/>
            <a:ext cx="3220964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550" y="0"/>
            <a:ext cx="8144538" cy="1417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9BB0EDE-64A5-46CC-95B4-E964995DAD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412480" y="0"/>
            <a:ext cx="731520" cy="6400800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410354" y="0"/>
            <a:ext cx="733646" cy="14005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12480" y="1397726"/>
            <a:ext cx="731520" cy="5003074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flipH="1">
            <a:off x="0" y="0"/>
            <a:ext cx="8411228" cy="140059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4" y="0"/>
            <a:ext cx="8133981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4475" y="1470026"/>
            <a:ext cx="8063502" cy="4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1" name="Rectangle 30"/>
          <p:cNvSpPr/>
          <p:nvPr/>
        </p:nvSpPr>
        <p:spPr>
          <a:xfrm flipH="1">
            <a:off x="8405949" y="1400991"/>
            <a:ext cx="738050" cy="4990012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79125" y="3428206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139797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DMSmith_logo_white.w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60486" y="6491534"/>
            <a:ext cx="640080" cy="2825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</p:sldLayoutIdLst>
  <p:hf hdr="0" ftr="0" dt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412480" y="0"/>
            <a:ext cx="731520" cy="6400800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4005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114197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itle Placeholder 1"/>
          <p:cNvSpPr>
            <a:spLocks noGrp="1"/>
          </p:cNvSpPr>
          <p:nvPr>
            <p:ph type="title"/>
          </p:nvPr>
        </p:nvSpPr>
        <p:spPr bwMode="auto">
          <a:xfrm>
            <a:off x="899886" y="0"/>
            <a:ext cx="7478569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99885" y="1470026"/>
            <a:ext cx="7408091" cy="467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931498" y="6128084"/>
            <a:ext cx="9470" cy="72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12480" y="1397726"/>
            <a:ext cx="731520" cy="5003074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979125" y="3428206"/>
            <a:ext cx="6858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47284" y="6128084"/>
            <a:ext cx="3653" cy="5082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8459788" y="6491288"/>
            <a:ext cx="641350" cy="282575"/>
            <a:chOff x="5329" y="4089"/>
            <a:chExt cx="404" cy="178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29" y="4089"/>
              <a:ext cx="40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9" name="Freeform 5"/>
            <p:cNvSpPr>
              <a:spLocks noEditPoints="1"/>
            </p:cNvSpPr>
            <p:nvPr userDrawn="1"/>
          </p:nvSpPr>
          <p:spPr bwMode="auto">
            <a:xfrm>
              <a:off x="5329" y="4089"/>
              <a:ext cx="275" cy="88"/>
            </a:xfrm>
            <a:custGeom>
              <a:avLst/>
              <a:gdLst/>
              <a:ahLst/>
              <a:cxnLst>
                <a:cxn ang="0">
                  <a:pos x="805" y="128"/>
                </a:cxn>
                <a:cxn ang="0">
                  <a:pos x="993" y="128"/>
                </a:cxn>
                <a:cxn ang="0">
                  <a:pos x="946" y="8"/>
                </a:cxn>
                <a:cxn ang="0">
                  <a:pos x="697" y="8"/>
                </a:cxn>
                <a:cxn ang="0">
                  <a:pos x="488" y="93"/>
                </a:cxn>
                <a:cxn ang="0">
                  <a:pos x="533" y="104"/>
                </a:cxn>
                <a:cxn ang="0">
                  <a:pos x="557" y="125"/>
                </a:cxn>
                <a:cxn ang="0">
                  <a:pos x="569" y="164"/>
                </a:cxn>
                <a:cxn ang="0">
                  <a:pos x="567" y="199"/>
                </a:cxn>
                <a:cxn ang="0">
                  <a:pos x="554" y="234"/>
                </a:cxn>
                <a:cxn ang="0">
                  <a:pos x="527" y="252"/>
                </a:cxn>
                <a:cxn ang="0">
                  <a:pos x="455" y="257"/>
                </a:cxn>
                <a:cxn ang="0">
                  <a:pos x="502" y="343"/>
                </a:cxn>
                <a:cxn ang="0">
                  <a:pos x="579" y="332"/>
                </a:cxn>
                <a:cxn ang="0">
                  <a:pos x="632" y="297"/>
                </a:cxn>
                <a:cxn ang="0">
                  <a:pos x="663" y="245"/>
                </a:cxn>
                <a:cxn ang="0">
                  <a:pos x="673" y="175"/>
                </a:cxn>
                <a:cxn ang="0">
                  <a:pos x="669" y="128"/>
                </a:cxn>
                <a:cxn ang="0">
                  <a:pos x="648" y="72"/>
                </a:cxn>
                <a:cxn ang="0">
                  <a:pos x="607" y="30"/>
                </a:cxn>
                <a:cxn ang="0">
                  <a:pos x="542" y="9"/>
                </a:cxn>
                <a:cxn ang="0">
                  <a:pos x="323" y="132"/>
                </a:cxn>
                <a:cxn ang="0">
                  <a:pos x="314" y="89"/>
                </a:cxn>
                <a:cxn ang="0">
                  <a:pos x="288" y="43"/>
                </a:cxn>
                <a:cxn ang="0">
                  <a:pos x="245" y="14"/>
                </a:cxn>
                <a:cxn ang="0">
                  <a:pos x="187" y="0"/>
                </a:cxn>
                <a:cxn ang="0">
                  <a:pos x="134" y="3"/>
                </a:cxn>
                <a:cxn ang="0">
                  <a:pos x="72" y="27"/>
                </a:cxn>
                <a:cxn ang="0">
                  <a:pos x="27" y="73"/>
                </a:cxn>
                <a:cxn ang="0">
                  <a:pos x="3" y="138"/>
                </a:cxn>
                <a:cxn ang="0">
                  <a:pos x="1" y="194"/>
                </a:cxn>
                <a:cxn ang="0">
                  <a:pos x="18" y="260"/>
                </a:cxn>
                <a:cxn ang="0">
                  <a:pos x="56" y="312"/>
                </a:cxn>
                <a:cxn ang="0">
                  <a:pos x="114" y="343"/>
                </a:cxn>
                <a:cxn ang="0">
                  <a:pos x="171" y="351"/>
                </a:cxn>
                <a:cxn ang="0">
                  <a:pos x="236" y="338"/>
                </a:cxn>
                <a:cxn ang="0">
                  <a:pos x="284" y="306"/>
                </a:cxn>
                <a:cxn ang="0">
                  <a:pos x="314" y="262"/>
                </a:cxn>
                <a:cxn ang="0">
                  <a:pos x="324" y="212"/>
                </a:cxn>
                <a:cxn ang="0">
                  <a:pos x="217" y="234"/>
                </a:cxn>
                <a:cxn ang="0">
                  <a:pos x="191" y="263"/>
                </a:cxn>
                <a:cxn ang="0">
                  <a:pos x="160" y="267"/>
                </a:cxn>
                <a:cxn ang="0">
                  <a:pos x="131" y="255"/>
                </a:cxn>
                <a:cxn ang="0">
                  <a:pos x="114" y="231"/>
                </a:cxn>
                <a:cxn ang="0">
                  <a:pos x="104" y="175"/>
                </a:cxn>
                <a:cxn ang="0">
                  <a:pos x="112" y="126"/>
                </a:cxn>
                <a:cxn ang="0">
                  <a:pos x="127" y="100"/>
                </a:cxn>
                <a:cxn ang="0">
                  <a:pos x="152" y="85"/>
                </a:cxn>
                <a:cxn ang="0">
                  <a:pos x="176" y="84"/>
                </a:cxn>
                <a:cxn ang="0">
                  <a:pos x="200" y="92"/>
                </a:cxn>
                <a:cxn ang="0">
                  <a:pos x="219" y="120"/>
                </a:cxn>
              </a:cxnLst>
              <a:rect l="0" t="0" r="r" b="b"/>
              <a:pathLst>
                <a:path w="1099" h="351">
                  <a:moveTo>
                    <a:pt x="697" y="343"/>
                  </a:moveTo>
                  <a:lnTo>
                    <a:pt x="802" y="343"/>
                  </a:lnTo>
                  <a:lnTo>
                    <a:pt x="802" y="128"/>
                  </a:lnTo>
                  <a:lnTo>
                    <a:pt x="805" y="128"/>
                  </a:lnTo>
                  <a:lnTo>
                    <a:pt x="850" y="343"/>
                  </a:lnTo>
                  <a:lnTo>
                    <a:pt x="942" y="343"/>
                  </a:lnTo>
                  <a:lnTo>
                    <a:pt x="991" y="128"/>
                  </a:lnTo>
                  <a:lnTo>
                    <a:pt x="993" y="128"/>
                  </a:lnTo>
                  <a:lnTo>
                    <a:pt x="993" y="301"/>
                  </a:lnTo>
                  <a:lnTo>
                    <a:pt x="1099" y="301"/>
                  </a:lnTo>
                  <a:lnTo>
                    <a:pt x="1099" y="8"/>
                  </a:lnTo>
                  <a:lnTo>
                    <a:pt x="946" y="8"/>
                  </a:lnTo>
                  <a:lnTo>
                    <a:pt x="898" y="205"/>
                  </a:lnTo>
                  <a:lnTo>
                    <a:pt x="897" y="205"/>
                  </a:lnTo>
                  <a:lnTo>
                    <a:pt x="849" y="8"/>
                  </a:lnTo>
                  <a:lnTo>
                    <a:pt x="697" y="8"/>
                  </a:lnTo>
                  <a:lnTo>
                    <a:pt x="697" y="343"/>
                  </a:lnTo>
                  <a:close/>
                  <a:moveTo>
                    <a:pt x="455" y="93"/>
                  </a:moveTo>
                  <a:lnTo>
                    <a:pt x="488" y="93"/>
                  </a:lnTo>
                  <a:lnTo>
                    <a:pt x="488" y="93"/>
                  </a:lnTo>
                  <a:lnTo>
                    <a:pt x="502" y="95"/>
                  </a:lnTo>
                  <a:lnTo>
                    <a:pt x="514" y="96"/>
                  </a:lnTo>
                  <a:lnTo>
                    <a:pt x="524" y="99"/>
                  </a:lnTo>
                  <a:lnTo>
                    <a:pt x="533" y="104"/>
                  </a:lnTo>
                  <a:lnTo>
                    <a:pt x="541" y="108"/>
                  </a:lnTo>
                  <a:lnTo>
                    <a:pt x="548" y="114"/>
                  </a:lnTo>
                  <a:lnTo>
                    <a:pt x="552" y="120"/>
                  </a:lnTo>
                  <a:lnTo>
                    <a:pt x="557" y="125"/>
                  </a:lnTo>
                  <a:lnTo>
                    <a:pt x="561" y="132"/>
                  </a:lnTo>
                  <a:lnTo>
                    <a:pt x="564" y="139"/>
                  </a:lnTo>
                  <a:lnTo>
                    <a:pt x="568" y="153"/>
                  </a:lnTo>
                  <a:lnTo>
                    <a:pt x="569" y="164"/>
                  </a:lnTo>
                  <a:lnTo>
                    <a:pt x="571" y="173"/>
                  </a:lnTo>
                  <a:lnTo>
                    <a:pt x="571" y="173"/>
                  </a:lnTo>
                  <a:lnTo>
                    <a:pt x="569" y="186"/>
                  </a:lnTo>
                  <a:lnTo>
                    <a:pt x="567" y="199"/>
                  </a:lnTo>
                  <a:lnTo>
                    <a:pt x="564" y="214"/>
                  </a:lnTo>
                  <a:lnTo>
                    <a:pt x="560" y="221"/>
                  </a:lnTo>
                  <a:lnTo>
                    <a:pt x="557" y="227"/>
                  </a:lnTo>
                  <a:lnTo>
                    <a:pt x="554" y="234"/>
                  </a:lnTo>
                  <a:lnTo>
                    <a:pt x="548" y="239"/>
                  </a:lnTo>
                  <a:lnTo>
                    <a:pt x="542" y="244"/>
                  </a:lnTo>
                  <a:lnTo>
                    <a:pt x="535" y="248"/>
                  </a:lnTo>
                  <a:lnTo>
                    <a:pt x="527" y="252"/>
                  </a:lnTo>
                  <a:lnTo>
                    <a:pt x="518" y="255"/>
                  </a:lnTo>
                  <a:lnTo>
                    <a:pt x="508" y="256"/>
                  </a:lnTo>
                  <a:lnTo>
                    <a:pt x="496" y="257"/>
                  </a:lnTo>
                  <a:lnTo>
                    <a:pt x="455" y="257"/>
                  </a:lnTo>
                  <a:lnTo>
                    <a:pt x="455" y="93"/>
                  </a:lnTo>
                  <a:close/>
                  <a:moveTo>
                    <a:pt x="352" y="343"/>
                  </a:moveTo>
                  <a:lnTo>
                    <a:pt x="502" y="343"/>
                  </a:lnTo>
                  <a:lnTo>
                    <a:pt x="502" y="343"/>
                  </a:lnTo>
                  <a:lnTo>
                    <a:pt x="523" y="343"/>
                  </a:lnTo>
                  <a:lnTo>
                    <a:pt x="543" y="341"/>
                  </a:lnTo>
                  <a:lnTo>
                    <a:pt x="561" y="336"/>
                  </a:lnTo>
                  <a:lnTo>
                    <a:pt x="579" y="332"/>
                  </a:lnTo>
                  <a:lnTo>
                    <a:pt x="593" y="325"/>
                  </a:lnTo>
                  <a:lnTo>
                    <a:pt x="608" y="317"/>
                  </a:lnTo>
                  <a:lnTo>
                    <a:pt x="621" y="308"/>
                  </a:lnTo>
                  <a:lnTo>
                    <a:pt x="632" y="297"/>
                  </a:lnTo>
                  <a:lnTo>
                    <a:pt x="641" y="286"/>
                  </a:lnTo>
                  <a:lnTo>
                    <a:pt x="651" y="273"/>
                  </a:lnTo>
                  <a:lnTo>
                    <a:pt x="657" y="260"/>
                  </a:lnTo>
                  <a:lnTo>
                    <a:pt x="663" y="245"/>
                  </a:lnTo>
                  <a:lnTo>
                    <a:pt x="668" y="229"/>
                  </a:lnTo>
                  <a:lnTo>
                    <a:pt x="671" y="212"/>
                  </a:lnTo>
                  <a:lnTo>
                    <a:pt x="673" y="194"/>
                  </a:lnTo>
                  <a:lnTo>
                    <a:pt x="673" y="175"/>
                  </a:lnTo>
                  <a:lnTo>
                    <a:pt x="673" y="175"/>
                  </a:lnTo>
                  <a:lnTo>
                    <a:pt x="673" y="159"/>
                  </a:lnTo>
                  <a:lnTo>
                    <a:pt x="672" y="144"/>
                  </a:lnTo>
                  <a:lnTo>
                    <a:pt x="669" y="128"/>
                  </a:lnTo>
                  <a:lnTo>
                    <a:pt x="665" y="113"/>
                  </a:lnTo>
                  <a:lnTo>
                    <a:pt x="661" y="99"/>
                  </a:lnTo>
                  <a:lnTo>
                    <a:pt x="655" y="84"/>
                  </a:lnTo>
                  <a:lnTo>
                    <a:pt x="648" y="72"/>
                  </a:lnTo>
                  <a:lnTo>
                    <a:pt x="640" y="59"/>
                  </a:lnTo>
                  <a:lnTo>
                    <a:pt x="630" y="48"/>
                  </a:lnTo>
                  <a:lnTo>
                    <a:pt x="620" y="39"/>
                  </a:lnTo>
                  <a:lnTo>
                    <a:pt x="607" y="30"/>
                  </a:lnTo>
                  <a:lnTo>
                    <a:pt x="593" y="22"/>
                  </a:lnTo>
                  <a:lnTo>
                    <a:pt x="577" y="16"/>
                  </a:lnTo>
                  <a:lnTo>
                    <a:pt x="560" y="11"/>
                  </a:lnTo>
                  <a:lnTo>
                    <a:pt x="542" y="9"/>
                  </a:lnTo>
                  <a:lnTo>
                    <a:pt x="522" y="8"/>
                  </a:lnTo>
                  <a:lnTo>
                    <a:pt x="352" y="8"/>
                  </a:lnTo>
                  <a:lnTo>
                    <a:pt x="352" y="343"/>
                  </a:lnTo>
                  <a:close/>
                  <a:moveTo>
                    <a:pt x="323" y="132"/>
                  </a:moveTo>
                  <a:lnTo>
                    <a:pt x="323" y="132"/>
                  </a:lnTo>
                  <a:lnTo>
                    <a:pt x="321" y="117"/>
                  </a:lnTo>
                  <a:lnTo>
                    <a:pt x="317" y="103"/>
                  </a:lnTo>
                  <a:lnTo>
                    <a:pt x="314" y="89"/>
                  </a:lnTo>
                  <a:lnTo>
                    <a:pt x="308" y="76"/>
                  </a:lnTo>
                  <a:lnTo>
                    <a:pt x="302" y="65"/>
                  </a:lnTo>
                  <a:lnTo>
                    <a:pt x="296" y="54"/>
                  </a:lnTo>
                  <a:lnTo>
                    <a:pt x="288" y="43"/>
                  </a:lnTo>
                  <a:lnTo>
                    <a:pt x="278" y="35"/>
                  </a:lnTo>
                  <a:lnTo>
                    <a:pt x="268" y="27"/>
                  </a:lnTo>
                  <a:lnTo>
                    <a:pt x="257" y="19"/>
                  </a:lnTo>
                  <a:lnTo>
                    <a:pt x="245" y="14"/>
                  </a:lnTo>
                  <a:lnTo>
                    <a:pt x="233" y="9"/>
                  </a:lnTo>
                  <a:lnTo>
                    <a:pt x="218" y="5"/>
                  </a:lnTo>
                  <a:lnTo>
                    <a:pt x="203" y="2"/>
                  </a:lnTo>
                  <a:lnTo>
                    <a:pt x="187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52" y="0"/>
                  </a:lnTo>
                  <a:lnTo>
                    <a:pt x="134" y="3"/>
                  </a:lnTo>
                  <a:lnTo>
                    <a:pt x="116" y="7"/>
                  </a:lnTo>
                  <a:lnTo>
                    <a:pt x="100" y="13"/>
                  </a:lnTo>
                  <a:lnTo>
                    <a:pt x="86" y="19"/>
                  </a:lnTo>
                  <a:lnTo>
                    <a:pt x="72" y="27"/>
                  </a:lnTo>
                  <a:lnTo>
                    <a:pt x="58" y="38"/>
                  </a:lnTo>
                  <a:lnTo>
                    <a:pt x="47" y="48"/>
                  </a:lnTo>
                  <a:lnTo>
                    <a:pt x="37" y="60"/>
                  </a:lnTo>
                  <a:lnTo>
                    <a:pt x="27" y="73"/>
                  </a:lnTo>
                  <a:lnTo>
                    <a:pt x="19" y="88"/>
                  </a:lnTo>
                  <a:lnTo>
                    <a:pt x="13" y="104"/>
                  </a:lnTo>
                  <a:lnTo>
                    <a:pt x="7" y="120"/>
                  </a:lnTo>
                  <a:lnTo>
                    <a:pt x="3" y="138"/>
                  </a:lnTo>
                  <a:lnTo>
                    <a:pt x="1" y="156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94"/>
                  </a:lnTo>
                  <a:lnTo>
                    <a:pt x="3" y="212"/>
                  </a:lnTo>
                  <a:lnTo>
                    <a:pt x="7" y="229"/>
                  </a:lnTo>
                  <a:lnTo>
                    <a:pt x="11" y="245"/>
                  </a:lnTo>
                  <a:lnTo>
                    <a:pt x="18" y="260"/>
                  </a:lnTo>
                  <a:lnTo>
                    <a:pt x="25" y="275"/>
                  </a:lnTo>
                  <a:lnTo>
                    <a:pt x="34" y="288"/>
                  </a:lnTo>
                  <a:lnTo>
                    <a:pt x="45" y="301"/>
                  </a:lnTo>
                  <a:lnTo>
                    <a:pt x="56" y="312"/>
                  </a:lnTo>
                  <a:lnTo>
                    <a:pt x="70" y="321"/>
                  </a:lnTo>
                  <a:lnTo>
                    <a:pt x="83" y="330"/>
                  </a:lnTo>
                  <a:lnTo>
                    <a:pt x="98" y="337"/>
                  </a:lnTo>
                  <a:lnTo>
                    <a:pt x="114" y="343"/>
                  </a:lnTo>
                  <a:lnTo>
                    <a:pt x="132" y="347"/>
                  </a:lnTo>
                  <a:lnTo>
                    <a:pt x="151" y="350"/>
                  </a:lnTo>
                  <a:lnTo>
                    <a:pt x="171" y="351"/>
                  </a:lnTo>
                  <a:lnTo>
                    <a:pt x="171" y="351"/>
                  </a:lnTo>
                  <a:lnTo>
                    <a:pt x="188" y="351"/>
                  </a:lnTo>
                  <a:lnTo>
                    <a:pt x="205" y="347"/>
                  </a:lnTo>
                  <a:lnTo>
                    <a:pt x="221" y="344"/>
                  </a:lnTo>
                  <a:lnTo>
                    <a:pt x="236" y="338"/>
                  </a:lnTo>
                  <a:lnTo>
                    <a:pt x="250" y="333"/>
                  </a:lnTo>
                  <a:lnTo>
                    <a:pt x="262" y="325"/>
                  </a:lnTo>
                  <a:lnTo>
                    <a:pt x="274" y="317"/>
                  </a:lnTo>
                  <a:lnTo>
                    <a:pt x="284" y="306"/>
                  </a:lnTo>
                  <a:lnTo>
                    <a:pt x="293" y="296"/>
                  </a:lnTo>
                  <a:lnTo>
                    <a:pt x="301" y="286"/>
                  </a:lnTo>
                  <a:lnTo>
                    <a:pt x="308" y="273"/>
                  </a:lnTo>
                  <a:lnTo>
                    <a:pt x="314" y="262"/>
                  </a:lnTo>
                  <a:lnTo>
                    <a:pt x="318" y="249"/>
                  </a:lnTo>
                  <a:lnTo>
                    <a:pt x="322" y="237"/>
                  </a:lnTo>
                  <a:lnTo>
                    <a:pt x="324" y="224"/>
                  </a:lnTo>
                  <a:lnTo>
                    <a:pt x="324" y="212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0" y="223"/>
                  </a:lnTo>
                  <a:lnTo>
                    <a:pt x="217" y="234"/>
                  </a:lnTo>
                  <a:lnTo>
                    <a:pt x="212" y="243"/>
                  </a:lnTo>
                  <a:lnTo>
                    <a:pt x="207" y="252"/>
                  </a:lnTo>
                  <a:lnTo>
                    <a:pt x="199" y="259"/>
                  </a:lnTo>
                  <a:lnTo>
                    <a:pt x="191" y="263"/>
                  </a:lnTo>
                  <a:lnTo>
                    <a:pt x="180" y="267"/>
                  </a:lnTo>
                  <a:lnTo>
                    <a:pt x="168" y="268"/>
                  </a:lnTo>
                  <a:lnTo>
                    <a:pt x="168" y="268"/>
                  </a:lnTo>
                  <a:lnTo>
                    <a:pt x="160" y="267"/>
                  </a:lnTo>
                  <a:lnTo>
                    <a:pt x="152" y="265"/>
                  </a:lnTo>
                  <a:lnTo>
                    <a:pt x="144" y="263"/>
                  </a:lnTo>
                  <a:lnTo>
                    <a:pt x="138" y="260"/>
                  </a:lnTo>
                  <a:lnTo>
                    <a:pt x="131" y="255"/>
                  </a:lnTo>
                  <a:lnTo>
                    <a:pt x="127" y="251"/>
                  </a:lnTo>
                  <a:lnTo>
                    <a:pt x="122" y="245"/>
                  </a:lnTo>
                  <a:lnTo>
                    <a:pt x="118" y="238"/>
                  </a:lnTo>
                  <a:lnTo>
                    <a:pt x="114" y="231"/>
                  </a:lnTo>
                  <a:lnTo>
                    <a:pt x="112" y="224"/>
                  </a:lnTo>
                  <a:lnTo>
                    <a:pt x="107" y="208"/>
                  </a:lnTo>
                  <a:lnTo>
                    <a:pt x="105" y="193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5" y="158"/>
                  </a:lnTo>
                  <a:lnTo>
                    <a:pt x="107" y="142"/>
                  </a:lnTo>
                  <a:lnTo>
                    <a:pt x="112" y="126"/>
                  </a:lnTo>
                  <a:lnTo>
                    <a:pt x="114" y="120"/>
                  </a:lnTo>
                  <a:lnTo>
                    <a:pt x="118" y="113"/>
                  </a:lnTo>
                  <a:lnTo>
                    <a:pt x="122" y="106"/>
                  </a:lnTo>
                  <a:lnTo>
                    <a:pt x="127" y="100"/>
                  </a:lnTo>
                  <a:lnTo>
                    <a:pt x="131" y="96"/>
                  </a:lnTo>
                  <a:lnTo>
                    <a:pt x="138" y="91"/>
                  </a:lnTo>
                  <a:lnTo>
                    <a:pt x="144" y="88"/>
                  </a:lnTo>
                  <a:lnTo>
                    <a:pt x="152" y="85"/>
                  </a:lnTo>
                  <a:lnTo>
                    <a:pt x="160" y="84"/>
                  </a:lnTo>
                  <a:lnTo>
                    <a:pt x="168" y="83"/>
                  </a:lnTo>
                  <a:lnTo>
                    <a:pt x="168" y="83"/>
                  </a:lnTo>
                  <a:lnTo>
                    <a:pt x="176" y="84"/>
                  </a:lnTo>
                  <a:lnTo>
                    <a:pt x="183" y="85"/>
                  </a:lnTo>
                  <a:lnTo>
                    <a:pt x="188" y="87"/>
                  </a:lnTo>
                  <a:lnTo>
                    <a:pt x="194" y="89"/>
                  </a:lnTo>
                  <a:lnTo>
                    <a:pt x="200" y="92"/>
                  </a:lnTo>
                  <a:lnTo>
                    <a:pt x="203" y="96"/>
                  </a:lnTo>
                  <a:lnTo>
                    <a:pt x="210" y="104"/>
                  </a:lnTo>
                  <a:lnTo>
                    <a:pt x="216" y="112"/>
                  </a:lnTo>
                  <a:lnTo>
                    <a:pt x="219" y="120"/>
                  </a:lnTo>
                  <a:lnTo>
                    <a:pt x="221" y="128"/>
                  </a:lnTo>
                  <a:lnTo>
                    <a:pt x="223" y="132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0" name="Rectangle 6"/>
            <p:cNvSpPr>
              <a:spLocks noChangeArrowheads="1"/>
            </p:cNvSpPr>
            <p:nvPr userDrawn="1"/>
          </p:nvSpPr>
          <p:spPr bwMode="auto">
            <a:xfrm>
              <a:off x="5577" y="4193"/>
              <a:ext cx="27" cy="71"/>
            </a:xfrm>
            <a:prstGeom prst="rect">
              <a:avLst/>
            </a:prstGeom>
            <a:solidFill>
              <a:srgbClr val="0055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5451" y="4191"/>
              <a:ext cx="117" cy="73"/>
            </a:xfrm>
            <a:custGeom>
              <a:avLst/>
              <a:gdLst/>
              <a:ahLst/>
              <a:cxnLst>
                <a:cxn ang="0">
                  <a:pos x="108" y="289"/>
                </a:cxn>
                <a:cxn ang="0">
                  <a:pos x="108" y="137"/>
                </a:cxn>
                <a:cxn ang="0">
                  <a:pos x="110" y="116"/>
                </a:cxn>
                <a:cxn ang="0">
                  <a:pos x="117" y="100"/>
                </a:cxn>
                <a:cxn ang="0">
                  <a:pos x="127" y="90"/>
                </a:cxn>
                <a:cxn ang="0">
                  <a:pos x="145" y="85"/>
                </a:cxn>
                <a:cxn ang="0">
                  <a:pos x="156" y="87"/>
                </a:cxn>
                <a:cxn ang="0">
                  <a:pos x="170" y="95"/>
                </a:cxn>
                <a:cxn ang="0">
                  <a:pos x="177" y="109"/>
                </a:cxn>
                <a:cxn ang="0">
                  <a:pos x="181" y="126"/>
                </a:cxn>
                <a:cxn ang="0">
                  <a:pos x="181" y="289"/>
                </a:cxn>
                <a:cxn ang="0">
                  <a:pos x="288" y="137"/>
                </a:cxn>
                <a:cxn ang="0">
                  <a:pos x="289" y="126"/>
                </a:cxn>
                <a:cxn ang="0">
                  <a:pos x="293" y="108"/>
                </a:cxn>
                <a:cxn ang="0">
                  <a:pos x="302" y="95"/>
                </a:cxn>
                <a:cxn ang="0">
                  <a:pos x="315" y="87"/>
                </a:cxn>
                <a:cxn ang="0">
                  <a:pos x="326" y="85"/>
                </a:cxn>
                <a:cxn ang="0">
                  <a:pos x="345" y="90"/>
                </a:cxn>
                <a:cxn ang="0">
                  <a:pos x="355" y="101"/>
                </a:cxn>
                <a:cxn ang="0">
                  <a:pos x="360" y="117"/>
                </a:cxn>
                <a:cxn ang="0">
                  <a:pos x="361" y="137"/>
                </a:cxn>
                <a:cxn ang="0">
                  <a:pos x="468" y="289"/>
                </a:cxn>
                <a:cxn ang="0">
                  <a:pos x="468" y="96"/>
                </a:cxn>
                <a:cxn ang="0">
                  <a:pos x="466" y="69"/>
                </a:cxn>
                <a:cxn ang="0">
                  <a:pos x="462" y="54"/>
                </a:cxn>
                <a:cxn ang="0">
                  <a:pos x="452" y="38"/>
                </a:cxn>
                <a:cxn ang="0">
                  <a:pos x="441" y="24"/>
                </a:cxn>
                <a:cxn ang="0">
                  <a:pos x="426" y="13"/>
                </a:cxn>
                <a:cxn ang="0">
                  <a:pos x="408" y="5"/>
                </a:cxn>
                <a:cxn ang="0">
                  <a:pos x="385" y="0"/>
                </a:cxn>
                <a:cxn ang="0">
                  <a:pos x="371" y="0"/>
                </a:cxn>
                <a:cxn ang="0">
                  <a:pos x="347" y="1"/>
                </a:cxn>
                <a:cxn ang="0">
                  <a:pos x="327" y="6"/>
                </a:cxn>
                <a:cxn ang="0">
                  <a:pos x="311" y="13"/>
                </a:cxn>
                <a:cxn ang="0">
                  <a:pos x="289" y="28"/>
                </a:cxn>
                <a:cxn ang="0">
                  <a:pos x="275" y="44"/>
                </a:cxn>
                <a:cxn ang="0">
                  <a:pos x="269" y="34"/>
                </a:cxn>
                <a:cxn ang="0">
                  <a:pos x="253" y="17"/>
                </a:cxn>
                <a:cxn ang="0">
                  <a:pos x="232" y="7"/>
                </a:cxn>
                <a:cxn ang="0">
                  <a:pos x="210" y="0"/>
                </a:cxn>
                <a:cxn ang="0">
                  <a:pos x="198" y="0"/>
                </a:cxn>
                <a:cxn ang="0">
                  <a:pos x="170" y="2"/>
                </a:cxn>
                <a:cxn ang="0">
                  <a:pos x="145" y="10"/>
                </a:cxn>
                <a:cxn ang="0">
                  <a:pos x="124" y="24"/>
                </a:cxn>
                <a:cxn ang="0">
                  <a:pos x="105" y="44"/>
                </a:cxn>
                <a:cxn ang="0">
                  <a:pos x="104" y="7"/>
                </a:cxn>
                <a:cxn ang="0">
                  <a:pos x="0" y="289"/>
                </a:cxn>
              </a:cxnLst>
              <a:rect l="0" t="0" r="r" b="b"/>
              <a:pathLst>
                <a:path w="468" h="289">
                  <a:moveTo>
                    <a:pt x="0" y="289"/>
                  </a:moveTo>
                  <a:lnTo>
                    <a:pt x="108" y="28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9" y="126"/>
                  </a:lnTo>
                  <a:lnTo>
                    <a:pt x="110" y="116"/>
                  </a:lnTo>
                  <a:lnTo>
                    <a:pt x="112" y="108"/>
                  </a:lnTo>
                  <a:lnTo>
                    <a:pt x="117" y="100"/>
                  </a:lnTo>
                  <a:lnTo>
                    <a:pt x="121" y="95"/>
                  </a:lnTo>
                  <a:lnTo>
                    <a:pt x="127" y="90"/>
                  </a:lnTo>
                  <a:lnTo>
                    <a:pt x="13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56" y="87"/>
                  </a:lnTo>
                  <a:lnTo>
                    <a:pt x="165" y="90"/>
                  </a:lnTo>
                  <a:lnTo>
                    <a:pt x="170" y="95"/>
                  </a:lnTo>
                  <a:lnTo>
                    <a:pt x="175" y="101"/>
                  </a:lnTo>
                  <a:lnTo>
                    <a:pt x="177" y="109"/>
                  </a:lnTo>
                  <a:lnTo>
                    <a:pt x="180" y="117"/>
                  </a:lnTo>
                  <a:lnTo>
                    <a:pt x="181" y="126"/>
                  </a:lnTo>
                  <a:lnTo>
                    <a:pt x="181" y="137"/>
                  </a:lnTo>
                  <a:lnTo>
                    <a:pt x="181" y="289"/>
                  </a:lnTo>
                  <a:lnTo>
                    <a:pt x="288" y="289"/>
                  </a:lnTo>
                  <a:lnTo>
                    <a:pt x="288" y="137"/>
                  </a:lnTo>
                  <a:lnTo>
                    <a:pt x="288" y="137"/>
                  </a:lnTo>
                  <a:lnTo>
                    <a:pt x="289" y="126"/>
                  </a:lnTo>
                  <a:lnTo>
                    <a:pt x="290" y="116"/>
                  </a:lnTo>
                  <a:lnTo>
                    <a:pt x="293" y="108"/>
                  </a:lnTo>
                  <a:lnTo>
                    <a:pt x="297" y="100"/>
                  </a:lnTo>
                  <a:lnTo>
                    <a:pt x="302" y="95"/>
                  </a:lnTo>
                  <a:lnTo>
                    <a:pt x="307" y="90"/>
                  </a:lnTo>
                  <a:lnTo>
                    <a:pt x="315" y="87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36" y="87"/>
                  </a:lnTo>
                  <a:lnTo>
                    <a:pt x="345" y="90"/>
                  </a:lnTo>
                  <a:lnTo>
                    <a:pt x="351" y="95"/>
                  </a:lnTo>
                  <a:lnTo>
                    <a:pt x="355" y="101"/>
                  </a:lnTo>
                  <a:lnTo>
                    <a:pt x="358" y="109"/>
                  </a:lnTo>
                  <a:lnTo>
                    <a:pt x="360" y="117"/>
                  </a:lnTo>
                  <a:lnTo>
                    <a:pt x="361" y="126"/>
                  </a:lnTo>
                  <a:lnTo>
                    <a:pt x="361" y="137"/>
                  </a:lnTo>
                  <a:lnTo>
                    <a:pt x="361" y="289"/>
                  </a:lnTo>
                  <a:lnTo>
                    <a:pt x="468" y="289"/>
                  </a:lnTo>
                  <a:lnTo>
                    <a:pt x="468" y="96"/>
                  </a:lnTo>
                  <a:lnTo>
                    <a:pt x="468" y="96"/>
                  </a:lnTo>
                  <a:lnTo>
                    <a:pt x="467" y="79"/>
                  </a:lnTo>
                  <a:lnTo>
                    <a:pt x="466" y="69"/>
                  </a:lnTo>
                  <a:lnTo>
                    <a:pt x="464" y="61"/>
                  </a:lnTo>
                  <a:lnTo>
                    <a:pt x="462" y="54"/>
                  </a:lnTo>
                  <a:lnTo>
                    <a:pt x="457" y="46"/>
                  </a:lnTo>
                  <a:lnTo>
                    <a:pt x="452" y="38"/>
                  </a:lnTo>
                  <a:lnTo>
                    <a:pt x="448" y="31"/>
                  </a:lnTo>
                  <a:lnTo>
                    <a:pt x="441" y="24"/>
                  </a:lnTo>
                  <a:lnTo>
                    <a:pt x="434" y="18"/>
                  </a:lnTo>
                  <a:lnTo>
                    <a:pt x="426" y="13"/>
                  </a:lnTo>
                  <a:lnTo>
                    <a:pt x="417" y="8"/>
                  </a:lnTo>
                  <a:lnTo>
                    <a:pt x="408" y="5"/>
                  </a:lnTo>
                  <a:lnTo>
                    <a:pt x="396" y="2"/>
                  </a:lnTo>
                  <a:lnTo>
                    <a:pt x="38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9" y="0"/>
                  </a:lnTo>
                  <a:lnTo>
                    <a:pt x="347" y="1"/>
                  </a:lnTo>
                  <a:lnTo>
                    <a:pt x="337" y="3"/>
                  </a:lnTo>
                  <a:lnTo>
                    <a:pt x="327" y="6"/>
                  </a:lnTo>
                  <a:lnTo>
                    <a:pt x="319" y="9"/>
                  </a:lnTo>
                  <a:lnTo>
                    <a:pt x="311" y="13"/>
                  </a:lnTo>
                  <a:lnTo>
                    <a:pt x="298" y="20"/>
                  </a:lnTo>
                  <a:lnTo>
                    <a:pt x="289" y="28"/>
                  </a:lnTo>
                  <a:lnTo>
                    <a:pt x="282" y="35"/>
                  </a:lnTo>
                  <a:lnTo>
                    <a:pt x="275" y="44"/>
                  </a:lnTo>
                  <a:lnTo>
                    <a:pt x="275" y="44"/>
                  </a:lnTo>
                  <a:lnTo>
                    <a:pt x="269" y="34"/>
                  </a:lnTo>
                  <a:lnTo>
                    <a:pt x="262" y="25"/>
                  </a:lnTo>
                  <a:lnTo>
                    <a:pt x="253" y="17"/>
                  </a:lnTo>
                  <a:lnTo>
                    <a:pt x="244" y="11"/>
                  </a:lnTo>
                  <a:lnTo>
                    <a:pt x="232" y="7"/>
                  </a:lnTo>
                  <a:lnTo>
                    <a:pt x="222" y="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4" y="0"/>
                  </a:lnTo>
                  <a:lnTo>
                    <a:pt x="170" y="2"/>
                  </a:lnTo>
                  <a:lnTo>
                    <a:pt x="158" y="6"/>
                  </a:lnTo>
                  <a:lnTo>
                    <a:pt x="145" y="10"/>
                  </a:lnTo>
                  <a:lnTo>
                    <a:pt x="134" y="16"/>
                  </a:lnTo>
                  <a:lnTo>
                    <a:pt x="124" y="24"/>
                  </a:lnTo>
                  <a:lnTo>
                    <a:pt x="115" y="33"/>
                  </a:lnTo>
                  <a:lnTo>
                    <a:pt x="105" y="44"/>
                  </a:lnTo>
                  <a:lnTo>
                    <a:pt x="104" y="44"/>
                  </a:lnTo>
                  <a:lnTo>
                    <a:pt x="104" y="7"/>
                  </a:lnTo>
                  <a:lnTo>
                    <a:pt x="0" y="7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5367" y="4178"/>
              <a:ext cx="78" cy="89"/>
            </a:xfrm>
            <a:custGeom>
              <a:avLst/>
              <a:gdLst/>
              <a:ahLst/>
              <a:cxnLst>
                <a:cxn ang="0">
                  <a:pos x="301" y="91"/>
                </a:cxn>
                <a:cxn ang="0">
                  <a:pos x="288" y="53"/>
                </a:cxn>
                <a:cxn ang="0">
                  <a:pos x="262" y="27"/>
                </a:cxn>
                <a:cxn ang="0">
                  <a:pos x="228" y="11"/>
                </a:cxn>
                <a:cxn ang="0">
                  <a:pos x="191" y="2"/>
                </a:cxn>
                <a:cxn ang="0">
                  <a:pos x="153" y="0"/>
                </a:cxn>
                <a:cxn ang="0">
                  <a:pos x="104" y="4"/>
                </a:cxn>
                <a:cxn ang="0">
                  <a:pos x="68" y="16"/>
                </a:cxn>
                <a:cxn ang="0">
                  <a:pos x="36" y="36"/>
                </a:cxn>
                <a:cxn ang="0">
                  <a:pos x="16" y="66"/>
                </a:cxn>
                <a:cxn ang="0">
                  <a:pos x="7" y="108"/>
                </a:cxn>
                <a:cxn ang="0">
                  <a:pos x="9" y="128"/>
                </a:cxn>
                <a:cxn ang="0">
                  <a:pos x="18" y="155"/>
                </a:cxn>
                <a:cxn ang="0">
                  <a:pos x="36" y="176"/>
                </a:cxn>
                <a:cxn ang="0">
                  <a:pos x="64" y="193"/>
                </a:cxn>
                <a:cxn ang="0">
                  <a:pos x="101" y="207"/>
                </a:cxn>
                <a:cxn ang="0">
                  <a:pos x="167" y="221"/>
                </a:cxn>
                <a:cxn ang="0">
                  <a:pos x="192" y="232"/>
                </a:cxn>
                <a:cxn ang="0">
                  <a:pos x="199" y="249"/>
                </a:cxn>
                <a:cxn ang="0">
                  <a:pos x="194" y="262"/>
                </a:cxn>
                <a:cxn ang="0">
                  <a:pos x="178" y="272"/>
                </a:cxn>
                <a:cxn ang="0">
                  <a:pos x="159" y="275"/>
                </a:cxn>
                <a:cxn ang="0">
                  <a:pos x="132" y="270"/>
                </a:cxn>
                <a:cxn ang="0">
                  <a:pos x="121" y="259"/>
                </a:cxn>
                <a:cxn ang="0">
                  <a:pos x="113" y="235"/>
                </a:cxn>
                <a:cxn ang="0">
                  <a:pos x="1" y="251"/>
                </a:cxn>
                <a:cxn ang="0">
                  <a:pos x="15" y="291"/>
                </a:cxn>
                <a:cxn ang="0">
                  <a:pos x="40" y="321"/>
                </a:cxn>
                <a:cxn ang="0">
                  <a:pos x="74" y="340"/>
                </a:cxn>
                <a:cxn ang="0">
                  <a:pos x="113" y="352"/>
                </a:cxn>
                <a:cxn ang="0">
                  <a:pos x="154" y="355"/>
                </a:cxn>
                <a:cxn ang="0">
                  <a:pos x="196" y="352"/>
                </a:cxn>
                <a:cxn ang="0">
                  <a:pos x="236" y="341"/>
                </a:cxn>
                <a:cxn ang="0">
                  <a:pos x="272" y="323"/>
                </a:cxn>
                <a:cxn ang="0">
                  <a:pos x="297" y="293"/>
                </a:cxn>
                <a:cxn ang="0">
                  <a:pos x="310" y="252"/>
                </a:cxn>
                <a:cxn ang="0">
                  <a:pos x="310" y="225"/>
                </a:cxn>
                <a:cxn ang="0">
                  <a:pos x="305" y="199"/>
                </a:cxn>
                <a:cxn ang="0">
                  <a:pos x="293" y="178"/>
                </a:cxn>
                <a:cxn ang="0">
                  <a:pos x="265" y="153"/>
                </a:cxn>
                <a:cxn ang="0">
                  <a:pos x="237" y="141"/>
                </a:cxn>
                <a:cxn ang="0">
                  <a:pos x="178" y="126"/>
                </a:cxn>
                <a:cxn ang="0">
                  <a:pos x="133" y="115"/>
                </a:cxn>
                <a:cxn ang="0">
                  <a:pos x="124" y="109"/>
                </a:cxn>
                <a:cxn ang="0">
                  <a:pos x="120" y="98"/>
                </a:cxn>
                <a:cxn ang="0">
                  <a:pos x="127" y="79"/>
                </a:cxn>
                <a:cxn ang="0">
                  <a:pos x="144" y="72"/>
                </a:cxn>
                <a:cxn ang="0">
                  <a:pos x="163" y="72"/>
                </a:cxn>
                <a:cxn ang="0">
                  <a:pos x="181" y="82"/>
                </a:cxn>
                <a:cxn ang="0">
                  <a:pos x="192" y="92"/>
                </a:cxn>
                <a:cxn ang="0">
                  <a:pos x="302" y="107"/>
                </a:cxn>
              </a:cxnLst>
              <a:rect l="0" t="0" r="r" b="b"/>
              <a:pathLst>
                <a:path w="310" h="355">
                  <a:moveTo>
                    <a:pt x="302" y="107"/>
                  </a:moveTo>
                  <a:lnTo>
                    <a:pt x="302" y="107"/>
                  </a:lnTo>
                  <a:lnTo>
                    <a:pt x="301" y="91"/>
                  </a:lnTo>
                  <a:lnTo>
                    <a:pt x="298" y="77"/>
                  </a:lnTo>
                  <a:lnTo>
                    <a:pt x="293" y="65"/>
                  </a:lnTo>
                  <a:lnTo>
                    <a:pt x="288" y="53"/>
                  </a:lnTo>
                  <a:lnTo>
                    <a:pt x="280" y="44"/>
                  </a:lnTo>
                  <a:lnTo>
                    <a:pt x="272" y="35"/>
                  </a:lnTo>
                  <a:lnTo>
                    <a:pt x="262" y="27"/>
                  </a:lnTo>
                  <a:lnTo>
                    <a:pt x="251" y="21"/>
                  </a:lnTo>
                  <a:lnTo>
                    <a:pt x="241" y="16"/>
                  </a:lnTo>
                  <a:lnTo>
                    <a:pt x="228" y="11"/>
                  </a:lnTo>
                  <a:lnTo>
                    <a:pt x="217" y="8"/>
                  </a:lnTo>
                  <a:lnTo>
                    <a:pt x="204" y="4"/>
                  </a:lnTo>
                  <a:lnTo>
                    <a:pt x="191" y="2"/>
                  </a:lnTo>
                  <a:lnTo>
                    <a:pt x="178" y="1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29" y="1"/>
                  </a:lnTo>
                  <a:lnTo>
                    <a:pt x="116" y="3"/>
                  </a:lnTo>
                  <a:lnTo>
                    <a:pt x="104" y="4"/>
                  </a:lnTo>
                  <a:lnTo>
                    <a:pt x="91" y="8"/>
                  </a:lnTo>
                  <a:lnTo>
                    <a:pt x="80" y="11"/>
                  </a:lnTo>
                  <a:lnTo>
                    <a:pt x="68" y="16"/>
                  </a:lnTo>
                  <a:lnTo>
                    <a:pt x="57" y="21"/>
                  </a:lnTo>
                  <a:lnTo>
                    <a:pt x="47" y="28"/>
                  </a:lnTo>
                  <a:lnTo>
                    <a:pt x="36" y="36"/>
                  </a:lnTo>
                  <a:lnTo>
                    <a:pt x="28" y="45"/>
                  </a:lnTo>
                  <a:lnTo>
                    <a:pt x="22" y="54"/>
                  </a:lnTo>
                  <a:lnTo>
                    <a:pt x="16" y="66"/>
                  </a:lnTo>
                  <a:lnTo>
                    <a:pt x="11" y="78"/>
                  </a:lnTo>
                  <a:lnTo>
                    <a:pt x="8" y="92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8" y="118"/>
                  </a:lnTo>
                  <a:lnTo>
                    <a:pt x="9" y="128"/>
                  </a:lnTo>
                  <a:lnTo>
                    <a:pt x="11" y="137"/>
                  </a:lnTo>
                  <a:lnTo>
                    <a:pt x="15" y="147"/>
                  </a:lnTo>
                  <a:lnTo>
                    <a:pt x="18" y="155"/>
                  </a:lnTo>
                  <a:lnTo>
                    <a:pt x="24" y="162"/>
                  </a:lnTo>
                  <a:lnTo>
                    <a:pt x="30" y="169"/>
                  </a:lnTo>
                  <a:lnTo>
                    <a:pt x="36" y="176"/>
                  </a:lnTo>
                  <a:lnTo>
                    <a:pt x="44" y="182"/>
                  </a:lnTo>
                  <a:lnTo>
                    <a:pt x="54" y="188"/>
                  </a:lnTo>
                  <a:lnTo>
                    <a:pt x="64" y="193"/>
                  </a:lnTo>
                  <a:lnTo>
                    <a:pt x="75" y="198"/>
                  </a:lnTo>
                  <a:lnTo>
                    <a:pt x="88" y="202"/>
                  </a:lnTo>
                  <a:lnTo>
                    <a:pt x="101" y="207"/>
                  </a:lnTo>
                  <a:lnTo>
                    <a:pt x="133" y="214"/>
                  </a:lnTo>
                  <a:lnTo>
                    <a:pt x="133" y="214"/>
                  </a:lnTo>
                  <a:lnTo>
                    <a:pt x="167" y="221"/>
                  </a:lnTo>
                  <a:lnTo>
                    <a:pt x="178" y="224"/>
                  </a:lnTo>
                  <a:lnTo>
                    <a:pt x="186" y="227"/>
                  </a:lnTo>
                  <a:lnTo>
                    <a:pt x="192" y="232"/>
                  </a:lnTo>
                  <a:lnTo>
                    <a:pt x="195" y="237"/>
                  </a:lnTo>
                  <a:lnTo>
                    <a:pt x="197" y="242"/>
                  </a:lnTo>
                  <a:lnTo>
                    <a:pt x="199" y="249"/>
                  </a:lnTo>
                  <a:lnTo>
                    <a:pt x="199" y="249"/>
                  </a:lnTo>
                  <a:lnTo>
                    <a:pt x="197" y="256"/>
                  </a:lnTo>
                  <a:lnTo>
                    <a:pt x="194" y="262"/>
                  </a:lnTo>
                  <a:lnTo>
                    <a:pt x="189" y="266"/>
                  </a:lnTo>
                  <a:lnTo>
                    <a:pt x="184" y="270"/>
                  </a:lnTo>
                  <a:lnTo>
                    <a:pt x="178" y="272"/>
                  </a:lnTo>
                  <a:lnTo>
                    <a:pt x="171" y="274"/>
                  </a:lnTo>
                  <a:lnTo>
                    <a:pt x="159" y="275"/>
                  </a:lnTo>
                  <a:lnTo>
                    <a:pt x="159" y="275"/>
                  </a:lnTo>
                  <a:lnTo>
                    <a:pt x="148" y="274"/>
                  </a:lnTo>
                  <a:lnTo>
                    <a:pt x="139" y="273"/>
                  </a:lnTo>
                  <a:lnTo>
                    <a:pt x="132" y="270"/>
                  </a:lnTo>
                  <a:lnTo>
                    <a:pt x="127" y="266"/>
                  </a:lnTo>
                  <a:lnTo>
                    <a:pt x="127" y="266"/>
                  </a:lnTo>
                  <a:lnTo>
                    <a:pt x="121" y="259"/>
                  </a:lnTo>
                  <a:lnTo>
                    <a:pt x="116" y="251"/>
                  </a:lnTo>
                  <a:lnTo>
                    <a:pt x="114" y="244"/>
                  </a:lnTo>
                  <a:lnTo>
                    <a:pt x="113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1" y="251"/>
                  </a:lnTo>
                  <a:lnTo>
                    <a:pt x="4" y="266"/>
                  </a:lnTo>
                  <a:lnTo>
                    <a:pt x="9" y="279"/>
                  </a:lnTo>
                  <a:lnTo>
                    <a:pt x="15" y="291"/>
                  </a:lnTo>
                  <a:lnTo>
                    <a:pt x="22" y="301"/>
                  </a:lnTo>
                  <a:lnTo>
                    <a:pt x="31" y="312"/>
                  </a:lnTo>
                  <a:lnTo>
                    <a:pt x="40" y="321"/>
                  </a:lnTo>
                  <a:lnTo>
                    <a:pt x="50" y="328"/>
                  </a:lnTo>
                  <a:lnTo>
                    <a:pt x="62" y="334"/>
                  </a:lnTo>
                  <a:lnTo>
                    <a:pt x="74" y="340"/>
                  </a:lnTo>
                  <a:lnTo>
                    <a:pt x="87" y="345"/>
                  </a:lnTo>
                  <a:lnTo>
                    <a:pt x="99" y="348"/>
                  </a:lnTo>
                  <a:lnTo>
                    <a:pt x="113" y="352"/>
                  </a:lnTo>
                  <a:lnTo>
                    <a:pt x="127" y="353"/>
                  </a:lnTo>
                  <a:lnTo>
                    <a:pt x="140" y="354"/>
                  </a:lnTo>
                  <a:lnTo>
                    <a:pt x="154" y="355"/>
                  </a:lnTo>
                  <a:lnTo>
                    <a:pt x="154" y="355"/>
                  </a:lnTo>
                  <a:lnTo>
                    <a:pt x="183" y="354"/>
                  </a:lnTo>
                  <a:lnTo>
                    <a:pt x="196" y="352"/>
                  </a:lnTo>
                  <a:lnTo>
                    <a:pt x="210" y="349"/>
                  </a:lnTo>
                  <a:lnTo>
                    <a:pt x="224" y="346"/>
                  </a:lnTo>
                  <a:lnTo>
                    <a:pt x="236" y="341"/>
                  </a:lnTo>
                  <a:lnTo>
                    <a:pt x="249" y="337"/>
                  </a:lnTo>
                  <a:lnTo>
                    <a:pt x="260" y="330"/>
                  </a:lnTo>
                  <a:lnTo>
                    <a:pt x="272" y="323"/>
                  </a:lnTo>
                  <a:lnTo>
                    <a:pt x="281" y="314"/>
                  </a:lnTo>
                  <a:lnTo>
                    <a:pt x="290" y="305"/>
                  </a:lnTo>
                  <a:lnTo>
                    <a:pt x="297" y="293"/>
                  </a:lnTo>
                  <a:lnTo>
                    <a:pt x="302" y="281"/>
                  </a:lnTo>
                  <a:lnTo>
                    <a:pt x="307" y="267"/>
                  </a:lnTo>
                  <a:lnTo>
                    <a:pt x="310" y="252"/>
                  </a:lnTo>
                  <a:lnTo>
                    <a:pt x="310" y="235"/>
                  </a:lnTo>
                  <a:lnTo>
                    <a:pt x="310" y="235"/>
                  </a:lnTo>
                  <a:lnTo>
                    <a:pt x="310" y="225"/>
                  </a:lnTo>
                  <a:lnTo>
                    <a:pt x="309" y="216"/>
                  </a:lnTo>
                  <a:lnTo>
                    <a:pt x="307" y="208"/>
                  </a:lnTo>
                  <a:lnTo>
                    <a:pt x="305" y="199"/>
                  </a:lnTo>
                  <a:lnTo>
                    <a:pt x="301" y="192"/>
                  </a:lnTo>
                  <a:lnTo>
                    <a:pt x="298" y="185"/>
                  </a:lnTo>
                  <a:lnTo>
                    <a:pt x="293" y="178"/>
                  </a:lnTo>
                  <a:lnTo>
                    <a:pt x="289" y="173"/>
                  </a:lnTo>
                  <a:lnTo>
                    <a:pt x="277" y="162"/>
                  </a:lnTo>
                  <a:lnTo>
                    <a:pt x="265" y="153"/>
                  </a:lnTo>
                  <a:lnTo>
                    <a:pt x="252" y="147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22" y="136"/>
                  </a:lnTo>
                  <a:lnTo>
                    <a:pt x="208" y="133"/>
                  </a:lnTo>
                  <a:lnTo>
                    <a:pt x="178" y="126"/>
                  </a:lnTo>
                  <a:lnTo>
                    <a:pt x="153" y="121"/>
                  </a:lnTo>
                  <a:lnTo>
                    <a:pt x="143" y="118"/>
                  </a:lnTo>
                  <a:lnTo>
                    <a:pt x="133" y="115"/>
                  </a:lnTo>
                  <a:lnTo>
                    <a:pt x="133" y="115"/>
                  </a:lnTo>
                  <a:lnTo>
                    <a:pt x="129" y="112"/>
                  </a:lnTo>
                  <a:lnTo>
                    <a:pt x="124" y="109"/>
                  </a:lnTo>
                  <a:lnTo>
                    <a:pt x="121" y="104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21" y="90"/>
                  </a:lnTo>
                  <a:lnTo>
                    <a:pt x="123" y="84"/>
                  </a:lnTo>
                  <a:lnTo>
                    <a:pt x="127" y="79"/>
                  </a:lnTo>
                  <a:lnTo>
                    <a:pt x="131" y="76"/>
                  </a:lnTo>
                  <a:lnTo>
                    <a:pt x="137" y="74"/>
                  </a:lnTo>
                  <a:lnTo>
                    <a:pt x="144" y="72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63" y="72"/>
                  </a:lnTo>
                  <a:lnTo>
                    <a:pt x="170" y="74"/>
                  </a:lnTo>
                  <a:lnTo>
                    <a:pt x="176" y="77"/>
                  </a:lnTo>
                  <a:lnTo>
                    <a:pt x="181" y="82"/>
                  </a:lnTo>
                  <a:lnTo>
                    <a:pt x="181" y="82"/>
                  </a:lnTo>
                  <a:lnTo>
                    <a:pt x="187" y="86"/>
                  </a:lnTo>
                  <a:lnTo>
                    <a:pt x="192" y="92"/>
                  </a:lnTo>
                  <a:lnTo>
                    <a:pt x="194" y="99"/>
                  </a:lnTo>
                  <a:lnTo>
                    <a:pt x="195" y="107"/>
                  </a:lnTo>
                  <a:lnTo>
                    <a:pt x="302" y="107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5660" y="4165"/>
              <a:ext cx="73" cy="99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109" y="395"/>
                </a:cxn>
                <a:cxn ang="0">
                  <a:pos x="109" y="259"/>
                </a:cxn>
                <a:cxn ang="0">
                  <a:pos x="109" y="259"/>
                </a:cxn>
                <a:cxn ang="0">
                  <a:pos x="109" y="242"/>
                </a:cxn>
                <a:cxn ang="0">
                  <a:pos x="112" y="226"/>
                </a:cxn>
                <a:cxn ang="0">
                  <a:pos x="116" y="214"/>
                </a:cxn>
                <a:cxn ang="0">
                  <a:pos x="119" y="210"/>
                </a:cxn>
                <a:cxn ang="0">
                  <a:pos x="121" y="205"/>
                </a:cxn>
                <a:cxn ang="0">
                  <a:pos x="121" y="205"/>
                </a:cxn>
                <a:cxn ang="0">
                  <a:pos x="125" y="200"/>
                </a:cxn>
                <a:cxn ang="0">
                  <a:pos x="132" y="195"/>
                </a:cxn>
                <a:cxn ang="0">
                  <a:pos x="139" y="192"/>
                </a:cxn>
                <a:cxn ang="0">
                  <a:pos x="146" y="190"/>
                </a:cxn>
                <a:cxn ang="0">
                  <a:pos x="146" y="190"/>
                </a:cxn>
                <a:cxn ang="0">
                  <a:pos x="155" y="190"/>
                </a:cxn>
                <a:cxn ang="0">
                  <a:pos x="162" y="193"/>
                </a:cxn>
                <a:cxn ang="0">
                  <a:pos x="168" y="196"/>
                </a:cxn>
                <a:cxn ang="0">
                  <a:pos x="173" y="202"/>
                </a:cxn>
                <a:cxn ang="0">
                  <a:pos x="173" y="202"/>
                </a:cxn>
                <a:cxn ang="0">
                  <a:pos x="178" y="208"/>
                </a:cxn>
                <a:cxn ang="0">
                  <a:pos x="180" y="217"/>
                </a:cxn>
                <a:cxn ang="0">
                  <a:pos x="182" y="227"/>
                </a:cxn>
                <a:cxn ang="0">
                  <a:pos x="182" y="239"/>
                </a:cxn>
                <a:cxn ang="0">
                  <a:pos x="182" y="395"/>
                </a:cxn>
                <a:cxn ang="0">
                  <a:pos x="292" y="395"/>
                </a:cxn>
                <a:cxn ang="0">
                  <a:pos x="292" y="215"/>
                </a:cxn>
                <a:cxn ang="0">
                  <a:pos x="292" y="215"/>
                </a:cxn>
                <a:cxn ang="0">
                  <a:pos x="292" y="202"/>
                </a:cxn>
                <a:cxn ang="0">
                  <a:pos x="291" y="189"/>
                </a:cxn>
                <a:cxn ang="0">
                  <a:pos x="289" y="177"/>
                </a:cxn>
                <a:cxn ang="0">
                  <a:pos x="286" y="166"/>
                </a:cxn>
                <a:cxn ang="0">
                  <a:pos x="282" y="156"/>
                </a:cxn>
                <a:cxn ang="0">
                  <a:pos x="278" y="147"/>
                </a:cxn>
                <a:cxn ang="0">
                  <a:pos x="273" y="139"/>
                </a:cxn>
                <a:cxn ang="0">
                  <a:pos x="267" y="132"/>
                </a:cxn>
                <a:cxn ang="0">
                  <a:pos x="267" y="132"/>
                </a:cxn>
                <a:cxn ang="0">
                  <a:pos x="260" y="125"/>
                </a:cxn>
                <a:cxn ang="0">
                  <a:pos x="253" y="121"/>
                </a:cxn>
                <a:cxn ang="0">
                  <a:pos x="245" y="116"/>
                </a:cxn>
                <a:cxn ang="0">
                  <a:pos x="236" y="112"/>
                </a:cxn>
                <a:cxn ang="0">
                  <a:pos x="227" y="110"/>
                </a:cxn>
                <a:cxn ang="0">
                  <a:pos x="218" y="107"/>
                </a:cxn>
                <a:cxn ang="0">
                  <a:pos x="208" y="106"/>
                </a:cxn>
                <a:cxn ang="0">
                  <a:pos x="197" y="105"/>
                </a:cxn>
                <a:cxn ang="0">
                  <a:pos x="197" y="105"/>
                </a:cxn>
                <a:cxn ang="0">
                  <a:pos x="184" y="106"/>
                </a:cxn>
                <a:cxn ang="0">
                  <a:pos x="171" y="107"/>
                </a:cxn>
                <a:cxn ang="0">
                  <a:pos x="158" y="110"/>
                </a:cxn>
                <a:cxn ang="0">
                  <a:pos x="145" y="115"/>
                </a:cxn>
                <a:cxn ang="0">
                  <a:pos x="145" y="115"/>
                </a:cxn>
                <a:cxn ang="0">
                  <a:pos x="136" y="121"/>
                </a:cxn>
                <a:cxn ang="0">
                  <a:pos x="128" y="127"/>
                </a:cxn>
                <a:cxn ang="0">
                  <a:pos x="119" y="135"/>
                </a:cxn>
                <a:cxn ang="0">
                  <a:pos x="109" y="144"/>
                </a:cxn>
                <a:cxn ang="0">
                  <a:pos x="109" y="0"/>
                </a:cxn>
                <a:cxn ang="0">
                  <a:pos x="0" y="0"/>
                </a:cxn>
                <a:cxn ang="0">
                  <a:pos x="0" y="395"/>
                </a:cxn>
              </a:cxnLst>
              <a:rect l="0" t="0" r="r" b="b"/>
              <a:pathLst>
                <a:path w="292" h="395">
                  <a:moveTo>
                    <a:pt x="0" y="395"/>
                  </a:moveTo>
                  <a:lnTo>
                    <a:pt x="109" y="395"/>
                  </a:lnTo>
                  <a:lnTo>
                    <a:pt x="109" y="259"/>
                  </a:lnTo>
                  <a:lnTo>
                    <a:pt x="109" y="259"/>
                  </a:lnTo>
                  <a:lnTo>
                    <a:pt x="109" y="242"/>
                  </a:lnTo>
                  <a:lnTo>
                    <a:pt x="112" y="226"/>
                  </a:lnTo>
                  <a:lnTo>
                    <a:pt x="116" y="214"/>
                  </a:lnTo>
                  <a:lnTo>
                    <a:pt x="119" y="210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5" y="200"/>
                  </a:lnTo>
                  <a:lnTo>
                    <a:pt x="132" y="195"/>
                  </a:lnTo>
                  <a:lnTo>
                    <a:pt x="139" y="192"/>
                  </a:lnTo>
                  <a:lnTo>
                    <a:pt x="146" y="190"/>
                  </a:lnTo>
                  <a:lnTo>
                    <a:pt x="146" y="190"/>
                  </a:lnTo>
                  <a:lnTo>
                    <a:pt x="155" y="190"/>
                  </a:lnTo>
                  <a:lnTo>
                    <a:pt x="162" y="193"/>
                  </a:lnTo>
                  <a:lnTo>
                    <a:pt x="168" y="196"/>
                  </a:lnTo>
                  <a:lnTo>
                    <a:pt x="173" y="202"/>
                  </a:lnTo>
                  <a:lnTo>
                    <a:pt x="173" y="202"/>
                  </a:lnTo>
                  <a:lnTo>
                    <a:pt x="178" y="208"/>
                  </a:lnTo>
                  <a:lnTo>
                    <a:pt x="180" y="217"/>
                  </a:lnTo>
                  <a:lnTo>
                    <a:pt x="182" y="227"/>
                  </a:lnTo>
                  <a:lnTo>
                    <a:pt x="182" y="239"/>
                  </a:lnTo>
                  <a:lnTo>
                    <a:pt x="182" y="395"/>
                  </a:lnTo>
                  <a:lnTo>
                    <a:pt x="292" y="395"/>
                  </a:lnTo>
                  <a:lnTo>
                    <a:pt x="292" y="215"/>
                  </a:lnTo>
                  <a:lnTo>
                    <a:pt x="292" y="215"/>
                  </a:lnTo>
                  <a:lnTo>
                    <a:pt x="292" y="202"/>
                  </a:lnTo>
                  <a:lnTo>
                    <a:pt x="291" y="189"/>
                  </a:lnTo>
                  <a:lnTo>
                    <a:pt x="289" y="177"/>
                  </a:lnTo>
                  <a:lnTo>
                    <a:pt x="286" y="166"/>
                  </a:lnTo>
                  <a:lnTo>
                    <a:pt x="282" y="156"/>
                  </a:lnTo>
                  <a:lnTo>
                    <a:pt x="278" y="147"/>
                  </a:lnTo>
                  <a:lnTo>
                    <a:pt x="273" y="139"/>
                  </a:lnTo>
                  <a:lnTo>
                    <a:pt x="267" y="132"/>
                  </a:lnTo>
                  <a:lnTo>
                    <a:pt x="267" y="132"/>
                  </a:lnTo>
                  <a:lnTo>
                    <a:pt x="260" y="125"/>
                  </a:lnTo>
                  <a:lnTo>
                    <a:pt x="253" y="121"/>
                  </a:lnTo>
                  <a:lnTo>
                    <a:pt x="245" y="116"/>
                  </a:lnTo>
                  <a:lnTo>
                    <a:pt x="236" y="112"/>
                  </a:lnTo>
                  <a:lnTo>
                    <a:pt x="227" y="110"/>
                  </a:lnTo>
                  <a:lnTo>
                    <a:pt x="218" y="107"/>
                  </a:lnTo>
                  <a:lnTo>
                    <a:pt x="208" y="106"/>
                  </a:lnTo>
                  <a:lnTo>
                    <a:pt x="197" y="105"/>
                  </a:lnTo>
                  <a:lnTo>
                    <a:pt x="197" y="105"/>
                  </a:lnTo>
                  <a:lnTo>
                    <a:pt x="184" y="106"/>
                  </a:lnTo>
                  <a:lnTo>
                    <a:pt x="171" y="107"/>
                  </a:lnTo>
                  <a:lnTo>
                    <a:pt x="158" y="110"/>
                  </a:lnTo>
                  <a:lnTo>
                    <a:pt x="145" y="115"/>
                  </a:lnTo>
                  <a:lnTo>
                    <a:pt x="145" y="115"/>
                  </a:lnTo>
                  <a:lnTo>
                    <a:pt x="136" y="121"/>
                  </a:lnTo>
                  <a:lnTo>
                    <a:pt x="128" y="127"/>
                  </a:lnTo>
                  <a:lnTo>
                    <a:pt x="119" y="135"/>
                  </a:lnTo>
                  <a:lnTo>
                    <a:pt x="109" y="144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613" y="4171"/>
              <a:ext cx="38" cy="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0" y="167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287"/>
                </a:cxn>
                <a:cxn ang="0">
                  <a:pos x="2" y="307"/>
                </a:cxn>
                <a:cxn ang="0">
                  <a:pos x="5" y="323"/>
                </a:cxn>
                <a:cxn ang="0">
                  <a:pos x="10" y="336"/>
                </a:cxn>
                <a:cxn ang="0">
                  <a:pos x="10" y="336"/>
                </a:cxn>
                <a:cxn ang="0">
                  <a:pos x="16" y="347"/>
                </a:cxn>
                <a:cxn ang="0">
                  <a:pos x="21" y="355"/>
                </a:cxn>
                <a:cxn ang="0">
                  <a:pos x="29" y="360"/>
                </a:cxn>
                <a:cxn ang="0">
                  <a:pos x="37" y="366"/>
                </a:cxn>
                <a:cxn ang="0">
                  <a:pos x="37" y="366"/>
                </a:cxn>
                <a:cxn ang="0">
                  <a:pos x="47" y="370"/>
                </a:cxn>
                <a:cxn ang="0">
                  <a:pos x="60" y="374"/>
                </a:cxn>
                <a:cxn ang="0">
                  <a:pos x="75" y="376"/>
                </a:cxn>
                <a:cxn ang="0">
                  <a:pos x="93" y="376"/>
                </a:cxn>
                <a:cxn ang="0">
                  <a:pos x="93" y="376"/>
                </a:cxn>
                <a:cxn ang="0">
                  <a:pos x="106" y="376"/>
                </a:cxn>
                <a:cxn ang="0">
                  <a:pos x="121" y="374"/>
                </a:cxn>
                <a:cxn ang="0">
                  <a:pos x="136" y="372"/>
                </a:cxn>
                <a:cxn ang="0">
                  <a:pos x="151" y="367"/>
                </a:cxn>
                <a:cxn ang="0">
                  <a:pos x="151" y="296"/>
                </a:cxn>
                <a:cxn ang="0">
                  <a:pos x="151" y="296"/>
                </a:cxn>
                <a:cxn ang="0">
                  <a:pos x="147" y="298"/>
                </a:cxn>
                <a:cxn ang="0">
                  <a:pos x="139" y="299"/>
                </a:cxn>
                <a:cxn ang="0">
                  <a:pos x="123" y="300"/>
                </a:cxn>
                <a:cxn ang="0">
                  <a:pos x="123" y="300"/>
                </a:cxn>
                <a:cxn ang="0">
                  <a:pos x="117" y="299"/>
                </a:cxn>
                <a:cxn ang="0">
                  <a:pos x="113" y="295"/>
                </a:cxn>
                <a:cxn ang="0">
                  <a:pos x="110" y="293"/>
                </a:cxn>
                <a:cxn ang="0">
                  <a:pos x="108" y="291"/>
                </a:cxn>
                <a:cxn ang="0">
                  <a:pos x="108" y="291"/>
                </a:cxn>
                <a:cxn ang="0">
                  <a:pos x="107" y="287"/>
                </a:cxn>
                <a:cxn ang="0">
                  <a:pos x="106" y="282"/>
                </a:cxn>
                <a:cxn ang="0">
                  <a:pos x="105" y="267"/>
                </a:cxn>
                <a:cxn ang="0">
                  <a:pos x="105" y="167"/>
                </a:cxn>
                <a:cxn ang="0">
                  <a:pos x="151" y="167"/>
                </a:cxn>
                <a:cxn ang="0">
                  <a:pos x="151" y="87"/>
                </a:cxn>
                <a:cxn ang="0">
                  <a:pos x="105" y="87"/>
                </a:cxn>
                <a:cxn ang="0">
                  <a:pos x="105" y="0"/>
                </a:cxn>
                <a:cxn ang="0">
                  <a:pos x="0" y="0"/>
                </a:cxn>
              </a:cxnLst>
              <a:rect l="0" t="0" r="r" b="b"/>
              <a:pathLst>
                <a:path w="151" h="376">
                  <a:moveTo>
                    <a:pt x="0" y="0"/>
                  </a:moveTo>
                  <a:lnTo>
                    <a:pt x="0" y="87"/>
                  </a:lnTo>
                  <a:lnTo>
                    <a:pt x="0" y="167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87"/>
                  </a:lnTo>
                  <a:lnTo>
                    <a:pt x="2" y="307"/>
                  </a:lnTo>
                  <a:lnTo>
                    <a:pt x="5" y="323"/>
                  </a:lnTo>
                  <a:lnTo>
                    <a:pt x="10" y="336"/>
                  </a:lnTo>
                  <a:lnTo>
                    <a:pt x="10" y="336"/>
                  </a:lnTo>
                  <a:lnTo>
                    <a:pt x="16" y="347"/>
                  </a:lnTo>
                  <a:lnTo>
                    <a:pt x="21" y="355"/>
                  </a:lnTo>
                  <a:lnTo>
                    <a:pt x="29" y="360"/>
                  </a:lnTo>
                  <a:lnTo>
                    <a:pt x="37" y="366"/>
                  </a:lnTo>
                  <a:lnTo>
                    <a:pt x="37" y="366"/>
                  </a:lnTo>
                  <a:lnTo>
                    <a:pt x="47" y="370"/>
                  </a:lnTo>
                  <a:lnTo>
                    <a:pt x="60" y="374"/>
                  </a:lnTo>
                  <a:lnTo>
                    <a:pt x="75" y="376"/>
                  </a:lnTo>
                  <a:lnTo>
                    <a:pt x="93" y="376"/>
                  </a:lnTo>
                  <a:lnTo>
                    <a:pt x="93" y="376"/>
                  </a:lnTo>
                  <a:lnTo>
                    <a:pt x="106" y="376"/>
                  </a:lnTo>
                  <a:lnTo>
                    <a:pt x="121" y="374"/>
                  </a:lnTo>
                  <a:lnTo>
                    <a:pt x="136" y="372"/>
                  </a:lnTo>
                  <a:lnTo>
                    <a:pt x="151" y="367"/>
                  </a:lnTo>
                  <a:lnTo>
                    <a:pt x="151" y="296"/>
                  </a:lnTo>
                  <a:lnTo>
                    <a:pt x="151" y="296"/>
                  </a:lnTo>
                  <a:lnTo>
                    <a:pt x="147" y="298"/>
                  </a:lnTo>
                  <a:lnTo>
                    <a:pt x="139" y="299"/>
                  </a:lnTo>
                  <a:lnTo>
                    <a:pt x="123" y="300"/>
                  </a:lnTo>
                  <a:lnTo>
                    <a:pt x="123" y="300"/>
                  </a:lnTo>
                  <a:lnTo>
                    <a:pt x="117" y="299"/>
                  </a:lnTo>
                  <a:lnTo>
                    <a:pt x="113" y="295"/>
                  </a:lnTo>
                  <a:lnTo>
                    <a:pt x="110" y="293"/>
                  </a:lnTo>
                  <a:lnTo>
                    <a:pt x="108" y="291"/>
                  </a:lnTo>
                  <a:lnTo>
                    <a:pt x="108" y="291"/>
                  </a:lnTo>
                  <a:lnTo>
                    <a:pt x="107" y="287"/>
                  </a:lnTo>
                  <a:lnTo>
                    <a:pt x="106" y="282"/>
                  </a:lnTo>
                  <a:lnTo>
                    <a:pt x="105" y="267"/>
                  </a:lnTo>
                  <a:lnTo>
                    <a:pt x="105" y="167"/>
                  </a:lnTo>
                  <a:lnTo>
                    <a:pt x="151" y="167"/>
                  </a:lnTo>
                  <a:lnTo>
                    <a:pt x="151" y="87"/>
                  </a:lnTo>
                  <a:lnTo>
                    <a:pt x="105" y="87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5577" y="4171"/>
              <a:ext cx="27" cy="15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5" name="Picture 6" descr="ddot_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172200"/>
            <a:ext cx="1813658" cy="59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4" r:id="rId2"/>
    <p:sldLayoutId id="2147483792" r:id="rId3"/>
    <p:sldLayoutId id="2147483806" r:id="rId4"/>
    <p:sldLayoutId id="2147483809" r:id="rId5"/>
    <p:sldLayoutId id="2147483811" r:id="rId6"/>
    <p:sldLayoutId id="2147483812" r:id="rId7"/>
    <p:sldLayoutId id="2147483813" r:id="rId8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4" y="1959428"/>
            <a:ext cx="6879265" cy="1016000"/>
          </a:xfrm>
        </p:spPr>
        <p:txBody>
          <a:bodyPr>
            <a:normAutofit/>
          </a:bodyPr>
          <a:lstStyle/>
          <a:p>
            <a:r>
              <a:rPr lang="en-US" sz="2800" cap="none" dirty="0" smtClean="0"/>
              <a:t>The Use of PAVEDAT for the District-wide Truck Enforcement Plan</a:t>
            </a:r>
            <a:endParaRPr lang="en-US" sz="280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933881" y="5751061"/>
            <a:ext cx="1799409" cy="441158"/>
          </a:xfrm>
        </p:spPr>
        <p:txBody>
          <a:bodyPr/>
          <a:lstStyle/>
          <a:p>
            <a:r>
              <a:rPr lang="es-CO" sz="1600" dirty="0" smtClean="0"/>
              <a:t>June  20, 2012</a:t>
            </a:r>
            <a:endParaRPr lang="en-US" sz="1600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6903059" y="3135509"/>
            <a:ext cx="2240941" cy="59304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Mark Berndt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ddot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3038"/>
            <a:ext cx="3898232" cy="1411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platzhalter 4"/>
          <p:cNvSpPr>
            <a:spLocks noGrp="1"/>
          </p:cNvSpPr>
          <p:nvPr>
            <p:ph type="body" idx="1"/>
          </p:nvPr>
        </p:nvSpPr>
        <p:spPr>
          <a:xfrm>
            <a:off x="4142917" y="955497"/>
            <a:ext cx="2240941" cy="395846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Eulois Cleckley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ites.google.com/a/dc.gov/ddot-branding/_/rsrc/1304691069873/logos/one-city/Screen%20shot%202011-05-06%20at%2010.10.51%20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404" y="109068"/>
            <a:ext cx="17526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Conditions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0836" y="1470026"/>
            <a:ext cx="7527141" cy="4663646"/>
          </a:xfrm>
        </p:spPr>
        <p:txBody>
          <a:bodyPr/>
          <a:lstStyle/>
          <a:p>
            <a:r>
              <a:rPr lang="en-US" dirty="0" smtClean="0"/>
              <a:t>No formal integrated truck management program 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Overweight truck impacts on pavement and bridges not considered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No data driven policy for permitting and enforcement</a:t>
            </a:r>
          </a:p>
          <a:p>
            <a:r>
              <a:rPr lang="en-US" dirty="0" smtClean="0"/>
              <a:t>In the process of adopting an official truck route 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Sporadic use of “no through trucks” and “no trucks” signs based on neighborhood complaints and physical roadway constraints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4E23FA-282F-4C84-881E-9DAC50DAD92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Infrastructure Impacts Assessment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562" y="1582059"/>
            <a:ext cx="7662237" cy="4296229"/>
          </a:xfrm>
        </p:spPr>
        <p:txBody>
          <a:bodyPr/>
          <a:lstStyle/>
          <a:p>
            <a:pPr marL="342900" lvl="1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800" dirty="0" smtClean="0"/>
              <a:t>Approached by FHWA to beta test PAVEDAT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 smtClean="0"/>
              <a:t>Damage assessments limited to bridges and pavement sections on proposed DC Truck Route system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 smtClean="0"/>
              <a:t>Truck count and axle weight information captured in the raw data of Weigh-in-Motion (WIM) scales from three stations (2005)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Infrastructure Impacts Assessment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561" y="1582059"/>
            <a:ext cx="7110695" cy="4296229"/>
          </a:xfrm>
        </p:spPr>
        <p:txBody>
          <a:bodyPr/>
          <a:lstStyle/>
          <a:p>
            <a:pPr marL="342900" lvl="1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800" dirty="0" smtClean="0"/>
              <a:t>The analysis of pavement and bridge impacts relied heavily on PAVEDAT </a:t>
            </a:r>
          </a:p>
          <a:p>
            <a:pPr marL="342900" lvl="1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800" dirty="0" smtClean="0"/>
              <a:t>For the pavement analysis actual outputs from the model are used in deriving cost estimates</a:t>
            </a:r>
          </a:p>
          <a:p>
            <a:pPr marL="342900" lvl="1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800" dirty="0" smtClean="0"/>
              <a:t>For the bridge analysis, the weigh-in-motion data available within the spreadsheet tool are used to develop estimates of axle loadings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67657" y="0"/>
            <a:ext cx="7710798" cy="1417638"/>
          </a:xfrm>
        </p:spPr>
        <p:txBody>
          <a:bodyPr/>
          <a:lstStyle/>
          <a:p>
            <a:r>
              <a:rPr lang="en-US" sz="3600" dirty="0" smtClean="0"/>
              <a:t>DC WIM Data – Vehicle Counts by Class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14045" y="1426640"/>
          <a:ext cx="7801429" cy="481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0"/>
            <a:ext cx="7449541" cy="1417638"/>
          </a:xfrm>
        </p:spPr>
        <p:txBody>
          <a:bodyPr/>
          <a:lstStyle/>
          <a:p>
            <a:r>
              <a:rPr lang="en-US" sz="3600" dirty="0" smtClean="0"/>
              <a:t>Load Equivalency Factor (LEF) Summary:  District of Columbia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5996" y="1766991"/>
          <a:ext cx="7791958" cy="4130375"/>
        </p:xfrm>
        <a:graphic>
          <a:graphicData uri="http://schemas.openxmlformats.org/drawingml/2006/table">
            <a:tbl>
              <a:tblPr/>
              <a:tblGrid>
                <a:gridCol w="1650769"/>
                <a:gridCol w="1415077"/>
                <a:gridCol w="1489753"/>
                <a:gridCol w="1592494"/>
                <a:gridCol w="1643865"/>
              </a:tblGrid>
              <a:tr h="40085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Arial"/>
                          <a:ea typeface="SimSun"/>
                          <a:cs typeface="Times New Roman"/>
                        </a:rPr>
                        <a:t>Vehicle </a:t>
                      </a:r>
                      <a:br>
                        <a:rPr lang="en-US" sz="1800" b="1" dirty="0">
                          <a:solidFill>
                            <a:schemeClr val="bg2"/>
                          </a:solidFill>
                          <a:latin typeface="Arial"/>
                          <a:ea typeface="SimSun"/>
                          <a:cs typeface="Times New Roman"/>
                        </a:rPr>
                      </a:b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Arial"/>
                          <a:ea typeface="SimSun"/>
                          <a:cs typeface="Times New Roman"/>
                        </a:rPr>
                        <a:t>Class</a:t>
                      </a:r>
                      <a:endParaRPr lang="en-US" sz="1800" dirty="0">
                        <a:solidFill>
                          <a:schemeClr val="bg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914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Arial"/>
                          <a:ea typeface="SimSun"/>
                          <a:cs typeface="Times New Roman"/>
                        </a:rPr>
                        <a:t>Axles</a:t>
                      </a:r>
                      <a:endParaRPr lang="en-US" sz="1800" dirty="0">
                        <a:solidFill>
                          <a:schemeClr val="bg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9144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Arial"/>
                          <a:ea typeface="SimSun"/>
                          <a:cs typeface="Times New Roman"/>
                        </a:rPr>
                        <a:t>Damage</a:t>
                      </a:r>
                      <a:endParaRPr lang="en-US" sz="1800" dirty="0">
                        <a:solidFill>
                          <a:schemeClr val="bg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9144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Arial"/>
                          <a:ea typeface="SimSun"/>
                          <a:cs typeface="Times New Roman"/>
                        </a:rPr>
                        <a:t>Total LEFs</a:t>
                      </a:r>
                      <a:endParaRPr lang="en-US" sz="1800" dirty="0">
                        <a:solidFill>
                          <a:schemeClr val="bg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9144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Arial"/>
                          <a:ea typeface="SimSun"/>
                          <a:cs typeface="Times New Roman"/>
                        </a:rPr>
                        <a:t>Legal</a:t>
                      </a:r>
                      <a:endParaRPr lang="en-US" sz="1800" dirty="0">
                        <a:solidFill>
                          <a:schemeClr val="bg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9144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0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Arial"/>
                          <a:ea typeface="SimSun"/>
                          <a:cs typeface="Times New Roman"/>
                        </a:rPr>
                        <a:t>Over-weight</a:t>
                      </a:r>
                      <a:endParaRPr lang="en-US" sz="1800" dirty="0">
                        <a:solidFill>
                          <a:schemeClr val="bg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9144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171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Bus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760,664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969,163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464,600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504,563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64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SU2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2,478,515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305,029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203,818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101,211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96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SU3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567,954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1,906,480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1,105,452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801,028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374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SU4+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99,957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1,305,971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930,733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375,238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96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CS3/4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141,828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90,820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56,328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34,492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6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CS5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538,712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1,015,313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443,450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571,863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CS6+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15,004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82,088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15,653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66,435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4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DS5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9,576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6,622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2,725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3,897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DS6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6,067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4,884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2,314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2,570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4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DS7+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3,154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8,440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1,917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SimSun"/>
                          <a:cs typeface="Times New Roman"/>
                        </a:rPr>
                        <a:t>6,524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316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SimSun"/>
                          <a:cs typeface="Times New Roman"/>
                        </a:rPr>
                        <a:t>Total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SimSun"/>
                          <a:cs typeface="Times New Roman"/>
                        </a:rPr>
                        <a:t>4,621,431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SimSun"/>
                          <a:cs typeface="Times New Roman"/>
                        </a:rPr>
                        <a:t>5,694,810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SimSun"/>
                          <a:cs typeface="Times New Roman"/>
                        </a:rPr>
                        <a:t>3,226,988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SimSun"/>
                          <a:cs typeface="Times New Roman"/>
                        </a:rPr>
                        <a:t>2,467,821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2193009"/>
              </p:ext>
            </p:extLst>
          </p:nvPr>
        </p:nvGraphicFramePr>
        <p:xfrm>
          <a:off x="123290" y="1516242"/>
          <a:ext cx="8111184" cy="4453042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301403"/>
                <a:gridCol w="963635"/>
                <a:gridCol w="1285148"/>
                <a:gridCol w="1303210"/>
                <a:gridCol w="1014210"/>
                <a:gridCol w="1122585"/>
                <a:gridCol w="1120993"/>
              </a:tblGrid>
              <a:tr h="443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1C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LEF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1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Share (All Classes)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1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Vehicle Class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Legal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Overweight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Legal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Overweight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Bus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127,018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   114,984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12,035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2.27%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2.05%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0.21%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</a:tr>
              <a:tr h="332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SU2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32,290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            32,290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0.58%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0.58%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0.00%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</a:tr>
              <a:tr h="332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SU3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78,274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     78,249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            25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1.40%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1.40%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0.00%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</a:tr>
              <a:tr h="332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SU4+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25,315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    16,938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       8,377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0.45%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0.30%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0.15%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</a:tr>
              <a:tr h="332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CS3/4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383,722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   307,339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     76,383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6.85%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5.48%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1.36%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</a:tr>
              <a:tr h="332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CS5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4,688,481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      4,506,022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          182,459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83.64%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80.39%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3.26%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</a:tr>
              <a:tr h="332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CS6+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87,674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     68,373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     19,300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1.56%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1.22%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0.34%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</a:tr>
              <a:tr h="332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DS5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142,922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   138,881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       4,041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2.55%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2.48%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0.07%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</a:tr>
              <a:tr h="332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DS6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28,772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     28,423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          350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0.51%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0.51%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0.01%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</a:tr>
              <a:tr h="332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DS7+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10,758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      5,084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       5,674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0.19%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0.09%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0.10%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F"/>
                    </a:solidFill>
                  </a:tcPr>
                </a:tc>
              </a:tr>
              <a:tr h="332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Total =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5,605,226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       5,296,580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          308,645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100.0%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94.5%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5.5%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3143" y="0"/>
            <a:ext cx="7449541" cy="1417638"/>
          </a:xfrm>
        </p:spPr>
        <p:txBody>
          <a:bodyPr/>
          <a:lstStyle/>
          <a:p>
            <a:r>
              <a:rPr lang="en-US" sz="3600" dirty="0" smtClean="0"/>
              <a:t>Load Equivalency Factor (LEF) Summary:  Wisconsin</a:t>
            </a:r>
            <a:endParaRPr lang="en-US" sz="3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96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40229" y="0"/>
            <a:ext cx="7638226" cy="1417638"/>
          </a:xfrm>
        </p:spPr>
        <p:txBody>
          <a:bodyPr/>
          <a:lstStyle/>
          <a:p>
            <a:r>
              <a:rPr lang="en-US" sz="3600" dirty="0" smtClean="0"/>
              <a:t>D.C. Pavement Damage:  </a:t>
            </a:r>
            <a:br>
              <a:rPr lang="en-US" sz="3600" dirty="0" smtClean="0"/>
            </a:br>
            <a:r>
              <a:rPr lang="en-US" sz="3600" dirty="0" smtClean="0"/>
              <a:t>Legal vs. Overweight Axles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154112" y="2006556"/>
            <a:ext cx="8158163" cy="416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96961" y="2011766"/>
            <a:ext cx="7207250" cy="335270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6961" y="4803095"/>
            <a:ext cx="7207250" cy="14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96961" y="4243133"/>
            <a:ext cx="7207250" cy="14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96961" y="3683170"/>
            <a:ext cx="7207250" cy="14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796961" y="3131691"/>
            <a:ext cx="7207250" cy="14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796961" y="2571729"/>
            <a:ext cx="7207250" cy="14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796961" y="2011766"/>
            <a:ext cx="7207250" cy="14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96961" y="2011766"/>
            <a:ext cx="7207250" cy="3352706"/>
          </a:xfrm>
          <a:prstGeom prst="rect">
            <a:avLst/>
          </a:prstGeom>
          <a:noFill/>
          <a:ln w="11113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008099" y="4025369"/>
            <a:ext cx="280988" cy="1339103"/>
          </a:xfrm>
          <a:prstGeom prst="rect">
            <a:avLst/>
          </a:prstGeom>
          <a:solidFill>
            <a:srgbClr val="99CCFF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724061" y="3493688"/>
            <a:ext cx="293688" cy="1870784"/>
          </a:xfrm>
          <a:prstGeom prst="rect">
            <a:avLst/>
          </a:prstGeom>
          <a:solidFill>
            <a:srgbClr val="99CCFF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451136" y="3739732"/>
            <a:ext cx="282575" cy="1624740"/>
          </a:xfrm>
          <a:prstGeom prst="rect">
            <a:avLst/>
          </a:prstGeom>
          <a:solidFill>
            <a:srgbClr val="99CCFF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3168686" y="3369251"/>
            <a:ext cx="292100" cy="1995221"/>
          </a:xfrm>
          <a:prstGeom prst="rect">
            <a:avLst/>
          </a:prstGeom>
          <a:solidFill>
            <a:srgbClr val="99CCFF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3895761" y="3635092"/>
            <a:ext cx="280988" cy="1729380"/>
          </a:xfrm>
          <a:prstGeom prst="rect">
            <a:avLst/>
          </a:prstGeom>
          <a:solidFill>
            <a:srgbClr val="99CCFF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611724" y="4148391"/>
            <a:ext cx="280988" cy="1216081"/>
          </a:xfrm>
          <a:prstGeom prst="rect">
            <a:avLst/>
          </a:prstGeom>
          <a:solidFill>
            <a:srgbClr val="99CCFF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5327686" y="4832790"/>
            <a:ext cx="293688" cy="531682"/>
          </a:xfrm>
          <a:prstGeom prst="rect">
            <a:avLst/>
          </a:prstGeom>
          <a:solidFill>
            <a:srgbClr val="99CCFF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6056349" y="4214852"/>
            <a:ext cx="280988" cy="1149620"/>
          </a:xfrm>
          <a:prstGeom prst="rect">
            <a:avLst/>
          </a:prstGeom>
          <a:solidFill>
            <a:srgbClr val="99CCFF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6772311" y="4043752"/>
            <a:ext cx="292100" cy="1320720"/>
          </a:xfrm>
          <a:prstGeom prst="rect">
            <a:avLst/>
          </a:prstGeom>
          <a:solidFill>
            <a:srgbClr val="99CCFF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7499386" y="4728151"/>
            <a:ext cx="280988" cy="636321"/>
          </a:xfrm>
          <a:prstGeom prst="rect">
            <a:avLst/>
          </a:prstGeom>
          <a:solidFill>
            <a:srgbClr val="99CCFF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008099" y="2571729"/>
            <a:ext cx="280988" cy="1453641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1724061" y="2571729"/>
            <a:ext cx="293688" cy="921959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451136" y="2571729"/>
            <a:ext cx="282575" cy="1168003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3168686" y="2571729"/>
            <a:ext cx="292100" cy="797523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3895761" y="2571729"/>
            <a:ext cx="280988" cy="1063364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4611724" y="2571729"/>
            <a:ext cx="280988" cy="1576663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5327686" y="2571729"/>
            <a:ext cx="293688" cy="2261061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6056349" y="2571729"/>
            <a:ext cx="280988" cy="1643123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6772311" y="2571729"/>
            <a:ext cx="292100" cy="1472023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7499386" y="2571729"/>
            <a:ext cx="280988" cy="2156422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796961" y="2011766"/>
            <a:ext cx="1588" cy="33527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>
            <a:off x="762036" y="5364472"/>
            <a:ext cx="34925" cy="14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762036" y="4803095"/>
            <a:ext cx="34925" cy="14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762036" y="4243133"/>
            <a:ext cx="34925" cy="14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>
            <a:off x="762036" y="3683170"/>
            <a:ext cx="34925" cy="14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>
            <a:off x="762036" y="3131691"/>
            <a:ext cx="34925" cy="14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762036" y="2571729"/>
            <a:ext cx="34925" cy="14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762036" y="2011766"/>
            <a:ext cx="34925" cy="14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>
            <a:off x="796961" y="5364472"/>
            <a:ext cx="7207250" cy="14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 flipV="1">
            <a:off x="796961" y="5364472"/>
            <a:ext cx="1588" cy="282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 flipV="1">
            <a:off x="1512924" y="5364472"/>
            <a:ext cx="1588" cy="282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 flipV="1">
            <a:off x="2239999" y="5364472"/>
            <a:ext cx="1588" cy="282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 flipV="1">
            <a:off x="2955961" y="5364472"/>
            <a:ext cx="1588" cy="282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 flipV="1">
            <a:off x="3684624" y="5364472"/>
            <a:ext cx="1588" cy="282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flipV="1">
            <a:off x="4400586" y="5364472"/>
            <a:ext cx="1588" cy="282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 flipV="1">
            <a:off x="5116549" y="5364472"/>
            <a:ext cx="1588" cy="282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 flipV="1">
            <a:off x="5843624" y="5364472"/>
            <a:ext cx="1588" cy="282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 flipV="1">
            <a:off x="6559586" y="5364472"/>
            <a:ext cx="1588" cy="282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 flipV="1">
            <a:off x="7288249" y="5364472"/>
            <a:ext cx="1588" cy="282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7" name="Line 53"/>
          <p:cNvSpPr>
            <a:spLocks noChangeShapeType="1"/>
          </p:cNvSpPr>
          <p:nvPr/>
        </p:nvSpPr>
        <p:spPr bwMode="auto">
          <a:xfrm flipV="1">
            <a:off x="8004211" y="5364472"/>
            <a:ext cx="1588" cy="282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561672" y="1626462"/>
            <a:ext cx="5542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Pavement Damage: Legal vs. Overweight Axles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879511" y="4585332"/>
            <a:ext cx="539750" cy="22766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901736" y="4613613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47.94%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595474" y="4319491"/>
            <a:ext cx="539750" cy="22766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1617699" y="4347772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66.82%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2322549" y="4442513"/>
            <a:ext cx="539750" cy="22766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2346361" y="4470794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57.98%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3038511" y="4262929"/>
            <a:ext cx="539750" cy="22766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3062324" y="4291210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71.27%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3767174" y="4395850"/>
            <a:ext cx="539750" cy="22766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3789399" y="4424131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62.02%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4483136" y="4651792"/>
            <a:ext cx="539750" cy="22766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4505361" y="4680073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43.68%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5199099" y="4993992"/>
            <a:ext cx="539750" cy="22766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auto">
          <a:xfrm>
            <a:off x="5222911" y="5022273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19.07%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5926174" y="4680073"/>
            <a:ext cx="539750" cy="22766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5949986" y="4708354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41.15%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6642136" y="4595230"/>
            <a:ext cx="539750" cy="22766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6665949" y="4623511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47.38%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7370799" y="4936016"/>
            <a:ext cx="539750" cy="229076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7393024" y="4965711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22.71%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879511" y="3189667"/>
            <a:ext cx="539750" cy="2276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00" name="Rectangle 76"/>
          <p:cNvSpPr>
            <a:spLocks noChangeArrowheads="1"/>
          </p:cNvSpPr>
          <p:nvPr/>
        </p:nvSpPr>
        <p:spPr bwMode="auto">
          <a:xfrm>
            <a:off x="901736" y="3217948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52.06%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1595474" y="2923827"/>
            <a:ext cx="539750" cy="2276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1617699" y="2952107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33.18%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2322549" y="3046849"/>
            <a:ext cx="539750" cy="2276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2346361" y="3075130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42.02%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3038511" y="2865851"/>
            <a:ext cx="539750" cy="229076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auto">
          <a:xfrm>
            <a:off x="3062324" y="2895546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28.73%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3767174" y="2998771"/>
            <a:ext cx="539750" cy="229076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3789399" y="3028466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37.98%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4483136" y="3256128"/>
            <a:ext cx="539750" cy="2276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4505361" y="3284409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56.32%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5199099" y="3598327"/>
            <a:ext cx="539750" cy="2276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12" name="Rectangle 88"/>
          <p:cNvSpPr>
            <a:spLocks noChangeArrowheads="1"/>
          </p:cNvSpPr>
          <p:nvPr/>
        </p:nvSpPr>
        <p:spPr bwMode="auto">
          <a:xfrm>
            <a:off x="5222911" y="3626608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80.93%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3" name="Rectangle 89"/>
          <p:cNvSpPr>
            <a:spLocks noChangeArrowheads="1"/>
          </p:cNvSpPr>
          <p:nvPr/>
        </p:nvSpPr>
        <p:spPr bwMode="auto">
          <a:xfrm>
            <a:off x="5926174" y="3284409"/>
            <a:ext cx="539750" cy="2276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14" name="Rectangle 90"/>
          <p:cNvSpPr>
            <a:spLocks noChangeArrowheads="1"/>
          </p:cNvSpPr>
          <p:nvPr/>
        </p:nvSpPr>
        <p:spPr bwMode="auto">
          <a:xfrm>
            <a:off x="5949986" y="3312690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58.85%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5" name="Rectangle 91"/>
          <p:cNvSpPr>
            <a:spLocks noChangeArrowheads="1"/>
          </p:cNvSpPr>
          <p:nvPr/>
        </p:nvSpPr>
        <p:spPr bwMode="auto">
          <a:xfrm>
            <a:off x="6642136" y="3198152"/>
            <a:ext cx="539750" cy="229076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16" name="Rectangle 92"/>
          <p:cNvSpPr>
            <a:spLocks noChangeArrowheads="1"/>
          </p:cNvSpPr>
          <p:nvPr/>
        </p:nvSpPr>
        <p:spPr bwMode="auto">
          <a:xfrm>
            <a:off x="6665949" y="3227847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52.62%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auto">
          <a:xfrm>
            <a:off x="7370799" y="3540351"/>
            <a:ext cx="539750" cy="2276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18" name="Rectangle 94"/>
          <p:cNvSpPr>
            <a:spLocks noChangeArrowheads="1"/>
          </p:cNvSpPr>
          <p:nvPr/>
        </p:nvSpPr>
        <p:spPr bwMode="auto">
          <a:xfrm>
            <a:off x="7393024" y="3568632"/>
            <a:ext cx="587375" cy="1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77.29%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9" name="Rectangle 95"/>
          <p:cNvSpPr>
            <a:spLocks noChangeArrowheads="1"/>
          </p:cNvSpPr>
          <p:nvPr/>
        </p:nvSpPr>
        <p:spPr bwMode="auto">
          <a:xfrm>
            <a:off x="514386" y="5298012"/>
            <a:ext cx="258763" cy="1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0" name="Rectangle 96"/>
          <p:cNvSpPr>
            <a:spLocks noChangeArrowheads="1"/>
          </p:cNvSpPr>
          <p:nvPr/>
        </p:nvSpPr>
        <p:spPr bwMode="auto">
          <a:xfrm>
            <a:off x="444536" y="4736635"/>
            <a:ext cx="339725" cy="1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20%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444536" y="4176672"/>
            <a:ext cx="339725" cy="1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40%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2" name="Rectangle 98"/>
          <p:cNvSpPr>
            <a:spLocks noChangeArrowheads="1"/>
          </p:cNvSpPr>
          <p:nvPr/>
        </p:nvSpPr>
        <p:spPr bwMode="auto">
          <a:xfrm>
            <a:off x="444536" y="3616710"/>
            <a:ext cx="339725" cy="1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60%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3" name="Rectangle 99"/>
          <p:cNvSpPr>
            <a:spLocks noChangeArrowheads="1"/>
          </p:cNvSpPr>
          <p:nvPr/>
        </p:nvSpPr>
        <p:spPr bwMode="auto">
          <a:xfrm>
            <a:off x="444536" y="3065231"/>
            <a:ext cx="339725" cy="1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80%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4" name="Rectangle 100"/>
          <p:cNvSpPr>
            <a:spLocks noChangeArrowheads="1"/>
          </p:cNvSpPr>
          <p:nvPr/>
        </p:nvSpPr>
        <p:spPr bwMode="auto">
          <a:xfrm>
            <a:off x="374686" y="2505269"/>
            <a:ext cx="422275" cy="1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100%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374686" y="1945306"/>
            <a:ext cx="422275" cy="1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120%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" name="Rectangle 102"/>
          <p:cNvSpPr>
            <a:spLocks noChangeArrowheads="1"/>
          </p:cNvSpPr>
          <p:nvPr/>
        </p:nvSpPr>
        <p:spPr bwMode="auto">
          <a:xfrm>
            <a:off x="1055724" y="5449315"/>
            <a:ext cx="304800" cy="1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Bus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" name="Rectangle 103"/>
          <p:cNvSpPr>
            <a:spLocks noChangeArrowheads="1"/>
          </p:cNvSpPr>
          <p:nvPr/>
        </p:nvSpPr>
        <p:spPr bwMode="auto">
          <a:xfrm>
            <a:off x="1758986" y="5449315"/>
            <a:ext cx="328613" cy="1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SU2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" name="Rectangle 104"/>
          <p:cNvSpPr>
            <a:spLocks noChangeArrowheads="1"/>
          </p:cNvSpPr>
          <p:nvPr/>
        </p:nvSpPr>
        <p:spPr bwMode="auto">
          <a:xfrm>
            <a:off x="2487649" y="5449315"/>
            <a:ext cx="328613" cy="1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SU3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9" name="Rectangle 105"/>
          <p:cNvSpPr>
            <a:spLocks noChangeArrowheads="1"/>
          </p:cNvSpPr>
          <p:nvPr/>
        </p:nvSpPr>
        <p:spPr bwMode="auto">
          <a:xfrm>
            <a:off x="3168686" y="5449315"/>
            <a:ext cx="411163" cy="1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SU4+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auto">
          <a:xfrm>
            <a:off x="3871949" y="5449315"/>
            <a:ext cx="457200" cy="1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CS3/4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1" name="Rectangle 107"/>
          <p:cNvSpPr>
            <a:spLocks noChangeArrowheads="1"/>
          </p:cNvSpPr>
          <p:nvPr/>
        </p:nvSpPr>
        <p:spPr bwMode="auto">
          <a:xfrm>
            <a:off x="4646649" y="5449315"/>
            <a:ext cx="328613" cy="1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CS5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2" name="Rectangle 108"/>
          <p:cNvSpPr>
            <a:spLocks noChangeArrowheads="1"/>
          </p:cNvSpPr>
          <p:nvPr/>
        </p:nvSpPr>
        <p:spPr bwMode="auto">
          <a:xfrm>
            <a:off x="5327686" y="5449315"/>
            <a:ext cx="411163" cy="1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CS6+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>
            <a:off x="6091274" y="5449315"/>
            <a:ext cx="328613" cy="1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DS5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4" name="Rectangle 110"/>
          <p:cNvSpPr>
            <a:spLocks noChangeArrowheads="1"/>
          </p:cNvSpPr>
          <p:nvPr/>
        </p:nvSpPr>
        <p:spPr bwMode="auto">
          <a:xfrm>
            <a:off x="6807236" y="5449315"/>
            <a:ext cx="328613" cy="1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DS6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5" name="Rectangle 111"/>
          <p:cNvSpPr>
            <a:spLocks noChangeArrowheads="1"/>
          </p:cNvSpPr>
          <p:nvPr/>
        </p:nvSpPr>
        <p:spPr bwMode="auto">
          <a:xfrm>
            <a:off x="7488274" y="5449315"/>
            <a:ext cx="411163" cy="1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DS7+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6" name="Rectangle 112"/>
          <p:cNvSpPr>
            <a:spLocks noChangeArrowheads="1"/>
          </p:cNvSpPr>
          <p:nvPr/>
        </p:nvSpPr>
        <p:spPr bwMode="auto">
          <a:xfrm>
            <a:off x="3859260" y="5668492"/>
            <a:ext cx="100117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Vehicle Type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7" name="Rectangle 113"/>
          <p:cNvSpPr>
            <a:spLocks noChangeArrowheads="1"/>
          </p:cNvSpPr>
          <p:nvPr/>
        </p:nvSpPr>
        <p:spPr bwMode="auto">
          <a:xfrm>
            <a:off x="1735174" y="2088125"/>
            <a:ext cx="5341938" cy="37048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38" name="Rectangle 114"/>
          <p:cNvSpPr>
            <a:spLocks noChangeArrowheads="1"/>
          </p:cNvSpPr>
          <p:nvPr/>
        </p:nvSpPr>
        <p:spPr bwMode="auto">
          <a:xfrm>
            <a:off x="2076486" y="2229529"/>
            <a:ext cx="104775" cy="86257"/>
          </a:xfrm>
          <a:prstGeom prst="rect">
            <a:avLst/>
          </a:prstGeom>
          <a:solidFill>
            <a:srgbClr val="99CCFF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39" name="Rectangle 115"/>
          <p:cNvSpPr>
            <a:spLocks noChangeArrowheads="1"/>
          </p:cNvSpPr>
          <p:nvPr/>
        </p:nvSpPr>
        <p:spPr bwMode="auto">
          <a:xfrm>
            <a:off x="2239999" y="2182866"/>
            <a:ext cx="1831975" cy="2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Legal Axle Damage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0" name="Rectangle 116"/>
          <p:cNvSpPr>
            <a:spLocks noChangeArrowheads="1"/>
          </p:cNvSpPr>
          <p:nvPr/>
        </p:nvSpPr>
        <p:spPr bwMode="auto">
          <a:xfrm>
            <a:off x="4529174" y="2229529"/>
            <a:ext cx="106363" cy="86257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41" name="Rectangle 117"/>
          <p:cNvSpPr>
            <a:spLocks noChangeArrowheads="1"/>
          </p:cNvSpPr>
          <p:nvPr/>
        </p:nvSpPr>
        <p:spPr bwMode="auto">
          <a:xfrm>
            <a:off x="4694274" y="2182866"/>
            <a:ext cx="2347913" cy="2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Overweight Axle Damage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40229" y="0"/>
            <a:ext cx="7638226" cy="1417638"/>
          </a:xfrm>
        </p:spPr>
        <p:txBody>
          <a:bodyPr/>
          <a:lstStyle/>
          <a:p>
            <a:r>
              <a:rPr lang="en-US" sz="3600" dirty="0" smtClean="0"/>
              <a:t>Mileage vs. Pavement Consumption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0" y="1012373"/>
          <a:ext cx="8302171" cy="506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72886" y="428171"/>
            <a:ext cx="6860813" cy="762000"/>
          </a:xfrm>
        </p:spPr>
        <p:txBody>
          <a:bodyPr/>
          <a:lstStyle/>
          <a:p>
            <a:r>
              <a:rPr lang="en-US" sz="3600" dirty="0" smtClean="0"/>
              <a:t>Pavement Cost Allocation by Vehicle Class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333829" y="1422400"/>
          <a:ext cx="8113485" cy="465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457200"/>
            <a:ext cx="7765144" cy="762000"/>
          </a:xfrm>
        </p:spPr>
        <p:txBody>
          <a:bodyPr/>
          <a:lstStyle/>
          <a:p>
            <a:r>
              <a:rPr lang="en-US" sz="3600" dirty="0" smtClean="0"/>
              <a:t>Bridge Cost Application by Vehicle Class</a:t>
            </a:r>
          </a:p>
        </p:txBody>
      </p:sp>
      <p:graphicFrame>
        <p:nvGraphicFramePr>
          <p:cNvPr id="112682" name="Group 42"/>
          <p:cNvGraphicFramePr>
            <a:graphicFrameLocks noGrp="1"/>
          </p:cNvGraphicFramePr>
          <p:nvPr>
            <p:ph sz="half" idx="2"/>
          </p:nvPr>
        </p:nvGraphicFramePr>
        <p:xfrm>
          <a:off x="672386" y="1682977"/>
          <a:ext cx="7340599" cy="4027322"/>
        </p:xfrm>
        <a:graphic>
          <a:graphicData uri="http://schemas.openxmlformats.org/drawingml/2006/table">
            <a:tbl>
              <a:tblPr/>
              <a:tblGrid>
                <a:gridCol w="1567381"/>
                <a:gridCol w="1367510"/>
                <a:gridCol w="1468569"/>
                <a:gridCol w="1466321"/>
                <a:gridCol w="1470818"/>
              </a:tblGrid>
              <a:tr h="62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Vehicle Class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1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 Allocation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1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Annual Bridge Costs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1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Engr. Fees &amp; Constr. Insp.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1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 Annual Bridge Costs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1C6"/>
                    </a:solidFill>
                  </a:tcPr>
                </a:tc>
              </a:tr>
              <a:tr h="790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Passenger Cars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59.0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$ 28,197,000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  6,485,000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$ 34,682,000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605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Legal Trucks &amp; Buses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$ 11,067,000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  2,545,000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$ 13,613,000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86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Overweight Trucks &amp; Buses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17.8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  8,525,000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  1,961,000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$ 10,486,000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684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$ 47,789,000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$10,991,000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$ 58, 781,000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5C687-70EB-4340-9AED-51959EEA462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457" y="1470026"/>
            <a:ext cx="7154401" cy="329718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Introduction and background – Eulois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Study process and key data findings – Mark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PAVEDAT observations/suggestions - Mark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Conclusions and directions forward - Eulois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6926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Bridge Conclusions</a:t>
            </a:r>
            <a:endParaRPr lang="en-US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1934" y="1470026"/>
            <a:ext cx="7486044" cy="427322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600" dirty="0" smtClean="0"/>
              <a:t>50-60 % of all bridge related costs are attributed to passenger vehicles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15-20 % of all bridge impacts (damage) are attributable to overweight axles, this is 43.5% of all truck related damage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Total annual bridge costs attributable to overweight trucks is ~$10.5 million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~10% of all sample axles weighed were overweight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4E23FA-282F-4C84-881E-9DAC50DAD92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947057" y="413658"/>
            <a:ext cx="6781800" cy="762000"/>
          </a:xfrm>
        </p:spPr>
        <p:txBody>
          <a:bodyPr/>
          <a:lstStyle/>
          <a:p>
            <a:r>
              <a:rPr lang="en-US" sz="3600" b="0" dirty="0" smtClean="0"/>
              <a:t>Total Annual Infrastructure Impacts Due to Overweight Trucks</a:t>
            </a:r>
          </a:p>
        </p:txBody>
      </p:sp>
      <p:graphicFrame>
        <p:nvGraphicFramePr>
          <p:cNvPr id="144467" name="Group 83"/>
          <p:cNvGraphicFramePr>
            <a:graphicFrameLocks noGrp="1"/>
          </p:cNvGraphicFramePr>
          <p:nvPr>
            <p:ph idx="1"/>
          </p:nvPr>
        </p:nvGraphicFramePr>
        <p:xfrm>
          <a:off x="410966" y="1472089"/>
          <a:ext cx="7586406" cy="4548567"/>
        </p:xfrm>
        <a:graphic>
          <a:graphicData uri="http://schemas.openxmlformats.org/drawingml/2006/table">
            <a:tbl>
              <a:tblPr/>
              <a:tblGrid>
                <a:gridCol w="1570058"/>
                <a:gridCol w="2005449"/>
                <a:gridCol w="1982812"/>
                <a:gridCol w="2028087"/>
              </a:tblGrid>
              <a:tr h="52520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Vehicle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Class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3152" marR="18288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Overweight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Pavement Costs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Overweight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Bridge Costs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Overweight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Infrastructure Costs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2157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Buses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3152" marR="18288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$ 1,559,152</a:t>
                      </a: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$ 2,473,671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$ 4,032,823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2157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3152" marR="18288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$ 6,112,682</a:t>
                      </a: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$ 496,198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$ 6,608,880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157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3152" marR="18288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$ 1,964,200</a:t>
                      </a: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$ 355,706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$ 2,319,906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2157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SU4+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3152" marR="18288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$ 4,558</a:t>
                      </a: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$ 1,839,642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$ 1,844,200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157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CS3/4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3152" marR="18288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$ 270,741</a:t>
                      </a: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$ 169,100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$ 439,841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2157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CS5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3152" marR="18288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$ 1,626,812</a:t>
                      </a: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$ 2,803,628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$ 4,430,440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157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CS6+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3152" marR="18288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 4,785</a:t>
                      </a: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$ 323,131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$ 327,916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2157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DS5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3152" marR="18288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$ 17,656</a:t>
                      </a: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$ 19,103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$ 36,759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157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DS6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3152" marR="18288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$ 8,165</a:t>
                      </a: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$ 12,599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$ 20,764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2157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DS7+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3152" marR="18288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$ 345</a:t>
                      </a: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$ 31,978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$ 32,323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157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3152" marR="18288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$ 11,569,097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$ 8,524,757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$ 20,093,854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247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W/O Buses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3152" marR="18288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$10,009,945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$ 6,051,086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$ 16,061,031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R="18288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BAA6CD-F2BB-4AA8-ACCD-1595DC2C476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PAVEDAT Observations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0836" y="1470026"/>
            <a:ext cx="7527141" cy="4663646"/>
          </a:xfrm>
        </p:spPr>
        <p:txBody>
          <a:bodyPr/>
          <a:lstStyle/>
          <a:p>
            <a:r>
              <a:rPr lang="en-US" sz="2600" dirty="0" smtClean="0"/>
              <a:t>Provided a low cost, ready means to analyze the cost impacts associated with truck and bus axle weights</a:t>
            </a:r>
          </a:p>
          <a:p>
            <a:r>
              <a:rPr lang="en-US" sz="2600" dirty="0" smtClean="0"/>
              <a:t>Offers dual approaches to analysis – empirical (ESAL) </a:t>
            </a:r>
            <a:r>
              <a:rPr lang="en-US" sz="2600" smtClean="0"/>
              <a:t>and mechanistic-empirical (MEPD)</a:t>
            </a:r>
            <a:endParaRPr lang="en-US" sz="2600" dirty="0" smtClean="0"/>
          </a:p>
          <a:p>
            <a:r>
              <a:rPr lang="en-US" sz="2600" dirty="0" smtClean="0"/>
              <a:t>Required some manipulation of the datasets to use it for study purposes </a:t>
            </a:r>
          </a:p>
          <a:p>
            <a:r>
              <a:rPr lang="en-US" sz="2600" dirty="0" smtClean="0"/>
              <a:t>No means of separating “illegal” from legal trucks operating under over-weight permits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4E23FA-282F-4C84-881E-9DAC50DAD92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Gaps – Suggestions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1110" y="1470026"/>
            <a:ext cx="7516867" cy="4283502"/>
          </a:xfrm>
        </p:spPr>
        <p:txBody>
          <a:bodyPr/>
          <a:lstStyle/>
          <a:p>
            <a:r>
              <a:rPr lang="en-US" sz="2600" dirty="0" smtClean="0"/>
              <a:t>WIM – data set somewhat dated, and coverage varies</a:t>
            </a:r>
          </a:p>
          <a:p>
            <a:pPr lvl="1"/>
            <a:r>
              <a:rPr lang="en-US" sz="2200" dirty="0" smtClean="0"/>
              <a:t>Add ability to link directly to current VTRIS datasets</a:t>
            </a:r>
          </a:p>
          <a:p>
            <a:pPr lvl="1"/>
            <a:r>
              <a:rPr lang="en-US" sz="2200" dirty="0" smtClean="0"/>
              <a:t>Develop standardized format that would allow portable WIM to be used for data collection</a:t>
            </a:r>
          </a:p>
          <a:p>
            <a:r>
              <a:rPr lang="en-US" sz="2600" dirty="0" smtClean="0"/>
              <a:t>Cost data was non-uniform and difficult to assemble over multiple years for issues like:</a:t>
            </a:r>
          </a:p>
          <a:p>
            <a:pPr lvl="1"/>
            <a:r>
              <a:rPr lang="en-US" sz="2200" dirty="0" smtClean="0"/>
              <a:t>Detailed bridge cost repair categories by bridge type</a:t>
            </a:r>
          </a:p>
          <a:p>
            <a:pPr lvl="1"/>
            <a:r>
              <a:rPr lang="en-US" sz="2200" dirty="0" smtClean="0"/>
              <a:t>Detailed pavement rehabilitation costs by functional class</a:t>
            </a:r>
            <a:endParaRPr lang="en-US" sz="2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4E23FA-282F-4C84-881E-9DAC50DAD92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739739" y="1470026"/>
            <a:ext cx="7568238" cy="46636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Educate the industry on commercial vehicle impacts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Adjust policy and regulation based on study results to offset damage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Improving enforcement techniques at flat scale operation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Expanding city-wide presence for oversize/overweight enforcement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Integrate more proactive forms of enforcement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Automatic citations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Relative evidence law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Structuring enforcement activity in properly within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4E23FA-282F-4C84-881E-9DAC50DAD92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607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\\SDDOTFILE\UsersFiles\ECleckley\WIM pics\100_2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23"/>
          <a:stretch>
            <a:fillRect/>
          </a:stretch>
        </p:blipFill>
        <p:spPr bwMode="auto">
          <a:xfrm>
            <a:off x="343869" y="1500026"/>
            <a:ext cx="4801307" cy="3478462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srgbClr val="333333">
                <a:alpha val="66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E:\BlackBerry\pictures\IMG00003-20091217-12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58" b="15297"/>
          <a:stretch>
            <a:fillRect/>
          </a:stretch>
        </p:blipFill>
        <p:spPr bwMode="auto">
          <a:xfrm>
            <a:off x="3982948" y="3935002"/>
            <a:ext cx="3989797" cy="2095928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srgbClr val="333333">
                <a:alpha val="66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Flat Scale Installed to Improve Static Weight Enforcement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987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Washington, DC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5434173" cy="4572000"/>
          </a:xfrm>
        </p:spPr>
        <p:txBody>
          <a:bodyPr/>
          <a:lstStyle/>
          <a:p>
            <a:r>
              <a:rPr lang="en-US" sz="2400" dirty="0" smtClean="0"/>
              <a:t>Approximately 70 square miles in size</a:t>
            </a:r>
          </a:p>
          <a:p>
            <a:r>
              <a:rPr lang="en-US" sz="2400" dirty="0" smtClean="0"/>
              <a:t>Approximately 600 thousand residents</a:t>
            </a:r>
          </a:p>
          <a:p>
            <a:r>
              <a:rPr lang="en-US" sz="2400" dirty="0" smtClean="0"/>
              <a:t>30,000 new residents since 2000</a:t>
            </a:r>
          </a:p>
          <a:p>
            <a:r>
              <a:rPr lang="en-US" sz="2400" dirty="0" smtClean="0"/>
              <a:t>Highest personal income per capita (2006)</a:t>
            </a:r>
          </a:p>
          <a:p>
            <a:r>
              <a:rPr lang="en-US" sz="2400" dirty="0" smtClean="0"/>
              <a:t>19 percent of the residents are </a:t>
            </a:r>
            <a:br>
              <a:rPr lang="en-US" sz="2400" dirty="0" smtClean="0"/>
            </a:br>
            <a:r>
              <a:rPr lang="en-US" sz="2400" dirty="0" smtClean="0"/>
              <a:t>below the poverty level</a:t>
            </a:r>
          </a:p>
          <a:p>
            <a:r>
              <a:rPr lang="en-US" sz="2400" dirty="0" smtClean="0"/>
              <a:t>Significant economic development 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207" y="2445703"/>
            <a:ext cx="2852615" cy="3541434"/>
          </a:xfrm>
          <a:prstGeom prst="rect">
            <a:avLst/>
          </a:prstGeom>
          <a:ln>
            <a:noFill/>
          </a:ln>
          <a:effectLst>
            <a:outerShdw blurRad="152400" dist="63500" dir="2700000" sx="99000" sy="99000" algn="tl" rotWithShape="0">
              <a:srgbClr val="333333">
                <a:alpha val="97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12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658" y="0"/>
            <a:ext cx="7859731" cy="1417638"/>
          </a:xfrm>
        </p:spPr>
        <p:txBody>
          <a:bodyPr/>
          <a:lstStyle/>
          <a:p>
            <a:r>
              <a:rPr lang="en-US" sz="3400" dirty="0" smtClean="0"/>
              <a:t>Overview of Freight Movement in District</a:t>
            </a:r>
            <a:endParaRPr lang="en-US" sz="3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136150801"/>
              </p:ext>
            </p:extLst>
          </p:nvPr>
        </p:nvGraphicFramePr>
        <p:xfrm>
          <a:off x="503433" y="1233720"/>
          <a:ext cx="7690938" cy="458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832207" y="5743166"/>
            <a:ext cx="64521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i="1" dirty="0"/>
              <a:t>Top Trading Partners: </a:t>
            </a:r>
            <a:r>
              <a:rPr lang="en-US" sz="1600" i="1" dirty="0"/>
              <a:t>Indiana, Maryland, Virginia, Pennsylvania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90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Overview of Freight Movement in District</a:t>
            </a:r>
            <a:endParaRPr lang="en-US" sz="3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667257023"/>
              </p:ext>
            </p:extLst>
          </p:nvPr>
        </p:nvGraphicFramePr>
        <p:xfrm>
          <a:off x="236307" y="1273995"/>
          <a:ext cx="8003568" cy="464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894708" y="5796142"/>
            <a:ext cx="66465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i="1" dirty="0"/>
              <a:t>Top Trading Partners: </a:t>
            </a:r>
            <a:r>
              <a:rPr lang="en-US" sz="1600" i="1" dirty="0"/>
              <a:t>Indiana, Maryland, </a:t>
            </a:r>
            <a:r>
              <a:rPr lang="en-US" sz="1600" i="1" dirty="0" smtClean="0"/>
              <a:t>Virginia, Massachusetts</a:t>
            </a:r>
            <a:endParaRPr lang="en-US" sz="1600" i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91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7155" y="1571945"/>
            <a:ext cx="6041205" cy="39144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Current Commercial Vehicle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71335" y="2291136"/>
            <a:ext cx="1633591" cy="13150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484" name="Chart 1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3" t="2306" r="3573" b="412"/>
          <a:stretch>
            <a:fillRect/>
          </a:stretch>
        </p:blipFill>
        <p:spPr bwMode="auto">
          <a:xfrm>
            <a:off x="369870" y="1490054"/>
            <a:ext cx="7695345" cy="457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67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DC Truck Enforcement 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384" y="1470026"/>
            <a:ext cx="7506593" cy="14992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Disproportionate number of commercial vehicles did not comply with the city’s truck size and weight laws </a:t>
            </a:r>
          </a:p>
          <a:p>
            <a:pPr lvl="1"/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4E23FA-282F-4C84-881E-9DAC50DAD9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811657" y="2990952"/>
            <a:ext cx="3719245" cy="8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r">
              <a:spcBef>
                <a:spcPts val="0"/>
              </a:spcBef>
            </a:pPr>
            <a:r>
              <a:rPr lang="en-US" sz="1600" dirty="0" smtClean="0">
                <a:latin typeface="Trebuchet MS" pitchFamily="34" charset="0"/>
              </a:rPr>
              <a:t>Impacts </a:t>
            </a:r>
            <a:r>
              <a:rPr lang="en-US" sz="1600" dirty="0">
                <a:latin typeface="Trebuchet MS" pitchFamily="34" charset="0"/>
              </a:rPr>
              <a:t>of overweight commercial vehicles on roadway infrastructure </a:t>
            </a:r>
            <a:r>
              <a:rPr lang="en-US" sz="1600" dirty="0" smtClean="0">
                <a:latin typeface="Trebuchet MS" pitchFamily="34" charset="0"/>
              </a:rPr>
              <a:t>not </a:t>
            </a:r>
            <a:r>
              <a:rPr lang="en-US" sz="1600" dirty="0">
                <a:latin typeface="Trebuchet MS" pitchFamily="34" charset="0"/>
              </a:rPr>
              <a:t>clearly </a:t>
            </a:r>
            <a:r>
              <a:rPr lang="en-US" sz="1600" dirty="0" smtClean="0">
                <a:latin typeface="Trebuchet MS" pitchFamily="34" charset="0"/>
              </a:rPr>
              <a:t>understood</a:t>
            </a:r>
            <a:endParaRPr lang="en-US" sz="1600" dirty="0">
              <a:latin typeface="Trebuchet MS" pitchFamily="34" charset="0"/>
            </a:endParaRPr>
          </a:p>
        </p:txBody>
      </p:sp>
      <p:pic>
        <p:nvPicPr>
          <p:cNvPr id="4103" name="Picture 10"/>
          <p:cNvPicPr>
            <a:picLocks noChangeAspect="1" noChangeArrowheads="1"/>
          </p:cNvPicPr>
          <p:nvPr/>
        </p:nvPicPr>
        <p:blipFill>
          <a:blip r:embed="rId3" cstate="print"/>
          <a:srcRect l="7380" r="20000"/>
          <a:stretch>
            <a:fillRect/>
          </a:stretch>
        </p:blipFill>
        <p:spPr bwMode="auto">
          <a:xfrm>
            <a:off x="4623370" y="2581702"/>
            <a:ext cx="3625789" cy="1949200"/>
          </a:xfrm>
          <a:prstGeom prst="rect">
            <a:avLst/>
          </a:prstGeom>
          <a:ln>
            <a:noFill/>
          </a:ln>
          <a:effectLst>
            <a:outerShdw blurRad="1524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 cstate="print"/>
          <a:srcRect t="7989"/>
          <a:stretch>
            <a:fillRect/>
          </a:stretch>
        </p:blipFill>
        <p:spPr bwMode="auto">
          <a:xfrm>
            <a:off x="903004" y="4109661"/>
            <a:ext cx="2843460" cy="1897971"/>
          </a:xfrm>
          <a:prstGeom prst="rect">
            <a:avLst/>
          </a:prstGeom>
          <a:ln>
            <a:noFill/>
          </a:ln>
          <a:effectLst>
            <a:outerShdw blurRad="152400" dist="635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5" name="Rectangle 3"/>
          <p:cNvSpPr>
            <a:spLocks noChangeArrowheads="1"/>
          </p:cNvSpPr>
          <p:nvPr/>
        </p:nvSpPr>
        <p:spPr bwMode="auto">
          <a:xfrm>
            <a:off x="3837480" y="4746194"/>
            <a:ext cx="3190043" cy="86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600" dirty="0" smtClean="0">
                <a:latin typeface="Trebuchet MS" pitchFamily="34" charset="0"/>
              </a:rPr>
              <a:t>Enforcement efforts not resulting </a:t>
            </a:r>
            <a:r>
              <a:rPr lang="en-US" sz="1600" dirty="0">
                <a:latin typeface="Trebuchet MS" pitchFamily="34" charset="0"/>
              </a:rPr>
              <a:t>in acceptable level of </a:t>
            </a:r>
            <a:r>
              <a:rPr lang="en-US" sz="1600" dirty="0" smtClean="0">
                <a:latin typeface="Trebuchet MS" pitchFamily="34" charset="0"/>
              </a:rPr>
              <a:t>compliance</a:t>
            </a:r>
            <a:endParaRPr lang="en-US" sz="16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029" y="1470026"/>
            <a:ext cx="7444948" cy="428350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Develop a citywide truck enforcement plan:</a:t>
            </a:r>
          </a:p>
          <a:p>
            <a:r>
              <a:rPr lang="en-US" dirty="0" smtClean="0"/>
              <a:t>Identify truck safety concerns</a:t>
            </a:r>
          </a:p>
          <a:p>
            <a:r>
              <a:rPr lang="en-US" dirty="0" smtClean="0"/>
              <a:t>Assesses monetary impacts of overweight trucks</a:t>
            </a:r>
          </a:p>
          <a:p>
            <a:r>
              <a:rPr lang="en-US" dirty="0" smtClean="0"/>
              <a:t>Provide a comprehensive approach to enforce truck operations throughout the city</a:t>
            </a:r>
          </a:p>
          <a:p>
            <a:r>
              <a:rPr lang="en-US" dirty="0" smtClean="0"/>
              <a:t>Provide a safe environment that balances the needs of all road users in the district</a:t>
            </a:r>
          </a:p>
          <a:p>
            <a:pPr lvl="1"/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4E23FA-282F-4C84-881E-9DAC50DAD9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445168" y="3076074"/>
            <a:ext cx="544228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24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53979" y="429126"/>
            <a:ext cx="7427494" cy="762000"/>
          </a:xfrm>
        </p:spPr>
        <p:txBody>
          <a:bodyPr/>
          <a:lstStyle/>
          <a:p>
            <a:r>
              <a:rPr lang="en-US" sz="3600" dirty="0" smtClean="0"/>
              <a:t>Study Overview</a:t>
            </a: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152400" y="2590799"/>
            <a:ext cx="5221705" cy="299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Font typeface="Wingdings" pitchFamily="2" charset="2"/>
              <a:buChar char="Ø"/>
            </a:pPr>
            <a:endParaRPr lang="en-US" dirty="0">
              <a:latin typeface="Trebuchet MS" pitchFamily="34" charset="0"/>
              <a:sym typeface="Symbol" pitchFamily="18" charset="2"/>
            </a:endParaRP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0" y="5546558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Font typeface="Wingdings" pitchFamily="2" charset="2"/>
              <a:buChar char="Ø"/>
            </a:pPr>
            <a:endParaRPr lang="en-US" dirty="0">
              <a:latin typeface="Trebuchet MS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"/>
          </p:nvPr>
        </p:nvSpPr>
        <p:spPr>
          <a:xfrm>
            <a:off x="705853" y="1551398"/>
            <a:ext cx="7555831" cy="4490176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spcAft>
                <a:spcPct val="40000"/>
              </a:spcAft>
              <a:buFont typeface="+mj-lt"/>
              <a:buAutoNum type="arabicPeriod"/>
            </a:pPr>
            <a:r>
              <a:rPr lang="en-US" dirty="0" smtClean="0"/>
              <a:t>Truck safety analysis – Evaluate safety issues related to truck operations in the District</a:t>
            </a:r>
          </a:p>
          <a:p>
            <a:pPr marL="514350" indent="-514350">
              <a:lnSpc>
                <a:spcPct val="90000"/>
              </a:lnSpc>
              <a:spcAft>
                <a:spcPct val="40000"/>
              </a:spcAft>
              <a:buFont typeface="+mj-lt"/>
              <a:buAutoNum type="arabicPeriod"/>
            </a:pPr>
            <a:r>
              <a:rPr lang="en-US" dirty="0" smtClean="0"/>
              <a:t>Quantify the Effects of Overweight Vehicles </a:t>
            </a:r>
            <a:r>
              <a:rPr lang="en-US" dirty="0" smtClean="0">
                <a:sym typeface="Symbol" pitchFamily="18" charset="2"/>
              </a:rPr>
              <a:t>  the effects and associated costs on the District’s road and bridge network</a:t>
            </a:r>
          </a:p>
          <a:p>
            <a:pPr marL="514350" indent="-514350">
              <a:lnSpc>
                <a:spcPct val="90000"/>
              </a:lnSpc>
              <a:spcAft>
                <a:spcPct val="40000"/>
              </a:spcAft>
              <a:buFont typeface="+mj-lt"/>
              <a:buAutoNum type="arabicPeriod"/>
            </a:pPr>
            <a:r>
              <a:rPr lang="en-US" dirty="0" smtClean="0"/>
              <a:t>GAP Analysis </a:t>
            </a:r>
            <a:r>
              <a:rPr lang="en-US" dirty="0" smtClean="0">
                <a:sym typeface="Symbol" pitchFamily="18" charset="2"/>
              </a:rPr>
              <a:t> District needs assessment and future goals (short, mid, and long-term)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7F7C6-E93D-4595-AC5D-DBA8259C62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undation Dark">
  <a:themeElements>
    <a:clrScheme name="Fre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43BDFF"/>
      </a:accent1>
      <a:accent2>
        <a:srgbClr val="B2BB1E"/>
      </a:accent2>
      <a:accent3>
        <a:srgbClr val="F47B20"/>
      </a:accent3>
      <a:accent4>
        <a:srgbClr val="FECC4D"/>
      </a:accent4>
      <a:accent5>
        <a:srgbClr val="9BCEF0"/>
      </a:accent5>
      <a:accent6>
        <a:srgbClr val="003399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FT_FDN_Presentation">
  <a:themeElements>
    <a:clrScheme name="Fre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43BDFF"/>
      </a:accent1>
      <a:accent2>
        <a:srgbClr val="B2BB1E"/>
      </a:accent2>
      <a:accent3>
        <a:srgbClr val="F47B20"/>
      </a:accent3>
      <a:accent4>
        <a:srgbClr val="FECC4D"/>
      </a:accent4>
      <a:accent5>
        <a:srgbClr val="9BCEF0"/>
      </a:accent5>
      <a:accent6>
        <a:srgbClr val="003399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DOT">
    <a:dk1>
      <a:srgbClr val="181818"/>
    </a:dk1>
    <a:lt1>
      <a:srgbClr val="FFFFFF"/>
    </a:lt1>
    <a:dk2>
      <a:srgbClr val="293E6B"/>
    </a:dk2>
    <a:lt2>
      <a:srgbClr val="FFFFFF"/>
    </a:lt2>
    <a:accent1>
      <a:srgbClr val="293E6B"/>
    </a:accent1>
    <a:accent2>
      <a:srgbClr val="F32837"/>
    </a:accent2>
    <a:accent3>
      <a:srgbClr val="B3B3B3"/>
    </a:accent3>
    <a:accent4>
      <a:srgbClr val="96AAD6"/>
    </a:accent4>
    <a:accent5>
      <a:srgbClr val="F77D87"/>
    </a:accent5>
    <a:accent6>
      <a:srgbClr val="7F7F7F"/>
    </a:accent6>
    <a:hlink>
      <a:srgbClr val="F32837"/>
    </a:hlink>
    <a:folHlink>
      <a:srgbClr val="F3283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DOT">
    <a:dk1>
      <a:srgbClr val="181818"/>
    </a:dk1>
    <a:lt1>
      <a:srgbClr val="FFFFFF"/>
    </a:lt1>
    <a:dk2>
      <a:srgbClr val="293E6B"/>
    </a:dk2>
    <a:lt2>
      <a:srgbClr val="FFFFFF"/>
    </a:lt2>
    <a:accent1>
      <a:srgbClr val="293E6B"/>
    </a:accent1>
    <a:accent2>
      <a:srgbClr val="F32837"/>
    </a:accent2>
    <a:accent3>
      <a:srgbClr val="B3B3B3"/>
    </a:accent3>
    <a:accent4>
      <a:srgbClr val="96AAD6"/>
    </a:accent4>
    <a:accent5>
      <a:srgbClr val="F77D87"/>
    </a:accent5>
    <a:accent6>
      <a:srgbClr val="7F7F7F"/>
    </a:accent6>
    <a:hlink>
      <a:srgbClr val="F32837"/>
    </a:hlink>
    <a:folHlink>
      <a:srgbClr val="F3283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ientation xmlns="e82d9c9c-0106-4092-b4b0-0a0a115e3169">Landscape</Orientation>
    <Size xmlns="e82d9c9c-0106-4092-b4b0-0a0a115e3169">Other</Size>
    <Product xmlns="e82d9c9c-0106-4092-b4b0-0a0a115e3169">PPT Presentations</Product>
    <Design_x0020_Theme xmlns="e82d9c9c-0106-4092-b4b0-0a0a115e3169">Foundation</Design_x0020_Theme>
    <Document_x0020_Type xmlns="e82d9c9c-0106-4092-b4b0-0a0a115e3169">PowerPoint</Document_x0020_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C7DDF731A7245BD9C9D6BB8130A5F" ma:contentTypeVersion="6" ma:contentTypeDescription="Create a new document." ma:contentTypeScope="" ma:versionID="18a35025eef8fc3423081b5ce7085327">
  <xsd:schema xmlns:xsd="http://www.w3.org/2001/XMLSchema" xmlns:xs="http://www.w3.org/2001/XMLSchema" xmlns:p="http://schemas.microsoft.com/office/2006/metadata/properties" xmlns:ns2="e82d9c9c-0106-4092-b4b0-0a0a115e3169" targetNamespace="http://schemas.microsoft.com/office/2006/metadata/properties" ma:root="true" ma:fieldsID="49a9e9858634b921b0e61c881ba2b417" ns2:_="">
    <xsd:import namespace="e82d9c9c-0106-4092-b4b0-0a0a115e3169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Design_x0020_Theme" minOccurs="0"/>
                <xsd:element ref="ns2:Size" minOccurs="0"/>
                <xsd:element ref="ns2:Orientation" minOccurs="0"/>
                <xsd:element ref="ns2:Produ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d9c9c-0106-4092-b4b0-0a0a115e316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" nillable="true" ma:displayName="Document Type" ma:format="RadioButtons" ma:internalName="Document_x0020_Type">
      <xsd:simpleType>
        <xsd:restriction base="dms:Choice">
          <xsd:enumeration value="InDesign"/>
          <xsd:enumeration value="Word"/>
          <xsd:enumeration value="PowerPoint"/>
          <xsd:enumeration value="Other"/>
        </xsd:restriction>
      </xsd:simpleType>
    </xsd:element>
    <xsd:element name="Design_x0020_Theme" ma:index="2" nillable="true" ma:displayName="Design Theme" ma:format="RadioButtons" ma:internalName="Design_x0020_Theme">
      <xsd:simpleType>
        <xsd:restriction base="dms:Choice">
          <xsd:enumeration value="Foundation"/>
          <xsd:enumeration value="Framework"/>
          <xsd:enumeration value="Focus"/>
          <xsd:enumeration value="N/A"/>
        </xsd:restriction>
      </xsd:simpleType>
    </xsd:element>
    <xsd:element name="Size" ma:index="3" nillable="true" ma:displayName="Size" ma:format="RadioButtons" ma:internalName="Size">
      <xsd:simpleType>
        <xsd:restriction base="dms:Choice">
          <xsd:enumeration value="US Letter"/>
          <xsd:enumeration value="A4"/>
          <xsd:enumeration value="Binder"/>
          <xsd:enumeration value="Other"/>
        </xsd:restriction>
      </xsd:simpleType>
    </xsd:element>
    <xsd:element name="Orientation" ma:index="4" nillable="true" ma:displayName="Orientation" ma:default="Portrait" ma:format="RadioButtons" ma:internalName="Orientation">
      <xsd:simpleType>
        <xsd:restriction base="dms:Choice">
          <xsd:enumeration value="Portrait"/>
          <xsd:enumeration value="Landscape"/>
        </xsd:restriction>
      </xsd:simpleType>
    </xsd:element>
    <xsd:element name="Product" ma:index="5" nillable="true" ma:displayName="Product" ma:format="RadioButtons" ma:internalName="Product">
      <xsd:simpleType>
        <xsd:restriction base="dms:Choice">
          <xsd:enumeration value="Covers"/>
          <xsd:enumeration value="Tabs"/>
          <xsd:enumeration value="CDs"/>
          <xsd:enumeration value="Brochures"/>
          <xsd:enumeration value="Leave-behinds"/>
          <xsd:enumeration value="PPT Presentations"/>
          <xsd:enumeration value="Exhibit Booth"/>
          <xsd:enumeration value="Fact Sheet"/>
          <xsd:enumeration value="Ads"/>
          <xsd:enumeration value="SPI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235F6E-B9D8-4F50-8418-C8C709FF1A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75114F-88BA-47F1-87D3-787AD16AB839}">
  <ds:schemaRefs>
    <ds:schemaRef ds:uri="http://purl.org/dc/dcmitype/"/>
    <ds:schemaRef ds:uri="e82d9c9c-0106-4092-b4b0-0a0a115e3169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465B9D-2EB4-4374-9869-D1B39AB06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2d9c9c-0106-4092-b4b0-0a0a115e31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2756</TotalTime>
  <Words>1454</Words>
  <Application>Microsoft Office PowerPoint</Application>
  <PresentationFormat>On-screen Show (4:3)</PresentationFormat>
  <Paragraphs>423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Foundation Dark</vt:lpstr>
      <vt:lpstr>LFT_FDN_Presentation</vt:lpstr>
      <vt:lpstr>The Use of PAVEDAT for the District-wide Truck Enforcement Plan</vt:lpstr>
      <vt:lpstr>Agenda</vt:lpstr>
      <vt:lpstr>Facts about Washington, DC</vt:lpstr>
      <vt:lpstr>Overview of Freight Movement in District</vt:lpstr>
      <vt:lpstr>Overview of Freight Movement in District</vt:lpstr>
      <vt:lpstr>Current Commercial Vehicle Data</vt:lpstr>
      <vt:lpstr>Background – DC Truck Enforcement </vt:lpstr>
      <vt:lpstr>Purpose</vt:lpstr>
      <vt:lpstr>Study Overview</vt:lpstr>
      <vt:lpstr>Existing Conditions</vt:lpstr>
      <vt:lpstr>Infrastructure Impacts Assessment</vt:lpstr>
      <vt:lpstr>Infrastructure Impacts Assessment</vt:lpstr>
      <vt:lpstr>DC WIM Data – Vehicle Counts by Class</vt:lpstr>
      <vt:lpstr>Load Equivalency Factor (LEF) Summary:  District of Columbia</vt:lpstr>
      <vt:lpstr>Load Equivalency Factor (LEF) Summary:  Wisconsin</vt:lpstr>
      <vt:lpstr>D.C. Pavement Damage:   Legal vs. Overweight Axles </vt:lpstr>
      <vt:lpstr>Mileage vs. Pavement Consumption</vt:lpstr>
      <vt:lpstr>Pavement Cost Allocation by Vehicle Class</vt:lpstr>
      <vt:lpstr>Bridge Cost Application by Vehicle Class</vt:lpstr>
      <vt:lpstr>Bridge Conclusions</vt:lpstr>
      <vt:lpstr>Total Annual Infrastructure Impacts Due to Overweight Trucks</vt:lpstr>
      <vt:lpstr>PAVEDAT Observations</vt:lpstr>
      <vt:lpstr>Data Gaps – Suggestions </vt:lpstr>
      <vt:lpstr>Next Steps</vt:lpstr>
      <vt:lpstr>New Flat Scale Installed to Improve Static Weight Enforcement</vt:lpstr>
    </vt:vector>
  </TitlesOfParts>
  <Company>CDM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1LFT_FDN_Presentation.potx</dc:title>
  <dc:creator>CDM</dc:creator>
  <cp:lastModifiedBy>mark berndt</cp:lastModifiedBy>
  <cp:revision>347</cp:revision>
  <cp:lastPrinted>2012-06-19T16:56:06Z</cp:lastPrinted>
  <dcterms:created xsi:type="dcterms:W3CDTF">2011-11-17T17:03:43Z</dcterms:created>
  <dcterms:modified xsi:type="dcterms:W3CDTF">2012-06-20T16:45:59Z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0x010100A04C7DDF731A7245BD9C9D6BB8130A5F</vt:lpwstr>
  </property>
  <property fmtid="{D5CDD505-2E9C-101B-9397-08002B2CF9AE}" pid="3" name="Order">
    <vt:r8>3800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</Properties>
</file>