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83" r:id="rId2"/>
    <p:sldId id="282" r:id="rId3"/>
    <p:sldId id="284" r:id="rId4"/>
    <p:sldId id="285" r:id="rId5"/>
    <p:sldId id="263" r:id="rId6"/>
    <p:sldId id="264" r:id="rId7"/>
    <p:sldId id="265" r:id="rId8"/>
    <p:sldId id="298" r:id="rId9"/>
    <p:sldId id="304" r:id="rId10"/>
    <p:sldId id="268" r:id="rId11"/>
    <p:sldId id="299" r:id="rId12"/>
    <p:sldId id="300" r:id="rId13"/>
    <p:sldId id="301" r:id="rId14"/>
    <p:sldId id="271" r:id="rId15"/>
    <p:sldId id="272" r:id="rId16"/>
    <p:sldId id="273" r:id="rId17"/>
    <p:sldId id="274" r:id="rId18"/>
    <p:sldId id="275" r:id="rId19"/>
    <p:sldId id="302" r:id="rId20"/>
    <p:sldId id="306" r:id="rId21"/>
    <p:sldId id="305" r:id="rId22"/>
    <p:sldId id="280" r:id="rId23"/>
    <p:sldId id="278" r:id="rId24"/>
    <p:sldId id="292" r:id="rId25"/>
    <p:sldId id="279" r:id="rId26"/>
    <p:sldId id="276" r:id="rId27"/>
    <p:sldId id="281" r:id="rId28"/>
    <p:sldId id="270" r:id="rId29"/>
    <p:sldId id="303"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62745" autoAdjust="0"/>
  </p:normalViewPr>
  <p:slideViewPr>
    <p:cSldViewPr>
      <p:cViewPr varScale="1">
        <p:scale>
          <a:sx n="62" d="100"/>
          <a:sy n="62" d="100"/>
        </p:scale>
        <p:origin x="-105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D.%20Mingo\Desktop\Documents\VT%20Truck%20Pilot%20Study\Flex%20LEF%20Excerp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rot="-840000" anchor="t" anchorCtr="0"/>
          <a:lstStyle/>
          <a:p>
            <a:pPr>
              <a:defRPr sz="2000" baseline="0"/>
            </a:pPr>
            <a:r>
              <a:rPr lang="en-US" sz="2000" baseline="0" dirty="0"/>
              <a:t>Alligator Cracking with Added 34 Kip Tandem Axles</a:t>
            </a:r>
          </a:p>
        </c:rich>
      </c:tx>
      <c:layout>
        <c:manualLayout>
          <c:xMode val="edge"/>
          <c:yMode val="edge"/>
          <c:x val="0.21319347234373481"/>
          <c:y val="0.11893380480573969"/>
        </c:manualLayout>
      </c:layout>
      <c:spPr>
        <a:noFill/>
      </c:spPr>
    </c:title>
    <c:plotArea>
      <c:layout>
        <c:manualLayout>
          <c:layoutTarget val="inner"/>
          <c:xMode val="edge"/>
          <c:yMode val="edge"/>
          <c:x val="0.13349895092900621"/>
          <c:y val="4.6762574735225278E-2"/>
          <c:w val="0.78083750169526656"/>
          <c:h val="0.7088631195202465"/>
        </c:manualLayout>
      </c:layout>
      <c:scatterChart>
        <c:scatterStyle val="lineMarker"/>
        <c:ser>
          <c:idx val="0"/>
          <c:order val="0"/>
          <c:tx>
            <c:v>Allig Crk</c:v>
          </c:tx>
          <c:marker>
            <c:symbol val="square"/>
            <c:size val="12"/>
          </c:marker>
          <c:xVal>
            <c:numRef>
              <c:f>Syra8!$J$91:$J$95</c:f>
              <c:numCache>
                <c:formatCode>General</c:formatCode>
                <c:ptCount val="5"/>
                <c:pt idx="0">
                  <c:v>500</c:v>
                </c:pt>
                <c:pt idx="1">
                  <c:v>900</c:v>
                </c:pt>
                <c:pt idx="2">
                  <c:v>1100</c:v>
                </c:pt>
                <c:pt idx="3">
                  <c:v>1500</c:v>
                </c:pt>
                <c:pt idx="4">
                  <c:v>3000</c:v>
                </c:pt>
              </c:numCache>
            </c:numRef>
          </c:xVal>
          <c:yVal>
            <c:numRef>
              <c:f>Syra8!$P$91:$P$95</c:f>
              <c:numCache>
                <c:formatCode>0.0</c:formatCode>
                <c:ptCount val="5"/>
                <c:pt idx="0">
                  <c:v>8.08</c:v>
                </c:pt>
                <c:pt idx="1">
                  <c:v>8.2800000000000011</c:v>
                </c:pt>
                <c:pt idx="2">
                  <c:v>8.3700000000000028</c:v>
                </c:pt>
                <c:pt idx="3">
                  <c:v>8.56</c:v>
                </c:pt>
                <c:pt idx="4">
                  <c:v>9.2900000000000009</c:v>
                </c:pt>
              </c:numCache>
            </c:numRef>
          </c:yVal>
        </c:ser>
        <c:axId val="56963456"/>
        <c:axId val="56964992"/>
      </c:scatterChart>
      <c:valAx>
        <c:axId val="56963456"/>
        <c:scaling>
          <c:orientation val="minMax"/>
          <c:max val="3000"/>
          <c:min val="500"/>
        </c:scaling>
        <c:axPos val="b"/>
        <c:numFmt formatCode="General" sourceLinked="1"/>
        <c:tickLblPos val="nextTo"/>
        <c:txPr>
          <a:bodyPr/>
          <a:lstStyle/>
          <a:p>
            <a:pPr>
              <a:defRPr sz="1600" baseline="0"/>
            </a:pPr>
            <a:endParaRPr lang="en-US"/>
          </a:p>
        </c:txPr>
        <c:crossAx val="56964992"/>
        <c:crosses val="autoZero"/>
        <c:crossBetween val="midCat"/>
      </c:valAx>
      <c:valAx>
        <c:axId val="56964992"/>
        <c:scaling>
          <c:orientation val="minMax"/>
          <c:max val="9.5"/>
          <c:min val="8"/>
        </c:scaling>
        <c:axPos val="l"/>
        <c:majorGridlines/>
        <c:numFmt formatCode="0.0" sourceLinked="1"/>
        <c:tickLblPos val="nextTo"/>
        <c:txPr>
          <a:bodyPr/>
          <a:lstStyle/>
          <a:p>
            <a:pPr>
              <a:defRPr sz="1600" baseline="0"/>
            </a:pPr>
            <a:endParaRPr lang="en-US"/>
          </a:p>
        </c:txPr>
        <c:crossAx val="56963456"/>
        <c:crosses val="autoZero"/>
        <c:crossBetween val="midCat"/>
        <c:majorUnit val="0.5"/>
      </c:valAx>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733EF5-A79F-41DE-A894-06870478BF77}" type="datetimeFigureOut">
              <a:rPr lang="en-US" smtClean="0"/>
              <a:pPr/>
              <a:t>6/20/2012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F5CFD5-73FD-407C-A8C1-F01D0C5FE84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9F5CFD5-73FD-407C-A8C1-F01D0C5FE84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9F5CFD5-73FD-407C-A8C1-F01D0C5FE84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let’s look at another example.  Here is the same vehicle</a:t>
            </a:r>
            <a:r>
              <a:rPr lang="en-US" baseline="0" dirty="0" smtClean="0"/>
              <a:t> on the same highways, but operating at 80,000 pounds instead of 71,000 pounds.  We put the data in the same way, and </a:t>
            </a:r>
            <a:r>
              <a:rPr lang="en-US" baseline="0" dirty="0" err="1" smtClean="0"/>
              <a:t>bling</a:t>
            </a:r>
            <a:r>
              <a:rPr lang="en-US" baseline="0" dirty="0" smtClean="0"/>
              <a:t>– the pavement cost estimate goes up from 24.5 cents per mile to 39.3 cents per mile.  </a:t>
            </a:r>
          </a:p>
          <a:p>
            <a:endParaRPr lang="en-US" baseline="0" dirty="0" smtClean="0"/>
          </a:p>
          <a:p>
            <a:r>
              <a:rPr lang="en-US" baseline="0" dirty="0" smtClean="0"/>
              <a:t>The weight went up 13 percent and the pavement costs went up 60 percent.  Are you surprised?  Probably not, if you have worked for long around trucks and highways.  You might have heard about “the fourth power law”, or you might just have seen how much more pavements deflect with the heaviest vehicles.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9F5CFD5-73FD-407C-A8C1-F01D0C5FE84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let’s look at another example.  Here is the same vehicle</a:t>
            </a:r>
            <a:r>
              <a:rPr lang="en-US" baseline="0" dirty="0" smtClean="0"/>
              <a:t> on the same highways, but operating at 80,000 pounds instead of 71,000 pounds.  We put the data in the same way, and </a:t>
            </a:r>
            <a:r>
              <a:rPr lang="en-US" baseline="0" dirty="0" err="1" smtClean="0"/>
              <a:t>bling</a:t>
            </a:r>
            <a:r>
              <a:rPr lang="en-US" baseline="0" dirty="0" smtClean="0"/>
              <a:t>– the pavement cost estimate goes up from 24.5 cents per mile to 39.3 cents per mile.  </a:t>
            </a:r>
          </a:p>
          <a:p>
            <a:endParaRPr lang="en-US" baseline="0" dirty="0" smtClean="0"/>
          </a:p>
          <a:p>
            <a:r>
              <a:rPr lang="en-US" baseline="0" dirty="0" smtClean="0"/>
              <a:t>The weight went up 13 percent and the pavement costs went up 60 percent.  Are you surprised?  Probably not, if you have worked for long around trucks and highways.  You might have heard about “the fourth power law”, or you might just have seen how much more pavements deflect with the heaviest vehicles.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9F5CFD5-73FD-407C-A8C1-F01D0C5FE84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9F5CFD5-73FD-407C-A8C1-F01D0C5FE84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Now is a good time to consider another important question.  Suppose we are issuing a permit for this 97,000 pound vehicle.  How much shall we charge it for the permit? (Or at least for the pavement costs associated with the pavement– you are on your own for how much you charge for everything other than pavement costs).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We could charge it for all pavement costs, 49 cents per mile.</a:t>
            </a:r>
            <a:endParaRPr lang="en-US" dirty="0"/>
          </a:p>
        </p:txBody>
      </p:sp>
      <p:sp>
        <p:nvSpPr>
          <p:cNvPr id="4" name="Slide Number Placeholder 3"/>
          <p:cNvSpPr>
            <a:spLocks noGrp="1"/>
          </p:cNvSpPr>
          <p:nvPr>
            <p:ph type="sldNum" sz="quarter" idx="10"/>
          </p:nvPr>
        </p:nvSpPr>
        <p:spPr/>
        <p:txBody>
          <a:bodyPr/>
          <a:lstStyle/>
          <a:p>
            <a:fld id="{39F5CFD5-73FD-407C-A8C1-F01D0C5FE84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Or we could charge it for the difference between its costs and the costs of the heaviest legal truck (let’s assume for this example that is an 80,000-pound 5-axle vehicle), or about 10 cents per mile.</a:t>
            </a:r>
            <a:endParaRPr lang="en-US" dirty="0"/>
          </a:p>
        </p:txBody>
      </p:sp>
      <p:sp>
        <p:nvSpPr>
          <p:cNvPr id="4" name="Slide Number Placeholder 3"/>
          <p:cNvSpPr>
            <a:spLocks noGrp="1"/>
          </p:cNvSpPr>
          <p:nvPr>
            <p:ph type="sldNum" sz="quarter" idx="10"/>
          </p:nvPr>
        </p:nvSpPr>
        <p:spPr/>
        <p:txBody>
          <a:bodyPr/>
          <a:lstStyle/>
          <a:p>
            <a:fld id="{39F5CFD5-73FD-407C-A8C1-F01D0C5FE84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39F5CFD5-73FD-407C-A8C1-F01D0C5FE84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Slide Number Placeholder 3"/>
          <p:cNvSpPr>
            <a:spLocks noGrp="1"/>
          </p:cNvSpPr>
          <p:nvPr>
            <p:ph type="sldNum" sz="quarter" idx="10"/>
          </p:nvPr>
        </p:nvSpPr>
        <p:spPr/>
        <p:txBody>
          <a:bodyPr/>
          <a:lstStyle/>
          <a:p>
            <a:fld id="{39F5CFD5-73FD-407C-A8C1-F01D0C5FE84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39F5CFD5-73FD-407C-A8C1-F01D0C5FE84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Slide Number Placeholder 3"/>
          <p:cNvSpPr>
            <a:spLocks noGrp="1"/>
          </p:cNvSpPr>
          <p:nvPr>
            <p:ph type="sldNum" sz="quarter" idx="10"/>
          </p:nvPr>
        </p:nvSpPr>
        <p:spPr/>
        <p:txBody>
          <a:bodyPr/>
          <a:lstStyle/>
          <a:p>
            <a:fld id="{39F5CFD5-73FD-407C-A8C1-F01D0C5FE84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9F5CFD5-73FD-407C-A8C1-F01D0C5FE84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Slide Number Placeholder 3"/>
          <p:cNvSpPr>
            <a:spLocks noGrp="1"/>
          </p:cNvSpPr>
          <p:nvPr>
            <p:ph type="sldNum" sz="quarter" idx="10"/>
          </p:nvPr>
        </p:nvSpPr>
        <p:spPr/>
        <p:txBody>
          <a:bodyPr/>
          <a:lstStyle/>
          <a:p>
            <a:fld id="{39F5CFD5-73FD-407C-A8C1-F01D0C5FE84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Slide Number Placeholder 3"/>
          <p:cNvSpPr>
            <a:spLocks noGrp="1"/>
          </p:cNvSpPr>
          <p:nvPr>
            <p:ph type="sldNum" sz="quarter" idx="10"/>
          </p:nvPr>
        </p:nvSpPr>
        <p:spPr/>
        <p:txBody>
          <a:bodyPr/>
          <a:lstStyle/>
          <a:p>
            <a:fld id="{39F5CFD5-73FD-407C-A8C1-F01D0C5FE841}"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39F5CFD5-73FD-407C-A8C1-F01D0C5FE841}"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39F5CFD5-73FD-407C-A8C1-F01D0C5FE841}"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2000" b="1" i="0" u="none" strike="noStrike" kern="1200" baseline="0" dirty="0">
              <a:solidFill>
                <a:prstClr val="black"/>
              </a:solidFill>
              <a:latin typeface="+mn-lt"/>
              <a:ea typeface="+mn-ea"/>
              <a:cs typeface="+mn-cs"/>
            </a:endParaRPr>
          </a:p>
        </p:txBody>
      </p:sp>
      <p:sp>
        <p:nvSpPr>
          <p:cNvPr id="4" name="Slide Number Placeholder 3"/>
          <p:cNvSpPr>
            <a:spLocks noGrp="1"/>
          </p:cNvSpPr>
          <p:nvPr>
            <p:ph type="sldNum" sz="quarter" idx="10"/>
          </p:nvPr>
        </p:nvSpPr>
        <p:spPr/>
        <p:txBody>
          <a:bodyPr/>
          <a:lstStyle/>
          <a:p>
            <a:fld id="{39F5CFD5-73FD-407C-A8C1-F01D0C5FE84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39F5CFD5-73FD-407C-A8C1-F01D0C5FE841}"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39F5CFD5-73FD-407C-A8C1-F01D0C5FE841}"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39F5CFD5-73FD-407C-A8C1-F01D0C5FE841}"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9F5CFD5-73FD-407C-A8C1-F01D0C5FE841}"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9F5CFD5-73FD-407C-A8C1-F01D0C5FE841}"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9F5CFD5-73FD-407C-A8C1-F01D0C5FE84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9F5CFD5-73FD-407C-A8C1-F01D0C5FE84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9F5CFD5-73FD-407C-A8C1-F01D0C5FE84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9F5CFD5-73FD-407C-A8C1-F01D0C5FE84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9F5CFD5-73FD-407C-A8C1-F01D0C5FE84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Slide Number Placeholder 3"/>
          <p:cNvSpPr>
            <a:spLocks noGrp="1"/>
          </p:cNvSpPr>
          <p:nvPr>
            <p:ph type="sldNum" sz="quarter" idx="10"/>
          </p:nvPr>
        </p:nvSpPr>
        <p:spPr/>
        <p:txBody>
          <a:bodyPr/>
          <a:lstStyle/>
          <a:p>
            <a:fld id="{39F5CFD5-73FD-407C-A8C1-F01D0C5FE84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Slide Number Placeholder 3"/>
          <p:cNvSpPr>
            <a:spLocks noGrp="1"/>
          </p:cNvSpPr>
          <p:nvPr>
            <p:ph type="sldNum" sz="quarter" idx="10"/>
          </p:nvPr>
        </p:nvSpPr>
        <p:spPr/>
        <p:txBody>
          <a:bodyPr/>
          <a:lstStyle/>
          <a:p>
            <a:fld id="{39F5CFD5-73FD-407C-A8C1-F01D0C5FE84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40A26C2-332A-4474-AD2C-89B864D8AF00}" type="datetimeFigureOut">
              <a:rPr lang="en-US"/>
              <a:pPr>
                <a:defRPr/>
              </a:pPr>
              <a:t>6/20/2012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D23C524-D804-4036-88AC-56159CB0735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895EEC5-D058-425D-8372-D6AB40571A6A}" type="datetimeFigureOut">
              <a:rPr lang="en-US"/>
              <a:pPr>
                <a:defRPr/>
              </a:pPr>
              <a:t>6/20/2012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2BD3FD-2799-4E97-8233-97739A840E8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D7ACB7F-4013-4BE6-A198-B23F325285C9}" type="datetimeFigureOut">
              <a:rPr lang="en-US"/>
              <a:pPr>
                <a:defRPr/>
              </a:pPr>
              <a:t>6/20/2012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EB2CB5A-AD96-4622-9072-6EE2C651603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BD89013-26DC-447B-9D76-AC2822B48EBF}" type="datetimeFigureOut">
              <a:rPr lang="en-US"/>
              <a:pPr>
                <a:defRPr/>
              </a:pPr>
              <a:t>6/20/2012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C212DE-656F-472E-A460-F5DE3159D90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5D7D108-F85D-4923-84C9-6C8DB5958274}" type="datetimeFigureOut">
              <a:rPr lang="en-US"/>
              <a:pPr>
                <a:defRPr/>
              </a:pPr>
              <a:t>6/20/2012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2B5E5D-5E8B-4749-A0AD-E7FDE421CA9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0C4728E-FD05-4AAC-818B-4B39668A127A}" type="datetimeFigureOut">
              <a:rPr lang="en-US"/>
              <a:pPr>
                <a:defRPr/>
              </a:pPr>
              <a:t>6/20/2012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321D33F-BBFD-4762-BF3F-5BBA928E20E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C49502A-CDF1-4D96-817A-C501CB8138C7}" type="datetimeFigureOut">
              <a:rPr lang="en-US"/>
              <a:pPr>
                <a:defRPr/>
              </a:pPr>
              <a:t>6/20/2012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187F1FE-F93F-4A7E-AE9F-4EDF17C7330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2356236-B165-4EBB-AC3F-07DF8DF8F792}" type="datetimeFigureOut">
              <a:rPr lang="en-US"/>
              <a:pPr>
                <a:defRPr/>
              </a:pPr>
              <a:t>6/20/2012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17C8C31-BEC5-4558-A898-C0692FA5F7B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0DF5CD0-F91B-474C-AEA4-AD5C35CA68FC}" type="datetimeFigureOut">
              <a:rPr lang="en-US"/>
              <a:pPr>
                <a:defRPr/>
              </a:pPr>
              <a:t>6/20/2012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957E348-DD24-4980-8861-34F6D29F957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8E38D6F-DD72-4DE8-994D-5D47167E8183}" type="datetimeFigureOut">
              <a:rPr lang="en-US"/>
              <a:pPr>
                <a:defRPr/>
              </a:pPr>
              <a:t>6/20/2012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20212C9-8332-4AC0-8E15-7EEF090DAAD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1C3B017-5DE0-4028-80C1-6AB21AFE716D}" type="datetimeFigureOut">
              <a:rPr lang="en-US"/>
              <a:pPr>
                <a:defRPr/>
              </a:pPr>
              <a:t>6/20/2012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1A74D13-6BA7-4684-8366-7222F7A6D46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22FDEB4B-1E38-4F4E-A19F-6A17E3915365}" type="datetimeFigureOut">
              <a:rPr lang="en-US"/>
              <a:pPr>
                <a:defRPr/>
              </a:pPr>
              <a:t>6/20/2012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2C8B972-3EE7-4B89-A377-3DFA0DB9B65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990600"/>
            <a:ext cx="7772400" cy="1905000"/>
          </a:xfrm>
        </p:spPr>
        <p:txBody>
          <a:bodyPr/>
          <a:lstStyle/>
          <a:p>
            <a:r>
              <a:rPr lang="en-US" dirty="0" err="1" smtClean="0"/>
              <a:t>PaveDAT</a:t>
            </a:r>
            <a:endParaRPr lang="en-US" dirty="0"/>
          </a:p>
        </p:txBody>
      </p:sp>
      <p:sp>
        <p:nvSpPr>
          <p:cNvPr id="5" name="Subtitle 4"/>
          <p:cNvSpPr>
            <a:spLocks noGrp="1"/>
          </p:cNvSpPr>
          <p:nvPr>
            <p:ph type="subTitle" idx="1"/>
          </p:nvPr>
        </p:nvSpPr>
        <p:spPr>
          <a:xfrm>
            <a:off x="914400" y="2971800"/>
            <a:ext cx="7391400" cy="3124200"/>
          </a:xfrm>
        </p:spPr>
        <p:txBody>
          <a:bodyPr/>
          <a:lstStyle/>
          <a:p>
            <a:r>
              <a:rPr lang="en-US" sz="3600" dirty="0" smtClean="0">
                <a:solidFill>
                  <a:srgbClr val="0070C0"/>
                </a:solidFill>
              </a:rPr>
              <a:t>Pavement Damage Assessment Tool</a:t>
            </a:r>
          </a:p>
          <a:p>
            <a:endParaRPr lang="en-US" dirty="0" smtClean="0">
              <a:solidFill>
                <a:srgbClr val="0070C0"/>
              </a:solidFill>
            </a:endParaRPr>
          </a:p>
          <a:p>
            <a:r>
              <a:rPr lang="en-US" i="1" dirty="0" smtClean="0">
                <a:solidFill>
                  <a:srgbClr val="0070C0"/>
                </a:solidFill>
              </a:rPr>
              <a:t>Roger Mingo, P.E.</a:t>
            </a:r>
          </a:p>
          <a:p>
            <a:r>
              <a:rPr lang="en-US" i="1" dirty="0" smtClean="0">
                <a:solidFill>
                  <a:srgbClr val="0070C0"/>
                </a:solidFill>
              </a:rPr>
              <a:t>R.D. Mingo and Associates</a:t>
            </a:r>
          </a:p>
          <a:p>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sz="3600" dirty="0" smtClean="0"/>
              <a:t>80,000-Lb Five-Axle Truck (3S2) User Inputs</a:t>
            </a:r>
          </a:p>
        </p:txBody>
      </p:sp>
      <p:graphicFrame>
        <p:nvGraphicFramePr>
          <p:cNvPr id="4" name="Table 3"/>
          <p:cNvGraphicFramePr>
            <a:graphicFrameLocks noGrp="1"/>
          </p:cNvGraphicFramePr>
          <p:nvPr/>
        </p:nvGraphicFramePr>
        <p:xfrm>
          <a:off x="990600" y="1295403"/>
          <a:ext cx="7391400" cy="5385365"/>
        </p:xfrm>
        <a:graphic>
          <a:graphicData uri="http://schemas.openxmlformats.org/drawingml/2006/table">
            <a:tbl>
              <a:tblPr/>
              <a:tblGrid>
                <a:gridCol w="2852423"/>
                <a:gridCol w="1719577"/>
                <a:gridCol w="1030977"/>
                <a:gridCol w="1788423"/>
              </a:tblGrid>
              <a:tr h="292065">
                <a:tc gridSpan="3">
                  <a:txBody>
                    <a:bodyPr/>
                    <a:lstStyle/>
                    <a:p>
                      <a:pPr algn="l" fontAlgn="b"/>
                      <a:r>
                        <a:rPr lang="en-US" sz="2000" b="1" i="0" u="none" strike="noStrike" dirty="0">
                          <a:solidFill>
                            <a:srgbClr val="000000"/>
                          </a:solidFill>
                          <a:latin typeface="Arial"/>
                        </a:rPr>
                        <a:t>   Miles of Travel by Type of Highway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hMerge="1">
                  <a:txBody>
                    <a:bodyPr/>
                    <a:lstStyle/>
                    <a:p>
                      <a:endParaRPr lang="en-US"/>
                    </a:p>
                  </a:txBody>
                  <a:tcPr/>
                </a:tc>
                <a:tc hMerge="1">
                  <a:txBody>
                    <a:bodyPr/>
                    <a:lstStyle/>
                    <a:p>
                      <a:endParaRPr lang="en-US"/>
                    </a:p>
                  </a:txBody>
                  <a:tcPr/>
                </a:tc>
                <a:tc>
                  <a:txBody>
                    <a:bodyPr/>
                    <a:lstStyle/>
                    <a:p>
                      <a:pPr algn="l" fontAlgn="b"/>
                      <a:endParaRPr lang="en-US" sz="2000" b="0"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292065">
                <a:tc>
                  <a:txBody>
                    <a:bodyPr/>
                    <a:lstStyle/>
                    <a:p>
                      <a:pPr algn="ctr" fontAlgn="b"/>
                      <a:r>
                        <a:rPr lang="en-US" sz="2000" b="0" i="0" u="sng" strike="noStrike" dirty="0">
                          <a:solidFill>
                            <a:srgbClr val="000000"/>
                          </a:solidFill>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l" fontAlgn="b"/>
                      <a:r>
                        <a:rPr lang="en-US" sz="2000" b="0" i="0" u="none" strike="noStrike">
                          <a:solidFill>
                            <a:srgbClr val="000000"/>
                          </a:solidFill>
                          <a:latin typeface="Calibri"/>
                        </a:rPr>
                        <a:t> </a:t>
                      </a:r>
                    </a:p>
                  </a:txBody>
                  <a:tcPr marL="0" marR="0" marT="0" marB="0" anchor="b">
                    <a:lnL>
                      <a:noFill/>
                    </a:lnL>
                    <a:lnR>
                      <a:noFill/>
                    </a:lnR>
                    <a:lnT>
                      <a:noFill/>
                    </a:lnT>
                    <a:lnB>
                      <a:noFill/>
                    </a:lnB>
                    <a:solidFill>
                      <a:srgbClr val="F2F2F2"/>
                    </a:solidFill>
                  </a:tcPr>
                </a:tc>
                <a:tc>
                  <a:txBody>
                    <a:bodyPr/>
                    <a:lstStyle/>
                    <a:p>
                      <a:pPr algn="l" fontAlgn="b"/>
                      <a:r>
                        <a:rPr lang="en-US" sz="20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b"/>
                      <a:endParaRPr lang="en-US" sz="2000" b="0"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292065">
                <a:tc>
                  <a:txBody>
                    <a:bodyPr/>
                    <a:lstStyle/>
                    <a:p>
                      <a:pPr algn="r" fontAlgn="b"/>
                      <a:r>
                        <a:rPr lang="en-US" sz="2000" b="1" i="0" u="none" strike="noStrike">
                          <a:solidFill>
                            <a:srgbClr val="000000"/>
                          </a:solidFill>
                          <a:latin typeface="Arial"/>
                        </a:rPr>
                        <a:t>Interstate Highway</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4F81BD"/>
                          </a:solidFill>
                          <a:latin typeface="Arial"/>
                        </a:rPr>
                        <a:t>85</a:t>
                      </a:r>
                    </a:p>
                  </a:txBody>
                  <a:tcPr marL="0" marR="0" marT="0" marB="0" anchor="b">
                    <a:lnL>
                      <a:noFill/>
                    </a:lnL>
                    <a:lnR>
                      <a:noFill/>
                    </a:lnR>
                    <a:lnT>
                      <a:noFill/>
                    </a:lnT>
                    <a:lnB>
                      <a:noFill/>
                    </a:lnB>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b"/>
                      <a:endParaRPr lang="en-US" sz="2000" b="0"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292065">
                <a:tc>
                  <a:txBody>
                    <a:bodyPr/>
                    <a:lstStyle/>
                    <a:p>
                      <a:pPr algn="r" fontAlgn="b"/>
                      <a:r>
                        <a:rPr lang="en-US" sz="2000" b="1" i="0" u="none" strike="noStrike">
                          <a:solidFill>
                            <a:srgbClr val="000000"/>
                          </a:solidFill>
                          <a:latin typeface="Arial"/>
                        </a:rPr>
                        <a:t>State Highway</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0070C0"/>
                          </a:solidFill>
                          <a:latin typeface="Arial"/>
                        </a:rPr>
                        <a:t>12</a:t>
                      </a:r>
                    </a:p>
                  </a:txBody>
                  <a:tcPr marL="0" marR="0" marT="0" marB="0" anchor="b">
                    <a:lnL>
                      <a:noFill/>
                    </a:lnL>
                    <a:lnR>
                      <a:noFill/>
                    </a:lnR>
                    <a:lnT>
                      <a:noFill/>
                    </a:lnT>
                    <a:lnB>
                      <a:noFill/>
                    </a:lnB>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b"/>
                      <a:endParaRPr lang="en-US" sz="2000" b="0"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292065">
                <a:tc>
                  <a:txBody>
                    <a:bodyPr/>
                    <a:lstStyle/>
                    <a:p>
                      <a:pPr algn="r" fontAlgn="b"/>
                      <a:r>
                        <a:rPr lang="en-US" sz="2000" b="1" i="0" u="none" strike="noStrike">
                          <a:solidFill>
                            <a:srgbClr val="000000"/>
                          </a:solidFill>
                          <a:latin typeface="Arial"/>
                        </a:rPr>
                        <a:t>County / Local Road</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0070C0"/>
                          </a:solidFill>
                          <a:latin typeface="Arial"/>
                        </a:rPr>
                        <a:t>3</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b"/>
                      <a:endParaRPr lang="en-US" sz="2000" b="0"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292065">
                <a:tc>
                  <a:txBody>
                    <a:bodyPr/>
                    <a:lstStyle/>
                    <a:p>
                      <a:pPr algn="r" fontAlgn="b"/>
                      <a:r>
                        <a:rPr lang="en-US" sz="2000" b="1" i="0" u="none" strike="noStrike">
                          <a:solidFill>
                            <a:srgbClr val="000000"/>
                          </a:solidFill>
                          <a:latin typeface="Arial"/>
                        </a:rPr>
                        <a:t>Total</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C00000"/>
                          </a:solidFill>
                          <a:latin typeface="Arial"/>
                        </a:rPr>
                        <a:t>100</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b"/>
                      <a:endParaRPr lang="en-US" sz="2000" b="0"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292065">
                <a:tc>
                  <a:txBody>
                    <a:bodyPr/>
                    <a:lstStyle/>
                    <a:p>
                      <a:pPr algn="l" fontAlgn="b"/>
                      <a:r>
                        <a:rPr lang="en-US" sz="2000" b="0" i="0" u="none" strike="noStrike">
                          <a:solidFill>
                            <a:srgbClr val="000000"/>
                          </a:solidFill>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endParaRPr lang="en-US" sz="2000" b="0"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292065">
                <a:tc>
                  <a:txBody>
                    <a:bodyPr/>
                    <a:lstStyle/>
                    <a:p>
                      <a:pPr algn="l" fontAlgn="b"/>
                      <a:endParaRPr lang="en-US" sz="20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20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20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2000" b="0" i="0" u="none" strike="noStrike">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r>
              <a:tr h="292065">
                <a:tc>
                  <a:txBody>
                    <a:bodyPr/>
                    <a:lstStyle/>
                    <a:p>
                      <a:pPr algn="l" fontAlgn="b"/>
                      <a:r>
                        <a:rPr lang="en-US" sz="2000" b="1" i="0" u="none" strike="noStrike">
                          <a:solidFill>
                            <a:srgbClr val="000000"/>
                          </a:solidFill>
                          <a:latin typeface="Arial"/>
                        </a:rPr>
                        <a:t>   Axle Descriptions</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2000" b="1" i="0" u="none" strike="noStrike">
                          <a:solidFill>
                            <a:srgbClr val="000000"/>
                          </a:solidFill>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2000" b="1" i="0" u="none" strike="noStrike">
                          <a:solidFill>
                            <a:srgbClr val="000000"/>
                          </a:solidFill>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2000" b="1"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r>
              <a:tr h="508565">
                <a:tc>
                  <a:txBody>
                    <a:bodyPr/>
                    <a:lstStyle/>
                    <a:p>
                      <a:pPr algn="ctr" fontAlgn="b"/>
                      <a:r>
                        <a:rPr lang="en-US" sz="2000" b="0" i="0" u="sng" strike="noStrike">
                          <a:solidFill>
                            <a:srgbClr val="000000"/>
                          </a:solidFill>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1" u="none" strike="noStrike" dirty="0">
                          <a:solidFill>
                            <a:srgbClr val="000000"/>
                          </a:solidFill>
                          <a:latin typeface="Calibri"/>
                        </a:rPr>
                        <a:t>Weight (kips)</a:t>
                      </a:r>
                    </a:p>
                  </a:txBody>
                  <a:tcPr marL="0" marR="0" marT="0" marB="0" anchor="b">
                    <a:lnL>
                      <a:noFill/>
                    </a:lnL>
                    <a:lnR>
                      <a:noFill/>
                    </a:lnR>
                    <a:lnT>
                      <a:noFill/>
                    </a:lnT>
                    <a:lnB>
                      <a:noFill/>
                    </a:lnB>
                    <a:solidFill>
                      <a:srgbClr val="F2F2F2"/>
                    </a:solidFill>
                  </a:tcPr>
                </a:tc>
                <a:tc>
                  <a:txBody>
                    <a:bodyPr/>
                    <a:lstStyle/>
                    <a:p>
                      <a:pPr algn="r" fontAlgn="b"/>
                      <a:r>
                        <a:rPr lang="en-US" sz="2000" b="1" i="1" u="none" strike="noStrike">
                          <a:solidFill>
                            <a:srgbClr val="000000"/>
                          </a:solidFill>
                          <a:latin typeface="Calibri"/>
                        </a:rPr>
                        <a:t># Axles</a:t>
                      </a:r>
                    </a:p>
                  </a:txBody>
                  <a:tcPr marL="0" marR="0" marT="0" marB="0" anchor="b">
                    <a:lnL>
                      <a:noFill/>
                    </a:lnL>
                    <a:lnR>
                      <a:noFill/>
                    </a:lnR>
                    <a:lnT>
                      <a:noFill/>
                    </a:lnT>
                    <a:lnB>
                      <a:noFill/>
                    </a:lnB>
                    <a:solidFill>
                      <a:srgbClr val="F2F2F2"/>
                    </a:solidFill>
                  </a:tcPr>
                </a:tc>
                <a:tc>
                  <a:txBody>
                    <a:bodyPr/>
                    <a:lstStyle/>
                    <a:p>
                      <a:pPr algn="l" fontAlgn="b"/>
                      <a:r>
                        <a:rPr lang="en-US" sz="20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292065">
                <a:tc>
                  <a:txBody>
                    <a:bodyPr/>
                    <a:lstStyle/>
                    <a:p>
                      <a:pPr algn="r" fontAlgn="b"/>
                      <a:r>
                        <a:rPr lang="en-US" sz="2000" b="1" i="1" u="none" strike="noStrike">
                          <a:solidFill>
                            <a:srgbClr val="000000"/>
                          </a:solidFill>
                          <a:latin typeface="Arial"/>
                        </a:rPr>
                        <a:t>Steering Axle</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0070C0"/>
                          </a:solidFill>
                          <a:latin typeface="Arial"/>
                        </a:rPr>
                        <a:t>12</a:t>
                      </a:r>
                    </a:p>
                  </a:txBody>
                  <a:tcPr marL="0" marR="0" marT="0" marB="0" anchor="b">
                    <a:lnL>
                      <a:noFill/>
                    </a:lnL>
                    <a:lnR>
                      <a:noFill/>
                    </a:lnR>
                    <a:lnT>
                      <a:noFill/>
                    </a:lnT>
                    <a:lnB>
                      <a:noFill/>
                    </a:lnB>
                  </a:tcPr>
                </a:tc>
                <a:tc>
                  <a:txBody>
                    <a:bodyPr/>
                    <a:lstStyle/>
                    <a:p>
                      <a:pPr algn="r" fontAlgn="b"/>
                      <a:r>
                        <a:rPr lang="en-US" sz="2000" b="1" i="0" u="none" strike="noStrike">
                          <a:solidFill>
                            <a:srgbClr val="0070C0"/>
                          </a:solidFill>
                          <a:latin typeface="Arial"/>
                        </a:rPr>
                        <a:t>1</a:t>
                      </a:r>
                    </a:p>
                  </a:txBody>
                  <a:tcPr marL="0" marR="0" marT="0" marB="0" anchor="b">
                    <a:lnL>
                      <a:noFill/>
                    </a:lnL>
                    <a:lnR>
                      <a:noFill/>
                    </a:lnR>
                    <a:lnT>
                      <a:noFill/>
                    </a:lnT>
                    <a:lnB>
                      <a:noFill/>
                    </a:lnB>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292065">
                <a:tc>
                  <a:txBody>
                    <a:bodyPr/>
                    <a:lstStyle/>
                    <a:p>
                      <a:pPr algn="r" fontAlgn="b"/>
                      <a:r>
                        <a:rPr lang="en-US" sz="2000" b="1" i="1" u="none" strike="noStrike">
                          <a:solidFill>
                            <a:srgbClr val="000000"/>
                          </a:solidFill>
                          <a:latin typeface="Arial"/>
                        </a:rPr>
                        <a:t>Drive Axle</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0070C0"/>
                          </a:solidFill>
                          <a:latin typeface="Arial"/>
                        </a:rPr>
                        <a:t>34</a:t>
                      </a:r>
                    </a:p>
                  </a:txBody>
                  <a:tcPr marL="0" marR="0" marT="0" marB="0" anchor="b">
                    <a:lnL>
                      <a:noFill/>
                    </a:lnL>
                    <a:lnR>
                      <a:noFill/>
                    </a:lnR>
                    <a:lnT>
                      <a:noFill/>
                    </a:lnT>
                    <a:lnB>
                      <a:noFill/>
                    </a:lnB>
                  </a:tcPr>
                </a:tc>
                <a:tc>
                  <a:txBody>
                    <a:bodyPr/>
                    <a:lstStyle/>
                    <a:p>
                      <a:pPr algn="r" fontAlgn="b"/>
                      <a:r>
                        <a:rPr lang="en-US" sz="2000" b="1" i="0" u="none" strike="noStrike">
                          <a:solidFill>
                            <a:srgbClr val="0070C0"/>
                          </a:solidFill>
                          <a:latin typeface="Arial"/>
                        </a:rPr>
                        <a:t>2</a:t>
                      </a:r>
                    </a:p>
                  </a:txBody>
                  <a:tcPr marL="0" marR="0" marT="0" marB="0" anchor="b">
                    <a:lnL>
                      <a:noFill/>
                    </a:lnL>
                    <a:lnR>
                      <a:noFill/>
                    </a:lnR>
                    <a:lnT>
                      <a:noFill/>
                    </a:lnT>
                    <a:lnB>
                      <a:noFill/>
                    </a:lnB>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292065">
                <a:tc>
                  <a:txBody>
                    <a:bodyPr/>
                    <a:lstStyle/>
                    <a:p>
                      <a:pPr algn="r" fontAlgn="b"/>
                      <a:r>
                        <a:rPr lang="en-US" sz="2000" b="1" i="1" u="none" strike="noStrike">
                          <a:solidFill>
                            <a:srgbClr val="000000"/>
                          </a:solidFill>
                          <a:latin typeface="Arial"/>
                        </a:rPr>
                        <a:t>Axle Group 3</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dirty="0">
                          <a:solidFill>
                            <a:srgbClr val="0070C0"/>
                          </a:solidFill>
                          <a:latin typeface="Arial"/>
                        </a:rPr>
                        <a:t>34</a:t>
                      </a:r>
                    </a:p>
                  </a:txBody>
                  <a:tcPr marL="0" marR="0" marT="0" marB="0" anchor="b">
                    <a:lnL>
                      <a:noFill/>
                    </a:lnL>
                    <a:lnR>
                      <a:noFill/>
                    </a:lnR>
                    <a:lnT>
                      <a:noFill/>
                    </a:lnT>
                    <a:lnB>
                      <a:noFill/>
                    </a:lnB>
                  </a:tcPr>
                </a:tc>
                <a:tc>
                  <a:txBody>
                    <a:bodyPr/>
                    <a:lstStyle/>
                    <a:p>
                      <a:pPr algn="r" fontAlgn="b"/>
                      <a:r>
                        <a:rPr lang="en-US" sz="2000" b="1" i="0" u="none" strike="noStrike">
                          <a:solidFill>
                            <a:srgbClr val="0070C0"/>
                          </a:solidFill>
                          <a:latin typeface="Arial"/>
                        </a:rPr>
                        <a:t>2</a:t>
                      </a:r>
                    </a:p>
                  </a:txBody>
                  <a:tcPr marL="0" marR="0" marT="0" marB="0" anchor="b">
                    <a:lnL>
                      <a:noFill/>
                    </a:lnL>
                    <a:lnR>
                      <a:noFill/>
                    </a:lnR>
                    <a:lnT>
                      <a:noFill/>
                    </a:lnT>
                    <a:lnB>
                      <a:noFill/>
                    </a:lnB>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292065">
                <a:tc>
                  <a:txBody>
                    <a:bodyPr/>
                    <a:lstStyle/>
                    <a:p>
                      <a:pPr algn="r" fontAlgn="b"/>
                      <a:r>
                        <a:rPr lang="en-US" sz="2000" b="1" i="1" u="none" strike="noStrike">
                          <a:solidFill>
                            <a:srgbClr val="000000"/>
                          </a:solidFill>
                          <a:latin typeface="Arial"/>
                        </a:rPr>
                        <a:t>Axle Group 4</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endParaRPr lang="en-US" sz="2000" b="1" i="0" u="none" strike="noStrike">
                        <a:solidFill>
                          <a:srgbClr val="0070C0"/>
                        </a:solidFill>
                        <a:latin typeface="Arial"/>
                      </a:endParaRPr>
                    </a:p>
                  </a:txBody>
                  <a:tcPr marL="0" marR="0" marT="0" marB="0" anchor="b">
                    <a:lnL>
                      <a:noFill/>
                    </a:lnL>
                    <a:lnR>
                      <a:noFill/>
                    </a:lnR>
                    <a:lnT>
                      <a:noFill/>
                    </a:lnT>
                    <a:lnB>
                      <a:noFill/>
                    </a:lnB>
                  </a:tcPr>
                </a:tc>
                <a:tc>
                  <a:txBody>
                    <a:bodyPr/>
                    <a:lstStyle/>
                    <a:p>
                      <a:pPr algn="r" fontAlgn="b"/>
                      <a:endParaRPr lang="en-US" sz="2000" b="1" i="0" u="none" strike="noStrike">
                        <a:solidFill>
                          <a:srgbClr val="0070C0"/>
                        </a:solidFill>
                        <a:latin typeface="Arial"/>
                      </a:endParaRPr>
                    </a:p>
                  </a:txBody>
                  <a:tcPr marL="0" marR="0" marT="0" marB="0" anchor="b">
                    <a:lnL>
                      <a:noFill/>
                    </a:lnL>
                    <a:lnR>
                      <a:noFill/>
                    </a:lnR>
                    <a:lnT>
                      <a:noFill/>
                    </a:lnT>
                    <a:lnB>
                      <a:noFill/>
                    </a:lnB>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292065">
                <a:tc>
                  <a:txBody>
                    <a:bodyPr/>
                    <a:lstStyle/>
                    <a:p>
                      <a:pPr algn="r" fontAlgn="b"/>
                      <a:r>
                        <a:rPr lang="en-US" sz="2000" b="1" i="1" u="none" strike="noStrike">
                          <a:solidFill>
                            <a:srgbClr val="000000"/>
                          </a:solidFill>
                          <a:latin typeface="Arial"/>
                        </a:rPr>
                        <a:t>Axle Group 8</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0070C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1" i="0" u="none" strike="noStrike">
                          <a:solidFill>
                            <a:srgbClr val="0070C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292065">
                <a:tc>
                  <a:txBody>
                    <a:bodyPr/>
                    <a:lstStyle/>
                    <a:p>
                      <a:pPr algn="r" fontAlgn="b"/>
                      <a:r>
                        <a:rPr lang="en-US" sz="2000" b="1" i="0" u="none" strike="noStrike">
                          <a:solidFill>
                            <a:srgbClr val="000000"/>
                          </a:solidFill>
                          <a:latin typeface="Arial"/>
                        </a:rPr>
                        <a:t>Total</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C00000"/>
                          </a:solidFill>
                          <a:latin typeface="Arial"/>
                        </a:rPr>
                        <a:t>80</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US" sz="2000" b="1" i="0" u="none" strike="noStrike">
                          <a:solidFill>
                            <a:srgbClr val="C00000"/>
                          </a:solidFill>
                          <a:latin typeface="Arial"/>
                        </a:rPr>
                        <a:t>5</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292065">
                <a:tc>
                  <a:txBody>
                    <a:bodyPr/>
                    <a:lstStyle/>
                    <a:p>
                      <a:pPr algn="l" fontAlgn="b"/>
                      <a:r>
                        <a:rPr lang="en-US" sz="2000" b="0" i="0" u="none" strike="noStrike">
                          <a:solidFill>
                            <a:srgbClr val="000000"/>
                          </a:solidFill>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2000" b="1" i="0" u="none" strike="noStrike">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2000" b="1" i="0" u="none" strike="noStrike">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dirty="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sz="3600" dirty="0" smtClean="0"/>
              <a:t>80,000-Lb Five-Axle Truck (3S2) Results</a:t>
            </a:r>
          </a:p>
        </p:txBody>
      </p:sp>
      <p:graphicFrame>
        <p:nvGraphicFramePr>
          <p:cNvPr id="4" name="Table 3"/>
          <p:cNvGraphicFramePr>
            <a:graphicFrameLocks noGrp="1"/>
          </p:cNvGraphicFramePr>
          <p:nvPr/>
        </p:nvGraphicFramePr>
        <p:xfrm>
          <a:off x="609600" y="1752604"/>
          <a:ext cx="8001000" cy="3746103"/>
        </p:xfrm>
        <a:graphic>
          <a:graphicData uri="http://schemas.openxmlformats.org/drawingml/2006/table">
            <a:tbl>
              <a:tblPr/>
              <a:tblGrid>
                <a:gridCol w="2819400"/>
                <a:gridCol w="1003032"/>
                <a:gridCol w="1243441"/>
                <a:gridCol w="1616987"/>
                <a:gridCol w="1318140"/>
              </a:tblGrid>
              <a:tr h="444894">
                <a:tc gridSpan="3">
                  <a:txBody>
                    <a:bodyPr/>
                    <a:lstStyle/>
                    <a:p>
                      <a:pPr algn="l" fontAlgn="b"/>
                      <a:r>
                        <a:rPr lang="en-US" sz="2000" b="1" i="0" u="none" strike="noStrike">
                          <a:solidFill>
                            <a:srgbClr val="000000"/>
                          </a:solidFill>
                          <a:latin typeface="Arial"/>
                        </a:rPr>
                        <a:t>   Results:  Estimated Pavement Costs</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2F2F2"/>
                    </a:solidFill>
                  </a:tcPr>
                </a:tc>
                <a:tc hMerge="1">
                  <a:txBody>
                    <a:bodyPr/>
                    <a:lstStyle/>
                    <a:p>
                      <a:endParaRPr lang="en-US"/>
                    </a:p>
                  </a:txBody>
                  <a:tcPr/>
                </a:tc>
                <a:tc hMerge="1">
                  <a:txBody>
                    <a:bodyPr/>
                    <a:lstStyle/>
                    <a:p>
                      <a:endParaRPr lang="en-US"/>
                    </a:p>
                  </a:txBody>
                  <a:tcPr/>
                </a:tc>
                <a:tc>
                  <a:txBody>
                    <a:bodyPr/>
                    <a:lstStyle/>
                    <a:p>
                      <a:pPr algn="ctr" fontAlgn="b"/>
                      <a:r>
                        <a:rPr lang="en-US" sz="2000" b="1" i="0" u="none" strike="noStrike">
                          <a:solidFill>
                            <a:srgbClr val="000000"/>
                          </a:solidFill>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en-US" sz="2000" b="1"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r>
              <a:tr h="444894">
                <a:tc>
                  <a:txBody>
                    <a:bodyPr/>
                    <a:lstStyle/>
                    <a:p>
                      <a:pPr algn="l" fontAlgn="b"/>
                      <a:r>
                        <a:rPr lang="en-US" sz="2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ctr" fontAlgn="b"/>
                      <a:r>
                        <a:rPr lang="en-US" sz="2000" b="0" i="0" u="sng" strike="noStrike">
                          <a:solidFill>
                            <a:srgbClr val="000000"/>
                          </a:solidFill>
                          <a:latin typeface="Arial"/>
                        </a:rPr>
                        <a:t> </a:t>
                      </a:r>
                    </a:p>
                  </a:txBody>
                  <a:tcPr marL="0" marR="0" marT="0" marB="0" anchor="b">
                    <a:lnL>
                      <a:noFill/>
                    </a:lnL>
                    <a:lnR>
                      <a:noFill/>
                    </a:lnR>
                    <a:lnT>
                      <a:noFill/>
                    </a:lnT>
                    <a:lnB>
                      <a:noFill/>
                    </a:lnB>
                    <a:solidFill>
                      <a:srgbClr val="F2F2F2"/>
                    </a:solidFill>
                  </a:tcPr>
                </a:tc>
                <a:tc>
                  <a:txBody>
                    <a:bodyPr/>
                    <a:lstStyle/>
                    <a:p>
                      <a:pPr algn="l" fontAlgn="b"/>
                      <a:r>
                        <a:rPr lang="en-US" sz="2000" b="0" i="0" u="none" strike="noStrike">
                          <a:solidFill>
                            <a:srgbClr val="000000"/>
                          </a:solidFill>
                          <a:latin typeface="Calibri"/>
                        </a:rPr>
                        <a:t> </a:t>
                      </a:r>
                    </a:p>
                  </a:txBody>
                  <a:tcPr marL="0" marR="0" marT="0" marB="0" anchor="b">
                    <a:lnL>
                      <a:noFill/>
                    </a:lnL>
                    <a:lnR>
                      <a:noFill/>
                    </a:lnR>
                    <a:lnT>
                      <a:noFill/>
                    </a:lnT>
                    <a:lnB>
                      <a:noFill/>
                    </a:lnB>
                    <a:solidFill>
                      <a:srgbClr val="F2F2F2"/>
                    </a:solidFill>
                  </a:tcPr>
                </a:tc>
                <a:tc>
                  <a:txBody>
                    <a:bodyPr/>
                    <a:lstStyle/>
                    <a:p>
                      <a:pPr algn="l" fontAlgn="b"/>
                      <a:r>
                        <a:rPr lang="en-US" sz="2000" b="0" i="0" u="none" strike="noStrike">
                          <a:solidFill>
                            <a:srgbClr val="000000"/>
                          </a:solidFill>
                          <a:latin typeface="Calibri"/>
                        </a:rPr>
                        <a:t> </a:t>
                      </a:r>
                    </a:p>
                  </a:txBody>
                  <a:tcPr marL="0" marR="0" marT="0" marB="0" anchor="b">
                    <a:lnL>
                      <a:noFill/>
                    </a:lnL>
                    <a:lnR>
                      <a:noFill/>
                    </a:lnR>
                    <a:lnT>
                      <a:noFill/>
                    </a:lnT>
                    <a:lnB>
                      <a:noFill/>
                    </a:lnB>
                    <a:solidFill>
                      <a:srgbClr val="F2F2F2"/>
                    </a:solidFill>
                  </a:tcPr>
                </a:tc>
                <a:tc>
                  <a:txBody>
                    <a:bodyPr/>
                    <a:lstStyle/>
                    <a:p>
                      <a:pPr algn="l" fontAlgn="b"/>
                      <a:r>
                        <a:rPr lang="en-US" sz="20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444894">
                <a:tc>
                  <a:txBody>
                    <a:bodyPr/>
                    <a:lstStyle/>
                    <a:p>
                      <a:pPr algn="ctr" fontAlgn="b"/>
                      <a:r>
                        <a:rPr lang="en-US" sz="2000" b="0" i="0" u="sng" strike="noStrike">
                          <a:solidFill>
                            <a:srgbClr val="000000"/>
                          </a:solidFill>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000000"/>
                          </a:solidFill>
                          <a:latin typeface="Arial"/>
                        </a:rPr>
                        <a:t>Miles</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a:solidFill>
                            <a:srgbClr val="000000"/>
                          </a:solidFill>
                          <a:latin typeface="Arial"/>
                        </a:rPr>
                        <a:t>$ / Mile</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a:solidFill>
                            <a:srgbClr val="000000"/>
                          </a:solidFill>
                          <a:latin typeface="Arial"/>
                        </a:rPr>
                        <a:t>Pavement Cost</a:t>
                      </a:r>
                    </a:p>
                  </a:txBody>
                  <a:tcPr marL="0" marR="0" marT="0" marB="0" anchor="b">
                    <a:lnL>
                      <a:noFill/>
                    </a:lnL>
                    <a:lnR>
                      <a:noFill/>
                    </a:lnR>
                    <a:lnT>
                      <a:noFill/>
                    </a:lnT>
                    <a:lnB>
                      <a:noFill/>
                    </a:lnB>
                    <a:solidFill>
                      <a:srgbClr val="EAF1DD"/>
                    </a:solidFill>
                  </a:tcPr>
                </a:tc>
                <a:tc>
                  <a:txBody>
                    <a:bodyPr/>
                    <a:lstStyle/>
                    <a:p>
                      <a:pPr algn="l" fontAlgn="b"/>
                      <a:r>
                        <a:rPr lang="en-US" sz="20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444894">
                <a:tc>
                  <a:txBody>
                    <a:bodyPr/>
                    <a:lstStyle/>
                    <a:p>
                      <a:pPr algn="r" fontAlgn="b"/>
                      <a:r>
                        <a:rPr lang="en-US" sz="2000" b="1" i="0" u="none" strike="noStrike">
                          <a:solidFill>
                            <a:srgbClr val="000000"/>
                          </a:solidFill>
                          <a:latin typeface="Arial"/>
                        </a:rPr>
                        <a:t>Interstate Highway</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C00000"/>
                          </a:solidFill>
                          <a:latin typeface="Arial"/>
                        </a:rPr>
                        <a:t>85</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a:solidFill>
                            <a:srgbClr val="000000"/>
                          </a:solidFill>
                          <a:latin typeface="Arial"/>
                        </a:rPr>
                        <a:t>$0.3498 </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a:solidFill>
                            <a:srgbClr val="000000"/>
                          </a:solidFill>
                          <a:latin typeface="Arial"/>
                        </a:rPr>
                        <a:t>$29.73 </a:t>
                      </a:r>
                    </a:p>
                  </a:txBody>
                  <a:tcPr marL="0" marR="0" marT="0" marB="0" anchor="b">
                    <a:lnL>
                      <a:noFill/>
                    </a:lnL>
                    <a:lnR>
                      <a:noFill/>
                    </a:lnR>
                    <a:lnT>
                      <a:noFill/>
                    </a:lnT>
                    <a:lnB>
                      <a:noFill/>
                    </a:lnB>
                    <a:solidFill>
                      <a:srgbClr val="EAF1DD"/>
                    </a:solidFill>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444894">
                <a:tc>
                  <a:txBody>
                    <a:bodyPr/>
                    <a:lstStyle/>
                    <a:p>
                      <a:pPr algn="r" fontAlgn="b"/>
                      <a:r>
                        <a:rPr lang="en-US" sz="2000" b="1" i="0" u="none" strike="noStrike">
                          <a:solidFill>
                            <a:srgbClr val="000000"/>
                          </a:solidFill>
                          <a:latin typeface="Arial"/>
                        </a:rPr>
                        <a:t>State Highway</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C00000"/>
                          </a:solidFill>
                          <a:latin typeface="Arial"/>
                        </a:rPr>
                        <a:t>12</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a:solidFill>
                            <a:srgbClr val="000000"/>
                          </a:solidFill>
                          <a:latin typeface="Arial"/>
                        </a:rPr>
                        <a:t>$0.5703 </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a:solidFill>
                            <a:srgbClr val="000000"/>
                          </a:solidFill>
                          <a:latin typeface="Arial"/>
                        </a:rPr>
                        <a:t>$6.84 </a:t>
                      </a:r>
                    </a:p>
                  </a:txBody>
                  <a:tcPr marL="0" marR="0" marT="0" marB="0" anchor="b">
                    <a:lnL>
                      <a:noFill/>
                    </a:lnL>
                    <a:lnR>
                      <a:noFill/>
                    </a:lnR>
                    <a:lnT>
                      <a:noFill/>
                    </a:lnT>
                    <a:lnB>
                      <a:noFill/>
                    </a:lnB>
                    <a:solidFill>
                      <a:srgbClr val="EAF1DD"/>
                    </a:solidFill>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444894">
                <a:tc>
                  <a:txBody>
                    <a:bodyPr/>
                    <a:lstStyle/>
                    <a:p>
                      <a:pPr algn="r" fontAlgn="b"/>
                      <a:r>
                        <a:rPr lang="en-US" sz="2000" b="1" i="0" u="none" strike="noStrike">
                          <a:solidFill>
                            <a:srgbClr val="000000"/>
                          </a:solidFill>
                          <a:latin typeface="Arial"/>
                        </a:rPr>
                        <a:t>County / Local Road</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C00000"/>
                          </a:solidFill>
                          <a:latin typeface="Arial"/>
                        </a:rPr>
                        <a:t>3</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a:solidFill>
                            <a:srgbClr val="000000"/>
                          </a:solidFill>
                          <a:latin typeface="Arial"/>
                        </a:rPr>
                        <a:t>$1.1017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r" fontAlgn="b"/>
                      <a:r>
                        <a:rPr lang="en-US" sz="2000" b="1" i="0" u="none" strike="noStrike">
                          <a:solidFill>
                            <a:srgbClr val="000000"/>
                          </a:solidFill>
                          <a:latin typeface="Arial"/>
                        </a:rPr>
                        <a:t>$3.31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444894">
                <a:tc>
                  <a:txBody>
                    <a:bodyPr/>
                    <a:lstStyle/>
                    <a:p>
                      <a:pPr algn="r" fontAlgn="b"/>
                      <a:r>
                        <a:rPr lang="en-US" sz="2000" b="1" i="0" u="none" strike="noStrike">
                          <a:solidFill>
                            <a:srgbClr val="000000"/>
                          </a:solidFill>
                          <a:latin typeface="Arial"/>
                        </a:rPr>
                        <a:t>Total</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C00000"/>
                          </a:solidFill>
                          <a:latin typeface="Arial"/>
                        </a:rPr>
                        <a:t>100</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a:solidFill>
                            <a:srgbClr val="C00000"/>
                          </a:solidFill>
                          <a:latin typeface="Arial"/>
                        </a:rPr>
                        <a:t>$0.3988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US" sz="2000" b="1" i="0" u="none" strike="noStrike">
                          <a:solidFill>
                            <a:srgbClr val="C00000"/>
                          </a:solidFill>
                          <a:latin typeface="Arial"/>
                        </a:rPr>
                        <a:t>$39.88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467139">
                <a:tc>
                  <a:txBody>
                    <a:bodyPr/>
                    <a:lstStyle/>
                    <a:p>
                      <a:pPr algn="l" fontAlgn="b"/>
                      <a:r>
                        <a:rPr lang="en-US" sz="2000" b="0" i="0" u="none" strike="noStrike">
                          <a:solidFill>
                            <a:srgbClr val="000000"/>
                          </a:solidFill>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dirty="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sz="3600" dirty="0" smtClean="0"/>
              <a:t>71,000-Lb Five-Axle Truck (3S2) User Inputs</a:t>
            </a:r>
          </a:p>
        </p:txBody>
      </p:sp>
      <p:graphicFrame>
        <p:nvGraphicFramePr>
          <p:cNvPr id="5" name="Table 4"/>
          <p:cNvGraphicFramePr>
            <a:graphicFrameLocks noGrp="1"/>
          </p:cNvGraphicFramePr>
          <p:nvPr/>
        </p:nvGraphicFramePr>
        <p:xfrm>
          <a:off x="762000" y="1219195"/>
          <a:ext cx="7772400" cy="5397843"/>
        </p:xfrm>
        <a:graphic>
          <a:graphicData uri="http://schemas.openxmlformats.org/drawingml/2006/table">
            <a:tbl>
              <a:tblPr/>
              <a:tblGrid>
                <a:gridCol w="2999456"/>
                <a:gridCol w="1446167"/>
                <a:gridCol w="1446167"/>
                <a:gridCol w="1880610"/>
              </a:tblGrid>
              <a:tr h="296048">
                <a:tc gridSpan="3">
                  <a:txBody>
                    <a:bodyPr/>
                    <a:lstStyle/>
                    <a:p>
                      <a:pPr algn="l" fontAlgn="b"/>
                      <a:r>
                        <a:rPr lang="en-US" sz="2000" b="1" i="0" u="none" strike="noStrike">
                          <a:solidFill>
                            <a:srgbClr val="000000"/>
                          </a:solidFill>
                          <a:latin typeface="Arial"/>
                        </a:rPr>
                        <a:t>   Miles of Travel by Type of Highway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hMerge="1">
                  <a:txBody>
                    <a:bodyPr/>
                    <a:lstStyle/>
                    <a:p>
                      <a:endParaRPr lang="en-US"/>
                    </a:p>
                  </a:txBody>
                  <a:tcPr/>
                </a:tc>
                <a:tc hMerge="1">
                  <a:txBody>
                    <a:bodyPr/>
                    <a:lstStyle/>
                    <a:p>
                      <a:endParaRPr lang="en-US"/>
                    </a:p>
                  </a:txBody>
                  <a:tcPr/>
                </a:tc>
                <a:tc>
                  <a:txBody>
                    <a:bodyPr/>
                    <a:lstStyle/>
                    <a:p>
                      <a:pPr algn="l" fontAlgn="b"/>
                      <a:endParaRPr lang="en-US" sz="2000" b="0"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296048">
                <a:tc>
                  <a:txBody>
                    <a:bodyPr/>
                    <a:lstStyle/>
                    <a:p>
                      <a:pPr algn="ctr" fontAlgn="b"/>
                      <a:r>
                        <a:rPr lang="en-US" sz="2000" b="0" i="0" u="sng" strike="noStrike">
                          <a:solidFill>
                            <a:srgbClr val="000000"/>
                          </a:solidFill>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l" fontAlgn="b"/>
                      <a:r>
                        <a:rPr lang="en-US" sz="2000" b="0" i="0" u="none" strike="noStrike">
                          <a:solidFill>
                            <a:srgbClr val="000000"/>
                          </a:solidFill>
                          <a:latin typeface="Calibri"/>
                        </a:rPr>
                        <a:t> </a:t>
                      </a:r>
                    </a:p>
                  </a:txBody>
                  <a:tcPr marL="0" marR="0" marT="0" marB="0" anchor="b">
                    <a:lnL>
                      <a:noFill/>
                    </a:lnL>
                    <a:lnR>
                      <a:noFill/>
                    </a:lnR>
                    <a:lnT>
                      <a:noFill/>
                    </a:lnT>
                    <a:lnB>
                      <a:noFill/>
                    </a:lnB>
                    <a:solidFill>
                      <a:srgbClr val="F2F2F2"/>
                    </a:solidFill>
                  </a:tcPr>
                </a:tc>
                <a:tc>
                  <a:txBody>
                    <a:bodyPr/>
                    <a:lstStyle/>
                    <a:p>
                      <a:pPr algn="l" fontAlgn="b"/>
                      <a:r>
                        <a:rPr lang="en-US" sz="20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b"/>
                      <a:endParaRPr lang="en-US" sz="2000" b="0"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296048">
                <a:tc>
                  <a:txBody>
                    <a:bodyPr/>
                    <a:lstStyle/>
                    <a:p>
                      <a:pPr algn="r" fontAlgn="b"/>
                      <a:r>
                        <a:rPr lang="en-US" sz="2000" b="1" i="0" u="none" strike="noStrike">
                          <a:solidFill>
                            <a:srgbClr val="000000"/>
                          </a:solidFill>
                          <a:latin typeface="Arial"/>
                        </a:rPr>
                        <a:t>Interstate Highway</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4F81BD"/>
                          </a:solidFill>
                          <a:latin typeface="Arial"/>
                        </a:rPr>
                        <a:t>85</a:t>
                      </a:r>
                    </a:p>
                  </a:txBody>
                  <a:tcPr marL="0" marR="0" marT="0" marB="0" anchor="b">
                    <a:lnL>
                      <a:noFill/>
                    </a:lnL>
                    <a:lnR>
                      <a:noFill/>
                    </a:lnR>
                    <a:lnT>
                      <a:noFill/>
                    </a:lnT>
                    <a:lnB>
                      <a:noFill/>
                    </a:lnB>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b"/>
                      <a:endParaRPr lang="en-US" sz="2000" b="0"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296048">
                <a:tc>
                  <a:txBody>
                    <a:bodyPr/>
                    <a:lstStyle/>
                    <a:p>
                      <a:pPr algn="r" fontAlgn="b"/>
                      <a:r>
                        <a:rPr lang="en-US" sz="2000" b="1" i="0" u="none" strike="noStrike">
                          <a:solidFill>
                            <a:srgbClr val="000000"/>
                          </a:solidFill>
                          <a:latin typeface="Arial"/>
                        </a:rPr>
                        <a:t>State Highway</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0070C0"/>
                          </a:solidFill>
                          <a:latin typeface="Arial"/>
                        </a:rPr>
                        <a:t>12</a:t>
                      </a:r>
                    </a:p>
                  </a:txBody>
                  <a:tcPr marL="0" marR="0" marT="0" marB="0" anchor="b">
                    <a:lnL>
                      <a:noFill/>
                    </a:lnL>
                    <a:lnR>
                      <a:noFill/>
                    </a:lnR>
                    <a:lnT>
                      <a:noFill/>
                    </a:lnT>
                    <a:lnB>
                      <a:noFill/>
                    </a:lnB>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b"/>
                      <a:endParaRPr lang="en-US" sz="2000" b="0"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296048">
                <a:tc>
                  <a:txBody>
                    <a:bodyPr/>
                    <a:lstStyle/>
                    <a:p>
                      <a:pPr algn="r" fontAlgn="b"/>
                      <a:r>
                        <a:rPr lang="en-US" sz="2000" b="1" i="0" u="none" strike="noStrike">
                          <a:solidFill>
                            <a:srgbClr val="000000"/>
                          </a:solidFill>
                          <a:latin typeface="Arial"/>
                        </a:rPr>
                        <a:t>County / Local Road</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0070C0"/>
                          </a:solidFill>
                          <a:latin typeface="Arial"/>
                        </a:rPr>
                        <a:t>3</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b"/>
                      <a:endParaRPr lang="en-US" sz="2000" b="0"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296048">
                <a:tc>
                  <a:txBody>
                    <a:bodyPr/>
                    <a:lstStyle/>
                    <a:p>
                      <a:pPr algn="r" fontAlgn="b"/>
                      <a:r>
                        <a:rPr lang="en-US" sz="2000" b="1" i="0" u="none" strike="noStrike">
                          <a:solidFill>
                            <a:srgbClr val="000000"/>
                          </a:solidFill>
                          <a:latin typeface="Arial"/>
                        </a:rPr>
                        <a:t>Total</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C00000"/>
                          </a:solidFill>
                          <a:latin typeface="Arial"/>
                        </a:rPr>
                        <a:t>100</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b"/>
                      <a:endParaRPr lang="en-US" sz="2000" b="0"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296048">
                <a:tc>
                  <a:txBody>
                    <a:bodyPr/>
                    <a:lstStyle/>
                    <a:p>
                      <a:pPr algn="l" fontAlgn="b"/>
                      <a:r>
                        <a:rPr lang="en-US" sz="2000" b="0" i="0" u="none" strike="noStrike">
                          <a:solidFill>
                            <a:srgbClr val="000000"/>
                          </a:solidFill>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endParaRPr lang="en-US" sz="2000" b="0"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296048">
                <a:tc>
                  <a:txBody>
                    <a:bodyPr/>
                    <a:lstStyle/>
                    <a:p>
                      <a:pPr algn="l" fontAlgn="b"/>
                      <a:endParaRPr lang="en-US" sz="20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20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20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2000" b="0" i="0" u="none" strike="noStrike">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r>
              <a:tr h="296048">
                <a:tc>
                  <a:txBody>
                    <a:bodyPr/>
                    <a:lstStyle/>
                    <a:p>
                      <a:pPr algn="l" fontAlgn="b"/>
                      <a:r>
                        <a:rPr lang="en-US" sz="2000" b="1" i="0" u="none" strike="noStrike">
                          <a:solidFill>
                            <a:srgbClr val="000000"/>
                          </a:solidFill>
                          <a:latin typeface="Arial"/>
                        </a:rPr>
                        <a:t>   Axle Descriptions</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2000" b="1" i="0" u="none" strike="noStrike">
                          <a:solidFill>
                            <a:srgbClr val="000000"/>
                          </a:solidFill>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2000" b="1" i="0" u="none" strike="noStrike">
                          <a:solidFill>
                            <a:srgbClr val="000000"/>
                          </a:solidFill>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2000" b="1"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r>
              <a:tr h="521043">
                <a:tc>
                  <a:txBody>
                    <a:bodyPr/>
                    <a:lstStyle/>
                    <a:p>
                      <a:pPr algn="ctr" fontAlgn="b"/>
                      <a:r>
                        <a:rPr lang="en-US" sz="2000" b="0" i="0" u="sng" strike="noStrike">
                          <a:solidFill>
                            <a:srgbClr val="000000"/>
                          </a:solidFill>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1" u="none" strike="noStrike" dirty="0">
                          <a:solidFill>
                            <a:srgbClr val="000000"/>
                          </a:solidFill>
                          <a:latin typeface="Calibri"/>
                        </a:rPr>
                        <a:t>Weight (kips)</a:t>
                      </a:r>
                    </a:p>
                  </a:txBody>
                  <a:tcPr marL="0" marR="0" marT="0" marB="0" anchor="b">
                    <a:lnL>
                      <a:noFill/>
                    </a:lnL>
                    <a:lnR>
                      <a:noFill/>
                    </a:lnR>
                    <a:lnT>
                      <a:noFill/>
                    </a:lnT>
                    <a:lnB>
                      <a:noFill/>
                    </a:lnB>
                    <a:solidFill>
                      <a:srgbClr val="F2F2F2"/>
                    </a:solidFill>
                  </a:tcPr>
                </a:tc>
                <a:tc>
                  <a:txBody>
                    <a:bodyPr/>
                    <a:lstStyle/>
                    <a:p>
                      <a:pPr algn="r" fontAlgn="b"/>
                      <a:r>
                        <a:rPr lang="en-US" sz="2000" b="1" i="1" u="none" strike="noStrike">
                          <a:solidFill>
                            <a:srgbClr val="000000"/>
                          </a:solidFill>
                          <a:latin typeface="Calibri"/>
                        </a:rPr>
                        <a:t># Axles</a:t>
                      </a:r>
                    </a:p>
                  </a:txBody>
                  <a:tcPr marL="0" marR="0" marT="0" marB="0" anchor="b">
                    <a:lnL>
                      <a:noFill/>
                    </a:lnL>
                    <a:lnR>
                      <a:noFill/>
                    </a:lnR>
                    <a:lnT>
                      <a:noFill/>
                    </a:lnT>
                    <a:lnB>
                      <a:noFill/>
                    </a:lnB>
                    <a:solidFill>
                      <a:srgbClr val="F2F2F2"/>
                    </a:solidFill>
                  </a:tcPr>
                </a:tc>
                <a:tc>
                  <a:txBody>
                    <a:bodyPr/>
                    <a:lstStyle/>
                    <a:p>
                      <a:pPr algn="l" fontAlgn="b"/>
                      <a:r>
                        <a:rPr lang="en-US" sz="20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296048">
                <a:tc>
                  <a:txBody>
                    <a:bodyPr/>
                    <a:lstStyle/>
                    <a:p>
                      <a:pPr algn="r" fontAlgn="b"/>
                      <a:r>
                        <a:rPr lang="en-US" sz="2000" b="1" i="1" u="none" strike="noStrike">
                          <a:solidFill>
                            <a:srgbClr val="000000"/>
                          </a:solidFill>
                          <a:latin typeface="Arial"/>
                        </a:rPr>
                        <a:t>Steering Axle</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0070C0"/>
                          </a:solidFill>
                          <a:latin typeface="Arial"/>
                        </a:rPr>
                        <a:t>11</a:t>
                      </a:r>
                    </a:p>
                  </a:txBody>
                  <a:tcPr marL="0" marR="0" marT="0" marB="0" anchor="b">
                    <a:lnL>
                      <a:noFill/>
                    </a:lnL>
                    <a:lnR>
                      <a:noFill/>
                    </a:lnR>
                    <a:lnT>
                      <a:noFill/>
                    </a:lnT>
                    <a:lnB>
                      <a:noFill/>
                    </a:lnB>
                  </a:tcPr>
                </a:tc>
                <a:tc>
                  <a:txBody>
                    <a:bodyPr/>
                    <a:lstStyle/>
                    <a:p>
                      <a:pPr algn="r" fontAlgn="b"/>
                      <a:r>
                        <a:rPr lang="en-US" sz="2000" b="1" i="0" u="none" strike="noStrike">
                          <a:solidFill>
                            <a:srgbClr val="0070C0"/>
                          </a:solidFill>
                          <a:latin typeface="Arial"/>
                        </a:rPr>
                        <a:t>1</a:t>
                      </a:r>
                    </a:p>
                  </a:txBody>
                  <a:tcPr marL="0" marR="0" marT="0" marB="0" anchor="b">
                    <a:lnL>
                      <a:noFill/>
                    </a:lnL>
                    <a:lnR>
                      <a:noFill/>
                    </a:lnR>
                    <a:lnT>
                      <a:noFill/>
                    </a:lnT>
                    <a:lnB>
                      <a:noFill/>
                    </a:lnB>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296048">
                <a:tc>
                  <a:txBody>
                    <a:bodyPr/>
                    <a:lstStyle/>
                    <a:p>
                      <a:pPr algn="r" fontAlgn="b"/>
                      <a:r>
                        <a:rPr lang="en-US" sz="2000" b="1" i="1" u="none" strike="noStrike">
                          <a:solidFill>
                            <a:srgbClr val="000000"/>
                          </a:solidFill>
                          <a:latin typeface="Arial"/>
                        </a:rPr>
                        <a:t>Drive Axle</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0070C0"/>
                          </a:solidFill>
                          <a:latin typeface="Arial"/>
                        </a:rPr>
                        <a:t>30</a:t>
                      </a:r>
                    </a:p>
                  </a:txBody>
                  <a:tcPr marL="0" marR="0" marT="0" marB="0" anchor="b">
                    <a:lnL>
                      <a:noFill/>
                    </a:lnL>
                    <a:lnR>
                      <a:noFill/>
                    </a:lnR>
                    <a:lnT>
                      <a:noFill/>
                    </a:lnT>
                    <a:lnB>
                      <a:noFill/>
                    </a:lnB>
                  </a:tcPr>
                </a:tc>
                <a:tc>
                  <a:txBody>
                    <a:bodyPr/>
                    <a:lstStyle/>
                    <a:p>
                      <a:pPr algn="r" fontAlgn="b"/>
                      <a:r>
                        <a:rPr lang="en-US" sz="2000" b="1" i="0" u="none" strike="noStrike">
                          <a:solidFill>
                            <a:srgbClr val="0070C0"/>
                          </a:solidFill>
                          <a:latin typeface="Arial"/>
                        </a:rPr>
                        <a:t>2</a:t>
                      </a:r>
                    </a:p>
                  </a:txBody>
                  <a:tcPr marL="0" marR="0" marT="0" marB="0" anchor="b">
                    <a:lnL>
                      <a:noFill/>
                    </a:lnL>
                    <a:lnR>
                      <a:noFill/>
                    </a:lnR>
                    <a:lnT>
                      <a:noFill/>
                    </a:lnT>
                    <a:lnB>
                      <a:noFill/>
                    </a:lnB>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296048">
                <a:tc>
                  <a:txBody>
                    <a:bodyPr/>
                    <a:lstStyle/>
                    <a:p>
                      <a:pPr algn="r" fontAlgn="b"/>
                      <a:r>
                        <a:rPr lang="en-US" sz="2000" b="1" i="1" u="none" strike="noStrike">
                          <a:solidFill>
                            <a:srgbClr val="000000"/>
                          </a:solidFill>
                          <a:latin typeface="Arial"/>
                        </a:rPr>
                        <a:t>Axle Group 3</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0070C0"/>
                          </a:solidFill>
                          <a:latin typeface="Arial"/>
                        </a:rPr>
                        <a:t>30</a:t>
                      </a:r>
                    </a:p>
                  </a:txBody>
                  <a:tcPr marL="0" marR="0" marT="0" marB="0" anchor="b">
                    <a:lnL>
                      <a:noFill/>
                    </a:lnL>
                    <a:lnR>
                      <a:noFill/>
                    </a:lnR>
                    <a:lnT>
                      <a:noFill/>
                    </a:lnT>
                    <a:lnB>
                      <a:noFill/>
                    </a:lnB>
                  </a:tcPr>
                </a:tc>
                <a:tc>
                  <a:txBody>
                    <a:bodyPr/>
                    <a:lstStyle/>
                    <a:p>
                      <a:pPr algn="r" fontAlgn="b"/>
                      <a:r>
                        <a:rPr lang="en-US" sz="2000" b="1" i="0" u="none" strike="noStrike">
                          <a:solidFill>
                            <a:srgbClr val="0070C0"/>
                          </a:solidFill>
                          <a:latin typeface="Arial"/>
                        </a:rPr>
                        <a:t>2</a:t>
                      </a:r>
                    </a:p>
                  </a:txBody>
                  <a:tcPr marL="0" marR="0" marT="0" marB="0" anchor="b">
                    <a:lnL>
                      <a:noFill/>
                    </a:lnL>
                    <a:lnR>
                      <a:noFill/>
                    </a:lnR>
                    <a:lnT>
                      <a:noFill/>
                    </a:lnT>
                    <a:lnB>
                      <a:noFill/>
                    </a:lnB>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296048">
                <a:tc>
                  <a:txBody>
                    <a:bodyPr/>
                    <a:lstStyle/>
                    <a:p>
                      <a:pPr algn="r" fontAlgn="b"/>
                      <a:r>
                        <a:rPr lang="en-US" sz="2000" b="1" i="1" u="none" strike="noStrike">
                          <a:solidFill>
                            <a:srgbClr val="000000"/>
                          </a:solidFill>
                          <a:latin typeface="Arial"/>
                        </a:rPr>
                        <a:t>Axle Group 4</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endParaRPr lang="en-US" sz="2000" b="1" i="0" u="none" strike="noStrike">
                        <a:solidFill>
                          <a:srgbClr val="0070C0"/>
                        </a:solidFill>
                        <a:latin typeface="Arial"/>
                      </a:endParaRPr>
                    </a:p>
                  </a:txBody>
                  <a:tcPr marL="0" marR="0" marT="0" marB="0" anchor="b">
                    <a:lnL>
                      <a:noFill/>
                    </a:lnL>
                    <a:lnR>
                      <a:noFill/>
                    </a:lnR>
                    <a:lnT>
                      <a:noFill/>
                    </a:lnT>
                    <a:lnB>
                      <a:noFill/>
                    </a:lnB>
                  </a:tcPr>
                </a:tc>
                <a:tc>
                  <a:txBody>
                    <a:bodyPr/>
                    <a:lstStyle/>
                    <a:p>
                      <a:pPr algn="r" fontAlgn="b"/>
                      <a:endParaRPr lang="en-US" sz="2000" b="1" i="0" u="none" strike="noStrike">
                        <a:solidFill>
                          <a:srgbClr val="0070C0"/>
                        </a:solidFill>
                        <a:latin typeface="Arial"/>
                      </a:endParaRPr>
                    </a:p>
                  </a:txBody>
                  <a:tcPr marL="0" marR="0" marT="0" marB="0" anchor="b">
                    <a:lnL>
                      <a:noFill/>
                    </a:lnL>
                    <a:lnR>
                      <a:noFill/>
                    </a:lnR>
                    <a:lnT>
                      <a:noFill/>
                    </a:lnT>
                    <a:lnB>
                      <a:noFill/>
                    </a:lnB>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296048">
                <a:tc>
                  <a:txBody>
                    <a:bodyPr/>
                    <a:lstStyle/>
                    <a:p>
                      <a:pPr algn="r" fontAlgn="b"/>
                      <a:r>
                        <a:rPr lang="en-US" sz="2000" b="1" i="1" u="none" strike="noStrike">
                          <a:solidFill>
                            <a:srgbClr val="000000"/>
                          </a:solidFill>
                          <a:latin typeface="Arial"/>
                        </a:rPr>
                        <a:t>Axle Group 8</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0070C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2000" b="1" i="0" u="none" strike="noStrike">
                          <a:solidFill>
                            <a:srgbClr val="0070C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296048">
                <a:tc>
                  <a:txBody>
                    <a:bodyPr/>
                    <a:lstStyle/>
                    <a:p>
                      <a:pPr algn="r" fontAlgn="b"/>
                      <a:r>
                        <a:rPr lang="en-US" sz="2000" b="1" i="0" u="none" strike="noStrike">
                          <a:solidFill>
                            <a:srgbClr val="000000"/>
                          </a:solidFill>
                          <a:latin typeface="Arial"/>
                        </a:rPr>
                        <a:t>Total</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C00000"/>
                          </a:solidFill>
                          <a:latin typeface="Arial"/>
                        </a:rPr>
                        <a:t>71</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US" sz="2000" b="1" i="0" u="none" strike="noStrike">
                          <a:solidFill>
                            <a:srgbClr val="C00000"/>
                          </a:solidFill>
                          <a:latin typeface="Arial"/>
                        </a:rPr>
                        <a:t>5</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296048">
                <a:tc>
                  <a:txBody>
                    <a:bodyPr/>
                    <a:lstStyle/>
                    <a:p>
                      <a:pPr algn="l" fontAlgn="b"/>
                      <a:r>
                        <a:rPr lang="en-US" sz="2000" b="0" i="0" u="none" strike="noStrike">
                          <a:solidFill>
                            <a:srgbClr val="000000"/>
                          </a:solidFill>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2000" b="1" i="0" u="none" strike="noStrike">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2000" b="1" i="0" u="none" strike="noStrike">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dirty="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sz="3600" dirty="0" smtClean="0"/>
              <a:t>71,000-Lb Five-Axle Truck (3S2) Results</a:t>
            </a:r>
          </a:p>
        </p:txBody>
      </p:sp>
      <p:graphicFrame>
        <p:nvGraphicFramePr>
          <p:cNvPr id="5" name="Table 4"/>
          <p:cNvGraphicFramePr>
            <a:graphicFrameLocks noGrp="1"/>
          </p:cNvGraphicFramePr>
          <p:nvPr/>
        </p:nvGraphicFramePr>
        <p:xfrm>
          <a:off x="1066801" y="1524000"/>
          <a:ext cx="7239000" cy="4613648"/>
        </p:xfrm>
        <a:graphic>
          <a:graphicData uri="http://schemas.openxmlformats.org/drawingml/2006/table">
            <a:tbl>
              <a:tblPr/>
              <a:tblGrid>
                <a:gridCol w="2460186"/>
                <a:gridCol w="1186161"/>
                <a:gridCol w="1186161"/>
                <a:gridCol w="1542498"/>
                <a:gridCol w="863994"/>
              </a:tblGrid>
              <a:tr h="567950">
                <a:tc gridSpan="3">
                  <a:txBody>
                    <a:bodyPr/>
                    <a:lstStyle/>
                    <a:p>
                      <a:pPr algn="l" fontAlgn="b"/>
                      <a:r>
                        <a:rPr lang="en-US" sz="2000" b="1" i="0" u="none" strike="noStrike">
                          <a:solidFill>
                            <a:srgbClr val="000000"/>
                          </a:solidFill>
                          <a:latin typeface="Arial"/>
                        </a:rPr>
                        <a:t>   Results:  Estimated Pavement Costs</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2F2F2"/>
                    </a:solidFill>
                  </a:tcPr>
                </a:tc>
                <a:tc hMerge="1">
                  <a:txBody>
                    <a:bodyPr/>
                    <a:lstStyle/>
                    <a:p>
                      <a:endParaRPr lang="en-US"/>
                    </a:p>
                  </a:txBody>
                  <a:tcPr/>
                </a:tc>
                <a:tc hMerge="1">
                  <a:txBody>
                    <a:bodyPr/>
                    <a:lstStyle/>
                    <a:p>
                      <a:endParaRPr lang="en-US"/>
                    </a:p>
                  </a:txBody>
                  <a:tcPr/>
                </a:tc>
                <a:tc>
                  <a:txBody>
                    <a:bodyPr/>
                    <a:lstStyle/>
                    <a:p>
                      <a:pPr algn="ctr" fontAlgn="b"/>
                      <a:r>
                        <a:rPr lang="en-US" sz="2000" b="1" i="0" u="none" strike="noStrike">
                          <a:solidFill>
                            <a:srgbClr val="000000"/>
                          </a:solidFill>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en-US" sz="2000" b="1"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r>
              <a:tr h="567950">
                <a:tc>
                  <a:txBody>
                    <a:bodyPr/>
                    <a:lstStyle/>
                    <a:p>
                      <a:pPr algn="l" fontAlgn="b"/>
                      <a:r>
                        <a:rPr lang="en-US" sz="2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ctr" fontAlgn="b"/>
                      <a:r>
                        <a:rPr lang="en-US" sz="2000" b="0" i="0" u="sng" strike="noStrike">
                          <a:solidFill>
                            <a:srgbClr val="000000"/>
                          </a:solidFill>
                          <a:latin typeface="Arial"/>
                        </a:rPr>
                        <a:t> </a:t>
                      </a:r>
                    </a:p>
                  </a:txBody>
                  <a:tcPr marL="0" marR="0" marT="0" marB="0" anchor="b">
                    <a:lnL>
                      <a:noFill/>
                    </a:lnL>
                    <a:lnR>
                      <a:noFill/>
                    </a:lnR>
                    <a:lnT>
                      <a:noFill/>
                    </a:lnT>
                    <a:lnB>
                      <a:noFill/>
                    </a:lnB>
                    <a:solidFill>
                      <a:srgbClr val="F2F2F2"/>
                    </a:solidFill>
                  </a:tcPr>
                </a:tc>
                <a:tc>
                  <a:txBody>
                    <a:bodyPr/>
                    <a:lstStyle/>
                    <a:p>
                      <a:pPr algn="l" fontAlgn="b"/>
                      <a:r>
                        <a:rPr lang="en-US" sz="2000" b="0" i="0" u="none" strike="noStrike">
                          <a:solidFill>
                            <a:srgbClr val="000000"/>
                          </a:solidFill>
                          <a:latin typeface="Calibri"/>
                        </a:rPr>
                        <a:t> </a:t>
                      </a:r>
                    </a:p>
                  </a:txBody>
                  <a:tcPr marL="0" marR="0" marT="0" marB="0" anchor="b">
                    <a:lnL>
                      <a:noFill/>
                    </a:lnL>
                    <a:lnR>
                      <a:noFill/>
                    </a:lnR>
                    <a:lnT>
                      <a:noFill/>
                    </a:lnT>
                    <a:lnB>
                      <a:noFill/>
                    </a:lnB>
                    <a:solidFill>
                      <a:srgbClr val="F2F2F2"/>
                    </a:solidFill>
                  </a:tcPr>
                </a:tc>
                <a:tc>
                  <a:txBody>
                    <a:bodyPr/>
                    <a:lstStyle/>
                    <a:p>
                      <a:pPr algn="l" fontAlgn="b"/>
                      <a:r>
                        <a:rPr lang="en-US" sz="2000" b="0" i="0" u="none" strike="noStrike">
                          <a:solidFill>
                            <a:srgbClr val="000000"/>
                          </a:solidFill>
                          <a:latin typeface="Calibri"/>
                        </a:rPr>
                        <a:t> </a:t>
                      </a:r>
                    </a:p>
                  </a:txBody>
                  <a:tcPr marL="0" marR="0" marT="0" marB="0" anchor="b">
                    <a:lnL>
                      <a:noFill/>
                    </a:lnL>
                    <a:lnR>
                      <a:noFill/>
                    </a:lnR>
                    <a:lnT>
                      <a:noFill/>
                    </a:lnT>
                    <a:lnB>
                      <a:noFill/>
                    </a:lnB>
                    <a:solidFill>
                      <a:srgbClr val="F2F2F2"/>
                    </a:solidFill>
                  </a:tcPr>
                </a:tc>
                <a:tc>
                  <a:txBody>
                    <a:bodyPr/>
                    <a:lstStyle/>
                    <a:p>
                      <a:pPr algn="l" fontAlgn="b"/>
                      <a:r>
                        <a:rPr lang="en-US" sz="20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567950">
                <a:tc>
                  <a:txBody>
                    <a:bodyPr/>
                    <a:lstStyle/>
                    <a:p>
                      <a:pPr algn="ctr" fontAlgn="b"/>
                      <a:r>
                        <a:rPr lang="en-US" sz="2000" b="0" i="0" u="sng" strike="noStrike">
                          <a:solidFill>
                            <a:srgbClr val="000000"/>
                          </a:solidFill>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000000"/>
                          </a:solidFill>
                          <a:latin typeface="Arial"/>
                        </a:rPr>
                        <a:t>Miles</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a:solidFill>
                            <a:srgbClr val="000000"/>
                          </a:solidFill>
                          <a:latin typeface="Arial"/>
                        </a:rPr>
                        <a:t>$ / Mile</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a:solidFill>
                            <a:srgbClr val="000000"/>
                          </a:solidFill>
                          <a:latin typeface="Arial"/>
                        </a:rPr>
                        <a:t>Pavement Cost</a:t>
                      </a:r>
                    </a:p>
                  </a:txBody>
                  <a:tcPr marL="0" marR="0" marT="0" marB="0" anchor="b">
                    <a:lnL>
                      <a:noFill/>
                    </a:lnL>
                    <a:lnR>
                      <a:noFill/>
                    </a:lnR>
                    <a:lnT>
                      <a:noFill/>
                    </a:lnT>
                    <a:lnB>
                      <a:noFill/>
                    </a:lnB>
                    <a:solidFill>
                      <a:srgbClr val="EAF1DD"/>
                    </a:solidFill>
                  </a:tcPr>
                </a:tc>
                <a:tc>
                  <a:txBody>
                    <a:bodyPr/>
                    <a:lstStyle/>
                    <a:p>
                      <a:pPr algn="l" fontAlgn="b"/>
                      <a:r>
                        <a:rPr lang="en-US" sz="20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567950">
                <a:tc>
                  <a:txBody>
                    <a:bodyPr/>
                    <a:lstStyle/>
                    <a:p>
                      <a:pPr algn="r" fontAlgn="b"/>
                      <a:r>
                        <a:rPr lang="en-US" sz="2000" b="1" i="0" u="none" strike="noStrike">
                          <a:solidFill>
                            <a:srgbClr val="000000"/>
                          </a:solidFill>
                          <a:latin typeface="Arial"/>
                        </a:rPr>
                        <a:t>Interstate Highway</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C00000"/>
                          </a:solidFill>
                          <a:latin typeface="Arial"/>
                        </a:rPr>
                        <a:t>85</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a:solidFill>
                            <a:srgbClr val="000000"/>
                          </a:solidFill>
                          <a:latin typeface="Arial"/>
                        </a:rPr>
                        <a:t>$0.2153 </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a:solidFill>
                            <a:srgbClr val="000000"/>
                          </a:solidFill>
                          <a:latin typeface="Arial"/>
                        </a:rPr>
                        <a:t>$18.30 </a:t>
                      </a:r>
                    </a:p>
                  </a:txBody>
                  <a:tcPr marL="0" marR="0" marT="0" marB="0" anchor="b">
                    <a:lnL>
                      <a:noFill/>
                    </a:lnL>
                    <a:lnR>
                      <a:noFill/>
                    </a:lnR>
                    <a:lnT>
                      <a:noFill/>
                    </a:lnT>
                    <a:lnB>
                      <a:noFill/>
                    </a:lnB>
                    <a:solidFill>
                      <a:srgbClr val="EAF1DD"/>
                    </a:solidFill>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567950">
                <a:tc>
                  <a:txBody>
                    <a:bodyPr/>
                    <a:lstStyle/>
                    <a:p>
                      <a:pPr algn="r" fontAlgn="b"/>
                      <a:r>
                        <a:rPr lang="en-US" sz="2000" b="1" i="0" u="none" strike="noStrike">
                          <a:solidFill>
                            <a:srgbClr val="000000"/>
                          </a:solidFill>
                          <a:latin typeface="Arial"/>
                        </a:rPr>
                        <a:t>State Highway</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C00000"/>
                          </a:solidFill>
                          <a:latin typeface="Arial"/>
                        </a:rPr>
                        <a:t>12</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a:solidFill>
                            <a:srgbClr val="000000"/>
                          </a:solidFill>
                          <a:latin typeface="Arial"/>
                        </a:rPr>
                        <a:t>$0.3668 </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a:solidFill>
                            <a:srgbClr val="000000"/>
                          </a:solidFill>
                          <a:latin typeface="Arial"/>
                        </a:rPr>
                        <a:t>$4.40 </a:t>
                      </a:r>
                    </a:p>
                  </a:txBody>
                  <a:tcPr marL="0" marR="0" marT="0" marB="0" anchor="b">
                    <a:lnL>
                      <a:noFill/>
                    </a:lnL>
                    <a:lnR>
                      <a:noFill/>
                    </a:lnR>
                    <a:lnT>
                      <a:noFill/>
                    </a:lnT>
                    <a:lnB>
                      <a:noFill/>
                    </a:lnB>
                    <a:solidFill>
                      <a:srgbClr val="EAF1DD"/>
                    </a:solidFill>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567950">
                <a:tc>
                  <a:txBody>
                    <a:bodyPr/>
                    <a:lstStyle/>
                    <a:p>
                      <a:pPr algn="r" fontAlgn="b"/>
                      <a:r>
                        <a:rPr lang="en-US" sz="2000" b="1" i="0" u="none" strike="noStrike">
                          <a:solidFill>
                            <a:srgbClr val="000000"/>
                          </a:solidFill>
                          <a:latin typeface="Arial"/>
                        </a:rPr>
                        <a:t>County / Local Road</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C00000"/>
                          </a:solidFill>
                          <a:latin typeface="Arial"/>
                        </a:rPr>
                        <a:t>3</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r" fontAlgn="b"/>
                      <a:r>
                        <a:rPr lang="en-US" sz="2000" b="1" i="0" u="none" strike="noStrike">
                          <a:solidFill>
                            <a:srgbClr val="000000"/>
                          </a:solidFill>
                          <a:latin typeface="Arial"/>
                        </a:rPr>
                        <a:t>$0.7294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r" fontAlgn="b"/>
                      <a:r>
                        <a:rPr lang="en-US" sz="2000" b="1" i="0" u="none" strike="noStrike">
                          <a:solidFill>
                            <a:srgbClr val="000000"/>
                          </a:solidFill>
                          <a:latin typeface="Arial"/>
                        </a:rPr>
                        <a:t>$2.19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567950">
                <a:tc>
                  <a:txBody>
                    <a:bodyPr/>
                    <a:lstStyle/>
                    <a:p>
                      <a:pPr algn="r" fontAlgn="b"/>
                      <a:r>
                        <a:rPr lang="en-US" sz="2000" b="1" i="0" u="none" strike="noStrike">
                          <a:solidFill>
                            <a:srgbClr val="000000"/>
                          </a:solidFill>
                          <a:latin typeface="Arial"/>
                        </a:rPr>
                        <a:t>Total</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C00000"/>
                          </a:solidFill>
                          <a:latin typeface="Arial"/>
                        </a:rPr>
                        <a:t>100</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US" sz="2000" b="1" i="0" u="none" strike="noStrike">
                          <a:solidFill>
                            <a:srgbClr val="C00000"/>
                          </a:solidFill>
                          <a:latin typeface="Arial"/>
                        </a:rPr>
                        <a:t>$0.2489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US" sz="2000" b="1" i="0" u="none" strike="noStrike">
                          <a:solidFill>
                            <a:srgbClr val="C00000"/>
                          </a:solidFill>
                          <a:latin typeface="Arial"/>
                        </a:rPr>
                        <a:t>$24.89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596348">
                <a:tc>
                  <a:txBody>
                    <a:bodyPr/>
                    <a:lstStyle/>
                    <a:p>
                      <a:pPr algn="l" fontAlgn="b"/>
                      <a:r>
                        <a:rPr lang="en-US" sz="2000" b="0" i="0" u="none" strike="noStrike">
                          <a:solidFill>
                            <a:srgbClr val="000000"/>
                          </a:solidFill>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dirty="0">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dirty="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Pavement Cost Comparison Example</a:t>
            </a:r>
            <a:endParaRPr lang="en-US" sz="4000" dirty="0"/>
          </a:p>
        </p:txBody>
      </p:sp>
      <p:graphicFrame>
        <p:nvGraphicFramePr>
          <p:cNvPr id="3" name="Table 2"/>
          <p:cNvGraphicFramePr>
            <a:graphicFrameLocks noGrp="1"/>
          </p:cNvGraphicFramePr>
          <p:nvPr/>
        </p:nvGraphicFramePr>
        <p:xfrm>
          <a:off x="1371599" y="2054860"/>
          <a:ext cx="5867401" cy="1928495"/>
        </p:xfrm>
        <a:graphic>
          <a:graphicData uri="http://schemas.openxmlformats.org/drawingml/2006/table">
            <a:tbl>
              <a:tblPr firstRow="1" bandRow="1">
                <a:tableStyleId>{5C22544A-7EE6-4342-B048-85BDC9FD1C3A}</a:tableStyleId>
              </a:tblPr>
              <a:tblGrid>
                <a:gridCol w="3106271"/>
                <a:gridCol w="2761130"/>
              </a:tblGrid>
              <a:tr h="383540">
                <a:tc>
                  <a:txBody>
                    <a:bodyPr/>
                    <a:lstStyle/>
                    <a:p>
                      <a:pPr algn="ctr" fontAlgn="b"/>
                      <a:r>
                        <a:rPr lang="en-US" sz="2400" b="0" i="0" u="none" strike="noStrike" dirty="0">
                          <a:solidFill>
                            <a:schemeClr val="bg1"/>
                          </a:solidFill>
                          <a:latin typeface="Calibri"/>
                        </a:rPr>
                        <a:t>Vehicle</a:t>
                      </a:r>
                    </a:p>
                  </a:txBody>
                  <a:tcPr marL="9525" marR="9525" marT="9525" marB="0" anchor="b"/>
                </a:tc>
                <a:tc>
                  <a:txBody>
                    <a:bodyPr/>
                    <a:lstStyle/>
                    <a:p>
                      <a:pPr algn="ctr" fontAlgn="b"/>
                      <a:r>
                        <a:rPr lang="en-US" sz="2400" b="0" i="0" u="none" strike="noStrike" dirty="0">
                          <a:solidFill>
                            <a:schemeClr val="bg1"/>
                          </a:solidFill>
                          <a:latin typeface="Calibri"/>
                        </a:rPr>
                        <a:t>Cost per Mile</a:t>
                      </a:r>
                    </a:p>
                  </a:txBody>
                  <a:tcPr marL="9525" marR="9525" marT="9525" marB="0" anchor="b"/>
                </a:tc>
              </a:tr>
              <a:tr h="514985">
                <a:tc>
                  <a:txBody>
                    <a:bodyPr/>
                    <a:lstStyle/>
                    <a:p>
                      <a:pPr algn="ctr" fontAlgn="b"/>
                      <a:r>
                        <a:rPr lang="en-US" sz="2400" b="0" i="1" u="none" strike="noStrike">
                          <a:solidFill>
                            <a:srgbClr val="000000"/>
                          </a:solidFill>
                          <a:latin typeface="Calibri"/>
                        </a:rPr>
                        <a:t>97,000-Pound 6-Axle</a:t>
                      </a:r>
                    </a:p>
                  </a:txBody>
                  <a:tcPr marL="9525" marR="9525" marT="9525" marB="0" anchor="b"/>
                </a:tc>
                <a:tc>
                  <a:txBody>
                    <a:bodyPr/>
                    <a:lstStyle/>
                    <a:p>
                      <a:pPr algn="ctr" fontAlgn="b"/>
                      <a:r>
                        <a:rPr lang="en-US" sz="2400" b="0" i="1" u="none" strike="noStrike" dirty="0" smtClean="0">
                          <a:solidFill>
                            <a:srgbClr val="C00000"/>
                          </a:solidFill>
                          <a:latin typeface="Calibri"/>
                        </a:rPr>
                        <a:t>49.53</a:t>
                      </a:r>
                      <a:endParaRPr lang="en-US" sz="2400" b="0" i="1" u="none" strike="noStrike" dirty="0">
                        <a:solidFill>
                          <a:srgbClr val="C00000"/>
                        </a:solidFill>
                        <a:latin typeface="Calibri"/>
                      </a:endParaRPr>
                    </a:p>
                  </a:txBody>
                  <a:tcPr marL="9525" marR="9525" marT="9525" marB="0" anchor="b"/>
                </a:tc>
              </a:tr>
              <a:tr h="514985">
                <a:tc>
                  <a:txBody>
                    <a:bodyPr/>
                    <a:lstStyle/>
                    <a:p>
                      <a:pPr algn="ctr" fontAlgn="b"/>
                      <a:r>
                        <a:rPr lang="en-US" sz="2400" b="0" i="1" u="none" strike="noStrike">
                          <a:solidFill>
                            <a:srgbClr val="000000"/>
                          </a:solidFill>
                          <a:latin typeface="Calibri"/>
                        </a:rPr>
                        <a:t>80,000-Pound 5-Axle</a:t>
                      </a:r>
                    </a:p>
                  </a:txBody>
                  <a:tcPr marL="9525" marR="9525" marT="9525" marB="0" anchor="b"/>
                </a:tc>
                <a:tc>
                  <a:txBody>
                    <a:bodyPr/>
                    <a:lstStyle/>
                    <a:p>
                      <a:pPr algn="ctr" fontAlgn="b"/>
                      <a:r>
                        <a:rPr lang="en-US" sz="2400" b="0" i="1" u="none" strike="noStrike" dirty="0" smtClean="0">
                          <a:solidFill>
                            <a:srgbClr val="000000"/>
                          </a:solidFill>
                          <a:latin typeface="Calibri"/>
                        </a:rPr>
                        <a:t>39.88</a:t>
                      </a:r>
                      <a:endParaRPr lang="en-US" sz="2400" b="0" i="1" u="none" strike="noStrike" dirty="0">
                        <a:solidFill>
                          <a:srgbClr val="000000"/>
                        </a:solidFill>
                        <a:latin typeface="Calibri"/>
                      </a:endParaRPr>
                    </a:p>
                  </a:txBody>
                  <a:tcPr marL="9525" marR="9525" marT="9525" marB="0" anchor="b"/>
                </a:tc>
              </a:tr>
              <a:tr h="514985">
                <a:tc>
                  <a:txBody>
                    <a:bodyPr/>
                    <a:lstStyle/>
                    <a:p>
                      <a:pPr algn="ctr" fontAlgn="b"/>
                      <a:r>
                        <a:rPr lang="en-US" sz="2400" b="0" i="1" u="none" strike="noStrike">
                          <a:solidFill>
                            <a:srgbClr val="000000"/>
                          </a:solidFill>
                          <a:latin typeface="Calibri"/>
                        </a:rPr>
                        <a:t>71,000-Pound 5-Axle</a:t>
                      </a:r>
                    </a:p>
                  </a:txBody>
                  <a:tcPr marL="9525" marR="9525" marT="9525" marB="0" anchor="b"/>
                </a:tc>
                <a:tc>
                  <a:txBody>
                    <a:bodyPr/>
                    <a:lstStyle/>
                    <a:p>
                      <a:pPr algn="ctr" fontAlgn="b"/>
                      <a:r>
                        <a:rPr lang="en-US" sz="2400" b="0" i="1" u="none" strike="noStrike" dirty="0" smtClean="0">
                          <a:solidFill>
                            <a:srgbClr val="000000"/>
                          </a:solidFill>
                          <a:latin typeface="Calibri"/>
                        </a:rPr>
                        <a:t>24.89</a:t>
                      </a:r>
                      <a:endParaRPr lang="en-US" sz="2400" b="0" i="1" u="none" strike="noStrike" dirty="0">
                        <a:solidFill>
                          <a:srgbClr val="000000"/>
                        </a:solidFill>
                        <a:latin typeface="Calibri"/>
                      </a:endParaRPr>
                    </a:p>
                  </a:txBody>
                  <a:tcPr marL="9525" marR="9525" marT="9525" marB="0" anchor="b"/>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1">
                    <a:lumMod val="50000"/>
                    <a:lumOff val="50000"/>
                  </a:schemeClr>
                </a:solidFill>
              </a:rPr>
              <a:t>Pavement Cost Comparison Example</a:t>
            </a:r>
            <a:endParaRPr lang="en-US" sz="4000" dirty="0">
              <a:solidFill>
                <a:schemeClr val="tx1">
                  <a:lumMod val="50000"/>
                  <a:lumOff val="50000"/>
                </a:schemeClr>
              </a:solidFill>
            </a:endParaRPr>
          </a:p>
        </p:txBody>
      </p:sp>
      <p:graphicFrame>
        <p:nvGraphicFramePr>
          <p:cNvPr id="3" name="Table 2"/>
          <p:cNvGraphicFramePr>
            <a:graphicFrameLocks noGrp="1"/>
          </p:cNvGraphicFramePr>
          <p:nvPr/>
        </p:nvGraphicFramePr>
        <p:xfrm>
          <a:off x="1371599" y="2054860"/>
          <a:ext cx="5867401" cy="1965325"/>
        </p:xfrm>
        <a:graphic>
          <a:graphicData uri="http://schemas.openxmlformats.org/drawingml/2006/table">
            <a:tbl>
              <a:tblPr firstRow="1" bandRow="1">
                <a:tableStyleId>{5C22544A-7EE6-4342-B048-85BDC9FD1C3A}</a:tableStyleId>
              </a:tblPr>
              <a:tblGrid>
                <a:gridCol w="3106271"/>
                <a:gridCol w="2761130"/>
              </a:tblGrid>
              <a:tr h="383540">
                <a:tc>
                  <a:txBody>
                    <a:bodyPr/>
                    <a:lstStyle/>
                    <a:p>
                      <a:pPr algn="ctr" fontAlgn="b"/>
                      <a:r>
                        <a:rPr lang="en-US" sz="2400" b="0" i="0" u="none" strike="noStrike" dirty="0">
                          <a:solidFill>
                            <a:schemeClr val="bg1"/>
                          </a:solidFill>
                          <a:latin typeface="Calibri"/>
                        </a:rPr>
                        <a:t>Vehicle</a:t>
                      </a:r>
                    </a:p>
                  </a:txBody>
                  <a:tcPr marL="9525" marR="9525" marT="9525" marB="0" anchor="b"/>
                </a:tc>
                <a:tc>
                  <a:txBody>
                    <a:bodyPr/>
                    <a:lstStyle/>
                    <a:p>
                      <a:pPr algn="ctr" fontAlgn="b"/>
                      <a:r>
                        <a:rPr lang="en-US" sz="2400" b="0" i="0" u="none" strike="noStrike" dirty="0">
                          <a:solidFill>
                            <a:schemeClr val="bg1"/>
                          </a:solidFill>
                          <a:latin typeface="Calibri"/>
                        </a:rPr>
                        <a:t>Cost per Mile</a:t>
                      </a:r>
                    </a:p>
                  </a:txBody>
                  <a:tcPr marL="9525" marR="9525" marT="9525" marB="0" anchor="b"/>
                </a:tc>
              </a:tr>
              <a:tr h="514985">
                <a:tc>
                  <a:txBody>
                    <a:bodyPr/>
                    <a:lstStyle/>
                    <a:p>
                      <a:pPr algn="ctr" fontAlgn="b"/>
                      <a:r>
                        <a:rPr lang="en-US" sz="2400" b="0" i="1" u="none" strike="noStrike">
                          <a:solidFill>
                            <a:srgbClr val="000000"/>
                          </a:solidFill>
                          <a:latin typeface="Calibri"/>
                        </a:rPr>
                        <a:t>97,000-Pound 6-Axle</a:t>
                      </a:r>
                    </a:p>
                  </a:txBody>
                  <a:tcPr marL="9525" marR="9525" marT="9525" marB="0" anchor="b"/>
                </a:tc>
                <a:tc>
                  <a:txBody>
                    <a:bodyPr/>
                    <a:lstStyle/>
                    <a:p>
                      <a:pPr algn="ctr" fontAlgn="b"/>
                      <a:r>
                        <a:rPr lang="en-US" sz="2400" b="0" i="1" u="none" strike="noStrike" dirty="0" smtClean="0">
                          <a:solidFill>
                            <a:srgbClr val="000000"/>
                          </a:solidFill>
                          <a:latin typeface="Calibri"/>
                        </a:rPr>
                        <a:t>49.53</a:t>
                      </a:r>
                      <a:endParaRPr lang="en-US" sz="2400" b="0" i="1" u="none" strike="noStrike" dirty="0">
                        <a:solidFill>
                          <a:srgbClr val="000000"/>
                        </a:solidFill>
                        <a:latin typeface="Calibri"/>
                      </a:endParaRPr>
                    </a:p>
                  </a:txBody>
                  <a:tcPr marL="9525" marR="9525" marT="9525" marB="0" anchor="b"/>
                </a:tc>
              </a:tr>
              <a:tr h="551815">
                <a:tc>
                  <a:txBody>
                    <a:bodyPr/>
                    <a:lstStyle/>
                    <a:p>
                      <a:pPr algn="ctr" fontAlgn="b"/>
                      <a:r>
                        <a:rPr lang="en-US" sz="2400" b="0" i="1" u="none" strike="noStrike">
                          <a:solidFill>
                            <a:srgbClr val="000000"/>
                          </a:solidFill>
                          <a:latin typeface="Calibri"/>
                        </a:rPr>
                        <a:t>80,000-Pound 5-Axle</a:t>
                      </a:r>
                    </a:p>
                  </a:txBody>
                  <a:tcPr marL="9525" marR="9525" marT="9525" marB="0" anchor="b"/>
                </a:tc>
                <a:tc>
                  <a:txBody>
                    <a:bodyPr/>
                    <a:lstStyle/>
                    <a:p>
                      <a:pPr algn="ctr" fontAlgn="b"/>
                      <a:r>
                        <a:rPr lang="en-US" sz="2400" b="0" i="1" u="none" strike="noStrike" dirty="0" smtClean="0">
                          <a:solidFill>
                            <a:srgbClr val="000000"/>
                          </a:solidFill>
                          <a:latin typeface="Calibri"/>
                        </a:rPr>
                        <a:t>39.88</a:t>
                      </a:r>
                      <a:endParaRPr lang="en-US" sz="2400" b="0" i="1" u="none" strike="noStrike" dirty="0">
                        <a:solidFill>
                          <a:srgbClr val="000000"/>
                        </a:solidFill>
                        <a:latin typeface="Calibri"/>
                      </a:endParaRPr>
                    </a:p>
                  </a:txBody>
                  <a:tcPr marL="9525" marR="9525" marT="9525" marB="0" anchor="b"/>
                </a:tc>
              </a:tr>
              <a:tr h="514985">
                <a:tc>
                  <a:txBody>
                    <a:bodyPr/>
                    <a:lstStyle/>
                    <a:p>
                      <a:pPr algn="ctr" fontAlgn="b"/>
                      <a:r>
                        <a:rPr lang="en-US" sz="2400" b="0" i="1" u="none" strike="noStrike" dirty="0" smtClean="0">
                          <a:solidFill>
                            <a:srgbClr val="C00000"/>
                          </a:solidFill>
                          <a:latin typeface="Calibri"/>
                        </a:rPr>
                        <a:t>Difference</a:t>
                      </a:r>
                      <a:endParaRPr lang="en-US" sz="2400" b="0" i="1" u="none" strike="noStrike" dirty="0">
                        <a:solidFill>
                          <a:srgbClr val="C00000"/>
                        </a:solidFill>
                        <a:latin typeface="Calibri"/>
                      </a:endParaRPr>
                    </a:p>
                  </a:txBody>
                  <a:tcPr marL="9525" marR="9525" marT="9525" marB="0" anchor="b"/>
                </a:tc>
                <a:tc>
                  <a:txBody>
                    <a:bodyPr/>
                    <a:lstStyle/>
                    <a:p>
                      <a:pPr algn="ctr" fontAlgn="b"/>
                      <a:r>
                        <a:rPr lang="en-US" sz="2400" b="0" i="1" u="none" strike="noStrike" dirty="0" smtClean="0">
                          <a:solidFill>
                            <a:srgbClr val="C00000"/>
                          </a:solidFill>
                          <a:latin typeface="Calibri"/>
                        </a:rPr>
                        <a:t>9.65</a:t>
                      </a:r>
                      <a:endParaRPr lang="en-US" sz="2400" b="0" i="1" u="none" strike="noStrike" dirty="0">
                        <a:solidFill>
                          <a:srgbClr val="C00000"/>
                        </a:solidFill>
                        <a:latin typeface="Calibri"/>
                      </a:endParaRPr>
                    </a:p>
                  </a:txBody>
                  <a:tcPr marL="9525" marR="9525" marT="9525" marB="0" anchor="b"/>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1">
                    <a:lumMod val="50000"/>
                    <a:lumOff val="50000"/>
                  </a:schemeClr>
                </a:solidFill>
              </a:rPr>
              <a:t>Pavement Cost Comparison Example</a:t>
            </a:r>
            <a:endParaRPr lang="en-US" sz="4000" dirty="0">
              <a:solidFill>
                <a:schemeClr val="tx1">
                  <a:lumMod val="50000"/>
                  <a:lumOff val="50000"/>
                </a:schemeClr>
              </a:solidFill>
            </a:endParaRPr>
          </a:p>
        </p:txBody>
      </p:sp>
      <p:graphicFrame>
        <p:nvGraphicFramePr>
          <p:cNvPr id="3" name="Table 2"/>
          <p:cNvGraphicFramePr>
            <a:graphicFrameLocks noGrp="1"/>
          </p:cNvGraphicFramePr>
          <p:nvPr/>
        </p:nvGraphicFramePr>
        <p:xfrm>
          <a:off x="1371599" y="2054860"/>
          <a:ext cx="5867401" cy="1965325"/>
        </p:xfrm>
        <a:graphic>
          <a:graphicData uri="http://schemas.openxmlformats.org/drawingml/2006/table">
            <a:tbl>
              <a:tblPr firstRow="1" bandRow="1">
                <a:tableStyleId>{5C22544A-7EE6-4342-B048-85BDC9FD1C3A}</a:tableStyleId>
              </a:tblPr>
              <a:tblGrid>
                <a:gridCol w="3106271"/>
                <a:gridCol w="2761130"/>
              </a:tblGrid>
              <a:tr h="383540">
                <a:tc>
                  <a:txBody>
                    <a:bodyPr/>
                    <a:lstStyle/>
                    <a:p>
                      <a:pPr algn="ctr" fontAlgn="b"/>
                      <a:r>
                        <a:rPr lang="en-US" sz="2400" b="0" i="0" u="none" strike="noStrike" dirty="0">
                          <a:solidFill>
                            <a:schemeClr val="bg1"/>
                          </a:solidFill>
                          <a:latin typeface="Calibri"/>
                        </a:rPr>
                        <a:t>Vehicle</a:t>
                      </a:r>
                    </a:p>
                  </a:txBody>
                  <a:tcPr marL="9525" marR="9525" marT="9525" marB="0" anchor="b"/>
                </a:tc>
                <a:tc>
                  <a:txBody>
                    <a:bodyPr/>
                    <a:lstStyle/>
                    <a:p>
                      <a:pPr algn="ctr" fontAlgn="b"/>
                      <a:r>
                        <a:rPr lang="en-US" sz="2400" b="0" i="0" u="none" strike="noStrike" dirty="0">
                          <a:solidFill>
                            <a:schemeClr val="bg1"/>
                          </a:solidFill>
                          <a:latin typeface="Calibri"/>
                        </a:rPr>
                        <a:t>Cost per Mile</a:t>
                      </a:r>
                    </a:p>
                  </a:txBody>
                  <a:tcPr marL="9525" marR="9525" marT="9525" marB="0" anchor="b"/>
                </a:tc>
              </a:tr>
              <a:tr h="514985">
                <a:tc>
                  <a:txBody>
                    <a:bodyPr/>
                    <a:lstStyle/>
                    <a:p>
                      <a:pPr algn="ctr" fontAlgn="b"/>
                      <a:r>
                        <a:rPr lang="en-US" sz="2400" b="0" i="1" u="none" strike="noStrike">
                          <a:solidFill>
                            <a:srgbClr val="000000"/>
                          </a:solidFill>
                          <a:latin typeface="Calibri"/>
                        </a:rPr>
                        <a:t>97,000-Pound 6-Axle</a:t>
                      </a:r>
                    </a:p>
                  </a:txBody>
                  <a:tcPr marL="9525" marR="9525" marT="9525" marB="0" anchor="b"/>
                </a:tc>
                <a:tc>
                  <a:txBody>
                    <a:bodyPr/>
                    <a:lstStyle/>
                    <a:p>
                      <a:pPr algn="ctr" fontAlgn="b"/>
                      <a:r>
                        <a:rPr lang="en-US" sz="2400" b="0" i="1" u="none" strike="noStrike" dirty="0" smtClean="0">
                          <a:solidFill>
                            <a:srgbClr val="000000"/>
                          </a:solidFill>
                          <a:latin typeface="Calibri"/>
                        </a:rPr>
                        <a:t>49.53</a:t>
                      </a:r>
                      <a:endParaRPr lang="en-US" sz="2400" b="0" i="1" u="none" strike="noStrike" dirty="0">
                        <a:solidFill>
                          <a:srgbClr val="000000"/>
                        </a:solidFill>
                        <a:latin typeface="Calibri"/>
                      </a:endParaRPr>
                    </a:p>
                  </a:txBody>
                  <a:tcPr marL="9525" marR="9525" marT="9525" marB="0" anchor="b"/>
                </a:tc>
              </a:tr>
              <a:tr h="551815">
                <a:tc>
                  <a:txBody>
                    <a:bodyPr/>
                    <a:lstStyle/>
                    <a:p>
                      <a:pPr algn="ctr" fontAlgn="b"/>
                      <a:r>
                        <a:rPr lang="en-US" sz="2400" b="0" i="1" u="none" strike="noStrike" dirty="0" smtClean="0">
                          <a:solidFill>
                            <a:srgbClr val="000000"/>
                          </a:solidFill>
                          <a:latin typeface="Calibri"/>
                        </a:rPr>
                        <a:t>71,000-Pound </a:t>
                      </a:r>
                      <a:r>
                        <a:rPr lang="en-US" sz="2400" b="0" i="1" u="none" strike="noStrike" dirty="0">
                          <a:solidFill>
                            <a:srgbClr val="000000"/>
                          </a:solidFill>
                          <a:latin typeface="Calibri"/>
                        </a:rPr>
                        <a:t>5-Axle</a:t>
                      </a:r>
                    </a:p>
                  </a:txBody>
                  <a:tcPr marL="9525" marR="9525" marT="9525" marB="0" anchor="b"/>
                </a:tc>
                <a:tc>
                  <a:txBody>
                    <a:bodyPr/>
                    <a:lstStyle/>
                    <a:p>
                      <a:pPr algn="ctr" fontAlgn="b"/>
                      <a:r>
                        <a:rPr lang="en-US" sz="2400" b="0" i="1" u="none" strike="noStrike" dirty="0" smtClean="0">
                          <a:solidFill>
                            <a:srgbClr val="000000"/>
                          </a:solidFill>
                          <a:latin typeface="Calibri"/>
                        </a:rPr>
                        <a:t>24.89</a:t>
                      </a:r>
                      <a:endParaRPr lang="en-US" sz="2400" b="0" i="1" u="none" strike="noStrike" dirty="0">
                        <a:solidFill>
                          <a:srgbClr val="000000"/>
                        </a:solidFill>
                        <a:latin typeface="Calibri"/>
                      </a:endParaRPr>
                    </a:p>
                  </a:txBody>
                  <a:tcPr marL="9525" marR="9525" marT="9525" marB="0" anchor="b"/>
                </a:tc>
              </a:tr>
              <a:tr h="514985">
                <a:tc>
                  <a:txBody>
                    <a:bodyPr/>
                    <a:lstStyle/>
                    <a:p>
                      <a:pPr algn="ctr" fontAlgn="b"/>
                      <a:r>
                        <a:rPr lang="en-US" sz="2400" b="0" i="1" u="none" strike="noStrike" dirty="0" smtClean="0">
                          <a:solidFill>
                            <a:srgbClr val="C00000"/>
                          </a:solidFill>
                          <a:latin typeface="Calibri"/>
                        </a:rPr>
                        <a:t>Difference</a:t>
                      </a:r>
                      <a:endParaRPr lang="en-US" sz="2400" b="0" i="1" u="none" strike="noStrike" dirty="0">
                        <a:solidFill>
                          <a:srgbClr val="C00000"/>
                        </a:solidFill>
                        <a:latin typeface="Calibri"/>
                      </a:endParaRPr>
                    </a:p>
                  </a:txBody>
                  <a:tcPr marL="9525" marR="9525" marT="9525" marB="0" anchor="b"/>
                </a:tc>
                <a:tc>
                  <a:txBody>
                    <a:bodyPr/>
                    <a:lstStyle/>
                    <a:p>
                      <a:pPr algn="ctr" fontAlgn="b"/>
                      <a:r>
                        <a:rPr lang="en-US" sz="2400" b="0" i="1" u="none" strike="noStrike" dirty="0" smtClean="0">
                          <a:solidFill>
                            <a:srgbClr val="C00000"/>
                          </a:solidFill>
                          <a:latin typeface="Calibri"/>
                        </a:rPr>
                        <a:t>24.64</a:t>
                      </a:r>
                      <a:endParaRPr lang="en-US" sz="2400" b="0" i="1" u="none" strike="noStrike" dirty="0">
                        <a:solidFill>
                          <a:srgbClr val="C00000"/>
                        </a:solidFill>
                        <a:latin typeface="Calibri"/>
                      </a:endParaRPr>
                    </a:p>
                  </a:txBody>
                  <a:tcPr marL="9525" marR="9525" marT="9525" marB="0" anchor="b"/>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1">
                    <a:lumMod val="50000"/>
                    <a:lumOff val="50000"/>
                  </a:schemeClr>
                </a:solidFill>
              </a:rPr>
              <a:t>Pavement Cost Comparison Example</a:t>
            </a:r>
            <a:endParaRPr lang="en-US" sz="4000" dirty="0">
              <a:solidFill>
                <a:schemeClr val="tx1">
                  <a:lumMod val="50000"/>
                  <a:lumOff val="50000"/>
                </a:schemeClr>
              </a:solidFill>
            </a:endParaRPr>
          </a:p>
        </p:txBody>
      </p:sp>
      <p:graphicFrame>
        <p:nvGraphicFramePr>
          <p:cNvPr id="3" name="Table 2"/>
          <p:cNvGraphicFramePr>
            <a:graphicFrameLocks noGrp="1"/>
          </p:cNvGraphicFramePr>
          <p:nvPr/>
        </p:nvGraphicFramePr>
        <p:xfrm>
          <a:off x="1371599" y="2054860"/>
          <a:ext cx="5867401" cy="1965325"/>
        </p:xfrm>
        <a:graphic>
          <a:graphicData uri="http://schemas.openxmlformats.org/drawingml/2006/table">
            <a:tbl>
              <a:tblPr firstRow="1" bandRow="1">
                <a:tableStyleId>{5C22544A-7EE6-4342-B048-85BDC9FD1C3A}</a:tableStyleId>
              </a:tblPr>
              <a:tblGrid>
                <a:gridCol w="3106271"/>
                <a:gridCol w="2761130"/>
              </a:tblGrid>
              <a:tr h="383540">
                <a:tc>
                  <a:txBody>
                    <a:bodyPr/>
                    <a:lstStyle/>
                    <a:p>
                      <a:pPr algn="ctr" fontAlgn="b"/>
                      <a:r>
                        <a:rPr lang="en-US" sz="2400" b="0" i="0" u="none" strike="noStrike" dirty="0">
                          <a:solidFill>
                            <a:schemeClr val="bg1"/>
                          </a:solidFill>
                          <a:latin typeface="Calibri"/>
                        </a:rPr>
                        <a:t>Vehicle</a:t>
                      </a:r>
                    </a:p>
                  </a:txBody>
                  <a:tcPr marL="9525" marR="9525" marT="9525" marB="0" anchor="b"/>
                </a:tc>
                <a:tc>
                  <a:txBody>
                    <a:bodyPr/>
                    <a:lstStyle/>
                    <a:p>
                      <a:pPr algn="ctr" fontAlgn="b"/>
                      <a:r>
                        <a:rPr lang="en-US" sz="2400" b="0" i="0" u="none" strike="noStrike" dirty="0">
                          <a:solidFill>
                            <a:schemeClr val="bg1"/>
                          </a:solidFill>
                          <a:latin typeface="Calibri"/>
                        </a:rPr>
                        <a:t>Cost per Mile</a:t>
                      </a:r>
                    </a:p>
                  </a:txBody>
                  <a:tcPr marL="9525" marR="9525" marT="9525" marB="0" anchor="b"/>
                </a:tc>
              </a:tr>
              <a:tr h="514985">
                <a:tc>
                  <a:txBody>
                    <a:bodyPr/>
                    <a:lstStyle/>
                    <a:p>
                      <a:pPr algn="ctr" fontAlgn="b"/>
                      <a:r>
                        <a:rPr lang="en-US" sz="2400" b="0" i="1" u="none" strike="noStrike">
                          <a:solidFill>
                            <a:srgbClr val="000000"/>
                          </a:solidFill>
                          <a:latin typeface="Calibri"/>
                        </a:rPr>
                        <a:t>97,000-Pound 6-Axle</a:t>
                      </a:r>
                    </a:p>
                  </a:txBody>
                  <a:tcPr marL="9525" marR="9525" marT="9525" marB="0" anchor="b"/>
                </a:tc>
                <a:tc>
                  <a:txBody>
                    <a:bodyPr/>
                    <a:lstStyle/>
                    <a:p>
                      <a:pPr algn="ctr" fontAlgn="b"/>
                      <a:r>
                        <a:rPr lang="en-US" sz="2400" b="0" i="1" u="none" strike="noStrike" dirty="0" smtClean="0">
                          <a:solidFill>
                            <a:srgbClr val="000000"/>
                          </a:solidFill>
                          <a:latin typeface="Calibri"/>
                        </a:rPr>
                        <a:t>49.53</a:t>
                      </a:r>
                      <a:endParaRPr lang="en-US" sz="2400" b="0" i="1" u="none" strike="noStrike" dirty="0">
                        <a:solidFill>
                          <a:srgbClr val="000000"/>
                        </a:solidFill>
                        <a:latin typeface="Calibri"/>
                      </a:endParaRPr>
                    </a:p>
                  </a:txBody>
                  <a:tcPr marL="9525" marR="9525" marT="9525" marB="0" anchor="b"/>
                </a:tc>
              </a:tr>
              <a:tr h="551815">
                <a:tc>
                  <a:txBody>
                    <a:bodyPr/>
                    <a:lstStyle/>
                    <a:p>
                      <a:pPr algn="ctr" fontAlgn="b"/>
                      <a:r>
                        <a:rPr lang="en-US" sz="2400" b="0" i="1" u="none" strike="noStrike" dirty="0" smtClean="0">
                          <a:solidFill>
                            <a:srgbClr val="000000"/>
                          </a:solidFill>
                          <a:latin typeface="Calibri"/>
                        </a:rPr>
                        <a:t>User Fees Paid</a:t>
                      </a:r>
                      <a:r>
                        <a:rPr lang="en-US" sz="2400" b="0" i="1" u="none" strike="noStrike" baseline="0" dirty="0" smtClean="0">
                          <a:solidFill>
                            <a:srgbClr val="000000"/>
                          </a:solidFill>
                          <a:latin typeface="Calibri"/>
                        </a:rPr>
                        <a:t> per Mile</a:t>
                      </a:r>
                      <a:endParaRPr lang="en-US" sz="2400" b="0" i="1" u="none" strike="noStrike" dirty="0">
                        <a:solidFill>
                          <a:srgbClr val="000000"/>
                        </a:solidFill>
                        <a:latin typeface="Calibri"/>
                      </a:endParaRPr>
                    </a:p>
                  </a:txBody>
                  <a:tcPr marL="9525" marR="9525" marT="9525" marB="0" anchor="b"/>
                </a:tc>
                <a:tc>
                  <a:txBody>
                    <a:bodyPr/>
                    <a:lstStyle/>
                    <a:p>
                      <a:pPr algn="ctr" fontAlgn="b"/>
                      <a:r>
                        <a:rPr lang="en-US" sz="2400" b="0" i="1" u="none" strike="noStrike" dirty="0" smtClean="0">
                          <a:solidFill>
                            <a:srgbClr val="000000"/>
                          </a:solidFill>
                          <a:latin typeface="Calibri"/>
                        </a:rPr>
                        <a:t>9.27</a:t>
                      </a:r>
                      <a:endParaRPr lang="en-US" sz="2400" b="0" i="1" u="none" strike="noStrike" dirty="0">
                        <a:solidFill>
                          <a:srgbClr val="000000"/>
                        </a:solidFill>
                        <a:latin typeface="Calibri"/>
                      </a:endParaRPr>
                    </a:p>
                  </a:txBody>
                  <a:tcPr marL="9525" marR="9525" marT="9525" marB="0" anchor="b"/>
                </a:tc>
              </a:tr>
              <a:tr h="514985">
                <a:tc>
                  <a:txBody>
                    <a:bodyPr/>
                    <a:lstStyle/>
                    <a:p>
                      <a:pPr algn="ctr" fontAlgn="b"/>
                      <a:r>
                        <a:rPr lang="en-US" sz="2400" b="0" i="1" u="none" strike="noStrike" dirty="0" smtClean="0">
                          <a:solidFill>
                            <a:srgbClr val="C00000"/>
                          </a:solidFill>
                          <a:latin typeface="Calibri"/>
                        </a:rPr>
                        <a:t>Difference</a:t>
                      </a:r>
                      <a:endParaRPr lang="en-US" sz="2400" b="0" i="1" u="none" strike="noStrike" dirty="0">
                        <a:solidFill>
                          <a:srgbClr val="C00000"/>
                        </a:solidFill>
                        <a:latin typeface="Calibri"/>
                      </a:endParaRPr>
                    </a:p>
                  </a:txBody>
                  <a:tcPr marL="9525" marR="9525" marT="9525" marB="0" anchor="b"/>
                </a:tc>
                <a:tc>
                  <a:txBody>
                    <a:bodyPr/>
                    <a:lstStyle/>
                    <a:p>
                      <a:pPr algn="ctr" fontAlgn="b"/>
                      <a:r>
                        <a:rPr lang="en-US" sz="2400" b="0" i="1" u="none" strike="noStrike" dirty="0" smtClean="0">
                          <a:solidFill>
                            <a:srgbClr val="C00000"/>
                          </a:solidFill>
                          <a:latin typeface="Calibri"/>
                        </a:rPr>
                        <a:t>40.26</a:t>
                      </a:r>
                      <a:endParaRPr lang="en-US" sz="2400" b="0" i="1" u="none" strike="noStrike" dirty="0">
                        <a:solidFill>
                          <a:srgbClr val="C00000"/>
                        </a:solidFill>
                        <a:latin typeface="Calibri"/>
                      </a:endParaRPr>
                    </a:p>
                  </a:txBody>
                  <a:tcPr marL="9525" marR="9525" marT="9525" marB="0" anchor="b"/>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Specifying A Base Vehicle</a:t>
            </a:r>
            <a:endParaRPr lang="en-US" sz="4000" dirty="0"/>
          </a:p>
        </p:txBody>
      </p:sp>
      <p:graphicFrame>
        <p:nvGraphicFramePr>
          <p:cNvPr id="5" name="Table 4"/>
          <p:cNvGraphicFramePr>
            <a:graphicFrameLocks noGrp="1"/>
          </p:cNvGraphicFramePr>
          <p:nvPr/>
        </p:nvGraphicFramePr>
        <p:xfrm>
          <a:off x="2209801" y="1447800"/>
          <a:ext cx="4800601" cy="4223720"/>
        </p:xfrm>
        <a:graphic>
          <a:graphicData uri="http://schemas.openxmlformats.org/drawingml/2006/table">
            <a:tbl>
              <a:tblPr firstRow="1" bandRow="1">
                <a:tableStyleId>{5C22544A-7EE6-4342-B048-85BDC9FD1C3A}</a:tableStyleId>
              </a:tblPr>
              <a:tblGrid>
                <a:gridCol w="2200835"/>
                <a:gridCol w="909918"/>
                <a:gridCol w="1156447"/>
                <a:gridCol w="533401"/>
              </a:tblGrid>
              <a:tr h="361412">
                <a:tc gridSpan="3">
                  <a:txBody>
                    <a:bodyPr/>
                    <a:lstStyle/>
                    <a:p>
                      <a:pPr algn="l" fontAlgn="b"/>
                      <a:r>
                        <a:rPr lang="en-US" sz="2000" b="1" i="0" u="none" strike="noStrike" dirty="0">
                          <a:solidFill>
                            <a:srgbClr val="000000"/>
                          </a:solidFill>
                          <a:latin typeface="Arial"/>
                        </a:rPr>
                        <a:t>Base Vehicle Axle Descriptions</a:t>
                      </a:r>
                    </a:p>
                  </a:txBody>
                  <a:tcPr marL="0" marR="0" marT="0" marB="0" anchor="b">
                    <a:solidFill>
                      <a:schemeClr val="bg1">
                        <a:lumMod val="85000"/>
                      </a:schemeClr>
                    </a:solidFill>
                  </a:tcPr>
                </a:tc>
                <a:tc hMerge="1">
                  <a:txBody>
                    <a:bodyPr/>
                    <a:lstStyle/>
                    <a:p>
                      <a:endParaRPr lang="en-US"/>
                    </a:p>
                  </a:txBody>
                  <a:tcPr/>
                </a:tc>
                <a:tc hMerge="1">
                  <a:txBody>
                    <a:bodyPr/>
                    <a:lstStyle/>
                    <a:p>
                      <a:endParaRPr lang="en-US"/>
                    </a:p>
                  </a:txBody>
                  <a:tcPr/>
                </a:tc>
                <a:tc>
                  <a:txBody>
                    <a:bodyPr/>
                    <a:lstStyle/>
                    <a:p>
                      <a:pPr algn="l" fontAlgn="b"/>
                      <a:endParaRPr lang="en-US" sz="2000" b="1" i="0" u="none" strike="noStrike" dirty="0">
                        <a:solidFill>
                          <a:srgbClr val="000000"/>
                        </a:solidFill>
                        <a:latin typeface="Arial"/>
                      </a:endParaRPr>
                    </a:p>
                  </a:txBody>
                  <a:tcPr marL="0" marR="0" marT="0" marB="0" anchor="b">
                    <a:solidFill>
                      <a:schemeClr val="bg1">
                        <a:lumMod val="85000"/>
                      </a:schemeClr>
                    </a:solidFill>
                  </a:tcPr>
                </a:tc>
              </a:tr>
              <a:tr h="451388">
                <a:tc>
                  <a:txBody>
                    <a:bodyPr/>
                    <a:lstStyle/>
                    <a:p>
                      <a:pPr algn="ctr" fontAlgn="b"/>
                      <a:r>
                        <a:rPr lang="en-US" sz="2000" b="0" i="0" u="sng" strike="noStrike" baseline="0" dirty="0">
                          <a:solidFill>
                            <a:srgbClr val="000000"/>
                          </a:solidFill>
                          <a:latin typeface="Arial"/>
                        </a:rPr>
                        <a:t> </a:t>
                      </a:r>
                    </a:p>
                  </a:txBody>
                  <a:tcPr marL="0" marR="0" marT="0" marB="0" anchor="b">
                    <a:solidFill>
                      <a:schemeClr val="bg1">
                        <a:lumMod val="85000"/>
                      </a:schemeClr>
                    </a:solidFill>
                  </a:tcPr>
                </a:tc>
                <a:tc>
                  <a:txBody>
                    <a:bodyPr/>
                    <a:lstStyle/>
                    <a:p>
                      <a:pPr algn="ctr" fontAlgn="b"/>
                      <a:r>
                        <a:rPr lang="en-US" sz="2000" b="1" i="1" u="none" strike="noStrike" baseline="0" dirty="0">
                          <a:solidFill>
                            <a:srgbClr val="000000"/>
                          </a:solidFill>
                          <a:latin typeface="Calibri"/>
                        </a:rPr>
                        <a:t>Weight (kips)</a:t>
                      </a:r>
                    </a:p>
                  </a:txBody>
                  <a:tcPr marL="0" marR="0" marT="0" marB="0" anchor="b">
                    <a:noFill/>
                  </a:tcPr>
                </a:tc>
                <a:tc>
                  <a:txBody>
                    <a:bodyPr/>
                    <a:lstStyle/>
                    <a:p>
                      <a:pPr algn="ctr" fontAlgn="b"/>
                      <a:r>
                        <a:rPr lang="en-US" sz="2000" b="1" i="1" u="none" strike="noStrike" baseline="0" dirty="0">
                          <a:solidFill>
                            <a:srgbClr val="000000"/>
                          </a:solidFill>
                          <a:latin typeface="Calibri"/>
                        </a:rPr>
                        <a:t># Axles</a:t>
                      </a:r>
                    </a:p>
                  </a:txBody>
                  <a:tcPr marL="0" marR="0" marT="0" marB="0" anchor="b">
                    <a:noFill/>
                  </a:tcPr>
                </a:tc>
                <a:tc>
                  <a:txBody>
                    <a:bodyPr/>
                    <a:lstStyle/>
                    <a:p>
                      <a:pPr algn="ctr" fontAlgn="b"/>
                      <a:endParaRPr lang="en-US" sz="2000" b="1" i="1" u="none" strike="noStrike" baseline="0" dirty="0">
                        <a:solidFill>
                          <a:srgbClr val="000000"/>
                        </a:solidFill>
                        <a:latin typeface="Calibri"/>
                      </a:endParaRPr>
                    </a:p>
                  </a:txBody>
                  <a:tcPr marL="0" marR="0" marT="0" marB="0" anchor="b">
                    <a:solidFill>
                      <a:schemeClr val="bg1">
                        <a:lumMod val="85000"/>
                      </a:schemeClr>
                    </a:solidFill>
                  </a:tcPr>
                </a:tc>
              </a:tr>
              <a:tr h="361412">
                <a:tc>
                  <a:txBody>
                    <a:bodyPr/>
                    <a:lstStyle/>
                    <a:p>
                      <a:pPr algn="r" fontAlgn="b"/>
                      <a:r>
                        <a:rPr lang="en-US" sz="2000" b="1" i="1" u="none" strike="noStrike" baseline="0" dirty="0">
                          <a:solidFill>
                            <a:srgbClr val="000000"/>
                          </a:solidFill>
                          <a:latin typeface="Arial"/>
                        </a:rPr>
                        <a:t>Steering Axle</a:t>
                      </a:r>
                    </a:p>
                  </a:txBody>
                  <a:tcPr marL="0" marR="0" marT="0" marB="0" anchor="b">
                    <a:solidFill>
                      <a:schemeClr val="bg1">
                        <a:lumMod val="85000"/>
                      </a:schemeClr>
                    </a:solidFill>
                  </a:tcPr>
                </a:tc>
                <a:tc>
                  <a:txBody>
                    <a:bodyPr/>
                    <a:lstStyle/>
                    <a:p>
                      <a:pPr algn="ctr" fontAlgn="b"/>
                      <a:r>
                        <a:rPr lang="en-US" sz="2000" b="1" i="0" u="none" strike="noStrike" baseline="0" dirty="0" smtClean="0">
                          <a:solidFill>
                            <a:srgbClr val="0070C0"/>
                          </a:solidFill>
                          <a:latin typeface="Arial"/>
                        </a:rPr>
                        <a:t>11</a:t>
                      </a:r>
                      <a:endParaRPr lang="en-US" sz="2000" b="1" i="0" u="none" strike="noStrike" baseline="0" dirty="0">
                        <a:solidFill>
                          <a:srgbClr val="0070C0"/>
                        </a:solidFill>
                        <a:latin typeface="Arial"/>
                      </a:endParaRPr>
                    </a:p>
                  </a:txBody>
                  <a:tcPr marL="0" marR="0" marT="0" marB="0" anchor="b">
                    <a:noFill/>
                  </a:tcPr>
                </a:tc>
                <a:tc>
                  <a:txBody>
                    <a:bodyPr/>
                    <a:lstStyle/>
                    <a:p>
                      <a:pPr algn="ctr" fontAlgn="b"/>
                      <a:r>
                        <a:rPr lang="en-US" sz="2000" b="1" i="0" u="none" strike="noStrike" baseline="0" dirty="0">
                          <a:solidFill>
                            <a:srgbClr val="0070C0"/>
                          </a:solidFill>
                          <a:latin typeface="Arial"/>
                        </a:rPr>
                        <a:t>1</a:t>
                      </a:r>
                    </a:p>
                  </a:txBody>
                  <a:tcPr marL="0" marR="0" marT="0" marB="0" anchor="b">
                    <a:noFill/>
                  </a:tcPr>
                </a:tc>
                <a:tc>
                  <a:txBody>
                    <a:bodyPr/>
                    <a:lstStyle/>
                    <a:p>
                      <a:pPr algn="ctr" fontAlgn="b"/>
                      <a:endParaRPr lang="en-US" sz="2000" b="1" i="0" u="none" strike="noStrike" baseline="0" dirty="0">
                        <a:solidFill>
                          <a:srgbClr val="0070C0"/>
                        </a:solidFill>
                        <a:latin typeface="Arial"/>
                      </a:endParaRPr>
                    </a:p>
                  </a:txBody>
                  <a:tcPr marL="0" marR="0" marT="0" marB="0" anchor="b">
                    <a:solidFill>
                      <a:schemeClr val="bg1">
                        <a:lumMod val="85000"/>
                      </a:schemeClr>
                    </a:solidFill>
                  </a:tcPr>
                </a:tc>
              </a:tr>
              <a:tr h="361412">
                <a:tc>
                  <a:txBody>
                    <a:bodyPr/>
                    <a:lstStyle/>
                    <a:p>
                      <a:pPr algn="r" fontAlgn="b"/>
                      <a:r>
                        <a:rPr lang="en-US" sz="2000" b="1" i="1" u="none" strike="noStrike" baseline="0" dirty="0">
                          <a:solidFill>
                            <a:srgbClr val="000000"/>
                          </a:solidFill>
                          <a:latin typeface="Arial"/>
                        </a:rPr>
                        <a:t>Drive Axle</a:t>
                      </a:r>
                    </a:p>
                  </a:txBody>
                  <a:tcPr marL="0" marR="0" marT="0" marB="0" anchor="b">
                    <a:solidFill>
                      <a:schemeClr val="bg1">
                        <a:lumMod val="85000"/>
                      </a:schemeClr>
                    </a:solidFill>
                  </a:tcPr>
                </a:tc>
                <a:tc>
                  <a:txBody>
                    <a:bodyPr/>
                    <a:lstStyle/>
                    <a:p>
                      <a:pPr algn="ctr" fontAlgn="b"/>
                      <a:r>
                        <a:rPr lang="en-US" sz="2000" b="1" i="0" u="none" strike="noStrike" baseline="0" dirty="0" smtClean="0">
                          <a:solidFill>
                            <a:srgbClr val="0070C0"/>
                          </a:solidFill>
                          <a:latin typeface="Arial"/>
                        </a:rPr>
                        <a:t>30</a:t>
                      </a:r>
                      <a:endParaRPr lang="en-US" sz="2000" b="1" i="0" u="none" strike="noStrike" baseline="0" dirty="0">
                        <a:solidFill>
                          <a:srgbClr val="0070C0"/>
                        </a:solidFill>
                        <a:latin typeface="Arial"/>
                      </a:endParaRPr>
                    </a:p>
                  </a:txBody>
                  <a:tcPr marL="0" marR="0" marT="0" marB="0" anchor="b">
                    <a:noFill/>
                  </a:tcPr>
                </a:tc>
                <a:tc>
                  <a:txBody>
                    <a:bodyPr/>
                    <a:lstStyle/>
                    <a:p>
                      <a:pPr algn="ctr" fontAlgn="b"/>
                      <a:r>
                        <a:rPr lang="en-US" sz="2000" b="1" i="0" u="none" strike="noStrike" baseline="0" dirty="0">
                          <a:solidFill>
                            <a:srgbClr val="0070C0"/>
                          </a:solidFill>
                          <a:latin typeface="Arial"/>
                        </a:rPr>
                        <a:t>2</a:t>
                      </a:r>
                    </a:p>
                  </a:txBody>
                  <a:tcPr marL="0" marR="0" marT="0" marB="0" anchor="b">
                    <a:noFill/>
                  </a:tcPr>
                </a:tc>
                <a:tc>
                  <a:txBody>
                    <a:bodyPr/>
                    <a:lstStyle/>
                    <a:p>
                      <a:pPr algn="ctr" fontAlgn="b"/>
                      <a:endParaRPr lang="en-US" sz="2000" b="1" i="0" u="none" strike="noStrike" baseline="0" dirty="0">
                        <a:solidFill>
                          <a:srgbClr val="0070C0"/>
                        </a:solidFill>
                        <a:latin typeface="Arial"/>
                      </a:endParaRPr>
                    </a:p>
                  </a:txBody>
                  <a:tcPr marL="0" marR="0" marT="0" marB="0" anchor="b">
                    <a:solidFill>
                      <a:schemeClr val="bg1">
                        <a:lumMod val="85000"/>
                      </a:schemeClr>
                    </a:solidFill>
                  </a:tcPr>
                </a:tc>
              </a:tr>
              <a:tr h="361412">
                <a:tc>
                  <a:txBody>
                    <a:bodyPr/>
                    <a:lstStyle/>
                    <a:p>
                      <a:pPr algn="r" fontAlgn="b"/>
                      <a:r>
                        <a:rPr lang="en-US" sz="2000" b="1" i="1" u="none" strike="noStrike" baseline="0" dirty="0">
                          <a:solidFill>
                            <a:srgbClr val="000000"/>
                          </a:solidFill>
                          <a:latin typeface="Arial"/>
                        </a:rPr>
                        <a:t>Axle Group 3</a:t>
                      </a:r>
                    </a:p>
                  </a:txBody>
                  <a:tcPr marL="0" marR="0" marT="0" marB="0" anchor="b">
                    <a:solidFill>
                      <a:schemeClr val="bg1">
                        <a:lumMod val="85000"/>
                      </a:schemeClr>
                    </a:solidFill>
                  </a:tcPr>
                </a:tc>
                <a:tc>
                  <a:txBody>
                    <a:bodyPr/>
                    <a:lstStyle/>
                    <a:p>
                      <a:pPr algn="ctr" fontAlgn="b"/>
                      <a:r>
                        <a:rPr lang="en-US" sz="2000" b="1" i="0" u="none" strike="noStrike" baseline="0" dirty="0" smtClean="0">
                          <a:solidFill>
                            <a:srgbClr val="0070C0"/>
                          </a:solidFill>
                          <a:latin typeface="Arial"/>
                        </a:rPr>
                        <a:t>30</a:t>
                      </a:r>
                      <a:endParaRPr lang="en-US" sz="2000" b="1" i="0" u="none" strike="noStrike" baseline="0" dirty="0">
                        <a:solidFill>
                          <a:srgbClr val="0070C0"/>
                        </a:solidFill>
                        <a:latin typeface="Arial"/>
                      </a:endParaRPr>
                    </a:p>
                  </a:txBody>
                  <a:tcPr marL="0" marR="0" marT="0" marB="0" anchor="b">
                    <a:noFill/>
                  </a:tcPr>
                </a:tc>
                <a:tc>
                  <a:txBody>
                    <a:bodyPr/>
                    <a:lstStyle/>
                    <a:p>
                      <a:pPr algn="ctr" fontAlgn="b"/>
                      <a:r>
                        <a:rPr lang="en-US" sz="2000" b="1" i="0" u="none" strike="noStrike" baseline="0" dirty="0">
                          <a:solidFill>
                            <a:srgbClr val="0070C0"/>
                          </a:solidFill>
                          <a:latin typeface="Arial"/>
                        </a:rPr>
                        <a:t>2</a:t>
                      </a:r>
                    </a:p>
                  </a:txBody>
                  <a:tcPr marL="0" marR="0" marT="0" marB="0" anchor="b">
                    <a:noFill/>
                  </a:tcPr>
                </a:tc>
                <a:tc>
                  <a:txBody>
                    <a:bodyPr/>
                    <a:lstStyle/>
                    <a:p>
                      <a:pPr algn="ctr" fontAlgn="b"/>
                      <a:endParaRPr lang="en-US" sz="2000" b="1" i="0" u="none" strike="noStrike" baseline="0" dirty="0">
                        <a:solidFill>
                          <a:srgbClr val="0070C0"/>
                        </a:solidFill>
                        <a:latin typeface="Arial"/>
                      </a:endParaRPr>
                    </a:p>
                  </a:txBody>
                  <a:tcPr marL="0" marR="0" marT="0" marB="0" anchor="b">
                    <a:solidFill>
                      <a:schemeClr val="bg1">
                        <a:lumMod val="85000"/>
                      </a:schemeClr>
                    </a:solidFill>
                  </a:tcPr>
                </a:tc>
              </a:tr>
              <a:tr h="361412">
                <a:tc>
                  <a:txBody>
                    <a:bodyPr/>
                    <a:lstStyle/>
                    <a:p>
                      <a:pPr algn="r" fontAlgn="b"/>
                      <a:r>
                        <a:rPr lang="en-US" sz="2000" b="1" i="1" u="none" strike="noStrike" baseline="0" dirty="0">
                          <a:solidFill>
                            <a:srgbClr val="000000"/>
                          </a:solidFill>
                          <a:latin typeface="Arial"/>
                        </a:rPr>
                        <a:t>Axle Group 4</a:t>
                      </a:r>
                    </a:p>
                  </a:txBody>
                  <a:tcPr marL="0" marR="0" marT="0" marB="0" anchor="b">
                    <a:solidFill>
                      <a:schemeClr val="bg1">
                        <a:lumMod val="85000"/>
                      </a:schemeClr>
                    </a:solidFill>
                  </a:tcPr>
                </a:tc>
                <a:tc>
                  <a:txBody>
                    <a:bodyPr/>
                    <a:lstStyle/>
                    <a:p>
                      <a:pPr algn="ctr" fontAlgn="b"/>
                      <a:endParaRPr lang="en-US" sz="2000" b="1" i="0" u="none" strike="noStrike" baseline="0">
                        <a:solidFill>
                          <a:srgbClr val="0070C0"/>
                        </a:solidFill>
                        <a:latin typeface="Arial"/>
                      </a:endParaRPr>
                    </a:p>
                  </a:txBody>
                  <a:tcPr marL="0" marR="0" marT="0" marB="0" anchor="b">
                    <a:noFill/>
                  </a:tcPr>
                </a:tc>
                <a:tc>
                  <a:txBody>
                    <a:bodyPr/>
                    <a:lstStyle/>
                    <a:p>
                      <a:pPr algn="ctr" fontAlgn="b"/>
                      <a:r>
                        <a:rPr lang="en-US" sz="2000" b="1" i="0" u="none" strike="noStrike" baseline="0" dirty="0">
                          <a:solidFill>
                            <a:srgbClr val="0070C0"/>
                          </a:solidFill>
                          <a:latin typeface="Arial"/>
                        </a:rPr>
                        <a:t> </a:t>
                      </a:r>
                    </a:p>
                  </a:txBody>
                  <a:tcPr marL="0" marR="0" marT="0" marB="0" anchor="b">
                    <a:noFill/>
                  </a:tcPr>
                </a:tc>
                <a:tc>
                  <a:txBody>
                    <a:bodyPr/>
                    <a:lstStyle/>
                    <a:p>
                      <a:pPr algn="ctr" fontAlgn="b"/>
                      <a:endParaRPr lang="en-US" sz="2000" b="1" i="0" u="none" strike="noStrike" baseline="0" dirty="0">
                        <a:solidFill>
                          <a:srgbClr val="0070C0"/>
                        </a:solidFill>
                        <a:latin typeface="Arial"/>
                      </a:endParaRPr>
                    </a:p>
                  </a:txBody>
                  <a:tcPr marL="0" marR="0" marT="0" marB="0" anchor="b">
                    <a:solidFill>
                      <a:schemeClr val="bg1">
                        <a:lumMod val="85000"/>
                      </a:schemeClr>
                    </a:solidFill>
                  </a:tcPr>
                </a:tc>
              </a:tr>
              <a:tr h="361412">
                <a:tc>
                  <a:txBody>
                    <a:bodyPr/>
                    <a:lstStyle/>
                    <a:p>
                      <a:pPr algn="r" fontAlgn="b"/>
                      <a:r>
                        <a:rPr lang="en-US" sz="2000" b="1" i="1" u="none" strike="noStrike" baseline="0" dirty="0">
                          <a:solidFill>
                            <a:srgbClr val="000000"/>
                          </a:solidFill>
                          <a:latin typeface="Arial"/>
                        </a:rPr>
                        <a:t>Axle Group 5</a:t>
                      </a:r>
                    </a:p>
                  </a:txBody>
                  <a:tcPr marL="0" marR="0" marT="0" marB="0" anchor="b">
                    <a:solidFill>
                      <a:schemeClr val="bg1">
                        <a:lumMod val="85000"/>
                      </a:schemeClr>
                    </a:solidFill>
                  </a:tcPr>
                </a:tc>
                <a:tc>
                  <a:txBody>
                    <a:bodyPr/>
                    <a:lstStyle/>
                    <a:p>
                      <a:pPr algn="ctr" fontAlgn="b"/>
                      <a:endParaRPr lang="en-US" sz="2000" b="1" i="0" u="none" strike="noStrike" baseline="0">
                        <a:solidFill>
                          <a:srgbClr val="0070C0"/>
                        </a:solidFill>
                        <a:latin typeface="Arial"/>
                      </a:endParaRPr>
                    </a:p>
                  </a:txBody>
                  <a:tcPr marL="0" marR="0" marT="0" marB="0" anchor="b">
                    <a:noFill/>
                  </a:tcPr>
                </a:tc>
                <a:tc>
                  <a:txBody>
                    <a:bodyPr/>
                    <a:lstStyle/>
                    <a:p>
                      <a:pPr algn="ctr" fontAlgn="b"/>
                      <a:r>
                        <a:rPr lang="en-US" sz="2000" b="1" i="0" u="none" strike="noStrike" baseline="0" dirty="0">
                          <a:solidFill>
                            <a:srgbClr val="0070C0"/>
                          </a:solidFill>
                          <a:latin typeface="Arial"/>
                        </a:rPr>
                        <a:t> </a:t>
                      </a:r>
                    </a:p>
                  </a:txBody>
                  <a:tcPr marL="0" marR="0" marT="0" marB="0" anchor="b">
                    <a:noFill/>
                  </a:tcPr>
                </a:tc>
                <a:tc>
                  <a:txBody>
                    <a:bodyPr/>
                    <a:lstStyle/>
                    <a:p>
                      <a:pPr algn="ctr" fontAlgn="b"/>
                      <a:endParaRPr lang="en-US" sz="2000" b="1" i="0" u="none" strike="noStrike" baseline="0" dirty="0">
                        <a:solidFill>
                          <a:srgbClr val="0070C0"/>
                        </a:solidFill>
                        <a:latin typeface="Arial"/>
                      </a:endParaRPr>
                    </a:p>
                  </a:txBody>
                  <a:tcPr marL="0" marR="0" marT="0" marB="0" anchor="b">
                    <a:solidFill>
                      <a:schemeClr val="bg1">
                        <a:lumMod val="85000"/>
                      </a:schemeClr>
                    </a:solidFill>
                  </a:tcPr>
                </a:tc>
              </a:tr>
              <a:tr h="361412">
                <a:tc>
                  <a:txBody>
                    <a:bodyPr/>
                    <a:lstStyle/>
                    <a:p>
                      <a:pPr algn="r" fontAlgn="b"/>
                      <a:r>
                        <a:rPr lang="en-US" sz="2000" b="1" i="1" u="none" strike="noStrike" baseline="0" dirty="0">
                          <a:solidFill>
                            <a:srgbClr val="000000"/>
                          </a:solidFill>
                          <a:latin typeface="Arial"/>
                        </a:rPr>
                        <a:t>Axle Group 6</a:t>
                      </a:r>
                    </a:p>
                  </a:txBody>
                  <a:tcPr marL="0" marR="0" marT="0" marB="0" anchor="b">
                    <a:solidFill>
                      <a:schemeClr val="bg1">
                        <a:lumMod val="85000"/>
                      </a:schemeClr>
                    </a:solidFill>
                  </a:tcPr>
                </a:tc>
                <a:tc>
                  <a:txBody>
                    <a:bodyPr/>
                    <a:lstStyle/>
                    <a:p>
                      <a:pPr algn="ctr" fontAlgn="b"/>
                      <a:endParaRPr lang="en-US" sz="2000" b="1" i="0" u="none" strike="noStrike" baseline="0">
                        <a:solidFill>
                          <a:srgbClr val="0070C0"/>
                        </a:solidFill>
                        <a:latin typeface="Arial"/>
                      </a:endParaRPr>
                    </a:p>
                  </a:txBody>
                  <a:tcPr marL="0" marR="0" marT="0" marB="0" anchor="b">
                    <a:noFill/>
                  </a:tcPr>
                </a:tc>
                <a:tc>
                  <a:txBody>
                    <a:bodyPr/>
                    <a:lstStyle/>
                    <a:p>
                      <a:pPr algn="ctr" fontAlgn="b"/>
                      <a:r>
                        <a:rPr lang="en-US" sz="2000" b="1" i="0" u="none" strike="noStrike" baseline="0" dirty="0">
                          <a:solidFill>
                            <a:srgbClr val="0070C0"/>
                          </a:solidFill>
                          <a:latin typeface="Arial"/>
                        </a:rPr>
                        <a:t> </a:t>
                      </a:r>
                    </a:p>
                  </a:txBody>
                  <a:tcPr marL="0" marR="0" marT="0" marB="0" anchor="b">
                    <a:noFill/>
                  </a:tcPr>
                </a:tc>
                <a:tc>
                  <a:txBody>
                    <a:bodyPr/>
                    <a:lstStyle/>
                    <a:p>
                      <a:pPr algn="ctr" fontAlgn="b"/>
                      <a:endParaRPr lang="en-US" sz="2000" b="1" i="0" u="none" strike="noStrike" baseline="0" dirty="0">
                        <a:solidFill>
                          <a:srgbClr val="0070C0"/>
                        </a:solidFill>
                        <a:latin typeface="Arial"/>
                      </a:endParaRPr>
                    </a:p>
                  </a:txBody>
                  <a:tcPr marL="0" marR="0" marT="0" marB="0" anchor="b">
                    <a:solidFill>
                      <a:schemeClr val="bg1">
                        <a:lumMod val="85000"/>
                      </a:schemeClr>
                    </a:solidFill>
                  </a:tcPr>
                </a:tc>
              </a:tr>
              <a:tr h="361412">
                <a:tc>
                  <a:txBody>
                    <a:bodyPr/>
                    <a:lstStyle/>
                    <a:p>
                      <a:pPr algn="r" fontAlgn="b"/>
                      <a:r>
                        <a:rPr lang="en-US" sz="2000" b="1" i="1" u="none" strike="noStrike" baseline="0" dirty="0">
                          <a:solidFill>
                            <a:srgbClr val="000000"/>
                          </a:solidFill>
                          <a:latin typeface="Arial"/>
                        </a:rPr>
                        <a:t>Axle Group 7</a:t>
                      </a:r>
                    </a:p>
                  </a:txBody>
                  <a:tcPr marL="0" marR="0" marT="0" marB="0" anchor="b">
                    <a:solidFill>
                      <a:schemeClr val="bg1">
                        <a:lumMod val="85000"/>
                      </a:schemeClr>
                    </a:solidFill>
                  </a:tcPr>
                </a:tc>
                <a:tc>
                  <a:txBody>
                    <a:bodyPr/>
                    <a:lstStyle/>
                    <a:p>
                      <a:pPr algn="ctr" fontAlgn="b"/>
                      <a:endParaRPr lang="en-US" sz="2000" b="1" i="0" u="none" strike="noStrike" baseline="0" dirty="0">
                        <a:solidFill>
                          <a:srgbClr val="0070C0"/>
                        </a:solidFill>
                        <a:latin typeface="Arial"/>
                      </a:endParaRPr>
                    </a:p>
                  </a:txBody>
                  <a:tcPr marL="0" marR="0" marT="0" marB="0" anchor="b">
                    <a:noFill/>
                  </a:tcPr>
                </a:tc>
                <a:tc>
                  <a:txBody>
                    <a:bodyPr/>
                    <a:lstStyle/>
                    <a:p>
                      <a:pPr algn="ctr" fontAlgn="b"/>
                      <a:r>
                        <a:rPr lang="en-US" sz="2000" b="1" i="0" u="none" strike="noStrike" baseline="0" dirty="0">
                          <a:solidFill>
                            <a:srgbClr val="0070C0"/>
                          </a:solidFill>
                          <a:latin typeface="Arial"/>
                        </a:rPr>
                        <a:t> </a:t>
                      </a:r>
                    </a:p>
                  </a:txBody>
                  <a:tcPr marL="0" marR="0" marT="0" marB="0" anchor="b">
                    <a:noFill/>
                  </a:tcPr>
                </a:tc>
                <a:tc>
                  <a:txBody>
                    <a:bodyPr/>
                    <a:lstStyle/>
                    <a:p>
                      <a:pPr algn="ctr" fontAlgn="b"/>
                      <a:endParaRPr lang="en-US" sz="2000" b="1" i="0" u="none" strike="noStrike" baseline="0" dirty="0">
                        <a:solidFill>
                          <a:srgbClr val="0070C0"/>
                        </a:solidFill>
                        <a:latin typeface="Arial"/>
                      </a:endParaRPr>
                    </a:p>
                  </a:txBody>
                  <a:tcPr marL="0" marR="0" marT="0" marB="0" anchor="b">
                    <a:solidFill>
                      <a:schemeClr val="bg1">
                        <a:lumMod val="85000"/>
                      </a:schemeClr>
                    </a:solidFill>
                  </a:tcPr>
                </a:tc>
              </a:tr>
              <a:tr h="361412">
                <a:tc>
                  <a:txBody>
                    <a:bodyPr/>
                    <a:lstStyle/>
                    <a:p>
                      <a:pPr algn="r" fontAlgn="b"/>
                      <a:r>
                        <a:rPr lang="en-US" sz="2000" b="1" i="1" u="none" strike="noStrike" baseline="0" dirty="0">
                          <a:solidFill>
                            <a:srgbClr val="000000"/>
                          </a:solidFill>
                          <a:latin typeface="Arial"/>
                        </a:rPr>
                        <a:t>Axle Group 8</a:t>
                      </a:r>
                    </a:p>
                  </a:txBody>
                  <a:tcPr marL="0" marR="0" marT="0" marB="0" anchor="b">
                    <a:solidFill>
                      <a:schemeClr val="bg1">
                        <a:lumMod val="85000"/>
                      </a:schemeClr>
                    </a:solidFill>
                  </a:tcPr>
                </a:tc>
                <a:tc>
                  <a:txBody>
                    <a:bodyPr/>
                    <a:lstStyle/>
                    <a:p>
                      <a:pPr algn="ctr" fontAlgn="b"/>
                      <a:r>
                        <a:rPr lang="en-US" sz="2000" b="1" i="0" u="none" strike="noStrike" baseline="0">
                          <a:solidFill>
                            <a:srgbClr val="0070C0"/>
                          </a:solidFill>
                          <a:latin typeface="Arial"/>
                        </a:rPr>
                        <a:t> </a:t>
                      </a:r>
                    </a:p>
                  </a:txBody>
                  <a:tcPr marL="0" marR="0" marT="0" marB="0" anchor="b">
                    <a:noFill/>
                  </a:tcPr>
                </a:tc>
                <a:tc>
                  <a:txBody>
                    <a:bodyPr/>
                    <a:lstStyle/>
                    <a:p>
                      <a:pPr algn="ctr" fontAlgn="b"/>
                      <a:r>
                        <a:rPr lang="en-US" sz="2000" b="1" i="0" u="none" strike="noStrike" baseline="0" dirty="0">
                          <a:solidFill>
                            <a:srgbClr val="0070C0"/>
                          </a:solidFill>
                          <a:latin typeface="Arial"/>
                        </a:rPr>
                        <a:t> </a:t>
                      </a:r>
                    </a:p>
                  </a:txBody>
                  <a:tcPr marL="0" marR="0" marT="0" marB="0" anchor="b">
                    <a:noFill/>
                  </a:tcPr>
                </a:tc>
                <a:tc>
                  <a:txBody>
                    <a:bodyPr/>
                    <a:lstStyle/>
                    <a:p>
                      <a:pPr algn="ctr" fontAlgn="b"/>
                      <a:endParaRPr lang="en-US" sz="2000" b="1" i="0" u="none" strike="noStrike" baseline="0" dirty="0">
                        <a:solidFill>
                          <a:srgbClr val="0070C0"/>
                        </a:solidFill>
                        <a:latin typeface="Arial"/>
                      </a:endParaRPr>
                    </a:p>
                  </a:txBody>
                  <a:tcPr marL="0" marR="0" marT="0" marB="0" anchor="b">
                    <a:solidFill>
                      <a:schemeClr val="bg1">
                        <a:lumMod val="85000"/>
                      </a:schemeClr>
                    </a:solidFill>
                  </a:tcPr>
                </a:tc>
              </a:tr>
              <a:tr h="361412">
                <a:tc>
                  <a:txBody>
                    <a:bodyPr/>
                    <a:lstStyle/>
                    <a:p>
                      <a:pPr algn="r" fontAlgn="b"/>
                      <a:r>
                        <a:rPr lang="en-US" sz="2000" b="1" i="0" u="none" strike="noStrike" baseline="0" dirty="0">
                          <a:solidFill>
                            <a:srgbClr val="000000"/>
                          </a:solidFill>
                          <a:latin typeface="Arial"/>
                        </a:rPr>
                        <a:t>Total</a:t>
                      </a:r>
                    </a:p>
                  </a:txBody>
                  <a:tcPr marL="0" marR="0" marT="0" marB="0" anchor="b">
                    <a:solidFill>
                      <a:schemeClr val="bg1">
                        <a:lumMod val="85000"/>
                      </a:schemeClr>
                    </a:solidFill>
                  </a:tcPr>
                </a:tc>
                <a:tc>
                  <a:txBody>
                    <a:bodyPr/>
                    <a:lstStyle/>
                    <a:p>
                      <a:pPr algn="ctr" fontAlgn="b"/>
                      <a:r>
                        <a:rPr lang="en-US" sz="2000" b="1" i="0" u="none" strike="noStrike" baseline="0" dirty="0" smtClean="0">
                          <a:solidFill>
                            <a:srgbClr val="C00000"/>
                          </a:solidFill>
                          <a:latin typeface="Arial"/>
                        </a:rPr>
                        <a:t>71</a:t>
                      </a:r>
                      <a:endParaRPr lang="en-US" sz="2000" b="1" i="0" u="none" strike="noStrike" baseline="0" dirty="0">
                        <a:solidFill>
                          <a:srgbClr val="C00000"/>
                        </a:solidFill>
                        <a:latin typeface="Arial"/>
                      </a:endParaRPr>
                    </a:p>
                  </a:txBody>
                  <a:tcPr marL="0" marR="0" marT="0" marB="0" anchor="b">
                    <a:solidFill>
                      <a:schemeClr val="accent3">
                        <a:lumMod val="40000"/>
                        <a:lumOff val="60000"/>
                      </a:schemeClr>
                    </a:solidFill>
                  </a:tcPr>
                </a:tc>
                <a:tc>
                  <a:txBody>
                    <a:bodyPr/>
                    <a:lstStyle/>
                    <a:p>
                      <a:pPr algn="ctr" fontAlgn="b"/>
                      <a:r>
                        <a:rPr lang="en-US" sz="2000" b="1" i="0" u="none" strike="noStrike" baseline="0" dirty="0">
                          <a:solidFill>
                            <a:srgbClr val="C00000"/>
                          </a:solidFill>
                          <a:latin typeface="Arial"/>
                        </a:rPr>
                        <a:t>5</a:t>
                      </a:r>
                    </a:p>
                  </a:txBody>
                  <a:tcPr marL="0" marR="0" marT="0" marB="0" anchor="b">
                    <a:solidFill>
                      <a:schemeClr val="accent3">
                        <a:lumMod val="40000"/>
                        <a:lumOff val="60000"/>
                      </a:schemeClr>
                    </a:solidFill>
                  </a:tcPr>
                </a:tc>
                <a:tc>
                  <a:txBody>
                    <a:bodyPr/>
                    <a:lstStyle/>
                    <a:p>
                      <a:pPr algn="ctr" fontAlgn="b"/>
                      <a:endParaRPr lang="en-US" sz="2000" b="1" i="0" u="none" strike="noStrike" baseline="0" dirty="0">
                        <a:solidFill>
                          <a:srgbClr val="C00000"/>
                        </a:solidFill>
                        <a:latin typeface="Arial"/>
                      </a:endParaRPr>
                    </a:p>
                  </a:txBody>
                  <a:tcPr marL="0" marR="0" marT="0" marB="0" anchor="b">
                    <a:solidFill>
                      <a:schemeClr val="accent3">
                        <a:lumMod val="40000"/>
                        <a:lumOff val="60000"/>
                      </a:schemeClr>
                    </a:solidFill>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z="3600" dirty="0" smtClean="0"/>
              <a:t>97,000- Lb </a:t>
            </a:r>
            <a:r>
              <a:rPr lang="en-US" sz="3600" dirty="0" smtClean="0"/>
              <a:t>3S3 Compared to 71,000 Base</a:t>
            </a:r>
            <a:endParaRPr lang="en-US" sz="3600" dirty="0" smtClean="0"/>
          </a:p>
        </p:txBody>
      </p:sp>
      <p:graphicFrame>
        <p:nvGraphicFramePr>
          <p:cNvPr id="4" name="Table 3"/>
          <p:cNvGraphicFramePr>
            <a:graphicFrameLocks noGrp="1"/>
          </p:cNvGraphicFramePr>
          <p:nvPr/>
        </p:nvGraphicFramePr>
        <p:xfrm>
          <a:off x="762000" y="1371598"/>
          <a:ext cx="7696200" cy="4613653"/>
        </p:xfrm>
        <a:graphic>
          <a:graphicData uri="http://schemas.openxmlformats.org/drawingml/2006/table">
            <a:tbl>
              <a:tblPr/>
              <a:tblGrid>
                <a:gridCol w="2615566"/>
                <a:gridCol w="1261077"/>
                <a:gridCol w="1261077"/>
                <a:gridCol w="1639918"/>
                <a:gridCol w="918562"/>
              </a:tblGrid>
              <a:tr h="567951">
                <a:tc gridSpan="3">
                  <a:txBody>
                    <a:bodyPr/>
                    <a:lstStyle/>
                    <a:p>
                      <a:pPr algn="l" fontAlgn="b"/>
                      <a:r>
                        <a:rPr lang="en-US" sz="2000" b="1" i="0" u="none" strike="noStrike" baseline="0" dirty="0">
                          <a:solidFill>
                            <a:srgbClr val="000000"/>
                          </a:solidFill>
                          <a:latin typeface="Arial"/>
                        </a:rPr>
                        <a:t>   Results:  Estimated Pavement Costs</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2F2F2"/>
                    </a:solidFill>
                  </a:tcPr>
                </a:tc>
                <a:tc hMerge="1">
                  <a:txBody>
                    <a:bodyPr/>
                    <a:lstStyle/>
                    <a:p>
                      <a:endParaRPr lang="en-US"/>
                    </a:p>
                  </a:txBody>
                  <a:tcPr/>
                </a:tc>
                <a:tc hMerge="1">
                  <a:txBody>
                    <a:bodyPr/>
                    <a:lstStyle/>
                    <a:p>
                      <a:endParaRPr lang="en-US"/>
                    </a:p>
                  </a:txBody>
                  <a:tcPr/>
                </a:tc>
                <a:tc>
                  <a:txBody>
                    <a:bodyPr/>
                    <a:lstStyle/>
                    <a:p>
                      <a:pPr algn="ctr" fontAlgn="b"/>
                      <a:r>
                        <a:rPr lang="en-US" sz="2000" b="1" i="0" u="none" strike="noStrike" baseline="0">
                          <a:solidFill>
                            <a:srgbClr val="000000"/>
                          </a:solidFill>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en-US" sz="2000" b="1"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r>
              <a:tr h="567951">
                <a:tc>
                  <a:txBody>
                    <a:bodyPr/>
                    <a:lstStyle/>
                    <a:p>
                      <a:pPr algn="l" fontAlgn="b"/>
                      <a:r>
                        <a:rPr lang="en-US" sz="2000" b="0" i="0" u="none" strike="noStrike" baseline="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ctr" fontAlgn="b"/>
                      <a:r>
                        <a:rPr lang="en-US" sz="2000" b="0" i="0" u="sng" strike="noStrike" baseline="0">
                          <a:solidFill>
                            <a:srgbClr val="000000"/>
                          </a:solidFill>
                          <a:latin typeface="Arial"/>
                        </a:rPr>
                        <a:t> </a:t>
                      </a:r>
                    </a:p>
                  </a:txBody>
                  <a:tcPr marL="0" marR="0" marT="0" marB="0" anchor="b">
                    <a:lnL>
                      <a:noFill/>
                    </a:lnL>
                    <a:lnR>
                      <a:noFill/>
                    </a:lnR>
                    <a:lnT>
                      <a:noFill/>
                    </a:lnT>
                    <a:lnB>
                      <a:noFill/>
                    </a:lnB>
                    <a:solidFill>
                      <a:srgbClr val="F2F2F2"/>
                    </a:solidFill>
                  </a:tcPr>
                </a:tc>
                <a:tc>
                  <a:txBody>
                    <a:bodyPr/>
                    <a:lstStyle/>
                    <a:p>
                      <a:pPr algn="l" fontAlgn="b"/>
                      <a:r>
                        <a:rPr lang="en-US" sz="2000" b="0" i="0" u="none" strike="noStrike" baseline="0">
                          <a:solidFill>
                            <a:srgbClr val="000000"/>
                          </a:solidFill>
                          <a:latin typeface="Calibri"/>
                        </a:rPr>
                        <a:t> </a:t>
                      </a:r>
                    </a:p>
                  </a:txBody>
                  <a:tcPr marL="0" marR="0" marT="0" marB="0" anchor="b">
                    <a:lnL>
                      <a:noFill/>
                    </a:lnL>
                    <a:lnR>
                      <a:noFill/>
                    </a:lnR>
                    <a:lnT>
                      <a:noFill/>
                    </a:lnT>
                    <a:lnB>
                      <a:noFill/>
                    </a:lnB>
                    <a:solidFill>
                      <a:srgbClr val="F2F2F2"/>
                    </a:solidFill>
                  </a:tcPr>
                </a:tc>
                <a:tc>
                  <a:txBody>
                    <a:bodyPr/>
                    <a:lstStyle/>
                    <a:p>
                      <a:pPr algn="l" fontAlgn="b"/>
                      <a:r>
                        <a:rPr lang="en-US" sz="2000" b="0" i="0" u="none" strike="noStrike" baseline="0">
                          <a:solidFill>
                            <a:srgbClr val="000000"/>
                          </a:solidFill>
                          <a:latin typeface="Calibri"/>
                        </a:rPr>
                        <a:t> </a:t>
                      </a:r>
                    </a:p>
                  </a:txBody>
                  <a:tcPr marL="0" marR="0" marT="0" marB="0" anchor="b">
                    <a:lnL>
                      <a:noFill/>
                    </a:lnL>
                    <a:lnR>
                      <a:noFill/>
                    </a:lnR>
                    <a:lnT>
                      <a:noFill/>
                    </a:lnT>
                    <a:lnB>
                      <a:noFill/>
                    </a:lnB>
                    <a:solidFill>
                      <a:srgbClr val="F2F2F2"/>
                    </a:solidFill>
                  </a:tcPr>
                </a:tc>
                <a:tc>
                  <a:txBody>
                    <a:bodyPr/>
                    <a:lstStyle/>
                    <a:p>
                      <a:pPr algn="l" fontAlgn="b"/>
                      <a:r>
                        <a:rPr lang="en-US" sz="2000" b="0" i="0" u="none" strike="noStrike" baseline="0">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567951">
                <a:tc>
                  <a:txBody>
                    <a:bodyPr/>
                    <a:lstStyle/>
                    <a:p>
                      <a:pPr algn="ctr" fontAlgn="b"/>
                      <a:r>
                        <a:rPr lang="en-US" sz="2000" b="0" i="0" u="sng" strike="noStrike" baseline="0">
                          <a:solidFill>
                            <a:srgbClr val="000000"/>
                          </a:solidFill>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baseline="0">
                          <a:solidFill>
                            <a:srgbClr val="000000"/>
                          </a:solidFill>
                          <a:latin typeface="Arial"/>
                        </a:rPr>
                        <a:t>Miles</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baseline="0">
                          <a:solidFill>
                            <a:srgbClr val="000000"/>
                          </a:solidFill>
                          <a:latin typeface="Arial"/>
                        </a:rPr>
                        <a:t>$ / Mile</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baseline="0">
                          <a:solidFill>
                            <a:srgbClr val="000000"/>
                          </a:solidFill>
                          <a:latin typeface="Arial"/>
                        </a:rPr>
                        <a:t>Pavement Cost</a:t>
                      </a:r>
                    </a:p>
                  </a:txBody>
                  <a:tcPr marL="0" marR="0" marT="0" marB="0" anchor="b">
                    <a:lnL>
                      <a:noFill/>
                    </a:lnL>
                    <a:lnR>
                      <a:noFill/>
                    </a:lnR>
                    <a:lnT>
                      <a:noFill/>
                    </a:lnT>
                    <a:lnB>
                      <a:noFill/>
                    </a:lnB>
                    <a:solidFill>
                      <a:srgbClr val="EAF1DD"/>
                    </a:solidFill>
                  </a:tcPr>
                </a:tc>
                <a:tc>
                  <a:txBody>
                    <a:bodyPr/>
                    <a:lstStyle/>
                    <a:p>
                      <a:pPr algn="l" fontAlgn="b"/>
                      <a:r>
                        <a:rPr lang="en-US" sz="2000" b="0" i="0" u="none" strike="noStrike" baseline="0">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567951">
                <a:tc>
                  <a:txBody>
                    <a:bodyPr/>
                    <a:lstStyle/>
                    <a:p>
                      <a:pPr algn="r" fontAlgn="b"/>
                      <a:r>
                        <a:rPr lang="en-US" sz="2000" b="1" i="0" u="none" strike="noStrike" baseline="0">
                          <a:solidFill>
                            <a:srgbClr val="000000"/>
                          </a:solidFill>
                          <a:latin typeface="Arial"/>
                        </a:rPr>
                        <a:t>Interstate Highway</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baseline="0">
                          <a:solidFill>
                            <a:srgbClr val="C00000"/>
                          </a:solidFill>
                          <a:latin typeface="Arial"/>
                        </a:rPr>
                        <a:t>85</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baseline="0">
                          <a:solidFill>
                            <a:srgbClr val="000000"/>
                          </a:solidFill>
                          <a:latin typeface="Arial"/>
                        </a:rPr>
                        <a:t>$0.2044 </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baseline="0">
                          <a:solidFill>
                            <a:srgbClr val="000000"/>
                          </a:solidFill>
                          <a:latin typeface="Arial"/>
                        </a:rPr>
                        <a:t>$17.37 </a:t>
                      </a:r>
                    </a:p>
                  </a:txBody>
                  <a:tcPr marL="0" marR="0" marT="0" marB="0" anchor="b">
                    <a:lnL>
                      <a:noFill/>
                    </a:lnL>
                    <a:lnR>
                      <a:noFill/>
                    </a:lnR>
                    <a:lnT>
                      <a:noFill/>
                    </a:lnT>
                    <a:lnB>
                      <a:noFill/>
                    </a:lnB>
                    <a:solidFill>
                      <a:srgbClr val="EAF1DD"/>
                    </a:solidFill>
                  </a:tcPr>
                </a:tc>
                <a:tc>
                  <a:txBody>
                    <a:bodyPr/>
                    <a:lstStyle/>
                    <a:p>
                      <a:pPr algn="l" fontAlgn="b"/>
                      <a:r>
                        <a:rPr lang="en-US" sz="2000" b="0"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567951">
                <a:tc>
                  <a:txBody>
                    <a:bodyPr/>
                    <a:lstStyle/>
                    <a:p>
                      <a:pPr algn="r" fontAlgn="b"/>
                      <a:r>
                        <a:rPr lang="en-US" sz="2000" b="1" i="0" u="none" strike="noStrike" baseline="0">
                          <a:solidFill>
                            <a:srgbClr val="000000"/>
                          </a:solidFill>
                          <a:latin typeface="Arial"/>
                        </a:rPr>
                        <a:t>State Highway</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baseline="0">
                          <a:solidFill>
                            <a:srgbClr val="C00000"/>
                          </a:solidFill>
                          <a:latin typeface="Arial"/>
                        </a:rPr>
                        <a:t>12</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baseline="0">
                          <a:solidFill>
                            <a:srgbClr val="000000"/>
                          </a:solidFill>
                          <a:latin typeface="Arial"/>
                        </a:rPr>
                        <a:t>$0.3946 </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baseline="0">
                          <a:solidFill>
                            <a:srgbClr val="000000"/>
                          </a:solidFill>
                          <a:latin typeface="Arial"/>
                        </a:rPr>
                        <a:t>$4.73 </a:t>
                      </a:r>
                    </a:p>
                  </a:txBody>
                  <a:tcPr marL="0" marR="0" marT="0" marB="0" anchor="b">
                    <a:lnL>
                      <a:noFill/>
                    </a:lnL>
                    <a:lnR>
                      <a:noFill/>
                    </a:lnR>
                    <a:lnT>
                      <a:noFill/>
                    </a:lnT>
                    <a:lnB>
                      <a:noFill/>
                    </a:lnB>
                    <a:solidFill>
                      <a:srgbClr val="EAF1DD"/>
                    </a:solidFill>
                  </a:tcPr>
                </a:tc>
                <a:tc>
                  <a:txBody>
                    <a:bodyPr/>
                    <a:lstStyle/>
                    <a:p>
                      <a:pPr algn="l" fontAlgn="b"/>
                      <a:r>
                        <a:rPr lang="en-US" sz="2000" b="0"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567951">
                <a:tc>
                  <a:txBody>
                    <a:bodyPr/>
                    <a:lstStyle/>
                    <a:p>
                      <a:pPr algn="r" fontAlgn="b"/>
                      <a:r>
                        <a:rPr lang="en-US" sz="2000" b="1" i="0" u="none" strike="noStrike" baseline="0">
                          <a:solidFill>
                            <a:srgbClr val="000000"/>
                          </a:solidFill>
                          <a:latin typeface="Arial"/>
                        </a:rPr>
                        <a:t>County / Local Road</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baseline="0">
                          <a:solidFill>
                            <a:srgbClr val="C00000"/>
                          </a:solidFill>
                          <a:latin typeface="Arial"/>
                        </a:rPr>
                        <a:t>3</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r" fontAlgn="b"/>
                      <a:r>
                        <a:rPr lang="en-US" sz="2000" b="1" i="0" u="none" strike="noStrike" baseline="0">
                          <a:solidFill>
                            <a:srgbClr val="000000"/>
                          </a:solidFill>
                          <a:latin typeface="Arial"/>
                        </a:rPr>
                        <a:t>$0.8435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r" fontAlgn="b"/>
                      <a:r>
                        <a:rPr lang="en-US" sz="2000" b="1" i="0" u="none" strike="noStrike" baseline="0">
                          <a:solidFill>
                            <a:srgbClr val="000000"/>
                          </a:solidFill>
                          <a:latin typeface="Arial"/>
                        </a:rPr>
                        <a:t>$2.53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l" fontAlgn="b"/>
                      <a:r>
                        <a:rPr lang="en-US" sz="2000" b="0"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567951">
                <a:tc>
                  <a:txBody>
                    <a:bodyPr/>
                    <a:lstStyle/>
                    <a:p>
                      <a:pPr algn="r" fontAlgn="b"/>
                      <a:r>
                        <a:rPr lang="en-US" sz="2000" b="1" i="0" u="none" strike="noStrike" baseline="0">
                          <a:solidFill>
                            <a:srgbClr val="000000"/>
                          </a:solidFill>
                          <a:latin typeface="Arial"/>
                        </a:rPr>
                        <a:t>Total</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baseline="0">
                          <a:solidFill>
                            <a:srgbClr val="C00000"/>
                          </a:solidFill>
                          <a:latin typeface="Arial"/>
                        </a:rPr>
                        <a:t>100</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US" sz="2000" b="1" i="0" u="none" strike="noStrike" baseline="0">
                          <a:solidFill>
                            <a:srgbClr val="C00000"/>
                          </a:solidFill>
                          <a:latin typeface="Arial"/>
                        </a:rPr>
                        <a:t>$0.2464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US" sz="2000" b="1" i="0" u="none" strike="noStrike" baseline="0" dirty="0">
                          <a:solidFill>
                            <a:srgbClr val="C00000"/>
                          </a:solidFill>
                          <a:latin typeface="Arial"/>
                        </a:rPr>
                        <a:t>$24.64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l" fontAlgn="b"/>
                      <a:r>
                        <a:rPr lang="en-US" sz="2000" b="0" i="0" u="none" strike="noStrike" baseline="0" dirty="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596347">
                <a:tc>
                  <a:txBody>
                    <a:bodyPr/>
                    <a:lstStyle/>
                    <a:p>
                      <a:pPr algn="l" fontAlgn="b"/>
                      <a:r>
                        <a:rPr lang="en-US" sz="2000" b="0" i="0" u="none" strike="noStrike" baseline="0">
                          <a:solidFill>
                            <a:srgbClr val="000000"/>
                          </a:solidFill>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baseline="0" dirty="0">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baseline="0" dirty="0">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baseline="0">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baseline="0" dirty="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Origin</a:t>
            </a:r>
            <a:endParaRPr lang="en-US" dirty="0"/>
          </a:p>
        </p:txBody>
      </p:sp>
      <p:sp>
        <p:nvSpPr>
          <p:cNvPr id="3" name="Content Placeholder 2"/>
          <p:cNvSpPr>
            <a:spLocks noGrp="1"/>
          </p:cNvSpPr>
          <p:nvPr>
            <p:ph idx="1"/>
          </p:nvPr>
        </p:nvSpPr>
        <p:spPr>
          <a:xfrm>
            <a:off x="304800" y="1295400"/>
            <a:ext cx="8458200" cy="4830763"/>
          </a:xfrm>
        </p:spPr>
        <p:txBody>
          <a:bodyPr/>
          <a:lstStyle/>
          <a:p>
            <a:r>
              <a:rPr lang="en-US" dirty="0" smtClean="0"/>
              <a:t>FHWA Need: Easy-to-Use Pavement Damage Assessment Tool</a:t>
            </a:r>
          </a:p>
          <a:p>
            <a:r>
              <a:rPr lang="en-US" dirty="0" smtClean="0"/>
              <a:t>Needed Alternative to ESALs</a:t>
            </a:r>
          </a:p>
          <a:p>
            <a:r>
              <a:rPr lang="en-US" dirty="0" smtClean="0"/>
              <a:t>Joint Research Project of FHWA’s Offices of Policy and Freight Management and Operations</a:t>
            </a:r>
          </a:p>
          <a:p>
            <a:r>
              <a:rPr lang="en-US" dirty="0" err="1" smtClean="0"/>
              <a:t>PaveDAT</a:t>
            </a:r>
            <a:r>
              <a:rPr lang="en-US" dirty="0" smtClean="0"/>
              <a:t>: Simplified Version of NAPCOM (National Pavement Cost Model)</a:t>
            </a:r>
          </a:p>
          <a:p>
            <a:endParaRPr lang="en-US" sz="2400" dirty="0" smtClean="0"/>
          </a:p>
          <a:p>
            <a:pPr lvl="1"/>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z="3600" dirty="0" smtClean="0"/>
              <a:t>88,000- </a:t>
            </a:r>
            <a:r>
              <a:rPr lang="en-US" sz="3600" dirty="0" smtClean="0"/>
              <a:t>Lb </a:t>
            </a:r>
            <a:r>
              <a:rPr lang="en-US" sz="3600" dirty="0" smtClean="0"/>
              <a:t>3S2 Compared to 71,000 Base</a:t>
            </a:r>
            <a:endParaRPr lang="en-US" sz="3600" dirty="0" smtClean="0"/>
          </a:p>
        </p:txBody>
      </p:sp>
      <p:graphicFrame>
        <p:nvGraphicFramePr>
          <p:cNvPr id="5" name="Table 4"/>
          <p:cNvGraphicFramePr>
            <a:graphicFrameLocks noGrp="1"/>
          </p:cNvGraphicFramePr>
          <p:nvPr/>
        </p:nvGraphicFramePr>
        <p:xfrm>
          <a:off x="838199" y="1447798"/>
          <a:ext cx="7467602" cy="4813853"/>
        </p:xfrm>
        <a:graphic>
          <a:graphicData uri="http://schemas.openxmlformats.org/drawingml/2006/table">
            <a:tbl>
              <a:tblPr/>
              <a:tblGrid>
                <a:gridCol w="2537877"/>
                <a:gridCol w="1223619"/>
                <a:gridCol w="1223619"/>
                <a:gridCol w="1591209"/>
                <a:gridCol w="891278"/>
              </a:tblGrid>
              <a:tr h="596348">
                <a:tc gridSpan="3">
                  <a:txBody>
                    <a:bodyPr/>
                    <a:lstStyle/>
                    <a:p>
                      <a:pPr algn="l" fontAlgn="b"/>
                      <a:r>
                        <a:rPr lang="en-US" sz="2000" b="1" i="0" u="none" strike="noStrike" baseline="0" dirty="0">
                          <a:solidFill>
                            <a:srgbClr val="000000"/>
                          </a:solidFill>
                          <a:latin typeface="Arial"/>
                        </a:rPr>
                        <a:t>   Results:  Estimated Pavement Costs</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2F2F2"/>
                    </a:solidFill>
                  </a:tcPr>
                </a:tc>
                <a:tc hMerge="1">
                  <a:txBody>
                    <a:bodyPr/>
                    <a:lstStyle/>
                    <a:p>
                      <a:endParaRPr lang="en-US"/>
                    </a:p>
                  </a:txBody>
                  <a:tcPr/>
                </a:tc>
                <a:tc hMerge="1">
                  <a:txBody>
                    <a:bodyPr/>
                    <a:lstStyle/>
                    <a:p>
                      <a:endParaRPr lang="en-US"/>
                    </a:p>
                  </a:txBody>
                  <a:tcPr/>
                </a:tc>
                <a:tc>
                  <a:txBody>
                    <a:bodyPr/>
                    <a:lstStyle/>
                    <a:p>
                      <a:pPr algn="ctr" fontAlgn="b"/>
                      <a:r>
                        <a:rPr lang="en-US" sz="2000" b="1" i="0" u="none" strike="noStrike" baseline="0">
                          <a:solidFill>
                            <a:srgbClr val="000000"/>
                          </a:solidFill>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en-US" sz="2000" b="1"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r>
              <a:tr h="596348">
                <a:tc>
                  <a:txBody>
                    <a:bodyPr/>
                    <a:lstStyle/>
                    <a:p>
                      <a:pPr algn="l" fontAlgn="b"/>
                      <a:r>
                        <a:rPr lang="en-US" sz="2000" b="0" i="0" u="none" strike="noStrike" baseline="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ctr" fontAlgn="b"/>
                      <a:r>
                        <a:rPr lang="en-US" sz="2000" b="0" i="0" u="sng" strike="noStrike" baseline="0">
                          <a:solidFill>
                            <a:srgbClr val="000000"/>
                          </a:solidFill>
                          <a:latin typeface="Arial"/>
                        </a:rPr>
                        <a:t> </a:t>
                      </a:r>
                    </a:p>
                  </a:txBody>
                  <a:tcPr marL="0" marR="0" marT="0" marB="0" anchor="b">
                    <a:lnL>
                      <a:noFill/>
                    </a:lnL>
                    <a:lnR>
                      <a:noFill/>
                    </a:lnR>
                    <a:lnT>
                      <a:noFill/>
                    </a:lnT>
                    <a:lnB>
                      <a:noFill/>
                    </a:lnB>
                    <a:solidFill>
                      <a:srgbClr val="F2F2F2"/>
                    </a:solidFill>
                  </a:tcPr>
                </a:tc>
                <a:tc>
                  <a:txBody>
                    <a:bodyPr/>
                    <a:lstStyle/>
                    <a:p>
                      <a:pPr algn="l" fontAlgn="b"/>
                      <a:r>
                        <a:rPr lang="en-US" sz="2000" b="0" i="0" u="none" strike="noStrike" baseline="0">
                          <a:solidFill>
                            <a:srgbClr val="000000"/>
                          </a:solidFill>
                          <a:latin typeface="Calibri"/>
                        </a:rPr>
                        <a:t> </a:t>
                      </a:r>
                    </a:p>
                  </a:txBody>
                  <a:tcPr marL="0" marR="0" marT="0" marB="0" anchor="b">
                    <a:lnL>
                      <a:noFill/>
                    </a:lnL>
                    <a:lnR>
                      <a:noFill/>
                    </a:lnR>
                    <a:lnT>
                      <a:noFill/>
                    </a:lnT>
                    <a:lnB>
                      <a:noFill/>
                    </a:lnB>
                    <a:solidFill>
                      <a:srgbClr val="F2F2F2"/>
                    </a:solidFill>
                  </a:tcPr>
                </a:tc>
                <a:tc>
                  <a:txBody>
                    <a:bodyPr/>
                    <a:lstStyle/>
                    <a:p>
                      <a:pPr algn="l" fontAlgn="b"/>
                      <a:r>
                        <a:rPr lang="en-US" sz="2000" b="0" i="0" u="none" strike="noStrike" baseline="0">
                          <a:solidFill>
                            <a:srgbClr val="000000"/>
                          </a:solidFill>
                          <a:latin typeface="Calibri"/>
                        </a:rPr>
                        <a:t> </a:t>
                      </a:r>
                    </a:p>
                  </a:txBody>
                  <a:tcPr marL="0" marR="0" marT="0" marB="0" anchor="b">
                    <a:lnL>
                      <a:noFill/>
                    </a:lnL>
                    <a:lnR>
                      <a:noFill/>
                    </a:lnR>
                    <a:lnT>
                      <a:noFill/>
                    </a:lnT>
                    <a:lnB>
                      <a:noFill/>
                    </a:lnB>
                    <a:solidFill>
                      <a:srgbClr val="F2F2F2"/>
                    </a:solidFill>
                  </a:tcPr>
                </a:tc>
                <a:tc>
                  <a:txBody>
                    <a:bodyPr/>
                    <a:lstStyle/>
                    <a:p>
                      <a:pPr algn="l" fontAlgn="b"/>
                      <a:r>
                        <a:rPr lang="en-US" sz="2000" b="0" i="0" u="none" strike="noStrike" baseline="0">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596348">
                <a:tc>
                  <a:txBody>
                    <a:bodyPr/>
                    <a:lstStyle/>
                    <a:p>
                      <a:pPr algn="ctr" fontAlgn="b"/>
                      <a:r>
                        <a:rPr lang="en-US" sz="2000" b="0" i="0" u="sng" strike="noStrike" baseline="0">
                          <a:solidFill>
                            <a:srgbClr val="000000"/>
                          </a:solidFill>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baseline="0">
                          <a:solidFill>
                            <a:srgbClr val="000000"/>
                          </a:solidFill>
                          <a:latin typeface="Arial"/>
                        </a:rPr>
                        <a:t>Miles</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baseline="0">
                          <a:solidFill>
                            <a:srgbClr val="000000"/>
                          </a:solidFill>
                          <a:latin typeface="Arial"/>
                        </a:rPr>
                        <a:t>$ / Mile</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baseline="0">
                          <a:solidFill>
                            <a:srgbClr val="000000"/>
                          </a:solidFill>
                          <a:latin typeface="Arial"/>
                        </a:rPr>
                        <a:t>Pavement Cost</a:t>
                      </a:r>
                    </a:p>
                  </a:txBody>
                  <a:tcPr marL="0" marR="0" marT="0" marB="0" anchor="b">
                    <a:lnL>
                      <a:noFill/>
                    </a:lnL>
                    <a:lnR>
                      <a:noFill/>
                    </a:lnR>
                    <a:lnT>
                      <a:noFill/>
                    </a:lnT>
                    <a:lnB>
                      <a:noFill/>
                    </a:lnB>
                    <a:solidFill>
                      <a:srgbClr val="EAF1DD"/>
                    </a:solidFill>
                  </a:tcPr>
                </a:tc>
                <a:tc>
                  <a:txBody>
                    <a:bodyPr/>
                    <a:lstStyle/>
                    <a:p>
                      <a:pPr algn="l" fontAlgn="b"/>
                      <a:r>
                        <a:rPr lang="en-US" sz="2000" b="0" i="0" u="none" strike="noStrike" baseline="0">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596348">
                <a:tc>
                  <a:txBody>
                    <a:bodyPr/>
                    <a:lstStyle/>
                    <a:p>
                      <a:pPr algn="r" fontAlgn="b"/>
                      <a:r>
                        <a:rPr lang="en-US" sz="2000" b="1" i="0" u="none" strike="noStrike" baseline="0">
                          <a:solidFill>
                            <a:srgbClr val="000000"/>
                          </a:solidFill>
                          <a:latin typeface="Arial"/>
                        </a:rPr>
                        <a:t>Interstate Highway</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baseline="0">
                          <a:solidFill>
                            <a:srgbClr val="C00000"/>
                          </a:solidFill>
                          <a:latin typeface="Arial"/>
                        </a:rPr>
                        <a:t>85</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baseline="0">
                          <a:solidFill>
                            <a:srgbClr val="000000"/>
                          </a:solidFill>
                          <a:latin typeface="Arial"/>
                        </a:rPr>
                        <a:t>$0.3494 </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baseline="0">
                          <a:solidFill>
                            <a:srgbClr val="000000"/>
                          </a:solidFill>
                          <a:latin typeface="Arial"/>
                        </a:rPr>
                        <a:t>$29.70 </a:t>
                      </a:r>
                    </a:p>
                  </a:txBody>
                  <a:tcPr marL="0" marR="0" marT="0" marB="0" anchor="b">
                    <a:lnL>
                      <a:noFill/>
                    </a:lnL>
                    <a:lnR>
                      <a:noFill/>
                    </a:lnR>
                    <a:lnT>
                      <a:noFill/>
                    </a:lnT>
                    <a:lnB>
                      <a:noFill/>
                    </a:lnB>
                    <a:solidFill>
                      <a:srgbClr val="EAF1DD"/>
                    </a:solidFill>
                  </a:tcPr>
                </a:tc>
                <a:tc>
                  <a:txBody>
                    <a:bodyPr/>
                    <a:lstStyle/>
                    <a:p>
                      <a:pPr algn="l" fontAlgn="b"/>
                      <a:r>
                        <a:rPr lang="en-US" sz="2000" b="0"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596348">
                <a:tc>
                  <a:txBody>
                    <a:bodyPr/>
                    <a:lstStyle/>
                    <a:p>
                      <a:pPr algn="r" fontAlgn="b"/>
                      <a:r>
                        <a:rPr lang="en-US" sz="2000" b="1" i="0" u="none" strike="noStrike" baseline="0" dirty="0">
                          <a:solidFill>
                            <a:srgbClr val="000000"/>
                          </a:solidFill>
                          <a:latin typeface="Arial"/>
                        </a:rPr>
                        <a:t>State Highway</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baseline="0">
                          <a:solidFill>
                            <a:srgbClr val="C00000"/>
                          </a:solidFill>
                          <a:latin typeface="Arial"/>
                        </a:rPr>
                        <a:t>12</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baseline="0">
                          <a:solidFill>
                            <a:srgbClr val="000000"/>
                          </a:solidFill>
                          <a:latin typeface="Arial"/>
                        </a:rPr>
                        <a:t>$0.5017 </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baseline="0">
                          <a:solidFill>
                            <a:srgbClr val="000000"/>
                          </a:solidFill>
                          <a:latin typeface="Arial"/>
                        </a:rPr>
                        <a:t>$6.02 </a:t>
                      </a:r>
                    </a:p>
                  </a:txBody>
                  <a:tcPr marL="0" marR="0" marT="0" marB="0" anchor="b">
                    <a:lnL>
                      <a:noFill/>
                    </a:lnL>
                    <a:lnR>
                      <a:noFill/>
                    </a:lnR>
                    <a:lnT>
                      <a:noFill/>
                    </a:lnT>
                    <a:lnB>
                      <a:noFill/>
                    </a:lnB>
                    <a:solidFill>
                      <a:srgbClr val="EAF1DD"/>
                    </a:solidFill>
                  </a:tcPr>
                </a:tc>
                <a:tc>
                  <a:txBody>
                    <a:bodyPr/>
                    <a:lstStyle/>
                    <a:p>
                      <a:pPr algn="l" fontAlgn="b"/>
                      <a:r>
                        <a:rPr lang="en-US" sz="2000" b="0"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596348">
                <a:tc>
                  <a:txBody>
                    <a:bodyPr/>
                    <a:lstStyle/>
                    <a:p>
                      <a:pPr algn="r" fontAlgn="b"/>
                      <a:r>
                        <a:rPr lang="en-US" sz="2000" b="1" i="0" u="none" strike="noStrike" baseline="0">
                          <a:solidFill>
                            <a:srgbClr val="000000"/>
                          </a:solidFill>
                          <a:latin typeface="Arial"/>
                        </a:rPr>
                        <a:t>County / Local Road</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baseline="0">
                          <a:solidFill>
                            <a:srgbClr val="C00000"/>
                          </a:solidFill>
                          <a:latin typeface="Arial"/>
                        </a:rPr>
                        <a:t>3</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r" fontAlgn="b"/>
                      <a:r>
                        <a:rPr lang="en-US" sz="2000" b="1" i="0" u="none" strike="noStrike" baseline="0">
                          <a:solidFill>
                            <a:srgbClr val="000000"/>
                          </a:solidFill>
                          <a:latin typeface="Arial"/>
                        </a:rPr>
                        <a:t>$0.8759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r" fontAlgn="b"/>
                      <a:r>
                        <a:rPr lang="en-US" sz="2000" b="1" i="0" u="none" strike="noStrike" baseline="0">
                          <a:solidFill>
                            <a:srgbClr val="000000"/>
                          </a:solidFill>
                          <a:latin typeface="Arial"/>
                        </a:rPr>
                        <a:t>$2.63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l" fontAlgn="b"/>
                      <a:r>
                        <a:rPr lang="en-US" sz="2000" b="0"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596348">
                <a:tc>
                  <a:txBody>
                    <a:bodyPr/>
                    <a:lstStyle/>
                    <a:p>
                      <a:pPr algn="r" fontAlgn="b"/>
                      <a:r>
                        <a:rPr lang="en-US" sz="2000" b="1" i="0" u="none" strike="noStrike" baseline="0">
                          <a:solidFill>
                            <a:srgbClr val="000000"/>
                          </a:solidFill>
                          <a:latin typeface="Arial"/>
                        </a:rPr>
                        <a:t>Total</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baseline="0">
                          <a:solidFill>
                            <a:srgbClr val="C00000"/>
                          </a:solidFill>
                          <a:latin typeface="Arial"/>
                        </a:rPr>
                        <a:t>100</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US" sz="2000" b="1" i="0" u="none" strike="noStrike" baseline="0" dirty="0">
                          <a:solidFill>
                            <a:srgbClr val="C00000"/>
                          </a:solidFill>
                          <a:latin typeface="Arial"/>
                        </a:rPr>
                        <a:t>$0.3835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US" sz="2000" b="1" i="0" u="none" strike="noStrike" baseline="0">
                          <a:solidFill>
                            <a:srgbClr val="C00000"/>
                          </a:solidFill>
                          <a:latin typeface="Arial"/>
                        </a:rPr>
                        <a:t>$38.35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l" fontAlgn="b"/>
                      <a:r>
                        <a:rPr lang="en-US" sz="2000" b="0"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626165">
                <a:tc>
                  <a:txBody>
                    <a:bodyPr/>
                    <a:lstStyle/>
                    <a:p>
                      <a:pPr algn="l" fontAlgn="b"/>
                      <a:r>
                        <a:rPr lang="en-US" sz="2000" b="0" i="0" u="none" strike="noStrike" baseline="0" dirty="0">
                          <a:solidFill>
                            <a:srgbClr val="000000"/>
                          </a:solidFill>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baseline="0">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baseline="0">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baseline="0">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baseline="0" dirty="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z="3600" dirty="0" smtClean="0"/>
              <a:t>80,000- </a:t>
            </a:r>
            <a:r>
              <a:rPr lang="en-US" sz="3600" dirty="0" smtClean="0"/>
              <a:t>Lb </a:t>
            </a:r>
            <a:r>
              <a:rPr lang="en-US" sz="3600" dirty="0" smtClean="0"/>
              <a:t>3S2 Compared to 71,000 Base</a:t>
            </a:r>
            <a:endParaRPr lang="en-US" sz="3600" dirty="0" smtClean="0"/>
          </a:p>
        </p:txBody>
      </p:sp>
      <p:graphicFrame>
        <p:nvGraphicFramePr>
          <p:cNvPr id="7" name="Table 6"/>
          <p:cNvGraphicFramePr>
            <a:graphicFrameLocks noGrp="1"/>
          </p:cNvGraphicFramePr>
          <p:nvPr/>
        </p:nvGraphicFramePr>
        <p:xfrm>
          <a:off x="838199" y="1371598"/>
          <a:ext cx="7467602" cy="4813853"/>
        </p:xfrm>
        <a:graphic>
          <a:graphicData uri="http://schemas.openxmlformats.org/drawingml/2006/table">
            <a:tbl>
              <a:tblPr/>
              <a:tblGrid>
                <a:gridCol w="2537877"/>
                <a:gridCol w="1223619"/>
                <a:gridCol w="1223619"/>
                <a:gridCol w="1591209"/>
                <a:gridCol w="891278"/>
              </a:tblGrid>
              <a:tr h="596348">
                <a:tc gridSpan="3">
                  <a:txBody>
                    <a:bodyPr/>
                    <a:lstStyle/>
                    <a:p>
                      <a:pPr algn="l" fontAlgn="b"/>
                      <a:r>
                        <a:rPr lang="en-US" sz="2000" b="1" i="0" u="none" strike="noStrike" baseline="0" dirty="0">
                          <a:solidFill>
                            <a:srgbClr val="000000"/>
                          </a:solidFill>
                          <a:latin typeface="Arial"/>
                        </a:rPr>
                        <a:t>   Results:  Estimated Pavement Costs</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2F2F2"/>
                    </a:solidFill>
                  </a:tcPr>
                </a:tc>
                <a:tc hMerge="1">
                  <a:txBody>
                    <a:bodyPr/>
                    <a:lstStyle/>
                    <a:p>
                      <a:endParaRPr lang="en-US"/>
                    </a:p>
                  </a:txBody>
                  <a:tcPr/>
                </a:tc>
                <a:tc hMerge="1">
                  <a:txBody>
                    <a:bodyPr/>
                    <a:lstStyle/>
                    <a:p>
                      <a:endParaRPr lang="en-US"/>
                    </a:p>
                  </a:txBody>
                  <a:tcPr/>
                </a:tc>
                <a:tc>
                  <a:txBody>
                    <a:bodyPr/>
                    <a:lstStyle/>
                    <a:p>
                      <a:pPr algn="ctr" fontAlgn="b"/>
                      <a:r>
                        <a:rPr lang="en-US" sz="2000" b="1" i="0" u="none" strike="noStrike" baseline="0">
                          <a:solidFill>
                            <a:srgbClr val="000000"/>
                          </a:solidFill>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en-US" sz="2000" b="1"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r>
              <a:tr h="596348">
                <a:tc>
                  <a:txBody>
                    <a:bodyPr/>
                    <a:lstStyle/>
                    <a:p>
                      <a:pPr algn="l" fontAlgn="b"/>
                      <a:r>
                        <a:rPr lang="en-US" sz="2000" b="0" i="0" u="none" strike="noStrike" baseline="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ctr" fontAlgn="b"/>
                      <a:r>
                        <a:rPr lang="en-US" sz="2000" b="0" i="0" u="sng" strike="noStrike" baseline="0">
                          <a:solidFill>
                            <a:srgbClr val="000000"/>
                          </a:solidFill>
                          <a:latin typeface="Arial"/>
                        </a:rPr>
                        <a:t> </a:t>
                      </a:r>
                    </a:p>
                  </a:txBody>
                  <a:tcPr marL="0" marR="0" marT="0" marB="0" anchor="b">
                    <a:lnL>
                      <a:noFill/>
                    </a:lnL>
                    <a:lnR>
                      <a:noFill/>
                    </a:lnR>
                    <a:lnT>
                      <a:noFill/>
                    </a:lnT>
                    <a:lnB>
                      <a:noFill/>
                    </a:lnB>
                    <a:solidFill>
                      <a:srgbClr val="F2F2F2"/>
                    </a:solidFill>
                  </a:tcPr>
                </a:tc>
                <a:tc>
                  <a:txBody>
                    <a:bodyPr/>
                    <a:lstStyle/>
                    <a:p>
                      <a:pPr algn="l" fontAlgn="b"/>
                      <a:r>
                        <a:rPr lang="en-US" sz="2000" b="0" i="0" u="none" strike="noStrike" baseline="0">
                          <a:solidFill>
                            <a:srgbClr val="000000"/>
                          </a:solidFill>
                          <a:latin typeface="Calibri"/>
                        </a:rPr>
                        <a:t> </a:t>
                      </a:r>
                    </a:p>
                  </a:txBody>
                  <a:tcPr marL="0" marR="0" marT="0" marB="0" anchor="b">
                    <a:lnL>
                      <a:noFill/>
                    </a:lnL>
                    <a:lnR>
                      <a:noFill/>
                    </a:lnR>
                    <a:lnT>
                      <a:noFill/>
                    </a:lnT>
                    <a:lnB>
                      <a:noFill/>
                    </a:lnB>
                    <a:solidFill>
                      <a:srgbClr val="F2F2F2"/>
                    </a:solidFill>
                  </a:tcPr>
                </a:tc>
                <a:tc>
                  <a:txBody>
                    <a:bodyPr/>
                    <a:lstStyle/>
                    <a:p>
                      <a:pPr algn="l" fontAlgn="b"/>
                      <a:r>
                        <a:rPr lang="en-US" sz="2000" b="0" i="0" u="none" strike="noStrike" baseline="0">
                          <a:solidFill>
                            <a:srgbClr val="000000"/>
                          </a:solidFill>
                          <a:latin typeface="Calibri"/>
                        </a:rPr>
                        <a:t> </a:t>
                      </a:r>
                    </a:p>
                  </a:txBody>
                  <a:tcPr marL="0" marR="0" marT="0" marB="0" anchor="b">
                    <a:lnL>
                      <a:noFill/>
                    </a:lnL>
                    <a:lnR>
                      <a:noFill/>
                    </a:lnR>
                    <a:lnT>
                      <a:noFill/>
                    </a:lnT>
                    <a:lnB>
                      <a:noFill/>
                    </a:lnB>
                    <a:solidFill>
                      <a:srgbClr val="F2F2F2"/>
                    </a:solidFill>
                  </a:tcPr>
                </a:tc>
                <a:tc>
                  <a:txBody>
                    <a:bodyPr/>
                    <a:lstStyle/>
                    <a:p>
                      <a:pPr algn="l" fontAlgn="b"/>
                      <a:r>
                        <a:rPr lang="en-US" sz="2000" b="0" i="0" u="none" strike="noStrike" baseline="0">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596348">
                <a:tc>
                  <a:txBody>
                    <a:bodyPr/>
                    <a:lstStyle/>
                    <a:p>
                      <a:pPr algn="ctr" fontAlgn="b"/>
                      <a:r>
                        <a:rPr lang="en-US" sz="2000" b="0" i="0" u="sng" strike="noStrike" baseline="0">
                          <a:solidFill>
                            <a:srgbClr val="000000"/>
                          </a:solidFill>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baseline="0" dirty="0">
                          <a:solidFill>
                            <a:srgbClr val="000000"/>
                          </a:solidFill>
                          <a:latin typeface="Arial"/>
                        </a:rPr>
                        <a:t>Miles</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baseline="0">
                          <a:solidFill>
                            <a:srgbClr val="000000"/>
                          </a:solidFill>
                          <a:latin typeface="Arial"/>
                        </a:rPr>
                        <a:t>$ / Mile</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baseline="0">
                          <a:solidFill>
                            <a:srgbClr val="000000"/>
                          </a:solidFill>
                          <a:latin typeface="Arial"/>
                        </a:rPr>
                        <a:t>Pavement Cost</a:t>
                      </a:r>
                    </a:p>
                  </a:txBody>
                  <a:tcPr marL="0" marR="0" marT="0" marB="0" anchor="b">
                    <a:lnL>
                      <a:noFill/>
                    </a:lnL>
                    <a:lnR>
                      <a:noFill/>
                    </a:lnR>
                    <a:lnT>
                      <a:noFill/>
                    </a:lnT>
                    <a:lnB>
                      <a:noFill/>
                    </a:lnB>
                    <a:solidFill>
                      <a:srgbClr val="EAF1DD"/>
                    </a:solidFill>
                  </a:tcPr>
                </a:tc>
                <a:tc>
                  <a:txBody>
                    <a:bodyPr/>
                    <a:lstStyle/>
                    <a:p>
                      <a:pPr algn="l" fontAlgn="b"/>
                      <a:r>
                        <a:rPr lang="en-US" sz="2000" b="0" i="0" u="none" strike="noStrike" baseline="0">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596348">
                <a:tc>
                  <a:txBody>
                    <a:bodyPr/>
                    <a:lstStyle/>
                    <a:p>
                      <a:pPr algn="r" fontAlgn="b"/>
                      <a:r>
                        <a:rPr lang="en-US" sz="2000" b="1" i="0" u="none" strike="noStrike" baseline="0">
                          <a:solidFill>
                            <a:srgbClr val="000000"/>
                          </a:solidFill>
                          <a:latin typeface="Arial"/>
                        </a:rPr>
                        <a:t>Interstate Highway</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baseline="0">
                          <a:solidFill>
                            <a:srgbClr val="C00000"/>
                          </a:solidFill>
                          <a:latin typeface="Arial"/>
                        </a:rPr>
                        <a:t>85</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baseline="0">
                          <a:solidFill>
                            <a:srgbClr val="000000"/>
                          </a:solidFill>
                          <a:latin typeface="Arial"/>
                        </a:rPr>
                        <a:t>$0.1344 </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baseline="0">
                          <a:solidFill>
                            <a:srgbClr val="000000"/>
                          </a:solidFill>
                          <a:latin typeface="Arial"/>
                        </a:rPr>
                        <a:t>$11.43 </a:t>
                      </a:r>
                    </a:p>
                  </a:txBody>
                  <a:tcPr marL="0" marR="0" marT="0" marB="0" anchor="b">
                    <a:lnL>
                      <a:noFill/>
                    </a:lnL>
                    <a:lnR>
                      <a:noFill/>
                    </a:lnR>
                    <a:lnT>
                      <a:noFill/>
                    </a:lnT>
                    <a:lnB>
                      <a:noFill/>
                    </a:lnB>
                    <a:solidFill>
                      <a:srgbClr val="EAF1DD"/>
                    </a:solidFill>
                  </a:tcPr>
                </a:tc>
                <a:tc>
                  <a:txBody>
                    <a:bodyPr/>
                    <a:lstStyle/>
                    <a:p>
                      <a:pPr algn="l" fontAlgn="b"/>
                      <a:r>
                        <a:rPr lang="en-US" sz="2000" b="0"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596348">
                <a:tc>
                  <a:txBody>
                    <a:bodyPr/>
                    <a:lstStyle/>
                    <a:p>
                      <a:pPr algn="r" fontAlgn="b"/>
                      <a:r>
                        <a:rPr lang="en-US" sz="2000" b="1" i="0" u="none" strike="noStrike" baseline="0">
                          <a:solidFill>
                            <a:srgbClr val="000000"/>
                          </a:solidFill>
                          <a:latin typeface="Arial"/>
                        </a:rPr>
                        <a:t>State Highway</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baseline="0">
                          <a:solidFill>
                            <a:srgbClr val="C00000"/>
                          </a:solidFill>
                          <a:latin typeface="Arial"/>
                        </a:rPr>
                        <a:t>12</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baseline="0">
                          <a:solidFill>
                            <a:srgbClr val="000000"/>
                          </a:solidFill>
                          <a:latin typeface="Arial"/>
                        </a:rPr>
                        <a:t>$0.2035 </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baseline="0">
                          <a:solidFill>
                            <a:srgbClr val="000000"/>
                          </a:solidFill>
                          <a:latin typeface="Arial"/>
                        </a:rPr>
                        <a:t>$2.44 </a:t>
                      </a:r>
                    </a:p>
                  </a:txBody>
                  <a:tcPr marL="0" marR="0" marT="0" marB="0" anchor="b">
                    <a:lnL>
                      <a:noFill/>
                    </a:lnL>
                    <a:lnR>
                      <a:noFill/>
                    </a:lnR>
                    <a:lnT>
                      <a:noFill/>
                    </a:lnT>
                    <a:lnB>
                      <a:noFill/>
                    </a:lnB>
                    <a:solidFill>
                      <a:srgbClr val="EAF1DD"/>
                    </a:solidFill>
                  </a:tcPr>
                </a:tc>
                <a:tc>
                  <a:txBody>
                    <a:bodyPr/>
                    <a:lstStyle/>
                    <a:p>
                      <a:pPr algn="l" fontAlgn="b"/>
                      <a:r>
                        <a:rPr lang="en-US" sz="2000" b="0"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596348">
                <a:tc>
                  <a:txBody>
                    <a:bodyPr/>
                    <a:lstStyle/>
                    <a:p>
                      <a:pPr algn="r" fontAlgn="b"/>
                      <a:r>
                        <a:rPr lang="en-US" sz="2000" b="1" i="0" u="none" strike="noStrike" baseline="0">
                          <a:solidFill>
                            <a:srgbClr val="000000"/>
                          </a:solidFill>
                          <a:latin typeface="Arial"/>
                        </a:rPr>
                        <a:t>County / Local Road</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baseline="0">
                          <a:solidFill>
                            <a:srgbClr val="C00000"/>
                          </a:solidFill>
                          <a:latin typeface="Arial"/>
                        </a:rPr>
                        <a:t>3</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r" fontAlgn="b"/>
                      <a:r>
                        <a:rPr lang="en-US" sz="2000" b="1" i="0" u="none" strike="noStrike" baseline="0">
                          <a:solidFill>
                            <a:srgbClr val="000000"/>
                          </a:solidFill>
                          <a:latin typeface="Arial"/>
                        </a:rPr>
                        <a:t>$0.3723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r" fontAlgn="b"/>
                      <a:r>
                        <a:rPr lang="en-US" sz="2000" b="1" i="0" u="none" strike="noStrike" baseline="0">
                          <a:solidFill>
                            <a:srgbClr val="000000"/>
                          </a:solidFill>
                          <a:latin typeface="Arial"/>
                        </a:rPr>
                        <a:t>$1.12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l" fontAlgn="b"/>
                      <a:r>
                        <a:rPr lang="en-US" sz="2000" b="0"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596348">
                <a:tc>
                  <a:txBody>
                    <a:bodyPr/>
                    <a:lstStyle/>
                    <a:p>
                      <a:pPr algn="r" fontAlgn="b"/>
                      <a:r>
                        <a:rPr lang="en-US" sz="2000" b="1" i="0" u="none" strike="noStrike" baseline="0">
                          <a:solidFill>
                            <a:srgbClr val="000000"/>
                          </a:solidFill>
                          <a:latin typeface="Arial"/>
                        </a:rPr>
                        <a:t>Total</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baseline="0">
                          <a:solidFill>
                            <a:srgbClr val="C00000"/>
                          </a:solidFill>
                          <a:latin typeface="Arial"/>
                        </a:rPr>
                        <a:t>100</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US" sz="2000" b="1" i="0" u="none" strike="noStrike" baseline="0">
                          <a:solidFill>
                            <a:srgbClr val="C00000"/>
                          </a:solidFill>
                          <a:latin typeface="Arial"/>
                        </a:rPr>
                        <a:t>$0.1499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US" sz="2000" b="1" i="0" u="none" strike="noStrike" baseline="0">
                          <a:solidFill>
                            <a:srgbClr val="C00000"/>
                          </a:solidFill>
                          <a:latin typeface="Arial"/>
                        </a:rPr>
                        <a:t>$14.99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l" fontAlgn="b"/>
                      <a:r>
                        <a:rPr lang="en-US" sz="2000" b="0"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626165">
                <a:tc>
                  <a:txBody>
                    <a:bodyPr/>
                    <a:lstStyle/>
                    <a:p>
                      <a:pPr algn="l" fontAlgn="b"/>
                      <a:r>
                        <a:rPr lang="en-US" sz="2000" b="0" i="0" u="none" strike="noStrike" baseline="0" dirty="0">
                          <a:solidFill>
                            <a:srgbClr val="000000"/>
                          </a:solidFill>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baseline="0" dirty="0">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baseline="0">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baseline="0" dirty="0">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baseline="0" dirty="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sz="3600" dirty="0" smtClean="0"/>
              <a:t>Overview of Underlying Elements</a:t>
            </a:r>
          </a:p>
        </p:txBody>
      </p:sp>
      <p:sp>
        <p:nvSpPr>
          <p:cNvPr id="3075" name="Content Placeholder 2"/>
          <p:cNvSpPr>
            <a:spLocks noGrp="1"/>
          </p:cNvSpPr>
          <p:nvPr>
            <p:ph idx="1"/>
          </p:nvPr>
        </p:nvSpPr>
        <p:spPr/>
        <p:txBody>
          <a:bodyPr/>
          <a:lstStyle/>
          <a:p>
            <a:pPr eaLnBrk="1" hangingPunct="1"/>
            <a:r>
              <a:rPr lang="en-US" dirty="0" smtClean="0">
                <a:solidFill>
                  <a:srgbClr val="C00000"/>
                </a:solidFill>
              </a:rPr>
              <a:t>Load Equivalence Factors (LEFs) based on thousands of runs of latest pavement models</a:t>
            </a:r>
          </a:p>
          <a:p>
            <a:pPr eaLnBrk="1" hangingPunct="1"/>
            <a:r>
              <a:rPr lang="en-US" dirty="0" smtClean="0"/>
              <a:t>Weight data for vehicle fleet comes from millions of WIM observations</a:t>
            </a:r>
          </a:p>
          <a:p>
            <a:pPr eaLnBrk="1" hangingPunct="1"/>
            <a:r>
              <a:rPr lang="en-US" dirty="0" smtClean="0"/>
              <a:t>Costs per mile based on national current pavement expenditures per truck mile</a:t>
            </a:r>
          </a:p>
          <a:p>
            <a:pPr eaLnBrk="1" hangingPunct="1"/>
            <a:r>
              <a:rPr lang="en-US" dirty="0" smtClean="0"/>
              <a:t>Load-related share of pavement costs based on recent state cost-allocation studies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sz="3600" dirty="0" smtClean="0"/>
              <a:t>Load Equivalence Factor Example</a:t>
            </a:r>
          </a:p>
        </p:txBody>
      </p:sp>
      <p:graphicFrame>
        <p:nvGraphicFramePr>
          <p:cNvPr id="4" name="Table 3"/>
          <p:cNvGraphicFramePr>
            <a:graphicFrameLocks noGrp="1"/>
          </p:cNvGraphicFramePr>
          <p:nvPr/>
        </p:nvGraphicFramePr>
        <p:xfrm>
          <a:off x="762000" y="1600199"/>
          <a:ext cx="6934199" cy="1121664"/>
        </p:xfrm>
        <a:graphic>
          <a:graphicData uri="http://schemas.openxmlformats.org/drawingml/2006/table">
            <a:tbl>
              <a:tblPr firstRow="1" bandRow="1">
                <a:tableStyleId>{5C22544A-7EE6-4342-B048-85BDC9FD1C3A}</a:tableStyleId>
              </a:tblPr>
              <a:tblGrid>
                <a:gridCol w="936259"/>
                <a:gridCol w="1199588"/>
                <a:gridCol w="1199588"/>
                <a:gridCol w="1199588"/>
                <a:gridCol w="1199588"/>
                <a:gridCol w="1199588"/>
              </a:tblGrid>
              <a:tr h="265646">
                <a:tc gridSpan="6">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b="1" dirty="0" smtClean="0">
                          <a:solidFill>
                            <a:schemeClr val="tx1"/>
                          </a:solidFill>
                        </a:rPr>
                        <a:t>Distress Levels at 18,000 and 20,000 Trucks per Day</a:t>
                      </a:r>
                    </a:p>
                  </a:txBody>
                  <a:tcPr marL="68580" marR="68580" marT="0" marB="0" anchor="b">
                    <a:noFill/>
                  </a:tcPr>
                </a:tc>
                <a:tc hMerge="1">
                  <a:txBody>
                    <a:bodyPr/>
                    <a:lstStyle/>
                    <a:p>
                      <a:pPr marL="0" marR="0" algn="r">
                        <a:lnSpc>
                          <a:spcPct val="115000"/>
                        </a:lnSpc>
                        <a:spcBef>
                          <a:spcPts val="0"/>
                        </a:spcBef>
                        <a:spcAft>
                          <a:spcPts val="0"/>
                        </a:spcAft>
                      </a:pPr>
                      <a:endParaRPr lang="en-US" sz="1600" baseline="0" dirty="0">
                        <a:latin typeface="Book Antiqua"/>
                        <a:ea typeface="Times New Roman"/>
                        <a:cs typeface="Times New Roman"/>
                      </a:endParaRPr>
                    </a:p>
                  </a:txBody>
                  <a:tcPr marL="68580" marR="68580" marT="0" marB="0" anchor="b">
                    <a:noFill/>
                  </a:tcPr>
                </a:tc>
                <a:tc hMerge="1">
                  <a:txBody>
                    <a:bodyPr/>
                    <a:lstStyle/>
                    <a:p>
                      <a:pPr marL="0" marR="0" algn="r">
                        <a:lnSpc>
                          <a:spcPct val="115000"/>
                        </a:lnSpc>
                        <a:spcBef>
                          <a:spcPts val="0"/>
                        </a:spcBef>
                        <a:spcAft>
                          <a:spcPts val="0"/>
                        </a:spcAft>
                      </a:pPr>
                      <a:endParaRPr lang="en-US" sz="1600" baseline="0">
                        <a:latin typeface="Book Antiqua"/>
                        <a:ea typeface="Times New Roman"/>
                        <a:cs typeface="Times New Roman"/>
                      </a:endParaRPr>
                    </a:p>
                  </a:txBody>
                  <a:tcPr marL="68580" marR="68580" marT="0" marB="0" anchor="b">
                    <a:noFill/>
                  </a:tcPr>
                </a:tc>
                <a:tc hMerge="1">
                  <a:txBody>
                    <a:bodyPr/>
                    <a:lstStyle/>
                    <a:p>
                      <a:pPr marL="0" marR="0" algn="r">
                        <a:lnSpc>
                          <a:spcPct val="115000"/>
                        </a:lnSpc>
                        <a:spcBef>
                          <a:spcPts val="0"/>
                        </a:spcBef>
                        <a:spcAft>
                          <a:spcPts val="0"/>
                        </a:spcAft>
                      </a:pPr>
                      <a:endParaRPr lang="en-US" sz="1600" baseline="0">
                        <a:latin typeface="Book Antiqua"/>
                        <a:ea typeface="Times New Roman"/>
                        <a:cs typeface="Times New Roman"/>
                      </a:endParaRPr>
                    </a:p>
                  </a:txBody>
                  <a:tcPr marL="68580" marR="68580" marT="0" marB="0" anchor="b">
                    <a:noFill/>
                  </a:tcPr>
                </a:tc>
                <a:tc hMerge="1">
                  <a:txBody>
                    <a:bodyPr/>
                    <a:lstStyle/>
                    <a:p>
                      <a:pPr marL="0" marR="0" algn="r">
                        <a:lnSpc>
                          <a:spcPct val="115000"/>
                        </a:lnSpc>
                        <a:spcBef>
                          <a:spcPts val="0"/>
                        </a:spcBef>
                        <a:spcAft>
                          <a:spcPts val="0"/>
                        </a:spcAft>
                      </a:pPr>
                      <a:endParaRPr lang="en-US" sz="1600" baseline="0" dirty="0">
                        <a:latin typeface="Book Antiqua"/>
                        <a:ea typeface="Times New Roman"/>
                        <a:cs typeface="Times New Roman"/>
                      </a:endParaRPr>
                    </a:p>
                  </a:txBody>
                  <a:tcPr marL="68580" marR="68580" marT="0" marB="0" anchor="b">
                    <a:noFill/>
                  </a:tcPr>
                </a:tc>
                <a:tc hMerge="1">
                  <a:txBody>
                    <a:bodyPr/>
                    <a:lstStyle/>
                    <a:p>
                      <a:pPr marL="0" marR="0" algn="r">
                        <a:lnSpc>
                          <a:spcPct val="115000"/>
                        </a:lnSpc>
                        <a:spcBef>
                          <a:spcPts val="0"/>
                        </a:spcBef>
                        <a:spcAft>
                          <a:spcPts val="0"/>
                        </a:spcAft>
                      </a:pPr>
                      <a:endParaRPr lang="en-US" sz="1600" baseline="0" dirty="0">
                        <a:latin typeface="Book Antiqua"/>
                        <a:ea typeface="Times New Roman"/>
                        <a:cs typeface="Times New Roman"/>
                      </a:endParaRPr>
                    </a:p>
                  </a:txBody>
                  <a:tcPr marL="68580" marR="68580" marT="0" marB="0" anchor="b">
                    <a:noFill/>
                  </a:tcPr>
                </a:tc>
              </a:tr>
              <a:tr h="267052">
                <a:tc>
                  <a:txBody>
                    <a:bodyPr/>
                    <a:lstStyle/>
                    <a:p>
                      <a:pPr marL="0" marR="0" algn="r">
                        <a:lnSpc>
                          <a:spcPct val="115000"/>
                        </a:lnSpc>
                        <a:spcBef>
                          <a:spcPts val="0"/>
                        </a:spcBef>
                        <a:spcAft>
                          <a:spcPts val="0"/>
                        </a:spcAft>
                      </a:pPr>
                      <a:r>
                        <a:rPr lang="en-US" sz="1600" baseline="0" dirty="0">
                          <a:solidFill>
                            <a:srgbClr val="000000"/>
                          </a:solidFill>
                          <a:latin typeface="Calibri"/>
                          <a:ea typeface="Times New Roman"/>
                          <a:cs typeface="Times New Roman"/>
                        </a:rPr>
                        <a:t>ADTT</a:t>
                      </a:r>
                      <a:endParaRPr lang="en-US" sz="1600" baseline="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aseline="0" dirty="0">
                          <a:solidFill>
                            <a:srgbClr val="000000"/>
                          </a:solidFill>
                          <a:latin typeface="Calibri"/>
                          <a:ea typeface="Times New Roman"/>
                          <a:cs typeface="Times New Roman"/>
                        </a:rPr>
                        <a:t>Long </a:t>
                      </a:r>
                      <a:r>
                        <a:rPr lang="en-US" sz="1600" baseline="0" dirty="0" err="1">
                          <a:solidFill>
                            <a:srgbClr val="000000"/>
                          </a:solidFill>
                          <a:latin typeface="Calibri"/>
                          <a:ea typeface="Times New Roman"/>
                          <a:cs typeface="Times New Roman"/>
                        </a:rPr>
                        <a:t>Crk</a:t>
                      </a:r>
                      <a:endParaRPr lang="en-US" sz="1600" baseline="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aseline="0" dirty="0" err="1">
                          <a:solidFill>
                            <a:srgbClr val="000000"/>
                          </a:solidFill>
                          <a:latin typeface="Calibri"/>
                          <a:ea typeface="Times New Roman"/>
                          <a:cs typeface="Times New Roman"/>
                        </a:rPr>
                        <a:t>Allig</a:t>
                      </a:r>
                      <a:r>
                        <a:rPr lang="en-US" sz="1600" baseline="0" dirty="0">
                          <a:solidFill>
                            <a:srgbClr val="000000"/>
                          </a:solidFill>
                          <a:latin typeface="Calibri"/>
                          <a:ea typeface="Times New Roman"/>
                          <a:cs typeface="Times New Roman"/>
                        </a:rPr>
                        <a:t> </a:t>
                      </a:r>
                      <a:r>
                        <a:rPr lang="en-US" sz="1600" baseline="0" dirty="0" err="1">
                          <a:solidFill>
                            <a:srgbClr val="000000"/>
                          </a:solidFill>
                          <a:latin typeface="Calibri"/>
                          <a:ea typeface="Times New Roman"/>
                          <a:cs typeface="Times New Roman"/>
                        </a:rPr>
                        <a:t>Crk</a:t>
                      </a:r>
                      <a:endParaRPr lang="en-US" sz="1600" baseline="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aseline="0" dirty="0">
                          <a:solidFill>
                            <a:srgbClr val="000000"/>
                          </a:solidFill>
                          <a:latin typeface="Calibri"/>
                          <a:ea typeface="Times New Roman"/>
                          <a:cs typeface="Times New Roman"/>
                        </a:rPr>
                        <a:t>AC Rut</a:t>
                      </a:r>
                      <a:endParaRPr lang="en-US" sz="1600" baseline="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aseline="0" dirty="0">
                          <a:solidFill>
                            <a:srgbClr val="000000"/>
                          </a:solidFill>
                          <a:latin typeface="Calibri"/>
                          <a:ea typeface="Times New Roman"/>
                          <a:cs typeface="Times New Roman"/>
                        </a:rPr>
                        <a:t>Total Rut</a:t>
                      </a:r>
                      <a:endParaRPr lang="en-US" sz="1600" baseline="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aseline="0" dirty="0">
                          <a:solidFill>
                            <a:srgbClr val="000000"/>
                          </a:solidFill>
                          <a:latin typeface="Calibri"/>
                          <a:ea typeface="Times New Roman"/>
                          <a:cs typeface="Times New Roman"/>
                        </a:rPr>
                        <a:t>IRI</a:t>
                      </a:r>
                      <a:endParaRPr lang="en-US" sz="1600" baseline="0" dirty="0">
                        <a:latin typeface="Book Antiqua"/>
                        <a:ea typeface="Times New Roman"/>
                        <a:cs typeface="Times New Roman"/>
                      </a:endParaRPr>
                    </a:p>
                  </a:txBody>
                  <a:tcPr marL="68580" marR="68580" marT="0" marB="0" anchor="b">
                    <a:noFill/>
                  </a:tcPr>
                </a:tc>
              </a:tr>
              <a:tr h="267052">
                <a:tc>
                  <a:txBody>
                    <a:bodyPr/>
                    <a:lstStyle/>
                    <a:p>
                      <a:pPr marL="0" marR="0" algn="r">
                        <a:lnSpc>
                          <a:spcPct val="115000"/>
                        </a:lnSpc>
                        <a:spcBef>
                          <a:spcPts val="0"/>
                        </a:spcBef>
                        <a:spcAft>
                          <a:spcPts val="0"/>
                        </a:spcAft>
                      </a:pPr>
                      <a:r>
                        <a:rPr lang="en-US" sz="1600" baseline="0">
                          <a:solidFill>
                            <a:srgbClr val="000000"/>
                          </a:solidFill>
                          <a:latin typeface="Calibri"/>
                          <a:ea typeface="Times New Roman"/>
                          <a:cs typeface="Times New Roman"/>
                        </a:rPr>
                        <a:t>18,000</a:t>
                      </a:r>
                      <a:endParaRPr lang="en-US" sz="1600" baseline="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aseline="0" dirty="0">
                          <a:solidFill>
                            <a:srgbClr val="000000"/>
                          </a:solidFill>
                          <a:latin typeface="Calibri"/>
                          <a:ea typeface="Times New Roman"/>
                          <a:cs typeface="Times New Roman"/>
                        </a:rPr>
                        <a:t>750</a:t>
                      </a:r>
                      <a:endParaRPr lang="en-US" sz="1600" baseline="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aseline="0">
                          <a:solidFill>
                            <a:srgbClr val="000000"/>
                          </a:solidFill>
                          <a:latin typeface="Calibri"/>
                          <a:ea typeface="Times New Roman"/>
                          <a:cs typeface="Times New Roman"/>
                        </a:rPr>
                        <a:t>7.8</a:t>
                      </a:r>
                      <a:endParaRPr lang="en-US" sz="1600" baseline="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aseline="0" dirty="0">
                          <a:solidFill>
                            <a:srgbClr val="000000"/>
                          </a:solidFill>
                          <a:latin typeface="Calibri"/>
                          <a:ea typeface="Times New Roman"/>
                          <a:cs typeface="Times New Roman"/>
                        </a:rPr>
                        <a:t>0.502</a:t>
                      </a:r>
                      <a:endParaRPr lang="en-US" sz="1600" baseline="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aseline="0">
                          <a:solidFill>
                            <a:srgbClr val="000000"/>
                          </a:solidFill>
                          <a:latin typeface="Calibri"/>
                          <a:ea typeface="Times New Roman"/>
                          <a:cs typeface="Times New Roman"/>
                        </a:rPr>
                        <a:t>0.924</a:t>
                      </a:r>
                      <a:endParaRPr lang="en-US" sz="1600" baseline="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aseline="0">
                          <a:solidFill>
                            <a:srgbClr val="000000"/>
                          </a:solidFill>
                          <a:latin typeface="Calibri"/>
                          <a:ea typeface="Times New Roman"/>
                          <a:cs typeface="Times New Roman"/>
                        </a:rPr>
                        <a:t>142.40</a:t>
                      </a:r>
                      <a:endParaRPr lang="en-US" sz="1600" baseline="0">
                        <a:latin typeface="Book Antiqua"/>
                        <a:ea typeface="Times New Roman"/>
                        <a:cs typeface="Times New Roman"/>
                      </a:endParaRPr>
                    </a:p>
                  </a:txBody>
                  <a:tcPr marL="68580" marR="68580" marT="0" marB="0" anchor="b">
                    <a:noFill/>
                  </a:tcPr>
                </a:tc>
              </a:tr>
              <a:tr h="267052">
                <a:tc>
                  <a:txBody>
                    <a:bodyPr/>
                    <a:lstStyle/>
                    <a:p>
                      <a:pPr marL="0" marR="0" algn="r">
                        <a:lnSpc>
                          <a:spcPct val="115000"/>
                        </a:lnSpc>
                        <a:spcBef>
                          <a:spcPts val="0"/>
                        </a:spcBef>
                        <a:spcAft>
                          <a:spcPts val="0"/>
                        </a:spcAft>
                      </a:pPr>
                      <a:r>
                        <a:rPr lang="en-US" sz="1600" baseline="0">
                          <a:solidFill>
                            <a:srgbClr val="000000"/>
                          </a:solidFill>
                          <a:latin typeface="Calibri"/>
                          <a:ea typeface="Times New Roman"/>
                          <a:cs typeface="Times New Roman"/>
                        </a:rPr>
                        <a:t>20,000</a:t>
                      </a:r>
                      <a:endParaRPr lang="en-US" sz="1600" baseline="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1" baseline="0" dirty="0">
                          <a:solidFill>
                            <a:srgbClr val="C00000"/>
                          </a:solidFill>
                          <a:latin typeface="Calibri"/>
                          <a:ea typeface="Times New Roman"/>
                          <a:cs typeface="Times New Roman"/>
                        </a:rPr>
                        <a:t>869</a:t>
                      </a:r>
                      <a:endParaRPr lang="en-US" sz="1600" b="1" baseline="0" dirty="0">
                        <a:solidFill>
                          <a:srgbClr val="C00000"/>
                        </a:solidFill>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1" baseline="0" dirty="0">
                          <a:solidFill>
                            <a:srgbClr val="C00000"/>
                          </a:solidFill>
                          <a:latin typeface="Calibri"/>
                          <a:ea typeface="Times New Roman"/>
                          <a:cs typeface="Times New Roman"/>
                        </a:rPr>
                        <a:t>8.7</a:t>
                      </a:r>
                      <a:endParaRPr lang="en-US" sz="1600" b="1" baseline="0" dirty="0">
                        <a:solidFill>
                          <a:srgbClr val="C00000"/>
                        </a:solidFill>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1" baseline="0" dirty="0">
                          <a:solidFill>
                            <a:srgbClr val="C00000"/>
                          </a:solidFill>
                          <a:latin typeface="Calibri"/>
                          <a:ea typeface="Times New Roman"/>
                          <a:cs typeface="Times New Roman"/>
                        </a:rPr>
                        <a:t>0.527</a:t>
                      </a:r>
                      <a:endParaRPr lang="en-US" sz="1600" b="1" baseline="0" dirty="0">
                        <a:solidFill>
                          <a:srgbClr val="C00000"/>
                        </a:solidFill>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1" baseline="0" dirty="0">
                          <a:solidFill>
                            <a:srgbClr val="C00000"/>
                          </a:solidFill>
                          <a:latin typeface="Calibri"/>
                          <a:ea typeface="Times New Roman"/>
                          <a:cs typeface="Times New Roman"/>
                        </a:rPr>
                        <a:t>0.955</a:t>
                      </a:r>
                      <a:endParaRPr lang="en-US" sz="1600" b="1" baseline="0" dirty="0">
                        <a:solidFill>
                          <a:srgbClr val="C00000"/>
                        </a:solidFill>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1" baseline="0" dirty="0">
                          <a:solidFill>
                            <a:srgbClr val="C00000"/>
                          </a:solidFill>
                          <a:latin typeface="Calibri"/>
                          <a:ea typeface="Times New Roman"/>
                          <a:cs typeface="Times New Roman"/>
                        </a:rPr>
                        <a:t>144.00</a:t>
                      </a:r>
                      <a:endParaRPr lang="en-US" sz="1600" b="1" baseline="0" dirty="0">
                        <a:solidFill>
                          <a:srgbClr val="C00000"/>
                        </a:solidFill>
                        <a:latin typeface="Book Antiqua"/>
                        <a:ea typeface="Times New Roman"/>
                        <a:cs typeface="Times New Roman"/>
                      </a:endParaRPr>
                    </a:p>
                  </a:txBody>
                  <a:tcPr marL="68580" marR="68580" marT="0" marB="0" anchor="b">
                    <a:noFill/>
                  </a:tcPr>
                </a:tc>
              </a:tr>
            </a:tbl>
          </a:graphicData>
        </a:graphic>
      </p:graphicFrame>
      <p:graphicFrame>
        <p:nvGraphicFramePr>
          <p:cNvPr id="5" name="Table 4"/>
          <p:cNvGraphicFramePr>
            <a:graphicFrameLocks noGrp="1"/>
          </p:cNvGraphicFramePr>
          <p:nvPr/>
        </p:nvGraphicFramePr>
        <p:xfrm>
          <a:off x="761999" y="3505199"/>
          <a:ext cx="6934203" cy="1981196"/>
        </p:xfrm>
        <a:graphic>
          <a:graphicData uri="http://schemas.openxmlformats.org/drawingml/2006/table">
            <a:tbl>
              <a:tblPr firstRow="1" bandRow="1">
                <a:tableStyleId>{5C22544A-7EE6-4342-B048-85BDC9FD1C3A}</a:tableStyleId>
              </a:tblPr>
              <a:tblGrid>
                <a:gridCol w="936263"/>
                <a:gridCol w="1199588"/>
                <a:gridCol w="1199588"/>
                <a:gridCol w="1199588"/>
                <a:gridCol w="1199588"/>
                <a:gridCol w="1199588"/>
              </a:tblGrid>
              <a:tr h="283028">
                <a:tc gridSpan="6">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600" b="1" dirty="0" smtClean="0">
                          <a:solidFill>
                            <a:schemeClr val="tx1"/>
                          </a:solidFill>
                        </a:rPr>
                        <a:t>Distress Levels with 18,000 ADTT</a:t>
                      </a:r>
                      <a:r>
                        <a:rPr lang="en-US" sz="1600" b="1" baseline="0" dirty="0" smtClean="0">
                          <a:solidFill>
                            <a:schemeClr val="tx1"/>
                          </a:solidFill>
                        </a:rPr>
                        <a:t> and Added 34-Kip Tandem Axles</a:t>
                      </a:r>
                      <a:endParaRPr lang="en-US" sz="1600" b="1" dirty="0" smtClean="0">
                        <a:solidFill>
                          <a:schemeClr val="tx1"/>
                        </a:solidFill>
                      </a:endParaRPr>
                    </a:p>
                  </a:txBody>
                  <a:tcPr marL="68580" marR="68580" marT="0" marB="0" anchor="b">
                    <a:noFill/>
                  </a:tcPr>
                </a:tc>
                <a:tc hMerge="1">
                  <a:txBody>
                    <a:bodyPr/>
                    <a:lstStyle/>
                    <a:p>
                      <a:pPr marL="0" marR="0" algn="r">
                        <a:lnSpc>
                          <a:spcPct val="115000"/>
                        </a:lnSpc>
                        <a:spcBef>
                          <a:spcPts val="0"/>
                        </a:spcBef>
                        <a:spcAft>
                          <a:spcPts val="0"/>
                        </a:spcAft>
                      </a:pPr>
                      <a:endParaRPr lang="en-US" sz="1600" baseline="0" dirty="0">
                        <a:latin typeface="Book Antiqua"/>
                        <a:ea typeface="Times New Roman"/>
                        <a:cs typeface="Times New Roman"/>
                      </a:endParaRPr>
                    </a:p>
                  </a:txBody>
                  <a:tcPr marL="68580" marR="68580" marT="0" marB="0" anchor="b">
                    <a:noFill/>
                  </a:tcPr>
                </a:tc>
                <a:tc hMerge="1">
                  <a:txBody>
                    <a:bodyPr/>
                    <a:lstStyle/>
                    <a:p>
                      <a:pPr marL="0" marR="0" algn="r">
                        <a:lnSpc>
                          <a:spcPct val="115000"/>
                        </a:lnSpc>
                        <a:spcBef>
                          <a:spcPts val="0"/>
                        </a:spcBef>
                        <a:spcAft>
                          <a:spcPts val="0"/>
                        </a:spcAft>
                      </a:pPr>
                      <a:endParaRPr lang="en-US" sz="1600" baseline="0">
                        <a:latin typeface="Book Antiqua"/>
                        <a:ea typeface="Times New Roman"/>
                        <a:cs typeface="Times New Roman"/>
                      </a:endParaRPr>
                    </a:p>
                  </a:txBody>
                  <a:tcPr marL="68580" marR="68580" marT="0" marB="0" anchor="b">
                    <a:noFill/>
                  </a:tcPr>
                </a:tc>
                <a:tc hMerge="1">
                  <a:txBody>
                    <a:bodyPr/>
                    <a:lstStyle/>
                    <a:p>
                      <a:pPr marL="0" marR="0" algn="r">
                        <a:lnSpc>
                          <a:spcPct val="115000"/>
                        </a:lnSpc>
                        <a:spcBef>
                          <a:spcPts val="0"/>
                        </a:spcBef>
                        <a:spcAft>
                          <a:spcPts val="0"/>
                        </a:spcAft>
                      </a:pPr>
                      <a:endParaRPr lang="en-US" sz="1600" baseline="0">
                        <a:latin typeface="Book Antiqua"/>
                        <a:ea typeface="Times New Roman"/>
                        <a:cs typeface="Times New Roman"/>
                      </a:endParaRPr>
                    </a:p>
                  </a:txBody>
                  <a:tcPr marL="68580" marR="68580" marT="0" marB="0" anchor="b">
                    <a:noFill/>
                  </a:tcPr>
                </a:tc>
                <a:tc hMerge="1">
                  <a:txBody>
                    <a:bodyPr/>
                    <a:lstStyle/>
                    <a:p>
                      <a:pPr marL="0" marR="0" algn="r">
                        <a:lnSpc>
                          <a:spcPct val="115000"/>
                        </a:lnSpc>
                        <a:spcBef>
                          <a:spcPts val="0"/>
                        </a:spcBef>
                        <a:spcAft>
                          <a:spcPts val="0"/>
                        </a:spcAft>
                      </a:pPr>
                      <a:endParaRPr lang="en-US" sz="1600" baseline="0" dirty="0">
                        <a:latin typeface="Book Antiqua"/>
                        <a:ea typeface="Times New Roman"/>
                        <a:cs typeface="Times New Roman"/>
                      </a:endParaRPr>
                    </a:p>
                  </a:txBody>
                  <a:tcPr marL="68580" marR="68580" marT="0" marB="0" anchor="b">
                    <a:noFill/>
                  </a:tcPr>
                </a:tc>
                <a:tc hMerge="1">
                  <a:txBody>
                    <a:bodyPr/>
                    <a:lstStyle/>
                    <a:p>
                      <a:pPr marL="0" marR="0" algn="r">
                        <a:lnSpc>
                          <a:spcPct val="115000"/>
                        </a:lnSpc>
                        <a:spcBef>
                          <a:spcPts val="0"/>
                        </a:spcBef>
                        <a:spcAft>
                          <a:spcPts val="0"/>
                        </a:spcAft>
                      </a:pPr>
                      <a:endParaRPr lang="en-US" sz="1600" baseline="0" dirty="0">
                        <a:latin typeface="Book Antiqua"/>
                        <a:ea typeface="Times New Roman"/>
                        <a:cs typeface="Times New Roman"/>
                      </a:endParaRPr>
                    </a:p>
                  </a:txBody>
                  <a:tcPr marL="68580" marR="68580" marT="0" marB="0" anchor="b">
                    <a:noFill/>
                  </a:tcPr>
                </a:tc>
              </a:tr>
              <a:tr h="283028">
                <a:tc>
                  <a:txBody>
                    <a:bodyPr/>
                    <a:lstStyle/>
                    <a:p>
                      <a:pPr marL="0" marR="0" algn="r">
                        <a:lnSpc>
                          <a:spcPct val="115000"/>
                        </a:lnSpc>
                        <a:spcBef>
                          <a:spcPts val="0"/>
                        </a:spcBef>
                        <a:spcAft>
                          <a:spcPts val="0"/>
                        </a:spcAft>
                      </a:pPr>
                      <a:r>
                        <a:rPr lang="en-US" sz="1600" dirty="0">
                          <a:solidFill>
                            <a:srgbClr val="000000"/>
                          </a:solidFill>
                          <a:latin typeface="Calibri"/>
                          <a:ea typeface="Times New Roman"/>
                          <a:cs typeface="Times New Roman"/>
                        </a:rPr>
                        <a:t>Axles</a:t>
                      </a:r>
                      <a:endParaRPr lang="en-US" sz="160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dirty="0">
                          <a:solidFill>
                            <a:srgbClr val="000000"/>
                          </a:solidFill>
                          <a:latin typeface="Calibri"/>
                          <a:ea typeface="Times New Roman"/>
                          <a:cs typeface="Times New Roman"/>
                        </a:rPr>
                        <a:t>Long </a:t>
                      </a:r>
                      <a:r>
                        <a:rPr lang="en-US" sz="1600" dirty="0" err="1">
                          <a:solidFill>
                            <a:srgbClr val="000000"/>
                          </a:solidFill>
                          <a:latin typeface="Calibri"/>
                          <a:ea typeface="Times New Roman"/>
                          <a:cs typeface="Times New Roman"/>
                        </a:rPr>
                        <a:t>Crk</a:t>
                      </a:r>
                      <a:endParaRPr lang="en-US" sz="160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dirty="0" err="1">
                          <a:solidFill>
                            <a:srgbClr val="000000"/>
                          </a:solidFill>
                          <a:latin typeface="Calibri"/>
                          <a:ea typeface="Times New Roman"/>
                          <a:cs typeface="Times New Roman"/>
                        </a:rPr>
                        <a:t>Allig</a:t>
                      </a:r>
                      <a:r>
                        <a:rPr lang="en-US" sz="1600" dirty="0">
                          <a:solidFill>
                            <a:srgbClr val="000000"/>
                          </a:solidFill>
                          <a:latin typeface="Calibri"/>
                          <a:ea typeface="Times New Roman"/>
                          <a:cs typeface="Times New Roman"/>
                        </a:rPr>
                        <a:t> </a:t>
                      </a:r>
                      <a:r>
                        <a:rPr lang="en-US" sz="1600" dirty="0" err="1">
                          <a:solidFill>
                            <a:srgbClr val="000000"/>
                          </a:solidFill>
                          <a:latin typeface="Calibri"/>
                          <a:ea typeface="Times New Roman"/>
                          <a:cs typeface="Times New Roman"/>
                        </a:rPr>
                        <a:t>Crk</a:t>
                      </a:r>
                      <a:endParaRPr lang="en-US" sz="160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dirty="0">
                          <a:solidFill>
                            <a:srgbClr val="000000"/>
                          </a:solidFill>
                          <a:latin typeface="Calibri"/>
                          <a:ea typeface="Times New Roman"/>
                          <a:cs typeface="Times New Roman"/>
                        </a:rPr>
                        <a:t>AC Rut</a:t>
                      </a:r>
                      <a:endParaRPr lang="en-US" sz="160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dirty="0">
                          <a:solidFill>
                            <a:srgbClr val="000000"/>
                          </a:solidFill>
                          <a:latin typeface="Calibri"/>
                          <a:ea typeface="Times New Roman"/>
                          <a:cs typeface="Times New Roman"/>
                        </a:rPr>
                        <a:t>Total Rut</a:t>
                      </a:r>
                      <a:endParaRPr lang="en-US" sz="160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dirty="0">
                          <a:solidFill>
                            <a:srgbClr val="000000"/>
                          </a:solidFill>
                          <a:latin typeface="Calibri"/>
                          <a:ea typeface="Times New Roman"/>
                          <a:cs typeface="Times New Roman"/>
                        </a:rPr>
                        <a:t>IRI</a:t>
                      </a:r>
                      <a:endParaRPr lang="en-US" sz="1600" dirty="0">
                        <a:latin typeface="Book Antiqua"/>
                        <a:ea typeface="Times New Roman"/>
                        <a:cs typeface="Times New Roman"/>
                      </a:endParaRPr>
                    </a:p>
                  </a:txBody>
                  <a:tcPr marL="68580" marR="68580" marT="0" marB="0" anchor="b">
                    <a:noFill/>
                  </a:tcPr>
                </a:tc>
              </a:tr>
              <a:tr h="283028">
                <a:tc>
                  <a:txBody>
                    <a:bodyPr/>
                    <a:lstStyle/>
                    <a:p>
                      <a:pPr marL="0" marR="0" algn="r">
                        <a:lnSpc>
                          <a:spcPct val="115000"/>
                        </a:lnSpc>
                        <a:spcBef>
                          <a:spcPts val="0"/>
                        </a:spcBef>
                        <a:spcAft>
                          <a:spcPts val="0"/>
                        </a:spcAft>
                      </a:pPr>
                      <a:r>
                        <a:rPr lang="en-US" sz="1600" dirty="0">
                          <a:solidFill>
                            <a:srgbClr val="000000"/>
                          </a:solidFill>
                          <a:latin typeface="Calibri"/>
                          <a:ea typeface="Times New Roman"/>
                          <a:cs typeface="Times New Roman"/>
                        </a:rPr>
                        <a:t>500</a:t>
                      </a:r>
                      <a:endParaRPr lang="en-US" sz="160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dirty="0">
                          <a:solidFill>
                            <a:srgbClr val="000000"/>
                          </a:solidFill>
                          <a:latin typeface="Calibri"/>
                          <a:ea typeface="Times New Roman"/>
                          <a:cs typeface="Times New Roman"/>
                        </a:rPr>
                        <a:t>803</a:t>
                      </a:r>
                      <a:endParaRPr lang="en-US" sz="160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dirty="0">
                          <a:solidFill>
                            <a:srgbClr val="000000"/>
                          </a:solidFill>
                          <a:latin typeface="Calibri"/>
                          <a:ea typeface="Times New Roman"/>
                          <a:cs typeface="Times New Roman"/>
                        </a:rPr>
                        <a:t>8.1</a:t>
                      </a:r>
                      <a:endParaRPr lang="en-US" sz="160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0.510</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dirty="0">
                          <a:solidFill>
                            <a:srgbClr val="000000"/>
                          </a:solidFill>
                          <a:latin typeface="Calibri"/>
                          <a:ea typeface="Times New Roman"/>
                          <a:cs typeface="Times New Roman"/>
                        </a:rPr>
                        <a:t>0.933</a:t>
                      </a:r>
                      <a:endParaRPr lang="en-US" sz="160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142.90</a:t>
                      </a:r>
                      <a:endParaRPr lang="en-US" sz="1600">
                        <a:latin typeface="Book Antiqua"/>
                        <a:ea typeface="Times New Roman"/>
                        <a:cs typeface="Times New Roman"/>
                      </a:endParaRPr>
                    </a:p>
                  </a:txBody>
                  <a:tcPr marL="68580" marR="68580" marT="0" marB="0" anchor="b">
                    <a:noFill/>
                  </a:tcPr>
                </a:tc>
              </a:tr>
              <a:tr h="283028">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900</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846</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dirty="0">
                          <a:solidFill>
                            <a:srgbClr val="000000"/>
                          </a:solidFill>
                          <a:latin typeface="Calibri"/>
                          <a:ea typeface="Times New Roman"/>
                          <a:cs typeface="Times New Roman"/>
                        </a:rPr>
                        <a:t>8.3</a:t>
                      </a:r>
                      <a:endParaRPr lang="en-US" sz="160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dirty="0">
                          <a:solidFill>
                            <a:srgbClr val="000000"/>
                          </a:solidFill>
                          <a:latin typeface="Calibri"/>
                          <a:ea typeface="Times New Roman"/>
                          <a:cs typeface="Times New Roman"/>
                        </a:rPr>
                        <a:t>0.517</a:t>
                      </a:r>
                      <a:endParaRPr lang="en-US" sz="160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dirty="0">
                          <a:solidFill>
                            <a:srgbClr val="000000"/>
                          </a:solidFill>
                          <a:latin typeface="Calibri"/>
                          <a:ea typeface="Times New Roman"/>
                          <a:cs typeface="Times New Roman"/>
                        </a:rPr>
                        <a:t>0.940</a:t>
                      </a:r>
                      <a:endParaRPr lang="en-US" sz="160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143.20</a:t>
                      </a:r>
                      <a:endParaRPr lang="en-US" sz="1600">
                        <a:latin typeface="Book Antiqua"/>
                        <a:ea typeface="Times New Roman"/>
                        <a:cs typeface="Times New Roman"/>
                      </a:endParaRPr>
                    </a:p>
                  </a:txBody>
                  <a:tcPr marL="68580" marR="68580" marT="0" marB="0" anchor="b">
                    <a:noFill/>
                  </a:tcPr>
                </a:tc>
              </a:tr>
              <a:tr h="283028">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1100</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1" dirty="0">
                          <a:solidFill>
                            <a:srgbClr val="C00000"/>
                          </a:solidFill>
                          <a:latin typeface="Calibri"/>
                          <a:ea typeface="Times New Roman"/>
                          <a:cs typeface="Times New Roman"/>
                        </a:rPr>
                        <a:t>869</a:t>
                      </a:r>
                      <a:endParaRPr lang="en-US" sz="1600" b="1" dirty="0">
                        <a:solidFill>
                          <a:srgbClr val="C00000"/>
                        </a:solidFill>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8.4</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dirty="0">
                          <a:solidFill>
                            <a:srgbClr val="000000"/>
                          </a:solidFill>
                          <a:latin typeface="Calibri"/>
                          <a:ea typeface="Times New Roman"/>
                          <a:cs typeface="Times New Roman"/>
                        </a:rPr>
                        <a:t>0.520</a:t>
                      </a:r>
                      <a:endParaRPr lang="en-US" sz="160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dirty="0">
                          <a:solidFill>
                            <a:srgbClr val="000000"/>
                          </a:solidFill>
                          <a:latin typeface="Calibri"/>
                          <a:ea typeface="Times New Roman"/>
                          <a:cs typeface="Times New Roman"/>
                        </a:rPr>
                        <a:t>0.943</a:t>
                      </a:r>
                      <a:endParaRPr lang="en-US" sz="160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dirty="0">
                          <a:solidFill>
                            <a:srgbClr val="000000"/>
                          </a:solidFill>
                          <a:latin typeface="Calibri"/>
                          <a:ea typeface="Times New Roman"/>
                          <a:cs typeface="Times New Roman"/>
                        </a:rPr>
                        <a:t>143.40</a:t>
                      </a:r>
                      <a:endParaRPr lang="en-US" sz="1600" dirty="0">
                        <a:latin typeface="Book Antiqua"/>
                        <a:ea typeface="Times New Roman"/>
                        <a:cs typeface="Times New Roman"/>
                      </a:endParaRPr>
                    </a:p>
                  </a:txBody>
                  <a:tcPr marL="68580" marR="68580" marT="0" marB="0" anchor="b">
                    <a:noFill/>
                  </a:tcPr>
                </a:tc>
              </a:tr>
              <a:tr h="283028">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1500</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dirty="0">
                          <a:solidFill>
                            <a:srgbClr val="000000"/>
                          </a:solidFill>
                          <a:latin typeface="Calibri"/>
                          <a:ea typeface="Times New Roman"/>
                          <a:cs typeface="Times New Roman"/>
                        </a:rPr>
                        <a:t>913</a:t>
                      </a:r>
                      <a:endParaRPr lang="en-US" sz="160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1" dirty="0">
                          <a:solidFill>
                            <a:srgbClr val="C00000"/>
                          </a:solidFill>
                          <a:latin typeface="Calibri"/>
                          <a:ea typeface="Times New Roman"/>
                          <a:cs typeface="Times New Roman"/>
                        </a:rPr>
                        <a:t>8.6</a:t>
                      </a:r>
                      <a:endParaRPr lang="en-US" sz="1600" b="1" dirty="0">
                        <a:solidFill>
                          <a:srgbClr val="C00000"/>
                        </a:solidFill>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1" dirty="0">
                          <a:solidFill>
                            <a:srgbClr val="C00000"/>
                          </a:solidFill>
                          <a:latin typeface="Calibri"/>
                          <a:ea typeface="Times New Roman"/>
                          <a:cs typeface="Times New Roman"/>
                        </a:rPr>
                        <a:t>0.527</a:t>
                      </a:r>
                      <a:endParaRPr lang="en-US" sz="1600" b="1" dirty="0">
                        <a:solidFill>
                          <a:srgbClr val="C00000"/>
                        </a:solidFill>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1" dirty="0">
                          <a:solidFill>
                            <a:srgbClr val="C00000"/>
                          </a:solidFill>
                          <a:latin typeface="Calibri"/>
                          <a:ea typeface="Times New Roman"/>
                          <a:cs typeface="Times New Roman"/>
                        </a:rPr>
                        <a:t>0.950</a:t>
                      </a:r>
                      <a:endParaRPr lang="en-US" sz="1600" b="1" dirty="0">
                        <a:solidFill>
                          <a:srgbClr val="C00000"/>
                        </a:solidFill>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1" dirty="0">
                          <a:solidFill>
                            <a:srgbClr val="C00000"/>
                          </a:solidFill>
                          <a:latin typeface="Calibri"/>
                          <a:ea typeface="Times New Roman"/>
                          <a:cs typeface="Times New Roman"/>
                        </a:rPr>
                        <a:t>143.80</a:t>
                      </a:r>
                      <a:endParaRPr lang="en-US" sz="1600" b="1" dirty="0">
                        <a:solidFill>
                          <a:srgbClr val="C00000"/>
                        </a:solidFill>
                        <a:latin typeface="Book Antiqua"/>
                        <a:ea typeface="Times New Roman"/>
                        <a:cs typeface="Times New Roman"/>
                      </a:endParaRPr>
                    </a:p>
                  </a:txBody>
                  <a:tcPr marL="68580" marR="68580" marT="0" marB="0" anchor="b">
                    <a:noFill/>
                  </a:tcPr>
                </a:tc>
              </a:tr>
              <a:tr h="283028">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3000</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1080</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1" dirty="0">
                          <a:solidFill>
                            <a:srgbClr val="C00000"/>
                          </a:solidFill>
                          <a:latin typeface="Calibri"/>
                          <a:ea typeface="Times New Roman"/>
                          <a:cs typeface="Times New Roman"/>
                        </a:rPr>
                        <a:t>9.3</a:t>
                      </a:r>
                      <a:endParaRPr lang="en-US" sz="1600" b="1" dirty="0">
                        <a:solidFill>
                          <a:srgbClr val="C00000"/>
                        </a:solidFill>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dirty="0">
                          <a:solidFill>
                            <a:srgbClr val="000000"/>
                          </a:solidFill>
                          <a:latin typeface="Calibri"/>
                          <a:ea typeface="Times New Roman"/>
                          <a:cs typeface="Times New Roman"/>
                        </a:rPr>
                        <a:t>0.551</a:t>
                      </a:r>
                      <a:endParaRPr lang="en-US" sz="160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1" dirty="0">
                          <a:solidFill>
                            <a:srgbClr val="C00000"/>
                          </a:solidFill>
                          <a:latin typeface="Calibri"/>
                          <a:ea typeface="Times New Roman"/>
                          <a:cs typeface="Times New Roman"/>
                        </a:rPr>
                        <a:t>0.974</a:t>
                      </a:r>
                      <a:endParaRPr lang="en-US" sz="1600" b="1" dirty="0">
                        <a:solidFill>
                          <a:srgbClr val="C00000"/>
                        </a:solidFill>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1" dirty="0">
                          <a:solidFill>
                            <a:srgbClr val="C00000"/>
                          </a:solidFill>
                          <a:latin typeface="Calibri"/>
                          <a:ea typeface="Times New Roman"/>
                          <a:cs typeface="Times New Roman"/>
                        </a:rPr>
                        <a:t>145.10</a:t>
                      </a:r>
                      <a:endParaRPr lang="en-US" sz="1600" b="1" dirty="0">
                        <a:solidFill>
                          <a:srgbClr val="C00000"/>
                        </a:solidFill>
                        <a:latin typeface="Book Antiqua"/>
                        <a:ea typeface="Times New Roman"/>
                        <a:cs typeface="Times New Roman"/>
                      </a:endParaRPr>
                    </a:p>
                  </a:txBody>
                  <a:tcPr marL="68580" marR="68580" marT="0" marB="0" anchor="b">
                    <a:noFill/>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Estimating Target Number of Axles</a:t>
            </a:r>
            <a:endParaRPr lang="en-US" sz="32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sz="3200" dirty="0" smtClean="0"/>
              <a:t>Load Equivalence Factor Example (Continued)</a:t>
            </a:r>
          </a:p>
        </p:txBody>
      </p:sp>
      <p:graphicFrame>
        <p:nvGraphicFramePr>
          <p:cNvPr id="5" name="Table 4"/>
          <p:cNvGraphicFramePr>
            <a:graphicFrameLocks noGrp="1"/>
          </p:cNvGraphicFramePr>
          <p:nvPr/>
        </p:nvGraphicFramePr>
        <p:xfrm>
          <a:off x="1066800" y="1600200"/>
          <a:ext cx="6934201" cy="3843274"/>
        </p:xfrm>
        <a:graphic>
          <a:graphicData uri="http://schemas.openxmlformats.org/drawingml/2006/table">
            <a:tbl>
              <a:tblPr firstRow="1" bandRow="1">
                <a:tableStyleId>{5C22544A-7EE6-4342-B048-85BDC9FD1C3A}</a:tableStyleId>
              </a:tblPr>
              <a:tblGrid>
                <a:gridCol w="798181"/>
                <a:gridCol w="1022670"/>
                <a:gridCol w="1022670"/>
                <a:gridCol w="1022670"/>
                <a:gridCol w="1022670"/>
                <a:gridCol w="1022670"/>
                <a:gridCol w="1022670"/>
              </a:tblGrid>
              <a:tr h="311150">
                <a:tc gridSpan="7">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2400" b="1" dirty="0" smtClean="0">
                          <a:solidFill>
                            <a:schemeClr val="tx1"/>
                          </a:solidFill>
                        </a:rPr>
                        <a:t>Daily Axles to Reach Target Distress Levels</a:t>
                      </a:r>
                    </a:p>
                  </a:txBody>
                  <a:tcPr marL="68580" marR="68580" marT="0" marB="0" anchor="b">
                    <a:noFill/>
                  </a:tcPr>
                </a:tc>
                <a:tc hMerge="1">
                  <a:txBody>
                    <a:bodyPr/>
                    <a:lstStyle/>
                    <a:p>
                      <a:pPr marL="0" marR="0" algn="r">
                        <a:lnSpc>
                          <a:spcPct val="115000"/>
                        </a:lnSpc>
                        <a:spcBef>
                          <a:spcPts val="0"/>
                        </a:spcBef>
                        <a:spcAft>
                          <a:spcPts val="0"/>
                        </a:spcAft>
                      </a:pPr>
                      <a:endParaRPr lang="en-US" sz="1600" baseline="0" dirty="0">
                        <a:latin typeface="Book Antiqua"/>
                        <a:ea typeface="Times New Roman"/>
                        <a:cs typeface="Times New Roman"/>
                      </a:endParaRPr>
                    </a:p>
                  </a:txBody>
                  <a:tcPr marL="68580" marR="68580" marT="0" marB="0" anchor="b">
                    <a:noFill/>
                  </a:tcPr>
                </a:tc>
                <a:tc hMerge="1">
                  <a:txBody>
                    <a:bodyPr/>
                    <a:lstStyle/>
                    <a:p>
                      <a:pPr marL="0" marR="0" algn="r">
                        <a:lnSpc>
                          <a:spcPct val="115000"/>
                        </a:lnSpc>
                        <a:spcBef>
                          <a:spcPts val="0"/>
                        </a:spcBef>
                        <a:spcAft>
                          <a:spcPts val="0"/>
                        </a:spcAft>
                      </a:pPr>
                      <a:endParaRPr lang="en-US" sz="1600" baseline="0">
                        <a:latin typeface="Book Antiqua"/>
                        <a:ea typeface="Times New Roman"/>
                        <a:cs typeface="Times New Roman"/>
                      </a:endParaRPr>
                    </a:p>
                  </a:txBody>
                  <a:tcPr marL="68580" marR="68580" marT="0" marB="0" anchor="b">
                    <a:noFill/>
                  </a:tcPr>
                </a:tc>
                <a:tc hMerge="1">
                  <a:txBody>
                    <a:bodyPr/>
                    <a:lstStyle/>
                    <a:p>
                      <a:pPr marL="0" marR="0" algn="r">
                        <a:lnSpc>
                          <a:spcPct val="115000"/>
                        </a:lnSpc>
                        <a:spcBef>
                          <a:spcPts val="0"/>
                        </a:spcBef>
                        <a:spcAft>
                          <a:spcPts val="0"/>
                        </a:spcAft>
                      </a:pPr>
                      <a:endParaRPr lang="en-US" sz="1600" baseline="0">
                        <a:latin typeface="Book Antiqua"/>
                        <a:ea typeface="Times New Roman"/>
                        <a:cs typeface="Times New Roman"/>
                      </a:endParaRPr>
                    </a:p>
                  </a:txBody>
                  <a:tcPr marL="68580" marR="68580" marT="0" marB="0" anchor="b">
                    <a:noFill/>
                  </a:tcPr>
                </a:tc>
                <a:tc hMerge="1">
                  <a:txBody>
                    <a:bodyPr/>
                    <a:lstStyle/>
                    <a:p>
                      <a:pPr marL="0" marR="0" algn="r">
                        <a:lnSpc>
                          <a:spcPct val="115000"/>
                        </a:lnSpc>
                        <a:spcBef>
                          <a:spcPts val="0"/>
                        </a:spcBef>
                        <a:spcAft>
                          <a:spcPts val="0"/>
                        </a:spcAft>
                      </a:pPr>
                      <a:endParaRPr lang="en-US" sz="1600" baseline="0" dirty="0">
                        <a:latin typeface="Book Antiqua"/>
                        <a:ea typeface="Times New Roman"/>
                        <a:cs typeface="Times New Roman"/>
                      </a:endParaRPr>
                    </a:p>
                  </a:txBody>
                  <a:tcPr marL="68580" marR="68580" marT="0" marB="0" anchor="b">
                    <a:noFill/>
                  </a:tcPr>
                </a:tc>
                <a:tc hMerge="1">
                  <a:txBody>
                    <a:bodyPr/>
                    <a:lstStyle/>
                    <a:p>
                      <a:pPr marL="0" marR="0" algn="r">
                        <a:lnSpc>
                          <a:spcPct val="115000"/>
                        </a:lnSpc>
                        <a:spcBef>
                          <a:spcPts val="0"/>
                        </a:spcBef>
                        <a:spcAft>
                          <a:spcPts val="0"/>
                        </a:spcAft>
                      </a:pPr>
                      <a:endParaRPr lang="en-US" sz="1600" baseline="0" dirty="0">
                        <a:latin typeface="Book Antiqua"/>
                        <a:ea typeface="Times New Roman"/>
                        <a:cs typeface="Times New Roman"/>
                      </a:endParaRPr>
                    </a:p>
                  </a:txBody>
                  <a:tcPr marL="68580" marR="68580" marT="0" marB="0" anchor="b">
                    <a:noFill/>
                  </a:tcPr>
                </a:tc>
                <a:tc hMerge="1">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en-US" sz="1600" b="1" dirty="0" smtClean="0">
                        <a:solidFill>
                          <a:schemeClr val="tx1"/>
                        </a:solidFill>
                      </a:endParaRPr>
                    </a:p>
                  </a:txBody>
                  <a:tcPr marL="68580" marR="68580" marT="0" marB="0" anchor="b">
                    <a:noFill/>
                  </a:tcPr>
                </a:tc>
              </a:tr>
              <a:tr h="311150">
                <a:tc>
                  <a:txBody>
                    <a:bodyPr/>
                    <a:lstStyle/>
                    <a:p>
                      <a:pPr marL="0" marR="0" algn="ctr">
                        <a:lnSpc>
                          <a:spcPct val="115000"/>
                        </a:lnSpc>
                        <a:spcBef>
                          <a:spcPts val="0"/>
                        </a:spcBef>
                        <a:spcAft>
                          <a:spcPts val="0"/>
                        </a:spcAft>
                      </a:pPr>
                      <a:r>
                        <a:rPr lang="en-US" sz="1600">
                          <a:solidFill>
                            <a:srgbClr val="000000"/>
                          </a:solidFill>
                          <a:latin typeface="Calibri"/>
                          <a:ea typeface="Times New Roman"/>
                          <a:cs typeface="Times New Roman"/>
                        </a:rPr>
                        <a:t>Weight</a:t>
                      </a:r>
                      <a:endParaRPr lang="en-US" sz="1600">
                        <a:latin typeface="Book Antiqua"/>
                        <a:ea typeface="Times New Roman"/>
                        <a:cs typeface="Times New Roman"/>
                      </a:endParaRPr>
                    </a:p>
                  </a:txBody>
                  <a:tcPr marL="68580" marR="68580" marT="0" marB="0" anchor="b">
                    <a:noFill/>
                  </a:tcPr>
                </a:tc>
                <a:tc>
                  <a:txBody>
                    <a:bodyPr/>
                    <a:lstStyle/>
                    <a:p>
                      <a:pPr marL="0" marR="0" algn="ctr">
                        <a:lnSpc>
                          <a:spcPct val="115000"/>
                        </a:lnSpc>
                        <a:spcBef>
                          <a:spcPts val="0"/>
                        </a:spcBef>
                        <a:spcAft>
                          <a:spcPts val="0"/>
                        </a:spcAft>
                      </a:pPr>
                      <a:r>
                        <a:rPr lang="en-US" sz="1600" dirty="0">
                          <a:solidFill>
                            <a:srgbClr val="000000"/>
                          </a:solidFill>
                          <a:latin typeface="Calibri"/>
                          <a:ea typeface="Times New Roman"/>
                          <a:cs typeface="Times New Roman"/>
                        </a:rPr>
                        <a:t>Type</a:t>
                      </a:r>
                      <a:endParaRPr lang="en-US" sz="1600" dirty="0">
                        <a:latin typeface="Book Antiqua"/>
                        <a:ea typeface="Times New Roman"/>
                        <a:cs typeface="Times New Roman"/>
                      </a:endParaRPr>
                    </a:p>
                  </a:txBody>
                  <a:tcPr marL="68580" marR="68580" marT="0" marB="0" anchor="b">
                    <a:noFill/>
                  </a:tcPr>
                </a:tc>
                <a:tc>
                  <a:txBody>
                    <a:bodyPr/>
                    <a:lstStyle/>
                    <a:p>
                      <a:pPr marL="0" marR="0" algn="ctr">
                        <a:lnSpc>
                          <a:spcPct val="115000"/>
                        </a:lnSpc>
                        <a:spcBef>
                          <a:spcPts val="0"/>
                        </a:spcBef>
                        <a:spcAft>
                          <a:spcPts val="0"/>
                        </a:spcAft>
                      </a:pPr>
                      <a:r>
                        <a:rPr lang="en-US" sz="1600" dirty="0">
                          <a:solidFill>
                            <a:srgbClr val="000000"/>
                          </a:solidFill>
                          <a:latin typeface="Calibri"/>
                          <a:ea typeface="Times New Roman"/>
                          <a:cs typeface="Times New Roman"/>
                        </a:rPr>
                        <a:t>Long </a:t>
                      </a:r>
                      <a:r>
                        <a:rPr lang="en-US" sz="1600" dirty="0" err="1">
                          <a:solidFill>
                            <a:srgbClr val="000000"/>
                          </a:solidFill>
                          <a:latin typeface="Calibri"/>
                          <a:ea typeface="Times New Roman"/>
                          <a:cs typeface="Times New Roman"/>
                        </a:rPr>
                        <a:t>Crk</a:t>
                      </a:r>
                      <a:endParaRPr lang="en-US" sz="1600" dirty="0">
                        <a:latin typeface="Book Antiqua"/>
                        <a:ea typeface="Times New Roman"/>
                        <a:cs typeface="Times New Roman"/>
                      </a:endParaRPr>
                    </a:p>
                  </a:txBody>
                  <a:tcPr marL="68580" marR="68580" marT="0" marB="0" anchor="b">
                    <a:noFill/>
                  </a:tcPr>
                </a:tc>
                <a:tc>
                  <a:txBody>
                    <a:bodyPr/>
                    <a:lstStyle/>
                    <a:p>
                      <a:pPr marL="0" marR="0" algn="ctr">
                        <a:lnSpc>
                          <a:spcPct val="115000"/>
                        </a:lnSpc>
                        <a:spcBef>
                          <a:spcPts val="0"/>
                        </a:spcBef>
                        <a:spcAft>
                          <a:spcPts val="0"/>
                        </a:spcAft>
                      </a:pPr>
                      <a:r>
                        <a:rPr lang="en-US" sz="1600" dirty="0" err="1">
                          <a:solidFill>
                            <a:srgbClr val="000000"/>
                          </a:solidFill>
                          <a:latin typeface="Calibri"/>
                          <a:ea typeface="Times New Roman"/>
                          <a:cs typeface="Times New Roman"/>
                        </a:rPr>
                        <a:t>Allig</a:t>
                      </a:r>
                      <a:r>
                        <a:rPr lang="en-US" sz="1600" dirty="0">
                          <a:solidFill>
                            <a:srgbClr val="000000"/>
                          </a:solidFill>
                          <a:latin typeface="Calibri"/>
                          <a:ea typeface="Times New Roman"/>
                          <a:cs typeface="Times New Roman"/>
                        </a:rPr>
                        <a:t> </a:t>
                      </a:r>
                      <a:r>
                        <a:rPr lang="en-US" sz="1600" dirty="0" err="1">
                          <a:solidFill>
                            <a:srgbClr val="000000"/>
                          </a:solidFill>
                          <a:latin typeface="Calibri"/>
                          <a:ea typeface="Times New Roman"/>
                          <a:cs typeface="Times New Roman"/>
                        </a:rPr>
                        <a:t>Crk</a:t>
                      </a:r>
                      <a:endParaRPr lang="en-US" sz="1600" dirty="0">
                        <a:latin typeface="Book Antiqua"/>
                        <a:ea typeface="Times New Roman"/>
                        <a:cs typeface="Times New Roman"/>
                      </a:endParaRPr>
                    </a:p>
                  </a:txBody>
                  <a:tcPr marL="68580" marR="68580" marT="0" marB="0" anchor="b">
                    <a:noFill/>
                  </a:tcPr>
                </a:tc>
                <a:tc>
                  <a:txBody>
                    <a:bodyPr/>
                    <a:lstStyle/>
                    <a:p>
                      <a:pPr marL="0" marR="0" algn="ctr">
                        <a:lnSpc>
                          <a:spcPct val="115000"/>
                        </a:lnSpc>
                        <a:spcBef>
                          <a:spcPts val="0"/>
                        </a:spcBef>
                        <a:spcAft>
                          <a:spcPts val="0"/>
                        </a:spcAft>
                      </a:pPr>
                      <a:r>
                        <a:rPr lang="en-US" sz="1600" dirty="0">
                          <a:solidFill>
                            <a:srgbClr val="000000"/>
                          </a:solidFill>
                          <a:latin typeface="Calibri"/>
                          <a:ea typeface="Times New Roman"/>
                          <a:cs typeface="Times New Roman"/>
                        </a:rPr>
                        <a:t>AC Rut</a:t>
                      </a:r>
                      <a:endParaRPr lang="en-US" sz="160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dirty="0">
                          <a:solidFill>
                            <a:srgbClr val="000000"/>
                          </a:solidFill>
                          <a:latin typeface="Calibri"/>
                          <a:ea typeface="Times New Roman"/>
                          <a:cs typeface="Times New Roman"/>
                        </a:rPr>
                        <a:t>Total Rut</a:t>
                      </a:r>
                      <a:endParaRPr lang="en-US" sz="160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dirty="0">
                          <a:solidFill>
                            <a:srgbClr val="000000"/>
                          </a:solidFill>
                          <a:latin typeface="Calibri"/>
                          <a:ea typeface="Times New Roman"/>
                          <a:cs typeface="Times New Roman"/>
                        </a:rPr>
                        <a:t>IRI</a:t>
                      </a:r>
                      <a:endParaRPr lang="en-US" sz="1600" dirty="0">
                        <a:latin typeface="Book Antiqua"/>
                        <a:ea typeface="Times New Roman"/>
                        <a:cs typeface="Times New Roman"/>
                      </a:endParaRPr>
                    </a:p>
                  </a:txBody>
                  <a:tcPr marL="68580" marR="68580" marT="0" marB="0" anchor="b">
                    <a:noFill/>
                  </a:tcPr>
                </a:tc>
              </a:tr>
              <a:tr h="311150">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8</a:t>
                      </a:r>
                      <a:endParaRPr lang="en-US" sz="1600">
                        <a:latin typeface="Book Antiqua"/>
                        <a:ea typeface="Times New Roman"/>
                        <a:cs typeface="Times New Roman"/>
                      </a:endParaRPr>
                    </a:p>
                  </a:txBody>
                  <a:tcPr marL="68580" marR="68580" marT="0" marB="0" anchor="b">
                    <a:noFill/>
                  </a:tcPr>
                </a:tc>
                <a:tc>
                  <a:txBody>
                    <a:bodyPr/>
                    <a:lstStyle/>
                    <a:p>
                      <a:pPr marL="0" marR="0" algn="ctr">
                        <a:lnSpc>
                          <a:spcPct val="115000"/>
                        </a:lnSpc>
                        <a:spcBef>
                          <a:spcPts val="0"/>
                        </a:spcBef>
                        <a:spcAft>
                          <a:spcPts val="0"/>
                        </a:spcAft>
                      </a:pPr>
                      <a:r>
                        <a:rPr lang="en-US" sz="1600">
                          <a:solidFill>
                            <a:srgbClr val="000000"/>
                          </a:solidFill>
                          <a:latin typeface="Calibri"/>
                          <a:ea typeface="Times New Roman"/>
                          <a:cs typeface="Times New Roman"/>
                        </a:rPr>
                        <a:t>Single</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1854545.5</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47926.2</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15151.5</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18787.9</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22500.0</a:t>
                      </a:r>
                      <a:endParaRPr lang="en-US" sz="1600">
                        <a:latin typeface="Book Antiqua"/>
                        <a:ea typeface="Times New Roman"/>
                        <a:cs typeface="Times New Roman"/>
                      </a:endParaRPr>
                    </a:p>
                  </a:txBody>
                  <a:tcPr marL="68580" marR="68580" marT="0" marB="0" anchor="b">
                    <a:noFill/>
                  </a:tcPr>
                </a:tc>
              </a:tr>
              <a:tr h="311150">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18</a:t>
                      </a:r>
                      <a:endParaRPr lang="en-US" sz="1600">
                        <a:latin typeface="Book Antiqua"/>
                        <a:ea typeface="Times New Roman"/>
                        <a:cs typeface="Times New Roman"/>
                      </a:endParaRPr>
                    </a:p>
                  </a:txBody>
                  <a:tcPr marL="68580" marR="68580" marT="0" marB="0" anchor="b">
                    <a:noFill/>
                  </a:tcPr>
                </a:tc>
                <a:tc>
                  <a:txBody>
                    <a:bodyPr/>
                    <a:lstStyle/>
                    <a:p>
                      <a:pPr marL="0" marR="0" algn="ctr">
                        <a:lnSpc>
                          <a:spcPct val="115000"/>
                        </a:lnSpc>
                        <a:spcBef>
                          <a:spcPts val="0"/>
                        </a:spcBef>
                        <a:spcAft>
                          <a:spcPts val="0"/>
                        </a:spcAft>
                      </a:pPr>
                      <a:r>
                        <a:rPr lang="en-US" sz="1600">
                          <a:solidFill>
                            <a:srgbClr val="000000"/>
                          </a:solidFill>
                          <a:latin typeface="Calibri"/>
                          <a:ea typeface="Times New Roman"/>
                          <a:cs typeface="Times New Roman"/>
                        </a:rPr>
                        <a:t>Single</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65212.6</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1453.0</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2651.9</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3170.4</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2320.0</a:t>
                      </a:r>
                      <a:endParaRPr lang="en-US" sz="1600">
                        <a:latin typeface="Book Antiqua"/>
                        <a:ea typeface="Times New Roman"/>
                        <a:cs typeface="Times New Roman"/>
                      </a:endParaRPr>
                    </a:p>
                  </a:txBody>
                  <a:tcPr marL="68580" marR="68580" marT="0" marB="0" anchor="b">
                    <a:noFill/>
                  </a:tcPr>
                </a:tc>
              </a:tr>
              <a:tr h="311150">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28</a:t>
                      </a:r>
                      <a:endParaRPr lang="en-US" sz="1600">
                        <a:latin typeface="Book Antiqua"/>
                        <a:ea typeface="Times New Roman"/>
                        <a:cs typeface="Times New Roman"/>
                      </a:endParaRPr>
                    </a:p>
                  </a:txBody>
                  <a:tcPr marL="68580" marR="68580" marT="0" marB="0" anchor="b">
                    <a:noFill/>
                  </a:tcPr>
                </a:tc>
                <a:tc>
                  <a:txBody>
                    <a:bodyPr/>
                    <a:lstStyle/>
                    <a:p>
                      <a:pPr marL="0" marR="0" algn="ctr">
                        <a:lnSpc>
                          <a:spcPct val="115000"/>
                        </a:lnSpc>
                        <a:spcBef>
                          <a:spcPts val="0"/>
                        </a:spcBef>
                        <a:spcAft>
                          <a:spcPts val="0"/>
                        </a:spcAft>
                      </a:pPr>
                      <a:r>
                        <a:rPr lang="en-US" sz="1600">
                          <a:solidFill>
                            <a:srgbClr val="000000"/>
                          </a:solidFill>
                          <a:latin typeface="Calibri"/>
                          <a:ea typeface="Times New Roman"/>
                          <a:cs typeface="Times New Roman"/>
                        </a:rPr>
                        <a:t>Single</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10842.1</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245.7</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1017.6</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972.7</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527.3</a:t>
                      </a:r>
                      <a:endParaRPr lang="en-US" sz="1600">
                        <a:latin typeface="Book Antiqua"/>
                        <a:ea typeface="Times New Roman"/>
                        <a:cs typeface="Times New Roman"/>
                      </a:endParaRPr>
                    </a:p>
                  </a:txBody>
                  <a:tcPr marL="68580" marR="68580" marT="0" marB="0" anchor="b">
                    <a:noFill/>
                  </a:tcPr>
                </a:tc>
              </a:tr>
              <a:tr h="311150">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16</a:t>
                      </a:r>
                      <a:endParaRPr lang="en-US" sz="1600">
                        <a:latin typeface="Book Antiqua"/>
                        <a:ea typeface="Times New Roman"/>
                        <a:cs typeface="Times New Roman"/>
                      </a:endParaRPr>
                    </a:p>
                  </a:txBody>
                  <a:tcPr marL="68580" marR="68580" marT="0" marB="0" anchor="b">
                    <a:noFill/>
                  </a:tcPr>
                </a:tc>
                <a:tc>
                  <a:txBody>
                    <a:bodyPr/>
                    <a:lstStyle/>
                    <a:p>
                      <a:pPr marL="0" marR="0" algn="ctr">
                        <a:lnSpc>
                          <a:spcPct val="115000"/>
                        </a:lnSpc>
                        <a:spcBef>
                          <a:spcPts val="0"/>
                        </a:spcBef>
                        <a:spcAft>
                          <a:spcPts val="0"/>
                        </a:spcAft>
                      </a:pPr>
                      <a:r>
                        <a:rPr lang="en-US" sz="1600">
                          <a:solidFill>
                            <a:srgbClr val="000000"/>
                          </a:solidFill>
                          <a:latin typeface="Calibri"/>
                          <a:ea typeface="Times New Roman"/>
                          <a:cs typeface="Times New Roman"/>
                        </a:rPr>
                        <a:t>Tandem</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24793.7</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39857.1</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7692.3</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9333.3</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dirty="0">
                          <a:solidFill>
                            <a:srgbClr val="000000"/>
                          </a:solidFill>
                          <a:latin typeface="Calibri"/>
                          <a:ea typeface="Times New Roman"/>
                          <a:cs typeface="Times New Roman"/>
                        </a:rPr>
                        <a:t>11333.3</a:t>
                      </a:r>
                      <a:endParaRPr lang="en-US" sz="1600" dirty="0">
                        <a:latin typeface="Book Antiqua"/>
                        <a:ea typeface="Times New Roman"/>
                        <a:cs typeface="Times New Roman"/>
                      </a:endParaRPr>
                    </a:p>
                  </a:txBody>
                  <a:tcPr marL="68580" marR="68580" marT="0" marB="0" anchor="b">
                    <a:noFill/>
                  </a:tcPr>
                </a:tc>
              </a:tr>
              <a:tr h="311150">
                <a:tc>
                  <a:txBody>
                    <a:bodyPr/>
                    <a:lstStyle/>
                    <a:p>
                      <a:pPr marL="0" marR="0" algn="r">
                        <a:lnSpc>
                          <a:spcPct val="115000"/>
                        </a:lnSpc>
                        <a:spcBef>
                          <a:spcPts val="0"/>
                        </a:spcBef>
                        <a:spcAft>
                          <a:spcPts val="0"/>
                        </a:spcAft>
                      </a:pPr>
                      <a:r>
                        <a:rPr lang="en-US" sz="1600" b="1" dirty="0">
                          <a:solidFill>
                            <a:srgbClr val="C00000"/>
                          </a:solidFill>
                          <a:latin typeface="Calibri"/>
                          <a:ea typeface="Times New Roman"/>
                          <a:cs typeface="Times New Roman"/>
                        </a:rPr>
                        <a:t>34</a:t>
                      </a:r>
                      <a:endParaRPr lang="en-US" sz="1600" b="1" dirty="0">
                        <a:solidFill>
                          <a:srgbClr val="C00000"/>
                        </a:solidFill>
                        <a:latin typeface="Book Antiqua"/>
                        <a:ea typeface="Times New Roman"/>
                        <a:cs typeface="Times New Roman"/>
                      </a:endParaRPr>
                    </a:p>
                  </a:txBody>
                  <a:tcPr marL="68580" marR="68580" marT="0" marB="0" anchor="b">
                    <a:noFill/>
                  </a:tcPr>
                </a:tc>
                <a:tc>
                  <a:txBody>
                    <a:bodyPr/>
                    <a:lstStyle/>
                    <a:p>
                      <a:pPr marL="0" marR="0" algn="ctr">
                        <a:lnSpc>
                          <a:spcPct val="115000"/>
                        </a:lnSpc>
                        <a:spcBef>
                          <a:spcPts val="0"/>
                        </a:spcBef>
                        <a:spcAft>
                          <a:spcPts val="0"/>
                        </a:spcAft>
                      </a:pPr>
                      <a:r>
                        <a:rPr lang="en-US" sz="1600" b="1" dirty="0">
                          <a:solidFill>
                            <a:srgbClr val="C00000"/>
                          </a:solidFill>
                          <a:latin typeface="Calibri"/>
                          <a:ea typeface="Times New Roman"/>
                          <a:cs typeface="Times New Roman"/>
                        </a:rPr>
                        <a:t>Tandem</a:t>
                      </a:r>
                      <a:endParaRPr lang="en-US" sz="1600" b="1" dirty="0">
                        <a:solidFill>
                          <a:srgbClr val="C00000"/>
                        </a:solidFill>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1" dirty="0">
                          <a:solidFill>
                            <a:srgbClr val="C00000"/>
                          </a:solidFill>
                          <a:latin typeface="Calibri"/>
                          <a:ea typeface="Times New Roman"/>
                          <a:cs typeface="Times New Roman"/>
                        </a:rPr>
                        <a:t>1100.0</a:t>
                      </a:r>
                      <a:endParaRPr lang="en-US" sz="1600" b="1" dirty="0">
                        <a:solidFill>
                          <a:srgbClr val="C00000"/>
                        </a:solidFill>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1" dirty="0">
                          <a:solidFill>
                            <a:srgbClr val="C00000"/>
                          </a:solidFill>
                          <a:latin typeface="Calibri"/>
                          <a:ea typeface="Times New Roman"/>
                          <a:cs typeface="Times New Roman"/>
                        </a:rPr>
                        <a:t>1767.1</a:t>
                      </a:r>
                      <a:endParaRPr lang="en-US" sz="1600" b="1" dirty="0">
                        <a:solidFill>
                          <a:srgbClr val="C00000"/>
                        </a:solidFill>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1" dirty="0">
                          <a:solidFill>
                            <a:srgbClr val="C00000"/>
                          </a:solidFill>
                          <a:latin typeface="Calibri"/>
                          <a:ea typeface="Times New Roman"/>
                          <a:cs typeface="Times New Roman"/>
                        </a:rPr>
                        <a:t>1500.0</a:t>
                      </a:r>
                      <a:endParaRPr lang="en-US" sz="1600" b="1" dirty="0">
                        <a:solidFill>
                          <a:srgbClr val="C00000"/>
                        </a:solidFill>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1" dirty="0">
                          <a:solidFill>
                            <a:srgbClr val="C00000"/>
                          </a:solidFill>
                          <a:latin typeface="Calibri"/>
                          <a:ea typeface="Times New Roman"/>
                          <a:cs typeface="Times New Roman"/>
                        </a:rPr>
                        <a:t>1812.5</a:t>
                      </a:r>
                      <a:endParaRPr lang="en-US" sz="1600" b="1" dirty="0">
                        <a:solidFill>
                          <a:srgbClr val="C00000"/>
                        </a:solidFill>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b="1" dirty="0">
                          <a:solidFill>
                            <a:srgbClr val="C00000"/>
                          </a:solidFill>
                          <a:latin typeface="Calibri"/>
                          <a:ea typeface="Times New Roman"/>
                          <a:cs typeface="Times New Roman"/>
                        </a:rPr>
                        <a:t>1730.8</a:t>
                      </a:r>
                      <a:endParaRPr lang="en-US" sz="1600" b="1" dirty="0">
                        <a:solidFill>
                          <a:srgbClr val="C00000"/>
                        </a:solidFill>
                        <a:latin typeface="Book Antiqua"/>
                        <a:ea typeface="Times New Roman"/>
                        <a:cs typeface="Times New Roman"/>
                      </a:endParaRPr>
                    </a:p>
                  </a:txBody>
                  <a:tcPr marL="68580" marR="68580" marT="0" marB="0" anchor="b">
                    <a:noFill/>
                  </a:tcPr>
                </a:tc>
              </a:tr>
              <a:tr h="311150">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48</a:t>
                      </a:r>
                      <a:endParaRPr lang="en-US" sz="1600">
                        <a:latin typeface="Book Antiqua"/>
                        <a:ea typeface="Times New Roman"/>
                        <a:cs typeface="Times New Roman"/>
                      </a:endParaRPr>
                    </a:p>
                  </a:txBody>
                  <a:tcPr marL="68580" marR="68580" marT="0" marB="0" anchor="b">
                    <a:noFill/>
                  </a:tcPr>
                </a:tc>
                <a:tc>
                  <a:txBody>
                    <a:bodyPr/>
                    <a:lstStyle/>
                    <a:p>
                      <a:pPr marL="0" marR="0" algn="ctr">
                        <a:lnSpc>
                          <a:spcPct val="115000"/>
                        </a:lnSpc>
                        <a:spcBef>
                          <a:spcPts val="0"/>
                        </a:spcBef>
                        <a:spcAft>
                          <a:spcPts val="0"/>
                        </a:spcAft>
                      </a:pPr>
                      <a:r>
                        <a:rPr lang="en-US" sz="1600" dirty="0">
                          <a:solidFill>
                            <a:srgbClr val="000000"/>
                          </a:solidFill>
                          <a:latin typeface="Calibri"/>
                          <a:ea typeface="Times New Roman"/>
                          <a:cs typeface="Times New Roman"/>
                        </a:rPr>
                        <a:t>Tandem</a:t>
                      </a:r>
                      <a:endParaRPr lang="en-US" sz="160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dirty="0">
                          <a:solidFill>
                            <a:srgbClr val="000000"/>
                          </a:solidFill>
                          <a:latin typeface="Calibri"/>
                          <a:ea typeface="Times New Roman"/>
                          <a:cs typeface="Times New Roman"/>
                        </a:rPr>
                        <a:t>272.3</a:t>
                      </a:r>
                      <a:endParaRPr lang="en-US" sz="1600" dirty="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435.6</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770.0</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676.9</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dirty="0">
                          <a:solidFill>
                            <a:srgbClr val="000000"/>
                          </a:solidFill>
                          <a:latin typeface="Calibri"/>
                          <a:ea typeface="Times New Roman"/>
                          <a:cs typeface="Times New Roman"/>
                        </a:rPr>
                        <a:t>566.7</a:t>
                      </a:r>
                      <a:endParaRPr lang="en-US" sz="1600" dirty="0">
                        <a:latin typeface="Book Antiqua"/>
                        <a:ea typeface="Times New Roman"/>
                        <a:cs typeface="Times New Roman"/>
                      </a:endParaRPr>
                    </a:p>
                  </a:txBody>
                  <a:tcPr marL="68580" marR="68580" marT="0" marB="0" anchor="b">
                    <a:noFill/>
                  </a:tcPr>
                </a:tc>
              </a:tr>
              <a:tr h="311150">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60</a:t>
                      </a:r>
                      <a:endParaRPr lang="en-US" sz="1600">
                        <a:latin typeface="Book Antiqua"/>
                        <a:ea typeface="Times New Roman"/>
                        <a:cs typeface="Times New Roman"/>
                      </a:endParaRPr>
                    </a:p>
                  </a:txBody>
                  <a:tcPr marL="68580" marR="68580" marT="0" marB="0" anchor="b">
                    <a:noFill/>
                  </a:tcPr>
                </a:tc>
                <a:tc>
                  <a:txBody>
                    <a:bodyPr/>
                    <a:lstStyle/>
                    <a:p>
                      <a:pPr marL="0" marR="0" algn="ctr">
                        <a:lnSpc>
                          <a:spcPct val="115000"/>
                        </a:lnSpc>
                        <a:spcBef>
                          <a:spcPts val="0"/>
                        </a:spcBef>
                        <a:spcAft>
                          <a:spcPts val="0"/>
                        </a:spcAft>
                      </a:pPr>
                      <a:r>
                        <a:rPr lang="en-US" sz="1600">
                          <a:solidFill>
                            <a:srgbClr val="000000"/>
                          </a:solidFill>
                          <a:latin typeface="Calibri"/>
                          <a:ea typeface="Times New Roman"/>
                          <a:cs typeface="Times New Roman"/>
                        </a:rPr>
                        <a:t>Tandem</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110.9</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177.0</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443.8</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161.4</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161.4</a:t>
                      </a:r>
                      <a:endParaRPr lang="en-US" sz="1600">
                        <a:latin typeface="Book Antiqua"/>
                        <a:ea typeface="Times New Roman"/>
                        <a:cs typeface="Times New Roman"/>
                      </a:endParaRPr>
                    </a:p>
                  </a:txBody>
                  <a:tcPr marL="68580" marR="68580" marT="0" marB="0" anchor="b">
                    <a:noFill/>
                  </a:tcPr>
                </a:tc>
              </a:tr>
              <a:tr h="311150">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24</a:t>
                      </a:r>
                      <a:endParaRPr lang="en-US" sz="1600">
                        <a:latin typeface="Book Antiqua"/>
                        <a:ea typeface="Times New Roman"/>
                        <a:cs typeface="Times New Roman"/>
                      </a:endParaRPr>
                    </a:p>
                  </a:txBody>
                  <a:tcPr marL="68580" marR="68580" marT="0" marB="0" anchor="b">
                    <a:noFill/>
                  </a:tcPr>
                </a:tc>
                <a:tc>
                  <a:txBody>
                    <a:bodyPr/>
                    <a:lstStyle/>
                    <a:p>
                      <a:pPr marL="0" marR="0" algn="ctr">
                        <a:lnSpc>
                          <a:spcPct val="115000"/>
                        </a:lnSpc>
                        <a:spcBef>
                          <a:spcPts val="0"/>
                        </a:spcBef>
                        <a:spcAft>
                          <a:spcPts val="0"/>
                        </a:spcAft>
                      </a:pPr>
                      <a:r>
                        <a:rPr lang="en-US" sz="1600">
                          <a:solidFill>
                            <a:srgbClr val="000000"/>
                          </a:solidFill>
                          <a:latin typeface="Calibri"/>
                          <a:ea typeface="Times New Roman"/>
                          <a:cs typeface="Times New Roman"/>
                        </a:rPr>
                        <a:t>Tridem</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4487.5</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35769.2</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5422.7</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6536.4</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8294.7</a:t>
                      </a:r>
                      <a:endParaRPr lang="en-US" sz="1600">
                        <a:latin typeface="Book Antiqua"/>
                        <a:ea typeface="Times New Roman"/>
                        <a:cs typeface="Times New Roman"/>
                      </a:endParaRPr>
                    </a:p>
                  </a:txBody>
                  <a:tcPr marL="68580" marR="68580" marT="0" marB="0" anchor="b">
                    <a:noFill/>
                  </a:tcPr>
                </a:tc>
              </a:tr>
              <a:tr h="311150">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51</a:t>
                      </a:r>
                      <a:endParaRPr lang="en-US" sz="1600">
                        <a:latin typeface="Book Antiqua"/>
                        <a:ea typeface="Times New Roman"/>
                        <a:cs typeface="Times New Roman"/>
                      </a:endParaRPr>
                    </a:p>
                  </a:txBody>
                  <a:tcPr marL="68580" marR="68580" marT="0" marB="0" anchor="b">
                    <a:noFill/>
                  </a:tcPr>
                </a:tc>
                <a:tc>
                  <a:txBody>
                    <a:bodyPr/>
                    <a:lstStyle/>
                    <a:p>
                      <a:pPr marL="0" marR="0" algn="ctr">
                        <a:lnSpc>
                          <a:spcPct val="115000"/>
                        </a:lnSpc>
                        <a:spcBef>
                          <a:spcPts val="0"/>
                        </a:spcBef>
                        <a:spcAft>
                          <a:spcPts val="0"/>
                        </a:spcAft>
                      </a:pPr>
                      <a:r>
                        <a:rPr lang="en-US" sz="1600">
                          <a:solidFill>
                            <a:srgbClr val="000000"/>
                          </a:solidFill>
                          <a:latin typeface="Calibri"/>
                          <a:ea typeface="Times New Roman"/>
                          <a:cs typeface="Times New Roman"/>
                        </a:rPr>
                        <a:t>Tridem</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200.0</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1591.9</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1018.2</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1100.0</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1177.8</a:t>
                      </a:r>
                      <a:endParaRPr lang="en-US" sz="1600">
                        <a:latin typeface="Book Antiqua"/>
                        <a:ea typeface="Times New Roman"/>
                        <a:cs typeface="Times New Roman"/>
                      </a:endParaRPr>
                    </a:p>
                  </a:txBody>
                  <a:tcPr marL="68580" marR="68580" marT="0" marB="0" anchor="b">
                    <a:noFill/>
                  </a:tcPr>
                </a:tc>
              </a:tr>
              <a:tr h="311150">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72</a:t>
                      </a:r>
                      <a:endParaRPr lang="en-US" sz="1600">
                        <a:latin typeface="Book Antiqua"/>
                        <a:ea typeface="Times New Roman"/>
                        <a:cs typeface="Times New Roman"/>
                      </a:endParaRPr>
                    </a:p>
                  </a:txBody>
                  <a:tcPr marL="68580" marR="68580" marT="0" marB="0" anchor="b">
                    <a:noFill/>
                  </a:tcPr>
                </a:tc>
                <a:tc>
                  <a:txBody>
                    <a:bodyPr/>
                    <a:lstStyle/>
                    <a:p>
                      <a:pPr marL="0" marR="0" algn="ctr">
                        <a:lnSpc>
                          <a:spcPct val="115000"/>
                        </a:lnSpc>
                        <a:spcBef>
                          <a:spcPts val="0"/>
                        </a:spcBef>
                        <a:spcAft>
                          <a:spcPts val="0"/>
                        </a:spcAft>
                      </a:pPr>
                      <a:r>
                        <a:rPr lang="en-US" sz="1600">
                          <a:solidFill>
                            <a:srgbClr val="000000"/>
                          </a:solidFill>
                          <a:latin typeface="Calibri"/>
                          <a:ea typeface="Times New Roman"/>
                          <a:cs typeface="Times New Roman"/>
                        </a:rPr>
                        <a:t>Tridem</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49.2</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395.5</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500.0</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a:solidFill>
                            <a:srgbClr val="000000"/>
                          </a:solidFill>
                          <a:latin typeface="Calibri"/>
                          <a:ea typeface="Times New Roman"/>
                          <a:cs typeface="Times New Roman"/>
                        </a:rPr>
                        <a:t>130.0</a:t>
                      </a:r>
                      <a:endParaRPr lang="en-US" sz="1600">
                        <a:latin typeface="Book Antiqua"/>
                        <a:ea typeface="Times New Roman"/>
                        <a:cs typeface="Times New Roman"/>
                      </a:endParaRPr>
                    </a:p>
                  </a:txBody>
                  <a:tcPr marL="68580" marR="68580" marT="0" marB="0" anchor="b">
                    <a:noFill/>
                  </a:tcPr>
                </a:tc>
                <a:tc>
                  <a:txBody>
                    <a:bodyPr/>
                    <a:lstStyle/>
                    <a:p>
                      <a:pPr marL="0" marR="0" algn="r">
                        <a:lnSpc>
                          <a:spcPct val="115000"/>
                        </a:lnSpc>
                        <a:spcBef>
                          <a:spcPts val="0"/>
                        </a:spcBef>
                        <a:spcAft>
                          <a:spcPts val="0"/>
                        </a:spcAft>
                      </a:pPr>
                      <a:r>
                        <a:rPr lang="en-US" sz="1600" dirty="0">
                          <a:solidFill>
                            <a:srgbClr val="000000"/>
                          </a:solidFill>
                          <a:latin typeface="Calibri"/>
                          <a:ea typeface="Times New Roman"/>
                          <a:cs typeface="Times New Roman"/>
                        </a:rPr>
                        <a:t>153.8</a:t>
                      </a:r>
                      <a:endParaRPr lang="en-US" sz="1600" dirty="0">
                        <a:latin typeface="Book Antiqua"/>
                        <a:ea typeface="Times New Roman"/>
                        <a:cs typeface="Times New Roman"/>
                      </a:endParaRPr>
                    </a:p>
                  </a:txBody>
                  <a:tcPr marL="68580" marR="68580" marT="0" marB="0" anchor="b">
                    <a:noFill/>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sz="3600" dirty="0" smtClean="0"/>
              <a:t>Overview of Underlying Elements</a:t>
            </a:r>
          </a:p>
        </p:txBody>
      </p:sp>
      <p:sp>
        <p:nvSpPr>
          <p:cNvPr id="3075" name="Content Placeholder 2"/>
          <p:cNvSpPr>
            <a:spLocks noGrp="1"/>
          </p:cNvSpPr>
          <p:nvPr>
            <p:ph idx="1"/>
          </p:nvPr>
        </p:nvSpPr>
        <p:spPr/>
        <p:txBody>
          <a:bodyPr/>
          <a:lstStyle/>
          <a:p>
            <a:pPr eaLnBrk="1" hangingPunct="1"/>
            <a:r>
              <a:rPr lang="en-US" dirty="0" smtClean="0"/>
              <a:t>Load Equivalence Factors (LEFs) based on thousands of runs of latest pavement models</a:t>
            </a:r>
          </a:p>
          <a:p>
            <a:pPr eaLnBrk="1" hangingPunct="1"/>
            <a:r>
              <a:rPr lang="en-US" dirty="0" smtClean="0">
                <a:solidFill>
                  <a:srgbClr val="C00000"/>
                </a:solidFill>
              </a:rPr>
              <a:t>Weight data for vehicle fleet comes from millions of WIM observations</a:t>
            </a:r>
          </a:p>
          <a:p>
            <a:pPr eaLnBrk="1" hangingPunct="1"/>
            <a:r>
              <a:rPr lang="en-US" dirty="0" smtClean="0"/>
              <a:t>Costs per mile based on national current pavement expenditures per truck mile</a:t>
            </a:r>
          </a:p>
          <a:p>
            <a:pPr eaLnBrk="1" hangingPunct="1"/>
            <a:r>
              <a:rPr lang="en-US" dirty="0" smtClean="0"/>
              <a:t>Load-related share of pavement costs based on recent state cost-allocation studies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sz="3600" dirty="0" smtClean="0"/>
              <a:t>Overview of Underlying Elements</a:t>
            </a:r>
          </a:p>
        </p:txBody>
      </p:sp>
      <p:sp>
        <p:nvSpPr>
          <p:cNvPr id="3075" name="Content Placeholder 2"/>
          <p:cNvSpPr>
            <a:spLocks noGrp="1"/>
          </p:cNvSpPr>
          <p:nvPr>
            <p:ph idx="1"/>
          </p:nvPr>
        </p:nvSpPr>
        <p:spPr/>
        <p:txBody>
          <a:bodyPr/>
          <a:lstStyle/>
          <a:p>
            <a:pPr eaLnBrk="1" hangingPunct="1"/>
            <a:r>
              <a:rPr lang="en-US" dirty="0" smtClean="0"/>
              <a:t>Load Equivalence Factors (LEFs) based on thousands of runs of latest pavement models</a:t>
            </a:r>
          </a:p>
          <a:p>
            <a:pPr eaLnBrk="1" hangingPunct="1"/>
            <a:r>
              <a:rPr lang="en-US" dirty="0" smtClean="0"/>
              <a:t>Weight data for vehicle fleet comes from millions of WIM observations</a:t>
            </a:r>
          </a:p>
          <a:p>
            <a:pPr eaLnBrk="1" hangingPunct="1"/>
            <a:r>
              <a:rPr lang="en-US" dirty="0" smtClean="0">
                <a:solidFill>
                  <a:srgbClr val="C00000"/>
                </a:solidFill>
              </a:rPr>
              <a:t>Costs per mile based on national current pavement expenditures per truck mile</a:t>
            </a:r>
          </a:p>
          <a:p>
            <a:pPr eaLnBrk="1" hangingPunct="1"/>
            <a:r>
              <a:rPr lang="en-US" dirty="0" smtClean="0">
                <a:solidFill>
                  <a:srgbClr val="C00000"/>
                </a:solidFill>
              </a:rPr>
              <a:t>Load-related share of pavement costs based on recent state cost-allocation studies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t>Options to Customize</a:t>
            </a:r>
          </a:p>
        </p:txBody>
      </p:sp>
      <p:sp>
        <p:nvSpPr>
          <p:cNvPr id="10243" name="Content Placeholder 2"/>
          <p:cNvSpPr>
            <a:spLocks noGrp="1"/>
          </p:cNvSpPr>
          <p:nvPr>
            <p:ph idx="1"/>
          </p:nvPr>
        </p:nvSpPr>
        <p:spPr/>
        <p:txBody>
          <a:bodyPr/>
          <a:lstStyle/>
          <a:p>
            <a:pPr eaLnBrk="1" hangingPunct="1"/>
            <a:r>
              <a:rPr lang="en-US" smtClean="0"/>
              <a:t>States can use their pavement knowledge to modify pavement distress distributions</a:t>
            </a:r>
          </a:p>
          <a:p>
            <a:pPr eaLnBrk="1" hangingPunct="1"/>
            <a:r>
              <a:rPr lang="en-US" smtClean="0"/>
              <a:t>States can enter their own detailed pavement cost information</a:t>
            </a:r>
          </a:p>
          <a:p>
            <a:pPr eaLnBrk="1" hangingPunct="1"/>
            <a:r>
              <a:rPr lang="en-US" smtClean="0"/>
              <a:t>States can update WIM data</a:t>
            </a:r>
          </a:p>
          <a:p>
            <a:pPr eaLnBrk="1" hangingPunct="1"/>
            <a:r>
              <a:rPr lang="en-US" smtClean="0"/>
              <a:t>States can combine and weight the default data from adjacent states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Current Status</a:t>
            </a:r>
          </a:p>
        </p:txBody>
      </p:sp>
      <p:sp>
        <p:nvSpPr>
          <p:cNvPr id="10243" name="Content Placeholder 2"/>
          <p:cNvSpPr>
            <a:spLocks noGrp="1"/>
          </p:cNvSpPr>
          <p:nvPr>
            <p:ph idx="1"/>
          </p:nvPr>
        </p:nvSpPr>
        <p:spPr/>
        <p:txBody>
          <a:bodyPr/>
          <a:lstStyle/>
          <a:p>
            <a:pPr eaLnBrk="1" hangingPunct="1"/>
            <a:r>
              <a:rPr lang="en-US" dirty="0" err="1" smtClean="0"/>
              <a:t>PaveDAT</a:t>
            </a:r>
            <a:r>
              <a:rPr lang="en-US" dirty="0" smtClean="0"/>
              <a:t> Was Completed in 2011</a:t>
            </a:r>
          </a:p>
          <a:p>
            <a:pPr eaLnBrk="1" hangingPunct="1"/>
            <a:r>
              <a:rPr lang="en-US" dirty="0" smtClean="0"/>
              <a:t>Presentations Made to 5 Pilot States</a:t>
            </a:r>
          </a:p>
          <a:p>
            <a:pPr eaLnBrk="1" hangingPunct="1"/>
            <a:r>
              <a:rPr lang="en-US" dirty="0" smtClean="0"/>
              <a:t>Application So Far Has Been for Special Studies</a:t>
            </a:r>
          </a:p>
          <a:p>
            <a:pPr eaLnBrk="1" hangingPunct="1"/>
            <a:r>
              <a:rPr lang="en-US" dirty="0" smtClean="0"/>
              <a:t>Applied in Some Form in Oregon, DC, and Wisconsin</a:t>
            </a:r>
          </a:p>
          <a:p>
            <a:pPr eaLnBrk="1" hangingPunct="1"/>
            <a:r>
              <a:rPr lang="en-US" dirty="0" smtClean="0"/>
              <a:t>Texas is Adapting Model for Its Use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a:t>
            </a:r>
            <a:endParaRPr lang="en-US" dirty="0"/>
          </a:p>
        </p:txBody>
      </p:sp>
      <p:sp>
        <p:nvSpPr>
          <p:cNvPr id="3" name="Content Placeholder 2"/>
          <p:cNvSpPr>
            <a:spLocks noGrp="1"/>
          </p:cNvSpPr>
          <p:nvPr>
            <p:ph idx="1"/>
          </p:nvPr>
        </p:nvSpPr>
        <p:spPr/>
        <p:txBody>
          <a:bodyPr/>
          <a:lstStyle/>
          <a:p>
            <a:r>
              <a:rPr lang="en-US" dirty="0" smtClean="0"/>
              <a:t>Used ME-PDG (Mechanistic-Empirical Pavement Design Guide)</a:t>
            </a:r>
          </a:p>
          <a:p>
            <a:r>
              <a:rPr lang="en-US" dirty="0" smtClean="0"/>
              <a:t>ARA Designed MEPDG, Auburn University Helped with Application</a:t>
            </a:r>
          </a:p>
          <a:p>
            <a:r>
              <a:rPr lang="en-US" dirty="0" smtClean="0"/>
              <a:t>Applied Model Thousands of Times to Derive New Pavement Damage Equivalence Factors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Load Equivalence Factors (LEFs)</a:t>
            </a:r>
            <a:endParaRPr lang="en-US" dirty="0"/>
          </a:p>
        </p:txBody>
      </p:sp>
      <p:sp>
        <p:nvSpPr>
          <p:cNvPr id="3" name="Content Placeholder 2"/>
          <p:cNvSpPr>
            <a:spLocks noGrp="1"/>
          </p:cNvSpPr>
          <p:nvPr>
            <p:ph idx="1"/>
          </p:nvPr>
        </p:nvSpPr>
        <p:spPr/>
        <p:txBody>
          <a:bodyPr/>
          <a:lstStyle/>
          <a:p>
            <a:r>
              <a:rPr lang="en-US" dirty="0" smtClean="0"/>
              <a:t>ESALs (Equivalent Single Axle Loads)– One Type of LEF </a:t>
            </a:r>
          </a:p>
          <a:p>
            <a:r>
              <a:rPr lang="en-US" dirty="0" smtClean="0"/>
              <a:t>ESALs Based on 50-Year-Old Study in Single Location</a:t>
            </a:r>
          </a:p>
          <a:p>
            <a:r>
              <a:rPr lang="en-US" dirty="0" smtClean="0"/>
              <a:t>ESALs Widely Seen as Outdated and Based on Many Assumptions</a:t>
            </a:r>
          </a:p>
          <a:p>
            <a:r>
              <a:rPr lang="en-US" dirty="0" smtClean="0"/>
              <a:t>New LEFs Developed for </a:t>
            </a:r>
            <a:r>
              <a:rPr lang="en-US" dirty="0" err="1" smtClean="0"/>
              <a:t>PaveDAT</a:t>
            </a:r>
            <a:r>
              <a:rPr lang="en-US" dirty="0" smtClean="0"/>
              <a:t> and NAPCOM Independent of ESALs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dirty="0" smtClean="0"/>
              <a:t>Overview of </a:t>
            </a:r>
            <a:r>
              <a:rPr lang="en-US" dirty="0" err="1" smtClean="0"/>
              <a:t>PaveDAT</a:t>
            </a:r>
            <a:endParaRPr lang="en-US" dirty="0" smtClean="0"/>
          </a:p>
        </p:txBody>
      </p:sp>
      <p:sp>
        <p:nvSpPr>
          <p:cNvPr id="3075" name="Content Placeholder 2"/>
          <p:cNvSpPr>
            <a:spLocks noGrp="1"/>
          </p:cNvSpPr>
          <p:nvPr>
            <p:ph idx="1"/>
          </p:nvPr>
        </p:nvSpPr>
        <p:spPr/>
        <p:txBody>
          <a:bodyPr/>
          <a:lstStyle/>
          <a:p>
            <a:pPr eaLnBrk="1" hangingPunct="1"/>
            <a:r>
              <a:rPr lang="en-US" dirty="0" smtClean="0"/>
              <a:t>Model estimates pavement costs for specific vehicles and types of trips</a:t>
            </a:r>
          </a:p>
          <a:p>
            <a:pPr eaLnBrk="1" hangingPunct="1"/>
            <a:r>
              <a:rPr lang="en-US" dirty="0" smtClean="0"/>
              <a:t>Model can use national average data, state default data, or user-supplied data</a:t>
            </a:r>
          </a:p>
          <a:p>
            <a:pPr eaLnBrk="1" hangingPunct="1"/>
            <a:r>
              <a:rPr lang="en-US" dirty="0" smtClean="0"/>
              <a:t>After state customization, as needed, model is simple to use</a:t>
            </a:r>
          </a:p>
          <a:p>
            <a:pPr eaLnBrk="1" hangingPunct="1"/>
            <a:r>
              <a:rPr lang="en-US" dirty="0" smtClean="0"/>
              <a:t>User supplies vehicle axle weights and trip information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smtClean="0"/>
              <a:t>User Inputs</a:t>
            </a:r>
          </a:p>
        </p:txBody>
      </p:sp>
      <p:sp>
        <p:nvSpPr>
          <p:cNvPr id="4099" name="Content Placeholder 2"/>
          <p:cNvSpPr>
            <a:spLocks noGrp="1"/>
          </p:cNvSpPr>
          <p:nvPr>
            <p:ph idx="1"/>
          </p:nvPr>
        </p:nvSpPr>
        <p:spPr/>
        <p:txBody>
          <a:bodyPr/>
          <a:lstStyle/>
          <a:p>
            <a:pPr eaLnBrk="1" hangingPunct="1"/>
            <a:r>
              <a:rPr lang="en-US" smtClean="0"/>
              <a:t>Axle weight for each axle group (tandems and tridems are each considered one axle group)</a:t>
            </a:r>
          </a:p>
          <a:p>
            <a:pPr eaLnBrk="1" hangingPunct="1"/>
            <a:endParaRPr lang="en-US" smtClean="0"/>
          </a:p>
          <a:p>
            <a:pPr eaLnBrk="1" hangingPunct="1"/>
            <a:r>
              <a:rPr lang="en-US" smtClean="0"/>
              <a:t>Number of axles in each group</a:t>
            </a:r>
          </a:p>
          <a:p>
            <a:pPr eaLnBrk="1" hangingPunct="1"/>
            <a:endParaRPr lang="en-US" smtClean="0"/>
          </a:p>
          <a:p>
            <a:pPr eaLnBrk="1" hangingPunct="1"/>
            <a:r>
              <a:rPr lang="en-US" smtClean="0"/>
              <a:t>Miles of travel on Interstate, State, and Local roads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mtClean="0"/>
              <a:t>Results</a:t>
            </a:r>
          </a:p>
        </p:txBody>
      </p:sp>
      <p:sp>
        <p:nvSpPr>
          <p:cNvPr id="5123" name="Content Placeholder 2"/>
          <p:cNvSpPr>
            <a:spLocks noGrp="1"/>
          </p:cNvSpPr>
          <p:nvPr>
            <p:ph idx="1"/>
          </p:nvPr>
        </p:nvSpPr>
        <p:spPr/>
        <p:txBody>
          <a:bodyPr/>
          <a:lstStyle/>
          <a:p>
            <a:pPr eaLnBrk="1" hangingPunct="1"/>
            <a:r>
              <a:rPr lang="en-US" smtClean="0"/>
              <a:t>Cents per mile of travel</a:t>
            </a:r>
          </a:p>
          <a:p>
            <a:pPr eaLnBrk="1" hangingPunct="1"/>
            <a:endParaRPr lang="en-US" smtClean="0"/>
          </a:p>
          <a:p>
            <a:pPr eaLnBrk="1" hangingPunct="1"/>
            <a:r>
              <a:rPr lang="en-US" smtClean="0"/>
              <a:t>Total costs in dollars</a:t>
            </a:r>
          </a:p>
          <a:p>
            <a:pPr eaLnBrk="1" hangingPunct="1"/>
            <a:endParaRPr lang="en-US" smtClean="0"/>
          </a:p>
          <a:p>
            <a:pPr eaLnBrk="1" hangingPunct="1"/>
            <a:r>
              <a:rPr lang="en-US" smtClean="0"/>
              <a:t>Costs shown by highway system as well as for total trip</a:t>
            </a:r>
          </a:p>
          <a:p>
            <a:pPr eaLnBrk="1" hangingPunct="1">
              <a:buFont typeface="Arial" charset="0"/>
              <a:buNone/>
            </a:pPr>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981194" y="457198"/>
          <a:ext cx="5638805" cy="6159386"/>
        </p:xfrm>
        <a:graphic>
          <a:graphicData uri="http://schemas.openxmlformats.org/drawingml/2006/table">
            <a:tbl>
              <a:tblPr/>
              <a:tblGrid>
                <a:gridCol w="1917650"/>
                <a:gridCol w="924582"/>
                <a:gridCol w="924582"/>
                <a:gridCol w="1198531"/>
                <a:gridCol w="673460"/>
              </a:tblGrid>
              <a:tr h="294057">
                <a:tc gridSpan="5">
                  <a:txBody>
                    <a:bodyPr/>
                    <a:lstStyle/>
                    <a:p>
                      <a:pPr algn="l" fontAlgn="b"/>
                      <a:r>
                        <a:rPr lang="en-US" sz="1400" b="0" i="0" u="none" strike="noStrike" baseline="0" dirty="0">
                          <a:solidFill>
                            <a:srgbClr val="000000"/>
                          </a:solidFill>
                          <a:latin typeface="Arial"/>
                        </a:rPr>
                        <a:t>Special Permit Pavement Cost Estimator</a:t>
                      </a:r>
                    </a:p>
                  </a:txBody>
                  <a:tcPr marL="0" marR="0" marT="0" marB="0" anchor="b">
                    <a:lnL>
                      <a:noFill/>
                    </a:lnL>
                    <a:lnR>
                      <a:noFill/>
                    </a:lnR>
                    <a:lnT>
                      <a:noFill/>
                    </a:lnT>
                    <a:lnB>
                      <a:noFill/>
                    </a:lnB>
                    <a:solidFill>
                      <a:srgbClr val="F2F2F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6546">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a:noFill/>
                    </a:lnT>
                    <a:lnB>
                      <a:noFill/>
                    </a:lnB>
                  </a:tcPr>
                </a:tc>
              </a:tr>
              <a:tr h="210377">
                <a:tc>
                  <a:txBody>
                    <a:bodyPr/>
                    <a:lstStyle/>
                    <a:p>
                      <a:pPr algn="r" fontAlgn="b"/>
                      <a:r>
                        <a:rPr lang="en-US" sz="1000" b="1" i="0" u="none" strike="noStrike" baseline="0">
                          <a:solidFill>
                            <a:srgbClr val="000000"/>
                          </a:solidFill>
                          <a:latin typeface="Arial"/>
                        </a:rPr>
                        <a:t>Using Pavement Data for:</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000" b="1" i="0" u="none" strike="noStrike" baseline="0">
                          <a:solidFill>
                            <a:srgbClr val="000000"/>
                          </a:solidFill>
                          <a:latin typeface="Arial"/>
                        </a:rPr>
                        <a:t>Natl. Avg.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endParaRPr lang="en-US" sz="1000" b="0" i="0" u="none" strike="noStrike" baseline="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a:noFill/>
                    </a:lnT>
                    <a:lnB>
                      <a:noFill/>
                    </a:lnB>
                  </a:tcPr>
                </a:tc>
              </a:tr>
              <a:tr h="196546">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baseline="0"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a:noFill/>
                    </a:lnT>
                    <a:lnB>
                      <a:noFill/>
                    </a:lnB>
                  </a:tcPr>
                </a:tc>
              </a:tr>
              <a:tr h="196546">
                <a:tc gridSpan="3">
                  <a:txBody>
                    <a:bodyPr/>
                    <a:lstStyle/>
                    <a:p>
                      <a:pPr algn="l" fontAlgn="b"/>
                      <a:r>
                        <a:rPr lang="en-US" sz="1000" b="1" i="0" u="none" strike="noStrike" baseline="0">
                          <a:solidFill>
                            <a:srgbClr val="000000"/>
                          </a:solidFill>
                          <a:latin typeface="Arial"/>
                        </a:rPr>
                        <a:t>   Miles of Travel by Type of Highway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baseline="0"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a:noFill/>
                    </a:lnT>
                    <a:lnB>
                      <a:noFill/>
                    </a:lnB>
                  </a:tcPr>
                </a:tc>
              </a:tr>
              <a:tr h="109042">
                <a:tc>
                  <a:txBody>
                    <a:bodyPr/>
                    <a:lstStyle/>
                    <a:p>
                      <a:pPr algn="ctr" fontAlgn="b"/>
                      <a:r>
                        <a:rPr lang="en-US" sz="1000" b="0" i="0" u="sng" strike="noStrike" baseline="0">
                          <a:solidFill>
                            <a:srgbClr val="000000"/>
                          </a:solidFill>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l" fontAlgn="b"/>
                      <a:r>
                        <a:rPr lang="en-US" sz="1000" b="0" i="0" u="none" strike="noStrike" baseline="0">
                          <a:solidFill>
                            <a:srgbClr val="000000"/>
                          </a:solidFill>
                          <a:latin typeface="Calibri"/>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baseline="0">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b"/>
                      <a:endParaRPr lang="en-US" sz="1000" b="0" i="0" u="none" strike="noStrike" baseline="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a:noFill/>
                    </a:lnT>
                    <a:lnB>
                      <a:noFill/>
                    </a:lnB>
                  </a:tcPr>
                </a:tc>
              </a:tr>
              <a:tr h="196546">
                <a:tc>
                  <a:txBody>
                    <a:bodyPr/>
                    <a:lstStyle/>
                    <a:p>
                      <a:pPr algn="r" fontAlgn="b"/>
                      <a:r>
                        <a:rPr lang="en-US" sz="1000" b="1" i="0" u="none" strike="noStrike" baseline="0">
                          <a:solidFill>
                            <a:srgbClr val="000000"/>
                          </a:solidFill>
                          <a:latin typeface="Arial"/>
                        </a:rPr>
                        <a:t>Interstate Highway</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1000" b="1" i="0" u="none" strike="noStrike" baseline="0">
                          <a:solidFill>
                            <a:srgbClr val="4F81BD"/>
                          </a:solidFill>
                          <a:latin typeface="Arial"/>
                        </a:rPr>
                        <a:t>85</a:t>
                      </a:r>
                    </a:p>
                  </a:txBody>
                  <a:tcPr marL="0" marR="0" marT="0" marB="0" anchor="b">
                    <a:lnL>
                      <a:noFill/>
                    </a:lnL>
                    <a:lnR>
                      <a:noFill/>
                    </a:lnR>
                    <a:lnT>
                      <a:noFill/>
                    </a:lnT>
                    <a:lnB>
                      <a:noFill/>
                    </a:lnB>
                  </a:tcPr>
                </a:tc>
                <a:tc>
                  <a:txBody>
                    <a:bodyPr/>
                    <a:lstStyle/>
                    <a:p>
                      <a:pPr algn="l" fontAlgn="b"/>
                      <a:r>
                        <a:rPr lang="en-US" sz="1000" b="0"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b"/>
                      <a:endParaRPr lang="en-US" sz="1000" b="0" i="0" u="none" strike="noStrike" baseline="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a:noFill/>
                    </a:lnT>
                    <a:lnB>
                      <a:noFill/>
                    </a:lnB>
                  </a:tcPr>
                </a:tc>
              </a:tr>
              <a:tr h="196546">
                <a:tc>
                  <a:txBody>
                    <a:bodyPr/>
                    <a:lstStyle/>
                    <a:p>
                      <a:pPr algn="r" fontAlgn="b"/>
                      <a:r>
                        <a:rPr lang="en-US" sz="1000" b="1" i="0" u="none" strike="noStrike" baseline="0">
                          <a:solidFill>
                            <a:srgbClr val="000000"/>
                          </a:solidFill>
                          <a:latin typeface="Arial"/>
                        </a:rPr>
                        <a:t>State Highway</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1000" b="1" i="0" u="none" strike="noStrike" baseline="0" dirty="0">
                          <a:solidFill>
                            <a:srgbClr val="0070C0"/>
                          </a:solidFill>
                          <a:latin typeface="Arial"/>
                        </a:rPr>
                        <a:t>12</a:t>
                      </a:r>
                    </a:p>
                  </a:txBody>
                  <a:tcPr marL="0" marR="0" marT="0" marB="0" anchor="b">
                    <a:lnL>
                      <a:noFill/>
                    </a:lnL>
                    <a:lnR>
                      <a:noFill/>
                    </a:lnR>
                    <a:lnT>
                      <a:noFill/>
                    </a:lnT>
                    <a:lnB>
                      <a:noFill/>
                    </a:lnB>
                  </a:tcPr>
                </a:tc>
                <a:tc>
                  <a:txBody>
                    <a:bodyPr/>
                    <a:lstStyle/>
                    <a:p>
                      <a:pPr algn="l" fontAlgn="b"/>
                      <a:r>
                        <a:rPr lang="en-US" sz="1000" b="0"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b"/>
                      <a:endParaRPr lang="en-US" sz="1000" b="0" i="0" u="none" strike="noStrike" baseline="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a:noFill/>
                    </a:lnT>
                    <a:lnB>
                      <a:noFill/>
                    </a:lnB>
                  </a:tcPr>
                </a:tc>
              </a:tr>
              <a:tr h="277299">
                <a:tc>
                  <a:txBody>
                    <a:bodyPr/>
                    <a:lstStyle/>
                    <a:p>
                      <a:pPr algn="r" fontAlgn="b"/>
                      <a:r>
                        <a:rPr lang="en-US" sz="1000" b="1" i="0" u="none" strike="noStrike" baseline="0">
                          <a:solidFill>
                            <a:srgbClr val="000000"/>
                          </a:solidFill>
                          <a:latin typeface="Arial"/>
                        </a:rPr>
                        <a:t>County / Local Road</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1000" b="1" i="0" u="none" strike="noStrike" baseline="0" dirty="0">
                          <a:solidFill>
                            <a:srgbClr val="0070C0"/>
                          </a:solidFill>
                          <a:latin typeface="Arial"/>
                        </a:rPr>
                        <a:t>3</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baseline="0" dirty="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b"/>
                      <a:endParaRPr lang="en-US" sz="1000" b="0" i="0" u="none" strike="noStrike" baseline="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a:noFill/>
                    </a:lnT>
                    <a:lnB>
                      <a:noFill/>
                    </a:lnB>
                  </a:tcPr>
                </a:tc>
              </a:tr>
              <a:tr h="196546">
                <a:tc>
                  <a:txBody>
                    <a:bodyPr/>
                    <a:lstStyle/>
                    <a:p>
                      <a:pPr algn="r" fontAlgn="b"/>
                      <a:r>
                        <a:rPr lang="en-US" sz="1000" b="1" i="0" u="none" strike="noStrike" baseline="0">
                          <a:solidFill>
                            <a:srgbClr val="000000"/>
                          </a:solidFill>
                          <a:latin typeface="Arial"/>
                        </a:rPr>
                        <a:t>Total</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1000" b="1" i="0" u="none" strike="noStrike" baseline="0">
                          <a:solidFill>
                            <a:srgbClr val="C00000"/>
                          </a:solidFill>
                          <a:latin typeface="Arial"/>
                        </a:rPr>
                        <a:t>100</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l" fontAlgn="b"/>
                      <a:r>
                        <a:rPr lang="en-US" sz="1000" b="0"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b"/>
                      <a:endParaRPr lang="en-US" sz="1000" b="0" i="0" u="none" strike="noStrike" baseline="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a:noFill/>
                    </a:lnT>
                    <a:lnB>
                      <a:noFill/>
                    </a:lnB>
                  </a:tcPr>
                </a:tc>
              </a:tr>
              <a:tr h="196546">
                <a:tc>
                  <a:txBody>
                    <a:bodyPr/>
                    <a:lstStyle/>
                    <a:p>
                      <a:pPr algn="l" fontAlgn="b"/>
                      <a:r>
                        <a:rPr lang="en-US" sz="1000" b="0" i="0" u="none" strike="noStrike" baseline="0">
                          <a:solidFill>
                            <a:srgbClr val="000000"/>
                          </a:solidFill>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000" b="0" i="0" u="none" strike="noStrike" baseline="0">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000" b="0"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endParaRPr lang="en-US" sz="1000" b="0" i="0" u="none" strike="noStrike" baseline="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a:noFill/>
                    </a:lnT>
                    <a:lnB>
                      <a:noFill/>
                    </a:lnB>
                  </a:tcPr>
                </a:tc>
              </a:tr>
              <a:tr h="196546">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baseline="0"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a:noFill/>
                    </a:lnT>
                    <a:lnB>
                      <a:noFill/>
                    </a:lnB>
                  </a:tcPr>
                </a:tc>
              </a:tr>
              <a:tr h="196546">
                <a:tc>
                  <a:txBody>
                    <a:bodyPr/>
                    <a:lstStyle/>
                    <a:p>
                      <a:pPr algn="l" fontAlgn="b"/>
                      <a:r>
                        <a:rPr lang="en-US" sz="1000" b="1" i="0" u="none" strike="noStrike" baseline="0">
                          <a:solidFill>
                            <a:srgbClr val="000000"/>
                          </a:solidFill>
                          <a:latin typeface="Arial"/>
                        </a:rPr>
                        <a:t>   Axle Descriptions</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1000" b="1" i="0" u="none" strike="noStrike" baseline="0">
                          <a:solidFill>
                            <a:srgbClr val="000000"/>
                          </a:solidFill>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1000" b="1" i="0" u="none" strike="noStrike" baseline="0">
                          <a:solidFill>
                            <a:srgbClr val="000000"/>
                          </a:solidFill>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1000" b="1"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endParaRPr lang="en-US" sz="1000" b="0" i="0" u="none" strike="noStrike" baseline="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345921">
                <a:tc>
                  <a:txBody>
                    <a:bodyPr/>
                    <a:lstStyle/>
                    <a:p>
                      <a:pPr algn="ctr" fontAlgn="b"/>
                      <a:r>
                        <a:rPr lang="en-US" sz="1000" b="0" i="0" u="sng" strike="noStrike" baseline="0">
                          <a:solidFill>
                            <a:srgbClr val="000000"/>
                          </a:solidFill>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1000" b="1" i="1" u="none" strike="noStrike" baseline="0" dirty="0">
                          <a:solidFill>
                            <a:srgbClr val="000000"/>
                          </a:solidFill>
                          <a:latin typeface="Calibri"/>
                        </a:rPr>
                        <a:t>Weight (kips)</a:t>
                      </a:r>
                    </a:p>
                  </a:txBody>
                  <a:tcPr marL="0" marR="0" marT="0" marB="0" anchor="b">
                    <a:lnL>
                      <a:noFill/>
                    </a:lnL>
                    <a:lnR>
                      <a:noFill/>
                    </a:lnR>
                    <a:lnT>
                      <a:noFill/>
                    </a:lnT>
                    <a:lnB>
                      <a:noFill/>
                    </a:lnB>
                    <a:solidFill>
                      <a:srgbClr val="F2F2F2"/>
                    </a:solidFill>
                  </a:tcPr>
                </a:tc>
                <a:tc>
                  <a:txBody>
                    <a:bodyPr/>
                    <a:lstStyle/>
                    <a:p>
                      <a:pPr algn="r" fontAlgn="b"/>
                      <a:r>
                        <a:rPr lang="en-US" sz="1000" b="1" i="1" u="none" strike="noStrike" baseline="0">
                          <a:solidFill>
                            <a:srgbClr val="000000"/>
                          </a:solidFill>
                          <a:latin typeface="Calibri"/>
                        </a:rPr>
                        <a:t># Axles</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baseline="0">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b"/>
                      <a:endParaRPr lang="en-US" sz="1000" b="0" i="0" u="none" strike="noStrike" baseline="0"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96546">
                <a:tc>
                  <a:txBody>
                    <a:bodyPr/>
                    <a:lstStyle/>
                    <a:p>
                      <a:pPr algn="r" fontAlgn="b"/>
                      <a:r>
                        <a:rPr lang="en-US" sz="1000" b="1" i="1" u="none" strike="noStrike" baseline="0">
                          <a:solidFill>
                            <a:srgbClr val="000000"/>
                          </a:solidFill>
                          <a:latin typeface="Arial"/>
                        </a:rPr>
                        <a:t>Steering Axle</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1000" b="1" i="0" u="none" strike="noStrike" baseline="0">
                          <a:solidFill>
                            <a:srgbClr val="0070C0"/>
                          </a:solidFill>
                          <a:latin typeface="Arial"/>
                        </a:rPr>
                        <a:t>12</a:t>
                      </a:r>
                    </a:p>
                  </a:txBody>
                  <a:tcPr marL="0" marR="0" marT="0" marB="0" anchor="b">
                    <a:lnL>
                      <a:noFill/>
                    </a:lnL>
                    <a:lnR>
                      <a:noFill/>
                    </a:lnR>
                    <a:lnT>
                      <a:noFill/>
                    </a:lnT>
                    <a:lnB>
                      <a:noFill/>
                    </a:lnB>
                  </a:tcPr>
                </a:tc>
                <a:tc>
                  <a:txBody>
                    <a:bodyPr/>
                    <a:lstStyle/>
                    <a:p>
                      <a:pPr algn="r" fontAlgn="b"/>
                      <a:r>
                        <a:rPr lang="en-US" sz="1000" b="1" i="0" u="none" strike="noStrike" baseline="0">
                          <a:solidFill>
                            <a:srgbClr val="0070C0"/>
                          </a:solidFill>
                          <a:latin typeface="Arial"/>
                        </a:rPr>
                        <a:t>1</a:t>
                      </a:r>
                    </a:p>
                  </a:txBody>
                  <a:tcPr marL="0" marR="0" marT="0" marB="0" anchor="b">
                    <a:lnL>
                      <a:noFill/>
                    </a:lnL>
                    <a:lnR>
                      <a:noFill/>
                    </a:lnR>
                    <a:lnT>
                      <a:noFill/>
                    </a:lnT>
                    <a:lnB>
                      <a:noFill/>
                    </a:lnB>
                  </a:tcPr>
                </a:tc>
                <a:tc>
                  <a:txBody>
                    <a:bodyPr/>
                    <a:lstStyle/>
                    <a:p>
                      <a:pPr algn="l" fontAlgn="b"/>
                      <a:r>
                        <a:rPr lang="en-US" sz="1000" b="0"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b"/>
                      <a:endParaRPr lang="en-US" sz="1000" b="0" i="0" u="none" strike="noStrike" baseline="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96546">
                <a:tc>
                  <a:txBody>
                    <a:bodyPr/>
                    <a:lstStyle/>
                    <a:p>
                      <a:pPr algn="r" fontAlgn="b"/>
                      <a:r>
                        <a:rPr lang="en-US" sz="1000" b="1" i="1" u="none" strike="noStrike" baseline="0">
                          <a:solidFill>
                            <a:srgbClr val="000000"/>
                          </a:solidFill>
                          <a:latin typeface="Arial"/>
                        </a:rPr>
                        <a:t>Drive Axle</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1000" b="1" i="0" u="none" strike="noStrike" baseline="0">
                          <a:solidFill>
                            <a:srgbClr val="0070C0"/>
                          </a:solidFill>
                          <a:latin typeface="Arial"/>
                        </a:rPr>
                        <a:t>34</a:t>
                      </a:r>
                    </a:p>
                  </a:txBody>
                  <a:tcPr marL="0" marR="0" marT="0" marB="0" anchor="b">
                    <a:lnL>
                      <a:noFill/>
                    </a:lnL>
                    <a:lnR>
                      <a:noFill/>
                    </a:lnR>
                    <a:lnT>
                      <a:noFill/>
                    </a:lnT>
                    <a:lnB>
                      <a:noFill/>
                    </a:lnB>
                  </a:tcPr>
                </a:tc>
                <a:tc>
                  <a:txBody>
                    <a:bodyPr/>
                    <a:lstStyle/>
                    <a:p>
                      <a:pPr algn="r" fontAlgn="b"/>
                      <a:r>
                        <a:rPr lang="en-US" sz="1000" b="1" i="0" u="none" strike="noStrike" baseline="0">
                          <a:solidFill>
                            <a:srgbClr val="0070C0"/>
                          </a:solidFill>
                          <a:latin typeface="Arial"/>
                        </a:rPr>
                        <a:t>2</a:t>
                      </a:r>
                    </a:p>
                  </a:txBody>
                  <a:tcPr marL="0" marR="0" marT="0" marB="0" anchor="b">
                    <a:lnL>
                      <a:noFill/>
                    </a:lnL>
                    <a:lnR>
                      <a:noFill/>
                    </a:lnR>
                    <a:lnT>
                      <a:noFill/>
                    </a:lnT>
                    <a:lnB>
                      <a:noFill/>
                    </a:lnB>
                  </a:tcPr>
                </a:tc>
                <a:tc>
                  <a:txBody>
                    <a:bodyPr/>
                    <a:lstStyle/>
                    <a:p>
                      <a:pPr algn="l" fontAlgn="b"/>
                      <a:r>
                        <a:rPr lang="en-US" sz="1000" b="0"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b"/>
                      <a:endParaRPr lang="en-US" sz="1000" b="0" i="0" u="none" strike="noStrike" baseline="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96546">
                <a:tc>
                  <a:txBody>
                    <a:bodyPr/>
                    <a:lstStyle/>
                    <a:p>
                      <a:pPr algn="r" fontAlgn="b"/>
                      <a:r>
                        <a:rPr lang="en-US" sz="1000" b="1" i="1" u="none" strike="noStrike" baseline="0">
                          <a:solidFill>
                            <a:srgbClr val="000000"/>
                          </a:solidFill>
                          <a:latin typeface="Arial"/>
                        </a:rPr>
                        <a:t>Axle Group 3</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1000" b="1" i="0" u="none" strike="noStrike" baseline="0">
                          <a:solidFill>
                            <a:srgbClr val="0070C0"/>
                          </a:solidFill>
                          <a:latin typeface="Arial"/>
                        </a:rPr>
                        <a:t>51</a:t>
                      </a:r>
                    </a:p>
                  </a:txBody>
                  <a:tcPr marL="0" marR="0" marT="0" marB="0" anchor="b">
                    <a:lnL>
                      <a:noFill/>
                    </a:lnL>
                    <a:lnR>
                      <a:noFill/>
                    </a:lnR>
                    <a:lnT>
                      <a:noFill/>
                    </a:lnT>
                    <a:lnB>
                      <a:noFill/>
                    </a:lnB>
                  </a:tcPr>
                </a:tc>
                <a:tc>
                  <a:txBody>
                    <a:bodyPr/>
                    <a:lstStyle/>
                    <a:p>
                      <a:pPr algn="r" fontAlgn="b"/>
                      <a:r>
                        <a:rPr lang="en-US" sz="1000" b="1" i="0" u="none" strike="noStrike" baseline="0">
                          <a:solidFill>
                            <a:srgbClr val="0070C0"/>
                          </a:solidFill>
                          <a:latin typeface="Arial"/>
                        </a:rPr>
                        <a:t>3</a:t>
                      </a:r>
                    </a:p>
                  </a:txBody>
                  <a:tcPr marL="0" marR="0" marT="0" marB="0" anchor="b">
                    <a:lnL>
                      <a:noFill/>
                    </a:lnL>
                    <a:lnR>
                      <a:noFill/>
                    </a:lnR>
                    <a:lnT>
                      <a:noFill/>
                    </a:lnT>
                    <a:lnB>
                      <a:noFill/>
                    </a:lnB>
                  </a:tcPr>
                </a:tc>
                <a:tc>
                  <a:txBody>
                    <a:bodyPr/>
                    <a:lstStyle/>
                    <a:p>
                      <a:pPr algn="l" fontAlgn="b"/>
                      <a:r>
                        <a:rPr lang="en-US" sz="1000" b="0"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b"/>
                      <a:endParaRPr lang="en-US" sz="1000" b="0" i="0" u="none" strike="noStrike" baseline="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96546">
                <a:tc>
                  <a:txBody>
                    <a:bodyPr/>
                    <a:lstStyle/>
                    <a:p>
                      <a:pPr algn="r" fontAlgn="b"/>
                      <a:r>
                        <a:rPr lang="en-US" sz="1000" b="1" i="1" u="none" strike="noStrike" baseline="0">
                          <a:solidFill>
                            <a:srgbClr val="000000"/>
                          </a:solidFill>
                          <a:latin typeface="Arial"/>
                        </a:rPr>
                        <a:t>Axle Group 4</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endParaRPr lang="en-US" sz="1000" b="1" i="0" u="none" strike="noStrike" baseline="0">
                        <a:solidFill>
                          <a:srgbClr val="0070C0"/>
                        </a:solidFill>
                        <a:latin typeface="Arial"/>
                      </a:endParaRPr>
                    </a:p>
                  </a:txBody>
                  <a:tcPr marL="0" marR="0" marT="0" marB="0" anchor="b">
                    <a:lnL>
                      <a:noFill/>
                    </a:lnL>
                    <a:lnR>
                      <a:noFill/>
                    </a:lnR>
                    <a:lnT>
                      <a:noFill/>
                    </a:lnT>
                    <a:lnB>
                      <a:noFill/>
                    </a:lnB>
                  </a:tcPr>
                </a:tc>
                <a:tc>
                  <a:txBody>
                    <a:bodyPr/>
                    <a:lstStyle/>
                    <a:p>
                      <a:pPr algn="r" fontAlgn="b"/>
                      <a:endParaRPr lang="en-US" sz="1000" b="1" i="0" u="none" strike="noStrike" baseline="0" dirty="0">
                        <a:solidFill>
                          <a:srgbClr val="0070C0"/>
                        </a:solidFill>
                        <a:latin typeface="Arial"/>
                      </a:endParaRPr>
                    </a:p>
                  </a:txBody>
                  <a:tcPr marL="0" marR="0" marT="0" marB="0" anchor="b">
                    <a:lnL>
                      <a:noFill/>
                    </a:lnL>
                    <a:lnR>
                      <a:noFill/>
                    </a:lnR>
                    <a:lnT>
                      <a:noFill/>
                    </a:lnT>
                    <a:lnB>
                      <a:noFill/>
                    </a:lnB>
                  </a:tcPr>
                </a:tc>
                <a:tc>
                  <a:txBody>
                    <a:bodyPr/>
                    <a:lstStyle/>
                    <a:p>
                      <a:pPr algn="l" fontAlgn="b"/>
                      <a:r>
                        <a:rPr lang="en-US" sz="1000" b="0"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b"/>
                      <a:endParaRPr lang="en-US" sz="1000" b="0" i="0" u="none" strike="noStrike" baseline="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96546">
                <a:tc>
                  <a:txBody>
                    <a:bodyPr/>
                    <a:lstStyle/>
                    <a:p>
                      <a:pPr algn="r" fontAlgn="b"/>
                      <a:r>
                        <a:rPr lang="en-US" sz="1000" b="1" i="1" u="none" strike="noStrike" baseline="0">
                          <a:solidFill>
                            <a:srgbClr val="000000"/>
                          </a:solidFill>
                          <a:latin typeface="Arial"/>
                        </a:rPr>
                        <a:t>Axle Group 8</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1000" b="1" i="0" u="none" strike="noStrike" baseline="0">
                          <a:solidFill>
                            <a:srgbClr val="0070C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baseline="0">
                          <a:solidFill>
                            <a:srgbClr val="0070C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b"/>
                      <a:endParaRPr lang="en-US" sz="1000" b="0" i="0" u="none" strike="noStrike" baseline="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96546">
                <a:tc>
                  <a:txBody>
                    <a:bodyPr/>
                    <a:lstStyle/>
                    <a:p>
                      <a:pPr algn="r" fontAlgn="b"/>
                      <a:r>
                        <a:rPr lang="en-US" sz="1000" b="1" i="0" u="none" strike="noStrike" baseline="0">
                          <a:solidFill>
                            <a:srgbClr val="000000"/>
                          </a:solidFill>
                          <a:latin typeface="Arial"/>
                        </a:rPr>
                        <a:t>Total</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1000" b="1" i="0" u="none" strike="noStrike" baseline="0">
                          <a:solidFill>
                            <a:srgbClr val="C00000"/>
                          </a:solidFill>
                          <a:latin typeface="Arial"/>
                        </a:rPr>
                        <a:t>97</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US" sz="1000" b="1" i="0" u="none" strike="noStrike" baseline="0">
                          <a:solidFill>
                            <a:srgbClr val="C00000"/>
                          </a:solidFill>
                          <a:latin typeface="Arial"/>
                        </a:rPr>
                        <a:t>6</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l" fontAlgn="b"/>
                      <a:r>
                        <a:rPr lang="en-US" sz="1000" b="0"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l" fontAlgn="b"/>
                      <a:endParaRPr lang="en-US" sz="1000" b="0" i="0" u="none" strike="noStrike" baseline="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96546">
                <a:tc>
                  <a:txBody>
                    <a:bodyPr/>
                    <a:lstStyle/>
                    <a:p>
                      <a:pPr algn="l" fontAlgn="b"/>
                      <a:r>
                        <a:rPr lang="en-US" sz="1000" b="0" i="0" u="none" strike="noStrike" baseline="0" dirty="0">
                          <a:solidFill>
                            <a:srgbClr val="000000"/>
                          </a:solidFill>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000" b="1" i="0" u="none" strike="noStrike" baseline="0">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000" b="1" i="0" u="none" strike="noStrike" baseline="0">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000" b="0"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endParaRPr lang="en-US" sz="1000" b="0" i="0" u="none" strike="noStrike" baseline="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96546">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baseline="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r>
              <a:tr h="196546">
                <a:tc gridSpan="3">
                  <a:txBody>
                    <a:bodyPr/>
                    <a:lstStyle/>
                    <a:p>
                      <a:pPr algn="l" fontAlgn="b"/>
                      <a:r>
                        <a:rPr lang="en-US" sz="1000" b="1" i="0" u="none" strike="noStrike" baseline="0">
                          <a:solidFill>
                            <a:srgbClr val="000000"/>
                          </a:solidFill>
                          <a:latin typeface="Arial"/>
                        </a:rPr>
                        <a:t>   Results:  Estimated Pavement Costs</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2F2F2"/>
                    </a:solidFill>
                  </a:tcPr>
                </a:tc>
                <a:tc hMerge="1">
                  <a:txBody>
                    <a:bodyPr/>
                    <a:lstStyle/>
                    <a:p>
                      <a:endParaRPr lang="en-US"/>
                    </a:p>
                  </a:txBody>
                  <a:tcPr/>
                </a:tc>
                <a:tc hMerge="1">
                  <a:txBody>
                    <a:bodyPr/>
                    <a:lstStyle/>
                    <a:p>
                      <a:endParaRPr lang="en-US"/>
                    </a:p>
                  </a:txBody>
                  <a:tcPr/>
                </a:tc>
                <a:tc>
                  <a:txBody>
                    <a:bodyPr/>
                    <a:lstStyle/>
                    <a:p>
                      <a:pPr algn="ctr" fontAlgn="b"/>
                      <a:r>
                        <a:rPr lang="en-US" sz="1000" b="1" i="0" u="none" strike="noStrike" baseline="0">
                          <a:solidFill>
                            <a:srgbClr val="000000"/>
                          </a:solidFill>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en-US" sz="1000" b="1"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r>
              <a:tr h="132373">
                <a:tc>
                  <a:txBody>
                    <a:bodyPr/>
                    <a:lstStyle/>
                    <a:p>
                      <a:pPr algn="l" fontAlgn="b"/>
                      <a:r>
                        <a:rPr lang="en-US" sz="1000" b="0" i="0" u="none" strike="noStrike" baseline="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ctr" fontAlgn="b"/>
                      <a:r>
                        <a:rPr lang="en-US" sz="1000" b="0" i="0" u="sng" strike="noStrike" baseline="0">
                          <a:solidFill>
                            <a:srgbClr val="000000"/>
                          </a:solidFill>
                          <a:latin typeface="Arial"/>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baseline="0">
                          <a:solidFill>
                            <a:srgbClr val="000000"/>
                          </a:solidFill>
                          <a:latin typeface="Calibri"/>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baseline="0">
                          <a:solidFill>
                            <a:srgbClr val="000000"/>
                          </a:solidFill>
                          <a:latin typeface="Calibri"/>
                        </a:rPr>
                        <a:t> </a:t>
                      </a:r>
                    </a:p>
                  </a:txBody>
                  <a:tcPr marL="0" marR="0" marT="0" marB="0" anchor="b">
                    <a:lnL>
                      <a:noFill/>
                    </a:lnL>
                    <a:lnR>
                      <a:noFill/>
                    </a:lnR>
                    <a:lnT>
                      <a:noFill/>
                    </a:lnT>
                    <a:lnB>
                      <a:noFill/>
                    </a:lnB>
                    <a:solidFill>
                      <a:srgbClr val="F2F2F2"/>
                    </a:solidFill>
                  </a:tcPr>
                </a:tc>
                <a:tc>
                  <a:txBody>
                    <a:bodyPr/>
                    <a:lstStyle/>
                    <a:p>
                      <a:pPr algn="l" fontAlgn="b"/>
                      <a:r>
                        <a:rPr lang="en-US" sz="1000" b="0" i="0" u="none" strike="noStrike" baseline="0">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196546">
                <a:tc>
                  <a:txBody>
                    <a:bodyPr/>
                    <a:lstStyle/>
                    <a:p>
                      <a:pPr algn="ctr" fontAlgn="b"/>
                      <a:r>
                        <a:rPr lang="en-US" sz="1000" b="0" i="0" u="sng" strike="noStrike" baseline="0">
                          <a:solidFill>
                            <a:srgbClr val="000000"/>
                          </a:solidFill>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1000" b="1" i="0" u="none" strike="noStrike" baseline="0">
                          <a:solidFill>
                            <a:srgbClr val="000000"/>
                          </a:solidFill>
                          <a:latin typeface="Arial"/>
                        </a:rPr>
                        <a:t>Miles</a:t>
                      </a:r>
                    </a:p>
                  </a:txBody>
                  <a:tcPr marL="0" marR="0" marT="0" marB="0" anchor="b">
                    <a:lnL>
                      <a:noFill/>
                    </a:lnL>
                    <a:lnR>
                      <a:noFill/>
                    </a:lnR>
                    <a:lnT>
                      <a:noFill/>
                    </a:lnT>
                    <a:lnB>
                      <a:noFill/>
                    </a:lnB>
                    <a:solidFill>
                      <a:srgbClr val="EAF1DD"/>
                    </a:solidFill>
                  </a:tcPr>
                </a:tc>
                <a:tc>
                  <a:txBody>
                    <a:bodyPr/>
                    <a:lstStyle/>
                    <a:p>
                      <a:pPr algn="r" fontAlgn="b"/>
                      <a:r>
                        <a:rPr lang="en-US" sz="1000" b="1" i="0" u="none" strike="noStrike" baseline="0">
                          <a:solidFill>
                            <a:srgbClr val="000000"/>
                          </a:solidFill>
                          <a:latin typeface="Arial"/>
                        </a:rPr>
                        <a:t>$ / Mile</a:t>
                      </a:r>
                    </a:p>
                  </a:txBody>
                  <a:tcPr marL="0" marR="0" marT="0" marB="0" anchor="b">
                    <a:lnL>
                      <a:noFill/>
                    </a:lnL>
                    <a:lnR>
                      <a:noFill/>
                    </a:lnR>
                    <a:lnT>
                      <a:noFill/>
                    </a:lnT>
                    <a:lnB>
                      <a:noFill/>
                    </a:lnB>
                    <a:solidFill>
                      <a:srgbClr val="EAF1DD"/>
                    </a:solidFill>
                  </a:tcPr>
                </a:tc>
                <a:tc>
                  <a:txBody>
                    <a:bodyPr/>
                    <a:lstStyle/>
                    <a:p>
                      <a:pPr algn="r" fontAlgn="b"/>
                      <a:r>
                        <a:rPr lang="en-US" sz="1000" b="1" i="0" u="none" strike="noStrike" baseline="0">
                          <a:solidFill>
                            <a:srgbClr val="000000"/>
                          </a:solidFill>
                          <a:latin typeface="Arial"/>
                        </a:rPr>
                        <a:t>Pavement Cost</a:t>
                      </a:r>
                    </a:p>
                  </a:txBody>
                  <a:tcPr marL="0" marR="0" marT="0" marB="0" anchor="b">
                    <a:lnL>
                      <a:noFill/>
                    </a:lnL>
                    <a:lnR>
                      <a:noFill/>
                    </a:lnR>
                    <a:lnT>
                      <a:noFill/>
                    </a:lnT>
                    <a:lnB>
                      <a:noFill/>
                    </a:lnB>
                    <a:solidFill>
                      <a:srgbClr val="EAF1DD"/>
                    </a:solidFill>
                  </a:tcPr>
                </a:tc>
                <a:tc>
                  <a:txBody>
                    <a:bodyPr/>
                    <a:lstStyle/>
                    <a:p>
                      <a:pPr algn="l" fontAlgn="b"/>
                      <a:r>
                        <a:rPr lang="en-US" sz="1000" b="0" i="0" u="none" strike="noStrike" baseline="0">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196546">
                <a:tc>
                  <a:txBody>
                    <a:bodyPr/>
                    <a:lstStyle/>
                    <a:p>
                      <a:pPr algn="r" fontAlgn="b"/>
                      <a:r>
                        <a:rPr lang="en-US" sz="1000" b="1" i="0" u="none" strike="noStrike" baseline="0">
                          <a:solidFill>
                            <a:srgbClr val="000000"/>
                          </a:solidFill>
                          <a:latin typeface="Arial"/>
                        </a:rPr>
                        <a:t>Interstate Highway</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1000" b="1" i="0" u="none" strike="noStrike" baseline="0">
                          <a:solidFill>
                            <a:srgbClr val="C00000"/>
                          </a:solidFill>
                          <a:latin typeface="Arial"/>
                        </a:rPr>
                        <a:t>85</a:t>
                      </a:r>
                    </a:p>
                  </a:txBody>
                  <a:tcPr marL="0" marR="0" marT="0" marB="0" anchor="b">
                    <a:lnL>
                      <a:noFill/>
                    </a:lnL>
                    <a:lnR>
                      <a:noFill/>
                    </a:lnR>
                    <a:lnT>
                      <a:noFill/>
                    </a:lnT>
                    <a:lnB>
                      <a:noFill/>
                    </a:lnB>
                    <a:solidFill>
                      <a:srgbClr val="EAF1DD"/>
                    </a:solidFill>
                  </a:tcPr>
                </a:tc>
                <a:tc>
                  <a:txBody>
                    <a:bodyPr/>
                    <a:lstStyle/>
                    <a:p>
                      <a:pPr algn="r" fontAlgn="b"/>
                      <a:r>
                        <a:rPr lang="en-US" sz="1000" b="1" i="0" u="none" strike="noStrike" baseline="0">
                          <a:solidFill>
                            <a:srgbClr val="000000"/>
                          </a:solidFill>
                          <a:latin typeface="Arial"/>
                        </a:rPr>
                        <a:t>$0.4197 </a:t>
                      </a:r>
                    </a:p>
                  </a:txBody>
                  <a:tcPr marL="0" marR="0" marT="0" marB="0" anchor="b">
                    <a:lnL>
                      <a:noFill/>
                    </a:lnL>
                    <a:lnR>
                      <a:noFill/>
                    </a:lnR>
                    <a:lnT>
                      <a:noFill/>
                    </a:lnT>
                    <a:lnB>
                      <a:noFill/>
                    </a:lnB>
                    <a:solidFill>
                      <a:srgbClr val="EAF1DD"/>
                    </a:solidFill>
                  </a:tcPr>
                </a:tc>
                <a:tc>
                  <a:txBody>
                    <a:bodyPr/>
                    <a:lstStyle/>
                    <a:p>
                      <a:pPr algn="r" fontAlgn="b"/>
                      <a:r>
                        <a:rPr lang="en-US" sz="1000" b="1" i="0" u="none" strike="noStrike" baseline="0">
                          <a:solidFill>
                            <a:srgbClr val="000000"/>
                          </a:solidFill>
                          <a:latin typeface="Arial"/>
                        </a:rPr>
                        <a:t>$35.67 </a:t>
                      </a:r>
                    </a:p>
                  </a:txBody>
                  <a:tcPr marL="0" marR="0" marT="0" marB="0" anchor="b">
                    <a:lnL>
                      <a:noFill/>
                    </a:lnL>
                    <a:lnR>
                      <a:noFill/>
                    </a:lnR>
                    <a:lnT>
                      <a:noFill/>
                    </a:lnT>
                    <a:lnB>
                      <a:noFill/>
                    </a:lnB>
                    <a:solidFill>
                      <a:srgbClr val="EAF1DD"/>
                    </a:solidFill>
                  </a:tcPr>
                </a:tc>
                <a:tc>
                  <a:txBody>
                    <a:bodyPr/>
                    <a:lstStyle/>
                    <a:p>
                      <a:pPr algn="l" fontAlgn="b"/>
                      <a:r>
                        <a:rPr lang="en-US" sz="1000" b="0"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196546">
                <a:tc>
                  <a:txBody>
                    <a:bodyPr/>
                    <a:lstStyle/>
                    <a:p>
                      <a:pPr algn="r" fontAlgn="b"/>
                      <a:r>
                        <a:rPr lang="en-US" sz="1000" b="1" i="0" u="none" strike="noStrike" baseline="0">
                          <a:solidFill>
                            <a:srgbClr val="000000"/>
                          </a:solidFill>
                          <a:latin typeface="Arial"/>
                        </a:rPr>
                        <a:t>State Highway</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1000" b="1" i="0" u="none" strike="noStrike" baseline="0">
                          <a:solidFill>
                            <a:srgbClr val="C00000"/>
                          </a:solidFill>
                          <a:latin typeface="Arial"/>
                        </a:rPr>
                        <a:t>12</a:t>
                      </a:r>
                    </a:p>
                  </a:txBody>
                  <a:tcPr marL="0" marR="0" marT="0" marB="0" anchor="b">
                    <a:lnL>
                      <a:noFill/>
                    </a:lnL>
                    <a:lnR>
                      <a:noFill/>
                    </a:lnR>
                    <a:lnT>
                      <a:noFill/>
                    </a:lnT>
                    <a:lnB>
                      <a:noFill/>
                    </a:lnB>
                    <a:solidFill>
                      <a:srgbClr val="EAF1DD"/>
                    </a:solidFill>
                  </a:tcPr>
                </a:tc>
                <a:tc>
                  <a:txBody>
                    <a:bodyPr/>
                    <a:lstStyle/>
                    <a:p>
                      <a:pPr algn="r" fontAlgn="b"/>
                      <a:r>
                        <a:rPr lang="en-US" sz="1000" b="1" i="0" u="none" strike="noStrike" baseline="0">
                          <a:solidFill>
                            <a:srgbClr val="000000"/>
                          </a:solidFill>
                          <a:latin typeface="Arial"/>
                        </a:rPr>
                        <a:t>$0.7614 </a:t>
                      </a:r>
                    </a:p>
                  </a:txBody>
                  <a:tcPr marL="0" marR="0" marT="0" marB="0" anchor="b">
                    <a:lnL>
                      <a:noFill/>
                    </a:lnL>
                    <a:lnR>
                      <a:noFill/>
                    </a:lnR>
                    <a:lnT>
                      <a:noFill/>
                    </a:lnT>
                    <a:lnB>
                      <a:noFill/>
                    </a:lnB>
                    <a:solidFill>
                      <a:srgbClr val="EAF1DD"/>
                    </a:solidFill>
                  </a:tcPr>
                </a:tc>
                <a:tc>
                  <a:txBody>
                    <a:bodyPr/>
                    <a:lstStyle/>
                    <a:p>
                      <a:pPr algn="r" fontAlgn="b"/>
                      <a:r>
                        <a:rPr lang="en-US" sz="1000" b="1" i="0" u="none" strike="noStrike" baseline="0">
                          <a:solidFill>
                            <a:srgbClr val="000000"/>
                          </a:solidFill>
                          <a:latin typeface="Arial"/>
                        </a:rPr>
                        <a:t>$9.14 </a:t>
                      </a:r>
                    </a:p>
                  </a:txBody>
                  <a:tcPr marL="0" marR="0" marT="0" marB="0" anchor="b">
                    <a:lnL>
                      <a:noFill/>
                    </a:lnL>
                    <a:lnR>
                      <a:noFill/>
                    </a:lnR>
                    <a:lnT>
                      <a:noFill/>
                    </a:lnT>
                    <a:lnB>
                      <a:noFill/>
                    </a:lnB>
                    <a:solidFill>
                      <a:srgbClr val="EAF1DD"/>
                    </a:solidFill>
                  </a:tcPr>
                </a:tc>
                <a:tc>
                  <a:txBody>
                    <a:bodyPr/>
                    <a:lstStyle/>
                    <a:p>
                      <a:pPr algn="l" fontAlgn="b"/>
                      <a:r>
                        <a:rPr lang="en-US" sz="1000" b="0"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196546">
                <a:tc>
                  <a:txBody>
                    <a:bodyPr/>
                    <a:lstStyle/>
                    <a:p>
                      <a:pPr algn="r" fontAlgn="b"/>
                      <a:r>
                        <a:rPr lang="en-US" sz="1000" b="1" i="0" u="none" strike="noStrike" baseline="0">
                          <a:solidFill>
                            <a:srgbClr val="000000"/>
                          </a:solidFill>
                          <a:latin typeface="Arial"/>
                        </a:rPr>
                        <a:t>County / Local Road</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1000" b="1" i="0" u="none" strike="noStrike" baseline="0">
                          <a:solidFill>
                            <a:srgbClr val="C00000"/>
                          </a:solidFill>
                          <a:latin typeface="Arial"/>
                        </a:rPr>
                        <a:t>3</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r" fontAlgn="b"/>
                      <a:r>
                        <a:rPr lang="en-US" sz="1000" b="1" i="0" u="none" strike="noStrike" baseline="0">
                          <a:solidFill>
                            <a:srgbClr val="000000"/>
                          </a:solidFill>
                          <a:latin typeface="Arial"/>
                        </a:rPr>
                        <a:t>$1.5729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r" fontAlgn="b"/>
                      <a:r>
                        <a:rPr lang="en-US" sz="1000" b="1" i="0" u="none" strike="noStrike" baseline="0" dirty="0">
                          <a:solidFill>
                            <a:srgbClr val="000000"/>
                          </a:solidFill>
                          <a:latin typeface="Arial"/>
                        </a:rPr>
                        <a:t>$4.72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l" fontAlgn="b"/>
                      <a:r>
                        <a:rPr lang="en-US" sz="1000" b="0"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196546">
                <a:tc>
                  <a:txBody>
                    <a:bodyPr/>
                    <a:lstStyle/>
                    <a:p>
                      <a:pPr algn="r" fontAlgn="b"/>
                      <a:r>
                        <a:rPr lang="en-US" sz="1000" b="1" i="0" u="none" strike="noStrike" baseline="0">
                          <a:solidFill>
                            <a:srgbClr val="000000"/>
                          </a:solidFill>
                          <a:latin typeface="Arial"/>
                        </a:rPr>
                        <a:t>Total</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1000" b="1" i="0" u="none" strike="noStrike" baseline="0">
                          <a:solidFill>
                            <a:srgbClr val="C00000"/>
                          </a:solidFill>
                          <a:latin typeface="Arial"/>
                        </a:rPr>
                        <a:t>100</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US" sz="1000" b="1" i="0" u="none" strike="noStrike" baseline="0">
                          <a:solidFill>
                            <a:srgbClr val="C00000"/>
                          </a:solidFill>
                          <a:latin typeface="Arial"/>
                        </a:rPr>
                        <a:t>$0.4953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US" sz="1000" b="1" i="0" u="none" strike="noStrike" baseline="0">
                          <a:solidFill>
                            <a:srgbClr val="C00000"/>
                          </a:solidFill>
                          <a:latin typeface="Arial"/>
                        </a:rPr>
                        <a:t>$49.53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l" fontAlgn="b"/>
                      <a:r>
                        <a:rPr lang="en-US" sz="1000" b="0" i="0" u="none" strike="noStrike" baseline="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206374">
                <a:tc>
                  <a:txBody>
                    <a:bodyPr/>
                    <a:lstStyle/>
                    <a:p>
                      <a:pPr algn="l" fontAlgn="b"/>
                      <a:r>
                        <a:rPr lang="en-US" sz="1000" b="0" i="0" u="none" strike="noStrike" baseline="0">
                          <a:solidFill>
                            <a:srgbClr val="000000"/>
                          </a:solidFill>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000" b="0" i="0" u="none" strike="noStrike" baseline="0">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000" b="0" i="0" u="none" strike="noStrike" baseline="0">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000" b="0" i="0" u="none" strike="noStrike" baseline="0">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000" b="0" i="0" u="none" strike="noStrike" baseline="0" dirty="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z="3600" dirty="0" smtClean="0"/>
              <a:t>97,000- Lb Six-Axle Truck (3S3) Results</a:t>
            </a:r>
          </a:p>
        </p:txBody>
      </p:sp>
      <p:graphicFrame>
        <p:nvGraphicFramePr>
          <p:cNvPr id="6" name="Table 5"/>
          <p:cNvGraphicFramePr>
            <a:graphicFrameLocks noGrp="1"/>
          </p:cNvGraphicFramePr>
          <p:nvPr/>
        </p:nvGraphicFramePr>
        <p:xfrm>
          <a:off x="609601" y="1600197"/>
          <a:ext cx="8000999" cy="4013044"/>
        </p:xfrm>
        <a:graphic>
          <a:graphicData uri="http://schemas.openxmlformats.org/drawingml/2006/table">
            <a:tbl>
              <a:tblPr/>
              <a:tblGrid>
                <a:gridCol w="2719154"/>
                <a:gridCol w="1311019"/>
                <a:gridCol w="1311019"/>
                <a:gridCol w="1704866"/>
                <a:gridCol w="954941"/>
              </a:tblGrid>
              <a:tr h="482758">
                <a:tc gridSpan="3">
                  <a:txBody>
                    <a:bodyPr/>
                    <a:lstStyle/>
                    <a:p>
                      <a:pPr algn="l" fontAlgn="b"/>
                      <a:r>
                        <a:rPr lang="en-US" sz="2000" b="1" i="0" u="none" strike="noStrike">
                          <a:solidFill>
                            <a:srgbClr val="000000"/>
                          </a:solidFill>
                          <a:latin typeface="Arial"/>
                        </a:rPr>
                        <a:t>Results:  Estimated Pavement Costs</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2F2F2"/>
                    </a:solidFill>
                  </a:tcPr>
                </a:tc>
                <a:tc hMerge="1">
                  <a:txBody>
                    <a:bodyPr/>
                    <a:lstStyle/>
                    <a:p>
                      <a:endParaRPr lang="en-US"/>
                    </a:p>
                  </a:txBody>
                  <a:tcPr/>
                </a:tc>
                <a:tc hMerge="1">
                  <a:txBody>
                    <a:bodyPr/>
                    <a:lstStyle/>
                    <a:p>
                      <a:endParaRPr lang="en-US"/>
                    </a:p>
                  </a:txBody>
                  <a:tcPr/>
                </a:tc>
                <a:tc>
                  <a:txBody>
                    <a:bodyPr/>
                    <a:lstStyle/>
                    <a:p>
                      <a:pPr algn="ctr" fontAlgn="b"/>
                      <a:r>
                        <a:rPr lang="en-US" sz="2000" b="1" i="0" u="none" strike="noStrike">
                          <a:solidFill>
                            <a:srgbClr val="000000"/>
                          </a:solidFill>
                          <a:latin typeface="Arial"/>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en-US" sz="2000" b="1"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r>
              <a:tr h="482758">
                <a:tc>
                  <a:txBody>
                    <a:bodyPr/>
                    <a:lstStyle/>
                    <a:p>
                      <a:pPr algn="l" fontAlgn="b"/>
                      <a:r>
                        <a:rPr lang="en-US" sz="20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ctr" fontAlgn="b"/>
                      <a:r>
                        <a:rPr lang="en-US" sz="2000" b="0" i="0" u="sng" strike="noStrike">
                          <a:solidFill>
                            <a:srgbClr val="000000"/>
                          </a:solidFill>
                          <a:latin typeface="Arial"/>
                        </a:rPr>
                        <a:t> </a:t>
                      </a:r>
                    </a:p>
                  </a:txBody>
                  <a:tcPr marL="0" marR="0" marT="0" marB="0" anchor="b">
                    <a:lnL>
                      <a:noFill/>
                    </a:lnL>
                    <a:lnR>
                      <a:noFill/>
                    </a:lnR>
                    <a:lnT>
                      <a:noFill/>
                    </a:lnT>
                    <a:lnB>
                      <a:noFill/>
                    </a:lnB>
                    <a:solidFill>
                      <a:srgbClr val="F2F2F2"/>
                    </a:solidFill>
                  </a:tcPr>
                </a:tc>
                <a:tc>
                  <a:txBody>
                    <a:bodyPr/>
                    <a:lstStyle/>
                    <a:p>
                      <a:pPr algn="l" fontAlgn="b"/>
                      <a:r>
                        <a:rPr lang="en-US" sz="2000" b="0" i="0" u="none" strike="noStrike">
                          <a:solidFill>
                            <a:srgbClr val="000000"/>
                          </a:solidFill>
                          <a:latin typeface="Calibri"/>
                        </a:rPr>
                        <a:t> </a:t>
                      </a:r>
                    </a:p>
                  </a:txBody>
                  <a:tcPr marL="0" marR="0" marT="0" marB="0" anchor="b">
                    <a:lnL>
                      <a:noFill/>
                    </a:lnL>
                    <a:lnR>
                      <a:noFill/>
                    </a:lnR>
                    <a:lnT>
                      <a:noFill/>
                    </a:lnT>
                    <a:lnB>
                      <a:noFill/>
                    </a:lnB>
                    <a:solidFill>
                      <a:srgbClr val="F2F2F2"/>
                    </a:solidFill>
                  </a:tcPr>
                </a:tc>
                <a:tc>
                  <a:txBody>
                    <a:bodyPr/>
                    <a:lstStyle/>
                    <a:p>
                      <a:pPr algn="l" fontAlgn="b"/>
                      <a:r>
                        <a:rPr lang="en-US" sz="2000" b="0" i="0" u="none" strike="noStrike">
                          <a:solidFill>
                            <a:srgbClr val="000000"/>
                          </a:solidFill>
                          <a:latin typeface="Calibri"/>
                        </a:rPr>
                        <a:t> </a:t>
                      </a:r>
                    </a:p>
                  </a:txBody>
                  <a:tcPr marL="0" marR="0" marT="0" marB="0" anchor="b">
                    <a:lnL>
                      <a:noFill/>
                    </a:lnL>
                    <a:lnR>
                      <a:noFill/>
                    </a:lnR>
                    <a:lnT>
                      <a:noFill/>
                    </a:lnT>
                    <a:lnB>
                      <a:noFill/>
                    </a:lnB>
                    <a:solidFill>
                      <a:srgbClr val="F2F2F2"/>
                    </a:solidFill>
                  </a:tcPr>
                </a:tc>
                <a:tc>
                  <a:txBody>
                    <a:bodyPr/>
                    <a:lstStyle/>
                    <a:p>
                      <a:pPr algn="l" fontAlgn="b"/>
                      <a:r>
                        <a:rPr lang="en-US" sz="20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482758">
                <a:tc>
                  <a:txBody>
                    <a:bodyPr/>
                    <a:lstStyle/>
                    <a:p>
                      <a:pPr algn="ctr" fontAlgn="b"/>
                      <a:r>
                        <a:rPr lang="en-US" sz="2000" b="0" i="0" u="sng" strike="noStrike">
                          <a:solidFill>
                            <a:srgbClr val="000000"/>
                          </a:solidFill>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000000"/>
                          </a:solidFill>
                          <a:latin typeface="Arial"/>
                        </a:rPr>
                        <a:t>Miles</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a:solidFill>
                            <a:srgbClr val="000000"/>
                          </a:solidFill>
                          <a:latin typeface="Arial"/>
                        </a:rPr>
                        <a:t>$ / Mile</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a:solidFill>
                            <a:srgbClr val="000000"/>
                          </a:solidFill>
                          <a:latin typeface="Arial"/>
                        </a:rPr>
                        <a:t>Pavement Cost</a:t>
                      </a:r>
                    </a:p>
                  </a:txBody>
                  <a:tcPr marL="0" marR="0" marT="0" marB="0" anchor="b">
                    <a:lnL>
                      <a:noFill/>
                    </a:lnL>
                    <a:lnR>
                      <a:noFill/>
                    </a:lnR>
                    <a:lnT>
                      <a:noFill/>
                    </a:lnT>
                    <a:lnB>
                      <a:noFill/>
                    </a:lnB>
                    <a:solidFill>
                      <a:srgbClr val="EAF1DD"/>
                    </a:solidFill>
                  </a:tcPr>
                </a:tc>
                <a:tc>
                  <a:txBody>
                    <a:bodyPr/>
                    <a:lstStyle/>
                    <a:p>
                      <a:pPr algn="l" fontAlgn="b"/>
                      <a:r>
                        <a:rPr lang="en-US" sz="20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482758">
                <a:tc>
                  <a:txBody>
                    <a:bodyPr/>
                    <a:lstStyle/>
                    <a:p>
                      <a:pPr algn="r" fontAlgn="b"/>
                      <a:r>
                        <a:rPr lang="en-US" sz="2000" b="1" i="0" u="none" strike="noStrike">
                          <a:solidFill>
                            <a:srgbClr val="000000"/>
                          </a:solidFill>
                          <a:latin typeface="Arial"/>
                        </a:rPr>
                        <a:t>Interstate Highway</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C00000"/>
                          </a:solidFill>
                          <a:latin typeface="Arial"/>
                        </a:rPr>
                        <a:t>85</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a:solidFill>
                            <a:srgbClr val="000000"/>
                          </a:solidFill>
                          <a:latin typeface="Arial"/>
                        </a:rPr>
                        <a:t>$0.4197 </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a:solidFill>
                            <a:srgbClr val="000000"/>
                          </a:solidFill>
                          <a:latin typeface="Arial"/>
                        </a:rPr>
                        <a:t>$35.67 </a:t>
                      </a:r>
                    </a:p>
                  </a:txBody>
                  <a:tcPr marL="0" marR="0" marT="0" marB="0" anchor="b">
                    <a:lnL>
                      <a:noFill/>
                    </a:lnL>
                    <a:lnR>
                      <a:noFill/>
                    </a:lnR>
                    <a:lnT>
                      <a:noFill/>
                    </a:lnT>
                    <a:lnB>
                      <a:noFill/>
                    </a:lnB>
                    <a:solidFill>
                      <a:srgbClr val="EAF1DD"/>
                    </a:solidFill>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482758">
                <a:tc>
                  <a:txBody>
                    <a:bodyPr/>
                    <a:lstStyle/>
                    <a:p>
                      <a:pPr algn="r" fontAlgn="b"/>
                      <a:r>
                        <a:rPr lang="en-US" sz="2000" b="1" i="0" u="none" strike="noStrike">
                          <a:solidFill>
                            <a:srgbClr val="000000"/>
                          </a:solidFill>
                          <a:latin typeface="Arial"/>
                        </a:rPr>
                        <a:t>State Highway</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C00000"/>
                          </a:solidFill>
                          <a:latin typeface="Arial"/>
                        </a:rPr>
                        <a:t>12</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a:solidFill>
                            <a:srgbClr val="000000"/>
                          </a:solidFill>
                          <a:latin typeface="Arial"/>
                        </a:rPr>
                        <a:t>$0.7614 </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a:solidFill>
                            <a:srgbClr val="000000"/>
                          </a:solidFill>
                          <a:latin typeface="Arial"/>
                        </a:rPr>
                        <a:t>$9.14 </a:t>
                      </a:r>
                    </a:p>
                  </a:txBody>
                  <a:tcPr marL="0" marR="0" marT="0" marB="0" anchor="b">
                    <a:lnL>
                      <a:noFill/>
                    </a:lnL>
                    <a:lnR>
                      <a:noFill/>
                    </a:lnR>
                    <a:lnT>
                      <a:noFill/>
                    </a:lnT>
                    <a:lnB>
                      <a:noFill/>
                    </a:lnB>
                    <a:solidFill>
                      <a:srgbClr val="EAF1DD"/>
                    </a:solidFill>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482758">
                <a:tc>
                  <a:txBody>
                    <a:bodyPr/>
                    <a:lstStyle/>
                    <a:p>
                      <a:pPr algn="r" fontAlgn="b"/>
                      <a:r>
                        <a:rPr lang="en-US" sz="2000" b="1" i="0" u="none" strike="noStrike">
                          <a:solidFill>
                            <a:srgbClr val="000000"/>
                          </a:solidFill>
                          <a:latin typeface="Arial"/>
                        </a:rPr>
                        <a:t>County / Local Road</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C00000"/>
                          </a:solidFill>
                          <a:latin typeface="Arial"/>
                        </a:rPr>
                        <a:t>3</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a:solidFill>
                            <a:srgbClr val="000000"/>
                          </a:solidFill>
                          <a:latin typeface="Arial"/>
                        </a:rPr>
                        <a:t>$1.5729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r" fontAlgn="b"/>
                      <a:r>
                        <a:rPr lang="en-US" sz="2000" b="1" i="0" u="none" strike="noStrike">
                          <a:solidFill>
                            <a:srgbClr val="000000"/>
                          </a:solidFill>
                          <a:latin typeface="Arial"/>
                        </a:rPr>
                        <a:t>$4.72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EAF1DD"/>
                    </a:solidFill>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482758">
                <a:tc>
                  <a:txBody>
                    <a:bodyPr/>
                    <a:lstStyle/>
                    <a:p>
                      <a:pPr algn="r" fontAlgn="b"/>
                      <a:r>
                        <a:rPr lang="en-US" sz="2000" b="1" i="0" u="none" strike="noStrike">
                          <a:solidFill>
                            <a:srgbClr val="000000"/>
                          </a:solidFill>
                          <a:latin typeface="Arial"/>
                        </a:rPr>
                        <a:t>Total</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b"/>
                      <a:r>
                        <a:rPr lang="en-US" sz="2000" b="1" i="0" u="none" strike="noStrike">
                          <a:solidFill>
                            <a:srgbClr val="C00000"/>
                          </a:solidFill>
                          <a:latin typeface="Arial"/>
                        </a:rPr>
                        <a:t>100</a:t>
                      </a:r>
                    </a:p>
                  </a:txBody>
                  <a:tcPr marL="0" marR="0" marT="0" marB="0" anchor="b">
                    <a:lnL>
                      <a:noFill/>
                    </a:lnL>
                    <a:lnR>
                      <a:noFill/>
                    </a:lnR>
                    <a:lnT>
                      <a:noFill/>
                    </a:lnT>
                    <a:lnB>
                      <a:noFill/>
                    </a:lnB>
                    <a:solidFill>
                      <a:srgbClr val="EAF1DD"/>
                    </a:solidFill>
                  </a:tcPr>
                </a:tc>
                <a:tc>
                  <a:txBody>
                    <a:bodyPr/>
                    <a:lstStyle/>
                    <a:p>
                      <a:pPr algn="r" fontAlgn="b"/>
                      <a:r>
                        <a:rPr lang="en-US" sz="2000" b="1" i="0" u="none" strike="noStrike">
                          <a:solidFill>
                            <a:srgbClr val="C00000"/>
                          </a:solidFill>
                          <a:latin typeface="Arial"/>
                        </a:rPr>
                        <a:t>$0.4953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r" fontAlgn="b"/>
                      <a:r>
                        <a:rPr lang="en-US" sz="2000" b="1" i="0" u="none" strike="noStrike">
                          <a:solidFill>
                            <a:srgbClr val="C00000"/>
                          </a:solidFill>
                          <a:latin typeface="Arial"/>
                        </a:rPr>
                        <a:t>$49.53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EAF1DD"/>
                    </a:solidFill>
                  </a:tcPr>
                </a:tc>
                <a:tc>
                  <a:txBody>
                    <a:bodyPr/>
                    <a:lstStyle/>
                    <a:p>
                      <a:pPr algn="l" fontAlgn="b"/>
                      <a:r>
                        <a:rPr lang="en-US" sz="2000" b="0" i="0" u="none" strike="noStrike">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solidFill>
                      <a:srgbClr val="F2F2F2"/>
                    </a:solidFill>
                  </a:tcPr>
                </a:tc>
              </a:tr>
              <a:tr h="506896">
                <a:tc>
                  <a:txBody>
                    <a:bodyPr/>
                    <a:lstStyle/>
                    <a:p>
                      <a:pPr algn="l" fontAlgn="b"/>
                      <a:r>
                        <a:rPr lang="en-US" sz="2000" b="0" i="0" u="none" strike="noStrike">
                          <a:solidFill>
                            <a:srgbClr val="000000"/>
                          </a:solidFill>
                          <a:latin typeface="Arial"/>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a:solidFill>
                            <a:srgbClr val="000000"/>
                          </a:solidFill>
                          <a:latin typeface="Arial"/>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2000" b="0" i="0" u="none" strike="noStrike" dirty="0">
                          <a:solidFill>
                            <a:srgbClr val="000000"/>
                          </a:solidFill>
                          <a:latin typeface="Arial"/>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9282</TotalTime>
  <Words>1668</Words>
  <Application>Microsoft Office PowerPoint</Application>
  <PresentationFormat>On-screen Show (4:3)</PresentationFormat>
  <Paragraphs>739</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PaveDAT</vt:lpstr>
      <vt:lpstr>Origin</vt:lpstr>
      <vt:lpstr>Approach</vt:lpstr>
      <vt:lpstr>Load Equivalence Factors (LEFs)</vt:lpstr>
      <vt:lpstr>Overview of PaveDAT</vt:lpstr>
      <vt:lpstr>User Inputs</vt:lpstr>
      <vt:lpstr>Results</vt:lpstr>
      <vt:lpstr>Slide 8</vt:lpstr>
      <vt:lpstr>97,000- Lb Six-Axle Truck (3S3) Results</vt:lpstr>
      <vt:lpstr>80,000-Lb Five-Axle Truck (3S2) User Inputs</vt:lpstr>
      <vt:lpstr>80,000-Lb Five-Axle Truck (3S2) Results</vt:lpstr>
      <vt:lpstr>71,000-Lb Five-Axle Truck (3S2) User Inputs</vt:lpstr>
      <vt:lpstr>71,000-Lb Five-Axle Truck (3S2) Results</vt:lpstr>
      <vt:lpstr>Pavement Cost Comparison Example</vt:lpstr>
      <vt:lpstr>Pavement Cost Comparison Example</vt:lpstr>
      <vt:lpstr>Pavement Cost Comparison Example</vt:lpstr>
      <vt:lpstr>Pavement Cost Comparison Example</vt:lpstr>
      <vt:lpstr>Specifying A Base Vehicle</vt:lpstr>
      <vt:lpstr>97,000- Lb 3S3 Compared to 71,000 Base</vt:lpstr>
      <vt:lpstr>88,000- Lb 3S2 Compared to 71,000 Base</vt:lpstr>
      <vt:lpstr>80,000- Lb 3S2 Compared to 71,000 Base</vt:lpstr>
      <vt:lpstr>Overview of Underlying Elements</vt:lpstr>
      <vt:lpstr>Load Equivalence Factor Example</vt:lpstr>
      <vt:lpstr>Estimating Target Number of Axles</vt:lpstr>
      <vt:lpstr>Load Equivalence Factor Example (Continued)</vt:lpstr>
      <vt:lpstr>Overview of Underlying Elements</vt:lpstr>
      <vt:lpstr>Overview of Underlying Elements</vt:lpstr>
      <vt:lpstr>Options to Customize</vt:lpstr>
      <vt:lpstr>Current Status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Roger</dc:creator>
  <cp:lastModifiedBy>Roger Mingo</cp:lastModifiedBy>
  <cp:revision>108</cp:revision>
  <dcterms:created xsi:type="dcterms:W3CDTF">2010-03-11T15:43:03Z</dcterms:created>
  <dcterms:modified xsi:type="dcterms:W3CDTF">2012-06-20T13:51:57Z</dcterms:modified>
</cp:coreProperties>
</file>