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671" r:id="rId2"/>
    <p:sldId id="673" r:id="rId3"/>
    <p:sldId id="675" r:id="rId4"/>
    <p:sldId id="676" r:id="rId5"/>
    <p:sldId id="679" r:id="rId6"/>
    <p:sldId id="735" r:id="rId7"/>
    <p:sldId id="704" r:id="rId8"/>
    <p:sldId id="691" r:id="rId9"/>
    <p:sldId id="680" r:id="rId10"/>
    <p:sldId id="706" r:id="rId11"/>
    <p:sldId id="699" r:id="rId12"/>
    <p:sldId id="703" r:id="rId13"/>
    <p:sldId id="710" r:id="rId14"/>
    <p:sldId id="709" r:id="rId15"/>
    <p:sldId id="708" r:id="rId16"/>
    <p:sldId id="723" r:id="rId17"/>
    <p:sldId id="736" r:id="rId18"/>
    <p:sldId id="732" r:id="rId19"/>
    <p:sldId id="73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FFCC"/>
    <a:srgbClr val="CC0000"/>
    <a:srgbClr val="969696"/>
    <a:srgbClr val="000099"/>
    <a:srgbClr val="9AC5B1"/>
    <a:srgbClr val="FF66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18" autoAdjust="0"/>
    <p:restoredTop sz="67175" autoAdjust="0"/>
  </p:normalViewPr>
  <p:slideViewPr>
    <p:cSldViewPr snapToGrid="0">
      <p:cViewPr varScale="1">
        <p:scale>
          <a:sx n="30" d="100"/>
          <a:sy n="30" d="100"/>
        </p:scale>
        <p:origin x="-96" y="-546"/>
      </p:cViewPr>
      <p:guideLst>
        <p:guide orient="horz" pos="2176"/>
        <p:guide pos="2880"/>
        <p:guide pos="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A4B9A469-12CE-4FDB-8EBE-D8BBAEEBA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7A9F1873-00E0-4535-96CF-CBD7B1647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31FAE-24BB-4CC0-AF84-E9004A57029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Book Antiqua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E780B-9BF5-4EA3-8656-B9AFA2C9B70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1C25B-E2C1-43FC-9D88-3D003282230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ct val="60000"/>
              <a:buFont typeface="Arial" charset="0"/>
              <a:buChar char="•"/>
            </a:pPr>
            <a:r>
              <a:rPr lang="en-US" dirty="0" smtClean="0"/>
              <a:t>Early and continuing process</a:t>
            </a:r>
          </a:p>
          <a:p>
            <a:pPr eaLnBrk="1" hangingPunct="1">
              <a:buSzPct val="60000"/>
              <a:buFont typeface="Arial" charset="0"/>
              <a:buChar char="•"/>
            </a:pPr>
            <a:r>
              <a:rPr lang="en-US" dirty="0" smtClean="0"/>
              <a:t>Inform stakeholders</a:t>
            </a:r>
          </a:p>
          <a:p>
            <a:pPr eaLnBrk="1" hangingPunct="1">
              <a:buSzPct val="60000"/>
              <a:buFont typeface="Arial" charset="0"/>
              <a:buChar char="•"/>
            </a:pPr>
            <a:r>
              <a:rPr lang="en-US" dirty="0" smtClean="0"/>
              <a:t>Allow opportunity for feedback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F1873-00E0-4535-96CF-CBD7B1647E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1C25B-E2C1-43FC-9D88-3D003282230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CDD14-9071-4328-8015-4EBE085429F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6296F-DC25-4CC2-96DF-70DC38E419D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69CF0-51ED-450D-B025-C756F7A7F213}" type="slidenum">
              <a:rPr lang="en-US"/>
              <a:pPr/>
              <a:t>13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discussion guide should start by stating clearly up front what the purpose and goals of the survey instrument.  Doing surveys is also a good way to identify who in your freight community is willing to be more engaged.</a:t>
            </a:r>
          </a:p>
          <a:p>
            <a:endParaRPr lang="en-US" smtClean="0"/>
          </a:p>
          <a:p>
            <a:r>
              <a:rPr lang="en-US" smtClean="0"/>
              <a:t>Also include a statement of confidentiality regarding the release of individual respondent or firm data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EB2C5-1F1A-40CE-A5A4-7061EEBE552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609600"/>
            <a:ext cx="7769225" cy="1143000"/>
          </a:xfrm>
        </p:spPr>
        <p:txBody>
          <a:bodyPr anchor="ctr"/>
          <a:lstStyle>
            <a:lvl1pPr>
              <a:defRPr sz="40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3048000"/>
          </a:xfrm>
        </p:spPr>
        <p:txBody>
          <a:bodyPr/>
          <a:lstStyle>
            <a:lvl1pPr marL="0" indent="0" algn="ctr">
              <a:buClr>
                <a:schemeClr val="accent2"/>
              </a:buClr>
              <a:buFont typeface="ESRI Surveyor" pitchFamily="2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414338" y="1362075"/>
            <a:ext cx="8288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29300" y="6446838"/>
            <a:ext cx="29511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018" tIns="44510" rIns="89018" bIns="44510"/>
          <a:lstStyle/>
          <a:p>
            <a:pPr algn="r" defTabSz="890588" eaLnBrk="0" hangingPunct="0">
              <a:defRPr/>
            </a:pPr>
            <a:r>
              <a:rPr lang="en-US" sz="1200" i="1" dirty="0"/>
              <a:t>1-</a:t>
            </a:r>
            <a:fld id="{42F8760C-BD0C-4F67-9C50-70876D485DBF}" type="slidenum">
              <a:rPr lang="en-US" sz="1200" i="1"/>
              <a:pPr algn="r" defTabSz="890588" eaLnBrk="0" hangingPunct="0">
                <a:defRPr/>
              </a:pPr>
              <a:t>‹#›</a:t>
            </a:fld>
            <a:r>
              <a:rPr lang="en-US" sz="1200" i="1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2" y="295275"/>
            <a:ext cx="8229601" cy="762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00199"/>
            <a:ext cx="8686799" cy="4746171"/>
          </a:xfrm>
        </p:spPr>
        <p:txBody>
          <a:bodyPr/>
          <a:lstStyle>
            <a:lvl1pPr>
              <a:buSzPct val="85000"/>
              <a:buFont typeface="Arial" pitchFamily="34" charset="0"/>
              <a:buChar char="•"/>
              <a:defRPr sz="2800">
                <a:latin typeface="Trebuchet MS" pitchFamily="34" charset="0"/>
              </a:defRPr>
            </a:lvl1pPr>
            <a:lvl2pPr>
              <a:defRPr sz="2400" baseline="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buFont typeface="Arial" pitchFamily="34" charset="0"/>
              <a:buChar char="•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295275"/>
            <a:ext cx="7769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018" tIns="44510" rIns="89018" bIns="44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5" y="1438275"/>
            <a:ext cx="7448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018" tIns="44510" rIns="89018" bIns="44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hf hdr="0" ftr="0" dt="0"/>
  <p:txStyles>
    <p:titleStyle>
      <a:lvl1pPr algn="ctr" defTabSz="8905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defTabSz="8905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2pPr>
      <a:lvl3pPr algn="ctr" defTabSz="8905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3pPr>
      <a:lvl4pPr algn="ctr" defTabSz="8905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4pPr>
      <a:lvl5pPr algn="ctr" defTabSz="8905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5pPr>
      <a:lvl6pPr marL="457200" algn="ctr" defTabSz="890588" rtl="0" fontAlgn="base">
        <a:spcBef>
          <a:spcPct val="0"/>
        </a:spcBef>
        <a:spcAft>
          <a:spcPct val="0"/>
        </a:spcAft>
        <a:defRPr sz="3500" b="1">
          <a:solidFill>
            <a:srgbClr val="000099"/>
          </a:solidFill>
          <a:latin typeface="Arial" charset="0"/>
        </a:defRPr>
      </a:lvl6pPr>
      <a:lvl7pPr marL="914400" algn="ctr" defTabSz="890588" rtl="0" fontAlgn="base">
        <a:spcBef>
          <a:spcPct val="0"/>
        </a:spcBef>
        <a:spcAft>
          <a:spcPct val="0"/>
        </a:spcAft>
        <a:defRPr sz="3500" b="1">
          <a:solidFill>
            <a:srgbClr val="000099"/>
          </a:solidFill>
          <a:latin typeface="Arial" charset="0"/>
        </a:defRPr>
      </a:lvl7pPr>
      <a:lvl8pPr marL="1371600" algn="ctr" defTabSz="890588" rtl="0" fontAlgn="base">
        <a:spcBef>
          <a:spcPct val="0"/>
        </a:spcBef>
        <a:spcAft>
          <a:spcPct val="0"/>
        </a:spcAft>
        <a:defRPr sz="3500" b="1">
          <a:solidFill>
            <a:srgbClr val="000099"/>
          </a:solidFill>
          <a:latin typeface="Arial" charset="0"/>
        </a:defRPr>
      </a:lvl8pPr>
      <a:lvl9pPr marL="1828800" algn="ctr" defTabSz="890588" rtl="0" fontAlgn="base">
        <a:spcBef>
          <a:spcPct val="0"/>
        </a:spcBef>
        <a:spcAft>
          <a:spcPct val="0"/>
        </a:spcAft>
        <a:defRPr sz="3500" b="1">
          <a:solidFill>
            <a:srgbClr val="000099"/>
          </a:solidFill>
          <a:latin typeface="Arial" charset="0"/>
        </a:defRPr>
      </a:lvl9pPr>
    </p:titleStyle>
    <p:bodyStyle>
      <a:lvl1pPr marL="333375" indent="-333375" algn="l" defTabSz="890588" rtl="0" eaLnBrk="0" fontAlgn="base" hangingPunct="0">
        <a:spcBef>
          <a:spcPct val="80000"/>
        </a:spcBef>
        <a:spcAft>
          <a:spcPct val="0"/>
        </a:spcAft>
        <a:buClr>
          <a:schemeClr val="tx2"/>
        </a:buClr>
        <a:buSzPct val="70000"/>
        <a:buFont typeface="ESRI Surveyor" pitchFamily="2" charset="0"/>
        <a:buChar char="+"/>
        <a:defRPr sz="20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23900" indent="-279400" algn="l" defTabSz="890588" rtl="0" eaLnBrk="0" fontAlgn="base" hangingPunct="0">
        <a:spcBef>
          <a:spcPct val="30000"/>
        </a:spcBef>
        <a:spcAft>
          <a:spcPct val="0"/>
        </a:spcAft>
        <a:buClr>
          <a:srgbClr val="9AC5B1"/>
        </a:buClr>
        <a:buChar char="•"/>
        <a:defRPr sz="2000">
          <a:solidFill>
            <a:schemeClr val="tx1"/>
          </a:solidFill>
          <a:latin typeface="Trebuchet MS" pitchFamily="34" charset="0"/>
        </a:defRPr>
      </a:lvl2pPr>
      <a:lvl3pPr marL="1112838" indent="-222250" algn="l" defTabSz="890588" rtl="0" eaLnBrk="0" fontAlgn="base" hangingPunct="0">
        <a:spcBef>
          <a:spcPct val="20000"/>
        </a:spcBef>
        <a:spcAft>
          <a:spcPct val="0"/>
        </a:spcAft>
        <a:buSzPct val="60000"/>
        <a:buFont typeface="Arial" charset="0"/>
        <a:buChar char="–"/>
        <a:defRPr sz="2000">
          <a:solidFill>
            <a:schemeClr val="tx1"/>
          </a:solidFill>
          <a:latin typeface="Trebuchet MS" pitchFamily="34" charset="0"/>
        </a:defRPr>
      </a:lvl3pPr>
      <a:lvl4pPr marL="1558925" indent="-223838" algn="l" defTabSz="8905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Trebuchet MS" pitchFamily="34" charset="0"/>
        </a:defRPr>
      </a:lvl4pPr>
      <a:lvl5pPr marL="2003425" indent="-222250" algn="l" defTabSz="8905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900">
          <a:solidFill>
            <a:schemeClr val="tx1"/>
          </a:solidFill>
          <a:latin typeface="Trebuchet MS" pitchFamily="34" charset="0"/>
        </a:defRPr>
      </a:lvl5pPr>
      <a:lvl6pPr marL="2460625" indent="-222250" algn="l" defTabSz="890588" rtl="0" fontAlgn="base">
        <a:spcBef>
          <a:spcPct val="20000"/>
        </a:spcBef>
        <a:spcAft>
          <a:spcPct val="0"/>
        </a:spcAft>
        <a:buFont typeface="Wingdings" pitchFamily="2" charset="2"/>
        <a:defRPr sz="1900">
          <a:solidFill>
            <a:schemeClr val="tx1"/>
          </a:solidFill>
          <a:latin typeface="+mn-lt"/>
        </a:defRPr>
      </a:lvl6pPr>
      <a:lvl7pPr marL="2917825" indent="-222250" algn="l" defTabSz="890588" rtl="0" fontAlgn="base">
        <a:spcBef>
          <a:spcPct val="20000"/>
        </a:spcBef>
        <a:spcAft>
          <a:spcPct val="0"/>
        </a:spcAft>
        <a:buFont typeface="Wingdings" pitchFamily="2" charset="2"/>
        <a:defRPr sz="1900">
          <a:solidFill>
            <a:schemeClr val="tx1"/>
          </a:solidFill>
          <a:latin typeface="+mn-lt"/>
        </a:defRPr>
      </a:lvl7pPr>
      <a:lvl8pPr marL="3375025" indent="-222250" algn="l" defTabSz="890588" rtl="0" fontAlgn="base">
        <a:spcBef>
          <a:spcPct val="20000"/>
        </a:spcBef>
        <a:spcAft>
          <a:spcPct val="0"/>
        </a:spcAft>
        <a:buFont typeface="Wingdings" pitchFamily="2" charset="2"/>
        <a:defRPr sz="1900">
          <a:solidFill>
            <a:schemeClr val="tx1"/>
          </a:solidFill>
          <a:latin typeface="+mn-lt"/>
        </a:defRPr>
      </a:lvl8pPr>
      <a:lvl9pPr marL="3832225" indent="-222250" algn="l" defTabSz="890588" rtl="0" fontAlgn="base">
        <a:spcBef>
          <a:spcPct val="20000"/>
        </a:spcBef>
        <a:spcAft>
          <a:spcPct val="0"/>
        </a:spcAft>
        <a:buFont typeface="Wingdings" pitchFamily="2" charset="2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aca.org/default.asp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hyperlink" Target="http://www.nam.org/s_nam/index.asp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saleo.org/node/2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lanning/freight_planning/guidebook/guidebookps00.cfm" TargetMode="External"/><Relationship Id="rId2" Type="http://schemas.openxmlformats.org/officeDocument/2006/relationships/hyperlink" Target="http://ops.fhwa.dot.gov/freight/FPD/training/index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arol.Keenan@fhwa.dot.gov" TargetMode="External"/><Relationship Id="rId4" Type="http://schemas.openxmlformats.org/officeDocument/2006/relationships/hyperlink" Target="mailto:Jocelyn.Jones@fhwa.dot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rhodes@wilbursmith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4065" y="1106615"/>
            <a:ext cx="5543550" cy="5008562"/>
          </a:xfrm>
        </p:spPr>
        <p:txBody>
          <a:bodyPr/>
          <a:lstStyle/>
          <a:p>
            <a:pPr defTabSz="966788" eaLnBrk="1" hangingPunct="1"/>
            <a:r>
              <a:rPr lang="en-US" sz="3600" b="1" dirty="0" smtClean="0"/>
              <a:t>Engaging the Private Sector</a:t>
            </a:r>
            <a:r>
              <a:rPr lang="en-US" sz="3600" dirty="0" smtClean="0"/>
              <a:t> </a:t>
            </a:r>
            <a:r>
              <a:rPr lang="en-US" sz="3600" b="1" dirty="0" smtClean="0"/>
              <a:t>in Freight Planning</a:t>
            </a:r>
            <a:r>
              <a:rPr lang="en-US" sz="3600" dirty="0" smtClean="0"/>
              <a:t>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/>
          </a:p>
        </p:txBody>
      </p:sp>
      <p:sp>
        <p:nvSpPr>
          <p:cNvPr id="973827" name="Line 3"/>
          <p:cNvSpPr>
            <a:spLocks noChangeShapeType="1"/>
          </p:cNvSpPr>
          <p:nvPr/>
        </p:nvSpPr>
        <p:spPr bwMode="auto">
          <a:xfrm flipV="1">
            <a:off x="666750" y="0"/>
            <a:ext cx="0" cy="6858000"/>
          </a:xfrm>
          <a:prstGeom prst="line">
            <a:avLst/>
          </a:prstGeom>
          <a:noFill/>
          <a:ln w="76200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838" y="374650"/>
            <a:ext cx="2352675" cy="5845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5" descr="fpd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509" y="5711252"/>
            <a:ext cx="3364698" cy="83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3863" y="146304"/>
            <a:ext cx="8229600" cy="910971"/>
          </a:xfrm>
        </p:spPr>
        <p:txBody>
          <a:bodyPr/>
          <a:lstStyle/>
          <a:p>
            <a:r>
              <a:rPr lang="en-US" dirty="0" smtClean="0"/>
              <a:t>How to Engage the Private Sector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30175" y="1501775"/>
            <a:ext cx="9013825" cy="44418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Informal interactions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Networking (conferences, luncheons)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Educational seminars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Regional business coalitions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1268" name="Picture 5" descr="C:\Documents and Settings\jscott\Local Settings\Temporary Internet Files\Content.IE5\KR8XP6R9\MP9004225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188" y="3117850"/>
            <a:ext cx="4087812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95275"/>
            <a:ext cx="9144000" cy="762000"/>
          </a:xfrm>
        </p:spPr>
        <p:txBody>
          <a:bodyPr/>
          <a:lstStyle/>
          <a:p>
            <a:r>
              <a:rPr lang="en-US" sz="3600" dirty="0" smtClean="0"/>
              <a:t>Private Sector Professional Associations</a:t>
            </a:r>
          </a:p>
        </p:txBody>
      </p:sp>
      <p:pic>
        <p:nvPicPr>
          <p:cNvPr id="15364" name="Picture 3" descr="A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97" y="2881948"/>
            <a:ext cx="1954784" cy="10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I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913" y="1557338"/>
            <a:ext cx="3248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304" y="1613408"/>
            <a:ext cx="23129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4650" y="23574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32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33859" y="1508571"/>
            <a:ext cx="2910141" cy="1307782"/>
            <a:chOff x="3827" y="981"/>
            <a:chExt cx="2052" cy="921"/>
          </a:xfrm>
        </p:grpSpPr>
        <p:pic>
          <p:nvPicPr>
            <p:cNvPr id="15374" name="Picture 8" descr="aar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64" y="981"/>
              <a:ext cx="799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827" y="1536"/>
              <a:ext cx="2052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/>
                <a:t>Association of </a:t>
              </a:r>
            </a:p>
            <a:p>
              <a:pPr>
                <a:defRPr/>
              </a:pPr>
              <a:r>
                <a:rPr lang="en-US" b="1" i="1"/>
                <a:t>American Railroads</a:t>
              </a:r>
            </a:p>
          </p:txBody>
        </p:sp>
      </p:grpSp>
      <p:pic>
        <p:nvPicPr>
          <p:cNvPr id="15369" name="Picture 10" descr="WorldShipping Council"/>
          <p:cNvPicPr>
            <a:picLocks noChangeAspect="1" noChangeArrowheads="1"/>
          </p:cNvPicPr>
          <p:nvPr/>
        </p:nvPicPr>
        <p:blipFill>
          <a:blip r:embed="rId6" cstate="print"/>
          <a:srcRect l="10593" t="14684" r="14107"/>
          <a:stretch>
            <a:fillRect/>
          </a:stretch>
        </p:blipFill>
        <p:spPr bwMode="auto">
          <a:xfrm>
            <a:off x="3352356" y="3086355"/>
            <a:ext cx="2377884" cy="121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359589" y="3021330"/>
            <a:ext cx="1821243" cy="1623822"/>
            <a:chOff x="4018" y="2228"/>
            <a:chExt cx="1296" cy="1192"/>
          </a:xfrm>
        </p:grpSpPr>
        <p:pic>
          <p:nvPicPr>
            <p:cNvPr id="15372" name="Picture 12" descr="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05" y="2228"/>
              <a:ext cx="1105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018" y="3054"/>
              <a:ext cx="1296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Inland Rivers Port</a:t>
              </a:r>
            </a:p>
            <a:p>
              <a:pPr>
                <a:defRPr/>
              </a:pPr>
              <a:r>
                <a:rPr lang="en-US" dirty="0"/>
                <a:t>And Terminal Assoc.</a:t>
              </a:r>
            </a:p>
          </p:txBody>
        </p:sp>
      </p:grpSp>
      <p:pic>
        <p:nvPicPr>
          <p:cNvPr id="15371" name="Picture 14" descr="The International Air Cargo Associati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4881" y="4877118"/>
            <a:ext cx="3735387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banner"/>
          <p:cNvPicPr>
            <a:picLocks noChangeAspect="1" noChangeArrowheads="1"/>
          </p:cNvPicPr>
          <p:nvPr/>
        </p:nvPicPr>
        <p:blipFill>
          <a:blip r:embed="rId10" cstate="print"/>
          <a:srcRect r="44977"/>
          <a:stretch>
            <a:fillRect/>
          </a:stretch>
        </p:blipFill>
        <p:spPr bwMode="auto">
          <a:xfrm>
            <a:off x="0" y="3681984"/>
            <a:ext cx="2983793" cy="12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4"/>
          <p:cNvGrpSpPr>
            <a:grpSpLocks noGrp="1"/>
          </p:cNvGrpSpPr>
          <p:nvPr>
            <p:ph idx="1"/>
          </p:nvPr>
        </p:nvGrpSpPr>
        <p:grpSpPr bwMode="auto">
          <a:xfrm>
            <a:off x="6358573" y="5047489"/>
            <a:ext cx="2590355" cy="1627288"/>
            <a:chOff x="3671" y="2192"/>
            <a:chExt cx="2034" cy="1257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38" y="2192"/>
              <a:ext cx="871" cy="7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671" y="2997"/>
              <a:ext cx="2034" cy="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/>
                <a:t>National Industrial </a:t>
              </a:r>
            </a:p>
            <a:p>
              <a:pPr algn="ctr">
                <a:defRPr/>
              </a:pPr>
              <a:r>
                <a:rPr lang="en-US" sz="1600" b="1" dirty="0"/>
                <a:t>Transportation League</a:t>
              </a:r>
            </a:p>
          </p:txBody>
        </p:sp>
      </p:grpSp>
      <p:pic>
        <p:nvPicPr>
          <p:cNvPr id="20" name="Picture 7" descr="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6571" y="6079872"/>
            <a:ext cx="4203509" cy="60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Traffic Club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63828" y="5057768"/>
            <a:ext cx="1079500" cy="94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95275"/>
            <a:ext cx="9144000" cy="762000"/>
          </a:xfrm>
        </p:spPr>
        <p:txBody>
          <a:bodyPr/>
          <a:lstStyle/>
          <a:p>
            <a:r>
              <a:rPr lang="en-US" dirty="0" smtClean="0"/>
              <a:t>How to Engage the Private Sector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07008" y="2111375"/>
            <a:ext cx="7528052" cy="47466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Surveys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Interviews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Site visits</a:t>
            </a:r>
          </a:p>
        </p:txBody>
      </p:sp>
      <p:pic>
        <p:nvPicPr>
          <p:cNvPr id="8196" name="Picture 4" descr="C:\Documents and Settings\jscott\Local Settings\Temporary Internet Files\Content.IE5\UHXE3AD8\MP9004003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259" y="2441575"/>
            <a:ext cx="348456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Interview / Survey Techniques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933" y="1600199"/>
            <a:ext cx="8012451" cy="474617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Develop an interview/discussion guide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Identify the right contact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Ensure anonymity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Avoid Mondays and Fridays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When calling to schedule in-person interviews;    be prepared to conduct a phone interview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endParaRPr lang="en-US" i="1" dirty="0" smtClean="0"/>
          </a:p>
        </p:txBody>
      </p:sp>
      <p:pic>
        <p:nvPicPr>
          <p:cNvPr id="1027" name="Picture 3" descr="C:\Documents and Settings\mberndt\Local Settings\Temporary Internet Files\Content.IE5\QXT5VANG\MP900443244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26770" y="2118360"/>
            <a:ext cx="1566485" cy="2346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9184" y="295275"/>
            <a:ext cx="8482775" cy="762000"/>
          </a:xfrm>
        </p:spPr>
        <p:txBody>
          <a:bodyPr/>
          <a:lstStyle/>
          <a:p>
            <a:r>
              <a:rPr lang="en-US" dirty="0" smtClean="0"/>
              <a:t>How to Engage the Private Sector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46380" y="1539240"/>
            <a:ext cx="8686800" cy="47466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Intercept surveys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Origin / destination surveys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GPS tracking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Truck tailing</a:t>
            </a:r>
          </a:p>
          <a:p>
            <a:pPr lvl="1"/>
            <a:endParaRPr lang="en-US" dirty="0" smtClean="0"/>
          </a:p>
        </p:txBody>
      </p:sp>
      <p:pic>
        <p:nvPicPr>
          <p:cNvPr id="14340" name="Picture 5" descr="100_0857"/>
          <p:cNvPicPr>
            <a:picLocks noChangeAspect="1" noChangeArrowheads="1"/>
          </p:cNvPicPr>
          <p:nvPr/>
        </p:nvPicPr>
        <p:blipFill>
          <a:blip r:embed="rId2" cstate="print"/>
          <a:srcRect l="16436" t="13461" r="28077" b="15618"/>
          <a:stretch>
            <a:fillRect/>
          </a:stretch>
        </p:blipFill>
        <p:spPr bwMode="auto">
          <a:xfrm>
            <a:off x="5549030" y="1665961"/>
            <a:ext cx="3162671" cy="301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3" descr="100_0858"/>
          <p:cNvPicPr>
            <a:picLocks noChangeAspect="1" noChangeArrowheads="1"/>
          </p:cNvPicPr>
          <p:nvPr/>
        </p:nvPicPr>
        <p:blipFill>
          <a:blip r:embed="rId3" cstate="print"/>
          <a:srcRect l="9375" t="3484" r="28125"/>
          <a:stretch>
            <a:fillRect/>
          </a:stretch>
        </p:blipFill>
        <p:spPr bwMode="auto">
          <a:xfrm>
            <a:off x="4588833" y="4068349"/>
            <a:ext cx="21447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02336" y="295275"/>
            <a:ext cx="8421815" cy="762000"/>
          </a:xfrm>
        </p:spPr>
        <p:txBody>
          <a:bodyPr/>
          <a:lstStyle/>
          <a:p>
            <a:r>
              <a:rPr lang="en-US" dirty="0" smtClean="0"/>
              <a:t>How to Engage the Private Sector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2100" y="2111375"/>
            <a:ext cx="8686800" cy="3777361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Focus groups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Freight forums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Round tables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Freight advisory committees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6" name="Picture 101" descr="IMG_0007"/>
          <p:cNvPicPr>
            <a:picLocks noChangeAspect="1" noChangeArrowheads="1"/>
          </p:cNvPicPr>
          <p:nvPr/>
        </p:nvPicPr>
        <p:blipFill>
          <a:blip r:embed="rId2" cstate="print"/>
          <a:srcRect l="9322" t="25633" b="19476"/>
          <a:stretch>
            <a:fillRect/>
          </a:stretch>
        </p:blipFill>
        <p:spPr bwMode="auto">
          <a:xfrm>
            <a:off x="3665449" y="1791664"/>
            <a:ext cx="5298510" cy="2388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3863" y="295275"/>
            <a:ext cx="8229600" cy="762000"/>
          </a:xfrm>
        </p:spPr>
        <p:txBody>
          <a:bodyPr/>
          <a:lstStyle/>
          <a:p>
            <a:r>
              <a:rPr lang="en-US" dirty="0" smtClean="0"/>
              <a:t>How to Engage the Private Sector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92100" y="1441704"/>
            <a:ext cx="8339836" cy="4746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>
                <a:solidFill>
                  <a:schemeClr val="tx2"/>
                </a:solidFill>
              </a:rPr>
              <a:t>Establish a freight working group</a:t>
            </a:r>
            <a:r>
              <a:rPr lang="en-US" b="1" i="1" dirty="0" smtClean="0">
                <a:solidFill>
                  <a:schemeClr val="tx2"/>
                </a:solidFill>
              </a:rPr>
              <a:t>:</a:t>
            </a:r>
          </a:p>
          <a:p>
            <a:pPr marL="333375" lvl="1" indent="-333375">
              <a:spcBef>
                <a:spcPct val="80000"/>
              </a:spcBef>
              <a:buClr>
                <a:schemeClr val="tx2"/>
              </a:buClr>
              <a:buSzPct val="85000"/>
              <a:buFont typeface="Arial" charset="0"/>
              <a:buChar char="•"/>
            </a:pPr>
            <a:r>
              <a:rPr lang="en-US" sz="2800" dirty="0" smtClean="0"/>
              <a:t>Advisory groups </a:t>
            </a:r>
            <a:r>
              <a:rPr lang="en-US" sz="2400" dirty="0" smtClean="0"/>
              <a:t>(state, multi-state, MPO regional)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Research conferences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Luncheons / Roundtables / Forums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Standing working group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Economic development groups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Market research activities </a:t>
            </a:r>
          </a:p>
        </p:txBody>
      </p:sp>
      <p:pic>
        <p:nvPicPr>
          <p:cNvPr id="5" name="Picture 9" descr="http://saleo.org/sites/default/files/imagecache/committee-thumb/files/committee/SALEO-Through-C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3485" y="2555447"/>
            <a:ext cx="1365498" cy="163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5661" y="5705226"/>
            <a:ext cx="2723812" cy="7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7049199" y="4376928"/>
          <a:ext cx="1662112" cy="1067308"/>
        </p:xfrm>
        <a:graphic>
          <a:graphicData uri="http://schemas.openxmlformats.org/presentationml/2006/ole">
            <p:oleObj spid="_x0000_s24579" name="Photo Editor Photo" r:id="rId7" imgW="1533739" imgH="980952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889760"/>
            <a:ext cx="8686799" cy="4456610"/>
          </a:xfrm>
        </p:spPr>
        <p:txBody>
          <a:bodyPr/>
          <a:lstStyle/>
          <a:p>
            <a:r>
              <a:rPr lang="en-US" dirty="0" smtClean="0"/>
              <a:t>Plans and projects that address the needs of your businesses and industries</a:t>
            </a:r>
          </a:p>
          <a:p>
            <a:r>
              <a:rPr lang="en-US" dirty="0" smtClean="0"/>
              <a:t>Improved economic competiveness in your region</a:t>
            </a:r>
          </a:p>
          <a:p>
            <a:r>
              <a:rPr lang="en-US" dirty="0" smtClean="0"/>
              <a:t>Sustainable long term relationships – to address future problems </a:t>
            </a:r>
            <a:r>
              <a:rPr lang="en-US" smtClean="0"/>
              <a:t>and issues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154" y="231228"/>
            <a:ext cx="7769225" cy="1143000"/>
          </a:xfrm>
        </p:spPr>
        <p:txBody>
          <a:bodyPr/>
          <a:lstStyle/>
          <a:p>
            <a:r>
              <a:rPr lang="en-US" dirty="0" smtClean="0"/>
              <a:t>Training / Guidebook: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076" y="1418897"/>
            <a:ext cx="8607972" cy="5439103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>http://ops.fhwa.dot.gov/freight/FPD/training/index.htm</a:t>
            </a:r>
            <a:r>
              <a:rPr lang="en-US" sz="2400" dirty="0" smtClean="0"/>
              <a:t>.</a:t>
            </a:r>
          </a:p>
          <a:p>
            <a:r>
              <a:rPr lang="en-US" sz="2400" u="sng" dirty="0" smtClean="0">
                <a:hlinkClick r:id="rId3"/>
              </a:rPr>
              <a:t>http://www.fhwa.dot.gov/planning/freight_planning/guidebook/guidebookps00.cfm</a:t>
            </a:r>
            <a:endParaRPr lang="en-US" sz="2400" dirty="0" smtClean="0"/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To schedule a workshop:</a:t>
            </a:r>
          </a:p>
          <a:p>
            <a:r>
              <a:rPr lang="en-US" sz="2400" dirty="0" smtClean="0"/>
              <a:t>Jocelyn Jones</a:t>
            </a:r>
            <a:br>
              <a:rPr lang="en-US" sz="2400" dirty="0" smtClean="0"/>
            </a:br>
            <a:r>
              <a:rPr lang="en-US" sz="2400" dirty="0" smtClean="0"/>
              <a:t>410-962-2486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Jocelyn.Jones@fhwa.dot.gov</a:t>
            </a:r>
            <a:endParaRPr lang="en-US" sz="2400" dirty="0" smtClean="0"/>
          </a:p>
          <a:p>
            <a:r>
              <a:rPr lang="en-US" sz="2400" dirty="0" smtClean="0"/>
              <a:t>Carol Keenan</a:t>
            </a:r>
            <a:br>
              <a:rPr lang="en-US" sz="2400" dirty="0" smtClean="0"/>
            </a:br>
            <a:r>
              <a:rPr lang="en-US" sz="2400" dirty="0" smtClean="0"/>
              <a:t>202-366-6993</a:t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Carol.Keenan@fhwa.dot.gov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220" y="2364828"/>
            <a:ext cx="5423339" cy="39781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Suzann Rhodes, AICP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614 - 888-9440 ext. 1242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hlinkClick r:id="rId2"/>
              </a:rPr>
              <a:t>srhodes@wilbursmith.com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 descr="fpd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82" y="5621311"/>
            <a:ext cx="3364698" cy="83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HWA.png"/>
          <p:cNvPicPr/>
          <p:nvPr/>
        </p:nvPicPr>
        <p:blipFill>
          <a:blip r:embed="rId4" cstate="print"/>
          <a:srcRect r="60838"/>
          <a:stretch>
            <a:fillRect/>
          </a:stretch>
        </p:blipFill>
        <p:spPr>
          <a:xfrm>
            <a:off x="7078106" y="4800225"/>
            <a:ext cx="1493520" cy="1874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3863" y="295275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FHWA tools to help you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38138" y="1853183"/>
            <a:ext cx="8221246" cy="4791457"/>
          </a:xfrm>
        </p:spPr>
        <p:txBody>
          <a:bodyPr/>
          <a:lstStyle/>
          <a:p>
            <a:r>
              <a:rPr lang="en-US" sz="3200" i="1" dirty="0" smtClean="0"/>
              <a:t>A Guidebook for Engaging the Private Sector in Freight Transportation Planning</a:t>
            </a:r>
          </a:p>
          <a:p>
            <a:pPr eaLnBrk="1" hangingPunct="1"/>
            <a:r>
              <a:rPr lang="en-US" sz="3200" dirty="0" smtClean="0"/>
              <a:t>One day workshop through FHWA</a:t>
            </a:r>
          </a:p>
          <a:p>
            <a:pPr eaLnBrk="1" hangingPunct="1"/>
            <a:endParaRPr lang="en-US" sz="3200" dirty="0" smtClean="0"/>
          </a:p>
          <a:p>
            <a:pPr lvl="1" eaLnBrk="1" hangingPunct="1"/>
            <a:r>
              <a:rPr lang="en-US" dirty="0" smtClean="0"/>
              <a:t>Build on NHI course “Integrating Freight in the Transportation Planning Process” </a:t>
            </a:r>
          </a:p>
          <a:p>
            <a:pPr lvl="1" eaLnBrk="1" hangingPunct="1">
              <a:buSzPct val="85000"/>
              <a:buFont typeface="Arial" pitchFamily="34" charset="0"/>
              <a:buChar char="•"/>
            </a:pPr>
            <a:r>
              <a:rPr lang="en-US" dirty="0" smtClean="0"/>
              <a:t>Cover why, who, how and what to expect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862" y="1319134"/>
            <a:ext cx="8276731" cy="3192905"/>
          </a:xfrm>
        </p:spPr>
        <p:txBody>
          <a:bodyPr/>
          <a:lstStyle/>
          <a:p>
            <a:pPr eaLnBrk="1" hangingPunct="1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Engaging the private sector is </a:t>
            </a:r>
            <a:br>
              <a:rPr lang="en-US" sz="4800" dirty="0" smtClean="0"/>
            </a:br>
            <a:r>
              <a:rPr lang="en-US" sz="4800" dirty="0" smtClean="0"/>
              <a:t>Public Involvement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>
                <a:solidFill>
                  <a:schemeClr val="tx1"/>
                </a:solidFill>
              </a:rPr>
              <a:t>Early and continuing process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Inform stakeholders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Allow opportunity for feedback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7680">
            <a:off x="7134547" y="5190477"/>
            <a:ext cx="1921505" cy="167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3863" y="130175"/>
            <a:ext cx="8229600" cy="1230313"/>
          </a:xfrm>
        </p:spPr>
        <p:txBody>
          <a:bodyPr/>
          <a:lstStyle/>
          <a:p>
            <a:r>
              <a:rPr lang="en-US" dirty="0" smtClean="0"/>
              <a:t>Why Engage Private Sector in Your Planning Process?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92100" y="1828800"/>
            <a:ext cx="5365750" cy="45180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Links to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Economic development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Jobs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QOL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Congestion/capacity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They are our customers too – they have unique needs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7172" name="Picture 6" descr="C:\Documents and Settings\mgalatzer\Local Settings\Temporary Internet Files\Content.IE5\CKIJBEKX\MP9004004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925" y="1584325"/>
            <a:ext cx="292258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3862" y="295275"/>
            <a:ext cx="8390953" cy="762000"/>
          </a:xfrm>
        </p:spPr>
        <p:txBody>
          <a:bodyPr/>
          <a:lstStyle/>
          <a:p>
            <a:r>
              <a:rPr lang="en-US" dirty="0" smtClean="0"/>
              <a:t>What can the private sector offer?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38138" y="1684338"/>
            <a:ext cx="8305990" cy="46624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Understanding of their perspective / priorities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Predictability /reliability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Access / parking issues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Geometric problems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Intermodal connections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Operational problems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Access to data, plans</a:t>
            </a:r>
          </a:p>
        </p:txBody>
      </p:sp>
      <p:pic>
        <p:nvPicPr>
          <p:cNvPr id="5" name="Picture 4" descr="C:\Documents and Settings\jscott\Local Settings\Temporary Internet Files\Content.IE5\Z2GZZLG5\MC9000905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912" y="2304142"/>
            <a:ext cx="3925824" cy="30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95275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Fulfills Planning Regulations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92100" y="2175641"/>
            <a:ext cx="8359775" cy="4171184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§ 23 CFR 450 </a:t>
            </a:r>
          </a:p>
          <a:p>
            <a:pPr algn="ctr">
              <a:buNone/>
            </a:pPr>
            <a:r>
              <a:rPr lang="en-US" sz="3600" dirty="0" smtClean="0"/>
              <a:t>Statewide and MPO Long Range Plans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3863" y="254833"/>
            <a:ext cx="8229600" cy="802442"/>
          </a:xfrm>
        </p:spPr>
        <p:txBody>
          <a:bodyPr/>
          <a:lstStyle/>
          <a:p>
            <a:r>
              <a:rPr lang="en-US" dirty="0" smtClean="0"/>
              <a:t>Getting Started – internal actions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92100" y="1600200"/>
            <a:ext cx="8007838" cy="47466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Set goals and objectives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Get agency leadership support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Define your product / process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Identify stakeholder targets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Specify techniques </a:t>
            </a:r>
          </a:p>
        </p:txBody>
      </p:sp>
      <p:pic>
        <p:nvPicPr>
          <p:cNvPr id="1026" name="Picture 2" descr="C:\Documents and Settings\mberndt\Local Settings\Temporary Internet Files\Content.IE5\N2Q430DF\MC9000569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6567" y="1914717"/>
            <a:ext cx="2700996" cy="361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6993"/>
            <a:ext cx="8229600" cy="816864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Who are Freight Stakeholders?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38138" y="1708150"/>
            <a:ext cx="5209222" cy="4638675"/>
          </a:xfrm>
        </p:spPr>
        <p:txBody>
          <a:bodyPr/>
          <a:lstStyle/>
          <a:p>
            <a:pPr eaLnBrk="1" hangingPunct="1">
              <a:buSzPct val="60000"/>
              <a:buFont typeface="Arial" charset="0"/>
              <a:buChar char="•"/>
            </a:pPr>
            <a:r>
              <a:rPr lang="en-US" dirty="0" smtClean="0"/>
              <a:t>Shippers and receivers</a:t>
            </a:r>
          </a:p>
          <a:p>
            <a:pPr eaLnBrk="1" hangingPunct="1">
              <a:buSzPct val="60000"/>
              <a:buFont typeface="Arial" charset="0"/>
              <a:buChar char="•"/>
            </a:pPr>
            <a:r>
              <a:rPr lang="en-US" dirty="0" smtClean="0"/>
              <a:t>3PL service providers</a:t>
            </a:r>
          </a:p>
          <a:p>
            <a:pPr eaLnBrk="1" hangingPunct="1">
              <a:buSzPct val="60000"/>
              <a:buFont typeface="Arial" charset="0"/>
              <a:buChar char="•"/>
            </a:pPr>
            <a:r>
              <a:rPr lang="en-US" dirty="0" smtClean="0"/>
              <a:t>Terminal facility operators</a:t>
            </a:r>
          </a:p>
          <a:p>
            <a:pPr eaLnBrk="1" hangingPunct="1">
              <a:buSzPct val="60000"/>
              <a:buFont typeface="Arial" charset="0"/>
              <a:buChar char="•"/>
            </a:pPr>
            <a:r>
              <a:rPr lang="en-US" dirty="0" smtClean="0"/>
              <a:t>Business and industry of all size</a:t>
            </a:r>
          </a:p>
        </p:txBody>
      </p:sp>
      <p:pic>
        <p:nvPicPr>
          <p:cNvPr id="7172" name="Picture 10" descr="C:\Documents and Settings\mgalatzer\Local Settings\Temporary Internet Files\Content.IE5\UMTUEW8Q\MP900285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425" y="2146300"/>
            <a:ext cx="337026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16992" y="295275"/>
            <a:ext cx="8458391" cy="762000"/>
          </a:xfrm>
        </p:spPr>
        <p:txBody>
          <a:bodyPr/>
          <a:lstStyle/>
          <a:p>
            <a:r>
              <a:rPr lang="en-US" dirty="0" smtClean="0"/>
              <a:t>When to engage the private sector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92100" y="1600200"/>
            <a:ext cx="5133340" cy="47466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Planning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Environmental Analysis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Design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Construction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Operations and Maintenance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Asset Management</a:t>
            </a:r>
          </a:p>
        </p:txBody>
      </p:sp>
      <p:pic>
        <p:nvPicPr>
          <p:cNvPr id="11268" name="Picture 4" descr="C:\Documents and Settings\mgalatzer\Local Settings\Temporary Internet Files\Content.IE5\FXG5NEZU\MC9004348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269" y="3295015"/>
            <a:ext cx="28019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74336" y="2974848"/>
            <a:ext cx="374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Project Development Process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hwa template">
  <a:themeElements>
    <a:clrScheme name="fhwa 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fhwa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fhw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wa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wa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wa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wa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wa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wa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11170</TotalTime>
  <Words>466</Words>
  <Application>Microsoft Office PowerPoint</Application>
  <PresentationFormat>On-screen Show (4:3)</PresentationFormat>
  <Paragraphs>116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fhwa template</vt:lpstr>
      <vt:lpstr>Photo Editor Photo</vt:lpstr>
      <vt:lpstr>Engaging the Private Sector in Freight Planning      </vt:lpstr>
      <vt:lpstr>FHWA tools to help you</vt:lpstr>
      <vt:lpstr>  Engaging the private sector is  Public Involvement   Early and continuing process Inform stakeholders Allow opportunity for feedback </vt:lpstr>
      <vt:lpstr>Why Engage Private Sector in Your Planning Process?</vt:lpstr>
      <vt:lpstr>What can the private sector offer?</vt:lpstr>
      <vt:lpstr>Fulfills Planning Regulations</vt:lpstr>
      <vt:lpstr>Getting Started – internal actions</vt:lpstr>
      <vt:lpstr>Who are Freight Stakeholders?</vt:lpstr>
      <vt:lpstr>When to engage the private sector </vt:lpstr>
      <vt:lpstr>How to Engage the Private Sector</vt:lpstr>
      <vt:lpstr>Private Sector Professional Associations</vt:lpstr>
      <vt:lpstr>How to Engage the Private Sector</vt:lpstr>
      <vt:lpstr>Interview / Survey Techniques </vt:lpstr>
      <vt:lpstr>How to Engage the Private Sector</vt:lpstr>
      <vt:lpstr>How to Engage the Private Sector</vt:lpstr>
      <vt:lpstr>How to Engage the Private Sector </vt:lpstr>
      <vt:lpstr>Results</vt:lpstr>
      <vt:lpstr>Training / Guidebook:</vt:lpstr>
      <vt:lpstr>Slide 19</vt:lpstr>
    </vt:vector>
  </TitlesOfParts>
  <Manager>Paula Dowell</Manager>
  <Company>FHWA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Mark Berndt</dc:creator>
  <cp:keywords>Engaging the Private Sector</cp:keywords>
  <cp:lastModifiedBy>kabeasley</cp:lastModifiedBy>
  <cp:revision>522</cp:revision>
  <cp:lastPrinted>2003-05-16T12:20:03Z</cp:lastPrinted>
  <dcterms:created xsi:type="dcterms:W3CDTF">2001-08-29T19:24:43Z</dcterms:created>
  <dcterms:modified xsi:type="dcterms:W3CDTF">2011-07-20T13:57:34Z</dcterms:modified>
</cp:coreProperties>
</file>