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6" r:id="rId4"/>
    <p:sldId id="267" r:id="rId5"/>
    <p:sldId id="268" r:id="rId6"/>
    <p:sldId id="258" r:id="rId7"/>
    <p:sldId id="260" r:id="rId8"/>
    <p:sldId id="261" r:id="rId9"/>
    <p:sldId id="262" r:id="rId10"/>
    <p:sldId id="263" r:id="rId11"/>
    <p:sldId id="264"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6FD2B4EC-CDBD-4FB0-95D1-FDDF76143A64}" type="datetimeFigureOut">
              <a:rPr lang="en-US" smtClean="0"/>
              <a:pPr/>
              <a:t>7/19/2011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9D3B66-DE8C-4492-8A64-4489B9E771C4}"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FD2B4EC-CDBD-4FB0-95D1-FDDF76143A64}" type="datetimeFigureOut">
              <a:rPr lang="en-US" smtClean="0"/>
              <a:pPr/>
              <a:t>7/19/2011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9D3B66-DE8C-4492-8A64-4489B9E771C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FD2B4EC-CDBD-4FB0-95D1-FDDF76143A64}" type="datetimeFigureOut">
              <a:rPr lang="en-US" smtClean="0"/>
              <a:pPr/>
              <a:t>7/19/2011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559D3B66-DE8C-4492-8A64-4489B9E771C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FD2B4EC-CDBD-4FB0-95D1-FDDF76143A64}" type="datetimeFigureOut">
              <a:rPr lang="en-US" smtClean="0"/>
              <a:pPr/>
              <a:t>7/19/2011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9D3B66-DE8C-4492-8A64-4489B9E771C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FD2B4EC-CDBD-4FB0-95D1-FDDF76143A64}" type="datetimeFigureOut">
              <a:rPr lang="en-US" smtClean="0"/>
              <a:pPr/>
              <a:t>7/19/2011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9D3B66-DE8C-4492-8A64-4489B9E771C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FD2B4EC-CDBD-4FB0-95D1-FDDF76143A64}" type="datetimeFigureOut">
              <a:rPr lang="en-US" smtClean="0"/>
              <a:pPr/>
              <a:t>7/19/2011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9D3B66-DE8C-4492-8A64-4489B9E771C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FD2B4EC-CDBD-4FB0-95D1-FDDF76143A64}" type="datetimeFigureOut">
              <a:rPr lang="en-US" smtClean="0"/>
              <a:pPr/>
              <a:t>7/19/2011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9D3B66-DE8C-4492-8A64-4489B9E771C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FD2B4EC-CDBD-4FB0-95D1-FDDF76143A64}" type="datetimeFigureOut">
              <a:rPr lang="en-US" smtClean="0"/>
              <a:pPr/>
              <a:t>7/19/2011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9D3B66-DE8C-4492-8A64-4489B9E771C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D2B4EC-CDBD-4FB0-95D1-FDDF76143A64}" type="datetimeFigureOut">
              <a:rPr lang="en-US" smtClean="0"/>
              <a:pPr/>
              <a:t>7/19/2011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9D3B66-DE8C-4492-8A64-4489B9E771C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FD2B4EC-CDBD-4FB0-95D1-FDDF76143A64}" type="datetimeFigureOut">
              <a:rPr lang="en-US" smtClean="0"/>
              <a:pPr/>
              <a:t>7/19/2011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9D3B66-DE8C-4492-8A64-4489B9E771C4}"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6FD2B4EC-CDBD-4FB0-95D1-FDDF76143A64}" type="datetimeFigureOut">
              <a:rPr lang="en-US" smtClean="0"/>
              <a:pPr/>
              <a:t>7/19/2011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559D3B66-DE8C-4492-8A64-4489B9E771C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6FD2B4EC-CDBD-4FB0-95D1-FDDF76143A64}" type="datetimeFigureOut">
              <a:rPr lang="en-US" smtClean="0"/>
              <a:pPr/>
              <a:t>7/19/2011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559D3B66-DE8C-4492-8A64-4489B9E771C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971800"/>
            <a:ext cx="8077200" cy="1673352"/>
          </a:xfrm>
        </p:spPr>
        <p:txBody>
          <a:bodyPr>
            <a:normAutofit fontScale="90000"/>
          </a:bodyPr>
          <a:lstStyle/>
          <a:p>
            <a:r>
              <a:rPr lang="en-US" dirty="0" smtClean="0"/>
              <a:t>Engaging the Private Sector to Support State DOT Freight Efforts</a:t>
            </a:r>
            <a:endParaRPr lang="en-US" dirty="0"/>
          </a:p>
        </p:txBody>
      </p:sp>
      <p:sp>
        <p:nvSpPr>
          <p:cNvPr id="3" name="Subtitle 2"/>
          <p:cNvSpPr>
            <a:spLocks noGrp="1"/>
          </p:cNvSpPr>
          <p:nvPr>
            <p:ph type="subTitle" idx="1"/>
          </p:nvPr>
        </p:nvSpPr>
        <p:spPr>
          <a:xfrm>
            <a:off x="685800" y="1143000"/>
            <a:ext cx="8077200" cy="1499616"/>
          </a:xfrm>
        </p:spPr>
        <p:txBody>
          <a:bodyPr>
            <a:normAutofit fontScale="70000" lnSpcReduction="20000"/>
          </a:bodyPr>
          <a:lstStyle/>
          <a:p>
            <a:r>
              <a:rPr lang="en-US" dirty="0" smtClean="0"/>
              <a:t>Presentation for Talking Freight , July 20, 2011</a:t>
            </a:r>
          </a:p>
          <a:p>
            <a:endParaRPr lang="en-US" dirty="0"/>
          </a:p>
          <a:p>
            <a:r>
              <a:rPr lang="en-US" dirty="0" smtClean="0"/>
              <a:t>Nicole Katsikides</a:t>
            </a:r>
          </a:p>
          <a:p>
            <a:r>
              <a:rPr lang="en-US" dirty="0" smtClean="0"/>
              <a:t>Director, Office of Freight and Multimodalism</a:t>
            </a:r>
          </a:p>
          <a:p>
            <a:r>
              <a:rPr lang="en-US" dirty="0" smtClean="0"/>
              <a:t>Maryland Department of Transportation</a:t>
            </a:r>
          </a:p>
          <a:p>
            <a:r>
              <a:rPr lang="en-US" dirty="0" smtClean="0"/>
              <a:t>7201 Corporate Center Drive</a:t>
            </a:r>
          </a:p>
          <a:p>
            <a:r>
              <a:rPr lang="en-US" dirty="0" smtClean="0"/>
              <a:t>Hanover, Maryland 21076</a:t>
            </a:r>
          </a:p>
          <a:p>
            <a:r>
              <a:rPr lang="en-US" dirty="0" smtClean="0"/>
              <a:t>410-865-1225 nkatsikides@mdot.state.md.us</a:t>
            </a:r>
            <a:endParaRPr lang="en-US" dirty="0"/>
          </a:p>
        </p:txBody>
      </p:sp>
      <p:pic>
        <p:nvPicPr>
          <p:cNvPr id="45058" name="Picture 2" descr="maryland.gov">
            <a:hlinkClick r:id="rId2"/>
          </p:cNvPr>
          <p:cNvPicPr>
            <a:picLocks noChangeAspect="1" noChangeArrowheads="1"/>
          </p:cNvPicPr>
          <p:nvPr/>
        </p:nvPicPr>
        <p:blipFill>
          <a:blip r:embed="rId3"/>
          <a:srcRect/>
          <a:stretch>
            <a:fillRect/>
          </a:stretch>
        </p:blipFill>
        <p:spPr bwMode="auto">
          <a:xfrm>
            <a:off x="685800" y="5257800"/>
            <a:ext cx="2646677" cy="1417864"/>
          </a:xfrm>
          <a:prstGeom prst="rect">
            <a:avLst/>
          </a:prstGeom>
          <a:noFill/>
        </p:spPr>
      </p:pic>
      <p:grpSp>
        <p:nvGrpSpPr>
          <p:cNvPr id="9" name="Group 8"/>
          <p:cNvGrpSpPr/>
          <p:nvPr/>
        </p:nvGrpSpPr>
        <p:grpSpPr>
          <a:xfrm>
            <a:off x="4876800" y="5943600"/>
            <a:ext cx="3657600" cy="646331"/>
            <a:chOff x="4648200" y="5943600"/>
            <a:chExt cx="3810000" cy="646331"/>
          </a:xfrm>
        </p:grpSpPr>
        <p:sp>
          <p:nvSpPr>
            <p:cNvPr id="7" name="TextBox 6"/>
            <p:cNvSpPr txBox="1"/>
            <p:nvPr/>
          </p:nvSpPr>
          <p:spPr>
            <a:xfrm>
              <a:off x="4648200" y="5943600"/>
              <a:ext cx="3810000" cy="646331"/>
            </a:xfrm>
            <a:prstGeom prst="rect">
              <a:avLst/>
            </a:prstGeom>
            <a:solidFill>
              <a:schemeClr val="tx1"/>
            </a:solidFill>
          </p:spPr>
          <p:txBody>
            <a:bodyPr wrap="square" rtlCol="0">
              <a:spAutoFit/>
            </a:bodyPr>
            <a:lstStyle/>
            <a:p>
              <a:r>
                <a:rPr lang="en-US" dirty="0" smtClean="0">
                  <a:solidFill>
                    <a:schemeClr val="bg1"/>
                  </a:solidFill>
                  <a:latin typeface="Magneto" pitchFamily="82" charset="0"/>
                </a:rPr>
                <a:t>Office of Freight and Multimodalism</a:t>
              </a:r>
              <a:endParaRPr lang="en-US" dirty="0">
                <a:solidFill>
                  <a:schemeClr val="bg1"/>
                </a:solidFill>
                <a:latin typeface="Magneto" pitchFamily="82" charset="0"/>
              </a:endParaRPr>
            </a:p>
          </p:txBody>
        </p:sp>
        <p:pic>
          <p:nvPicPr>
            <p:cNvPr id="45062" name="Picture 6" descr="MDOT Logo"/>
            <p:cNvPicPr>
              <a:picLocks noChangeAspect="1" noChangeArrowheads="1"/>
            </p:cNvPicPr>
            <p:nvPr/>
          </p:nvPicPr>
          <p:blipFill>
            <a:blip r:embed="rId4"/>
            <a:srcRect/>
            <a:stretch>
              <a:fillRect/>
            </a:stretch>
          </p:blipFill>
          <p:spPr bwMode="auto">
            <a:xfrm>
              <a:off x="7585075" y="5943600"/>
              <a:ext cx="815340" cy="609600"/>
            </a:xfrm>
            <a:prstGeom prst="rect">
              <a:avLst/>
            </a:prstGeom>
            <a:noFill/>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a:t>
            </a:r>
            <a:endParaRPr lang="en-US" dirty="0"/>
          </a:p>
        </p:txBody>
      </p:sp>
      <p:sp>
        <p:nvSpPr>
          <p:cNvPr id="3" name="Content Placeholder 2"/>
          <p:cNvSpPr>
            <a:spLocks noGrp="1"/>
          </p:cNvSpPr>
          <p:nvPr>
            <p:ph idx="1"/>
          </p:nvPr>
        </p:nvSpPr>
        <p:spPr/>
        <p:txBody>
          <a:bodyPr>
            <a:normAutofit/>
          </a:bodyPr>
          <a:lstStyle/>
          <a:p>
            <a:r>
              <a:rPr lang="en-US" dirty="0" smtClean="0"/>
              <a:t>Time </a:t>
            </a:r>
            <a:r>
              <a:rPr lang="en-US" dirty="0" smtClean="0"/>
              <a:t>consuming and </a:t>
            </a:r>
            <a:r>
              <a:rPr lang="en-US" dirty="0" smtClean="0"/>
              <a:t>expensive</a:t>
            </a:r>
            <a:endParaRPr lang="en-US" dirty="0" smtClean="0"/>
          </a:p>
          <a:p>
            <a:r>
              <a:rPr lang="en-US" dirty="0" smtClean="0"/>
              <a:t>Private sector has limited </a:t>
            </a:r>
            <a:r>
              <a:rPr lang="en-US" dirty="0" smtClean="0"/>
              <a:t>time</a:t>
            </a:r>
            <a:endParaRPr lang="en-US" dirty="0" smtClean="0"/>
          </a:p>
          <a:p>
            <a:r>
              <a:rPr lang="en-US" dirty="0" smtClean="0"/>
              <a:t>Too diverse</a:t>
            </a:r>
            <a:endParaRPr lang="en-US" dirty="0" smtClean="0"/>
          </a:p>
          <a:p>
            <a:r>
              <a:rPr lang="en-US" dirty="0" smtClean="0"/>
              <a:t>Freight </a:t>
            </a:r>
            <a:r>
              <a:rPr lang="en-US" dirty="0" smtClean="0"/>
              <a:t>is </a:t>
            </a:r>
            <a:r>
              <a:rPr lang="en-US" dirty="0" smtClean="0"/>
              <a:t>difficult to forecast</a:t>
            </a:r>
          </a:p>
          <a:p>
            <a:r>
              <a:rPr lang="en-US" dirty="0" smtClean="0"/>
              <a:t>Lack </a:t>
            </a:r>
            <a:r>
              <a:rPr lang="en-US" dirty="0" smtClean="0"/>
              <a:t>of project funding costs</a:t>
            </a:r>
          </a:p>
          <a:p>
            <a:r>
              <a:rPr lang="en-US" dirty="0" smtClean="0"/>
              <a:t>Metropolitan </a:t>
            </a:r>
            <a:r>
              <a:rPr lang="en-US" dirty="0" smtClean="0"/>
              <a:t>fragmentation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Plans</a:t>
            </a:r>
            <a:endParaRPr lang="en-US" dirty="0"/>
          </a:p>
        </p:txBody>
      </p:sp>
      <p:sp>
        <p:nvSpPr>
          <p:cNvPr id="3" name="Content Placeholder 2"/>
          <p:cNvSpPr>
            <a:spLocks noGrp="1"/>
          </p:cNvSpPr>
          <p:nvPr>
            <p:ph idx="1"/>
          </p:nvPr>
        </p:nvSpPr>
        <p:spPr/>
        <p:txBody>
          <a:bodyPr/>
          <a:lstStyle/>
          <a:p>
            <a:r>
              <a:rPr lang="en-US" dirty="0" smtClean="0"/>
              <a:t>Enhance </a:t>
            </a:r>
            <a:r>
              <a:rPr lang="en-US" dirty="0" smtClean="0"/>
              <a:t>and strengthen its FSAC</a:t>
            </a:r>
          </a:p>
          <a:p>
            <a:r>
              <a:rPr lang="en-US" dirty="0" smtClean="0"/>
              <a:t>Continue Freight Summits and smaller venues for specific </a:t>
            </a:r>
            <a:r>
              <a:rPr lang="en-US" dirty="0" smtClean="0"/>
              <a:t>topics</a:t>
            </a:r>
            <a:endParaRPr lang="en-US" dirty="0" smtClean="0"/>
          </a:p>
          <a:p>
            <a:r>
              <a:rPr lang="en-US" dirty="0" smtClean="0"/>
              <a:t>MDOT will continue its policy role and engage the private sector</a:t>
            </a:r>
          </a:p>
          <a:p>
            <a:r>
              <a:rPr lang="en-US" dirty="0" smtClean="0"/>
              <a:t>MDOT will continue to participate in private sector groups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and Answers</a:t>
            </a:r>
            <a:endParaRPr lang="en-US" dirty="0"/>
          </a:p>
        </p:txBody>
      </p:sp>
      <p:sp>
        <p:nvSpPr>
          <p:cNvPr id="3" name="Content Placeholder 2"/>
          <p:cNvSpPr>
            <a:spLocks noGrp="1"/>
          </p:cNvSpPr>
          <p:nvPr>
            <p:ph idx="1"/>
          </p:nvPr>
        </p:nvSpPr>
        <p:spPr/>
        <p:txBody>
          <a:bodyPr/>
          <a:lstStyle/>
          <a:p>
            <a:pPr>
              <a:buNone/>
            </a:pPr>
            <a:r>
              <a:rPr lang="en-US" dirty="0" smtClean="0"/>
              <a:t>For more information, please contact me.</a:t>
            </a:r>
          </a:p>
          <a:p>
            <a:pPr>
              <a:buNone/>
            </a:pPr>
            <a:r>
              <a:rPr lang="en-US" dirty="0" smtClean="0"/>
              <a:t>410-865-1225 or nkatsikides@mdot.state.md.us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MDOT’s background using private sector support</a:t>
            </a:r>
          </a:p>
          <a:p>
            <a:r>
              <a:rPr lang="en-US" dirty="0" smtClean="0"/>
              <a:t>Benefits of engaging the private sector</a:t>
            </a:r>
          </a:p>
          <a:p>
            <a:r>
              <a:rPr lang="en-US" dirty="0" smtClean="0"/>
              <a:t>Challenges</a:t>
            </a:r>
          </a:p>
          <a:p>
            <a:r>
              <a:rPr lang="en-US" dirty="0" smtClean="0"/>
              <a:t>Future plans</a:t>
            </a:r>
          </a:p>
          <a:p>
            <a:r>
              <a:rPr lang="en-US" dirty="0" smtClean="0"/>
              <a:t>Questions and Answers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Maryland in Context</a:t>
            </a:r>
            <a:endParaRPr lang="en-US" dirty="0"/>
          </a:p>
        </p:txBody>
      </p:sp>
      <p:pic>
        <p:nvPicPr>
          <p:cNvPr id="1026" name="Picture 2" descr="U.S. map showing corridors along the routes listed on the components of corridors map, reaching all portions of the country except Montana, northwestern Wyoming, eastern Nevada, southern Colorado, Vermont, and northern Maine."/>
          <p:cNvPicPr>
            <a:picLocks noChangeAspect="1" noChangeArrowheads="1"/>
          </p:cNvPicPr>
          <p:nvPr/>
        </p:nvPicPr>
        <p:blipFill>
          <a:blip r:embed="rId2"/>
          <a:srcRect l="63200" t="26943" r="14400" b="38860"/>
          <a:stretch>
            <a:fillRect/>
          </a:stretch>
        </p:blipFill>
        <p:spPr bwMode="auto">
          <a:xfrm>
            <a:off x="1295400" y="1752600"/>
            <a:ext cx="4267200" cy="50292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Truck Tonnage 2035</a:t>
            </a:r>
            <a:endParaRPr lang="en-US" dirty="0"/>
          </a:p>
        </p:txBody>
      </p:sp>
      <p:pic>
        <p:nvPicPr>
          <p:cNvPr id="4" name="Picture 4"/>
          <p:cNvPicPr>
            <a:picLocks noGrp="1" noChangeAspect="1" noChangeArrowheads="1"/>
          </p:cNvPicPr>
          <p:nvPr>
            <p:ph idx="1"/>
          </p:nvPr>
        </p:nvPicPr>
        <p:blipFill>
          <a:blip r:embed="rId2"/>
          <a:srcRect/>
          <a:stretch>
            <a:fillRect/>
          </a:stretch>
        </p:blipFill>
        <p:spPr bwMode="auto">
          <a:xfrm>
            <a:off x="1150540" y="1774825"/>
            <a:ext cx="6842919" cy="462597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Manufacturing Clusters</a:t>
            </a:r>
            <a:endParaRPr lang="en-US" dirty="0"/>
          </a:p>
        </p:txBody>
      </p:sp>
      <p:pic>
        <p:nvPicPr>
          <p:cNvPr id="4" name="Picture 4"/>
          <p:cNvPicPr>
            <a:picLocks noGrp="1" noChangeAspect="1" noChangeArrowheads="1"/>
          </p:cNvPicPr>
          <p:nvPr>
            <p:ph idx="1"/>
          </p:nvPr>
        </p:nvPicPr>
        <p:blipFill>
          <a:blip r:embed="rId2"/>
          <a:srcRect/>
          <a:stretch>
            <a:fillRect/>
          </a:stretch>
        </p:blipFill>
        <p:spPr bwMode="auto">
          <a:xfrm>
            <a:off x="1779439" y="1774825"/>
            <a:ext cx="5585122" cy="462597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Private Stakeholder Engagement</a:t>
            </a:r>
            <a:endParaRPr lang="en-US" dirty="0"/>
          </a:p>
        </p:txBody>
      </p:sp>
      <p:sp>
        <p:nvSpPr>
          <p:cNvPr id="3" name="Content Placeholder 2"/>
          <p:cNvSpPr>
            <a:spLocks noGrp="1"/>
          </p:cNvSpPr>
          <p:nvPr>
            <p:ph idx="1"/>
          </p:nvPr>
        </p:nvSpPr>
        <p:spPr/>
        <p:txBody>
          <a:bodyPr>
            <a:normAutofit/>
          </a:bodyPr>
          <a:lstStyle/>
          <a:p>
            <a:r>
              <a:rPr lang="en-US" dirty="0" smtClean="0"/>
              <a:t>Began with </a:t>
            </a:r>
            <a:r>
              <a:rPr lang="en-US" dirty="0" smtClean="0"/>
              <a:t>the </a:t>
            </a:r>
            <a:r>
              <a:rPr lang="en-US" dirty="0" smtClean="0"/>
              <a:t>State’s first multimodal freight plan</a:t>
            </a:r>
          </a:p>
          <a:p>
            <a:r>
              <a:rPr lang="en-US" dirty="0" smtClean="0"/>
              <a:t>Established a Freight Stakeholder Advisory Committee (FSAC)</a:t>
            </a:r>
          </a:p>
          <a:p>
            <a:r>
              <a:rPr lang="en-US" dirty="0" smtClean="0"/>
              <a:t>Maintain </a:t>
            </a:r>
            <a:r>
              <a:rPr lang="en-US" dirty="0" smtClean="0"/>
              <a:t>FSAC in an advisory </a:t>
            </a:r>
            <a:r>
              <a:rPr lang="en-US" dirty="0" smtClean="0"/>
              <a:t>role</a:t>
            </a:r>
            <a:endParaRPr lang="en-US" dirty="0" smtClean="0"/>
          </a:p>
          <a:p>
            <a:r>
              <a:rPr lang="en-US" dirty="0" smtClean="0"/>
              <a:t>Use FSAC </a:t>
            </a:r>
            <a:r>
              <a:rPr lang="en-US" dirty="0" smtClean="0"/>
              <a:t>for </a:t>
            </a:r>
            <a:r>
              <a:rPr lang="en-US" dirty="0" smtClean="0"/>
              <a:t>special projects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Freight Summit</a:t>
            </a:r>
            <a:endParaRPr lang="en-US" dirty="0"/>
          </a:p>
        </p:txBody>
      </p:sp>
      <p:sp>
        <p:nvSpPr>
          <p:cNvPr id="3" name="Content Placeholder 2"/>
          <p:cNvSpPr>
            <a:spLocks noGrp="1"/>
          </p:cNvSpPr>
          <p:nvPr>
            <p:ph idx="1"/>
          </p:nvPr>
        </p:nvSpPr>
        <p:spPr/>
        <p:txBody>
          <a:bodyPr/>
          <a:lstStyle/>
          <a:p>
            <a:r>
              <a:rPr lang="en-US" dirty="0" smtClean="0"/>
              <a:t>Freight Summit held every other year to focus on current freight topics and share information to private sector, other state agencies and local </a:t>
            </a:r>
            <a:r>
              <a:rPr lang="en-US" dirty="0" smtClean="0"/>
              <a:t>governments</a:t>
            </a:r>
          </a:p>
          <a:p>
            <a:pPr>
              <a:buNone/>
            </a:pPr>
            <a:endParaRPr lang="en-US" dirty="0" smtClean="0"/>
          </a:p>
          <a:p>
            <a:r>
              <a:rPr lang="en-US" dirty="0" smtClean="0"/>
              <a:t>Engaging planning and economic development groups has been key</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 Projects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Utilized FSAC membership to help with</a:t>
            </a:r>
          </a:p>
          <a:p>
            <a:pPr lvl="1"/>
            <a:r>
              <a:rPr lang="en-US" dirty="0" smtClean="0"/>
              <a:t>Milk hauling policy issues</a:t>
            </a:r>
          </a:p>
          <a:p>
            <a:pPr lvl="1"/>
            <a:r>
              <a:rPr lang="en-US" dirty="0" smtClean="0"/>
              <a:t>Freight technology needs (IFTWG)</a:t>
            </a:r>
          </a:p>
          <a:p>
            <a:pPr lvl="1"/>
            <a:r>
              <a:rPr lang="en-US" dirty="0" smtClean="0"/>
              <a:t>Blue Ribbon Commission </a:t>
            </a:r>
            <a:endParaRPr lang="en-US" dirty="0" smtClean="0"/>
          </a:p>
          <a:p>
            <a:pPr lvl="1"/>
            <a:r>
              <a:rPr lang="en-US" dirty="0" smtClean="0"/>
              <a:t>MIZOD</a:t>
            </a:r>
          </a:p>
          <a:p>
            <a:pPr lvl="1"/>
            <a:r>
              <a:rPr lang="en-US" dirty="0" smtClean="0"/>
              <a:t>Port  stakeholder groups</a:t>
            </a:r>
            <a:endParaRPr lang="en-US" dirty="0" smtClean="0"/>
          </a:p>
          <a:p>
            <a:r>
              <a:rPr lang="en-US" dirty="0" smtClean="0"/>
              <a:t>OFM staff participate with </a:t>
            </a:r>
          </a:p>
          <a:p>
            <a:pPr lvl="1"/>
            <a:r>
              <a:rPr lang="en-US" dirty="0" smtClean="0"/>
              <a:t>Council for Supply Chain Management</a:t>
            </a:r>
          </a:p>
          <a:p>
            <a:pPr lvl="1"/>
            <a:r>
              <a:rPr lang="en-US" dirty="0" smtClean="0"/>
              <a:t>Delmarva Water Transport Committee</a:t>
            </a:r>
          </a:p>
          <a:p>
            <a:pPr lvl="1"/>
            <a:r>
              <a:rPr lang="en-US" dirty="0" smtClean="0"/>
              <a:t>Maryland Motor Truck Association</a:t>
            </a:r>
          </a:p>
          <a:p>
            <a:pPr lvl="1"/>
            <a:r>
              <a:rPr lang="en-US" dirty="0" smtClean="0"/>
              <a:t>Baltimore Port Alliance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a:t>
            </a:r>
            <a:endParaRPr lang="en-US" dirty="0"/>
          </a:p>
        </p:txBody>
      </p:sp>
      <p:sp>
        <p:nvSpPr>
          <p:cNvPr id="3" name="Content Placeholder 2"/>
          <p:cNvSpPr>
            <a:spLocks noGrp="1"/>
          </p:cNvSpPr>
          <p:nvPr>
            <p:ph idx="1"/>
          </p:nvPr>
        </p:nvSpPr>
        <p:spPr/>
        <p:txBody>
          <a:bodyPr/>
          <a:lstStyle/>
          <a:p>
            <a:r>
              <a:rPr lang="en-US" dirty="0" smtClean="0"/>
              <a:t>Strong </a:t>
            </a:r>
            <a:r>
              <a:rPr lang="en-US" dirty="0" smtClean="0"/>
              <a:t>relationship with private </a:t>
            </a:r>
            <a:r>
              <a:rPr lang="en-US" dirty="0" smtClean="0"/>
              <a:t>sector</a:t>
            </a:r>
            <a:endParaRPr lang="en-US" dirty="0" smtClean="0"/>
          </a:p>
          <a:p>
            <a:r>
              <a:rPr lang="en-US" dirty="0" smtClean="0"/>
              <a:t>Help </a:t>
            </a:r>
            <a:r>
              <a:rPr lang="en-US" dirty="0" smtClean="0"/>
              <a:t>with special issues</a:t>
            </a:r>
          </a:p>
          <a:p>
            <a:r>
              <a:rPr lang="en-US" dirty="0" smtClean="0"/>
              <a:t>Private sector feels </a:t>
            </a:r>
            <a:r>
              <a:rPr lang="en-US" dirty="0" smtClean="0"/>
              <a:t>supported</a:t>
            </a:r>
            <a:endParaRPr lang="en-US" dirty="0" smtClean="0"/>
          </a:p>
          <a:p>
            <a:r>
              <a:rPr lang="en-US" dirty="0" smtClean="0"/>
              <a:t>An </a:t>
            </a:r>
            <a:r>
              <a:rPr lang="en-US" dirty="0" smtClean="0"/>
              <a:t>economic development </a:t>
            </a:r>
            <a:r>
              <a:rPr lang="en-US" dirty="0" smtClean="0"/>
              <a:t>connection</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267</TotalTime>
  <Words>279</Words>
  <Application>Microsoft Office PowerPoint</Application>
  <PresentationFormat>On-screen Show (4:3)</PresentationFormat>
  <Paragraphs>60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Module</vt:lpstr>
      <vt:lpstr>Engaging the Private Sector to Support State DOT Freight Efforts</vt:lpstr>
      <vt:lpstr>Agenda</vt:lpstr>
      <vt:lpstr>Maryland in Context</vt:lpstr>
      <vt:lpstr>Total Truck Tonnage 2035</vt:lpstr>
      <vt:lpstr>Manufacturing Clusters</vt:lpstr>
      <vt:lpstr>Private Stakeholder Engagement</vt:lpstr>
      <vt:lpstr>Freight Summit</vt:lpstr>
      <vt:lpstr>Special Projects</vt:lpstr>
      <vt:lpstr>Benefits</vt:lpstr>
      <vt:lpstr>Challenges</vt:lpstr>
      <vt:lpstr>Future Plans</vt:lpstr>
      <vt:lpstr>Questions and Answers</vt:lpstr>
    </vt:vector>
  </TitlesOfParts>
  <Company>MDOTHQ</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Engaging the Private Sector to Support State DOT Freight Efforts</dc:title>
  <dc:creator>Nicole Katsikides</dc:creator>
  <cp:lastModifiedBy>Nicole Katsikides</cp:lastModifiedBy>
  <cp:revision>4</cp:revision>
  <dcterms:created xsi:type="dcterms:W3CDTF">2011-07-07T14:21:59Z</dcterms:created>
  <dcterms:modified xsi:type="dcterms:W3CDTF">2011-07-19T22:05:04Z</dcterms:modified>
</cp:coreProperties>
</file>