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265" r:id="rId3"/>
    <p:sldId id="294" r:id="rId4"/>
    <p:sldId id="287" r:id="rId5"/>
    <p:sldId id="286" r:id="rId6"/>
    <p:sldId id="292" r:id="rId7"/>
    <p:sldId id="269" r:id="rId8"/>
    <p:sldId id="270" r:id="rId9"/>
    <p:sldId id="271" r:id="rId10"/>
    <p:sldId id="272" r:id="rId11"/>
    <p:sldId id="274" r:id="rId12"/>
    <p:sldId id="275" r:id="rId13"/>
    <p:sldId id="278" r:id="rId14"/>
    <p:sldId id="296" r:id="rId15"/>
    <p:sldId id="297" r:id="rId16"/>
    <p:sldId id="289" r:id="rId17"/>
    <p:sldId id="290" r:id="rId18"/>
    <p:sldId id="288" r:id="rId19"/>
    <p:sldId id="285" r:id="rId20"/>
    <p:sldId id="29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DOT User" initials="USDOT" lastIdx="1" clrIdx="0"/>
  <p:cmAuthor id="1" name="John Elias" initials="jd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1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4613" autoAdjust="0"/>
  </p:normalViewPr>
  <p:slideViewPr>
    <p:cSldViewPr>
      <p:cViewPr varScale="1">
        <p:scale>
          <a:sx n="108" d="100"/>
          <a:sy n="108" d="100"/>
        </p:scale>
        <p:origin x="-9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591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03D5-7FBE-4E0F-903E-5D140C0276B3}" type="datetimeFigureOut">
              <a:rPr lang="en-US" smtClean="0"/>
              <a:pPr/>
              <a:t>7/27/2011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8D310-9290-4F63-B590-A446D7740B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F370BC-0DF0-489F-B69C-F0290C63045D}" type="datetimeFigureOut">
              <a:rPr lang="en-US" smtClean="0"/>
              <a:pPr/>
              <a:t>7/27/2011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AB32F3-E24C-4DD2-9924-0D7E83D4E7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ACA4-CEA9-4EC0-9D17-F07305F6584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7260-3822-42AB-A09C-B6E015DBEB2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367-D625-4D0B-AEC9-FD9DC7DF6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367-D625-4D0B-AEC9-FD9DC7DF6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8486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Invest in America Act of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8600"/>
            <a:ext cx="6400800" cy="1066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Polly Trottenberg</a:t>
            </a:r>
          </a:p>
          <a:p>
            <a:r>
              <a:rPr lang="en-US" dirty="0" smtClean="0"/>
              <a:t>Transportation Research Board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A7C7F-63BA-427A-A1E4-770A440E4F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8D602-F806-45C5-9CEB-02C7B2D1F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A7C7F-63BA-427A-A1E4-770A440E4F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8D602-F806-45C5-9CEB-02C7B2D1F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A7C7F-63BA-427A-A1E4-770A440E4F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8D602-F806-45C5-9CEB-02C7B2D1F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A7C7F-63BA-427A-A1E4-770A440E4F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8D602-F806-45C5-9CEB-02C7B2D1F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A7C7F-63BA-427A-A1E4-770A440E4F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8D602-F806-45C5-9CEB-02C7B2D1F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A7C7F-63BA-427A-A1E4-770A440E4F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8D602-F806-45C5-9CEB-02C7B2D1F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A7C7F-63BA-427A-A1E4-770A440E4F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8D602-F806-45C5-9CEB-02C7B2D1F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A7C7F-63BA-427A-A1E4-770A440E4F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8D602-F806-45C5-9CEB-02C7B2D1F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A7C7F-63BA-427A-A1E4-770A440E4F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8D602-F806-45C5-9CEB-02C7B2D1F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A7C7F-63BA-427A-A1E4-770A440E4F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8D602-F806-45C5-9CEB-02C7B2D1F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5A7C7F-63BA-427A-A1E4-770A440E4F50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8D602-F806-45C5-9CEB-02C7B2D1F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367-D625-4D0B-AEC9-FD9DC7DF6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367-D625-4D0B-AEC9-FD9DC7DF6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14D9367-D625-4D0B-AEC9-FD9DC7DF6EA5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367-D625-4D0B-AEC9-FD9DC7DF6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367-D625-4D0B-AEC9-FD9DC7DF6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367-D625-4D0B-AEC9-FD9DC7DF6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367-D625-4D0B-AEC9-FD9DC7DF6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8000" t="3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9367-D625-4D0B-AEC9-FD9DC7DF6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8000" t="3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solidFill>
            <a:srgbClr val="25416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DOT Seal (without words)-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02125" y="6324600"/>
            <a:ext cx="465675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i.fhwa.dot.gov/resources/webconference/viewconference.aspx?webconfid=23289" TargetMode="External"/><Relationship Id="rId2" Type="http://schemas.openxmlformats.org/officeDocument/2006/relationships/hyperlink" Target="http://www.dot.gov/tig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hi.fhwa.dot.gov/resources/webconference/viewconference.aspx?webconfid=23288" TargetMode="External"/><Relationship Id="rId5" Type="http://schemas.openxmlformats.org/officeDocument/2006/relationships/hyperlink" Target="http://www.nhi.fhwa.dot.gov/resources/webconference/viewconference.aspx?webconfid=23287" TargetMode="External"/><Relationship Id="rId4" Type="http://schemas.openxmlformats.org/officeDocument/2006/relationships/hyperlink" Target="http://www.nhi.fhwa.dot.gov/resources/webconference/viewconference.aspx?webconfid=2328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“Talking Freight”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848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 the </a:t>
            </a:r>
            <a:r>
              <a:rPr lang="en-US" dirty="0" smtClean="0"/>
              <a:t>Federal Highway Administration</a:t>
            </a:r>
            <a:endParaRPr lang="en-US" dirty="0" smtClean="0"/>
          </a:p>
          <a:p>
            <a:r>
              <a:rPr lang="en-US" dirty="0" smtClean="0"/>
              <a:t>United States Department of Transportation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57150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July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27,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2011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5" name="Picture 4" descr="TIGER Grants-01.png"/>
          <p:cNvPicPr>
            <a:picLocks noChangeAspect="1"/>
          </p:cNvPicPr>
          <p:nvPr/>
        </p:nvPicPr>
        <p:blipFill>
          <a:blip r:embed="rId3" cstate="print"/>
          <a:srcRect b="39989"/>
          <a:stretch>
            <a:fillRect/>
          </a:stretch>
        </p:blipFill>
        <p:spPr>
          <a:xfrm>
            <a:off x="2623099" y="762000"/>
            <a:ext cx="3897803" cy="129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Leveraging Investment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800" dirty="0" smtClean="0"/>
              <a:t>Matching state and local funds with private funds helps demonstrate commitment = more competitive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800" dirty="0" smtClean="0"/>
              <a:t>First round: TIGER grantees delivered $4.5 billion in matching funding for TIGER’s $1.5 billion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800" dirty="0" smtClean="0"/>
              <a:t>Public-private projects must demonstrate significant public </a:t>
            </a:r>
            <a:r>
              <a:rPr lang="en-US" sz="2800" dirty="0" smtClean="0"/>
              <a:t>benefits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800" dirty="0" smtClean="0"/>
              <a:t>Up to $150 million in TIFIA payments available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Segmentation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98637"/>
            <a:ext cx="89154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Clearly identify multiple project elements if the project is segmentable</a:t>
            </a:r>
          </a:p>
          <a:p>
            <a:r>
              <a:rPr lang="en-US" dirty="0" smtClean="0"/>
              <a:t>Segments must have “independent utility”</a:t>
            </a:r>
          </a:p>
          <a:p>
            <a:pPr lvl="1"/>
            <a:r>
              <a:rPr lang="en-US" dirty="0" smtClean="0"/>
              <a:t>Provides transportation benefits</a:t>
            </a:r>
          </a:p>
          <a:p>
            <a:pPr lvl="1"/>
            <a:r>
              <a:rPr lang="en-US" dirty="0" smtClean="0"/>
              <a:t>Will be ready for use when complete</a:t>
            </a:r>
          </a:p>
          <a:p>
            <a:r>
              <a:rPr lang="en-US" b="1" dirty="0" smtClean="0"/>
              <a:t>Phases must complete operable segment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Readiness/NEPA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144963"/>
          </a:xfrm>
        </p:spPr>
        <p:txBody>
          <a:bodyPr rtlCol="0">
            <a:no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 smtClean="0"/>
              <a:t>Projects that are ready to move to construction quickly are given priority</a:t>
            </a:r>
          </a:p>
          <a:p>
            <a:pPr marL="438912" indent="-320040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 smtClean="0"/>
              <a:t>Document where the project is in the NEPA process</a:t>
            </a:r>
          </a:p>
          <a:p>
            <a:pPr marL="438912" indent="-320040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 smtClean="0"/>
              <a:t>Initiate NEPA in advance of the application process, if possible</a:t>
            </a:r>
          </a:p>
          <a:p>
            <a:pPr marL="438912" indent="-320040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 smtClean="0"/>
              <a:t>If the project expects a CE determination, demonstrate why this is justified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Freight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6868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Freight projects are competitive in TIGER</a:t>
            </a:r>
          </a:p>
          <a:p>
            <a:pPr lvl="1"/>
            <a:r>
              <a:rPr lang="en-US" dirty="0" smtClean="0"/>
              <a:t>$669.5 million (32% of total) for </a:t>
            </a:r>
            <a:r>
              <a:rPr lang="en-US" b="1" dirty="0" smtClean="0"/>
              <a:t>freight</a:t>
            </a:r>
            <a:r>
              <a:rPr lang="en-US" dirty="0" smtClean="0"/>
              <a:t> </a:t>
            </a:r>
            <a:r>
              <a:rPr lang="en-US" dirty="0" smtClean="0"/>
              <a:t>projects</a:t>
            </a:r>
          </a:p>
          <a:p>
            <a:pPr lvl="2"/>
            <a:r>
              <a:rPr lang="en-US" dirty="0" smtClean="0"/>
              <a:t>$454.2 million for </a:t>
            </a:r>
            <a:r>
              <a:rPr lang="en-US" b="1" dirty="0" smtClean="0"/>
              <a:t>rail </a:t>
            </a:r>
            <a:r>
              <a:rPr lang="en-US" dirty="0" smtClean="0"/>
              <a:t>(22% of total)</a:t>
            </a:r>
            <a:endParaRPr lang="en-US" sz="3200" dirty="0" smtClean="0"/>
          </a:p>
          <a:p>
            <a:pPr lvl="2"/>
            <a:r>
              <a:rPr lang="en-US" dirty="0" smtClean="0"/>
              <a:t>$215.3 million for </a:t>
            </a:r>
            <a:r>
              <a:rPr lang="en-US" b="1" dirty="0" smtClean="0"/>
              <a:t>ports </a:t>
            </a:r>
            <a:r>
              <a:rPr lang="en-US" dirty="0" smtClean="0"/>
              <a:t>(10% of total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Eligibility: surface transportation, including</a:t>
            </a:r>
          </a:p>
          <a:p>
            <a:pPr lvl="1"/>
            <a:r>
              <a:rPr lang="en-US" dirty="0" smtClean="0"/>
              <a:t>Port infrastructure (dredging ineligible)</a:t>
            </a:r>
          </a:p>
          <a:p>
            <a:pPr lvl="1"/>
            <a:r>
              <a:rPr lang="en-US" dirty="0" smtClean="0"/>
              <a:t>Freight rail</a:t>
            </a:r>
          </a:p>
          <a:p>
            <a:pPr lvl="1"/>
            <a:r>
              <a:rPr lang="en-US" dirty="0" smtClean="0"/>
              <a:t>Roads and highways</a:t>
            </a:r>
          </a:p>
          <a:p>
            <a:r>
              <a:rPr lang="en-US" dirty="0" smtClean="0"/>
              <a:t>Opportunity for rural freight</a:t>
            </a:r>
          </a:p>
          <a:p>
            <a:pPr lvl="1"/>
            <a:r>
              <a:rPr lang="en-US" dirty="0" smtClean="0"/>
              <a:t>$140 million set-aside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Freight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Key criteria: </a:t>
            </a:r>
          </a:p>
          <a:p>
            <a:pPr lvl="1"/>
            <a:r>
              <a:rPr lang="en-US" dirty="0" smtClean="0"/>
              <a:t>economic </a:t>
            </a:r>
            <a:r>
              <a:rPr lang="en-US" dirty="0" smtClean="0"/>
              <a:t>competitiveness</a:t>
            </a:r>
            <a:endParaRPr lang="en-US" dirty="0" smtClean="0"/>
          </a:p>
          <a:p>
            <a:pPr lvl="1"/>
            <a:r>
              <a:rPr lang="en-US" dirty="0" smtClean="0"/>
              <a:t>state of good repair</a:t>
            </a:r>
          </a:p>
          <a:p>
            <a:pPr lvl="1"/>
            <a:r>
              <a:rPr lang="en-US" dirty="0" smtClean="0"/>
              <a:t>environmental sustainability</a:t>
            </a:r>
          </a:p>
          <a:p>
            <a:r>
              <a:rPr lang="en-US" dirty="0" smtClean="0"/>
              <a:t>Net national benefits</a:t>
            </a:r>
          </a:p>
          <a:p>
            <a:r>
              <a:rPr lang="en-US" dirty="0" smtClean="0"/>
              <a:t>Identify public and private beneficiaries and contributors</a:t>
            </a:r>
          </a:p>
          <a:p>
            <a:r>
              <a:rPr lang="en-US" dirty="0" smtClean="0"/>
              <a:t>National Export Initiative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Highly Competitive  </a:t>
            </a:r>
            <a:r>
              <a:rPr lang="en-US" dirty="0"/>
              <a:t>Projects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10600" cy="44196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Multimodal projects, coordinated investment from other sources and programs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Demonstrate project benefits across selection criteria 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New partnerships, multi-jurisdictional cooperation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Public-private partnerships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Support key national priorities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Non-traditional or hard to fund projects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Application Pitfalls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915400" cy="48006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800" dirty="0" smtClean="0"/>
              <a:t>Ineligibility: applicants and projects</a:t>
            </a:r>
          </a:p>
          <a:p>
            <a:pPr>
              <a:spcAft>
                <a:spcPts val="1000"/>
              </a:spcAft>
            </a:pPr>
            <a:r>
              <a:rPr lang="en-US" sz="2800" dirty="0" smtClean="0"/>
              <a:t>Priorities/outcomes not aligned with selection criteria</a:t>
            </a:r>
          </a:p>
          <a:p>
            <a:pPr>
              <a:spcAft>
                <a:spcPts val="1000"/>
              </a:spcAft>
            </a:pPr>
            <a:r>
              <a:rPr lang="en-US" sz="2800" dirty="0" smtClean="0"/>
              <a:t>Project readiness</a:t>
            </a:r>
          </a:p>
          <a:p>
            <a:pPr>
              <a:spcAft>
                <a:spcPts val="1000"/>
              </a:spcAft>
            </a:pPr>
            <a:r>
              <a:rPr lang="en-US" sz="2800" dirty="0" smtClean="0"/>
              <a:t>Insufficient matching funds, lack of demonstration</a:t>
            </a:r>
          </a:p>
          <a:p>
            <a:pPr>
              <a:spcAft>
                <a:spcPts val="1000"/>
              </a:spcAft>
            </a:pPr>
            <a:r>
              <a:rPr lang="en-US" sz="2800" dirty="0" smtClean="0"/>
              <a:t>Non-construction requests: O/M assistance, ROW </a:t>
            </a:r>
          </a:p>
          <a:p>
            <a:pPr>
              <a:spcAft>
                <a:spcPts val="1000"/>
              </a:spcAft>
            </a:pPr>
            <a:r>
              <a:rPr lang="en-US" sz="2800" dirty="0" smtClean="0"/>
              <a:t>Grouping unrelated projects</a:t>
            </a:r>
          </a:p>
          <a:p>
            <a:pPr>
              <a:spcAft>
                <a:spcPts val="1000"/>
              </a:spcAft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Technical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44963"/>
          </a:xfrm>
        </p:spPr>
        <p:txBody>
          <a:bodyPr/>
          <a:lstStyle/>
          <a:p>
            <a:r>
              <a:rPr lang="en-US" dirty="0" smtClean="0"/>
              <a:t>USDOT offers technical assistance to help applicants through the TIGER process</a:t>
            </a:r>
          </a:p>
          <a:p>
            <a:r>
              <a:rPr lang="en-US" dirty="0" smtClean="0"/>
              <a:t>Preparation of benefit cost analysis</a:t>
            </a:r>
          </a:p>
          <a:p>
            <a:r>
              <a:rPr lang="en-US" dirty="0" smtClean="0"/>
              <a:t>Previous TIGER  application debriefs</a:t>
            </a:r>
          </a:p>
          <a:p>
            <a:r>
              <a:rPr lang="en-US" dirty="0" smtClean="0"/>
              <a:t>Special Topics Webinars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Additional Application Help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763000" cy="49530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None/>
            </a:pPr>
            <a:r>
              <a:rPr lang="en-US" dirty="0" smtClean="0"/>
              <a:t>TIGER Website: </a:t>
            </a:r>
            <a:r>
              <a:rPr lang="en-US" dirty="0" smtClean="0">
                <a:hlinkClick r:id="rId2"/>
              </a:rPr>
              <a:t>www.dot.gov/tiger/</a:t>
            </a:r>
            <a:endParaRPr lang="en-US" dirty="0" smtClean="0"/>
          </a:p>
          <a:p>
            <a:pPr>
              <a:spcAft>
                <a:spcPts val="1000"/>
              </a:spcAft>
              <a:buNone/>
            </a:pPr>
            <a:r>
              <a:rPr lang="en-US" u="sng" dirty="0" smtClean="0"/>
              <a:t>Special Topics Webinars</a:t>
            </a:r>
          </a:p>
          <a:p>
            <a:pPr lvl="1">
              <a:spcAft>
                <a:spcPts val="1000"/>
              </a:spcAft>
              <a:buNone/>
            </a:pPr>
            <a:r>
              <a:rPr lang="en-US" dirty="0" smtClean="0"/>
              <a:t>August 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	- </a:t>
            </a:r>
            <a:r>
              <a:rPr lang="en-US" dirty="0" smtClean="0">
                <a:hlinkClick r:id="rId3"/>
              </a:rPr>
              <a:t>Benefit Cost Analysis</a:t>
            </a:r>
            <a:endParaRPr lang="en-US" dirty="0" smtClean="0"/>
          </a:p>
          <a:p>
            <a:pPr lvl="1">
              <a:spcAft>
                <a:spcPts val="1000"/>
              </a:spcAft>
              <a:buNone/>
            </a:pPr>
            <a:r>
              <a:rPr lang="en-US" dirty="0" smtClean="0"/>
              <a:t>August 22</a:t>
            </a:r>
            <a:r>
              <a:rPr lang="en-US" baseline="30000" dirty="0" smtClean="0"/>
              <a:t>nd</a:t>
            </a:r>
            <a:r>
              <a:rPr lang="en-US" dirty="0" smtClean="0"/>
              <a:t> 	- </a:t>
            </a:r>
            <a:r>
              <a:rPr lang="en-US" dirty="0" smtClean="0">
                <a:hlinkClick r:id="rId4"/>
              </a:rPr>
              <a:t>Project Readiness/NEPA</a:t>
            </a:r>
            <a:endParaRPr lang="en-US" dirty="0" smtClean="0"/>
          </a:p>
          <a:p>
            <a:pPr lvl="1">
              <a:spcAft>
                <a:spcPts val="1000"/>
              </a:spcAft>
              <a:buNone/>
              <a:tabLst>
                <a:tab pos="2743200" algn="l"/>
                <a:tab pos="2909888" algn="l"/>
              </a:tabLst>
            </a:pPr>
            <a:r>
              <a:rPr lang="en-US" dirty="0" smtClean="0"/>
              <a:t>August 24</a:t>
            </a:r>
            <a:r>
              <a:rPr lang="en-US" baseline="30000" dirty="0" smtClean="0"/>
              <a:t>th</a:t>
            </a:r>
            <a:r>
              <a:rPr lang="en-US" dirty="0" smtClean="0"/>
              <a:t> 	- </a:t>
            </a:r>
            <a:r>
              <a:rPr lang="en-US" dirty="0" smtClean="0">
                <a:hlinkClick r:id="rId5"/>
              </a:rPr>
              <a:t>Public Private Partnerships &amp; TIFIA </a:t>
            </a:r>
            <a:endParaRPr lang="en-US" dirty="0" smtClean="0"/>
          </a:p>
          <a:p>
            <a:pPr lvl="1">
              <a:spcAft>
                <a:spcPts val="1000"/>
              </a:spcAft>
              <a:buNone/>
            </a:pPr>
            <a:r>
              <a:rPr lang="en-US" dirty="0" smtClean="0"/>
              <a:t>August 24</a:t>
            </a:r>
            <a:r>
              <a:rPr lang="en-US" baseline="30000" dirty="0" smtClean="0"/>
              <a:t>th</a:t>
            </a:r>
            <a:r>
              <a:rPr lang="en-US" dirty="0" smtClean="0"/>
              <a:t> 	- Rural and Tribal Applications</a:t>
            </a:r>
          </a:p>
          <a:p>
            <a:pPr lvl="1">
              <a:spcAft>
                <a:spcPts val="1000"/>
              </a:spcAft>
              <a:buNone/>
            </a:pPr>
            <a:r>
              <a:rPr lang="en-US" dirty="0" smtClean="0"/>
              <a:t>August 30</a:t>
            </a:r>
            <a:r>
              <a:rPr lang="en-US" baseline="30000" dirty="0" smtClean="0"/>
              <a:t>th</a:t>
            </a:r>
            <a:r>
              <a:rPr lang="en-US" dirty="0" smtClean="0"/>
              <a:t> 	- </a:t>
            </a:r>
            <a:r>
              <a:rPr lang="en-US" dirty="0" smtClean="0">
                <a:hlinkClick r:id="rId6"/>
              </a:rPr>
              <a:t>MARAD Port Outreach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3276600"/>
            <a:ext cx="9144000" cy="2087563"/>
          </a:xfrm>
        </p:spPr>
        <p:txBody>
          <a:bodyPr>
            <a:normAutofit/>
          </a:bodyPr>
          <a:lstStyle/>
          <a:p>
            <a:pPr algn="ctr">
              <a:spcAft>
                <a:spcPts val="1600"/>
              </a:spcAft>
              <a:buNone/>
            </a:pPr>
            <a:r>
              <a:rPr lang="en-US" sz="4000" b="1" dirty="0" smtClean="0"/>
              <a:t>Question and Answer Session</a:t>
            </a:r>
          </a:p>
        </p:txBody>
      </p:sp>
      <p:pic>
        <p:nvPicPr>
          <p:cNvPr id="6" name="Picture 5" descr="TIGER 1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884" y="990600"/>
            <a:ext cx="4762233" cy="15133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 l="8000" t="3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ew Orleans Streetcar-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16227" y="228600"/>
            <a:ext cx="5249221" cy="3429000"/>
          </a:xfrm>
        </p:spPr>
      </p:pic>
      <p:pic>
        <p:nvPicPr>
          <p:cNvPr id="9" name="Picture 8" descr="South Park Bridg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27001" y="152400"/>
            <a:ext cx="4775201" cy="3581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457200"/>
          </a:xfrm>
          <a:solidFill>
            <a:srgbClr val="0F0F0F">
              <a:alpha val="75000"/>
            </a:srgbClr>
          </a:solidFill>
        </p:spPr>
        <p:txBody>
          <a:bodyPr>
            <a:normAutofit/>
          </a:bodyPr>
          <a:lstStyle/>
          <a:p>
            <a:r>
              <a:rPr lang="en-US" sz="2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 pitchFamily="34" charset="0"/>
              </a:rPr>
              <a:t>Pine Ridge, SD</a:t>
            </a:r>
            <a:endParaRPr lang="en-US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Sans" pitchFamily="34" charset="0"/>
            </a:endParaRPr>
          </a:p>
        </p:txBody>
      </p:sp>
      <p:pic>
        <p:nvPicPr>
          <p:cNvPr id="7" name="Picture 6" descr="US36 BRT CO-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657600"/>
            <a:ext cx="4495800" cy="3371850"/>
          </a:xfrm>
          <a:prstGeom prst="rect">
            <a:avLst/>
          </a:prstGeom>
        </p:spPr>
      </p:pic>
      <p:pic>
        <p:nvPicPr>
          <p:cNvPr id="8" name="Picture 7" descr="National Gateway - CSX -1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477710"/>
            <a:ext cx="4648200" cy="358415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0" y="0"/>
            <a:ext cx="4572000" cy="457200"/>
          </a:xfrm>
          <a:prstGeom prst="rect">
            <a:avLst/>
          </a:prstGeom>
          <a:solidFill>
            <a:srgbClr val="0F0F0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Sans" pitchFamily="34" charset="0"/>
                <a:ea typeface="+mj-ea"/>
                <a:cs typeface="+mj-cs"/>
              </a:rPr>
              <a:t>North Kingston, RI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Sans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76200" y="6400800"/>
            <a:ext cx="4724400" cy="457200"/>
          </a:xfrm>
          <a:prstGeom prst="rect">
            <a:avLst/>
          </a:prstGeom>
          <a:solidFill>
            <a:srgbClr val="0F0F0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Sans" pitchFamily="34" charset="0"/>
                <a:ea typeface="+mj-ea"/>
                <a:cs typeface="+mj-cs"/>
              </a:rPr>
              <a:t>Fort</a:t>
            </a:r>
            <a:r>
              <a:rPr kumimoji="0" lang="en-US" sz="2400" b="1" i="0" u="none" strike="noStrike" kern="1200" cap="none" spc="30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Sans" pitchFamily="34" charset="0"/>
                <a:ea typeface="+mj-ea"/>
                <a:cs typeface="+mj-cs"/>
              </a:rPr>
              <a:t> Worth, TX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Sans" pitchFamily="34" charset="0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48200" y="6400800"/>
            <a:ext cx="4572000" cy="457200"/>
          </a:xfrm>
          <a:prstGeom prst="rect">
            <a:avLst/>
          </a:prstGeom>
          <a:solidFill>
            <a:srgbClr val="0F0F0F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Sans" pitchFamily="34" charset="0"/>
                <a:ea typeface="+mj-ea"/>
                <a:cs typeface="+mj-cs"/>
              </a:rPr>
              <a:t>Portland, OR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San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610600" cy="414496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$527 million multimodal, merit-based discretionary grant program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$140 million for rural areas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Up to $150 million for TIFIA payments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Last round the average award was $13.25 million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Geographic diversity requirement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 descr="TIGER 3 Logo (vector)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5439" y="0"/>
            <a:ext cx="3053123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2011 Application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9829800" cy="4495800"/>
          </a:xfrm>
        </p:spPr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en-US" dirty="0" smtClean="0"/>
              <a:t>Sept. 9</a:t>
            </a:r>
            <a:r>
              <a:rPr lang="en-US" baseline="30000" dirty="0" smtClean="0"/>
              <a:t>th</a:t>
            </a:r>
            <a:r>
              <a:rPr lang="en-US" dirty="0" smtClean="0"/>
              <a:t>	</a:t>
            </a:r>
            <a:r>
              <a:rPr lang="en-US" dirty="0" smtClean="0"/>
              <a:t>        - </a:t>
            </a:r>
            <a:r>
              <a:rPr lang="en-US" dirty="0" smtClean="0"/>
              <a:t>Pre-Application Registration</a:t>
            </a:r>
          </a:p>
          <a:p>
            <a:pPr marL="438912" indent="-320040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en-US" dirty="0" smtClean="0"/>
              <a:t>October 3</a:t>
            </a:r>
            <a:r>
              <a:rPr lang="en-US" baseline="30000" dirty="0" smtClean="0"/>
              <a:t>rd</a:t>
            </a:r>
            <a:r>
              <a:rPr lang="en-US" dirty="0" smtClean="0"/>
              <a:t> 	- Pre-Applications Due</a:t>
            </a:r>
          </a:p>
          <a:p>
            <a:pPr marL="438912" indent="-320040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en-US" dirty="0" smtClean="0"/>
              <a:t>October 4</a:t>
            </a:r>
            <a:r>
              <a:rPr lang="en-US" baseline="30000" dirty="0" smtClean="0"/>
              <a:t>th</a:t>
            </a:r>
            <a:r>
              <a:rPr lang="en-US" dirty="0" smtClean="0"/>
              <a:t> 	- Final Applications Open</a:t>
            </a:r>
          </a:p>
          <a:p>
            <a:pPr marL="438912" indent="-320040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en-US" dirty="0" smtClean="0"/>
              <a:t>October 31</a:t>
            </a:r>
            <a:r>
              <a:rPr lang="en-US" baseline="30000" dirty="0" smtClean="0"/>
              <a:t>st</a:t>
            </a:r>
            <a:r>
              <a:rPr lang="en-US" dirty="0" smtClean="0"/>
              <a:t> 	- Final Applications Due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44963"/>
          </a:xfrm>
        </p:spPr>
        <p:txBody>
          <a:bodyPr/>
          <a:lstStyle/>
          <a:p>
            <a:r>
              <a:rPr lang="en-US" dirty="0" smtClean="0"/>
              <a:t>No Planning Funds this round</a:t>
            </a:r>
          </a:p>
          <a:p>
            <a:r>
              <a:rPr lang="en-US" dirty="0" smtClean="0"/>
              <a:t>3 Application Limit (per sponsor)</a:t>
            </a:r>
          </a:p>
          <a:p>
            <a:r>
              <a:rPr lang="en-US" dirty="0" smtClean="0"/>
              <a:t>TIFIA Letter of Interest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from TIGER 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Keys to Competitive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334000"/>
          </a:xfrm>
        </p:spPr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 smtClean="0"/>
              <a:t>Eligibility  </a:t>
            </a:r>
          </a:p>
          <a:p>
            <a:pPr marL="438912" indent="-320040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 smtClean="0"/>
              <a:t>Address Criteria and Outcomes </a:t>
            </a:r>
          </a:p>
          <a:p>
            <a:pPr marL="438912" indent="-320040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 smtClean="0"/>
              <a:t>Clarity  </a:t>
            </a:r>
          </a:p>
          <a:p>
            <a:pPr marL="438912" indent="-320040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 smtClean="0"/>
              <a:t>Leveraging Investment </a:t>
            </a:r>
          </a:p>
          <a:p>
            <a:pPr marL="438912" indent="-320040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 smtClean="0"/>
              <a:t>Project Segmentation  </a:t>
            </a:r>
          </a:p>
          <a:p>
            <a:pPr marL="438912" indent="-320040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 smtClean="0"/>
              <a:t>Project </a:t>
            </a:r>
            <a:r>
              <a:rPr lang="en-US" dirty="0" smtClean="0"/>
              <a:t>Readiness/NEPA  </a:t>
            </a:r>
          </a:p>
          <a:p>
            <a:pPr marL="438912" indent="-320040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 smtClean="0"/>
              <a:t>Highly </a:t>
            </a:r>
            <a:r>
              <a:rPr lang="en-US" dirty="0" smtClean="0"/>
              <a:t>Competitive Projects  </a:t>
            </a:r>
          </a:p>
          <a:p>
            <a:pPr marL="438912" indent="-320040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 smtClean="0"/>
              <a:t>Application </a:t>
            </a:r>
            <a:r>
              <a:rPr lang="en-US" dirty="0" smtClean="0"/>
              <a:t>Pitfalls </a:t>
            </a:r>
          </a:p>
          <a:p>
            <a:pPr marL="438912" indent="-320040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 smtClean="0"/>
              <a:t>Planned Technical Assistance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876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400"/>
              </a:spcAft>
            </a:pPr>
            <a:r>
              <a:rPr lang="en-US" dirty="0" smtClean="0"/>
              <a:t>Surface transportation capital projects only</a:t>
            </a:r>
          </a:p>
          <a:p>
            <a:pPr>
              <a:spcAft>
                <a:spcPts val="1400"/>
              </a:spcAft>
            </a:pPr>
            <a:r>
              <a:rPr lang="en-US" dirty="0" smtClean="0"/>
              <a:t>Open to state, tribal, and local entities, and other subdivisions</a:t>
            </a:r>
          </a:p>
          <a:p>
            <a:pPr>
              <a:spcAft>
                <a:spcPts val="1400"/>
              </a:spcAft>
            </a:pPr>
            <a:r>
              <a:rPr lang="en-US" dirty="0" smtClean="0"/>
              <a:t>Private entities, including non-profits, must partner with a public lead</a:t>
            </a:r>
          </a:p>
          <a:p>
            <a:pPr>
              <a:spcAft>
                <a:spcPts val="1400"/>
              </a:spcAft>
            </a:pPr>
            <a:r>
              <a:rPr lang="en-US" dirty="0" smtClean="0"/>
              <a:t>Rural grants: $1 million minimum (no match req)</a:t>
            </a:r>
          </a:p>
          <a:p>
            <a:pPr>
              <a:spcAft>
                <a:spcPts val="1400"/>
              </a:spcAft>
            </a:pPr>
            <a:r>
              <a:rPr lang="en-US" dirty="0" smtClean="0"/>
              <a:t>Urbanized area grants: $10 million minimum (20% match)</a:t>
            </a:r>
          </a:p>
          <a:p>
            <a:pPr>
              <a:spcAft>
                <a:spcPts val="1400"/>
              </a:spcAft>
            </a:pPr>
            <a:r>
              <a:rPr lang="en-US" b="1" dirty="0" smtClean="0"/>
              <a:t>Eligible ≠ Competitive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Address Criteria and Outcomes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502920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 smtClean="0"/>
              <a:t>Application outline in the NOFA 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 smtClean="0"/>
              <a:t>Describe how project addresses challenge 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 smtClean="0"/>
              <a:t>Detail how federal funds will be used</a:t>
            </a:r>
            <a:endParaRPr lang="en-US" sz="200" dirty="0" smtClean="0"/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 smtClean="0"/>
              <a:t>Address the selection criteria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3657600"/>
            <a:ext cx="8534400" cy="25292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838962" lvl="1" indent="-320040">
              <a:spcBef>
                <a:spcPts val="0"/>
              </a:spcBef>
              <a:spcAft>
                <a:spcPts val="300"/>
              </a:spcAft>
              <a:defRPr/>
            </a:pPr>
            <a:r>
              <a:rPr lang="en-US" b="1" dirty="0" smtClean="0">
                <a:latin typeface="Helvetica" pitchFamily="34" charset="0"/>
              </a:rPr>
              <a:t>Primary Criteria</a:t>
            </a:r>
          </a:p>
          <a:p>
            <a:pPr marL="838962" lvl="1" indent="-32004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State of Good Repair</a:t>
            </a:r>
          </a:p>
          <a:p>
            <a:pPr marL="838962" lvl="1" indent="-32004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Economic Competitiveness</a:t>
            </a:r>
          </a:p>
          <a:p>
            <a:pPr marL="838962" lvl="1" indent="-32004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Livability</a:t>
            </a:r>
          </a:p>
          <a:p>
            <a:pPr marL="838962" lvl="1" indent="-32004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Environmental Sustainability </a:t>
            </a:r>
          </a:p>
          <a:p>
            <a:pPr marL="838962" lvl="1" indent="-32004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Safety</a:t>
            </a:r>
          </a:p>
          <a:p>
            <a:pPr marL="838962" lvl="1" indent="-32004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Job Creation/Near-Term Economic</a:t>
            </a:r>
          </a:p>
          <a:p>
            <a:pPr marL="838962" lvl="1" indent="-320040">
              <a:spcBef>
                <a:spcPts val="0"/>
              </a:spcBef>
              <a:spcAft>
                <a:spcPts val="300"/>
              </a:spcAft>
              <a:defRPr/>
            </a:pPr>
            <a:r>
              <a:rPr lang="en-US" b="1" dirty="0" smtClean="0">
                <a:latin typeface="Helvetica" pitchFamily="34" charset="0"/>
              </a:rPr>
              <a:t>Secondary Criteria</a:t>
            </a:r>
          </a:p>
          <a:p>
            <a:pPr marL="838962" lvl="1" indent="-32004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Innovation</a:t>
            </a:r>
          </a:p>
          <a:p>
            <a:pPr marL="838962" lvl="1" indent="-32004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Partnership</a:t>
            </a:r>
          </a:p>
          <a:p>
            <a:pPr marL="838962" lvl="1" indent="-320040">
              <a:spcBef>
                <a:spcPts val="0"/>
              </a:spcBef>
              <a:spcAft>
                <a:spcPts val="300"/>
              </a:spcAft>
              <a:defRPr/>
            </a:pPr>
            <a:endParaRPr lang="en-US" dirty="0" smtClean="0">
              <a:latin typeface="Helvetica" pitchFamily="34" charset="0"/>
            </a:endParaRPr>
          </a:p>
          <a:p>
            <a:pPr marL="838962" lvl="1" indent="-320040">
              <a:spcBef>
                <a:spcPts val="0"/>
              </a:spcBef>
              <a:spcAft>
                <a:spcPts val="300"/>
              </a:spcAft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Clarity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15400" cy="449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3000" dirty="0" smtClean="0"/>
              <a:t>Ensure project descriptions are clear and concise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3000" dirty="0" smtClean="0"/>
              <a:t>Pictures and maps are helpful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3000" dirty="0" smtClean="0"/>
              <a:t>Focus on why project is compelling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3000" dirty="0" smtClean="0"/>
              <a:t>Staff and experts may review 100-200 applications within a short period of time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7428</TotalTime>
  <Words>589</Words>
  <Application>Microsoft Office PowerPoint</Application>
  <PresentationFormat>On-screen Show (4:3)</PresentationFormat>
  <Paragraphs>126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“Talking Freight”</vt:lpstr>
      <vt:lpstr>Pine Ridge, SD</vt:lpstr>
      <vt:lpstr>Slide 3</vt:lpstr>
      <vt:lpstr>2011 Application Process</vt:lpstr>
      <vt:lpstr>Changes from TIGER 2</vt:lpstr>
      <vt:lpstr>Keys to Competitive Applications</vt:lpstr>
      <vt:lpstr>Eligibility</vt:lpstr>
      <vt:lpstr>Address Criteria and Outcomes</vt:lpstr>
      <vt:lpstr>Clarity</vt:lpstr>
      <vt:lpstr>Leveraging Investment</vt:lpstr>
      <vt:lpstr>Project Segmentation</vt:lpstr>
      <vt:lpstr>Project Readiness/NEPA</vt:lpstr>
      <vt:lpstr>Talking Freight</vt:lpstr>
      <vt:lpstr>Talking Freight</vt:lpstr>
      <vt:lpstr>Highly Competitive  Projects</vt:lpstr>
      <vt:lpstr>Application Pitfalls</vt:lpstr>
      <vt:lpstr>Technical Assistance</vt:lpstr>
      <vt:lpstr>Additional Application Help</vt:lpstr>
      <vt:lpstr>Slide 19</vt:lpstr>
    </vt:vector>
  </TitlesOfParts>
  <Company>USDOT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 in America Act of 2011</dc:title>
  <dc:creator>USDOT User</dc:creator>
  <cp:lastModifiedBy>John T. Kennedy</cp:lastModifiedBy>
  <cp:revision>510</cp:revision>
  <dcterms:created xsi:type="dcterms:W3CDTF">2011-01-10T15:13:40Z</dcterms:created>
  <dcterms:modified xsi:type="dcterms:W3CDTF">2011-07-27T15:47:41Z</dcterms:modified>
</cp:coreProperties>
</file>