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308" r:id="rId2"/>
    <p:sldId id="276" r:id="rId3"/>
    <p:sldId id="289" r:id="rId4"/>
    <p:sldId id="258" r:id="rId5"/>
    <p:sldId id="285" r:id="rId6"/>
    <p:sldId id="260" r:id="rId7"/>
    <p:sldId id="261" r:id="rId8"/>
    <p:sldId id="264" r:id="rId9"/>
    <p:sldId id="265" r:id="rId10"/>
    <p:sldId id="278" r:id="rId11"/>
    <p:sldId id="288" r:id="rId12"/>
    <p:sldId id="279" r:id="rId13"/>
    <p:sldId id="274" r:id="rId14"/>
    <p:sldId id="30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99"/>
    <a:srgbClr val="5F5F5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55" autoAdjust="0"/>
  </p:normalViewPr>
  <p:slideViewPr>
    <p:cSldViewPr>
      <p:cViewPr varScale="1">
        <p:scale>
          <a:sx n="60" d="100"/>
          <a:sy n="60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E5B7-ED1D-4F53-BB91-D99635C97810}" type="datetimeFigureOut">
              <a:rPr lang="en-US" smtClean="0"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F26D-B833-4D1D-B199-1C32769F6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8D3A4E-552B-4BCB-8AF8-94FFA390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0355A-8475-4E1E-BB67-19E495149174}" type="slidenum">
              <a:rPr lang="en-US"/>
              <a:pPr/>
              <a:t>2</a:t>
            </a:fld>
            <a:endParaRPr 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77A887B6-E821-493D-AC98-3AE925ADE528}" type="slidenum">
              <a:rPr lang="en-US" sz="1200"/>
              <a:pPr algn="r" defTabSz="906463"/>
              <a:t>2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E3330-5C57-4F80-AB1C-1D42D3CF4340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E20A0CD8-6A75-4BC2-ABC8-CE3C31EA9090}" type="slidenum">
              <a:rPr lang="en-US" sz="1200"/>
              <a:pPr algn="r" defTabSz="906463"/>
              <a:t>11</a:t>
            </a:fld>
            <a:endParaRPr 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9BCB5-7F02-4781-A0A7-27FA4ADF035C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B245D225-1A1B-4A7B-A227-FDC3178C304E}" type="slidenum">
              <a:rPr lang="en-US" sz="1200"/>
              <a:pPr algn="r" defTabSz="906463"/>
              <a:t>12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658D5-9548-42D2-AA5F-F5B92068E1E3}" type="slidenum">
              <a:rPr lang="en-US"/>
              <a:pPr/>
              <a:t>13</a:t>
            </a:fld>
            <a:endParaRPr lang="en-US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3FCD883A-A38E-4BA5-BC46-211CB7FC1342}" type="slidenum">
              <a:rPr lang="en-US" sz="1200"/>
              <a:pPr algn="r" defTabSz="906463"/>
              <a:t>13</a:t>
            </a:fld>
            <a:endParaRPr lang="en-US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AFF2B-2FC8-4BE0-B20E-0AA3DEA2D930}" type="slidenum">
              <a:rPr lang="en-US"/>
              <a:pPr/>
              <a:t>3</a:t>
            </a:fld>
            <a:endParaRPr lang="en-US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7284FE77-9BF1-4ED3-A775-9218C0FE691C}" type="slidenum">
              <a:rPr lang="en-US" sz="1200"/>
              <a:pPr algn="r" defTabSz="906463"/>
              <a:t>3</a:t>
            </a:fld>
            <a:endParaRPr 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91356-BC43-4976-B0E8-358B350C3F39}" type="slidenum">
              <a:rPr lang="en-US"/>
              <a:pPr/>
              <a:t>4</a:t>
            </a:fld>
            <a:endParaRPr lang="en-US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C1D90678-965A-4522-BFC4-ACD4A6B3FCE0}" type="slidenum">
              <a:rPr lang="en-US" sz="1200"/>
              <a:pPr algn="r" defTabSz="906463"/>
              <a:t>4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8531E-1C6C-4260-94AC-3AF4E1D60DF2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1C9A4E20-1406-46D9-89C3-A442A12CD807}" type="slidenum">
              <a:rPr lang="en-US" sz="1200"/>
              <a:pPr algn="r" defTabSz="906463"/>
              <a:t>5</a:t>
            </a:fld>
            <a:endParaRPr 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EEA77-B0A4-45A5-8E2A-062D9D73E5DC}" type="slidenum">
              <a:rPr lang="en-US"/>
              <a:pPr/>
              <a:t>6</a:t>
            </a:fld>
            <a:endParaRPr lang="en-US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2934E0E8-FDDB-4F30-A33C-9F6DDA29857D}" type="slidenum">
              <a:rPr lang="en-US" sz="1200"/>
              <a:pPr algn="r" defTabSz="906463"/>
              <a:t>6</a:t>
            </a:fld>
            <a:endParaRPr 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0054F-4254-4CBC-B6D6-F8FAB011F2D6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55BC2322-1AEE-453F-9AE9-18D48FE95280}" type="slidenum">
              <a:rPr lang="en-US" sz="1200"/>
              <a:pPr algn="r" defTabSz="906463"/>
              <a:t>7</a:t>
            </a:fld>
            <a:endParaRPr lang="en-US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59BA2-1074-4CA9-BF7D-D795055599DD}" type="slidenum">
              <a:rPr lang="en-US"/>
              <a:pPr/>
              <a:t>8</a:t>
            </a:fld>
            <a:endParaRPr lang="en-US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A83E8BC0-4473-4869-916E-F086F28B965A}" type="slidenum">
              <a:rPr lang="en-US" sz="1200"/>
              <a:pPr algn="r" defTabSz="906463"/>
              <a:t>8</a:t>
            </a:fld>
            <a:endParaRPr lang="en-US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09C93-1026-44E7-A08C-25122E0C03FB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A8571E95-E656-4D1D-9881-00BECC530C8C}" type="slidenum">
              <a:rPr lang="en-US" sz="1200"/>
              <a:pPr algn="r" defTabSz="906463"/>
              <a:t>9</a:t>
            </a:fld>
            <a:endParaRPr lang="en-US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44982-1ABF-49E3-8CFE-D8D3C28263DB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 defTabSz="906463"/>
            <a:fld id="{58566FC0-1E70-4131-9EAC-D14472C5BA55}" type="slidenum">
              <a:rPr lang="en-US" sz="1200"/>
              <a:pPr algn="r" defTabSz="906463"/>
              <a:t>10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 lIns="90570" tIns="45285" rIns="90570" bIns="4528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26" name="Picture 2" descr="C:\DAN'S D DRIVE\Related to Trucks\Picture Library\0-4364 Pictures\Cal Truck Rte\DSCF0080.JPG"/>
          <p:cNvPicPr>
            <a:picLocks noChangeAspect="1" noChangeArrowheads="1"/>
          </p:cNvPicPr>
          <p:nvPr userDrawn="1"/>
        </p:nvPicPr>
        <p:blipFill>
          <a:blip r:embed="rId2" cstate="print"/>
          <a:srcRect l="39583" r="38599"/>
          <a:stretch>
            <a:fillRect/>
          </a:stretch>
        </p:blipFill>
        <p:spPr bwMode="auto">
          <a:xfrm>
            <a:off x="-228600" y="0"/>
            <a:ext cx="18288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9/19/2011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 userDrawn="1"/>
        </p:nvSpPr>
        <p:spPr bwMode="auto">
          <a:xfrm>
            <a:off x="152400" y="1295400"/>
            <a:ext cx="8991600" cy="1365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423863" y="1816100"/>
            <a:ext cx="806450" cy="4876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423863" y="165100"/>
            <a:ext cx="806450" cy="141128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N'S D DRIVE\Related to Trucks\Picture Library\0-4364 Pictures\Apr 13 02 New Wav\DSCF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71550"/>
            <a:ext cx="7848600" cy="588645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990600"/>
            <a:ext cx="7848600" cy="838200"/>
          </a:xfrm>
          <a:solidFill>
            <a:schemeClr val="tx1"/>
          </a:solidFill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INTEGRATION OF WEIGH-IN-MOTION TECHNOLOGY INTO NIST’S HANDBOOK 44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2895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Webinar: Talking Freight</a:t>
            </a:r>
            <a:br>
              <a:rPr lang="en-US" b="1" dirty="0" smtClean="0">
                <a:latin typeface="Arial Black" pitchFamily="34" charset="0"/>
              </a:rPr>
            </a:br>
            <a:r>
              <a:rPr lang="en-US" b="1" dirty="0" smtClean="0">
                <a:latin typeface="Arial Black" pitchFamily="34" charset="0"/>
              </a:rPr>
              <a:t>September 21, 2011</a:t>
            </a:r>
          </a:p>
          <a:p>
            <a:endParaRPr lang="en-US" b="1" dirty="0" smtClean="0">
              <a:latin typeface="Arial Black" pitchFamily="34" charset="0"/>
            </a:endParaRPr>
          </a:p>
          <a:p>
            <a:r>
              <a:rPr lang="en-US" b="1" dirty="0" smtClean="0">
                <a:latin typeface="Arial Black" pitchFamily="34" charset="0"/>
              </a:rPr>
              <a:t>Dan Middleton</a:t>
            </a:r>
          </a:p>
          <a:p>
            <a:r>
              <a:rPr lang="en-US" b="1" dirty="0" smtClean="0">
                <a:latin typeface="Arial Black" pitchFamily="34" charset="0"/>
              </a:rPr>
              <a:t>Texas Transportation Institute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WORKING GROUP CHARTER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600200"/>
            <a:ext cx="7315200" cy="4953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Representation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Member roles and responsibilities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Voting eligibility and procedures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General rules of order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Communication and information exchange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906837" y="4816475"/>
            <a:ext cx="5237163" cy="20415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/>
              <a:t>Working group members will provide input on: </a:t>
            </a:r>
          </a:p>
          <a:p>
            <a:pPr lvl="1" indent="-220663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Focused or comprehensive draft specification language</a:t>
            </a:r>
          </a:p>
          <a:p>
            <a:pPr lvl="1" indent="-220663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Methods or approaches for advancing the draft WIM Scale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76200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sz="3800" dirty="0" smtClean="0"/>
              <a:t>WORKING GROUP REPRESENTATION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7315200" cy="495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State departments of transportation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State law enforcement agencies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Prosecution agencies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Equipment manufacturers/vendors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Private consultants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Academic researchers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Weights and measures regulatory officials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Federal agencies and organizations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International counterparts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EXISTING WIM STANDARDS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752600"/>
            <a:ext cx="7315200" cy="4343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ASTM E1318-09 Standard Specification for Highway Weigh-In-Motion (WIM) Systems with User Requirements and Test Methods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LTPP Protocol for Calibrating Traffic Data Collection Equipment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COST 323 European WIM specification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Czech Metrology Institute </a:t>
            </a:r>
            <a:r>
              <a:rPr lang="cs-CZ" dirty="0" smtClean="0"/>
              <a:t>Measure of a General Nature No. 0111-OOP-C010-10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OIML Automatic Instruments for Weighing Road Vehicles in Motion and Measuring Axle Loads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NEXT STEPS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752600"/>
            <a:ext cx="73152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dirty="0" smtClean="0"/>
              <a:t>Document proceedings from kickoff meeting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Begin drafting proposed “WIM Scale Code”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Build from existing standards and specifications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Solicit input from working group members</a:t>
            </a:r>
          </a:p>
          <a:p>
            <a:pPr eaLnBrk="1" hangingPunct="1">
              <a:spcBef>
                <a:spcPct val="100000"/>
              </a:spcBef>
            </a:pPr>
            <a:r>
              <a:rPr lang="en-US" dirty="0" smtClean="0"/>
              <a:t>Plan and conduct next working group meeting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Intended to identify WIM system user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667000"/>
            <a:ext cx="45633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Dan Middleton, Ph.D., P.E.</a:t>
            </a:r>
          </a:p>
          <a:p>
            <a:r>
              <a:rPr lang="en-US" sz="2400" dirty="0" smtClean="0"/>
              <a:t>Texas Transportation Institute</a:t>
            </a:r>
          </a:p>
          <a:p>
            <a:r>
              <a:rPr lang="en-US" sz="2400" dirty="0" smtClean="0"/>
              <a:t>Texas A&amp;M University</a:t>
            </a:r>
          </a:p>
          <a:p>
            <a:r>
              <a:rPr lang="en-US" sz="2400" dirty="0" smtClean="0"/>
              <a:t>College Station, TX 77843-3135</a:t>
            </a:r>
          </a:p>
          <a:p>
            <a:r>
              <a:rPr lang="en-US" sz="2400" dirty="0" smtClean="0"/>
              <a:t>Phone: (979) 845-7196</a:t>
            </a:r>
          </a:p>
          <a:p>
            <a:r>
              <a:rPr lang="en-US" sz="2400" dirty="0" smtClean="0"/>
              <a:t>Email: d-middleton@tamu.edu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PROJECT OVERVIEW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752600"/>
            <a:ext cx="7315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r>
              <a:rPr lang="en-US" dirty="0" smtClean="0"/>
              <a:t>Technical Approach</a:t>
            </a:r>
          </a:p>
          <a:p>
            <a:pPr eaLnBrk="1" hangingPunct="1"/>
            <a:r>
              <a:rPr lang="en-US" dirty="0" smtClean="0"/>
              <a:t>Working Group</a:t>
            </a:r>
          </a:p>
          <a:p>
            <a:pPr eaLnBrk="1" hangingPunct="1"/>
            <a:r>
              <a:rPr lang="en-US" dirty="0" smtClean="0"/>
              <a:t>Existing WIM Standards</a:t>
            </a:r>
          </a:p>
          <a:p>
            <a:pPr eaLnBrk="1" hangingPunct="1"/>
            <a:r>
              <a:rPr lang="en-US" dirty="0" smtClean="0"/>
              <a:t>Next Steps</a:t>
            </a: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1371600" y="17526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4763">
              <a:spcBef>
                <a:spcPct val="20000"/>
              </a:spcBef>
            </a:pPr>
            <a:endParaRPr lang="en-US" sz="2400" b="1">
              <a:solidFill>
                <a:schemeClr val="bg1"/>
              </a:solidFill>
            </a:endParaRPr>
          </a:p>
          <a:p>
            <a:pPr marL="690563" lvl="1" indent="-242888">
              <a:spcBef>
                <a:spcPct val="20000"/>
              </a:spcBef>
              <a:buFontTx/>
              <a:buChar char="–"/>
            </a:pPr>
            <a:endParaRPr lang="en-US" sz="2000" b="1">
              <a:solidFill>
                <a:schemeClr val="bg1"/>
              </a:solidFill>
            </a:endParaRPr>
          </a:p>
          <a:p>
            <a:pPr marL="690563" lvl="1" indent="-242888">
              <a:spcBef>
                <a:spcPct val="20000"/>
              </a:spcBef>
              <a:buFontTx/>
              <a:buChar char="–"/>
            </a:pPr>
            <a:endParaRPr lang="en-US" sz="2000" b="1">
              <a:solidFill>
                <a:schemeClr val="bg1"/>
              </a:solidFill>
            </a:endParaRPr>
          </a:p>
          <a:p>
            <a:pPr marL="690563" lvl="1" indent="-242888">
              <a:spcBef>
                <a:spcPct val="20000"/>
              </a:spcBef>
              <a:buFontTx/>
              <a:buChar char="–"/>
            </a:pP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371600"/>
            <a:ext cx="7315200" cy="4953000"/>
          </a:xfrm>
        </p:spPr>
        <p:txBody>
          <a:bodyPr lIns="92075" tIns="46038" rIns="92075" bIns="46038">
            <a:normAutofit fontScale="92500"/>
          </a:bodyPr>
          <a:lstStyle/>
          <a:p>
            <a:pPr marL="233363" indent="-228600" eaLnBrk="1" hangingPunct="1">
              <a:buFontTx/>
              <a:buNone/>
            </a:pPr>
            <a:r>
              <a:rPr lang="en-US" dirty="0" smtClean="0"/>
              <a:t>U.S. CMV weight enforcement characteristics:</a:t>
            </a:r>
          </a:p>
          <a:p>
            <a:pPr marL="690563" lvl="1" indent="-242888" eaLnBrk="1" hangingPunct="1">
              <a:spcBef>
                <a:spcPct val="50000"/>
              </a:spcBef>
            </a:pPr>
            <a:r>
              <a:rPr lang="en-US" dirty="0" smtClean="0"/>
              <a:t>Limited enforcement resources</a:t>
            </a:r>
          </a:p>
          <a:p>
            <a:pPr lvl="2" eaLnBrk="1" hangingPunct="1"/>
            <a:r>
              <a:rPr lang="en-US" dirty="0" smtClean="0"/>
              <a:t>significant effort expended on compliant carriers</a:t>
            </a:r>
          </a:p>
          <a:p>
            <a:pPr marL="690563" lvl="1" indent="-242888" eaLnBrk="1" hangingPunct="1">
              <a:spcBef>
                <a:spcPct val="50000"/>
              </a:spcBef>
            </a:pPr>
            <a:r>
              <a:rPr lang="en-US" dirty="0" smtClean="0"/>
              <a:t>Infrequent and inconsistent technology use</a:t>
            </a:r>
          </a:p>
          <a:p>
            <a:pPr marL="690563" lvl="1" indent="-242888" eaLnBrk="1" hangingPunct="1">
              <a:spcBef>
                <a:spcPct val="50000"/>
              </a:spcBef>
            </a:pPr>
            <a:r>
              <a:rPr lang="en-US" dirty="0" smtClean="0"/>
              <a:t>A lack of coordination, shared technologies, and data exchange</a:t>
            </a:r>
          </a:p>
          <a:p>
            <a:pPr marL="690563" lvl="1" indent="-242888" eaLnBrk="1" hangingPunct="1">
              <a:spcBef>
                <a:spcPct val="50000"/>
              </a:spcBef>
            </a:pPr>
            <a:r>
              <a:rPr lang="en-US" dirty="0" smtClean="0"/>
              <a:t>Ineffective penalty and prosecution procedures</a:t>
            </a:r>
          </a:p>
          <a:p>
            <a:pPr lvl="2" eaLnBrk="1" hangingPunct="1"/>
            <a:r>
              <a:rPr lang="en-US" dirty="0" smtClean="0"/>
              <a:t>encourage overloading as a routine business practice</a:t>
            </a:r>
          </a:p>
          <a:p>
            <a:pPr marL="690563" lvl="1" indent="-242888" eaLnBrk="1" hangingPunct="1">
              <a:spcBef>
                <a:spcPct val="50000"/>
              </a:spcBef>
            </a:pPr>
            <a:r>
              <a:rPr lang="en-US" dirty="0" smtClean="0"/>
              <a:t>Activity not outcome based performance measures</a:t>
            </a:r>
          </a:p>
          <a:p>
            <a:pPr lvl="2" eaLnBrk="1" hangingPunct="1"/>
            <a:r>
              <a:rPr lang="en-US" dirty="0" smtClean="0"/>
              <a:t>Citations issued vs. reductions in overloading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219200"/>
            <a:ext cx="7315200" cy="4953000"/>
          </a:xfrm>
        </p:spPr>
        <p:txBody>
          <a:bodyPr lIns="92075" tIns="46038" rIns="92075" bIns="46038"/>
          <a:lstStyle/>
          <a:p>
            <a:pPr marL="0" indent="4763" eaLnBrk="1" hangingPunct="1">
              <a:buFontTx/>
              <a:buNone/>
            </a:pPr>
            <a:r>
              <a:rPr lang="en-US" dirty="0" smtClean="0"/>
              <a:t>Growing consensus that increased technology use, including WIM systems, can significantly improve CMV weight enforcement effectiveness and efficiency</a:t>
            </a:r>
          </a:p>
          <a:p>
            <a:pPr marL="690563" lvl="1" indent="-242888" eaLnBrk="1" hangingPunct="1">
              <a:spcBef>
                <a:spcPct val="40000"/>
              </a:spcBef>
            </a:pPr>
            <a:r>
              <a:rPr lang="en-US" dirty="0" smtClean="0"/>
              <a:t>Lack of uniformity in design, testing, installation, performance of WIM technology</a:t>
            </a:r>
          </a:p>
          <a:p>
            <a:pPr marL="690563" lvl="1" indent="-242888" eaLnBrk="1" hangingPunct="1">
              <a:spcBef>
                <a:spcPct val="40000"/>
              </a:spcBef>
            </a:pPr>
            <a:r>
              <a:rPr lang="en-US" dirty="0" smtClean="0"/>
              <a:t>Lack of prosecution agency acceptance regarding validity of WIM technology for weight enforcement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0" y="5480050"/>
            <a:ext cx="9144000" cy="1377950"/>
            <a:chOff x="1057" y="2416"/>
            <a:chExt cx="4741" cy="868"/>
          </a:xfrm>
        </p:grpSpPr>
        <p:pic>
          <p:nvPicPr>
            <p:cNvPr id="5125" name="Picture 6" descr="P0001052"/>
            <p:cNvPicPr>
              <a:picLocks noChangeAspect="1" noChangeArrowheads="1"/>
            </p:cNvPicPr>
            <p:nvPr/>
          </p:nvPicPr>
          <p:blipFill>
            <a:blip r:embed="rId3" cstate="print"/>
            <a:srcRect l="9766"/>
            <a:stretch>
              <a:fillRect/>
            </a:stretch>
          </p:blipFill>
          <p:spPr bwMode="auto">
            <a:xfrm>
              <a:off x="1057" y="2418"/>
              <a:ext cx="1169" cy="8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26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20000"/>
            </a:blip>
            <a:srcRect l="20081" t="17842" r="13387" b="17842"/>
            <a:stretch>
              <a:fillRect/>
            </a:stretch>
          </p:blipFill>
          <p:spPr bwMode="auto">
            <a:xfrm>
              <a:off x="3454" y="2416"/>
              <a:ext cx="1192" cy="8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27" name="Picture 8" descr="Scal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6" y="2416"/>
              <a:ext cx="1152" cy="8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2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t="2644" b="10579"/>
            <a:stretch>
              <a:fillRect/>
            </a:stretch>
          </p:blipFill>
          <p:spPr bwMode="auto">
            <a:xfrm>
              <a:off x="2216" y="2420"/>
              <a:ext cx="1238" cy="8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752600"/>
            <a:ext cx="7315200" cy="838200"/>
          </a:xfrm>
        </p:spPr>
        <p:txBody>
          <a:bodyPr lIns="92075" tIns="46038" rIns="92075" bIns="46038">
            <a:normAutofit fontScale="92500" lnSpcReduction="20000"/>
          </a:bodyPr>
          <a:lstStyle/>
          <a:p>
            <a:pPr marL="0" indent="4763" eaLnBrk="1" hangingPunct="1">
              <a:buFontTx/>
              <a:buNone/>
            </a:pPr>
            <a:r>
              <a:rPr lang="en-US" smtClean="0"/>
              <a:t>To develop a proposed amendment to </a:t>
            </a:r>
            <a:br>
              <a:rPr lang="en-US" smtClean="0"/>
            </a:br>
            <a:r>
              <a:rPr lang="en-US" i="1" smtClean="0"/>
              <a:t>NIST Handbook 44</a:t>
            </a:r>
            <a:r>
              <a:rPr lang="en-US" smtClean="0"/>
              <a:t> related to WIM technology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509550">
            <a:off x="1905000" y="2895600"/>
            <a:ext cx="27955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1447800" y="2590800"/>
            <a:ext cx="480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4763">
              <a:lnSpc>
                <a:spcPct val="90000"/>
              </a:lnSpc>
              <a:spcBef>
                <a:spcPct val="50000"/>
              </a:spcBef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410200" y="2949575"/>
            <a:ext cx="3733800" cy="39084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defRPr/>
            </a:pPr>
            <a:r>
              <a:rPr lang="en-US" sz="1600" b="1" i="1" dirty="0"/>
              <a:t>“NIST Handbook 44</a:t>
            </a:r>
            <a:r>
              <a:rPr lang="en-US" sz="1600" b="1" dirty="0"/>
              <a:t> contains the specifications, tolerances and other technical requirements for weighing and measuring devices.</a:t>
            </a:r>
          </a:p>
          <a:p>
            <a:pPr>
              <a:spcBef>
                <a:spcPct val="40000"/>
              </a:spcBef>
              <a:defRPr/>
            </a:pPr>
            <a:r>
              <a:rPr lang="en-US" sz="1600" b="1" dirty="0"/>
              <a:t>It describes how devices will be designed, tested, installed and how they will perform.</a:t>
            </a:r>
          </a:p>
          <a:p>
            <a:pPr>
              <a:spcBef>
                <a:spcPct val="40000"/>
              </a:spcBef>
              <a:defRPr/>
            </a:pPr>
            <a:r>
              <a:rPr lang="en-US" sz="1600" b="1" dirty="0"/>
              <a:t>It includes scales, meters, grain analyzers, measure containers, taxi meters, timing devices, and more.  </a:t>
            </a:r>
          </a:p>
          <a:p>
            <a:pPr>
              <a:spcBef>
                <a:spcPct val="40000"/>
              </a:spcBef>
              <a:defRPr/>
            </a:pPr>
            <a:r>
              <a:rPr lang="en-US" sz="1600" b="1" dirty="0"/>
              <a:t>Every state adopts </a:t>
            </a:r>
            <a:r>
              <a:rPr lang="en-US" sz="1600" b="1" i="1" dirty="0"/>
              <a:t>NIST Handbook 44</a:t>
            </a:r>
            <a:r>
              <a:rPr lang="en-US" sz="1600" b="1" dirty="0"/>
              <a:t> in some form.”</a:t>
            </a:r>
          </a:p>
          <a:p>
            <a:pPr algn="r">
              <a:spcBef>
                <a:spcPct val="40000"/>
              </a:spcBef>
              <a:defRPr/>
            </a:pPr>
            <a:r>
              <a:rPr lang="en-US" sz="1600" b="1" dirty="0">
                <a:sym typeface="Symbol" pitchFamily="18" charset="2"/>
              </a:rPr>
              <a:t></a:t>
            </a:r>
            <a:r>
              <a:rPr lang="en-US" sz="1600" b="1" dirty="0"/>
              <a:t>The National Conference on Weights and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TECHNICAL APPROACH</a:t>
            </a:r>
          </a:p>
        </p:txBody>
      </p:sp>
      <p:graphicFrame>
        <p:nvGraphicFramePr>
          <p:cNvPr id="49221" name="Group 69"/>
          <p:cNvGraphicFramePr>
            <a:graphicFrameLocks noGrp="1"/>
          </p:cNvGraphicFramePr>
          <p:nvPr/>
        </p:nvGraphicFramePr>
        <p:xfrm>
          <a:off x="1447800" y="2286000"/>
          <a:ext cx="7391400" cy="3352801"/>
        </p:xfrm>
        <a:graphic>
          <a:graphicData uri="http://schemas.openxmlformats.org/drawingml/2006/table">
            <a:tbl>
              <a:tblPr/>
              <a:tblGrid>
                <a:gridCol w="2057400"/>
                <a:gridCol w="5334000"/>
              </a:tblGrid>
              <a:tr h="6699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PREPARATORY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1: Develop Project Work Plan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1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2: Establish Working Group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3: Solicit Stakeholder Input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DEVELOPMENT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4: Draft Proposed “WIM Scale Code”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CLOSEOUT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5: Submit Supporting Documentation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TECHNICAL APPROACH</a:t>
            </a:r>
          </a:p>
        </p:txBody>
      </p:sp>
      <p:sp>
        <p:nvSpPr>
          <p:cNvPr id="8195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371600"/>
            <a:ext cx="7315200" cy="4953000"/>
          </a:xfrm>
        </p:spPr>
        <p:txBody>
          <a:bodyPr lIns="92075" tIns="46038" rIns="92075" bIns="46038">
            <a:normAutofit/>
          </a:bodyPr>
          <a:lstStyle/>
          <a:p>
            <a:pPr marL="0" indent="4763" eaLnBrk="1" hangingPunct="1">
              <a:buFontTx/>
              <a:buNone/>
            </a:pPr>
            <a:r>
              <a:rPr lang="en-US" dirty="0" smtClean="0"/>
              <a:t>Preparatory Tasks</a:t>
            </a:r>
            <a:r>
              <a:rPr lang="en-US" dirty="0" smtClean="0">
                <a:solidFill>
                  <a:srgbClr val="FFFF99"/>
                </a:solidFill>
              </a:rPr>
              <a:t> (Substantially </a:t>
            </a:r>
            <a:r>
              <a:rPr lang="en-US" dirty="0" smtClean="0">
                <a:solidFill>
                  <a:srgbClr val="FFFF99"/>
                </a:solidFill>
              </a:rPr>
              <a:t>Complete)</a:t>
            </a:r>
            <a:endParaRPr lang="en-US" dirty="0" smtClean="0">
              <a:solidFill>
                <a:srgbClr val="FFFF99"/>
              </a:solidFill>
            </a:endParaRPr>
          </a:p>
          <a:p>
            <a:pPr marL="457200" lvl="1" indent="0" eaLnBrk="1" hangingPunct="1">
              <a:spcBef>
                <a:spcPct val="40000"/>
              </a:spcBef>
              <a:buFontTx/>
              <a:buNone/>
            </a:pPr>
            <a:r>
              <a:rPr lang="en-US" dirty="0" smtClean="0"/>
              <a:t>Task 1: Develop Project Work Plan</a:t>
            </a:r>
            <a:endParaRPr lang="en-US" dirty="0" smtClean="0">
              <a:solidFill>
                <a:srgbClr val="800000"/>
              </a:solidFill>
            </a:endParaRPr>
          </a:p>
          <a:p>
            <a:pPr marL="457200" lvl="1" indent="0" eaLnBrk="1" hangingPunct="1">
              <a:spcBef>
                <a:spcPct val="40000"/>
              </a:spcBef>
              <a:buFontTx/>
              <a:buNone/>
            </a:pPr>
            <a:r>
              <a:rPr lang="en-US" dirty="0" smtClean="0"/>
              <a:t>Task 2: Establish Working Group</a:t>
            </a:r>
          </a:p>
          <a:p>
            <a:pPr marL="457200" lvl="1" indent="0" eaLnBrk="1" hangingPunct="1">
              <a:spcBef>
                <a:spcPct val="40000"/>
              </a:spcBef>
              <a:buFontTx/>
              <a:buNone/>
            </a:pPr>
            <a:r>
              <a:rPr lang="en-US" dirty="0" smtClean="0"/>
              <a:t>Task 3: Solicit Stakeholder Input</a:t>
            </a:r>
          </a:p>
          <a:p>
            <a:pPr marL="1039813" lvl="2" indent="-234950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Working Group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Outreach Plan</a:t>
            </a:r>
          </a:p>
          <a:p>
            <a:pPr marL="1039813" lvl="2" indent="-234950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Kickoff meeting</a:t>
            </a: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6629400" y="2819400"/>
            <a:ext cx="2514600" cy="3276600"/>
            <a:chOff x="3696" y="1152"/>
            <a:chExt cx="1872" cy="2635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1152"/>
              <a:ext cx="1440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pic>
          <p:nvPicPr>
            <p:cNvPr id="5120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81802">
              <a:off x="3696" y="1920"/>
              <a:ext cx="1440" cy="18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74676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TECHNICAL APPROACH</a:t>
            </a:r>
          </a:p>
        </p:txBody>
      </p:sp>
      <p:sp>
        <p:nvSpPr>
          <p:cNvPr id="9219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52600"/>
            <a:ext cx="7620000" cy="4953000"/>
          </a:xfrm>
        </p:spPr>
        <p:txBody>
          <a:bodyPr lIns="92075" tIns="46038" rIns="92075" bIns="46038"/>
          <a:lstStyle/>
          <a:p>
            <a:pPr marL="0" indent="4763" eaLnBrk="1" hangingPunct="1">
              <a:buFontTx/>
              <a:buNone/>
            </a:pPr>
            <a:r>
              <a:rPr lang="en-US" smtClean="0"/>
              <a:t>Development Tasks </a:t>
            </a:r>
            <a:r>
              <a:rPr lang="en-US" smtClean="0">
                <a:solidFill>
                  <a:srgbClr val="FFFF99"/>
                </a:solidFill>
              </a:rPr>
              <a:t>(Forthcoming)</a:t>
            </a:r>
            <a:endParaRPr lang="en-US" smtClean="0"/>
          </a:p>
          <a:p>
            <a:pPr marL="669925" lvl="1" indent="-230188" eaLnBrk="1" hangingPunct="1">
              <a:spcBef>
                <a:spcPct val="40000"/>
              </a:spcBef>
              <a:buFontTx/>
              <a:buNone/>
            </a:pPr>
            <a:r>
              <a:rPr lang="en-US" smtClean="0"/>
              <a:t>Task 4: Draft Proposed “WIM Scale Code”</a:t>
            </a:r>
          </a:p>
          <a:p>
            <a:pPr marL="990600" lvl="2" indent="-206375" eaLnBrk="1" hangingPunct="1">
              <a:spcBef>
                <a:spcPct val="40000"/>
              </a:spcBef>
            </a:pPr>
            <a:r>
              <a:rPr lang="en-US" smtClean="0">
                <a:latin typeface="Arial" charset="0"/>
              </a:rPr>
              <a:t>Content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Definition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Applications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General provisions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Specifications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Notes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Tolerances</a:t>
            </a:r>
          </a:p>
          <a:p>
            <a:pPr marL="1371600" lvl="3" indent="-266700" eaLnBrk="1" hangingPunct="1"/>
            <a:r>
              <a:rPr lang="en-US" smtClean="0">
                <a:latin typeface="Arial" charset="0"/>
              </a:rPr>
              <a:t>User requirements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715000" y="4724400"/>
            <a:ext cx="2951163" cy="16160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/>
              <a:t>The technology’s intended function must be matched with associated acceptable levels of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315200" cy="990600"/>
          </a:xfrm>
        </p:spPr>
        <p:txBody>
          <a:bodyPr lIns="92075" tIns="46038" rIns="92075" bIns="46038" anchor="b"/>
          <a:lstStyle/>
          <a:p>
            <a:pPr eaLnBrk="1" hangingPunct="1"/>
            <a:r>
              <a:rPr lang="en-US" dirty="0" smtClean="0"/>
              <a:t>TECHNICAL APPROACH</a:t>
            </a:r>
          </a:p>
        </p:txBody>
      </p:sp>
      <p:sp>
        <p:nvSpPr>
          <p:cNvPr id="10243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905000"/>
            <a:ext cx="7543800" cy="4953000"/>
          </a:xfrm>
        </p:spPr>
        <p:txBody>
          <a:bodyPr lIns="92075" tIns="46038" rIns="92075" bIns="46038">
            <a:normAutofit lnSpcReduction="10000"/>
          </a:bodyPr>
          <a:lstStyle/>
          <a:p>
            <a:pPr marL="457200" lvl="1" indent="-635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Task 4: Draft Proposed “WIM Scale Code” </a:t>
            </a:r>
            <a:r>
              <a:rPr lang="en-US" sz="1800" dirty="0" smtClean="0"/>
              <a:t>(Continued)</a:t>
            </a:r>
          </a:p>
          <a:p>
            <a:pPr marL="1025525" lvl="2" indent="-222250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Information sources</a:t>
            </a:r>
          </a:p>
          <a:p>
            <a:pPr marL="1368425" lvl="3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Working group user requirements workshop (Date and location TBD)</a:t>
            </a:r>
          </a:p>
          <a:p>
            <a:pPr marL="1368425" lvl="3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Stakeholder input</a:t>
            </a:r>
          </a:p>
          <a:p>
            <a:pPr marL="1368425" lvl="3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State-of-the-practice review</a:t>
            </a:r>
          </a:p>
          <a:p>
            <a:pPr marL="1368425" lvl="3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Existing standards/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specifications</a:t>
            </a:r>
          </a:p>
          <a:p>
            <a:pPr marL="1368425" lvl="3" eaLnBrk="1" hangingPunct="1">
              <a:spcBef>
                <a:spcPct val="40000"/>
              </a:spcBef>
            </a:pPr>
            <a:r>
              <a:rPr lang="en-US" dirty="0" smtClean="0">
                <a:latin typeface="Arial" charset="0"/>
              </a:rPr>
              <a:t>Expert guidance by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NIST staff</a:t>
            </a:r>
          </a:p>
          <a:p>
            <a:pPr marL="457200" lvl="1" indent="0">
              <a:spcBef>
                <a:spcPct val="40000"/>
              </a:spcBef>
              <a:buNone/>
            </a:pPr>
            <a:r>
              <a:rPr lang="en-US" dirty="0" smtClean="0"/>
              <a:t>Task 5: Submit Supporting</a:t>
            </a:r>
            <a:br>
              <a:rPr lang="en-US" dirty="0" smtClean="0"/>
            </a:br>
            <a:r>
              <a:rPr lang="en-US" dirty="0" smtClean="0"/>
              <a:t>              Documentation to FHWA</a:t>
            </a:r>
          </a:p>
          <a:p>
            <a:pPr marL="1368425" lvl="3" eaLnBrk="1" hangingPunct="1">
              <a:spcBef>
                <a:spcPct val="40000"/>
              </a:spcBef>
            </a:pPr>
            <a:endParaRPr lang="en-US" dirty="0" smtClean="0">
              <a:latin typeface="Arial" charset="0"/>
            </a:endParaRPr>
          </a:p>
        </p:txBody>
      </p:sp>
      <p:pic>
        <p:nvPicPr>
          <p:cNvPr id="59398" name="Picture 6" descr="MP900422184[1]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553200" y="4343400"/>
            <a:ext cx="3025775" cy="2016125"/>
          </a:xfrm>
          <a:prstGeom prst="rect">
            <a:avLst/>
          </a:prstGeom>
          <a:noFill/>
          <a:effectLst>
            <a:outerShdw dist="107763" dir="13500000" algn="ctr" rotWithShape="0">
              <a:srgbClr val="DDDDDD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1818</TotalTime>
  <Words>583</Words>
  <Application>Microsoft Office PowerPoint</Application>
  <PresentationFormat>On-screen Show (4:3)</PresentationFormat>
  <Paragraphs>135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Slide 1</vt:lpstr>
      <vt:lpstr>PROJECT OVERVIEW</vt:lpstr>
      <vt:lpstr>MOTIVATION</vt:lpstr>
      <vt:lpstr>MOTIVATION</vt:lpstr>
      <vt:lpstr>OBJECTIVES</vt:lpstr>
      <vt:lpstr>TECHNICAL APPROACH</vt:lpstr>
      <vt:lpstr>TECHNICAL APPROACH</vt:lpstr>
      <vt:lpstr>TECHNICAL APPROACH</vt:lpstr>
      <vt:lpstr>TECHNICAL APPROACH</vt:lpstr>
      <vt:lpstr>WORKING GROUP CHARTER</vt:lpstr>
      <vt:lpstr>WORKING GROUP REPRESENTATION</vt:lpstr>
      <vt:lpstr>EXISTING WIM STANDARDS</vt:lpstr>
      <vt:lpstr>NEXT STEPS</vt:lpstr>
      <vt:lpstr>Contact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Jodi</dc:creator>
  <cp:lastModifiedBy>owner</cp:lastModifiedBy>
  <cp:revision>93</cp:revision>
  <dcterms:created xsi:type="dcterms:W3CDTF">2011-04-19T01:04:47Z</dcterms:created>
  <dcterms:modified xsi:type="dcterms:W3CDTF">2011-09-19T19:45:50Z</dcterms:modified>
</cp:coreProperties>
</file>