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8"/>
  </p:handoutMasterIdLst>
  <p:sldIdLst>
    <p:sldId id="256" r:id="rId2"/>
    <p:sldId id="277" r:id="rId3"/>
    <p:sldId id="257" r:id="rId4"/>
    <p:sldId id="261" r:id="rId5"/>
    <p:sldId id="258" r:id="rId6"/>
    <p:sldId id="260" r:id="rId7"/>
    <p:sldId id="262" r:id="rId8"/>
    <p:sldId id="263" r:id="rId9"/>
    <p:sldId id="264" r:id="rId10"/>
    <p:sldId id="266" r:id="rId11"/>
    <p:sldId id="267" r:id="rId12"/>
    <p:sldId id="268" r:id="rId13"/>
    <p:sldId id="272" r:id="rId14"/>
    <p:sldId id="279" r:id="rId15"/>
    <p:sldId id="278" r:id="rId16"/>
    <p:sldId id="275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00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60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A08CA-D4D4-44E6-9436-FFA8ECC5BDC9}" type="datetimeFigureOut">
              <a:rPr lang="en-US" smtClean="0"/>
              <a:t>9/20/2011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B274F-74E0-4B0B-85ED-ACAC731AE8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1299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50B7-B6AF-4CE8-8392-69B1209EF411}" type="datetimeFigureOut">
              <a:rPr lang="en-US" smtClean="0"/>
              <a:t>9/20/2011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7EC6B80-204E-4D80-B41C-D54FD823A2F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50B7-B6AF-4CE8-8392-69B1209EF411}" type="datetimeFigureOut">
              <a:rPr lang="en-US" smtClean="0"/>
              <a:t>9/20/2011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C6B80-204E-4D80-B41C-D54FD823A2F3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7EC6B80-204E-4D80-B41C-D54FD823A2F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50B7-B6AF-4CE8-8392-69B1209EF411}" type="datetimeFigureOut">
              <a:rPr lang="en-US" smtClean="0"/>
              <a:t>9/20/2011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50B7-B6AF-4CE8-8392-69B1209EF411}" type="datetimeFigureOut">
              <a:rPr lang="en-US" smtClean="0"/>
              <a:t>9/20/2011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7EC6B80-204E-4D80-B41C-D54FD823A2F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50B7-B6AF-4CE8-8392-69B1209EF411}" type="datetimeFigureOut">
              <a:rPr lang="en-US" smtClean="0"/>
              <a:t>9/20/2011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7EC6B80-204E-4D80-B41C-D54FD823A2F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04850B7-B6AF-4CE8-8392-69B1209EF411}" type="datetimeFigureOut">
              <a:rPr lang="en-US" smtClean="0"/>
              <a:t>9/20/2011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C6B80-204E-4D80-B41C-D54FD823A2F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50B7-B6AF-4CE8-8392-69B1209EF411}" type="datetimeFigureOut">
              <a:rPr lang="en-US" smtClean="0"/>
              <a:t>9/20/2011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7EC6B80-204E-4D80-B41C-D54FD823A2F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50B7-B6AF-4CE8-8392-69B1209EF411}" type="datetimeFigureOut">
              <a:rPr lang="en-US" smtClean="0"/>
              <a:t>9/20/2011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7EC6B80-204E-4D80-B41C-D54FD823A2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50B7-B6AF-4CE8-8392-69B1209EF411}" type="datetimeFigureOut">
              <a:rPr lang="en-US" smtClean="0"/>
              <a:t>9/20/2011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7EC6B80-204E-4D80-B41C-D54FD823A2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7EC6B80-204E-4D80-B41C-D54FD823A2F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50B7-B6AF-4CE8-8392-69B1209EF411}" type="datetimeFigureOut">
              <a:rPr lang="en-US" smtClean="0"/>
              <a:t>9/20/2011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7EC6B80-204E-4D80-B41C-D54FD823A2F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04850B7-B6AF-4CE8-8392-69B1209EF411}" type="datetimeFigureOut">
              <a:rPr lang="en-US" smtClean="0"/>
              <a:t>9/20/2011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04850B7-B6AF-4CE8-8392-69B1209EF411}" type="datetimeFigureOut">
              <a:rPr lang="en-US" smtClean="0"/>
              <a:t>9/20/2011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7EC6B80-204E-4D80-B41C-D54FD823A2F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richard.harshman@nist.gov" TargetMode="External"/><Relationship Id="rId2" Type="http://schemas.openxmlformats.org/officeDocument/2006/relationships/hyperlink" Target="http://www.nist.gov/owm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wmf"/><Relationship Id="rId4" Type="http://schemas.openxmlformats.org/officeDocument/2006/relationships/hyperlink" Target="mailto:tbutcher@nist.go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905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Tina </a:t>
            </a:r>
            <a:r>
              <a:rPr lang="en-US" dirty="0"/>
              <a:t>G. Butcher</a:t>
            </a:r>
          </a:p>
          <a:p>
            <a:endParaRPr lang="en-US" dirty="0"/>
          </a:p>
          <a:p>
            <a:r>
              <a:rPr lang="en-US" dirty="0" smtClean="0"/>
              <a:t>National </a:t>
            </a:r>
            <a:r>
              <a:rPr lang="en-US" dirty="0"/>
              <a:t>Institute of Standards &amp; Technology (NIST)</a:t>
            </a:r>
          </a:p>
          <a:p>
            <a:r>
              <a:rPr lang="en-US" dirty="0"/>
              <a:t>Weights </a:t>
            </a:r>
            <a:r>
              <a:rPr lang="en-US" dirty="0" smtClean="0"/>
              <a:t>&amp; Measures </a:t>
            </a:r>
            <a:r>
              <a:rPr lang="en-US" dirty="0"/>
              <a:t>Division (WMD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/>
              <a:t>September 2011</a:t>
            </a:r>
          </a:p>
          <a:p>
            <a:r>
              <a:rPr lang="en-US" dirty="0"/>
              <a:t>Talking Freight Seminar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Developing </a:t>
            </a:r>
            <a:r>
              <a:rPr lang="en-US" dirty="0" smtClean="0"/>
              <a:t>a Code for</a:t>
            </a:r>
            <a:br>
              <a:rPr lang="en-US" dirty="0" smtClean="0"/>
            </a:br>
            <a:r>
              <a:rPr lang="en-US" dirty="0" smtClean="0"/>
              <a:t>Weigh-in-Motion (WIM)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48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HB-44 Organization – Code 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Section 1. - </a:t>
            </a:r>
            <a:r>
              <a:rPr lang="en-US" sz="2800" b="1" u="sng" dirty="0"/>
              <a:t>1.10. General Code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One code applicable </a:t>
            </a:r>
            <a:r>
              <a:rPr lang="en-US" sz="2400" dirty="0"/>
              <a:t>to all devices</a:t>
            </a:r>
          </a:p>
          <a:p>
            <a:pPr>
              <a:lnSpc>
                <a:spcPct val="160000"/>
              </a:lnSpc>
            </a:pPr>
            <a:r>
              <a:rPr lang="en-US" sz="2800" dirty="0"/>
              <a:t>Section 2. - </a:t>
            </a:r>
            <a:r>
              <a:rPr lang="en-US" sz="2800" b="1" u="sng" dirty="0"/>
              <a:t>Codes 2.20.-2.24.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(5) device codes applicable to weighing devices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Section 3. - </a:t>
            </a:r>
            <a:r>
              <a:rPr lang="en-US" sz="2800" b="1" u="sng" dirty="0"/>
              <a:t>Codes 3.30.-3.38.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(9) device codes applicable to measuring devices 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Section 4. - </a:t>
            </a:r>
            <a:r>
              <a:rPr lang="en-US" sz="2800" b="1" u="sng" dirty="0"/>
              <a:t>Codes 4.40.-4.46.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(7) device codes applicable to capacity measures</a:t>
            </a:r>
          </a:p>
          <a:p>
            <a:pPr>
              <a:lnSpc>
                <a:spcPct val="170000"/>
              </a:lnSpc>
            </a:pPr>
            <a:r>
              <a:rPr lang="en-US" sz="2800" dirty="0"/>
              <a:t>Section 5. – </a:t>
            </a:r>
            <a:r>
              <a:rPr lang="en-US" sz="2800" b="1" u="sng" dirty="0"/>
              <a:t>Codes 5.50.-5.58.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(9) device codes applicable to other types of devices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04800" y="2286000"/>
            <a:ext cx="7543800" cy="914400"/>
          </a:xfrm>
          <a:prstGeom prst="round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236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HB-44 Organization - Paragraph Designations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3000" dirty="0" smtClean="0"/>
              <a:t>Within each Code, requirements are grouped together in </a:t>
            </a:r>
            <a:r>
              <a:rPr lang="en-US" sz="3000" b="1" dirty="0" smtClean="0"/>
              <a:t>“Sections”</a:t>
            </a:r>
            <a:endParaRPr lang="en-US" sz="3000" dirty="0" smtClean="0"/>
          </a:p>
          <a:p>
            <a:pPr>
              <a:lnSpc>
                <a:spcPct val="90000"/>
              </a:lnSpc>
            </a:pPr>
            <a:endParaRPr lang="en-US" sz="3000" dirty="0" smtClean="0"/>
          </a:p>
          <a:p>
            <a:pPr lvl="1">
              <a:lnSpc>
                <a:spcPct val="90000"/>
              </a:lnSpc>
            </a:pPr>
            <a:r>
              <a:rPr lang="en-US" sz="2500" b="1" dirty="0" smtClean="0"/>
              <a:t>A – </a:t>
            </a:r>
            <a:r>
              <a:rPr lang="en-US" sz="2500" b="1" u="sng" dirty="0" smtClean="0"/>
              <a:t>Application</a:t>
            </a:r>
          </a:p>
          <a:p>
            <a:pPr lvl="2">
              <a:lnSpc>
                <a:spcPct val="90000"/>
              </a:lnSpc>
            </a:pPr>
            <a:r>
              <a:rPr lang="en-US" sz="2300" dirty="0"/>
              <a:t>S</a:t>
            </a:r>
            <a:r>
              <a:rPr lang="en-US" sz="2300" dirty="0" smtClean="0"/>
              <a:t>pecifies the type of devices to which the code applies and to which it does not apply</a:t>
            </a:r>
          </a:p>
          <a:p>
            <a:pPr lvl="2">
              <a:lnSpc>
                <a:spcPct val="90000"/>
              </a:lnSpc>
            </a:pPr>
            <a:endParaRPr lang="en-US" sz="2300" dirty="0" smtClean="0"/>
          </a:p>
          <a:p>
            <a:pPr lvl="1">
              <a:lnSpc>
                <a:spcPct val="90000"/>
              </a:lnSpc>
            </a:pPr>
            <a:r>
              <a:rPr lang="en-US" sz="2500" b="1" dirty="0" smtClean="0"/>
              <a:t>S – </a:t>
            </a:r>
            <a:r>
              <a:rPr lang="en-US" sz="2500" b="1" u="sng" dirty="0" smtClean="0"/>
              <a:t>Specifications</a:t>
            </a:r>
          </a:p>
          <a:p>
            <a:pPr lvl="2">
              <a:lnSpc>
                <a:spcPct val="90000"/>
              </a:lnSpc>
            </a:pPr>
            <a:r>
              <a:rPr lang="en-US" sz="2300" dirty="0" smtClean="0"/>
              <a:t>Relates to the design of the equipment</a:t>
            </a:r>
          </a:p>
          <a:p>
            <a:pPr lvl="2">
              <a:lnSpc>
                <a:spcPct val="90000"/>
              </a:lnSpc>
            </a:pPr>
            <a:r>
              <a:rPr lang="en-US" sz="2300" dirty="0" smtClean="0"/>
              <a:t>Directed particularly to the manufacturer of the device</a:t>
            </a:r>
          </a:p>
          <a:p>
            <a:pPr lvl="2">
              <a:lnSpc>
                <a:spcPct val="90000"/>
              </a:lnSpc>
            </a:pPr>
            <a:endParaRPr lang="en-US" sz="2300" dirty="0" smtClean="0"/>
          </a:p>
          <a:p>
            <a:pPr lvl="1">
              <a:lnSpc>
                <a:spcPct val="90000"/>
              </a:lnSpc>
            </a:pPr>
            <a:r>
              <a:rPr lang="en-US" sz="2500" b="1" dirty="0" smtClean="0"/>
              <a:t>N – </a:t>
            </a:r>
            <a:r>
              <a:rPr lang="en-US" sz="2500" b="1" u="sng" dirty="0" smtClean="0"/>
              <a:t>Notes</a:t>
            </a:r>
          </a:p>
          <a:p>
            <a:pPr lvl="2">
              <a:lnSpc>
                <a:spcPct val="90000"/>
              </a:lnSpc>
            </a:pPr>
            <a:r>
              <a:rPr lang="en-US" sz="2300" dirty="0" smtClean="0"/>
              <a:t>Applies to the official testing of devices</a:t>
            </a:r>
          </a:p>
        </p:txBody>
      </p:sp>
    </p:spTree>
    <p:extLst>
      <p:ext uri="{BB962C8B-B14F-4D97-AF65-F5344CB8AC3E}">
        <p14:creationId xmlns:p14="http://schemas.microsoft.com/office/powerpoint/2010/main" val="286147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HB-44 </a:t>
            </a:r>
            <a:r>
              <a:rPr lang="en-US" dirty="0" smtClean="0"/>
              <a:t>Organization Para. Designations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Additional </a:t>
            </a:r>
            <a:r>
              <a:rPr lang="en-US" b="1" dirty="0"/>
              <a:t>Sections</a:t>
            </a:r>
            <a:r>
              <a:rPr lang="en-US" dirty="0"/>
              <a:t> within Codes:</a:t>
            </a:r>
            <a:endParaRPr lang="en-US" b="1" dirty="0"/>
          </a:p>
          <a:p>
            <a:pPr lvl="1">
              <a:lnSpc>
                <a:spcPct val="90000"/>
              </a:lnSpc>
            </a:pPr>
            <a:endParaRPr lang="en-US" sz="2500" b="1" dirty="0" smtClean="0"/>
          </a:p>
          <a:p>
            <a:pPr lvl="1">
              <a:lnSpc>
                <a:spcPct val="90000"/>
              </a:lnSpc>
            </a:pPr>
            <a:r>
              <a:rPr lang="en-US" sz="2500" b="1" dirty="0" smtClean="0"/>
              <a:t>T </a:t>
            </a:r>
            <a:r>
              <a:rPr lang="en-US" sz="2500" b="1" dirty="0"/>
              <a:t>– </a:t>
            </a:r>
            <a:r>
              <a:rPr lang="en-US" sz="2500" b="1" u="sng" dirty="0"/>
              <a:t>Tolerances</a:t>
            </a:r>
          </a:p>
          <a:p>
            <a:pPr lvl="2">
              <a:lnSpc>
                <a:spcPct val="90000"/>
              </a:lnSpc>
            </a:pPr>
            <a:r>
              <a:rPr lang="en-US" sz="2300" dirty="0" smtClean="0"/>
              <a:t>Fix </a:t>
            </a:r>
            <a:r>
              <a:rPr lang="en-US" sz="2300" dirty="0"/>
              <a:t>the limits of allowable error or departure from true performance </a:t>
            </a:r>
            <a:r>
              <a:rPr lang="en-US" sz="2300" dirty="0" smtClean="0"/>
              <a:t>value</a:t>
            </a:r>
          </a:p>
          <a:p>
            <a:pPr lvl="2">
              <a:lnSpc>
                <a:spcPct val="90000"/>
              </a:lnSpc>
            </a:pPr>
            <a:endParaRPr lang="en-US" sz="2300" dirty="0"/>
          </a:p>
          <a:p>
            <a:pPr lvl="1">
              <a:lnSpc>
                <a:spcPct val="90000"/>
              </a:lnSpc>
            </a:pPr>
            <a:r>
              <a:rPr lang="en-US" sz="2500" b="1" dirty="0"/>
              <a:t>UR – </a:t>
            </a:r>
            <a:r>
              <a:rPr lang="en-US" sz="2500" b="1" u="sng" dirty="0"/>
              <a:t>Users Requirements</a:t>
            </a:r>
          </a:p>
          <a:p>
            <a:pPr lvl="2">
              <a:lnSpc>
                <a:spcPct val="90000"/>
              </a:lnSpc>
            </a:pPr>
            <a:r>
              <a:rPr lang="en-US" sz="2300" dirty="0" smtClean="0"/>
              <a:t>Apply </a:t>
            </a:r>
            <a:r>
              <a:rPr lang="en-US" sz="2300" dirty="0"/>
              <a:t>to selection, installation, use, and maintenance of </a:t>
            </a:r>
            <a:r>
              <a:rPr lang="en-US" sz="2300" dirty="0" smtClean="0"/>
              <a:t>devices</a:t>
            </a:r>
          </a:p>
          <a:p>
            <a:pPr lvl="2">
              <a:lnSpc>
                <a:spcPct val="90000"/>
              </a:lnSpc>
            </a:pPr>
            <a:r>
              <a:rPr lang="en-US" sz="2300" dirty="0"/>
              <a:t>D</a:t>
            </a:r>
            <a:r>
              <a:rPr lang="en-US" sz="2300" dirty="0" smtClean="0"/>
              <a:t>irected </a:t>
            </a:r>
            <a:r>
              <a:rPr lang="en-US" sz="2300" dirty="0"/>
              <a:t>particularly to the owner or operator </a:t>
            </a:r>
          </a:p>
        </p:txBody>
      </p:sp>
    </p:spTree>
    <p:extLst>
      <p:ext uri="{BB962C8B-B14F-4D97-AF65-F5344CB8AC3E}">
        <p14:creationId xmlns:p14="http://schemas.microsoft.com/office/powerpoint/2010/main" val="105296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FHWA WG Development of a WIM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First draft of a code (a “straw man”) has been developed and distributed</a:t>
            </a:r>
          </a:p>
          <a:p>
            <a:pPr lvl="1"/>
            <a:r>
              <a:rPr lang="en-US" dirty="0" smtClean="0"/>
              <a:t>Uses H44 format</a:t>
            </a:r>
          </a:p>
          <a:p>
            <a:endParaRPr lang="en-US" dirty="0" smtClean="0"/>
          </a:p>
          <a:p>
            <a:r>
              <a:rPr lang="en-US" dirty="0" smtClean="0"/>
              <a:t>Define </a:t>
            </a:r>
            <a:r>
              <a:rPr lang="en-US" dirty="0"/>
              <a:t>and agree upon the scope of the new code</a:t>
            </a:r>
          </a:p>
          <a:p>
            <a:pPr lvl="1">
              <a:tabLst>
                <a:tab pos="1257300" algn="l"/>
              </a:tabLst>
            </a:pPr>
            <a:r>
              <a:rPr lang="en-US" dirty="0"/>
              <a:t>A.	Application</a:t>
            </a:r>
          </a:p>
          <a:p>
            <a:pPr marL="274320" lvl="1" indent="0">
              <a:buNone/>
              <a:tabLst>
                <a:tab pos="1257300" algn="l"/>
              </a:tabLst>
            </a:pPr>
            <a:endParaRPr lang="en-US" dirty="0"/>
          </a:p>
          <a:p>
            <a:r>
              <a:rPr lang="en-US" dirty="0"/>
              <a:t>Develop requirements for each of the remaining code sections:</a:t>
            </a:r>
          </a:p>
          <a:p>
            <a:pPr lvl="1">
              <a:tabLst>
                <a:tab pos="1257300" algn="l"/>
              </a:tabLst>
            </a:pPr>
            <a:r>
              <a:rPr lang="en-US" dirty="0"/>
              <a:t>S.	Specifications</a:t>
            </a:r>
          </a:p>
          <a:p>
            <a:pPr lvl="1">
              <a:tabLst>
                <a:tab pos="1257300" algn="l"/>
              </a:tabLst>
            </a:pPr>
            <a:r>
              <a:rPr lang="en-US" dirty="0"/>
              <a:t>N.	Notes</a:t>
            </a:r>
          </a:p>
          <a:p>
            <a:pPr lvl="1">
              <a:tabLst>
                <a:tab pos="1257300" algn="l"/>
              </a:tabLst>
            </a:pPr>
            <a:r>
              <a:rPr lang="en-US" dirty="0"/>
              <a:t>T.	Tolerances</a:t>
            </a:r>
          </a:p>
          <a:p>
            <a:pPr lvl="1">
              <a:tabLst>
                <a:tab pos="1257300" algn="l"/>
              </a:tabLst>
            </a:pPr>
            <a:r>
              <a:rPr lang="en-US" dirty="0"/>
              <a:t>UR.	User Requirements</a:t>
            </a:r>
          </a:p>
          <a:p>
            <a:endParaRPr lang="en-US" dirty="0" smtClean="0"/>
          </a:p>
          <a:p>
            <a:r>
              <a:rPr lang="en-US" dirty="0" smtClean="0"/>
              <a:t>Refine code through an iterative process:</a:t>
            </a:r>
          </a:p>
          <a:p>
            <a:pPr lvl="1"/>
            <a:r>
              <a:rPr lang="en-US" sz="2000" dirty="0"/>
              <a:t>Build upon current state-of-knowledge in existing WIM scale system </a:t>
            </a:r>
            <a:r>
              <a:rPr lang="en-US" sz="2000" dirty="0" smtClean="0"/>
              <a:t>standards</a:t>
            </a:r>
          </a:p>
          <a:p>
            <a:pPr lvl="2"/>
            <a:r>
              <a:rPr lang="en-US" sz="1800" dirty="0" smtClean="0"/>
              <a:t>ASTM </a:t>
            </a:r>
            <a:r>
              <a:rPr lang="en-US" sz="1800" dirty="0"/>
              <a:t>1318-09 is anticipated to be particularly </a:t>
            </a:r>
            <a:r>
              <a:rPr lang="en-US" sz="1800" dirty="0" smtClean="0"/>
              <a:t>useful</a:t>
            </a:r>
            <a:endParaRPr lang="en-US" sz="1800" dirty="0"/>
          </a:p>
          <a:p>
            <a:pPr lvl="2"/>
            <a:r>
              <a:rPr lang="en-US" dirty="0"/>
              <a:t>Be consistent with NIST Handbook 44 format and content requirements</a:t>
            </a:r>
          </a:p>
          <a:p>
            <a:pPr lvl="1"/>
            <a:r>
              <a:rPr lang="en-US" dirty="0" smtClean="0"/>
              <a:t>Obtain </a:t>
            </a:r>
            <a:r>
              <a:rPr lang="en-US" dirty="0"/>
              <a:t>input from stakeholders</a:t>
            </a:r>
          </a:p>
          <a:p>
            <a:pPr lvl="1"/>
            <a:r>
              <a:rPr lang="en-US" dirty="0" smtClean="0"/>
              <a:t>Discuss the issues and input received</a:t>
            </a:r>
          </a:p>
          <a:p>
            <a:pPr lvl="1"/>
            <a:r>
              <a:rPr lang="en-US" dirty="0" smtClean="0"/>
              <a:t>Modify draft as needed</a:t>
            </a:r>
            <a:endParaRPr lang="en-US" dirty="0"/>
          </a:p>
          <a:p>
            <a:pPr lvl="1"/>
            <a:r>
              <a:rPr lang="en-US" dirty="0"/>
              <a:t>Achieve consensus </a:t>
            </a:r>
          </a:p>
        </p:txBody>
      </p:sp>
    </p:spTree>
    <p:extLst>
      <p:ext uri="{BB962C8B-B14F-4D97-AF65-F5344CB8AC3E}">
        <p14:creationId xmlns:p14="http://schemas.microsoft.com/office/powerpoint/2010/main" val="392167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Proposing Adoption into NIST HB-44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Submit a final draft code to the NCWM to consider for </a:t>
            </a:r>
            <a:r>
              <a:rPr lang="en-US" dirty="0" smtClean="0"/>
              <a:t>inclusion </a:t>
            </a:r>
            <a:r>
              <a:rPr lang="en-US" dirty="0"/>
              <a:t>in NIST </a:t>
            </a:r>
            <a:r>
              <a:rPr lang="en-US" dirty="0" smtClean="0"/>
              <a:t>HB-44</a:t>
            </a:r>
          </a:p>
          <a:p>
            <a:r>
              <a:rPr lang="en-US" dirty="0" smtClean="0"/>
              <a:t>Established process</a:t>
            </a:r>
          </a:p>
          <a:p>
            <a:pPr lvl="1"/>
            <a:r>
              <a:rPr lang="en-US" dirty="0" smtClean="0"/>
              <a:t>Proposal supported by at least one regional weights and measures association is advanced to the national level</a:t>
            </a:r>
          </a:p>
          <a:p>
            <a:r>
              <a:rPr lang="en-US" dirty="0" smtClean="0"/>
              <a:t>NCWM Specifications &amp; Tolerances Committee (S&amp;T) reviews and makes recommendations</a:t>
            </a:r>
          </a:p>
          <a:p>
            <a:pPr lvl="1"/>
            <a:r>
              <a:rPr lang="en-US" dirty="0" smtClean="0"/>
              <a:t>Developing, Information, Voting, Withdrawn</a:t>
            </a:r>
          </a:p>
          <a:p>
            <a:pPr lvl="1"/>
            <a:r>
              <a:rPr lang="en-US" dirty="0" smtClean="0"/>
              <a:t>Input received through open hearings and in writing</a:t>
            </a:r>
          </a:p>
          <a:p>
            <a:r>
              <a:rPr lang="en-US" sz="2800" dirty="0" smtClean="0"/>
              <a:t>S&amp;T currently includes “Developing Item” on WIM Work Group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31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NIST publishes NIST HB-44 to promote uniformity</a:t>
            </a:r>
          </a:p>
          <a:p>
            <a:pPr lvl="1"/>
            <a:r>
              <a:rPr lang="en-US" sz="1800" dirty="0" smtClean="0"/>
              <a:t>Widely adopted for commercial weights and measures</a:t>
            </a:r>
          </a:p>
          <a:p>
            <a:pPr lvl="1"/>
            <a:r>
              <a:rPr lang="en-US" sz="1800" dirty="0" smtClean="0"/>
              <a:t>Some highway weight enforcement agencies also adopt</a:t>
            </a:r>
          </a:p>
          <a:p>
            <a:r>
              <a:rPr lang="en-US" sz="2000" dirty="0" smtClean="0"/>
              <a:t>FHWA established a Work Group to develop a Code for WIM scale systems used for screening purposes in highway weight enforcement</a:t>
            </a:r>
          </a:p>
          <a:p>
            <a:pPr lvl="1"/>
            <a:r>
              <a:rPr lang="en-US" sz="1800" dirty="0" smtClean="0"/>
              <a:t>Ultimate goal is adoption into NIST HB-44</a:t>
            </a:r>
          </a:p>
          <a:p>
            <a:r>
              <a:rPr lang="en-US" sz="2000" dirty="0" smtClean="0"/>
              <a:t>Actively seek input from stakeholders in the WIM community</a:t>
            </a:r>
          </a:p>
          <a:p>
            <a:pPr lvl="2"/>
            <a:r>
              <a:rPr lang="en-US" sz="1600" dirty="0" smtClean="0"/>
              <a:t>Regulatory officials</a:t>
            </a:r>
          </a:p>
          <a:p>
            <a:pPr lvl="2"/>
            <a:r>
              <a:rPr lang="en-US" sz="1600" dirty="0" smtClean="0"/>
              <a:t>Manufacturers</a:t>
            </a:r>
          </a:p>
          <a:p>
            <a:pPr lvl="2"/>
            <a:r>
              <a:rPr lang="en-US" sz="1600" dirty="0" smtClean="0"/>
              <a:t>Device users</a:t>
            </a:r>
          </a:p>
          <a:p>
            <a:pPr lvl="2"/>
            <a:r>
              <a:rPr lang="en-US" sz="1600" dirty="0" smtClean="0"/>
              <a:t>Others</a:t>
            </a:r>
          </a:p>
          <a:p>
            <a:r>
              <a:rPr lang="en-US" sz="2000" dirty="0" smtClean="0"/>
              <a:t>Final draft code will be submitted to NCWM for consideration</a:t>
            </a:r>
          </a:p>
          <a:p>
            <a:pPr lvl="1"/>
            <a:r>
              <a:rPr lang="en-US" sz="1800" dirty="0" smtClean="0"/>
              <a:t>Additional opportunity for review and comment</a:t>
            </a:r>
          </a:p>
        </p:txBody>
      </p:sp>
    </p:spTree>
    <p:extLst>
      <p:ext uri="{BB962C8B-B14F-4D97-AF65-F5344CB8AC3E}">
        <p14:creationId xmlns:p14="http://schemas.microsoft.com/office/powerpoint/2010/main" val="116788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 Narrow" pitchFamily="34" charset="0"/>
              </a:rPr>
              <a:t>NIST</a:t>
            </a:r>
            <a:r>
              <a:rPr lang="en-US" sz="2400" dirty="0">
                <a:latin typeface="Arial Narrow" pitchFamily="34" charset="0"/>
              </a:rPr>
              <a:t>, Weights &amp; Measures Division (WMD)</a:t>
            </a:r>
          </a:p>
          <a:p>
            <a:pPr marL="0" indent="0">
              <a:buNone/>
            </a:pPr>
            <a:r>
              <a:rPr lang="en-US" sz="2400" dirty="0">
                <a:latin typeface="Arial Narrow" pitchFamily="34" charset="0"/>
              </a:rPr>
              <a:t>100 Bureau Drive – Stop 2600</a:t>
            </a:r>
          </a:p>
          <a:p>
            <a:pPr marL="0" indent="0">
              <a:buNone/>
            </a:pPr>
            <a:r>
              <a:rPr lang="en-US" sz="2400" dirty="0">
                <a:latin typeface="Arial Narrow" pitchFamily="34" charset="0"/>
              </a:rPr>
              <a:t>Gaithersburg, MD 20899-2600</a:t>
            </a:r>
          </a:p>
          <a:p>
            <a:pPr marL="0" indent="0">
              <a:buNone/>
            </a:pPr>
            <a:r>
              <a:rPr lang="en-US" sz="2400" dirty="0">
                <a:latin typeface="Arial Narrow" pitchFamily="34" charset="0"/>
              </a:rPr>
              <a:t>Fax:	301-975-8091</a:t>
            </a:r>
          </a:p>
          <a:p>
            <a:pPr marL="0" indent="0">
              <a:buNone/>
            </a:pPr>
            <a:endParaRPr lang="en-US" sz="2400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 Narrow" pitchFamily="34" charset="0"/>
              </a:rPr>
              <a:t>NIST WMD Web Site:</a:t>
            </a:r>
          </a:p>
          <a:p>
            <a:pPr marL="0" indent="0">
              <a:buNone/>
            </a:pPr>
            <a:r>
              <a:rPr lang="en-US" sz="3200" dirty="0" smtClean="0">
                <a:latin typeface="Arial Narrow" pitchFamily="34" charset="0"/>
              </a:rPr>
              <a:t>	</a:t>
            </a:r>
            <a:r>
              <a:rPr lang="en-US" sz="2400" dirty="0" smtClean="0">
                <a:latin typeface="Arial Narrow" pitchFamily="34" charset="0"/>
                <a:hlinkClick r:id="rId2"/>
              </a:rPr>
              <a:t>www.nist.gov/owm</a:t>
            </a:r>
            <a:endParaRPr lang="en-US" sz="2000" dirty="0">
              <a:latin typeface="Arial Narrow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  <a:tabLst>
                <a:tab pos="1146175" algn="l"/>
              </a:tabLst>
            </a:pPr>
            <a:endParaRPr lang="en-US" sz="2000" b="1" dirty="0" smtClean="0">
              <a:latin typeface="Arial Narrow" pitchFamily="34" charset="0"/>
            </a:endParaRPr>
          </a:p>
          <a:p>
            <a:pPr marL="0" indent="0">
              <a:buNone/>
              <a:tabLst>
                <a:tab pos="1146175" algn="l"/>
              </a:tabLst>
            </a:pPr>
            <a:r>
              <a:rPr lang="en-US" sz="2000" b="1" dirty="0" smtClean="0">
                <a:latin typeface="Arial Narrow" pitchFamily="34" charset="0"/>
              </a:rPr>
              <a:t>Rick Harshman (primary NIST contact)</a:t>
            </a:r>
            <a:endParaRPr lang="en-US" sz="2000" b="1" dirty="0">
              <a:latin typeface="Arial Narrow" pitchFamily="34" charset="0"/>
            </a:endParaRPr>
          </a:p>
          <a:p>
            <a:pPr marL="0" indent="0">
              <a:buNone/>
              <a:tabLst>
                <a:tab pos="342900" algn="l"/>
                <a:tab pos="1143000" algn="l"/>
              </a:tabLst>
            </a:pPr>
            <a:r>
              <a:rPr lang="en-US" sz="2000" dirty="0" smtClean="0">
                <a:latin typeface="Arial Narrow" pitchFamily="34" charset="0"/>
              </a:rPr>
              <a:t>	E-mail:	</a:t>
            </a:r>
            <a:r>
              <a:rPr lang="en-US" sz="2000" dirty="0" smtClean="0">
                <a:latin typeface="Arial Narrow" pitchFamily="34" charset="0"/>
                <a:hlinkClick r:id="rId3"/>
              </a:rPr>
              <a:t>richard.harshman@nist.gov</a:t>
            </a:r>
            <a:endParaRPr lang="en-US" sz="2000" dirty="0">
              <a:latin typeface="Arial Narrow" pitchFamily="34" charset="0"/>
            </a:endParaRPr>
          </a:p>
          <a:p>
            <a:pPr marL="0" indent="0">
              <a:buNone/>
              <a:tabLst>
                <a:tab pos="342900" algn="l"/>
              </a:tabLst>
            </a:pPr>
            <a:r>
              <a:rPr lang="en-US" sz="2000" dirty="0">
                <a:latin typeface="Arial Narrow" pitchFamily="34" charset="0"/>
              </a:rPr>
              <a:t>	Tel:	</a:t>
            </a:r>
            <a:r>
              <a:rPr lang="en-US" sz="2000" dirty="0" smtClean="0">
                <a:latin typeface="Arial Narrow" pitchFamily="34" charset="0"/>
              </a:rPr>
              <a:t>301-975-8107</a:t>
            </a:r>
          </a:p>
          <a:p>
            <a:pPr marL="0" indent="0">
              <a:buNone/>
              <a:tabLst>
                <a:tab pos="342900" algn="l"/>
              </a:tabLst>
            </a:pPr>
            <a:endParaRPr lang="en-US" sz="2000" dirty="0">
              <a:latin typeface="Arial Narrow" pitchFamily="34" charset="0"/>
            </a:endParaRPr>
          </a:p>
          <a:p>
            <a:pPr marL="0" indent="0">
              <a:buNone/>
              <a:tabLst>
                <a:tab pos="1146175" algn="l"/>
              </a:tabLst>
            </a:pPr>
            <a:r>
              <a:rPr lang="en-US" sz="2000" b="1" dirty="0">
                <a:latin typeface="Arial Narrow" pitchFamily="34" charset="0"/>
              </a:rPr>
              <a:t>Tina G. Butcher</a:t>
            </a:r>
          </a:p>
          <a:p>
            <a:pPr marL="0" indent="0">
              <a:buNone/>
              <a:tabLst>
                <a:tab pos="342900" algn="l"/>
                <a:tab pos="1143000" algn="l"/>
              </a:tabLst>
            </a:pPr>
            <a:r>
              <a:rPr lang="en-US" sz="2000" dirty="0">
                <a:latin typeface="Arial Narrow" pitchFamily="34" charset="0"/>
              </a:rPr>
              <a:t>	E-mail:	</a:t>
            </a:r>
            <a:r>
              <a:rPr lang="en-US" sz="2000" dirty="0">
                <a:latin typeface="Arial Narrow" pitchFamily="34" charset="0"/>
                <a:hlinkClick r:id="rId4"/>
              </a:rPr>
              <a:t>tbutcher@nist.gov</a:t>
            </a:r>
            <a:endParaRPr lang="en-US" sz="2000" dirty="0">
              <a:latin typeface="Arial Narrow" pitchFamily="34" charset="0"/>
            </a:endParaRPr>
          </a:p>
          <a:p>
            <a:pPr marL="0" indent="0">
              <a:buNone/>
              <a:tabLst>
                <a:tab pos="342900" algn="l"/>
              </a:tabLst>
            </a:pPr>
            <a:r>
              <a:rPr lang="en-US" sz="2000" dirty="0">
                <a:latin typeface="Arial Narrow" pitchFamily="34" charset="0"/>
              </a:rPr>
              <a:t>	Tel:	</a:t>
            </a:r>
            <a:r>
              <a:rPr lang="en-US" sz="2000" dirty="0" smtClean="0">
                <a:latin typeface="Arial Narrow" pitchFamily="34" charset="0"/>
              </a:rPr>
              <a:t>301-975-2196</a:t>
            </a:r>
            <a:endParaRPr lang="en-US" sz="2000" dirty="0">
              <a:latin typeface="Arial Narrow" pitchFamily="34" charset="0"/>
            </a:endParaRPr>
          </a:p>
        </p:txBody>
      </p:sp>
      <p:pic>
        <p:nvPicPr>
          <p:cNvPr id="7" name="Picture 4" descr="j00787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22392" y="4191000"/>
            <a:ext cx="985835" cy="23898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8914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Federal Highway Administration (FHWA) WIM Work Group (WG) Objective</a:t>
            </a:r>
          </a:p>
          <a:p>
            <a:r>
              <a:rPr lang="en-US" dirty="0" smtClean="0"/>
              <a:t>About NIST</a:t>
            </a:r>
          </a:p>
          <a:p>
            <a:r>
              <a:rPr lang="en-US" dirty="0" smtClean="0"/>
              <a:t>NIST Handbook 44 (HB-44)</a:t>
            </a:r>
          </a:p>
          <a:p>
            <a:pPr lvl="1"/>
            <a:r>
              <a:rPr lang="en-US" dirty="0" smtClean="0"/>
              <a:t>Purpose</a:t>
            </a:r>
          </a:p>
          <a:p>
            <a:pPr lvl="1"/>
            <a:r>
              <a:rPr lang="en-US" dirty="0" smtClean="0"/>
              <a:t>Scope</a:t>
            </a:r>
          </a:p>
          <a:p>
            <a:pPr lvl="1"/>
            <a:r>
              <a:rPr lang="en-US" dirty="0" smtClean="0"/>
              <a:t>Adoption</a:t>
            </a:r>
          </a:p>
          <a:p>
            <a:pPr lvl="1"/>
            <a:r>
              <a:rPr lang="en-US" dirty="0" smtClean="0"/>
              <a:t>Organization</a:t>
            </a:r>
          </a:p>
          <a:p>
            <a:r>
              <a:rPr lang="en-US" dirty="0" smtClean="0"/>
              <a:t>WG Development of a Draft WIM Code</a:t>
            </a:r>
          </a:p>
          <a:p>
            <a:r>
              <a:rPr lang="en-US" dirty="0" smtClean="0"/>
              <a:t>Proposing Adoption into NIST HB-44</a:t>
            </a:r>
          </a:p>
          <a:p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1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FHWA WIM </a:t>
            </a:r>
            <a:r>
              <a:rPr lang="en-US" dirty="0" smtClean="0"/>
              <a:t>WG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Develop </a:t>
            </a:r>
            <a:r>
              <a:rPr lang="en-US" dirty="0"/>
              <a:t>a new draft </a:t>
            </a:r>
            <a:r>
              <a:rPr lang="en-US" dirty="0" smtClean="0"/>
              <a:t>WIM scale systems code </a:t>
            </a:r>
            <a:r>
              <a:rPr lang="en-US" dirty="0"/>
              <a:t>(standard) </a:t>
            </a:r>
            <a:r>
              <a:rPr lang="en-US" dirty="0" smtClean="0"/>
              <a:t>to </a:t>
            </a:r>
            <a:r>
              <a:rPr lang="en-US" dirty="0"/>
              <a:t>apply to WIM scale systems that are used to </a:t>
            </a:r>
            <a:r>
              <a:rPr lang="en-US" dirty="0" smtClean="0"/>
              <a:t>preselect (or </a:t>
            </a:r>
            <a:r>
              <a:rPr lang="en-US" dirty="0"/>
              <a:t>screen) commercial vehicles for possible overweight </a:t>
            </a:r>
            <a:r>
              <a:rPr lang="en-US" dirty="0" smtClean="0"/>
              <a:t>violations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Intended for </a:t>
            </a:r>
            <a:r>
              <a:rPr lang="en-US" dirty="0"/>
              <a:t>possible </a:t>
            </a:r>
            <a:r>
              <a:rPr lang="en-US" dirty="0" smtClean="0"/>
              <a:t>inclusion </a:t>
            </a:r>
            <a:r>
              <a:rPr lang="en-US" dirty="0"/>
              <a:t>into NIST HB-44</a:t>
            </a:r>
          </a:p>
          <a:p>
            <a:pPr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09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</a:t>
            </a:r>
            <a:r>
              <a:rPr lang="en-US" dirty="0"/>
              <a:t>NIST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Non-regulatory agency of the U.S. Dept. of </a:t>
            </a:r>
            <a:r>
              <a:rPr lang="en-US" dirty="0" smtClean="0"/>
              <a:t>Commerce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dirty="0" smtClean="0"/>
              <a:t>Formerly National Bureau of Standards (NBS)</a:t>
            </a:r>
            <a:endParaRPr lang="en-US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cs typeface="Times New Roman" charset="0"/>
              </a:rPr>
              <a:t>WMD has a legal responsibility to promote uniform standards of weights and measures within the U.S. to facilitate commerce</a:t>
            </a:r>
            <a:r>
              <a:rPr lang="en-US" dirty="0"/>
              <a:t>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 smtClean="0"/>
              <a:t>Authorized to work in cooperation </a:t>
            </a:r>
            <a:r>
              <a:rPr lang="en-US" dirty="0"/>
              <a:t>with States and private sector to develop uniform laws, regulations, device requirements, and test procedures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Publishes </a:t>
            </a:r>
            <a:r>
              <a:rPr lang="en-US" dirty="0" smtClean="0"/>
              <a:t>NIST HB-44 annually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85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What </a:t>
            </a:r>
            <a:r>
              <a:rPr lang="en-US" sz="3600" dirty="0" smtClean="0"/>
              <a:t>is </a:t>
            </a:r>
            <a:r>
              <a:rPr lang="en-US" sz="3600" dirty="0"/>
              <a:t>NIST </a:t>
            </a:r>
            <a:r>
              <a:rPr lang="en-US" sz="3600" dirty="0" smtClean="0"/>
              <a:t>HB-44</a:t>
            </a:r>
            <a:r>
              <a:rPr lang="en-US" sz="3600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5870448" cy="45720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A comprehensive set of requirements for weighing and measuring devices used in commerce and law </a:t>
            </a:r>
            <a:r>
              <a:rPr lang="en-US" sz="2400" dirty="0" smtClean="0"/>
              <a:t>enforcement</a:t>
            </a:r>
          </a:p>
          <a:p>
            <a:pPr lvl="1"/>
            <a:r>
              <a:rPr lang="en-US" sz="1900" dirty="0"/>
              <a:t>To eliminate </a:t>
            </a:r>
            <a:r>
              <a:rPr lang="en-US" sz="1900" dirty="0" smtClean="0"/>
              <a:t>from commercial use weighing </a:t>
            </a:r>
            <a:r>
              <a:rPr lang="en-US" sz="1900" dirty="0"/>
              <a:t>and measuring devices that give inaccurate results or facilitate fraud</a:t>
            </a:r>
          </a:p>
          <a:p>
            <a:endParaRPr lang="en-US" sz="2400" dirty="0" smtClean="0"/>
          </a:p>
          <a:p>
            <a:r>
              <a:rPr lang="en-US" sz="2400" dirty="0" smtClean="0"/>
              <a:t>Published by NIST</a:t>
            </a:r>
          </a:p>
          <a:p>
            <a:pPr lvl="1"/>
            <a:r>
              <a:rPr lang="en-US" sz="1900" dirty="0"/>
              <a:t>Promote uniformity in weights and measures laws and regulations</a:t>
            </a:r>
          </a:p>
          <a:p>
            <a:pPr lvl="1"/>
            <a:r>
              <a:rPr lang="en-US" sz="1900" dirty="0" smtClean="0"/>
              <a:t>First </a:t>
            </a:r>
            <a:r>
              <a:rPr lang="en-US" sz="1900" dirty="0"/>
              <a:t>published in 1918  as “</a:t>
            </a:r>
            <a:r>
              <a:rPr lang="en-US" sz="1900" i="1" dirty="0"/>
              <a:t>NBS Misc. Publication Number 1</a:t>
            </a:r>
            <a:r>
              <a:rPr lang="en-US" sz="1900" i="1" dirty="0" smtClean="0"/>
              <a:t>”</a:t>
            </a:r>
          </a:p>
          <a:p>
            <a:pPr lvl="1"/>
            <a:r>
              <a:rPr lang="en-US" sz="1900" dirty="0" smtClean="0"/>
              <a:t>Published  </a:t>
            </a:r>
            <a:r>
              <a:rPr lang="en-US" sz="1900" dirty="0"/>
              <a:t>in 1949 for the first time as </a:t>
            </a:r>
            <a:r>
              <a:rPr lang="en-US" sz="1900" i="1" dirty="0" smtClean="0"/>
              <a:t>“NBS </a:t>
            </a:r>
            <a:r>
              <a:rPr lang="en-US" sz="1900" i="1" dirty="0"/>
              <a:t>Handbook </a:t>
            </a:r>
            <a:r>
              <a:rPr lang="en-US" sz="1900" i="1" dirty="0" smtClean="0"/>
              <a:t>44” </a:t>
            </a:r>
            <a:r>
              <a:rPr lang="en-US" sz="1900" dirty="0"/>
              <a:t>and periodically updated </a:t>
            </a:r>
            <a:r>
              <a:rPr lang="en-US" sz="1900" dirty="0" smtClean="0"/>
              <a:t>thereafter</a:t>
            </a:r>
          </a:p>
        </p:txBody>
      </p:sp>
      <p:pic>
        <p:nvPicPr>
          <p:cNvPr id="4" name="Picture 9" descr="HB-4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5763" y="1752600"/>
            <a:ext cx="2713437" cy="4191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2417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38200"/>
          </a:xfrm>
        </p:spPr>
        <p:txBody>
          <a:bodyPr>
            <a:noAutofit/>
          </a:bodyPr>
          <a:lstStyle/>
          <a:p>
            <a:r>
              <a:rPr lang="en-US" sz="2600" dirty="0" smtClean="0"/>
              <a:t>Scope of HB-44 –</a:t>
            </a:r>
            <a:br>
              <a:rPr lang="en-US" sz="2600" dirty="0" smtClean="0"/>
            </a:br>
            <a:r>
              <a:rPr lang="en-US" sz="2600" dirty="0" smtClean="0"/>
              <a:t>General </a:t>
            </a:r>
            <a:r>
              <a:rPr lang="en-US" sz="2600" dirty="0"/>
              <a:t>Code G-A.1</a:t>
            </a:r>
            <a:r>
              <a:rPr lang="en-US" sz="2600" dirty="0" smtClean="0"/>
              <a:t>. Application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Devices Used in “Commercial” Service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Used to buy or sell commodities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Used to determine a charge </a:t>
            </a:r>
            <a:r>
              <a:rPr lang="en-US" sz="2400" dirty="0"/>
              <a:t>for services rendered based upon weight or measure</a:t>
            </a:r>
          </a:p>
          <a:p>
            <a:pPr>
              <a:lnSpc>
                <a:spcPct val="90000"/>
              </a:lnSpc>
            </a:pPr>
            <a:endParaRPr lang="en-US" sz="1600" dirty="0"/>
          </a:p>
          <a:p>
            <a:pPr>
              <a:lnSpc>
                <a:spcPct val="90000"/>
              </a:lnSpc>
            </a:pPr>
            <a:r>
              <a:rPr lang="en-US" sz="2800" dirty="0"/>
              <a:t>Any Accessory to a Commercial Device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Cash Registers, Printers, Scanners, etc. </a:t>
            </a:r>
          </a:p>
          <a:p>
            <a:pPr>
              <a:lnSpc>
                <a:spcPct val="90000"/>
              </a:lnSpc>
            </a:pPr>
            <a:endParaRPr lang="en-US" sz="1600" dirty="0"/>
          </a:p>
          <a:p>
            <a:pPr>
              <a:lnSpc>
                <a:spcPct val="90000"/>
              </a:lnSpc>
            </a:pPr>
            <a:r>
              <a:rPr lang="en-US" sz="2800" dirty="0"/>
              <a:t>Devices Used in Law Enforcement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Wheel-load weighers, axle-load scales, single and multi-platform vehicle scale systems, etc</a:t>
            </a:r>
            <a:r>
              <a:rPr lang="en-US" sz="2400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07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NIST </a:t>
            </a:r>
            <a:r>
              <a:rPr lang="en-US" sz="3600" dirty="0" smtClean="0"/>
              <a:t>HB-44 Requirements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>
              <a:spcAft>
                <a:spcPts val="600"/>
              </a:spcAft>
            </a:pPr>
            <a:r>
              <a:rPr lang="en-US" dirty="0"/>
              <a:t>Are </a:t>
            </a:r>
            <a:r>
              <a:rPr lang="en-US" u="sng" dirty="0"/>
              <a:t>not</a:t>
            </a:r>
            <a:r>
              <a:rPr lang="en-US" dirty="0"/>
              <a:t> federal </a:t>
            </a:r>
            <a:r>
              <a:rPr lang="en-US" dirty="0" smtClean="0"/>
              <a:t>requirements</a:t>
            </a:r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r>
              <a:rPr lang="en-US" dirty="0"/>
              <a:t>Have no legal status unless they are adopted into the laws and regulations of a State, local jurisdiction, or Federal </a:t>
            </a:r>
            <a:r>
              <a:rPr lang="en-US" dirty="0" smtClean="0"/>
              <a:t>agency</a:t>
            </a:r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r>
              <a:rPr lang="en-US" dirty="0" smtClean="0"/>
              <a:t>Based upon proposals developed through and adopted by the National Conference on Weights and Measures (NCWM)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Composed of regulatory officials, device manufacturers, equipment users, and other interested parties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Only regulatory officials vote on proposals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Any member can provide input and comment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1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Adoption of </a:t>
            </a:r>
            <a:r>
              <a:rPr lang="en-US" dirty="0" smtClean="0"/>
              <a:t>HB-44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Most states adopt by reference through their Weights and Measures Law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NIST Handbook 130, Section </a:t>
            </a:r>
            <a:r>
              <a:rPr lang="en-US" dirty="0" smtClean="0"/>
              <a:t>4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Some states adopt an earlier </a:t>
            </a:r>
            <a:r>
              <a:rPr lang="en-US" dirty="0" smtClean="0"/>
              <a:t>version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dirty="0" smtClean="0"/>
              <a:t>Some states incorporate into regulation</a:t>
            </a:r>
            <a:endParaRPr lang="en-US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 smtClean="0"/>
              <a:t>Some states also adopt by reference through their Transportation Law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 smtClean="0"/>
              <a:t>Adopted by </a:t>
            </a:r>
            <a:r>
              <a:rPr lang="en-US" u="sng" dirty="0" smtClean="0"/>
              <a:t>all States</a:t>
            </a:r>
            <a:r>
              <a:rPr lang="en-US" dirty="0"/>
              <a:t> </a:t>
            </a:r>
            <a:r>
              <a:rPr lang="en-US" dirty="0" smtClean="0"/>
              <a:t>for commercial weights and measures applications</a:t>
            </a:r>
          </a:p>
        </p:txBody>
      </p:sp>
    </p:spTree>
    <p:extLst>
      <p:ext uri="{BB962C8B-B14F-4D97-AF65-F5344CB8AC3E}">
        <p14:creationId xmlns:p14="http://schemas.microsoft.com/office/powerpoint/2010/main" val="257848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HB-44 Organization - </a:t>
            </a:r>
            <a:r>
              <a:rPr lang="en-US" sz="3600" dirty="0"/>
              <a:t>Overview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Introduction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General </a:t>
            </a:r>
            <a:r>
              <a:rPr lang="en-US" sz="2800" dirty="0" smtClean="0"/>
              <a:t>Code</a:t>
            </a:r>
          </a:p>
          <a:p>
            <a:pPr lvl="1">
              <a:lnSpc>
                <a:spcPct val="90000"/>
              </a:lnSpc>
            </a:pPr>
            <a:r>
              <a:rPr lang="en-US" sz="2300" dirty="0" smtClean="0"/>
              <a:t>applies to all devices</a:t>
            </a:r>
            <a:endParaRPr lang="en-US" sz="2300" dirty="0"/>
          </a:p>
          <a:p>
            <a:pPr>
              <a:lnSpc>
                <a:spcPct val="90000"/>
              </a:lnSpc>
            </a:pPr>
            <a:r>
              <a:rPr lang="en-US" sz="2800" dirty="0"/>
              <a:t>Specific </a:t>
            </a:r>
            <a:r>
              <a:rPr lang="en-US" sz="2800" dirty="0" smtClean="0"/>
              <a:t>Codes</a:t>
            </a:r>
          </a:p>
          <a:p>
            <a:pPr lvl="1">
              <a:lnSpc>
                <a:spcPct val="90000"/>
              </a:lnSpc>
            </a:pPr>
            <a:r>
              <a:rPr lang="en-US" sz="2300" dirty="0" smtClean="0"/>
              <a:t>applies to the same class or type of device</a:t>
            </a:r>
            <a:endParaRPr lang="en-US" sz="2300" dirty="0"/>
          </a:p>
          <a:p>
            <a:pPr>
              <a:lnSpc>
                <a:spcPct val="90000"/>
              </a:lnSpc>
            </a:pPr>
            <a:r>
              <a:rPr lang="en-US" sz="2800" dirty="0"/>
              <a:t>Appendices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Fundamental Considerations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Uniformity, Theory of Tolerances, Application of Tolerances, Testing Equipment, Inspection Considerations, Actions of Equipment, Rounding Rules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Units and Systems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Tables of Units of Measurement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Definitions</a:t>
            </a:r>
          </a:p>
        </p:txBody>
      </p:sp>
    </p:spTree>
    <p:extLst>
      <p:ext uri="{BB962C8B-B14F-4D97-AF65-F5344CB8AC3E}">
        <p14:creationId xmlns:p14="http://schemas.microsoft.com/office/powerpoint/2010/main" val="87511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1636</TotalTime>
  <Words>939</Words>
  <Application>Microsoft Office PowerPoint</Application>
  <PresentationFormat>On-screen Show (4:3)</PresentationFormat>
  <Paragraphs>166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Civic</vt:lpstr>
      <vt:lpstr>Developing a Code for Weigh-in-Motion (WIM) Systems</vt:lpstr>
      <vt:lpstr>Overview</vt:lpstr>
      <vt:lpstr>FHWA WIM WG Objective</vt:lpstr>
      <vt:lpstr>About NIST</vt:lpstr>
      <vt:lpstr>What is NIST HB-44?</vt:lpstr>
      <vt:lpstr>Scope of HB-44 – General Code G-A.1. Application</vt:lpstr>
      <vt:lpstr>NIST HB-44 Requirements </vt:lpstr>
      <vt:lpstr>Adoption of HB-44 </vt:lpstr>
      <vt:lpstr>HB-44 Organization - Overview </vt:lpstr>
      <vt:lpstr>HB-44 Organization – Code Sections</vt:lpstr>
      <vt:lpstr>HB-44 Organization - Paragraph Designations</vt:lpstr>
      <vt:lpstr>HB-44 Organization Para. Designations (cont.)</vt:lpstr>
      <vt:lpstr>FHWA WG Development of a WIM Code</vt:lpstr>
      <vt:lpstr>Proposing Adoption into NIST HB-44</vt:lpstr>
      <vt:lpstr>Summary</vt:lpstr>
      <vt:lpstr>Questions??</vt:lpstr>
    </vt:vector>
  </TitlesOfParts>
  <Company>NIST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The Technical Content of a New WIM Code</dc:title>
  <dc:creator>Tina G. Butcher</dc:creator>
  <cp:lastModifiedBy>Tina G. Butcher</cp:lastModifiedBy>
  <cp:revision>37</cp:revision>
  <cp:lastPrinted>2011-09-13T14:28:05Z</cp:lastPrinted>
  <dcterms:created xsi:type="dcterms:W3CDTF">2011-09-12T18:28:59Z</dcterms:created>
  <dcterms:modified xsi:type="dcterms:W3CDTF">2011-09-20T16:10:09Z</dcterms:modified>
</cp:coreProperties>
</file>