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Lst>
  <p:notesMasterIdLst>
    <p:notesMasterId r:id="rId28"/>
  </p:notesMasterIdLst>
  <p:handoutMasterIdLst>
    <p:handoutMasterId r:id="rId29"/>
  </p:handoutMasterIdLst>
  <p:sldIdLst>
    <p:sldId id="377" r:id="rId3"/>
    <p:sldId id="375" r:id="rId4"/>
    <p:sldId id="363" r:id="rId5"/>
    <p:sldId id="397" r:id="rId6"/>
    <p:sldId id="398" r:id="rId7"/>
    <p:sldId id="316" r:id="rId8"/>
    <p:sldId id="361" r:id="rId9"/>
    <p:sldId id="392" r:id="rId10"/>
    <p:sldId id="394" r:id="rId11"/>
    <p:sldId id="395" r:id="rId12"/>
    <p:sldId id="396" r:id="rId13"/>
    <p:sldId id="379" r:id="rId14"/>
    <p:sldId id="344" r:id="rId15"/>
    <p:sldId id="355" r:id="rId16"/>
    <p:sldId id="349" r:id="rId17"/>
    <p:sldId id="358" r:id="rId18"/>
    <p:sldId id="359" r:id="rId19"/>
    <p:sldId id="373" r:id="rId20"/>
    <p:sldId id="370" r:id="rId21"/>
    <p:sldId id="387" r:id="rId22"/>
    <p:sldId id="385" r:id="rId23"/>
    <p:sldId id="386" r:id="rId24"/>
    <p:sldId id="388" r:id="rId25"/>
    <p:sldId id="352" r:id="rId26"/>
    <p:sldId id="341" r:id="rId2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9933"/>
    <a:srgbClr val="3366FF"/>
    <a:srgbClr val="006600"/>
    <a:srgbClr val="FFFF00"/>
    <a:srgbClr val="00FF00"/>
    <a:srgbClr val="FFFF66"/>
    <a:srgbClr val="0F15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84" autoAdjust="0"/>
    <p:restoredTop sz="83333" autoAdjust="0"/>
  </p:normalViewPr>
  <p:slideViewPr>
    <p:cSldViewPr snapToGrid="0">
      <p:cViewPr>
        <p:scale>
          <a:sx n="70" d="100"/>
          <a:sy n="70" d="100"/>
        </p:scale>
        <p:origin x="-1578"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27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Tti-elpaso.tti.servers\users\ELPSHARE\Ongoing%20Projects\Texas%20-%20BWT%20Projects\TxDOT-Pharr-Reynosa%20RFID\Data%20Analysis\CrossingTime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ajat\My%20Documents\Columbi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ajat\My%20Documents\Columbi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rajat\My%20Documents\Columbi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spPr>
            <a:ln>
              <a:solidFill>
                <a:srgbClr val="C00000"/>
              </a:solidFill>
            </a:ln>
          </c:spPr>
          <c:marker>
            <c:symbol val="none"/>
          </c:marker>
          <c:cat>
            <c:numRef>
              <c:f>Total!$B$3:$B$367</c:f>
              <c:numCache>
                <c:formatCode>[$-F400]h:mm:ss\ AM/PM</c:formatCode>
                <c:ptCount val="365"/>
                <c:pt idx="0">
                  <c:v>0.25</c:v>
                </c:pt>
                <c:pt idx="1">
                  <c:v>0.26041666666666746</c:v>
                </c:pt>
                <c:pt idx="2">
                  <c:v>0.27083333333333293</c:v>
                </c:pt>
                <c:pt idx="3">
                  <c:v>0.28125</c:v>
                </c:pt>
                <c:pt idx="4">
                  <c:v>0.29166666666666785</c:v>
                </c:pt>
                <c:pt idx="5">
                  <c:v>0.30208333333333298</c:v>
                </c:pt>
                <c:pt idx="6">
                  <c:v>0.31250000000000061</c:v>
                </c:pt>
                <c:pt idx="7">
                  <c:v>0.32291666666666846</c:v>
                </c:pt>
                <c:pt idx="8">
                  <c:v>0.33333333333333298</c:v>
                </c:pt>
                <c:pt idx="9">
                  <c:v>0.34375000000000017</c:v>
                </c:pt>
                <c:pt idx="10">
                  <c:v>0.35416666666666785</c:v>
                </c:pt>
                <c:pt idx="11">
                  <c:v>0.36458333333333398</c:v>
                </c:pt>
                <c:pt idx="12">
                  <c:v>0.37500000000000061</c:v>
                </c:pt>
                <c:pt idx="13">
                  <c:v>0.38541666666666846</c:v>
                </c:pt>
                <c:pt idx="14">
                  <c:v>0.39583333333333398</c:v>
                </c:pt>
                <c:pt idx="15">
                  <c:v>0.40625</c:v>
                </c:pt>
                <c:pt idx="16">
                  <c:v>0.41666666666666785</c:v>
                </c:pt>
                <c:pt idx="17">
                  <c:v>0.42708333333333398</c:v>
                </c:pt>
                <c:pt idx="18">
                  <c:v>0.43750000000000061</c:v>
                </c:pt>
                <c:pt idx="19">
                  <c:v>0.44791666666666791</c:v>
                </c:pt>
                <c:pt idx="20">
                  <c:v>0.45833333333333393</c:v>
                </c:pt>
                <c:pt idx="21">
                  <c:v>0.46875</c:v>
                </c:pt>
                <c:pt idx="22">
                  <c:v>0.47916666666666785</c:v>
                </c:pt>
                <c:pt idx="23">
                  <c:v>0.48958333333333398</c:v>
                </c:pt>
                <c:pt idx="24">
                  <c:v>0.5</c:v>
                </c:pt>
                <c:pt idx="25">
                  <c:v>0.5104166666666653</c:v>
                </c:pt>
                <c:pt idx="26">
                  <c:v>0.52083333333333404</c:v>
                </c:pt>
                <c:pt idx="27">
                  <c:v>0.53125</c:v>
                </c:pt>
                <c:pt idx="28">
                  <c:v>0.54166666666666696</c:v>
                </c:pt>
                <c:pt idx="29">
                  <c:v>0.55208333333333404</c:v>
                </c:pt>
                <c:pt idx="30">
                  <c:v>0.562500000000001</c:v>
                </c:pt>
                <c:pt idx="31">
                  <c:v>0.57291666666666696</c:v>
                </c:pt>
                <c:pt idx="32">
                  <c:v>0.5833333333333337</c:v>
                </c:pt>
                <c:pt idx="33">
                  <c:v>0.59375000000000133</c:v>
                </c:pt>
                <c:pt idx="34">
                  <c:v>0.60416666666666696</c:v>
                </c:pt>
                <c:pt idx="35">
                  <c:v>0.61458333333333404</c:v>
                </c:pt>
                <c:pt idx="36">
                  <c:v>0.62500000000000222</c:v>
                </c:pt>
                <c:pt idx="37">
                  <c:v>0.63541666666666696</c:v>
                </c:pt>
                <c:pt idx="38">
                  <c:v>0.6458333333333357</c:v>
                </c:pt>
                <c:pt idx="39">
                  <c:v>0.65625000000000222</c:v>
                </c:pt>
                <c:pt idx="40">
                  <c:v>0.66666666666666763</c:v>
                </c:pt>
                <c:pt idx="41">
                  <c:v>0.6770833333333357</c:v>
                </c:pt>
                <c:pt idx="42">
                  <c:v>0.68750000000000133</c:v>
                </c:pt>
                <c:pt idx="43">
                  <c:v>0.6979166666666673</c:v>
                </c:pt>
                <c:pt idx="44">
                  <c:v>0.70833333333333404</c:v>
                </c:pt>
                <c:pt idx="45">
                  <c:v>0.71875000000000222</c:v>
                </c:pt>
                <c:pt idx="46">
                  <c:v>0.72916666666666796</c:v>
                </c:pt>
                <c:pt idx="47">
                  <c:v>0.73958333333333404</c:v>
                </c:pt>
                <c:pt idx="48">
                  <c:v>0.75000000000000222</c:v>
                </c:pt>
                <c:pt idx="49">
                  <c:v>0.76041666666666796</c:v>
                </c:pt>
                <c:pt idx="50">
                  <c:v>0.77083333333333515</c:v>
                </c:pt>
                <c:pt idx="51">
                  <c:v>0.781250000000001</c:v>
                </c:pt>
                <c:pt idx="52">
                  <c:v>0.79166666666666796</c:v>
                </c:pt>
                <c:pt idx="53">
                  <c:v>0.80208333333333404</c:v>
                </c:pt>
                <c:pt idx="54">
                  <c:v>0.812500000000001</c:v>
                </c:pt>
                <c:pt idx="55">
                  <c:v>0.82291666666666796</c:v>
                </c:pt>
                <c:pt idx="56">
                  <c:v>0.83333333333333404</c:v>
                </c:pt>
                <c:pt idx="57">
                  <c:v>0.84375000000000222</c:v>
                </c:pt>
                <c:pt idx="58">
                  <c:v>0.85416666666666796</c:v>
                </c:pt>
                <c:pt idx="59">
                  <c:v>0.86458333333333404</c:v>
                </c:pt>
                <c:pt idx="60">
                  <c:v>0.87500000000000222</c:v>
                </c:pt>
                <c:pt idx="61">
                  <c:v>0.88541666666666652</c:v>
                </c:pt>
                <c:pt idx="62">
                  <c:v>0.89583333333333448</c:v>
                </c:pt>
                <c:pt idx="63">
                  <c:v>0.906250000000001</c:v>
                </c:pt>
                <c:pt idx="64">
                  <c:v>0.91666666666666796</c:v>
                </c:pt>
                <c:pt idx="65">
                  <c:v>0.92708333333333504</c:v>
                </c:pt>
                <c:pt idx="66">
                  <c:v>0.937500000000001</c:v>
                </c:pt>
                <c:pt idx="67">
                  <c:v>0.94791666666666796</c:v>
                </c:pt>
                <c:pt idx="68">
                  <c:v>0.95833333333333504</c:v>
                </c:pt>
                <c:pt idx="69">
                  <c:v>0.96875000000000222</c:v>
                </c:pt>
                <c:pt idx="70">
                  <c:v>0.97916666666666741</c:v>
                </c:pt>
                <c:pt idx="71">
                  <c:v>0.98958333333333459</c:v>
                </c:pt>
                <c:pt idx="72">
                  <c:v>1</c:v>
                </c:pt>
                <c:pt idx="73">
                  <c:v>0.25</c:v>
                </c:pt>
                <c:pt idx="74">
                  <c:v>0.26041666666666746</c:v>
                </c:pt>
                <c:pt idx="75">
                  <c:v>0.27083333333333293</c:v>
                </c:pt>
                <c:pt idx="76">
                  <c:v>0.28125</c:v>
                </c:pt>
                <c:pt idx="77">
                  <c:v>0.29166666666666785</c:v>
                </c:pt>
                <c:pt idx="78">
                  <c:v>0.30208333333333298</c:v>
                </c:pt>
                <c:pt idx="79">
                  <c:v>0.31250000000000061</c:v>
                </c:pt>
                <c:pt idx="80">
                  <c:v>0.32291666666666846</c:v>
                </c:pt>
                <c:pt idx="81">
                  <c:v>0.33333333333333298</c:v>
                </c:pt>
                <c:pt idx="82">
                  <c:v>0.34375000000000017</c:v>
                </c:pt>
                <c:pt idx="83">
                  <c:v>0.35416666666666785</c:v>
                </c:pt>
                <c:pt idx="84">
                  <c:v>0.36458333333333398</c:v>
                </c:pt>
                <c:pt idx="85">
                  <c:v>0.37500000000000061</c:v>
                </c:pt>
                <c:pt idx="86">
                  <c:v>0.38541666666666846</c:v>
                </c:pt>
                <c:pt idx="87">
                  <c:v>0.39583333333333398</c:v>
                </c:pt>
                <c:pt idx="88">
                  <c:v>0.40625</c:v>
                </c:pt>
                <c:pt idx="89">
                  <c:v>0.41666666666666785</c:v>
                </c:pt>
                <c:pt idx="90">
                  <c:v>0.42708333333333398</c:v>
                </c:pt>
                <c:pt idx="91">
                  <c:v>0.43750000000000061</c:v>
                </c:pt>
                <c:pt idx="92">
                  <c:v>0.44791666666666791</c:v>
                </c:pt>
                <c:pt idx="93">
                  <c:v>0.45833333333333393</c:v>
                </c:pt>
                <c:pt idx="94">
                  <c:v>0.46875</c:v>
                </c:pt>
                <c:pt idx="95">
                  <c:v>0.47916666666666785</c:v>
                </c:pt>
                <c:pt idx="96">
                  <c:v>0.48958333333333398</c:v>
                </c:pt>
                <c:pt idx="97">
                  <c:v>0.5</c:v>
                </c:pt>
                <c:pt idx="98">
                  <c:v>0.5104166666666653</c:v>
                </c:pt>
                <c:pt idx="99">
                  <c:v>0.52083333333333404</c:v>
                </c:pt>
                <c:pt idx="100">
                  <c:v>0.53125</c:v>
                </c:pt>
                <c:pt idx="101">
                  <c:v>0.54166666666666696</c:v>
                </c:pt>
                <c:pt idx="102">
                  <c:v>0.55208333333333404</c:v>
                </c:pt>
                <c:pt idx="103">
                  <c:v>0.562500000000001</c:v>
                </c:pt>
                <c:pt idx="104">
                  <c:v>0.57291666666666696</c:v>
                </c:pt>
                <c:pt idx="105">
                  <c:v>0.5833333333333337</c:v>
                </c:pt>
                <c:pt idx="106">
                  <c:v>0.59375000000000133</c:v>
                </c:pt>
                <c:pt idx="107">
                  <c:v>0.60416666666666696</c:v>
                </c:pt>
                <c:pt idx="108">
                  <c:v>0.61458333333333404</c:v>
                </c:pt>
                <c:pt idx="109">
                  <c:v>0.62500000000000222</c:v>
                </c:pt>
                <c:pt idx="110">
                  <c:v>0.63541666666666696</c:v>
                </c:pt>
                <c:pt idx="111">
                  <c:v>0.6458333333333357</c:v>
                </c:pt>
                <c:pt idx="112">
                  <c:v>0.65625000000000222</c:v>
                </c:pt>
                <c:pt idx="113">
                  <c:v>0.66666666666666763</c:v>
                </c:pt>
                <c:pt idx="114">
                  <c:v>0.6770833333333357</c:v>
                </c:pt>
                <c:pt idx="115">
                  <c:v>0.68750000000000133</c:v>
                </c:pt>
                <c:pt idx="116">
                  <c:v>0.6979166666666673</c:v>
                </c:pt>
                <c:pt idx="117">
                  <c:v>0.70833333333333404</c:v>
                </c:pt>
                <c:pt idx="118">
                  <c:v>0.71875000000000222</c:v>
                </c:pt>
                <c:pt idx="119">
                  <c:v>0.72916666666666796</c:v>
                </c:pt>
                <c:pt idx="120">
                  <c:v>0.73958333333333404</c:v>
                </c:pt>
                <c:pt idx="121">
                  <c:v>0.75000000000000222</c:v>
                </c:pt>
                <c:pt idx="122">
                  <c:v>0.76041666666666796</c:v>
                </c:pt>
                <c:pt idx="123">
                  <c:v>0.77083333333333515</c:v>
                </c:pt>
                <c:pt idx="124">
                  <c:v>0.781250000000001</c:v>
                </c:pt>
                <c:pt idx="125">
                  <c:v>0.79166666666666796</c:v>
                </c:pt>
                <c:pt idx="126">
                  <c:v>0.80208333333333404</c:v>
                </c:pt>
                <c:pt idx="127">
                  <c:v>0.812500000000001</c:v>
                </c:pt>
                <c:pt idx="128">
                  <c:v>0.82291666666666796</c:v>
                </c:pt>
                <c:pt idx="129">
                  <c:v>0.83333333333333404</c:v>
                </c:pt>
                <c:pt idx="130">
                  <c:v>0.84375000000000222</c:v>
                </c:pt>
                <c:pt idx="131">
                  <c:v>0.85416666666666796</c:v>
                </c:pt>
                <c:pt idx="132">
                  <c:v>0.86458333333333404</c:v>
                </c:pt>
                <c:pt idx="133">
                  <c:v>0.87500000000000222</c:v>
                </c:pt>
                <c:pt idx="134">
                  <c:v>0.88541666666666652</c:v>
                </c:pt>
                <c:pt idx="135">
                  <c:v>0.89583333333333448</c:v>
                </c:pt>
                <c:pt idx="136">
                  <c:v>0.906250000000001</c:v>
                </c:pt>
                <c:pt idx="137">
                  <c:v>0.91666666666666796</c:v>
                </c:pt>
                <c:pt idx="138">
                  <c:v>0.92708333333333504</c:v>
                </c:pt>
                <c:pt idx="139">
                  <c:v>0.937500000000001</c:v>
                </c:pt>
                <c:pt idx="140">
                  <c:v>0.94791666666666796</c:v>
                </c:pt>
                <c:pt idx="141">
                  <c:v>0.95833333333333504</c:v>
                </c:pt>
                <c:pt idx="142">
                  <c:v>0.96875000000000222</c:v>
                </c:pt>
                <c:pt idx="143">
                  <c:v>0.97916666666666741</c:v>
                </c:pt>
                <c:pt idx="144">
                  <c:v>0.98958333333333459</c:v>
                </c:pt>
                <c:pt idx="145">
                  <c:v>1</c:v>
                </c:pt>
                <c:pt idx="146">
                  <c:v>0.25</c:v>
                </c:pt>
                <c:pt idx="147">
                  <c:v>0.26041666666666746</c:v>
                </c:pt>
                <c:pt idx="148">
                  <c:v>0.27083333333333293</c:v>
                </c:pt>
                <c:pt idx="149">
                  <c:v>0.28125</c:v>
                </c:pt>
                <c:pt idx="150">
                  <c:v>0.29166666666666785</c:v>
                </c:pt>
                <c:pt idx="151">
                  <c:v>0.30208333333333298</c:v>
                </c:pt>
                <c:pt idx="152">
                  <c:v>0.31250000000000061</c:v>
                </c:pt>
                <c:pt idx="153">
                  <c:v>0.32291666666666846</c:v>
                </c:pt>
                <c:pt idx="154">
                  <c:v>0.33333333333333298</c:v>
                </c:pt>
                <c:pt idx="155">
                  <c:v>0.34375000000000017</c:v>
                </c:pt>
                <c:pt idx="156">
                  <c:v>0.35416666666666785</c:v>
                </c:pt>
                <c:pt idx="157">
                  <c:v>0.36458333333333398</c:v>
                </c:pt>
                <c:pt idx="158">
                  <c:v>0.37500000000000061</c:v>
                </c:pt>
                <c:pt idx="159">
                  <c:v>0.38541666666666846</c:v>
                </c:pt>
                <c:pt idx="160">
                  <c:v>0.39583333333333398</c:v>
                </c:pt>
                <c:pt idx="161">
                  <c:v>0.40625</c:v>
                </c:pt>
                <c:pt idx="162">
                  <c:v>0.41666666666666785</c:v>
                </c:pt>
                <c:pt idx="163">
                  <c:v>0.42708333333333398</c:v>
                </c:pt>
                <c:pt idx="164">
                  <c:v>0.43750000000000061</c:v>
                </c:pt>
                <c:pt idx="165">
                  <c:v>0.44791666666666791</c:v>
                </c:pt>
                <c:pt idx="166">
                  <c:v>0.45833333333333393</c:v>
                </c:pt>
                <c:pt idx="167">
                  <c:v>0.46875</c:v>
                </c:pt>
                <c:pt idx="168">
                  <c:v>0.47916666666666785</c:v>
                </c:pt>
                <c:pt idx="169">
                  <c:v>0.48958333333333398</c:v>
                </c:pt>
                <c:pt idx="170">
                  <c:v>0.5</c:v>
                </c:pt>
                <c:pt idx="171">
                  <c:v>0.5104166666666653</c:v>
                </c:pt>
                <c:pt idx="172">
                  <c:v>0.52083333333333404</c:v>
                </c:pt>
                <c:pt idx="173">
                  <c:v>0.53125</c:v>
                </c:pt>
                <c:pt idx="174">
                  <c:v>0.54166666666666696</c:v>
                </c:pt>
                <c:pt idx="175">
                  <c:v>0.55208333333333404</c:v>
                </c:pt>
                <c:pt idx="176">
                  <c:v>0.562500000000001</c:v>
                </c:pt>
                <c:pt idx="177">
                  <c:v>0.57291666666666696</c:v>
                </c:pt>
                <c:pt idx="178">
                  <c:v>0.5833333333333337</c:v>
                </c:pt>
                <c:pt idx="179">
                  <c:v>0.59375000000000133</c:v>
                </c:pt>
                <c:pt idx="180">
                  <c:v>0.60416666666666696</c:v>
                </c:pt>
                <c:pt idx="181">
                  <c:v>0.61458333333333404</c:v>
                </c:pt>
                <c:pt idx="182">
                  <c:v>0.62500000000000222</c:v>
                </c:pt>
                <c:pt idx="183">
                  <c:v>0.63541666666666696</c:v>
                </c:pt>
                <c:pt idx="184">
                  <c:v>0.6458333333333357</c:v>
                </c:pt>
                <c:pt idx="185">
                  <c:v>0.65625000000000222</c:v>
                </c:pt>
                <c:pt idx="186">
                  <c:v>0.66666666666666763</c:v>
                </c:pt>
                <c:pt idx="187">
                  <c:v>0.6770833333333357</c:v>
                </c:pt>
                <c:pt idx="188">
                  <c:v>0.68750000000000133</c:v>
                </c:pt>
                <c:pt idx="189">
                  <c:v>0.6979166666666673</c:v>
                </c:pt>
                <c:pt idx="190">
                  <c:v>0.70833333333333404</c:v>
                </c:pt>
                <c:pt idx="191">
                  <c:v>0.71875000000000222</c:v>
                </c:pt>
                <c:pt idx="192">
                  <c:v>0.72916666666666796</c:v>
                </c:pt>
                <c:pt idx="193">
                  <c:v>0.73958333333333404</c:v>
                </c:pt>
                <c:pt idx="194">
                  <c:v>0.75000000000000222</c:v>
                </c:pt>
                <c:pt idx="195">
                  <c:v>0.76041666666666796</c:v>
                </c:pt>
                <c:pt idx="196">
                  <c:v>0.77083333333333515</c:v>
                </c:pt>
                <c:pt idx="197">
                  <c:v>0.781250000000001</c:v>
                </c:pt>
                <c:pt idx="198">
                  <c:v>0.79166666666666796</c:v>
                </c:pt>
                <c:pt idx="199">
                  <c:v>0.80208333333333404</c:v>
                </c:pt>
                <c:pt idx="200">
                  <c:v>0.812500000000001</c:v>
                </c:pt>
                <c:pt idx="201">
                  <c:v>0.82291666666666796</c:v>
                </c:pt>
                <c:pt idx="202">
                  <c:v>0.83333333333333404</c:v>
                </c:pt>
                <c:pt idx="203">
                  <c:v>0.84375000000000222</c:v>
                </c:pt>
                <c:pt idx="204">
                  <c:v>0.85416666666666796</c:v>
                </c:pt>
                <c:pt idx="205">
                  <c:v>0.86458333333333404</c:v>
                </c:pt>
                <c:pt idx="206">
                  <c:v>0.87500000000000222</c:v>
                </c:pt>
                <c:pt idx="207">
                  <c:v>0.88541666666666652</c:v>
                </c:pt>
                <c:pt idx="208">
                  <c:v>0.89583333333333448</c:v>
                </c:pt>
                <c:pt idx="209">
                  <c:v>0.906250000000001</c:v>
                </c:pt>
                <c:pt idx="210">
                  <c:v>0.91666666666666796</c:v>
                </c:pt>
                <c:pt idx="211">
                  <c:v>0.92708333333333504</c:v>
                </c:pt>
                <c:pt idx="212">
                  <c:v>0.937500000000001</c:v>
                </c:pt>
                <c:pt idx="213">
                  <c:v>0.94791666666666796</c:v>
                </c:pt>
                <c:pt idx="214">
                  <c:v>0.95833333333333504</c:v>
                </c:pt>
                <c:pt idx="215">
                  <c:v>0.96875000000000222</c:v>
                </c:pt>
                <c:pt idx="216">
                  <c:v>0.97916666666666741</c:v>
                </c:pt>
                <c:pt idx="217">
                  <c:v>0.98958333333333459</c:v>
                </c:pt>
                <c:pt idx="218">
                  <c:v>1</c:v>
                </c:pt>
                <c:pt idx="219">
                  <c:v>0.25</c:v>
                </c:pt>
                <c:pt idx="220">
                  <c:v>0.26041666666666746</c:v>
                </c:pt>
                <c:pt idx="221">
                  <c:v>0.27083333333333293</c:v>
                </c:pt>
                <c:pt idx="222">
                  <c:v>0.28125</c:v>
                </c:pt>
                <c:pt idx="223">
                  <c:v>0.29166666666666785</c:v>
                </c:pt>
                <c:pt idx="224">
                  <c:v>0.30208333333333298</c:v>
                </c:pt>
                <c:pt idx="225">
                  <c:v>0.31250000000000061</c:v>
                </c:pt>
                <c:pt idx="226">
                  <c:v>0.32291666666666846</c:v>
                </c:pt>
                <c:pt idx="227">
                  <c:v>0.33333333333333298</c:v>
                </c:pt>
                <c:pt idx="228">
                  <c:v>0.34375000000000017</c:v>
                </c:pt>
                <c:pt idx="229">
                  <c:v>0.35416666666666785</c:v>
                </c:pt>
                <c:pt idx="230">
                  <c:v>0.36458333333333398</c:v>
                </c:pt>
                <c:pt idx="231">
                  <c:v>0.37500000000000061</c:v>
                </c:pt>
                <c:pt idx="232">
                  <c:v>0.38541666666666846</c:v>
                </c:pt>
                <c:pt idx="233">
                  <c:v>0.39583333333333398</c:v>
                </c:pt>
                <c:pt idx="234">
                  <c:v>0.40625</c:v>
                </c:pt>
                <c:pt idx="235">
                  <c:v>0.41666666666666785</c:v>
                </c:pt>
                <c:pt idx="236">
                  <c:v>0.42708333333333398</c:v>
                </c:pt>
                <c:pt idx="237">
                  <c:v>0.43750000000000061</c:v>
                </c:pt>
                <c:pt idx="238">
                  <c:v>0.44791666666666791</c:v>
                </c:pt>
                <c:pt idx="239">
                  <c:v>0.45833333333333393</c:v>
                </c:pt>
                <c:pt idx="240">
                  <c:v>0.46875</c:v>
                </c:pt>
                <c:pt idx="241">
                  <c:v>0.47916666666666785</c:v>
                </c:pt>
                <c:pt idx="242">
                  <c:v>0.48958333333333398</c:v>
                </c:pt>
                <c:pt idx="243">
                  <c:v>0.5</c:v>
                </c:pt>
                <c:pt idx="244">
                  <c:v>0.5104166666666653</c:v>
                </c:pt>
                <c:pt idx="245">
                  <c:v>0.52083333333333404</c:v>
                </c:pt>
                <c:pt idx="246">
                  <c:v>0.53125</c:v>
                </c:pt>
                <c:pt idx="247">
                  <c:v>0.54166666666666696</c:v>
                </c:pt>
                <c:pt idx="248">
                  <c:v>0.55208333333333404</c:v>
                </c:pt>
                <c:pt idx="249">
                  <c:v>0.562500000000001</c:v>
                </c:pt>
                <c:pt idx="250">
                  <c:v>0.57291666666666696</c:v>
                </c:pt>
                <c:pt idx="251">
                  <c:v>0.5833333333333337</c:v>
                </c:pt>
                <c:pt idx="252">
                  <c:v>0.59375000000000133</c:v>
                </c:pt>
                <c:pt idx="253">
                  <c:v>0.60416666666666696</c:v>
                </c:pt>
                <c:pt idx="254">
                  <c:v>0.61458333333333404</c:v>
                </c:pt>
                <c:pt idx="255">
                  <c:v>0.62500000000000222</c:v>
                </c:pt>
                <c:pt idx="256">
                  <c:v>0.63541666666666696</c:v>
                </c:pt>
                <c:pt idx="257">
                  <c:v>0.6458333333333357</c:v>
                </c:pt>
                <c:pt idx="258">
                  <c:v>0.65625000000000222</c:v>
                </c:pt>
                <c:pt idx="259">
                  <c:v>0.66666666666666763</c:v>
                </c:pt>
                <c:pt idx="260">
                  <c:v>0.6770833333333357</c:v>
                </c:pt>
                <c:pt idx="261">
                  <c:v>0.68750000000000133</c:v>
                </c:pt>
                <c:pt idx="262">
                  <c:v>0.6979166666666673</c:v>
                </c:pt>
                <c:pt idx="263">
                  <c:v>0.70833333333333404</c:v>
                </c:pt>
                <c:pt idx="264">
                  <c:v>0.71875000000000222</c:v>
                </c:pt>
                <c:pt idx="265">
                  <c:v>0.72916666666666796</c:v>
                </c:pt>
                <c:pt idx="266">
                  <c:v>0.73958333333333404</c:v>
                </c:pt>
                <c:pt idx="267">
                  <c:v>0.75000000000000222</c:v>
                </c:pt>
                <c:pt idx="268">
                  <c:v>0.76041666666666796</c:v>
                </c:pt>
                <c:pt idx="269">
                  <c:v>0.77083333333333515</c:v>
                </c:pt>
                <c:pt idx="270">
                  <c:v>0.781250000000001</c:v>
                </c:pt>
                <c:pt idx="271">
                  <c:v>0.79166666666666796</c:v>
                </c:pt>
                <c:pt idx="272">
                  <c:v>0.80208333333333404</c:v>
                </c:pt>
                <c:pt idx="273">
                  <c:v>0.812500000000001</c:v>
                </c:pt>
                <c:pt idx="274">
                  <c:v>0.82291666666666796</c:v>
                </c:pt>
                <c:pt idx="275">
                  <c:v>0.83333333333333404</c:v>
                </c:pt>
                <c:pt idx="276">
                  <c:v>0.84375000000000222</c:v>
                </c:pt>
                <c:pt idx="277">
                  <c:v>0.85416666666666796</c:v>
                </c:pt>
                <c:pt idx="278">
                  <c:v>0.86458333333333404</c:v>
                </c:pt>
                <c:pt idx="279">
                  <c:v>0.87500000000000222</c:v>
                </c:pt>
                <c:pt idx="280">
                  <c:v>0.88541666666666652</c:v>
                </c:pt>
                <c:pt idx="281">
                  <c:v>0.89583333333333448</c:v>
                </c:pt>
                <c:pt idx="282">
                  <c:v>0.906250000000001</c:v>
                </c:pt>
                <c:pt idx="283">
                  <c:v>0.91666666666666796</c:v>
                </c:pt>
                <c:pt idx="284">
                  <c:v>0.92708333333333504</c:v>
                </c:pt>
                <c:pt idx="285">
                  <c:v>0.937500000000001</c:v>
                </c:pt>
                <c:pt idx="286">
                  <c:v>0.94791666666666796</c:v>
                </c:pt>
                <c:pt idx="287">
                  <c:v>0.95833333333333504</c:v>
                </c:pt>
                <c:pt idx="288">
                  <c:v>0.96875000000000222</c:v>
                </c:pt>
                <c:pt idx="289">
                  <c:v>0.97916666666666741</c:v>
                </c:pt>
                <c:pt idx="290">
                  <c:v>0.98958333333333459</c:v>
                </c:pt>
                <c:pt idx="291">
                  <c:v>1</c:v>
                </c:pt>
                <c:pt idx="292">
                  <c:v>0.25</c:v>
                </c:pt>
                <c:pt idx="293">
                  <c:v>0.26041666666666746</c:v>
                </c:pt>
                <c:pt idx="294">
                  <c:v>0.27083333333333293</c:v>
                </c:pt>
                <c:pt idx="295">
                  <c:v>0.28125</c:v>
                </c:pt>
                <c:pt idx="296">
                  <c:v>0.29166666666666785</c:v>
                </c:pt>
                <c:pt idx="297">
                  <c:v>0.30208333333333298</c:v>
                </c:pt>
                <c:pt idx="298">
                  <c:v>0.31250000000000061</c:v>
                </c:pt>
                <c:pt idx="299">
                  <c:v>0.32291666666666846</c:v>
                </c:pt>
                <c:pt idx="300">
                  <c:v>0.33333333333333298</c:v>
                </c:pt>
                <c:pt idx="301">
                  <c:v>0.34375000000000017</c:v>
                </c:pt>
                <c:pt idx="302">
                  <c:v>0.35416666666666785</c:v>
                </c:pt>
                <c:pt idx="303">
                  <c:v>0.36458333333333398</c:v>
                </c:pt>
                <c:pt idx="304">
                  <c:v>0.37500000000000061</c:v>
                </c:pt>
                <c:pt idx="305">
                  <c:v>0.38541666666666846</c:v>
                </c:pt>
                <c:pt idx="306">
                  <c:v>0.39583333333333398</c:v>
                </c:pt>
                <c:pt idx="307">
                  <c:v>0.40625</c:v>
                </c:pt>
                <c:pt idx="308">
                  <c:v>0.41666666666666785</c:v>
                </c:pt>
                <c:pt idx="309">
                  <c:v>0.42708333333333398</c:v>
                </c:pt>
                <c:pt idx="310">
                  <c:v>0.43750000000000061</c:v>
                </c:pt>
                <c:pt idx="311">
                  <c:v>0.44791666666666791</c:v>
                </c:pt>
                <c:pt idx="312">
                  <c:v>0.45833333333333393</c:v>
                </c:pt>
                <c:pt idx="313">
                  <c:v>0.46875</c:v>
                </c:pt>
                <c:pt idx="314">
                  <c:v>0.47916666666666785</c:v>
                </c:pt>
                <c:pt idx="315">
                  <c:v>0.48958333333333398</c:v>
                </c:pt>
                <c:pt idx="316">
                  <c:v>0.5</c:v>
                </c:pt>
                <c:pt idx="317">
                  <c:v>0.5104166666666653</c:v>
                </c:pt>
                <c:pt idx="318">
                  <c:v>0.52083333333333404</c:v>
                </c:pt>
                <c:pt idx="319">
                  <c:v>0.53125</c:v>
                </c:pt>
                <c:pt idx="320">
                  <c:v>0.54166666666666696</c:v>
                </c:pt>
                <c:pt idx="321">
                  <c:v>0.55208333333333404</c:v>
                </c:pt>
                <c:pt idx="322">
                  <c:v>0.562500000000001</c:v>
                </c:pt>
                <c:pt idx="323">
                  <c:v>0.57291666666666696</c:v>
                </c:pt>
                <c:pt idx="324">
                  <c:v>0.5833333333333337</c:v>
                </c:pt>
                <c:pt idx="325">
                  <c:v>0.59375000000000133</c:v>
                </c:pt>
                <c:pt idx="326">
                  <c:v>0.60416666666666696</c:v>
                </c:pt>
                <c:pt idx="327">
                  <c:v>0.61458333333333404</c:v>
                </c:pt>
                <c:pt idx="328">
                  <c:v>0.62500000000000222</c:v>
                </c:pt>
                <c:pt idx="329">
                  <c:v>0.63541666666666696</c:v>
                </c:pt>
                <c:pt idx="330">
                  <c:v>0.6458333333333357</c:v>
                </c:pt>
                <c:pt idx="331">
                  <c:v>0.65625000000000222</c:v>
                </c:pt>
                <c:pt idx="332">
                  <c:v>0.66666666666666763</c:v>
                </c:pt>
                <c:pt idx="333">
                  <c:v>0.6770833333333357</c:v>
                </c:pt>
                <c:pt idx="334">
                  <c:v>0.68750000000000133</c:v>
                </c:pt>
                <c:pt idx="335">
                  <c:v>0.6979166666666673</c:v>
                </c:pt>
                <c:pt idx="336">
                  <c:v>0.70833333333333404</c:v>
                </c:pt>
                <c:pt idx="337">
                  <c:v>0.71875000000000222</c:v>
                </c:pt>
                <c:pt idx="338">
                  <c:v>0.72916666666666796</c:v>
                </c:pt>
                <c:pt idx="339">
                  <c:v>0.73958333333333404</c:v>
                </c:pt>
                <c:pt idx="340">
                  <c:v>0.75000000000000222</c:v>
                </c:pt>
                <c:pt idx="341">
                  <c:v>0.76041666666666796</c:v>
                </c:pt>
                <c:pt idx="342">
                  <c:v>0.77083333333333515</c:v>
                </c:pt>
                <c:pt idx="343">
                  <c:v>0.781250000000001</c:v>
                </c:pt>
                <c:pt idx="344">
                  <c:v>0.79166666666666796</c:v>
                </c:pt>
                <c:pt idx="345">
                  <c:v>0.80208333333333404</c:v>
                </c:pt>
                <c:pt idx="346">
                  <c:v>0.812500000000001</c:v>
                </c:pt>
                <c:pt idx="347">
                  <c:v>0.82291666666666796</c:v>
                </c:pt>
                <c:pt idx="348">
                  <c:v>0.83333333333333404</c:v>
                </c:pt>
                <c:pt idx="349">
                  <c:v>0.84375000000000222</c:v>
                </c:pt>
                <c:pt idx="350">
                  <c:v>0.85416666666666796</c:v>
                </c:pt>
                <c:pt idx="351">
                  <c:v>0.86458333333333404</c:v>
                </c:pt>
                <c:pt idx="352">
                  <c:v>0.87500000000000222</c:v>
                </c:pt>
                <c:pt idx="353">
                  <c:v>0.88541666666666652</c:v>
                </c:pt>
                <c:pt idx="354">
                  <c:v>0.89583333333333448</c:v>
                </c:pt>
                <c:pt idx="355">
                  <c:v>0.906250000000001</c:v>
                </c:pt>
                <c:pt idx="356">
                  <c:v>0.91666666666666796</c:v>
                </c:pt>
                <c:pt idx="357">
                  <c:v>0.92708333333333504</c:v>
                </c:pt>
                <c:pt idx="358">
                  <c:v>0.937500000000001</c:v>
                </c:pt>
                <c:pt idx="359">
                  <c:v>0.94791666666666796</c:v>
                </c:pt>
                <c:pt idx="360">
                  <c:v>0.95833333333333504</c:v>
                </c:pt>
                <c:pt idx="361">
                  <c:v>0.96875000000000222</c:v>
                </c:pt>
                <c:pt idx="362">
                  <c:v>0.97916666666666741</c:v>
                </c:pt>
                <c:pt idx="363">
                  <c:v>0.98958333333333459</c:v>
                </c:pt>
                <c:pt idx="364">
                  <c:v>1</c:v>
                </c:pt>
              </c:numCache>
            </c:numRef>
          </c:cat>
          <c:val>
            <c:numRef>
              <c:f>Total!$C$3:$C$367</c:f>
              <c:numCache>
                <c:formatCode>General</c:formatCode>
                <c:ptCount val="365"/>
                <c:pt idx="0">
                  <c:v>0</c:v>
                </c:pt>
                <c:pt idx="1">
                  <c:v>0</c:v>
                </c:pt>
                <c:pt idx="2">
                  <c:v>0</c:v>
                </c:pt>
                <c:pt idx="3">
                  <c:v>0</c:v>
                </c:pt>
                <c:pt idx="4">
                  <c:v>0</c:v>
                </c:pt>
                <c:pt idx="5">
                  <c:v>23</c:v>
                </c:pt>
                <c:pt idx="6">
                  <c:v>24</c:v>
                </c:pt>
                <c:pt idx="7">
                  <c:v>19</c:v>
                </c:pt>
                <c:pt idx="8">
                  <c:v>14</c:v>
                </c:pt>
                <c:pt idx="9">
                  <c:v>71</c:v>
                </c:pt>
                <c:pt idx="10">
                  <c:v>73</c:v>
                </c:pt>
                <c:pt idx="11">
                  <c:v>50</c:v>
                </c:pt>
                <c:pt idx="12">
                  <c:v>45</c:v>
                </c:pt>
                <c:pt idx="13">
                  <c:v>59</c:v>
                </c:pt>
                <c:pt idx="14">
                  <c:v>53</c:v>
                </c:pt>
                <c:pt idx="15">
                  <c:v>42</c:v>
                </c:pt>
                <c:pt idx="16">
                  <c:v>42</c:v>
                </c:pt>
                <c:pt idx="17">
                  <c:v>40</c:v>
                </c:pt>
                <c:pt idx="18">
                  <c:v>41</c:v>
                </c:pt>
                <c:pt idx="19">
                  <c:v>42</c:v>
                </c:pt>
                <c:pt idx="20">
                  <c:v>42</c:v>
                </c:pt>
                <c:pt idx="21">
                  <c:v>39</c:v>
                </c:pt>
                <c:pt idx="22">
                  <c:v>39</c:v>
                </c:pt>
                <c:pt idx="23">
                  <c:v>46</c:v>
                </c:pt>
                <c:pt idx="24">
                  <c:v>50</c:v>
                </c:pt>
                <c:pt idx="25">
                  <c:v>59</c:v>
                </c:pt>
                <c:pt idx="26">
                  <c:v>63</c:v>
                </c:pt>
                <c:pt idx="27">
                  <c:v>67</c:v>
                </c:pt>
                <c:pt idx="28">
                  <c:v>70</c:v>
                </c:pt>
                <c:pt idx="29">
                  <c:v>72</c:v>
                </c:pt>
                <c:pt idx="30">
                  <c:v>75</c:v>
                </c:pt>
                <c:pt idx="31">
                  <c:v>77</c:v>
                </c:pt>
                <c:pt idx="32">
                  <c:v>77</c:v>
                </c:pt>
                <c:pt idx="33">
                  <c:v>77</c:v>
                </c:pt>
                <c:pt idx="34">
                  <c:v>76</c:v>
                </c:pt>
                <c:pt idx="35">
                  <c:v>73</c:v>
                </c:pt>
                <c:pt idx="36">
                  <c:v>67</c:v>
                </c:pt>
                <c:pt idx="37">
                  <c:v>64</c:v>
                </c:pt>
                <c:pt idx="38">
                  <c:v>59</c:v>
                </c:pt>
                <c:pt idx="39">
                  <c:v>57</c:v>
                </c:pt>
                <c:pt idx="40">
                  <c:v>55</c:v>
                </c:pt>
                <c:pt idx="41">
                  <c:v>51</c:v>
                </c:pt>
                <c:pt idx="42">
                  <c:v>47</c:v>
                </c:pt>
                <c:pt idx="43">
                  <c:v>44</c:v>
                </c:pt>
                <c:pt idx="44">
                  <c:v>45</c:v>
                </c:pt>
                <c:pt idx="45">
                  <c:v>44</c:v>
                </c:pt>
                <c:pt idx="46">
                  <c:v>42</c:v>
                </c:pt>
                <c:pt idx="47">
                  <c:v>40</c:v>
                </c:pt>
                <c:pt idx="48">
                  <c:v>39</c:v>
                </c:pt>
                <c:pt idx="49">
                  <c:v>36</c:v>
                </c:pt>
                <c:pt idx="50">
                  <c:v>32</c:v>
                </c:pt>
                <c:pt idx="51">
                  <c:v>32</c:v>
                </c:pt>
                <c:pt idx="52">
                  <c:v>30</c:v>
                </c:pt>
                <c:pt idx="53">
                  <c:v>30</c:v>
                </c:pt>
                <c:pt idx="54">
                  <c:v>31</c:v>
                </c:pt>
                <c:pt idx="55">
                  <c:v>30</c:v>
                </c:pt>
                <c:pt idx="56">
                  <c:v>31</c:v>
                </c:pt>
                <c:pt idx="57">
                  <c:v>32</c:v>
                </c:pt>
                <c:pt idx="58">
                  <c:v>32</c:v>
                </c:pt>
                <c:pt idx="59">
                  <c:v>34</c:v>
                </c:pt>
                <c:pt idx="60">
                  <c:v>36</c:v>
                </c:pt>
                <c:pt idx="61">
                  <c:v>37</c:v>
                </c:pt>
                <c:pt idx="62">
                  <c:v>38</c:v>
                </c:pt>
                <c:pt idx="63">
                  <c:v>39</c:v>
                </c:pt>
                <c:pt idx="64">
                  <c:v>41</c:v>
                </c:pt>
                <c:pt idx="65">
                  <c:v>43</c:v>
                </c:pt>
                <c:pt idx="66">
                  <c:v>46</c:v>
                </c:pt>
                <c:pt idx="67">
                  <c:v>53</c:v>
                </c:pt>
                <c:pt idx="68">
                  <c:v>55</c:v>
                </c:pt>
                <c:pt idx="69">
                  <c:v>47</c:v>
                </c:pt>
                <c:pt idx="70">
                  <c:v>50</c:v>
                </c:pt>
                <c:pt idx="71">
                  <c:v>56</c:v>
                </c:pt>
                <c:pt idx="72">
                  <c:v>0</c:v>
                </c:pt>
                <c:pt idx="73">
                  <c:v>0</c:v>
                </c:pt>
                <c:pt idx="74">
                  <c:v>0</c:v>
                </c:pt>
                <c:pt idx="75">
                  <c:v>0</c:v>
                </c:pt>
                <c:pt idx="76">
                  <c:v>0</c:v>
                </c:pt>
                <c:pt idx="77">
                  <c:v>0</c:v>
                </c:pt>
                <c:pt idx="78">
                  <c:v>78</c:v>
                </c:pt>
                <c:pt idx="79">
                  <c:v>22</c:v>
                </c:pt>
                <c:pt idx="80">
                  <c:v>14</c:v>
                </c:pt>
                <c:pt idx="81">
                  <c:v>13</c:v>
                </c:pt>
                <c:pt idx="82">
                  <c:v>77</c:v>
                </c:pt>
                <c:pt idx="83">
                  <c:v>80</c:v>
                </c:pt>
                <c:pt idx="84">
                  <c:v>50</c:v>
                </c:pt>
                <c:pt idx="85">
                  <c:v>41</c:v>
                </c:pt>
                <c:pt idx="86">
                  <c:v>34</c:v>
                </c:pt>
                <c:pt idx="87">
                  <c:v>36</c:v>
                </c:pt>
                <c:pt idx="88">
                  <c:v>33</c:v>
                </c:pt>
                <c:pt idx="89">
                  <c:v>31</c:v>
                </c:pt>
                <c:pt idx="90">
                  <c:v>30</c:v>
                </c:pt>
                <c:pt idx="91">
                  <c:v>27</c:v>
                </c:pt>
                <c:pt idx="92">
                  <c:v>28</c:v>
                </c:pt>
                <c:pt idx="93">
                  <c:v>30</c:v>
                </c:pt>
                <c:pt idx="94">
                  <c:v>30</c:v>
                </c:pt>
                <c:pt idx="95">
                  <c:v>36</c:v>
                </c:pt>
                <c:pt idx="96">
                  <c:v>38</c:v>
                </c:pt>
                <c:pt idx="97">
                  <c:v>44</c:v>
                </c:pt>
                <c:pt idx="98">
                  <c:v>49</c:v>
                </c:pt>
                <c:pt idx="99">
                  <c:v>52</c:v>
                </c:pt>
                <c:pt idx="100">
                  <c:v>55</c:v>
                </c:pt>
                <c:pt idx="101">
                  <c:v>56</c:v>
                </c:pt>
                <c:pt idx="102">
                  <c:v>58</c:v>
                </c:pt>
                <c:pt idx="103">
                  <c:v>57</c:v>
                </c:pt>
                <c:pt idx="104">
                  <c:v>53</c:v>
                </c:pt>
                <c:pt idx="105">
                  <c:v>55</c:v>
                </c:pt>
                <c:pt idx="106">
                  <c:v>55</c:v>
                </c:pt>
                <c:pt idx="107">
                  <c:v>54</c:v>
                </c:pt>
                <c:pt idx="108">
                  <c:v>57</c:v>
                </c:pt>
                <c:pt idx="109">
                  <c:v>54</c:v>
                </c:pt>
                <c:pt idx="110">
                  <c:v>69</c:v>
                </c:pt>
                <c:pt idx="111">
                  <c:v>67</c:v>
                </c:pt>
                <c:pt idx="112">
                  <c:v>65</c:v>
                </c:pt>
                <c:pt idx="113">
                  <c:v>65</c:v>
                </c:pt>
                <c:pt idx="114">
                  <c:v>63</c:v>
                </c:pt>
                <c:pt idx="115">
                  <c:v>61</c:v>
                </c:pt>
                <c:pt idx="116">
                  <c:v>55</c:v>
                </c:pt>
                <c:pt idx="117">
                  <c:v>54</c:v>
                </c:pt>
                <c:pt idx="118">
                  <c:v>36</c:v>
                </c:pt>
                <c:pt idx="119">
                  <c:v>39</c:v>
                </c:pt>
                <c:pt idx="120">
                  <c:v>42</c:v>
                </c:pt>
                <c:pt idx="121">
                  <c:v>44</c:v>
                </c:pt>
                <c:pt idx="122">
                  <c:v>44</c:v>
                </c:pt>
                <c:pt idx="123">
                  <c:v>45</c:v>
                </c:pt>
                <c:pt idx="124">
                  <c:v>48</c:v>
                </c:pt>
                <c:pt idx="125">
                  <c:v>58</c:v>
                </c:pt>
                <c:pt idx="126">
                  <c:v>58</c:v>
                </c:pt>
                <c:pt idx="127">
                  <c:v>54</c:v>
                </c:pt>
                <c:pt idx="128">
                  <c:v>57</c:v>
                </c:pt>
                <c:pt idx="129">
                  <c:v>57</c:v>
                </c:pt>
                <c:pt idx="130">
                  <c:v>54</c:v>
                </c:pt>
                <c:pt idx="131">
                  <c:v>54</c:v>
                </c:pt>
                <c:pt idx="132">
                  <c:v>54</c:v>
                </c:pt>
                <c:pt idx="133">
                  <c:v>49</c:v>
                </c:pt>
                <c:pt idx="134">
                  <c:v>48</c:v>
                </c:pt>
                <c:pt idx="135">
                  <c:v>45</c:v>
                </c:pt>
                <c:pt idx="136">
                  <c:v>45</c:v>
                </c:pt>
                <c:pt idx="137">
                  <c:v>43</c:v>
                </c:pt>
                <c:pt idx="138">
                  <c:v>48</c:v>
                </c:pt>
                <c:pt idx="139">
                  <c:v>46</c:v>
                </c:pt>
                <c:pt idx="140">
                  <c:v>46</c:v>
                </c:pt>
                <c:pt idx="141">
                  <c:v>52</c:v>
                </c:pt>
                <c:pt idx="142">
                  <c:v>50</c:v>
                </c:pt>
                <c:pt idx="143">
                  <c:v>56</c:v>
                </c:pt>
                <c:pt idx="144">
                  <c:v>53</c:v>
                </c:pt>
                <c:pt idx="145">
                  <c:v>0</c:v>
                </c:pt>
                <c:pt idx="146">
                  <c:v>0</c:v>
                </c:pt>
                <c:pt idx="147">
                  <c:v>0</c:v>
                </c:pt>
                <c:pt idx="148">
                  <c:v>0</c:v>
                </c:pt>
                <c:pt idx="149">
                  <c:v>0</c:v>
                </c:pt>
                <c:pt idx="150">
                  <c:v>0</c:v>
                </c:pt>
                <c:pt idx="151">
                  <c:v>0</c:v>
                </c:pt>
                <c:pt idx="152">
                  <c:v>6</c:v>
                </c:pt>
                <c:pt idx="153">
                  <c:v>7</c:v>
                </c:pt>
                <c:pt idx="154">
                  <c:v>7</c:v>
                </c:pt>
                <c:pt idx="155">
                  <c:v>61</c:v>
                </c:pt>
                <c:pt idx="156">
                  <c:v>41</c:v>
                </c:pt>
                <c:pt idx="157">
                  <c:v>35</c:v>
                </c:pt>
                <c:pt idx="158">
                  <c:v>34</c:v>
                </c:pt>
                <c:pt idx="159">
                  <c:v>37</c:v>
                </c:pt>
                <c:pt idx="160">
                  <c:v>38</c:v>
                </c:pt>
                <c:pt idx="161">
                  <c:v>34</c:v>
                </c:pt>
                <c:pt idx="162">
                  <c:v>34</c:v>
                </c:pt>
                <c:pt idx="163">
                  <c:v>34</c:v>
                </c:pt>
                <c:pt idx="164">
                  <c:v>35</c:v>
                </c:pt>
                <c:pt idx="165">
                  <c:v>35</c:v>
                </c:pt>
                <c:pt idx="166">
                  <c:v>33</c:v>
                </c:pt>
                <c:pt idx="167">
                  <c:v>34</c:v>
                </c:pt>
                <c:pt idx="168">
                  <c:v>35</c:v>
                </c:pt>
                <c:pt idx="169">
                  <c:v>38</c:v>
                </c:pt>
                <c:pt idx="170">
                  <c:v>38</c:v>
                </c:pt>
                <c:pt idx="171">
                  <c:v>40</c:v>
                </c:pt>
                <c:pt idx="172">
                  <c:v>41</c:v>
                </c:pt>
                <c:pt idx="173">
                  <c:v>42</c:v>
                </c:pt>
                <c:pt idx="174">
                  <c:v>47</c:v>
                </c:pt>
                <c:pt idx="175">
                  <c:v>48</c:v>
                </c:pt>
                <c:pt idx="176">
                  <c:v>52</c:v>
                </c:pt>
                <c:pt idx="177">
                  <c:v>57</c:v>
                </c:pt>
                <c:pt idx="178">
                  <c:v>58</c:v>
                </c:pt>
                <c:pt idx="179">
                  <c:v>62</c:v>
                </c:pt>
                <c:pt idx="180">
                  <c:v>65</c:v>
                </c:pt>
                <c:pt idx="181">
                  <c:v>65</c:v>
                </c:pt>
                <c:pt idx="182">
                  <c:v>63</c:v>
                </c:pt>
                <c:pt idx="183">
                  <c:v>66</c:v>
                </c:pt>
                <c:pt idx="184">
                  <c:v>64</c:v>
                </c:pt>
                <c:pt idx="185">
                  <c:v>60</c:v>
                </c:pt>
                <c:pt idx="186">
                  <c:v>60</c:v>
                </c:pt>
                <c:pt idx="187">
                  <c:v>55</c:v>
                </c:pt>
                <c:pt idx="188">
                  <c:v>51</c:v>
                </c:pt>
                <c:pt idx="189">
                  <c:v>53</c:v>
                </c:pt>
                <c:pt idx="190">
                  <c:v>55</c:v>
                </c:pt>
                <c:pt idx="191">
                  <c:v>52</c:v>
                </c:pt>
                <c:pt idx="192">
                  <c:v>48</c:v>
                </c:pt>
                <c:pt idx="193">
                  <c:v>49</c:v>
                </c:pt>
                <c:pt idx="194">
                  <c:v>49</c:v>
                </c:pt>
                <c:pt idx="195">
                  <c:v>48</c:v>
                </c:pt>
                <c:pt idx="196">
                  <c:v>47</c:v>
                </c:pt>
                <c:pt idx="197">
                  <c:v>45</c:v>
                </c:pt>
                <c:pt idx="198">
                  <c:v>41</c:v>
                </c:pt>
                <c:pt idx="199">
                  <c:v>40</c:v>
                </c:pt>
                <c:pt idx="200">
                  <c:v>39</c:v>
                </c:pt>
                <c:pt idx="201">
                  <c:v>37</c:v>
                </c:pt>
                <c:pt idx="202">
                  <c:v>38</c:v>
                </c:pt>
                <c:pt idx="203">
                  <c:v>44</c:v>
                </c:pt>
                <c:pt idx="204">
                  <c:v>46</c:v>
                </c:pt>
                <c:pt idx="205">
                  <c:v>48</c:v>
                </c:pt>
                <c:pt idx="206">
                  <c:v>51</c:v>
                </c:pt>
                <c:pt idx="207">
                  <c:v>52</c:v>
                </c:pt>
                <c:pt idx="208">
                  <c:v>51</c:v>
                </c:pt>
                <c:pt idx="209">
                  <c:v>51</c:v>
                </c:pt>
                <c:pt idx="210">
                  <c:v>50</c:v>
                </c:pt>
                <c:pt idx="211">
                  <c:v>37</c:v>
                </c:pt>
                <c:pt idx="212">
                  <c:v>37</c:v>
                </c:pt>
                <c:pt idx="213">
                  <c:v>33</c:v>
                </c:pt>
                <c:pt idx="214">
                  <c:v>33</c:v>
                </c:pt>
                <c:pt idx="215">
                  <c:v>31</c:v>
                </c:pt>
                <c:pt idx="216">
                  <c:v>32</c:v>
                </c:pt>
                <c:pt idx="217">
                  <c:v>34</c:v>
                </c:pt>
                <c:pt idx="218">
                  <c:v>0</c:v>
                </c:pt>
                <c:pt idx="219">
                  <c:v>0</c:v>
                </c:pt>
                <c:pt idx="220">
                  <c:v>0</c:v>
                </c:pt>
                <c:pt idx="221">
                  <c:v>0</c:v>
                </c:pt>
                <c:pt idx="222">
                  <c:v>0</c:v>
                </c:pt>
                <c:pt idx="223">
                  <c:v>0</c:v>
                </c:pt>
                <c:pt idx="224">
                  <c:v>0</c:v>
                </c:pt>
                <c:pt idx="225">
                  <c:v>105</c:v>
                </c:pt>
                <c:pt idx="226">
                  <c:v>101</c:v>
                </c:pt>
                <c:pt idx="227">
                  <c:v>87</c:v>
                </c:pt>
                <c:pt idx="228">
                  <c:v>78</c:v>
                </c:pt>
                <c:pt idx="229">
                  <c:v>70</c:v>
                </c:pt>
                <c:pt idx="230">
                  <c:v>53</c:v>
                </c:pt>
                <c:pt idx="231">
                  <c:v>47</c:v>
                </c:pt>
                <c:pt idx="232">
                  <c:v>38</c:v>
                </c:pt>
                <c:pt idx="233">
                  <c:v>28</c:v>
                </c:pt>
                <c:pt idx="234">
                  <c:v>28</c:v>
                </c:pt>
                <c:pt idx="235">
                  <c:v>28</c:v>
                </c:pt>
                <c:pt idx="236">
                  <c:v>28</c:v>
                </c:pt>
                <c:pt idx="237">
                  <c:v>27</c:v>
                </c:pt>
                <c:pt idx="238">
                  <c:v>31</c:v>
                </c:pt>
                <c:pt idx="239">
                  <c:v>32</c:v>
                </c:pt>
                <c:pt idx="240">
                  <c:v>36</c:v>
                </c:pt>
                <c:pt idx="241">
                  <c:v>37</c:v>
                </c:pt>
                <c:pt idx="242">
                  <c:v>40</c:v>
                </c:pt>
                <c:pt idx="243">
                  <c:v>46</c:v>
                </c:pt>
                <c:pt idx="244">
                  <c:v>46</c:v>
                </c:pt>
                <c:pt idx="245">
                  <c:v>47</c:v>
                </c:pt>
                <c:pt idx="246">
                  <c:v>44</c:v>
                </c:pt>
                <c:pt idx="247">
                  <c:v>40</c:v>
                </c:pt>
                <c:pt idx="248">
                  <c:v>39</c:v>
                </c:pt>
                <c:pt idx="249">
                  <c:v>41</c:v>
                </c:pt>
                <c:pt idx="250">
                  <c:v>45</c:v>
                </c:pt>
                <c:pt idx="251">
                  <c:v>43</c:v>
                </c:pt>
                <c:pt idx="252">
                  <c:v>42</c:v>
                </c:pt>
                <c:pt idx="253">
                  <c:v>43</c:v>
                </c:pt>
                <c:pt idx="254">
                  <c:v>45</c:v>
                </c:pt>
                <c:pt idx="255">
                  <c:v>49</c:v>
                </c:pt>
                <c:pt idx="256">
                  <c:v>51</c:v>
                </c:pt>
                <c:pt idx="257">
                  <c:v>50</c:v>
                </c:pt>
                <c:pt idx="258">
                  <c:v>40</c:v>
                </c:pt>
                <c:pt idx="259">
                  <c:v>38</c:v>
                </c:pt>
                <c:pt idx="260">
                  <c:v>37</c:v>
                </c:pt>
                <c:pt idx="261">
                  <c:v>36</c:v>
                </c:pt>
                <c:pt idx="262">
                  <c:v>33</c:v>
                </c:pt>
                <c:pt idx="263">
                  <c:v>32</c:v>
                </c:pt>
                <c:pt idx="264">
                  <c:v>37</c:v>
                </c:pt>
                <c:pt idx="265">
                  <c:v>38</c:v>
                </c:pt>
                <c:pt idx="266">
                  <c:v>42</c:v>
                </c:pt>
                <c:pt idx="267">
                  <c:v>41</c:v>
                </c:pt>
                <c:pt idx="268">
                  <c:v>41</c:v>
                </c:pt>
                <c:pt idx="269">
                  <c:v>42</c:v>
                </c:pt>
                <c:pt idx="270">
                  <c:v>44</c:v>
                </c:pt>
                <c:pt idx="271">
                  <c:v>44</c:v>
                </c:pt>
                <c:pt idx="272">
                  <c:v>42</c:v>
                </c:pt>
                <c:pt idx="273">
                  <c:v>41</c:v>
                </c:pt>
                <c:pt idx="274">
                  <c:v>41</c:v>
                </c:pt>
                <c:pt idx="275">
                  <c:v>48</c:v>
                </c:pt>
                <c:pt idx="276">
                  <c:v>55</c:v>
                </c:pt>
                <c:pt idx="277">
                  <c:v>64</c:v>
                </c:pt>
                <c:pt idx="278">
                  <c:v>57</c:v>
                </c:pt>
                <c:pt idx="279">
                  <c:v>59</c:v>
                </c:pt>
                <c:pt idx="280">
                  <c:v>55</c:v>
                </c:pt>
                <c:pt idx="281">
                  <c:v>57</c:v>
                </c:pt>
                <c:pt idx="282">
                  <c:v>68</c:v>
                </c:pt>
                <c:pt idx="283">
                  <c:v>66</c:v>
                </c:pt>
                <c:pt idx="284">
                  <c:v>65</c:v>
                </c:pt>
                <c:pt idx="285">
                  <c:v>61</c:v>
                </c:pt>
                <c:pt idx="286">
                  <c:v>88</c:v>
                </c:pt>
                <c:pt idx="287">
                  <c:v>95</c:v>
                </c:pt>
                <c:pt idx="288">
                  <c:v>11</c:v>
                </c:pt>
                <c:pt idx="289">
                  <c:v>8</c:v>
                </c:pt>
                <c:pt idx="290">
                  <c:v>7</c:v>
                </c:pt>
                <c:pt idx="291">
                  <c:v>0</c:v>
                </c:pt>
                <c:pt idx="292">
                  <c:v>0</c:v>
                </c:pt>
                <c:pt idx="293">
                  <c:v>0</c:v>
                </c:pt>
                <c:pt idx="294">
                  <c:v>0</c:v>
                </c:pt>
                <c:pt idx="295">
                  <c:v>0</c:v>
                </c:pt>
                <c:pt idx="296">
                  <c:v>0</c:v>
                </c:pt>
                <c:pt idx="297">
                  <c:v>6</c:v>
                </c:pt>
                <c:pt idx="298">
                  <c:v>48</c:v>
                </c:pt>
                <c:pt idx="299">
                  <c:v>28</c:v>
                </c:pt>
                <c:pt idx="300">
                  <c:v>23</c:v>
                </c:pt>
                <c:pt idx="301">
                  <c:v>78</c:v>
                </c:pt>
                <c:pt idx="302">
                  <c:v>53</c:v>
                </c:pt>
                <c:pt idx="303">
                  <c:v>39</c:v>
                </c:pt>
                <c:pt idx="304">
                  <c:v>33</c:v>
                </c:pt>
                <c:pt idx="305">
                  <c:v>30</c:v>
                </c:pt>
                <c:pt idx="306">
                  <c:v>28</c:v>
                </c:pt>
                <c:pt idx="307">
                  <c:v>25</c:v>
                </c:pt>
                <c:pt idx="308">
                  <c:v>29</c:v>
                </c:pt>
                <c:pt idx="309">
                  <c:v>31</c:v>
                </c:pt>
                <c:pt idx="310">
                  <c:v>36</c:v>
                </c:pt>
                <c:pt idx="311">
                  <c:v>42</c:v>
                </c:pt>
                <c:pt idx="312">
                  <c:v>44</c:v>
                </c:pt>
                <c:pt idx="313">
                  <c:v>45</c:v>
                </c:pt>
                <c:pt idx="314">
                  <c:v>51</c:v>
                </c:pt>
                <c:pt idx="315">
                  <c:v>57</c:v>
                </c:pt>
                <c:pt idx="316">
                  <c:v>60</c:v>
                </c:pt>
                <c:pt idx="317">
                  <c:v>66</c:v>
                </c:pt>
                <c:pt idx="318">
                  <c:v>70</c:v>
                </c:pt>
                <c:pt idx="319">
                  <c:v>73</c:v>
                </c:pt>
                <c:pt idx="320">
                  <c:v>79</c:v>
                </c:pt>
                <c:pt idx="321">
                  <c:v>85</c:v>
                </c:pt>
                <c:pt idx="322">
                  <c:v>91</c:v>
                </c:pt>
                <c:pt idx="323">
                  <c:v>96</c:v>
                </c:pt>
                <c:pt idx="324">
                  <c:v>98</c:v>
                </c:pt>
                <c:pt idx="325">
                  <c:v>96</c:v>
                </c:pt>
                <c:pt idx="326">
                  <c:v>100</c:v>
                </c:pt>
                <c:pt idx="327">
                  <c:v>98</c:v>
                </c:pt>
                <c:pt idx="328">
                  <c:v>98</c:v>
                </c:pt>
                <c:pt idx="329">
                  <c:v>97</c:v>
                </c:pt>
                <c:pt idx="330">
                  <c:v>96</c:v>
                </c:pt>
                <c:pt idx="331">
                  <c:v>93</c:v>
                </c:pt>
                <c:pt idx="332">
                  <c:v>91</c:v>
                </c:pt>
                <c:pt idx="333">
                  <c:v>88</c:v>
                </c:pt>
                <c:pt idx="334">
                  <c:v>81</c:v>
                </c:pt>
                <c:pt idx="335">
                  <c:v>79</c:v>
                </c:pt>
                <c:pt idx="336">
                  <c:v>71</c:v>
                </c:pt>
                <c:pt idx="337">
                  <c:v>64</c:v>
                </c:pt>
                <c:pt idx="338">
                  <c:v>59</c:v>
                </c:pt>
                <c:pt idx="339">
                  <c:v>56</c:v>
                </c:pt>
                <c:pt idx="340">
                  <c:v>50</c:v>
                </c:pt>
                <c:pt idx="341">
                  <c:v>48</c:v>
                </c:pt>
                <c:pt idx="342">
                  <c:v>45</c:v>
                </c:pt>
                <c:pt idx="343">
                  <c:v>39</c:v>
                </c:pt>
                <c:pt idx="344">
                  <c:v>35</c:v>
                </c:pt>
                <c:pt idx="345">
                  <c:v>35</c:v>
                </c:pt>
                <c:pt idx="346">
                  <c:v>36</c:v>
                </c:pt>
                <c:pt idx="347">
                  <c:v>36</c:v>
                </c:pt>
                <c:pt idx="348">
                  <c:v>37</c:v>
                </c:pt>
                <c:pt idx="349">
                  <c:v>36</c:v>
                </c:pt>
                <c:pt idx="350">
                  <c:v>42</c:v>
                </c:pt>
                <c:pt idx="351">
                  <c:v>42</c:v>
                </c:pt>
                <c:pt idx="352">
                  <c:v>44</c:v>
                </c:pt>
                <c:pt idx="353">
                  <c:v>45</c:v>
                </c:pt>
                <c:pt idx="354">
                  <c:v>46</c:v>
                </c:pt>
                <c:pt idx="355">
                  <c:v>51</c:v>
                </c:pt>
                <c:pt idx="356">
                  <c:v>49</c:v>
                </c:pt>
                <c:pt idx="357">
                  <c:v>51</c:v>
                </c:pt>
                <c:pt idx="358">
                  <c:v>42</c:v>
                </c:pt>
                <c:pt idx="359">
                  <c:v>53</c:v>
                </c:pt>
                <c:pt idx="360">
                  <c:v>49</c:v>
                </c:pt>
                <c:pt idx="361">
                  <c:v>54</c:v>
                </c:pt>
                <c:pt idx="362">
                  <c:v>68</c:v>
                </c:pt>
                <c:pt idx="363">
                  <c:v>91</c:v>
                </c:pt>
                <c:pt idx="364">
                  <c:v>0</c:v>
                </c:pt>
              </c:numCache>
            </c:numRef>
          </c:val>
        </c:ser>
        <c:marker val="1"/>
        <c:axId val="76421376"/>
        <c:axId val="80617856"/>
      </c:lineChart>
      <c:catAx>
        <c:axId val="76421376"/>
        <c:scaling>
          <c:orientation val="minMax"/>
        </c:scaling>
        <c:axPos val="b"/>
        <c:title>
          <c:tx>
            <c:rich>
              <a:bodyPr/>
              <a:lstStyle/>
              <a:p>
                <a:pPr>
                  <a:defRPr sz="1100"/>
                </a:pPr>
                <a:r>
                  <a:rPr lang="en-US" sz="1100"/>
                  <a:t>Time of Day</a:t>
                </a:r>
              </a:p>
            </c:rich>
          </c:tx>
          <c:layout/>
        </c:title>
        <c:numFmt formatCode="[$-F400]h:mm:ss\ AM/PM" sourceLinked="1"/>
        <c:tickLblPos val="nextTo"/>
        <c:crossAx val="80617856"/>
        <c:crosses val="autoZero"/>
        <c:auto val="1"/>
        <c:lblAlgn val="ctr"/>
        <c:lblOffset val="100"/>
        <c:tickMarkSkip val="4"/>
      </c:catAx>
      <c:valAx>
        <c:axId val="80617856"/>
        <c:scaling>
          <c:orientation val="minMax"/>
        </c:scaling>
        <c:axPos val="l"/>
        <c:majorGridlines/>
        <c:title>
          <c:tx>
            <c:rich>
              <a:bodyPr rot="-5400000" vert="horz"/>
              <a:lstStyle/>
              <a:p>
                <a:pPr>
                  <a:defRPr sz="1100"/>
                </a:pPr>
                <a:r>
                  <a:rPr lang="en-US" sz="1100"/>
                  <a:t>Average Crossing Time in Minutes</a:t>
                </a:r>
              </a:p>
            </c:rich>
          </c:tx>
          <c:layout/>
        </c:title>
        <c:numFmt formatCode="General" sourceLinked="1"/>
        <c:tickLblPos val="nextTo"/>
        <c:crossAx val="764213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9.5338120671183177E-2"/>
          <c:y val="4.3284677134656432E-2"/>
          <c:w val="0.88240593598030859"/>
          <c:h val="0.67097788215069865"/>
        </c:manualLayout>
      </c:layout>
      <c:barChart>
        <c:barDir val="col"/>
        <c:grouping val="clustered"/>
        <c:ser>
          <c:idx val="0"/>
          <c:order val="0"/>
          <c:tx>
            <c:strRef>
              <c:f>'Columbia R1 - R3'!$C$1</c:f>
              <c:strCache>
                <c:ptCount val="1"/>
                <c:pt idx="0">
                  <c:v>Wait Time</c:v>
                </c:pt>
              </c:strCache>
            </c:strRef>
          </c:tx>
          <c:spPr>
            <a:solidFill>
              <a:srgbClr val="C00000"/>
            </a:solidFill>
          </c:spPr>
          <c:cat>
            <c:numRef>
              <c:f>'Columbia R1 - R3'!$B$2:$B$96</c:f>
              <c:numCache>
                <c:formatCode>[$-409]h:mm:ss\ AM/PM;@</c:formatCode>
                <c:ptCount val="95"/>
                <c:pt idx="0">
                  <c:v>1.0416666664241334E-2</c:v>
                </c:pt>
                <c:pt idx="1">
                  <c:v>2.0833333335758656E-2</c:v>
                </c:pt>
                <c:pt idx="2">
                  <c:v>3.125E-2</c:v>
                </c:pt>
                <c:pt idx="3">
                  <c:v>4.1666666664241403E-2</c:v>
                </c:pt>
                <c:pt idx="4">
                  <c:v>5.2083333335758784E-2</c:v>
                </c:pt>
                <c:pt idx="5">
                  <c:v>6.25E-2</c:v>
                </c:pt>
                <c:pt idx="6">
                  <c:v>7.2916666664241528E-2</c:v>
                </c:pt>
                <c:pt idx="7">
                  <c:v>8.3333333335758666E-2</c:v>
                </c:pt>
                <c:pt idx="8">
                  <c:v>9.3750000000000264E-2</c:v>
                </c:pt>
                <c:pt idx="9">
                  <c:v>0.10416666666424151</c:v>
                </c:pt>
                <c:pt idx="10">
                  <c:v>0.1145833333357585</c:v>
                </c:pt>
                <c:pt idx="11">
                  <c:v>0.125</c:v>
                </c:pt>
                <c:pt idx="12">
                  <c:v>0.1354166666642414</c:v>
                </c:pt>
                <c:pt idx="13">
                  <c:v>0.14583333333575871</c:v>
                </c:pt>
                <c:pt idx="14">
                  <c:v>0.15625000000000031</c:v>
                </c:pt>
                <c:pt idx="15">
                  <c:v>0.16666666666424135</c:v>
                </c:pt>
                <c:pt idx="16">
                  <c:v>0.17708333333575871</c:v>
                </c:pt>
                <c:pt idx="17">
                  <c:v>0.18750000000000031</c:v>
                </c:pt>
                <c:pt idx="18">
                  <c:v>0.1979166666642414</c:v>
                </c:pt>
                <c:pt idx="19">
                  <c:v>0.20833333333575871</c:v>
                </c:pt>
                <c:pt idx="20">
                  <c:v>0.21875000000000031</c:v>
                </c:pt>
                <c:pt idx="21">
                  <c:v>0.22916666666424135</c:v>
                </c:pt>
                <c:pt idx="22">
                  <c:v>0.23958333333575871</c:v>
                </c:pt>
                <c:pt idx="23">
                  <c:v>0.25</c:v>
                </c:pt>
                <c:pt idx="24">
                  <c:v>0.26041666666424257</c:v>
                </c:pt>
                <c:pt idx="25">
                  <c:v>0.27083333333575882</c:v>
                </c:pt>
                <c:pt idx="26">
                  <c:v>0.28125</c:v>
                </c:pt>
                <c:pt idx="27">
                  <c:v>0.29166666666424257</c:v>
                </c:pt>
                <c:pt idx="28">
                  <c:v>0.30208333333575965</c:v>
                </c:pt>
                <c:pt idx="29">
                  <c:v>0.31250000000000056</c:v>
                </c:pt>
                <c:pt idx="30">
                  <c:v>0.32291666666424301</c:v>
                </c:pt>
                <c:pt idx="31">
                  <c:v>0.33333333333575965</c:v>
                </c:pt>
                <c:pt idx="32">
                  <c:v>0.34375</c:v>
                </c:pt>
                <c:pt idx="33">
                  <c:v>0.35416666666424257</c:v>
                </c:pt>
                <c:pt idx="34">
                  <c:v>0.36458333333575965</c:v>
                </c:pt>
                <c:pt idx="35">
                  <c:v>0.37500000000000056</c:v>
                </c:pt>
                <c:pt idx="36">
                  <c:v>0.38541666666424301</c:v>
                </c:pt>
                <c:pt idx="37">
                  <c:v>0.39583333333575965</c:v>
                </c:pt>
                <c:pt idx="38">
                  <c:v>0.40625</c:v>
                </c:pt>
                <c:pt idx="39">
                  <c:v>0.41666666666424257</c:v>
                </c:pt>
                <c:pt idx="40">
                  <c:v>0.42708333333575965</c:v>
                </c:pt>
                <c:pt idx="41">
                  <c:v>0.43750000000000056</c:v>
                </c:pt>
                <c:pt idx="42">
                  <c:v>0.44791666666424257</c:v>
                </c:pt>
                <c:pt idx="43">
                  <c:v>0.45833333333575882</c:v>
                </c:pt>
                <c:pt idx="44">
                  <c:v>0.46875</c:v>
                </c:pt>
                <c:pt idx="45">
                  <c:v>0.47916666666424257</c:v>
                </c:pt>
                <c:pt idx="46">
                  <c:v>0.48958333333575965</c:v>
                </c:pt>
                <c:pt idx="47">
                  <c:v>0.5</c:v>
                </c:pt>
                <c:pt idx="48">
                  <c:v>0.51041666666424057</c:v>
                </c:pt>
                <c:pt idx="49">
                  <c:v>0.52083333333575854</c:v>
                </c:pt>
                <c:pt idx="50">
                  <c:v>0.53125</c:v>
                </c:pt>
                <c:pt idx="51">
                  <c:v>0.54166666666424135</c:v>
                </c:pt>
                <c:pt idx="52">
                  <c:v>0.55208333333575854</c:v>
                </c:pt>
                <c:pt idx="53">
                  <c:v>0.5625</c:v>
                </c:pt>
                <c:pt idx="54">
                  <c:v>0.57291666666424135</c:v>
                </c:pt>
                <c:pt idx="55">
                  <c:v>0.58333333333575732</c:v>
                </c:pt>
                <c:pt idx="56">
                  <c:v>0.59375</c:v>
                </c:pt>
                <c:pt idx="57">
                  <c:v>0.60416666666424135</c:v>
                </c:pt>
                <c:pt idx="58">
                  <c:v>0.61458333333575854</c:v>
                </c:pt>
                <c:pt idx="59">
                  <c:v>0.62500000000000122</c:v>
                </c:pt>
                <c:pt idx="60">
                  <c:v>0.63541666666424135</c:v>
                </c:pt>
                <c:pt idx="61">
                  <c:v>0.64583333333575865</c:v>
                </c:pt>
                <c:pt idx="62">
                  <c:v>0.65625000000000122</c:v>
                </c:pt>
                <c:pt idx="63">
                  <c:v>0.66666666666424268</c:v>
                </c:pt>
                <c:pt idx="64">
                  <c:v>0.67708333333575865</c:v>
                </c:pt>
                <c:pt idx="65">
                  <c:v>0.6875</c:v>
                </c:pt>
                <c:pt idx="66">
                  <c:v>0.69791666666424135</c:v>
                </c:pt>
                <c:pt idx="67">
                  <c:v>0.70833333333575854</c:v>
                </c:pt>
                <c:pt idx="68">
                  <c:v>0.71875000000000122</c:v>
                </c:pt>
                <c:pt idx="69">
                  <c:v>0.72916666666424135</c:v>
                </c:pt>
                <c:pt idx="70">
                  <c:v>0.73958333333575854</c:v>
                </c:pt>
                <c:pt idx="71">
                  <c:v>0.75000000000000122</c:v>
                </c:pt>
                <c:pt idx="72">
                  <c:v>0.76041666666424135</c:v>
                </c:pt>
                <c:pt idx="73">
                  <c:v>0.77083333333575865</c:v>
                </c:pt>
                <c:pt idx="74">
                  <c:v>0.78125</c:v>
                </c:pt>
                <c:pt idx="75">
                  <c:v>0.79166666666424135</c:v>
                </c:pt>
                <c:pt idx="76">
                  <c:v>0.80208333333575854</c:v>
                </c:pt>
                <c:pt idx="77">
                  <c:v>0.8125</c:v>
                </c:pt>
                <c:pt idx="78">
                  <c:v>0.82291666666424135</c:v>
                </c:pt>
                <c:pt idx="79">
                  <c:v>0.83333333333575854</c:v>
                </c:pt>
                <c:pt idx="80">
                  <c:v>0.84375000000000122</c:v>
                </c:pt>
                <c:pt idx="81">
                  <c:v>0.85416666666424135</c:v>
                </c:pt>
                <c:pt idx="82">
                  <c:v>0.86458333333575854</c:v>
                </c:pt>
                <c:pt idx="83">
                  <c:v>0.87500000000000122</c:v>
                </c:pt>
                <c:pt idx="84">
                  <c:v>0.88541666666424057</c:v>
                </c:pt>
                <c:pt idx="85">
                  <c:v>0.89583333333575854</c:v>
                </c:pt>
                <c:pt idx="86">
                  <c:v>0.90625</c:v>
                </c:pt>
                <c:pt idx="87">
                  <c:v>0.91666666666424135</c:v>
                </c:pt>
                <c:pt idx="88">
                  <c:v>0.92708333333575854</c:v>
                </c:pt>
                <c:pt idx="89">
                  <c:v>0.9375</c:v>
                </c:pt>
                <c:pt idx="90">
                  <c:v>0.94791666666424135</c:v>
                </c:pt>
                <c:pt idx="91">
                  <c:v>0.95833333333575854</c:v>
                </c:pt>
                <c:pt idx="92">
                  <c:v>0.96875000000000122</c:v>
                </c:pt>
                <c:pt idx="93">
                  <c:v>0.97916666666424135</c:v>
                </c:pt>
                <c:pt idx="94">
                  <c:v>0.98958333333575732</c:v>
                </c:pt>
              </c:numCache>
            </c:numRef>
          </c:cat>
          <c:val>
            <c:numRef>
              <c:f>'Columbia R1 - R3'!$C$2:$C$96</c:f>
              <c:numCache>
                <c:formatCode>General</c:formatCode>
                <c:ptCount val="9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27</c:v>
                </c:pt>
                <c:pt idx="30">
                  <c:v>27</c:v>
                </c:pt>
                <c:pt idx="31">
                  <c:v>27</c:v>
                </c:pt>
                <c:pt idx="32">
                  <c:v>29</c:v>
                </c:pt>
                <c:pt idx="33">
                  <c:v>22</c:v>
                </c:pt>
                <c:pt idx="34">
                  <c:v>19</c:v>
                </c:pt>
                <c:pt idx="35">
                  <c:v>18</c:v>
                </c:pt>
                <c:pt idx="36">
                  <c:v>17</c:v>
                </c:pt>
                <c:pt idx="37">
                  <c:v>15</c:v>
                </c:pt>
                <c:pt idx="38">
                  <c:v>20</c:v>
                </c:pt>
                <c:pt idx="39">
                  <c:v>20</c:v>
                </c:pt>
                <c:pt idx="40">
                  <c:v>21</c:v>
                </c:pt>
                <c:pt idx="41">
                  <c:v>22</c:v>
                </c:pt>
                <c:pt idx="42">
                  <c:v>22</c:v>
                </c:pt>
                <c:pt idx="43">
                  <c:v>22</c:v>
                </c:pt>
                <c:pt idx="44">
                  <c:v>23</c:v>
                </c:pt>
                <c:pt idx="45">
                  <c:v>25</c:v>
                </c:pt>
                <c:pt idx="46">
                  <c:v>23</c:v>
                </c:pt>
                <c:pt idx="47">
                  <c:v>25</c:v>
                </c:pt>
                <c:pt idx="48">
                  <c:v>30</c:v>
                </c:pt>
                <c:pt idx="49">
                  <c:v>36</c:v>
                </c:pt>
                <c:pt idx="50">
                  <c:v>42</c:v>
                </c:pt>
                <c:pt idx="51">
                  <c:v>45</c:v>
                </c:pt>
                <c:pt idx="52">
                  <c:v>48</c:v>
                </c:pt>
                <c:pt idx="53">
                  <c:v>50</c:v>
                </c:pt>
                <c:pt idx="54">
                  <c:v>52</c:v>
                </c:pt>
                <c:pt idx="55">
                  <c:v>54</c:v>
                </c:pt>
                <c:pt idx="56">
                  <c:v>56</c:v>
                </c:pt>
                <c:pt idx="57">
                  <c:v>58</c:v>
                </c:pt>
                <c:pt idx="58">
                  <c:v>62</c:v>
                </c:pt>
                <c:pt idx="59">
                  <c:v>63</c:v>
                </c:pt>
                <c:pt idx="60">
                  <c:v>67</c:v>
                </c:pt>
                <c:pt idx="61">
                  <c:v>70</c:v>
                </c:pt>
                <c:pt idx="62">
                  <c:v>70</c:v>
                </c:pt>
                <c:pt idx="63">
                  <c:v>71</c:v>
                </c:pt>
                <c:pt idx="64">
                  <c:v>70</c:v>
                </c:pt>
                <c:pt idx="65">
                  <c:v>69</c:v>
                </c:pt>
                <c:pt idx="66">
                  <c:v>68</c:v>
                </c:pt>
                <c:pt idx="67">
                  <c:v>67</c:v>
                </c:pt>
                <c:pt idx="68">
                  <c:v>62</c:v>
                </c:pt>
                <c:pt idx="69">
                  <c:v>60</c:v>
                </c:pt>
                <c:pt idx="70">
                  <c:v>56</c:v>
                </c:pt>
                <c:pt idx="71">
                  <c:v>49</c:v>
                </c:pt>
                <c:pt idx="72">
                  <c:v>45</c:v>
                </c:pt>
                <c:pt idx="73">
                  <c:v>41</c:v>
                </c:pt>
                <c:pt idx="74">
                  <c:v>35</c:v>
                </c:pt>
                <c:pt idx="75">
                  <c:v>33</c:v>
                </c:pt>
                <c:pt idx="76">
                  <c:v>31</c:v>
                </c:pt>
                <c:pt idx="77">
                  <c:v>29</c:v>
                </c:pt>
                <c:pt idx="78">
                  <c:v>25</c:v>
                </c:pt>
                <c:pt idx="79">
                  <c:v>19</c:v>
                </c:pt>
                <c:pt idx="80">
                  <c:v>16</c:v>
                </c:pt>
                <c:pt idx="81">
                  <c:v>14</c:v>
                </c:pt>
                <c:pt idx="82">
                  <c:v>15</c:v>
                </c:pt>
                <c:pt idx="83">
                  <c:v>15</c:v>
                </c:pt>
                <c:pt idx="84">
                  <c:v>15</c:v>
                </c:pt>
                <c:pt idx="85">
                  <c:v>14</c:v>
                </c:pt>
                <c:pt idx="86">
                  <c:v>16</c:v>
                </c:pt>
                <c:pt idx="87">
                  <c:v>17</c:v>
                </c:pt>
                <c:pt idx="88">
                  <c:v>20</c:v>
                </c:pt>
                <c:pt idx="89">
                  <c:v>25</c:v>
                </c:pt>
                <c:pt idx="90">
                  <c:v>20</c:v>
                </c:pt>
                <c:pt idx="91">
                  <c:v>21</c:v>
                </c:pt>
                <c:pt idx="92">
                  <c:v>24</c:v>
                </c:pt>
                <c:pt idx="93">
                  <c:v>0</c:v>
                </c:pt>
                <c:pt idx="94">
                  <c:v>0</c:v>
                </c:pt>
              </c:numCache>
            </c:numRef>
          </c:val>
        </c:ser>
        <c:axId val="80934016"/>
        <c:axId val="80935936"/>
      </c:barChart>
      <c:catAx>
        <c:axId val="80934016"/>
        <c:scaling>
          <c:orientation val="minMax"/>
        </c:scaling>
        <c:axPos val="b"/>
        <c:majorGridlines/>
        <c:title>
          <c:tx>
            <c:rich>
              <a:bodyPr/>
              <a:lstStyle/>
              <a:p>
                <a:pPr>
                  <a:defRPr/>
                </a:pPr>
                <a:r>
                  <a:rPr lang="en-US"/>
                  <a:t>Time of Day</a:t>
                </a:r>
              </a:p>
            </c:rich>
          </c:tx>
          <c:layout/>
        </c:title>
        <c:numFmt formatCode="h:mm:ss;@" sourceLinked="0"/>
        <c:tickLblPos val="nextTo"/>
        <c:txPr>
          <a:bodyPr rot="-5400000" vert="horz"/>
          <a:lstStyle/>
          <a:p>
            <a:pPr>
              <a:defRPr sz="1100"/>
            </a:pPr>
            <a:endParaRPr lang="en-US"/>
          </a:p>
        </c:txPr>
        <c:crossAx val="80935936"/>
        <c:crosses val="autoZero"/>
        <c:auto val="1"/>
        <c:lblAlgn val="ctr"/>
        <c:lblOffset val="100"/>
        <c:tickMarkSkip val="4"/>
      </c:catAx>
      <c:valAx>
        <c:axId val="80935936"/>
        <c:scaling>
          <c:orientation val="minMax"/>
        </c:scaling>
        <c:axPos val="l"/>
        <c:majorGridlines/>
        <c:title>
          <c:tx>
            <c:rich>
              <a:bodyPr rot="-5400000" vert="horz"/>
              <a:lstStyle/>
              <a:p>
                <a:pPr>
                  <a:defRPr/>
                </a:pPr>
                <a:r>
                  <a:rPr lang="en-US"/>
                  <a:t>Avg. Wait Time in Minutes</a:t>
                </a:r>
              </a:p>
            </c:rich>
          </c:tx>
          <c:layout>
            <c:manualLayout>
              <c:xMode val="edge"/>
              <c:yMode val="edge"/>
              <c:x val="2.6087370396070206E-2"/>
              <c:y val="0.16677862347089031"/>
            </c:manualLayout>
          </c:layout>
        </c:title>
        <c:numFmt formatCode="General" sourceLinked="1"/>
        <c:tickLblPos val="nextTo"/>
        <c:txPr>
          <a:bodyPr/>
          <a:lstStyle/>
          <a:p>
            <a:pPr>
              <a:defRPr sz="1200"/>
            </a:pPr>
            <a:endParaRPr lang="en-US"/>
          </a:p>
        </c:txPr>
        <c:crossAx val="80934016"/>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5137341715081374E-2"/>
          <c:y val="3.2352229397454205E-2"/>
          <c:w val="0.89799921320018139"/>
          <c:h val="0.7082711241878652"/>
        </c:manualLayout>
      </c:layout>
      <c:barChart>
        <c:barDir val="col"/>
        <c:grouping val="clustered"/>
        <c:ser>
          <c:idx val="0"/>
          <c:order val="0"/>
          <c:spPr>
            <a:solidFill>
              <a:srgbClr val="C00000"/>
            </a:solidFill>
          </c:spPr>
          <c:cat>
            <c:numRef>
              <c:f>'Columbia R1 -R4'!$B$2:$B$96</c:f>
              <c:numCache>
                <c:formatCode>[$-409]h:mm:ss\ AM/PM;@</c:formatCode>
                <c:ptCount val="95"/>
                <c:pt idx="0">
                  <c:v>1.0416666664241334E-2</c:v>
                </c:pt>
                <c:pt idx="1">
                  <c:v>2.0833333335758656E-2</c:v>
                </c:pt>
                <c:pt idx="2">
                  <c:v>3.125E-2</c:v>
                </c:pt>
                <c:pt idx="3">
                  <c:v>4.1666666664241403E-2</c:v>
                </c:pt>
                <c:pt idx="4">
                  <c:v>5.2083333335758784E-2</c:v>
                </c:pt>
                <c:pt idx="5">
                  <c:v>6.25E-2</c:v>
                </c:pt>
                <c:pt idx="6">
                  <c:v>7.2916666664241528E-2</c:v>
                </c:pt>
                <c:pt idx="7">
                  <c:v>8.3333333335758666E-2</c:v>
                </c:pt>
                <c:pt idx="8">
                  <c:v>9.3750000000000264E-2</c:v>
                </c:pt>
                <c:pt idx="9">
                  <c:v>0.10416666666424151</c:v>
                </c:pt>
                <c:pt idx="10">
                  <c:v>0.1145833333357585</c:v>
                </c:pt>
                <c:pt idx="11">
                  <c:v>0.125</c:v>
                </c:pt>
                <c:pt idx="12">
                  <c:v>0.1354166666642414</c:v>
                </c:pt>
                <c:pt idx="13">
                  <c:v>0.14583333333575871</c:v>
                </c:pt>
                <c:pt idx="14">
                  <c:v>0.15625000000000031</c:v>
                </c:pt>
                <c:pt idx="15">
                  <c:v>0.16666666666424135</c:v>
                </c:pt>
                <c:pt idx="16">
                  <c:v>0.17708333333575871</c:v>
                </c:pt>
                <c:pt idx="17">
                  <c:v>0.18750000000000031</c:v>
                </c:pt>
                <c:pt idx="18">
                  <c:v>0.1979166666642414</c:v>
                </c:pt>
                <c:pt idx="19">
                  <c:v>0.20833333333575871</c:v>
                </c:pt>
                <c:pt idx="20">
                  <c:v>0.21875000000000031</c:v>
                </c:pt>
                <c:pt idx="21">
                  <c:v>0.22916666666424135</c:v>
                </c:pt>
                <c:pt idx="22">
                  <c:v>0.23958333333575871</c:v>
                </c:pt>
                <c:pt idx="23">
                  <c:v>0.25</c:v>
                </c:pt>
                <c:pt idx="24">
                  <c:v>0.26041666666424257</c:v>
                </c:pt>
                <c:pt idx="25">
                  <c:v>0.27083333333575882</c:v>
                </c:pt>
                <c:pt idx="26">
                  <c:v>0.28125</c:v>
                </c:pt>
                <c:pt idx="27">
                  <c:v>0.29166666666424257</c:v>
                </c:pt>
                <c:pt idx="28">
                  <c:v>0.30208333333575965</c:v>
                </c:pt>
                <c:pt idx="29">
                  <c:v>0.31250000000000056</c:v>
                </c:pt>
                <c:pt idx="30">
                  <c:v>0.32291666666424301</c:v>
                </c:pt>
                <c:pt idx="31">
                  <c:v>0.33333333333575965</c:v>
                </c:pt>
                <c:pt idx="32">
                  <c:v>0.34375</c:v>
                </c:pt>
                <c:pt idx="33">
                  <c:v>0.35416666666424257</c:v>
                </c:pt>
                <c:pt idx="34">
                  <c:v>0.36458333333575965</c:v>
                </c:pt>
                <c:pt idx="35">
                  <c:v>0.37500000000000056</c:v>
                </c:pt>
                <c:pt idx="36">
                  <c:v>0.38541666666424301</c:v>
                </c:pt>
                <c:pt idx="37">
                  <c:v>0.39583333333575965</c:v>
                </c:pt>
                <c:pt idx="38">
                  <c:v>0.40625</c:v>
                </c:pt>
                <c:pt idx="39">
                  <c:v>0.41666666666424257</c:v>
                </c:pt>
                <c:pt idx="40">
                  <c:v>0.42708333333575965</c:v>
                </c:pt>
                <c:pt idx="41">
                  <c:v>0.43750000000000056</c:v>
                </c:pt>
                <c:pt idx="42">
                  <c:v>0.44791666666424257</c:v>
                </c:pt>
                <c:pt idx="43">
                  <c:v>0.45833333333575882</c:v>
                </c:pt>
                <c:pt idx="44">
                  <c:v>0.46875</c:v>
                </c:pt>
                <c:pt idx="45">
                  <c:v>0.47916666666424257</c:v>
                </c:pt>
                <c:pt idx="46">
                  <c:v>0.48958333333575965</c:v>
                </c:pt>
                <c:pt idx="47">
                  <c:v>0.5</c:v>
                </c:pt>
                <c:pt idx="48">
                  <c:v>0.51041666666424057</c:v>
                </c:pt>
                <c:pt idx="49">
                  <c:v>0.52083333333575854</c:v>
                </c:pt>
                <c:pt idx="50">
                  <c:v>0.53125</c:v>
                </c:pt>
                <c:pt idx="51">
                  <c:v>0.54166666666424135</c:v>
                </c:pt>
                <c:pt idx="52">
                  <c:v>0.55208333333575854</c:v>
                </c:pt>
                <c:pt idx="53">
                  <c:v>0.5625</c:v>
                </c:pt>
                <c:pt idx="54">
                  <c:v>0.57291666666424135</c:v>
                </c:pt>
                <c:pt idx="55">
                  <c:v>0.58333333333575732</c:v>
                </c:pt>
                <c:pt idx="56">
                  <c:v>0.59375</c:v>
                </c:pt>
                <c:pt idx="57">
                  <c:v>0.60416666666424135</c:v>
                </c:pt>
                <c:pt idx="58">
                  <c:v>0.61458333333575854</c:v>
                </c:pt>
                <c:pt idx="59">
                  <c:v>0.62500000000000122</c:v>
                </c:pt>
                <c:pt idx="60">
                  <c:v>0.63541666666424135</c:v>
                </c:pt>
                <c:pt idx="61">
                  <c:v>0.64583333333575865</c:v>
                </c:pt>
                <c:pt idx="62">
                  <c:v>0.65625000000000122</c:v>
                </c:pt>
                <c:pt idx="63">
                  <c:v>0.66666666666424268</c:v>
                </c:pt>
                <c:pt idx="64">
                  <c:v>0.67708333333575865</c:v>
                </c:pt>
                <c:pt idx="65">
                  <c:v>0.6875</c:v>
                </c:pt>
                <c:pt idx="66">
                  <c:v>0.69791666666424135</c:v>
                </c:pt>
                <c:pt idx="67">
                  <c:v>0.70833333333575854</c:v>
                </c:pt>
                <c:pt idx="68">
                  <c:v>0.71875000000000122</c:v>
                </c:pt>
                <c:pt idx="69">
                  <c:v>0.72916666666424135</c:v>
                </c:pt>
                <c:pt idx="70">
                  <c:v>0.73958333333575854</c:v>
                </c:pt>
                <c:pt idx="71">
                  <c:v>0.75000000000000122</c:v>
                </c:pt>
                <c:pt idx="72">
                  <c:v>0.76041666666424135</c:v>
                </c:pt>
                <c:pt idx="73">
                  <c:v>0.77083333333575865</c:v>
                </c:pt>
                <c:pt idx="74">
                  <c:v>0.78125</c:v>
                </c:pt>
                <c:pt idx="75">
                  <c:v>0.79166666666424135</c:v>
                </c:pt>
                <c:pt idx="76">
                  <c:v>0.80208333333575854</c:v>
                </c:pt>
                <c:pt idx="77">
                  <c:v>0.8125</c:v>
                </c:pt>
                <c:pt idx="78">
                  <c:v>0.82291666666424135</c:v>
                </c:pt>
                <c:pt idx="79">
                  <c:v>0.83333333333575854</c:v>
                </c:pt>
                <c:pt idx="80">
                  <c:v>0.84375000000000122</c:v>
                </c:pt>
                <c:pt idx="81">
                  <c:v>0.85416666666424135</c:v>
                </c:pt>
                <c:pt idx="82">
                  <c:v>0.86458333333575854</c:v>
                </c:pt>
                <c:pt idx="83">
                  <c:v>0.87500000000000122</c:v>
                </c:pt>
                <c:pt idx="84">
                  <c:v>0.88541666666424057</c:v>
                </c:pt>
                <c:pt idx="85">
                  <c:v>0.89583333333575854</c:v>
                </c:pt>
                <c:pt idx="86">
                  <c:v>0.90625</c:v>
                </c:pt>
                <c:pt idx="87">
                  <c:v>0.91666666666424135</c:v>
                </c:pt>
                <c:pt idx="88">
                  <c:v>0.92708333333575854</c:v>
                </c:pt>
                <c:pt idx="89">
                  <c:v>0.9375</c:v>
                </c:pt>
                <c:pt idx="90">
                  <c:v>0.94791666666424135</c:v>
                </c:pt>
                <c:pt idx="91">
                  <c:v>0.95833333333575854</c:v>
                </c:pt>
                <c:pt idx="92">
                  <c:v>0.96875000000000122</c:v>
                </c:pt>
                <c:pt idx="93">
                  <c:v>0.97916666666424135</c:v>
                </c:pt>
                <c:pt idx="94">
                  <c:v>0.98958333333575732</c:v>
                </c:pt>
              </c:numCache>
            </c:numRef>
          </c:cat>
          <c:val>
            <c:numRef>
              <c:f>'Columbia R1 -R4'!$C$2:$C$96</c:f>
              <c:numCache>
                <c:formatCode>General</c:formatCode>
                <c:ptCount val="9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44</c:v>
                </c:pt>
                <c:pt idx="30">
                  <c:v>41</c:v>
                </c:pt>
                <c:pt idx="31">
                  <c:v>41</c:v>
                </c:pt>
                <c:pt idx="32">
                  <c:v>36</c:v>
                </c:pt>
                <c:pt idx="33">
                  <c:v>30</c:v>
                </c:pt>
                <c:pt idx="34">
                  <c:v>31</c:v>
                </c:pt>
                <c:pt idx="35">
                  <c:v>27</c:v>
                </c:pt>
                <c:pt idx="36">
                  <c:v>26</c:v>
                </c:pt>
                <c:pt idx="37">
                  <c:v>24</c:v>
                </c:pt>
                <c:pt idx="38">
                  <c:v>25</c:v>
                </c:pt>
                <c:pt idx="39">
                  <c:v>31</c:v>
                </c:pt>
                <c:pt idx="40">
                  <c:v>31</c:v>
                </c:pt>
                <c:pt idx="41">
                  <c:v>32</c:v>
                </c:pt>
                <c:pt idx="42">
                  <c:v>32</c:v>
                </c:pt>
                <c:pt idx="43">
                  <c:v>33</c:v>
                </c:pt>
                <c:pt idx="44">
                  <c:v>34</c:v>
                </c:pt>
                <c:pt idx="45">
                  <c:v>47</c:v>
                </c:pt>
                <c:pt idx="46">
                  <c:v>49</c:v>
                </c:pt>
                <c:pt idx="47">
                  <c:v>49</c:v>
                </c:pt>
                <c:pt idx="48">
                  <c:v>50</c:v>
                </c:pt>
                <c:pt idx="49">
                  <c:v>54</c:v>
                </c:pt>
                <c:pt idx="50">
                  <c:v>57</c:v>
                </c:pt>
                <c:pt idx="51">
                  <c:v>61</c:v>
                </c:pt>
                <c:pt idx="52">
                  <c:v>63</c:v>
                </c:pt>
                <c:pt idx="53">
                  <c:v>61</c:v>
                </c:pt>
                <c:pt idx="54">
                  <c:v>63</c:v>
                </c:pt>
                <c:pt idx="55">
                  <c:v>64</c:v>
                </c:pt>
                <c:pt idx="56">
                  <c:v>66</c:v>
                </c:pt>
                <c:pt idx="57">
                  <c:v>67</c:v>
                </c:pt>
                <c:pt idx="58">
                  <c:v>71</c:v>
                </c:pt>
                <c:pt idx="59">
                  <c:v>71</c:v>
                </c:pt>
                <c:pt idx="60">
                  <c:v>74</c:v>
                </c:pt>
                <c:pt idx="61">
                  <c:v>75</c:v>
                </c:pt>
                <c:pt idx="62">
                  <c:v>75</c:v>
                </c:pt>
                <c:pt idx="63">
                  <c:v>75</c:v>
                </c:pt>
                <c:pt idx="64">
                  <c:v>75</c:v>
                </c:pt>
                <c:pt idx="65">
                  <c:v>73</c:v>
                </c:pt>
                <c:pt idx="66">
                  <c:v>74</c:v>
                </c:pt>
                <c:pt idx="67">
                  <c:v>74</c:v>
                </c:pt>
                <c:pt idx="68">
                  <c:v>70</c:v>
                </c:pt>
                <c:pt idx="69">
                  <c:v>66</c:v>
                </c:pt>
                <c:pt idx="70">
                  <c:v>68</c:v>
                </c:pt>
                <c:pt idx="71">
                  <c:v>65</c:v>
                </c:pt>
                <c:pt idx="72">
                  <c:v>63</c:v>
                </c:pt>
                <c:pt idx="73">
                  <c:v>59</c:v>
                </c:pt>
                <c:pt idx="74">
                  <c:v>53</c:v>
                </c:pt>
                <c:pt idx="75">
                  <c:v>49</c:v>
                </c:pt>
                <c:pt idx="76">
                  <c:v>48</c:v>
                </c:pt>
                <c:pt idx="77">
                  <c:v>48</c:v>
                </c:pt>
                <c:pt idx="78">
                  <c:v>41</c:v>
                </c:pt>
                <c:pt idx="79">
                  <c:v>39</c:v>
                </c:pt>
                <c:pt idx="80">
                  <c:v>37</c:v>
                </c:pt>
                <c:pt idx="81">
                  <c:v>38</c:v>
                </c:pt>
                <c:pt idx="82">
                  <c:v>40</c:v>
                </c:pt>
                <c:pt idx="83">
                  <c:v>42</c:v>
                </c:pt>
                <c:pt idx="84">
                  <c:v>41</c:v>
                </c:pt>
                <c:pt idx="85">
                  <c:v>52</c:v>
                </c:pt>
                <c:pt idx="86">
                  <c:v>56</c:v>
                </c:pt>
                <c:pt idx="87">
                  <c:v>60</c:v>
                </c:pt>
                <c:pt idx="88">
                  <c:v>61</c:v>
                </c:pt>
                <c:pt idx="89">
                  <c:v>61</c:v>
                </c:pt>
                <c:pt idx="90">
                  <c:v>62</c:v>
                </c:pt>
                <c:pt idx="91">
                  <c:v>66</c:v>
                </c:pt>
                <c:pt idx="92">
                  <c:v>67</c:v>
                </c:pt>
                <c:pt idx="93">
                  <c:v>51</c:v>
                </c:pt>
                <c:pt idx="94">
                  <c:v>52</c:v>
                </c:pt>
              </c:numCache>
            </c:numRef>
          </c:val>
        </c:ser>
        <c:axId val="76538624"/>
        <c:axId val="76540544"/>
      </c:barChart>
      <c:catAx>
        <c:axId val="76538624"/>
        <c:scaling>
          <c:orientation val="minMax"/>
        </c:scaling>
        <c:axPos val="b"/>
        <c:majorGridlines/>
        <c:title>
          <c:tx>
            <c:rich>
              <a:bodyPr/>
              <a:lstStyle/>
              <a:p>
                <a:pPr>
                  <a:defRPr sz="1100"/>
                </a:pPr>
                <a:r>
                  <a:rPr lang="en-US" sz="1100"/>
                  <a:t>Time of Day</a:t>
                </a:r>
              </a:p>
            </c:rich>
          </c:tx>
          <c:layout/>
        </c:title>
        <c:numFmt formatCode="[$-409]h:mm:ss\ AM/PM;@" sourceLinked="1"/>
        <c:tickLblPos val="nextTo"/>
        <c:crossAx val="76540544"/>
        <c:crosses val="autoZero"/>
        <c:auto val="1"/>
        <c:lblAlgn val="ctr"/>
        <c:lblOffset val="100"/>
        <c:tickMarkSkip val="4"/>
      </c:catAx>
      <c:valAx>
        <c:axId val="76540544"/>
        <c:scaling>
          <c:orientation val="minMax"/>
        </c:scaling>
        <c:axPos val="l"/>
        <c:majorGridlines/>
        <c:title>
          <c:tx>
            <c:rich>
              <a:bodyPr rot="-5400000" vert="horz"/>
              <a:lstStyle/>
              <a:p>
                <a:pPr>
                  <a:defRPr sz="1100"/>
                </a:pPr>
                <a:r>
                  <a:rPr lang="en-US" sz="1100"/>
                  <a:t>Avg. Crossing Time in Minutes</a:t>
                </a:r>
              </a:p>
            </c:rich>
          </c:tx>
          <c:layout>
            <c:manualLayout>
              <c:xMode val="edge"/>
              <c:yMode val="edge"/>
              <c:x val="1.2181273946967212E-2"/>
              <c:y val="0.15200754036212774"/>
            </c:manualLayout>
          </c:layout>
        </c:title>
        <c:numFmt formatCode="General" sourceLinked="1"/>
        <c:tickLblPos val="nextTo"/>
        <c:txPr>
          <a:bodyPr/>
          <a:lstStyle/>
          <a:p>
            <a:pPr>
              <a:defRPr sz="1200"/>
            </a:pPr>
            <a:endParaRPr lang="en-US"/>
          </a:p>
        </c:txPr>
        <c:crossAx val="7653862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1"/>
          <c:order val="0"/>
          <c:explosion val="25"/>
          <c:dPt>
            <c:idx val="2"/>
            <c:spPr>
              <a:solidFill>
                <a:srgbClr val="C00000"/>
              </a:solidFill>
            </c:spPr>
          </c:dPt>
          <c:dLbls>
            <c:dLbl>
              <c:idx val="0"/>
              <c:delete val="1"/>
            </c:dLbl>
            <c:txPr>
              <a:bodyPr/>
              <a:lstStyle/>
              <a:p>
                <a:pPr>
                  <a:defRPr sz="1400"/>
                </a:pPr>
                <a:endParaRPr lang="en-US"/>
              </a:p>
            </c:txPr>
            <c:dLblPos val="outEnd"/>
            <c:showVal val="1"/>
            <c:showLeaderLines val="1"/>
          </c:dLbls>
          <c:cat>
            <c:strRef>
              <c:f>'Raw Data R3 - R4'!$H$3:$H$7</c:f>
              <c:strCache>
                <c:ptCount val="5"/>
                <c:pt idx="0">
                  <c:v>Bin</c:v>
                </c:pt>
                <c:pt idx="1">
                  <c:v>0-10</c:v>
                </c:pt>
                <c:pt idx="2">
                  <c:v>10-20</c:v>
                </c:pt>
                <c:pt idx="3">
                  <c:v>20-30</c:v>
                </c:pt>
                <c:pt idx="4">
                  <c:v>&gt;30</c:v>
                </c:pt>
              </c:strCache>
            </c:strRef>
          </c:cat>
          <c:val>
            <c:numRef>
              <c:f>'Raw Data R3 - R4'!$J$3:$J$7</c:f>
              <c:numCache>
                <c:formatCode>0%</c:formatCode>
                <c:ptCount val="5"/>
                <c:pt idx="1">
                  <c:v>0.58795411089866156</c:v>
                </c:pt>
                <c:pt idx="2">
                  <c:v>6.9789674952199107E-2</c:v>
                </c:pt>
                <c:pt idx="3">
                  <c:v>5.5449330783938815E-2</c:v>
                </c:pt>
                <c:pt idx="4">
                  <c:v>0.28680688336520244</c:v>
                </c:pt>
              </c:numCache>
            </c:numRef>
          </c:val>
        </c:ser>
        <c:firstSliceAng val="0"/>
      </c:pieChart>
      <c:spPr>
        <a:noFill/>
        <a:ln w="25400">
          <a:noFill/>
        </a:ln>
      </c:spPr>
    </c:plotArea>
    <c:legend>
      <c:legendPos val="t"/>
      <c:legendEntry>
        <c:idx val="0"/>
        <c:delete val="1"/>
      </c:legendEntry>
      <c:layout/>
      <c:txPr>
        <a:bodyPr/>
        <a:lstStyle/>
        <a:p>
          <a:pPr>
            <a:defRPr sz="1600"/>
          </a:pPr>
          <a:endParaRPr lang="en-US"/>
        </a:p>
      </c:txPr>
    </c:legend>
    <c:plotVisOnly val="1"/>
    <c:dispBlanksAs val="zero"/>
  </c:chart>
  <c:spPr>
    <a:ln>
      <a:solidFill>
        <a:srgbClr val="BBE0E3"/>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2660" tIns="46330" rIns="92660" bIns="46330" numCol="1" anchor="t" anchorCtr="0" compatLnSpc="1">
            <a:prstTxWarp prst="textNoShape">
              <a:avLst/>
            </a:prstTxWarp>
          </a:bodyPr>
          <a:lstStyle>
            <a:lvl1pPr defTabSz="925513">
              <a:defRPr sz="1200"/>
            </a:lvl1pPr>
          </a:lstStyle>
          <a:p>
            <a:pPr>
              <a:defRPr/>
            </a:pPr>
            <a:endParaRPr lang="en-US"/>
          </a:p>
        </p:txBody>
      </p:sp>
      <p:sp>
        <p:nvSpPr>
          <p:cNvPr id="512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p:spPr>
        <p:txBody>
          <a:bodyPr vert="horz" wrap="square" lIns="92660" tIns="46330" rIns="92660" bIns="46330" numCol="1" anchor="t" anchorCtr="0" compatLnSpc="1">
            <a:prstTxWarp prst="textNoShape">
              <a:avLst/>
            </a:prstTxWarp>
          </a:bodyPr>
          <a:lstStyle>
            <a:lvl1pPr algn="r" defTabSz="925513">
              <a:defRPr sz="1200"/>
            </a:lvl1pPr>
          </a:lstStyle>
          <a:p>
            <a:pPr>
              <a:defRPr/>
            </a:pPr>
            <a:endParaRPr lang="en-US"/>
          </a:p>
        </p:txBody>
      </p:sp>
      <p:sp>
        <p:nvSpPr>
          <p:cNvPr id="5124"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p:spPr>
        <p:txBody>
          <a:bodyPr vert="horz" wrap="square" lIns="92660" tIns="46330" rIns="92660" bIns="46330" numCol="1" anchor="b" anchorCtr="0" compatLnSpc="1">
            <a:prstTxWarp prst="textNoShape">
              <a:avLst/>
            </a:prstTxWarp>
          </a:bodyPr>
          <a:lstStyle>
            <a:lvl1pPr defTabSz="925513">
              <a:defRPr sz="1200"/>
            </a:lvl1pPr>
          </a:lstStyle>
          <a:p>
            <a:pPr>
              <a:defRPr/>
            </a:pPr>
            <a:endParaRPr lang="en-US"/>
          </a:p>
        </p:txBody>
      </p:sp>
      <p:sp>
        <p:nvSpPr>
          <p:cNvPr id="512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p:spPr>
        <p:txBody>
          <a:bodyPr vert="horz" wrap="square" lIns="92660" tIns="46330" rIns="92660" bIns="46330" numCol="1" anchor="b" anchorCtr="0" compatLnSpc="1">
            <a:prstTxWarp prst="textNoShape">
              <a:avLst/>
            </a:prstTxWarp>
          </a:bodyPr>
          <a:lstStyle>
            <a:lvl1pPr algn="r" defTabSz="925513">
              <a:defRPr sz="1200"/>
            </a:lvl1pPr>
          </a:lstStyle>
          <a:p>
            <a:pPr>
              <a:defRPr/>
            </a:pPr>
            <a:fld id="{6F8E7FCB-E69F-4E0A-839D-D8E2BB402EB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2660" tIns="46330" rIns="92660" bIns="46330" numCol="1" anchor="t" anchorCtr="0" compatLnSpc="1">
            <a:prstTxWarp prst="textNoShape">
              <a:avLst/>
            </a:prstTxWarp>
          </a:bodyPr>
          <a:lstStyle>
            <a:lvl1pPr defTabSz="925513">
              <a:defRPr sz="1200"/>
            </a:lvl1pPr>
          </a:lstStyle>
          <a:p>
            <a:pPr>
              <a:defRPr/>
            </a:pPr>
            <a:endParaRPr lang="en-US"/>
          </a:p>
        </p:txBody>
      </p:sp>
      <p:sp>
        <p:nvSpPr>
          <p:cNvPr id="45059" name="Rectangle 3"/>
          <p:cNvSpPr>
            <a:spLocks noGrp="1" noChangeArrowheads="1"/>
          </p:cNvSpPr>
          <p:nvPr>
            <p:ph type="dt" idx="1"/>
          </p:nvPr>
        </p:nvSpPr>
        <p:spPr bwMode="auto">
          <a:xfrm>
            <a:off x="3971925" y="0"/>
            <a:ext cx="3036888" cy="465138"/>
          </a:xfrm>
          <a:prstGeom prst="rect">
            <a:avLst/>
          </a:prstGeom>
          <a:noFill/>
          <a:ln w="9525">
            <a:noFill/>
            <a:miter lim="800000"/>
            <a:headEnd/>
            <a:tailEnd/>
          </a:ln>
        </p:spPr>
        <p:txBody>
          <a:bodyPr vert="horz" wrap="square" lIns="92660" tIns="46330" rIns="92660" bIns="46330" numCol="1" anchor="t" anchorCtr="0" compatLnSpc="1">
            <a:prstTxWarp prst="textNoShape">
              <a:avLst/>
            </a:prstTxWarp>
          </a:bodyPr>
          <a:lstStyle>
            <a:lvl1pPr algn="r" defTabSz="925513">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2660" tIns="46330" rIns="92660" bIns="46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p:spPr>
        <p:txBody>
          <a:bodyPr vert="horz" wrap="square" lIns="92660" tIns="46330" rIns="92660" bIns="46330" numCol="1" anchor="b" anchorCtr="0" compatLnSpc="1">
            <a:prstTxWarp prst="textNoShape">
              <a:avLst/>
            </a:prstTxWarp>
          </a:bodyPr>
          <a:lstStyle>
            <a:lvl1pPr defTabSz="925513">
              <a:defRPr sz="1200"/>
            </a:lvl1pPr>
          </a:lstStyle>
          <a:p>
            <a:pPr>
              <a:defRPr/>
            </a:pPr>
            <a:endParaRPr lang="en-US"/>
          </a:p>
        </p:txBody>
      </p:sp>
      <p:sp>
        <p:nvSpPr>
          <p:cNvPr id="45063"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p:spPr>
        <p:txBody>
          <a:bodyPr vert="horz" wrap="square" lIns="92660" tIns="46330" rIns="92660" bIns="46330" numCol="1" anchor="b" anchorCtr="0" compatLnSpc="1">
            <a:prstTxWarp prst="textNoShape">
              <a:avLst/>
            </a:prstTxWarp>
          </a:bodyPr>
          <a:lstStyle>
            <a:lvl1pPr algn="r" defTabSz="925513">
              <a:defRPr sz="1200"/>
            </a:lvl1pPr>
          </a:lstStyle>
          <a:p>
            <a:pPr>
              <a:defRPr/>
            </a:pPr>
            <a:fld id="{7E7D64A8-F756-4CA7-AD83-C3A9DEFCD0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BB691DEF-CE36-45AC-9D66-7D412897BE1F}" type="slidenum">
              <a:rPr lang="en-US" sz="1200"/>
              <a:pPr algn="r" defTabSz="925513"/>
              <a:t>1</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688975" y="4838700"/>
            <a:ext cx="5607050" cy="4183063"/>
          </a:xfrm>
          <a:noFill/>
          <a:ln/>
        </p:spPr>
        <p:txBody>
          <a:bodyPr/>
          <a:lstStyle/>
          <a:p>
            <a:pPr algn="just">
              <a:lnSpc>
                <a:spcPct val="120000"/>
              </a:lnSpc>
              <a:spcBef>
                <a:spcPct val="75000"/>
              </a:spcBef>
            </a:pPr>
            <a:r>
              <a:rPr lang="en-US" sz="1800" smtClean="0"/>
              <a:t>ECH</a:t>
            </a:r>
          </a:p>
          <a:p>
            <a:pPr algn="just">
              <a:lnSpc>
                <a:spcPct val="120000"/>
              </a:lnSpc>
              <a:spcBef>
                <a:spcPct val="75000"/>
              </a:spcBef>
            </a:pPr>
            <a:r>
              <a:rPr lang="en-US" sz="2000" smtClean="0"/>
              <a:t>Good morning/afternoon.  I am Esther Hitzfelder from the International Relations section of the Texas Department of Transportation.  Juan Carlos Villa from the Texas Transportation Institute and I will be giving this presentation together.  Juan Carlos has been the principal researcher on all of the studies that we will be talking about, and I am the project manager for TxDOT.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A0869A8A-DC97-47BD-A5EA-20C4B5E42FE5}" type="slidenum">
              <a:rPr lang="en-US" sz="1200"/>
              <a:pPr algn="r" defTabSz="925513"/>
              <a:t>10</a:t>
            </a:fld>
            <a:endParaRPr lang="en-US" sz="1200"/>
          </a:p>
        </p:txBody>
      </p:sp>
      <p:sp>
        <p:nvSpPr>
          <p:cNvPr id="819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654" tIns="46328" rIns="92654" bIns="46328" anchor="b"/>
          <a:lstStyle/>
          <a:p>
            <a:pPr algn="r" defTabSz="925513"/>
            <a:fld id="{32403973-0825-40EC-A430-9C8A15EABBDB}" type="slidenum">
              <a:rPr lang="en-US" sz="1100"/>
              <a:pPr algn="r" defTabSz="925513"/>
              <a:t>10</a:t>
            </a:fld>
            <a:endParaRPr lang="en-US" sz="11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lIns="92654" tIns="46328" rIns="92654" bIns="46328"/>
          <a:lstStyle/>
          <a:p>
            <a:pPr eaLnBrk="1" hangingPunct="1"/>
            <a:r>
              <a:rPr lang="en-US" b="1" smtClean="0"/>
              <a:t>JCV</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A2E0D765-9F1D-43A4-B7D0-D9803E490FF4}" type="slidenum">
              <a:rPr lang="en-US" sz="1200"/>
              <a:pPr algn="r" defTabSz="925513"/>
              <a:t>11</a:t>
            </a:fld>
            <a:endParaRPr lang="en-US" sz="1200"/>
          </a:p>
        </p:txBody>
      </p:sp>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lIns="92654" tIns="46328" rIns="92654" bIns="46328"/>
          <a:lstStyle/>
          <a:p>
            <a:pPr eaLnBrk="1" hangingPunct="1"/>
            <a:r>
              <a:rPr lang="en-US" b="1" smtClean="0"/>
              <a:t>JCV</a:t>
            </a:r>
          </a:p>
          <a:p>
            <a:pPr eaLnBrk="1" hangingPunct="1"/>
            <a:r>
              <a:rPr lang="en-US" b="1" smtClean="0"/>
              <a:t>Total delay: </a:t>
            </a:r>
            <a:r>
              <a:rPr lang="en-US" smtClean="0"/>
              <a:t>Total delay in a system is calculated as the sum of individual segment delays, and this could include any of the several links in the border crossing chain of events. </a:t>
            </a:r>
          </a:p>
          <a:p>
            <a:pPr eaLnBrk="1" hangingPunct="1"/>
            <a:r>
              <a:rPr lang="en-US" b="1" smtClean="0"/>
              <a:t>Delay per vehicle: </a:t>
            </a:r>
            <a:r>
              <a:rPr lang="en-US" smtClean="0"/>
              <a:t>It can normalize the total delay value, and still provide information to improvement analyses.  It can show the impact of projects that handle much higher demand using newly constructed facilities as well as operational improvements. </a:t>
            </a:r>
          </a:p>
          <a:p>
            <a:pPr eaLnBrk="1" hangingPunct="1"/>
            <a:r>
              <a:rPr lang="en-US" b="1" smtClean="0"/>
              <a:t>Border crossing index: </a:t>
            </a:r>
            <a:r>
              <a:rPr lang="en-US" smtClean="0"/>
              <a:t>A ratio of the travel time in the peak period to travel time during low volume conditions.  For example, a BCI of 1.20 would indicate that a trip that takes 20 minutes in the off-peak period will take 24 minutes in the peak period (20 percent longer).</a:t>
            </a:r>
          </a:p>
          <a:p>
            <a:pPr eaLnBrk="1" hangingPunct="1"/>
            <a:r>
              <a:rPr lang="en-US" b="1" smtClean="0"/>
              <a:t>Border planning index: </a:t>
            </a:r>
            <a:r>
              <a:rPr lang="en-US" smtClean="0"/>
              <a:t>The total travel time that should be </a:t>
            </a:r>
            <a:r>
              <a:rPr lang="en-US" i="1" smtClean="0"/>
              <a:t>planned</a:t>
            </a:r>
            <a:r>
              <a:rPr lang="en-US" smtClean="0"/>
              <a:t> for a border crossing (near-worst case travel time) to a travel time in light traffic</a:t>
            </a:r>
            <a:r>
              <a:rPr lang="en-US" i="1" smtClean="0"/>
              <a:t> </a:t>
            </a:r>
            <a:r>
              <a:rPr lang="en-US" smtClean="0"/>
              <a:t>conditions.  A Border Planning Index of 1.60 means that a driver should plan for 32 minutes to make a trip that requires 20 minutes in light traffic (20 minutes </a:t>
            </a:r>
            <a:r>
              <a:rPr lang="en-US" smtClean="0">
                <a:sym typeface="Symbol" pitchFamily="18" charset="2"/>
              </a:rPr>
              <a:t></a:t>
            </a:r>
            <a:r>
              <a:rPr lang="en-US" smtClean="0"/>
              <a:t> 1.60 = 32 minutes).</a:t>
            </a:r>
          </a:p>
          <a:p>
            <a:pPr eaLnBrk="1" hangingPunct="1"/>
            <a:r>
              <a:rPr lang="en-US" b="1" smtClean="0"/>
              <a:t>Buffer index: </a:t>
            </a:r>
            <a:r>
              <a:rPr lang="en-US" smtClean="0"/>
              <a:t>A measure of trip reliability that expresses the amount of extra “buffer” time needed to be “on time” for 95 percent of the trips (e.g., a late shipment on one day per month). </a:t>
            </a:r>
          </a:p>
        </p:txBody>
      </p:sp>
      <p:sp>
        <p:nvSpPr>
          <p:cNvPr id="8397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654" tIns="46328" rIns="92654" bIns="46328" anchor="b"/>
          <a:lstStyle/>
          <a:p>
            <a:pPr algn="r" defTabSz="925513"/>
            <a:fld id="{5714E7F3-820C-416C-9C87-79F747F1BEDA}" type="slidenum">
              <a:rPr lang="en-US" sz="1100"/>
              <a:pPr algn="r" defTabSz="925513"/>
              <a:t>11</a:t>
            </a:fld>
            <a:endParaRPr lang="en-US"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r>
              <a:rPr lang="en-US" smtClean="0"/>
              <a:t>JCV</a:t>
            </a:r>
          </a:p>
        </p:txBody>
      </p:sp>
      <p:sp>
        <p:nvSpPr>
          <p:cNvPr id="86019"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A8DCF7D2-5B70-4298-900F-1CC584135872}" type="slidenum">
              <a:rPr lang="en-US" sz="1200"/>
              <a:pPr algn="r" defTabSz="925513"/>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xfrm>
            <a:off x="688975" y="4760913"/>
            <a:ext cx="5607050" cy="4183062"/>
          </a:xfrm>
          <a:noFill/>
          <a:ln/>
        </p:spPr>
        <p:txBody>
          <a:bodyPr/>
          <a:lstStyle/>
          <a:p>
            <a:pPr algn="just">
              <a:lnSpc>
                <a:spcPct val="120000"/>
              </a:lnSpc>
              <a:spcBef>
                <a:spcPct val="75000"/>
              </a:spcBef>
            </a:pPr>
            <a:r>
              <a:rPr lang="en-US" sz="1800" smtClean="0"/>
              <a:t>ECH</a:t>
            </a:r>
          </a:p>
          <a:p>
            <a:pPr algn="just">
              <a:lnSpc>
                <a:spcPct val="120000"/>
              </a:lnSpc>
              <a:spcBef>
                <a:spcPct val="75000"/>
              </a:spcBef>
            </a:pPr>
            <a:r>
              <a:rPr lang="en-US" sz="1800" smtClean="0"/>
              <a:t>This is a map of the Pharr – Reynosa crossing.  The R! is at the location in Mexico where trucks tend to queue up.  Since the bridge is 3 miles long, an unusual set-up, at this location, we also installed readers at CAPUFE, right before the beginning of the bridge to be able to track how long the actual bridge crossing takes.  R3 is at CBP Primary inspection and R4 is at the exit of the state Safety Inspection facility.  With these readers, we can measure CBP’s definition of wait time, the time from the end of the queue to CBP primary, as well as crossing time or travel time, the time from the end of the queue to end of the final inspection when the truck is released from all border crossing inspections.</a:t>
            </a:r>
          </a:p>
        </p:txBody>
      </p:sp>
      <p:sp>
        <p:nvSpPr>
          <p:cNvPr id="88067" name="Slide Number Placeholder 3"/>
          <p:cNvSpPr>
            <a:spLocks noGrp="1"/>
          </p:cNvSpPr>
          <p:nvPr>
            <p:ph type="sldNum" sz="quarter" idx="5"/>
          </p:nvPr>
        </p:nvSpPr>
        <p:spPr>
          <a:noFill/>
        </p:spPr>
        <p:txBody>
          <a:bodyPr/>
          <a:lstStyle/>
          <a:p>
            <a:fld id="{71D238EB-5461-4523-A77F-50CFE9F062EA}"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pPr algn="just">
              <a:lnSpc>
                <a:spcPct val="120000"/>
              </a:lnSpc>
              <a:spcBef>
                <a:spcPct val="75000"/>
              </a:spcBef>
            </a:pPr>
            <a:r>
              <a:rPr lang="en-US" sz="1800" smtClean="0"/>
              <a:t>ECH</a:t>
            </a:r>
          </a:p>
          <a:p>
            <a:r>
              <a:rPr lang="en-US" sz="2000" smtClean="0"/>
              <a:t>This graph shows crossing times over the course of a week.  You can see the peaks and valleys over the course of the days in crossing times.  This is the time it takes the truck from the beginning of the queue to the exit of the safety inspection facility.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xfrm>
            <a:off x="688975" y="4760913"/>
            <a:ext cx="5607050" cy="4183062"/>
          </a:xfrm>
          <a:noFill/>
          <a:ln/>
        </p:spPr>
        <p:txBody>
          <a:bodyPr/>
          <a:lstStyle/>
          <a:p>
            <a:pPr algn="just">
              <a:lnSpc>
                <a:spcPct val="120000"/>
              </a:lnSpc>
              <a:spcBef>
                <a:spcPct val="75000"/>
              </a:spcBef>
            </a:pPr>
            <a:r>
              <a:rPr lang="en-US" sz="1800" smtClean="0"/>
              <a:t>ECH</a:t>
            </a:r>
          </a:p>
          <a:p>
            <a:pPr algn="just">
              <a:lnSpc>
                <a:spcPct val="120000"/>
              </a:lnSpc>
              <a:spcBef>
                <a:spcPct val="75000"/>
              </a:spcBef>
            </a:pPr>
            <a:r>
              <a:rPr lang="en-US" sz="2000" smtClean="0"/>
              <a:t>This curve shows the average wait time on a particular day.  Again, wait time is the time it takes trucks from the end of the queue to CBP primary inspection lanes.</a:t>
            </a:r>
          </a:p>
        </p:txBody>
      </p:sp>
      <p:sp>
        <p:nvSpPr>
          <p:cNvPr id="98307" name="Slide Number Placeholder 3"/>
          <p:cNvSpPr>
            <a:spLocks noGrp="1"/>
          </p:cNvSpPr>
          <p:nvPr>
            <p:ph type="sldNum" sz="quarter" idx="5"/>
          </p:nvPr>
        </p:nvSpPr>
        <p:spPr>
          <a:noFill/>
        </p:spPr>
        <p:txBody>
          <a:bodyPr/>
          <a:lstStyle/>
          <a:p>
            <a:fld id="{907B1882-E3D6-437C-89CA-298D9CA9C4B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p:spPr>
        <p:txBody>
          <a:bodyPr/>
          <a:lstStyle/>
          <a:p>
            <a:pPr algn="just">
              <a:lnSpc>
                <a:spcPct val="120000"/>
              </a:lnSpc>
              <a:spcBef>
                <a:spcPct val="75000"/>
              </a:spcBef>
            </a:pPr>
            <a:r>
              <a:rPr lang="en-US" sz="1800" smtClean="0"/>
              <a:t>ECH</a:t>
            </a:r>
          </a:p>
          <a:p>
            <a:r>
              <a:rPr lang="en-US" sz="2000" smtClean="0"/>
              <a:t>Crossing times show the entire process from the end of the queue to the exit of the state inspection facility. The curves are similar with peaks and valleys, altho inspection times seem to take longer later in the day.  This may be due to a variety of issues including trucks with safety problems, inspection systems not working properly, fewer lanes open, or a host of other issues.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pPr algn="just">
              <a:lnSpc>
                <a:spcPct val="120000"/>
              </a:lnSpc>
              <a:spcBef>
                <a:spcPct val="75000"/>
              </a:spcBef>
            </a:pPr>
            <a:r>
              <a:rPr lang="en-US" sz="1800" smtClean="0"/>
              <a:t>ECH</a:t>
            </a:r>
          </a:p>
          <a:p>
            <a:r>
              <a:rPr lang="en-US" sz="2000" smtClean="0"/>
              <a:t>Over the course of the day, the 1050 truck sample (those with readers) 59% cleared all inspections in less than 10 minutes, and 66% cleared in less than 20 minutes.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r>
              <a:rPr lang="en-US" smtClean="0"/>
              <a:t>JCV</a:t>
            </a:r>
          </a:p>
        </p:txBody>
      </p:sp>
      <p:sp>
        <p:nvSpPr>
          <p:cNvPr id="104451"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B7484B8D-84B3-4EB1-B641-C134FBC94F18}" type="slidenum">
              <a:rPr lang="en-US" sz="1200"/>
              <a:pPr algn="r" defTabSz="925513"/>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r>
              <a:rPr lang="en-US" smtClean="0"/>
              <a:t>JCV</a:t>
            </a:r>
          </a:p>
        </p:txBody>
      </p:sp>
      <p:sp>
        <p:nvSpPr>
          <p:cNvPr id="106499"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2471A56E-41DC-4EB4-B634-50E9F3333409}" type="slidenum">
              <a:rPr lang="en-US" sz="1200"/>
              <a:pPr algn="r" defTabSz="925513"/>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05167534-6965-49B0-B336-1F55BAB0D258}" type="slidenum">
              <a:rPr lang="en-US" sz="1200"/>
              <a:pPr algn="r" defTabSz="925513"/>
              <a:t>2</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algn="just">
              <a:lnSpc>
                <a:spcPct val="120000"/>
              </a:lnSpc>
              <a:spcBef>
                <a:spcPct val="75000"/>
              </a:spcBef>
            </a:pPr>
            <a:r>
              <a:rPr lang="en-US" sz="1800" smtClean="0"/>
              <a:t>ECH</a:t>
            </a:r>
          </a:p>
          <a:p>
            <a:r>
              <a:rPr lang="en-US" smtClean="0"/>
              <a:t>We will be introducing the Wait Time/crossing time studies that we have been working on in Texas.</a:t>
            </a:r>
          </a:p>
          <a:p>
            <a:r>
              <a:rPr lang="en-US" smtClean="0"/>
              <a:t>Juan Carlos will discuss the different technologies that were tested to see which would work best in our environments.</a:t>
            </a:r>
          </a:p>
          <a:p>
            <a:r>
              <a:rPr lang="en-US" smtClean="0"/>
              <a:t>I will show you some of the different study locations and data that we have collected</a:t>
            </a:r>
          </a:p>
          <a:p>
            <a:r>
              <a:rPr lang="en-US" smtClean="0"/>
              <a:t>Juan carlos will discuss the web prototype and reports which have been funded by FHWA</a:t>
            </a:r>
          </a:p>
          <a:p>
            <a:r>
              <a:rPr lang="en-US" smtClean="0"/>
              <a:t>And I will go over the next steps with you.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r>
              <a:rPr lang="en-US" smtClean="0"/>
              <a:t>JCV</a:t>
            </a:r>
          </a:p>
        </p:txBody>
      </p:sp>
      <p:sp>
        <p:nvSpPr>
          <p:cNvPr id="108547"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C7F0768B-08F7-4F11-896A-95C03D10FB75}" type="slidenum">
              <a:rPr lang="en-US" sz="1200"/>
              <a:pPr algn="r" defTabSz="925513"/>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r>
              <a:rPr lang="en-US" smtClean="0"/>
              <a:t>JCV</a:t>
            </a:r>
          </a:p>
          <a:p>
            <a:endParaRPr lang="en-US" smtClean="0"/>
          </a:p>
        </p:txBody>
      </p:sp>
      <p:sp>
        <p:nvSpPr>
          <p:cNvPr id="110595"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6D261184-2EDA-476E-9317-3E170B0A1039}" type="slidenum">
              <a:rPr lang="en-US" sz="1200"/>
              <a:pPr algn="r" defTabSz="925513"/>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r>
              <a:rPr lang="en-US" smtClean="0"/>
              <a:t>JCV</a:t>
            </a:r>
          </a:p>
          <a:p>
            <a:endParaRPr lang="en-US" smtClean="0"/>
          </a:p>
        </p:txBody>
      </p:sp>
      <p:sp>
        <p:nvSpPr>
          <p:cNvPr id="112643"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B9C836A1-B11B-4198-BCF8-3E64846946B5}" type="slidenum">
              <a:rPr lang="en-US" sz="1200"/>
              <a:pPr algn="r" defTabSz="925513"/>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r>
              <a:rPr lang="en-US" smtClean="0"/>
              <a:t>JCV</a:t>
            </a:r>
          </a:p>
          <a:p>
            <a:endParaRPr lang="en-US" smtClean="0"/>
          </a:p>
        </p:txBody>
      </p:sp>
      <p:sp>
        <p:nvSpPr>
          <p:cNvPr id="114691"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C06D3612-314B-4C60-85BD-FCAAFD66C78D}" type="slidenum">
              <a:rPr lang="en-US" sz="1200"/>
              <a:pPr algn="r" defTabSz="925513"/>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xfrm>
            <a:off x="688975" y="4760913"/>
            <a:ext cx="5607050" cy="4183062"/>
          </a:xfrm>
          <a:noFill/>
          <a:ln/>
        </p:spPr>
        <p:txBody>
          <a:bodyPr/>
          <a:lstStyle/>
          <a:p>
            <a:pPr algn="just">
              <a:lnSpc>
                <a:spcPct val="120000"/>
              </a:lnSpc>
              <a:spcBef>
                <a:spcPct val="75000"/>
              </a:spcBef>
            </a:pPr>
            <a:r>
              <a:rPr lang="en-US" sz="1600" smtClean="0"/>
              <a:t>ECH</a:t>
            </a:r>
          </a:p>
          <a:p>
            <a:pPr algn="just">
              <a:lnSpc>
                <a:spcPct val="120000"/>
              </a:lnSpc>
              <a:spcBef>
                <a:spcPct val="75000"/>
              </a:spcBef>
            </a:pPr>
            <a:r>
              <a:rPr lang="en-US" sz="1600" smtClean="0"/>
              <a:t>Our next steps include beginning a Wait Time study at the Zaragoza Bridge in El Paso, the other bridge besides BOTA in El Paso with significant commercial traffic.  In this study we will look not only at commercial vehicles, but also northbound and southbound POVs.  In addition, we will begin dissemination of the data in real time and through historical reports using information from the FHWA Web Prototype study. We will also be making recommendations on improvements after analyzing the data to reduce delays, increase economic growth and job opportunities without sacrificing border safety and security.   We are able to start on this study thanks to a grant from FHWA, and are currently in the contracting process.</a:t>
            </a:r>
          </a:p>
        </p:txBody>
      </p:sp>
      <p:sp>
        <p:nvSpPr>
          <p:cNvPr id="116739" name="Slide Number Placeholder 3"/>
          <p:cNvSpPr>
            <a:spLocks noGrp="1"/>
          </p:cNvSpPr>
          <p:nvPr>
            <p:ph type="sldNum" sz="quarter" idx="5"/>
          </p:nvPr>
        </p:nvSpPr>
        <p:spPr>
          <a:noFill/>
        </p:spPr>
        <p:txBody>
          <a:bodyPr/>
          <a:lstStyle/>
          <a:p>
            <a:fld id="{9DC92C87-27E0-4B47-80A9-ADFA13A79A3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pPr algn="just">
              <a:lnSpc>
                <a:spcPct val="120000"/>
              </a:lnSpc>
              <a:spcBef>
                <a:spcPct val="75000"/>
              </a:spcBef>
            </a:pPr>
            <a:r>
              <a:rPr lang="en-US" sz="1800" smtClean="0"/>
              <a:t>ECH</a:t>
            </a:r>
          </a:p>
          <a:p>
            <a:r>
              <a:rPr lang="en-US" sz="2000" smtClean="0"/>
              <a:t>We will be happy to answer any questions during the Q and A session.</a:t>
            </a:r>
          </a:p>
        </p:txBody>
      </p:sp>
      <p:sp>
        <p:nvSpPr>
          <p:cNvPr id="118787" name="Slide Number Placeholder 3"/>
          <p:cNvSpPr>
            <a:spLocks noGrp="1"/>
          </p:cNvSpPr>
          <p:nvPr>
            <p:ph type="sldNum" sz="quarter" idx="5"/>
          </p:nvPr>
        </p:nvSpPr>
        <p:spPr>
          <a:noFill/>
        </p:spPr>
        <p:txBody>
          <a:bodyPr/>
          <a:lstStyle/>
          <a:p>
            <a:fld id="{28DFAD07-969F-4DA8-B364-7617E8B92DDD}"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F49D029B-2391-40AC-AD2D-6B026F27E62C}" type="slidenum">
              <a:rPr lang="en-US" sz="1200"/>
              <a:pPr algn="r" defTabSz="925513"/>
              <a:t>3</a:t>
            </a:fld>
            <a:endParaRPr lang="en-US" sz="1200"/>
          </a:p>
        </p:txBody>
      </p:sp>
      <p:sp>
        <p:nvSpPr>
          <p:cNvPr id="337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652" tIns="46326" rIns="92652" bIns="46326" anchor="b"/>
          <a:lstStyle/>
          <a:p>
            <a:pPr algn="r" defTabSz="925513"/>
            <a:fld id="{40553928-53D0-4E33-B51A-3BB625D10A9E}" type="slidenum">
              <a:rPr lang="en-US" sz="1200"/>
              <a:pPr algn="r" defTabSz="925513"/>
              <a:t>3</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lIns="92652" tIns="46326" rIns="92652" bIns="46326"/>
          <a:lstStyle/>
          <a:p>
            <a:pPr algn="just">
              <a:lnSpc>
                <a:spcPct val="120000"/>
              </a:lnSpc>
              <a:spcBef>
                <a:spcPct val="75000"/>
              </a:spcBef>
            </a:pPr>
            <a:r>
              <a:rPr lang="en-US" sz="1800" smtClean="0"/>
              <a:t>ECH</a:t>
            </a:r>
          </a:p>
          <a:p>
            <a:r>
              <a:rPr lang="en-US" smtClean="0"/>
              <a:t>On the background and objectives,</a:t>
            </a:r>
          </a:p>
          <a:p>
            <a:endParaRPr lang="en-US" smtClean="0"/>
          </a:p>
          <a:p>
            <a:r>
              <a:rPr lang="en-US" smtClean="0"/>
              <a:t>Delay for commercial vehicles entering and leaving the us at Ports of entry with Mexico is a key indicator of transportation and supply-chain performance.  And with over $1 billion of trade with Mexico on a daily basis, minutes of delay can cause large dollar impacts in the economy.</a:t>
            </a:r>
          </a:p>
          <a:p>
            <a:endParaRPr lang="en-US" smtClean="0"/>
          </a:p>
          <a:p>
            <a:r>
              <a:rPr lang="en-US" smtClean="0"/>
              <a:t>TxDOT, along with the US-Mx Joint Working Committee is interested in measuring travel times for commercial trucks crossing from Mexico to the US</a:t>
            </a:r>
          </a:p>
          <a:p>
            <a:endParaRPr lang="en-US" smtClean="0"/>
          </a:p>
          <a:p>
            <a:r>
              <a:rPr lang="en-US" smtClean="0"/>
              <a:t>We use RFID technology and data will be disseminated through the Internet and other systems as Juan Carlos will discuss with you</a:t>
            </a:r>
          </a:p>
          <a:p>
            <a:endParaRPr lang="en-US" smtClean="0"/>
          </a:p>
          <a:p>
            <a:r>
              <a:rPr lang="en-US" smtClean="0"/>
              <a:t>The data will be useful to make informed decisions on reducing delays caused by traffic congestion, better accommodating trade and travel demand, and increasing economic growth and job opportunities on both sides of the border without sacrificing border safety and security.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85F333B2-61DF-4203-B0A3-1ECA34BD9903}" type="slidenum">
              <a:rPr lang="en-US" sz="1200"/>
              <a:pPr algn="r" defTabSz="925513"/>
              <a:t>4</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33450" y="4416425"/>
            <a:ext cx="5143500" cy="4183063"/>
          </a:xfrm>
          <a:noFill/>
          <a:ln/>
        </p:spPr>
        <p:txBody>
          <a:bodyPr/>
          <a:lstStyle/>
          <a:p>
            <a:r>
              <a:rPr lang="en-US" smtClean="0"/>
              <a:t>JCV</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22DCF101-293C-468B-BA68-2E2E5B37A628}" type="slidenum">
              <a:rPr lang="en-US" sz="1200"/>
              <a:pPr algn="r" defTabSz="925513"/>
              <a:t>5</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33450" y="4416425"/>
            <a:ext cx="5143500" cy="4183063"/>
          </a:xfrm>
          <a:noFill/>
          <a:ln/>
        </p:spPr>
        <p:txBody>
          <a:bodyPr/>
          <a:lstStyle/>
          <a:p>
            <a:r>
              <a:rPr lang="en-US" smtClean="0"/>
              <a:t>JCV</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xfrm>
            <a:off x="688975" y="4760913"/>
            <a:ext cx="5607050" cy="4183062"/>
          </a:xfrm>
          <a:noFill/>
          <a:ln/>
        </p:spPr>
        <p:txBody>
          <a:bodyPr/>
          <a:lstStyle/>
          <a:p>
            <a:pPr algn="just">
              <a:lnSpc>
                <a:spcPct val="120000"/>
              </a:lnSpc>
              <a:spcBef>
                <a:spcPct val="75000"/>
              </a:spcBef>
            </a:pPr>
            <a:r>
              <a:rPr lang="en-US" sz="1800" smtClean="0"/>
              <a:t>ECH</a:t>
            </a:r>
          </a:p>
          <a:p>
            <a:pPr algn="just">
              <a:lnSpc>
                <a:spcPct val="120000"/>
              </a:lnSpc>
              <a:spcBef>
                <a:spcPct val="75000"/>
              </a:spcBef>
            </a:pPr>
            <a:r>
              <a:rPr lang="en-US" sz="2000" smtClean="0"/>
              <a:t>Currently we are collecting wait times and travel or crossing times in 5 different locations in Texas.  I want to thank the FHWA, especially the Freight Operations office for all of their assistance with these projects.</a:t>
            </a:r>
          </a:p>
          <a:p>
            <a:pPr algn="just">
              <a:lnSpc>
                <a:spcPct val="120000"/>
              </a:lnSpc>
              <a:spcBef>
                <a:spcPct val="75000"/>
              </a:spcBef>
            </a:pPr>
            <a:r>
              <a:rPr lang="en-US" sz="2000" smtClean="0"/>
              <a:t>Not all has been smooth sailing.  We have had some major and many minor glitches, some due to weather, some due to dealing with an international border.  </a:t>
            </a:r>
          </a:p>
          <a:p>
            <a:pPr algn="just">
              <a:lnSpc>
                <a:spcPct val="120000"/>
              </a:lnSpc>
              <a:spcBef>
                <a:spcPct val="75000"/>
              </a:spcBef>
            </a:pPr>
            <a:r>
              <a:rPr lang="en-US" sz="2000" smtClean="0"/>
              <a:t>Difference between crossing time and wait time.</a:t>
            </a:r>
          </a:p>
        </p:txBody>
      </p:sp>
      <p:sp>
        <p:nvSpPr>
          <p:cNvPr id="39939" name="Slide Number Placeholder 3"/>
          <p:cNvSpPr>
            <a:spLocks noGrp="1"/>
          </p:cNvSpPr>
          <p:nvPr>
            <p:ph type="sldNum" sz="quarter" idx="5"/>
          </p:nvPr>
        </p:nvSpPr>
        <p:spPr>
          <a:noFill/>
        </p:spPr>
        <p:txBody>
          <a:bodyPr/>
          <a:lstStyle/>
          <a:p>
            <a:fld id="{45918345-6E56-4058-B385-F61533783AC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algn="just">
              <a:lnSpc>
                <a:spcPct val="120000"/>
              </a:lnSpc>
              <a:spcBef>
                <a:spcPct val="75000"/>
              </a:spcBef>
            </a:pPr>
            <a:r>
              <a:rPr lang="en-US" sz="1800" smtClean="0"/>
              <a:t>ECH</a:t>
            </a:r>
          </a:p>
          <a:p>
            <a:r>
              <a:rPr lang="en-US" smtClean="0"/>
              <a:t>The border between Texas and Mexico is over 1250 miles long, and we have systems at both ends.  So, information is sent by Internet to a server at TTI in El Paso where it is processed for useful information for stakeholders.  Juan Carlos will describe that process to you in a few minutes.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xfrm>
            <a:off x="688975" y="4775200"/>
            <a:ext cx="5607050" cy="4183063"/>
          </a:xfrm>
          <a:noFill/>
          <a:ln/>
        </p:spPr>
        <p:txBody>
          <a:bodyPr/>
          <a:lstStyle/>
          <a:p>
            <a:pPr algn="just">
              <a:lnSpc>
                <a:spcPct val="120000"/>
              </a:lnSpc>
              <a:spcBef>
                <a:spcPct val="75000"/>
              </a:spcBef>
            </a:pPr>
            <a:r>
              <a:rPr lang="en-US" sz="1800" smtClean="0"/>
              <a:t>ECH</a:t>
            </a:r>
          </a:p>
          <a:p>
            <a:pPr algn="just">
              <a:lnSpc>
                <a:spcPct val="120000"/>
              </a:lnSpc>
              <a:spcBef>
                <a:spcPct val="75000"/>
              </a:spcBef>
            </a:pPr>
            <a:r>
              <a:rPr lang="en-US" sz="2000" smtClean="0"/>
              <a:t>In a nutshell, this is how the system works.</a:t>
            </a:r>
          </a:p>
        </p:txBody>
      </p:sp>
      <p:sp>
        <p:nvSpPr>
          <p:cNvPr id="77827"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D8CC5213-5A0E-4BFC-B43D-849C7B0D5A80}" type="slidenum">
              <a:rPr lang="en-US"/>
              <a:pPr algn="r" defTabSz="925513"/>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r>
              <a:rPr lang="en-US" smtClean="0"/>
              <a:t>JCV</a:t>
            </a:r>
          </a:p>
        </p:txBody>
      </p:sp>
      <p:sp>
        <p:nvSpPr>
          <p:cNvPr id="79875"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2660" tIns="46330" rIns="92660" bIns="46330" anchor="b"/>
          <a:lstStyle/>
          <a:p>
            <a:pPr algn="r" defTabSz="925513"/>
            <a:fld id="{17EB18F5-49FA-4334-B422-204B50E159A9}" type="slidenum">
              <a:rPr lang="en-US" sz="1200"/>
              <a:pPr algn="r" defTabSz="925513"/>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capso.tamu.edu/sustainable-urbanism/sustainable-urbanism-images/TTI-logo.gif/image_view_fullscreen"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pso.tamu.edu/sustainable-urbanism/sustainable-urbanism-images/TTI-logo.gif/image_view_fullscreen"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6145213" y="6553200"/>
            <a:ext cx="2998787" cy="304800"/>
          </a:xfrm>
          <a:prstGeom prst="rect">
            <a:avLst/>
          </a:prstGeom>
          <a:noFill/>
          <a:ln w="9525">
            <a:noFill/>
            <a:miter lim="800000"/>
            <a:headEnd/>
            <a:tailEnd/>
          </a:ln>
          <a:effectLst/>
        </p:spPr>
        <p:txBody>
          <a:bodyPr>
            <a:spAutoFit/>
          </a:bodyPr>
          <a:lstStyle/>
          <a:p>
            <a:pPr eaLnBrk="0" hangingPunct="0">
              <a:defRPr/>
            </a:pPr>
            <a:r>
              <a:rPr lang="en-US" sz="1400" b="1" i="1"/>
              <a:t>Transportation Operations Group</a:t>
            </a:r>
            <a:endParaRPr lang="en-US" sz="2400"/>
          </a:p>
        </p:txBody>
      </p:sp>
      <p:sp>
        <p:nvSpPr>
          <p:cNvPr id="5" name="Rectangle 4"/>
          <p:cNvSpPr>
            <a:spLocks noChangeArrowheads="1"/>
          </p:cNvSpPr>
          <p:nvPr userDrawn="1"/>
        </p:nvSpPr>
        <p:spPr bwMode="auto">
          <a:xfrm>
            <a:off x="0" y="6400800"/>
            <a:ext cx="9144000" cy="457200"/>
          </a:xfrm>
          <a:prstGeom prst="rect">
            <a:avLst/>
          </a:prstGeom>
          <a:solidFill>
            <a:srgbClr val="A50021"/>
          </a:solidFill>
          <a:ln w="9525">
            <a:noFill/>
            <a:miter lim="800000"/>
            <a:headEnd/>
            <a:tailEnd/>
          </a:ln>
          <a:effectLst/>
        </p:spPr>
        <p:txBody>
          <a:bodyPr wrap="none" anchor="ctr"/>
          <a:lstStyle/>
          <a:p>
            <a:pPr>
              <a:defRPr/>
            </a:pPr>
            <a:endParaRPr lang="en-US"/>
          </a:p>
        </p:txBody>
      </p:sp>
      <p:pic>
        <p:nvPicPr>
          <p:cNvPr id="6" name="Picture 12" descr="TTI-transp"/>
          <p:cNvPicPr>
            <a:picLocks noChangeAspect="1" noChangeArrowheads="1"/>
          </p:cNvPicPr>
          <p:nvPr userDrawn="1"/>
        </p:nvPicPr>
        <p:blipFill>
          <a:blip r:embed="rId2" cstate="print"/>
          <a:srcRect/>
          <a:stretch>
            <a:fillRect/>
          </a:stretch>
        </p:blipFill>
        <p:spPr bwMode="auto">
          <a:xfrm>
            <a:off x="76200" y="6470650"/>
            <a:ext cx="1608138" cy="311150"/>
          </a:xfrm>
          <a:prstGeom prst="rect">
            <a:avLst/>
          </a:prstGeom>
          <a:noFill/>
          <a:ln w="9525">
            <a:noFill/>
            <a:miter lim="800000"/>
            <a:headEnd/>
            <a:tailEnd/>
          </a:ln>
        </p:spPr>
      </p:pic>
      <p:sp>
        <p:nvSpPr>
          <p:cNvPr id="7" name="Line 13"/>
          <p:cNvSpPr>
            <a:spLocks noChangeShapeType="1"/>
          </p:cNvSpPr>
          <p:nvPr userDrawn="1"/>
        </p:nvSpPr>
        <p:spPr bwMode="auto">
          <a:xfrm>
            <a:off x="0" y="6400800"/>
            <a:ext cx="9144000" cy="0"/>
          </a:xfrm>
          <a:prstGeom prst="line">
            <a:avLst/>
          </a:prstGeom>
          <a:noFill/>
          <a:ln w="9525">
            <a:solidFill>
              <a:schemeClr val="tx1"/>
            </a:solidFill>
            <a:round/>
            <a:headEnd/>
            <a:tailEnd/>
          </a:ln>
          <a:effectLst/>
        </p:spPr>
        <p:txBody>
          <a:bodyPr/>
          <a:lstStyle/>
          <a:p>
            <a:pPr>
              <a:defRPr/>
            </a:pPr>
            <a:endParaRPr lang="en-US"/>
          </a:p>
        </p:txBody>
      </p:sp>
      <p:sp>
        <p:nvSpPr>
          <p:cNvPr id="1638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38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0" name="Rectangle 6"/>
          <p:cNvSpPr>
            <a:spLocks noGrp="1" noChangeArrowheads="1"/>
          </p:cNvSpPr>
          <p:nvPr>
            <p:ph type="sldNum" sz="quarter" idx="12"/>
          </p:nvPr>
        </p:nvSpPr>
        <p:spPr>
          <a:xfrm>
            <a:off x="6553200" y="6381750"/>
            <a:ext cx="2133600" cy="323850"/>
          </a:xfrm>
        </p:spPr>
        <p:txBody>
          <a:bodyPr/>
          <a:lstStyle>
            <a:lvl1pPr>
              <a:defRPr/>
            </a:lvl1pPr>
          </a:lstStyle>
          <a:p>
            <a:pPr>
              <a:defRPr/>
            </a:pPr>
            <a:fld id="{D8A972CD-BE55-4268-A953-4B91B08E6C1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5"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6"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9" name="Rectangle 6"/>
          <p:cNvSpPr>
            <a:spLocks noGrp="1" noChangeArrowheads="1"/>
          </p:cNvSpPr>
          <p:nvPr>
            <p:ph type="sldNum" sz="quarter" idx="12"/>
          </p:nvPr>
        </p:nvSpPr>
        <p:spPr/>
        <p:txBody>
          <a:bodyPr/>
          <a:lstStyle>
            <a:lvl1pPr>
              <a:defRPr/>
            </a:lvl1pPr>
          </a:lstStyle>
          <a:p>
            <a:pPr>
              <a:defRPr/>
            </a:pPr>
            <a:fld id="{BB9FCBD1-4A08-45F0-8C41-9CFF5A605590}"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5"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6"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9" name="Rectangle 6"/>
          <p:cNvSpPr>
            <a:spLocks noGrp="1" noChangeArrowheads="1"/>
          </p:cNvSpPr>
          <p:nvPr>
            <p:ph type="sldNum" sz="quarter" idx="12"/>
          </p:nvPr>
        </p:nvSpPr>
        <p:spPr/>
        <p:txBody>
          <a:bodyPr/>
          <a:lstStyle>
            <a:lvl1pPr>
              <a:defRPr/>
            </a:lvl1pPr>
          </a:lstStyle>
          <a:p>
            <a:pPr>
              <a:defRPr/>
            </a:pPr>
            <a:fld id="{116276FD-D75E-4F12-8D20-8091B2BE0F4F}"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400800"/>
            <a:ext cx="9144000" cy="457200"/>
          </a:xfrm>
          <a:prstGeom prst="rect">
            <a:avLst/>
          </a:prstGeom>
          <a:solidFill>
            <a:srgbClr val="A50021"/>
          </a:solidFill>
          <a:ln w="9525">
            <a:noFill/>
            <a:miter lim="800000"/>
            <a:headEnd/>
            <a:tailEnd/>
          </a:ln>
          <a:effectLst/>
        </p:spPr>
        <p:txBody>
          <a:bodyPr wrap="none" anchor="ctr"/>
          <a:lstStyle/>
          <a:p>
            <a:pPr>
              <a:defRPr/>
            </a:pPr>
            <a:endParaRPr lang="en-US"/>
          </a:p>
        </p:txBody>
      </p:sp>
      <p:sp>
        <p:nvSpPr>
          <p:cNvPr id="5" name="Line 9"/>
          <p:cNvSpPr>
            <a:spLocks noChangeShapeType="1"/>
          </p:cNvSpPr>
          <p:nvPr/>
        </p:nvSpPr>
        <p:spPr bwMode="auto">
          <a:xfrm>
            <a:off x="0" y="6400800"/>
            <a:ext cx="9144000" cy="0"/>
          </a:xfrm>
          <a:prstGeom prst="line">
            <a:avLst/>
          </a:prstGeom>
          <a:noFill/>
          <a:ln w="9525">
            <a:solidFill>
              <a:schemeClr val="tx1"/>
            </a:solidFill>
            <a:round/>
            <a:headEnd/>
            <a:tailEnd/>
          </a:ln>
          <a:effectLst/>
        </p:spPr>
        <p:txBody>
          <a:bodyPr/>
          <a:lstStyle/>
          <a:p>
            <a:pPr>
              <a:defRPr/>
            </a:pPr>
            <a:endParaRPr lang="en-US"/>
          </a:p>
        </p:txBody>
      </p:sp>
      <p:pic>
        <p:nvPicPr>
          <p:cNvPr id="6" name="Picture 12" descr="TTI-transp"/>
          <p:cNvPicPr>
            <a:picLocks noChangeAspect="1" noChangeArrowheads="1"/>
          </p:cNvPicPr>
          <p:nvPr userDrawn="1"/>
        </p:nvPicPr>
        <p:blipFill>
          <a:blip r:embed="rId2" cstate="print"/>
          <a:srcRect/>
          <a:stretch>
            <a:fillRect/>
          </a:stretch>
        </p:blipFill>
        <p:spPr bwMode="auto">
          <a:xfrm>
            <a:off x="76200" y="6470650"/>
            <a:ext cx="1608138" cy="311150"/>
          </a:xfrm>
          <a:prstGeom prst="rect">
            <a:avLst/>
          </a:prstGeom>
          <a:noFill/>
          <a:ln w="9525">
            <a:noFill/>
            <a:miter lim="800000"/>
            <a:headEnd/>
            <a:tailEnd/>
          </a:ln>
        </p:spPr>
      </p:pic>
      <p:sp>
        <p:nvSpPr>
          <p:cNvPr id="7"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8" name="Picture 7" descr="TTI Logo">
            <a:hlinkClick r:id="rId3"/>
          </p:cNvPr>
          <p:cNvPicPr>
            <a:picLocks noChangeAspect="1" noChangeArrowheads="1"/>
          </p:cNvPicPr>
          <p:nvPr userDrawn="1"/>
        </p:nvPicPr>
        <p:blipFill>
          <a:blip r:embed="rId4" cstate="print"/>
          <a:srcRect/>
          <a:stretch>
            <a:fillRect/>
          </a:stretch>
        </p:blipFill>
        <p:spPr bwMode="auto">
          <a:xfrm>
            <a:off x="7054850" y="6383338"/>
            <a:ext cx="2089150" cy="474662"/>
          </a:xfrm>
          <a:prstGeom prst="rect">
            <a:avLst/>
          </a:prstGeom>
          <a:noFill/>
          <a:ln w="9525">
            <a:noFill/>
            <a:miter lim="800000"/>
            <a:headEnd/>
            <a:tailEnd/>
          </a:ln>
        </p:spPr>
      </p:pic>
      <p:pic>
        <p:nvPicPr>
          <p:cNvPr id="9" name="Picture 8" descr="TxDOTWebLogo"/>
          <p:cNvPicPr>
            <a:picLocks noChangeAspect="1" noChangeArrowheads="1"/>
          </p:cNvPicPr>
          <p:nvPr userDrawn="1"/>
        </p:nvPicPr>
        <p:blipFill>
          <a:blip r:embed="rId5" cstate="print"/>
          <a:srcRect/>
          <a:stretch>
            <a:fillRect/>
          </a:stretch>
        </p:blipFill>
        <p:spPr bwMode="auto">
          <a:xfrm>
            <a:off x="0" y="6303963"/>
            <a:ext cx="2954338" cy="554037"/>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1"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2" name="Rectangle 6"/>
          <p:cNvSpPr>
            <a:spLocks noGrp="1" noChangeArrowheads="1"/>
          </p:cNvSpPr>
          <p:nvPr>
            <p:ph type="sldNum" sz="quarter" idx="12"/>
          </p:nvPr>
        </p:nvSpPr>
        <p:spPr>
          <a:xfrm>
            <a:off x="6553200" y="6245225"/>
            <a:ext cx="2133600" cy="476250"/>
          </a:xfrm>
        </p:spPr>
        <p:txBody>
          <a:bodyPr/>
          <a:lstStyle>
            <a:lvl1pPr>
              <a:defRPr>
                <a:solidFill>
                  <a:schemeClr val="tx1"/>
                </a:solidFill>
              </a:defRPr>
            </a:lvl1pPr>
          </a:lstStyle>
          <a:p>
            <a:pPr>
              <a:defRPr/>
            </a:pPr>
            <a:fld id="{E65988CF-054C-4D12-ADDB-EEF58A618002}"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7" name="Rectangle 6"/>
          <p:cNvSpPr>
            <a:spLocks noGrp="1" noChangeArrowheads="1"/>
          </p:cNvSpPr>
          <p:nvPr>
            <p:ph type="sldNum" sz="quarter" idx="12"/>
          </p:nvPr>
        </p:nvSpPr>
        <p:spPr/>
        <p:txBody>
          <a:bodyPr/>
          <a:lstStyle>
            <a:lvl1pPr>
              <a:defRPr/>
            </a:lvl1pPr>
          </a:lstStyle>
          <a:p>
            <a:pPr>
              <a:defRPr/>
            </a:pPr>
            <a:fld id="{5D5F5F71-EB8E-4702-B082-B9EF0138A15A}"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5"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6"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9" name="Rectangle 6"/>
          <p:cNvSpPr>
            <a:spLocks noGrp="1" noChangeArrowheads="1"/>
          </p:cNvSpPr>
          <p:nvPr>
            <p:ph type="sldNum" sz="quarter" idx="12"/>
          </p:nvPr>
        </p:nvSpPr>
        <p:spPr/>
        <p:txBody>
          <a:bodyPr/>
          <a:lstStyle>
            <a:lvl1pPr>
              <a:defRPr/>
            </a:lvl1pPr>
          </a:lstStyle>
          <a:p>
            <a:pPr>
              <a:defRPr/>
            </a:pPr>
            <a:fld id="{61337215-9883-4BA0-9574-8DD20531D471}"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6"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7"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0" name="Rectangle 6"/>
          <p:cNvSpPr>
            <a:spLocks noGrp="1" noChangeArrowheads="1"/>
          </p:cNvSpPr>
          <p:nvPr>
            <p:ph type="sldNum" sz="quarter" idx="12"/>
          </p:nvPr>
        </p:nvSpPr>
        <p:spPr/>
        <p:txBody>
          <a:bodyPr/>
          <a:lstStyle>
            <a:lvl1pPr>
              <a:defRPr/>
            </a:lvl1pPr>
          </a:lstStyle>
          <a:p>
            <a:pPr>
              <a:defRPr/>
            </a:pPr>
            <a:fld id="{A010885A-7D1E-4E7B-9B34-A7DCF2AA7CB3}"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8"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9"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4"/>
          <p:cNvSpPr>
            <a:spLocks noGrp="1" noChangeArrowheads="1"/>
          </p:cNvSpPr>
          <p:nvPr>
            <p:ph type="dt" sz="half" idx="10"/>
          </p:nvPr>
        </p:nvSpPr>
        <p:spPr/>
        <p:txBody>
          <a:bodyPr/>
          <a:lstStyle>
            <a:lvl1pPr>
              <a:defRPr/>
            </a:lvl1pPr>
          </a:lstStyle>
          <a:p>
            <a:pPr>
              <a:defRPr/>
            </a:pPr>
            <a:endParaRPr lang="en-US"/>
          </a:p>
        </p:txBody>
      </p:sp>
      <p:sp>
        <p:nvSpPr>
          <p:cNvPr id="11"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2" name="Rectangle 6"/>
          <p:cNvSpPr>
            <a:spLocks noGrp="1" noChangeArrowheads="1"/>
          </p:cNvSpPr>
          <p:nvPr>
            <p:ph type="sldNum" sz="quarter" idx="12"/>
          </p:nvPr>
        </p:nvSpPr>
        <p:spPr/>
        <p:txBody>
          <a:bodyPr/>
          <a:lstStyle>
            <a:lvl1pPr>
              <a:defRPr/>
            </a:lvl1pPr>
          </a:lstStyle>
          <a:p>
            <a:pPr>
              <a:defRPr/>
            </a:pPr>
            <a:fld id="{C889C625-414E-4C86-9D93-910AAB5E764E}"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4"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5"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8" name="Rectangle 6"/>
          <p:cNvSpPr>
            <a:spLocks noGrp="1" noChangeArrowheads="1"/>
          </p:cNvSpPr>
          <p:nvPr>
            <p:ph type="sldNum" sz="quarter" idx="12"/>
          </p:nvPr>
        </p:nvSpPr>
        <p:spPr/>
        <p:txBody>
          <a:bodyPr/>
          <a:lstStyle>
            <a:lvl1pPr>
              <a:defRPr/>
            </a:lvl1pPr>
          </a:lstStyle>
          <a:p>
            <a:pPr>
              <a:defRPr/>
            </a:pPr>
            <a:fld id="{09CA12F4-9275-4E3B-A900-336BE3F2A2FF}"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3"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4"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7" name="Rectangle 6"/>
          <p:cNvSpPr>
            <a:spLocks noGrp="1" noChangeArrowheads="1"/>
          </p:cNvSpPr>
          <p:nvPr>
            <p:ph type="sldNum" sz="quarter" idx="12"/>
          </p:nvPr>
        </p:nvSpPr>
        <p:spPr/>
        <p:txBody>
          <a:bodyPr/>
          <a:lstStyle>
            <a:lvl1pPr>
              <a:defRPr/>
            </a:lvl1pPr>
          </a:lstStyle>
          <a:p>
            <a:pPr>
              <a:defRPr/>
            </a:pPr>
            <a:fld id="{66D4E3CB-98A8-4389-BFB3-CEAD82573B08}"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6"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7"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0" name="Rectangle 6"/>
          <p:cNvSpPr>
            <a:spLocks noGrp="1" noChangeArrowheads="1"/>
          </p:cNvSpPr>
          <p:nvPr>
            <p:ph type="sldNum" sz="quarter" idx="12"/>
          </p:nvPr>
        </p:nvSpPr>
        <p:spPr/>
        <p:txBody>
          <a:bodyPr/>
          <a:lstStyle>
            <a:lvl1pPr>
              <a:defRPr/>
            </a:lvl1pPr>
          </a:lstStyle>
          <a:p>
            <a:pPr>
              <a:defRPr/>
            </a:pPr>
            <a:fld id="{602C546C-C825-4161-BEDF-2349027C6E8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ALDRETE PPPs in Transport HSL Ljubljana</a:t>
            </a:r>
          </a:p>
        </p:txBody>
      </p:sp>
      <p:sp>
        <p:nvSpPr>
          <p:cNvPr id="6" name="Rectangle 6"/>
          <p:cNvSpPr>
            <a:spLocks noGrp="1" noChangeArrowheads="1"/>
          </p:cNvSpPr>
          <p:nvPr>
            <p:ph type="sldNum" sz="quarter" idx="12"/>
          </p:nvPr>
        </p:nvSpPr>
        <p:spPr>
          <a:ln/>
        </p:spPr>
        <p:txBody>
          <a:bodyPr/>
          <a:lstStyle>
            <a:lvl1pPr>
              <a:defRPr/>
            </a:lvl1pPr>
          </a:lstStyle>
          <a:p>
            <a:pPr>
              <a:defRPr/>
            </a:pPr>
            <a:fld id="{038A0747-95DA-4A93-AFD0-AA1428A2872D}"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6"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7"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0" name="Rectangle 6"/>
          <p:cNvSpPr>
            <a:spLocks noGrp="1" noChangeArrowheads="1"/>
          </p:cNvSpPr>
          <p:nvPr>
            <p:ph type="sldNum" sz="quarter" idx="12"/>
          </p:nvPr>
        </p:nvSpPr>
        <p:spPr/>
        <p:txBody>
          <a:bodyPr/>
          <a:lstStyle>
            <a:lvl1pPr>
              <a:defRPr/>
            </a:lvl1pPr>
          </a:lstStyle>
          <a:p>
            <a:pPr>
              <a:defRPr/>
            </a:pPr>
            <a:fld id="{36D33A89-2F3B-4293-AE0F-55584E91D7E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5"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6"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9" name="Rectangle 6"/>
          <p:cNvSpPr>
            <a:spLocks noGrp="1" noChangeArrowheads="1"/>
          </p:cNvSpPr>
          <p:nvPr>
            <p:ph type="sldNum" sz="quarter" idx="12"/>
          </p:nvPr>
        </p:nvSpPr>
        <p:spPr/>
        <p:txBody>
          <a:bodyPr/>
          <a:lstStyle>
            <a:lvl1pPr>
              <a:defRPr/>
            </a:lvl1pPr>
          </a:lstStyle>
          <a:p>
            <a:pPr>
              <a:defRPr/>
            </a:pPr>
            <a:fld id="{6175612B-EF28-4C31-A2DC-355478CEF26F}"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5"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6"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9" name="Rectangle 6"/>
          <p:cNvSpPr>
            <a:spLocks noGrp="1" noChangeArrowheads="1"/>
          </p:cNvSpPr>
          <p:nvPr>
            <p:ph type="sldNum" sz="quarter" idx="12"/>
          </p:nvPr>
        </p:nvSpPr>
        <p:spPr/>
        <p:txBody>
          <a:bodyPr/>
          <a:lstStyle>
            <a:lvl1pPr>
              <a:defRPr/>
            </a:lvl1pPr>
          </a:lstStyle>
          <a:p>
            <a:pPr>
              <a:defRPr/>
            </a:pPr>
            <a:fld id="{9DCAC8C3-FCA5-41AF-B717-B34A6187118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ALDRETE PPPs in Transport HSL Ljubljana</a:t>
            </a:r>
          </a:p>
        </p:txBody>
      </p:sp>
      <p:sp>
        <p:nvSpPr>
          <p:cNvPr id="6" name="Rectangle 6"/>
          <p:cNvSpPr>
            <a:spLocks noGrp="1" noChangeArrowheads="1"/>
          </p:cNvSpPr>
          <p:nvPr>
            <p:ph type="sldNum" sz="quarter" idx="12"/>
          </p:nvPr>
        </p:nvSpPr>
        <p:spPr>
          <a:ln/>
        </p:spPr>
        <p:txBody>
          <a:bodyPr/>
          <a:lstStyle>
            <a:lvl1pPr>
              <a:defRPr/>
            </a:lvl1pPr>
          </a:lstStyle>
          <a:p>
            <a:pPr>
              <a:defRPr/>
            </a:pPr>
            <a:fld id="{FB765190-57E6-4C3E-B4FC-E4B4A12C969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ALDRETE PPPs in Transport HSL Ljubljana</a:t>
            </a:r>
          </a:p>
        </p:txBody>
      </p:sp>
      <p:sp>
        <p:nvSpPr>
          <p:cNvPr id="7" name="Rectangle 6"/>
          <p:cNvSpPr>
            <a:spLocks noGrp="1" noChangeArrowheads="1"/>
          </p:cNvSpPr>
          <p:nvPr>
            <p:ph type="sldNum" sz="quarter" idx="12"/>
          </p:nvPr>
        </p:nvSpPr>
        <p:spPr>
          <a:ln/>
        </p:spPr>
        <p:txBody>
          <a:bodyPr/>
          <a:lstStyle>
            <a:lvl1pPr>
              <a:defRPr/>
            </a:lvl1pPr>
          </a:lstStyle>
          <a:p>
            <a:pPr>
              <a:defRPr/>
            </a:pPr>
            <a:fld id="{C9EE568D-F15A-46E9-9EFD-52331CF19DB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ALDRETE PPPs in Transport HSL Ljubljana</a:t>
            </a:r>
          </a:p>
        </p:txBody>
      </p:sp>
      <p:sp>
        <p:nvSpPr>
          <p:cNvPr id="9" name="Rectangle 6"/>
          <p:cNvSpPr>
            <a:spLocks noGrp="1" noChangeArrowheads="1"/>
          </p:cNvSpPr>
          <p:nvPr>
            <p:ph type="sldNum" sz="quarter" idx="12"/>
          </p:nvPr>
        </p:nvSpPr>
        <p:spPr>
          <a:ln/>
        </p:spPr>
        <p:txBody>
          <a:bodyPr/>
          <a:lstStyle>
            <a:lvl1pPr>
              <a:defRPr/>
            </a:lvl1pPr>
          </a:lstStyle>
          <a:p>
            <a:pPr>
              <a:defRPr/>
            </a:pPr>
            <a:fld id="{20B4DCA0-61F0-411C-BD7A-D567D587AC1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ALDRETE PPPs in Transport HSL Ljubljana</a:t>
            </a:r>
          </a:p>
        </p:txBody>
      </p:sp>
      <p:sp>
        <p:nvSpPr>
          <p:cNvPr id="5" name="Rectangle 6"/>
          <p:cNvSpPr>
            <a:spLocks noGrp="1" noChangeArrowheads="1"/>
          </p:cNvSpPr>
          <p:nvPr>
            <p:ph type="sldNum" sz="quarter" idx="12"/>
          </p:nvPr>
        </p:nvSpPr>
        <p:spPr>
          <a:ln/>
        </p:spPr>
        <p:txBody>
          <a:bodyPr/>
          <a:lstStyle>
            <a:lvl1pPr>
              <a:defRPr/>
            </a:lvl1pPr>
          </a:lstStyle>
          <a:p>
            <a:pPr>
              <a:defRPr/>
            </a:pPr>
            <a:fld id="{7D4934E2-C992-4859-8113-F4606E937B8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3"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4"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7" name="Rectangle 6"/>
          <p:cNvSpPr>
            <a:spLocks noGrp="1" noChangeArrowheads="1"/>
          </p:cNvSpPr>
          <p:nvPr>
            <p:ph type="sldNum" sz="quarter" idx="12"/>
          </p:nvPr>
        </p:nvSpPr>
        <p:spPr/>
        <p:txBody>
          <a:bodyPr/>
          <a:lstStyle>
            <a:lvl1pPr>
              <a:defRPr/>
            </a:lvl1pPr>
          </a:lstStyle>
          <a:p>
            <a:pPr>
              <a:defRPr/>
            </a:pPr>
            <a:fld id="{9A63677C-5B49-425C-B453-0E1BE6245DA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6"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7"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0" name="Rectangle 6"/>
          <p:cNvSpPr>
            <a:spLocks noGrp="1" noChangeArrowheads="1"/>
          </p:cNvSpPr>
          <p:nvPr>
            <p:ph type="sldNum" sz="quarter" idx="12"/>
          </p:nvPr>
        </p:nvSpPr>
        <p:spPr/>
        <p:txBody>
          <a:bodyPr/>
          <a:lstStyle>
            <a:lvl1pPr>
              <a:defRPr/>
            </a:lvl1pPr>
          </a:lstStyle>
          <a:p>
            <a:pPr>
              <a:defRPr/>
            </a:pPr>
            <a:fld id="{A724CE93-3AA3-4EAE-9111-0E52E7D1357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6" name="Picture 7" descr="TTI Logo">
            <a:hlinkClick r:id="rId2"/>
          </p:cNvPr>
          <p:cNvPicPr>
            <a:picLocks noChangeAspect="1" noChangeArrowheads="1"/>
          </p:cNvPicPr>
          <p:nvPr userDrawn="1"/>
        </p:nvPicPr>
        <p:blipFill>
          <a:blip r:embed="rId3" cstate="print"/>
          <a:srcRect/>
          <a:stretch>
            <a:fillRect/>
          </a:stretch>
        </p:blipFill>
        <p:spPr bwMode="auto">
          <a:xfrm>
            <a:off x="7054850" y="6383338"/>
            <a:ext cx="2089150" cy="474662"/>
          </a:xfrm>
          <a:prstGeom prst="rect">
            <a:avLst/>
          </a:prstGeom>
          <a:noFill/>
          <a:ln w="9525">
            <a:noFill/>
            <a:miter lim="800000"/>
            <a:headEnd/>
            <a:tailEnd/>
          </a:ln>
        </p:spPr>
      </p:pic>
      <p:pic>
        <p:nvPicPr>
          <p:cNvPr id="7" name="Picture 8" descr="TxDOTWebLogo"/>
          <p:cNvPicPr>
            <a:picLocks noChangeAspect="1" noChangeArrowheads="1"/>
          </p:cNvPicPr>
          <p:nvPr userDrawn="1"/>
        </p:nvPicPr>
        <p:blipFill>
          <a:blip r:embed="rId4" cstate="print"/>
          <a:srcRect/>
          <a:stretch>
            <a:fillRect/>
          </a:stretch>
        </p:blipFill>
        <p:spPr bwMode="auto">
          <a:xfrm>
            <a:off x="0" y="6303963"/>
            <a:ext cx="2954338" cy="554037"/>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ALDRETE PPPs in Transport HSL Ljubljana</a:t>
            </a:r>
          </a:p>
        </p:txBody>
      </p:sp>
      <p:sp>
        <p:nvSpPr>
          <p:cNvPr id="10" name="Rectangle 6"/>
          <p:cNvSpPr>
            <a:spLocks noGrp="1" noChangeArrowheads="1"/>
          </p:cNvSpPr>
          <p:nvPr>
            <p:ph type="sldNum" sz="quarter" idx="12"/>
          </p:nvPr>
        </p:nvSpPr>
        <p:spPr/>
        <p:txBody>
          <a:bodyPr/>
          <a:lstStyle>
            <a:lvl1pPr>
              <a:defRPr/>
            </a:lvl1pPr>
          </a:lstStyle>
          <a:p>
            <a:pPr>
              <a:defRPr/>
            </a:pPr>
            <a:fld id="{B4C347CF-2DAB-409A-BED2-024135672B7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capso.tamu.edu/sustainable-urbanism/sustainable-urbanism-images/TTI-logo.gif/image_view_fullscree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92" name="Rectangle 4"/>
          <p:cNvSpPr>
            <a:spLocks noGrp="1" noChangeArrowheads="1"/>
          </p:cNvSpPr>
          <p:nvPr>
            <p:ph type="dt" sz="half" idx="2"/>
          </p:nvPr>
        </p:nvSpPr>
        <p:spPr bwMode="auto">
          <a:xfrm>
            <a:off x="457200" y="5334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ALDRETE PPPs in Transport HSL Ljubljana</a:t>
            </a:r>
          </a:p>
        </p:txBody>
      </p:sp>
      <p:sp>
        <p:nvSpPr>
          <p:cNvPr id="12298" name="Text Box 10"/>
          <p:cNvSpPr txBox="1">
            <a:spLocks noChangeArrowheads="1"/>
          </p:cNvSpPr>
          <p:nvPr/>
        </p:nvSpPr>
        <p:spPr bwMode="auto">
          <a:xfrm>
            <a:off x="6145213" y="6553200"/>
            <a:ext cx="2998787" cy="304800"/>
          </a:xfrm>
          <a:prstGeom prst="rect">
            <a:avLst/>
          </a:prstGeom>
          <a:noFill/>
          <a:ln w="9525">
            <a:noFill/>
            <a:miter lim="800000"/>
            <a:headEnd/>
            <a:tailEnd/>
          </a:ln>
          <a:effectLst/>
        </p:spPr>
        <p:txBody>
          <a:bodyPr>
            <a:spAutoFit/>
          </a:bodyPr>
          <a:lstStyle/>
          <a:p>
            <a:pPr eaLnBrk="0" hangingPunct="0">
              <a:defRPr/>
            </a:pPr>
            <a:r>
              <a:rPr lang="en-US" sz="1400" b="1" i="1"/>
              <a:t>Transportation Operations Group</a:t>
            </a:r>
            <a:endParaRPr lang="en-US" sz="2400"/>
          </a:p>
        </p:txBody>
      </p:sp>
      <p:sp>
        <p:nvSpPr>
          <p:cNvPr id="12299" name="Rectangle 11"/>
          <p:cNvSpPr>
            <a:spLocks noChangeArrowheads="1"/>
          </p:cNvSpPr>
          <p:nvPr userDrawn="1"/>
        </p:nvSpPr>
        <p:spPr bwMode="auto">
          <a:xfrm>
            <a:off x="0" y="6400800"/>
            <a:ext cx="9144000" cy="457200"/>
          </a:xfrm>
          <a:prstGeom prst="rect">
            <a:avLst/>
          </a:prstGeom>
          <a:solidFill>
            <a:srgbClr val="A50021"/>
          </a:solidFill>
          <a:ln w="9525">
            <a:noFill/>
            <a:miter lim="800000"/>
            <a:headEnd/>
            <a:tailEnd/>
          </a:ln>
          <a:effectLst/>
        </p:spPr>
        <p:txBody>
          <a:bodyPr wrap="none" anchor="ctr"/>
          <a:lstStyle/>
          <a:p>
            <a:pPr>
              <a:defRPr/>
            </a:pPr>
            <a:endParaRPr lang="en-US"/>
          </a:p>
        </p:txBody>
      </p:sp>
      <p:sp>
        <p:nvSpPr>
          <p:cNvPr id="12301" name="Line 13"/>
          <p:cNvSpPr>
            <a:spLocks noChangeShapeType="1"/>
          </p:cNvSpPr>
          <p:nvPr userDrawn="1"/>
        </p:nvSpPr>
        <p:spPr bwMode="auto">
          <a:xfrm>
            <a:off x="0" y="6400800"/>
            <a:ext cx="9144000" cy="0"/>
          </a:xfrm>
          <a:prstGeom prst="line">
            <a:avLst/>
          </a:prstGeom>
          <a:noFill/>
          <a:ln w="9525">
            <a:solidFill>
              <a:schemeClr val="tx1"/>
            </a:solidFill>
            <a:round/>
            <a:headEnd/>
            <a:tailEnd/>
          </a:ln>
          <a:effectLst/>
        </p:spPr>
        <p:txBody>
          <a:bodyPr/>
          <a:lstStyle/>
          <a:p>
            <a:pPr>
              <a:defRPr/>
            </a:pPr>
            <a:endParaRPr lang="en-US"/>
          </a:p>
        </p:txBody>
      </p:sp>
      <p:sp>
        <p:nvSpPr>
          <p:cNvPr id="1229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8281EF07-49EB-407C-85E6-CF1B3A1748BC}" type="slidenum">
              <a:rPr lang="en-US"/>
              <a:pPr>
                <a:defRPr/>
              </a:pPr>
              <a:t>‹#›</a:t>
            </a:fld>
            <a:endParaRPr lang="en-US"/>
          </a:p>
        </p:txBody>
      </p:sp>
      <p:pic>
        <p:nvPicPr>
          <p:cNvPr id="1034" name="Picture 14" descr="TTI-transp"/>
          <p:cNvPicPr>
            <a:picLocks noChangeAspect="1" noChangeArrowheads="1"/>
          </p:cNvPicPr>
          <p:nvPr userDrawn="1"/>
        </p:nvPicPr>
        <p:blipFill>
          <a:blip r:embed="rId13" cstate="print"/>
          <a:srcRect/>
          <a:stretch>
            <a:fillRect/>
          </a:stretch>
        </p:blipFill>
        <p:spPr bwMode="auto">
          <a:xfrm>
            <a:off x="76200" y="6470650"/>
            <a:ext cx="1608138" cy="311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76" r:id="rId7"/>
    <p:sldLayoutId id="2147483677" r:id="rId8"/>
    <p:sldLayoutId id="2147483678" r:id="rId9"/>
    <p:sldLayoutId id="2147483679" r:id="rId10"/>
    <p:sldLayoutId id="2147483680" r:id="rId11"/>
  </p:sldLayoutIdLst>
  <p:transition/>
  <p:hf hdr="0" ftr="0" dt="0"/>
  <p:txStyles>
    <p:titleStyle>
      <a:lvl1pPr algn="l" rtl="0" eaLnBrk="0" fontAlgn="base" hangingPunct="0">
        <a:spcBef>
          <a:spcPct val="0"/>
        </a:spcBef>
        <a:spcAft>
          <a:spcPct val="0"/>
        </a:spcAft>
        <a:defRPr sz="2800">
          <a:solidFill>
            <a:srgbClr val="A50021"/>
          </a:solidFill>
          <a:latin typeface="Arial" pitchFamily="34" charset="0"/>
          <a:ea typeface="+mj-ea"/>
          <a:cs typeface="Arial" pitchFamily="34" charset="0"/>
        </a:defRPr>
      </a:lvl1pPr>
      <a:lvl2pPr algn="l" rtl="0" eaLnBrk="0" fontAlgn="base" hangingPunct="0">
        <a:spcBef>
          <a:spcPct val="0"/>
        </a:spcBef>
        <a:spcAft>
          <a:spcPct val="0"/>
        </a:spcAft>
        <a:defRPr sz="2800">
          <a:solidFill>
            <a:srgbClr val="A50021"/>
          </a:solidFill>
          <a:latin typeface="Trebuchet MS" pitchFamily="34" charset="0"/>
        </a:defRPr>
      </a:lvl2pPr>
      <a:lvl3pPr algn="l" rtl="0" eaLnBrk="0" fontAlgn="base" hangingPunct="0">
        <a:spcBef>
          <a:spcPct val="0"/>
        </a:spcBef>
        <a:spcAft>
          <a:spcPct val="0"/>
        </a:spcAft>
        <a:defRPr sz="2800">
          <a:solidFill>
            <a:srgbClr val="A50021"/>
          </a:solidFill>
          <a:latin typeface="Trebuchet MS" pitchFamily="34" charset="0"/>
        </a:defRPr>
      </a:lvl3pPr>
      <a:lvl4pPr algn="l" rtl="0" eaLnBrk="0" fontAlgn="base" hangingPunct="0">
        <a:spcBef>
          <a:spcPct val="0"/>
        </a:spcBef>
        <a:spcAft>
          <a:spcPct val="0"/>
        </a:spcAft>
        <a:defRPr sz="2800">
          <a:solidFill>
            <a:srgbClr val="A50021"/>
          </a:solidFill>
          <a:latin typeface="Trebuchet MS" pitchFamily="34" charset="0"/>
        </a:defRPr>
      </a:lvl4pPr>
      <a:lvl5pPr algn="l" rtl="0" eaLnBrk="0" fontAlgn="base" hangingPunct="0">
        <a:spcBef>
          <a:spcPct val="0"/>
        </a:spcBef>
        <a:spcAft>
          <a:spcPct val="0"/>
        </a:spcAft>
        <a:defRPr sz="2800">
          <a:solidFill>
            <a:srgbClr val="A50021"/>
          </a:solidFill>
          <a:latin typeface="Trebuchet MS" pitchFamily="34" charset="0"/>
        </a:defRPr>
      </a:lvl5pPr>
      <a:lvl6pPr marL="457200" algn="l" rtl="0" fontAlgn="base">
        <a:spcBef>
          <a:spcPct val="0"/>
        </a:spcBef>
        <a:spcAft>
          <a:spcPct val="0"/>
        </a:spcAft>
        <a:defRPr sz="2800">
          <a:solidFill>
            <a:srgbClr val="A50021"/>
          </a:solidFill>
          <a:latin typeface="Trebuchet MS" pitchFamily="34" charset="0"/>
        </a:defRPr>
      </a:lvl6pPr>
      <a:lvl7pPr marL="914400" algn="l" rtl="0" fontAlgn="base">
        <a:spcBef>
          <a:spcPct val="0"/>
        </a:spcBef>
        <a:spcAft>
          <a:spcPct val="0"/>
        </a:spcAft>
        <a:defRPr sz="2800">
          <a:solidFill>
            <a:srgbClr val="A50021"/>
          </a:solidFill>
          <a:latin typeface="Trebuchet MS" pitchFamily="34" charset="0"/>
        </a:defRPr>
      </a:lvl7pPr>
      <a:lvl8pPr marL="1371600" algn="l" rtl="0" fontAlgn="base">
        <a:spcBef>
          <a:spcPct val="0"/>
        </a:spcBef>
        <a:spcAft>
          <a:spcPct val="0"/>
        </a:spcAft>
        <a:defRPr sz="2800">
          <a:solidFill>
            <a:srgbClr val="A50021"/>
          </a:solidFill>
          <a:latin typeface="Trebuchet MS" pitchFamily="34" charset="0"/>
        </a:defRPr>
      </a:lvl8pPr>
      <a:lvl9pPr marL="1828800" algn="l" rtl="0" fontAlgn="base">
        <a:spcBef>
          <a:spcPct val="0"/>
        </a:spcBef>
        <a:spcAft>
          <a:spcPct val="0"/>
        </a:spcAft>
        <a:defRPr sz="2800">
          <a:solidFill>
            <a:srgbClr val="A50021"/>
          </a:solidFill>
          <a:latin typeface="Trebuchet MS" pitchFamily="34" charset="0"/>
        </a:defRPr>
      </a:lvl9pPr>
    </p:titleStyle>
    <p:bodyStyle>
      <a:lvl1pPr marL="342900" indent="-342900" algn="l" rtl="0" eaLnBrk="0" fontAlgn="base" hangingPunct="0">
        <a:lnSpc>
          <a:spcPct val="90000"/>
        </a:lnSpc>
        <a:spcBef>
          <a:spcPct val="40000"/>
        </a:spcBef>
        <a:spcAft>
          <a:spcPct val="20000"/>
        </a:spcAft>
        <a:buClr>
          <a:srgbClr val="0000CC"/>
        </a:buClr>
        <a:buFont typeface="Wingdings" pitchFamily="2" charset="2"/>
        <a:buChar char="§"/>
        <a:defRPr sz="2400">
          <a:solidFill>
            <a:schemeClr val="tx1"/>
          </a:solidFill>
          <a:latin typeface="Arial" pitchFamily="34" charset="0"/>
          <a:ea typeface="+mn-ea"/>
          <a:cs typeface="Arial" pitchFamily="34" charset="0"/>
        </a:defRPr>
      </a:lvl1pPr>
      <a:lvl2pPr marL="742950" indent="-285750" algn="l" rtl="0" eaLnBrk="0" fontAlgn="base" hangingPunct="0">
        <a:lnSpc>
          <a:spcPct val="90000"/>
        </a:lnSpc>
        <a:spcBef>
          <a:spcPct val="0"/>
        </a:spcBef>
        <a:spcAft>
          <a:spcPct val="20000"/>
        </a:spcAft>
        <a:buClr>
          <a:srgbClr val="0000CC"/>
        </a:buClr>
        <a:buFont typeface="Arial" charset="0"/>
        <a:buChar char="–"/>
        <a:defRPr sz="2000">
          <a:solidFill>
            <a:schemeClr val="tx1"/>
          </a:solidFill>
          <a:latin typeface="Arial" pitchFamily="34" charset="0"/>
          <a:cs typeface="Arial" pitchFamily="34" charset="0"/>
        </a:defRPr>
      </a:lvl2pPr>
      <a:lvl3pPr marL="1143000" indent="-228600" algn="l" rtl="0" eaLnBrk="0" fontAlgn="base" hangingPunct="0">
        <a:lnSpc>
          <a:spcPct val="90000"/>
        </a:lnSpc>
        <a:spcBef>
          <a:spcPct val="0"/>
        </a:spcBef>
        <a:spcAft>
          <a:spcPct val="20000"/>
        </a:spcAft>
        <a:buClr>
          <a:srgbClr val="0000CC"/>
        </a:buClr>
        <a:buFont typeface="Arial" charset="0"/>
        <a:buChar char="»"/>
        <a:defRPr sz="2000">
          <a:solidFill>
            <a:schemeClr val="tx1"/>
          </a:solidFill>
          <a:latin typeface="Arial" pitchFamily="34" charset="0"/>
          <a:cs typeface="Arial" pitchFamily="34" charset="0"/>
        </a:defRPr>
      </a:lvl3pPr>
      <a:lvl4pPr marL="1600200" indent="-228600" algn="l" rtl="0" eaLnBrk="0" fontAlgn="base" hangingPunct="0">
        <a:lnSpc>
          <a:spcPct val="90000"/>
        </a:lnSpc>
        <a:spcBef>
          <a:spcPct val="0"/>
        </a:spcBef>
        <a:spcAft>
          <a:spcPct val="20000"/>
        </a:spcAft>
        <a:buChar char="–"/>
        <a:defRPr sz="2000">
          <a:solidFill>
            <a:schemeClr val="tx1"/>
          </a:solidFill>
          <a:latin typeface="Arial" pitchFamily="34" charset="0"/>
          <a:cs typeface="Arial" pitchFamily="34" charset="0"/>
        </a:defRPr>
      </a:lvl4pPr>
      <a:lvl5pPr marL="2057400" indent="-228600" algn="l" rtl="0" eaLnBrk="0" fontAlgn="base" hangingPunct="0">
        <a:lnSpc>
          <a:spcPct val="90000"/>
        </a:lnSpc>
        <a:spcBef>
          <a:spcPct val="0"/>
        </a:spcBef>
        <a:spcAft>
          <a:spcPct val="20000"/>
        </a:spcAft>
        <a:buChar char="»"/>
        <a:defRPr sz="2000">
          <a:solidFill>
            <a:schemeClr val="tx1"/>
          </a:solidFill>
          <a:latin typeface="Arial" pitchFamily="34" charset="0"/>
          <a:cs typeface="Arial" pitchFamily="34" charset="0"/>
        </a:defRPr>
      </a:lvl5pPr>
      <a:lvl6pPr marL="2514600" indent="-228600" algn="l" rtl="0" fontAlgn="base">
        <a:lnSpc>
          <a:spcPct val="90000"/>
        </a:lnSpc>
        <a:spcBef>
          <a:spcPct val="0"/>
        </a:spcBef>
        <a:spcAft>
          <a:spcPct val="20000"/>
        </a:spcAft>
        <a:buChar char="»"/>
        <a:defRPr sz="2000">
          <a:solidFill>
            <a:schemeClr val="tx1"/>
          </a:solidFill>
          <a:latin typeface="+mn-lt"/>
        </a:defRPr>
      </a:lvl6pPr>
      <a:lvl7pPr marL="2971800" indent="-228600" algn="l" rtl="0" fontAlgn="base">
        <a:lnSpc>
          <a:spcPct val="90000"/>
        </a:lnSpc>
        <a:spcBef>
          <a:spcPct val="0"/>
        </a:spcBef>
        <a:spcAft>
          <a:spcPct val="20000"/>
        </a:spcAft>
        <a:buChar char="»"/>
        <a:defRPr sz="2000">
          <a:solidFill>
            <a:schemeClr val="tx1"/>
          </a:solidFill>
          <a:latin typeface="+mn-lt"/>
        </a:defRPr>
      </a:lvl7pPr>
      <a:lvl8pPr marL="3429000" indent="-228600" algn="l" rtl="0" fontAlgn="base">
        <a:lnSpc>
          <a:spcPct val="90000"/>
        </a:lnSpc>
        <a:spcBef>
          <a:spcPct val="0"/>
        </a:spcBef>
        <a:spcAft>
          <a:spcPct val="20000"/>
        </a:spcAft>
        <a:buChar char="»"/>
        <a:defRPr sz="2000">
          <a:solidFill>
            <a:schemeClr val="tx1"/>
          </a:solidFill>
          <a:latin typeface="+mn-lt"/>
        </a:defRPr>
      </a:lvl8pPr>
      <a:lvl9pPr marL="3886200" indent="-228600" algn="l" rtl="0" fontAlgn="base">
        <a:lnSpc>
          <a:spcPct val="90000"/>
        </a:lnSpc>
        <a:spcBef>
          <a:spcPct val="0"/>
        </a:spcBef>
        <a:spcAft>
          <a:spcPct val="2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0" name="Rectangle 4"/>
          <p:cNvSpPr>
            <a:spLocks noGrp="1" noChangeArrowheads="1"/>
          </p:cNvSpPr>
          <p:nvPr>
            <p:ph type="dt" sz="half" idx="2"/>
          </p:nvPr>
        </p:nvSpPr>
        <p:spPr bwMode="auto">
          <a:xfrm>
            <a:off x="457200" y="5334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ALDRETE PPPs in Transport HSL Ljubljana</a:t>
            </a:r>
          </a:p>
        </p:txBody>
      </p:sp>
      <p:sp>
        <p:nvSpPr>
          <p:cNvPr id="19466" name="Text Box 10"/>
          <p:cNvSpPr txBox="1">
            <a:spLocks noChangeArrowheads="1"/>
          </p:cNvSpPr>
          <p:nvPr/>
        </p:nvSpPr>
        <p:spPr bwMode="auto">
          <a:xfrm>
            <a:off x="6145213" y="6553200"/>
            <a:ext cx="2998787" cy="304800"/>
          </a:xfrm>
          <a:prstGeom prst="rect">
            <a:avLst/>
          </a:prstGeom>
          <a:noFill/>
          <a:ln w="9525">
            <a:noFill/>
            <a:miter lim="800000"/>
            <a:headEnd/>
            <a:tailEnd/>
          </a:ln>
          <a:effectLst/>
        </p:spPr>
        <p:txBody>
          <a:bodyPr>
            <a:spAutoFit/>
          </a:bodyPr>
          <a:lstStyle/>
          <a:p>
            <a:pPr eaLnBrk="0" hangingPunct="0">
              <a:defRPr/>
            </a:pPr>
            <a:r>
              <a:rPr lang="en-US" sz="1400" b="1" i="1"/>
              <a:t>Transportation Operations Group</a:t>
            </a:r>
            <a:endParaRPr lang="en-US" sz="2400"/>
          </a:p>
        </p:txBody>
      </p:sp>
      <p:sp>
        <p:nvSpPr>
          <p:cNvPr id="19467" name="Rectangle 11"/>
          <p:cNvSpPr>
            <a:spLocks noChangeArrowheads="1"/>
          </p:cNvSpPr>
          <p:nvPr userDrawn="1"/>
        </p:nvSpPr>
        <p:spPr bwMode="auto">
          <a:xfrm>
            <a:off x="0" y="6400800"/>
            <a:ext cx="9144000" cy="457200"/>
          </a:xfrm>
          <a:prstGeom prst="rect">
            <a:avLst/>
          </a:prstGeom>
          <a:solidFill>
            <a:srgbClr val="A50021"/>
          </a:solidFill>
          <a:ln w="9525">
            <a:noFill/>
            <a:miter lim="800000"/>
            <a:headEnd/>
            <a:tailEnd/>
          </a:ln>
          <a:effectLst/>
        </p:spPr>
        <p:txBody>
          <a:bodyPr wrap="none" anchor="ctr"/>
          <a:lstStyle/>
          <a:p>
            <a:pPr>
              <a:defRPr/>
            </a:pPr>
            <a:endParaRPr lang="en-US"/>
          </a:p>
        </p:txBody>
      </p:sp>
      <p:sp>
        <p:nvSpPr>
          <p:cNvPr id="19469" name="Line 13"/>
          <p:cNvSpPr>
            <a:spLocks noChangeShapeType="1"/>
          </p:cNvSpPr>
          <p:nvPr userDrawn="1"/>
        </p:nvSpPr>
        <p:spPr bwMode="auto">
          <a:xfrm>
            <a:off x="0" y="6400800"/>
            <a:ext cx="9144000" cy="0"/>
          </a:xfrm>
          <a:prstGeom prst="line">
            <a:avLst/>
          </a:prstGeom>
          <a:noFill/>
          <a:ln w="9525">
            <a:solidFill>
              <a:schemeClr val="tx1"/>
            </a:solidFill>
            <a:round/>
            <a:headEnd/>
            <a:tailEnd/>
          </a:ln>
          <a:effectLst/>
        </p:spPr>
        <p:txBody>
          <a:bodyPr/>
          <a:lstStyle/>
          <a:p>
            <a:pPr>
              <a:defRPr/>
            </a:pPr>
            <a:endParaRPr lang="en-US"/>
          </a:p>
        </p:txBody>
      </p:sp>
      <p:sp>
        <p:nvSpPr>
          <p:cNvPr id="19462"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71D6EB70-7E88-4C61-AD60-AC377BD79F88}" type="slidenum">
              <a:rPr lang="en-US"/>
              <a:pPr>
                <a:defRPr/>
              </a:pPr>
              <a:t>‹#›</a:t>
            </a:fld>
            <a:endParaRPr lang="en-US"/>
          </a:p>
        </p:txBody>
      </p:sp>
      <p:pic>
        <p:nvPicPr>
          <p:cNvPr id="13322" name="Picture 14" descr="TTI-transp"/>
          <p:cNvPicPr>
            <a:picLocks noChangeAspect="1" noChangeArrowheads="1"/>
          </p:cNvPicPr>
          <p:nvPr userDrawn="1"/>
        </p:nvPicPr>
        <p:blipFill>
          <a:blip r:embed="rId13" cstate="print"/>
          <a:srcRect/>
          <a:stretch>
            <a:fillRect/>
          </a:stretch>
        </p:blipFill>
        <p:spPr bwMode="auto">
          <a:xfrm>
            <a:off x="76200" y="6470650"/>
            <a:ext cx="1608138" cy="311150"/>
          </a:xfrm>
          <a:prstGeom prst="rect">
            <a:avLst/>
          </a:prstGeom>
          <a:noFill/>
          <a:ln w="9525">
            <a:noFill/>
            <a:miter lim="800000"/>
            <a:headEnd/>
            <a:tailEnd/>
          </a:ln>
        </p:spPr>
      </p:pic>
      <p:sp>
        <p:nvSpPr>
          <p:cNvPr id="11" name="AutoShape 9"/>
          <p:cNvSpPr>
            <a:spLocks noChangeArrowheads="1"/>
          </p:cNvSpPr>
          <p:nvPr userDrawn="1"/>
        </p:nvSpPr>
        <p:spPr bwMode="auto">
          <a:xfrm>
            <a:off x="0" y="6369050"/>
            <a:ext cx="9144000" cy="488950"/>
          </a:xfrm>
          <a:prstGeom prst="flowChartProcess">
            <a:avLst/>
          </a:prstGeom>
          <a:solidFill>
            <a:schemeClr val="bg1"/>
          </a:solidFill>
          <a:ln w="9525">
            <a:noFill/>
            <a:miter lim="800000"/>
            <a:headEnd/>
            <a:tailEnd/>
          </a:ln>
        </p:spPr>
        <p:txBody>
          <a:bodyPr wrap="none" anchor="ctr"/>
          <a:lstStyle/>
          <a:p>
            <a:pPr>
              <a:defRPr/>
            </a:pPr>
            <a:endParaRPr lang="en-US"/>
          </a:p>
        </p:txBody>
      </p:sp>
      <p:pic>
        <p:nvPicPr>
          <p:cNvPr id="13324" name="Picture 7" descr="TTI Logo">
            <a:hlinkClick r:id="rId14"/>
          </p:cNvPr>
          <p:cNvPicPr>
            <a:picLocks noChangeAspect="1" noChangeArrowheads="1"/>
          </p:cNvPicPr>
          <p:nvPr userDrawn="1"/>
        </p:nvPicPr>
        <p:blipFill>
          <a:blip r:embed="rId15" cstate="print"/>
          <a:srcRect/>
          <a:stretch>
            <a:fillRect/>
          </a:stretch>
        </p:blipFill>
        <p:spPr bwMode="auto">
          <a:xfrm>
            <a:off x="7054850" y="6383338"/>
            <a:ext cx="2089150" cy="474662"/>
          </a:xfrm>
          <a:prstGeom prst="rect">
            <a:avLst/>
          </a:prstGeom>
          <a:noFill/>
          <a:ln w="9525">
            <a:noFill/>
            <a:miter lim="800000"/>
            <a:headEnd/>
            <a:tailEnd/>
          </a:ln>
        </p:spPr>
      </p:pic>
      <p:pic>
        <p:nvPicPr>
          <p:cNvPr id="13325" name="Picture 8" descr="TxDOTWebLogo"/>
          <p:cNvPicPr>
            <a:picLocks noChangeAspect="1" noChangeArrowheads="1"/>
          </p:cNvPicPr>
          <p:nvPr userDrawn="1"/>
        </p:nvPicPr>
        <p:blipFill>
          <a:blip r:embed="rId16" cstate="print"/>
          <a:srcRect/>
          <a:stretch>
            <a:fillRect/>
          </a:stretch>
        </p:blipFill>
        <p:spPr bwMode="auto">
          <a:xfrm>
            <a:off x="0" y="6303963"/>
            <a:ext cx="2954338"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hf hdr="0" ftr="0" dt="0"/>
  <p:txStyles>
    <p:titleStyle>
      <a:lvl1pPr algn="l" rtl="0" eaLnBrk="0" fontAlgn="base" hangingPunct="0">
        <a:spcBef>
          <a:spcPct val="0"/>
        </a:spcBef>
        <a:spcAft>
          <a:spcPct val="0"/>
        </a:spcAft>
        <a:defRPr sz="4000">
          <a:solidFill>
            <a:srgbClr val="A50021"/>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A50021"/>
          </a:solidFill>
          <a:latin typeface="Trebuchet MS" pitchFamily="34" charset="0"/>
        </a:defRPr>
      </a:lvl2pPr>
      <a:lvl3pPr algn="l" rtl="0" eaLnBrk="0" fontAlgn="base" hangingPunct="0">
        <a:spcBef>
          <a:spcPct val="0"/>
        </a:spcBef>
        <a:spcAft>
          <a:spcPct val="0"/>
        </a:spcAft>
        <a:defRPr sz="4400">
          <a:solidFill>
            <a:srgbClr val="A50021"/>
          </a:solidFill>
          <a:latin typeface="Trebuchet MS" pitchFamily="34" charset="0"/>
        </a:defRPr>
      </a:lvl3pPr>
      <a:lvl4pPr algn="l" rtl="0" eaLnBrk="0" fontAlgn="base" hangingPunct="0">
        <a:spcBef>
          <a:spcPct val="0"/>
        </a:spcBef>
        <a:spcAft>
          <a:spcPct val="0"/>
        </a:spcAft>
        <a:defRPr sz="4400">
          <a:solidFill>
            <a:srgbClr val="A50021"/>
          </a:solidFill>
          <a:latin typeface="Trebuchet MS" pitchFamily="34" charset="0"/>
        </a:defRPr>
      </a:lvl4pPr>
      <a:lvl5pPr algn="l" rtl="0" eaLnBrk="0" fontAlgn="base" hangingPunct="0">
        <a:spcBef>
          <a:spcPct val="0"/>
        </a:spcBef>
        <a:spcAft>
          <a:spcPct val="0"/>
        </a:spcAft>
        <a:defRPr sz="4400">
          <a:solidFill>
            <a:srgbClr val="A50021"/>
          </a:solidFill>
          <a:latin typeface="Trebuchet MS" pitchFamily="34" charset="0"/>
        </a:defRPr>
      </a:lvl5pPr>
      <a:lvl6pPr marL="457200" algn="l" rtl="0" fontAlgn="base">
        <a:spcBef>
          <a:spcPct val="0"/>
        </a:spcBef>
        <a:spcAft>
          <a:spcPct val="0"/>
        </a:spcAft>
        <a:defRPr sz="4400">
          <a:solidFill>
            <a:srgbClr val="A50021"/>
          </a:solidFill>
          <a:latin typeface="Trebuchet MS" pitchFamily="34" charset="0"/>
        </a:defRPr>
      </a:lvl6pPr>
      <a:lvl7pPr marL="914400" algn="l" rtl="0" fontAlgn="base">
        <a:spcBef>
          <a:spcPct val="0"/>
        </a:spcBef>
        <a:spcAft>
          <a:spcPct val="0"/>
        </a:spcAft>
        <a:defRPr sz="4400">
          <a:solidFill>
            <a:srgbClr val="A50021"/>
          </a:solidFill>
          <a:latin typeface="Trebuchet MS" pitchFamily="34" charset="0"/>
        </a:defRPr>
      </a:lvl7pPr>
      <a:lvl8pPr marL="1371600" algn="l" rtl="0" fontAlgn="base">
        <a:spcBef>
          <a:spcPct val="0"/>
        </a:spcBef>
        <a:spcAft>
          <a:spcPct val="0"/>
        </a:spcAft>
        <a:defRPr sz="4400">
          <a:solidFill>
            <a:srgbClr val="A50021"/>
          </a:solidFill>
          <a:latin typeface="Trebuchet MS" pitchFamily="34" charset="0"/>
        </a:defRPr>
      </a:lvl8pPr>
      <a:lvl9pPr marL="1828800" algn="l" rtl="0" fontAlgn="base">
        <a:spcBef>
          <a:spcPct val="0"/>
        </a:spcBef>
        <a:spcAft>
          <a:spcPct val="0"/>
        </a:spcAft>
        <a:defRPr sz="4400">
          <a:solidFill>
            <a:srgbClr val="A50021"/>
          </a:solidFill>
          <a:latin typeface="Trebuchet MS" pitchFamily="34" charset="0"/>
        </a:defRPr>
      </a:lvl9pPr>
    </p:titleStyle>
    <p:bodyStyle>
      <a:lvl1pPr marL="342900" indent="-342900" algn="l" rtl="0" eaLnBrk="0" fontAlgn="base" hangingPunct="0">
        <a:lnSpc>
          <a:spcPct val="90000"/>
        </a:lnSpc>
        <a:spcBef>
          <a:spcPct val="30000"/>
        </a:spcBef>
        <a:spcAft>
          <a:spcPct val="20000"/>
        </a:spcAft>
        <a:buClr>
          <a:srgbClr val="0000CC"/>
        </a:buClr>
        <a:buFont typeface="Wingdings" pitchFamily="2" charset="2"/>
        <a:buChar char="§"/>
        <a:defRPr sz="2400">
          <a:solidFill>
            <a:schemeClr val="tx1"/>
          </a:solidFill>
          <a:latin typeface="Arial" pitchFamily="34" charset="0"/>
          <a:ea typeface="+mn-ea"/>
          <a:cs typeface="Arial" pitchFamily="34" charset="0"/>
        </a:defRPr>
      </a:lvl1pPr>
      <a:lvl2pPr marL="742950" indent="-285750" algn="l" rtl="0" eaLnBrk="0" fontAlgn="base" hangingPunct="0">
        <a:lnSpc>
          <a:spcPct val="90000"/>
        </a:lnSpc>
        <a:spcBef>
          <a:spcPct val="0"/>
        </a:spcBef>
        <a:spcAft>
          <a:spcPct val="20000"/>
        </a:spcAft>
        <a:buClr>
          <a:srgbClr val="0000CC"/>
        </a:buClr>
        <a:buFont typeface="Arial" charset="0"/>
        <a:buChar char="–"/>
        <a:defRPr sz="2000">
          <a:solidFill>
            <a:schemeClr val="tx1"/>
          </a:solidFill>
          <a:latin typeface="Arial" pitchFamily="34" charset="0"/>
          <a:cs typeface="Arial" pitchFamily="34" charset="0"/>
        </a:defRPr>
      </a:lvl2pPr>
      <a:lvl3pPr marL="1143000" indent="-228600" algn="l" rtl="0" eaLnBrk="0" fontAlgn="base" hangingPunct="0">
        <a:lnSpc>
          <a:spcPct val="90000"/>
        </a:lnSpc>
        <a:spcBef>
          <a:spcPct val="0"/>
        </a:spcBef>
        <a:spcAft>
          <a:spcPct val="20000"/>
        </a:spcAft>
        <a:buClr>
          <a:srgbClr val="0000CC"/>
        </a:buClr>
        <a:buFont typeface="Arial" charset="0"/>
        <a:buChar char="»"/>
        <a:defRPr sz="2000">
          <a:solidFill>
            <a:schemeClr val="tx1"/>
          </a:solidFill>
          <a:latin typeface="Arial" pitchFamily="34" charset="0"/>
          <a:cs typeface="Arial" pitchFamily="34" charset="0"/>
        </a:defRPr>
      </a:lvl3pPr>
      <a:lvl4pPr marL="1600200" indent="-228600" algn="l" rtl="0" eaLnBrk="0" fontAlgn="base" hangingPunct="0">
        <a:lnSpc>
          <a:spcPct val="90000"/>
        </a:lnSpc>
        <a:spcBef>
          <a:spcPct val="0"/>
        </a:spcBef>
        <a:spcAft>
          <a:spcPct val="20000"/>
        </a:spcAft>
        <a:buChar char="–"/>
        <a:defRPr sz="2000">
          <a:solidFill>
            <a:schemeClr val="tx1"/>
          </a:solidFill>
          <a:latin typeface="Arial" pitchFamily="34" charset="0"/>
          <a:cs typeface="Arial" pitchFamily="34" charset="0"/>
        </a:defRPr>
      </a:lvl4pPr>
      <a:lvl5pPr marL="2057400" indent="-228600" algn="l" rtl="0" eaLnBrk="0" fontAlgn="base" hangingPunct="0">
        <a:lnSpc>
          <a:spcPct val="90000"/>
        </a:lnSpc>
        <a:spcBef>
          <a:spcPct val="0"/>
        </a:spcBef>
        <a:spcAft>
          <a:spcPct val="20000"/>
        </a:spcAft>
        <a:buChar char="»"/>
        <a:defRPr sz="2000">
          <a:solidFill>
            <a:schemeClr val="tx1"/>
          </a:solidFill>
          <a:latin typeface="Arial" pitchFamily="34" charset="0"/>
          <a:cs typeface="Arial" pitchFamily="34" charset="0"/>
        </a:defRPr>
      </a:lvl5pPr>
      <a:lvl6pPr marL="2514600" indent="-228600" algn="l" rtl="0" fontAlgn="base">
        <a:lnSpc>
          <a:spcPct val="90000"/>
        </a:lnSpc>
        <a:spcBef>
          <a:spcPct val="0"/>
        </a:spcBef>
        <a:spcAft>
          <a:spcPct val="20000"/>
        </a:spcAft>
        <a:buChar char="»"/>
        <a:defRPr sz="2000">
          <a:solidFill>
            <a:schemeClr val="tx1"/>
          </a:solidFill>
          <a:latin typeface="+mn-lt"/>
        </a:defRPr>
      </a:lvl6pPr>
      <a:lvl7pPr marL="2971800" indent="-228600" algn="l" rtl="0" fontAlgn="base">
        <a:lnSpc>
          <a:spcPct val="90000"/>
        </a:lnSpc>
        <a:spcBef>
          <a:spcPct val="0"/>
        </a:spcBef>
        <a:spcAft>
          <a:spcPct val="20000"/>
        </a:spcAft>
        <a:buChar char="»"/>
        <a:defRPr sz="2000">
          <a:solidFill>
            <a:schemeClr val="tx1"/>
          </a:solidFill>
          <a:latin typeface="+mn-lt"/>
        </a:defRPr>
      </a:lvl7pPr>
      <a:lvl8pPr marL="3429000" indent="-228600" algn="l" rtl="0" fontAlgn="base">
        <a:lnSpc>
          <a:spcPct val="90000"/>
        </a:lnSpc>
        <a:spcBef>
          <a:spcPct val="0"/>
        </a:spcBef>
        <a:spcAft>
          <a:spcPct val="20000"/>
        </a:spcAft>
        <a:buChar char="»"/>
        <a:defRPr sz="2000">
          <a:solidFill>
            <a:schemeClr val="tx1"/>
          </a:solidFill>
          <a:latin typeface="+mn-lt"/>
        </a:defRPr>
      </a:lvl8pPr>
      <a:lvl9pPr marL="3886200" indent="-228600" algn="l" rtl="0" fontAlgn="base">
        <a:lnSpc>
          <a:spcPct val="90000"/>
        </a:lnSpc>
        <a:spcBef>
          <a:spcPct val="0"/>
        </a:spcBef>
        <a:spcAft>
          <a:spcPct val="2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apso.tamu.edu/sustainable-urbanism/sustainable-urbanism-images/TTI-logo.gif/image_view_fullscree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capso.tamu.edu/sustainable-urbanism/sustainable-urbanism-images/TTI-logo.gif/image_view_fullscree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capso.tamu.edu/sustainable-urbanism/sustainable-urbanism-images/TTI-logo.gif/image_view_fullscree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apso.tamu.edu/sustainable-urbanism/sustainable-urbanism-images/TTI-logo.gif/image_view_fullscreen"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apso.tamu.edu/sustainable-urbanism/sustainable-urbanism-images/TTI-logo.gif/image_view_fullscre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capso.tamu.edu/sustainable-urbanism/sustainable-urbanism-images/TTI-logo.gif/image_view_fullscreen"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capso.tamu.edu/sustainable-urbanism/sustainable-urbanism-images/TTI-logo.gif/image_view_fullscreen" TargetMode="External"/><Relationship Id="rId7" Type="http://schemas.openxmlformats.org/officeDocument/2006/relationships/hyperlink" Target="mailto:J-villa@tamu.edu"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mailto:Esther.Hitzfelder@txdot.gov"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capso.tamu.edu/sustainable-urbanism/sustainable-urbanism-images/TTI-logo.gif/image_view_fullscree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capso.tamu.edu/sustainable-urbanism/sustainable-urbanism-images/TTI-logo.gif/image_view_fullscreen" TargetMode="External"/><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0"/>
          <p:cNvPicPr>
            <a:picLocks noChangeAspect="1" noChangeArrowheads="1"/>
          </p:cNvPicPr>
          <p:nvPr/>
        </p:nvPicPr>
        <p:blipFill>
          <a:blip r:embed="rId3" cstate="print">
            <a:lum bright="70000" contrast="-70000"/>
          </a:blip>
          <a:srcRect/>
          <a:stretch>
            <a:fillRect/>
          </a:stretch>
        </p:blipFill>
        <p:spPr bwMode="auto">
          <a:xfrm>
            <a:off x="-261938" y="192088"/>
            <a:ext cx="8561388" cy="6054725"/>
          </a:xfrm>
          <a:prstGeom prst="rect">
            <a:avLst/>
          </a:prstGeom>
          <a:noFill/>
          <a:ln w="9525">
            <a:noFill/>
            <a:miter lim="800000"/>
            <a:headEnd/>
            <a:tailEnd/>
          </a:ln>
        </p:spPr>
      </p:pic>
      <p:sp>
        <p:nvSpPr>
          <p:cNvPr id="28674" name="AutoShape 9"/>
          <p:cNvSpPr>
            <a:spLocks noChangeArrowheads="1"/>
          </p:cNvSpPr>
          <p:nvPr/>
        </p:nvSpPr>
        <p:spPr bwMode="auto">
          <a:xfrm>
            <a:off x="0" y="6369050"/>
            <a:ext cx="9144000" cy="488950"/>
          </a:xfrm>
          <a:prstGeom prst="flowChartProcess">
            <a:avLst/>
          </a:prstGeom>
          <a:solidFill>
            <a:schemeClr val="bg1"/>
          </a:solidFill>
          <a:ln w="9525">
            <a:noFill/>
            <a:miter lim="800000"/>
            <a:headEnd/>
            <a:tailEnd/>
          </a:ln>
        </p:spPr>
        <p:txBody>
          <a:bodyPr wrap="none" anchor="ctr"/>
          <a:lstStyle/>
          <a:p>
            <a:endParaRPr lang="en-US"/>
          </a:p>
        </p:txBody>
      </p:sp>
      <p:sp>
        <p:nvSpPr>
          <p:cNvPr id="28675" name="Rectangle 14"/>
          <p:cNvSpPr>
            <a:spLocks noChangeArrowheads="1"/>
          </p:cNvSpPr>
          <p:nvPr/>
        </p:nvSpPr>
        <p:spPr bwMode="auto">
          <a:xfrm>
            <a:off x="0" y="587375"/>
            <a:ext cx="9144000" cy="4475163"/>
          </a:xfrm>
          <a:prstGeom prst="rect">
            <a:avLst/>
          </a:prstGeom>
          <a:noFill/>
          <a:ln w="9525">
            <a:noFill/>
            <a:miter lim="800000"/>
            <a:headEnd/>
            <a:tailEnd/>
          </a:ln>
        </p:spPr>
        <p:txBody>
          <a:bodyPr anchor="ctr"/>
          <a:lstStyle/>
          <a:p>
            <a:pPr algn="ctr"/>
            <a:r>
              <a:rPr lang="en-US" sz="3400" dirty="0">
                <a:solidFill>
                  <a:srgbClr val="A50021"/>
                </a:solidFill>
                <a:latin typeface="Trebuchet MS" pitchFamily="34" charset="0"/>
              </a:rPr>
              <a:t> </a:t>
            </a:r>
          </a:p>
          <a:p>
            <a:pPr algn="ctr"/>
            <a:r>
              <a:rPr lang="en-US" sz="3600" dirty="0"/>
              <a:t>Talking Freight Seminar on Measuring Freight Performance</a:t>
            </a:r>
          </a:p>
          <a:p>
            <a:pPr algn="ctr"/>
            <a:endParaRPr lang="en-US" sz="3400" dirty="0">
              <a:solidFill>
                <a:srgbClr val="A50021"/>
              </a:solidFill>
              <a:latin typeface="Trebuchet MS" pitchFamily="34" charset="0"/>
            </a:endParaRPr>
          </a:p>
          <a:p>
            <a:pPr algn="ctr"/>
            <a:endParaRPr lang="en-US" sz="3400" dirty="0">
              <a:solidFill>
                <a:srgbClr val="A50021"/>
              </a:solidFill>
              <a:latin typeface="Trebuchet MS" pitchFamily="34" charset="0"/>
            </a:endParaRPr>
          </a:p>
          <a:p>
            <a:pPr algn="ctr"/>
            <a:r>
              <a:rPr lang="en-US" sz="3400" dirty="0">
                <a:solidFill>
                  <a:srgbClr val="990000"/>
                </a:solidFill>
                <a:latin typeface="Trebuchet MS" pitchFamily="34" charset="0"/>
              </a:rPr>
              <a:t>Commercial Border Crossing Time Measurement along the Texas/Mexico Border</a:t>
            </a:r>
          </a:p>
        </p:txBody>
      </p:sp>
      <p:sp>
        <p:nvSpPr>
          <p:cNvPr id="28676" name="Rectangle 29"/>
          <p:cNvSpPr>
            <a:spLocks noChangeArrowheads="1"/>
          </p:cNvSpPr>
          <p:nvPr/>
        </p:nvSpPr>
        <p:spPr bwMode="auto">
          <a:xfrm>
            <a:off x="3089275" y="5543550"/>
            <a:ext cx="3173413" cy="339725"/>
          </a:xfrm>
          <a:prstGeom prst="rect">
            <a:avLst/>
          </a:prstGeom>
          <a:noFill/>
          <a:ln w="9525">
            <a:noFill/>
            <a:miter lim="800000"/>
            <a:headEnd/>
            <a:tailEnd/>
          </a:ln>
        </p:spPr>
        <p:txBody>
          <a:bodyPr>
            <a:spAutoFit/>
          </a:bodyPr>
          <a:lstStyle/>
          <a:p>
            <a:pPr algn="ctr">
              <a:lnSpc>
                <a:spcPct val="60000"/>
              </a:lnSpc>
              <a:spcBef>
                <a:spcPct val="30000"/>
              </a:spcBef>
              <a:spcAft>
                <a:spcPct val="20000"/>
              </a:spcAft>
              <a:buClr>
                <a:srgbClr val="0000CC"/>
              </a:buClr>
              <a:buFont typeface="Wingdings" pitchFamily="2" charset="2"/>
              <a:buNone/>
            </a:pPr>
            <a:r>
              <a:rPr lang="en-US" sz="2500">
                <a:latin typeface="Trebuchet MS" pitchFamily="34" charset="0"/>
              </a:rPr>
              <a:t>November 16, 2011</a:t>
            </a:r>
          </a:p>
        </p:txBody>
      </p:sp>
      <p:pic>
        <p:nvPicPr>
          <p:cNvPr id="28677" name="Picture 7" descr="TTI Logo">
            <a:hlinkClick r:id="rId4"/>
          </p:cNvPr>
          <p:cNvPicPr>
            <a:picLocks noChangeAspect="1" noChangeArrowheads="1"/>
          </p:cNvPicPr>
          <p:nvPr/>
        </p:nvPicPr>
        <p:blipFill>
          <a:blip r:embed="rId5" cstate="print"/>
          <a:srcRect/>
          <a:stretch>
            <a:fillRect/>
          </a:stretch>
        </p:blipFill>
        <p:spPr bwMode="auto">
          <a:xfrm>
            <a:off x="7054850" y="6383338"/>
            <a:ext cx="2089150" cy="474662"/>
          </a:xfrm>
          <a:prstGeom prst="rect">
            <a:avLst/>
          </a:prstGeom>
          <a:noFill/>
          <a:ln w="9525">
            <a:noFill/>
            <a:miter lim="800000"/>
            <a:headEnd/>
            <a:tailEnd/>
          </a:ln>
        </p:spPr>
      </p:pic>
      <p:pic>
        <p:nvPicPr>
          <p:cNvPr id="28678" name="Picture 8" descr="TxDOTWebLogo"/>
          <p:cNvPicPr>
            <a:picLocks noChangeAspect="1" noChangeArrowheads="1"/>
          </p:cNvPicPr>
          <p:nvPr/>
        </p:nvPicPr>
        <p:blipFill>
          <a:blip r:embed="rId6" cstate="print"/>
          <a:srcRect/>
          <a:stretch>
            <a:fillRect/>
          </a:stretch>
        </p:blipFill>
        <p:spPr bwMode="auto">
          <a:xfrm>
            <a:off x="0" y="6303963"/>
            <a:ext cx="2954338" cy="554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428E1A87-7A82-43DE-A020-3CC3F02DE9A1}" type="slidenum">
              <a:rPr lang="en-US" sz="1400">
                <a:solidFill>
                  <a:schemeClr val="bg1"/>
                </a:solidFill>
              </a:rPr>
              <a:pPr algn="r"/>
              <a:t>10</a:t>
            </a:fld>
            <a:endParaRPr lang="en-US" sz="1400">
              <a:solidFill>
                <a:schemeClr val="bg1"/>
              </a:solidFill>
            </a:endParaRPr>
          </a:p>
        </p:txBody>
      </p:sp>
      <p:sp>
        <p:nvSpPr>
          <p:cNvPr id="80898" name="Rectangle 2"/>
          <p:cNvSpPr>
            <a:spLocks noGrp="1" noChangeArrowheads="1"/>
          </p:cNvSpPr>
          <p:nvPr>
            <p:ph type="title" idx="4294967295"/>
          </p:nvPr>
        </p:nvSpPr>
        <p:spPr>
          <a:xfrm>
            <a:off x="219099" y="0"/>
            <a:ext cx="8597900" cy="1143000"/>
          </a:xfrm>
        </p:spPr>
        <p:txBody>
          <a:bodyPr/>
          <a:lstStyle/>
          <a:p>
            <a:pPr eaLnBrk="1" hangingPunct="1"/>
            <a:r>
              <a:rPr lang="en-US" sz="4000" b="1" dirty="0" smtClean="0">
                <a:solidFill>
                  <a:srgbClr val="990000"/>
                </a:solidFill>
              </a:rPr>
              <a:t>Objectives of the Border Crossing Information System</a:t>
            </a:r>
          </a:p>
        </p:txBody>
      </p:sp>
      <p:grpSp>
        <p:nvGrpSpPr>
          <p:cNvPr id="2" name="Group 15"/>
          <p:cNvGrpSpPr>
            <a:grpSpLocks/>
          </p:cNvGrpSpPr>
          <p:nvPr/>
        </p:nvGrpSpPr>
        <p:grpSpPr bwMode="auto">
          <a:xfrm>
            <a:off x="228600" y="1524000"/>
            <a:ext cx="8434388" cy="1817688"/>
            <a:chOff x="233907" y="1499410"/>
            <a:chExt cx="8433843" cy="1818167"/>
          </a:xfrm>
        </p:grpSpPr>
        <p:sp>
          <p:nvSpPr>
            <p:cNvPr id="8" name="Rounded Rectangle 7"/>
            <p:cNvSpPr/>
            <p:nvPr/>
          </p:nvSpPr>
          <p:spPr>
            <a:xfrm>
              <a:off x="648218" y="1716955"/>
              <a:ext cx="2162035" cy="160062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b="1" dirty="0">
                  <a:solidFill>
                    <a:srgbClr val="000000"/>
                  </a:solidFill>
                  <a:latin typeface="Arial" pitchFamily="34" charset="0"/>
                  <a:cs typeface="Arial" pitchFamily="34" charset="0"/>
                </a:rPr>
                <a:t>Provide Border Crossings Related </a:t>
              </a:r>
            </a:p>
            <a:p>
              <a:pPr algn="ctr">
                <a:defRPr/>
              </a:pPr>
              <a:r>
                <a:rPr lang="en-US" sz="1600" b="1" dirty="0">
                  <a:solidFill>
                    <a:srgbClr val="000000"/>
                  </a:solidFill>
                  <a:latin typeface="Arial" pitchFamily="34" charset="0"/>
                  <a:cs typeface="Arial" pitchFamily="34" charset="0"/>
                </a:rPr>
                <a:t>Pre-Trip Traveler Information</a:t>
              </a:r>
              <a:endParaRPr lang="en-US" b="1" dirty="0">
                <a:solidFill>
                  <a:srgbClr val="000000"/>
                </a:solidFill>
                <a:latin typeface="Arial" pitchFamily="34" charset="0"/>
                <a:cs typeface="Arial" pitchFamily="34" charset="0"/>
              </a:endParaRPr>
            </a:p>
          </p:txBody>
        </p:sp>
        <p:sp>
          <p:nvSpPr>
            <p:cNvPr id="10" name="Rounded Rectangle 9"/>
            <p:cNvSpPr/>
            <p:nvPr/>
          </p:nvSpPr>
          <p:spPr>
            <a:xfrm>
              <a:off x="2810254" y="1716955"/>
              <a:ext cx="5857496" cy="160062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marL="342900" lvl="1" indent="-342900">
                <a:spcBef>
                  <a:spcPts val="0"/>
                </a:spcBef>
                <a:spcAft>
                  <a:spcPts val="0"/>
                </a:spcAft>
                <a:buClr>
                  <a:schemeClr val="tx1">
                    <a:lumMod val="65000"/>
                    <a:lumOff val="35000"/>
                  </a:schemeClr>
                </a:buClr>
                <a:buFont typeface="Arial" pitchFamily="34" charset="0"/>
                <a:buChar char="•"/>
                <a:tabLst>
                  <a:tab pos="2403475" algn="l"/>
                </a:tabLst>
                <a:defRPr/>
              </a:pPr>
              <a:r>
                <a:rPr lang="en-US" sz="1600" kern="0" dirty="0">
                  <a:solidFill>
                    <a:schemeClr val="tx1"/>
                  </a:solidFill>
                  <a:latin typeface="Arial" pitchFamily="34" charset="0"/>
                  <a:cs typeface="Arial" pitchFamily="34" charset="0"/>
                </a:rPr>
                <a:t>Provide a single window of information.</a:t>
              </a:r>
            </a:p>
            <a:p>
              <a:pPr marL="342900" lvl="1" indent="-342900">
                <a:spcBef>
                  <a:spcPts val="0"/>
                </a:spcBef>
                <a:spcAft>
                  <a:spcPts val="0"/>
                </a:spcAft>
                <a:buClr>
                  <a:schemeClr val="tx1">
                    <a:lumMod val="65000"/>
                    <a:lumOff val="35000"/>
                  </a:schemeClr>
                </a:buClr>
                <a:buFont typeface="Arial" pitchFamily="34" charset="0"/>
                <a:buChar char="•"/>
                <a:tabLst>
                  <a:tab pos="2403475" algn="l"/>
                </a:tabLst>
                <a:defRPr/>
              </a:pPr>
              <a:r>
                <a:rPr lang="en-US" sz="1600" kern="0" dirty="0">
                  <a:solidFill>
                    <a:schemeClr val="tx1"/>
                  </a:solidFill>
                  <a:latin typeface="Arial" pitchFamily="34" charset="0"/>
                  <a:cs typeface="Arial" pitchFamily="34" charset="0"/>
                </a:rPr>
                <a:t>Provide mechanisms to “push” and “pull” information. </a:t>
              </a:r>
            </a:p>
          </p:txBody>
        </p:sp>
        <p:sp>
          <p:nvSpPr>
            <p:cNvPr id="13" name="Oval 12"/>
            <p:cNvSpPr/>
            <p:nvPr/>
          </p:nvSpPr>
          <p:spPr>
            <a:xfrm>
              <a:off x="233907" y="1499410"/>
              <a:ext cx="714329" cy="495431"/>
            </a:xfrm>
            <a:prstGeom prst="ellipse">
              <a:avLst/>
            </a:prstGeom>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800" b="1" dirty="0"/>
                <a:t>1</a:t>
              </a:r>
            </a:p>
          </p:txBody>
        </p:sp>
      </p:grpSp>
      <p:grpSp>
        <p:nvGrpSpPr>
          <p:cNvPr id="3" name="Group 16"/>
          <p:cNvGrpSpPr>
            <a:grpSpLocks/>
          </p:cNvGrpSpPr>
          <p:nvPr/>
        </p:nvGrpSpPr>
        <p:grpSpPr bwMode="auto">
          <a:xfrm>
            <a:off x="666750" y="3616325"/>
            <a:ext cx="8020050" cy="2622550"/>
            <a:chOff x="669185" y="3616665"/>
            <a:chExt cx="8020725" cy="2622722"/>
          </a:xfrm>
        </p:grpSpPr>
        <p:sp>
          <p:nvSpPr>
            <p:cNvPr id="11" name="Rounded Rectangle 10"/>
            <p:cNvSpPr/>
            <p:nvPr/>
          </p:nvSpPr>
          <p:spPr>
            <a:xfrm>
              <a:off x="2831542" y="3616665"/>
              <a:ext cx="5858368" cy="262272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marL="342900" lvl="1" indent="-342900">
                <a:spcBef>
                  <a:spcPts val="0"/>
                </a:spcBef>
                <a:spcAft>
                  <a:spcPts val="0"/>
                </a:spcAft>
                <a:buClr>
                  <a:schemeClr val="tx1">
                    <a:lumMod val="65000"/>
                    <a:lumOff val="35000"/>
                  </a:schemeClr>
                </a:buClr>
                <a:buFont typeface="Arial" pitchFamily="34" charset="0"/>
                <a:buChar char="•"/>
                <a:tabLst>
                  <a:tab pos="2403475" algn="l"/>
                </a:tabLst>
                <a:defRPr/>
              </a:pPr>
              <a:r>
                <a:rPr lang="en-US" sz="1600" kern="0" dirty="0">
                  <a:solidFill>
                    <a:schemeClr val="tx1"/>
                  </a:solidFill>
                  <a:latin typeface="Arial" pitchFamily="34" charset="0"/>
                  <a:cs typeface="Arial" pitchFamily="34" charset="0"/>
                </a:rPr>
                <a:t>Archived data source for planners, researchers and decision makers. </a:t>
              </a:r>
            </a:p>
            <a:p>
              <a:pPr marL="342900" lvl="1" indent="-342900">
                <a:spcBef>
                  <a:spcPts val="0"/>
                </a:spcBef>
                <a:spcAft>
                  <a:spcPts val="0"/>
                </a:spcAft>
                <a:buClr>
                  <a:schemeClr val="tx1">
                    <a:lumMod val="65000"/>
                    <a:lumOff val="35000"/>
                  </a:schemeClr>
                </a:buClr>
                <a:buFont typeface="Arial" pitchFamily="34" charset="0"/>
                <a:buChar char="•"/>
                <a:tabLst>
                  <a:tab pos="2403475" algn="l"/>
                </a:tabLst>
                <a:defRPr/>
              </a:pPr>
              <a:r>
                <a:rPr lang="en-US" sz="1600" kern="0" dirty="0">
                  <a:solidFill>
                    <a:schemeClr val="tx1"/>
                  </a:solidFill>
                  <a:latin typeface="Arial" pitchFamily="34" charset="0"/>
                  <a:cs typeface="Arial" pitchFamily="34" charset="0"/>
                </a:rPr>
                <a:t>Estimate economic impact of border crossing delay.</a:t>
              </a:r>
            </a:p>
            <a:p>
              <a:pPr marL="342900" lvl="1" indent="-342900">
                <a:spcBef>
                  <a:spcPts val="0"/>
                </a:spcBef>
                <a:spcAft>
                  <a:spcPts val="0"/>
                </a:spcAft>
                <a:buClr>
                  <a:schemeClr val="tx1">
                    <a:lumMod val="65000"/>
                    <a:lumOff val="35000"/>
                  </a:schemeClr>
                </a:buClr>
                <a:buFont typeface="Arial" pitchFamily="34" charset="0"/>
                <a:buChar char="•"/>
                <a:tabLst>
                  <a:tab pos="2403475" algn="l"/>
                </a:tabLst>
                <a:defRPr/>
              </a:pPr>
              <a:r>
                <a:rPr lang="en-US" sz="1600" kern="0" dirty="0">
                  <a:solidFill>
                    <a:schemeClr val="tx1"/>
                  </a:solidFill>
                  <a:latin typeface="Arial" pitchFamily="34" charset="0"/>
                  <a:cs typeface="Arial" pitchFamily="34" charset="0"/>
                </a:rPr>
                <a:t>Calibrate cross-border traffic assignment models.</a:t>
              </a:r>
            </a:p>
            <a:p>
              <a:pPr marL="342900" lvl="1" indent="-342900">
                <a:spcBef>
                  <a:spcPts val="0"/>
                </a:spcBef>
                <a:spcAft>
                  <a:spcPts val="0"/>
                </a:spcAft>
                <a:buClr>
                  <a:schemeClr val="tx1">
                    <a:lumMod val="65000"/>
                    <a:lumOff val="35000"/>
                  </a:schemeClr>
                </a:buClr>
                <a:buFont typeface="Arial" pitchFamily="34" charset="0"/>
                <a:buChar char="•"/>
                <a:tabLst>
                  <a:tab pos="2403475" algn="l"/>
                </a:tabLst>
                <a:defRPr/>
              </a:pPr>
              <a:r>
                <a:rPr lang="en-US" sz="1600" kern="0" dirty="0">
                  <a:solidFill>
                    <a:schemeClr val="tx1"/>
                  </a:solidFill>
                  <a:latin typeface="Arial" pitchFamily="34" charset="0"/>
                  <a:cs typeface="Arial" pitchFamily="34" charset="0"/>
                </a:rPr>
                <a:t>Long –range transportation planning of border infrastructure</a:t>
              </a:r>
            </a:p>
          </p:txBody>
        </p:sp>
        <p:sp>
          <p:nvSpPr>
            <p:cNvPr id="12" name="Rounded Rectangle 11"/>
            <p:cNvSpPr/>
            <p:nvPr/>
          </p:nvSpPr>
          <p:spPr>
            <a:xfrm>
              <a:off x="669185" y="3616665"/>
              <a:ext cx="2162357" cy="262272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marL="0" lvl="1" algn="ctr">
                <a:spcBef>
                  <a:spcPts val="0"/>
                </a:spcBef>
                <a:spcAft>
                  <a:spcPts val="0"/>
                </a:spcAft>
                <a:buClr>
                  <a:schemeClr val="tx1">
                    <a:lumMod val="65000"/>
                    <a:lumOff val="35000"/>
                  </a:schemeClr>
                </a:buClr>
                <a:tabLst>
                  <a:tab pos="2403475" algn="l"/>
                </a:tabLst>
                <a:defRPr/>
              </a:pPr>
              <a:r>
                <a:rPr lang="en-US" sz="1600" b="1" kern="0" dirty="0">
                  <a:solidFill>
                    <a:schemeClr val="tx1"/>
                  </a:solidFill>
                  <a:latin typeface="Arial" pitchFamily="34" charset="0"/>
                  <a:cs typeface="Arial" pitchFamily="34" charset="0"/>
                </a:rPr>
                <a:t>Develop a Centralized Repository of Border Crossing Data</a:t>
              </a:r>
            </a:p>
          </p:txBody>
        </p:sp>
      </p:grpSp>
      <p:sp>
        <p:nvSpPr>
          <p:cNvPr id="15" name="Oval 14"/>
          <p:cNvSpPr/>
          <p:nvPr/>
        </p:nvSpPr>
        <p:spPr bwMode="auto">
          <a:xfrm>
            <a:off x="228600" y="3429000"/>
            <a:ext cx="714375" cy="495300"/>
          </a:xfrm>
          <a:prstGeom prst="ellipse">
            <a:avLst/>
          </a:prstGeom>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800" b="1" dirty="0"/>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3208B6BD-35D7-484F-9B9F-AE32866180F2}" type="slidenum">
              <a:rPr lang="en-US" sz="1400">
                <a:solidFill>
                  <a:schemeClr val="bg1"/>
                </a:solidFill>
              </a:rPr>
              <a:pPr algn="r"/>
              <a:t>11</a:t>
            </a:fld>
            <a:endParaRPr lang="en-US" sz="1400">
              <a:solidFill>
                <a:schemeClr val="bg1"/>
              </a:solidFill>
            </a:endParaRPr>
          </a:p>
        </p:txBody>
      </p:sp>
      <p:sp>
        <p:nvSpPr>
          <p:cNvPr id="6" name="Rounded Rectangle 5"/>
          <p:cNvSpPr/>
          <p:nvPr/>
        </p:nvSpPr>
        <p:spPr>
          <a:xfrm>
            <a:off x="1828800" y="4870450"/>
            <a:ext cx="5486400" cy="13509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b="1"/>
          </a:p>
        </p:txBody>
      </p:sp>
      <p:sp>
        <p:nvSpPr>
          <p:cNvPr id="20" name="Can 19"/>
          <p:cNvSpPr/>
          <p:nvPr/>
        </p:nvSpPr>
        <p:spPr>
          <a:xfrm>
            <a:off x="2024063" y="5084763"/>
            <a:ext cx="947737" cy="1016000"/>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Total Delay</a:t>
            </a:r>
          </a:p>
        </p:txBody>
      </p:sp>
      <p:sp>
        <p:nvSpPr>
          <p:cNvPr id="21" name="Can 20"/>
          <p:cNvSpPr/>
          <p:nvPr/>
        </p:nvSpPr>
        <p:spPr>
          <a:xfrm>
            <a:off x="3073400" y="5099050"/>
            <a:ext cx="944563" cy="1001713"/>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Delay Per Vehicle</a:t>
            </a:r>
          </a:p>
        </p:txBody>
      </p:sp>
      <p:sp>
        <p:nvSpPr>
          <p:cNvPr id="22" name="Can 21"/>
          <p:cNvSpPr/>
          <p:nvPr/>
        </p:nvSpPr>
        <p:spPr>
          <a:xfrm>
            <a:off x="4116388" y="5099050"/>
            <a:ext cx="990600" cy="1001713"/>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Border Crossing Index</a:t>
            </a:r>
          </a:p>
        </p:txBody>
      </p:sp>
      <p:sp>
        <p:nvSpPr>
          <p:cNvPr id="23" name="Can 22"/>
          <p:cNvSpPr/>
          <p:nvPr/>
        </p:nvSpPr>
        <p:spPr>
          <a:xfrm>
            <a:off x="5181600" y="5099050"/>
            <a:ext cx="990600" cy="1001713"/>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Border Planning Index</a:t>
            </a:r>
          </a:p>
        </p:txBody>
      </p:sp>
      <p:sp>
        <p:nvSpPr>
          <p:cNvPr id="24" name="Can 23"/>
          <p:cNvSpPr/>
          <p:nvPr/>
        </p:nvSpPr>
        <p:spPr>
          <a:xfrm>
            <a:off x="6246813" y="5099050"/>
            <a:ext cx="901700" cy="1001713"/>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Buffer Index</a:t>
            </a:r>
          </a:p>
        </p:txBody>
      </p:sp>
      <p:sp>
        <p:nvSpPr>
          <p:cNvPr id="82952" name="Rectangle 2"/>
          <p:cNvSpPr>
            <a:spLocks noGrp="1"/>
          </p:cNvSpPr>
          <p:nvPr>
            <p:ph type="title" idx="4294967295"/>
          </p:nvPr>
        </p:nvSpPr>
        <p:spPr>
          <a:xfrm>
            <a:off x="266132" y="179104"/>
            <a:ext cx="8229600" cy="1143000"/>
          </a:xfrm>
        </p:spPr>
        <p:txBody>
          <a:bodyPr/>
          <a:lstStyle/>
          <a:p>
            <a:pPr eaLnBrk="1" hangingPunct="1"/>
            <a:r>
              <a:rPr lang="en-US" sz="4000" b="1" dirty="0" smtClean="0">
                <a:solidFill>
                  <a:srgbClr val="990000"/>
                </a:solidFill>
              </a:rPr>
              <a:t>Border Crossing Performance Measures</a:t>
            </a:r>
          </a:p>
        </p:txBody>
      </p:sp>
      <p:sp>
        <p:nvSpPr>
          <p:cNvPr id="4" name="Rounded Rectangle 3"/>
          <p:cNvSpPr/>
          <p:nvPr/>
        </p:nvSpPr>
        <p:spPr>
          <a:xfrm>
            <a:off x="1828800" y="1620838"/>
            <a:ext cx="5486400" cy="1295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b="1"/>
          </a:p>
        </p:txBody>
      </p:sp>
      <p:sp>
        <p:nvSpPr>
          <p:cNvPr id="5" name="Rounded Rectangle 4"/>
          <p:cNvSpPr/>
          <p:nvPr/>
        </p:nvSpPr>
        <p:spPr>
          <a:xfrm>
            <a:off x="1828800" y="3525838"/>
            <a:ext cx="5486400" cy="914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a:t>Processes to Estimate Performance of Border Crossings</a:t>
            </a:r>
          </a:p>
        </p:txBody>
      </p:sp>
      <p:cxnSp>
        <p:nvCxnSpPr>
          <p:cNvPr id="7" name="Straight Arrow Connector 6"/>
          <p:cNvCxnSpPr/>
          <p:nvPr/>
        </p:nvCxnSpPr>
        <p:spPr>
          <a:xfrm rot="5400000">
            <a:off x="2172494" y="3107531"/>
            <a:ext cx="838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rot="5400000">
            <a:off x="3450432" y="3105944"/>
            <a:ext cx="83820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5400000">
            <a:off x="4909344" y="3105944"/>
            <a:ext cx="838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rot="5400000">
            <a:off x="6134894" y="3105944"/>
            <a:ext cx="838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rot="5400000">
            <a:off x="1996282" y="4890294"/>
            <a:ext cx="900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a:off x="3088482" y="4890294"/>
            <a:ext cx="900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a:off x="4121944" y="4890294"/>
            <a:ext cx="900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rot="5400000">
            <a:off x="5249069" y="4890294"/>
            <a:ext cx="900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5400000">
            <a:off x="6238082" y="4890294"/>
            <a:ext cx="900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Can 15"/>
          <p:cNvSpPr/>
          <p:nvPr/>
        </p:nvSpPr>
        <p:spPr>
          <a:xfrm>
            <a:off x="2066925" y="1785938"/>
            <a:ext cx="1027113" cy="977900"/>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Border Crossing Times</a:t>
            </a:r>
          </a:p>
        </p:txBody>
      </p:sp>
      <p:sp>
        <p:nvSpPr>
          <p:cNvPr id="17" name="Can 16"/>
          <p:cNvSpPr/>
          <p:nvPr/>
        </p:nvSpPr>
        <p:spPr>
          <a:xfrm>
            <a:off x="3275013" y="1785938"/>
            <a:ext cx="1277937" cy="977900"/>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Homeland Security Threat Level</a:t>
            </a:r>
          </a:p>
        </p:txBody>
      </p:sp>
      <p:sp>
        <p:nvSpPr>
          <p:cNvPr id="18" name="Can 17"/>
          <p:cNvSpPr/>
          <p:nvPr/>
        </p:nvSpPr>
        <p:spPr>
          <a:xfrm>
            <a:off x="4765675" y="1785938"/>
            <a:ext cx="1066800" cy="977900"/>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Inspection Lanes Open</a:t>
            </a:r>
          </a:p>
        </p:txBody>
      </p:sp>
      <p:sp>
        <p:nvSpPr>
          <p:cNvPr id="19" name="Can 18"/>
          <p:cNvSpPr/>
          <p:nvPr/>
        </p:nvSpPr>
        <p:spPr>
          <a:xfrm>
            <a:off x="6007100" y="1785938"/>
            <a:ext cx="1066800" cy="977900"/>
          </a:xfrm>
          <a:prstGeom prst="can">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b="1" dirty="0">
                <a:latin typeface="Calibri" pitchFamily="34" charset="0"/>
              </a:rPr>
              <a:t>Border Crossing Volume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6E7AB881-1729-436E-9147-9DE5D555FB64}" type="slidenum">
              <a:rPr lang="en-US" sz="1400">
                <a:solidFill>
                  <a:schemeClr val="bg1"/>
                </a:solidFill>
              </a:rPr>
              <a:pPr algn="r"/>
              <a:t>12</a:t>
            </a:fld>
            <a:endParaRPr lang="en-US" sz="1400">
              <a:solidFill>
                <a:schemeClr val="bg1"/>
              </a:solidFill>
            </a:endParaRPr>
          </a:p>
        </p:txBody>
      </p:sp>
      <p:sp>
        <p:nvSpPr>
          <p:cNvPr id="84994" name="Rectangle 2"/>
          <p:cNvSpPr>
            <a:spLocks noGrp="1" noChangeArrowheads="1"/>
          </p:cNvSpPr>
          <p:nvPr>
            <p:ph type="title" idx="4294967295"/>
          </p:nvPr>
        </p:nvSpPr>
        <p:spPr>
          <a:xfrm>
            <a:off x="0" y="0"/>
            <a:ext cx="8229600" cy="1143000"/>
          </a:xfrm>
        </p:spPr>
        <p:txBody>
          <a:bodyPr/>
          <a:lstStyle/>
          <a:p>
            <a:pPr eaLnBrk="1" hangingPunct="1"/>
            <a:r>
              <a:rPr lang="en-US" sz="4000" b="1" dirty="0" smtClean="0">
                <a:solidFill>
                  <a:srgbClr val="990000"/>
                </a:solidFill>
              </a:rPr>
              <a:t>Implementation at the BOTA</a:t>
            </a:r>
          </a:p>
        </p:txBody>
      </p:sp>
      <p:sp>
        <p:nvSpPr>
          <p:cNvPr id="84995" name="Rectangle 3"/>
          <p:cNvSpPr>
            <a:spLocks noGrp="1" noChangeArrowheads="1"/>
          </p:cNvSpPr>
          <p:nvPr>
            <p:ph type="body" idx="4294967295"/>
          </p:nvPr>
        </p:nvSpPr>
        <p:spPr>
          <a:xfrm>
            <a:off x="990600" y="1219200"/>
            <a:ext cx="7772400" cy="4114800"/>
          </a:xfrm>
        </p:spPr>
        <p:txBody>
          <a:bodyPr/>
          <a:lstStyle/>
          <a:p>
            <a:pPr eaLnBrk="1" hangingPunct="1"/>
            <a:r>
              <a:rPr lang="en-US" sz="1400" smtClean="0"/>
              <a:t>Mexican Side of the Border</a:t>
            </a:r>
          </a:p>
        </p:txBody>
      </p:sp>
      <p:pic>
        <p:nvPicPr>
          <p:cNvPr id="84996" name="Picture 6"/>
          <p:cNvPicPr>
            <a:picLocks noChangeAspect="1" noChangeArrowheads="1"/>
          </p:cNvPicPr>
          <p:nvPr/>
        </p:nvPicPr>
        <p:blipFill>
          <a:blip r:embed="rId3" cstate="print"/>
          <a:srcRect/>
          <a:stretch>
            <a:fillRect/>
          </a:stretch>
        </p:blipFill>
        <p:spPr bwMode="auto">
          <a:xfrm>
            <a:off x="1143000" y="1600200"/>
            <a:ext cx="5410200" cy="3719513"/>
          </a:xfrm>
          <a:prstGeom prst="rect">
            <a:avLst/>
          </a:prstGeom>
          <a:noFill/>
          <a:ln w="9525">
            <a:noFill/>
            <a:miter lim="800000"/>
            <a:headEnd/>
            <a:tailEnd/>
          </a:ln>
        </p:spPr>
      </p:pic>
      <p:pic>
        <p:nvPicPr>
          <p:cNvPr id="84997" name="Picture 8"/>
          <p:cNvPicPr>
            <a:picLocks noChangeAspect="1" noChangeArrowheads="1"/>
          </p:cNvPicPr>
          <p:nvPr/>
        </p:nvPicPr>
        <p:blipFill>
          <a:blip r:embed="rId4" cstate="print"/>
          <a:srcRect/>
          <a:stretch>
            <a:fillRect/>
          </a:stretch>
        </p:blipFill>
        <p:spPr bwMode="auto">
          <a:xfrm>
            <a:off x="3124200" y="4495800"/>
            <a:ext cx="5257800" cy="204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2"/>
          </p:nvPr>
        </p:nvSpPr>
        <p:spPr>
          <a:noFill/>
        </p:spPr>
        <p:txBody>
          <a:bodyPr/>
          <a:lstStyle/>
          <a:p>
            <a:fld id="{6E4505B8-1182-48D0-9995-5009D5B4116A}" type="slidenum">
              <a:rPr lang="en-US" smtClean="0"/>
              <a:pPr/>
              <a:t>13</a:t>
            </a:fld>
            <a:endParaRPr lang="en-US" smtClean="0"/>
          </a:p>
        </p:txBody>
      </p:sp>
      <p:sp>
        <p:nvSpPr>
          <p:cNvPr id="87042" name="Rectangle 2"/>
          <p:cNvSpPr>
            <a:spLocks noGrp="1" noChangeArrowheads="1"/>
          </p:cNvSpPr>
          <p:nvPr>
            <p:ph type="title"/>
          </p:nvPr>
        </p:nvSpPr>
        <p:spPr>
          <a:xfrm>
            <a:off x="0" y="0"/>
            <a:ext cx="9144000" cy="1143000"/>
          </a:xfrm>
        </p:spPr>
        <p:txBody>
          <a:bodyPr/>
          <a:lstStyle/>
          <a:p>
            <a:r>
              <a:rPr lang="en-US" sz="4000" b="1" dirty="0" smtClean="0">
                <a:solidFill>
                  <a:srgbClr val="990000"/>
                </a:solidFill>
              </a:rPr>
              <a:t>Pharr - Reynosa</a:t>
            </a:r>
          </a:p>
        </p:txBody>
      </p:sp>
      <p:sp>
        <p:nvSpPr>
          <p:cNvPr id="87043" name="AutoShape 7"/>
          <p:cNvSpPr>
            <a:spLocks noChangeArrowheads="1"/>
          </p:cNvSpPr>
          <p:nvPr/>
        </p:nvSpPr>
        <p:spPr bwMode="auto">
          <a:xfrm>
            <a:off x="0" y="6369050"/>
            <a:ext cx="9144000" cy="488950"/>
          </a:xfrm>
          <a:prstGeom prst="flowChartProcess">
            <a:avLst/>
          </a:prstGeom>
          <a:solidFill>
            <a:schemeClr val="bg1"/>
          </a:solidFill>
          <a:ln w="9525">
            <a:noFill/>
            <a:miter lim="800000"/>
            <a:headEnd/>
            <a:tailEnd/>
          </a:ln>
        </p:spPr>
        <p:txBody>
          <a:bodyPr wrap="none" anchor="ctr"/>
          <a:lstStyle/>
          <a:p>
            <a:endParaRPr lang="en-US"/>
          </a:p>
        </p:txBody>
      </p:sp>
      <p:pic>
        <p:nvPicPr>
          <p:cNvPr id="87044" name="Picture 8" descr="TTI Logo">
            <a:hlinkClick r:id="rId3"/>
          </p:cNvPr>
          <p:cNvPicPr>
            <a:picLocks noChangeAspect="1" noChangeArrowheads="1"/>
          </p:cNvPicPr>
          <p:nvPr/>
        </p:nvPicPr>
        <p:blipFill>
          <a:blip r:embed="rId4" cstate="print"/>
          <a:srcRect/>
          <a:stretch>
            <a:fillRect/>
          </a:stretch>
        </p:blipFill>
        <p:spPr bwMode="auto">
          <a:xfrm>
            <a:off x="7054850" y="6383338"/>
            <a:ext cx="2089150" cy="474662"/>
          </a:xfrm>
          <a:prstGeom prst="rect">
            <a:avLst/>
          </a:prstGeom>
          <a:noFill/>
          <a:ln w="9525">
            <a:noFill/>
            <a:miter lim="800000"/>
            <a:headEnd/>
            <a:tailEnd/>
          </a:ln>
        </p:spPr>
      </p:pic>
      <p:pic>
        <p:nvPicPr>
          <p:cNvPr id="87045" name="Picture 9" descr="TxDOTWebLogo"/>
          <p:cNvPicPr>
            <a:picLocks noChangeAspect="1" noChangeArrowheads="1"/>
          </p:cNvPicPr>
          <p:nvPr/>
        </p:nvPicPr>
        <p:blipFill>
          <a:blip r:embed="rId5" cstate="print"/>
          <a:srcRect/>
          <a:stretch>
            <a:fillRect/>
          </a:stretch>
        </p:blipFill>
        <p:spPr bwMode="auto">
          <a:xfrm>
            <a:off x="0" y="6303963"/>
            <a:ext cx="2954338" cy="554037"/>
          </a:xfrm>
          <a:prstGeom prst="rect">
            <a:avLst/>
          </a:prstGeom>
          <a:noFill/>
          <a:ln w="9525">
            <a:noFill/>
            <a:miter lim="800000"/>
            <a:headEnd/>
            <a:tailEnd/>
          </a:ln>
        </p:spPr>
      </p:pic>
      <p:sp>
        <p:nvSpPr>
          <p:cNvPr id="87046" name="Rectangle 3"/>
          <p:cNvSpPr>
            <a:spLocks noGrp="1" noChangeArrowheads="1"/>
          </p:cNvSpPr>
          <p:nvPr>
            <p:ph type="body" idx="1"/>
          </p:nvPr>
        </p:nvSpPr>
        <p:spPr>
          <a:xfrm>
            <a:off x="287338" y="1833563"/>
            <a:ext cx="4305300" cy="4481512"/>
          </a:xfrm>
        </p:spPr>
        <p:txBody>
          <a:bodyPr/>
          <a:lstStyle/>
          <a:p>
            <a:pPr lvl="1">
              <a:lnSpc>
                <a:spcPct val="100000"/>
              </a:lnSpc>
              <a:spcAft>
                <a:spcPct val="0"/>
              </a:spcAft>
              <a:buClr>
                <a:srgbClr val="0F15FD"/>
              </a:buClr>
              <a:buSzPct val="75000"/>
              <a:buFont typeface="Wingdings" pitchFamily="2" charset="2"/>
              <a:buChar char="t"/>
            </a:pPr>
            <a:endParaRPr lang="en-US" smtClean="0">
              <a:solidFill>
                <a:schemeClr val="accent2"/>
              </a:solidFill>
            </a:endParaRPr>
          </a:p>
          <a:p>
            <a:pPr>
              <a:lnSpc>
                <a:spcPct val="100000"/>
              </a:lnSpc>
              <a:spcAft>
                <a:spcPts val="600"/>
              </a:spcAft>
              <a:buClr>
                <a:srgbClr val="0F15FD"/>
              </a:buClr>
              <a:buSzPct val="75000"/>
              <a:buFont typeface="Wingdings" pitchFamily="2" charset="2"/>
              <a:buChar char="t"/>
            </a:pPr>
            <a:r>
              <a:rPr lang="en-US" sz="2000" smtClean="0">
                <a:solidFill>
                  <a:schemeClr val="accent2"/>
                </a:solidFill>
              </a:rPr>
              <a:t>Due to bridge length and POE configuration Pharr has 4 reading stations 2 in Mexico and 2 in the US allowing to segment trip in 3 parts.</a:t>
            </a:r>
          </a:p>
          <a:p>
            <a:pPr>
              <a:lnSpc>
                <a:spcPct val="100000"/>
              </a:lnSpc>
              <a:spcAft>
                <a:spcPts val="600"/>
              </a:spcAft>
              <a:buClr>
                <a:srgbClr val="0F15FD"/>
              </a:buClr>
              <a:buSzPct val="75000"/>
              <a:buFont typeface="Wingdings" pitchFamily="2" charset="2"/>
              <a:buChar char="t"/>
            </a:pPr>
            <a:r>
              <a:rPr lang="en-US" sz="2000" smtClean="0">
                <a:solidFill>
                  <a:schemeClr val="accent2"/>
                </a:solidFill>
              </a:rPr>
              <a:t>GPS data from local truckers were obtained to compare vs. RFID calculation</a:t>
            </a:r>
          </a:p>
        </p:txBody>
      </p:sp>
      <p:sp>
        <p:nvSpPr>
          <p:cNvPr id="87047" name="Rectangle 7"/>
          <p:cNvSpPr>
            <a:spLocks noChangeArrowheads="1"/>
          </p:cNvSpPr>
          <p:nvPr/>
        </p:nvSpPr>
        <p:spPr bwMode="auto">
          <a:xfrm>
            <a:off x="287338" y="1373188"/>
            <a:ext cx="6975475" cy="400050"/>
          </a:xfrm>
          <a:prstGeom prst="rect">
            <a:avLst/>
          </a:prstGeom>
          <a:noFill/>
          <a:ln w="9525">
            <a:noFill/>
            <a:miter lim="800000"/>
            <a:headEnd/>
            <a:tailEnd/>
          </a:ln>
        </p:spPr>
        <p:txBody>
          <a:bodyPr>
            <a:spAutoFit/>
          </a:bodyPr>
          <a:lstStyle/>
          <a:p>
            <a:pPr>
              <a:buClr>
                <a:srgbClr val="0F15FD"/>
              </a:buClr>
              <a:buSzPct val="75000"/>
              <a:buFont typeface="Wingdings" pitchFamily="2" charset="2"/>
              <a:buChar char="t"/>
            </a:pPr>
            <a:r>
              <a:rPr lang="en-US" b="1">
                <a:solidFill>
                  <a:schemeClr val="accent2"/>
                </a:solidFill>
              </a:rPr>
              <a:t>Pharr-Reynosa International Bridge</a:t>
            </a:r>
          </a:p>
        </p:txBody>
      </p:sp>
      <p:pic>
        <p:nvPicPr>
          <p:cNvPr id="87048" name="Picture 2"/>
          <p:cNvPicPr>
            <a:picLocks noChangeAspect="1" noChangeArrowheads="1"/>
          </p:cNvPicPr>
          <p:nvPr/>
        </p:nvPicPr>
        <p:blipFill>
          <a:blip r:embed="rId6" cstate="print"/>
          <a:srcRect l="35616"/>
          <a:stretch>
            <a:fillRect/>
          </a:stretch>
        </p:blipFill>
        <p:spPr bwMode="auto">
          <a:xfrm>
            <a:off x="4976813" y="1403350"/>
            <a:ext cx="3978275" cy="4946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184506" y="0"/>
            <a:ext cx="8229600" cy="1143000"/>
          </a:xfrm>
        </p:spPr>
        <p:txBody>
          <a:bodyPr/>
          <a:lstStyle/>
          <a:p>
            <a:r>
              <a:rPr lang="en-US" sz="4000" b="1" dirty="0" smtClean="0">
                <a:solidFill>
                  <a:srgbClr val="990000"/>
                </a:solidFill>
              </a:rPr>
              <a:t>Hourly Average Crossing Time in a Week at Pharr - Reynosa</a:t>
            </a:r>
          </a:p>
        </p:txBody>
      </p:sp>
      <p:sp>
        <p:nvSpPr>
          <p:cNvPr id="93186" name="Content Placeholder 2"/>
          <p:cNvSpPr>
            <a:spLocks noGrp="1"/>
          </p:cNvSpPr>
          <p:nvPr>
            <p:ph idx="1"/>
          </p:nvPr>
        </p:nvSpPr>
        <p:spPr/>
        <p:txBody>
          <a:bodyPr/>
          <a:lstStyle/>
          <a:p>
            <a:endParaRPr lang="en-US" smtClean="0"/>
          </a:p>
        </p:txBody>
      </p:sp>
      <p:sp>
        <p:nvSpPr>
          <p:cNvPr id="93187" name="Slide Number Placeholder 3"/>
          <p:cNvSpPr>
            <a:spLocks noGrp="1"/>
          </p:cNvSpPr>
          <p:nvPr>
            <p:ph type="sldNum" sz="quarter" idx="12"/>
          </p:nvPr>
        </p:nvSpPr>
        <p:spPr>
          <a:noFill/>
        </p:spPr>
        <p:txBody>
          <a:bodyPr/>
          <a:lstStyle/>
          <a:p>
            <a:fld id="{3AD8B83F-9571-4D21-AD81-2FA0F9584EE0}" type="slidenum">
              <a:rPr lang="en-US" smtClean="0"/>
              <a:pPr/>
              <a:t>14</a:t>
            </a:fld>
            <a:endParaRPr lang="en-US" smtClean="0"/>
          </a:p>
        </p:txBody>
      </p:sp>
      <p:graphicFrame>
        <p:nvGraphicFramePr>
          <p:cNvPr id="5" name="Chart 4"/>
          <p:cNvGraphicFramePr/>
          <p:nvPr/>
        </p:nvGraphicFramePr>
        <p:xfrm>
          <a:off x="464024" y="1580723"/>
          <a:ext cx="8297839"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177925" y="1905000"/>
            <a:ext cx="1538288" cy="2749550"/>
          </a:xfrm>
          <a:prstGeom prst="rect">
            <a:avLst/>
          </a:prstGeom>
          <a:solidFill>
            <a:schemeClr val="accent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7" name="Rectangle 6"/>
          <p:cNvSpPr/>
          <p:nvPr/>
        </p:nvSpPr>
        <p:spPr>
          <a:xfrm>
            <a:off x="2725738" y="1733550"/>
            <a:ext cx="1490662" cy="2921000"/>
          </a:xfrm>
          <a:prstGeom prst="rect">
            <a:avLst/>
          </a:prstGeom>
          <a:solidFill>
            <a:schemeClr val="accent2">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9" name="Rectangle 8"/>
          <p:cNvSpPr/>
          <p:nvPr/>
        </p:nvSpPr>
        <p:spPr>
          <a:xfrm>
            <a:off x="5821363" y="1892300"/>
            <a:ext cx="1112837" cy="2314575"/>
          </a:xfrm>
          <a:prstGeom prst="rect">
            <a:avLst/>
          </a:prstGeom>
          <a:solidFill>
            <a:schemeClr val="accent5">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12" name="Rectangle 11"/>
          <p:cNvSpPr/>
          <p:nvPr/>
        </p:nvSpPr>
        <p:spPr>
          <a:xfrm>
            <a:off x="4202113" y="1735138"/>
            <a:ext cx="1490662" cy="2921000"/>
          </a:xfrm>
          <a:prstGeom prst="rect">
            <a:avLst/>
          </a:prstGeom>
          <a:solidFill>
            <a:schemeClr val="accent2">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13" name="Rectangle 12"/>
          <p:cNvSpPr/>
          <p:nvPr/>
        </p:nvSpPr>
        <p:spPr>
          <a:xfrm>
            <a:off x="5705475" y="1738313"/>
            <a:ext cx="1490663" cy="2919412"/>
          </a:xfrm>
          <a:prstGeom prst="rect">
            <a:avLst/>
          </a:prstGeom>
          <a:solidFill>
            <a:srgbClr val="FFC000">
              <a:alpha val="1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14" name="Rectangle 13"/>
          <p:cNvSpPr/>
          <p:nvPr/>
        </p:nvSpPr>
        <p:spPr>
          <a:xfrm>
            <a:off x="7154863" y="1727200"/>
            <a:ext cx="1490662" cy="2919413"/>
          </a:xfrm>
          <a:prstGeom prst="rect">
            <a:avLst/>
          </a:prstGeom>
          <a:solidFill>
            <a:srgbClr val="339933">
              <a:alpha val="1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15" name="TextBox 15"/>
          <p:cNvSpPr txBox="1"/>
          <p:nvPr/>
        </p:nvSpPr>
        <p:spPr>
          <a:xfrm>
            <a:off x="1581150" y="1884363"/>
            <a:ext cx="541338" cy="238125"/>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dirty="0"/>
              <a:t>Mon</a:t>
            </a:r>
          </a:p>
        </p:txBody>
      </p:sp>
      <p:sp>
        <p:nvSpPr>
          <p:cNvPr id="16" name="TextBox 16"/>
          <p:cNvSpPr txBox="1"/>
          <p:nvPr/>
        </p:nvSpPr>
        <p:spPr>
          <a:xfrm>
            <a:off x="3184525" y="1847850"/>
            <a:ext cx="542925" cy="238125"/>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dirty="0"/>
              <a:t>Tue</a:t>
            </a:r>
          </a:p>
        </p:txBody>
      </p:sp>
      <p:sp>
        <p:nvSpPr>
          <p:cNvPr id="17" name="TextBox 17"/>
          <p:cNvSpPr txBox="1"/>
          <p:nvPr/>
        </p:nvSpPr>
        <p:spPr>
          <a:xfrm>
            <a:off x="4687888" y="1857375"/>
            <a:ext cx="542925" cy="238125"/>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t>Wed</a:t>
            </a:r>
          </a:p>
        </p:txBody>
      </p:sp>
      <p:sp>
        <p:nvSpPr>
          <p:cNvPr id="18" name="TextBox 18"/>
          <p:cNvSpPr txBox="1"/>
          <p:nvPr/>
        </p:nvSpPr>
        <p:spPr>
          <a:xfrm>
            <a:off x="6299200" y="1898650"/>
            <a:ext cx="542925" cy="238125"/>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dirty="0"/>
              <a:t>Thu</a:t>
            </a:r>
          </a:p>
        </p:txBody>
      </p:sp>
      <p:sp>
        <p:nvSpPr>
          <p:cNvPr id="19" name="TextBox 19"/>
          <p:cNvSpPr txBox="1"/>
          <p:nvPr/>
        </p:nvSpPr>
        <p:spPr>
          <a:xfrm>
            <a:off x="7715250" y="1874838"/>
            <a:ext cx="542925" cy="238125"/>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t>Fri</a:t>
            </a:r>
          </a:p>
        </p:txBody>
      </p:sp>
      <p:sp>
        <p:nvSpPr>
          <p:cNvPr id="93200" name="TextBox 20"/>
          <p:cNvSpPr txBox="1">
            <a:spLocks noChangeArrowheads="1"/>
          </p:cNvSpPr>
          <p:nvPr/>
        </p:nvSpPr>
        <p:spPr bwMode="auto">
          <a:xfrm>
            <a:off x="1187450" y="5786438"/>
            <a:ext cx="7493000" cy="400050"/>
          </a:xfrm>
          <a:prstGeom prst="rect">
            <a:avLst/>
          </a:prstGeom>
          <a:noFill/>
          <a:ln w="9525">
            <a:noFill/>
            <a:miter lim="800000"/>
            <a:headEnd/>
            <a:tailEnd/>
          </a:ln>
        </p:spPr>
        <p:txBody>
          <a:bodyPr>
            <a:spAutoFit/>
          </a:bodyPr>
          <a:lstStyle/>
          <a:p>
            <a:r>
              <a:rPr lang="en-US"/>
              <a:t>Hourly variation of average crossing time over a weekday period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5"/>
          <p:cNvSpPr>
            <a:spLocks noGrp="1"/>
          </p:cNvSpPr>
          <p:nvPr>
            <p:ph type="sldNum" sz="quarter" idx="12"/>
          </p:nvPr>
        </p:nvSpPr>
        <p:spPr>
          <a:noFill/>
        </p:spPr>
        <p:txBody>
          <a:bodyPr/>
          <a:lstStyle/>
          <a:p>
            <a:fld id="{051C49CE-4079-466A-9AC3-9905E1193BCA}" type="slidenum">
              <a:rPr lang="en-US" smtClean="0"/>
              <a:pPr/>
              <a:t>15</a:t>
            </a:fld>
            <a:endParaRPr lang="en-US" smtClean="0"/>
          </a:p>
        </p:txBody>
      </p:sp>
      <p:sp>
        <p:nvSpPr>
          <p:cNvPr id="97282" name="Rectangle 2"/>
          <p:cNvSpPr>
            <a:spLocks noGrp="1" noChangeArrowheads="1"/>
          </p:cNvSpPr>
          <p:nvPr>
            <p:ph type="title"/>
          </p:nvPr>
        </p:nvSpPr>
        <p:spPr>
          <a:xfrm>
            <a:off x="0" y="0"/>
            <a:ext cx="9144000" cy="1143000"/>
          </a:xfrm>
        </p:spPr>
        <p:txBody>
          <a:bodyPr/>
          <a:lstStyle/>
          <a:p>
            <a:r>
              <a:rPr lang="en-US" sz="4000" b="1" dirty="0" smtClean="0"/>
              <a:t>Average Wait Time at Colombia </a:t>
            </a:r>
            <a:r>
              <a:rPr lang="en-US" sz="4000" b="1" dirty="0" err="1" smtClean="0"/>
              <a:t>Solidaridad</a:t>
            </a:r>
            <a:r>
              <a:rPr lang="en-US" sz="4000" b="1" dirty="0" smtClean="0"/>
              <a:t> Bridge</a:t>
            </a:r>
          </a:p>
        </p:txBody>
      </p:sp>
      <p:sp>
        <p:nvSpPr>
          <p:cNvPr id="97283" name="AutoShape 7"/>
          <p:cNvSpPr>
            <a:spLocks noChangeArrowheads="1"/>
          </p:cNvSpPr>
          <p:nvPr/>
        </p:nvSpPr>
        <p:spPr bwMode="auto">
          <a:xfrm>
            <a:off x="0" y="6369050"/>
            <a:ext cx="9144000" cy="488950"/>
          </a:xfrm>
          <a:prstGeom prst="flowChartProcess">
            <a:avLst/>
          </a:prstGeom>
          <a:solidFill>
            <a:schemeClr val="bg1"/>
          </a:solidFill>
          <a:ln w="9525">
            <a:noFill/>
            <a:miter lim="800000"/>
            <a:headEnd/>
            <a:tailEnd/>
          </a:ln>
        </p:spPr>
        <p:txBody>
          <a:bodyPr wrap="none" anchor="ctr"/>
          <a:lstStyle/>
          <a:p>
            <a:endParaRPr lang="en-US"/>
          </a:p>
        </p:txBody>
      </p:sp>
      <p:pic>
        <p:nvPicPr>
          <p:cNvPr id="97284" name="Picture 8" descr="TTI Logo">
            <a:hlinkClick r:id="rId3"/>
          </p:cNvPr>
          <p:cNvPicPr>
            <a:picLocks noChangeAspect="1" noChangeArrowheads="1"/>
          </p:cNvPicPr>
          <p:nvPr/>
        </p:nvPicPr>
        <p:blipFill>
          <a:blip r:embed="rId4" cstate="print"/>
          <a:srcRect/>
          <a:stretch>
            <a:fillRect/>
          </a:stretch>
        </p:blipFill>
        <p:spPr bwMode="auto">
          <a:xfrm>
            <a:off x="7054850" y="6383338"/>
            <a:ext cx="2089150" cy="474662"/>
          </a:xfrm>
          <a:prstGeom prst="rect">
            <a:avLst/>
          </a:prstGeom>
          <a:noFill/>
          <a:ln w="9525">
            <a:noFill/>
            <a:miter lim="800000"/>
            <a:headEnd/>
            <a:tailEnd/>
          </a:ln>
        </p:spPr>
      </p:pic>
      <p:pic>
        <p:nvPicPr>
          <p:cNvPr id="97285" name="Picture 9" descr="TxDOTWebLogo"/>
          <p:cNvPicPr>
            <a:picLocks noChangeAspect="1" noChangeArrowheads="1"/>
          </p:cNvPicPr>
          <p:nvPr/>
        </p:nvPicPr>
        <p:blipFill>
          <a:blip r:embed="rId5" cstate="print"/>
          <a:srcRect/>
          <a:stretch>
            <a:fillRect/>
          </a:stretch>
        </p:blipFill>
        <p:spPr bwMode="auto">
          <a:xfrm>
            <a:off x="0" y="6303963"/>
            <a:ext cx="2954338" cy="554037"/>
          </a:xfrm>
          <a:prstGeom prst="rect">
            <a:avLst/>
          </a:prstGeom>
          <a:noFill/>
          <a:ln w="9525">
            <a:noFill/>
            <a:miter lim="800000"/>
            <a:headEnd/>
            <a:tailEnd/>
          </a:ln>
        </p:spPr>
      </p:pic>
      <p:sp>
        <p:nvSpPr>
          <p:cNvPr id="97286" name="Rectangle 3"/>
          <p:cNvSpPr>
            <a:spLocks noGrp="1" noChangeArrowheads="1"/>
          </p:cNvSpPr>
          <p:nvPr>
            <p:ph type="body" idx="1"/>
          </p:nvPr>
        </p:nvSpPr>
        <p:spPr>
          <a:xfrm>
            <a:off x="157163" y="1195388"/>
            <a:ext cx="8370887" cy="5268912"/>
          </a:xfrm>
        </p:spPr>
        <p:txBody>
          <a:bodyPr/>
          <a:lstStyle/>
          <a:p>
            <a:pPr lvl="1">
              <a:lnSpc>
                <a:spcPct val="100000"/>
              </a:lnSpc>
              <a:spcAft>
                <a:spcPct val="0"/>
              </a:spcAft>
              <a:buClr>
                <a:srgbClr val="0F15FD"/>
              </a:buClr>
              <a:buSzPct val="75000"/>
              <a:buFont typeface="Wingdings" pitchFamily="2" charset="2"/>
              <a:buNone/>
            </a:pPr>
            <a:endParaRPr lang="en-US" sz="1800" dirty="0" smtClean="0">
              <a:solidFill>
                <a:srgbClr val="FF0000"/>
              </a:solidFill>
            </a:endParaRPr>
          </a:p>
          <a:p>
            <a:pPr lvl="1">
              <a:lnSpc>
                <a:spcPct val="100000"/>
              </a:lnSpc>
              <a:spcAft>
                <a:spcPts val="600"/>
              </a:spcAft>
              <a:buClr>
                <a:srgbClr val="0F15FD"/>
              </a:buClr>
              <a:buSzPct val="75000"/>
              <a:buFont typeface="Wingdings" pitchFamily="2" charset="2"/>
              <a:buChar char="t"/>
            </a:pPr>
            <a:r>
              <a:rPr lang="en-US" sz="1800" dirty="0" smtClean="0">
                <a:solidFill>
                  <a:srgbClr val="990000"/>
                </a:solidFill>
              </a:rPr>
              <a:t>Average Wait Time During a Day (October 20, 2011)</a:t>
            </a:r>
          </a:p>
          <a:p>
            <a:pPr lvl="1">
              <a:lnSpc>
                <a:spcPct val="100000"/>
              </a:lnSpc>
              <a:spcAft>
                <a:spcPts val="600"/>
              </a:spcAft>
              <a:buClr>
                <a:srgbClr val="0F15FD"/>
              </a:buClr>
              <a:buSzPct val="75000"/>
              <a:buFont typeface="Wingdings" pitchFamily="2" charset="2"/>
              <a:buChar char="t"/>
            </a:pPr>
            <a:endParaRPr lang="en-US" sz="1800" dirty="0" smtClean="0">
              <a:solidFill>
                <a:schemeClr val="accent2"/>
              </a:solidFill>
            </a:endParaRPr>
          </a:p>
          <a:p>
            <a:pPr lvl="1">
              <a:lnSpc>
                <a:spcPct val="100000"/>
              </a:lnSpc>
              <a:spcAft>
                <a:spcPts val="600"/>
              </a:spcAft>
              <a:buClr>
                <a:srgbClr val="0F15FD"/>
              </a:buClr>
              <a:buSzPct val="75000"/>
              <a:buFont typeface="Wingdings" pitchFamily="2" charset="2"/>
              <a:buChar char="t"/>
            </a:pPr>
            <a:endParaRPr lang="en-US" sz="1800" dirty="0" smtClean="0">
              <a:solidFill>
                <a:schemeClr val="accent2"/>
              </a:solidFill>
            </a:endParaRPr>
          </a:p>
        </p:txBody>
      </p:sp>
      <p:graphicFrame>
        <p:nvGraphicFramePr>
          <p:cNvPr id="8" name="Chart 7"/>
          <p:cNvGraphicFramePr>
            <a:graphicFrameLocks/>
          </p:cNvGraphicFramePr>
          <p:nvPr/>
        </p:nvGraphicFramePr>
        <p:xfrm>
          <a:off x="696036" y="2277895"/>
          <a:ext cx="7983940" cy="383630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0" y="0"/>
            <a:ext cx="8966200" cy="1143000"/>
          </a:xfrm>
        </p:spPr>
        <p:txBody>
          <a:bodyPr/>
          <a:lstStyle/>
          <a:p>
            <a:r>
              <a:rPr lang="en-US" sz="4000" b="1" dirty="0" smtClean="0"/>
              <a:t>Crossing Times at Colombia Solidarity</a:t>
            </a:r>
          </a:p>
        </p:txBody>
      </p:sp>
      <p:sp>
        <p:nvSpPr>
          <p:cNvPr id="99331" name="Slide Number Placeholder 3"/>
          <p:cNvSpPr>
            <a:spLocks noGrp="1"/>
          </p:cNvSpPr>
          <p:nvPr>
            <p:ph type="sldNum" sz="quarter" idx="12"/>
          </p:nvPr>
        </p:nvSpPr>
        <p:spPr>
          <a:noFill/>
        </p:spPr>
        <p:txBody>
          <a:bodyPr/>
          <a:lstStyle/>
          <a:p>
            <a:fld id="{BE694EBD-1FC9-4D08-9EA6-642C81644EC9}" type="slidenum">
              <a:rPr lang="en-US" smtClean="0"/>
              <a:pPr/>
              <a:t>16</a:t>
            </a:fld>
            <a:endParaRPr lang="en-US" smtClean="0"/>
          </a:p>
        </p:txBody>
      </p:sp>
      <p:graphicFrame>
        <p:nvGraphicFramePr>
          <p:cNvPr id="5" name="Chart 4"/>
          <p:cNvGraphicFramePr>
            <a:graphicFrameLocks/>
          </p:cNvGraphicFramePr>
          <p:nvPr/>
        </p:nvGraphicFramePr>
        <p:xfrm>
          <a:off x="450375" y="1809749"/>
          <a:ext cx="8284191" cy="4318095"/>
        </p:xfrm>
        <a:graphic>
          <a:graphicData uri="http://schemas.openxmlformats.org/drawingml/2006/chart">
            <c:chart xmlns:c="http://schemas.openxmlformats.org/drawingml/2006/chart" xmlns:r="http://schemas.openxmlformats.org/officeDocument/2006/relationships" r:id="rId3"/>
          </a:graphicData>
        </a:graphic>
      </p:graphicFrame>
      <p:sp>
        <p:nvSpPr>
          <p:cNvPr id="99333" name="Rectangle 6"/>
          <p:cNvSpPr>
            <a:spLocks noChangeArrowheads="1"/>
          </p:cNvSpPr>
          <p:nvPr/>
        </p:nvSpPr>
        <p:spPr bwMode="auto">
          <a:xfrm>
            <a:off x="558800" y="1620838"/>
            <a:ext cx="7188200" cy="396875"/>
          </a:xfrm>
          <a:prstGeom prst="rect">
            <a:avLst/>
          </a:prstGeom>
          <a:noFill/>
          <a:ln w="9525">
            <a:noFill/>
            <a:miter lim="800000"/>
            <a:headEnd/>
            <a:tailEnd/>
          </a:ln>
        </p:spPr>
        <p:txBody>
          <a:bodyPr wrap="none">
            <a:spAutoFit/>
          </a:bodyPr>
          <a:lstStyle/>
          <a:p>
            <a:pPr lvl="1" eaLnBrk="0" hangingPunct="0">
              <a:spcAft>
                <a:spcPts val="600"/>
              </a:spcAft>
              <a:buClr>
                <a:srgbClr val="0F15FD"/>
              </a:buClr>
              <a:buSzPct val="75000"/>
              <a:buFont typeface="Wingdings" pitchFamily="2" charset="2"/>
              <a:buChar char="t"/>
            </a:pPr>
            <a:r>
              <a:rPr lang="en-US" dirty="0">
                <a:solidFill>
                  <a:srgbClr val="990000"/>
                </a:solidFill>
              </a:rPr>
              <a:t>Average Crossing Time During a Day (October 20, 2011)</a:t>
            </a:r>
          </a:p>
        </p:txBody>
      </p:sp>
      <p:pic>
        <p:nvPicPr>
          <p:cNvPr id="99334" name="Picture 8" descr="TTI Logo">
            <a:hlinkClick r:id="rId4"/>
          </p:cNvPr>
          <p:cNvPicPr>
            <a:picLocks noChangeAspect="1" noChangeArrowheads="1"/>
          </p:cNvPicPr>
          <p:nvPr/>
        </p:nvPicPr>
        <p:blipFill>
          <a:blip r:embed="rId5" cstate="print"/>
          <a:srcRect/>
          <a:stretch>
            <a:fillRect/>
          </a:stretch>
        </p:blipFill>
        <p:spPr bwMode="auto">
          <a:xfrm>
            <a:off x="7054850" y="6383338"/>
            <a:ext cx="2089150" cy="474662"/>
          </a:xfrm>
          <a:prstGeom prst="rect">
            <a:avLst/>
          </a:prstGeom>
          <a:noFill/>
          <a:ln w="9525">
            <a:noFill/>
            <a:miter lim="800000"/>
            <a:headEnd/>
            <a:tailEnd/>
          </a:ln>
        </p:spPr>
      </p:pic>
      <p:pic>
        <p:nvPicPr>
          <p:cNvPr id="99335" name="Picture 9" descr="TxDOTWebLogo"/>
          <p:cNvPicPr>
            <a:picLocks noChangeAspect="1" noChangeArrowheads="1"/>
          </p:cNvPicPr>
          <p:nvPr/>
        </p:nvPicPr>
        <p:blipFill>
          <a:blip r:embed="rId6" cstate="print"/>
          <a:srcRect/>
          <a:stretch>
            <a:fillRect/>
          </a:stretch>
        </p:blipFill>
        <p:spPr bwMode="auto">
          <a:xfrm>
            <a:off x="0" y="6303963"/>
            <a:ext cx="2954338" cy="554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170597" y="179103"/>
            <a:ext cx="8229600" cy="1143000"/>
          </a:xfrm>
        </p:spPr>
        <p:txBody>
          <a:bodyPr/>
          <a:lstStyle/>
          <a:p>
            <a:r>
              <a:rPr lang="en-US" sz="4000" b="1" dirty="0" smtClean="0">
                <a:solidFill>
                  <a:srgbClr val="990000"/>
                </a:solidFill>
              </a:rPr>
              <a:t>Processing Time of Trucks in a Day at Colombia Solidarity</a:t>
            </a:r>
          </a:p>
        </p:txBody>
      </p:sp>
      <p:sp>
        <p:nvSpPr>
          <p:cNvPr id="101378" name="Slide Number Placeholder 3"/>
          <p:cNvSpPr>
            <a:spLocks noGrp="1"/>
          </p:cNvSpPr>
          <p:nvPr>
            <p:ph type="sldNum" sz="quarter" idx="12"/>
          </p:nvPr>
        </p:nvSpPr>
        <p:spPr>
          <a:noFill/>
        </p:spPr>
        <p:txBody>
          <a:bodyPr/>
          <a:lstStyle/>
          <a:p>
            <a:fld id="{6B375ED2-4FAF-4B90-9CB3-6AA35FB566CE}" type="slidenum">
              <a:rPr lang="en-US" smtClean="0"/>
              <a:pPr/>
              <a:t>17</a:t>
            </a:fld>
            <a:endParaRPr lang="en-US" smtClean="0"/>
          </a:p>
        </p:txBody>
      </p:sp>
      <p:graphicFrame>
        <p:nvGraphicFramePr>
          <p:cNvPr id="5" name="Chart 4"/>
          <p:cNvGraphicFramePr>
            <a:graphicFrameLocks/>
          </p:cNvGraphicFramePr>
          <p:nvPr/>
        </p:nvGraphicFramePr>
        <p:xfrm>
          <a:off x="623248" y="1920921"/>
          <a:ext cx="5436358" cy="37019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24600" y="2438400"/>
            <a:ext cx="2590800" cy="16827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Processing time includes time spent by CVs at both federal and state facilities in US.</a:t>
            </a:r>
          </a:p>
        </p:txBody>
      </p:sp>
      <p:sp>
        <p:nvSpPr>
          <p:cNvPr id="7" name="TextBox 6"/>
          <p:cNvSpPr txBox="1"/>
          <p:nvPr/>
        </p:nvSpPr>
        <p:spPr>
          <a:xfrm>
            <a:off x="6324600" y="1752600"/>
            <a:ext cx="2590800"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Oct 20, 2011 /~ 1050 truck  sample</a:t>
            </a:r>
          </a:p>
        </p:txBody>
      </p:sp>
      <p:pic>
        <p:nvPicPr>
          <p:cNvPr id="101382" name="Picture 8" descr="TTI Logo">
            <a:hlinkClick r:id="rId4"/>
          </p:cNvPr>
          <p:cNvPicPr>
            <a:picLocks noChangeAspect="1" noChangeArrowheads="1"/>
          </p:cNvPicPr>
          <p:nvPr/>
        </p:nvPicPr>
        <p:blipFill>
          <a:blip r:embed="rId5" cstate="print"/>
          <a:srcRect/>
          <a:stretch>
            <a:fillRect/>
          </a:stretch>
        </p:blipFill>
        <p:spPr bwMode="auto">
          <a:xfrm>
            <a:off x="7054850" y="6383338"/>
            <a:ext cx="2089150" cy="474662"/>
          </a:xfrm>
          <a:prstGeom prst="rect">
            <a:avLst/>
          </a:prstGeom>
          <a:noFill/>
          <a:ln w="9525">
            <a:noFill/>
            <a:miter lim="800000"/>
            <a:headEnd/>
            <a:tailEnd/>
          </a:ln>
        </p:spPr>
      </p:pic>
      <p:pic>
        <p:nvPicPr>
          <p:cNvPr id="101383" name="Picture 9" descr="TxDOTWebLogo"/>
          <p:cNvPicPr>
            <a:picLocks noChangeAspect="1" noChangeArrowheads="1"/>
          </p:cNvPicPr>
          <p:nvPr/>
        </p:nvPicPr>
        <p:blipFill>
          <a:blip r:embed="rId6" cstate="print"/>
          <a:srcRect/>
          <a:stretch>
            <a:fillRect/>
          </a:stretch>
        </p:blipFill>
        <p:spPr bwMode="auto">
          <a:xfrm>
            <a:off x="0" y="6303963"/>
            <a:ext cx="2954338" cy="554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3" cstate="print"/>
          <a:srcRect l="20284" t="15781" r="20436" b="10019"/>
          <a:stretch>
            <a:fillRect/>
          </a:stretch>
        </p:blipFill>
        <p:spPr bwMode="auto">
          <a:xfrm>
            <a:off x="3352800" y="1676400"/>
            <a:ext cx="5295900" cy="4714875"/>
          </a:xfrm>
          <a:prstGeom prst="rect">
            <a:avLst/>
          </a:prstGeom>
          <a:noFill/>
          <a:ln w="9525">
            <a:noFill/>
            <a:miter lim="800000"/>
            <a:headEnd/>
            <a:tailEnd/>
          </a:ln>
        </p:spPr>
      </p:pic>
      <p:sp>
        <p:nvSpPr>
          <p:cNvPr id="103426" name="Title 1"/>
          <p:cNvSpPr>
            <a:spLocks noGrp="1"/>
          </p:cNvSpPr>
          <p:nvPr>
            <p:ph type="title" idx="4294967295"/>
          </p:nvPr>
        </p:nvSpPr>
        <p:spPr>
          <a:xfrm>
            <a:off x="204788" y="179388"/>
            <a:ext cx="8720137" cy="1143000"/>
          </a:xfrm>
        </p:spPr>
        <p:txBody>
          <a:bodyPr/>
          <a:lstStyle/>
          <a:p>
            <a:r>
              <a:rPr lang="en-US" sz="4000" b="1" dirty="0" smtClean="0">
                <a:solidFill>
                  <a:srgbClr val="990000"/>
                </a:solidFill>
              </a:rPr>
              <a:t>User Interface to Query Archived Data</a:t>
            </a:r>
          </a:p>
        </p:txBody>
      </p:sp>
      <p:sp>
        <p:nvSpPr>
          <p:cNvPr id="103427"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4364B015-FD76-4B75-9BAE-89F6A13C5F01}" type="slidenum">
              <a:rPr lang="en-US" sz="1400">
                <a:solidFill>
                  <a:schemeClr val="bg1"/>
                </a:solidFill>
              </a:rPr>
              <a:pPr algn="r"/>
              <a:t>18</a:t>
            </a:fld>
            <a:endParaRPr lang="en-US" sz="1400">
              <a:solidFill>
                <a:schemeClr val="bg1"/>
              </a:solidFill>
            </a:endParaRPr>
          </a:p>
        </p:txBody>
      </p:sp>
      <p:sp>
        <p:nvSpPr>
          <p:cNvPr id="12" name="Rounded Rectangle 11"/>
          <p:cNvSpPr/>
          <p:nvPr/>
        </p:nvSpPr>
        <p:spPr>
          <a:xfrm>
            <a:off x="258763" y="1814513"/>
            <a:ext cx="2789237" cy="776287"/>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dirty="0"/>
              <a:t>Entry Link to Query Archived Data (password protected</a:t>
            </a:r>
          </a:p>
        </p:txBody>
      </p:sp>
      <p:cxnSp>
        <p:nvCxnSpPr>
          <p:cNvPr id="13" name="Straight Connector 12"/>
          <p:cNvCxnSpPr>
            <a:stCxn id="12" idx="3"/>
          </p:cNvCxnSpPr>
          <p:nvPr/>
        </p:nvCxnSpPr>
        <p:spPr>
          <a:xfrm>
            <a:off x="3048000" y="2203450"/>
            <a:ext cx="838200" cy="92075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04800" y="3276600"/>
            <a:ext cx="2743200" cy="6096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dirty="0"/>
              <a:t>Reports, Journal Papers, Presentations</a:t>
            </a:r>
          </a:p>
        </p:txBody>
      </p:sp>
      <p:cxnSp>
        <p:nvCxnSpPr>
          <p:cNvPr id="17" name="Straight Connector 16"/>
          <p:cNvCxnSpPr>
            <a:stCxn id="16" idx="3"/>
          </p:cNvCxnSpPr>
          <p:nvPr/>
        </p:nvCxnSpPr>
        <p:spPr>
          <a:xfrm flipV="1">
            <a:off x="3048000" y="3124200"/>
            <a:ext cx="1524000" cy="4572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04800" y="4267200"/>
            <a:ext cx="2743200" cy="6096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dirty="0"/>
              <a:t>Send Requests for Data Query to Admin</a:t>
            </a:r>
          </a:p>
        </p:txBody>
      </p:sp>
      <p:cxnSp>
        <p:nvCxnSpPr>
          <p:cNvPr id="25" name="Straight Connector 24"/>
          <p:cNvCxnSpPr>
            <a:stCxn id="24" idx="3"/>
          </p:cNvCxnSpPr>
          <p:nvPr/>
        </p:nvCxnSpPr>
        <p:spPr>
          <a:xfrm flipV="1">
            <a:off x="3048000" y="3200400"/>
            <a:ext cx="2209800" cy="13716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a:xfrm>
            <a:off x="279779" y="165456"/>
            <a:ext cx="8229600" cy="1143000"/>
          </a:xfrm>
        </p:spPr>
        <p:txBody>
          <a:bodyPr/>
          <a:lstStyle/>
          <a:p>
            <a:r>
              <a:rPr lang="en-US" sz="4000" b="1" dirty="0" smtClean="0">
                <a:solidFill>
                  <a:srgbClr val="990000"/>
                </a:solidFill>
              </a:rPr>
              <a:t>User Interface to View Traveler Information (cont’d)</a:t>
            </a:r>
          </a:p>
        </p:txBody>
      </p:sp>
      <p:sp>
        <p:nvSpPr>
          <p:cNvPr id="105474" name="Content Placeholder 2"/>
          <p:cNvSpPr>
            <a:spLocks noGrp="1"/>
          </p:cNvSpPr>
          <p:nvPr>
            <p:ph idx="4294967295"/>
          </p:nvPr>
        </p:nvSpPr>
        <p:spPr/>
        <p:txBody>
          <a:bodyPr/>
          <a:lstStyle/>
          <a:p>
            <a:endParaRPr lang="en-US" smtClean="0"/>
          </a:p>
        </p:txBody>
      </p:sp>
      <p:sp>
        <p:nvSpPr>
          <p:cNvPr id="105475"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40964109-9BEE-4ADB-AC4F-01D6B27701A9}" type="slidenum">
              <a:rPr lang="en-US" sz="1400">
                <a:solidFill>
                  <a:schemeClr val="bg1"/>
                </a:solidFill>
              </a:rPr>
              <a:pPr algn="r"/>
              <a:t>19</a:t>
            </a:fld>
            <a:endParaRPr lang="en-US" sz="1400">
              <a:solidFill>
                <a:schemeClr val="bg1"/>
              </a:solidFill>
            </a:endParaRPr>
          </a:p>
        </p:txBody>
      </p:sp>
      <p:pic>
        <p:nvPicPr>
          <p:cNvPr id="105476" name="Picture 2"/>
          <p:cNvPicPr>
            <a:picLocks noChangeAspect="1" noChangeArrowheads="1"/>
          </p:cNvPicPr>
          <p:nvPr/>
        </p:nvPicPr>
        <p:blipFill>
          <a:blip r:embed="rId3" cstate="print"/>
          <a:srcRect l="20284" t="15781" r="20436" b="10019"/>
          <a:stretch>
            <a:fillRect/>
          </a:stretch>
        </p:blipFill>
        <p:spPr bwMode="auto">
          <a:xfrm>
            <a:off x="3429000" y="1676400"/>
            <a:ext cx="5221288" cy="4648200"/>
          </a:xfrm>
          <a:prstGeom prst="rect">
            <a:avLst/>
          </a:prstGeom>
          <a:noFill/>
          <a:ln w="9525">
            <a:noFill/>
            <a:miter lim="800000"/>
            <a:headEnd/>
            <a:tailEnd/>
          </a:ln>
        </p:spPr>
      </p:pic>
      <p:sp>
        <p:nvSpPr>
          <p:cNvPr id="9" name="Rounded Rectangle 8"/>
          <p:cNvSpPr/>
          <p:nvPr/>
        </p:nvSpPr>
        <p:spPr>
          <a:xfrm>
            <a:off x="457200" y="1676400"/>
            <a:ext cx="2743200" cy="4572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Select POE or Segment travel time from RFID</a:t>
            </a:r>
          </a:p>
        </p:txBody>
      </p:sp>
      <p:sp>
        <p:nvSpPr>
          <p:cNvPr id="10" name="Rounded Rectangle 9"/>
          <p:cNvSpPr/>
          <p:nvPr/>
        </p:nvSpPr>
        <p:spPr>
          <a:xfrm>
            <a:off x="457200" y="2209800"/>
            <a:ext cx="2743200" cy="4572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Wait time data from CBP.</a:t>
            </a:r>
          </a:p>
        </p:txBody>
      </p:sp>
      <p:sp>
        <p:nvSpPr>
          <p:cNvPr id="11" name="Rounded Rectangle 10"/>
          <p:cNvSpPr/>
          <p:nvPr/>
        </p:nvSpPr>
        <p:spPr>
          <a:xfrm>
            <a:off x="457200" y="2743200"/>
            <a:ext cx="2743200" cy="4572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Number of lanes open from CBP.</a:t>
            </a:r>
          </a:p>
        </p:txBody>
      </p:sp>
      <p:sp>
        <p:nvSpPr>
          <p:cNvPr id="12" name="Rounded Rectangle 11"/>
          <p:cNvSpPr/>
          <p:nvPr/>
        </p:nvSpPr>
        <p:spPr>
          <a:xfrm>
            <a:off x="457200" y="5410200"/>
            <a:ext cx="2743200" cy="4572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News feed from CBP.</a:t>
            </a:r>
          </a:p>
        </p:txBody>
      </p:sp>
      <p:sp>
        <p:nvSpPr>
          <p:cNvPr id="13" name="Rounded Rectangle 12"/>
          <p:cNvSpPr/>
          <p:nvPr/>
        </p:nvSpPr>
        <p:spPr>
          <a:xfrm>
            <a:off x="457200" y="4876800"/>
            <a:ext cx="2743200" cy="4572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Currency exchange rate.</a:t>
            </a:r>
          </a:p>
        </p:txBody>
      </p:sp>
      <p:sp>
        <p:nvSpPr>
          <p:cNvPr id="14" name="Rounded Rectangle 13"/>
          <p:cNvSpPr/>
          <p:nvPr/>
        </p:nvSpPr>
        <p:spPr>
          <a:xfrm>
            <a:off x="457200" y="3657600"/>
            <a:ext cx="2743200" cy="6858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Color coded and icon to show wait time and crossing times at the POE.</a:t>
            </a:r>
          </a:p>
        </p:txBody>
      </p:sp>
      <p:cxnSp>
        <p:nvCxnSpPr>
          <p:cNvPr id="16" name="Straight Connector 15"/>
          <p:cNvCxnSpPr>
            <a:stCxn id="9" idx="3"/>
          </p:cNvCxnSpPr>
          <p:nvPr/>
        </p:nvCxnSpPr>
        <p:spPr>
          <a:xfrm>
            <a:off x="3200400" y="1905000"/>
            <a:ext cx="1981200" cy="2286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200400" y="2133600"/>
            <a:ext cx="2971800" cy="3048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200400" y="2133600"/>
            <a:ext cx="3657600" cy="9144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00400" y="4038600"/>
            <a:ext cx="2667000" cy="7620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00400" y="4953000"/>
            <a:ext cx="4724400" cy="7620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00400" y="5638800"/>
            <a:ext cx="2667000" cy="762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5E29A245-259D-4BF8-A4E3-82A59A563998}" type="slidenum">
              <a:rPr lang="en-US" sz="1400">
                <a:solidFill>
                  <a:schemeClr val="bg1"/>
                </a:solidFill>
              </a:rPr>
              <a:pPr algn="r"/>
              <a:t>2</a:t>
            </a:fld>
            <a:endParaRPr lang="en-US" sz="1400">
              <a:solidFill>
                <a:schemeClr val="bg1"/>
              </a:solidFill>
            </a:endParaRPr>
          </a:p>
        </p:txBody>
      </p:sp>
      <p:sp>
        <p:nvSpPr>
          <p:cNvPr id="30722" name="Rectangle 2"/>
          <p:cNvSpPr>
            <a:spLocks noGrp="1" noChangeArrowheads="1"/>
          </p:cNvSpPr>
          <p:nvPr>
            <p:ph type="title" idx="4294967295"/>
          </p:nvPr>
        </p:nvSpPr>
        <p:spPr>
          <a:xfrm>
            <a:off x="197893" y="0"/>
            <a:ext cx="8229600" cy="1143000"/>
          </a:xfrm>
        </p:spPr>
        <p:txBody>
          <a:bodyPr/>
          <a:lstStyle/>
          <a:p>
            <a:r>
              <a:rPr lang="en-US" sz="4000" b="1" dirty="0" smtClean="0">
                <a:solidFill>
                  <a:srgbClr val="990000"/>
                </a:solidFill>
                <a:latin typeface="Arial" pitchFamily="34" charset="0"/>
                <a:cs typeface="Arial" pitchFamily="34" charset="0"/>
              </a:rPr>
              <a:t>Agenda</a:t>
            </a:r>
          </a:p>
        </p:txBody>
      </p:sp>
      <p:sp>
        <p:nvSpPr>
          <p:cNvPr id="30723" name="Rectangle 3"/>
          <p:cNvSpPr>
            <a:spLocks noGrp="1" noChangeArrowheads="1"/>
          </p:cNvSpPr>
          <p:nvPr>
            <p:ph type="body" idx="4294967295"/>
          </p:nvPr>
        </p:nvSpPr>
        <p:spPr>
          <a:xfrm>
            <a:off x="238835" y="1461448"/>
            <a:ext cx="4056063" cy="4816522"/>
          </a:xfrm>
        </p:spPr>
        <p:txBody>
          <a:bodyPr/>
          <a:lstStyle/>
          <a:p>
            <a:pPr marL="457200" indent="-457200">
              <a:lnSpc>
                <a:spcPct val="80000"/>
              </a:lnSpc>
              <a:spcBef>
                <a:spcPts val="1200"/>
              </a:spcBef>
              <a:buFont typeface="Trebuchet MS" pitchFamily="34" charset="0"/>
              <a:buAutoNum type="arabicPeriod"/>
            </a:pPr>
            <a:r>
              <a:rPr lang="en-US" sz="2000" dirty="0" smtClean="0">
                <a:latin typeface="Arial" pitchFamily="34" charset="0"/>
                <a:cs typeface="Arial" pitchFamily="34" charset="0"/>
              </a:rPr>
              <a:t>Introduction</a:t>
            </a:r>
          </a:p>
          <a:p>
            <a:pPr marL="457200" indent="-457200">
              <a:lnSpc>
                <a:spcPct val="80000"/>
              </a:lnSpc>
              <a:spcBef>
                <a:spcPts val="1200"/>
              </a:spcBef>
              <a:buFont typeface="Trebuchet MS" pitchFamily="34" charset="0"/>
              <a:buAutoNum type="arabicPeriod"/>
            </a:pPr>
            <a:r>
              <a:rPr lang="en-US" sz="2000" dirty="0" smtClean="0">
                <a:latin typeface="Arial" pitchFamily="34" charset="0"/>
                <a:cs typeface="Arial" pitchFamily="34" charset="0"/>
              </a:rPr>
              <a:t>Testing of different technologies at BOTA and choice of RFID</a:t>
            </a:r>
          </a:p>
          <a:p>
            <a:pPr marL="457200" indent="-457200">
              <a:lnSpc>
                <a:spcPct val="80000"/>
              </a:lnSpc>
              <a:spcBef>
                <a:spcPts val="1200"/>
              </a:spcBef>
              <a:buFont typeface="Trebuchet MS" pitchFamily="34" charset="0"/>
              <a:buAutoNum type="arabicPeriod"/>
            </a:pPr>
            <a:r>
              <a:rPr lang="en-US" sz="2000" dirty="0" smtClean="0">
                <a:latin typeface="Arial" pitchFamily="34" charset="0"/>
                <a:cs typeface="Arial" pitchFamily="34" charset="0"/>
              </a:rPr>
              <a:t>Different locations with studies, and how the systems function and data collected</a:t>
            </a:r>
          </a:p>
          <a:p>
            <a:pPr marL="457200" indent="-457200">
              <a:lnSpc>
                <a:spcPct val="80000"/>
              </a:lnSpc>
              <a:spcBef>
                <a:spcPts val="1200"/>
              </a:spcBef>
              <a:buFont typeface="Trebuchet MS" pitchFamily="34" charset="0"/>
              <a:buAutoNum type="arabicPeriod"/>
            </a:pPr>
            <a:r>
              <a:rPr lang="en-US" sz="2000" dirty="0" smtClean="0">
                <a:latin typeface="Arial" pitchFamily="34" charset="0"/>
                <a:cs typeface="Arial" pitchFamily="34" charset="0"/>
              </a:rPr>
              <a:t>Web prototype and reports</a:t>
            </a:r>
          </a:p>
          <a:p>
            <a:pPr marL="457200" indent="-457200">
              <a:lnSpc>
                <a:spcPct val="80000"/>
              </a:lnSpc>
              <a:spcBef>
                <a:spcPts val="1200"/>
              </a:spcBef>
              <a:buFont typeface="Trebuchet MS" pitchFamily="34" charset="0"/>
              <a:buAutoNum type="arabicPeriod"/>
            </a:pPr>
            <a:r>
              <a:rPr lang="en-US" sz="2000" dirty="0" smtClean="0">
                <a:latin typeface="Arial" pitchFamily="34" charset="0"/>
                <a:cs typeface="Arial" pitchFamily="34" charset="0"/>
              </a:rPr>
              <a:t>Data collected at different study crossings</a:t>
            </a:r>
          </a:p>
          <a:p>
            <a:pPr marL="457200" indent="-457200">
              <a:lnSpc>
                <a:spcPct val="80000"/>
              </a:lnSpc>
              <a:spcBef>
                <a:spcPts val="1200"/>
              </a:spcBef>
              <a:buFont typeface="Trebuchet MS" pitchFamily="34" charset="0"/>
              <a:buAutoNum type="arabicPeriod"/>
            </a:pPr>
            <a:r>
              <a:rPr lang="en-US" sz="2000" dirty="0" smtClean="0">
                <a:latin typeface="Arial" pitchFamily="34" charset="0"/>
                <a:cs typeface="Arial" pitchFamily="34" charset="0"/>
              </a:rPr>
              <a:t>Next steps, Zaragoza and Data Dissemination</a:t>
            </a:r>
            <a:endParaRPr lang="en-US" dirty="0" smtClean="0">
              <a:latin typeface="Arial" pitchFamily="34" charset="0"/>
              <a:cs typeface="Arial" pitchFamily="34" charset="0"/>
            </a:endParaRPr>
          </a:p>
        </p:txBody>
      </p:sp>
      <p:pic>
        <p:nvPicPr>
          <p:cNvPr id="30725" name="Picture 5"/>
          <p:cNvPicPr>
            <a:picLocks noChangeAspect="1" noChangeArrowheads="1"/>
          </p:cNvPicPr>
          <p:nvPr/>
        </p:nvPicPr>
        <p:blipFill>
          <a:blip r:embed="rId3" cstate="print"/>
          <a:srcRect/>
          <a:stretch>
            <a:fillRect/>
          </a:stretch>
        </p:blipFill>
        <p:spPr bwMode="auto">
          <a:xfrm>
            <a:off x="4449763" y="1438275"/>
            <a:ext cx="4203700" cy="28019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idx="4294967295"/>
          </p:nvPr>
        </p:nvSpPr>
        <p:spPr>
          <a:xfrm>
            <a:off x="403225" y="68263"/>
            <a:ext cx="8229600" cy="1143000"/>
          </a:xfrm>
        </p:spPr>
        <p:txBody>
          <a:bodyPr/>
          <a:lstStyle/>
          <a:p>
            <a:r>
              <a:rPr lang="en-US" sz="4000" b="1" dirty="0" smtClean="0">
                <a:solidFill>
                  <a:srgbClr val="990000"/>
                </a:solidFill>
              </a:rPr>
              <a:t>User Interface to View Traveler Information (cont’d)</a:t>
            </a:r>
          </a:p>
        </p:txBody>
      </p:sp>
      <p:sp>
        <p:nvSpPr>
          <p:cNvPr id="107522"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143A4C98-D522-42B5-AE30-453C605E2653}" type="slidenum">
              <a:rPr lang="en-US" sz="1400">
                <a:solidFill>
                  <a:schemeClr val="bg1"/>
                </a:solidFill>
              </a:rPr>
              <a:pPr algn="r"/>
              <a:t>20</a:t>
            </a:fld>
            <a:endParaRPr lang="en-US" sz="1400">
              <a:solidFill>
                <a:schemeClr val="bg1"/>
              </a:solidFill>
            </a:endParaRPr>
          </a:p>
        </p:txBody>
      </p:sp>
      <p:pic>
        <p:nvPicPr>
          <p:cNvPr id="107523" name="Picture 4"/>
          <p:cNvPicPr>
            <a:picLocks noChangeAspect="1" noChangeArrowheads="1"/>
          </p:cNvPicPr>
          <p:nvPr/>
        </p:nvPicPr>
        <p:blipFill>
          <a:blip r:embed="rId3" cstate="print"/>
          <a:srcRect/>
          <a:stretch>
            <a:fillRect/>
          </a:stretch>
        </p:blipFill>
        <p:spPr bwMode="auto">
          <a:xfrm>
            <a:off x="1419225" y="1600200"/>
            <a:ext cx="6048375" cy="487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idx="4294967295"/>
          </p:nvPr>
        </p:nvSpPr>
        <p:spPr/>
        <p:txBody>
          <a:bodyPr/>
          <a:lstStyle/>
          <a:p>
            <a:r>
              <a:rPr lang="en-US" sz="4000" b="1" dirty="0" smtClean="0">
                <a:solidFill>
                  <a:srgbClr val="990000"/>
                </a:solidFill>
              </a:rPr>
              <a:t>User Interface to View Traveler Information (cont’d)</a:t>
            </a:r>
          </a:p>
        </p:txBody>
      </p:sp>
      <p:sp>
        <p:nvSpPr>
          <p:cNvPr id="109571"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988A45D2-FF11-4936-896E-3882AFDD0F54}" type="slidenum">
              <a:rPr lang="en-US" sz="1400">
                <a:solidFill>
                  <a:schemeClr val="bg1"/>
                </a:solidFill>
              </a:rPr>
              <a:pPr algn="r"/>
              <a:t>21</a:t>
            </a:fld>
            <a:endParaRPr lang="en-US" sz="1400">
              <a:solidFill>
                <a:schemeClr val="bg1"/>
              </a:solidFill>
            </a:endParaRPr>
          </a:p>
        </p:txBody>
      </p:sp>
      <p:pic>
        <p:nvPicPr>
          <p:cNvPr id="109572" name="Picture 2"/>
          <p:cNvPicPr>
            <a:picLocks noChangeAspect="1" noChangeArrowheads="1"/>
          </p:cNvPicPr>
          <p:nvPr/>
        </p:nvPicPr>
        <p:blipFill>
          <a:blip r:embed="rId3" cstate="print">
            <a:clrChange>
              <a:clrFrom>
                <a:srgbClr val="222222"/>
              </a:clrFrom>
              <a:clrTo>
                <a:srgbClr val="222222">
                  <a:alpha val="0"/>
                </a:srgbClr>
              </a:clrTo>
            </a:clrChange>
          </a:blip>
          <a:srcRect l="742" t="12312" r="65891" b="1299"/>
          <a:stretch>
            <a:fillRect/>
          </a:stretch>
        </p:blipFill>
        <p:spPr bwMode="auto">
          <a:xfrm>
            <a:off x="2405063" y="1708150"/>
            <a:ext cx="2309812" cy="4214813"/>
          </a:xfrm>
          <a:prstGeom prst="rect">
            <a:avLst/>
          </a:prstGeom>
          <a:noFill/>
          <a:ln w="9525">
            <a:noFill/>
            <a:miter lim="800000"/>
            <a:headEnd/>
            <a:tailEnd/>
          </a:ln>
        </p:spPr>
      </p:pic>
      <p:sp>
        <p:nvSpPr>
          <p:cNvPr id="8" name="Rounded Rectangle 7"/>
          <p:cNvSpPr/>
          <p:nvPr/>
        </p:nvSpPr>
        <p:spPr>
          <a:xfrm>
            <a:off x="5105400" y="1981200"/>
            <a:ext cx="2743200" cy="83820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dirty="0"/>
              <a:t>Text version of the web page to show current wait time and crossing time.</a:t>
            </a:r>
          </a:p>
        </p:txBody>
      </p:sp>
      <p:cxnSp>
        <p:nvCxnSpPr>
          <p:cNvPr id="9" name="Straight Connector 8"/>
          <p:cNvCxnSpPr>
            <a:stCxn id="8" idx="1"/>
          </p:cNvCxnSpPr>
          <p:nvPr/>
        </p:nvCxnSpPr>
        <p:spPr>
          <a:xfrm rot="10800000" flipV="1">
            <a:off x="3276600" y="2400300"/>
            <a:ext cx="1828800" cy="80010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idx="4294967295"/>
          </p:nvPr>
        </p:nvSpPr>
        <p:spPr/>
        <p:txBody>
          <a:bodyPr/>
          <a:lstStyle/>
          <a:p>
            <a:r>
              <a:rPr lang="en-US" sz="4000" b="1" dirty="0" smtClean="0">
                <a:solidFill>
                  <a:srgbClr val="990000"/>
                </a:solidFill>
              </a:rPr>
              <a:t>User Interface to Query Archived Data (cont’d)</a:t>
            </a:r>
          </a:p>
        </p:txBody>
      </p:sp>
      <p:sp>
        <p:nvSpPr>
          <p:cNvPr id="111618" name="Content Placeholder 2"/>
          <p:cNvSpPr>
            <a:spLocks noGrp="1"/>
          </p:cNvSpPr>
          <p:nvPr>
            <p:ph idx="4294967295"/>
          </p:nvPr>
        </p:nvSpPr>
        <p:spPr>
          <a:xfrm>
            <a:off x="457199" y="1600200"/>
            <a:ext cx="8413845" cy="1443251"/>
          </a:xfrm>
        </p:spPr>
        <p:txBody>
          <a:bodyPr/>
          <a:lstStyle/>
          <a:p>
            <a:r>
              <a:rPr lang="en-US" dirty="0" smtClean="0"/>
              <a:t>Dashboard for each POE</a:t>
            </a:r>
          </a:p>
          <a:p>
            <a:pPr lvl="1"/>
            <a:r>
              <a:rPr lang="en-US" dirty="0" smtClean="0"/>
              <a:t>Will consist of a graph showing monthly trends of northbound trucks</a:t>
            </a:r>
          </a:p>
          <a:p>
            <a:endParaRPr lang="en-US" dirty="0" smtClean="0"/>
          </a:p>
        </p:txBody>
      </p:sp>
      <p:sp>
        <p:nvSpPr>
          <p:cNvPr id="111619"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0CE418A2-D8B1-4057-962E-9E58CC849873}" type="slidenum">
              <a:rPr lang="en-US" sz="1400">
                <a:solidFill>
                  <a:schemeClr val="bg1"/>
                </a:solidFill>
              </a:rPr>
              <a:pPr algn="r"/>
              <a:t>22</a:t>
            </a:fld>
            <a:endParaRPr lang="en-US" sz="1400">
              <a:solidFill>
                <a:schemeClr val="bg1"/>
              </a:solidFill>
            </a:endParaRPr>
          </a:p>
        </p:txBody>
      </p:sp>
      <p:pic>
        <p:nvPicPr>
          <p:cNvPr id="111620" name="Picture 2"/>
          <p:cNvPicPr>
            <a:picLocks noChangeAspect="1" noChangeArrowheads="1"/>
          </p:cNvPicPr>
          <p:nvPr/>
        </p:nvPicPr>
        <p:blipFill>
          <a:blip r:embed="rId3" cstate="print"/>
          <a:srcRect/>
          <a:stretch>
            <a:fillRect/>
          </a:stretch>
        </p:blipFill>
        <p:spPr bwMode="auto">
          <a:xfrm>
            <a:off x="945950" y="2634019"/>
            <a:ext cx="6639616" cy="384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idx="4294967295"/>
          </p:nvPr>
        </p:nvSpPr>
        <p:spPr/>
        <p:txBody>
          <a:bodyPr/>
          <a:lstStyle/>
          <a:p>
            <a:r>
              <a:rPr lang="en-US" sz="4000" b="1" dirty="0" smtClean="0"/>
              <a:t>User Interface to Query Archived Data (cont’d)</a:t>
            </a:r>
          </a:p>
        </p:txBody>
      </p:sp>
      <p:sp>
        <p:nvSpPr>
          <p:cNvPr id="113666" name="Content Placeholder 2"/>
          <p:cNvSpPr>
            <a:spLocks noGrp="1"/>
          </p:cNvSpPr>
          <p:nvPr>
            <p:ph idx="4294967295"/>
          </p:nvPr>
        </p:nvSpPr>
        <p:spPr/>
        <p:txBody>
          <a:bodyPr/>
          <a:lstStyle/>
          <a:p>
            <a:r>
              <a:rPr lang="en-US" sz="2000" smtClean="0"/>
              <a:t>Trends showing increased or decreased number of congested trips are excellent indicators for monitoring congestion and system performance, before-after effect, etc. </a:t>
            </a:r>
          </a:p>
          <a:p>
            <a:endParaRPr lang="en-US" smtClean="0"/>
          </a:p>
        </p:txBody>
      </p:sp>
      <p:sp>
        <p:nvSpPr>
          <p:cNvPr id="113667"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75F0EB62-440A-4AA9-8A90-5D5A5B7DD169}" type="slidenum">
              <a:rPr lang="en-US" sz="1400">
                <a:solidFill>
                  <a:schemeClr val="bg1"/>
                </a:solidFill>
              </a:rPr>
              <a:pPr algn="r"/>
              <a:t>23</a:t>
            </a:fld>
            <a:endParaRPr lang="en-US" sz="1400">
              <a:solidFill>
                <a:schemeClr val="bg1"/>
              </a:solidFill>
            </a:endParaRPr>
          </a:p>
        </p:txBody>
      </p:sp>
      <p:pic>
        <p:nvPicPr>
          <p:cNvPr id="113668" name="Picture 5"/>
          <p:cNvPicPr>
            <a:picLocks noChangeAspect="1" noChangeArrowheads="1"/>
          </p:cNvPicPr>
          <p:nvPr/>
        </p:nvPicPr>
        <p:blipFill>
          <a:blip r:embed="rId3" cstate="print"/>
          <a:srcRect/>
          <a:stretch>
            <a:fillRect/>
          </a:stretch>
        </p:blipFill>
        <p:spPr bwMode="auto">
          <a:xfrm>
            <a:off x="1219200" y="3048000"/>
            <a:ext cx="6705600" cy="2667000"/>
          </a:xfrm>
          <a:prstGeom prst="rect">
            <a:avLst/>
          </a:prstGeom>
          <a:noFill/>
          <a:ln w="9525">
            <a:noFill/>
            <a:miter lim="800000"/>
            <a:headEnd/>
            <a:tailEnd/>
          </a:ln>
        </p:spPr>
      </p:pic>
      <p:cxnSp>
        <p:nvCxnSpPr>
          <p:cNvPr id="9" name="Straight Connector 8"/>
          <p:cNvCxnSpPr/>
          <p:nvPr/>
        </p:nvCxnSpPr>
        <p:spPr>
          <a:xfrm rot="5400000">
            <a:off x="4038600" y="4114800"/>
            <a:ext cx="182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438400" y="28956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Before</a:t>
            </a:r>
          </a:p>
        </p:txBody>
      </p:sp>
      <p:sp>
        <p:nvSpPr>
          <p:cNvPr id="11" name="Rounded Rectangle 10"/>
          <p:cNvSpPr/>
          <p:nvPr/>
        </p:nvSpPr>
        <p:spPr>
          <a:xfrm>
            <a:off x="5715000" y="32766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After</a:t>
            </a:r>
          </a:p>
        </p:txBody>
      </p:sp>
      <p:sp>
        <p:nvSpPr>
          <p:cNvPr id="12" name="Line Callout 2 11"/>
          <p:cNvSpPr/>
          <p:nvPr/>
        </p:nvSpPr>
        <p:spPr>
          <a:xfrm>
            <a:off x="5638800" y="2590800"/>
            <a:ext cx="1981200" cy="533400"/>
          </a:xfrm>
          <a:prstGeom prst="borderCallout2">
            <a:avLst>
              <a:gd name="adj1" fmla="val 18750"/>
              <a:gd name="adj2" fmla="val -8333"/>
              <a:gd name="adj3" fmla="val 18750"/>
              <a:gd name="adj4" fmla="val -16667"/>
              <a:gd name="adj5" fmla="val 142857"/>
              <a:gd name="adj6" fmla="val -317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Operational Improvement/Changes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5"/>
          <p:cNvSpPr>
            <a:spLocks noGrp="1"/>
          </p:cNvSpPr>
          <p:nvPr>
            <p:ph type="sldNum" sz="quarter" idx="12"/>
          </p:nvPr>
        </p:nvSpPr>
        <p:spPr>
          <a:noFill/>
        </p:spPr>
        <p:txBody>
          <a:bodyPr/>
          <a:lstStyle/>
          <a:p>
            <a:fld id="{865F1B71-9F70-465B-B6F5-3D77175757BB}" type="slidenum">
              <a:rPr lang="en-US" smtClean="0"/>
              <a:pPr/>
              <a:t>24</a:t>
            </a:fld>
            <a:endParaRPr lang="en-US" smtClean="0"/>
          </a:p>
        </p:txBody>
      </p:sp>
      <p:sp>
        <p:nvSpPr>
          <p:cNvPr id="115714" name="Rectangle 2"/>
          <p:cNvSpPr>
            <a:spLocks noGrp="1" noChangeArrowheads="1"/>
          </p:cNvSpPr>
          <p:nvPr>
            <p:ph type="title"/>
          </p:nvPr>
        </p:nvSpPr>
        <p:spPr>
          <a:xfrm>
            <a:off x="0" y="0"/>
            <a:ext cx="9144000" cy="1143000"/>
          </a:xfrm>
        </p:spPr>
        <p:txBody>
          <a:bodyPr/>
          <a:lstStyle/>
          <a:p>
            <a:r>
              <a:rPr lang="en-US" sz="4000" b="1" dirty="0" smtClean="0">
                <a:solidFill>
                  <a:srgbClr val="990000"/>
                </a:solidFill>
              </a:rPr>
              <a:t>Next</a:t>
            </a:r>
            <a:r>
              <a:rPr lang="en-US" sz="4000" dirty="0" smtClean="0">
                <a:solidFill>
                  <a:srgbClr val="990000"/>
                </a:solidFill>
              </a:rPr>
              <a:t> </a:t>
            </a:r>
            <a:r>
              <a:rPr lang="en-US" sz="4000" b="1" dirty="0" smtClean="0">
                <a:solidFill>
                  <a:srgbClr val="990000"/>
                </a:solidFill>
              </a:rPr>
              <a:t>Steps</a:t>
            </a:r>
          </a:p>
        </p:txBody>
      </p:sp>
      <p:sp>
        <p:nvSpPr>
          <p:cNvPr id="115715" name="AutoShape 7"/>
          <p:cNvSpPr>
            <a:spLocks noChangeArrowheads="1"/>
          </p:cNvSpPr>
          <p:nvPr/>
        </p:nvSpPr>
        <p:spPr bwMode="auto">
          <a:xfrm>
            <a:off x="0" y="6369050"/>
            <a:ext cx="9144000" cy="488950"/>
          </a:xfrm>
          <a:prstGeom prst="flowChartProcess">
            <a:avLst/>
          </a:prstGeom>
          <a:solidFill>
            <a:schemeClr val="bg1"/>
          </a:solidFill>
          <a:ln w="9525">
            <a:noFill/>
            <a:miter lim="800000"/>
            <a:headEnd/>
            <a:tailEnd/>
          </a:ln>
        </p:spPr>
        <p:txBody>
          <a:bodyPr wrap="none" anchor="ctr"/>
          <a:lstStyle/>
          <a:p>
            <a:endParaRPr lang="en-US"/>
          </a:p>
        </p:txBody>
      </p:sp>
      <p:pic>
        <p:nvPicPr>
          <p:cNvPr id="115716" name="Picture 8" descr="TTI Logo">
            <a:hlinkClick r:id="rId3"/>
          </p:cNvPr>
          <p:cNvPicPr>
            <a:picLocks noChangeAspect="1" noChangeArrowheads="1"/>
          </p:cNvPicPr>
          <p:nvPr/>
        </p:nvPicPr>
        <p:blipFill>
          <a:blip r:embed="rId4" cstate="print"/>
          <a:srcRect/>
          <a:stretch>
            <a:fillRect/>
          </a:stretch>
        </p:blipFill>
        <p:spPr bwMode="auto">
          <a:xfrm>
            <a:off x="7054850" y="6383338"/>
            <a:ext cx="2089150" cy="474662"/>
          </a:xfrm>
          <a:prstGeom prst="rect">
            <a:avLst/>
          </a:prstGeom>
          <a:noFill/>
          <a:ln w="9525">
            <a:noFill/>
            <a:miter lim="800000"/>
            <a:headEnd/>
            <a:tailEnd/>
          </a:ln>
        </p:spPr>
      </p:pic>
      <p:pic>
        <p:nvPicPr>
          <p:cNvPr id="115717" name="Picture 9" descr="TxDOTWebLogo"/>
          <p:cNvPicPr>
            <a:picLocks noChangeAspect="1" noChangeArrowheads="1"/>
          </p:cNvPicPr>
          <p:nvPr/>
        </p:nvPicPr>
        <p:blipFill>
          <a:blip r:embed="rId5" cstate="print"/>
          <a:srcRect/>
          <a:stretch>
            <a:fillRect/>
          </a:stretch>
        </p:blipFill>
        <p:spPr bwMode="auto">
          <a:xfrm>
            <a:off x="0" y="6303963"/>
            <a:ext cx="2954338" cy="554037"/>
          </a:xfrm>
          <a:prstGeom prst="rect">
            <a:avLst/>
          </a:prstGeom>
          <a:noFill/>
          <a:ln w="9525">
            <a:noFill/>
            <a:miter lim="800000"/>
            <a:headEnd/>
            <a:tailEnd/>
          </a:ln>
        </p:spPr>
      </p:pic>
      <p:sp>
        <p:nvSpPr>
          <p:cNvPr id="115718" name="Rectangle 3"/>
          <p:cNvSpPr>
            <a:spLocks noGrp="1" noChangeArrowheads="1"/>
          </p:cNvSpPr>
          <p:nvPr>
            <p:ph type="body" idx="1"/>
          </p:nvPr>
        </p:nvSpPr>
        <p:spPr>
          <a:xfrm>
            <a:off x="0" y="1031875"/>
            <a:ext cx="9109075" cy="5268913"/>
          </a:xfrm>
        </p:spPr>
        <p:txBody>
          <a:bodyPr/>
          <a:lstStyle/>
          <a:p>
            <a:pPr lvl="1"/>
            <a:r>
              <a:rPr lang="en-US" dirty="0" smtClean="0">
                <a:solidFill>
                  <a:schemeClr val="accent2"/>
                </a:solidFill>
              </a:rPr>
              <a:t>Working with Texas DPS to collect truck volumes at land POEs on a close to real time basis</a:t>
            </a:r>
          </a:p>
          <a:p>
            <a:pPr lvl="1">
              <a:buFont typeface="Arial" charset="0"/>
              <a:buNone/>
            </a:pPr>
            <a:endParaRPr lang="en-US" dirty="0" smtClean="0">
              <a:solidFill>
                <a:schemeClr val="accent2"/>
              </a:solidFill>
            </a:endParaRPr>
          </a:p>
          <a:p>
            <a:pPr lvl="1"/>
            <a:r>
              <a:rPr lang="en-US" dirty="0" smtClean="0">
                <a:solidFill>
                  <a:schemeClr val="accent2"/>
                </a:solidFill>
              </a:rPr>
              <a:t>Start Wait Time study at Zaragoza Bridge in El Paso </a:t>
            </a:r>
          </a:p>
          <a:p>
            <a:pPr lvl="2"/>
            <a:r>
              <a:rPr lang="en-US" dirty="0" smtClean="0">
                <a:solidFill>
                  <a:schemeClr val="accent2"/>
                </a:solidFill>
              </a:rPr>
              <a:t>Commercial vehicles northbound </a:t>
            </a:r>
          </a:p>
          <a:p>
            <a:pPr lvl="2"/>
            <a:r>
              <a:rPr lang="en-US" dirty="0" smtClean="0">
                <a:solidFill>
                  <a:schemeClr val="accent2"/>
                </a:solidFill>
              </a:rPr>
              <a:t>POVs northbound and southbound </a:t>
            </a:r>
          </a:p>
          <a:p>
            <a:pPr lvl="2">
              <a:buFont typeface="Arial" charset="0"/>
              <a:buNone/>
            </a:pPr>
            <a:endParaRPr lang="en-US" dirty="0" smtClean="0">
              <a:solidFill>
                <a:schemeClr val="accent2"/>
              </a:solidFill>
            </a:endParaRPr>
          </a:p>
          <a:p>
            <a:pPr lvl="1"/>
            <a:r>
              <a:rPr lang="en-US" dirty="0" smtClean="0">
                <a:solidFill>
                  <a:schemeClr val="accent2"/>
                </a:solidFill>
              </a:rPr>
              <a:t>Pick up Dissemination project from the Web Prototype FHWA study and begin disseminating data to stakeholders via the Internet, mobile phone, and reports. </a:t>
            </a:r>
          </a:p>
          <a:p>
            <a:pPr lvl="1"/>
            <a:endParaRPr lang="en-US" dirty="0" smtClean="0">
              <a:solidFill>
                <a:schemeClr val="accent2"/>
              </a:solidFill>
            </a:endParaRPr>
          </a:p>
          <a:p>
            <a:pPr lvl="1"/>
            <a:r>
              <a:rPr lang="en-US" dirty="0" smtClean="0">
                <a:solidFill>
                  <a:schemeClr val="accent2"/>
                </a:solidFill>
              </a:rPr>
              <a:t>Analyze the data and make recommendations on improvements in the border crossing processes.</a:t>
            </a:r>
          </a:p>
          <a:p>
            <a:pPr lvl="1"/>
            <a:endParaRPr lang="en-US" dirty="0" smtClean="0">
              <a:solidFill>
                <a:schemeClr val="accent2"/>
              </a:solidFill>
            </a:endParaRPr>
          </a:p>
          <a:p>
            <a:pPr lvl="1"/>
            <a:r>
              <a:rPr lang="en-US" dirty="0" smtClean="0">
                <a:solidFill>
                  <a:schemeClr val="accent2"/>
                </a:solidFill>
              </a:rPr>
              <a:t>Currently working on contract to start theses projects thanks to a grant from the FHWA.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0" y="0"/>
            <a:ext cx="9144000" cy="1143000"/>
          </a:xfrm>
        </p:spPr>
        <p:txBody>
          <a:bodyPr/>
          <a:lstStyle/>
          <a:p>
            <a:r>
              <a:rPr lang="en-US" b="1" dirty="0" smtClean="0">
                <a:solidFill>
                  <a:srgbClr val="990000"/>
                </a:solidFill>
              </a:rPr>
              <a:t>Questions / Comments</a:t>
            </a:r>
          </a:p>
        </p:txBody>
      </p:sp>
      <p:sp>
        <p:nvSpPr>
          <p:cNvPr id="117762" name="Slide Number Placeholder 3"/>
          <p:cNvSpPr>
            <a:spLocks noGrp="1"/>
          </p:cNvSpPr>
          <p:nvPr>
            <p:ph type="sldNum" sz="quarter" idx="12"/>
          </p:nvPr>
        </p:nvSpPr>
        <p:spPr>
          <a:noFill/>
        </p:spPr>
        <p:txBody>
          <a:bodyPr/>
          <a:lstStyle/>
          <a:p>
            <a:fld id="{813CDDC7-F00F-4F90-BB7C-8A6649305342}" type="slidenum">
              <a:rPr lang="en-US" smtClean="0"/>
              <a:pPr/>
              <a:t>25</a:t>
            </a:fld>
            <a:endParaRPr lang="en-US" smtClean="0"/>
          </a:p>
        </p:txBody>
      </p:sp>
      <p:sp>
        <p:nvSpPr>
          <p:cNvPr id="117763" name="AutoShape 7"/>
          <p:cNvSpPr>
            <a:spLocks noChangeArrowheads="1"/>
          </p:cNvSpPr>
          <p:nvPr/>
        </p:nvSpPr>
        <p:spPr bwMode="auto">
          <a:xfrm>
            <a:off x="0" y="6369050"/>
            <a:ext cx="9144000" cy="488950"/>
          </a:xfrm>
          <a:prstGeom prst="flowChartProcess">
            <a:avLst/>
          </a:prstGeom>
          <a:solidFill>
            <a:schemeClr val="bg1"/>
          </a:solidFill>
          <a:ln w="9525">
            <a:noFill/>
            <a:miter lim="800000"/>
            <a:headEnd/>
            <a:tailEnd/>
          </a:ln>
        </p:spPr>
        <p:txBody>
          <a:bodyPr wrap="none" anchor="ctr"/>
          <a:lstStyle/>
          <a:p>
            <a:endParaRPr lang="en-US"/>
          </a:p>
        </p:txBody>
      </p:sp>
      <p:pic>
        <p:nvPicPr>
          <p:cNvPr id="117764" name="Picture 8" descr="TTI Logo">
            <a:hlinkClick r:id="rId3"/>
          </p:cNvPr>
          <p:cNvPicPr>
            <a:picLocks noChangeAspect="1" noChangeArrowheads="1"/>
          </p:cNvPicPr>
          <p:nvPr/>
        </p:nvPicPr>
        <p:blipFill>
          <a:blip r:embed="rId4" cstate="print"/>
          <a:srcRect/>
          <a:stretch>
            <a:fillRect/>
          </a:stretch>
        </p:blipFill>
        <p:spPr bwMode="auto">
          <a:xfrm>
            <a:off x="7054850" y="6383338"/>
            <a:ext cx="2089150" cy="474662"/>
          </a:xfrm>
          <a:prstGeom prst="rect">
            <a:avLst/>
          </a:prstGeom>
          <a:noFill/>
          <a:ln w="9525">
            <a:noFill/>
            <a:miter lim="800000"/>
            <a:headEnd/>
            <a:tailEnd/>
          </a:ln>
        </p:spPr>
      </p:pic>
      <p:pic>
        <p:nvPicPr>
          <p:cNvPr id="117765" name="Picture 9" descr="TxDOTWebLogo"/>
          <p:cNvPicPr>
            <a:picLocks noChangeAspect="1" noChangeArrowheads="1"/>
          </p:cNvPicPr>
          <p:nvPr/>
        </p:nvPicPr>
        <p:blipFill>
          <a:blip r:embed="rId5" cstate="print"/>
          <a:srcRect/>
          <a:stretch>
            <a:fillRect/>
          </a:stretch>
        </p:blipFill>
        <p:spPr bwMode="auto">
          <a:xfrm>
            <a:off x="0" y="6303963"/>
            <a:ext cx="2954338" cy="554037"/>
          </a:xfrm>
          <a:prstGeom prst="rect">
            <a:avLst/>
          </a:prstGeom>
          <a:noFill/>
          <a:ln w="9525">
            <a:noFill/>
            <a:miter lim="800000"/>
            <a:headEnd/>
            <a:tailEnd/>
          </a:ln>
        </p:spPr>
      </p:pic>
      <p:sp>
        <p:nvSpPr>
          <p:cNvPr id="117766" name="Rectangle 2"/>
          <p:cNvSpPr>
            <a:spLocks noChangeArrowheads="1"/>
          </p:cNvSpPr>
          <p:nvPr/>
        </p:nvSpPr>
        <p:spPr bwMode="auto">
          <a:xfrm>
            <a:off x="0" y="1455548"/>
            <a:ext cx="9144000" cy="4936608"/>
          </a:xfrm>
          <a:prstGeom prst="rect">
            <a:avLst/>
          </a:prstGeom>
          <a:noFill/>
          <a:ln w="9525">
            <a:noFill/>
            <a:miter lim="800000"/>
            <a:headEnd/>
            <a:tailEnd/>
          </a:ln>
        </p:spPr>
        <p:txBody>
          <a:bodyPr>
            <a:spAutoFit/>
          </a:bodyPr>
          <a:lstStyle/>
          <a:p>
            <a:pPr marL="742950" lvl="1" indent="-285750" algn="ctr">
              <a:lnSpc>
                <a:spcPct val="110000"/>
              </a:lnSpc>
            </a:pPr>
            <a:r>
              <a:rPr lang="en-US" sz="2400" b="1" dirty="0">
                <a:solidFill>
                  <a:schemeClr val="accent2"/>
                </a:solidFill>
                <a:latin typeface="Trebuchet MS" pitchFamily="34" charset="0"/>
              </a:rPr>
              <a:t>Esther </a:t>
            </a:r>
            <a:r>
              <a:rPr lang="en-US" sz="2400" b="1" dirty="0" err="1">
                <a:solidFill>
                  <a:schemeClr val="accent2"/>
                </a:solidFill>
                <a:latin typeface="Trebuchet MS" pitchFamily="34" charset="0"/>
              </a:rPr>
              <a:t>Hitzfelder</a:t>
            </a:r>
            <a:endParaRPr lang="en-US" sz="2400" b="1" dirty="0">
              <a:solidFill>
                <a:schemeClr val="accent2"/>
              </a:solidFill>
              <a:latin typeface="Trebuchet MS" pitchFamily="34" charset="0"/>
            </a:endParaRPr>
          </a:p>
          <a:p>
            <a:pPr marL="742950" lvl="1" indent="-285750" algn="ctr">
              <a:lnSpc>
                <a:spcPct val="110000"/>
              </a:lnSpc>
            </a:pPr>
            <a:r>
              <a:rPr lang="en-US" sz="2400" dirty="0">
                <a:solidFill>
                  <a:schemeClr val="accent2"/>
                </a:solidFill>
                <a:latin typeface="Trebuchet MS" pitchFamily="34" charset="0"/>
              </a:rPr>
              <a:t>Texas Department of Transportation</a:t>
            </a:r>
          </a:p>
          <a:p>
            <a:pPr marL="742950" lvl="1" indent="-285750" algn="ctr">
              <a:lnSpc>
                <a:spcPct val="110000"/>
              </a:lnSpc>
            </a:pPr>
            <a:r>
              <a:rPr lang="en-US" sz="2400" dirty="0">
                <a:solidFill>
                  <a:schemeClr val="accent2"/>
                </a:solidFill>
                <a:latin typeface="Trebuchet MS" pitchFamily="34" charset="0"/>
              </a:rPr>
              <a:t>International Relations Office</a:t>
            </a:r>
          </a:p>
          <a:p>
            <a:pPr marL="742950" lvl="1" indent="-285750" algn="ctr">
              <a:lnSpc>
                <a:spcPct val="110000"/>
              </a:lnSpc>
            </a:pPr>
            <a:r>
              <a:rPr lang="en-US" sz="2400" dirty="0">
                <a:solidFill>
                  <a:schemeClr val="accent2"/>
                </a:solidFill>
                <a:latin typeface="Trebuchet MS" pitchFamily="34" charset="0"/>
              </a:rPr>
              <a:t>Ph:   (512) 416-2030</a:t>
            </a:r>
          </a:p>
          <a:p>
            <a:pPr marL="742950" lvl="1" indent="-285750" algn="ctr">
              <a:lnSpc>
                <a:spcPct val="110000"/>
              </a:lnSpc>
            </a:pPr>
            <a:r>
              <a:rPr lang="en-US" sz="2400" dirty="0">
                <a:solidFill>
                  <a:schemeClr val="accent2"/>
                </a:solidFill>
                <a:latin typeface="Trebuchet MS" pitchFamily="34" charset="0"/>
              </a:rPr>
              <a:t>Fax: (512) 416-2040</a:t>
            </a:r>
          </a:p>
          <a:p>
            <a:pPr marL="742950" lvl="1" indent="-285750" algn="ctr">
              <a:lnSpc>
                <a:spcPct val="110000"/>
              </a:lnSpc>
            </a:pPr>
            <a:r>
              <a:rPr lang="en-US" sz="2400" dirty="0">
                <a:solidFill>
                  <a:schemeClr val="accent2"/>
                </a:solidFill>
                <a:latin typeface="Trebuchet MS" pitchFamily="34" charset="0"/>
                <a:hlinkClick r:id="rId6"/>
              </a:rPr>
              <a:t>Esther.Hitzfelder@txdot.gov</a:t>
            </a:r>
            <a:endParaRPr lang="en-US" sz="2400" dirty="0">
              <a:solidFill>
                <a:schemeClr val="accent2"/>
              </a:solidFill>
              <a:latin typeface="Trebuchet MS" pitchFamily="34" charset="0"/>
            </a:endParaRPr>
          </a:p>
          <a:p>
            <a:pPr marL="742950" lvl="1" indent="-285750" algn="ctr">
              <a:lnSpc>
                <a:spcPct val="110000"/>
              </a:lnSpc>
            </a:pPr>
            <a:endParaRPr lang="en-US" sz="2400" dirty="0">
              <a:solidFill>
                <a:schemeClr val="accent2"/>
              </a:solidFill>
              <a:latin typeface="Trebuchet MS" pitchFamily="34" charset="0"/>
            </a:endParaRPr>
          </a:p>
          <a:p>
            <a:pPr marL="742950" lvl="1" indent="-285750" algn="ctr">
              <a:lnSpc>
                <a:spcPct val="110000"/>
              </a:lnSpc>
            </a:pPr>
            <a:r>
              <a:rPr lang="en-US" sz="2400" dirty="0">
                <a:solidFill>
                  <a:schemeClr val="accent2"/>
                </a:solidFill>
                <a:latin typeface="Trebuchet MS" pitchFamily="34" charset="0"/>
              </a:rPr>
              <a:t>Juan Carlos Villa</a:t>
            </a:r>
          </a:p>
          <a:p>
            <a:pPr marL="742950" lvl="1" indent="-285750" algn="ctr">
              <a:lnSpc>
                <a:spcPct val="110000"/>
              </a:lnSpc>
            </a:pPr>
            <a:r>
              <a:rPr lang="en-US" sz="2400" dirty="0">
                <a:solidFill>
                  <a:schemeClr val="accent2"/>
                </a:solidFill>
                <a:latin typeface="Trebuchet MS" pitchFamily="34" charset="0"/>
              </a:rPr>
              <a:t>Texas Transportation Institute</a:t>
            </a:r>
          </a:p>
          <a:p>
            <a:pPr marL="742950" lvl="1" indent="-285750" algn="ctr">
              <a:lnSpc>
                <a:spcPct val="110000"/>
              </a:lnSpc>
            </a:pPr>
            <a:r>
              <a:rPr lang="en-US" sz="2400" dirty="0">
                <a:solidFill>
                  <a:schemeClr val="accent2"/>
                </a:solidFill>
                <a:latin typeface="Trebuchet MS" pitchFamily="34" charset="0"/>
              </a:rPr>
              <a:t>Ph: (979) 862-3382</a:t>
            </a:r>
          </a:p>
          <a:p>
            <a:pPr marL="742950" lvl="1" indent="-285750" algn="ctr">
              <a:lnSpc>
                <a:spcPct val="110000"/>
              </a:lnSpc>
            </a:pPr>
            <a:r>
              <a:rPr lang="en-US" sz="2400" dirty="0" smtClean="0">
                <a:solidFill>
                  <a:schemeClr val="accent2"/>
                </a:solidFill>
                <a:latin typeface="Trebuchet MS" pitchFamily="34" charset="0"/>
                <a:hlinkClick r:id="rId7"/>
              </a:rPr>
              <a:t>J-villa@tamu.edu</a:t>
            </a:r>
            <a:endParaRPr lang="en-US" sz="2400" dirty="0" smtClean="0">
              <a:solidFill>
                <a:schemeClr val="accent2"/>
              </a:solidFill>
              <a:latin typeface="Trebuchet MS" pitchFamily="34" charset="0"/>
            </a:endParaRPr>
          </a:p>
          <a:p>
            <a:pPr marL="742950" lvl="1" indent="-285750" algn="ctr">
              <a:lnSpc>
                <a:spcPct val="110000"/>
              </a:lnSpc>
            </a:pPr>
            <a:endParaRPr lang="es-MX" sz="2400" dirty="0">
              <a:solidFill>
                <a:schemeClr val="accent2"/>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8268AC7F-37F1-48B1-B7B2-72510458AECA}" type="slidenum">
              <a:rPr lang="en-US" sz="1400">
                <a:solidFill>
                  <a:schemeClr val="bg1"/>
                </a:solidFill>
              </a:rPr>
              <a:pPr algn="r"/>
              <a:t>3</a:t>
            </a:fld>
            <a:endParaRPr lang="en-US" sz="1400">
              <a:solidFill>
                <a:schemeClr val="bg1"/>
              </a:solidFill>
            </a:endParaRPr>
          </a:p>
        </p:txBody>
      </p:sp>
      <p:sp>
        <p:nvSpPr>
          <p:cNvPr id="32770" name="Slide Number Placeholder 5"/>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6E7DA362-5846-4465-86BD-2405F6DAECFC}" type="slidenum">
              <a:rPr lang="en-US" sz="1400">
                <a:solidFill>
                  <a:schemeClr val="bg1"/>
                </a:solidFill>
              </a:rPr>
              <a:pPr algn="r"/>
              <a:t>3</a:t>
            </a:fld>
            <a:endParaRPr lang="en-US" sz="1400">
              <a:solidFill>
                <a:schemeClr val="bg1"/>
              </a:solidFill>
            </a:endParaRPr>
          </a:p>
        </p:txBody>
      </p:sp>
      <p:sp>
        <p:nvSpPr>
          <p:cNvPr id="32771" name="Rectangle 3"/>
          <p:cNvSpPr>
            <a:spLocks noGrp="1" noChangeArrowheads="1"/>
          </p:cNvSpPr>
          <p:nvPr>
            <p:ph type="body" idx="4294967295"/>
          </p:nvPr>
        </p:nvSpPr>
        <p:spPr>
          <a:xfrm>
            <a:off x="0" y="898525"/>
            <a:ext cx="8897938" cy="5486400"/>
          </a:xfrm>
        </p:spPr>
        <p:txBody>
          <a:bodyPr/>
          <a:lstStyle/>
          <a:p>
            <a:pPr>
              <a:buFont typeface="Wingdings" pitchFamily="2" charset="2"/>
              <a:buNone/>
            </a:pPr>
            <a:endParaRPr lang="en-US" sz="900" b="1" smtClean="0">
              <a:solidFill>
                <a:schemeClr val="accent2"/>
              </a:solidFill>
            </a:endParaRPr>
          </a:p>
          <a:p>
            <a:pPr>
              <a:buFont typeface="Wingdings" pitchFamily="2" charset="2"/>
              <a:buNone/>
            </a:pPr>
            <a:r>
              <a:rPr lang="en-US" smtClean="0"/>
              <a:t>Background and Objectives </a:t>
            </a:r>
          </a:p>
          <a:p>
            <a:r>
              <a:rPr lang="en-US" smtClean="0"/>
              <a:t>Delay time for commercial motor vehicles entering and leaving the U.S. at ports-of-entry with Mexico is a key indicator of transportation and international supply-chain performance.</a:t>
            </a:r>
          </a:p>
          <a:p>
            <a:r>
              <a:rPr lang="en-US" smtClean="0"/>
              <a:t>TXDOT and FHWA are interested in measuring travel times for commercial trucks crossing from Mexico to the US</a:t>
            </a:r>
          </a:p>
          <a:p>
            <a:r>
              <a:rPr lang="en-US" smtClean="0"/>
              <a:t>This information will be the basis for a border performance measurement system</a:t>
            </a:r>
          </a:p>
          <a:p>
            <a:r>
              <a:rPr lang="en-US" smtClean="0"/>
              <a:t>Data collected in the system will be used to analyze different improvements in the border crossing process</a:t>
            </a:r>
          </a:p>
        </p:txBody>
      </p:sp>
      <p:sp>
        <p:nvSpPr>
          <p:cNvPr id="78853" name="Rectangle 7"/>
          <p:cNvSpPr>
            <a:spLocks noChangeArrowheads="1"/>
          </p:cNvSpPr>
          <p:nvPr/>
        </p:nvSpPr>
        <p:spPr bwMode="auto">
          <a:xfrm>
            <a:off x="0" y="-228600"/>
            <a:ext cx="9144000" cy="1401763"/>
          </a:xfrm>
          <a:prstGeom prst="rect">
            <a:avLst/>
          </a:prstGeom>
          <a:noFill/>
          <a:ln w="9525">
            <a:noFill/>
            <a:miter lim="800000"/>
            <a:headEnd/>
            <a:tailEnd/>
          </a:ln>
        </p:spPr>
        <p:txBody>
          <a:bodyPr anchor="ctr"/>
          <a:lstStyle/>
          <a:p>
            <a:pPr>
              <a:defRPr/>
            </a:pPr>
            <a:r>
              <a:rPr lang="en-US" sz="4400" b="1" dirty="0">
                <a:solidFill>
                  <a:srgbClr val="A50021"/>
                </a:solidFill>
                <a:latin typeface="+mj-lt"/>
              </a:rPr>
              <a:t>Introduction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txBox="1">
            <a:spLocks noGrp="1"/>
          </p:cNvSpPr>
          <p:nvPr/>
        </p:nvSpPr>
        <p:spPr bwMode="auto">
          <a:xfrm>
            <a:off x="4751388" y="6537325"/>
            <a:ext cx="2133600" cy="320675"/>
          </a:xfrm>
          <a:prstGeom prst="rect">
            <a:avLst/>
          </a:prstGeom>
          <a:noFill/>
          <a:ln w="9525">
            <a:noFill/>
            <a:miter lim="800000"/>
            <a:headEnd/>
            <a:tailEnd/>
          </a:ln>
        </p:spPr>
        <p:txBody>
          <a:bodyPr/>
          <a:lstStyle/>
          <a:p>
            <a:pPr algn="r"/>
            <a:fld id="{32B0D380-D2F0-4954-A15A-6BF12B51C004}" type="slidenum">
              <a:rPr lang="en-US" sz="1400">
                <a:solidFill>
                  <a:schemeClr val="bg1"/>
                </a:solidFill>
              </a:rPr>
              <a:pPr algn="r"/>
              <a:t>4</a:t>
            </a:fld>
            <a:endParaRPr lang="en-US" sz="1400">
              <a:solidFill>
                <a:schemeClr val="bg1"/>
              </a:solidFill>
            </a:endParaRPr>
          </a:p>
        </p:txBody>
      </p:sp>
      <p:sp>
        <p:nvSpPr>
          <p:cNvPr id="34818" name="Rectangle 3"/>
          <p:cNvSpPr>
            <a:spLocks noGrp="1" noChangeArrowheads="1"/>
          </p:cNvSpPr>
          <p:nvPr>
            <p:ph type="body" idx="4294967295"/>
          </p:nvPr>
        </p:nvSpPr>
        <p:spPr>
          <a:xfrm>
            <a:off x="533400" y="1295400"/>
            <a:ext cx="8305800" cy="4953000"/>
          </a:xfrm>
        </p:spPr>
        <p:txBody>
          <a:bodyPr/>
          <a:lstStyle/>
          <a:p>
            <a:r>
              <a:rPr lang="en-US" smtClean="0"/>
              <a:t>Six Technologies were Originally Analyzed</a:t>
            </a:r>
          </a:p>
          <a:p>
            <a:pPr lvl="1">
              <a:lnSpc>
                <a:spcPct val="85000"/>
              </a:lnSpc>
            </a:pPr>
            <a:r>
              <a:rPr lang="en-US" sz="1800" smtClean="0"/>
              <a:t>Automatic Vehicle Identification (AVI)</a:t>
            </a:r>
          </a:p>
          <a:p>
            <a:pPr lvl="2">
              <a:lnSpc>
                <a:spcPct val="85000"/>
              </a:lnSpc>
            </a:pPr>
            <a:r>
              <a:rPr lang="en-US" smtClean="0">
                <a:solidFill>
                  <a:srgbClr val="990000"/>
                </a:solidFill>
              </a:rPr>
              <a:t>AVI using Laser Frequency</a:t>
            </a:r>
          </a:p>
          <a:p>
            <a:pPr lvl="2">
              <a:lnSpc>
                <a:spcPct val="85000"/>
              </a:lnSpc>
            </a:pPr>
            <a:r>
              <a:rPr lang="en-US" smtClean="0">
                <a:solidFill>
                  <a:srgbClr val="990000"/>
                </a:solidFill>
              </a:rPr>
              <a:t>AVI using Radio Frequency (RFID)</a:t>
            </a:r>
          </a:p>
          <a:p>
            <a:pPr lvl="2">
              <a:lnSpc>
                <a:spcPct val="85000"/>
              </a:lnSpc>
            </a:pPr>
            <a:r>
              <a:rPr lang="en-US" smtClean="0">
                <a:solidFill>
                  <a:srgbClr val="990000"/>
                </a:solidFill>
              </a:rPr>
              <a:t>AVI using Infrared Frequency</a:t>
            </a:r>
          </a:p>
          <a:p>
            <a:pPr lvl="1">
              <a:lnSpc>
                <a:spcPct val="85000"/>
              </a:lnSpc>
            </a:pPr>
            <a:r>
              <a:rPr lang="en-US" sz="1800" smtClean="0"/>
              <a:t>Automatic License Plate Recognition (ALPR)</a:t>
            </a:r>
          </a:p>
          <a:p>
            <a:pPr lvl="1">
              <a:lnSpc>
                <a:spcPct val="85000"/>
              </a:lnSpc>
            </a:pPr>
            <a:r>
              <a:rPr lang="en-US" sz="1800" smtClean="0"/>
              <a:t>Vehicle Matching</a:t>
            </a:r>
          </a:p>
          <a:p>
            <a:pPr lvl="1">
              <a:lnSpc>
                <a:spcPct val="85000"/>
              </a:lnSpc>
            </a:pPr>
            <a:r>
              <a:rPr lang="en-US" sz="1800" smtClean="0"/>
              <a:t>Automatic Vehicle Location (AVL)</a:t>
            </a:r>
          </a:p>
          <a:p>
            <a:pPr lvl="2">
              <a:lnSpc>
                <a:spcPct val="85000"/>
              </a:lnSpc>
            </a:pPr>
            <a:r>
              <a:rPr lang="en-US" smtClean="0">
                <a:solidFill>
                  <a:srgbClr val="990000"/>
                </a:solidFill>
              </a:rPr>
              <a:t>GPS</a:t>
            </a:r>
          </a:p>
          <a:p>
            <a:pPr lvl="1">
              <a:lnSpc>
                <a:spcPct val="85000"/>
              </a:lnSpc>
            </a:pPr>
            <a:r>
              <a:rPr lang="en-US" sz="1800" smtClean="0"/>
              <a:t>Mobile Phone Location</a:t>
            </a:r>
          </a:p>
          <a:p>
            <a:pPr lvl="1">
              <a:lnSpc>
                <a:spcPct val="85000"/>
              </a:lnSpc>
            </a:pPr>
            <a:r>
              <a:rPr lang="en-US" sz="1800" smtClean="0"/>
              <a:t>Inductive Loop Detectors</a:t>
            </a:r>
          </a:p>
          <a:p>
            <a:pPr lvl="1">
              <a:lnSpc>
                <a:spcPct val="85000"/>
              </a:lnSpc>
              <a:buFont typeface="Arial" charset="0"/>
              <a:buNone/>
            </a:pPr>
            <a:endParaRPr lang="en-US" sz="1800" smtClean="0"/>
          </a:p>
          <a:p>
            <a:r>
              <a:rPr lang="en-US" smtClean="0"/>
              <a:t>Two Technologies Emerged as Best Candidates</a:t>
            </a:r>
          </a:p>
          <a:p>
            <a:pPr lvl="1"/>
            <a:r>
              <a:rPr lang="en-US" sz="1800" smtClean="0"/>
              <a:t>GPS </a:t>
            </a:r>
          </a:p>
          <a:p>
            <a:pPr lvl="1"/>
            <a:r>
              <a:rPr lang="en-US" sz="1800" smtClean="0"/>
              <a:t>RFID</a:t>
            </a:r>
          </a:p>
        </p:txBody>
      </p:sp>
      <p:sp>
        <p:nvSpPr>
          <p:cNvPr id="34819" name="Rectangle 5"/>
          <p:cNvSpPr>
            <a:spLocks noChangeArrowheads="1"/>
          </p:cNvSpPr>
          <p:nvPr/>
        </p:nvSpPr>
        <p:spPr bwMode="auto">
          <a:xfrm>
            <a:off x="0" y="-228600"/>
            <a:ext cx="9144000" cy="1401763"/>
          </a:xfrm>
          <a:prstGeom prst="rect">
            <a:avLst/>
          </a:prstGeom>
          <a:noFill/>
          <a:ln w="9525">
            <a:noFill/>
            <a:miter lim="800000"/>
            <a:headEnd/>
            <a:tailEnd/>
          </a:ln>
        </p:spPr>
        <p:txBody>
          <a:bodyPr anchor="ctr"/>
          <a:lstStyle/>
          <a:p>
            <a:r>
              <a:rPr lang="en-US" sz="4000" b="1" dirty="0">
                <a:solidFill>
                  <a:srgbClr val="990000"/>
                </a:solidFill>
              </a:rPr>
              <a:t>Technology Assessment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D9681014-3805-4042-A7D1-71722F952A7C}" type="slidenum">
              <a:rPr lang="en-US" sz="1400">
                <a:solidFill>
                  <a:schemeClr val="bg1"/>
                </a:solidFill>
              </a:rPr>
              <a:pPr algn="r"/>
              <a:t>5</a:t>
            </a:fld>
            <a:endParaRPr lang="en-US" sz="1400">
              <a:solidFill>
                <a:schemeClr val="bg1"/>
              </a:solidFill>
            </a:endParaRPr>
          </a:p>
        </p:txBody>
      </p:sp>
      <p:sp>
        <p:nvSpPr>
          <p:cNvPr id="36866" name="Rectangle 3"/>
          <p:cNvSpPr>
            <a:spLocks noGrp="1" noChangeArrowheads="1"/>
          </p:cNvSpPr>
          <p:nvPr>
            <p:ph type="body" idx="4294967295"/>
          </p:nvPr>
        </p:nvSpPr>
        <p:spPr>
          <a:xfrm>
            <a:off x="304800" y="1295400"/>
            <a:ext cx="8229600" cy="3581400"/>
          </a:xfrm>
        </p:spPr>
        <p:txBody>
          <a:bodyPr/>
          <a:lstStyle/>
          <a:p>
            <a:pPr>
              <a:lnSpc>
                <a:spcPct val="110000"/>
              </a:lnSpc>
              <a:buFont typeface="Wingdings" pitchFamily="2" charset="2"/>
              <a:buNone/>
            </a:pPr>
            <a:r>
              <a:rPr lang="en-US" b="1" dirty="0" smtClean="0">
                <a:solidFill>
                  <a:srgbClr val="990000"/>
                </a:solidFill>
              </a:rPr>
              <a:t>RFID</a:t>
            </a:r>
          </a:p>
          <a:p>
            <a:pPr>
              <a:lnSpc>
                <a:spcPct val="100000"/>
              </a:lnSpc>
              <a:spcAft>
                <a:spcPct val="5000"/>
              </a:spcAft>
            </a:pPr>
            <a:r>
              <a:rPr lang="en-US" sz="2200" dirty="0" smtClean="0"/>
              <a:t>Benefits</a:t>
            </a:r>
          </a:p>
          <a:p>
            <a:pPr lvl="1">
              <a:lnSpc>
                <a:spcPct val="100000"/>
              </a:lnSpc>
              <a:spcAft>
                <a:spcPct val="5000"/>
              </a:spcAft>
            </a:pPr>
            <a:r>
              <a:rPr lang="en-US" sz="2200" dirty="0" smtClean="0"/>
              <a:t>RFID technology already in use by CBP for FAST program, and is being implemented by DPS at State Inspection Facilities</a:t>
            </a:r>
          </a:p>
          <a:p>
            <a:pPr lvl="1">
              <a:lnSpc>
                <a:spcPct val="100000"/>
              </a:lnSpc>
              <a:spcAft>
                <a:spcPct val="5000"/>
              </a:spcAft>
            </a:pPr>
            <a:r>
              <a:rPr lang="en-US" sz="2200" dirty="0" smtClean="0"/>
              <a:t>No in-truck equipment installation required</a:t>
            </a:r>
          </a:p>
          <a:p>
            <a:pPr lvl="1">
              <a:lnSpc>
                <a:spcPct val="100000"/>
              </a:lnSpc>
              <a:spcAft>
                <a:spcPct val="5000"/>
              </a:spcAft>
            </a:pPr>
            <a:r>
              <a:rPr lang="en-US" sz="2200" dirty="0" smtClean="0"/>
              <a:t>Continuing costs of operation is relatively low</a:t>
            </a:r>
          </a:p>
          <a:p>
            <a:pPr>
              <a:lnSpc>
                <a:spcPct val="100000"/>
              </a:lnSpc>
              <a:spcAft>
                <a:spcPct val="5000"/>
              </a:spcAft>
            </a:pPr>
            <a:r>
              <a:rPr lang="en-US" sz="2200" dirty="0" smtClean="0"/>
              <a:t>Concerns</a:t>
            </a:r>
          </a:p>
          <a:p>
            <a:pPr lvl="1">
              <a:lnSpc>
                <a:spcPct val="100000"/>
              </a:lnSpc>
              <a:spcAft>
                <a:spcPct val="5000"/>
              </a:spcAft>
            </a:pPr>
            <a:r>
              <a:rPr lang="en-US" sz="2200" dirty="0" smtClean="0"/>
              <a:t>Data collected is not as precise as GPS</a:t>
            </a:r>
          </a:p>
          <a:p>
            <a:pPr lvl="1">
              <a:lnSpc>
                <a:spcPct val="100000"/>
              </a:lnSpc>
              <a:spcAft>
                <a:spcPct val="5000"/>
              </a:spcAft>
            </a:pPr>
            <a:r>
              <a:rPr lang="en-US" sz="2200" dirty="0" smtClean="0"/>
              <a:t>Agreements must be made with US / Mexican agencies to install RFID readers Information system more complicated than GPS</a:t>
            </a:r>
            <a:endParaRPr lang="en-US" sz="2200" dirty="0" smtClean="0">
              <a:solidFill>
                <a:srgbClr val="CC0000"/>
              </a:solidFill>
            </a:endParaRPr>
          </a:p>
        </p:txBody>
      </p:sp>
      <p:sp>
        <p:nvSpPr>
          <p:cNvPr id="36867" name="Rectangle 5"/>
          <p:cNvSpPr>
            <a:spLocks noChangeArrowheads="1"/>
          </p:cNvSpPr>
          <p:nvPr/>
        </p:nvSpPr>
        <p:spPr bwMode="auto">
          <a:xfrm>
            <a:off x="0" y="-228600"/>
            <a:ext cx="9144000" cy="1401763"/>
          </a:xfrm>
          <a:prstGeom prst="rect">
            <a:avLst/>
          </a:prstGeom>
          <a:noFill/>
          <a:ln w="9525">
            <a:noFill/>
            <a:miter lim="800000"/>
            <a:headEnd/>
            <a:tailEnd/>
          </a:ln>
        </p:spPr>
        <p:txBody>
          <a:bodyPr anchor="ctr"/>
          <a:lstStyle/>
          <a:p>
            <a:r>
              <a:rPr lang="en-US" sz="4000" b="1" dirty="0">
                <a:solidFill>
                  <a:srgbClr val="990000"/>
                </a:solidFill>
              </a:rPr>
              <a:t>Technology Assessment (</a:t>
            </a:r>
            <a:r>
              <a:rPr lang="en-US" sz="4000" b="1" dirty="0" err="1">
                <a:solidFill>
                  <a:srgbClr val="990000"/>
                </a:solidFill>
              </a:rPr>
              <a:t>con’t</a:t>
            </a:r>
            <a:r>
              <a:rPr lang="en-US" sz="4000" b="1" dirty="0">
                <a:solidFill>
                  <a:srgbClr val="990000"/>
                </a:solidFil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p:spPr>
        <p:txBody>
          <a:bodyPr/>
          <a:lstStyle/>
          <a:p>
            <a:fld id="{4AA5F297-4809-4FAB-AD09-4B8571D4C4B6}" type="slidenum">
              <a:rPr lang="en-US" smtClean="0"/>
              <a:pPr/>
              <a:t>6</a:t>
            </a:fld>
            <a:endParaRPr lang="en-US" smtClean="0"/>
          </a:p>
        </p:txBody>
      </p:sp>
      <p:sp>
        <p:nvSpPr>
          <p:cNvPr id="38914" name="Rectangle 2"/>
          <p:cNvSpPr>
            <a:spLocks noGrp="1" noChangeArrowheads="1"/>
          </p:cNvSpPr>
          <p:nvPr>
            <p:ph type="title"/>
          </p:nvPr>
        </p:nvSpPr>
        <p:spPr>
          <a:xfrm>
            <a:off x="279779" y="206399"/>
            <a:ext cx="8229600" cy="1143000"/>
          </a:xfrm>
        </p:spPr>
        <p:txBody>
          <a:bodyPr/>
          <a:lstStyle/>
          <a:p>
            <a:r>
              <a:rPr lang="en-US" sz="4000" b="1" dirty="0" smtClean="0">
                <a:solidFill>
                  <a:srgbClr val="990000"/>
                </a:solidFill>
              </a:rPr>
              <a:t>Project Background</a:t>
            </a:r>
          </a:p>
        </p:txBody>
      </p:sp>
      <p:sp>
        <p:nvSpPr>
          <p:cNvPr id="38918" name="Rectangle 3"/>
          <p:cNvSpPr>
            <a:spLocks noGrp="1" noChangeArrowheads="1"/>
          </p:cNvSpPr>
          <p:nvPr>
            <p:ph type="body" sz="half" idx="1"/>
          </p:nvPr>
        </p:nvSpPr>
        <p:spPr>
          <a:xfrm>
            <a:off x="457200" y="1600200"/>
            <a:ext cx="8486775" cy="895350"/>
          </a:xfrm>
        </p:spPr>
        <p:txBody>
          <a:bodyPr/>
          <a:lstStyle/>
          <a:p>
            <a:pPr>
              <a:lnSpc>
                <a:spcPct val="100000"/>
              </a:lnSpc>
              <a:spcAft>
                <a:spcPct val="0"/>
              </a:spcAft>
              <a:buClr>
                <a:srgbClr val="0F15FD"/>
              </a:buClr>
              <a:buSzPct val="75000"/>
              <a:buFont typeface="Wingdings" pitchFamily="2" charset="2"/>
              <a:buChar char="t"/>
            </a:pPr>
            <a:r>
              <a:rPr lang="en-US" sz="2000" dirty="0" smtClean="0">
                <a:solidFill>
                  <a:schemeClr val="accent2"/>
                </a:solidFill>
              </a:rPr>
              <a:t>Crossing times are being collected by using Radio Frequency Identification (RFID) technology at the following locations in Texas</a:t>
            </a:r>
          </a:p>
          <a:p>
            <a:pPr>
              <a:lnSpc>
                <a:spcPct val="100000"/>
              </a:lnSpc>
              <a:spcAft>
                <a:spcPct val="0"/>
              </a:spcAft>
              <a:buClr>
                <a:srgbClr val="0F15FD"/>
              </a:buClr>
              <a:buSzPct val="75000"/>
              <a:buFont typeface="Wingdings" pitchFamily="2" charset="2"/>
              <a:buChar char="t"/>
            </a:pPr>
            <a:endParaRPr lang="en-US" sz="2000" dirty="0" smtClean="0">
              <a:solidFill>
                <a:schemeClr val="accent2"/>
              </a:solidFill>
            </a:endParaRPr>
          </a:p>
        </p:txBody>
      </p:sp>
      <p:sp>
        <p:nvSpPr>
          <p:cNvPr id="38920" name="Rectangle 8"/>
          <p:cNvSpPr>
            <a:spLocks noGrp="1" noChangeArrowheads="1"/>
          </p:cNvSpPr>
          <p:nvPr>
            <p:ph type="body" sz="half" idx="4294967295"/>
          </p:nvPr>
        </p:nvSpPr>
        <p:spPr>
          <a:xfrm>
            <a:off x="622300" y="2332038"/>
            <a:ext cx="3758631" cy="4525962"/>
          </a:xfrm>
        </p:spPr>
        <p:txBody>
          <a:bodyPr/>
          <a:lstStyle/>
          <a:p>
            <a:pPr marL="457200" lvl="1">
              <a:lnSpc>
                <a:spcPct val="100000"/>
              </a:lnSpc>
              <a:spcBef>
                <a:spcPts val="1200"/>
              </a:spcBef>
              <a:spcAft>
                <a:spcPct val="0"/>
              </a:spcAft>
              <a:buClr>
                <a:srgbClr val="0F15FD"/>
              </a:buClr>
              <a:buFont typeface="Wingdings" pitchFamily="2" charset="2"/>
              <a:buChar char="s"/>
            </a:pPr>
            <a:r>
              <a:rPr lang="en-US" dirty="0" smtClean="0">
                <a:solidFill>
                  <a:schemeClr val="accent2"/>
                </a:solidFill>
              </a:rPr>
              <a:t>Pharr - Pharr/Reynosa International Bridge</a:t>
            </a:r>
          </a:p>
          <a:p>
            <a:pPr marL="457200" lvl="1">
              <a:lnSpc>
                <a:spcPct val="100000"/>
              </a:lnSpc>
              <a:spcBef>
                <a:spcPts val="1200"/>
              </a:spcBef>
              <a:spcAft>
                <a:spcPct val="0"/>
              </a:spcAft>
              <a:buClr>
                <a:srgbClr val="0F15FD"/>
              </a:buClr>
              <a:buFont typeface="Wingdings" pitchFamily="2" charset="2"/>
              <a:buChar char="s"/>
            </a:pPr>
            <a:r>
              <a:rPr lang="en-US" dirty="0" smtClean="0">
                <a:solidFill>
                  <a:schemeClr val="accent2"/>
                </a:solidFill>
              </a:rPr>
              <a:t>Laredo - World Trade Bridge </a:t>
            </a:r>
          </a:p>
          <a:p>
            <a:pPr marL="457200" lvl="1">
              <a:lnSpc>
                <a:spcPct val="100000"/>
              </a:lnSpc>
              <a:spcBef>
                <a:spcPts val="1200"/>
              </a:spcBef>
              <a:spcAft>
                <a:spcPct val="0"/>
              </a:spcAft>
              <a:buClr>
                <a:srgbClr val="0F15FD"/>
              </a:buClr>
              <a:buFont typeface="Wingdings" pitchFamily="2" charset="2"/>
              <a:buChar char="s"/>
            </a:pPr>
            <a:r>
              <a:rPr lang="en-US" dirty="0" smtClean="0">
                <a:solidFill>
                  <a:schemeClr val="accent2"/>
                </a:solidFill>
              </a:rPr>
              <a:t>Laredo - Colombia-Solidarity Bridge</a:t>
            </a:r>
          </a:p>
          <a:p>
            <a:pPr marL="457200" lvl="1">
              <a:lnSpc>
                <a:spcPct val="100000"/>
              </a:lnSpc>
              <a:spcBef>
                <a:spcPts val="1200"/>
              </a:spcBef>
              <a:spcAft>
                <a:spcPct val="10000"/>
              </a:spcAft>
              <a:buClr>
                <a:srgbClr val="0F15FD"/>
              </a:buClr>
              <a:buFont typeface="Wingdings" pitchFamily="2" charset="2"/>
              <a:buChar char="s"/>
            </a:pPr>
            <a:r>
              <a:rPr lang="en-US" dirty="0" smtClean="0">
                <a:solidFill>
                  <a:schemeClr val="accent2"/>
                </a:solidFill>
              </a:rPr>
              <a:t>El Paso - Bridge of the Americas – BOTA</a:t>
            </a:r>
          </a:p>
          <a:p>
            <a:pPr marL="457200" lvl="1">
              <a:lnSpc>
                <a:spcPct val="100000"/>
              </a:lnSpc>
              <a:spcBef>
                <a:spcPts val="1200"/>
              </a:spcBef>
              <a:spcAft>
                <a:spcPct val="0"/>
              </a:spcAft>
              <a:buClr>
                <a:srgbClr val="0F15FD"/>
              </a:buClr>
              <a:buFont typeface="Wingdings" pitchFamily="2" charset="2"/>
              <a:buChar char="s"/>
            </a:pPr>
            <a:r>
              <a:rPr lang="en-US" dirty="0" smtClean="0">
                <a:solidFill>
                  <a:schemeClr val="accent2"/>
                </a:solidFill>
              </a:rPr>
              <a:t>Brownsville – Veterans Bridge</a:t>
            </a:r>
          </a:p>
          <a:p>
            <a:endParaRPr lang="en-US" sz="2000" dirty="0" smtClean="0"/>
          </a:p>
        </p:txBody>
      </p:sp>
      <p:sp>
        <p:nvSpPr>
          <p:cNvPr id="38915" name="AutoShape 7"/>
          <p:cNvSpPr>
            <a:spLocks noChangeArrowheads="1"/>
          </p:cNvSpPr>
          <p:nvPr/>
        </p:nvSpPr>
        <p:spPr bwMode="auto">
          <a:xfrm>
            <a:off x="0" y="6369050"/>
            <a:ext cx="9144000" cy="488950"/>
          </a:xfrm>
          <a:prstGeom prst="flowChartProcess">
            <a:avLst/>
          </a:prstGeom>
          <a:solidFill>
            <a:schemeClr val="bg1"/>
          </a:solidFill>
          <a:ln w="9525">
            <a:noFill/>
            <a:miter lim="800000"/>
            <a:headEnd/>
            <a:tailEnd/>
          </a:ln>
        </p:spPr>
        <p:txBody>
          <a:bodyPr wrap="none" anchor="ctr"/>
          <a:lstStyle/>
          <a:p>
            <a:endParaRPr lang="en-US"/>
          </a:p>
        </p:txBody>
      </p:sp>
      <p:pic>
        <p:nvPicPr>
          <p:cNvPr id="38916" name="Picture 8" descr="TTI Logo">
            <a:hlinkClick r:id="rId3"/>
          </p:cNvPr>
          <p:cNvPicPr>
            <a:picLocks noChangeAspect="1" noChangeArrowheads="1"/>
          </p:cNvPicPr>
          <p:nvPr/>
        </p:nvPicPr>
        <p:blipFill>
          <a:blip r:embed="rId4" cstate="print"/>
          <a:srcRect/>
          <a:stretch>
            <a:fillRect/>
          </a:stretch>
        </p:blipFill>
        <p:spPr bwMode="auto">
          <a:xfrm>
            <a:off x="7054850" y="6383338"/>
            <a:ext cx="2089150" cy="474662"/>
          </a:xfrm>
          <a:prstGeom prst="rect">
            <a:avLst/>
          </a:prstGeom>
          <a:noFill/>
          <a:ln w="9525">
            <a:noFill/>
            <a:miter lim="800000"/>
            <a:headEnd/>
            <a:tailEnd/>
          </a:ln>
        </p:spPr>
      </p:pic>
      <p:pic>
        <p:nvPicPr>
          <p:cNvPr id="38917" name="Picture 9" descr="TxDOTWebLogo"/>
          <p:cNvPicPr>
            <a:picLocks noChangeAspect="1" noChangeArrowheads="1"/>
          </p:cNvPicPr>
          <p:nvPr/>
        </p:nvPicPr>
        <p:blipFill>
          <a:blip r:embed="rId5" cstate="print"/>
          <a:srcRect/>
          <a:stretch>
            <a:fillRect/>
          </a:stretch>
        </p:blipFill>
        <p:spPr bwMode="auto">
          <a:xfrm>
            <a:off x="0" y="6303963"/>
            <a:ext cx="2954338" cy="554037"/>
          </a:xfrm>
          <a:prstGeom prst="rect">
            <a:avLst/>
          </a:prstGeom>
          <a:noFill/>
          <a:ln w="9525">
            <a:noFill/>
            <a:miter lim="800000"/>
            <a:headEnd/>
            <a:tailEnd/>
          </a:ln>
        </p:spPr>
      </p:pic>
      <p:pic>
        <p:nvPicPr>
          <p:cNvPr id="38922" name="Picture 10"/>
          <p:cNvPicPr>
            <a:picLocks noChangeAspect="1" noChangeArrowheads="1"/>
          </p:cNvPicPr>
          <p:nvPr/>
        </p:nvPicPr>
        <p:blipFill>
          <a:blip r:embed="rId6" cstate="print"/>
          <a:srcRect/>
          <a:stretch>
            <a:fillRect/>
          </a:stretch>
        </p:blipFill>
        <p:spPr bwMode="auto">
          <a:xfrm>
            <a:off x="4397375" y="2505075"/>
            <a:ext cx="4225925" cy="28162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endParaRPr lang="en-US" smtClean="0"/>
          </a:p>
        </p:txBody>
      </p:sp>
      <p:sp>
        <p:nvSpPr>
          <p:cNvPr id="40962" name="Rectangle 3"/>
          <p:cNvSpPr>
            <a:spLocks noGrp="1" noChangeArrowheads="1"/>
          </p:cNvSpPr>
          <p:nvPr>
            <p:ph type="body" idx="1"/>
          </p:nvPr>
        </p:nvSpPr>
        <p:spPr/>
        <p:txBody>
          <a:bodyPr/>
          <a:lstStyle/>
          <a:p>
            <a:endParaRPr lang="en-US" smtClean="0"/>
          </a:p>
        </p:txBody>
      </p:sp>
      <p:pic>
        <p:nvPicPr>
          <p:cNvPr id="1026" name="Picture 2"/>
          <p:cNvPicPr>
            <a:picLocks noChangeAspect="1" noChangeArrowheads="1"/>
          </p:cNvPicPr>
          <p:nvPr/>
        </p:nvPicPr>
        <p:blipFill>
          <a:blip r:embed="rId3" cstate="print"/>
          <a:srcRect/>
          <a:stretch>
            <a:fillRect/>
          </a:stretch>
        </p:blipFill>
        <p:spPr bwMode="auto">
          <a:xfrm>
            <a:off x="-11113" y="-103188"/>
            <a:ext cx="9166226" cy="70707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5"/>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88DBE6FB-C4AF-476F-A44C-8B36D7420190}" type="slidenum">
              <a:rPr lang="en-US" sz="1400">
                <a:solidFill>
                  <a:schemeClr val="bg1"/>
                </a:solidFill>
              </a:rPr>
              <a:pPr algn="r"/>
              <a:t>8</a:t>
            </a:fld>
            <a:endParaRPr lang="en-US" sz="1400">
              <a:solidFill>
                <a:schemeClr val="bg1"/>
              </a:solidFill>
            </a:endParaRPr>
          </a:p>
        </p:txBody>
      </p:sp>
      <p:sp>
        <p:nvSpPr>
          <p:cNvPr id="76802" name="Rectangle 2"/>
          <p:cNvSpPr>
            <a:spLocks noGrp="1" noChangeArrowheads="1"/>
          </p:cNvSpPr>
          <p:nvPr>
            <p:ph type="title" idx="4294967295"/>
          </p:nvPr>
        </p:nvSpPr>
        <p:spPr>
          <a:xfrm>
            <a:off x="244380" y="0"/>
            <a:ext cx="9144000" cy="1143000"/>
          </a:xfrm>
        </p:spPr>
        <p:txBody>
          <a:bodyPr/>
          <a:lstStyle/>
          <a:p>
            <a:r>
              <a:rPr lang="en-US" sz="4000" b="1" dirty="0" smtClean="0">
                <a:solidFill>
                  <a:srgbClr val="990000"/>
                </a:solidFill>
              </a:rPr>
              <a:t>How the System Works</a:t>
            </a:r>
          </a:p>
        </p:txBody>
      </p:sp>
      <p:sp>
        <p:nvSpPr>
          <p:cNvPr id="76803" name="AutoShape 4"/>
          <p:cNvSpPr>
            <a:spLocks noChangeArrowheads="1"/>
          </p:cNvSpPr>
          <p:nvPr/>
        </p:nvSpPr>
        <p:spPr bwMode="auto">
          <a:xfrm>
            <a:off x="0" y="6369050"/>
            <a:ext cx="9144000" cy="488950"/>
          </a:xfrm>
          <a:prstGeom prst="flowChartProcess">
            <a:avLst/>
          </a:prstGeom>
          <a:solidFill>
            <a:schemeClr val="bg1"/>
          </a:solidFill>
          <a:ln w="9525">
            <a:noFill/>
            <a:miter lim="800000"/>
            <a:headEnd/>
            <a:tailEnd/>
          </a:ln>
        </p:spPr>
        <p:txBody>
          <a:bodyPr wrap="none" anchor="ctr"/>
          <a:lstStyle/>
          <a:p>
            <a:endParaRPr lang="en-US"/>
          </a:p>
        </p:txBody>
      </p:sp>
      <p:pic>
        <p:nvPicPr>
          <p:cNvPr id="76804" name="Picture 5" descr="TTI Logo">
            <a:hlinkClick r:id="rId3"/>
          </p:cNvPr>
          <p:cNvPicPr>
            <a:picLocks noChangeAspect="1" noChangeArrowheads="1"/>
          </p:cNvPicPr>
          <p:nvPr/>
        </p:nvPicPr>
        <p:blipFill>
          <a:blip r:embed="rId4" cstate="print"/>
          <a:srcRect/>
          <a:stretch>
            <a:fillRect/>
          </a:stretch>
        </p:blipFill>
        <p:spPr bwMode="auto">
          <a:xfrm>
            <a:off x="7054850" y="6383338"/>
            <a:ext cx="2089150" cy="474662"/>
          </a:xfrm>
          <a:prstGeom prst="rect">
            <a:avLst/>
          </a:prstGeom>
          <a:noFill/>
          <a:ln w="9525">
            <a:noFill/>
            <a:miter lim="800000"/>
            <a:headEnd/>
            <a:tailEnd/>
          </a:ln>
        </p:spPr>
      </p:pic>
      <p:pic>
        <p:nvPicPr>
          <p:cNvPr id="76805" name="Picture 6" descr="TxDOTWebLogo"/>
          <p:cNvPicPr>
            <a:picLocks noChangeAspect="1" noChangeArrowheads="1"/>
          </p:cNvPicPr>
          <p:nvPr/>
        </p:nvPicPr>
        <p:blipFill>
          <a:blip r:embed="rId5" cstate="print"/>
          <a:srcRect/>
          <a:stretch>
            <a:fillRect/>
          </a:stretch>
        </p:blipFill>
        <p:spPr bwMode="auto">
          <a:xfrm>
            <a:off x="0" y="6303963"/>
            <a:ext cx="2954338" cy="554037"/>
          </a:xfrm>
          <a:prstGeom prst="rect">
            <a:avLst/>
          </a:prstGeom>
          <a:noFill/>
          <a:ln w="9525">
            <a:noFill/>
            <a:miter lim="800000"/>
            <a:headEnd/>
            <a:tailEnd/>
          </a:ln>
        </p:spPr>
      </p:pic>
      <p:sp>
        <p:nvSpPr>
          <p:cNvPr id="76806" name="Rectangle 3"/>
          <p:cNvSpPr>
            <a:spLocks noGrp="1" noChangeArrowheads="1"/>
          </p:cNvSpPr>
          <p:nvPr>
            <p:ph type="body" idx="4294967295"/>
          </p:nvPr>
        </p:nvSpPr>
        <p:spPr>
          <a:xfrm>
            <a:off x="251178" y="903596"/>
            <a:ext cx="4675663" cy="5343525"/>
          </a:xfrm>
        </p:spPr>
        <p:txBody>
          <a:bodyPr/>
          <a:lstStyle/>
          <a:p>
            <a:pPr>
              <a:lnSpc>
                <a:spcPct val="100000"/>
              </a:lnSpc>
              <a:spcAft>
                <a:spcPct val="0"/>
              </a:spcAft>
              <a:buSzPct val="75000"/>
              <a:buFont typeface="Wingdings" pitchFamily="2" charset="2"/>
              <a:buChar char="t"/>
              <a:tabLst>
                <a:tab pos="1938338" algn="l"/>
              </a:tabLst>
            </a:pPr>
            <a:r>
              <a:rPr lang="en-US" sz="1900" dirty="0" smtClean="0">
                <a:solidFill>
                  <a:schemeClr val="accent2"/>
                </a:solidFill>
              </a:rPr>
              <a:t>Installation of at least 3 measuring locations at the bridge</a:t>
            </a:r>
          </a:p>
          <a:p>
            <a:pPr lvl="1">
              <a:lnSpc>
                <a:spcPct val="100000"/>
              </a:lnSpc>
              <a:spcAft>
                <a:spcPct val="0"/>
              </a:spcAft>
              <a:buFont typeface="Wingdings" pitchFamily="2" charset="2"/>
              <a:buChar char="s"/>
              <a:tabLst>
                <a:tab pos="1938338" algn="l"/>
              </a:tabLst>
            </a:pPr>
            <a:r>
              <a:rPr lang="en-US" sz="1900" dirty="0" smtClean="0">
                <a:solidFill>
                  <a:srgbClr val="3366FF"/>
                </a:solidFill>
              </a:rPr>
              <a:t>1 before queue on Mexican side</a:t>
            </a:r>
          </a:p>
          <a:p>
            <a:pPr lvl="1">
              <a:lnSpc>
                <a:spcPct val="100000"/>
              </a:lnSpc>
              <a:spcAft>
                <a:spcPct val="0"/>
              </a:spcAft>
              <a:buFont typeface="Wingdings" pitchFamily="2" charset="2"/>
              <a:buChar char="s"/>
              <a:tabLst>
                <a:tab pos="1938338" algn="l"/>
              </a:tabLst>
            </a:pPr>
            <a:r>
              <a:rPr lang="en-US" sz="1900" dirty="0" smtClean="0">
                <a:solidFill>
                  <a:srgbClr val="3366FF"/>
                </a:solidFill>
              </a:rPr>
              <a:t>1 at the CBP primary inspection booth</a:t>
            </a:r>
          </a:p>
          <a:p>
            <a:pPr lvl="1">
              <a:lnSpc>
                <a:spcPct val="100000"/>
              </a:lnSpc>
              <a:spcAft>
                <a:spcPct val="0"/>
              </a:spcAft>
              <a:buFont typeface="Wingdings" pitchFamily="2" charset="2"/>
              <a:buChar char="s"/>
              <a:tabLst>
                <a:tab pos="1938338" algn="l"/>
              </a:tabLst>
            </a:pPr>
            <a:r>
              <a:rPr lang="en-US" sz="1900" dirty="0" smtClean="0">
                <a:solidFill>
                  <a:srgbClr val="3366FF"/>
                </a:solidFill>
              </a:rPr>
              <a:t>1 at exit of State Inspection Facility</a:t>
            </a:r>
          </a:p>
          <a:p>
            <a:pPr>
              <a:lnSpc>
                <a:spcPct val="100000"/>
              </a:lnSpc>
              <a:spcAft>
                <a:spcPct val="0"/>
              </a:spcAft>
              <a:buSzPct val="75000"/>
              <a:buFont typeface="Wingdings" pitchFamily="2" charset="2"/>
              <a:buChar char="t"/>
              <a:tabLst>
                <a:tab pos="1938338" algn="l"/>
              </a:tabLst>
            </a:pPr>
            <a:r>
              <a:rPr lang="en-US" sz="1900" dirty="0" smtClean="0">
                <a:solidFill>
                  <a:schemeClr val="accent2"/>
                </a:solidFill>
              </a:rPr>
              <a:t>Trucks equipped with RFID tags will pass under each measuring site, which record:</a:t>
            </a:r>
          </a:p>
          <a:p>
            <a:pPr lvl="1">
              <a:lnSpc>
                <a:spcPct val="100000"/>
              </a:lnSpc>
              <a:spcAft>
                <a:spcPct val="0"/>
              </a:spcAft>
              <a:buFont typeface="Wingdings" pitchFamily="2" charset="2"/>
              <a:buChar char="s"/>
              <a:tabLst>
                <a:tab pos="1938338" algn="l"/>
              </a:tabLst>
            </a:pPr>
            <a:r>
              <a:rPr lang="en-US" sz="1900" dirty="0" smtClean="0">
                <a:solidFill>
                  <a:srgbClr val="3366FF"/>
                </a:solidFill>
              </a:rPr>
              <a:t>the unique tag # </a:t>
            </a:r>
          </a:p>
          <a:p>
            <a:pPr lvl="1">
              <a:lnSpc>
                <a:spcPct val="100000"/>
              </a:lnSpc>
              <a:spcAft>
                <a:spcPct val="0"/>
              </a:spcAft>
              <a:buFont typeface="Wingdings" pitchFamily="2" charset="2"/>
              <a:buChar char="s"/>
              <a:tabLst>
                <a:tab pos="1938338" algn="l"/>
              </a:tabLst>
            </a:pPr>
            <a:r>
              <a:rPr lang="en-US" sz="1900" dirty="0" smtClean="0">
                <a:solidFill>
                  <a:srgbClr val="3366FF"/>
                </a:solidFill>
              </a:rPr>
              <a:t>time stamp</a:t>
            </a:r>
          </a:p>
          <a:p>
            <a:pPr>
              <a:lnSpc>
                <a:spcPct val="100000"/>
              </a:lnSpc>
              <a:spcAft>
                <a:spcPct val="0"/>
              </a:spcAft>
              <a:buSzPct val="75000"/>
              <a:buFont typeface="Wingdings" pitchFamily="2" charset="2"/>
              <a:buChar char="t"/>
              <a:tabLst>
                <a:tab pos="1938338" algn="l"/>
              </a:tabLst>
            </a:pPr>
            <a:r>
              <a:rPr lang="en-US" sz="1900" dirty="0" smtClean="0">
                <a:solidFill>
                  <a:schemeClr val="accent2"/>
                </a:solidFill>
              </a:rPr>
              <a:t>The time stamps are compared, enabling the  overall Northbound border crossing time for a truck to be calculated</a:t>
            </a:r>
          </a:p>
          <a:p>
            <a:pPr>
              <a:lnSpc>
                <a:spcPct val="100000"/>
              </a:lnSpc>
              <a:spcAft>
                <a:spcPct val="0"/>
              </a:spcAft>
              <a:buSzPct val="75000"/>
              <a:buFont typeface="Wingdings" pitchFamily="2" charset="2"/>
              <a:buChar char="t"/>
              <a:tabLst>
                <a:tab pos="1938338" algn="l"/>
              </a:tabLst>
            </a:pPr>
            <a:r>
              <a:rPr lang="en-US" sz="1900" dirty="0" smtClean="0">
                <a:solidFill>
                  <a:schemeClr val="accent2"/>
                </a:solidFill>
              </a:rPr>
              <a:t>RFID tags are anonymous in the system</a:t>
            </a:r>
          </a:p>
        </p:txBody>
      </p:sp>
      <p:pic>
        <p:nvPicPr>
          <p:cNvPr id="76808" name="Picture 11"/>
          <p:cNvPicPr>
            <a:picLocks noChangeAspect="1" noChangeArrowheads="1"/>
          </p:cNvPicPr>
          <p:nvPr/>
        </p:nvPicPr>
        <p:blipFill>
          <a:blip r:embed="rId6" cstate="print"/>
          <a:srcRect/>
          <a:stretch>
            <a:fillRect/>
          </a:stretch>
        </p:blipFill>
        <p:spPr bwMode="auto">
          <a:xfrm>
            <a:off x="4976813" y="965200"/>
            <a:ext cx="3784600" cy="2522538"/>
          </a:xfrm>
          <a:prstGeom prst="rect">
            <a:avLst/>
          </a:prstGeom>
          <a:noFill/>
          <a:ln w="9525">
            <a:noFill/>
            <a:miter lim="800000"/>
            <a:headEnd/>
            <a:tailEnd/>
          </a:ln>
        </p:spPr>
      </p:pic>
      <p:pic>
        <p:nvPicPr>
          <p:cNvPr id="76810" name="Picture 10"/>
          <p:cNvPicPr>
            <a:picLocks noChangeAspect="1" noChangeArrowheads="1"/>
          </p:cNvPicPr>
          <p:nvPr/>
        </p:nvPicPr>
        <p:blipFill>
          <a:blip r:embed="rId7" cstate="print"/>
          <a:srcRect/>
          <a:stretch>
            <a:fillRect/>
          </a:stretch>
        </p:blipFill>
        <p:spPr bwMode="auto">
          <a:xfrm>
            <a:off x="5016500" y="3594100"/>
            <a:ext cx="3738563" cy="2492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3"/>
          <p:cNvSpPr txBox="1">
            <a:spLocks noGrp="1"/>
          </p:cNvSpPr>
          <p:nvPr/>
        </p:nvSpPr>
        <p:spPr bwMode="auto">
          <a:xfrm>
            <a:off x="6553200" y="6400800"/>
            <a:ext cx="2133600" cy="320675"/>
          </a:xfrm>
          <a:prstGeom prst="rect">
            <a:avLst/>
          </a:prstGeom>
          <a:noFill/>
          <a:ln w="9525">
            <a:noFill/>
            <a:miter lim="800000"/>
            <a:headEnd/>
            <a:tailEnd/>
          </a:ln>
        </p:spPr>
        <p:txBody>
          <a:bodyPr/>
          <a:lstStyle/>
          <a:p>
            <a:pPr algn="r"/>
            <a:fld id="{7F73D4C4-4B6F-45DF-84AB-828E0BB2BE79}" type="slidenum">
              <a:rPr lang="en-US" sz="1400">
                <a:solidFill>
                  <a:schemeClr val="bg1"/>
                </a:solidFill>
              </a:rPr>
              <a:pPr algn="r"/>
              <a:t>9</a:t>
            </a:fld>
            <a:endParaRPr lang="en-US" sz="1400">
              <a:solidFill>
                <a:schemeClr val="bg1"/>
              </a:solidFill>
            </a:endParaRPr>
          </a:p>
        </p:txBody>
      </p:sp>
      <p:pic>
        <p:nvPicPr>
          <p:cNvPr id="78850" name="Picture 4"/>
          <p:cNvPicPr>
            <a:picLocks noChangeAspect="1" noChangeArrowheads="1"/>
          </p:cNvPicPr>
          <p:nvPr/>
        </p:nvPicPr>
        <p:blipFill>
          <a:blip r:embed="rId3" cstate="print"/>
          <a:srcRect/>
          <a:stretch>
            <a:fillRect/>
          </a:stretch>
        </p:blipFill>
        <p:spPr bwMode="auto">
          <a:xfrm>
            <a:off x="914400" y="1122363"/>
            <a:ext cx="7766050" cy="5246687"/>
          </a:xfrm>
          <a:prstGeom prst="rect">
            <a:avLst/>
          </a:prstGeom>
          <a:noFill/>
          <a:ln w="9525">
            <a:noFill/>
            <a:miter lim="800000"/>
            <a:headEnd/>
            <a:tailEnd/>
          </a:ln>
        </p:spPr>
      </p:pic>
      <p:sp>
        <p:nvSpPr>
          <p:cNvPr id="78851" name="Rectangle 2"/>
          <p:cNvSpPr>
            <a:spLocks noGrp="1" noChangeArrowheads="1"/>
          </p:cNvSpPr>
          <p:nvPr>
            <p:ph type="title" idx="4294967295"/>
          </p:nvPr>
        </p:nvSpPr>
        <p:spPr>
          <a:xfrm>
            <a:off x="0" y="0"/>
            <a:ext cx="8229600" cy="1143000"/>
          </a:xfrm>
        </p:spPr>
        <p:txBody>
          <a:bodyPr/>
          <a:lstStyle/>
          <a:p>
            <a:pPr eaLnBrk="1" hangingPunct="1"/>
            <a:r>
              <a:rPr lang="en-US" b="1" dirty="0" smtClean="0">
                <a:solidFill>
                  <a:srgbClr val="990000"/>
                </a:solidFill>
              </a:rPr>
              <a:t>System Design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TI_el _paso">
  <a:themeElements>
    <a:clrScheme name="1_TTI_el _pa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TI_el _pas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TI_el _pa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TI_el _pas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TI_el _pas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TI_el _pas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TI_el _pas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TI_el _pas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TI_el _pas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TI_el _pas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TI_el _pas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TI_el _pas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TI_el _pas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TI_el _pas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TI_el _paso">
  <a:themeElements>
    <a:clrScheme name="TTI_el _pa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TI_el _pas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TI_el _pa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TI_el _pas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TI_el _pas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TI_el _pas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TI_el _pas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TI_el _pas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TI_el _pas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TI_el _pas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TI_el _pas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TI_el _pas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TI_el _pas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TI_el _pas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12378</TotalTime>
  <Words>2237</Words>
  <Application>Microsoft Office PowerPoint</Application>
  <PresentationFormat>On-screen Show (4:3)</PresentationFormat>
  <Paragraphs>265</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1_TTI_el _paso</vt:lpstr>
      <vt:lpstr>TTI_el _paso</vt:lpstr>
      <vt:lpstr>Slide 1</vt:lpstr>
      <vt:lpstr>Agenda</vt:lpstr>
      <vt:lpstr>Slide 3</vt:lpstr>
      <vt:lpstr>Slide 4</vt:lpstr>
      <vt:lpstr>Slide 5</vt:lpstr>
      <vt:lpstr>Project Background</vt:lpstr>
      <vt:lpstr>Slide 7</vt:lpstr>
      <vt:lpstr>How the System Works</vt:lpstr>
      <vt:lpstr>System Design</vt:lpstr>
      <vt:lpstr>Objectives of the Border Crossing Information System</vt:lpstr>
      <vt:lpstr>Border Crossing Performance Measures</vt:lpstr>
      <vt:lpstr>Implementation at the BOTA</vt:lpstr>
      <vt:lpstr>Pharr - Reynosa</vt:lpstr>
      <vt:lpstr>Hourly Average Crossing Time in a Week at Pharr - Reynosa</vt:lpstr>
      <vt:lpstr>Average Wait Time at Colombia Solidaridad Bridge</vt:lpstr>
      <vt:lpstr>Crossing Times at Colombia Solidarity</vt:lpstr>
      <vt:lpstr>Processing Time of Trucks in a Day at Colombia Solidarity</vt:lpstr>
      <vt:lpstr>User Interface to Query Archived Data</vt:lpstr>
      <vt:lpstr>User Interface to View Traveler Information (cont’d)</vt:lpstr>
      <vt:lpstr>User Interface to View Traveler Information (cont’d)</vt:lpstr>
      <vt:lpstr>User Interface to View Traveler Information (cont’d)</vt:lpstr>
      <vt:lpstr>User Interface to Query Archived Data (cont’d)</vt:lpstr>
      <vt:lpstr>User Interface to Query Archived Data (cont’d)</vt:lpstr>
      <vt:lpstr>Next Steps</vt:lpstr>
      <vt:lpstr>Questions / Comments</vt:lpstr>
    </vt:vector>
  </TitlesOfParts>
  <Company>Texas Transportation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Public-Private Partnerships in Transportation Infrastructure</dc:title>
  <dc:creator>r-aldrete</dc:creator>
  <cp:lastModifiedBy>symounj</cp:lastModifiedBy>
  <cp:revision>186</cp:revision>
  <dcterms:created xsi:type="dcterms:W3CDTF">2006-10-17T14:57:57Z</dcterms:created>
  <dcterms:modified xsi:type="dcterms:W3CDTF">2011-11-16T15:06:20Z</dcterms:modified>
</cp:coreProperties>
</file>