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842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258" r:id="rId5"/>
    <p:sldId id="259" r:id="rId6"/>
    <p:sldId id="283" r:id="rId7"/>
    <p:sldId id="284" r:id="rId8"/>
    <p:sldId id="285" r:id="rId9"/>
    <p:sldId id="287" r:id="rId10"/>
    <p:sldId id="301" r:id="rId11"/>
    <p:sldId id="288" r:id="rId12"/>
    <p:sldId id="303" r:id="rId13"/>
    <p:sldId id="289" r:id="rId14"/>
    <p:sldId id="304" r:id="rId15"/>
    <p:sldId id="290" r:id="rId16"/>
    <p:sldId id="292" r:id="rId17"/>
    <p:sldId id="293" r:id="rId18"/>
    <p:sldId id="294" r:id="rId19"/>
    <p:sldId id="295" r:id="rId20"/>
    <p:sldId id="296" r:id="rId21"/>
    <p:sldId id="307" r:id="rId22"/>
    <p:sldId id="297" r:id="rId23"/>
    <p:sldId id="308" r:id="rId24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0000"/>
    <a:srgbClr val="A50021"/>
    <a:srgbClr val="000099"/>
    <a:srgbClr val="4D4D4D"/>
    <a:srgbClr val="990033"/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104" autoAdjust="0"/>
    <p:restoredTop sz="89796" autoAdjust="0"/>
  </p:normalViewPr>
  <p:slideViewPr>
    <p:cSldViewPr snapToGrid="0">
      <p:cViewPr varScale="1">
        <p:scale>
          <a:sx n="65" d="100"/>
          <a:sy n="65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1614" y="-96"/>
      </p:cViewPr>
      <p:guideLst>
        <p:guide orient="horz" pos="2932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2390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6" tIns="46843" rIns="93686" bIns="46843" numCol="1" anchor="t" anchorCtr="0" compatLnSpc="1">
            <a:prstTxWarp prst="textNoShape">
              <a:avLst/>
            </a:prstTxWarp>
          </a:bodyPr>
          <a:lstStyle>
            <a:lvl1pPr defTabSz="93729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121" y="0"/>
            <a:ext cx="3042390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6" tIns="46843" rIns="93686" bIns="46843" numCol="1" anchor="t" anchorCtr="0" compatLnSpc="1">
            <a:prstTxWarp prst="textNoShape">
              <a:avLst/>
            </a:prstTxWarp>
          </a:bodyPr>
          <a:lstStyle>
            <a:lvl1pPr algn="r" defTabSz="93729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1738"/>
            <a:ext cx="3042390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6" tIns="46843" rIns="93686" bIns="46843" numCol="1" anchor="b" anchorCtr="0" compatLnSpc="1">
            <a:prstTxWarp prst="textNoShape">
              <a:avLst/>
            </a:prstTxWarp>
          </a:bodyPr>
          <a:lstStyle>
            <a:lvl1pPr defTabSz="93729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121" y="8841738"/>
            <a:ext cx="3042390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6" tIns="46843" rIns="93686" bIns="46843" numCol="1" anchor="b" anchorCtr="0" compatLnSpc="1">
            <a:prstTxWarp prst="textNoShape">
              <a:avLst/>
            </a:prstTxWarp>
          </a:bodyPr>
          <a:lstStyle>
            <a:lvl1pPr algn="r" defTabSz="937298">
              <a:defRPr sz="1200"/>
            </a:lvl1pPr>
          </a:lstStyle>
          <a:p>
            <a:pPr>
              <a:defRPr/>
            </a:pPr>
            <a:fld id="{008140D7-CC8D-456E-93EE-F9D5465D52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2390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6" tIns="46843" rIns="93686" bIns="46843" numCol="1" anchor="t" anchorCtr="0" compatLnSpc="1">
            <a:prstTxWarp prst="textNoShape">
              <a:avLst/>
            </a:prstTxWarp>
          </a:bodyPr>
          <a:lstStyle>
            <a:lvl1pPr defTabSz="93729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121" y="0"/>
            <a:ext cx="3042390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6" tIns="46843" rIns="93686" bIns="46843" numCol="1" anchor="t" anchorCtr="0" compatLnSpc="1">
            <a:prstTxWarp prst="textNoShape">
              <a:avLst/>
            </a:prstTxWarp>
          </a:bodyPr>
          <a:lstStyle>
            <a:lvl1pPr algn="r" defTabSz="93729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946" y="4422460"/>
            <a:ext cx="5617208" cy="41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6" tIns="46843" rIns="93686" bIns="468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1738"/>
            <a:ext cx="3042390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6" tIns="46843" rIns="93686" bIns="46843" numCol="1" anchor="b" anchorCtr="0" compatLnSpc="1">
            <a:prstTxWarp prst="textNoShape">
              <a:avLst/>
            </a:prstTxWarp>
          </a:bodyPr>
          <a:lstStyle>
            <a:lvl1pPr defTabSz="93729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121" y="8841738"/>
            <a:ext cx="3042390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6" tIns="46843" rIns="93686" bIns="46843" numCol="1" anchor="b" anchorCtr="0" compatLnSpc="1">
            <a:prstTxWarp prst="textNoShape">
              <a:avLst/>
            </a:prstTxWarp>
          </a:bodyPr>
          <a:lstStyle>
            <a:lvl1pPr algn="r" defTabSz="937298">
              <a:defRPr sz="1200"/>
            </a:lvl1pPr>
          </a:lstStyle>
          <a:p>
            <a:pPr>
              <a:defRPr/>
            </a:pPr>
            <a:fld id="{69F31B84-CEC9-464C-917F-F99187F18A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64814D-DE5B-4027-8130-F21F5D02E047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6A2864-F292-4945-97C4-7FE21788872A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10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23C0C-47E1-444C-A0E3-3D17104D797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B17F77-81EE-466E-AC77-17ECC3C7B310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F31B84-CEC9-464C-917F-F99187F18A3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0C0DCB-F536-48CE-BD0F-23995E7E732D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14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E82DD-4481-4835-9A16-EC7EBC5A08FE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15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7BA894-A95D-4692-90AA-ECA9AA243892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16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930A2B-D117-47AE-8F31-9C6929C463E7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17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D5FA96-8749-482D-9641-39CAE99FBD21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18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131148-1E9B-4AEA-8E45-81ADDF5DDC2C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19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93D547-3EBF-4347-A6C5-1AAFD47E4361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B2A69F-0D7B-4E6C-BB9B-AC9EDE2C2AF2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19A9C4-D30A-461C-84CE-EAFF9FC0F227}" type="slidenum">
              <a:rPr lang="en-US" smtClean="0">
                <a:ea typeface="ＭＳ Ｐゴシック" charset="-128"/>
                <a:cs typeface="ＭＳ Ｐゴシック" charset="-128"/>
              </a:rPr>
              <a:pPr/>
              <a:t>21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F31B84-CEC9-464C-917F-F99187F18A3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93D547-3EBF-4347-A6C5-1AAFD47E4361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93D547-3EBF-4347-A6C5-1AAFD47E4361}" type="slidenum">
              <a:rPr lang="en-US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F31B84-CEC9-464C-917F-F99187F18A3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F31B84-CEC9-464C-917F-F99187F18A3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4699C2-A604-4018-9701-D23B0CDF0E85}" type="slidenum">
              <a:rPr lang="en-US" smtClean="0">
                <a:ea typeface="ＭＳ Ｐゴシック" charset="-128"/>
                <a:cs typeface="ＭＳ Ｐゴシック" charset="-128"/>
              </a:rPr>
              <a:pPr/>
              <a:t>7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9CA36F-0E42-4031-BA95-166E2D4FB71A}" type="slidenum">
              <a:rPr lang="en-US" smtClean="0">
                <a:ea typeface="ＭＳ Ｐゴシック" charset="-128"/>
                <a:cs typeface="ＭＳ Ｐゴシック" charset="-128"/>
              </a:rPr>
              <a:pPr/>
              <a:t>8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7CA14-0793-4C16-BC79-5FB9EBB0C3A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TTI-trans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470650"/>
            <a:ext cx="160813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376390" y="6457890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CDF71A4-F8E9-4119-AD59-81074129AF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ALDRETE PPPs in Transport HSL Ljubljana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9903-2240-44CD-82D8-BEEC1BCE97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ALDRETE PPPs in Transport HSL Ljubljana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C4AE8-E9BD-470E-A827-D76863C010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6705600" y="65532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BBF13E-3DCD-4252-A918-658AC09F4C9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n-US"/>
          </a:p>
        </p:txBody>
      </p:sp>
      <p:pic>
        <p:nvPicPr>
          <p:cNvPr id="7" name="Picture 12" descr="TTI-trans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470650"/>
            <a:ext cx="160813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BF13E-3DCD-4252-A918-658AC09F4C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89C05-2BA6-4B69-A98F-F243A42FB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ALDRETE PPPs in Transport HSL Ljubljana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2AB5F-5D00-451A-8A49-13D2277CC79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ALDRETE PPPs in Transport HSL Ljubljana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6202B-E8DB-4DD6-ACF5-E8FD8D5279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ALDRETE PPPs in Transport HSL Ljubljana</a:t>
            </a:r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354D5-0BF1-494D-9ACD-78D1272E1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ALDRETE PPPs in Transport HSL Ljubljana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01604-2799-41BA-A682-CA4595C8D6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ALDRETE PPPs in Transport HSL Ljubljana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A3D6C-531F-4A07-86F2-5A43250897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ALDRETE PPPs in Transport HSL Ljubljana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8046E-70C5-4365-B443-34E855269E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ALDRETE PPPs in Transport HSL Ljubljana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5296C-A6D0-4E21-9216-B60B44962B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ALDRETE PPPs in Transport HSL Ljubljana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ECD7-D8B3-42C6-96EC-696401E01D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ALDRETE PPPs in Transport HSL Ljubljana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F71A4-F8E9-4119-AD59-81074129AF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ALDRETE PPPs in Transport HSL Ljubljana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2F72C-03F0-4842-B3D3-E00E3E9DBB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ALDRETE PPPs in Transport HSL Ljubljana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F9C45-89EA-4A67-88E0-0FC9A3FE97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ALDRETE PPPs in Transport HSL Ljubljana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558D8-43BC-49A4-BB56-6D382D3680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ALDRETE PPPs in Transport HSL Ljubljana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DCCF8-C725-497A-B045-2CAB232C54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ALDRETE PPPs in Transport HSL Ljubljana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7FC65-B950-44EE-A232-30D5BA38F2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ALDRETE PPPs in Transport HSL Ljubljana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D1E61-B92E-4A6C-9D98-ED70294687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ALDRETE PPPs in Transport HSL Ljubljana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00E3E-18F5-408C-AEA8-F83B1BFE37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334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301" name="Line 13"/>
          <p:cNvSpPr>
            <a:spLocks noChangeShapeType="1"/>
          </p:cNvSpPr>
          <p:nvPr userDrawn="1"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43A4343-D6BD-4412-967D-77405272B1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4" name="Picture 14" descr="TTI-transp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6470650"/>
            <a:ext cx="160813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 userDrawn="1"/>
        </p:nvSpPr>
        <p:spPr>
          <a:xfrm>
            <a:off x="7091287" y="6457890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CDF71A4-F8E9-4119-AD59-81074129AF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A5002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A5002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A5002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A5002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A5002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A5002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A5002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A5002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A5002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20000"/>
        </a:spcAft>
        <a:buClr>
          <a:srgbClr val="0000CC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20000"/>
        </a:spcAft>
        <a:buClr>
          <a:srgbClr val="0000CC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0"/>
        </a:spcBef>
        <a:spcAft>
          <a:spcPct val="20000"/>
        </a:spcAft>
        <a:buClr>
          <a:srgbClr val="0000CC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0"/>
        </a:spcBef>
        <a:spcAft>
          <a:spcPct val="2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B43A4343-D6BD-4412-967D-77405272B1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" name="Picture 14" descr="TTI-transp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6470650"/>
            <a:ext cx="160813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 ftr="0" dt="0"/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4"/>
          <p:cNvSpPr>
            <a:spLocks noChangeArrowheads="1"/>
          </p:cNvSpPr>
          <p:nvPr/>
        </p:nvSpPr>
        <p:spPr bwMode="auto">
          <a:xfrm>
            <a:off x="267084" y="216131"/>
            <a:ext cx="8655050" cy="482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990000"/>
                </a:solidFill>
                <a:latin typeface="Trebuchet MS" pitchFamily="34" charset="0"/>
              </a:rPr>
              <a:t/>
            </a:r>
            <a:br>
              <a:rPr lang="en-US" sz="3600" dirty="0">
                <a:solidFill>
                  <a:srgbClr val="990000"/>
                </a:solidFill>
                <a:latin typeface="Trebuchet MS" pitchFamily="34" charset="0"/>
              </a:rPr>
            </a:br>
            <a:endParaRPr lang="en-US" sz="3600" dirty="0" smtClean="0">
              <a:solidFill>
                <a:srgbClr val="990000"/>
              </a:solidFill>
              <a:latin typeface="Trebuchet MS" pitchFamily="34" charset="0"/>
            </a:endParaRPr>
          </a:p>
          <a:p>
            <a:pPr algn="ctr"/>
            <a:endParaRPr lang="en-US" sz="3600" b="1" dirty="0" smtClean="0">
              <a:solidFill>
                <a:srgbClr val="990000"/>
              </a:solidFill>
              <a:latin typeface="Trebuchet MS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990000"/>
                </a:solidFill>
              </a:rPr>
              <a:t>The International Technology Scanning Program</a:t>
            </a:r>
            <a:endParaRPr lang="en-US" sz="2800" dirty="0" smtClean="0">
              <a:solidFill>
                <a:srgbClr val="990000"/>
              </a:solidFill>
            </a:endParaRPr>
          </a:p>
          <a:p>
            <a:r>
              <a:rPr lang="en-US" sz="3600" dirty="0" smtClean="0">
                <a:solidFill>
                  <a:srgbClr val="990000"/>
                </a:solidFill>
              </a:rPr>
              <a:t> </a:t>
            </a:r>
            <a:r>
              <a:rPr lang="en-US" sz="3600" b="1" dirty="0" smtClean="0">
                <a:solidFill>
                  <a:srgbClr val="990000"/>
                </a:solidFill>
              </a:rPr>
              <a:t>Freight Corridor Programs in the</a:t>
            </a:r>
          </a:p>
          <a:p>
            <a:pPr algn="ctr"/>
            <a:r>
              <a:rPr lang="en-US" sz="3600" b="1" dirty="0" smtClean="0">
                <a:solidFill>
                  <a:srgbClr val="990000"/>
                </a:solidFill>
              </a:rPr>
              <a:t>European Union</a:t>
            </a:r>
            <a:r>
              <a:rPr lang="en-US" sz="3600" b="1" dirty="0">
                <a:solidFill>
                  <a:srgbClr val="990000"/>
                </a:solidFill>
              </a:rPr>
              <a:t> </a:t>
            </a:r>
            <a:endParaRPr lang="en-US" sz="3600" b="1" dirty="0" smtClean="0">
              <a:solidFill>
                <a:srgbClr val="990000"/>
              </a:solidFill>
            </a:endParaRPr>
          </a:p>
          <a:p>
            <a:pPr algn="ctr"/>
            <a:endParaRPr lang="en-US" sz="3600" b="1" dirty="0" smtClean="0">
              <a:solidFill>
                <a:srgbClr val="99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990000"/>
                </a:solidFill>
              </a:rPr>
              <a:t>Talking Freight, April 20, 2011</a:t>
            </a:r>
          </a:p>
          <a:p>
            <a:pPr algn="ctr"/>
            <a:endParaRPr lang="en-US" sz="3600" b="1" dirty="0" smtClean="0">
              <a:solidFill>
                <a:srgbClr val="990000"/>
              </a:solidFill>
            </a:endParaRPr>
          </a:p>
          <a:p>
            <a:pPr algn="ctr"/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</a:rPr>
              <a:t>Renee Sigel – FHWA</a:t>
            </a:r>
          </a:p>
          <a:p>
            <a:pPr algn="ctr"/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</a:rPr>
              <a:t>Eric Madden – Pennsylvania DOT</a:t>
            </a:r>
          </a:p>
          <a:p>
            <a:pPr algn="ctr"/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</a:rPr>
              <a:t>Ernie Perry – Missouri DOT</a:t>
            </a:r>
          </a:p>
          <a:p>
            <a:pPr algn="ctr"/>
            <a:endParaRPr lang="en-US" sz="1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endParaRPr lang="en-US" sz="3600" b="1" dirty="0" smtClean="0">
              <a:solidFill>
                <a:srgbClr val="990000"/>
              </a:solidFill>
            </a:endParaRPr>
          </a:p>
          <a:p>
            <a:pPr algn="ctr">
              <a:defRPr/>
            </a:pPr>
            <a:endParaRPr lang="en-US" sz="3600" b="1" dirty="0" smtClean="0">
              <a:solidFill>
                <a:srgbClr val="990000"/>
              </a:solidFill>
            </a:endParaRPr>
          </a:p>
          <a:p>
            <a:pPr algn="ctr">
              <a:defRPr/>
            </a:pPr>
            <a:endParaRPr lang="en-US" sz="3600" b="1" dirty="0">
              <a:solidFill>
                <a:srgbClr val="990000"/>
              </a:solidFill>
              <a:latin typeface="+mj-lt"/>
            </a:endParaRPr>
          </a:p>
          <a:p>
            <a:pPr algn="ctr">
              <a:defRPr/>
            </a:pPr>
            <a:endParaRPr lang="en-US" sz="3600" dirty="0">
              <a:solidFill>
                <a:srgbClr val="990000"/>
              </a:solidFill>
              <a:latin typeface="Trebuchet MS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4381500"/>
            <a:ext cx="8467725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0"/>
            <a:ext cx="8229600" cy="952500"/>
          </a:xfrm>
        </p:spPr>
        <p:txBody>
          <a:bodyPr/>
          <a:lstStyle/>
          <a:p>
            <a:pPr eaLnBrk="1" hangingPunct="1"/>
            <a:r>
              <a:rPr lang="en-US" sz="3800" smtClean="0">
                <a:solidFill>
                  <a:srgbClr val="990000"/>
                </a:solidFill>
                <a:latin typeface="Optima" charset="0"/>
              </a:rPr>
              <a:t>Key Findings - Policy</a:t>
            </a:r>
          </a:p>
        </p:txBody>
      </p:sp>
      <p:sp>
        <p:nvSpPr>
          <p:cNvPr id="41986" name="Content Placeholder 5"/>
          <p:cNvSpPr>
            <a:spLocks noGrp="1"/>
          </p:cNvSpPr>
          <p:nvPr>
            <p:ph idx="1"/>
          </p:nvPr>
        </p:nvSpPr>
        <p:spPr>
          <a:xfrm>
            <a:off x="465138" y="1009650"/>
            <a:ext cx="8323262" cy="5465763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Wingdings" charset="2"/>
              <a:buNone/>
            </a:pPr>
            <a:r>
              <a:rPr lang="en-US" i="1" dirty="0" smtClean="0">
                <a:latin typeface="Optima" charset="0"/>
              </a:rPr>
              <a:t>Policy coherence impacts implementation</a:t>
            </a:r>
          </a:p>
          <a:p>
            <a:pPr marL="0" indent="0">
              <a:buFont typeface="Wingdings" charset="2"/>
              <a:buNone/>
            </a:pPr>
            <a:endParaRPr lang="en-US" b="1" dirty="0" smtClean="0">
              <a:latin typeface="Optima" charset="0"/>
            </a:endParaRPr>
          </a:p>
          <a:p>
            <a:pPr marL="0" indent="0">
              <a:buFont typeface="Wingdings" charset="2"/>
              <a:buNone/>
            </a:pPr>
            <a:r>
              <a:rPr lang="en-US" b="1" dirty="0" smtClean="0">
                <a:latin typeface="Optima" charset="0"/>
              </a:rPr>
              <a:t>Waterways</a:t>
            </a:r>
            <a:endParaRPr lang="en-US" dirty="0" smtClean="0">
              <a:latin typeface="Optima" charset="0"/>
            </a:endParaRPr>
          </a:p>
          <a:p>
            <a:pPr marL="803275" indent="-173038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Optima" charset="0"/>
              </a:rPr>
              <a:t>Boats that carry tourists given priority over freight</a:t>
            </a:r>
          </a:p>
          <a:p>
            <a:pPr marL="803275" indent="-173038">
              <a:spcBef>
                <a:spcPct val="25000"/>
              </a:spcBef>
              <a:spcAft>
                <a:spcPct val="0"/>
              </a:spcAft>
            </a:pPr>
            <a:r>
              <a:rPr lang="en-US" sz="2000" dirty="0" smtClean="0">
                <a:latin typeface="Optima" charset="0"/>
              </a:rPr>
              <a:t>Higher priorities for water - population, agriculture, flood 		control, recreation, transportation</a:t>
            </a:r>
            <a:endParaRPr lang="en-US" dirty="0" smtClean="0">
              <a:latin typeface="Optima" charset="0"/>
            </a:endParaRPr>
          </a:p>
          <a:p>
            <a:pPr marL="0" indent="0">
              <a:spcBef>
                <a:spcPts val="1200"/>
              </a:spcBef>
              <a:buFont typeface="Wingdings" charset="2"/>
              <a:buNone/>
            </a:pPr>
            <a:r>
              <a:rPr lang="en-US" b="1" dirty="0" smtClean="0">
                <a:latin typeface="Optima" charset="0"/>
              </a:rPr>
              <a:t>Rail</a:t>
            </a:r>
            <a:r>
              <a:rPr lang="en-US" dirty="0" smtClean="0">
                <a:latin typeface="Optima" charset="0"/>
              </a:rPr>
              <a:t> </a:t>
            </a:r>
          </a:p>
          <a:p>
            <a:pPr marL="852488" indent="-22225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Optima" charset="0"/>
              </a:rPr>
              <a:t>Passenger traffic is prioritized</a:t>
            </a:r>
          </a:p>
          <a:p>
            <a:pPr marL="852488" indent="-222250">
              <a:spcBef>
                <a:spcPct val="25000"/>
              </a:spcBef>
              <a:spcAft>
                <a:spcPct val="0"/>
              </a:spcAft>
            </a:pPr>
            <a:r>
              <a:rPr lang="en-US" sz="2000" dirty="0" smtClean="0">
                <a:latin typeface="Optima" charset="0"/>
              </a:rPr>
              <a:t>Harmonization - gauge, electrification, signalization, 		credentialing</a:t>
            </a:r>
          </a:p>
          <a:p>
            <a:pPr marL="0" indent="0">
              <a:spcBef>
                <a:spcPts val="1200"/>
              </a:spcBef>
              <a:buFont typeface="Wingdings" charset="2"/>
              <a:buNone/>
            </a:pPr>
            <a:r>
              <a:rPr lang="en-US" b="1" dirty="0" smtClean="0">
                <a:latin typeface="Optima" charset="0"/>
              </a:rPr>
              <a:t>Roads</a:t>
            </a:r>
            <a:r>
              <a:rPr lang="en-US" dirty="0" smtClean="0">
                <a:latin typeface="Optima" charset="0"/>
              </a:rPr>
              <a:t> </a:t>
            </a:r>
          </a:p>
          <a:p>
            <a:pPr marL="852488" indent="-22225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Optima" charset="0"/>
              </a:rPr>
              <a:t>Mainlines tolled (in the case of Germany, heavy trucks are 	tolled while passenger vehicles move without tolls)</a:t>
            </a:r>
          </a:p>
          <a:p>
            <a:pPr marL="852488" indent="-222250">
              <a:spcBef>
                <a:spcPct val="25000"/>
              </a:spcBef>
              <a:spcAft>
                <a:spcPct val="0"/>
              </a:spcAft>
            </a:pPr>
            <a:r>
              <a:rPr lang="en-US" sz="2000" dirty="0" smtClean="0">
                <a:latin typeface="Optima" charset="0"/>
              </a:rPr>
              <a:t>Railroads subsidized</a:t>
            </a:r>
            <a:r>
              <a:rPr lang="en-US" dirty="0" smtClean="0">
                <a:latin typeface="Optima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4800600" y="3429000"/>
            <a:ext cx="44958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u="sng" dirty="0"/>
              <a:t>Policy Integration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/>
              <a:t>Environment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/>
              <a:t>Mode share and </a:t>
            </a:r>
            <a:r>
              <a:rPr lang="en-US" sz="3200" dirty="0" smtClean="0"/>
              <a:t>shift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smtClean="0"/>
              <a:t>Passengers </a:t>
            </a:r>
            <a:r>
              <a:rPr lang="en-US" sz="3200" dirty="0"/>
              <a:t>and Freight</a:t>
            </a:r>
          </a:p>
          <a:p>
            <a:endParaRPr lang="en-US" sz="4000" u="sng" dirty="0">
              <a:solidFill>
                <a:srgbClr val="FFFF00"/>
              </a:solidFill>
            </a:endParaRPr>
          </a:p>
          <a:p>
            <a:endParaRPr lang="en-US" sz="40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733800"/>
            <a:ext cx="34290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0"/>
            <a:ext cx="8229600" cy="939800"/>
          </a:xfrm>
        </p:spPr>
        <p:txBody>
          <a:bodyPr/>
          <a:lstStyle/>
          <a:p>
            <a:pPr eaLnBrk="1" hangingPunct="1"/>
            <a:r>
              <a:rPr lang="en-US" sz="3800" smtClean="0">
                <a:solidFill>
                  <a:srgbClr val="990000"/>
                </a:solidFill>
                <a:latin typeface="Optima" charset="0"/>
              </a:rPr>
              <a:t>Key Findings – Planning Process</a:t>
            </a:r>
          </a:p>
        </p:txBody>
      </p:sp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361950" y="2300288"/>
            <a:ext cx="8151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endParaRPr lang="en-US"/>
          </a:p>
          <a:p>
            <a:pPr>
              <a:buFont typeface="Arial" charset="0"/>
              <a:buChar char="•"/>
            </a:pPr>
            <a:endParaRPr lang="en-US"/>
          </a:p>
        </p:txBody>
      </p:sp>
      <p:sp>
        <p:nvSpPr>
          <p:cNvPr id="44035" name="Content Placeholder 5"/>
          <p:cNvSpPr>
            <a:spLocks noGrp="1"/>
          </p:cNvSpPr>
          <p:nvPr>
            <p:ph idx="1"/>
          </p:nvPr>
        </p:nvSpPr>
        <p:spPr>
          <a:xfrm>
            <a:off x="281565" y="1380836"/>
            <a:ext cx="8382000" cy="5237163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ct val="0"/>
              </a:spcAft>
              <a:buFont typeface="Wingdings" charset="2"/>
              <a:buNone/>
            </a:pPr>
            <a:r>
              <a:rPr lang="en-US" altLang="zh-CN" b="1" dirty="0" smtClean="0">
                <a:latin typeface="Optima" charset="0"/>
                <a:ea typeface="Times New Roman" charset="0"/>
                <a:cs typeface="Times New Roman" charset="0"/>
              </a:rPr>
              <a:t>Original Network</a:t>
            </a:r>
            <a:endParaRPr lang="en-US" sz="2200" dirty="0" smtClean="0">
              <a:latin typeface="Optima" charset="0"/>
            </a:endParaRPr>
          </a:p>
          <a:p>
            <a:pPr>
              <a:spcBef>
                <a:spcPts val="600"/>
              </a:spcBef>
              <a:spcAft>
                <a:spcPct val="0"/>
              </a:spcAft>
            </a:pPr>
            <a:r>
              <a:rPr lang="en-US" sz="2200" dirty="0" smtClean="0">
                <a:latin typeface="Optima" charset="0"/>
              </a:rPr>
              <a:t>Original network was not defined on the basis of data</a:t>
            </a:r>
          </a:p>
          <a:p>
            <a:pPr>
              <a:spcBef>
                <a:spcPts val="600"/>
              </a:spcBef>
              <a:buFont typeface="Wingdings" charset="2"/>
              <a:buNone/>
            </a:pPr>
            <a:endParaRPr lang="en-US" b="1" dirty="0" smtClean="0">
              <a:latin typeface="Optima" charset="0"/>
            </a:endParaRPr>
          </a:p>
          <a:p>
            <a:pPr>
              <a:spcBef>
                <a:spcPts val="600"/>
              </a:spcBef>
              <a:buFont typeface="Wingdings" charset="2"/>
              <a:buNone/>
            </a:pPr>
            <a:r>
              <a:rPr lang="en-US" b="1" dirty="0" smtClean="0">
                <a:latin typeface="Optima" charset="0"/>
              </a:rPr>
              <a:t>Core Network</a:t>
            </a:r>
            <a:r>
              <a:rPr lang="en-US" sz="2000" b="1" dirty="0" smtClean="0">
                <a:latin typeface="Optima" charset="0"/>
              </a:rPr>
              <a:t> </a:t>
            </a:r>
          </a:p>
          <a:p>
            <a:pPr>
              <a:spcAft>
                <a:spcPct val="0"/>
              </a:spcAft>
            </a:pPr>
            <a:r>
              <a:rPr lang="en-US" sz="2200" dirty="0" smtClean="0">
                <a:latin typeface="Optima" charset="0"/>
              </a:rPr>
              <a:t>“</a:t>
            </a:r>
            <a:r>
              <a:rPr lang="en-US" sz="2200" b="1" i="1" dirty="0" smtClean="0">
                <a:latin typeface="Optima" charset="0"/>
              </a:rPr>
              <a:t>Top-down</a:t>
            </a:r>
            <a:r>
              <a:rPr lang="en-US" sz="2200" dirty="0" smtClean="0">
                <a:latin typeface="Optima" charset="0"/>
              </a:rPr>
              <a:t>” analytic approach determined at the EU.</a:t>
            </a:r>
          </a:p>
          <a:p>
            <a:pPr>
              <a:spcAft>
                <a:spcPct val="0"/>
              </a:spcAft>
            </a:pPr>
            <a:r>
              <a:rPr lang="en-US" sz="2200" dirty="0" smtClean="0">
                <a:latin typeface="Optima" charset="0"/>
              </a:rPr>
              <a:t>Will use nodes and links that allow implementation flexibility</a:t>
            </a:r>
          </a:p>
          <a:p>
            <a:pPr>
              <a:spcAft>
                <a:spcPct val="0"/>
              </a:spcAft>
            </a:pPr>
            <a:r>
              <a:rPr lang="en-US" sz="2200" dirty="0" smtClean="0">
                <a:latin typeface="Optima" charset="0"/>
              </a:rPr>
              <a:t>Conceptual corridors without specific modal infrastructure</a:t>
            </a:r>
            <a:r>
              <a:rPr lang="en-US" sz="2000" dirty="0" smtClean="0">
                <a:latin typeface="Optima" charset="0"/>
              </a:rPr>
              <a:t> </a:t>
            </a:r>
          </a:p>
          <a:p>
            <a:pPr>
              <a:spcBef>
                <a:spcPts val="600"/>
              </a:spcBef>
              <a:buFont typeface="Wingdings" charset="2"/>
              <a:buNone/>
            </a:pPr>
            <a:endParaRPr lang="en-US" b="1" dirty="0" smtClean="0">
              <a:latin typeface="Optima" charset="0"/>
            </a:endParaRPr>
          </a:p>
          <a:p>
            <a:pPr>
              <a:spcBef>
                <a:spcPts val="600"/>
              </a:spcBef>
              <a:buFont typeface="Wingdings" charset="2"/>
              <a:buNone/>
            </a:pPr>
            <a:r>
              <a:rPr lang="en-US" b="1" dirty="0" smtClean="0">
                <a:latin typeface="Optima" charset="0"/>
              </a:rPr>
              <a:t>Comprehensive Network</a:t>
            </a:r>
            <a:endParaRPr lang="en-US" sz="2000" dirty="0" smtClean="0">
              <a:latin typeface="Optima" charset="0"/>
            </a:endParaRPr>
          </a:p>
          <a:p>
            <a:pPr>
              <a:spcAft>
                <a:spcPct val="0"/>
              </a:spcAft>
            </a:pPr>
            <a:r>
              <a:rPr lang="en-US" sz="2200" dirty="0" smtClean="0">
                <a:latin typeface="Optima" charset="0"/>
              </a:rPr>
              <a:t>“</a:t>
            </a:r>
            <a:r>
              <a:rPr lang="en-US" sz="2200" b="1" i="1" dirty="0" smtClean="0">
                <a:latin typeface="Optima" charset="0"/>
              </a:rPr>
              <a:t>bottom-up</a:t>
            </a:r>
            <a:r>
              <a:rPr lang="en-US" sz="2200" dirty="0" smtClean="0">
                <a:latin typeface="Optima" charset="0"/>
              </a:rPr>
              <a:t>” approach that serves both member State and regional interests.   </a:t>
            </a:r>
          </a:p>
          <a:p>
            <a:pPr>
              <a:spcAft>
                <a:spcPct val="0"/>
              </a:spcAft>
            </a:pPr>
            <a:r>
              <a:rPr lang="en-US" sz="2200" dirty="0" smtClean="0">
                <a:latin typeface="Optima" charset="0"/>
              </a:rPr>
              <a:t>Member States submit what they believe should be on the Comprehensive Network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BF13E-3DCD-4252-A918-658AC09F4C9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6863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619500" y="1"/>
            <a:ext cx="5295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Planning Process – 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800" dirty="0" smtClean="0"/>
              <a:t>From B/C to MCA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800" dirty="0" smtClean="0"/>
              <a:t>EIB as a “Policy” bank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800" dirty="0" smtClean="0"/>
              <a:t>EIB staffed to provide/verify traffic, costs, and other inputs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09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800" smtClean="0">
                <a:solidFill>
                  <a:srgbClr val="990000"/>
                </a:solidFill>
                <a:latin typeface="Optima" charset="0"/>
              </a:rPr>
              <a:t>TEN-T Potential Core &amp; Comprehensive</a:t>
            </a:r>
          </a:p>
        </p:txBody>
      </p:sp>
      <p:pic>
        <p:nvPicPr>
          <p:cNvPr id="4608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5527" y="1389063"/>
            <a:ext cx="7069138" cy="5024437"/>
          </a:xfrm>
        </p:spPr>
      </p:pic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3038" y="896034"/>
            <a:ext cx="4505326" cy="576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3800" smtClean="0">
                <a:solidFill>
                  <a:srgbClr val="990000"/>
                </a:solidFill>
                <a:latin typeface="Optima" charset="0"/>
              </a:rPr>
              <a:t>Key Findings -- Sustainability</a:t>
            </a:r>
          </a:p>
        </p:txBody>
      </p:sp>
      <p:sp>
        <p:nvSpPr>
          <p:cNvPr id="48130" name="Content Placeholder 5"/>
          <p:cNvSpPr>
            <a:spLocks noGrp="1"/>
          </p:cNvSpPr>
          <p:nvPr>
            <p:ph idx="1"/>
          </p:nvPr>
        </p:nvSpPr>
        <p:spPr>
          <a:xfrm>
            <a:off x="271463" y="1216170"/>
            <a:ext cx="8623300" cy="833437"/>
          </a:xfrm>
        </p:spPr>
        <p:txBody>
          <a:bodyPr>
            <a:noAutofit/>
          </a:bodyPr>
          <a:lstStyle/>
          <a:p>
            <a:pPr marL="0" indent="0" algn="ctr">
              <a:buFont typeface="Wingdings" charset="2"/>
              <a:buNone/>
            </a:pPr>
            <a:r>
              <a:rPr lang="en-US" sz="2400" b="1" i="1" dirty="0" smtClean="0">
                <a:latin typeface="Optima" charset="0"/>
              </a:rPr>
              <a:t>Strong linkage of transportation policy to environmental, social, and sustainability aspects:</a:t>
            </a:r>
            <a:endParaRPr lang="en-US" sz="2400" i="1" dirty="0" smtClean="0">
              <a:latin typeface="Optima" charset="0"/>
            </a:endParaRPr>
          </a:p>
          <a:p>
            <a:pPr marL="0" indent="0" algn="ctr">
              <a:buFont typeface="Wingdings" charset="2"/>
              <a:buNone/>
            </a:pPr>
            <a:r>
              <a:rPr lang="en-US" sz="2400" i="1" dirty="0" smtClean="0">
                <a:latin typeface="Optima" charset="0"/>
              </a:rPr>
              <a:t> </a:t>
            </a:r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0" y="2159433"/>
            <a:ext cx="40259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342900">
              <a:buFont typeface="Wingdings" charset="2"/>
              <a:buChar char="§"/>
            </a:pPr>
            <a:r>
              <a:rPr lang="en-US" dirty="0">
                <a:latin typeface="Optima" charset="0"/>
              </a:rPr>
              <a:t>The freight system vision </a:t>
            </a:r>
            <a:r>
              <a:rPr lang="en-US" dirty="0" smtClean="0">
                <a:latin typeface="Optima" charset="0"/>
              </a:rPr>
              <a:t>has </a:t>
            </a:r>
            <a:r>
              <a:rPr lang="en-US" dirty="0">
                <a:latin typeface="Optima" charset="0"/>
              </a:rPr>
              <a:t>as one of its underlying tenets “environmental sustainability” </a:t>
            </a:r>
          </a:p>
          <a:p>
            <a:pPr marL="457200" indent="-342900">
              <a:buFont typeface="Wingdings" charset="2"/>
              <a:buChar char="§"/>
            </a:pPr>
            <a:endParaRPr lang="en-US" dirty="0">
              <a:latin typeface="Optima" charset="0"/>
            </a:endParaRPr>
          </a:p>
          <a:p>
            <a:pPr marL="457200" indent="-342900">
              <a:buFont typeface="Wingdings" charset="2"/>
              <a:buChar char="§"/>
            </a:pPr>
            <a:r>
              <a:rPr lang="en-US" dirty="0">
                <a:latin typeface="Optima" charset="0"/>
              </a:rPr>
              <a:t> </a:t>
            </a:r>
            <a:r>
              <a:rPr lang="en-US" dirty="0" smtClean="0">
                <a:latin typeface="Optima" charset="0"/>
              </a:rPr>
              <a:t>Take </a:t>
            </a:r>
            <a:r>
              <a:rPr lang="en-US" dirty="0">
                <a:latin typeface="Optima" charset="0"/>
              </a:rPr>
              <a:t>global warming as a serious threat to their economic well </a:t>
            </a:r>
            <a:r>
              <a:rPr lang="en-US" dirty="0" smtClean="0">
                <a:latin typeface="Optima" charset="0"/>
              </a:rPr>
              <a:t>being.</a:t>
            </a:r>
          </a:p>
          <a:p>
            <a:pPr marL="457200" indent="-342900">
              <a:buFont typeface="Wingdings" charset="2"/>
              <a:buChar char="§"/>
            </a:pPr>
            <a:endParaRPr lang="en-US" dirty="0" smtClean="0">
              <a:latin typeface="Optima" charset="0"/>
            </a:endParaRPr>
          </a:p>
          <a:p>
            <a:pPr marL="457200" indent="-342900">
              <a:buFont typeface="Wingdings" charset="2"/>
              <a:buChar char="§"/>
            </a:pPr>
            <a:r>
              <a:rPr lang="en-US" dirty="0" smtClean="0">
                <a:latin typeface="Optima" charset="0"/>
              </a:rPr>
              <a:t>Taking </a:t>
            </a:r>
            <a:r>
              <a:rPr lang="en-US" dirty="0">
                <a:latin typeface="Optima" charset="0"/>
              </a:rPr>
              <a:t>concrete steps such as forcing through tolling and taxes cleaner trucks on their motorways “</a:t>
            </a:r>
            <a:r>
              <a:rPr lang="en-US" dirty="0" err="1">
                <a:latin typeface="Optima" charset="0"/>
              </a:rPr>
              <a:t>decarbonization</a:t>
            </a:r>
            <a:r>
              <a:rPr lang="en-US" dirty="0">
                <a:latin typeface="Optima" charset="0"/>
              </a:rPr>
              <a:t>”</a:t>
            </a:r>
          </a:p>
        </p:txBody>
      </p:sp>
      <p:pic>
        <p:nvPicPr>
          <p:cNvPr id="8" name="Picture 7" descr="IMG_0087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9419" y="2410691"/>
            <a:ext cx="4747490" cy="35606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800" smtClean="0">
                <a:solidFill>
                  <a:srgbClr val="990000"/>
                </a:solidFill>
                <a:latin typeface="Optima" charset="0"/>
              </a:rPr>
              <a:t>Key Findings -- Sustainability</a:t>
            </a:r>
          </a:p>
        </p:txBody>
      </p:sp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601519" y="1508269"/>
            <a:ext cx="7983538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Font typeface="Wingdings" charset="2"/>
              <a:buNone/>
            </a:pPr>
            <a:r>
              <a:rPr lang="en-US" b="1" i="1" dirty="0">
                <a:latin typeface="Optima" charset="0"/>
              </a:rPr>
              <a:t>However, practice differs from the theory:</a:t>
            </a:r>
          </a:p>
          <a:p>
            <a:pPr>
              <a:buFont typeface="Wingdings" charset="2"/>
              <a:buChar char="§"/>
            </a:pPr>
            <a:endParaRPr lang="en-US" b="1" dirty="0">
              <a:latin typeface="Optima" charset="0"/>
            </a:endParaRPr>
          </a:p>
          <a:p>
            <a:pPr>
              <a:buFont typeface="Wingdings" charset="2"/>
              <a:buNone/>
            </a:pPr>
            <a:r>
              <a:rPr lang="en-US" b="1" dirty="0">
                <a:latin typeface="Optima" charset="0"/>
              </a:rPr>
              <a:t>Reinforcing alignment:</a:t>
            </a:r>
          </a:p>
          <a:p>
            <a:pPr marL="457200" indent="-166688">
              <a:spcBef>
                <a:spcPct val="25000"/>
              </a:spcBef>
              <a:buFont typeface="Wingdings" charset="2"/>
              <a:buChar char="§"/>
            </a:pPr>
            <a:r>
              <a:rPr lang="en-US" dirty="0">
                <a:latin typeface="Optima" charset="0"/>
              </a:rPr>
              <a:t> </a:t>
            </a:r>
            <a:r>
              <a:rPr lang="en-US" dirty="0" smtClean="0">
                <a:latin typeface="Optima" charset="0"/>
              </a:rPr>
              <a:t>Germany </a:t>
            </a:r>
            <a:r>
              <a:rPr lang="en-US" dirty="0">
                <a:latin typeface="Optima" charset="0"/>
              </a:rPr>
              <a:t>Toll Collect – linkage of toll amounts to emissions </a:t>
            </a:r>
            <a:r>
              <a:rPr lang="en-US" dirty="0" smtClean="0">
                <a:latin typeface="Optima" charset="0"/>
              </a:rPr>
              <a:t>drove fleet </a:t>
            </a:r>
            <a:r>
              <a:rPr lang="en-US" dirty="0">
                <a:latin typeface="Optima" charset="0"/>
              </a:rPr>
              <a:t>overhaul to cleaner engines </a:t>
            </a:r>
          </a:p>
          <a:p>
            <a:pPr marL="457200" indent="-166688">
              <a:spcBef>
                <a:spcPct val="25000"/>
              </a:spcBef>
              <a:buFont typeface="Wingdings" charset="2"/>
              <a:buChar char="§"/>
            </a:pPr>
            <a:r>
              <a:rPr lang="en-US" dirty="0" smtClean="0">
                <a:latin typeface="Optima" charset="0"/>
              </a:rPr>
              <a:t>Rotterdam </a:t>
            </a:r>
            <a:r>
              <a:rPr lang="en-US" dirty="0">
                <a:latin typeface="Optima" charset="0"/>
              </a:rPr>
              <a:t>– new terminal leases require mode split of 35% truck, 45% barge, and 20% rail</a:t>
            </a:r>
          </a:p>
          <a:p>
            <a:pPr>
              <a:spcBef>
                <a:spcPct val="25000"/>
              </a:spcBef>
              <a:buFont typeface="Wingdings" charset="2"/>
              <a:buNone/>
            </a:pPr>
            <a:endParaRPr lang="en-US" dirty="0">
              <a:latin typeface="Optima" charset="0"/>
            </a:endParaRPr>
          </a:p>
          <a:p>
            <a:pPr>
              <a:buFont typeface="Wingdings" charset="2"/>
              <a:buNone/>
            </a:pPr>
            <a:r>
              <a:rPr lang="en-US" b="1" dirty="0">
                <a:latin typeface="Optima" charset="0"/>
              </a:rPr>
              <a:t>Misalignment:</a:t>
            </a:r>
          </a:p>
          <a:p>
            <a:pPr marL="290513" indent="-290513">
              <a:spcBef>
                <a:spcPct val="25000"/>
              </a:spcBef>
              <a:buFont typeface="Wingdings" charset="2"/>
              <a:buChar char="§"/>
            </a:pPr>
            <a:r>
              <a:rPr lang="en-US" dirty="0" smtClean="0">
                <a:latin typeface="Optima" charset="0"/>
              </a:rPr>
              <a:t>Desire </a:t>
            </a:r>
            <a:r>
              <a:rPr lang="en-US" dirty="0">
                <a:latin typeface="Optima" charset="0"/>
              </a:rPr>
              <a:t>to shift freight to </a:t>
            </a:r>
            <a:r>
              <a:rPr lang="en-US" dirty="0" smtClean="0">
                <a:latin typeface="Optima" charset="0"/>
              </a:rPr>
              <a:t>rail, </a:t>
            </a:r>
            <a:r>
              <a:rPr lang="en-US" dirty="0">
                <a:latin typeface="Optima" charset="0"/>
              </a:rPr>
              <a:t>but </a:t>
            </a:r>
            <a:r>
              <a:rPr lang="en-US" dirty="0" smtClean="0">
                <a:latin typeface="Optima" charset="0"/>
              </a:rPr>
              <a:t>priority </a:t>
            </a:r>
            <a:r>
              <a:rPr lang="en-US" dirty="0">
                <a:latin typeface="Optima" charset="0"/>
              </a:rPr>
              <a:t>on the rail system is passenger movement </a:t>
            </a:r>
            <a:endParaRPr lang="en-US" dirty="0" smtClean="0">
              <a:latin typeface="Optima" charset="0"/>
            </a:endParaRPr>
          </a:p>
          <a:p>
            <a:pPr marL="290513" indent="-290513">
              <a:spcBef>
                <a:spcPct val="25000"/>
              </a:spcBef>
              <a:buFont typeface="Wingdings" pitchFamily="2" charset="2"/>
              <a:buChar char="§"/>
            </a:pPr>
            <a:r>
              <a:rPr lang="en-US" dirty="0" smtClean="0">
                <a:latin typeface="Optima" charset="0"/>
              </a:rPr>
              <a:t>River cruise boats tourists </a:t>
            </a:r>
            <a:r>
              <a:rPr lang="en-US" dirty="0">
                <a:latin typeface="Optima" charset="0"/>
              </a:rPr>
              <a:t>given priority over </a:t>
            </a:r>
            <a:r>
              <a:rPr lang="en-US" dirty="0" smtClean="0">
                <a:latin typeface="Optima" charset="0"/>
              </a:rPr>
              <a:t>freight barges</a:t>
            </a:r>
            <a:endParaRPr lang="en-US" dirty="0">
              <a:latin typeface="Optima" charset="0"/>
            </a:endParaRPr>
          </a:p>
          <a:p>
            <a:pPr marL="290513" indent="-290513">
              <a:spcBef>
                <a:spcPct val="25000"/>
              </a:spcBef>
              <a:buFont typeface="Wingdings" charset="2"/>
              <a:buChar char="§"/>
            </a:pPr>
            <a:r>
              <a:rPr lang="en-US" dirty="0" smtClean="0">
                <a:latin typeface="Optima" charset="0"/>
              </a:rPr>
              <a:t>Toll </a:t>
            </a:r>
            <a:r>
              <a:rPr lang="en-US" dirty="0">
                <a:latin typeface="Optima" charset="0"/>
              </a:rPr>
              <a:t>Collect in Germany applies to heavy trucks </a:t>
            </a:r>
            <a:r>
              <a:rPr lang="en-US" dirty="0" smtClean="0">
                <a:latin typeface="Optima" charset="0"/>
              </a:rPr>
              <a:t>only</a:t>
            </a:r>
            <a:endParaRPr lang="en-US" dirty="0">
              <a:latin typeface="Optim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77800"/>
            <a:ext cx="8229600" cy="876300"/>
          </a:xfrm>
        </p:spPr>
        <p:txBody>
          <a:bodyPr/>
          <a:lstStyle/>
          <a:p>
            <a:pPr eaLnBrk="1" hangingPunct="1"/>
            <a:r>
              <a:rPr lang="en-US" sz="3800" smtClean="0">
                <a:solidFill>
                  <a:srgbClr val="990000"/>
                </a:solidFill>
                <a:latin typeface="Optima" charset="0"/>
              </a:rPr>
              <a:t>Key Findings -- Implementation</a:t>
            </a:r>
          </a:p>
        </p:txBody>
      </p:sp>
      <p:sp>
        <p:nvSpPr>
          <p:cNvPr id="52226" name="Content Placeholder 5"/>
          <p:cNvSpPr>
            <a:spLocks noGrp="1"/>
          </p:cNvSpPr>
          <p:nvPr>
            <p:ph idx="1"/>
          </p:nvPr>
        </p:nvSpPr>
        <p:spPr>
          <a:xfrm>
            <a:off x="511175" y="1520826"/>
            <a:ext cx="7908925" cy="490768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r>
              <a:rPr lang="en-US" sz="2000" b="1" dirty="0" smtClean="0">
                <a:latin typeface="Optima" charset="0"/>
              </a:rPr>
              <a:t>Funding</a:t>
            </a:r>
            <a:endParaRPr lang="en-US" sz="2000" dirty="0" smtClean="0">
              <a:latin typeface="Optima" charset="0"/>
            </a:endParaRPr>
          </a:p>
          <a:p>
            <a:pPr marL="346075" indent="-346075">
              <a:spcBef>
                <a:spcPct val="25000"/>
              </a:spcBef>
              <a:spcAft>
                <a:spcPct val="0"/>
              </a:spcAft>
            </a:pPr>
            <a:r>
              <a:rPr lang="en-US" sz="2000" dirty="0" smtClean="0">
                <a:latin typeface="Optima" charset="0"/>
              </a:rPr>
              <a:t>Member states still provide bulk of project funding</a:t>
            </a:r>
          </a:p>
          <a:p>
            <a:pPr marL="346075" indent="-346075">
              <a:spcBef>
                <a:spcPct val="25000"/>
              </a:spcBef>
              <a:spcAft>
                <a:spcPct val="0"/>
              </a:spcAft>
            </a:pPr>
            <a:r>
              <a:rPr lang="en-US" sz="2000" dirty="0" smtClean="0">
                <a:latin typeface="Optima" charset="0"/>
              </a:rPr>
              <a:t>Original and new member states have different funding    opportunities</a:t>
            </a:r>
          </a:p>
          <a:p>
            <a:pPr marL="346075" indent="-346075">
              <a:spcBef>
                <a:spcPct val="25000"/>
              </a:spcBef>
              <a:spcAft>
                <a:spcPct val="0"/>
              </a:spcAft>
            </a:pPr>
            <a:r>
              <a:rPr lang="en-US" sz="2000" dirty="0" smtClean="0">
                <a:latin typeface="Optima" charset="0"/>
              </a:rPr>
              <a:t>Multi-year funding helps immensely</a:t>
            </a:r>
          </a:p>
          <a:p>
            <a:pPr marL="346075" indent="-346075">
              <a:spcBef>
                <a:spcPct val="25000"/>
              </a:spcBef>
              <a:spcAft>
                <a:spcPct val="0"/>
              </a:spcAft>
            </a:pPr>
            <a:r>
              <a:rPr lang="en-US" sz="2000" dirty="0" smtClean="0">
                <a:latin typeface="Optima" charset="0"/>
              </a:rPr>
              <a:t>The European Investment Bank (EIB) provides multiple options for large projects </a:t>
            </a:r>
          </a:p>
          <a:p>
            <a:pPr marL="346075" indent="-346075">
              <a:spcBef>
                <a:spcPct val="25000"/>
              </a:spcBef>
              <a:spcAft>
                <a:spcPct val="0"/>
              </a:spcAft>
              <a:buNone/>
            </a:pPr>
            <a:endParaRPr lang="en-US" sz="2000" dirty="0" smtClean="0">
              <a:latin typeface="Optima" charset="0"/>
            </a:endParaRPr>
          </a:p>
          <a:p>
            <a:pPr marL="0" indent="0">
              <a:spcBef>
                <a:spcPct val="25000"/>
              </a:spcBef>
              <a:spcAft>
                <a:spcPct val="0"/>
              </a:spcAft>
              <a:buFont typeface="Wingdings" charset="2"/>
              <a:buNone/>
            </a:pPr>
            <a:r>
              <a:rPr lang="en-US" sz="2000" b="1" dirty="0" smtClean="0">
                <a:latin typeface="Optima" charset="0"/>
              </a:rPr>
              <a:t>Alignment</a:t>
            </a:r>
            <a:endParaRPr lang="en-US" sz="2000" dirty="0" smtClean="0">
              <a:latin typeface="Optima" charset="0"/>
            </a:endParaRPr>
          </a:p>
          <a:p>
            <a:pPr marL="346075" indent="-346075">
              <a:spcBef>
                <a:spcPct val="25000"/>
              </a:spcBef>
              <a:spcAft>
                <a:spcPct val="0"/>
              </a:spcAft>
            </a:pPr>
            <a:r>
              <a:rPr lang="en-US" sz="2000" dirty="0" smtClean="0">
                <a:latin typeface="Optima" charset="0"/>
              </a:rPr>
              <a:t>Original and new member states have different objectives </a:t>
            </a:r>
          </a:p>
          <a:p>
            <a:pPr marL="346075" indent="-346075">
              <a:spcBef>
                <a:spcPct val="25000"/>
              </a:spcBef>
              <a:spcAft>
                <a:spcPct val="0"/>
              </a:spcAft>
            </a:pPr>
            <a:r>
              <a:rPr lang="en-US" sz="2000" dirty="0" smtClean="0">
                <a:latin typeface="Optima" charset="0"/>
              </a:rPr>
              <a:t>There is no harmonized tolling policy</a:t>
            </a:r>
          </a:p>
          <a:p>
            <a:pPr marL="346075" indent="-346075">
              <a:spcBef>
                <a:spcPct val="25000"/>
              </a:spcBef>
              <a:spcAft>
                <a:spcPct val="0"/>
              </a:spcAft>
            </a:pPr>
            <a:r>
              <a:rPr lang="en-US" sz="2000" dirty="0" smtClean="0">
                <a:latin typeface="Optima" charset="0"/>
              </a:rPr>
              <a:t>EU project coordinators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235526"/>
            <a:ext cx="8229600" cy="878609"/>
          </a:xfrm>
        </p:spPr>
        <p:txBody>
          <a:bodyPr/>
          <a:lstStyle/>
          <a:p>
            <a:pPr eaLnBrk="1" hangingPunct="1"/>
            <a:r>
              <a:rPr lang="en-US" sz="3800" dirty="0" smtClean="0">
                <a:solidFill>
                  <a:srgbClr val="990000"/>
                </a:solidFill>
                <a:latin typeface="Optima" charset="0"/>
              </a:rPr>
              <a:t>Key Findings -- Implementation</a:t>
            </a:r>
          </a:p>
        </p:txBody>
      </p:sp>
      <p:pic>
        <p:nvPicPr>
          <p:cNvPr id="542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1398588"/>
            <a:ext cx="8623300" cy="495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32509"/>
            <a:ext cx="8229600" cy="905164"/>
          </a:xfrm>
        </p:spPr>
        <p:txBody>
          <a:bodyPr/>
          <a:lstStyle/>
          <a:p>
            <a:pPr eaLnBrk="1" hangingPunct="1"/>
            <a:r>
              <a:rPr lang="en-US" sz="3800" dirty="0" smtClean="0">
                <a:solidFill>
                  <a:srgbClr val="990000"/>
                </a:solidFill>
                <a:latin typeface="Optima" charset="0"/>
              </a:rPr>
              <a:t>Key Findings -- Operations</a:t>
            </a:r>
          </a:p>
        </p:txBody>
      </p:sp>
      <p:sp>
        <p:nvSpPr>
          <p:cNvPr id="56322" name="Content Placeholder 5"/>
          <p:cNvSpPr>
            <a:spLocks noGrp="1"/>
          </p:cNvSpPr>
          <p:nvPr>
            <p:ph idx="1"/>
          </p:nvPr>
        </p:nvSpPr>
        <p:spPr>
          <a:xfrm>
            <a:off x="692727" y="1970377"/>
            <a:ext cx="7897091" cy="405606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Font typeface="Wingdings" charset="2"/>
              <a:buNone/>
            </a:pPr>
            <a:r>
              <a:rPr lang="en-US" sz="2000" b="1" dirty="0" smtClean="0">
                <a:latin typeface="Optima" charset="0"/>
              </a:rPr>
              <a:t>Need for greater harmonization of technology and operations to ensure success of a EU vision</a:t>
            </a:r>
          </a:p>
          <a:p>
            <a:pPr algn="ctr">
              <a:lnSpc>
                <a:spcPct val="100000"/>
              </a:lnSpc>
              <a:buFont typeface="Wingdings" charset="2"/>
              <a:buNone/>
            </a:pPr>
            <a:r>
              <a:rPr lang="en-US" sz="2000" b="1" dirty="0" smtClean="0">
                <a:latin typeface="Optima" charset="0"/>
              </a:rPr>
              <a:t> </a:t>
            </a:r>
            <a:endParaRPr lang="en-US" sz="2000" dirty="0" smtClean="0">
              <a:latin typeface="Optima" charset="0"/>
            </a:endParaRPr>
          </a:p>
          <a:p>
            <a:r>
              <a:rPr lang="en-US" sz="2000" b="1" dirty="0" smtClean="0">
                <a:latin typeface="Optima" charset="0"/>
              </a:rPr>
              <a:t>Roadway</a:t>
            </a:r>
            <a:r>
              <a:rPr lang="en-US" sz="2000" dirty="0" smtClean="0">
                <a:latin typeface="Optima" charset="0"/>
              </a:rPr>
              <a:t>  </a:t>
            </a:r>
          </a:p>
          <a:p>
            <a:pPr>
              <a:buFont typeface="Wingdings" charset="2"/>
              <a:buNone/>
            </a:pPr>
            <a:r>
              <a:rPr lang="en-US" sz="2000" dirty="0" smtClean="0">
                <a:latin typeface="Optima" charset="0"/>
              </a:rPr>
              <a:t> 	Alignment of tolling levels / application (trucks - cars)</a:t>
            </a:r>
          </a:p>
          <a:p>
            <a:pPr>
              <a:buFont typeface="Wingdings" charset="2"/>
              <a:buNone/>
            </a:pPr>
            <a:r>
              <a:rPr lang="en-US" sz="2000" dirty="0" smtClean="0">
                <a:latin typeface="Optima" charset="0"/>
              </a:rPr>
              <a:t>	Harmonization of tolling technology</a:t>
            </a:r>
          </a:p>
          <a:p>
            <a:pPr>
              <a:buFont typeface="Wingdings" charset="2"/>
              <a:buNone/>
            </a:pPr>
            <a:endParaRPr lang="en-US" sz="2000" dirty="0" smtClean="0">
              <a:latin typeface="Optima" charset="0"/>
            </a:endParaRPr>
          </a:p>
          <a:p>
            <a:pPr>
              <a:buFont typeface="Wingdings" charset="2"/>
              <a:buNone/>
            </a:pPr>
            <a:endParaRPr lang="en-US" sz="2000" dirty="0" smtClean="0">
              <a:latin typeface="Optima" charset="0"/>
            </a:endParaRPr>
          </a:p>
          <a:p>
            <a:r>
              <a:rPr lang="en-US" sz="2000" b="1" dirty="0" smtClean="0">
                <a:latin typeface="Optima" charset="0"/>
              </a:rPr>
              <a:t>Rail</a:t>
            </a:r>
            <a:endParaRPr lang="en-US" sz="2000" dirty="0" smtClean="0">
              <a:latin typeface="Optima" charset="0"/>
            </a:endParaRPr>
          </a:p>
          <a:p>
            <a:pPr>
              <a:buFont typeface="Wingdings" charset="2"/>
              <a:buNone/>
            </a:pPr>
            <a:r>
              <a:rPr lang="en-US" sz="2000" dirty="0" smtClean="0">
                <a:latin typeface="Optima" charset="0"/>
              </a:rPr>
              <a:t>	Harmonization of signalization and electrification</a:t>
            </a:r>
          </a:p>
          <a:p>
            <a:pPr>
              <a:buFont typeface="Wingdings" charset="2"/>
              <a:buNone/>
            </a:pPr>
            <a:r>
              <a:rPr lang="en-US" sz="2000" dirty="0" smtClean="0">
                <a:latin typeface="Optima" charset="0"/>
              </a:rPr>
              <a:t>	One-stop shopping for freight rail movement</a:t>
            </a:r>
          </a:p>
          <a:p>
            <a:pPr>
              <a:buFont typeface="Wingdings" charset="2"/>
              <a:buNone/>
            </a:pPr>
            <a:endParaRPr lang="en-US" sz="2000" dirty="0" smtClean="0">
              <a:latin typeface="Optima" charset="0"/>
            </a:endParaRPr>
          </a:p>
          <a:p>
            <a:pPr>
              <a:buFont typeface="Wingdings" charset="2"/>
              <a:buNone/>
            </a:pPr>
            <a:r>
              <a:rPr lang="en-US" sz="2000" dirty="0" smtClean="0">
                <a:latin typeface="Optima" charset="0"/>
              </a:rPr>
              <a:t> 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9413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990000"/>
                </a:solidFill>
              </a:rPr>
              <a:t>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6627" y="1322171"/>
            <a:ext cx="8068962" cy="450080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Identify: </a:t>
            </a:r>
          </a:p>
          <a:p>
            <a:pPr marL="234950" indent="-234950">
              <a:spcBef>
                <a:spcPts val="600"/>
              </a:spcBef>
            </a:pPr>
            <a:r>
              <a:rPr lang="en-US" sz="2400" dirty="0" smtClean="0"/>
              <a:t>The institutional, organizational and administrative structure of freight corridor programs</a:t>
            </a:r>
          </a:p>
          <a:p>
            <a:pPr marL="234950" indent="-234950">
              <a:spcBef>
                <a:spcPts val="600"/>
              </a:spcBef>
            </a:pPr>
            <a:r>
              <a:rPr lang="en-US" sz="2400" dirty="0" smtClean="0"/>
              <a:t>How freight corridors selected and prioritize</a:t>
            </a:r>
          </a:p>
          <a:p>
            <a:pPr marL="234950" indent="-234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/>
              <a:t>How improvements and operations are financed and managed</a:t>
            </a:r>
          </a:p>
          <a:p>
            <a:pPr marL="234950" indent="-234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/>
              <a:t>How performance standards are developed </a:t>
            </a:r>
          </a:p>
          <a:p>
            <a:pPr marL="234950" indent="-234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/>
              <a:t>International collaboration on freight corridor issues</a:t>
            </a:r>
          </a:p>
          <a:p>
            <a:pPr marL="234950" indent="-234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/>
              <a:t>Role of private sector stakeholders in the definition, development and implementation of freight corridors.</a:t>
            </a:r>
          </a:p>
          <a:p>
            <a:pPr>
              <a:buNone/>
            </a:pPr>
            <a:endParaRPr lang="es-MX" sz="2400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79B929-07B8-45E7-9A2F-05BEFD9312EF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5800" y="4876800"/>
            <a:ext cx="79248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u="sng" dirty="0">
                <a:solidFill>
                  <a:srgbClr val="FFFF00"/>
                </a:solidFill>
              </a:rPr>
              <a:t>Equipment and Operations </a:t>
            </a:r>
            <a:r>
              <a:rPr lang="en-US" sz="3200" dirty="0">
                <a:solidFill>
                  <a:srgbClr val="FFFF00"/>
                </a:solidFill>
              </a:rPr>
              <a:t>– </a:t>
            </a:r>
            <a:r>
              <a:rPr lang="en-US" sz="3200" b="1" dirty="0">
                <a:solidFill>
                  <a:srgbClr val="FFFF00"/>
                </a:solidFill>
              </a:rPr>
              <a:t>ICE/PTC, electrified rail, Self-propelled barges, tolling, not very many pickups!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540327" y="249382"/>
            <a:ext cx="8132618" cy="914400"/>
          </a:xfr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en-US" sz="3800" dirty="0">
                <a:solidFill>
                  <a:srgbClr val="990000"/>
                </a:solidFill>
                <a:latin typeface="Optima" charset="0"/>
              </a:rPr>
              <a:t>Conclusions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360219" y="1160607"/>
            <a:ext cx="8118764" cy="5441950"/>
          </a:xfrm>
        </p:spPr>
        <p:txBody>
          <a:bodyPr>
            <a:normAutofit fontScale="92500"/>
          </a:bodyPr>
          <a:lstStyle/>
          <a:p>
            <a:pPr marL="457200" indent="-222250">
              <a:spcBef>
                <a:spcPct val="25000"/>
              </a:spcBef>
              <a:spcAft>
                <a:spcPct val="0"/>
              </a:spcAft>
            </a:pPr>
            <a:r>
              <a:rPr lang="en-US" sz="2600" dirty="0" smtClean="0">
                <a:latin typeface="Optima" charset="0"/>
              </a:rPr>
              <a:t>Importance of a constant unifying vision linking transportation and the economy</a:t>
            </a:r>
          </a:p>
          <a:p>
            <a:pPr marL="457200" indent="-222250">
              <a:spcBef>
                <a:spcPct val="25000"/>
              </a:spcBef>
              <a:spcAft>
                <a:spcPct val="0"/>
              </a:spcAft>
            </a:pPr>
            <a:r>
              <a:rPr lang="en-US" sz="2600" dirty="0" smtClean="0">
                <a:latin typeface="Optima" charset="0"/>
              </a:rPr>
              <a:t>Evolution from exclusively national / local to multi-jurisdictional / international understanding </a:t>
            </a:r>
          </a:p>
          <a:p>
            <a:pPr marL="457200" indent="-222250">
              <a:spcBef>
                <a:spcPct val="25000"/>
              </a:spcBef>
              <a:spcAft>
                <a:spcPct val="0"/>
              </a:spcAft>
            </a:pPr>
            <a:r>
              <a:rPr lang="en-US" sz="2600" dirty="0" smtClean="0">
                <a:latin typeface="Optima" charset="0"/>
              </a:rPr>
              <a:t>Policy alignment is critical - all pulling in same direction </a:t>
            </a:r>
          </a:p>
          <a:p>
            <a:pPr marL="457200" indent="-222250">
              <a:spcBef>
                <a:spcPct val="25000"/>
              </a:spcBef>
              <a:spcAft>
                <a:spcPct val="0"/>
              </a:spcAft>
            </a:pPr>
            <a:r>
              <a:rPr lang="en-US" sz="2600" dirty="0" smtClean="0">
                <a:latin typeface="Optima" charset="0"/>
              </a:rPr>
              <a:t>Aligning National and EU interests / priorities and balancing the funding accordingly </a:t>
            </a:r>
          </a:p>
          <a:p>
            <a:pPr marL="457200" indent="-222250">
              <a:spcBef>
                <a:spcPct val="25000"/>
              </a:spcBef>
              <a:spcAft>
                <a:spcPct val="0"/>
              </a:spcAft>
            </a:pPr>
            <a:r>
              <a:rPr lang="en-US" sz="2600" dirty="0" smtClean="0">
                <a:latin typeface="Optima" charset="0"/>
              </a:rPr>
              <a:t>Challenges of harmonizing transportation across borders</a:t>
            </a:r>
          </a:p>
          <a:p>
            <a:pPr marL="457200" indent="-222250">
              <a:spcBef>
                <a:spcPct val="25000"/>
              </a:spcBef>
              <a:spcAft>
                <a:spcPct val="0"/>
              </a:spcAft>
            </a:pPr>
            <a:r>
              <a:rPr lang="en-US" sz="2600" dirty="0" smtClean="0">
                <a:latin typeface="Optima" charset="0"/>
              </a:rPr>
              <a:t>Value of fact-based analysis of transportation network</a:t>
            </a:r>
          </a:p>
          <a:p>
            <a:pPr marL="457200" indent="-222250">
              <a:spcBef>
                <a:spcPct val="25000"/>
              </a:spcBef>
              <a:spcAft>
                <a:spcPct val="0"/>
              </a:spcAft>
            </a:pPr>
            <a:r>
              <a:rPr lang="en-US" sz="2600" dirty="0" smtClean="0">
                <a:latin typeface="Optima" charset="0"/>
              </a:rPr>
              <a:t>Reinforced the value of multiyear, stable funding </a:t>
            </a:r>
          </a:p>
          <a:p>
            <a:pPr marL="457200" indent="-222250">
              <a:spcBef>
                <a:spcPct val="25000"/>
              </a:spcBef>
              <a:spcAft>
                <a:spcPct val="0"/>
              </a:spcAft>
            </a:pPr>
            <a:r>
              <a:rPr lang="en-US" sz="2600" dirty="0" smtClean="0">
                <a:latin typeface="Optima" charset="0"/>
              </a:rPr>
              <a:t>Recognize the value of what the US has accomplished 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ERRYE1\Pictures\2010-09-14 EU freight SCan\EU freight SCan 2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457200" y="3920150"/>
            <a:ext cx="57912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u="sng" dirty="0" smtClean="0">
                <a:solidFill>
                  <a:srgbClr val="FFFF00"/>
                </a:solidFill>
              </a:rPr>
              <a:t>Questions?</a:t>
            </a:r>
          </a:p>
          <a:p>
            <a:pPr algn="ctr"/>
            <a:endParaRPr lang="en-US" sz="4400" u="sng" dirty="0" smtClean="0">
              <a:solidFill>
                <a:srgbClr val="FFFF00"/>
              </a:solidFill>
            </a:endParaRPr>
          </a:p>
          <a:p>
            <a:pPr algn="ctr"/>
            <a:r>
              <a:rPr lang="en-US" sz="1800" b="1" dirty="0" smtClean="0">
                <a:solidFill>
                  <a:srgbClr val="FFFF00"/>
                </a:solidFill>
              </a:rPr>
              <a:t>Renee Sigel – FHWA</a:t>
            </a:r>
          </a:p>
          <a:p>
            <a:pPr algn="ctr"/>
            <a:r>
              <a:rPr lang="en-US" sz="1800" b="1" dirty="0" smtClean="0">
                <a:solidFill>
                  <a:srgbClr val="FFFF00"/>
                </a:solidFill>
              </a:rPr>
              <a:t>Eric Madden – Pennsylvania DOT</a:t>
            </a:r>
          </a:p>
          <a:p>
            <a:pPr algn="ctr"/>
            <a:r>
              <a:rPr lang="en-US" sz="1800" b="1" dirty="0" smtClean="0">
                <a:solidFill>
                  <a:srgbClr val="FFFF00"/>
                </a:solidFill>
              </a:rPr>
              <a:t>Ernie Perry – Missouri DOT</a:t>
            </a:r>
          </a:p>
          <a:p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838200" y="457200"/>
            <a:ext cx="5486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International Freight Scan: Aug 27-Sept 11, 2010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75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990000"/>
                </a:solidFill>
              </a:rPr>
              <a:t>Participants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1848" y="1445741"/>
            <a:ext cx="8526163" cy="4839130"/>
          </a:xfrm>
        </p:spPr>
        <p:txBody>
          <a:bodyPr>
            <a:normAutofit lnSpcReduction="10000"/>
          </a:bodyPr>
          <a:lstStyle/>
          <a:p>
            <a:pPr marL="4587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b="1" dirty="0" smtClean="0"/>
              <a:t>Anthony T. Furst</a:t>
            </a:r>
            <a:r>
              <a:rPr lang="en-US" sz="2000" dirty="0" smtClean="0"/>
              <a:t>  - Federal Highway Administration </a:t>
            </a:r>
          </a:p>
          <a:p>
            <a:pPr marL="4587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b="1" dirty="0" smtClean="0"/>
              <a:t>Eric G. Madden</a:t>
            </a:r>
            <a:r>
              <a:rPr lang="en-US" sz="2000" dirty="0" smtClean="0"/>
              <a:t>  - Pennsylvania Department of Transportation</a:t>
            </a:r>
          </a:p>
          <a:p>
            <a:pPr marL="4587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b="1" dirty="0" smtClean="0"/>
              <a:t>Eduardo </a:t>
            </a:r>
            <a:r>
              <a:rPr lang="en-US" sz="2000" b="1" dirty="0" err="1" smtClean="0"/>
              <a:t>Asperó</a:t>
            </a:r>
            <a:r>
              <a:rPr lang="en-US" sz="2000" b="1" dirty="0" smtClean="0"/>
              <a:t> - </a:t>
            </a:r>
            <a:r>
              <a:rPr lang="en-US" sz="2000" dirty="0" smtClean="0"/>
              <a:t>Mexico Intermodal Transportation Association </a:t>
            </a:r>
          </a:p>
          <a:p>
            <a:pPr marL="4587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b="1" dirty="0" smtClean="0"/>
              <a:t>Monica M. </a:t>
            </a:r>
            <a:r>
              <a:rPr lang="en-US" sz="2000" b="1" dirty="0" err="1" smtClean="0"/>
              <a:t>Blaney</a:t>
            </a:r>
            <a:r>
              <a:rPr lang="en-US" sz="2000" b="1" dirty="0" smtClean="0"/>
              <a:t> -</a:t>
            </a:r>
            <a:r>
              <a:rPr lang="en-US" sz="2000" dirty="0" smtClean="0"/>
              <a:t> Transport Canada</a:t>
            </a:r>
          </a:p>
          <a:p>
            <a:pPr marL="4587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b="1" dirty="0" smtClean="0"/>
              <a:t>David F. Long -  </a:t>
            </a:r>
            <a:r>
              <a:rPr lang="en-US" sz="2000" dirty="0" smtClean="0"/>
              <a:t>U.S. Department of Commerce </a:t>
            </a:r>
          </a:p>
          <a:p>
            <a:pPr marL="4587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b="1" dirty="0" smtClean="0"/>
              <a:t>Bernardo J. Ortiz - </a:t>
            </a:r>
            <a:r>
              <a:rPr lang="en-US" sz="2000" dirty="0" smtClean="0"/>
              <a:t> Mexico Ministry of Communications and Transport</a:t>
            </a:r>
          </a:p>
          <a:p>
            <a:pPr marL="4587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b="1" dirty="0" smtClean="0"/>
              <a:t>Robert L. Penne -</a:t>
            </a:r>
            <a:r>
              <a:rPr lang="en-US" sz="2000" dirty="0" smtClean="0"/>
              <a:t> AASHTO</a:t>
            </a:r>
          </a:p>
          <a:p>
            <a:pPr marL="4587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b="1" dirty="0" smtClean="0"/>
              <a:t>Ernie B. Perry - </a:t>
            </a:r>
            <a:r>
              <a:rPr lang="en-US" sz="2000" dirty="0" smtClean="0"/>
              <a:t> Missouri Department of Transportation </a:t>
            </a:r>
          </a:p>
          <a:p>
            <a:pPr marL="4587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b="1" dirty="0" smtClean="0"/>
              <a:t>George E. </a:t>
            </a:r>
            <a:r>
              <a:rPr lang="en-US" sz="2000" b="1" dirty="0" err="1" smtClean="0"/>
              <a:t>Schoener</a:t>
            </a:r>
            <a:r>
              <a:rPr lang="en-US" sz="2000" b="1" dirty="0" smtClean="0"/>
              <a:t> -</a:t>
            </a:r>
            <a:r>
              <a:rPr lang="en-US" sz="2000" dirty="0" smtClean="0"/>
              <a:t> I-95 Corridor Coalition </a:t>
            </a:r>
          </a:p>
          <a:p>
            <a:pPr marL="4587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b="1" dirty="0" smtClean="0"/>
              <a:t>B. Renee Sigel - </a:t>
            </a:r>
            <a:r>
              <a:rPr lang="en-US" sz="2000" dirty="0" smtClean="0"/>
              <a:t> Federal Highway Administration</a:t>
            </a:r>
          </a:p>
          <a:p>
            <a:pPr marL="4587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b="1" dirty="0" smtClean="0"/>
              <a:t>Spencer L. Stevens</a:t>
            </a:r>
            <a:r>
              <a:rPr lang="en-US" sz="2000" dirty="0" smtClean="0"/>
              <a:t>  - Federal Highway Administration</a:t>
            </a:r>
          </a:p>
          <a:p>
            <a:pPr marL="458788">
              <a:spcBef>
                <a:spcPts val="600"/>
              </a:spcBef>
            </a:pPr>
            <a:r>
              <a:rPr lang="en-US" sz="2000" b="1" dirty="0" smtClean="0"/>
              <a:t>Kenneth L. Sweeney -</a:t>
            </a:r>
            <a:r>
              <a:rPr lang="en-US" sz="2000" dirty="0" smtClean="0"/>
              <a:t> Maine Department of Transportation </a:t>
            </a:r>
          </a:p>
          <a:p>
            <a:pPr marL="458788">
              <a:spcBef>
                <a:spcPts val="600"/>
              </a:spcBef>
            </a:pPr>
            <a:r>
              <a:rPr lang="en-US" sz="2000" b="1" dirty="0" smtClean="0"/>
              <a:t>Juan C. Villa</a:t>
            </a:r>
            <a:r>
              <a:rPr lang="en-US" sz="2000" dirty="0" smtClean="0"/>
              <a:t>  - Texas Transportation Institute </a:t>
            </a:r>
          </a:p>
          <a:p>
            <a:pPr marL="4587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smtClean="0"/>
          </a:p>
          <a:p>
            <a:pPr marL="109538" indent="-109538">
              <a:buNone/>
            </a:pPr>
            <a:endParaRPr lang="es-MX" sz="2000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79B929-07B8-45E7-9A2F-05BEFD9312EF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8862" b="5554"/>
          <a:stretch>
            <a:fillRect/>
          </a:stretch>
        </p:blipFill>
        <p:spPr bwMode="auto">
          <a:xfrm>
            <a:off x="247135" y="182062"/>
            <a:ext cx="8587948" cy="6354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83059" y="197707"/>
            <a:ext cx="8229600" cy="741407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990000"/>
                </a:solidFill>
              </a:rPr>
              <a:t>Scan Tour Countries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79B929-07B8-45E7-9A2F-05BEFD9312EF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332509" y="2230582"/>
            <a:ext cx="55002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European Union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/>
              <a:t>Brussels,  Belgium </a:t>
            </a:r>
          </a:p>
          <a:p>
            <a:pPr marL="457200" indent="-457200"/>
            <a:endParaRPr lang="en-US" sz="2400" b="1" dirty="0" smtClean="0"/>
          </a:p>
          <a:p>
            <a:pPr marL="457200" indent="-457200"/>
            <a:r>
              <a:rPr lang="en-US" sz="2400" b="1" dirty="0" smtClean="0"/>
              <a:t>New Member Countries</a:t>
            </a:r>
          </a:p>
          <a:p>
            <a:pPr marL="914400" lvl="1" indent="-220663">
              <a:buFont typeface="Arial" pitchFamily="34" charset="0"/>
              <a:buChar char="•"/>
            </a:pPr>
            <a:r>
              <a:rPr lang="en-US" sz="2400" b="1" dirty="0" smtClean="0"/>
              <a:t>Budapest, Hungary</a:t>
            </a:r>
          </a:p>
          <a:p>
            <a:pPr marL="914400" lvl="1" indent="-220663">
              <a:buFont typeface="Arial" pitchFamily="34" charset="0"/>
              <a:buChar char="•"/>
            </a:pPr>
            <a:r>
              <a:rPr lang="en-US" sz="2400" b="1" dirty="0" smtClean="0"/>
              <a:t>Warsaw, Poland</a:t>
            </a:r>
          </a:p>
          <a:p>
            <a:pPr marL="457200" indent="-457200"/>
            <a:endParaRPr lang="en-US" sz="2400" b="1" dirty="0" smtClean="0"/>
          </a:p>
          <a:p>
            <a:pPr marL="457200" indent="-457200"/>
            <a:r>
              <a:rPr lang="en-US" sz="2400" b="1" dirty="0" smtClean="0"/>
              <a:t>Older Member Countries</a:t>
            </a:r>
          </a:p>
          <a:p>
            <a:pPr marL="914400" lvl="1" indent="-220663">
              <a:buFont typeface="Arial" pitchFamily="34" charset="0"/>
              <a:buChar char="•"/>
            </a:pPr>
            <a:r>
              <a:rPr lang="en-US" sz="2400" b="1" dirty="0" smtClean="0"/>
              <a:t>Berlin, Germany</a:t>
            </a:r>
          </a:p>
          <a:p>
            <a:pPr marL="914400" lvl="1" indent="-220663">
              <a:buFont typeface="Arial" pitchFamily="34" charset="0"/>
              <a:buChar char="•"/>
            </a:pPr>
            <a:r>
              <a:rPr lang="en-US" sz="2400" b="1" dirty="0" smtClean="0"/>
              <a:t>Rotterdam, The Netherlands </a:t>
            </a:r>
          </a:p>
          <a:p>
            <a:pPr marL="914400" lvl="1" indent="-220663">
              <a:buFont typeface="Arial" pitchFamily="34" charset="0"/>
              <a:buChar char="•"/>
            </a:pPr>
            <a:r>
              <a:rPr lang="en-US" sz="2400" b="1" dirty="0" smtClean="0"/>
              <a:t>Vienna, Austria</a:t>
            </a:r>
            <a:endParaRPr lang="en-US" sz="2400" b="1" dirty="0"/>
          </a:p>
        </p:txBody>
      </p:sp>
      <p:sp>
        <p:nvSpPr>
          <p:cNvPr id="13" name="Oval 12"/>
          <p:cNvSpPr/>
          <p:nvPr/>
        </p:nvSpPr>
        <p:spPr>
          <a:xfrm>
            <a:off x="3771385" y="2800608"/>
            <a:ext cx="142875" cy="1524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213522" y="2758390"/>
            <a:ext cx="142875" cy="1524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32406" y="3841718"/>
            <a:ext cx="142875" cy="1524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512011" y="2631989"/>
            <a:ext cx="107288" cy="123568"/>
          </a:xfrm>
          <a:prstGeom prst="ellipse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6314303" y="3970732"/>
            <a:ext cx="149544" cy="144068"/>
          </a:xfrm>
          <a:prstGeom prst="ellipse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690402" y="3170006"/>
            <a:ext cx="142875" cy="152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354D5-0BF1-494D-9ACD-78D1272E19A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81912" y="1817130"/>
          <a:ext cx="8192532" cy="3530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133"/>
                <a:gridCol w="2048133"/>
                <a:gridCol w="2048133"/>
                <a:gridCol w="2048133"/>
              </a:tblGrid>
              <a:tr h="5043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China</a:t>
                      </a:r>
                      <a:endParaRPr lang="en-US" dirty="0"/>
                    </a:p>
                  </a:txBody>
                  <a:tcPr/>
                </a:tc>
              </a:tr>
              <a:tr h="50438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Area (sq km)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9.9 million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4.3 million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9.6 million</a:t>
                      </a:r>
                      <a:endParaRPr lang="en-US" b="1" dirty="0"/>
                    </a:p>
                  </a:txBody>
                  <a:tcPr/>
                </a:tc>
              </a:tr>
              <a:tr h="50438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Population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300</a:t>
                      </a:r>
                      <a:r>
                        <a:rPr lang="en-US" b="1" baseline="0" dirty="0" smtClean="0"/>
                        <a:t> million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492</a:t>
                      </a:r>
                      <a:r>
                        <a:rPr lang="en-US" b="1" baseline="0" dirty="0" smtClean="0"/>
                        <a:t> million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1,330 billion </a:t>
                      </a:r>
                      <a:endParaRPr lang="en-US" b="1" dirty="0"/>
                    </a:p>
                  </a:txBody>
                  <a:tcPr/>
                </a:tc>
              </a:tr>
              <a:tr h="50438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Pop. Growth Rate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0.97%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0.098 %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0.494%</a:t>
                      </a:r>
                      <a:endParaRPr lang="en-US" b="1" dirty="0"/>
                    </a:p>
                  </a:txBody>
                  <a:tcPr/>
                </a:tc>
              </a:tr>
              <a:tr h="50438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GDP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$14.1</a:t>
                      </a:r>
                      <a:r>
                        <a:rPr lang="en-US" b="1" baseline="0" dirty="0" smtClean="0"/>
                        <a:t> Trillion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$14.4 Trillion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$4.985 trillion</a:t>
                      </a:r>
                      <a:endParaRPr lang="en-US" b="1" dirty="0"/>
                    </a:p>
                  </a:txBody>
                  <a:tcPr/>
                </a:tc>
              </a:tr>
              <a:tr h="50438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GDP growth rate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-2.6%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-4%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9.1%</a:t>
                      </a:r>
                    </a:p>
                  </a:txBody>
                  <a:tcPr/>
                </a:tc>
              </a:tr>
              <a:tr h="50438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GDP/Per</a:t>
                      </a:r>
                      <a:r>
                        <a:rPr lang="en-US" b="1" baseline="0" dirty="0" smtClean="0"/>
                        <a:t> Person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$46,000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$31,900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$6,700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Percent Modal Share for Freight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354D5-0BF1-494D-9ACD-78D1272E19A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45492" y="1717593"/>
          <a:ext cx="3719384" cy="3917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805"/>
                <a:gridCol w="1075038"/>
                <a:gridCol w="988541"/>
              </a:tblGrid>
              <a:tr h="4896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EU</a:t>
                      </a:r>
                      <a:endParaRPr lang="en-US" dirty="0"/>
                    </a:p>
                  </a:txBody>
                  <a:tcPr/>
                </a:tc>
              </a:tr>
              <a:tr h="48963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Rail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34%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10%</a:t>
                      </a:r>
                      <a:endParaRPr lang="en-US" b="1" dirty="0"/>
                    </a:p>
                  </a:txBody>
                  <a:tcPr/>
                </a:tc>
              </a:tr>
              <a:tr h="48963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Road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37%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44%</a:t>
                      </a:r>
                      <a:endParaRPr lang="en-US" b="1" dirty="0"/>
                    </a:p>
                  </a:txBody>
                  <a:tcPr/>
                </a:tc>
              </a:tr>
              <a:tr h="48963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Pipelines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17%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3%</a:t>
                      </a:r>
                      <a:endParaRPr lang="en-US" b="1" dirty="0"/>
                    </a:p>
                  </a:txBody>
                  <a:tcPr/>
                </a:tc>
              </a:tr>
              <a:tr h="48963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Waterways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</a:tr>
              <a:tr h="489636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     Inland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3%</a:t>
                      </a:r>
                      <a:endParaRPr lang="en-US" b="1" dirty="0"/>
                    </a:p>
                  </a:txBody>
                  <a:tcPr/>
                </a:tc>
              </a:tr>
              <a:tr h="48963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Sea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39%</a:t>
                      </a:r>
                      <a:endParaRPr lang="en-US" b="1" dirty="0"/>
                    </a:p>
                  </a:txBody>
                  <a:tcPr/>
                </a:tc>
              </a:tr>
              <a:tr h="48963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Other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1%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4335" y="5857102"/>
            <a:ext cx="767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EU – based on tonne-kilometre</a:t>
            </a:r>
          </a:p>
          <a:p>
            <a:pPr algn="ctr"/>
            <a:r>
              <a:rPr lang="en-US" sz="1200" dirty="0" smtClean="0"/>
              <a:t>US – based on Ton/miles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990000"/>
                </a:solidFill>
                <a:latin typeface="Optima" charset="0"/>
              </a:rPr>
              <a:t>Key Findings -- Categories</a:t>
            </a:r>
          </a:p>
        </p:txBody>
      </p:sp>
      <p:sp>
        <p:nvSpPr>
          <p:cNvPr id="37890" name="Content Placeholder 5"/>
          <p:cNvSpPr>
            <a:spLocks noGrp="1"/>
          </p:cNvSpPr>
          <p:nvPr>
            <p:ph idx="1"/>
          </p:nvPr>
        </p:nvSpPr>
        <p:spPr>
          <a:xfrm>
            <a:off x="673100" y="1250950"/>
            <a:ext cx="8013700" cy="4868863"/>
          </a:xfrm>
        </p:spPr>
        <p:txBody>
          <a:bodyPr>
            <a:normAutofit lnSpcReduction="10000"/>
          </a:bodyPr>
          <a:lstStyle/>
          <a:p>
            <a:pPr marL="0" indent="3175">
              <a:spcBef>
                <a:spcPts val="600"/>
              </a:spcBef>
              <a:spcAft>
                <a:spcPts val="1200"/>
              </a:spcAft>
              <a:buFont typeface="Wingdings" charset="2"/>
              <a:buNone/>
            </a:pPr>
            <a:r>
              <a:rPr lang="en-US" sz="2600" b="1" u="sng" smtClean="0">
                <a:latin typeface="Optima" charset="0"/>
              </a:rPr>
              <a:t>Policies</a:t>
            </a:r>
            <a:r>
              <a:rPr lang="en-US" sz="2600" smtClean="0">
                <a:latin typeface="Optima" charset="0"/>
              </a:rPr>
              <a:t>: Policy issues as they relate to freight corridor programs.</a:t>
            </a:r>
          </a:p>
          <a:p>
            <a:pPr marL="0" indent="3175">
              <a:spcBef>
                <a:spcPts val="600"/>
              </a:spcBef>
              <a:spcAft>
                <a:spcPts val="1200"/>
              </a:spcAft>
              <a:buFont typeface="Wingdings" charset="2"/>
              <a:buNone/>
            </a:pPr>
            <a:r>
              <a:rPr lang="en-US" sz="2600" b="1" u="sng" smtClean="0">
                <a:latin typeface="Optima" charset="0"/>
              </a:rPr>
              <a:t>Planning Process</a:t>
            </a:r>
            <a:r>
              <a:rPr lang="en-US" sz="2600" b="1" smtClean="0">
                <a:latin typeface="Optima" charset="0"/>
              </a:rPr>
              <a:t>:</a:t>
            </a:r>
            <a:r>
              <a:rPr lang="en-US" sz="2600" smtClean="0">
                <a:latin typeface="Optima" charset="0"/>
              </a:rPr>
              <a:t>  EU Corridor selection &amp; prioritization, and its integration into national programs.</a:t>
            </a:r>
          </a:p>
          <a:p>
            <a:pPr marL="0" indent="3175">
              <a:spcBef>
                <a:spcPts val="600"/>
              </a:spcBef>
              <a:spcAft>
                <a:spcPts val="1200"/>
              </a:spcAft>
              <a:buFont typeface="Wingdings" charset="2"/>
              <a:buNone/>
            </a:pPr>
            <a:r>
              <a:rPr lang="en-US" sz="2600" b="1" u="sng" smtClean="0">
                <a:latin typeface="Optima" charset="0"/>
              </a:rPr>
              <a:t>Sustainability</a:t>
            </a:r>
            <a:r>
              <a:rPr lang="en-US" sz="2600" b="1" smtClean="0">
                <a:latin typeface="Optima" charset="0"/>
              </a:rPr>
              <a:t>:</a:t>
            </a:r>
            <a:r>
              <a:rPr lang="en-US" sz="2600" smtClean="0">
                <a:latin typeface="Optima" charset="0"/>
              </a:rPr>
              <a:t> The role environmental issues play in freight corridor development and implementation. </a:t>
            </a:r>
          </a:p>
          <a:p>
            <a:pPr marL="0" indent="3175">
              <a:spcBef>
                <a:spcPts val="600"/>
              </a:spcBef>
              <a:spcAft>
                <a:spcPts val="1200"/>
              </a:spcAft>
              <a:buFont typeface="Wingdings" charset="2"/>
              <a:buNone/>
            </a:pPr>
            <a:r>
              <a:rPr lang="en-US" sz="2600" b="1" u="sng" smtClean="0">
                <a:latin typeface="Optima" charset="0"/>
              </a:rPr>
              <a:t>Implementation</a:t>
            </a:r>
            <a:r>
              <a:rPr lang="en-US" sz="2600" b="1" smtClean="0">
                <a:latin typeface="Optima" charset="0"/>
              </a:rPr>
              <a:t>:</a:t>
            </a:r>
            <a:r>
              <a:rPr lang="en-US" sz="2600" smtClean="0">
                <a:latin typeface="Optima" charset="0"/>
              </a:rPr>
              <a:t>  The national / EU alignment and funding issues impacting corridor implementation.</a:t>
            </a:r>
          </a:p>
          <a:p>
            <a:pPr marL="0" indent="3175">
              <a:spcBef>
                <a:spcPts val="600"/>
              </a:spcBef>
              <a:spcAft>
                <a:spcPts val="1200"/>
              </a:spcAft>
              <a:buFont typeface="Wingdings" charset="2"/>
              <a:buNone/>
            </a:pPr>
            <a:r>
              <a:rPr lang="en-US" sz="2600" b="1" u="sng" smtClean="0">
                <a:latin typeface="Optima" charset="0"/>
              </a:rPr>
              <a:t>Operations:</a:t>
            </a:r>
            <a:r>
              <a:rPr lang="en-US" sz="2600" smtClean="0">
                <a:latin typeface="Optima" charset="0"/>
              </a:rPr>
              <a:t>  Freight corridor operation issues.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0"/>
            <a:ext cx="8229600" cy="1028700"/>
          </a:xfrm>
        </p:spPr>
        <p:txBody>
          <a:bodyPr/>
          <a:lstStyle/>
          <a:p>
            <a:pPr eaLnBrk="1" hangingPunct="1"/>
            <a:r>
              <a:rPr lang="en-US" sz="3800" smtClean="0">
                <a:solidFill>
                  <a:srgbClr val="990000"/>
                </a:solidFill>
                <a:latin typeface="Optima" charset="0"/>
              </a:rPr>
              <a:t>Key Findings - Policy</a:t>
            </a:r>
          </a:p>
        </p:txBody>
      </p:sp>
      <p:sp>
        <p:nvSpPr>
          <p:cNvPr id="39938" name="Content Placeholder 5"/>
          <p:cNvSpPr>
            <a:spLocks noGrp="1"/>
          </p:cNvSpPr>
          <p:nvPr>
            <p:ph idx="1"/>
          </p:nvPr>
        </p:nvSpPr>
        <p:spPr>
          <a:xfrm>
            <a:off x="939114" y="1087395"/>
            <a:ext cx="7364627" cy="5038768"/>
          </a:xfrm>
        </p:spPr>
        <p:txBody>
          <a:bodyPr>
            <a:normAutofit/>
          </a:bodyPr>
          <a:lstStyle/>
          <a:p>
            <a:pPr marL="400050" lvl="1" indent="3175">
              <a:spcBef>
                <a:spcPts val="600"/>
              </a:spcBef>
              <a:spcAft>
                <a:spcPts val="1200"/>
              </a:spcAft>
              <a:buFont typeface="Wingdings" charset="2"/>
              <a:buNone/>
            </a:pPr>
            <a:endParaRPr lang="en-US" sz="2400" dirty="0" smtClean="0">
              <a:latin typeface="Optima" charset="0"/>
            </a:endParaRPr>
          </a:p>
          <a:p>
            <a:r>
              <a:rPr lang="en-US" b="1" dirty="0" smtClean="0">
                <a:latin typeface="Optima" charset="0"/>
              </a:rPr>
              <a:t>The EU has a unifying vision</a:t>
            </a:r>
            <a:r>
              <a:rPr lang="en-US" dirty="0" smtClean="0">
                <a:latin typeface="Optima" charset="0"/>
              </a:rPr>
              <a:t>:</a:t>
            </a:r>
          </a:p>
          <a:p>
            <a:pPr marL="400050" lvl="1" indent="3175">
              <a:spcAft>
                <a:spcPct val="30000"/>
              </a:spcAft>
            </a:pPr>
            <a:r>
              <a:rPr lang="en-US" sz="2400" dirty="0" smtClean="0">
                <a:latin typeface="Optima" charset="0"/>
              </a:rPr>
              <a:t>  </a:t>
            </a:r>
            <a:r>
              <a:rPr lang="en-US" sz="2200" dirty="0" smtClean="0">
                <a:latin typeface="Optima" charset="0"/>
              </a:rPr>
              <a:t>Connectivity/Access - Corridors/Axes</a:t>
            </a:r>
          </a:p>
          <a:p>
            <a:pPr marL="400050" lvl="1" indent="3175">
              <a:spcAft>
                <a:spcPct val="30000"/>
              </a:spcAft>
            </a:pPr>
            <a:r>
              <a:rPr lang="en-US" sz="2200" dirty="0" smtClean="0">
                <a:latin typeface="Optima" charset="0"/>
              </a:rPr>
              <a:t>  Economic Development/Commerce</a:t>
            </a:r>
          </a:p>
          <a:p>
            <a:pPr marL="284163" indent="-284163"/>
            <a:r>
              <a:rPr lang="en-US" b="1" dirty="0" smtClean="0">
                <a:latin typeface="Optima" charset="0"/>
              </a:rPr>
              <a:t>Connected to societal goals</a:t>
            </a:r>
            <a:r>
              <a:rPr lang="en-US" dirty="0" smtClean="0">
                <a:latin typeface="Optima" charset="0"/>
              </a:rPr>
              <a:t> </a:t>
            </a:r>
          </a:p>
          <a:p>
            <a:pPr marL="284163" indent="-284163"/>
            <a:r>
              <a:rPr lang="en-US" b="1" dirty="0" smtClean="0">
                <a:latin typeface="Optima" charset="0"/>
              </a:rPr>
              <a:t>Member states fully support </a:t>
            </a:r>
          </a:p>
          <a:p>
            <a:pPr marL="284163" indent="-284163"/>
            <a:r>
              <a:rPr lang="en-US" b="1" dirty="0" smtClean="0">
                <a:latin typeface="Optima" charset="0"/>
              </a:rPr>
              <a:t>Provides stable policy and funding</a:t>
            </a:r>
          </a:p>
          <a:p>
            <a:pPr marL="284163" indent="-284163"/>
            <a:r>
              <a:rPr lang="en-US" b="1" dirty="0" smtClean="0">
                <a:latin typeface="Optima" charset="0"/>
              </a:rPr>
              <a:t>Stable vision / objective attracts private financing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3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499100" y="228600"/>
            <a:ext cx="36449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u="sng" dirty="0" smtClean="0"/>
              <a:t>Vision</a:t>
            </a:r>
            <a:endParaRPr lang="en-US" sz="4000" u="sng" dirty="0" smtClean="0"/>
          </a:p>
          <a:p>
            <a:pPr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Single market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De – carbonization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Multimodal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Passenger and Freight</a:t>
            </a:r>
            <a:endParaRPr lang="en-US" sz="40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733800"/>
            <a:ext cx="3810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TTI_el _paso">
  <a:themeElements>
    <a:clrScheme name="1_TTI_el _pas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TTI_el _pas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TI_el _pas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TI_el _pas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TI_el _pas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TI_el _pas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TI_el _pas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TI_el _pas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TI_el _pas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TI_el _pas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TI_el _pas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TI_el _pas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TI_el _pas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TI_el _pas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2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 rotWithShape="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 rotWithShape="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10762</TotalTime>
  <Words>849</Words>
  <Application>Microsoft Office PowerPoint</Application>
  <PresentationFormat>On-screen Show (4:3)</PresentationFormat>
  <Paragraphs>243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1_TTI_el _paso</vt:lpstr>
      <vt:lpstr>Human</vt:lpstr>
      <vt:lpstr>Slide 1</vt:lpstr>
      <vt:lpstr>Objectives</vt:lpstr>
      <vt:lpstr>Participants</vt:lpstr>
      <vt:lpstr>Scan Tour Countries</vt:lpstr>
      <vt:lpstr>Comparison</vt:lpstr>
      <vt:lpstr>Percent Modal Share for Freight</vt:lpstr>
      <vt:lpstr>Key Findings -- Categories</vt:lpstr>
      <vt:lpstr>Key Findings - Policy</vt:lpstr>
      <vt:lpstr>Slide 9</vt:lpstr>
      <vt:lpstr>Key Findings - Policy</vt:lpstr>
      <vt:lpstr>Slide 11</vt:lpstr>
      <vt:lpstr>Key Findings – Planning Process</vt:lpstr>
      <vt:lpstr>Slide 13</vt:lpstr>
      <vt:lpstr>TEN-T Potential Core &amp; Comprehensive</vt:lpstr>
      <vt:lpstr>Key Findings -- Sustainability</vt:lpstr>
      <vt:lpstr>Key Findings -- Sustainability</vt:lpstr>
      <vt:lpstr>Key Findings -- Implementation</vt:lpstr>
      <vt:lpstr>Key Findings -- Implementation</vt:lpstr>
      <vt:lpstr>Key Findings -- Operations</vt:lpstr>
      <vt:lpstr>Slide 20</vt:lpstr>
      <vt:lpstr>Conclusions</vt:lpstr>
      <vt:lpstr>Slide 22</vt:lpstr>
    </vt:vector>
  </TitlesOfParts>
  <Company>Texas Transportation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Public-Private Partnerships in Transportation Infrastructure</dc:title>
  <dc:creator>r-aldrete</dc:creator>
  <cp:lastModifiedBy>Jennifer Symoun</cp:lastModifiedBy>
  <cp:revision>263</cp:revision>
  <dcterms:created xsi:type="dcterms:W3CDTF">2006-10-17T14:57:57Z</dcterms:created>
  <dcterms:modified xsi:type="dcterms:W3CDTF">2011-04-20T16:34:04Z</dcterms:modified>
</cp:coreProperties>
</file>