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59" r:id="rId5"/>
    <p:sldId id="273" r:id="rId6"/>
    <p:sldId id="264" r:id="rId7"/>
    <p:sldId id="265" r:id="rId8"/>
    <p:sldId id="266" r:id="rId9"/>
    <p:sldId id="270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9081-0B5C-3F44-8362-A5CC5F37016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AFC8-AEE1-0E4E-AA4D-42265FFEB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43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3B826A-1EBE-584C-80B5-4B64E5A41AB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74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6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01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11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88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4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2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5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4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4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8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BFDA-C39F-584B-8C9B-D21F2D6326D8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0CDE-6EA3-6E49-AC7D-73974915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53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ponsibletran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jpeg"/><Relationship Id="rId26" Type="http://schemas.openxmlformats.org/officeDocument/2006/relationships/image" Target="../media/image24.jpeg"/><Relationship Id="rId3" Type="http://schemas.openxmlformats.org/officeDocument/2006/relationships/image" Target="../media/image4.jpeg"/><Relationship Id="rId21" Type="http://schemas.openxmlformats.org/officeDocument/2006/relationships/image" Target="../media/image20.png"/><Relationship Id="rId34" Type="http://schemas.openxmlformats.org/officeDocument/2006/relationships/image" Target="../media/image3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hyperlink" Target="http://www.westport.com/index.php" TargetMode="Externa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6.jpeg"/><Relationship Id="rId15" Type="http://schemas.openxmlformats.org/officeDocument/2006/relationships/hyperlink" Target="http://www.kline.co.jp/index_e.html" TargetMode="External"/><Relationship Id="rId23" Type="http://schemas.openxmlformats.org/officeDocument/2006/relationships/hyperlink" Target="http://www.evansdelivery.com/index.html" TargetMode="External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31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responsibletrans.org/files/QuickSiteImages/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38"/>
          <a:stretch>
            <a:fillRect/>
          </a:stretch>
        </p:blipFill>
        <p:spPr bwMode="auto">
          <a:xfrm>
            <a:off x="685800" y="2209800"/>
            <a:ext cx="7618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34950" y="44958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Garamond" charset="0"/>
                <a:cs typeface="Garamond" charset="0"/>
              </a:rPr>
              <a:t>Presentation to the </a:t>
            </a:r>
          </a:p>
          <a:p>
            <a:pPr algn="ctr" eaLnBrk="1" hangingPunct="1"/>
            <a:r>
              <a:rPr lang="en-US" sz="2800" dirty="0" smtClean="0">
                <a:latin typeface="Garamond" charset="0"/>
                <a:cs typeface="Garamond" charset="0"/>
              </a:rPr>
              <a:t>Talking Freight Webinar Series</a:t>
            </a:r>
            <a:endParaRPr lang="en-US" sz="2800" dirty="0">
              <a:latin typeface="Garamond" charset="0"/>
              <a:cs typeface="Garamond" charset="0"/>
            </a:endParaRPr>
          </a:p>
          <a:p>
            <a:pPr algn="ctr" eaLnBrk="1" hangingPunct="1"/>
            <a:r>
              <a:rPr lang="en-US" sz="2800" dirty="0" smtClean="0">
                <a:latin typeface="Garamond" charset="0"/>
                <a:cs typeface="Garamond" charset="0"/>
              </a:rPr>
              <a:t>May 18, 2011</a:t>
            </a:r>
            <a:endParaRPr lang="en-US" sz="2800" dirty="0">
              <a:latin typeface="Garamond" charset="0"/>
              <a:cs typeface="Garamond" charset="0"/>
            </a:endParaRPr>
          </a:p>
          <a:p>
            <a:pPr algn="ctr" eaLnBrk="1" hangingPunct="1"/>
            <a:endParaRPr lang="en-US" sz="2800" dirty="0">
              <a:latin typeface="Garamond" charset="0"/>
              <a:cs typeface="Garamond" charset="0"/>
            </a:endParaRPr>
          </a:p>
        </p:txBody>
      </p:sp>
      <p:pic>
        <p:nvPicPr>
          <p:cNvPr id="14339" name="Picture 4" descr="CR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657225"/>
            <a:ext cx="75660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82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33846" y="2551234"/>
            <a:ext cx="1920240" cy="19202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1212850"/>
            <a:ext cx="2362200" cy="1447800"/>
            <a:chOff x="3276600" y="70234"/>
            <a:chExt cx="2362200" cy="1447666"/>
          </a:xfrm>
        </p:grpSpPr>
        <p:sp>
          <p:nvSpPr>
            <p:cNvPr id="6" name="Rectangle 5"/>
            <p:cNvSpPr/>
            <p:nvPr/>
          </p:nvSpPr>
          <p:spPr>
            <a:xfrm>
              <a:off x="3349265" y="70234"/>
              <a:ext cx="2227478" cy="128930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276600" y="228596"/>
              <a:ext cx="2362200" cy="12893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 industry supported clean truck programs in ports across the country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64305" y="3081768"/>
            <a:ext cx="1920240" cy="19202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2362200"/>
            <a:ext cx="8721725" cy="1779588"/>
            <a:chOff x="0" y="1219205"/>
            <a:chExt cx="8721204" cy="1780023"/>
          </a:xfrm>
        </p:grpSpPr>
        <p:sp>
          <p:nvSpPr>
            <p:cNvPr id="10" name="Rectangle 9"/>
            <p:cNvSpPr/>
            <p:nvPr/>
          </p:nvSpPr>
          <p:spPr>
            <a:xfrm>
              <a:off x="5867401" y="1219205"/>
              <a:ext cx="2853803" cy="13990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1600196"/>
              <a:ext cx="2853803" cy="1399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Collaborate with port authorities to develop programs that reflect local air quality needs</a:t>
              </a:r>
              <a:endPara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985486" y="3940939"/>
            <a:ext cx="1920240" cy="19202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943600" y="4678363"/>
            <a:ext cx="2971800" cy="2020887"/>
            <a:chOff x="5943600" y="3536026"/>
            <a:chExt cx="2971799" cy="2020607"/>
          </a:xfrm>
        </p:grpSpPr>
        <p:sp>
          <p:nvSpPr>
            <p:cNvPr id="14" name="Rectangle 13"/>
            <p:cNvSpPr/>
            <p:nvPr/>
          </p:nvSpPr>
          <p:spPr>
            <a:xfrm>
              <a:off x="5945367" y="3536026"/>
              <a:ext cx="2970032" cy="202060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43600" y="3582057"/>
              <a:ext cx="2970032" cy="1524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with carriers and drivers  to ensure they have financial support to transition to clean equipment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082205" y="3940939"/>
            <a:ext cx="1920240" cy="19202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4724400"/>
            <a:ext cx="3016250" cy="1543050"/>
            <a:chOff x="0" y="3581460"/>
            <a:chExt cx="3016708" cy="1542404"/>
          </a:xfrm>
        </p:grpSpPr>
        <p:sp>
          <p:nvSpPr>
            <p:cNvPr id="18" name="Rectangle 17"/>
            <p:cNvSpPr/>
            <p:nvPr/>
          </p:nvSpPr>
          <p:spPr>
            <a:xfrm>
              <a:off x="0" y="3886197"/>
              <a:ext cx="2864308" cy="12376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52400" y="3581460"/>
              <a:ext cx="2864308" cy="13138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Partner with govt. agencies to provide financial support and recognition for industry 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803387" y="3081768"/>
            <a:ext cx="1920240" cy="19202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2438400"/>
            <a:ext cx="9144000" cy="1703388"/>
            <a:chOff x="1" y="1295396"/>
            <a:chExt cx="9143999" cy="1703832"/>
          </a:xfrm>
        </p:grpSpPr>
        <p:sp>
          <p:nvSpPr>
            <p:cNvPr id="22" name="Rectangle 21"/>
            <p:cNvSpPr/>
            <p:nvPr/>
          </p:nvSpPr>
          <p:spPr>
            <a:xfrm>
              <a:off x="1" y="1295396"/>
              <a:ext cx="2998869" cy="13990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145131" y="1600196"/>
              <a:ext cx="2998869" cy="1399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 partnerships with environmental organizations </a:t>
              </a:r>
              <a:br>
                <a: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promote industry sustainability efforts 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597" name="Title 2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Calibri" charset="0"/>
              </a:rPr>
              <a:t>Clean Truck Initiative Objectives</a:t>
            </a:r>
          </a:p>
        </p:txBody>
      </p:sp>
      <p:pic>
        <p:nvPicPr>
          <p:cNvPr id="24" name="Picture 3" descr="crt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60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 txBox="1">
            <a:spLocks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200">
                <a:latin typeface="Calibri" charset="0"/>
              </a:rPr>
              <a:t>Clean Truck Initiative Benefits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81000" y="1066800"/>
            <a:ext cx="1981200" cy="6397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Community Benefit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81000" y="1752600"/>
            <a:ext cx="1981200" cy="3951288"/>
          </a:xfrm>
          <a:prstGeom prst="rect">
            <a:avLst/>
          </a:prstGeom>
          <a:solidFill>
            <a:srgbClr val="E1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 Rounded MT Bold" charset="0"/>
              </a:rPr>
              <a:t>Demonstrate our positive commitment to air quality in the communities we serve</a:t>
            </a:r>
          </a:p>
          <a:p>
            <a:pPr>
              <a:buFont typeface="Arial" charset="0"/>
              <a:buChar char="•"/>
            </a:pPr>
            <a:endParaRPr lang="en-US" sz="600">
              <a:solidFill>
                <a:srgbClr val="FFFFFF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 Rounded MT Bold" charset="0"/>
              </a:rPr>
              <a:t>Develop community partnerships in port regions</a:t>
            </a:r>
          </a:p>
          <a:p>
            <a:pPr>
              <a:buFont typeface="Arial" charset="0"/>
              <a:buChar char="•"/>
            </a:pPr>
            <a:endParaRPr lang="en-US" sz="600">
              <a:solidFill>
                <a:srgbClr val="FFFFFF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 Rounded MT Bold" charset="0"/>
              </a:rPr>
              <a:t>Improve the profile of the shipping community</a:t>
            </a:r>
          </a:p>
          <a:p>
            <a:pPr>
              <a:buFont typeface="Arial" charset="0"/>
              <a:buChar char="•"/>
            </a:pPr>
            <a:endParaRPr lang="en-US" sz="600">
              <a:solidFill>
                <a:srgbClr val="FFFFFF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FFFFFF"/>
                </a:solidFill>
                <a:latin typeface="Arial Rounded MT Bold" charset="0"/>
              </a:rPr>
              <a:t>It’s the right thing to do</a:t>
            </a:r>
          </a:p>
          <a:p>
            <a:pPr>
              <a:buFont typeface="Arial" charset="0"/>
              <a:buChar char="•"/>
            </a:pPr>
            <a:endParaRPr lang="en-US" sz="1400">
              <a:latin typeface="Arial Rounded MT Bold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514600" y="1066800"/>
            <a:ext cx="1981200" cy="6397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Economic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Benefit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648200" y="1066800"/>
            <a:ext cx="1981200" cy="6397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Infrastructure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Benefit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781800" y="1066800"/>
            <a:ext cx="1981200" cy="6397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Future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spc="100" dirty="0" smtClean="0"/>
              <a:t>Benefit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514600" y="1752600"/>
            <a:ext cx="1984375" cy="3951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 Rounded MT Bold" charset="0"/>
              </a:rPr>
              <a:t>Drayage regulations commanding attention at federal, state and local levels</a:t>
            </a:r>
          </a:p>
          <a:p>
            <a:pPr>
              <a:buFont typeface="Arial" charset="0"/>
              <a:buChar char="•"/>
            </a:pPr>
            <a:endParaRPr lang="en-US" sz="600">
              <a:solidFill>
                <a:schemeClr val="bg1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endParaRPr lang="en-US" sz="600">
              <a:solidFill>
                <a:schemeClr val="bg1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 Rounded MT Bold" charset="0"/>
              </a:rPr>
              <a:t>Mitigates costs to shipping community from regulations, fees and mandates</a:t>
            </a:r>
          </a:p>
          <a:p>
            <a:pPr>
              <a:buFont typeface="Arial" charset="0"/>
              <a:buChar char="•"/>
            </a:pPr>
            <a:endParaRPr lang="en-US" sz="1400">
              <a:solidFill>
                <a:schemeClr val="bg1"/>
              </a:solidFill>
              <a:latin typeface="Arial Rounded MT Bold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 Rounded MT Bold" charset="0"/>
              </a:rPr>
              <a:t>Ports don</a:t>
            </a:r>
            <a:r>
              <a:rPr lang="fr-FR" sz="1400">
                <a:solidFill>
                  <a:schemeClr val="bg1"/>
                </a:solidFill>
                <a:latin typeface="Arial Rounded MT Bold" charset="0"/>
              </a:rPr>
              <a:t>’</a:t>
            </a:r>
            <a:r>
              <a:rPr lang="en-US" altLang="ja-JP" sz="1400">
                <a:solidFill>
                  <a:schemeClr val="bg1"/>
                </a:solidFill>
                <a:latin typeface="Arial Rounded MT Bold" charset="0"/>
              </a:rPr>
              <a:t>t have to chose between clean air and cargo</a:t>
            </a:r>
            <a:endParaRPr lang="en-US" sz="1400">
              <a:solidFill>
                <a:schemeClr val="bg1"/>
              </a:solidFill>
              <a:latin typeface="Arial Rounded MT Bold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4648200" y="1752600"/>
            <a:ext cx="1981200" cy="39512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Air quality improvements support sustainable growth in port infrastructure and congestion reduction</a:t>
            </a:r>
          </a:p>
          <a:p>
            <a:pPr>
              <a:buFont typeface="Arial"/>
              <a:buChar char="•"/>
              <a:defRPr/>
            </a:pPr>
            <a:endParaRPr lang="en-US" sz="600" dirty="0">
              <a:solidFill>
                <a:srgbClr val="FFFFFF"/>
              </a:solidFill>
              <a:latin typeface="Arial Rounded MT Bold" pitchFamily="34" charset="0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Minimizes the potential for air quality (or future GHG) requirements to restrict future port growth</a:t>
            </a: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dirty="0"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781800" y="1752600"/>
            <a:ext cx="1981200" cy="39512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New federal PM 2.5 and Ozone air quality standards will require greater emission reductions</a:t>
            </a:r>
            <a:b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</a:b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in port communities</a:t>
            </a:r>
          </a:p>
          <a:p>
            <a:pPr>
              <a:buFont typeface="Arial"/>
              <a:buChar char="•"/>
              <a:defRPr/>
            </a:pPr>
            <a:endParaRPr lang="en-US" sz="600" dirty="0">
              <a:solidFill>
                <a:srgbClr val="FFFFFF"/>
              </a:solidFill>
              <a:latin typeface="Arial Rounded MT Bold" pitchFamily="34" charset="0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cs typeface="+mn-cs"/>
              </a:rPr>
              <a:t>Shippers and carriers will be better prepared for upcoming federal requirements by taking action now</a:t>
            </a:r>
          </a:p>
          <a:p>
            <a:pPr>
              <a:defRPr/>
            </a:pPr>
            <a:endParaRPr lang="en-US" sz="1400" dirty="0">
              <a:solidFill>
                <a:srgbClr val="FFFFFF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5313609"/>
            <a:ext cx="1143000" cy="118586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762000" y="5313609"/>
            <a:ext cx="1219200" cy="1131888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61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86622"/>
            <a:ext cx="1371600" cy="115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13609"/>
            <a:ext cx="12287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67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charset="0"/>
              </a:rPr>
              <a:t>How Can You Get Involved?</a:t>
            </a:r>
            <a:endParaRPr lang="en-US" sz="4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Partnering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the CRT </a:t>
            </a:r>
            <a:r>
              <a:rPr lang="en-US" dirty="0">
                <a:solidFill>
                  <a:srgbClr val="000000"/>
                </a:solidFill>
              </a:rPr>
              <a:t>and EDF </a:t>
            </a:r>
            <a:r>
              <a:rPr lang="en-US" dirty="0" smtClean="0">
                <a:solidFill>
                  <a:srgbClr val="000000"/>
                </a:solidFill>
              </a:rPr>
              <a:t>Clean Truck Initiative you will: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Demonstrate your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commitment to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sustainability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Improve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the environmental quality of our port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communities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P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reserve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the competitive business environment at our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nation’s ports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" name="Picture 3" descr="crt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95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responsibletrans.org/files/QuickSiteImages/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38"/>
          <a:stretch>
            <a:fillRect/>
          </a:stretch>
        </p:blipFill>
        <p:spPr bwMode="auto">
          <a:xfrm>
            <a:off x="685800" y="2209800"/>
            <a:ext cx="7618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34950" y="44958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Garamond" charset="0"/>
                <a:cs typeface="Garamond" charset="0"/>
              </a:rPr>
              <a:t>For information on how to join CRT,</a:t>
            </a:r>
          </a:p>
          <a:p>
            <a:pPr algn="ctr" eaLnBrk="1" hangingPunct="1"/>
            <a:r>
              <a:rPr lang="en-US" sz="2800">
                <a:latin typeface="Garamond" charset="0"/>
                <a:cs typeface="Garamond" charset="0"/>
              </a:rPr>
              <a:t>please contact us at:</a:t>
            </a:r>
          </a:p>
          <a:p>
            <a:pPr algn="ctr" eaLnBrk="1" hangingPunct="1"/>
            <a:r>
              <a:rPr lang="en-US" sz="2800">
                <a:latin typeface="Garamond" charset="0"/>
                <a:cs typeface="Garamond" charset="0"/>
                <a:hlinkClick r:id="rId3"/>
              </a:rPr>
              <a:t>info@responsibletrans.org</a:t>
            </a:r>
            <a:r>
              <a:rPr lang="en-US" sz="2800">
                <a:latin typeface="Garamond" charset="0"/>
                <a:cs typeface="Garamond" charset="0"/>
              </a:rPr>
              <a:t> or (916) 880-3008</a:t>
            </a:r>
          </a:p>
          <a:p>
            <a:pPr algn="ctr" eaLnBrk="1" hangingPunct="1"/>
            <a:endParaRPr lang="en-US" sz="2800">
              <a:latin typeface="Garamond" charset="0"/>
              <a:cs typeface="Garamond" charset="0"/>
            </a:endParaRPr>
          </a:p>
        </p:txBody>
      </p:sp>
      <p:pic>
        <p:nvPicPr>
          <p:cNvPr id="30723" name="Picture 4" descr="C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657225"/>
            <a:ext cx="75660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46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</a:rPr>
              <a:t>Who is CRT?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Formed in 2007, CRT is a national coalition of leading cargo owners, trucking companies, ocean carriers, manufacturers and ports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Dedicated to partnering with ports across the country to implement clean truck programs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Demonstrate the environmental responsibility of the shipping industry by implementing voluntary emission reduction initiatives</a:t>
            </a:r>
          </a:p>
        </p:txBody>
      </p:sp>
      <p:pic>
        <p:nvPicPr>
          <p:cNvPr id="4" name="Picture 3" descr="crt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4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4800" y="0"/>
            <a:ext cx="85344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20482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305050"/>
            <a:ext cx="1219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87475"/>
            <a:ext cx="16002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9538"/>
            <a:ext cx="1981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2" descr="THD_vivid_or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4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6550"/>
            <a:ext cx="1752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275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4150"/>
            <a:ext cx="868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2750"/>
            <a:ext cx="1371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3405188"/>
            <a:ext cx="205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7475"/>
            <a:ext cx="132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0"/>
          <a:stretch>
            <a:fillRect/>
          </a:stretch>
        </p:blipFill>
        <p:spPr bwMode="auto">
          <a:xfrm>
            <a:off x="7162800" y="1387475"/>
            <a:ext cx="117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1" descr="JCPenney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5075"/>
            <a:ext cx="911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52" descr="gsc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014788"/>
            <a:ext cx="1447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54" descr="logoK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24"/>
          <a:stretch>
            <a:fillRect/>
          </a:stretch>
        </p:blipFill>
        <p:spPr bwMode="auto">
          <a:xfrm>
            <a:off x="6465888" y="3314700"/>
            <a:ext cx="194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7" descr="cover0506_converse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00" b="29601"/>
          <a:stretch>
            <a:fillRect/>
          </a:stretch>
        </p:blipFill>
        <p:spPr bwMode="auto">
          <a:xfrm>
            <a:off x="4651375" y="3314700"/>
            <a:ext cx="17033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58" descr="CNCS_LOGO_NEW_S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403600"/>
            <a:ext cx="17478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5" descr="http://www.ibttruck.com/images/logo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1241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0" descr="Westport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46" b="29231"/>
          <a:stretch>
            <a:fillRect/>
          </a:stretch>
        </p:blipFill>
        <p:spPr bwMode="auto">
          <a:xfrm>
            <a:off x="1781175" y="4097338"/>
            <a:ext cx="168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269"/>
          <a:stretch>
            <a:fillRect/>
          </a:stretch>
        </p:blipFill>
        <p:spPr bwMode="auto">
          <a:xfrm>
            <a:off x="6718300" y="4060825"/>
            <a:ext cx="1630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8" descr="The Evans Network of Companies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81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3" descr="Yang Ming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2362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4" descr="apl logo (high res)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130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5" descr="CMA CGM color logo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5" t="10500" r="6750" b="12000"/>
          <a:stretch>
            <a:fillRect/>
          </a:stretch>
        </p:blipFill>
        <p:spPr bwMode="auto">
          <a:xfrm>
            <a:off x="457200" y="3984625"/>
            <a:ext cx="123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6" descr="Southeast streamline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405063"/>
            <a:ext cx="11795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06" b="37306"/>
          <a:stretch>
            <a:fillRect/>
          </a:stretch>
        </p:blipFill>
        <p:spPr bwMode="auto">
          <a:xfrm>
            <a:off x="457200" y="2506663"/>
            <a:ext cx="18081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51288"/>
            <a:ext cx="1327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97113"/>
            <a:ext cx="15875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378075"/>
            <a:ext cx="15605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56288"/>
            <a:ext cx="1752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5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5" descr="EDF_tm_RGB_2in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850" y="5791200"/>
            <a:ext cx="1784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41988"/>
            <a:ext cx="16764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3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Ports: “Where Old Trucks Go to Die”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u="sng">
              <a:latin typeface="Calibri" charset="0"/>
            </a:endParaRPr>
          </a:p>
        </p:txBody>
      </p:sp>
      <p:pic>
        <p:nvPicPr>
          <p:cNvPr id="16387" name="Content Placeholder 7" descr="Smokey Jo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56"/>
          <a:stretch>
            <a:fillRect/>
          </a:stretch>
        </p:blipFill>
        <p:spPr bwMode="auto">
          <a:xfrm>
            <a:off x="1328738" y="1143000"/>
            <a:ext cx="6596062" cy="4648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r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03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Content Placeholder 4"/>
          <p:cNvGraphicFramePr>
            <a:graphicFrameLocks noGrp="1"/>
          </p:cNvGraphicFramePr>
          <p:nvPr/>
        </p:nvGraphicFramePr>
        <p:xfrm>
          <a:off x="414338" y="1371600"/>
          <a:ext cx="8167687" cy="4862513"/>
        </p:xfrm>
        <a:graphic>
          <a:graphicData uri="http://schemas.openxmlformats.org/presentationml/2006/ole">
            <p:oleObj spid="_x0000_s18436" name="Worksheet" r:id="rId3" imgW="8143850" imgH="4848276" progId="Excel.Sheet.8">
              <p:embed/>
            </p:oleObj>
          </a:graphicData>
        </a:graphic>
      </p:graphicFrame>
      <p:sp>
        <p:nvSpPr>
          <p:cNvPr id="31746" name="Right Brace 12"/>
          <p:cNvSpPr>
            <a:spLocks/>
          </p:cNvSpPr>
          <p:nvPr/>
        </p:nvSpPr>
        <p:spPr bwMode="auto">
          <a:xfrm rot="-5400000">
            <a:off x="5444332" y="1443831"/>
            <a:ext cx="533400" cy="2903537"/>
          </a:xfrm>
          <a:prstGeom prst="rightBrace">
            <a:avLst>
              <a:gd name="adj1" fmla="val 8342"/>
              <a:gd name="adj2" fmla="val 50000"/>
            </a:avLst>
          </a:prstGeom>
          <a:solidFill>
            <a:schemeClr val="bg1"/>
          </a:solidFill>
          <a:ln w="15875">
            <a:solidFill>
              <a:srgbClr val="003E1C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3851882" y="2057400"/>
            <a:ext cx="3699547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All options meet 2007/10 PM standards, and </a:t>
            </a:r>
            <a:endParaRPr lang="en-US" sz="1400" dirty="0" smtClean="0"/>
          </a:p>
          <a:p>
            <a:pPr eaLnBrk="1" hangingPunct="1"/>
            <a:r>
              <a:rPr lang="en-US" sz="1400" dirty="0" smtClean="0"/>
              <a:t>meet </a:t>
            </a:r>
            <a:r>
              <a:rPr lang="en-US" sz="1400" dirty="0"/>
              <a:t>or </a:t>
            </a:r>
            <a:r>
              <a:rPr lang="en-US" sz="1400" dirty="0" smtClean="0"/>
              <a:t> exceed </a:t>
            </a:r>
            <a:r>
              <a:rPr lang="en-US" sz="1400" dirty="0"/>
              <a:t>2004 </a:t>
            </a:r>
            <a:r>
              <a:rPr lang="en-US" sz="1400" dirty="0" err="1"/>
              <a:t>NOx</a:t>
            </a:r>
            <a:r>
              <a:rPr lang="en-US" sz="1400" dirty="0"/>
              <a:t> standards.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419600" y="3733800"/>
            <a:ext cx="2209800" cy="1676400"/>
          </a:xfrm>
          <a:prstGeom prst="ellipse">
            <a:avLst/>
          </a:prstGeom>
          <a:solidFill>
            <a:srgbClr val="92D05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2D050">
                <a:alpha val="28000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sz="1400" dirty="0" smtClean="0">
                <a:cs typeface="+mn-cs"/>
              </a:rPr>
              <a:t>Clean Pre-owned Trucks</a:t>
            </a:r>
            <a:endParaRPr lang="en-US" sz="1400" dirty="0">
              <a:cs typeface="+mn-cs"/>
            </a:endParaRPr>
          </a:p>
        </p:txBody>
      </p:sp>
      <p:sp>
        <p:nvSpPr>
          <p:cNvPr id="31749" name="Title 2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Calibri" charset="0"/>
              </a:rPr>
              <a:t>Truck Age Impact on Pollution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596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img353.imageshack.us/img353/7679/crtad0814cl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89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419600" y="9906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mtClean="0"/>
              <a:t>“CRT’s efforts are right on point, and CRT’s members are committed to environmental programs.” </a:t>
            </a:r>
          </a:p>
          <a:p>
            <a:pPr lvl="3" eaLnBrk="1" hangingPunct="1">
              <a:defRPr/>
            </a:pPr>
            <a:r>
              <a:rPr lang="en-US" smtClean="0"/>
              <a:t>Port of Long Beach Harbor Commission President Jim Hankla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2530" name="Picture 2" descr="http://www.polb.com/civica/news/inc/blobfetch.asp?BlobID=3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528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r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1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Calibri" charset="0"/>
              </a:rPr>
              <a:t>CRT/EDF Partnership</a:t>
            </a:r>
          </a:p>
        </p:txBody>
      </p:sp>
      <p:sp>
        <p:nvSpPr>
          <p:cNvPr id="23555" name="Content Placeholder 3"/>
          <p:cNvSpPr txBox="1">
            <a:spLocks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charset="0"/>
              </a:rPr>
              <a:t>In 2010, CRT launched a national Clean Trucks Initiative with the Environmental Defense Fund,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one of the most highly respected environmental advocacy groups in the nation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Unprecedented industry-environmentalist partnership to solve port-related air quality challenges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4" y="3779142"/>
            <a:ext cx="7609693" cy="30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91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ndstudies.org/images/us_out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088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2"/>
          <p:cNvSpPr txBox="1">
            <a:spLocks/>
          </p:cNvSpPr>
          <p:nvPr/>
        </p:nvSpPr>
        <p:spPr bwMode="auto">
          <a:xfrm>
            <a:off x="457200" y="457200"/>
            <a:ext cx="8229600" cy="960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latin typeface="Calibri" charset="0"/>
              </a:rPr>
              <a:t>CRT/EDF Clean Truck Partnerships 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7315200" y="2667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NY/NJ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429000" y="4876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Houston</a:t>
            </a:r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71600" y="3886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Los Angeles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447800" y="1676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Seattle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1295400" y="1905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Tacoma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1524000" y="4191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Long Beach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7239000" y="32766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  <a:sym typeface="Wingdings" charset="0"/>
              </a:rPr>
              <a:t>Norfolk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066800" y="3200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  <a:sym typeface="Wingdings" charset="0"/>
              </a:rPr>
              <a:t>Oakland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7086600" y="3886200"/>
            <a:ext cx="191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charset="0"/>
                <a:sym typeface="Wingdings" charset="0"/>
              </a:rPr>
              <a:t>Wilmington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6934200" y="4191000"/>
            <a:ext cx="180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charset="0"/>
                <a:sym typeface="Wingdings" charset="0"/>
              </a:rPr>
              <a:t>Charleston</a:t>
            </a:r>
          </a:p>
        </p:txBody>
      </p:sp>
      <p:sp>
        <p:nvSpPr>
          <p:cNvPr id="28685" name="Rectangle 15"/>
          <p:cNvSpPr>
            <a:spLocks noChangeArrowheads="1"/>
          </p:cNvSpPr>
          <p:nvPr/>
        </p:nvSpPr>
        <p:spPr bwMode="auto">
          <a:xfrm>
            <a:off x="6705600" y="4495800"/>
            <a:ext cx="165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charset="0"/>
                <a:sym typeface="Wingdings" charset="0"/>
              </a:rPr>
              <a:t>Savannah</a:t>
            </a:r>
          </a:p>
          <a:p>
            <a:endParaRPr lang="en-US" sz="2400">
              <a:solidFill>
                <a:srgbClr val="FF0000"/>
              </a:solidFill>
              <a:latin typeface="Calibri" charset="0"/>
              <a:sym typeface="Wingdings" charset="0"/>
            </a:endParaRPr>
          </a:p>
        </p:txBody>
      </p:sp>
      <p:pic>
        <p:nvPicPr>
          <p:cNvPr id="15" name="Picture 3" descr="cr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67425"/>
            <a:ext cx="3505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434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Jack Advocacy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Jack</dc:creator>
  <cp:lastModifiedBy>symounj</cp:lastModifiedBy>
  <cp:revision>8</cp:revision>
  <dcterms:created xsi:type="dcterms:W3CDTF">2011-05-17T21:53:51Z</dcterms:created>
  <dcterms:modified xsi:type="dcterms:W3CDTF">2011-05-18T11:34:32Z</dcterms:modified>
</cp:coreProperties>
</file>