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33"/>
  </p:notesMasterIdLst>
  <p:handoutMasterIdLst>
    <p:handoutMasterId r:id="rId34"/>
  </p:handoutMasterIdLst>
  <p:sldIdLst>
    <p:sldId id="878" r:id="rId2"/>
    <p:sldId id="797" r:id="rId3"/>
    <p:sldId id="696" r:id="rId4"/>
    <p:sldId id="725" r:id="rId5"/>
    <p:sldId id="881" r:id="rId6"/>
    <p:sldId id="788" r:id="rId7"/>
    <p:sldId id="884" r:id="rId8"/>
    <p:sldId id="734" r:id="rId9"/>
    <p:sldId id="805" r:id="rId10"/>
    <p:sldId id="801" r:id="rId11"/>
    <p:sldId id="803" r:id="rId12"/>
    <p:sldId id="763" r:id="rId13"/>
    <p:sldId id="885" r:id="rId14"/>
    <p:sldId id="869" r:id="rId15"/>
    <p:sldId id="870" r:id="rId16"/>
    <p:sldId id="874" r:id="rId17"/>
    <p:sldId id="883" r:id="rId18"/>
    <p:sldId id="875" r:id="rId19"/>
    <p:sldId id="886" r:id="rId20"/>
    <p:sldId id="740" r:id="rId21"/>
    <p:sldId id="678" r:id="rId22"/>
    <p:sldId id="679" r:id="rId23"/>
    <p:sldId id="888" r:id="rId24"/>
    <p:sldId id="742" r:id="rId25"/>
    <p:sldId id="860" r:id="rId26"/>
    <p:sldId id="812" r:id="rId27"/>
    <p:sldId id="887" r:id="rId28"/>
    <p:sldId id="730" r:id="rId29"/>
    <p:sldId id="798" r:id="rId30"/>
    <p:sldId id="799" r:id="rId31"/>
    <p:sldId id="880" r:id="rId32"/>
  </p:sldIdLst>
  <p:sldSz cx="9144000" cy="6858000" type="screen4x3"/>
  <p:notesSz cx="6858000" cy="9144000"/>
  <p:defaultTextStyle>
    <a:defPPr>
      <a:defRPr lang="en-US"/>
    </a:defPPr>
    <a:lvl1pPr algn="l" rtl="0" fontAlgn="base">
      <a:spcBef>
        <a:spcPct val="0"/>
      </a:spcBef>
      <a:spcAft>
        <a:spcPct val="0"/>
      </a:spcAft>
      <a:defRPr sz="2600" kern="1200">
        <a:solidFill>
          <a:schemeClr val="tx2"/>
        </a:solidFill>
        <a:latin typeface="Arial" pitchFamily="34" charset="0"/>
        <a:ea typeface="+mn-ea"/>
        <a:cs typeface="+mn-cs"/>
      </a:defRPr>
    </a:lvl1pPr>
    <a:lvl2pPr marL="457200" algn="l" rtl="0" fontAlgn="base">
      <a:spcBef>
        <a:spcPct val="0"/>
      </a:spcBef>
      <a:spcAft>
        <a:spcPct val="0"/>
      </a:spcAft>
      <a:defRPr sz="2600" kern="1200">
        <a:solidFill>
          <a:schemeClr val="tx2"/>
        </a:solidFill>
        <a:latin typeface="Arial" pitchFamily="34" charset="0"/>
        <a:ea typeface="+mn-ea"/>
        <a:cs typeface="+mn-cs"/>
      </a:defRPr>
    </a:lvl2pPr>
    <a:lvl3pPr marL="914400" algn="l" rtl="0" fontAlgn="base">
      <a:spcBef>
        <a:spcPct val="0"/>
      </a:spcBef>
      <a:spcAft>
        <a:spcPct val="0"/>
      </a:spcAft>
      <a:defRPr sz="2600" kern="1200">
        <a:solidFill>
          <a:schemeClr val="tx2"/>
        </a:solidFill>
        <a:latin typeface="Arial" pitchFamily="34" charset="0"/>
        <a:ea typeface="+mn-ea"/>
        <a:cs typeface="+mn-cs"/>
      </a:defRPr>
    </a:lvl3pPr>
    <a:lvl4pPr marL="1371600" algn="l" rtl="0" fontAlgn="base">
      <a:spcBef>
        <a:spcPct val="0"/>
      </a:spcBef>
      <a:spcAft>
        <a:spcPct val="0"/>
      </a:spcAft>
      <a:defRPr sz="2600" kern="1200">
        <a:solidFill>
          <a:schemeClr val="tx2"/>
        </a:solidFill>
        <a:latin typeface="Arial" pitchFamily="34" charset="0"/>
        <a:ea typeface="+mn-ea"/>
        <a:cs typeface="+mn-cs"/>
      </a:defRPr>
    </a:lvl4pPr>
    <a:lvl5pPr marL="1828800" algn="l" rtl="0" fontAlgn="base">
      <a:spcBef>
        <a:spcPct val="0"/>
      </a:spcBef>
      <a:spcAft>
        <a:spcPct val="0"/>
      </a:spcAft>
      <a:defRPr sz="2600" kern="1200">
        <a:solidFill>
          <a:schemeClr val="tx2"/>
        </a:solidFill>
        <a:latin typeface="Arial" pitchFamily="34" charset="0"/>
        <a:ea typeface="+mn-ea"/>
        <a:cs typeface="+mn-cs"/>
      </a:defRPr>
    </a:lvl5pPr>
    <a:lvl6pPr marL="2286000" algn="l" defTabSz="914400" rtl="0" eaLnBrk="1" latinLnBrk="0" hangingPunct="1">
      <a:defRPr sz="2600" kern="1200">
        <a:solidFill>
          <a:schemeClr val="tx2"/>
        </a:solidFill>
        <a:latin typeface="Arial" pitchFamily="34" charset="0"/>
        <a:ea typeface="+mn-ea"/>
        <a:cs typeface="+mn-cs"/>
      </a:defRPr>
    </a:lvl6pPr>
    <a:lvl7pPr marL="2743200" algn="l" defTabSz="914400" rtl="0" eaLnBrk="1" latinLnBrk="0" hangingPunct="1">
      <a:defRPr sz="2600" kern="1200">
        <a:solidFill>
          <a:schemeClr val="tx2"/>
        </a:solidFill>
        <a:latin typeface="Arial" pitchFamily="34" charset="0"/>
        <a:ea typeface="+mn-ea"/>
        <a:cs typeface="+mn-cs"/>
      </a:defRPr>
    </a:lvl7pPr>
    <a:lvl8pPr marL="3200400" algn="l" defTabSz="914400" rtl="0" eaLnBrk="1" latinLnBrk="0" hangingPunct="1">
      <a:defRPr sz="2600" kern="1200">
        <a:solidFill>
          <a:schemeClr val="tx2"/>
        </a:solidFill>
        <a:latin typeface="Arial" pitchFamily="34" charset="0"/>
        <a:ea typeface="+mn-ea"/>
        <a:cs typeface="+mn-cs"/>
      </a:defRPr>
    </a:lvl8pPr>
    <a:lvl9pPr marL="3657600" algn="l" defTabSz="914400" rtl="0" eaLnBrk="1" latinLnBrk="0" hangingPunct="1">
      <a:defRPr sz="2600" kern="1200">
        <a:solidFill>
          <a:schemeClr val="tx2"/>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6CC"/>
    <a:srgbClr val="990033"/>
    <a:srgbClr val="192F8F"/>
    <a:srgbClr val="3366CC"/>
    <a:srgbClr val="CCFF99"/>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6" autoAdjust="0"/>
    <p:restoredTop sz="79041" autoAdjust="0"/>
  </p:normalViewPr>
  <p:slideViewPr>
    <p:cSldViewPr>
      <p:cViewPr varScale="1">
        <p:scale>
          <a:sx n="61" d="100"/>
          <a:sy n="61" d="100"/>
        </p:scale>
        <p:origin x="-112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812"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A7B48-5C12-4395-AF40-463B42622711}"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en-US"/>
        </a:p>
      </dgm:t>
    </dgm:pt>
    <dgm:pt modelId="{86360BB3-45BB-4D89-AB30-4F7839352660}">
      <dgm:prSet phldrT="[Text]"/>
      <dgm:spPr/>
      <dgm:t>
        <a:bodyPr/>
        <a:lstStyle/>
        <a:p>
          <a:r>
            <a:rPr lang="en-US" b="1" dirty="0" smtClean="0">
              <a:solidFill>
                <a:srgbClr val="000000"/>
              </a:solidFill>
            </a:rPr>
            <a:t>Promote Equitable, Affordable Housing</a:t>
          </a:r>
          <a:endParaRPr lang="en-US" dirty="0">
            <a:solidFill>
              <a:srgbClr val="000000"/>
            </a:solidFill>
          </a:endParaRPr>
        </a:p>
      </dgm:t>
    </dgm:pt>
    <dgm:pt modelId="{45738FDE-5D39-4261-B284-25668B7DF636}" type="parTrans" cxnId="{80A91E38-94AF-483A-A2FA-CE68AF5CA7CE}">
      <dgm:prSet/>
      <dgm:spPr/>
      <dgm:t>
        <a:bodyPr/>
        <a:lstStyle/>
        <a:p>
          <a:endParaRPr lang="en-US"/>
        </a:p>
      </dgm:t>
    </dgm:pt>
    <dgm:pt modelId="{A1767E14-BC0C-4FFB-9ECF-5BE2F30FA10F}" type="sibTrans" cxnId="{80A91E38-94AF-483A-A2FA-CE68AF5CA7CE}">
      <dgm:prSet/>
      <dgm:spPr/>
      <dgm:t>
        <a:bodyPr/>
        <a:lstStyle/>
        <a:p>
          <a:endParaRPr lang="en-US"/>
        </a:p>
      </dgm:t>
    </dgm:pt>
    <dgm:pt modelId="{C94F0DBB-2748-4D28-BE51-A8322B9BF7EE}">
      <dgm:prSet phldrT="[Text]"/>
      <dgm:spPr/>
      <dgm:t>
        <a:bodyPr/>
        <a:lstStyle/>
        <a:p>
          <a:r>
            <a:rPr lang="en-US" b="1" dirty="0" smtClean="0">
              <a:solidFill>
                <a:srgbClr val="000000"/>
              </a:solidFill>
            </a:rPr>
            <a:t>Enhance Economic Competitiveness</a:t>
          </a:r>
          <a:endParaRPr lang="en-US" dirty="0">
            <a:solidFill>
              <a:srgbClr val="000000"/>
            </a:solidFill>
          </a:endParaRPr>
        </a:p>
      </dgm:t>
    </dgm:pt>
    <dgm:pt modelId="{BC64666E-239B-48DC-AB97-FD7CD51AC20A}" type="parTrans" cxnId="{B7744534-045F-4AC6-9CBE-D4CB1B4ADD8B}">
      <dgm:prSet/>
      <dgm:spPr/>
      <dgm:t>
        <a:bodyPr/>
        <a:lstStyle/>
        <a:p>
          <a:endParaRPr lang="en-US"/>
        </a:p>
      </dgm:t>
    </dgm:pt>
    <dgm:pt modelId="{F4802087-AA7C-4288-BBB3-0A3AB28C25F4}" type="sibTrans" cxnId="{B7744534-045F-4AC6-9CBE-D4CB1B4ADD8B}">
      <dgm:prSet/>
      <dgm:spPr/>
      <dgm:t>
        <a:bodyPr/>
        <a:lstStyle/>
        <a:p>
          <a:endParaRPr lang="en-US"/>
        </a:p>
      </dgm:t>
    </dgm:pt>
    <dgm:pt modelId="{70C50B81-232E-4BFC-B455-5F3CD42DA9CA}">
      <dgm:prSet phldrT="[Text]"/>
      <dgm:spPr/>
      <dgm:t>
        <a:bodyPr/>
        <a:lstStyle/>
        <a:p>
          <a:r>
            <a:rPr lang="en-US" b="1" dirty="0" smtClean="0">
              <a:solidFill>
                <a:srgbClr val="000000"/>
              </a:solidFill>
            </a:rPr>
            <a:t>Support Existing Communities</a:t>
          </a:r>
          <a:endParaRPr lang="en-US" dirty="0">
            <a:solidFill>
              <a:srgbClr val="000000"/>
            </a:solidFill>
          </a:endParaRPr>
        </a:p>
      </dgm:t>
    </dgm:pt>
    <dgm:pt modelId="{A23AAF20-64B2-42E8-A486-7B2BCFB3E661}" type="parTrans" cxnId="{1FEDBB67-C47F-4A61-976D-054A5D0B28B9}">
      <dgm:prSet/>
      <dgm:spPr/>
      <dgm:t>
        <a:bodyPr/>
        <a:lstStyle/>
        <a:p>
          <a:endParaRPr lang="en-US"/>
        </a:p>
      </dgm:t>
    </dgm:pt>
    <dgm:pt modelId="{AFD1C1BC-B933-4597-BD1F-24C680767CB1}" type="sibTrans" cxnId="{1FEDBB67-C47F-4A61-976D-054A5D0B28B9}">
      <dgm:prSet/>
      <dgm:spPr/>
      <dgm:t>
        <a:bodyPr/>
        <a:lstStyle/>
        <a:p>
          <a:endParaRPr lang="en-US"/>
        </a:p>
      </dgm:t>
    </dgm:pt>
    <dgm:pt modelId="{ABE28287-93FC-4D02-83E7-DE5006F6D8DB}">
      <dgm:prSet phldrT="[Text]"/>
      <dgm:spPr/>
      <dgm:t>
        <a:bodyPr/>
        <a:lstStyle/>
        <a:p>
          <a:r>
            <a:rPr lang="en-US" b="1" dirty="0" smtClean="0">
              <a:solidFill>
                <a:srgbClr val="000000"/>
              </a:solidFill>
            </a:rPr>
            <a:t>Value Communities and Neighborhoods</a:t>
          </a:r>
          <a:endParaRPr lang="en-US" dirty="0">
            <a:solidFill>
              <a:srgbClr val="000000"/>
            </a:solidFill>
          </a:endParaRPr>
        </a:p>
      </dgm:t>
    </dgm:pt>
    <dgm:pt modelId="{91A4C380-9232-4762-B8F2-27F43BAFD75D}" type="parTrans" cxnId="{1851C40D-16D4-414A-A756-CB96770FDB54}">
      <dgm:prSet/>
      <dgm:spPr/>
      <dgm:t>
        <a:bodyPr/>
        <a:lstStyle/>
        <a:p>
          <a:endParaRPr lang="en-US"/>
        </a:p>
      </dgm:t>
    </dgm:pt>
    <dgm:pt modelId="{87E18A0B-456B-4859-8764-FE4B871A9701}" type="sibTrans" cxnId="{1851C40D-16D4-414A-A756-CB96770FDB54}">
      <dgm:prSet/>
      <dgm:spPr/>
      <dgm:t>
        <a:bodyPr/>
        <a:lstStyle/>
        <a:p>
          <a:endParaRPr lang="en-US"/>
        </a:p>
      </dgm:t>
    </dgm:pt>
    <dgm:pt modelId="{6C400DD3-04DE-4018-B770-0664693F4ADA}">
      <dgm:prSet phldrT="[Text]"/>
      <dgm:spPr/>
      <dgm:t>
        <a:bodyPr/>
        <a:lstStyle/>
        <a:p>
          <a:r>
            <a:rPr lang="en-US" b="1" dirty="0" smtClean="0">
              <a:solidFill>
                <a:srgbClr val="000000"/>
              </a:solidFill>
            </a:rPr>
            <a:t>Coordinate Policies and Leverage Investment</a:t>
          </a:r>
          <a:endParaRPr lang="en-US" dirty="0">
            <a:solidFill>
              <a:srgbClr val="000000"/>
            </a:solidFill>
          </a:endParaRPr>
        </a:p>
      </dgm:t>
    </dgm:pt>
    <dgm:pt modelId="{A5507325-4FEA-434F-A600-D6751DF91D94}" type="parTrans" cxnId="{42ABE7E4-5B68-425B-B6EA-2A985847CBCC}">
      <dgm:prSet/>
      <dgm:spPr/>
      <dgm:t>
        <a:bodyPr/>
        <a:lstStyle/>
        <a:p>
          <a:endParaRPr lang="en-US"/>
        </a:p>
      </dgm:t>
    </dgm:pt>
    <dgm:pt modelId="{0FD91948-F180-426A-BB6D-AB72FFCA2849}" type="sibTrans" cxnId="{42ABE7E4-5B68-425B-B6EA-2A985847CBCC}">
      <dgm:prSet/>
      <dgm:spPr/>
      <dgm:t>
        <a:bodyPr/>
        <a:lstStyle/>
        <a:p>
          <a:endParaRPr lang="en-US"/>
        </a:p>
      </dgm:t>
    </dgm:pt>
    <dgm:pt modelId="{09E7F34E-9C34-42C7-87A8-FF72E63FBA04}">
      <dgm:prSet phldrT="[Text]"/>
      <dgm:spPr/>
      <dgm:t>
        <a:bodyPr/>
        <a:lstStyle/>
        <a:p>
          <a:r>
            <a:rPr lang="en-US" b="1" dirty="0" smtClean="0">
              <a:solidFill>
                <a:srgbClr val="000000"/>
              </a:solidFill>
            </a:rPr>
            <a:t>Provide More Transportation Choices</a:t>
          </a:r>
          <a:endParaRPr lang="en-US" dirty="0">
            <a:solidFill>
              <a:srgbClr val="000000"/>
            </a:solidFill>
          </a:endParaRPr>
        </a:p>
      </dgm:t>
    </dgm:pt>
    <dgm:pt modelId="{BFA0BCC2-5627-4B0F-BBC8-01C818D6A454}" type="parTrans" cxnId="{C8D62C1B-97D7-4B6F-A51B-03E3A5E49783}">
      <dgm:prSet/>
      <dgm:spPr/>
      <dgm:t>
        <a:bodyPr/>
        <a:lstStyle/>
        <a:p>
          <a:endParaRPr lang="en-US"/>
        </a:p>
      </dgm:t>
    </dgm:pt>
    <dgm:pt modelId="{1F342904-B418-4798-BB04-412306C64022}" type="sibTrans" cxnId="{C8D62C1B-97D7-4B6F-A51B-03E3A5E49783}">
      <dgm:prSet/>
      <dgm:spPr/>
      <dgm:t>
        <a:bodyPr/>
        <a:lstStyle/>
        <a:p>
          <a:endParaRPr lang="en-US"/>
        </a:p>
      </dgm:t>
    </dgm:pt>
    <dgm:pt modelId="{99572867-D2B9-43D8-8ACC-E32D5FDF7B37}" type="pres">
      <dgm:prSet presAssocID="{DA4A7B48-5C12-4395-AF40-463B42622711}" presName="Name0" presStyleCnt="0">
        <dgm:presLayoutVars>
          <dgm:dir/>
          <dgm:resizeHandles val="exact"/>
        </dgm:presLayoutVars>
      </dgm:prSet>
      <dgm:spPr/>
      <dgm:t>
        <a:bodyPr/>
        <a:lstStyle/>
        <a:p>
          <a:endParaRPr lang="en-US"/>
        </a:p>
      </dgm:t>
    </dgm:pt>
    <dgm:pt modelId="{5E81AC86-70AC-4714-9DC4-56A1156CD185}" type="pres">
      <dgm:prSet presAssocID="{09E7F34E-9C34-42C7-87A8-FF72E63FBA04}" presName="compNode" presStyleCnt="0"/>
      <dgm:spPr/>
    </dgm:pt>
    <dgm:pt modelId="{B47FEEA8-7E34-4CB8-9403-82C676FF9E73}" type="pres">
      <dgm:prSet presAssocID="{09E7F34E-9C34-42C7-87A8-FF72E63FBA04}" presName="pictRect" presStyleLbl="node1" presStyleIdx="0" presStyleCnt="6" custLinFactX="6257" custLinFactY="66304" custLinFactNeighborX="100000" custLinFactNeighborY="100000"/>
      <dgm:spPr>
        <a:blipFill rotWithShape="0">
          <a:blip xmlns:r="http://schemas.openxmlformats.org/officeDocument/2006/relationships" r:embed="rId1"/>
          <a:stretch>
            <a:fillRect/>
          </a:stretch>
        </a:blipFill>
      </dgm:spPr>
    </dgm:pt>
    <dgm:pt modelId="{67A76C6D-41D7-482C-AFEA-00E85163B87E}" type="pres">
      <dgm:prSet presAssocID="{09E7F34E-9C34-42C7-87A8-FF72E63FBA04}" presName="textRect" presStyleLbl="revTx" presStyleIdx="0" presStyleCnt="6" custLinFactX="6257" custLinFactY="108849" custLinFactNeighborX="100000" custLinFactNeighborY="200000">
        <dgm:presLayoutVars>
          <dgm:bulletEnabled val="1"/>
        </dgm:presLayoutVars>
      </dgm:prSet>
      <dgm:spPr/>
      <dgm:t>
        <a:bodyPr/>
        <a:lstStyle/>
        <a:p>
          <a:endParaRPr lang="en-US"/>
        </a:p>
      </dgm:t>
    </dgm:pt>
    <dgm:pt modelId="{57C37007-85FC-4D3F-9532-F78C164BAE5D}" type="pres">
      <dgm:prSet presAssocID="{1F342904-B418-4798-BB04-412306C64022}" presName="sibTrans" presStyleLbl="sibTrans2D1" presStyleIdx="0" presStyleCnt="0"/>
      <dgm:spPr/>
      <dgm:t>
        <a:bodyPr/>
        <a:lstStyle/>
        <a:p>
          <a:endParaRPr lang="en-US"/>
        </a:p>
      </dgm:t>
    </dgm:pt>
    <dgm:pt modelId="{C07760D9-8A6A-4063-8D5B-E3924F4BDDDB}" type="pres">
      <dgm:prSet presAssocID="{6C400DD3-04DE-4018-B770-0664693F4ADA}" presName="compNode" presStyleCnt="0"/>
      <dgm:spPr/>
    </dgm:pt>
    <dgm:pt modelId="{D68CA0A3-80EA-4FBB-8371-EDAED9F7C380}" type="pres">
      <dgm:prSet presAssocID="{6C400DD3-04DE-4018-B770-0664693F4ADA}" presName="pictRect" presStyleLbl="node1" presStyleIdx="1" presStyleCnt="6" custLinFactX="-36325" custLinFactY="66304" custLinFactNeighborX="-100000" custLinFactNeighborY="100000"/>
      <dgm:spPr>
        <a:blipFill rotWithShape="0">
          <a:blip xmlns:r="http://schemas.openxmlformats.org/officeDocument/2006/relationships" r:embed="rId2"/>
          <a:stretch>
            <a:fillRect/>
          </a:stretch>
        </a:blipFill>
      </dgm:spPr>
    </dgm:pt>
    <dgm:pt modelId="{EF77E1EC-0E44-4C2B-B828-83E2880BEBD4}" type="pres">
      <dgm:prSet presAssocID="{6C400DD3-04DE-4018-B770-0664693F4ADA}" presName="textRect" presStyleLbl="revTx" presStyleIdx="1" presStyleCnt="6" custLinFactX="-36325" custLinFactY="108849" custLinFactNeighborX="-100000" custLinFactNeighborY="200000">
        <dgm:presLayoutVars>
          <dgm:bulletEnabled val="1"/>
        </dgm:presLayoutVars>
      </dgm:prSet>
      <dgm:spPr/>
      <dgm:t>
        <a:bodyPr/>
        <a:lstStyle/>
        <a:p>
          <a:endParaRPr lang="en-US"/>
        </a:p>
      </dgm:t>
    </dgm:pt>
    <dgm:pt modelId="{F0D5ACDD-EB0C-4ED5-B8D3-B804782A9536}" type="pres">
      <dgm:prSet presAssocID="{0FD91948-F180-426A-BB6D-AB72FFCA2849}" presName="sibTrans" presStyleLbl="sibTrans2D1" presStyleIdx="0" presStyleCnt="0"/>
      <dgm:spPr/>
      <dgm:t>
        <a:bodyPr/>
        <a:lstStyle/>
        <a:p>
          <a:endParaRPr lang="en-US"/>
        </a:p>
      </dgm:t>
    </dgm:pt>
    <dgm:pt modelId="{A5592679-C58B-4F5A-9D13-D0C102A2E059}" type="pres">
      <dgm:prSet presAssocID="{86360BB3-45BB-4D89-AB30-4F7839352660}" presName="compNode" presStyleCnt="0"/>
      <dgm:spPr/>
    </dgm:pt>
    <dgm:pt modelId="{47C695C2-570B-4259-98E9-202AF43CC915}" type="pres">
      <dgm:prSet presAssocID="{86360BB3-45BB-4D89-AB30-4F7839352660}" presName="pictRect" presStyleLbl="node1" presStyleIdx="2" presStyleCnt="6" custLinFactY="66304" custLinFactNeighborX="18826" custLinFactNeighborY="100000"/>
      <dgm:spPr>
        <a:blipFill rotWithShape="0">
          <a:blip xmlns:r="http://schemas.openxmlformats.org/officeDocument/2006/relationships" r:embed="rId3"/>
          <a:stretch>
            <a:fillRect/>
          </a:stretch>
        </a:blipFill>
      </dgm:spPr>
    </dgm:pt>
    <dgm:pt modelId="{32522E47-6BB8-4D60-B181-B3067FAF5A5D}" type="pres">
      <dgm:prSet presAssocID="{86360BB3-45BB-4D89-AB30-4F7839352660}" presName="textRect" presStyleLbl="revTx" presStyleIdx="2" presStyleCnt="6" custLinFactY="108850" custLinFactNeighborX="18497" custLinFactNeighborY="200000">
        <dgm:presLayoutVars>
          <dgm:bulletEnabled val="1"/>
        </dgm:presLayoutVars>
      </dgm:prSet>
      <dgm:spPr/>
      <dgm:t>
        <a:bodyPr/>
        <a:lstStyle/>
        <a:p>
          <a:endParaRPr lang="en-US"/>
        </a:p>
      </dgm:t>
    </dgm:pt>
    <dgm:pt modelId="{0FF23452-BDB4-421E-8731-23BD95161DC0}" type="pres">
      <dgm:prSet presAssocID="{A1767E14-BC0C-4FFB-9ECF-5BE2F30FA10F}" presName="sibTrans" presStyleLbl="sibTrans2D1" presStyleIdx="0" presStyleCnt="0"/>
      <dgm:spPr/>
      <dgm:t>
        <a:bodyPr/>
        <a:lstStyle/>
        <a:p>
          <a:endParaRPr lang="en-US"/>
        </a:p>
      </dgm:t>
    </dgm:pt>
    <dgm:pt modelId="{B21CF137-70AB-4010-B898-5859CFA5A897}" type="pres">
      <dgm:prSet presAssocID="{C94F0DBB-2748-4D28-BE51-A8322B9BF7EE}" presName="compNode" presStyleCnt="0"/>
      <dgm:spPr/>
    </dgm:pt>
    <dgm:pt modelId="{71B74BF4-3FD4-4542-B9C0-7D6DF42FA94C}" type="pres">
      <dgm:prSet presAssocID="{C94F0DBB-2748-4D28-BE51-A8322B9BF7EE}" presName="pictRect" presStyleLbl="node1" presStyleIdx="3" presStyleCnt="6" custLinFactY="-68474" custLinFactNeighborX="64" custLinFactNeighborY="-100000"/>
      <dgm:spPr>
        <a:blipFill rotWithShape="0">
          <a:blip xmlns:r="http://schemas.openxmlformats.org/officeDocument/2006/relationships" r:embed="rId4"/>
          <a:stretch>
            <a:fillRect/>
          </a:stretch>
        </a:blipFill>
      </dgm:spPr>
    </dgm:pt>
    <dgm:pt modelId="{721D7740-8374-4BFE-A010-1D3D9B426682}" type="pres">
      <dgm:prSet presAssocID="{C94F0DBB-2748-4D28-BE51-A8322B9BF7EE}" presName="textRect" presStyleLbl="revTx" presStyleIdx="3" presStyleCnt="6" custLinFactY="-112880" custLinFactNeighborX="64" custLinFactNeighborY="-200000">
        <dgm:presLayoutVars>
          <dgm:bulletEnabled val="1"/>
        </dgm:presLayoutVars>
      </dgm:prSet>
      <dgm:spPr/>
      <dgm:t>
        <a:bodyPr/>
        <a:lstStyle/>
        <a:p>
          <a:endParaRPr lang="en-US"/>
        </a:p>
      </dgm:t>
    </dgm:pt>
    <dgm:pt modelId="{C8D524C1-5A75-4C2F-AA9B-AB70FFF1C428}" type="pres">
      <dgm:prSet presAssocID="{F4802087-AA7C-4288-BBB3-0A3AB28C25F4}" presName="sibTrans" presStyleLbl="sibTrans2D1" presStyleIdx="0" presStyleCnt="0"/>
      <dgm:spPr/>
      <dgm:t>
        <a:bodyPr/>
        <a:lstStyle/>
        <a:p>
          <a:endParaRPr lang="en-US"/>
        </a:p>
      </dgm:t>
    </dgm:pt>
    <dgm:pt modelId="{07640C02-3918-4103-B9F1-DC735471DEA2}" type="pres">
      <dgm:prSet presAssocID="{70C50B81-232E-4BFC-B455-5F3CD42DA9CA}" presName="compNode" presStyleCnt="0"/>
      <dgm:spPr/>
    </dgm:pt>
    <dgm:pt modelId="{8F01FC5E-0D0C-4543-A431-F75F48525E51}" type="pres">
      <dgm:prSet presAssocID="{70C50B81-232E-4BFC-B455-5F3CD42DA9CA}" presName="pictRect" presStyleLbl="node1" presStyleIdx="4" presStyleCnt="6" custLinFactX="55215" custLinFactY="-73674" custLinFactNeighborX="100000" custLinFactNeighborY="-100000"/>
      <dgm:spPr>
        <a:blipFill rotWithShape="0">
          <a:blip xmlns:r="http://schemas.openxmlformats.org/officeDocument/2006/relationships" r:embed="rId5"/>
          <a:stretch>
            <a:fillRect/>
          </a:stretch>
        </a:blipFill>
      </dgm:spPr>
      <dgm:t>
        <a:bodyPr/>
        <a:lstStyle/>
        <a:p>
          <a:endParaRPr lang="en-US"/>
        </a:p>
      </dgm:t>
    </dgm:pt>
    <dgm:pt modelId="{322F6516-D91D-4CB1-B26C-A01CDD0DBCCB}" type="pres">
      <dgm:prSet presAssocID="{70C50B81-232E-4BFC-B455-5F3CD42DA9CA}" presName="textRect" presStyleLbl="revTx" presStyleIdx="4" presStyleCnt="6" custLinFactX="55215" custLinFactY="-122538" custLinFactNeighborX="100000" custLinFactNeighborY="-200000">
        <dgm:presLayoutVars>
          <dgm:bulletEnabled val="1"/>
        </dgm:presLayoutVars>
      </dgm:prSet>
      <dgm:spPr/>
      <dgm:t>
        <a:bodyPr/>
        <a:lstStyle/>
        <a:p>
          <a:endParaRPr lang="en-US"/>
        </a:p>
      </dgm:t>
    </dgm:pt>
    <dgm:pt modelId="{BC065184-AFD3-40AB-A1D6-77FF361061C9}" type="pres">
      <dgm:prSet presAssocID="{AFD1C1BC-B933-4597-BD1F-24C680767CB1}" presName="sibTrans" presStyleLbl="sibTrans2D1" presStyleIdx="0" presStyleCnt="0"/>
      <dgm:spPr/>
      <dgm:t>
        <a:bodyPr/>
        <a:lstStyle/>
        <a:p>
          <a:endParaRPr lang="en-US"/>
        </a:p>
      </dgm:t>
    </dgm:pt>
    <dgm:pt modelId="{4A9F894A-0BB5-49CF-91D4-E2543058A966}" type="pres">
      <dgm:prSet presAssocID="{ABE28287-93FC-4D02-83E7-DE5006F6D8DB}" presName="compNode" presStyleCnt="0"/>
      <dgm:spPr/>
    </dgm:pt>
    <dgm:pt modelId="{5F195CF2-AC6F-4C9E-A4AC-404EBFE72A70}" type="pres">
      <dgm:prSet presAssocID="{ABE28287-93FC-4D02-83E7-DE5006F6D8DB}" presName="pictRect" presStyleLbl="node1" presStyleIdx="5" presStyleCnt="6" custLinFactX="-13752" custLinFactY="-68474" custLinFactNeighborX="-100000" custLinFactNeighborY="-100000"/>
      <dgm:spPr>
        <a:blipFill rotWithShape="0">
          <a:blip xmlns:r="http://schemas.openxmlformats.org/officeDocument/2006/relationships" r:embed="rId6"/>
          <a:stretch>
            <a:fillRect/>
          </a:stretch>
        </a:blipFill>
      </dgm:spPr>
      <dgm:t>
        <a:bodyPr/>
        <a:lstStyle/>
        <a:p>
          <a:endParaRPr lang="en-US"/>
        </a:p>
      </dgm:t>
    </dgm:pt>
    <dgm:pt modelId="{D291E09D-9A1A-4F77-A6AB-EF4B489EB788}" type="pres">
      <dgm:prSet presAssocID="{ABE28287-93FC-4D02-83E7-DE5006F6D8DB}" presName="textRect" presStyleLbl="revTx" presStyleIdx="5" presStyleCnt="6" custScaleX="152770" custLinFactX="-11472" custLinFactY="-112880" custLinFactNeighborX="-100000" custLinFactNeighborY="-200000">
        <dgm:presLayoutVars>
          <dgm:bulletEnabled val="1"/>
        </dgm:presLayoutVars>
      </dgm:prSet>
      <dgm:spPr/>
      <dgm:t>
        <a:bodyPr/>
        <a:lstStyle/>
        <a:p>
          <a:endParaRPr lang="en-US"/>
        </a:p>
      </dgm:t>
    </dgm:pt>
  </dgm:ptLst>
  <dgm:cxnLst>
    <dgm:cxn modelId="{1851C40D-16D4-414A-A756-CB96770FDB54}" srcId="{DA4A7B48-5C12-4395-AF40-463B42622711}" destId="{ABE28287-93FC-4D02-83E7-DE5006F6D8DB}" srcOrd="5" destOrd="0" parTransId="{91A4C380-9232-4762-B8F2-27F43BAFD75D}" sibTransId="{87E18A0B-456B-4859-8764-FE4B871A9701}"/>
    <dgm:cxn modelId="{5EB54D2E-6559-450C-99D9-0333568F4F34}" type="presOf" srcId="{C94F0DBB-2748-4D28-BE51-A8322B9BF7EE}" destId="{721D7740-8374-4BFE-A010-1D3D9B426682}" srcOrd="0" destOrd="0" presId="urn:microsoft.com/office/officeart/2005/8/layout/pList1"/>
    <dgm:cxn modelId="{E9017ACF-419A-4EC6-9C07-10550943B88E}" type="presOf" srcId="{0FD91948-F180-426A-BB6D-AB72FFCA2849}" destId="{F0D5ACDD-EB0C-4ED5-B8D3-B804782A9536}" srcOrd="0" destOrd="0" presId="urn:microsoft.com/office/officeart/2005/8/layout/pList1"/>
    <dgm:cxn modelId="{77583B71-86C0-4E99-B01D-8283993735F9}" type="presOf" srcId="{86360BB3-45BB-4D89-AB30-4F7839352660}" destId="{32522E47-6BB8-4D60-B181-B3067FAF5A5D}" srcOrd="0" destOrd="0" presId="urn:microsoft.com/office/officeart/2005/8/layout/pList1"/>
    <dgm:cxn modelId="{BB9DE967-762B-4BAB-8F71-BC3B0A6544C3}" type="presOf" srcId="{ABE28287-93FC-4D02-83E7-DE5006F6D8DB}" destId="{D291E09D-9A1A-4F77-A6AB-EF4B489EB788}" srcOrd="0" destOrd="0" presId="urn:microsoft.com/office/officeart/2005/8/layout/pList1"/>
    <dgm:cxn modelId="{1FEDBB67-C47F-4A61-976D-054A5D0B28B9}" srcId="{DA4A7B48-5C12-4395-AF40-463B42622711}" destId="{70C50B81-232E-4BFC-B455-5F3CD42DA9CA}" srcOrd="4" destOrd="0" parTransId="{A23AAF20-64B2-42E8-A486-7B2BCFB3E661}" sibTransId="{AFD1C1BC-B933-4597-BD1F-24C680767CB1}"/>
    <dgm:cxn modelId="{BA4DD8AD-70C0-4D2C-92D9-BF732F32BBC1}" type="presOf" srcId="{70C50B81-232E-4BFC-B455-5F3CD42DA9CA}" destId="{322F6516-D91D-4CB1-B26C-A01CDD0DBCCB}" srcOrd="0" destOrd="0" presId="urn:microsoft.com/office/officeart/2005/8/layout/pList1"/>
    <dgm:cxn modelId="{C8D62C1B-97D7-4B6F-A51B-03E3A5E49783}" srcId="{DA4A7B48-5C12-4395-AF40-463B42622711}" destId="{09E7F34E-9C34-42C7-87A8-FF72E63FBA04}" srcOrd="0" destOrd="0" parTransId="{BFA0BCC2-5627-4B0F-BBC8-01C818D6A454}" sibTransId="{1F342904-B418-4798-BB04-412306C64022}"/>
    <dgm:cxn modelId="{943D2C05-54FC-467A-924A-DE37FEB96CC7}" type="presOf" srcId="{1F342904-B418-4798-BB04-412306C64022}" destId="{57C37007-85FC-4D3F-9532-F78C164BAE5D}" srcOrd="0" destOrd="0" presId="urn:microsoft.com/office/officeart/2005/8/layout/pList1"/>
    <dgm:cxn modelId="{2C351CD3-A3EA-46E7-BFCB-E5AA9B4353F1}" type="presOf" srcId="{F4802087-AA7C-4288-BBB3-0A3AB28C25F4}" destId="{C8D524C1-5A75-4C2F-AA9B-AB70FFF1C428}" srcOrd="0" destOrd="0" presId="urn:microsoft.com/office/officeart/2005/8/layout/pList1"/>
    <dgm:cxn modelId="{B7744534-045F-4AC6-9CBE-D4CB1B4ADD8B}" srcId="{DA4A7B48-5C12-4395-AF40-463B42622711}" destId="{C94F0DBB-2748-4D28-BE51-A8322B9BF7EE}" srcOrd="3" destOrd="0" parTransId="{BC64666E-239B-48DC-AB97-FD7CD51AC20A}" sibTransId="{F4802087-AA7C-4288-BBB3-0A3AB28C25F4}"/>
    <dgm:cxn modelId="{DF4FFC13-398B-4785-B48B-F8E54625707F}" type="presOf" srcId="{6C400DD3-04DE-4018-B770-0664693F4ADA}" destId="{EF77E1EC-0E44-4C2B-B828-83E2880BEBD4}" srcOrd="0" destOrd="0" presId="urn:microsoft.com/office/officeart/2005/8/layout/pList1"/>
    <dgm:cxn modelId="{9AFD9ECD-07E6-45F6-B1C8-BEDB4E7853D4}" type="presOf" srcId="{DA4A7B48-5C12-4395-AF40-463B42622711}" destId="{99572867-D2B9-43D8-8ACC-E32D5FDF7B37}" srcOrd="0" destOrd="0" presId="urn:microsoft.com/office/officeart/2005/8/layout/pList1"/>
    <dgm:cxn modelId="{42ABE7E4-5B68-425B-B6EA-2A985847CBCC}" srcId="{DA4A7B48-5C12-4395-AF40-463B42622711}" destId="{6C400DD3-04DE-4018-B770-0664693F4ADA}" srcOrd="1" destOrd="0" parTransId="{A5507325-4FEA-434F-A600-D6751DF91D94}" sibTransId="{0FD91948-F180-426A-BB6D-AB72FFCA2849}"/>
    <dgm:cxn modelId="{297C47CC-D2C4-493C-8A10-9C7D1E176E99}" type="presOf" srcId="{AFD1C1BC-B933-4597-BD1F-24C680767CB1}" destId="{BC065184-AFD3-40AB-A1D6-77FF361061C9}" srcOrd="0" destOrd="0" presId="urn:microsoft.com/office/officeart/2005/8/layout/pList1"/>
    <dgm:cxn modelId="{3FBDAAC1-CB29-4D77-A388-C651CBB07F57}" type="presOf" srcId="{09E7F34E-9C34-42C7-87A8-FF72E63FBA04}" destId="{67A76C6D-41D7-482C-AFEA-00E85163B87E}" srcOrd="0" destOrd="0" presId="urn:microsoft.com/office/officeart/2005/8/layout/pList1"/>
    <dgm:cxn modelId="{80A91E38-94AF-483A-A2FA-CE68AF5CA7CE}" srcId="{DA4A7B48-5C12-4395-AF40-463B42622711}" destId="{86360BB3-45BB-4D89-AB30-4F7839352660}" srcOrd="2" destOrd="0" parTransId="{45738FDE-5D39-4261-B284-25668B7DF636}" sibTransId="{A1767E14-BC0C-4FFB-9ECF-5BE2F30FA10F}"/>
    <dgm:cxn modelId="{D38E4512-9B7A-4255-A687-5796DADC0247}" type="presOf" srcId="{A1767E14-BC0C-4FFB-9ECF-5BE2F30FA10F}" destId="{0FF23452-BDB4-421E-8731-23BD95161DC0}" srcOrd="0" destOrd="0" presId="urn:microsoft.com/office/officeart/2005/8/layout/pList1"/>
    <dgm:cxn modelId="{BFC04700-3E32-4D95-9A94-C37AA185B06C}" type="presParOf" srcId="{99572867-D2B9-43D8-8ACC-E32D5FDF7B37}" destId="{5E81AC86-70AC-4714-9DC4-56A1156CD185}" srcOrd="0" destOrd="0" presId="urn:microsoft.com/office/officeart/2005/8/layout/pList1"/>
    <dgm:cxn modelId="{BB5BB64F-A896-4A4E-B6C7-6DF11D686BAC}" type="presParOf" srcId="{5E81AC86-70AC-4714-9DC4-56A1156CD185}" destId="{B47FEEA8-7E34-4CB8-9403-82C676FF9E73}" srcOrd="0" destOrd="0" presId="urn:microsoft.com/office/officeart/2005/8/layout/pList1"/>
    <dgm:cxn modelId="{58FB8973-F27E-41D6-B74B-3D84AD165099}" type="presParOf" srcId="{5E81AC86-70AC-4714-9DC4-56A1156CD185}" destId="{67A76C6D-41D7-482C-AFEA-00E85163B87E}" srcOrd="1" destOrd="0" presId="urn:microsoft.com/office/officeart/2005/8/layout/pList1"/>
    <dgm:cxn modelId="{CA5121AA-EE25-4A42-9C09-ED2EF930477D}" type="presParOf" srcId="{99572867-D2B9-43D8-8ACC-E32D5FDF7B37}" destId="{57C37007-85FC-4D3F-9532-F78C164BAE5D}" srcOrd="1" destOrd="0" presId="urn:microsoft.com/office/officeart/2005/8/layout/pList1"/>
    <dgm:cxn modelId="{BE707B85-000C-4E60-BC82-4CBDEC71B137}" type="presParOf" srcId="{99572867-D2B9-43D8-8ACC-E32D5FDF7B37}" destId="{C07760D9-8A6A-4063-8D5B-E3924F4BDDDB}" srcOrd="2" destOrd="0" presId="urn:microsoft.com/office/officeart/2005/8/layout/pList1"/>
    <dgm:cxn modelId="{27FFADCF-650D-4110-9E9A-8D74B68F5D0D}" type="presParOf" srcId="{C07760D9-8A6A-4063-8D5B-E3924F4BDDDB}" destId="{D68CA0A3-80EA-4FBB-8371-EDAED9F7C380}" srcOrd="0" destOrd="0" presId="urn:microsoft.com/office/officeart/2005/8/layout/pList1"/>
    <dgm:cxn modelId="{6F808C00-03C1-4D4B-AD79-74A6F0B641B7}" type="presParOf" srcId="{C07760D9-8A6A-4063-8D5B-E3924F4BDDDB}" destId="{EF77E1EC-0E44-4C2B-B828-83E2880BEBD4}" srcOrd="1" destOrd="0" presId="urn:microsoft.com/office/officeart/2005/8/layout/pList1"/>
    <dgm:cxn modelId="{B00F082A-87AD-499A-9923-27189878978D}" type="presParOf" srcId="{99572867-D2B9-43D8-8ACC-E32D5FDF7B37}" destId="{F0D5ACDD-EB0C-4ED5-B8D3-B804782A9536}" srcOrd="3" destOrd="0" presId="urn:microsoft.com/office/officeart/2005/8/layout/pList1"/>
    <dgm:cxn modelId="{F722E9F3-0EDC-4679-8CA1-D92B5DA91B45}" type="presParOf" srcId="{99572867-D2B9-43D8-8ACC-E32D5FDF7B37}" destId="{A5592679-C58B-4F5A-9D13-D0C102A2E059}" srcOrd="4" destOrd="0" presId="urn:microsoft.com/office/officeart/2005/8/layout/pList1"/>
    <dgm:cxn modelId="{D8CB6574-5500-4844-8DD8-8A133D5BF77F}" type="presParOf" srcId="{A5592679-C58B-4F5A-9D13-D0C102A2E059}" destId="{47C695C2-570B-4259-98E9-202AF43CC915}" srcOrd="0" destOrd="0" presId="urn:microsoft.com/office/officeart/2005/8/layout/pList1"/>
    <dgm:cxn modelId="{05A5776A-96A8-443B-9585-6669D7EC9820}" type="presParOf" srcId="{A5592679-C58B-4F5A-9D13-D0C102A2E059}" destId="{32522E47-6BB8-4D60-B181-B3067FAF5A5D}" srcOrd="1" destOrd="0" presId="urn:microsoft.com/office/officeart/2005/8/layout/pList1"/>
    <dgm:cxn modelId="{23BDB345-C3DD-4FA6-B50E-E6EC8EC52329}" type="presParOf" srcId="{99572867-D2B9-43D8-8ACC-E32D5FDF7B37}" destId="{0FF23452-BDB4-421E-8731-23BD95161DC0}" srcOrd="5" destOrd="0" presId="urn:microsoft.com/office/officeart/2005/8/layout/pList1"/>
    <dgm:cxn modelId="{797B6AE3-BDEF-441A-8DBE-47C5BB0D2050}" type="presParOf" srcId="{99572867-D2B9-43D8-8ACC-E32D5FDF7B37}" destId="{B21CF137-70AB-4010-B898-5859CFA5A897}" srcOrd="6" destOrd="0" presId="urn:microsoft.com/office/officeart/2005/8/layout/pList1"/>
    <dgm:cxn modelId="{A01E0946-114D-4ADC-934E-61D28FA779E0}" type="presParOf" srcId="{B21CF137-70AB-4010-B898-5859CFA5A897}" destId="{71B74BF4-3FD4-4542-B9C0-7D6DF42FA94C}" srcOrd="0" destOrd="0" presId="urn:microsoft.com/office/officeart/2005/8/layout/pList1"/>
    <dgm:cxn modelId="{1F65F264-D5A1-4A79-84F7-C590ADB7F518}" type="presParOf" srcId="{B21CF137-70AB-4010-B898-5859CFA5A897}" destId="{721D7740-8374-4BFE-A010-1D3D9B426682}" srcOrd="1" destOrd="0" presId="urn:microsoft.com/office/officeart/2005/8/layout/pList1"/>
    <dgm:cxn modelId="{3A9B538D-3E2F-435D-A220-DEB154F49413}" type="presParOf" srcId="{99572867-D2B9-43D8-8ACC-E32D5FDF7B37}" destId="{C8D524C1-5A75-4C2F-AA9B-AB70FFF1C428}" srcOrd="7" destOrd="0" presId="urn:microsoft.com/office/officeart/2005/8/layout/pList1"/>
    <dgm:cxn modelId="{C5D14841-A1CA-4451-9C13-9495C8B74868}" type="presParOf" srcId="{99572867-D2B9-43D8-8ACC-E32D5FDF7B37}" destId="{07640C02-3918-4103-B9F1-DC735471DEA2}" srcOrd="8" destOrd="0" presId="urn:microsoft.com/office/officeart/2005/8/layout/pList1"/>
    <dgm:cxn modelId="{8093E1A8-CCA8-4DA0-A59E-38590F7F6331}" type="presParOf" srcId="{07640C02-3918-4103-B9F1-DC735471DEA2}" destId="{8F01FC5E-0D0C-4543-A431-F75F48525E51}" srcOrd="0" destOrd="0" presId="urn:microsoft.com/office/officeart/2005/8/layout/pList1"/>
    <dgm:cxn modelId="{7DD45F7E-102B-45B7-B996-0364B9F90F80}" type="presParOf" srcId="{07640C02-3918-4103-B9F1-DC735471DEA2}" destId="{322F6516-D91D-4CB1-B26C-A01CDD0DBCCB}" srcOrd="1" destOrd="0" presId="urn:microsoft.com/office/officeart/2005/8/layout/pList1"/>
    <dgm:cxn modelId="{0BE178AB-C2DF-4BB0-A854-6507CE2C8376}" type="presParOf" srcId="{99572867-D2B9-43D8-8ACC-E32D5FDF7B37}" destId="{BC065184-AFD3-40AB-A1D6-77FF361061C9}" srcOrd="9" destOrd="0" presId="urn:microsoft.com/office/officeart/2005/8/layout/pList1"/>
    <dgm:cxn modelId="{9A899BDD-0823-4612-B6B5-EA6F32CD097F}" type="presParOf" srcId="{99572867-D2B9-43D8-8ACC-E32D5FDF7B37}" destId="{4A9F894A-0BB5-49CF-91D4-E2543058A966}" srcOrd="10" destOrd="0" presId="urn:microsoft.com/office/officeart/2005/8/layout/pList1"/>
    <dgm:cxn modelId="{8A39FD54-ADD0-46EB-BEB1-EF7528EDBB24}" type="presParOf" srcId="{4A9F894A-0BB5-49CF-91D4-E2543058A966}" destId="{5F195CF2-AC6F-4C9E-A4AC-404EBFE72A70}" srcOrd="0" destOrd="0" presId="urn:microsoft.com/office/officeart/2005/8/layout/pList1"/>
    <dgm:cxn modelId="{87104CD3-CF79-476B-B6D9-3920DF437BFB}" type="presParOf" srcId="{4A9F894A-0BB5-49CF-91D4-E2543058A966}" destId="{D291E09D-9A1A-4F77-A6AB-EF4B489EB788}" srcOrd="1" destOrd="0" presId="urn:microsoft.com/office/officeart/2005/8/layout/p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47FEEA8-7E34-4CB8-9403-82C676FF9E73}">
      <dsp:nvSpPr>
        <dsp:cNvPr id="0" name=""/>
        <dsp:cNvSpPr/>
      </dsp:nvSpPr>
      <dsp:spPr>
        <a:xfrm>
          <a:off x="3429009" y="2438405"/>
          <a:ext cx="2126604" cy="1465230"/>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76C6D-41D7-482C-AFEA-00E85163B87E}">
      <dsp:nvSpPr>
        <dsp:cNvPr id="0" name=""/>
        <dsp:cNvSpPr/>
      </dsp:nvSpPr>
      <dsp:spPr>
        <a:xfrm>
          <a:off x="3429009" y="3903626"/>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solidFill>
                <a:srgbClr val="000000"/>
              </a:solidFill>
            </a:rPr>
            <a:t>Provide More Transportation Choices</a:t>
          </a:r>
          <a:endParaRPr lang="en-US" sz="1500" kern="1200" dirty="0">
            <a:solidFill>
              <a:srgbClr val="000000"/>
            </a:solidFill>
          </a:endParaRPr>
        </a:p>
      </dsp:txBody>
      <dsp:txXfrm>
        <a:off x="3429009" y="3903626"/>
        <a:ext cx="2126604" cy="788970"/>
      </dsp:txXfrm>
    </dsp:sp>
    <dsp:sp modelId="{D68CA0A3-80EA-4FBB-8371-EDAED9F7C380}">
      <dsp:nvSpPr>
        <dsp:cNvPr id="0" name=""/>
        <dsp:cNvSpPr/>
      </dsp:nvSpPr>
      <dsp:spPr>
        <a:xfrm>
          <a:off x="609604" y="2438405"/>
          <a:ext cx="2126604" cy="1465230"/>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7E1EC-0E44-4C2B-B828-83E2880BEBD4}">
      <dsp:nvSpPr>
        <dsp:cNvPr id="0" name=""/>
        <dsp:cNvSpPr/>
      </dsp:nvSpPr>
      <dsp:spPr>
        <a:xfrm>
          <a:off x="609604" y="3903626"/>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solidFill>
                <a:srgbClr val="000000"/>
              </a:solidFill>
            </a:rPr>
            <a:t>Coordinate Policies and Leverage Investment</a:t>
          </a:r>
          <a:endParaRPr lang="en-US" sz="1500" kern="1200" dirty="0">
            <a:solidFill>
              <a:srgbClr val="000000"/>
            </a:solidFill>
          </a:endParaRPr>
        </a:p>
      </dsp:txBody>
      <dsp:txXfrm>
        <a:off x="609604" y="3903626"/>
        <a:ext cx="2126604" cy="788970"/>
      </dsp:txXfrm>
    </dsp:sp>
    <dsp:sp modelId="{47C695C2-570B-4259-98E9-202AF43CC915}">
      <dsp:nvSpPr>
        <dsp:cNvPr id="0" name=""/>
        <dsp:cNvSpPr/>
      </dsp:nvSpPr>
      <dsp:spPr>
        <a:xfrm>
          <a:off x="6248406" y="2438405"/>
          <a:ext cx="2126604" cy="1465230"/>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22E47-6BB8-4D60-B181-B3067FAF5A5D}">
      <dsp:nvSpPr>
        <dsp:cNvPr id="0" name=""/>
        <dsp:cNvSpPr/>
      </dsp:nvSpPr>
      <dsp:spPr>
        <a:xfrm>
          <a:off x="6241410" y="3903634"/>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solidFill>
                <a:srgbClr val="000000"/>
              </a:solidFill>
            </a:rPr>
            <a:t>Promote Equitable, Affordable Housing</a:t>
          </a:r>
          <a:endParaRPr lang="en-US" sz="1500" kern="1200" dirty="0">
            <a:solidFill>
              <a:srgbClr val="000000"/>
            </a:solidFill>
          </a:endParaRPr>
        </a:p>
      </dsp:txBody>
      <dsp:txXfrm>
        <a:off x="6241410" y="3903634"/>
        <a:ext cx="2126604" cy="788970"/>
      </dsp:txXfrm>
    </dsp:sp>
    <dsp:sp modelId="{71B74BF4-3FD4-4542-B9C0-7D6DF42FA94C}">
      <dsp:nvSpPr>
        <dsp:cNvPr id="0" name=""/>
        <dsp:cNvSpPr/>
      </dsp:nvSpPr>
      <dsp:spPr>
        <a:xfrm>
          <a:off x="609599" y="0"/>
          <a:ext cx="2126604" cy="146523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1D7740-8374-4BFE-A010-1D3D9B426682}">
      <dsp:nvSpPr>
        <dsp:cNvPr id="0" name=""/>
        <dsp:cNvSpPr/>
      </dsp:nvSpPr>
      <dsp:spPr>
        <a:xfrm>
          <a:off x="609599" y="1465230"/>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solidFill>
                <a:srgbClr val="000000"/>
              </a:solidFill>
            </a:rPr>
            <a:t>Enhance Economic Competitiveness</a:t>
          </a:r>
          <a:endParaRPr lang="en-US" sz="1500" kern="1200" dirty="0">
            <a:solidFill>
              <a:srgbClr val="000000"/>
            </a:solidFill>
          </a:endParaRPr>
        </a:p>
      </dsp:txBody>
      <dsp:txXfrm>
        <a:off x="609599" y="1465230"/>
        <a:ext cx="2126604" cy="788970"/>
      </dsp:txXfrm>
    </dsp:sp>
    <dsp:sp modelId="{8F01FC5E-0D0C-4543-A431-F75F48525E51}">
      <dsp:nvSpPr>
        <dsp:cNvPr id="0" name=""/>
        <dsp:cNvSpPr/>
      </dsp:nvSpPr>
      <dsp:spPr>
        <a:xfrm>
          <a:off x="6248402" y="0"/>
          <a:ext cx="2126604" cy="1465230"/>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F6516-D91D-4CB1-B26C-A01CDD0DBCCB}">
      <dsp:nvSpPr>
        <dsp:cNvPr id="0" name=""/>
        <dsp:cNvSpPr/>
      </dsp:nvSpPr>
      <dsp:spPr>
        <a:xfrm>
          <a:off x="6248402" y="1389031"/>
          <a:ext cx="2126604"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solidFill>
                <a:srgbClr val="000000"/>
              </a:solidFill>
            </a:rPr>
            <a:t>Support Existing Communities</a:t>
          </a:r>
          <a:endParaRPr lang="en-US" sz="1500" kern="1200" dirty="0">
            <a:solidFill>
              <a:srgbClr val="000000"/>
            </a:solidFill>
          </a:endParaRPr>
        </a:p>
      </dsp:txBody>
      <dsp:txXfrm>
        <a:off x="6248402" y="1389031"/>
        <a:ext cx="2126604" cy="788970"/>
      </dsp:txXfrm>
    </dsp:sp>
    <dsp:sp modelId="{5F195CF2-AC6F-4C9E-A4AC-404EBFE72A70}">
      <dsp:nvSpPr>
        <dsp:cNvPr id="0" name=""/>
        <dsp:cNvSpPr/>
      </dsp:nvSpPr>
      <dsp:spPr>
        <a:xfrm>
          <a:off x="3428996" y="0"/>
          <a:ext cx="2126604" cy="1465230"/>
        </a:xfrm>
        <a:prstGeom prst="roundRect">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1E09D-9A1A-4F77-A6AB-EF4B489EB788}">
      <dsp:nvSpPr>
        <dsp:cNvPr id="0" name=""/>
        <dsp:cNvSpPr/>
      </dsp:nvSpPr>
      <dsp:spPr>
        <a:xfrm>
          <a:off x="2916378" y="1465230"/>
          <a:ext cx="3248813" cy="7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solidFill>
                <a:srgbClr val="000000"/>
              </a:solidFill>
            </a:rPr>
            <a:t>Value Communities and Neighborhoods</a:t>
          </a:r>
          <a:endParaRPr lang="en-US" sz="1500" kern="1200" dirty="0">
            <a:solidFill>
              <a:srgbClr val="000000"/>
            </a:solidFill>
          </a:endParaRPr>
        </a:p>
      </dsp:txBody>
      <dsp:txXfrm>
        <a:off x="2916378" y="1465230"/>
        <a:ext cx="3248813" cy="78897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86460" tIns="43230" rIns="86460" bIns="43230" numCol="1" anchor="t" anchorCtr="0" compatLnSpc="1">
            <a:prstTxWarp prst="textNoShape">
              <a:avLst/>
            </a:prstTxWarp>
          </a:bodyPr>
          <a:lstStyle>
            <a:lvl1pPr algn="l" eaLnBrk="0" hangingPunct="0">
              <a:defRPr sz="1100">
                <a:solidFill>
                  <a:schemeClr val="tx1"/>
                </a:solidFill>
                <a:latin typeface="Times" pitchFamily="18" charset="0"/>
              </a:defRPr>
            </a:lvl1pPr>
          </a:lstStyle>
          <a:p>
            <a:pPr>
              <a:defRPr/>
            </a:pPr>
            <a:endParaRPr lang="en-US" dirty="0"/>
          </a:p>
        </p:txBody>
      </p:sp>
      <p:sp>
        <p:nvSpPr>
          <p:cNvPr id="1048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86460" tIns="43230" rIns="86460" bIns="43230" numCol="1" anchor="t" anchorCtr="0" compatLnSpc="1">
            <a:prstTxWarp prst="textNoShape">
              <a:avLst/>
            </a:prstTxWarp>
          </a:bodyPr>
          <a:lstStyle>
            <a:lvl1pPr algn="r" eaLnBrk="0" hangingPunct="0">
              <a:defRPr sz="1100">
                <a:solidFill>
                  <a:schemeClr val="tx1"/>
                </a:solidFill>
                <a:latin typeface="Times" pitchFamily="18" charset="0"/>
              </a:defRPr>
            </a:lvl1pPr>
          </a:lstStyle>
          <a:p>
            <a:pPr>
              <a:defRPr/>
            </a:pPr>
            <a:endParaRPr lang="en-US" dirty="0"/>
          </a:p>
        </p:txBody>
      </p:sp>
      <p:sp>
        <p:nvSpPr>
          <p:cNvPr id="1048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86460" tIns="43230" rIns="86460" bIns="43230" numCol="1" anchor="b" anchorCtr="0" compatLnSpc="1">
            <a:prstTxWarp prst="textNoShape">
              <a:avLst/>
            </a:prstTxWarp>
          </a:bodyPr>
          <a:lstStyle>
            <a:lvl1pPr algn="l" eaLnBrk="0" hangingPunct="0">
              <a:defRPr sz="1100">
                <a:solidFill>
                  <a:schemeClr val="tx1"/>
                </a:solidFill>
                <a:latin typeface="Times" pitchFamily="18" charset="0"/>
              </a:defRPr>
            </a:lvl1pPr>
          </a:lstStyle>
          <a:p>
            <a:pPr>
              <a:defRPr/>
            </a:pPr>
            <a:endParaRPr lang="en-US" dirty="0"/>
          </a:p>
        </p:txBody>
      </p:sp>
      <p:sp>
        <p:nvSpPr>
          <p:cNvPr id="1048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86460" tIns="43230" rIns="86460" bIns="43230" numCol="1" anchor="b" anchorCtr="0" compatLnSpc="1">
            <a:prstTxWarp prst="textNoShape">
              <a:avLst/>
            </a:prstTxWarp>
          </a:bodyPr>
          <a:lstStyle>
            <a:lvl1pPr algn="r" eaLnBrk="0" hangingPunct="0">
              <a:defRPr sz="1100">
                <a:solidFill>
                  <a:schemeClr val="tx1"/>
                </a:solidFill>
                <a:latin typeface="Times" pitchFamily="18" charset="0"/>
              </a:defRPr>
            </a:lvl1pPr>
          </a:lstStyle>
          <a:p>
            <a:pPr>
              <a:defRPr/>
            </a:pPr>
            <a:fld id="{45A9F52D-1261-4DEF-A2AA-AF2A22317E00}"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91390" tIns="45695" rIns="91390" bIns="45695" numCol="1" anchor="t" anchorCtr="0" compatLnSpc="1">
            <a:prstTxWarp prst="textNoShape">
              <a:avLst/>
            </a:prstTxWarp>
          </a:bodyPr>
          <a:lstStyle>
            <a:lvl1pPr algn="l" defTabSz="914485" eaLnBrk="0" hangingPunct="0">
              <a:defRPr sz="110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3886200" y="0"/>
            <a:ext cx="2971800" cy="458788"/>
          </a:xfrm>
          <a:prstGeom prst="rect">
            <a:avLst/>
          </a:prstGeom>
          <a:noFill/>
          <a:ln w="9525">
            <a:noFill/>
            <a:miter lim="800000"/>
            <a:headEnd/>
            <a:tailEnd/>
          </a:ln>
          <a:effectLst/>
        </p:spPr>
        <p:txBody>
          <a:bodyPr vert="horz" wrap="square" lIns="91390" tIns="45695" rIns="91390" bIns="45695" numCol="1" anchor="t" anchorCtr="0" compatLnSpc="1">
            <a:prstTxWarp prst="textNoShape">
              <a:avLst/>
            </a:prstTxWarp>
          </a:bodyPr>
          <a:lstStyle>
            <a:lvl1pPr algn="r" defTabSz="914485" eaLnBrk="0" hangingPunct="0">
              <a:defRPr sz="1100">
                <a:latin typeface="Arial" charset="0"/>
              </a:defRPr>
            </a:lvl1pPr>
          </a:lstStyle>
          <a:p>
            <a:pPr>
              <a:defRPr/>
            </a:pPr>
            <a:endParaRPr lang="en-US" dirty="0"/>
          </a:p>
        </p:txBody>
      </p:sp>
      <p:sp>
        <p:nvSpPr>
          <p:cNvPr id="83972" name="Rectangle 4"/>
          <p:cNvSpPr>
            <a:spLocks noGrp="1" noRot="1" noChangeAspect="1" noChangeArrowheads="1" noTextEdit="1"/>
          </p:cNvSpPr>
          <p:nvPr>
            <p:ph type="sldImg" idx="2"/>
          </p:nvPr>
        </p:nvSpPr>
        <p:spPr bwMode="auto">
          <a:xfrm>
            <a:off x="1144588" y="684213"/>
            <a:ext cx="4570412"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5988" y="4343400"/>
            <a:ext cx="5026025" cy="4116388"/>
          </a:xfrm>
          <a:prstGeom prst="rect">
            <a:avLst/>
          </a:prstGeom>
          <a:noFill/>
          <a:ln w="9525">
            <a:noFill/>
            <a:miter lim="800000"/>
            <a:headEnd/>
            <a:tailEnd/>
          </a:ln>
          <a:effectLst/>
        </p:spPr>
        <p:txBody>
          <a:bodyPr vert="horz" wrap="square" lIns="91390" tIns="45695" rIns="91390" bIns="456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8787"/>
          </a:xfrm>
          <a:prstGeom prst="rect">
            <a:avLst/>
          </a:prstGeom>
          <a:noFill/>
          <a:ln w="9525">
            <a:noFill/>
            <a:miter lim="800000"/>
            <a:headEnd/>
            <a:tailEnd/>
          </a:ln>
          <a:effectLst/>
        </p:spPr>
        <p:txBody>
          <a:bodyPr vert="horz" wrap="square" lIns="91390" tIns="45695" rIns="91390" bIns="45695" numCol="1" anchor="b" anchorCtr="0" compatLnSpc="1">
            <a:prstTxWarp prst="textNoShape">
              <a:avLst/>
            </a:prstTxWarp>
          </a:bodyPr>
          <a:lstStyle>
            <a:lvl1pPr algn="l" defTabSz="914485" eaLnBrk="0" hangingPunct="0">
              <a:defRPr sz="110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3886200" y="8685213"/>
            <a:ext cx="2971800" cy="458787"/>
          </a:xfrm>
          <a:prstGeom prst="rect">
            <a:avLst/>
          </a:prstGeom>
          <a:noFill/>
          <a:ln w="9525">
            <a:noFill/>
            <a:miter lim="800000"/>
            <a:headEnd/>
            <a:tailEnd/>
          </a:ln>
          <a:effectLst/>
        </p:spPr>
        <p:txBody>
          <a:bodyPr vert="horz" wrap="square" lIns="91390" tIns="45695" rIns="91390" bIns="45695" numCol="1" anchor="b" anchorCtr="0" compatLnSpc="1">
            <a:prstTxWarp prst="textNoShape">
              <a:avLst/>
            </a:prstTxWarp>
          </a:bodyPr>
          <a:lstStyle>
            <a:lvl1pPr algn="r" defTabSz="914485" eaLnBrk="0" hangingPunct="0">
              <a:defRPr sz="1100">
                <a:latin typeface="Arial" charset="0"/>
              </a:defRPr>
            </a:lvl1pPr>
          </a:lstStyle>
          <a:p>
            <a:pPr>
              <a:defRPr/>
            </a:pPr>
            <a:fld id="{20DFCDF1-9B48-43B4-B842-8357F1D6AAA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0DFCDF1-9B48-43B4-B842-8357F1D6AAA8}"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Baltimore’s Inner Harbor near the Port of Baltimore has provided many social</a:t>
            </a:r>
            <a:r>
              <a:rPr lang="en-US" baseline="0" dirty="0" smtClean="0"/>
              <a:t> and economic benefits, including livability benefits, to the city of Baltimore and the greater Baltimore area.</a:t>
            </a:r>
            <a:endParaRPr lang="en-US" dirty="0"/>
          </a:p>
        </p:txBody>
      </p:sp>
      <p:sp>
        <p:nvSpPr>
          <p:cNvPr id="4" name="Slide Number Placeholder 3"/>
          <p:cNvSpPr>
            <a:spLocks noGrp="1"/>
          </p:cNvSpPr>
          <p:nvPr>
            <p:ph type="sldNum" sz="quarter" idx="10"/>
          </p:nvPr>
        </p:nvSpPr>
        <p:spPr/>
        <p:txBody>
          <a:bodyPr/>
          <a:lstStyle/>
          <a:p>
            <a:pPr>
              <a:defRPr/>
            </a:pPr>
            <a:fld id="{20DFCDF1-9B48-43B4-B842-8357F1D6AAA8}"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the very success</a:t>
            </a:r>
            <a:r>
              <a:rPr lang="en-US" baseline="0" dirty="0" smtClean="0"/>
              <a:t> of Baltimore’s Inner Harbor also has created </a:t>
            </a:r>
            <a:r>
              <a:rPr lang="en-US" dirty="0" smtClean="0"/>
              <a:t>development pressures</a:t>
            </a:r>
            <a:r>
              <a:rPr lang="en-US" baseline="0" dirty="0" smtClean="0"/>
              <a:t> from non-freight development elsewhere on the port’s waterfront that could threaten the port’s viability.</a:t>
            </a:r>
            <a:endParaRPr lang="en-US" dirty="0"/>
          </a:p>
        </p:txBody>
      </p:sp>
      <p:sp>
        <p:nvSpPr>
          <p:cNvPr id="4" name="Slide Number Placeholder 3"/>
          <p:cNvSpPr>
            <a:spLocks noGrp="1"/>
          </p:cNvSpPr>
          <p:nvPr>
            <p:ph type="sldNum" sz="quarter" idx="10"/>
          </p:nvPr>
        </p:nvSpPr>
        <p:spPr/>
        <p:txBody>
          <a:bodyPr/>
          <a:lstStyle/>
          <a:p>
            <a:pPr>
              <a:defRPr/>
            </a:pPr>
            <a:fld id="{20DFCDF1-9B48-43B4-B842-8357F1D6AAA8}"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defTabSz="914400"/>
            <a:fld id="{BD11CCE0-87BD-4AF9-9761-8E31E28CA035}" type="slidenum">
              <a:rPr lang="en-US" smtClean="0">
                <a:latin typeface="Arial" pitchFamily="34" charset="0"/>
              </a:rPr>
              <a:pPr defTabSz="914400"/>
              <a:t>12</a:t>
            </a:fld>
            <a:endParaRPr lang="en-US" dirty="0" smtClean="0">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dirty="0" smtClean="0"/>
              <a:t>The city of Baltimore created a new industrial district to help</a:t>
            </a:r>
            <a:r>
              <a:rPr lang="en-US" baseline="0" dirty="0" smtClean="0"/>
              <a:t> preserve existing port and port-related uses.  </a:t>
            </a:r>
            <a:r>
              <a:rPr lang="en-US" dirty="0" smtClean="0"/>
              <a:t>Proactive zoning or other</a:t>
            </a:r>
            <a:r>
              <a:rPr lang="en-US" baseline="0" dirty="0" smtClean="0"/>
              <a:t> land development controls or protections can help preserve pre-existing, economically viable industrial development, helping to protect job generators within their regions.</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defTabSz="914400"/>
            <a:fld id="{A95195FA-0279-454A-96CB-160496F0934E}" type="slidenum">
              <a:rPr lang="en-US" smtClean="0">
                <a:latin typeface="Arial" pitchFamily="34" charset="0"/>
              </a:rPr>
              <a:pPr defTabSz="914400"/>
              <a:t>14</a:t>
            </a:fld>
            <a:endParaRPr lang="en-US" dirty="0" smtClean="0">
              <a:latin typeface="Arial" pitchFamily="34" charset="0"/>
            </a:endParaRPr>
          </a:p>
        </p:txBody>
      </p:sp>
      <p:sp>
        <p:nvSpPr>
          <p:cNvPr id="135171" name="Rectangle 2"/>
          <p:cNvSpPr>
            <a:spLocks noGrp="1" noRot="1" noChangeAspect="1" noChangeArrowheads="1" noTextEdit="1"/>
          </p:cNvSpPr>
          <p:nvPr>
            <p:ph type="sldImg"/>
          </p:nvPr>
        </p:nvSpPr>
        <p:spPr>
          <a:xfrm>
            <a:off x="1143000" y="684213"/>
            <a:ext cx="4573588" cy="3430587"/>
          </a:xfrm>
          <a:ln/>
        </p:spPr>
      </p:sp>
      <p:sp>
        <p:nvSpPr>
          <p:cNvPr id="135172" name="Rectangle 3"/>
          <p:cNvSpPr>
            <a:spLocks noGrp="1" noChangeArrowheads="1"/>
          </p:cNvSpPr>
          <p:nvPr>
            <p:ph type="body" idx="1"/>
          </p:nvPr>
        </p:nvSpPr>
        <p:spPr>
          <a:noFill/>
          <a:ln/>
        </p:spPr>
        <p:txBody>
          <a:bodyPr/>
          <a:lstStyle/>
          <a:p>
            <a:r>
              <a:rPr lang="en-US" dirty="0" smtClean="0"/>
              <a:t>The “Value Communities and Neighborhoods” core livability principle</a:t>
            </a:r>
            <a:r>
              <a:rPr lang="en-US" baseline="0" dirty="0" smtClean="0"/>
              <a:t> can either be supported or be undermined by freight transportation; whether it is supported or undermined depends largely on whether or not freight transportation needs are appropriately considered in community planning efforts and community development implementation.</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0D8CFB-B3E9-4012-A92C-715FDA9B38CD}" type="slidenum">
              <a:rPr lang="en-US">
                <a:solidFill>
                  <a:srgbClr val="000000"/>
                </a:solidFill>
              </a:rPr>
              <a:pPr/>
              <a:t>15</a:t>
            </a:fld>
            <a:endParaRPr lang="en-US" dirty="0">
              <a:solidFill>
                <a:srgbClr val="000000"/>
              </a:solidFill>
            </a:endParaRPr>
          </a:p>
        </p:txBody>
      </p:sp>
      <p:sp>
        <p:nvSpPr>
          <p:cNvPr id="41987"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1ABD68DB-3B86-4AD1-9D93-5BCFB634084B}" type="slidenum">
              <a:rPr lang="en-US" sz="1200" smtClean="0">
                <a:solidFill>
                  <a:srgbClr val="000000"/>
                </a:solidFill>
                <a:latin typeface="Calibri" pitchFamily="34" charset="0"/>
                <a:ea typeface="ＭＳ Ｐゴシック" charset="-128"/>
              </a:rPr>
              <a:pPr algn="r" defTabSz="914437"/>
              <a:t>15</a:t>
            </a:fld>
            <a:endParaRPr lang="en-US" sz="1200" dirty="0" smtClean="0">
              <a:solidFill>
                <a:srgbClr val="000000"/>
              </a:solidFill>
              <a:latin typeface="Calibri" pitchFamily="34" charset="0"/>
              <a:ea typeface="ＭＳ Ｐゴシック" charset="-128"/>
            </a:endParaRPr>
          </a:p>
        </p:txBody>
      </p:sp>
      <p:sp>
        <p:nvSpPr>
          <p:cNvPr id="41988" name="Rectangle 2"/>
          <p:cNvSpPr>
            <a:spLocks noGrp="1" noRot="1" noChangeAspect="1" noChangeArrowheads="1" noTextEdit="1"/>
          </p:cNvSpPr>
          <p:nvPr>
            <p:ph type="sldImg"/>
          </p:nvPr>
        </p:nvSpPr>
        <p:spPr>
          <a:xfrm>
            <a:off x="1143000" y="685800"/>
            <a:ext cx="4573588" cy="3430588"/>
          </a:xfrm>
          <a:ln/>
        </p:spPr>
      </p:sp>
      <p:sp>
        <p:nvSpPr>
          <p:cNvPr id="41989" name="Rectangle 3"/>
          <p:cNvSpPr>
            <a:spLocks noGrp="1" noChangeArrowheads="1"/>
          </p:cNvSpPr>
          <p:nvPr>
            <p:ph type="body" idx="1"/>
          </p:nvPr>
        </p:nvSpPr>
        <p:spPr>
          <a:xfrm>
            <a:off x="686421" y="4344025"/>
            <a:ext cx="5485158" cy="4114488"/>
          </a:xfrm>
          <a:noFill/>
          <a:ln/>
        </p:spPr>
        <p:txBody>
          <a:bodyPr lIns="91435" tIns="45718" rIns="91435" bIns="45718"/>
          <a:lstStyle/>
          <a:p>
            <a:pPr>
              <a:spcBef>
                <a:spcPct val="0"/>
              </a:spcBef>
            </a:pPr>
            <a:r>
              <a:rPr lang="en-US" dirty="0" smtClean="0">
                <a:ea typeface="ＭＳ Ｐゴシック" charset="-128"/>
              </a:rPr>
              <a:t>Communities need to be</a:t>
            </a:r>
            <a:r>
              <a:rPr lang="en-US" baseline="0" dirty="0" smtClean="0">
                <a:ea typeface="ＭＳ Ｐゴシック" charset="-128"/>
              </a:rPr>
              <a:t> aware of existing freight facilities and freight traffic flows when planning new residential development or development that is incompatible with intensive freight transportation movements.  A failure to do so can undermine both community attractiveness and freight transportation efficiency.</a:t>
            </a:r>
            <a:endParaRPr lang="en-US" dirty="0"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0D8CFB-B3E9-4012-A92C-715FDA9B38CD}" type="slidenum">
              <a:rPr lang="en-US">
                <a:solidFill>
                  <a:srgbClr val="000000"/>
                </a:solidFill>
              </a:rPr>
              <a:pPr/>
              <a:t>16</a:t>
            </a:fld>
            <a:endParaRPr lang="en-US" dirty="0">
              <a:solidFill>
                <a:srgbClr val="000000"/>
              </a:solidFill>
            </a:endParaRPr>
          </a:p>
        </p:txBody>
      </p:sp>
      <p:sp>
        <p:nvSpPr>
          <p:cNvPr id="41987"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1ABD68DB-3B86-4AD1-9D93-5BCFB634084B}" type="slidenum">
              <a:rPr lang="en-US" sz="1200" smtClean="0">
                <a:solidFill>
                  <a:srgbClr val="000000"/>
                </a:solidFill>
                <a:latin typeface="Calibri" pitchFamily="34" charset="0"/>
                <a:ea typeface="ＭＳ Ｐゴシック" charset="-128"/>
              </a:rPr>
              <a:pPr algn="r" defTabSz="914437"/>
              <a:t>16</a:t>
            </a:fld>
            <a:endParaRPr lang="en-US" sz="1200" dirty="0" smtClean="0">
              <a:solidFill>
                <a:srgbClr val="000000"/>
              </a:solidFill>
              <a:latin typeface="Calibri" pitchFamily="34" charset="0"/>
              <a:ea typeface="ＭＳ Ｐゴシック" charset="-128"/>
            </a:endParaRPr>
          </a:p>
        </p:txBody>
      </p:sp>
      <p:sp>
        <p:nvSpPr>
          <p:cNvPr id="41988" name="Rectangle 2"/>
          <p:cNvSpPr>
            <a:spLocks noGrp="1" noRot="1" noChangeAspect="1" noChangeArrowheads="1" noTextEdit="1"/>
          </p:cNvSpPr>
          <p:nvPr>
            <p:ph type="sldImg"/>
          </p:nvPr>
        </p:nvSpPr>
        <p:spPr>
          <a:xfrm>
            <a:off x="1143000" y="685800"/>
            <a:ext cx="4573588" cy="3430588"/>
          </a:xfrm>
          <a:ln/>
        </p:spPr>
      </p:sp>
      <p:sp>
        <p:nvSpPr>
          <p:cNvPr id="41989" name="Rectangle 3"/>
          <p:cNvSpPr>
            <a:spLocks noGrp="1" noChangeArrowheads="1"/>
          </p:cNvSpPr>
          <p:nvPr>
            <p:ph type="body" idx="1"/>
          </p:nvPr>
        </p:nvSpPr>
        <p:spPr>
          <a:xfrm>
            <a:off x="686421" y="4344025"/>
            <a:ext cx="5485158" cy="4114488"/>
          </a:xfrm>
          <a:noFill/>
          <a:ln/>
        </p:spPr>
        <p:txBody>
          <a:bodyPr lIns="91435" tIns="45718" rIns="91435" bIns="45718"/>
          <a:lstStyle/>
          <a:p>
            <a:pPr>
              <a:spcBef>
                <a:spcPct val="0"/>
              </a:spcBef>
            </a:pPr>
            <a:r>
              <a:rPr lang="en-US" dirty="0" smtClean="0">
                <a:ea typeface="ＭＳ Ｐゴシック" charset="-128"/>
              </a:rPr>
              <a:t>Roadways</a:t>
            </a:r>
            <a:r>
              <a:rPr lang="en-US" baseline="0" dirty="0" smtClean="0">
                <a:ea typeface="ＭＳ Ｐゴシック" charset="-128"/>
              </a:rPr>
              <a:t> and intersections that handle moderate to high volumes of trucks due to the development along or near the roadways/intersections need to be properly designed to accommodate trucks.  It is important to remember that freight movements usually occur because there is demand to pick up or deliver products from a given location or locations.</a:t>
            </a:r>
          </a:p>
          <a:p>
            <a:pPr>
              <a:spcBef>
                <a:spcPct val="0"/>
              </a:spcBef>
            </a:pPr>
            <a:endParaRPr lang="en-US" baseline="0" dirty="0" smtClean="0">
              <a:ea typeface="ＭＳ Ｐゴシック" charset="-128"/>
            </a:endParaRPr>
          </a:p>
          <a:p>
            <a:pPr>
              <a:spcBef>
                <a:spcPct val="0"/>
              </a:spcBef>
            </a:pPr>
            <a:r>
              <a:rPr lang="en-US" baseline="0" dirty="0" smtClean="0">
                <a:ea typeface="ＭＳ Ｐゴシック" charset="-128"/>
              </a:rPr>
              <a:t>On the picture on this slide, notice not only the cracked sidewalk but also the placement of the yield sign.</a:t>
            </a:r>
            <a:endParaRPr lang="en-US" dirty="0"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aseline="0" dirty="0" smtClean="0">
                <a:latin typeface="Times" pitchFamily="18" charset="0"/>
                <a:cs typeface="Times" pitchFamily="18" charset="0"/>
              </a:rPr>
              <a:t>In contrast to the previous two slides, when a community’s freight needs are properly considered, not only can freight transportation operate more efficiently, but the community’s assets, such as grocery stores and other commercial retail outlets, are enhanced.  Curbside truck parking not only benefits freight deliveries by making it easier for trucks to deliver the businesses they are serving, but they also help reduce traffic congestion and improve safety for bicyclists and pedestrians by reducing the amount of double-parking that takes place.</a:t>
            </a:r>
          </a:p>
        </p:txBody>
      </p:sp>
      <p:sp>
        <p:nvSpPr>
          <p:cNvPr id="4" name="Slide Number Placeholder 3"/>
          <p:cNvSpPr>
            <a:spLocks noGrp="1"/>
          </p:cNvSpPr>
          <p:nvPr>
            <p:ph type="sldNum" sz="quarter" idx="10"/>
          </p:nvPr>
        </p:nvSpPr>
        <p:spPr/>
        <p:txBody>
          <a:bodyPr/>
          <a:lstStyle/>
          <a:p>
            <a:fld id="{CA832A6D-8AF2-414F-86F5-7E5B5DF2FACB}"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0D8CFB-B3E9-4012-A92C-715FDA9B38CD}" type="slidenum">
              <a:rPr lang="en-US">
                <a:solidFill>
                  <a:srgbClr val="000000"/>
                </a:solidFill>
              </a:rPr>
              <a:pPr/>
              <a:t>18</a:t>
            </a:fld>
            <a:endParaRPr lang="en-US" dirty="0">
              <a:solidFill>
                <a:srgbClr val="000000"/>
              </a:solidFill>
            </a:endParaRPr>
          </a:p>
        </p:txBody>
      </p:sp>
      <p:sp>
        <p:nvSpPr>
          <p:cNvPr id="41987"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1ABD68DB-3B86-4AD1-9D93-5BCFB634084B}" type="slidenum">
              <a:rPr lang="en-US" sz="1200" smtClean="0">
                <a:solidFill>
                  <a:srgbClr val="000000"/>
                </a:solidFill>
                <a:latin typeface="Calibri" pitchFamily="34" charset="0"/>
                <a:ea typeface="ＭＳ Ｐゴシック" charset="-128"/>
              </a:rPr>
              <a:pPr algn="r" defTabSz="914437"/>
              <a:t>18</a:t>
            </a:fld>
            <a:endParaRPr lang="en-US" sz="1200" dirty="0" smtClean="0">
              <a:solidFill>
                <a:srgbClr val="000000"/>
              </a:solidFill>
              <a:latin typeface="Calibri" pitchFamily="34" charset="0"/>
              <a:ea typeface="ＭＳ Ｐゴシック" charset="-128"/>
            </a:endParaRPr>
          </a:p>
        </p:txBody>
      </p:sp>
      <p:sp>
        <p:nvSpPr>
          <p:cNvPr id="41988" name="Rectangle 2"/>
          <p:cNvSpPr>
            <a:spLocks noGrp="1" noRot="1" noChangeAspect="1" noChangeArrowheads="1" noTextEdit="1"/>
          </p:cNvSpPr>
          <p:nvPr>
            <p:ph type="sldImg"/>
          </p:nvPr>
        </p:nvSpPr>
        <p:spPr>
          <a:xfrm>
            <a:off x="1143000" y="685800"/>
            <a:ext cx="4573588" cy="3430588"/>
          </a:xfrm>
          <a:ln/>
        </p:spPr>
      </p:sp>
      <p:sp>
        <p:nvSpPr>
          <p:cNvPr id="41989" name="Rectangle 3"/>
          <p:cNvSpPr>
            <a:spLocks noGrp="1" noChangeArrowheads="1"/>
          </p:cNvSpPr>
          <p:nvPr>
            <p:ph type="body" idx="1"/>
          </p:nvPr>
        </p:nvSpPr>
        <p:spPr>
          <a:xfrm>
            <a:off x="686421" y="4344025"/>
            <a:ext cx="5485158" cy="4114488"/>
          </a:xfrm>
          <a:noFill/>
          <a:ln/>
        </p:spPr>
        <p:txBody>
          <a:bodyPr lIns="91435" tIns="45718" rIns="91435" bIns="45718"/>
          <a:lstStyle/>
          <a:p>
            <a:pPr>
              <a:spcBef>
                <a:spcPct val="0"/>
              </a:spcBef>
            </a:pPr>
            <a:r>
              <a:rPr lang="en-US" dirty="0" smtClean="0">
                <a:ea typeface="ＭＳ Ｐゴシック" charset="-128"/>
              </a:rPr>
              <a:t>It is important to properly consider</a:t>
            </a:r>
            <a:r>
              <a:rPr lang="en-US" baseline="0" dirty="0" smtClean="0">
                <a:ea typeface="ＭＳ Ｐゴシック" charset="-128"/>
              </a:rPr>
              <a:t> freight transportation needs within communities.  Underemphasizing freight needs within livable communities can restrict freight transportation efficiency and negatively impact the community’s economic vitality.  Overemphasizing freight needs within livable communities, such as designing all roads to accommodate large trucks, even those that never or very rarely handle those trucks, can make walking, biking, and public transit use less attractive and convenient.  Finding the proper balance between non-freight livability needs and freight transportation needs will make it more likely the community can be attractive both aesthetically and economically.</a:t>
            </a:r>
            <a:endParaRPr lang="en-US" dirty="0"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t>The “Support Existing Communities” core livability principle is consistent with freight transportation goals,</a:t>
            </a:r>
            <a:r>
              <a:rPr lang="en-US" baseline="0" dirty="0" smtClean="0"/>
              <a:t> both in terms of preserving or protecting existing, active freight-oriented development that already has infrastructure in place and in terms of ensuring freight development is neither negatively impacted by nor negatively impacts valued community development.  Consolidating freight uses into an appropriate number of hub locations where extensive transportation and public utility infrastructure is already in place can reduce freight’s impact on communities while also enhancing freight transportation efficiency and providing jobs to the community.</a:t>
            </a:r>
            <a:endParaRPr lang="en-US" dirty="0" smtClean="0"/>
          </a:p>
        </p:txBody>
      </p:sp>
      <p:sp>
        <p:nvSpPr>
          <p:cNvPr id="123908" name="Slide Number Placeholder 3"/>
          <p:cNvSpPr>
            <a:spLocks noGrp="1"/>
          </p:cNvSpPr>
          <p:nvPr>
            <p:ph type="sldNum" sz="quarter" idx="5"/>
          </p:nvPr>
        </p:nvSpPr>
        <p:spPr>
          <a:noFill/>
        </p:spPr>
        <p:txBody>
          <a:bodyPr/>
          <a:lstStyle/>
          <a:p>
            <a:pPr defTabSz="914400"/>
            <a:fld id="{93AA284B-A654-4BEC-BC09-CB9BA5EB966F}" type="slidenum">
              <a:rPr lang="en-US" smtClean="0">
                <a:latin typeface="Arial" pitchFamily="34" charset="0"/>
              </a:rPr>
              <a:pPr defTabSz="914400"/>
              <a:t>20</a:t>
            </a:fld>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defTabSz="914400"/>
            <a:fld id="{461E157E-EC17-4FEC-8723-B0DB3FB2F0F8}" type="slidenum">
              <a:rPr lang="en-US" smtClean="0">
                <a:latin typeface="Arial" pitchFamily="34" charset="0"/>
              </a:rPr>
              <a:pPr defTabSz="914400"/>
              <a:t>21</a:t>
            </a:fld>
            <a:endParaRPr lang="en-US" dirty="0"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dirty="0" smtClean="0"/>
              <a:t>Freight hubs/villages</a:t>
            </a:r>
            <a:r>
              <a:rPr lang="en-US" baseline="0" dirty="0" smtClean="0"/>
              <a:t> are typically multimodal and are usually located in locations with 1) strong existing transportation infrastructure connectivity between and/or within modes and 2) strong regional demand for freight goods and services (i.e. medium to large-sized metropolitan areas).</a:t>
            </a:r>
          </a:p>
          <a:p>
            <a:endParaRPr lang="en-US" baseline="0" dirty="0" smtClean="0"/>
          </a:p>
          <a:p>
            <a:r>
              <a:rPr lang="en-US" baseline="0" dirty="0" smtClean="0"/>
              <a:t>Not all freight hubs/villages have residential or recreational land uses, but those that do try to maximize the benefits of having freight-related jobs nearby while minimizing the negative impact of freight-oriented development on the community.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sz="1200" dirty="0" smtClean="0">
                <a:solidFill>
                  <a:srgbClr val="FF0000"/>
                </a:solidFill>
                <a:latin typeface="Times" pitchFamily="18" charset="0"/>
                <a:cs typeface="Times" pitchFamily="18" charset="0"/>
              </a:rPr>
              <a:t>Freight and livability are two quite</a:t>
            </a:r>
            <a:r>
              <a:rPr lang="en-US" sz="1200" baseline="0" dirty="0" smtClean="0">
                <a:solidFill>
                  <a:srgbClr val="FF0000"/>
                </a:solidFill>
                <a:latin typeface="Times" pitchFamily="18" charset="0"/>
                <a:cs typeface="Times" pitchFamily="18" charset="0"/>
              </a:rPr>
              <a:t> different</a:t>
            </a:r>
            <a:r>
              <a:rPr lang="en-US" sz="1200" dirty="0" smtClean="0">
                <a:solidFill>
                  <a:srgbClr val="FF0000"/>
                </a:solidFill>
                <a:latin typeface="Times" pitchFamily="18" charset="0"/>
                <a:cs typeface="Times" pitchFamily="18" charset="0"/>
              </a:rPr>
              <a:t> concepts that have different goals, but both are important considerations locally,</a:t>
            </a:r>
            <a:r>
              <a:rPr lang="en-US" sz="1200" baseline="0" dirty="0" smtClean="0">
                <a:solidFill>
                  <a:srgbClr val="FF0000"/>
                </a:solidFill>
                <a:latin typeface="Times" pitchFamily="18" charset="0"/>
                <a:cs typeface="Times" pitchFamily="18" charset="0"/>
              </a:rPr>
              <a:t> regionally, and nationally, and both needs/concepts are highly valued.</a:t>
            </a:r>
          </a:p>
          <a:p>
            <a:pPr>
              <a:buFontTx/>
              <a:buNone/>
            </a:pPr>
            <a:endParaRPr lang="en-US" sz="1200" dirty="0" smtClean="0">
              <a:solidFill>
                <a:srgbClr val="FF0000"/>
              </a:solidFill>
              <a:latin typeface="Times" pitchFamily="18" charset="0"/>
              <a:cs typeface="Times" pitchFamily="18" charset="0"/>
            </a:endParaRPr>
          </a:p>
          <a:p>
            <a:pPr>
              <a:buFontTx/>
              <a:buChar char="•"/>
            </a:pPr>
            <a:r>
              <a:rPr lang="en-US" sz="1200" dirty="0" smtClean="0">
                <a:solidFill>
                  <a:srgbClr val="FF0000"/>
                </a:solidFill>
                <a:latin typeface="Times" pitchFamily="18" charset="0"/>
                <a:cs typeface="Times" pitchFamily="18" charset="0"/>
              </a:rPr>
              <a:t> Freight sector key component of U.S. economy</a:t>
            </a:r>
            <a:r>
              <a:rPr lang="en-US" sz="1200" baseline="0" dirty="0" smtClean="0">
                <a:solidFill>
                  <a:srgbClr val="FF0000"/>
                </a:solidFill>
                <a:latin typeface="Times" pitchFamily="18" charset="0"/>
                <a:cs typeface="Times" pitchFamily="18" charset="0"/>
              </a:rPr>
              <a:t> and U.S. trade</a:t>
            </a:r>
          </a:p>
          <a:p>
            <a:pPr>
              <a:buFontTx/>
              <a:buNone/>
            </a:pPr>
            <a:endParaRPr lang="en-US" sz="1200" baseline="0" dirty="0" smtClean="0">
              <a:solidFill>
                <a:srgbClr val="FF0000"/>
              </a:solidFill>
              <a:latin typeface="Times" pitchFamily="18" charset="0"/>
              <a:cs typeface="Times" pitchFamily="18" charset="0"/>
            </a:endParaRPr>
          </a:p>
          <a:p>
            <a:pPr>
              <a:buFontTx/>
              <a:buChar char="•"/>
            </a:pPr>
            <a:r>
              <a:rPr lang="en-US" sz="1200" baseline="0" dirty="0" smtClean="0">
                <a:solidFill>
                  <a:srgbClr val="FF0000"/>
                </a:solidFill>
                <a:latin typeface="Times" pitchFamily="18" charset="0"/>
                <a:cs typeface="Times" pitchFamily="18" charset="0"/>
              </a:rPr>
              <a:t> Livability tied to increasing quality of life</a:t>
            </a:r>
            <a:endParaRPr lang="en-US" sz="1200" dirty="0" smtClean="0">
              <a:solidFill>
                <a:srgbClr val="FF0000"/>
              </a:solidFill>
              <a:latin typeface="Times" pitchFamily="18" charset="0"/>
              <a:cs typeface="Times" pitchFamily="18" charset="0"/>
            </a:endParaRPr>
          </a:p>
        </p:txBody>
      </p:sp>
      <p:sp>
        <p:nvSpPr>
          <p:cNvPr id="4" name="Slide Number Placeholder 3"/>
          <p:cNvSpPr>
            <a:spLocks noGrp="1"/>
          </p:cNvSpPr>
          <p:nvPr>
            <p:ph type="sldNum" sz="quarter" idx="10"/>
          </p:nvPr>
        </p:nvSpPr>
        <p:spPr/>
        <p:txBody>
          <a:bodyPr/>
          <a:lstStyle/>
          <a:p>
            <a:pPr>
              <a:defRPr/>
            </a:pPr>
            <a:fld id="{20DFCDF1-9B48-43B4-B842-8357F1D6AAA8}"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14400"/>
            <a:fld id="{B484848B-BEF8-4B61-ADCB-9F340DC4F1A8}" type="slidenum">
              <a:rPr lang="en-US" smtClean="0">
                <a:latin typeface="Arial" pitchFamily="34" charset="0"/>
              </a:rPr>
              <a:pPr defTabSz="914400"/>
              <a:t>22</a:t>
            </a:fld>
            <a:endParaRPr lang="en-US" dirty="0"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r>
              <a:rPr lang="en-US" dirty="0" smtClean="0"/>
              <a:t>By consolidating industrial</a:t>
            </a:r>
            <a:r>
              <a:rPr lang="en-US" baseline="0" dirty="0" smtClean="0"/>
              <a:t> and other freight-oriented land uses at one large location that has excellent transportation network access, the impact freight hubs have on their communities is reduced.</a:t>
            </a:r>
          </a:p>
          <a:p>
            <a:endParaRPr lang="en-US" baseline="0" dirty="0" smtClean="0"/>
          </a:p>
          <a:p>
            <a:r>
              <a:rPr lang="en-US" baseline="0" dirty="0" smtClean="0"/>
              <a:t>Note that this development has direct access to various roadways as well as at least one Class I railroad (Union Pacific, shown on the right side of the slide)</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The “Coordinate Policies</a:t>
            </a:r>
            <a:r>
              <a:rPr lang="en-US" baseline="0" dirty="0" smtClean="0"/>
              <a:t> and Leverage Investment” core livability principle is consistent with freight transportation needs; an increasing number of freight-focused projects are utilizing public-private partnerships to obtain the funding necessary to implement projects that will benefit freight transportation.  Some of these freight-oriented projects also provide ancillary livability benefits.</a:t>
            </a:r>
            <a:endParaRPr lang="en-US" dirty="0" smtClean="0"/>
          </a:p>
        </p:txBody>
      </p:sp>
      <p:sp>
        <p:nvSpPr>
          <p:cNvPr id="125956" name="Slide Number Placeholder 3"/>
          <p:cNvSpPr>
            <a:spLocks noGrp="1"/>
          </p:cNvSpPr>
          <p:nvPr>
            <p:ph type="sldNum" sz="quarter" idx="5"/>
          </p:nvPr>
        </p:nvSpPr>
        <p:spPr>
          <a:noFill/>
        </p:spPr>
        <p:txBody>
          <a:bodyPr/>
          <a:lstStyle/>
          <a:p>
            <a:pPr defTabSz="914400"/>
            <a:fld id="{563AD088-1082-4051-8921-1B45A43056FD}" type="slidenum">
              <a:rPr lang="en-US" smtClean="0">
                <a:latin typeface="Arial" pitchFamily="34" charset="0"/>
              </a:rPr>
              <a:pPr defTabSz="914400"/>
              <a:t>24</a:t>
            </a:fld>
            <a:endParaRPr lang="en-US" dirty="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86802-C3DA-4B92-8510-C3039A5D262F}" type="slidenum">
              <a:rPr lang="en-US"/>
              <a:pPr/>
              <a:t>25</a:t>
            </a:fld>
            <a:endParaRPr lang="en-US" dirty="0"/>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r>
              <a:rPr lang="en-US" dirty="0" smtClean="0"/>
              <a:t>The Chicago area CREATE (Chicago</a:t>
            </a:r>
            <a:r>
              <a:rPr lang="en-US" baseline="0" dirty="0" smtClean="0"/>
              <a:t> Region Environmental and Transportation Efficiency Program)</a:t>
            </a:r>
            <a:r>
              <a:rPr lang="en-US" dirty="0" smtClean="0"/>
              <a:t> project involves many partners, including federal,</a:t>
            </a:r>
            <a:r>
              <a:rPr lang="en-US" baseline="0" dirty="0" smtClean="0"/>
              <a:t> state, and local governments, private freight railroads, and publicly-funded passenger railroads (Amtrak and Metra), who are providing financial contributions to fund projects that will improve the freight and passenger rail system in the Chicago area and will provide both public sector and private sector benefits.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14400"/>
            <a:fld id="{EE3A15B3-5A50-42F6-B7D7-A382A7D9168A}" type="slidenum">
              <a:rPr lang="en-US" smtClean="0">
                <a:latin typeface="Arial" pitchFamily="34" charset="0"/>
              </a:rPr>
              <a:pPr defTabSz="914400"/>
              <a:t>26</a:t>
            </a:fld>
            <a:endParaRPr lang="en-US" dirty="0" smtClean="0">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n-US" dirty="0" smtClean="0"/>
              <a:t>The scope of</a:t>
            </a:r>
            <a:r>
              <a:rPr lang="en-US" baseline="0" dirty="0" smtClean="0"/>
              <a:t> the CREATE improvements (highway-rail grade separations, rail-rail grade separations, grade crossing safety enhancements, etc.) necessitated the public-private, multi-source program approach.</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dirty="0" smtClean="0"/>
              <a:t>The</a:t>
            </a:r>
            <a:r>
              <a:rPr lang="en-US" baseline="0" dirty="0" smtClean="0"/>
              <a:t> “Provide More Transportation Choices” core livability principle is consistent with freight transportation goals.  It is U.S. DOT’s objective to support freight movement on the most energy efficient, environmentally sustainable mode for as long as possible.  Additionally, freight movements by their very nature often require or are best served by intermodal solutions, though almost all freight will be shipped by truck for at least the “last mile” of the shipment.</a:t>
            </a:r>
          </a:p>
          <a:p>
            <a:endParaRPr lang="en-US" baseline="0" dirty="0" smtClean="0"/>
          </a:p>
          <a:p>
            <a:r>
              <a:rPr lang="en-US" baseline="0" dirty="0" smtClean="0"/>
              <a:t>There can be opportunities where providing more transportation choices can provide mutual benefits for both freight and passenger transportation, enhancing both freight movements and livability.</a:t>
            </a:r>
            <a:endParaRPr lang="en-US" dirty="0" smtClean="0"/>
          </a:p>
        </p:txBody>
      </p:sp>
      <p:sp>
        <p:nvSpPr>
          <p:cNvPr id="107524" name="Slide Number Placeholder 3"/>
          <p:cNvSpPr>
            <a:spLocks noGrp="1"/>
          </p:cNvSpPr>
          <p:nvPr>
            <p:ph type="sldNum" sz="quarter" idx="5"/>
          </p:nvPr>
        </p:nvSpPr>
        <p:spPr>
          <a:noFill/>
        </p:spPr>
        <p:txBody>
          <a:bodyPr/>
          <a:lstStyle/>
          <a:p>
            <a:pPr defTabSz="914400"/>
            <a:fld id="{C3B3817E-2DBF-4F68-898F-30F71ED1CDCC}" type="slidenum">
              <a:rPr lang="en-US" smtClean="0">
                <a:latin typeface="Arial" pitchFamily="34" charset="0"/>
              </a:rPr>
              <a:pPr defTabSz="914400"/>
              <a:t>28</a:t>
            </a:fld>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marL="0" lvl="2">
              <a:spcBef>
                <a:spcPts val="0"/>
              </a:spcBef>
            </a:pPr>
            <a:r>
              <a:rPr lang="en-US" sz="1200" dirty="0" smtClean="0">
                <a:solidFill>
                  <a:srgbClr val="FF0000"/>
                </a:solidFill>
                <a:latin typeface="Times" pitchFamily="18" charset="0"/>
                <a:cs typeface="Times" pitchFamily="18" charset="0"/>
              </a:rPr>
              <a:t>The Englewood Flyover project in Chicago will dramatically</a:t>
            </a:r>
            <a:r>
              <a:rPr lang="en-US" sz="1200" baseline="0" dirty="0" smtClean="0">
                <a:solidFill>
                  <a:srgbClr val="FF0000"/>
                </a:solidFill>
                <a:latin typeface="Times" pitchFamily="18" charset="0"/>
                <a:cs typeface="Times" pitchFamily="18" charset="0"/>
              </a:rPr>
              <a:t> improve both freight rail and passenger rail operations by removing an at-grade crossing between two tracks that serve extensive freight and passenger rail operations.</a:t>
            </a:r>
            <a:endParaRPr lang="en-US" sz="1200" dirty="0" smtClean="0">
              <a:solidFill>
                <a:srgbClr val="FF0000"/>
              </a:solidFill>
              <a:latin typeface="Times" pitchFamily="18" charset="0"/>
              <a:cs typeface="Times" pitchFamily="18" charset="0"/>
            </a:endParaRPr>
          </a:p>
          <a:p>
            <a:pPr marL="0" lvl="2">
              <a:spcBef>
                <a:spcPts val="0"/>
              </a:spcBef>
            </a:pPr>
            <a:endParaRPr lang="en-US" sz="1200" dirty="0" smtClean="0">
              <a:solidFill>
                <a:srgbClr val="FF0000"/>
              </a:solidFill>
              <a:latin typeface="Times" pitchFamily="18" charset="0"/>
              <a:cs typeface="Times" pitchFamily="18" charset="0"/>
            </a:endParaRPr>
          </a:p>
          <a:p>
            <a:pPr marL="0" lvl="2">
              <a:spcBef>
                <a:spcPts val="0"/>
              </a:spcBef>
            </a:pPr>
            <a:r>
              <a:rPr lang="en-US" sz="1200" dirty="0" smtClean="0">
                <a:solidFill>
                  <a:srgbClr val="FF0000"/>
                </a:solidFill>
                <a:latin typeface="Times" pitchFamily="18" charset="0"/>
                <a:cs typeface="Times" pitchFamily="18" charset="0"/>
              </a:rPr>
              <a:t>78 METRA trains/day</a:t>
            </a:r>
          </a:p>
          <a:p>
            <a:pPr marL="0" lvl="2">
              <a:spcBef>
                <a:spcPts val="0"/>
              </a:spcBef>
            </a:pPr>
            <a:r>
              <a:rPr lang="en-US" sz="1200" dirty="0" smtClean="0">
                <a:solidFill>
                  <a:srgbClr val="FF0000"/>
                </a:solidFill>
                <a:latin typeface="Times" pitchFamily="18" charset="0"/>
                <a:cs typeface="Times" pitchFamily="18" charset="0"/>
              </a:rPr>
              <a:t>14 Amtrak trains/day</a:t>
            </a:r>
          </a:p>
          <a:p>
            <a:pPr marL="0" lvl="2">
              <a:spcBef>
                <a:spcPts val="0"/>
              </a:spcBef>
            </a:pPr>
            <a:r>
              <a:rPr lang="en-US" sz="1200" dirty="0" smtClean="0">
                <a:solidFill>
                  <a:srgbClr val="FF0000"/>
                </a:solidFill>
                <a:latin typeface="Times" pitchFamily="18" charset="0"/>
                <a:cs typeface="Times" pitchFamily="18" charset="0"/>
              </a:rPr>
              <a:t>46 Norfolk Southern trains/day</a:t>
            </a:r>
          </a:p>
        </p:txBody>
      </p:sp>
      <p:sp>
        <p:nvSpPr>
          <p:cNvPr id="109572" name="Slide Number Placeholder 3"/>
          <p:cNvSpPr>
            <a:spLocks noGrp="1"/>
          </p:cNvSpPr>
          <p:nvPr>
            <p:ph type="sldNum" sz="quarter" idx="5"/>
          </p:nvPr>
        </p:nvSpPr>
        <p:spPr>
          <a:noFill/>
        </p:spPr>
        <p:txBody>
          <a:bodyPr/>
          <a:lstStyle/>
          <a:p>
            <a:pPr defTabSz="914400"/>
            <a:fld id="{F0A45E3D-EFF0-448E-8565-A79D809017B1}" type="slidenum">
              <a:rPr lang="en-US" smtClean="0">
                <a:latin typeface="Arial" pitchFamily="34" charset="0"/>
              </a:rPr>
              <a:pPr defTabSz="914400"/>
              <a:t>29</a:t>
            </a:fld>
            <a:endParaRPr 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smtClean="0"/>
          </a:p>
        </p:txBody>
      </p:sp>
      <p:sp>
        <p:nvSpPr>
          <p:cNvPr id="110596" name="Slide Number Placeholder 3"/>
          <p:cNvSpPr>
            <a:spLocks noGrp="1"/>
          </p:cNvSpPr>
          <p:nvPr>
            <p:ph type="sldNum" sz="quarter" idx="5"/>
          </p:nvPr>
        </p:nvSpPr>
        <p:spPr>
          <a:noFill/>
        </p:spPr>
        <p:txBody>
          <a:bodyPr/>
          <a:lstStyle/>
          <a:p>
            <a:pPr defTabSz="914400"/>
            <a:fld id="{480950B7-FC5E-47F7-9E27-17820D8363C3}" type="slidenum">
              <a:rPr lang="en-US" smtClean="0">
                <a:latin typeface="Arial" pitchFamily="34" charset="0"/>
              </a:rPr>
              <a:pPr defTabSz="914400"/>
              <a:t>30</a:t>
            </a:fld>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14400"/>
            <a:fld id="{9A851AF0-C48C-4B04-84AB-1169AF567588}" type="slidenum">
              <a:rPr lang="en-US" smtClean="0">
                <a:latin typeface="Arial" pitchFamily="34" charset="0"/>
              </a:rPr>
              <a:pPr defTabSz="914400"/>
              <a:t>3</a:t>
            </a:fld>
            <a:endParaRPr lang="en-US" dirty="0" smtClean="0">
              <a:latin typeface="Arial" pitchFamily="34" charset="0"/>
            </a:endParaRPr>
          </a:p>
        </p:txBody>
      </p:sp>
      <p:sp>
        <p:nvSpPr>
          <p:cNvPr id="90115" name="Rectangle 2"/>
          <p:cNvSpPr>
            <a:spLocks noGrp="1" noRot="1" noChangeAspect="1" noChangeArrowheads="1" noTextEdit="1"/>
          </p:cNvSpPr>
          <p:nvPr>
            <p:ph type="sldImg"/>
          </p:nvPr>
        </p:nvSpPr>
        <p:spPr>
          <a:xfrm>
            <a:off x="1144588" y="685800"/>
            <a:ext cx="4570412" cy="3429000"/>
          </a:xfrm>
          <a:ln/>
        </p:spPr>
      </p:sp>
      <p:sp>
        <p:nvSpPr>
          <p:cNvPr id="90116" name="Rectangle 3"/>
          <p:cNvSpPr>
            <a:spLocks noGrp="1" noChangeArrowheads="1"/>
          </p:cNvSpPr>
          <p:nvPr>
            <p:ph type="body" idx="1"/>
          </p:nvPr>
        </p:nvSpPr>
        <p:spPr>
          <a:xfrm>
            <a:off x="593725" y="4343400"/>
            <a:ext cx="5661025" cy="4114800"/>
          </a:xfrm>
          <a:noFill/>
          <a:ln/>
        </p:spPr>
        <p:txBody>
          <a:bodyPr/>
          <a:lstStyle/>
          <a:p>
            <a:pPr marL="160338" indent="-160338"/>
            <a:r>
              <a:rPr lang="en-US" sz="1100" b="1" dirty="0" smtClean="0">
                <a:latin typeface="Times" pitchFamily="18" charset="0"/>
                <a:cs typeface="Times" pitchFamily="18" charset="0"/>
              </a:rPr>
              <a:t>Summary:</a:t>
            </a:r>
          </a:p>
          <a:p>
            <a:pPr marL="0" marR="0" indent="0" algn="l" defTabSz="914400" rtl="0" eaLnBrk="0" fontAlgn="base" latinLnBrk="0" hangingPunct="0">
              <a:lnSpc>
                <a:spcPct val="100000"/>
              </a:lnSpc>
              <a:spcBef>
                <a:spcPts val="300"/>
              </a:spcBef>
              <a:spcAft>
                <a:spcPct val="0"/>
              </a:spcAft>
              <a:buClrTx/>
              <a:buSzTx/>
              <a:buFontTx/>
              <a:buNone/>
              <a:tabLst/>
              <a:defRPr/>
            </a:pPr>
            <a:r>
              <a:rPr lang="en-US" sz="1100" dirty="0" smtClean="0">
                <a:solidFill>
                  <a:srgbClr val="FF0000"/>
                </a:solidFill>
                <a:latin typeface="Times" pitchFamily="18" charset="0"/>
                <a:cs typeface="Times" pitchFamily="18" charset="0"/>
              </a:rPr>
              <a:t>How</a:t>
            </a:r>
            <a:r>
              <a:rPr lang="en-US" sz="1100" baseline="0" dirty="0" smtClean="0">
                <a:solidFill>
                  <a:srgbClr val="FF0000"/>
                </a:solidFill>
                <a:latin typeface="Times" pitchFamily="18" charset="0"/>
                <a:cs typeface="Times" pitchFamily="18" charset="0"/>
              </a:rPr>
              <a:t> and when freight is moved depends largely on retailer/customer needs (pull logistics) and infrastructure availability, and diverting freight to other modes may not be easy to do in many cases.</a:t>
            </a:r>
            <a:endParaRPr lang="en-US" sz="1100" dirty="0" smtClean="0">
              <a:solidFill>
                <a:srgbClr val="FF0000"/>
              </a:solidFill>
              <a:latin typeface="Times" pitchFamily="18" charset="0"/>
              <a:cs typeface="Times" pitchFamily="18" charset="0"/>
            </a:endParaRPr>
          </a:p>
          <a:p>
            <a:pPr marL="160338" indent="-160338"/>
            <a:endParaRPr lang="en-US" sz="1100" b="0" dirty="0" smtClean="0">
              <a:latin typeface="Times" pitchFamily="18" charset="0"/>
              <a:cs typeface="Times" pitchFamily="18" charset="0"/>
            </a:endParaRPr>
          </a:p>
          <a:p>
            <a:pPr marL="160338" indent="-160338">
              <a:buFontTx/>
              <a:buChar char="•"/>
            </a:pPr>
            <a:r>
              <a:rPr lang="en-US" sz="1100" dirty="0" smtClean="0">
                <a:latin typeface="Times" pitchFamily="18" charset="0"/>
                <a:cs typeface="Times" pitchFamily="18" charset="0"/>
              </a:rPr>
              <a:t>Freight service spectrum.  This slide is designed to highlight the difference in levels of service (and pricing) for each mode of transportation.  Though the speed, reliability, and prices may vary, each mode is a critical piece of the overall structure of the freight industry.</a:t>
            </a:r>
          </a:p>
          <a:p>
            <a:pPr marL="160338" indent="-160338">
              <a:buFontTx/>
              <a:buNone/>
            </a:pPr>
            <a:endParaRPr lang="en-US" sz="1100" dirty="0" smtClean="0">
              <a:latin typeface="Times" pitchFamily="18" charset="0"/>
              <a:cs typeface="Times" pitchFamily="18" charset="0"/>
            </a:endParaRPr>
          </a:p>
          <a:p>
            <a:pPr marL="160338" indent="-160338">
              <a:buFontTx/>
              <a:buChar char="•"/>
            </a:pPr>
            <a:r>
              <a:rPr lang="en-US" sz="1100" dirty="0" smtClean="0">
                <a:latin typeface="Times" pitchFamily="18" charset="0"/>
                <a:cs typeface="Times" pitchFamily="18" charset="0"/>
              </a:rPr>
              <a:t>Goods that are time</a:t>
            </a:r>
            <a:r>
              <a:rPr lang="en-US" sz="1100" baseline="0" dirty="0" smtClean="0">
                <a:latin typeface="Times" pitchFamily="18" charset="0"/>
                <a:cs typeface="Times" pitchFamily="18" charset="0"/>
              </a:rPr>
              <a:t> sensitive and/or have high value/low weight usually are transported via faster but more expensive modes, shown on the left side of the continuum.</a:t>
            </a:r>
          </a:p>
          <a:p>
            <a:pPr marL="160338" indent="-160338">
              <a:buFontTx/>
              <a:buNone/>
            </a:pPr>
            <a:endParaRPr lang="en-US" sz="1100" baseline="0" dirty="0" smtClean="0">
              <a:latin typeface="Times" pitchFamily="18" charset="0"/>
              <a:cs typeface="Times" pitchFamily="18" charset="0"/>
            </a:endParaRPr>
          </a:p>
          <a:p>
            <a:pPr marL="160338" indent="-160338">
              <a:buFontTx/>
              <a:buChar char="•"/>
            </a:pPr>
            <a:r>
              <a:rPr lang="en-US" sz="1100" baseline="0" dirty="0" smtClean="0">
                <a:latin typeface="Times" pitchFamily="18" charset="0"/>
                <a:cs typeface="Times" pitchFamily="18" charset="0"/>
              </a:rPr>
              <a:t>Goods that are not time sensitive but are cost sensitive and/or have low value/high weight are usually transported via slower but less expensive modes, shown on the right side of the continuum.</a:t>
            </a:r>
          </a:p>
          <a:p>
            <a:pPr marL="160338" indent="-160338">
              <a:buFontTx/>
              <a:buNone/>
            </a:pPr>
            <a:endParaRPr lang="en-US" sz="1100" baseline="0" dirty="0" smtClean="0">
              <a:latin typeface="Times" pitchFamily="18" charset="0"/>
              <a:cs typeface="Times" pitchFamily="18" charset="0"/>
            </a:endParaRPr>
          </a:p>
          <a:p>
            <a:pPr marL="160338" indent="-160338">
              <a:buFontTx/>
              <a:buChar char="•"/>
            </a:pPr>
            <a:r>
              <a:rPr lang="en-US" sz="1100" dirty="0" smtClean="0">
                <a:latin typeface="Times" pitchFamily="18" charset="0"/>
                <a:cs typeface="Times" pitchFamily="18" charset="0"/>
              </a:rPr>
              <a:t>The continuum shown above is generally true but may not be accurate in some situations;</a:t>
            </a:r>
            <a:r>
              <a:rPr lang="en-US" sz="1100" baseline="0" dirty="0" smtClean="0">
                <a:latin typeface="Times" pitchFamily="18" charset="0"/>
                <a:cs typeface="Times" pitchFamily="18" charset="0"/>
              </a:rPr>
              <a:t> for example, </a:t>
            </a:r>
            <a:r>
              <a:rPr lang="en-US" sz="1100" dirty="0" smtClean="0">
                <a:latin typeface="Times" pitchFamily="18" charset="0"/>
                <a:cs typeface="Times" pitchFamily="18" charset="0"/>
              </a:rPr>
              <a:t>rail or water might be more efficient than truck or air in some cases. The information displayed above does not represent absolute differences between the modes, just relative ones, i.e. air is generally faster and reliable than truck, rail, or water movements; water movements are less costly, in general, than truck movements.</a:t>
            </a:r>
          </a:p>
          <a:p>
            <a:pPr marL="160338" indent="-160338">
              <a:buFontTx/>
              <a:buNone/>
            </a:pPr>
            <a:endParaRPr lang="en-US" sz="1100" dirty="0" smtClean="0">
              <a:latin typeface="Times" pitchFamily="18" charset="0"/>
              <a:cs typeface="Times" pitchFamily="18" charset="0"/>
            </a:endParaRPr>
          </a:p>
          <a:p>
            <a:pPr marL="160338" indent="-160338">
              <a:buFontTx/>
              <a:buChar char="•"/>
            </a:pPr>
            <a:r>
              <a:rPr lang="en-US" sz="1100" dirty="0" smtClean="0">
                <a:latin typeface="Times" pitchFamily="18" charset="0"/>
                <a:cs typeface="Times" pitchFamily="18" charset="0"/>
              </a:rPr>
              <a:t>In addition to understanding how</a:t>
            </a:r>
            <a:r>
              <a:rPr lang="en-US" sz="1100" baseline="0" dirty="0" smtClean="0">
                <a:latin typeface="Times" pitchFamily="18" charset="0"/>
                <a:cs typeface="Times" pitchFamily="18" charset="0"/>
              </a:rPr>
              <a:t> and why different freight modes are used to transport products, it also important to remember that trucks are almost always used for the “last mile” of shipments, due to a lack of railroad, water port, or airport infrastructure at most businesses.</a:t>
            </a:r>
            <a:endParaRPr lang="en-US" sz="1100" dirty="0" smtClean="0">
              <a:latin typeface="Times" pitchFamily="18" charset="0"/>
              <a:cs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lvl="0"/>
            <a:r>
              <a:rPr lang="en-US" dirty="0" smtClean="0"/>
              <a:t>Livability is about tying the quality and location of transportation facilities to broader opportunities such as access to good jobs, affordable housing, quality schools, and safe streets. This includes addressing safety and capacity issues on all roads through appropriate planning,</a:t>
            </a:r>
            <a:r>
              <a:rPr lang="en-US" baseline="0" dirty="0" smtClean="0"/>
              <a:t> infrastructure </a:t>
            </a:r>
            <a:r>
              <a:rPr lang="en-US" dirty="0" smtClean="0"/>
              <a:t>design, and traffic</a:t>
            </a:r>
            <a:r>
              <a:rPr lang="en-US" baseline="0" dirty="0" smtClean="0"/>
              <a:t> management tools such as ITS technologies and Travel Demand Management approaches.</a:t>
            </a:r>
            <a:r>
              <a:rPr lang="en-US" dirty="0" smtClean="0"/>
              <a:t> </a:t>
            </a:r>
          </a:p>
          <a:p>
            <a:pPr lvl="0"/>
            <a:endParaRPr lang="en-US" dirty="0" smtClean="0"/>
          </a:p>
          <a:p>
            <a:pPr eaLnBrk="1" hangingPunct="1">
              <a:buFont typeface="Wingdings" pitchFamily="2" charset="2"/>
              <a:buNone/>
            </a:pPr>
            <a:r>
              <a:rPr lang="en-US" dirty="0" smtClean="0"/>
              <a:t>US</a:t>
            </a:r>
            <a:r>
              <a:rPr lang="en-US" baseline="0" dirty="0" smtClean="0"/>
              <a:t> DOT Secretary Ray LaHood defined livability  as </a:t>
            </a:r>
            <a:r>
              <a:rPr lang="en-US" dirty="0" smtClean="0">
                <a:solidFill>
                  <a:schemeClr val="tx2"/>
                </a:solidFill>
              </a:rPr>
              <a:t>“investing in a way that recognizes the unique character of each community. The era of </a:t>
            </a:r>
            <a:r>
              <a:rPr lang="en-US" u="sng" dirty="0" smtClean="0">
                <a:solidFill>
                  <a:schemeClr val="tx2"/>
                </a:solidFill>
              </a:rPr>
              <a:t>one-size-fits-all </a:t>
            </a:r>
            <a:r>
              <a:rPr lang="en-US" dirty="0" smtClean="0">
                <a:solidFill>
                  <a:schemeClr val="tx2"/>
                </a:solidFill>
              </a:rPr>
              <a:t>transportation projects must give way to one where preserving and enhancing unique community characteristics, be they </a:t>
            </a:r>
            <a:r>
              <a:rPr lang="en-US" u="sng" dirty="0" smtClean="0">
                <a:solidFill>
                  <a:schemeClr val="tx2"/>
                </a:solidFill>
              </a:rPr>
              <a:t>rural</a:t>
            </a:r>
            <a:r>
              <a:rPr lang="en-US" dirty="0" smtClean="0">
                <a:solidFill>
                  <a:schemeClr val="tx2"/>
                </a:solidFill>
              </a:rPr>
              <a:t> or </a:t>
            </a:r>
            <a:r>
              <a:rPr lang="en-US" u="sng" dirty="0" smtClean="0">
                <a:solidFill>
                  <a:schemeClr val="tx2"/>
                </a:solidFill>
              </a:rPr>
              <a:t>urban</a:t>
            </a:r>
            <a:r>
              <a:rPr lang="en-US" dirty="0" smtClean="0">
                <a:solidFill>
                  <a:schemeClr val="tx2"/>
                </a:solidFill>
              </a:rPr>
              <a:t>, is a primary mission of our work rather than an afterthought.”</a:t>
            </a:r>
            <a:endParaRPr lang="en-US" dirty="0" smtClean="0"/>
          </a:p>
          <a:p>
            <a:pPr>
              <a:spcBef>
                <a:spcPct val="0"/>
              </a:spcBef>
            </a:pPr>
            <a:endParaRPr lang="en-US" dirty="0" smtClean="0"/>
          </a:p>
        </p:txBody>
      </p:sp>
      <p:sp>
        <p:nvSpPr>
          <p:cNvPr id="95236" name="Slide Number Placeholder 3"/>
          <p:cNvSpPr>
            <a:spLocks noGrp="1"/>
          </p:cNvSpPr>
          <p:nvPr>
            <p:ph type="sldNum" sz="quarter" idx="5"/>
          </p:nvPr>
        </p:nvSpPr>
        <p:spPr>
          <a:noFill/>
        </p:spPr>
        <p:txBody>
          <a:bodyPr/>
          <a:lstStyle/>
          <a:p>
            <a:pPr defTabSz="914400"/>
            <a:fld id="{F890A39B-3F33-48FA-916B-055B62F74D7F}" type="slidenum">
              <a:rPr lang="en-US" smtClean="0">
                <a:latin typeface="Arial" pitchFamily="34" charset="0"/>
              </a:rPr>
              <a:pPr defTabSz="914400"/>
              <a:t>4</a:t>
            </a:fld>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r>
              <a:rPr lang="en-US" sz="1100" dirty="0" smtClean="0"/>
              <a:t>In</a:t>
            </a:r>
            <a:r>
              <a:rPr lang="en-US" sz="1100" baseline="0" dirty="0" smtClean="0"/>
              <a:t> order to promote livability, t</a:t>
            </a:r>
            <a:r>
              <a:rPr lang="en-US" sz="1100" dirty="0" smtClean="0"/>
              <a:t>he DOT-HUD-EPA Sustainable Communities Partnership has developed six guiding livability principles:</a:t>
            </a:r>
          </a:p>
          <a:p>
            <a:pPr marL="228600" indent="-228600" eaLnBrk="1" hangingPunct="1">
              <a:buFont typeface="+mj-lt"/>
              <a:buNone/>
            </a:pPr>
            <a:endParaRPr lang="en-US" sz="1100" b="1" dirty="0" smtClean="0"/>
          </a:p>
          <a:p>
            <a:pPr marL="228600" indent="-228600" eaLnBrk="1" hangingPunct="1">
              <a:buFont typeface="+mj-lt"/>
              <a:buAutoNum type="arabicPeriod"/>
            </a:pPr>
            <a:r>
              <a:rPr lang="en-US" sz="1100" b="1" dirty="0" smtClean="0"/>
              <a:t>Enhance economic competitiveness.</a:t>
            </a:r>
            <a:r>
              <a:rPr lang="en-US" sz="1100" dirty="0" smtClean="0"/>
              <a:t>  Improve economic competitiveness </a:t>
            </a:r>
            <a:r>
              <a:rPr lang="en-US" sz="1100" b="1" dirty="0" smtClean="0"/>
              <a:t>through</a:t>
            </a:r>
            <a:r>
              <a:rPr lang="en-US" sz="1100" dirty="0" smtClean="0"/>
              <a:t> reliable and timely </a:t>
            </a:r>
            <a:r>
              <a:rPr lang="en-US" sz="1100" b="1" dirty="0" smtClean="0"/>
              <a:t>access to employment centers, educational opportunities, services </a:t>
            </a:r>
            <a:r>
              <a:rPr lang="en-US" sz="1100" dirty="0" smtClean="0"/>
              <a:t>and other basic needs by workers </a:t>
            </a:r>
            <a:r>
              <a:rPr lang="en-US" sz="1100" b="1" dirty="0" smtClean="0"/>
              <a:t>as well as expanded business access to markets</a:t>
            </a:r>
            <a:r>
              <a:rPr lang="en-US" sz="1100" dirty="0" smtClean="0"/>
              <a:t>.</a:t>
            </a:r>
          </a:p>
          <a:p>
            <a:pPr marL="228600" indent="-228600" eaLnBrk="1" hangingPunct="1">
              <a:buFont typeface="+mj-lt"/>
              <a:buAutoNum type="arabicPeriod"/>
            </a:pPr>
            <a:endParaRPr lang="en-US" sz="1100" dirty="0" smtClean="0"/>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100" b="1" dirty="0" smtClean="0"/>
              <a:t>Value communities and neighborhoods.</a:t>
            </a:r>
            <a:r>
              <a:rPr lang="en-US" sz="1100" dirty="0" smtClean="0"/>
              <a:t>  Enhance the unique characteristics of all communities </a:t>
            </a:r>
            <a:r>
              <a:rPr lang="en-US" sz="1100" b="1" dirty="0" smtClean="0"/>
              <a:t>by investing in healthy, safe and walkable neighborhoods</a:t>
            </a:r>
            <a:r>
              <a:rPr lang="en-US" sz="1100" dirty="0" smtClean="0"/>
              <a:t> – rural, urban or suburban.</a:t>
            </a:r>
          </a:p>
          <a:p>
            <a:pPr marL="228600" indent="-228600" eaLnBrk="1" hangingPunct="1">
              <a:buFont typeface="+mj-lt"/>
              <a:buAutoNum type="arabicPeriod"/>
            </a:pPr>
            <a:endParaRPr lang="en-US" sz="1100" b="1" dirty="0" smtClean="0"/>
          </a:p>
          <a:p>
            <a:pPr marL="228600" indent="-228600" eaLnBrk="1" hangingPunct="1">
              <a:buFont typeface="+mj-lt"/>
              <a:buAutoNum type="arabicPeriod"/>
            </a:pPr>
            <a:r>
              <a:rPr lang="en-US" sz="1100" b="1" dirty="0" smtClean="0"/>
              <a:t>Support existing communities.</a:t>
            </a:r>
            <a:r>
              <a:rPr lang="en-US" sz="1100" dirty="0" smtClean="0"/>
              <a:t>  </a:t>
            </a:r>
            <a:r>
              <a:rPr lang="en-US" sz="1100" b="1" dirty="0" smtClean="0"/>
              <a:t>Target federal funding </a:t>
            </a:r>
            <a:r>
              <a:rPr lang="en-US" sz="1100" dirty="0" smtClean="0"/>
              <a:t>toward existing communities – through such strategies as transit oriented, mixed-use development and land recycling </a:t>
            </a:r>
            <a:r>
              <a:rPr lang="en-US" sz="1100" b="1" dirty="0" smtClean="0"/>
              <a:t>– to increase community revitalization, improve the efficiency of public works investments, and safeguard rural landscapes</a:t>
            </a:r>
            <a:r>
              <a:rPr lang="en-US" sz="1100" dirty="0" smtClean="0"/>
              <a:t>.</a:t>
            </a:r>
          </a:p>
          <a:p>
            <a:pPr marL="228600" indent="-228600" eaLnBrk="1" hangingPunct="1">
              <a:buFont typeface="+mj-lt"/>
              <a:buNone/>
            </a:pPr>
            <a:endParaRPr lang="en-US" sz="1100" dirty="0" smtClean="0"/>
          </a:p>
          <a:p>
            <a:pPr marL="228600" indent="-228600" eaLnBrk="1" hangingPunct="1">
              <a:buFont typeface="+mj-lt"/>
              <a:buNone/>
            </a:pPr>
            <a:r>
              <a:rPr lang="en-US" sz="1100" b="1" dirty="0" smtClean="0"/>
              <a:t>4.	Coordinate policies and leverage investment.</a:t>
            </a:r>
            <a:r>
              <a:rPr lang="en-US" sz="1100" dirty="0" smtClean="0"/>
              <a:t>  </a:t>
            </a:r>
            <a:r>
              <a:rPr lang="en-US" sz="1100" b="1" dirty="0" smtClean="0"/>
              <a:t>Align federal policies and funding to remove barriers to collaboration, leverage funding and increase the accountability and effectiveness of all levels of government to plan for future growth</a:t>
            </a:r>
            <a:r>
              <a:rPr lang="en-US" sz="1100" dirty="0" smtClean="0"/>
              <a:t>, including making smart energy choices such as locally generated renewable energy.</a:t>
            </a:r>
          </a:p>
          <a:p>
            <a:pPr marL="228600" marR="0" indent="-228600" algn="l" defTabSz="914400" rtl="0" eaLnBrk="1" fontAlgn="base" latinLnBrk="0" hangingPunct="1">
              <a:lnSpc>
                <a:spcPct val="100000"/>
              </a:lnSpc>
              <a:spcBef>
                <a:spcPct val="30000"/>
              </a:spcBef>
              <a:spcAft>
                <a:spcPct val="0"/>
              </a:spcAft>
              <a:buClrTx/>
              <a:buSzTx/>
              <a:buFont typeface="+mj-lt"/>
              <a:buNone/>
              <a:tabLst/>
              <a:defRPr/>
            </a:pPr>
            <a:endParaRPr lang="en-US" sz="1100" dirty="0" smtClean="0"/>
          </a:p>
          <a:p>
            <a:pPr marL="228600" indent="-228600" eaLnBrk="1" hangingPunct="1">
              <a:buFont typeface="+mj-lt"/>
              <a:buNone/>
            </a:pPr>
            <a:r>
              <a:rPr lang="en-US" sz="1100" b="1" dirty="0" smtClean="0"/>
              <a:t>5.	Provide more transportation choices.</a:t>
            </a:r>
            <a:r>
              <a:rPr lang="en-US" sz="1100" dirty="0" smtClean="0"/>
              <a:t>  Develop safe, reliable and economical transportation </a:t>
            </a:r>
            <a:r>
              <a:rPr lang="en-US" sz="1100" b="0" dirty="0" smtClean="0"/>
              <a:t>choices</a:t>
            </a:r>
            <a:r>
              <a:rPr lang="en-US" sz="1100" b="1" dirty="0" smtClean="0"/>
              <a:t> to decrease </a:t>
            </a:r>
            <a:r>
              <a:rPr lang="en-US" sz="1100" b="0" dirty="0" smtClean="0"/>
              <a:t>household transportation </a:t>
            </a:r>
            <a:r>
              <a:rPr lang="en-US" sz="1100" b="1" dirty="0" smtClean="0"/>
              <a:t>costs, reduce our </a:t>
            </a:r>
            <a:r>
              <a:rPr lang="en-US" sz="1100" b="0" dirty="0" smtClean="0"/>
              <a:t>nations</a:t>
            </a:r>
            <a:r>
              <a:rPr lang="en-US" sz="1100" b="1" dirty="0" smtClean="0"/>
              <a:t>’ dependence on foreign oil, improve air quality, reduce greenhouse gas emissions and promote public health.</a:t>
            </a:r>
          </a:p>
          <a:p>
            <a:pPr marL="228600" indent="-228600" eaLnBrk="1" hangingPunct="1">
              <a:buFont typeface="+mj-lt"/>
              <a:buAutoNum type="arabicPeriod"/>
            </a:pPr>
            <a:endParaRPr lang="en-US" sz="1100" b="1" dirty="0" smtClean="0"/>
          </a:p>
          <a:p>
            <a:pPr marL="228600" indent="-228600" eaLnBrk="1" hangingPunct="1">
              <a:buFont typeface="+mj-lt"/>
              <a:buNone/>
            </a:pPr>
            <a:r>
              <a:rPr lang="en-US" sz="1100" b="1" dirty="0" smtClean="0"/>
              <a:t>6.	Promote equitable, affordable housing.</a:t>
            </a:r>
            <a:r>
              <a:rPr lang="en-US" sz="1100" dirty="0" smtClean="0"/>
              <a:t>  Expand location- and energy-efficient housing choices for people of all ages, incomes, races and ethnicities </a:t>
            </a:r>
            <a:r>
              <a:rPr lang="en-US" sz="1100" b="1" dirty="0" smtClean="0"/>
              <a:t>to increase mobility and lower the </a:t>
            </a:r>
            <a:r>
              <a:rPr lang="en-US" sz="1100" b="0" dirty="0" smtClean="0"/>
              <a:t>combined</a:t>
            </a:r>
            <a:r>
              <a:rPr lang="en-US" sz="1100" b="1" dirty="0" smtClean="0"/>
              <a:t> cost of housing and transportation</a:t>
            </a:r>
            <a:r>
              <a:rPr lang="en-US" sz="1100" dirty="0" smtClean="0"/>
              <a:t>.</a:t>
            </a:r>
          </a:p>
          <a:p>
            <a:pPr eaLnBrk="1" hangingPunct="1"/>
            <a:endParaRPr lang="en-US" sz="1100" dirty="0" smtClean="0"/>
          </a:p>
          <a:p>
            <a:pPr eaLnBrk="1" hangingPunct="1"/>
            <a:endParaRPr lang="en-US" sz="1100" dirty="0" smtClean="0"/>
          </a:p>
          <a:p>
            <a:pPr eaLnBrk="1" hangingPunct="1"/>
            <a:endParaRPr lang="en-US" sz="1100" dirty="0" smtClean="0"/>
          </a:p>
          <a:p>
            <a:pPr eaLnBrk="1" hangingPunct="1"/>
            <a:endParaRPr lang="en-US" sz="1100" dirty="0" smtClean="0"/>
          </a:p>
          <a:p>
            <a:pPr eaLnBrk="1" hangingPunct="1"/>
            <a:endParaRPr lang="en-US" sz="1100" dirty="0" smtClean="0"/>
          </a:p>
        </p:txBody>
      </p:sp>
      <p:sp>
        <p:nvSpPr>
          <p:cNvPr id="4" name="Slide Number Placeholder 3"/>
          <p:cNvSpPr>
            <a:spLocks noGrp="1"/>
          </p:cNvSpPr>
          <p:nvPr>
            <p:ph type="sldNum" sz="quarter" idx="10"/>
          </p:nvPr>
        </p:nvSpPr>
        <p:spPr/>
        <p:txBody>
          <a:bodyPr/>
          <a:lstStyle/>
          <a:p>
            <a:fld id="{2AB697D6-F2F9-4FA2-A65D-3D4E9E4F5C7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dirty="0" smtClean="0"/>
              <a:t>Freight transportation has ties to most of the HUD-DOT-EPA core Livability principles, either in terms of directly supporting those principles or having consistency with those principles.  The principles</a:t>
            </a:r>
            <a:r>
              <a:rPr lang="en-US" baseline="0" dirty="0" smtClean="0"/>
              <a:t> shown in bold have ties to livability.  </a:t>
            </a:r>
            <a:r>
              <a:rPr lang="en-US" dirty="0" smtClean="0"/>
              <a:t>In particular, freight</a:t>
            </a:r>
            <a:r>
              <a:rPr lang="en-US" baseline="0" dirty="0" smtClean="0"/>
              <a:t> and livability are closely tied in enhancing economic competitiveness, in terms of creating jobs for communities and for supporting a community’s businesses.  Freight is also closely tied to the value communities and neighborhoods principle; freight transportation can either enhance livability or undermine livability, depending on how freight is accommodated within the community.</a:t>
            </a:r>
            <a:endParaRPr lang="en-US" dirty="0" smtClean="0"/>
          </a:p>
        </p:txBody>
      </p:sp>
      <p:sp>
        <p:nvSpPr>
          <p:cNvPr id="104452" name="Slide Number Placeholder 3"/>
          <p:cNvSpPr>
            <a:spLocks noGrp="1"/>
          </p:cNvSpPr>
          <p:nvPr>
            <p:ph type="sldNum" sz="quarter" idx="5"/>
          </p:nvPr>
        </p:nvSpPr>
        <p:spPr>
          <a:noFill/>
        </p:spPr>
        <p:txBody>
          <a:bodyPr/>
          <a:lstStyle/>
          <a:p>
            <a:pPr defTabSz="914400"/>
            <a:fld id="{9516EDC8-B77D-4E43-AE93-EB94EA7910E5}" type="slidenum">
              <a:rPr lang="en-US" smtClean="0">
                <a:latin typeface="Arial" pitchFamily="34" charset="0"/>
              </a:rPr>
              <a:pPr defTabSz="914400"/>
              <a:t>6</a:t>
            </a:fld>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0DFCDF1-9B48-43B4-B842-8357F1D6AAA8}"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dirty="0" smtClean="0"/>
              <a:t>The “Enhance Economic Competitiveness” core livability principle</a:t>
            </a:r>
            <a:r>
              <a:rPr lang="en-US" baseline="0" dirty="0" smtClean="0"/>
              <a:t> has the closest tie to freight transportation among the livability principles.  Freight transportation is essential for picking up and delivering the goods that are produced and/or consumed in livable communities.  If goods cannot be easily picked up and delivered within communities, the restaurants, stores, and other commercial amenities within the community cannot receive their goods, and the community’s livability is reduced. In addition to goods pick-ups and deliveries, freight transportation is also critical for supporting many jobs, including many well-paying jobs, within communities.</a:t>
            </a:r>
          </a:p>
        </p:txBody>
      </p:sp>
      <p:sp>
        <p:nvSpPr>
          <p:cNvPr id="112644" name="Slide Number Placeholder 3"/>
          <p:cNvSpPr>
            <a:spLocks noGrp="1"/>
          </p:cNvSpPr>
          <p:nvPr>
            <p:ph type="sldNum" sz="quarter" idx="5"/>
          </p:nvPr>
        </p:nvSpPr>
        <p:spPr>
          <a:noFill/>
        </p:spPr>
        <p:txBody>
          <a:bodyPr/>
          <a:lstStyle/>
          <a:p>
            <a:pPr defTabSz="914400"/>
            <a:fld id="{239A7068-7E82-4ED1-BCBE-EBC88C6887E4}" type="slidenum">
              <a:rPr lang="en-US" smtClean="0">
                <a:latin typeface="Arial" pitchFamily="34" charset="0"/>
              </a:rPr>
              <a:pPr defTabSz="914400"/>
              <a:t>8</a:t>
            </a:fld>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Major freight-generating,</a:t>
            </a:r>
            <a:r>
              <a:rPr lang="en-US" baseline="0" dirty="0" smtClean="0"/>
              <a:t> industrial facilities such as ports are large economic engines and job creators for their regions.  However, many industrial facilities, particularly facilities that handle significant discretionary (non-local) freight movements, face strong competition from other, similar facilities.  Additionally, the location attractiveness of some industrial facilities, particularly ports that are located on desirable waterfront land, also makes them susceptible to non-freight development pressures and non-facility related traffic issues.  Less efficient freight facilities become less economically viable, often costing jobs to their region.</a:t>
            </a:r>
            <a:endParaRPr lang="en-US" dirty="0"/>
          </a:p>
        </p:txBody>
      </p:sp>
      <p:sp>
        <p:nvSpPr>
          <p:cNvPr id="4" name="Slide Number Placeholder 3"/>
          <p:cNvSpPr>
            <a:spLocks noGrp="1"/>
          </p:cNvSpPr>
          <p:nvPr>
            <p:ph type="sldNum" sz="quarter" idx="10"/>
          </p:nvPr>
        </p:nvSpPr>
        <p:spPr/>
        <p:txBody>
          <a:bodyPr/>
          <a:lstStyle/>
          <a:p>
            <a:pPr>
              <a:defRPr/>
            </a:pPr>
            <a:fld id="{20DFCDF1-9B48-43B4-B842-8357F1D6AAA8}"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89707D36-12D1-435D-97DF-2CFE70A3578F}" type="slidenum">
              <a:rPr lang="en-US"/>
              <a:pPr>
                <a:defRPr/>
              </a:pPr>
              <a:t>‹#›</a:t>
            </a:fld>
            <a:endParaRPr lang="en-US" dirty="0"/>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8C10EA44-1520-401D-A426-7A001A5611B7}" type="slidenum">
              <a:rPr lang="en-US"/>
              <a:pPr>
                <a:defRPr/>
              </a:pPr>
              <a:t>‹#›</a:t>
            </a:fld>
            <a:endParaRPr lang="en-US" dirty="0"/>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4463" y="265113"/>
            <a:ext cx="2011362" cy="5551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5113"/>
            <a:ext cx="5884863" cy="5551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50763AB0-E8BD-4F53-B4BC-6F16EAC33108}" type="slidenum">
              <a:rPr lang="en-US"/>
              <a:pPr>
                <a:defRPr/>
              </a:pPr>
              <a:t>‹#›</a:t>
            </a:fld>
            <a:endParaRPr 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F2107B7C-4A0D-496C-82AA-FE0572C7A9FA}" type="slidenum">
              <a:rPr lang="en-US"/>
              <a:pPr>
                <a:defRPr/>
              </a:pPr>
              <a:t>‹#›</a:t>
            </a:fld>
            <a:endParaRPr lang="en-US" dirty="0"/>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4326756F-D33F-4905-9582-71665114E073}" type="slidenum">
              <a:rPr lang="en-US"/>
              <a:pPr>
                <a:defRPr/>
              </a:pPr>
              <a:t>‹#›</a:t>
            </a:fld>
            <a:endParaRPr lang="en-US" dirty="0"/>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1290638"/>
            <a:ext cx="3878263"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7563" y="1290638"/>
            <a:ext cx="3878262"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F9253139-5552-4E52-A56A-B260FCFD3213}" type="slidenum">
              <a:rPr lang="en-US"/>
              <a:pPr>
                <a:defRPr/>
              </a:pPr>
              <a:t>‹#›</a:t>
            </a:fld>
            <a:endParaRPr lang="en-US" dirty="0"/>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99A1ECF7-79C0-4A82-A8A2-5BF25EF6B700}" type="slidenum">
              <a:rPr lang="en-US"/>
              <a:pPr>
                <a:defRPr/>
              </a:pPr>
              <a:t>‹#›</a:t>
            </a:fld>
            <a:endParaRPr lang="en-US" dirty="0"/>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53D6FFFE-C68F-4154-A7EA-E8C176EEBE40}" type="slidenum">
              <a:rPr lang="en-US"/>
              <a:pPr>
                <a:defRPr/>
              </a:pPr>
              <a:t>‹#›</a:t>
            </a:fld>
            <a:endParaRPr lang="en-US"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B700F272-DC9A-484E-B391-FE3A202B60F0}" type="slidenum">
              <a:rPr lang="en-US"/>
              <a:pPr>
                <a:defRPr/>
              </a:pPr>
              <a:t>‹#›</a:t>
            </a:fld>
            <a:endParaRPr lang="en-US" dirty="0"/>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CAFADA33-E45F-4B93-B147-0B575938D99C}" type="slidenum">
              <a:rPr lang="en-US"/>
              <a:pPr>
                <a:defRPr/>
              </a:pPr>
              <a:t>‹#›</a:t>
            </a:fld>
            <a:endParaRPr lang="en-US" dirty="0"/>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F00E76D9-84E3-4033-80EF-C760D70A5685}" type="slidenum">
              <a:rPr lang="en-US"/>
              <a:pPr>
                <a:defRPr/>
              </a:pPr>
              <a:t>‹#›</a:t>
            </a:fld>
            <a:endParaRPr 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content page"/>
          <p:cNvPicPr>
            <a:picLocks noChangeAspect="1" noChangeArrowheads="1"/>
          </p:cNvPicPr>
          <p:nvPr userDrawn="1"/>
        </p:nvPicPr>
        <p:blipFill>
          <a:blip r:embed="rId13" cstate="email"/>
          <a:srcRect/>
          <a:stretch>
            <a:fillRect/>
          </a:stretch>
        </p:blipFill>
        <p:spPr bwMode="auto">
          <a:xfrm>
            <a:off x="0" y="0"/>
            <a:ext cx="9144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457200" y="265113"/>
            <a:ext cx="7416800" cy="91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596900" y="1290638"/>
            <a:ext cx="7908925"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2613" name="Rectangle 5"/>
          <p:cNvSpPr>
            <a:spLocks noGrp="1" noChangeArrowheads="1"/>
          </p:cNvSpPr>
          <p:nvPr>
            <p:ph type="sldNum" sz="quarter" idx="4"/>
          </p:nvPr>
        </p:nvSpPr>
        <p:spPr bwMode="auto">
          <a:xfrm>
            <a:off x="8147050" y="6548438"/>
            <a:ext cx="554038" cy="309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100">
                <a:solidFill>
                  <a:srgbClr val="0072C6"/>
                </a:solidFill>
                <a:latin typeface="+mn-lt"/>
              </a:defRPr>
            </a:lvl1pPr>
          </a:lstStyle>
          <a:p>
            <a:pPr>
              <a:defRPr/>
            </a:pPr>
            <a:fld id="{908BA8EC-94A6-4EDE-90EB-0A1AEB4529E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advClick="0"/>
  <p:hf hdr="0" ftr="0" dt="0"/>
  <p:txStyles>
    <p:titleStyle>
      <a:lvl1pPr marL="457200" indent="-457200" algn="l" rtl="0" eaLnBrk="0" fontAlgn="base" hangingPunct="0">
        <a:spcBef>
          <a:spcPct val="0"/>
        </a:spcBef>
        <a:spcAft>
          <a:spcPct val="0"/>
        </a:spcAft>
        <a:defRPr sz="2800" b="1">
          <a:solidFill>
            <a:schemeClr val="bg1"/>
          </a:solidFill>
          <a:latin typeface="+mj-lt"/>
          <a:ea typeface="+mj-ea"/>
          <a:cs typeface="+mj-cs"/>
        </a:defRPr>
      </a:lvl1pPr>
      <a:lvl2pPr marL="457200" indent="-457200" algn="l" rtl="0" eaLnBrk="0" fontAlgn="base" hangingPunct="0">
        <a:spcBef>
          <a:spcPct val="0"/>
        </a:spcBef>
        <a:spcAft>
          <a:spcPct val="0"/>
        </a:spcAft>
        <a:defRPr sz="2800" b="1">
          <a:solidFill>
            <a:schemeClr val="bg1"/>
          </a:solidFill>
          <a:latin typeface="Tahoma" charset="0"/>
        </a:defRPr>
      </a:lvl2pPr>
      <a:lvl3pPr marL="457200" indent="-457200" algn="l" rtl="0" eaLnBrk="0" fontAlgn="base" hangingPunct="0">
        <a:spcBef>
          <a:spcPct val="0"/>
        </a:spcBef>
        <a:spcAft>
          <a:spcPct val="0"/>
        </a:spcAft>
        <a:defRPr sz="2800" b="1">
          <a:solidFill>
            <a:schemeClr val="bg1"/>
          </a:solidFill>
          <a:latin typeface="Tahoma" charset="0"/>
        </a:defRPr>
      </a:lvl3pPr>
      <a:lvl4pPr marL="457200" indent="-457200" algn="l" rtl="0" eaLnBrk="0" fontAlgn="base" hangingPunct="0">
        <a:spcBef>
          <a:spcPct val="0"/>
        </a:spcBef>
        <a:spcAft>
          <a:spcPct val="0"/>
        </a:spcAft>
        <a:defRPr sz="2800" b="1">
          <a:solidFill>
            <a:schemeClr val="bg1"/>
          </a:solidFill>
          <a:latin typeface="Tahoma" charset="0"/>
        </a:defRPr>
      </a:lvl4pPr>
      <a:lvl5pPr marL="457200" indent="-457200" algn="l" rtl="0" eaLnBrk="0" fontAlgn="base" hangingPunct="0">
        <a:spcBef>
          <a:spcPct val="0"/>
        </a:spcBef>
        <a:spcAft>
          <a:spcPct val="0"/>
        </a:spcAft>
        <a:defRPr sz="2800" b="1">
          <a:solidFill>
            <a:schemeClr val="bg1"/>
          </a:solidFill>
          <a:latin typeface="Tahoma" charset="0"/>
        </a:defRPr>
      </a:lvl5pPr>
      <a:lvl6pPr marL="914400" indent="-457200" algn="l" rtl="0" fontAlgn="base">
        <a:spcBef>
          <a:spcPct val="0"/>
        </a:spcBef>
        <a:spcAft>
          <a:spcPct val="0"/>
        </a:spcAft>
        <a:defRPr sz="2800" b="1">
          <a:solidFill>
            <a:schemeClr val="bg1"/>
          </a:solidFill>
          <a:latin typeface="Tahoma" charset="0"/>
        </a:defRPr>
      </a:lvl6pPr>
      <a:lvl7pPr marL="1371600" indent="-457200" algn="l" rtl="0" fontAlgn="base">
        <a:spcBef>
          <a:spcPct val="0"/>
        </a:spcBef>
        <a:spcAft>
          <a:spcPct val="0"/>
        </a:spcAft>
        <a:defRPr sz="2800" b="1">
          <a:solidFill>
            <a:schemeClr val="bg1"/>
          </a:solidFill>
          <a:latin typeface="Tahoma" charset="0"/>
        </a:defRPr>
      </a:lvl7pPr>
      <a:lvl8pPr marL="1828800" indent="-457200" algn="l" rtl="0" fontAlgn="base">
        <a:spcBef>
          <a:spcPct val="0"/>
        </a:spcBef>
        <a:spcAft>
          <a:spcPct val="0"/>
        </a:spcAft>
        <a:defRPr sz="2800" b="1">
          <a:solidFill>
            <a:schemeClr val="bg1"/>
          </a:solidFill>
          <a:latin typeface="Tahoma" charset="0"/>
        </a:defRPr>
      </a:lvl8pPr>
      <a:lvl9pPr marL="2286000" indent="-457200" algn="l" rtl="0" fontAlgn="base">
        <a:spcBef>
          <a:spcPct val="0"/>
        </a:spcBef>
        <a:spcAft>
          <a:spcPct val="0"/>
        </a:spcAft>
        <a:defRPr sz="2800" b="1">
          <a:solidFill>
            <a:schemeClr val="bg1"/>
          </a:solidFill>
          <a:latin typeface="Tahoma" charset="0"/>
        </a:defRPr>
      </a:lvl9pPr>
    </p:titleStyle>
    <p:bodyStyle>
      <a:lvl1pPr marL="342900" indent="-342900" algn="l" rtl="0" eaLnBrk="0" fontAlgn="base" hangingPunct="0">
        <a:spcBef>
          <a:spcPct val="0"/>
        </a:spcBef>
        <a:spcAft>
          <a:spcPct val="50000"/>
        </a:spcAft>
        <a:buClr>
          <a:schemeClr val="tx1"/>
        </a:buClr>
        <a:buFont typeface="Arial Narrow" pitchFamily="34" charset="0"/>
        <a:buChar char="■"/>
        <a:defRPr sz="2400">
          <a:solidFill>
            <a:schemeClr val="tx1"/>
          </a:solidFill>
          <a:latin typeface="+mn-lt"/>
          <a:ea typeface="+mn-ea"/>
          <a:cs typeface="+mn-cs"/>
        </a:defRPr>
      </a:lvl1pPr>
      <a:lvl2pPr marL="742950" indent="-285750" algn="l" rtl="0" eaLnBrk="0" fontAlgn="base" hangingPunct="0">
        <a:spcBef>
          <a:spcPct val="0"/>
        </a:spcBef>
        <a:spcAft>
          <a:spcPct val="50000"/>
        </a:spcAft>
        <a:buClr>
          <a:schemeClr val="tx1"/>
        </a:buClr>
        <a:buFont typeface="Symbol" pitchFamily="18" charset="2"/>
        <a:buChar char="·"/>
        <a:defRPr sz="2000">
          <a:solidFill>
            <a:schemeClr val="tx1"/>
          </a:solidFill>
          <a:latin typeface="+mn-lt"/>
        </a:defRPr>
      </a:lvl2pPr>
      <a:lvl3pPr marL="1143000" indent="-228600" algn="l" rtl="0" eaLnBrk="0" fontAlgn="base" hangingPunct="0">
        <a:spcBef>
          <a:spcPct val="0"/>
        </a:spcBef>
        <a:spcAft>
          <a:spcPct val="50000"/>
        </a:spcAft>
        <a:buClr>
          <a:schemeClr val="tx1"/>
        </a:buClr>
        <a:buFont typeface="Arial Narrow" pitchFamily="34" charset="0"/>
        <a:buChar char="—"/>
        <a:defRPr>
          <a:solidFill>
            <a:schemeClr val="tx1"/>
          </a:solidFill>
          <a:latin typeface="+mn-lt"/>
        </a:defRPr>
      </a:lvl3pPr>
      <a:lvl4pPr marL="1600200" indent="-228600" algn="l" rtl="0" eaLnBrk="0" fontAlgn="base" hangingPunct="0">
        <a:spcBef>
          <a:spcPct val="0"/>
        </a:spcBef>
        <a:spcAft>
          <a:spcPct val="50000"/>
        </a:spcAft>
        <a:buClr>
          <a:schemeClr val="tx1"/>
        </a:buClr>
        <a:buFont typeface="Symbol" pitchFamily="18" charset="2"/>
        <a:buChar char="·"/>
        <a:defRPr sz="1600">
          <a:solidFill>
            <a:schemeClr val="tx1"/>
          </a:solidFill>
          <a:latin typeface="+mn-lt"/>
        </a:defRPr>
      </a:lvl4pPr>
      <a:lvl5pPr marL="2057400" indent="-228600" algn="l" rtl="0" eaLnBrk="0" fontAlgn="base" hangingPunct="0">
        <a:spcBef>
          <a:spcPct val="0"/>
        </a:spcBef>
        <a:spcAft>
          <a:spcPct val="50000"/>
        </a:spcAft>
        <a:buClr>
          <a:schemeClr val="tx1"/>
        </a:buClr>
        <a:buChar char="»"/>
        <a:defRPr sz="1400">
          <a:solidFill>
            <a:schemeClr val="tx1"/>
          </a:solidFill>
          <a:latin typeface="+mn-lt"/>
        </a:defRPr>
      </a:lvl5pPr>
      <a:lvl6pPr marL="2514600" indent="-228600" algn="l" rtl="0" fontAlgn="base">
        <a:spcBef>
          <a:spcPct val="0"/>
        </a:spcBef>
        <a:spcAft>
          <a:spcPct val="50000"/>
        </a:spcAft>
        <a:buClr>
          <a:schemeClr val="tx1"/>
        </a:buClr>
        <a:buChar char="»"/>
        <a:defRPr sz="1400">
          <a:solidFill>
            <a:schemeClr val="tx1"/>
          </a:solidFill>
          <a:latin typeface="+mn-lt"/>
        </a:defRPr>
      </a:lvl6pPr>
      <a:lvl7pPr marL="2971800" indent="-228600" algn="l" rtl="0" fontAlgn="base">
        <a:spcBef>
          <a:spcPct val="0"/>
        </a:spcBef>
        <a:spcAft>
          <a:spcPct val="50000"/>
        </a:spcAft>
        <a:buClr>
          <a:schemeClr val="tx1"/>
        </a:buClr>
        <a:buChar char="»"/>
        <a:defRPr sz="1400">
          <a:solidFill>
            <a:schemeClr val="tx1"/>
          </a:solidFill>
          <a:latin typeface="+mn-lt"/>
        </a:defRPr>
      </a:lvl7pPr>
      <a:lvl8pPr marL="3429000" indent="-228600" algn="l" rtl="0" fontAlgn="base">
        <a:spcBef>
          <a:spcPct val="0"/>
        </a:spcBef>
        <a:spcAft>
          <a:spcPct val="50000"/>
        </a:spcAft>
        <a:buClr>
          <a:schemeClr val="tx1"/>
        </a:buClr>
        <a:buChar char="»"/>
        <a:defRPr sz="1400">
          <a:solidFill>
            <a:schemeClr val="tx1"/>
          </a:solidFill>
          <a:latin typeface="+mn-lt"/>
        </a:defRPr>
      </a:lvl8pPr>
      <a:lvl9pPr marL="3886200" indent="-228600" algn="l" rtl="0" fontAlgn="base">
        <a:spcBef>
          <a:spcPct val="0"/>
        </a:spcBef>
        <a:spcAft>
          <a:spcPct val="50000"/>
        </a:spcAft>
        <a:buClr>
          <a:schemeClr val="tx1"/>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4400" dirty="0" smtClean="0">
                <a:solidFill>
                  <a:srgbClr val="000000"/>
                </a:solidFill>
                <a:latin typeface="Calibri" pitchFamily="34" charset="0"/>
              </a:rPr>
              <a:t>Freight and Livability</a:t>
            </a:r>
            <a:endParaRPr lang="en-US" sz="4400" dirty="0">
              <a:solidFill>
                <a:srgbClr val="000000"/>
              </a:solidFill>
              <a:latin typeface="Calibri" pitchFamily="34" charset="0"/>
            </a:endParaRPr>
          </a:p>
        </p:txBody>
      </p:sp>
      <p:sp>
        <p:nvSpPr>
          <p:cNvPr id="3" name="Subtitle 2"/>
          <p:cNvSpPr>
            <a:spLocks noGrp="1"/>
          </p:cNvSpPr>
          <p:nvPr>
            <p:ph type="subTitle" idx="1"/>
          </p:nvPr>
        </p:nvSpPr>
        <p:spPr>
          <a:xfrm>
            <a:off x="1066800" y="3886200"/>
            <a:ext cx="7010400" cy="1752600"/>
          </a:xfrm>
        </p:spPr>
        <p:txBody>
          <a:bodyPr/>
          <a:lstStyle/>
          <a:p>
            <a:r>
              <a:rPr lang="en-US" dirty="0" smtClean="0">
                <a:solidFill>
                  <a:srgbClr val="000000"/>
                </a:solidFill>
                <a:latin typeface="Calibri" pitchFamily="34" charset="0"/>
              </a:rPr>
              <a:t>Chip Millard</a:t>
            </a:r>
          </a:p>
          <a:p>
            <a:r>
              <a:rPr lang="en-US" dirty="0" smtClean="0">
                <a:solidFill>
                  <a:srgbClr val="000000"/>
                </a:solidFill>
                <a:latin typeface="Calibri" pitchFamily="34" charset="0"/>
              </a:rPr>
              <a:t>FHWA Office of Freight Management and Operations</a:t>
            </a:r>
          </a:p>
          <a:p>
            <a:r>
              <a:rPr lang="en-US" dirty="0" smtClean="0">
                <a:solidFill>
                  <a:srgbClr val="000000"/>
                </a:solidFill>
                <a:latin typeface="Calibri" pitchFamily="34" charset="0"/>
              </a:rPr>
              <a:t>June 15, 2011</a:t>
            </a:r>
            <a:endParaRPr lang="en-US" dirty="0">
              <a:solidFill>
                <a:srgbClr val="000000"/>
              </a:solidFill>
              <a:latin typeface="Calibri" pitchFamily="34" charset="0"/>
            </a:endParaRP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0"/>
          </p:nvPr>
        </p:nvSpPr>
        <p:spPr bwMode="auto">
          <a:xfrm>
            <a:off x="6553200" y="6245225"/>
            <a:ext cx="2133600" cy="476250"/>
          </a:xfrm>
          <a:prstGeom prst="rect">
            <a:avLst/>
          </a:prstGeom>
          <a:noFill/>
          <a:ln>
            <a:miter lim="800000"/>
            <a:headEnd/>
            <a:tailEnd/>
          </a:ln>
        </p:spPr>
        <p:txBody>
          <a:bodyPr/>
          <a:lstStyle/>
          <a:p>
            <a:fld id="{BB386479-5BCF-4A3E-A2AA-629268FF7D93}" type="slidenum">
              <a:rPr lang="en-US"/>
              <a:pPr/>
              <a:t>10</a:t>
            </a:fld>
            <a:endParaRPr lang="en-US" dirty="0"/>
          </a:p>
        </p:txBody>
      </p:sp>
      <p:sp>
        <p:nvSpPr>
          <p:cNvPr id="37891" name="Text Box 4"/>
          <p:cNvSpPr txBox="1">
            <a:spLocks noChangeArrowheads="1"/>
          </p:cNvSpPr>
          <p:nvPr/>
        </p:nvSpPr>
        <p:spPr bwMode="auto">
          <a:xfrm>
            <a:off x="228600" y="152400"/>
            <a:ext cx="86868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0000"/>
                </a:solidFill>
                <a:latin typeface="Calibri" pitchFamily="34" charset="0"/>
              </a:rPr>
              <a:t>Baltimore’s Waterfront – Success</a:t>
            </a:r>
            <a:endParaRPr lang="en-US" sz="3600" b="1" dirty="0">
              <a:solidFill>
                <a:srgbClr val="000000"/>
              </a:solidFill>
              <a:latin typeface="Calibri" pitchFamily="34" charset="0"/>
            </a:endParaRPr>
          </a:p>
        </p:txBody>
      </p:sp>
      <p:pic>
        <p:nvPicPr>
          <p:cNvPr id="37892" name="Picture 6"/>
          <p:cNvPicPr>
            <a:picLocks noChangeAspect="1" noChangeArrowheads="1"/>
          </p:cNvPicPr>
          <p:nvPr/>
        </p:nvPicPr>
        <p:blipFill>
          <a:blip r:embed="rId3" cstate="email"/>
          <a:srcRect/>
          <a:stretch>
            <a:fillRect/>
          </a:stretch>
        </p:blipFill>
        <p:spPr bwMode="auto">
          <a:xfrm>
            <a:off x="3762375" y="3352800"/>
            <a:ext cx="5418138" cy="3505200"/>
          </a:xfrm>
          <a:prstGeom prst="rect">
            <a:avLst/>
          </a:prstGeom>
          <a:noFill/>
          <a:ln w="9525">
            <a:noFill/>
            <a:miter lim="800000"/>
            <a:headEnd/>
            <a:tailEnd/>
          </a:ln>
        </p:spPr>
      </p:pic>
      <p:pic>
        <p:nvPicPr>
          <p:cNvPr id="37893" name="Picture 5"/>
          <p:cNvPicPr>
            <a:picLocks noChangeAspect="1" noChangeArrowheads="1"/>
          </p:cNvPicPr>
          <p:nvPr/>
        </p:nvPicPr>
        <p:blipFill>
          <a:blip r:embed="rId4" cstate="email"/>
          <a:srcRect/>
          <a:stretch>
            <a:fillRect/>
          </a:stretch>
        </p:blipFill>
        <p:spPr bwMode="auto">
          <a:xfrm>
            <a:off x="0" y="838200"/>
            <a:ext cx="4876800" cy="3281363"/>
          </a:xfrm>
          <a:prstGeom prst="rect">
            <a:avLst/>
          </a:prstGeom>
          <a:noFill/>
          <a:ln w="9525">
            <a:noFill/>
            <a:miter lim="800000"/>
            <a:headEnd/>
            <a:tailEnd/>
          </a:ln>
        </p:spPr>
      </p:pic>
      <p:sp>
        <p:nvSpPr>
          <p:cNvPr id="37894" name="Rectangle 7"/>
          <p:cNvSpPr>
            <a:spLocks noChangeArrowheads="1"/>
          </p:cNvSpPr>
          <p:nvPr/>
        </p:nvSpPr>
        <p:spPr bwMode="auto">
          <a:xfrm>
            <a:off x="4953000" y="990600"/>
            <a:ext cx="1526380" cy="1015663"/>
          </a:xfrm>
          <a:prstGeom prst="rect">
            <a:avLst/>
          </a:prstGeom>
          <a:noFill/>
          <a:ln w="9525">
            <a:noFill/>
            <a:miter lim="800000"/>
            <a:headEnd/>
            <a:tailEnd/>
          </a:ln>
        </p:spPr>
        <p:txBody>
          <a:bodyPr wrap="none">
            <a:spAutoFit/>
          </a:bodyPr>
          <a:lstStyle/>
          <a:p>
            <a:r>
              <a:rPr lang="en-US" sz="2000" dirty="0" smtClean="0">
                <a:solidFill>
                  <a:srgbClr val="000000"/>
                </a:solidFill>
                <a:latin typeface="Calibri" pitchFamily="34" charset="0"/>
              </a:rPr>
              <a:t>Inner Harbor</a:t>
            </a:r>
          </a:p>
          <a:p>
            <a:r>
              <a:rPr lang="en-US" sz="2000" dirty="0" smtClean="0">
                <a:solidFill>
                  <a:srgbClr val="000000"/>
                </a:solidFill>
                <a:latin typeface="Calibri" pitchFamily="34" charset="0"/>
              </a:rPr>
              <a:t>Pedestrian </a:t>
            </a:r>
            <a:endParaRPr lang="en-US" sz="2000" dirty="0">
              <a:solidFill>
                <a:srgbClr val="000000"/>
              </a:solidFill>
              <a:latin typeface="Calibri" pitchFamily="34" charset="0"/>
            </a:endParaRPr>
          </a:p>
          <a:p>
            <a:r>
              <a:rPr lang="en-US" sz="2000" dirty="0">
                <a:solidFill>
                  <a:srgbClr val="000000"/>
                </a:solidFill>
                <a:latin typeface="Calibri" pitchFamily="34" charset="0"/>
              </a:rPr>
              <a:t>Promenade</a:t>
            </a:r>
          </a:p>
        </p:txBody>
      </p:sp>
      <p:sp>
        <p:nvSpPr>
          <p:cNvPr id="37895" name="Rectangle 8"/>
          <p:cNvSpPr>
            <a:spLocks noChangeArrowheads="1"/>
          </p:cNvSpPr>
          <p:nvPr/>
        </p:nvSpPr>
        <p:spPr bwMode="auto">
          <a:xfrm>
            <a:off x="1447800" y="5181600"/>
            <a:ext cx="2027238" cy="1016000"/>
          </a:xfrm>
          <a:prstGeom prst="rect">
            <a:avLst/>
          </a:prstGeom>
          <a:noFill/>
          <a:ln w="9525">
            <a:noFill/>
            <a:miter lim="800000"/>
            <a:headEnd/>
            <a:tailEnd/>
          </a:ln>
        </p:spPr>
        <p:txBody>
          <a:bodyPr wrap="none">
            <a:spAutoFit/>
          </a:bodyPr>
          <a:lstStyle/>
          <a:p>
            <a:pPr algn="r"/>
            <a:r>
              <a:rPr lang="en-US" sz="2000" dirty="0">
                <a:solidFill>
                  <a:srgbClr val="000000"/>
                </a:solidFill>
                <a:latin typeface="Calibri" pitchFamily="34" charset="0"/>
              </a:rPr>
              <a:t>Commercial retail</a:t>
            </a:r>
          </a:p>
          <a:p>
            <a:pPr algn="r"/>
            <a:r>
              <a:rPr lang="en-US" sz="2000" dirty="0">
                <a:solidFill>
                  <a:srgbClr val="000000"/>
                </a:solidFill>
                <a:latin typeface="Calibri" pitchFamily="34" charset="0"/>
              </a:rPr>
              <a:t>Restaurants</a:t>
            </a:r>
          </a:p>
          <a:p>
            <a:pPr algn="r"/>
            <a:r>
              <a:rPr lang="en-US" sz="2000" dirty="0">
                <a:solidFill>
                  <a:srgbClr val="000000"/>
                </a:solidFill>
                <a:latin typeface="Calibri" pitchFamily="34" charset="0"/>
              </a:rPr>
              <a:t> Offices</a:t>
            </a:r>
          </a:p>
        </p:txBody>
      </p:sp>
      <p:sp>
        <p:nvSpPr>
          <p:cNvPr id="37896" name="Text Box 9"/>
          <p:cNvSpPr txBox="1">
            <a:spLocks noChangeArrowheads="1"/>
          </p:cNvSpPr>
          <p:nvPr/>
        </p:nvSpPr>
        <p:spPr bwMode="auto">
          <a:xfrm>
            <a:off x="8534400" y="6521450"/>
            <a:ext cx="533400" cy="336550"/>
          </a:xfrm>
          <a:prstGeom prst="rect">
            <a:avLst/>
          </a:prstGeom>
          <a:noFill/>
          <a:ln w="9525">
            <a:noFill/>
            <a:miter lim="800000"/>
            <a:headEnd/>
            <a:tailEnd/>
          </a:ln>
        </p:spPr>
        <p:txBody>
          <a:bodyPr>
            <a:spAutoFit/>
          </a:bodyPr>
          <a:lstStyle/>
          <a:p>
            <a:pPr>
              <a:spcBef>
                <a:spcPct val="50000"/>
              </a:spcBef>
            </a:pPr>
            <a:r>
              <a:rPr lang="en-US" sz="1600" b="1" dirty="0">
                <a:solidFill>
                  <a:schemeClr val="bg1"/>
                </a:solidFill>
              </a:rPr>
              <a:t>11</a:t>
            </a:r>
          </a:p>
        </p:txBody>
      </p:sp>
      <p:sp>
        <p:nvSpPr>
          <p:cNvPr id="9" name="TextBox 8"/>
          <p:cNvSpPr txBox="1"/>
          <p:nvPr/>
        </p:nvSpPr>
        <p:spPr>
          <a:xfrm>
            <a:off x="228600" y="6400800"/>
            <a:ext cx="3505200" cy="215444"/>
          </a:xfrm>
          <a:prstGeom prst="rect">
            <a:avLst/>
          </a:prstGeom>
          <a:noFill/>
        </p:spPr>
        <p:txBody>
          <a:bodyPr wrap="square" rtlCol="0">
            <a:spAutoFit/>
          </a:bodyPr>
          <a:lstStyle/>
          <a:p>
            <a:r>
              <a:rPr lang="en-US" sz="800" dirty="0" smtClean="0">
                <a:solidFill>
                  <a:srgbClr val="000000"/>
                </a:solidFill>
                <a:latin typeface="Calibri" pitchFamily="34" charset="0"/>
              </a:rPr>
              <a:t>Photos on next 2 slides courtesy of James Dwyer,  Maryland Port Administration</a:t>
            </a:r>
            <a:endParaRPr lang="en-US" sz="800" dirty="0">
              <a:solidFill>
                <a:srgbClr val="000000"/>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0"/>
          </p:nvPr>
        </p:nvSpPr>
        <p:spPr bwMode="auto">
          <a:xfrm>
            <a:off x="6553200" y="6245225"/>
            <a:ext cx="2133600" cy="476250"/>
          </a:xfrm>
          <a:prstGeom prst="rect">
            <a:avLst/>
          </a:prstGeom>
          <a:noFill/>
          <a:ln>
            <a:miter lim="800000"/>
            <a:headEnd/>
            <a:tailEnd/>
          </a:ln>
        </p:spPr>
        <p:txBody>
          <a:bodyPr/>
          <a:lstStyle/>
          <a:p>
            <a:fld id="{0C3593D5-2B65-4488-8B7B-2B4C1697CE5E}" type="slidenum">
              <a:rPr lang="en-US"/>
              <a:pPr/>
              <a:t>11</a:t>
            </a:fld>
            <a:endParaRPr lang="en-US" dirty="0"/>
          </a:p>
        </p:txBody>
      </p:sp>
      <p:pic>
        <p:nvPicPr>
          <p:cNvPr id="38915" name="Picture 4"/>
          <p:cNvPicPr>
            <a:picLocks noChangeAspect="1" noChangeArrowheads="1"/>
          </p:cNvPicPr>
          <p:nvPr/>
        </p:nvPicPr>
        <p:blipFill>
          <a:blip r:embed="rId3" cstate="email"/>
          <a:srcRect/>
          <a:stretch>
            <a:fillRect/>
          </a:stretch>
        </p:blipFill>
        <p:spPr bwMode="auto">
          <a:xfrm>
            <a:off x="533400" y="1143000"/>
            <a:ext cx="8231188" cy="5470525"/>
          </a:xfrm>
          <a:prstGeom prst="rect">
            <a:avLst/>
          </a:prstGeom>
          <a:noFill/>
          <a:ln w="9525">
            <a:noFill/>
            <a:miter lim="800000"/>
            <a:headEnd/>
            <a:tailEnd/>
          </a:ln>
        </p:spPr>
      </p:pic>
      <p:sp>
        <p:nvSpPr>
          <p:cNvPr id="38916" name="Text Box 6"/>
          <p:cNvSpPr txBox="1">
            <a:spLocks noChangeArrowheads="1"/>
          </p:cNvSpPr>
          <p:nvPr/>
        </p:nvSpPr>
        <p:spPr bwMode="auto">
          <a:xfrm>
            <a:off x="304800" y="152400"/>
            <a:ext cx="8534400" cy="646331"/>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000000"/>
                </a:solidFill>
                <a:latin typeface="Calibri" pitchFamily="34" charset="0"/>
              </a:rPr>
              <a:t>Baltimore’s </a:t>
            </a:r>
            <a:r>
              <a:rPr lang="en-US" sz="3600" b="1" dirty="0" smtClean="0">
                <a:solidFill>
                  <a:srgbClr val="000000"/>
                </a:solidFill>
                <a:latin typeface="Calibri" pitchFamily="34" charset="0"/>
              </a:rPr>
              <a:t>Waterfront </a:t>
            </a:r>
            <a:r>
              <a:rPr lang="en-US" sz="3600" b="1" dirty="0">
                <a:solidFill>
                  <a:srgbClr val="000000"/>
                </a:solidFill>
                <a:latin typeface="Calibri" pitchFamily="34" charset="0"/>
              </a:rPr>
              <a:t>– Challenges</a:t>
            </a:r>
          </a:p>
        </p:txBody>
      </p:sp>
      <p:sp>
        <p:nvSpPr>
          <p:cNvPr id="38917" name="Oval 8"/>
          <p:cNvSpPr>
            <a:spLocks noChangeArrowheads="1"/>
          </p:cNvSpPr>
          <p:nvPr/>
        </p:nvSpPr>
        <p:spPr bwMode="auto">
          <a:xfrm>
            <a:off x="2057400" y="2286000"/>
            <a:ext cx="2362200" cy="1828800"/>
          </a:xfrm>
          <a:prstGeom prst="ellipse">
            <a:avLst/>
          </a:prstGeom>
          <a:noFill/>
          <a:ln w="76200">
            <a:solidFill>
              <a:srgbClr val="FFFF00"/>
            </a:solidFill>
            <a:round/>
            <a:headEnd/>
            <a:tailEnd/>
          </a:ln>
        </p:spPr>
        <p:txBody>
          <a:bodyPr wrap="none" anchor="ctr"/>
          <a:lstStyle/>
          <a:p>
            <a:endParaRPr lang="en-US" dirty="0"/>
          </a:p>
        </p:txBody>
      </p:sp>
      <p:sp>
        <p:nvSpPr>
          <p:cNvPr id="38918" name="TextBox 6"/>
          <p:cNvSpPr txBox="1">
            <a:spLocks noChangeArrowheads="1"/>
          </p:cNvSpPr>
          <p:nvPr/>
        </p:nvSpPr>
        <p:spPr bwMode="auto">
          <a:xfrm>
            <a:off x="4191000" y="3886200"/>
            <a:ext cx="2667000" cy="892552"/>
          </a:xfrm>
          <a:prstGeom prst="rect">
            <a:avLst/>
          </a:prstGeom>
          <a:noFill/>
          <a:ln w="9525">
            <a:noFill/>
            <a:miter lim="800000"/>
            <a:headEnd/>
            <a:tailEnd/>
          </a:ln>
        </p:spPr>
        <p:txBody>
          <a:bodyPr>
            <a:spAutoFit/>
          </a:bodyPr>
          <a:lstStyle/>
          <a:p>
            <a:r>
              <a:rPr lang="en-US" dirty="0" smtClean="0">
                <a:solidFill>
                  <a:srgbClr val="FFFF00"/>
                </a:solidFill>
              </a:rPr>
              <a:t>Proposed Condominiums?</a:t>
            </a:r>
            <a:endParaRPr lang="en-US" dirty="0">
              <a:solidFill>
                <a:srgbClr val="FFFF00"/>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0"/>
            <a:ext cx="8382000" cy="990600"/>
          </a:xfrm>
        </p:spPr>
        <p:txBody>
          <a:bodyPr anchor="ctr"/>
          <a:lstStyle/>
          <a:p>
            <a:pPr marL="0" indent="0" algn="ctr"/>
            <a:r>
              <a:rPr lang="en-US" sz="3200" dirty="0" smtClean="0">
                <a:solidFill>
                  <a:srgbClr val="000000"/>
                </a:solidFill>
                <a:latin typeface="Calibri" pitchFamily="34" charset="0"/>
              </a:rPr>
              <a:t>Enhance Economic Competitiveness </a:t>
            </a:r>
            <a:br>
              <a:rPr lang="en-US" sz="3200" dirty="0" smtClean="0">
                <a:solidFill>
                  <a:srgbClr val="000000"/>
                </a:solidFill>
                <a:latin typeface="Calibri" pitchFamily="34" charset="0"/>
              </a:rPr>
            </a:br>
            <a:r>
              <a:rPr lang="en-US" sz="3200" dirty="0" smtClean="0">
                <a:solidFill>
                  <a:srgbClr val="000000"/>
                </a:solidFill>
                <a:latin typeface="Calibri" pitchFamily="34" charset="0"/>
              </a:rPr>
              <a:t>Port of Baltimore – Zoning Connections</a:t>
            </a:r>
          </a:p>
        </p:txBody>
      </p:sp>
      <p:sp>
        <p:nvSpPr>
          <p:cNvPr id="39939" name="Rectangle 4"/>
          <p:cNvSpPr>
            <a:spLocks noGrp="1" noChangeArrowheads="1"/>
          </p:cNvSpPr>
          <p:nvPr>
            <p:ph idx="1"/>
          </p:nvPr>
        </p:nvSpPr>
        <p:spPr>
          <a:xfrm>
            <a:off x="381000" y="1219200"/>
            <a:ext cx="8305800" cy="867930"/>
          </a:xfrm>
        </p:spPr>
        <p:txBody>
          <a:bodyPr>
            <a:spAutoFit/>
          </a:bodyPr>
          <a:lstStyle/>
          <a:p>
            <a:pPr marL="0" indent="0">
              <a:lnSpc>
                <a:spcPct val="90000"/>
              </a:lnSpc>
              <a:spcBef>
                <a:spcPct val="50000"/>
              </a:spcBef>
              <a:buNone/>
            </a:pPr>
            <a:r>
              <a:rPr lang="en-US" sz="2800" b="1" dirty="0" smtClean="0">
                <a:solidFill>
                  <a:srgbClr val="000000"/>
                </a:solidFill>
                <a:latin typeface="Calibri" pitchFamily="34" charset="0"/>
              </a:rPr>
              <a:t>Freight and Livability Connections:  New Industrial District in Baltimore (2004)</a:t>
            </a:r>
          </a:p>
        </p:txBody>
      </p:sp>
      <p:sp>
        <p:nvSpPr>
          <p:cNvPr id="39941" name="Rectangle 7"/>
          <p:cNvSpPr>
            <a:spLocks noChangeArrowheads="1"/>
          </p:cNvSpPr>
          <p:nvPr/>
        </p:nvSpPr>
        <p:spPr bwMode="auto">
          <a:xfrm>
            <a:off x="381000" y="2209800"/>
            <a:ext cx="8305800" cy="2908489"/>
          </a:xfrm>
          <a:prstGeom prst="rect">
            <a:avLst/>
          </a:prstGeom>
          <a:noFill/>
          <a:ln w="9525" algn="ctr">
            <a:noFill/>
            <a:miter lim="800000"/>
            <a:headEnd/>
            <a:tailEnd/>
          </a:ln>
        </p:spPr>
        <p:txBody>
          <a:bodyPr>
            <a:spAutoFit/>
          </a:bodyPr>
          <a:lstStyle/>
          <a:p>
            <a:pPr marL="342900" indent="-342900" eaLnBrk="0" hangingPunct="0">
              <a:spcBef>
                <a:spcPts val="600"/>
              </a:spcBef>
              <a:buFontTx/>
              <a:buChar char="•"/>
            </a:pPr>
            <a:r>
              <a:rPr lang="en-US" sz="2400" dirty="0" smtClean="0">
                <a:solidFill>
                  <a:srgbClr val="000000"/>
                </a:solidFill>
                <a:latin typeface="Calibri" pitchFamily="34" charset="0"/>
              </a:rPr>
              <a:t>Designed to </a:t>
            </a:r>
            <a:r>
              <a:rPr lang="en-US" sz="2400" dirty="0">
                <a:solidFill>
                  <a:srgbClr val="000000"/>
                </a:solidFill>
                <a:latin typeface="Calibri" pitchFamily="34" charset="0"/>
              </a:rPr>
              <a:t>reduce increasing conflicts between mixed-use development and maritime shipping by demarcating deep water areas in industrial precincts and reserving them for industrial use </a:t>
            </a:r>
          </a:p>
          <a:p>
            <a:pPr marL="342900" indent="-342900" eaLnBrk="0" hangingPunct="0">
              <a:spcBef>
                <a:spcPts val="600"/>
              </a:spcBef>
              <a:buFontTx/>
              <a:buChar char="•"/>
            </a:pPr>
            <a:r>
              <a:rPr lang="en-US" sz="2400" dirty="0">
                <a:solidFill>
                  <a:srgbClr val="000000"/>
                </a:solidFill>
                <a:latin typeface="Calibri" pitchFamily="34" charset="0"/>
              </a:rPr>
              <a:t>Zoning  near port  is “Heavy Industrial”</a:t>
            </a:r>
          </a:p>
          <a:p>
            <a:pPr marL="342900" indent="-342900" eaLnBrk="0" hangingPunct="0">
              <a:spcBef>
                <a:spcPts val="600"/>
              </a:spcBef>
              <a:buFontTx/>
              <a:buChar char="•"/>
            </a:pPr>
            <a:r>
              <a:rPr lang="en-US" sz="2400" dirty="0">
                <a:solidFill>
                  <a:srgbClr val="000000"/>
                </a:solidFill>
                <a:latin typeface="Calibri" pitchFamily="34" charset="0"/>
              </a:rPr>
              <a:t>Limited residential and other commercial uses through 2014</a:t>
            </a:r>
          </a:p>
          <a:p>
            <a:pPr marL="342900" indent="-342900" eaLnBrk="0" hangingPunct="0">
              <a:spcBef>
                <a:spcPts val="600"/>
              </a:spcBef>
              <a:buFontTx/>
              <a:buChar char="•"/>
            </a:pPr>
            <a:r>
              <a:rPr lang="en-US" sz="2400" dirty="0">
                <a:solidFill>
                  <a:srgbClr val="000000"/>
                </a:solidFill>
                <a:latin typeface="Calibri" pitchFamily="34" charset="0"/>
              </a:rPr>
              <a:t>10-year extension is now being considered</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p>
            <a:pPr algn="ctr"/>
            <a:r>
              <a:rPr lang="en-US" sz="3600" dirty="0" smtClean="0">
                <a:solidFill>
                  <a:srgbClr val="000000"/>
                </a:solidFill>
                <a:latin typeface="Calibri" pitchFamily="34" charset="0"/>
              </a:rPr>
              <a:t>Value Communities and Neighborhoods</a:t>
            </a:r>
            <a:endParaRPr lang="en-US" sz="3600" dirty="0">
              <a:solidFill>
                <a:srgbClr val="000000"/>
              </a:solidFill>
              <a:latin typeface="Calibri" pitchFamily="34" charset="0"/>
            </a:endParaRPr>
          </a:p>
        </p:txBody>
      </p:sp>
      <p:sp>
        <p:nvSpPr>
          <p:cNvPr id="3" name="Content Placeholder 2"/>
          <p:cNvSpPr>
            <a:spLocks noGrp="1"/>
          </p:cNvSpPr>
          <p:nvPr>
            <p:ph idx="1"/>
          </p:nvPr>
        </p:nvSpPr>
        <p:spPr>
          <a:xfrm>
            <a:off x="609600" y="1371600"/>
            <a:ext cx="7924800" cy="4525962"/>
          </a:xfrm>
        </p:spPr>
        <p:txBody>
          <a:bodyPr/>
          <a:lstStyle/>
          <a:p>
            <a:pPr marL="0" indent="0">
              <a:spcAft>
                <a:spcPts val="0"/>
              </a:spcAft>
              <a:buNone/>
            </a:pPr>
            <a:r>
              <a:rPr lang="en-US" sz="3200" dirty="0" smtClean="0">
                <a:solidFill>
                  <a:srgbClr val="000000"/>
                </a:solidFill>
                <a:latin typeface="Calibri" pitchFamily="34" charset="0"/>
              </a:rPr>
              <a:t>HUD-DOT-EPA Partnership Definition:</a:t>
            </a:r>
          </a:p>
          <a:p>
            <a:pPr marL="0" indent="0">
              <a:spcAft>
                <a:spcPts val="0"/>
              </a:spcAft>
              <a:buNone/>
            </a:pPr>
            <a:endParaRPr lang="en-US" sz="3200" dirty="0" smtClean="0">
              <a:solidFill>
                <a:srgbClr val="000000"/>
              </a:solidFill>
              <a:latin typeface="Calibri" pitchFamily="34" charset="0"/>
            </a:endParaRPr>
          </a:p>
          <a:p>
            <a:pPr marL="0" indent="0">
              <a:spcAft>
                <a:spcPts val="0"/>
              </a:spcAft>
              <a:buNone/>
            </a:pPr>
            <a:r>
              <a:rPr lang="en-US" sz="3200" dirty="0" smtClean="0">
                <a:solidFill>
                  <a:srgbClr val="000000"/>
                </a:solidFill>
                <a:latin typeface="Calibri" pitchFamily="34" charset="0"/>
              </a:rPr>
              <a:t>Enhance the unique characteristics of all communities by investing in healthy, safe, and walkable neighborhoods – rural, urban, or suburban.</a:t>
            </a:r>
          </a:p>
          <a:p>
            <a:endParaRPr lang="en-US" dirty="0"/>
          </a:p>
        </p:txBody>
      </p:sp>
      <p:sp>
        <p:nvSpPr>
          <p:cNvPr id="4" name="Slide Number Placeholder 3"/>
          <p:cNvSpPr>
            <a:spLocks noGrp="1"/>
          </p:cNvSpPr>
          <p:nvPr>
            <p:ph type="sldNum" sz="quarter" idx="10"/>
          </p:nvPr>
        </p:nvSpPr>
        <p:spPr/>
        <p:txBody>
          <a:bodyPr/>
          <a:lstStyle/>
          <a:p>
            <a:pPr>
              <a:defRPr/>
            </a:pPr>
            <a:fld id="{F2107B7C-4A0D-496C-82AA-FE0572C7A9FA}" type="slidenum">
              <a:rPr lang="en-US" smtClean="0"/>
              <a:pPr>
                <a:defRPr/>
              </a:pPr>
              <a:t>13</a:t>
            </a:fld>
            <a:endParaRPr lang="en-US" dirty="0"/>
          </a:p>
        </p:txBody>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304800" y="1371600"/>
            <a:ext cx="8534400" cy="4601260"/>
          </a:xfrm>
          <a:prstGeom prst="rect">
            <a:avLst/>
          </a:prstGeom>
          <a:noFill/>
          <a:ln w="9525">
            <a:noFill/>
            <a:miter lim="800000"/>
            <a:headEnd/>
            <a:tailEnd/>
          </a:ln>
        </p:spPr>
        <p:txBody>
          <a:bodyPr wrap="square">
            <a:spAutoFit/>
          </a:bodyPr>
          <a:lstStyle/>
          <a:p>
            <a:pPr marL="292100" indent="-292100" eaLnBrk="0" hangingPunct="0">
              <a:spcBef>
                <a:spcPts val="600"/>
              </a:spcBef>
            </a:pPr>
            <a:r>
              <a:rPr lang="en-US" sz="2800" b="1" dirty="0" smtClean="0">
                <a:solidFill>
                  <a:srgbClr val="000000"/>
                </a:solidFill>
                <a:latin typeface="Calibri" pitchFamily="34" charset="0"/>
              </a:rPr>
              <a:t>Effective </a:t>
            </a:r>
            <a:r>
              <a:rPr lang="en-US" sz="2800" b="1" dirty="0">
                <a:solidFill>
                  <a:srgbClr val="000000"/>
                </a:solidFill>
                <a:latin typeface="Calibri" pitchFamily="34" charset="0"/>
              </a:rPr>
              <a:t>Freight and Land Use Practices</a:t>
            </a:r>
          </a:p>
          <a:p>
            <a:pPr marL="292100" indent="-292100" eaLnBrk="0" hangingPunct="0">
              <a:spcBef>
                <a:spcPts val="600"/>
              </a:spcBef>
              <a:buFontTx/>
              <a:buChar char="•"/>
            </a:pPr>
            <a:r>
              <a:rPr lang="en-US" sz="2400" dirty="0" smtClean="0">
                <a:solidFill>
                  <a:srgbClr val="000000"/>
                </a:solidFill>
                <a:latin typeface="Calibri" pitchFamily="34" charset="0"/>
              </a:rPr>
              <a:t>Recognize that all levels of government (federal, state, regional, local) have a role (economic development, transportation, zoning, etc.)</a:t>
            </a:r>
          </a:p>
          <a:p>
            <a:pPr marL="292100" indent="-292100" eaLnBrk="0" hangingPunct="0">
              <a:spcBef>
                <a:spcPts val="600"/>
              </a:spcBef>
              <a:buFontTx/>
              <a:buChar char="•"/>
            </a:pPr>
            <a:r>
              <a:rPr lang="en-US" sz="2400" dirty="0" smtClean="0">
                <a:solidFill>
                  <a:srgbClr val="000000"/>
                </a:solidFill>
                <a:latin typeface="Calibri" pitchFamily="34" charset="0"/>
              </a:rPr>
              <a:t>Open </a:t>
            </a:r>
            <a:r>
              <a:rPr lang="en-US" sz="2400" dirty="0">
                <a:solidFill>
                  <a:srgbClr val="000000"/>
                </a:solidFill>
                <a:latin typeface="Calibri" pitchFamily="34" charset="0"/>
              </a:rPr>
              <a:t>lines of communication between all levels of </a:t>
            </a:r>
            <a:r>
              <a:rPr lang="en-US" sz="2400" dirty="0" smtClean="0">
                <a:solidFill>
                  <a:srgbClr val="000000"/>
                </a:solidFill>
                <a:latin typeface="Calibri" pitchFamily="34" charset="0"/>
              </a:rPr>
              <a:t>government and also with the public</a:t>
            </a:r>
            <a:endParaRPr lang="en-US" sz="2400" dirty="0">
              <a:solidFill>
                <a:srgbClr val="000000"/>
              </a:solidFill>
              <a:latin typeface="Calibri" pitchFamily="34" charset="0"/>
            </a:endParaRPr>
          </a:p>
          <a:p>
            <a:pPr marL="292100" indent="-292100" eaLnBrk="0" hangingPunct="0">
              <a:spcBef>
                <a:spcPts val="600"/>
              </a:spcBef>
              <a:buFontTx/>
              <a:buChar char="•"/>
            </a:pPr>
            <a:r>
              <a:rPr lang="en-US" sz="2400" dirty="0">
                <a:solidFill>
                  <a:srgbClr val="000000"/>
                </a:solidFill>
                <a:latin typeface="Calibri" pitchFamily="34" charset="0"/>
              </a:rPr>
              <a:t>Create buffer zones between industrial areas and more sensitive uses (residential, environmental)</a:t>
            </a:r>
          </a:p>
          <a:p>
            <a:pPr marL="292100" indent="-292100" eaLnBrk="0" hangingPunct="0">
              <a:spcBef>
                <a:spcPts val="600"/>
              </a:spcBef>
              <a:buFontTx/>
              <a:buChar char="•"/>
            </a:pPr>
            <a:r>
              <a:rPr lang="en-US" sz="2400" dirty="0">
                <a:solidFill>
                  <a:srgbClr val="000000"/>
                </a:solidFill>
                <a:latin typeface="Calibri" pitchFamily="34" charset="0"/>
              </a:rPr>
              <a:t>Ensure new developments provide for sufficient on-site loading through zoning requirements and site plan review</a:t>
            </a:r>
          </a:p>
          <a:p>
            <a:pPr marL="292100" indent="-292100" eaLnBrk="0" hangingPunct="0">
              <a:spcBef>
                <a:spcPts val="600"/>
              </a:spcBef>
              <a:buFontTx/>
              <a:buChar char="•"/>
            </a:pPr>
            <a:r>
              <a:rPr lang="en-US" sz="2400" dirty="0">
                <a:solidFill>
                  <a:srgbClr val="000000"/>
                </a:solidFill>
                <a:latin typeface="Calibri" pitchFamily="34" charset="0"/>
              </a:rPr>
              <a:t>Ensure that street network can accommodate freight</a:t>
            </a:r>
          </a:p>
        </p:txBody>
      </p:sp>
      <p:sp>
        <p:nvSpPr>
          <p:cNvPr id="5" name="Title 1"/>
          <p:cNvSpPr txBox="1">
            <a:spLocks/>
          </p:cNvSpPr>
          <p:nvPr/>
        </p:nvSpPr>
        <p:spPr bwMode="auto">
          <a:xfrm>
            <a:off x="304800" y="0"/>
            <a:ext cx="8534400" cy="990600"/>
          </a:xfrm>
          <a:prstGeom prst="rect">
            <a:avLst/>
          </a:prstGeom>
          <a:noFill/>
          <a:ln w="9525">
            <a:noFill/>
            <a:miter lim="800000"/>
            <a:headEnd/>
            <a:tailEnd/>
          </a:ln>
        </p:spPr>
        <p:txBody>
          <a:bodyPr anchor="ctr"/>
          <a:lstStyle/>
          <a:p>
            <a:pPr algn="ctr" eaLnBrk="0" hangingPunct="0">
              <a:defRPr/>
            </a:pPr>
            <a:r>
              <a:rPr lang="en-US" sz="3600" b="1" kern="0" dirty="0" smtClean="0">
                <a:solidFill>
                  <a:srgbClr val="000000"/>
                </a:solidFill>
                <a:latin typeface="Calibri" pitchFamily="34" charset="0"/>
                <a:ea typeface="+mj-ea"/>
                <a:cs typeface="+mj-cs"/>
              </a:rPr>
              <a:t>Value </a:t>
            </a:r>
            <a:r>
              <a:rPr lang="en-US" sz="3600" b="1" kern="0" dirty="0">
                <a:solidFill>
                  <a:srgbClr val="000000"/>
                </a:solidFill>
                <a:latin typeface="Calibri" pitchFamily="34" charset="0"/>
                <a:ea typeface="+mj-ea"/>
                <a:cs typeface="+mj-cs"/>
              </a:rPr>
              <a:t>Communities and Neighborhoods</a:t>
            </a: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idx="4294967295"/>
          </p:nvPr>
        </p:nvSpPr>
        <p:spPr>
          <a:xfrm>
            <a:off x="304800" y="0"/>
            <a:ext cx="8534400" cy="990600"/>
          </a:xfrm>
        </p:spPr>
        <p:txBody>
          <a:bodyPr anchor="ctr">
            <a:noAutofit/>
          </a:bodyPr>
          <a:lstStyle/>
          <a:p>
            <a:pPr marL="0" indent="0" algn="ctr" eaLnBrk="1" fontAlgn="auto" hangingPunct="1">
              <a:spcAft>
                <a:spcPts val="0"/>
              </a:spcAft>
              <a:defRPr/>
            </a:pPr>
            <a:r>
              <a:rPr lang="en-US" kern="1200" dirty="0" smtClean="0">
                <a:solidFill>
                  <a:srgbClr val="000000"/>
                </a:solidFill>
                <a:latin typeface="Calibri" pitchFamily="34" charset="0"/>
              </a:rPr>
              <a:t>Questionable Residential Land Use Decisions</a:t>
            </a:r>
            <a:br>
              <a:rPr lang="en-US" kern="1200" dirty="0" smtClean="0">
                <a:solidFill>
                  <a:srgbClr val="000000"/>
                </a:solidFill>
                <a:latin typeface="Calibri" pitchFamily="34" charset="0"/>
              </a:rPr>
            </a:br>
            <a:r>
              <a:rPr lang="en-US" kern="1200" dirty="0" smtClean="0">
                <a:solidFill>
                  <a:srgbClr val="000000"/>
                </a:solidFill>
                <a:latin typeface="Calibri" pitchFamily="34" charset="0"/>
              </a:rPr>
              <a:t>near Existing Freight Facilities</a:t>
            </a:r>
            <a:endParaRPr lang="en-US" b="1" kern="1200" dirty="0">
              <a:solidFill>
                <a:srgbClr val="000000"/>
              </a:solidFill>
              <a:latin typeface="Calibri" pitchFamily="34" charset="0"/>
            </a:endParaRPr>
          </a:p>
        </p:txBody>
      </p:sp>
      <p:pic>
        <p:nvPicPr>
          <p:cNvPr id="15364" name="Picture 2" descr="atl_warehouse"/>
          <p:cNvPicPr>
            <a:picLocks noChangeAspect="1" noChangeArrowheads="1"/>
          </p:cNvPicPr>
          <p:nvPr/>
        </p:nvPicPr>
        <p:blipFill>
          <a:blip r:embed="rId3" cstate="email">
            <a:lum bright="-12000"/>
          </a:blip>
          <a:srcRect/>
          <a:stretch>
            <a:fillRect/>
          </a:stretch>
        </p:blipFill>
        <p:spPr bwMode="auto">
          <a:xfrm>
            <a:off x="4191000" y="1143000"/>
            <a:ext cx="4203700" cy="2838450"/>
          </a:xfrm>
          <a:prstGeom prst="rect">
            <a:avLst/>
          </a:prstGeom>
          <a:noFill/>
          <a:ln w="38100">
            <a:solidFill>
              <a:srgbClr val="000000"/>
            </a:solidFill>
            <a:miter lim="800000"/>
            <a:headEnd/>
            <a:tailEnd/>
          </a:ln>
        </p:spPr>
      </p:pic>
      <p:sp>
        <p:nvSpPr>
          <p:cNvPr id="15365" name="Freeform 3" descr="Light upward diagonal"/>
          <p:cNvSpPr>
            <a:spLocks/>
          </p:cNvSpPr>
          <p:nvPr/>
        </p:nvSpPr>
        <p:spPr bwMode="auto">
          <a:xfrm>
            <a:off x="4876800" y="1143000"/>
            <a:ext cx="1447800" cy="2346325"/>
          </a:xfrm>
          <a:custGeom>
            <a:avLst/>
            <a:gdLst>
              <a:gd name="T0" fmla="*/ 1041666460 w 1248"/>
              <a:gd name="T1" fmla="*/ 7754012 h 2064"/>
              <a:gd name="T2" fmla="*/ 960917999 w 1248"/>
              <a:gd name="T3" fmla="*/ 15506886 h 2064"/>
              <a:gd name="T4" fmla="*/ 888242644 w 1248"/>
              <a:gd name="T5" fmla="*/ 100797610 h 2064"/>
              <a:gd name="T6" fmla="*/ 831718141 w 1248"/>
              <a:gd name="T7" fmla="*/ 131812510 h 2064"/>
              <a:gd name="T8" fmla="*/ 694445177 w 1248"/>
              <a:gd name="T9" fmla="*/ 263625020 h 2064"/>
              <a:gd name="T10" fmla="*/ 476421286 w 1248"/>
              <a:gd name="T11" fmla="*/ 457467367 h 2064"/>
              <a:gd name="T12" fmla="*/ 322997470 w 1248"/>
              <a:gd name="T13" fmla="*/ 690077558 h 2064"/>
              <a:gd name="T14" fmla="*/ 242247776 w 1248"/>
              <a:gd name="T15" fmla="*/ 868412952 h 2064"/>
              <a:gd name="T16" fmla="*/ 185723273 w 1248"/>
              <a:gd name="T17" fmla="*/ 984717408 h 2064"/>
              <a:gd name="T18" fmla="*/ 113049042 w 1248"/>
              <a:gd name="T19" fmla="*/ 1077762109 h 2064"/>
              <a:gd name="T20" fmla="*/ 72674213 w 1248"/>
              <a:gd name="T21" fmla="*/ 1170805674 h 2064"/>
              <a:gd name="T22" fmla="*/ 0 w 1248"/>
              <a:gd name="T23" fmla="*/ 1333634470 h 2064"/>
              <a:gd name="T24" fmla="*/ 129198734 w 1248"/>
              <a:gd name="T25" fmla="*/ 1845376350 h 2064"/>
              <a:gd name="T26" fmla="*/ 137274160 w 1248"/>
              <a:gd name="T27" fmla="*/ 1876391251 h 2064"/>
              <a:gd name="T28" fmla="*/ 153423889 w 1248"/>
              <a:gd name="T29" fmla="*/ 1899652142 h 2064"/>
              <a:gd name="T30" fmla="*/ 193798700 w 1248"/>
              <a:gd name="T31" fmla="*/ 2039218626 h 2064"/>
              <a:gd name="T32" fmla="*/ 274548321 w 1248"/>
              <a:gd name="T33" fmla="*/ 2147483647 h 2064"/>
              <a:gd name="T34" fmla="*/ 363372281 w 1248"/>
              <a:gd name="T35" fmla="*/ 2147483647 h 2064"/>
              <a:gd name="T36" fmla="*/ 395671665 w 1248"/>
              <a:gd name="T37" fmla="*/ 2147483647 h 2064"/>
              <a:gd name="T38" fmla="*/ 419896784 w 1248"/>
              <a:gd name="T39" fmla="*/ 2147483647 h 2064"/>
              <a:gd name="T40" fmla="*/ 500646405 w 1248"/>
              <a:gd name="T41" fmla="*/ 2147483647 h 2064"/>
              <a:gd name="T42" fmla="*/ 750969680 w 1248"/>
              <a:gd name="T43" fmla="*/ 2147483647 h 2064"/>
              <a:gd name="T44" fmla="*/ 815568449 w 1248"/>
              <a:gd name="T45" fmla="*/ 2147483647 h 2064"/>
              <a:gd name="T46" fmla="*/ 864018686 w 1248"/>
              <a:gd name="T47" fmla="*/ 2147483647 h 2064"/>
              <a:gd name="T48" fmla="*/ 985141957 w 1248"/>
              <a:gd name="T49" fmla="*/ 2147483647 h 2064"/>
              <a:gd name="T50" fmla="*/ 1065891579 w 1248"/>
              <a:gd name="T51" fmla="*/ 2147483647 h 2064"/>
              <a:gd name="T52" fmla="*/ 1114341816 w 1248"/>
              <a:gd name="T53" fmla="*/ 2147483647 h 2064"/>
              <a:gd name="T54" fmla="*/ 1098190963 w 1248"/>
              <a:gd name="T55" fmla="*/ 1930667043 h 2064"/>
              <a:gd name="T56" fmla="*/ 1106266389 w 1248"/>
              <a:gd name="T57" fmla="*/ 1581751401 h 2064"/>
              <a:gd name="T58" fmla="*/ 1170866318 w 1248"/>
              <a:gd name="T59" fmla="*/ 1256096651 h 2064"/>
              <a:gd name="T60" fmla="*/ 1251615070 w 1248"/>
              <a:gd name="T61" fmla="*/ 1170805674 h 2064"/>
              <a:gd name="T62" fmla="*/ 1372739502 w 1248"/>
              <a:gd name="T63" fmla="*/ 1070008100 h 2064"/>
              <a:gd name="T64" fmla="*/ 1429264005 w 1248"/>
              <a:gd name="T65" fmla="*/ 1007978299 h 2064"/>
              <a:gd name="T66" fmla="*/ 1461563389 w 1248"/>
              <a:gd name="T67" fmla="*/ 961456517 h 2064"/>
              <a:gd name="T68" fmla="*/ 1574613555 w 1248"/>
              <a:gd name="T69" fmla="*/ 628048894 h 2064"/>
              <a:gd name="T70" fmla="*/ 1679587134 w 1248"/>
              <a:gd name="T71" fmla="*/ 286885912 h 2064"/>
              <a:gd name="T72" fmla="*/ 1518089052 w 1248"/>
              <a:gd name="T73" fmla="*/ 54275809 h 2064"/>
              <a:gd name="T74" fmla="*/ 1445413697 w 1248"/>
              <a:gd name="T75" fmla="*/ 15506886 h 2064"/>
              <a:gd name="T76" fmla="*/ 1396964620 w 1248"/>
              <a:gd name="T77" fmla="*/ 0 h 2064"/>
              <a:gd name="T78" fmla="*/ 1041666460 w 1248"/>
              <a:gd name="T79" fmla="*/ 7754012 h 20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48"/>
              <a:gd name="T121" fmla="*/ 0 h 2064"/>
              <a:gd name="T122" fmla="*/ 1248 w 1248"/>
              <a:gd name="T123" fmla="*/ 2064 h 20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48" h="2064">
                <a:moveTo>
                  <a:pt x="774" y="6"/>
                </a:moveTo>
                <a:cubicBezTo>
                  <a:pt x="754" y="8"/>
                  <a:pt x="734" y="7"/>
                  <a:pt x="714" y="12"/>
                </a:cubicBezTo>
                <a:cubicBezTo>
                  <a:pt x="682" y="19"/>
                  <a:pt x="684" y="66"/>
                  <a:pt x="660" y="78"/>
                </a:cubicBezTo>
                <a:cubicBezTo>
                  <a:pt x="630" y="93"/>
                  <a:pt x="643" y="85"/>
                  <a:pt x="618" y="102"/>
                </a:cubicBezTo>
                <a:cubicBezTo>
                  <a:pt x="590" y="145"/>
                  <a:pt x="546" y="164"/>
                  <a:pt x="516" y="204"/>
                </a:cubicBezTo>
                <a:cubicBezTo>
                  <a:pt x="472" y="262"/>
                  <a:pt x="415" y="313"/>
                  <a:pt x="354" y="354"/>
                </a:cubicBezTo>
                <a:cubicBezTo>
                  <a:pt x="325" y="413"/>
                  <a:pt x="287" y="487"/>
                  <a:pt x="240" y="534"/>
                </a:cubicBezTo>
                <a:cubicBezTo>
                  <a:pt x="223" y="585"/>
                  <a:pt x="204" y="625"/>
                  <a:pt x="180" y="672"/>
                </a:cubicBezTo>
                <a:cubicBezTo>
                  <a:pt x="164" y="704"/>
                  <a:pt x="160" y="733"/>
                  <a:pt x="138" y="762"/>
                </a:cubicBezTo>
                <a:cubicBezTo>
                  <a:pt x="131" y="804"/>
                  <a:pt x="125" y="820"/>
                  <a:pt x="84" y="834"/>
                </a:cubicBezTo>
                <a:cubicBezTo>
                  <a:pt x="68" y="857"/>
                  <a:pt x="64" y="880"/>
                  <a:pt x="54" y="906"/>
                </a:cubicBezTo>
                <a:cubicBezTo>
                  <a:pt x="38" y="949"/>
                  <a:pt x="14" y="989"/>
                  <a:pt x="0" y="1032"/>
                </a:cubicBezTo>
                <a:cubicBezTo>
                  <a:pt x="8" y="1177"/>
                  <a:pt x="7" y="1310"/>
                  <a:pt x="96" y="1428"/>
                </a:cubicBezTo>
                <a:cubicBezTo>
                  <a:pt x="98" y="1436"/>
                  <a:pt x="99" y="1444"/>
                  <a:pt x="102" y="1452"/>
                </a:cubicBezTo>
                <a:cubicBezTo>
                  <a:pt x="105" y="1459"/>
                  <a:pt x="112" y="1463"/>
                  <a:pt x="114" y="1470"/>
                </a:cubicBezTo>
                <a:cubicBezTo>
                  <a:pt x="125" y="1511"/>
                  <a:pt x="120" y="1542"/>
                  <a:pt x="144" y="1578"/>
                </a:cubicBezTo>
                <a:cubicBezTo>
                  <a:pt x="154" y="1629"/>
                  <a:pt x="166" y="1678"/>
                  <a:pt x="204" y="1716"/>
                </a:cubicBezTo>
                <a:cubicBezTo>
                  <a:pt x="215" y="1791"/>
                  <a:pt x="231" y="1855"/>
                  <a:pt x="270" y="1920"/>
                </a:cubicBezTo>
                <a:cubicBezTo>
                  <a:pt x="277" y="1932"/>
                  <a:pt x="284" y="1946"/>
                  <a:pt x="294" y="1956"/>
                </a:cubicBezTo>
                <a:cubicBezTo>
                  <a:pt x="300" y="1962"/>
                  <a:pt x="307" y="1967"/>
                  <a:pt x="312" y="1974"/>
                </a:cubicBezTo>
                <a:cubicBezTo>
                  <a:pt x="329" y="2001"/>
                  <a:pt x="341" y="2054"/>
                  <a:pt x="372" y="2064"/>
                </a:cubicBezTo>
                <a:cubicBezTo>
                  <a:pt x="439" y="2060"/>
                  <a:pt x="504" y="2055"/>
                  <a:pt x="558" y="2010"/>
                </a:cubicBezTo>
                <a:cubicBezTo>
                  <a:pt x="595" y="1979"/>
                  <a:pt x="554" y="2000"/>
                  <a:pt x="606" y="1986"/>
                </a:cubicBezTo>
                <a:cubicBezTo>
                  <a:pt x="618" y="1983"/>
                  <a:pt x="642" y="1974"/>
                  <a:pt x="642" y="1974"/>
                </a:cubicBezTo>
                <a:cubicBezTo>
                  <a:pt x="660" y="1920"/>
                  <a:pt x="682" y="1909"/>
                  <a:pt x="732" y="1884"/>
                </a:cubicBezTo>
                <a:cubicBezTo>
                  <a:pt x="743" y="1851"/>
                  <a:pt x="757" y="1818"/>
                  <a:pt x="792" y="1806"/>
                </a:cubicBezTo>
                <a:cubicBezTo>
                  <a:pt x="803" y="1773"/>
                  <a:pt x="808" y="1746"/>
                  <a:pt x="828" y="1716"/>
                </a:cubicBezTo>
                <a:cubicBezTo>
                  <a:pt x="842" y="1644"/>
                  <a:pt x="860" y="1560"/>
                  <a:pt x="816" y="1494"/>
                </a:cubicBezTo>
                <a:cubicBezTo>
                  <a:pt x="818" y="1404"/>
                  <a:pt x="819" y="1314"/>
                  <a:pt x="822" y="1224"/>
                </a:cubicBezTo>
                <a:cubicBezTo>
                  <a:pt x="825" y="1138"/>
                  <a:pt x="835" y="1051"/>
                  <a:pt x="870" y="972"/>
                </a:cubicBezTo>
                <a:cubicBezTo>
                  <a:pt x="880" y="950"/>
                  <a:pt x="921" y="920"/>
                  <a:pt x="930" y="906"/>
                </a:cubicBezTo>
                <a:cubicBezTo>
                  <a:pt x="950" y="876"/>
                  <a:pt x="985" y="837"/>
                  <a:pt x="1020" y="828"/>
                </a:cubicBezTo>
                <a:cubicBezTo>
                  <a:pt x="1043" y="813"/>
                  <a:pt x="1050" y="802"/>
                  <a:pt x="1062" y="780"/>
                </a:cubicBezTo>
                <a:cubicBezTo>
                  <a:pt x="1069" y="767"/>
                  <a:pt x="1086" y="744"/>
                  <a:pt x="1086" y="744"/>
                </a:cubicBezTo>
                <a:cubicBezTo>
                  <a:pt x="1094" y="659"/>
                  <a:pt x="1096" y="541"/>
                  <a:pt x="1170" y="486"/>
                </a:cubicBezTo>
                <a:cubicBezTo>
                  <a:pt x="1213" y="401"/>
                  <a:pt x="1225" y="314"/>
                  <a:pt x="1248" y="222"/>
                </a:cubicBezTo>
                <a:cubicBezTo>
                  <a:pt x="1234" y="150"/>
                  <a:pt x="1210" y="63"/>
                  <a:pt x="1128" y="42"/>
                </a:cubicBezTo>
                <a:cubicBezTo>
                  <a:pt x="1112" y="31"/>
                  <a:pt x="1092" y="20"/>
                  <a:pt x="1074" y="12"/>
                </a:cubicBezTo>
                <a:cubicBezTo>
                  <a:pt x="1062" y="7"/>
                  <a:pt x="1038" y="0"/>
                  <a:pt x="1038" y="0"/>
                </a:cubicBezTo>
                <a:cubicBezTo>
                  <a:pt x="814" y="7"/>
                  <a:pt x="902" y="6"/>
                  <a:pt x="774" y="6"/>
                </a:cubicBezTo>
                <a:close/>
              </a:path>
            </a:pathLst>
          </a:custGeom>
          <a:pattFill prst="ltUpDiag">
            <a:fgClr>
              <a:srgbClr val="FFFF00">
                <a:alpha val="50195"/>
              </a:srgbClr>
            </a:fgClr>
            <a:bgClr>
              <a:schemeClr val="bg1">
                <a:alpha val="50195"/>
              </a:schemeClr>
            </a:bgClr>
          </a:pattFill>
          <a:ln w="12700">
            <a:noFill/>
            <a:round/>
            <a:headEnd/>
            <a:tailEnd/>
          </a:ln>
        </p:spPr>
        <p:txBody>
          <a:bodyPr>
            <a:spAutoFit/>
          </a:bodyPr>
          <a:lstStyle/>
          <a:p>
            <a:pPr algn="ctr" eaLnBrk="0" hangingPunct="0"/>
            <a:endParaRPr lang="en-US" dirty="0" smtClean="0">
              <a:solidFill>
                <a:srgbClr val="4F271C"/>
              </a:solidFill>
              <a:latin typeface="Arial" charset="0"/>
            </a:endParaRPr>
          </a:p>
        </p:txBody>
      </p:sp>
      <p:pic>
        <p:nvPicPr>
          <p:cNvPr id="15366" name="Picture 4" descr="PICT0050"/>
          <p:cNvPicPr>
            <a:picLocks noChangeAspect="1" noChangeArrowheads="1"/>
          </p:cNvPicPr>
          <p:nvPr/>
        </p:nvPicPr>
        <p:blipFill>
          <a:blip r:embed="rId4" cstate="email"/>
          <a:srcRect/>
          <a:stretch>
            <a:fillRect/>
          </a:stretch>
        </p:blipFill>
        <p:spPr bwMode="auto">
          <a:xfrm>
            <a:off x="304800" y="1143001"/>
            <a:ext cx="3429000" cy="2295318"/>
          </a:xfrm>
          <a:prstGeom prst="rect">
            <a:avLst/>
          </a:prstGeom>
          <a:noFill/>
          <a:ln w="38100">
            <a:solidFill>
              <a:srgbClr val="000000"/>
            </a:solidFill>
            <a:miter lim="800000"/>
            <a:headEnd/>
            <a:tailEnd/>
          </a:ln>
        </p:spPr>
      </p:pic>
      <p:sp>
        <p:nvSpPr>
          <p:cNvPr id="15367" name="Text Box 6"/>
          <p:cNvSpPr txBox="1">
            <a:spLocks noChangeArrowheads="1"/>
          </p:cNvSpPr>
          <p:nvPr/>
        </p:nvSpPr>
        <p:spPr bwMode="auto">
          <a:xfrm>
            <a:off x="228600" y="3429000"/>
            <a:ext cx="3581400" cy="519113"/>
          </a:xfrm>
          <a:prstGeom prst="rect">
            <a:avLst/>
          </a:prstGeom>
          <a:noFill/>
          <a:ln w="9525">
            <a:noFill/>
            <a:miter lim="800000"/>
            <a:headEnd/>
            <a:tailEnd/>
          </a:ln>
        </p:spPr>
        <p:txBody>
          <a:bodyPr wrap="square" lIns="87702" tIns="43852" rIns="87702" bIns="43852">
            <a:spAutoFit/>
          </a:bodyPr>
          <a:lstStyle/>
          <a:p>
            <a:pPr algn="ctr" defTabSz="877888">
              <a:spcBef>
                <a:spcPct val="50000"/>
              </a:spcBef>
            </a:pPr>
            <a:r>
              <a:rPr lang="en-US" sz="1400" b="1" i="1" dirty="0" smtClean="0">
                <a:solidFill>
                  <a:srgbClr val="000000"/>
                </a:solidFill>
                <a:latin typeface="Gill Sans MT" pitchFamily="34" charset="0"/>
              </a:rPr>
              <a:t>Townhomes Backing to Commercial Facility with Significant Truck Movements</a:t>
            </a:r>
          </a:p>
        </p:txBody>
      </p:sp>
      <p:sp>
        <p:nvSpPr>
          <p:cNvPr id="15368" name="Text Box 7"/>
          <p:cNvSpPr txBox="1">
            <a:spLocks noChangeArrowheads="1"/>
          </p:cNvSpPr>
          <p:nvPr/>
        </p:nvSpPr>
        <p:spPr bwMode="auto">
          <a:xfrm>
            <a:off x="4191000" y="4038600"/>
            <a:ext cx="4189413" cy="519113"/>
          </a:xfrm>
          <a:prstGeom prst="rect">
            <a:avLst/>
          </a:prstGeom>
          <a:noFill/>
          <a:ln w="9525">
            <a:noFill/>
            <a:miter lim="800000"/>
            <a:headEnd/>
            <a:tailEnd/>
          </a:ln>
        </p:spPr>
        <p:txBody>
          <a:bodyPr lIns="87702" tIns="43852" rIns="87702" bIns="43852">
            <a:spAutoFit/>
          </a:bodyPr>
          <a:lstStyle/>
          <a:p>
            <a:pPr algn="ctr" defTabSz="877888">
              <a:spcBef>
                <a:spcPct val="50000"/>
              </a:spcBef>
            </a:pPr>
            <a:r>
              <a:rPr lang="en-US" sz="1400" b="1" i="1" dirty="0" smtClean="0">
                <a:solidFill>
                  <a:srgbClr val="000000"/>
                </a:solidFill>
                <a:latin typeface="Gill Sans MT" pitchFamily="34" charset="0"/>
              </a:rPr>
              <a:t>New subdivision built next to the freight intensive uses</a:t>
            </a:r>
          </a:p>
        </p:txBody>
      </p:sp>
      <p:sp>
        <p:nvSpPr>
          <p:cNvPr id="15369" name="Rectangle 10"/>
          <p:cNvSpPr>
            <a:spLocks noChangeArrowheads="1"/>
          </p:cNvSpPr>
          <p:nvPr/>
        </p:nvSpPr>
        <p:spPr bwMode="auto">
          <a:xfrm>
            <a:off x="3733800" y="5638800"/>
            <a:ext cx="1371599" cy="963005"/>
          </a:xfrm>
          <a:prstGeom prst="rect">
            <a:avLst/>
          </a:prstGeom>
          <a:noFill/>
          <a:ln w="9525">
            <a:noFill/>
            <a:miter lim="800000"/>
            <a:headEnd/>
            <a:tailEnd/>
          </a:ln>
        </p:spPr>
        <p:txBody>
          <a:bodyPr wrap="square" lIns="100256" tIns="50126" rIns="100256" bIns="50126">
            <a:spAutoFit/>
          </a:bodyPr>
          <a:lstStyle/>
          <a:p>
            <a:pPr algn="ctr" defTabSz="1003300"/>
            <a:r>
              <a:rPr lang="en-US" sz="1400" b="1" i="1" dirty="0" smtClean="0">
                <a:solidFill>
                  <a:srgbClr val="000000"/>
                </a:solidFill>
                <a:latin typeface="Gill Sans MT" pitchFamily="34" charset="0"/>
              </a:rPr>
              <a:t>New Housing Adjacent to Active Rail Facilities</a:t>
            </a:r>
          </a:p>
        </p:txBody>
      </p:sp>
      <p:sp>
        <p:nvSpPr>
          <p:cNvPr id="15370" name="Text Box 11"/>
          <p:cNvSpPr txBox="1">
            <a:spLocks noChangeArrowheads="1"/>
          </p:cNvSpPr>
          <p:nvPr/>
        </p:nvSpPr>
        <p:spPr bwMode="auto">
          <a:xfrm>
            <a:off x="4800600" y="1676400"/>
            <a:ext cx="1371600" cy="515937"/>
          </a:xfrm>
          <a:prstGeom prst="rect">
            <a:avLst/>
          </a:prstGeom>
          <a:noFill/>
          <a:ln w="9525">
            <a:noFill/>
            <a:miter lim="800000"/>
            <a:headEnd/>
            <a:tailEnd/>
          </a:ln>
        </p:spPr>
        <p:txBody>
          <a:bodyPr lIns="91410" tIns="45706" rIns="91410" bIns="45706">
            <a:spAutoFit/>
          </a:bodyPr>
          <a:lstStyle/>
          <a:p>
            <a:pPr algn="ctr" defTabSz="877888">
              <a:spcBef>
                <a:spcPct val="50000"/>
              </a:spcBef>
            </a:pPr>
            <a:r>
              <a:rPr lang="en-US" sz="1400" b="1" dirty="0" smtClean="0">
                <a:solidFill>
                  <a:srgbClr val="FFFFFF"/>
                </a:solidFill>
                <a:latin typeface="Gill Sans MT" pitchFamily="34" charset="0"/>
              </a:rPr>
              <a:t>New Subdivision</a:t>
            </a:r>
          </a:p>
        </p:txBody>
      </p:sp>
      <p:pic>
        <p:nvPicPr>
          <p:cNvPr id="15371" name="Picture 5" descr="residential-railyard"/>
          <p:cNvPicPr>
            <a:picLocks noChangeAspect="1" noChangeArrowheads="1"/>
          </p:cNvPicPr>
          <p:nvPr/>
        </p:nvPicPr>
        <p:blipFill>
          <a:blip r:embed="rId5" cstate="email"/>
          <a:srcRect/>
          <a:stretch>
            <a:fillRect/>
          </a:stretch>
        </p:blipFill>
        <p:spPr bwMode="auto">
          <a:xfrm>
            <a:off x="1066800" y="4038600"/>
            <a:ext cx="2680607" cy="2590800"/>
          </a:xfrm>
          <a:prstGeom prst="rect">
            <a:avLst/>
          </a:prstGeom>
          <a:noFill/>
          <a:ln w="38100">
            <a:solidFill>
              <a:srgbClr val="000000"/>
            </a:solidFill>
            <a:miter lim="800000"/>
            <a:headEnd/>
            <a:tailEnd/>
          </a:ln>
        </p:spPr>
      </p:pic>
      <p:sp>
        <p:nvSpPr>
          <p:cNvPr id="12" name="TextBox 11"/>
          <p:cNvSpPr txBox="1"/>
          <p:nvPr/>
        </p:nvSpPr>
        <p:spPr>
          <a:xfrm>
            <a:off x="5791200" y="6172200"/>
            <a:ext cx="2209800" cy="215444"/>
          </a:xfrm>
          <a:prstGeom prst="rect">
            <a:avLst/>
          </a:prstGeom>
          <a:noFill/>
        </p:spPr>
        <p:txBody>
          <a:bodyPr wrap="square" rtlCol="0">
            <a:spAutoFit/>
          </a:bodyPr>
          <a:lstStyle/>
          <a:p>
            <a:r>
              <a:rPr lang="en-US" sz="800" dirty="0" smtClean="0">
                <a:solidFill>
                  <a:srgbClr val="000000"/>
                </a:solidFill>
                <a:latin typeface="Calibri" pitchFamily="34" charset="0"/>
              </a:rPr>
              <a:t>Photos courtesy of Atlanta Regional Commission</a:t>
            </a:r>
            <a:endParaRPr lang="en-US" sz="800" dirty="0">
              <a:solidFill>
                <a:srgbClr val="000000"/>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11"/>
          <p:cNvSpPr txBox="1">
            <a:spLocks noChangeArrowheads="1"/>
          </p:cNvSpPr>
          <p:nvPr/>
        </p:nvSpPr>
        <p:spPr bwMode="auto">
          <a:xfrm>
            <a:off x="5467350" y="3725863"/>
            <a:ext cx="1371600" cy="515937"/>
          </a:xfrm>
          <a:prstGeom prst="rect">
            <a:avLst/>
          </a:prstGeom>
          <a:noFill/>
          <a:ln w="9525">
            <a:noFill/>
            <a:miter lim="800000"/>
            <a:headEnd/>
            <a:tailEnd/>
          </a:ln>
        </p:spPr>
        <p:txBody>
          <a:bodyPr lIns="91410" tIns="45706" rIns="91410" bIns="45706">
            <a:spAutoFit/>
          </a:bodyPr>
          <a:lstStyle/>
          <a:p>
            <a:pPr algn="ctr" defTabSz="877888">
              <a:spcBef>
                <a:spcPct val="50000"/>
              </a:spcBef>
            </a:pPr>
            <a:r>
              <a:rPr lang="en-US" sz="1400" b="1" dirty="0" smtClean="0">
                <a:solidFill>
                  <a:srgbClr val="FFFFFF"/>
                </a:solidFill>
                <a:latin typeface="Gill Sans MT" pitchFamily="34" charset="0"/>
              </a:rPr>
              <a:t>New Subdivision</a:t>
            </a:r>
          </a:p>
        </p:txBody>
      </p:sp>
      <p:sp>
        <p:nvSpPr>
          <p:cNvPr id="12" name="Rectangle 2"/>
          <p:cNvSpPr txBox="1">
            <a:spLocks noChangeArrowheads="1"/>
          </p:cNvSpPr>
          <p:nvPr/>
        </p:nvSpPr>
        <p:spPr bwMode="auto">
          <a:xfrm>
            <a:off x="304800" y="0"/>
            <a:ext cx="8534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uLnTx/>
                <a:uFillTx/>
                <a:latin typeface="Calibri" pitchFamily="34" charset="0"/>
                <a:ea typeface="+mj-ea"/>
                <a:cs typeface="+mj-cs"/>
              </a:rPr>
              <a:t>Questionable Roadway/Sidewalk Design</a:t>
            </a:r>
            <a:r>
              <a:rPr kumimoji="0" lang="en-US" sz="3200" b="1" i="0" u="none" strike="noStrike" kern="1200" cap="none" spc="0" normalizeH="0" noProof="0" dirty="0" smtClean="0">
                <a:ln>
                  <a:noFill/>
                </a:ln>
                <a:solidFill>
                  <a:srgbClr val="000000"/>
                </a:solidFill>
                <a:uLnTx/>
                <a:uFillTx/>
                <a:latin typeface="Calibri" pitchFamily="34" charset="0"/>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uLnTx/>
                <a:uFillTx/>
                <a:latin typeface="Calibri" pitchFamily="34" charset="0"/>
                <a:ea typeface="+mj-ea"/>
                <a:cs typeface="+mj-cs"/>
              </a:rPr>
              <a:t>near Existing Freight Facilities</a:t>
            </a:r>
            <a:endParaRPr kumimoji="0" lang="en-US" sz="3200" b="1" i="0" u="none" strike="noStrike" kern="1200" cap="none" spc="0" normalizeH="0" baseline="0" noProof="0" dirty="0">
              <a:ln>
                <a:noFill/>
              </a:ln>
              <a:solidFill>
                <a:srgbClr val="000000"/>
              </a:solidFill>
              <a:uLnTx/>
              <a:uFillTx/>
              <a:latin typeface="Calibri" pitchFamily="34" charset="0"/>
              <a:ea typeface="+mj-ea"/>
              <a:cs typeface="+mj-cs"/>
            </a:endParaRPr>
          </a:p>
        </p:txBody>
      </p:sp>
      <p:sp>
        <p:nvSpPr>
          <p:cNvPr id="13" name="Text Box 7"/>
          <p:cNvSpPr txBox="1">
            <a:spLocks noChangeArrowheads="1"/>
          </p:cNvSpPr>
          <p:nvPr/>
        </p:nvSpPr>
        <p:spPr bwMode="auto">
          <a:xfrm>
            <a:off x="1752600" y="5410200"/>
            <a:ext cx="5562600" cy="827224"/>
          </a:xfrm>
          <a:prstGeom prst="rect">
            <a:avLst/>
          </a:prstGeom>
          <a:noFill/>
          <a:ln w="9525">
            <a:noFill/>
            <a:miter lim="800000"/>
            <a:headEnd/>
            <a:tailEnd/>
          </a:ln>
          <a:effectLst/>
        </p:spPr>
        <p:txBody>
          <a:bodyPr wrap="square" lIns="87702" tIns="43852" rIns="87702" bIns="43852">
            <a:spAutoFit/>
          </a:bodyPr>
          <a:lstStyle/>
          <a:p>
            <a:pPr algn="ctr" defTabSz="877888" fontAlgn="auto">
              <a:spcBef>
                <a:spcPct val="50000"/>
              </a:spcBef>
              <a:spcAft>
                <a:spcPts val="0"/>
              </a:spcAft>
              <a:defRPr/>
            </a:pPr>
            <a:r>
              <a:rPr lang="en-US" sz="2400" b="1" dirty="0">
                <a:solidFill>
                  <a:srgbClr val="000000"/>
                </a:solidFill>
                <a:latin typeface="Calibri" pitchFamily="34" charset="0"/>
                <a:ea typeface="ＭＳ Ｐゴシック" pitchFamily="103" charset="-128"/>
                <a:cs typeface="Arial" pitchFamily="34" charset="0"/>
              </a:rPr>
              <a:t>Inadequate Turning Radius </a:t>
            </a:r>
            <a:r>
              <a:rPr lang="en-US" sz="2400" b="1" dirty="0" smtClean="0">
                <a:solidFill>
                  <a:srgbClr val="000000"/>
                </a:solidFill>
                <a:latin typeface="Calibri" pitchFamily="34" charset="0"/>
                <a:ea typeface="ＭＳ Ｐゴシック" pitchFamily="103" charset="-128"/>
                <a:cs typeface="Arial" pitchFamily="34" charset="0"/>
              </a:rPr>
              <a:t>Damages Pedestrian Infrastructure</a:t>
            </a:r>
            <a:endParaRPr lang="en-US" sz="2400" b="1" i="1" dirty="0">
              <a:solidFill>
                <a:srgbClr val="000000"/>
              </a:solidFill>
              <a:latin typeface="Calibri" pitchFamily="34" charset="0"/>
              <a:ea typeface="ＭＳ Ｐゴシック" pitchFamily="104" charset="-128"/>
              <a:cs typeface="Arial" pitchFamily="34" charset="0"/>
            </a:endParaRPr>
          </a:p>
        </p:txBody>
      </p:sp>
      <p:pic>
        <p:nvPicPr>
          <p:cNvPr id="14" name="Picture 3"/>
          <p:cNvPicPr>
            <a:picLocks noChangeAspect="1" noChangeArrowheads="1"/>
          </p:cNvPicPr>
          <p:nvPr/>
        </p:nvPicPr>
        <p:blipFill>
          <a:blip r:embed="rId3" cstate="email"/>
          <a:srcRect/>
          <a:stretch>
            <a:fillRect/>
          </a:stretch>
        </p:blipFill>
        <p:spPr bwMode="auto">
          <a:xfrm>
            <a:off x="1219200" y="1447800"/>
            <a:ext cx="6642100" cy="3810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noAutofit/>
          </a:bodyPr>
          <a:lstStyle/>
          <a:p>
            <a:pPr marL="0" indent="0" algn="ctr"/>
            <a:r>
              <a:rPr lang="en-US" sz="3200" dirty="0" smtClean="0">
                <a:solidFill>
                  <a:srgbClr val="000000"/>
                </a:solidFill>
                <a:latin typeface="Calibri" pitchFamily="34" charset="0"/>
              </a:rPr>
              <a:t>Appropriate Street Design for</a:t>
            </a:r>
            <a:br>
              <a:rPr lang="en-US" sz="3200" dirty="0" smtClean="0">
                <a:solidFill>
                  <a:srgbClr val="000000"/>
                </a:solidFill>
                <a:latin typeface="Calibri" pitchFamily="34" charset="0"/>
              </a:rPr>
            </a:br>
            <a:r>
              <a:rPr lang="en-US" sz="3200" dirty="0" smtClean="0">
                <a:solidFill>
                  <a:srgbClr val="000000"/>
                </a:solidFill>
                <a:latin typeface="Calibri" pitchFamily="34" charset="0"/>
              </a:rPr>
              <a:t>Freight Vehicles Serving the Community </a:t>
            </a:r>
            <a:endParaRPr lang="en-US" sz="3200" dirty="0">
              <a:solidFill>
                <a:srgbClr val="000000"/>
              </a:solidFill>
              <a:latin typeface="Calibri" pitchFamily="34" charset="0"/>
            </a:endParaRPr>
          </a:p>
        </p:txBody>
      </p:sp>
      <p:graphicFrame>
        <p:nvGraphicFramePr>
          <p:cNvPr id="77826" name="Object 2"/>
          <p:cNvGraphicFramePr>
            <a:graphicFrameLocks noChangeAspect="1"/>
          </p:cNvGraphicFramePr>
          <p:nvPr>
            <p:ph idx="1"/>
          </p:nvPr>
        </p:nvGraphicFramePr>
        <p:xfrm>
          <a:off x="533400" y="1295400"/>
          <a:ext cx="4612083" cy="5029200"/>
        </p:xfrm>
        <a:graphic>
          <a:graphicData uri="http://schemas.openxmlformats.org/presentationml/2006/ole">
            <p:oleObj spid="_x0000_s1026" name="Photo Editor Photo" r:id="rId4" imgW="7373379" imgH="8040222" progId="">
              <p:embed/>
            </p:oleObj>
          </a:graphicData>
        </a:graphic>
      </p:graphicFrame>
      <p:sp>
        <p:nvSpPr>
          <p:cNvPr id="9" name="TextBox 8"/>
          <p:cNvSpPr txBox="1"/>
          <p:nvPr/>
        </p:nvSpPr>
        <p:spPr>
          <a:xfrm>
            <a:off x="5410200" y="5943600"/>
            <a:ext cx="1905000" cy="338554"/>
          </a:xfrm>
          <a:prstGeom prst="rect">
            <a:avLst/>
          </a:prstGeom>
          <a:noFill/>
        </p:spPr>
        <p:txBody>
          <a:bodyPr wrap="square" rtlCol="0">
            <a:spAutoFit/>
          </a:bodyPr>
          <a:lstStyle/>
          <a:p>
            <a:pPr algn="ctr"/>
            <a:r>
              <a:rPr lang="en-US" sz="800" dirty="0" smtClean="0">
                <a:solidFill>
                  <a:srgbClr val="000000"/>
                </a:solidFill>
                <a:latin typeface="Calibri" pitchFamily="34" charset="0"/>
              </a:rPr>
              <a:t>Photo courtesy of Arun Chatterjee, University of Tennessee</a:t>
            </a:r>
            <a:endParaRPr lang="en-US" sz="800" dirty="0">
              <a:solidFill>
                <a:srgbClr val="000000"/>
              </a:solidFill>
              <a:latin typeface="Calibri" pitchFamily="34" charset="0"/>
            </a:endParaRPr>
          </a:p>
        </p:txBody>
      </p:sp>
      <p:sp>
        <p:nvSpPr>
          <p:cNvPr id="11" name="TextBox 10"/>
          <p:cNvSpPr txBox="1"/>
          <p:nvPr/>
        </p:nvSpPr>
        <p:spPr>
          <a:xfrm>
            <a:off x="5410200" y="1981200"/>
            <a:ext cx="3429000" cy="830997"/>
          </a:xfrm>
          <a:prstGeom prst="rect">
            <a:avLst/>
          </a:prstGeom>
          <a:noFill/>
        </p:spPr>
        <p:txBody>
          <a:bodyPr wrap="square" rtlCol="0">
            <a:spAutoFit/>
          </a:bodyPr>
          <a:lstStyle/>
          <a:p>
            <a:r>
              <a:rPr lang="en-US" sz="2400" b="1" dirty="0" smtClean="0">
                <a:solidFill>
                  <a:srgbClr val="000000"/>
                </a:solidFill>
                <a:latin typeface="Calibri" pitchFamily="34" charset="0"/>
              </a:rPr>
              <a:t>Accommodation of Curbside Truck Deliveries</a:t>
            </a:r>
            <a:endParaRPr lang="en-US" sz="2400" b="1" dirty="0">
              <a:solidFill>
                <a:srgbClr val="000000"/>
              </a:solidFill>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81000" y="1295400"/>
            <a:ext cx="8305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20000"/>
              </a:spcAft>
              <a:buClrTx/>
              <a:buSzTx/>
              <a:buFont typeface="Arial"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rPr>
              <a:t>Logistics needs are often an afterthought in planning &amp; site</a:t>
            </a:r>
            <a:r>
              <a:rPr kumimoji="0" lang="en-US" sz="2400" b="0" i="0" u="none" strike="noStrike" kern="0" cap="none" spc="0" normalizeH="0" noProof="0" dirty="0" smtClean="0">
                <a:ln>
                  <a:noFill/>
                </a:ln>
                <a:solidFill>
                  <a:srgbClr val="000000"/>
                </a:solidFill>
                <a:effectLst/>
                <a:uLnTx/>
                <a:uFillTx/>
                <a:latin typeface="Calibri" pitchFamily="34" charset="0"/>
                <a:ea typeface="ＭＳ Ｐゴシック" charset="-128"/>
                <a:cs typeface="Rockwell" pitchFamily="18" charset="0"/>
              </a:rPr>
              <a:t> </a:t>
            </a:r>
            <a:r>
              <a:rPr lang="en-US" sz="2400" kern="0" noProof="0" dirty="0" smtClean="0">
                <a:solidFill>
                  <a:srgbClr val="000000"/>
                </a:solidFill>
                <a:latin typeface="Calibri" pitchFamily="34" charset="0"/>
                <a:ea typeface="ＭＳ Ｐゴシック" charset="-128"/>
                <a:cs typeface="Rockwell" pitchFamily="18" charset="0"/>
              </a:rPr>
              <a:t>development review processes</a:t>
            </a:r>
            <a:endPar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endParaRPr>
          </a:p>
          <a:p>
            <a:pPr marL="342900" marR="0" lvl="0" indent="-342900" algn="l" defTabSz="914400" rtl="0" eaLnBrk="1" fontAlgn="base" latinLnBrk="0" hangingPunct="1">
              <a:lnSpc>
                <a:spcPct val="100000"/>
              </a:lnSpc>
              <a:spcBef>
                <a:spcPct val="20000"/>
              </a:spcBef>
              <a:spcAft>
                <a:spcPct val="20000"/>
              </a:spcAft>
              <a:buClrTx/>
              <a:buSzTx/>
              <a:buFont typeface="Arial"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rPr>
              <a:t>Designing for goods movement improves overall mobility and access</a:t>
            </a:r>
            <a:r>
              <a:rPr kumimoji="0" lang="en-US" sz="2400" b="0" i="0" u="none" strike="noStrike" kern="0" cap="none" spc="0" normalizeH="0" noProof="0" dirty="0" smtClean="0">
                <a:ln>
                  <a:noFill/>
                </a:ln>
                <a:solidFill>
                  <a:srgbClr val="000000"/>
                </a:solidFill>
                <a:effectLst/>
                <a:uLnTx/>
                <a:uFillTx/>
                <a:latin typeface="Calibri" pitchFamily="34" charset="0"/>
                <a:ea typeface="ＭＳ Ｐゴシック" charset="-128"/>
                <a:cs typeface="Rockwell" pitchFamily="18" charset="0"/>
              </a:rPr>
              <a:t> </a:t>
            </a:r>
            <a:r>
              <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rPr>
              <a:t>while minimizing negative </a:t>
            </a:r>
            <a:r>
              <a:rPr lang="en-US" sz="2400" kern="0" noProof="0" dirty="0" smtClean="0">
                <a:solidFill>
                  <a:srgbClr val="000000"/>
                </a:solidFill>
                <a:latin typeface="Calibri" pitchFamily="34" charset="0"/>
                <a:ea typeface="ＭＳ Ｐゴシック" charset="-128"/>
                <a:cs typeface="Rockwell" pitchFamily="18" charset="0"/>
              </a:rPr>
              <a:t>c</a:t>
            </a:r>
            <a:r>
              <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rPr>
              <a:t>ommunity</a:t>
            </a:r>
            <a:r>
              <a:rPr lang="en-US" sz="2400" kern="0" dirty="0" smtClean="0">
                <a:solidFill>
                  <a:srgbClr val="000000"/>
                </a:solidFill>
                <a:latin typeface="Calibri" pitchFamily="34" charset="0"/>
                <a:ea typeface="ＭＳ Ｐゴシック" charset="-128"/>
                <a:cs typeface="Rockwell" pitchFamily="18" charset="0"/>
              </a:rPr>
              <a:t> impacts</a:t>
            </a:r>
            <a:endPar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endParaRPr>
          </a:p>
          <a:p>
            <a:pPr marL="342900" marR="0" lvl="0" indent="-342900" algn="l" defTabSz="914400" rtl="0" eaLnBrk="1" fontAlgn="base" latinLnBrk="0" hangingPunct="1">
              <a:lnSpc>
                <a:spcPct val="100000"/>
              </a:lnSpc>
              <a:spcBef>
                <a:spcPct val="20000"/>
              </a:spcBef>
              <a:spcAft>
                <a:spcPct val="20000"/>
              </a:spcAft>
              <a:buClrTx/>
              <a:buSzTx/>
              <a:buFont typeface="Arial" pitchFamily="34" charset="0"/>
              <a:buChar char="•"/>
              <a:tabLst/>
              <a:defRPr/>
            </a:pPr>
            <a:r>
              <a:rPr lang="en-US" sz="2400" kern="0" noProof="0" dirty="0" smtClean="0">
                <a:solidFill>
                  <a:srgbClr val="000000"/>
                </a:solidFill>
                <a:latin typeface="Calibri" pitchFamily="34" charset="0"/>
                <a:ea typeface="ＭＳ Ｐゴシック" charset="-128"/>
                <a:cs typeface="Rockwell" pitchFamily="18" charset="0"/>
              </a:rPr>
              <a:t>Finding the proper balance between promoting livability and accommodating freight movements within communities is the key</a:t>
            </a:r>
            <a:endParaRPr kumimoji="0" lang="en-US" sz="2400" b="0" i="0" u="none" strike="noStrike" kern="0" cap="none" spc="0" normalizeH="0" baseline="0" noProof="0" dirty="0" smtClean="0">
              <a:ln>
                <a:noFill/>
              </a:ln>
              <a:solidFill>
                <a:srgbClr val="000000"/>
              </a:solidFill>
              <a:effectLst/>
              <a:uLnTx/>
              <a:uFillTx/>
              <a:latin typeface="Calibri" pitchFamily="34" charset="0"/>
              <a:ea typeface="ＭＳ Ｐゴシック" charset="-128"/>
              <a:cs typeface="Rockwell" pitchFamily="18" charset="0"/>
            </a:endParaRPr>
          </a:p>
        </p:txBody>
      </p:sp>
      <p:sp>
        <p:nvSpPr>
          <p:cNvPr id="8" name="Rectangle 2"/>
          <p:cNvSpPr txBox="1">
            <a:spLocks noChangeArrowheads="1"/>
          </p:cNvSpPr>
          <p:nvPr/>
        </p:nvSpPr>
        <p:spPr bwMode="auto">
          <a:xfrm>
            <a:off x="239598" y="0"/>
            <a:ext cx="8599602"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uLnTx/>
                <a:uFillTx/>
                <a:latin typeface="Calibri" pitchFamily="34" charset="0"/>
                <a:ea typeface="+mj-ea"/>
                <a:cs typeface="+mj-cs"/>
              </a:rPr>
              <a:t>Value</a:t>
            </a:r>
            <a:r>
              <a:rPr kumimoji="0" lang="en-US" sz="3600" b="1" i="0" u="none" strike="noStrike" kern="1200" cap="none" spc="0" normalizeH="0" noProof="0" dirty="0" smtClean="0">
                <a:ln>
                  <a:noFill/>
                </a:ln>
                <a:solidFill>
                  <a:srgbClr val="000000"/>
                </a:solidFill>
                <a:uLnTx/>
                <a:uFillTx/>
                <a:latin typeface="Calibri" pitchFamily="34" charset="0"/>
                <a:ea typeface="+mj-ea"/>
                <a:cs typeface="+mj-cs"/>
              </a:rPr>
              <a:t> Communities and Neighborhoods</a:t>
            </a:r>
            <a:endParaRPr kumimoji="0" lang="en-US" sz="3600" b="1" i="0" u="none" strike="noStrike" kern="1200" cap="none" spc="0" normalizeH="0" baseline="0" noProof="0" dirty="0">
              <a:ln>
                <a:noFill/>
              </a:ln>
              <a:solidFill>
                <a:srgbClr val="000000"/>
              </a:solidFill>
              <a:uLnTx/>
              <a:uFillTx/>
              <a:latin typeface="Calibri" pitchFamily="34" charset="0"/>
              <a:ea typeface="+mj-ea"/>
              <a:cs typeface="+mj-cs"/>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p>
            <a:pPr algn="ctr"/>
            <a:r>
              <a:rPr lang="en-US" sz="3600" dirty="0" smtClean="0">
                <a:solidFill>
                  <a:srgbClr val="000000"/>
                </a:solidFill>
                <a:latin typeface="Calibri" pitchFamily="34" charset="0"/>
              </a:rPr>
              <a:t>Support Existing Communities</a:t>
            </a:r>
            <a:endParaRPr lang="en-US" sz="3600" dirty="0">
              <a:solidFill>
                <a:srgbClr val="000000"/>
              </a:solidFill>
              <a:latin typeface="Calibri" pitchFamily="34" charset="0"/>
            </a:endParaRPr>
          </a:p>
        </p:txBody>
      </p:sp>
      <p:sp>
        <p:nvSpPr>
          <p:cNvPr id="3" name="Content Placeholder 2"/>
          <p:cNvSpPr>
            <a:spLocks noGrp="1"/>
          </p:cNvSpPr>
          <p:nvPr>
            <p:ph idx="1"/>
          </p:nvPr>
        </p:nvSpPr>
        <p:spPr>
          <a:xfrm>
            <a:off x="609600" y="1371600"/>
            <a:ext cx="7924800" cy="4525962"/>
          </a:xfrm>
        </p:spPr>
        <p:txBody>
          <a:bodyPr/>
          <a:lstStyle/>
          <a:p>
            <a:pPr marL="0" indent="0">
              <a:spcAft>
                <a:spcPts val="0"/>
              </a:spcAft>
              <a:buNone/>
            </a:pPr>
            <a:r>
              <a:rPr lang="en-US" sz="3200" dirty="0" smtClean="0">
                <a:solidFill>
                  <a:srgbClr val="000000"/>
                </a:solidFill>
                <a:latin typeface="Calibri" pitchFamily="34" charset="0"/>
              </a:rPr>
              <a:t>HUD-DOT-EPA Partnership Definition:</a:t>
            </a:r>
          </a:p>
          <a:p>
            <a:pPr marL="0" indent="0">
              <a:spcAft>
                <a:spcPts val="0"/>
              </a:spcAft>
              <a:buNone/>
            </a:pPr>
            <a:endParaRPr lang="en-US" sz="3200" dirty="0" smtClean="0">
              <a:solidFill>
                <a:srgbClr val="000000"/>
              </a:solidFill>
              <a:latin typeface="Calibri" pitchFamily="34" charset="0"/>
            </a:endParaRPr>
          </a:p>
          <a:p>
            <a:pPr marL="0" indent="0">
              <a:spcAft>
                <a:spcPts val="0"/>
              </a:spcAft>
              <a:buNone/>
            </a:pPr>
            <a:r>
              <a:rPr lang="en-US" sz="3200" dirty="0" smtClean="0">
                <a:solidFill>
                  <a:srgbClr val="000000"/>
                </a:solidFill>
                <a:latin typeface="Calibri" pitchFamily="34" charset="0"/>
              </a:rPr>
              <a:t>Target federal funding toward existing communities – through strategies such as transit-oriented, mixed use development and land recycling – to increase community revitalization, improve the efficiency of public works investments, and safeguard rural landscapes.</a:t>
            </a:r>
          </a:p>
          <a:p>
            <a:endParaRPr lang="en-US" dirty="0"/>
          </a:p>
        </p:txBody>
      </p:sp>
      <p:sp>
        <p:nvSpPr>
          <p:cNvPr id="4" name="Slide Number Placeholder 3"/>
          <p:cNvSpPr>
            <a:spLocks noGrp="1"/>
          </p:cNvSpPr>
          <p:nvPr>
            <p:ph type="sldNum" sz="quarter" idx="10"/>
          </p:nvPr>
        </p:nvSpPr>
        <p:spPr/>
        <p:txBody>
          <a:bodyPr/>
          <a:lstStyle/>
          <a:p>
            <a:pPr>
              <a:defRPr/>
            </a:pPr>
            <a:fld id="{F2107B7C-4A0D-496C-82AA-FE0572C7A9FA}" type="slidenum">
              <a:rPr lang="en-US" smtClean="0"/>
              <a:pPr>
                <a:defRPr/>
              </a:pPr>
              <a:t>19</a:t>
            </a:fld>
            <a:endParaRPr lang="en-US" dirty="0"/>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0"/>
            <a:ext cx="8686800" cy="990600"/>
          </a:xfrm>
        </p:spPr>
        <p:txBody>
          <a:bodyPr anchor="ctr"/>
          <a:lstStyle/>
          <a:p>
            <a:pPr algn="ctr"/>
            <a:r>
              <a:rPr lang="en-US" sz="3600" dirty="0" smtClean="0">
                <a:solidFill>
                  <a:srgbClr val="000000"/>
                </a:solidFill>
                <a:latin typeface="Calibri" pitchFamily="34" charset="0"/>
              </a:rPr>
              <a:t>Importance of Freight, Livability at USDOT</a:t>
            </a:r>
          </a:p>
        </p:txBody>
      </p:sp>
      <p:sp>
        <p:nvSpPr>
          <p:cNvPr id="8195" name="Content Placeholder 2"/>
          <p:cNvSpPr>
            <a:spLocks noGrp="1"/>
          </p:cNvSpPr>
          <p:nvPr>
            <p:ph idx="1"/>
          </p:nvPr>
        </p:nvSpPr>
        <p:spPr>
          <a:xfrm>
            <a:off x="381000" y="1066800"/>
            <a:ext cx="8382000" cy="5410200"/>
          </a:xfrm>
        </p:spPr>
        <p:txBody>
          <a:bodyPr/>
          <a:lstStyle/>
          <a:p>
            <a:pPr>
              <a:spcBef>
                <a:spcPts val="600"/>
              </a:spcBef>
              <a:spcAft>
                <a:spcPts val="0"/>
              </a:spcAft>
              <a:buNone/>
            </a:pPr>
            <a:r>
              <a:rPr lang="en-US" sz="2800" b="1" dirty="0" smtClean="0">
                <a:solidFill>
                  <a:srgbClr val="000000"/>
                </a:solidFill>
                <a:latin typeface="Calibri" pitchFamily="34" charset="0"/>
              </a:rPr>
              <a:t>Freight transportation is a U.S. DOT priority</a:t>
            </a:r>
            <a:endParaRPr lang="en-US" b="1" dirty="0" smtClean="0">
              <a:solidFill>
                <a:srgbClr val="000000"/>
              </a:solidFill>
              <a:latin typeface="Calibri" pitchFamily="34" charset="0"/>
            </a:endParaRPr>
          </a:p>
          <a:p>
            <a:pPr>
              <a:spcBef>
                <a:spcPts val="600"/>
              </a:spcBef>
              <a:spcAft>
                <a:spcPts val="0"/>
              </a:spcAft>
              <a:buFontTx/>
              <a:buChar char="•"/>
            </a:pPr>
            <a:r>
              <a:rPr lang="en-US" sz="2400" dirty="0" smtClean="0">
                <a:solidFill>
                  <a:srgbClr val="000000"/>
                </a:solidFill>
                <a:latin typeface="Calibri" pitchFamily="34" charset="0"/>
              </a:rPr>
              <a:t>Over 20 billion tons of domestic and international freight was transported in the U.S. in 2008</a:t>
            </a:r>
          </a:p>
          <a:p>
            <a:pPr>
              <a:spcBef>
                <a:spcPts val="600"/>
              </a:spcBef>
              <a:spcAft>
                <a:spcPts val="0"/>
              </a:spcAft>
              <a:buFontTx/>
              <a:buChar char="•"/>
            </a:pPr>
            <a:r>
              <a:rPr lang="en-US" sz="2400" dirty="0" smtClean="0">
                <a:solidFill>
                  <a:srgbClr val="000000"/>
                </a:solidFill>
                <a:latin typeface="Calibri" pitchFamily="34" charset="0"/>
              </a:rPr>
              <a:t>Freight transportation is integral to meeting President Obama’s </a:t>
            </a:r>
            <a:r>
              <a:rPr lang="en-US" dirty="0" smtClean="0">
                <a:solidFill>
                  <a:srgbClr val="000000"/>
                </a:solidFill>
                <a:latin typeface="Calibri" pitchFamily="34" charset="0"/>
              </a:rPr>
              <a:t>objective</a:t>
            </a:r>
            <a:r>
              <a:rPr lang="en-US" sz="2400" dirty="0" smtClean="0">
                <a:solidFill>
                  <a:srgbClr val="000000"/>
                </a:solidFill>
                <a:latin typeface="Calibri" pitchFamily="34" charset="0"/>
              </a:rPr>
              <a:t> to double U.S. exports between 2010 and 2015</a:t>
            </a:r>
          </a:p>
          <a:p>
            <a:pPr>
              <a:spcBef>
                <a:spcPts val="600"/>
              </a:spcBef>
              <a:spcAft>
                <a:spcPts val="0"/>
              </a:spcAft>
              <a:buNone/>
            </a:pPr>
            <a:endParaRPr lang="en-US" sz="1200" dirty="0" smtClean="0">
              <a:solidFill>
                <a:srgbClr val="000000"/>
              </a:solidFill>
              <a:latin typeface="Calibri" pitchFamily="34" charset="0"/>
            </a:endParaRPr>
          </a:p>
          <a:p>
            <a:pPr>
              <a:spcBef>
                <a:spcPts val="600"/>
              </a:spcBef>
              <a:spcAft>
                <a:spcPts val="0"/>
              </a:spcAft>
              <a:buNone/>
            </a:pPr>
            <a:r>
              <a:rPr lang="en-US" sz="2800" b="1" dirty="0" smtClean="0">
                <a:solidFill>
                  <a:srgbClr val="000000"/>
                </a:solidFill>
                <a:latin typeface="Calibri" pitchFamily="34" charset="0"/>
              </a:rPr>
              <a:t>Livability is a U.S. DOT priority</a:t>
            </a:r>
          </a:p>
          <a:p>
            <a:pPr>
              <a:spcBef>
                <a:spcPts val="600"/>
              </a:spcBef>
              <a:spcAft>
                <a:spcPts val="0"/>
              </a:spcAft>
              <a:buFontTx/>
              <a:buChar char="•"/>
            </a:pPr>
            <a:r>
              <a:rPr lang="en-US" sz="2400" dirty="0" smtClean="0">
                <a:solidFill>
                  <a:srgbClr val="000000"/>
                </a:solidFill>
                <a:latin typeface="Calibri" pitchFamily="34" charset="0"/>
              </a:rPr>
              <a:t>DOT has taken leadership with HUD, EPA in creating the Sustainable Communities Partnership focused on enhancing livability in the U.S.</a:t>
            </a:r>
          </a:p>
          <a:p>
            <a:pPr>
              <a:spcBef>
                <a:spcPts val="600"/>
              </a:spcBef>
              <a:spcAft>
                <a:spcPts val="0"/>
              </a:spcAft>
              <a:buFontTx/>
              <a:buChar char="•"/>
            </a:pPr>
            <a:r>
              <a:rPr lang="en-US" sz="2400" dirty="0" smtClean="0">
                <a:solidFill>
                  <a:srgbClr val="000000"/>
                </a:solidFill>
                <a:latin typeface="Calibri" pitchFamily="34" charset="0"/>
              </a:rPr>
              <a:t>Livability was one the primary evaluation criteria in the TIGER Grant Programs</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28600" y="0"/>
            <a:ext cx="8610600" cy="990600"/>
          </a:xfrm>
        </p:spPr>
        <p:txBody>
          <a:bodyPr anchor="ctr"/>
          <a:lstStyle/>
          <a:p>
            <a:pPr algn="ctr"/>
            <a:r>
              <a:rPr lang="en-US" sz="3600" dirty="0" smtClean="0">
                <a:solidFill>
                  <a:srgbClr val="000000"/>
                </a:solidFill>
                <a:latin typeface="Calibri" pitchFamily="34" charset="0"/>
              </a:rPr>
              <a:t>Support Existing Communities</a:t>
            </a:r>
          </a:p>
        </p:txBody>
      </p:sp>
      <p:sp>
        <p:nvSpPr>
          <p:cNvPr id="48131" name="Content Placeholder 2"/>
          <p:cNvSpPr>
            <a:spLocks noGrp="1"/>
          </p:cNvSpPr>
          <p:nvPr>
            <p:ph idx="1"/>
          </p:nvPr>
        </p:nvSpPr>
        <p:spPr>
          <a:xfrm>
            <a:off x="304800" y="1371600"/>
            <a:ext cx="8534400" cy="5105400"/>
          </a:xfrm>
        </p:spPr>
        <p:txBody>
          <a:bodyPr/>
          <a:lstStyle/>
          <a:p>
            <a:pPr marL="347472" indent="-347472">
              <a:spcBef>
                <a:spcPts val="300"/>
              </a:spcBef>
              <a:spcAft>
                <a:spcPts val="0"/>
              </a:spcAft>
              <a:buFontTx/>
              <a:buChar char="•"/>
            </a:pPr>
            <a:r>
              <a:rPr lang="en-US" dirty="0" smtClean="0">
                <a:solidFill>
                  <a:srgbClr val="000000"/>
                </a:solidFill>
                <a:latin typeface="Calibri" pitchFamily="34" charset="0"/>
              </a:rPr>
              <a:t>Opportunities exist for consolidating freight functions</a:t>
            </a:r>
          </a:p>
          <a:p>
            <a:pPr marL="347472" indent="-347472">
              <a:spcBef>
                <a:spcPts val="300"/>
              </a:spcBef>
              <a:spcAft>
                <a:spcPts val="0"/>
              </a:spcAft>
              <a:buFontTx/>
              <a:buChar char="•"/>
            </a:pPr>
            <a:r>
              <a:rPr lang="en-US" dirty="0" smtClean="0">
                <a:solidFill>
                  <a:srgbClr val="000000"/>
                </a:solidFill>
                <a:latin typeface="Calibri" pitchFamily="34" charset="0"/>
              </a:rPr>
              <a:t>Freight hubs/villages locate many complementary or similar types of freight facilities at one site or a small number of sites</a:t>
            </a:r>
          </a:p>
          <a:p>
            <a:pPr marL="731520" lvl="1" indent="-347472">
              <a:spcBef>
                <a:spcPts val="300"/>
              </a:spcBef>
              <a:spcAft>
                <a:spcPts val="0"/>
              </a:spcAft>
              <a:buFontTx/>
              <a:buChar char="•"/>
            </a:pPr>
            <a:r>
              <a:rPr lang="en-US" sz="2400" dirty="0" smtClean="0">
                <a:solidFill>
                  <a:srgbClr val="000000"/>
                </a:solidFill>
                <a:latin typeface="Calibri" pitchFamily="34" charset="0"/>
              </a:rPr>
              <a:t>These hubs/villages can enhance economic efficiency for the freight facilities and function as job centers</a:t>
            </a:r>
          </a:p>
          <a:p>
            <a:pPr marL="731520" lvl="1" indent="-347472">
              <a:spcBef>
                <a:spcPts val="300"/>
              </a:spcBef>
              <a:spcAft>
                <a:spcPts val="0"/>
              </a:spcAft>
              <a:buFontTx/>
              <a:buChar char="•"/>
            </a:pPr>
            <a:r>
              <a:rPr lang="en-US" sz="2400" dirty="0" smtClean="0">
                <a:solidFill>
                  <a:srgbClr val="000000"/>
                </a:solidFill>
                <a:latin typeface="Calibri" pitchFamily="34" charset="0"/>
              </a:rPr>
              <a:t>By consolidating freight functions at a small number of locations the overall community impact is reduced</a:t>
            </a:r>
          </a:p>
          <a:p>
            <a:pPr marL="347472" indent="-347472">
              <a:spcBef>
                <a:spcPts val="300"/>
              </a:spcBef>
              <a:spcAft>
                <a:spcPts val="0"/>
              </a:spcAft>
              <a:buFontTx/>
              <a:buChar char="•"/>
            </a:pPr>
            <a:r>
              <a:rPr lang="en-US" dirty="0" smtClean="0">
                <a:solidFill>
                  <a:srgbClr val="000000"/>
                </a:solidFill>
                <a:latin typeface="Calibri" pitchFamily="34" charset="0"/>
              </a:rPr>
              <a:t>Intermodal  freight movements can be supported if freight hubs are located where necessary infrastructure (highways, railroads, water ports, and/or airports) is in place</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email"/>
          <a:srcRect/>
          <a:stretch>
            <a:fillRect/>
          </a:stretch>
        </p:blipFill>
        <p:spPr bwMode="auto">
          <a:xfrm>
            <a:off x="7454900" y="1066800"/>
            <a:ext cx="1536700" cy="5334000"/>
          </a:xfrm>
          <a:prstGeom prst="rect">
            <a:avLst/>
          </a:prstGeom>
          <a:noFill/>
          <a:ln w="9525">
            <a:noFill/>
            <a:miter lim="800000"/>
            <a:headEnd/>
            <a:tailEnd/>
          </a:ln>
        </p:spPr>
      </p:pic>
      <p:sp>
        <p:nvSpPr>
          <p:cNvPr id="46085" name="Rectangle 7"/>
          <p:cNvSpPr>
            <a:spLocks noChangeArrowheads="1"/>
          </p:cNvSpPr>
          <p:nvPr/>
        </p:nvSpPr>
        <p:spPr bwMode="auto">
          <a:xfrm>
            <a:off x="228600" y="0"/>
            <a:ext cx="8610600" cy="990600"/>
          </a:xfrm>
          <a:prstGeom prst="rect">
            <a:avLst/>
          </a:prstGeom>
          <a:noFill/>
          <a:ln w="9525">
            <a:noFill/>
            <a:miter lim="800000"/>
            <a:headEnd/>
            <a:tailEnd/>
          </a:ln>
        </p:spPr>
        <p:txBody>
          <a:bodyPr anchor="ctr"/>
          <a:lstStyle/>
          <a:p>
            <a:pPr marL="476250" indent="-476250" algn="ctr" eaLnBrk="0" hangingPunct="0"/>
            <a:r>
              <a:rPr lang="en-US" sz="3200" b="1" dirty="0" smtClean="0">
                <a:solidFill>
                  <a:srgbClr val="000000"/>
                </a:solidFill>
                <a:latin typeface="Calibri" pitchFamily="34" charset="0"/>
              </a:rPr>
              <a:t>Support Existing Communities</a:t>
            </a:r>
          </a:p>
          <a:p>
            <a:pPr marL="476250" indent="-476250" algn="ctr" eaLnBrk="0" hangingPunct="0"/>
            <a:r>
              <a:rPr lang="en-US" sz="3200" b="1" dirty="0" smtClean="0">
                <a:solidFill>
                  <a:srgbClr val="000000"/>
                </a:solidFill>
                <a:latin typeface="Calibri" pitchFamily="34" charset="0"/>
              </a:rPr>
              <a:t>Example: Alliance, TX Freight Village</a:t>
            </a:r>
            <a:endParaRPr lang="en-US" sz="3200" b="1" dirty="0">
              <a:solidFill>
                <a:srgbClr val="000000"/>
              </a:solidFill>
              <a:latin typeface="Calibri" pitchFamily="34" charset="0"/>
            </a:endParaRPr>
          </a:p>
        </p:txBody>
      </p:sp>
      <p:sp>
        <p:nvSpPr>
          <p:cNvPr id="7" name="Content Placeholder 6"/>
          <p:cNvSpPr>
            <a:spLocks noGrp="1"/>
          </p:cNvSpPr>
          <p:nvPr>
            <p:ph idx="1"/>
          </p:nvPr>
        </p:nvSpPr>
        <p:spPr>
          <a:xfrm>
            <a:off x="304801" y="1143000"/>
            <a:ext cx="7162800" cy="5410200"/>
          </a:xfrm>
        </p:spPr>
        <p:txBody>
          <a:bodyPr/>
          <a:lstStyle/>
          <a:p>
            <a:pPr>
              <a:spcBef>
                <a:spcPts val="600"/>
              </a:spcBef>
              <a:spcAft>
                <a:spcPts val="0"/>
              </a:spcAft>
              <a:buFont typeface="Arial" pitchFamily="34" charset="0"/>
              <a:buChar char="•"/>
            </a:pPr>
            <a:r>
              <a:rPr lang="en-US" b="1" dirty="0" smtClean="0">
                <a:solidFill>
                  <a:srgbClr val="000000"/>
                </a:solidFill>
                <a:latin typeface="Calibri" pitchFamily="34" charset="0"/>
              </a:rPr>
              <a:t>Site Size: 17,000 acres</a:t>
            </a:r>
          </a:p>
          <a:p>
            <a:pPr>
              <a:spcBef>
                <a:spcPts val="600"/>
              </a:spcBef>
              <a:spcAft>
                <a:spcPts val="0"/>
              </a:spcAft>
              <a:buFont typeface="Arial" pitchFamily="34" charset="0"/>
              <a:buChar char="•"/>
            </a:pPr>
            <a:r>
              <a:rPr lang="en-US" b="1" dirty="0" smtClean="0">
                <a:solidFill>
                  <a:srgbClr val="000000"/>
                </a:solidFill>
                <a:latin typeface="Calibri" pitchFamily="34" charset="0"/>
              </a:rPr>
              <a:t>140 Tenants</a:t>
            </a:r>
          </a:p>
          <a:p>
            <a:pPr>
              <a:spcBef>
                <a:spcPts val="600"/>
              </a:spcBef>
              <a:spcAft>
                <a:spcPts val="0"/>
              </a:spcAft>
              <a:buFont typeface="Arial" pitchFamily="34" charset="0"/>
              <a:buChar char="•"/>
            </a:pPr>
            <a:r>
              <a:rPr lang="en-US" b="1" dirty="0" smtClean="0">
                <a:solidFill>
                  <a:srgbClr val="000000"/>
                </a:solidFill>
                <a:latin typeface="Calibri" pitchFamily="34" charset="0"/>
              </a:rPr>
              <a:t>Freight Activities:</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BNSF Railway’s Alliance Intermodal Facility: 587,274 lifts in 2006</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BNSF and UP Class I rail lines and rail-served facilities</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Fort Worth Alliance Airport – 100% industrial airport</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10-to-15 minute access to Dallas Fort Worth Airport</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Interstate 35W, State Highway 170 and State Highway 114</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FedEx Southwest Regional Sort Hub; FedEx Service Center</a:t>
            </a:r>
          </a:p>
          <a:p>
            <a:pPr marL="804672" lvl="1" indent="-347472">
              <a:spcBef>
                <a:spcPts val="600"/>
              </a:spcBef>
              <a:spcAft>
                <a:spcPts val="0"/>
              </a:spcAft>
              <a:buFont typeface="Arial" pitchFamily="34" charset="0"/>
              <a:buChar char="•"/>
            </a:pPr>
            <a:r>
              <a:rPr lang="en-US" dirty="0" smtClean="0">
                <a:solidFill>
                  <a:srgbClr val="000000"/>
                </a:solidFill>
                <a:latin typeface="Calibri" pitchFamily="34" charset="0"/>
              </a:rPr>
              <a:t>Foreign Trade Zone &amp; Freeport Tax Exemption</a:t>
            </a:r>
            <a:endParaRPr lang="en-US" b="1" dirty="0" smtClean="0">
              <a:solidFill>
                <a:srgbClr val="000000"/>
              </a:solidFill>
              <a:latin typeface="Calibri" pitchFamily="34" charset="0"/>
            </a:endParaRPr>
          </a:p>
          <a:p>
            <a:pPr>
              <a:spcBef>
                <a:spcPts val="600"/>
              </a:spcBef>
              <a:spcAft>
                <a:spcPts val="0"/>
              </a:spcAft>
              <a:buFont typeface="Arial" pitchFamily="34" charset="0"/>
              <a:buChar char="•"/>
            </a:pPr>
            <a:r>
              <a:rPr lang="en-US" b="1" dirty="0" smtClean="0">
                <a:solidFill>
                  <a:srgbClr val="000000"/>
                </a:solidFill>
                <a:latin typeface="Calibri" pitchFamily="34" charset="0"/>
              </a:rPr>
              <a:t>Other Land Uses:</a:t>
            </a:r>
            <a:r>
              <a:rPr lang="en-US" dirty="0" smtClean="0">
                <a:solidFill>
                  <a:srgbClr val="000000"/>
                </a:solidFill>
                <a:latin typeface="Calibri" pitchFamily="34" charset="0"/>
              </a:rPr>
              <a:t> Office, Residential, Recreational</a:t>
            </a:r>
          </a:p>
          <a:p>
            <a:pPr>
              <a:spcBef>
                <a:spcPts val="600"/>
              </a:spcBef>
              <a:spcAft>
                <a:spcPts val="0"/>
              </a:spcAft>
              <a:buNone/>
            </a:pPr>
            <a:endParaRPr lang="en-US" sz="1000" dirty="0" smtClean="0">
              <a:solidFill>
                <a:srgbClr val="000000"/>
              </a:solidFill>
              <a:latin typeface="Calibri" pitchFamily="34" charset="0"/>
            </a:endParaRPr>
          </a:p>
          <a:p>
            <a:pPr>
              <a:spcBef>
                <a:spcPts val="600"/>
              </a:spcBef>
              <a:spcAft>
                <a:spcPts val="0"/>
              </a:spcAft>
              <a:buNone/>
            </a:pPr>
            <a:r>
              <a:rPr lang="en-US" sz="800" dirty="0" smtClean="0">
                <a:solidFill>
                  <a:srgbClr val="000000"/>
                </a:solidFill>
                <a:latin typeface="Calibri" pitchFamily="34" charset="0"/>
              </a:rPr>
              <a:t>Information and image on next slide courtesy of Anne Strauss-Wieder, AS-W Inc.</a:t>
            </a:r>
            <a:endParaRPr lang="en-US" sz="800" dirty="0">
              <a:solidFill>
                <a:srgbClr val="000000"/>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dirty="0" smtClean="0"/>
          </a:p>
        </p:txBody>
      </p:sp>
      <p:pic>
        <p:nvPicPr>
          <p:cNvPr id="47107" name="Picture 3"/>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p>
            <a:pPr algn="ctr"/>
            <a:r>
              <a:rPr lang="en-US" sz="3600" dirty="0" smtClean="0">
                <a:solidFill>
                  <a:srgbClr val="000000"/>
                </a:solidFill>
                <a:latin typeface="Calibri" pitchFamily="34" charset="0"/>
              </a:rPr>
              <a:t>Coordinate Policies and Leverage Investment</a:t>
            </a:r>
            <a:endParaRPr lang="en-US" sz="3600" dirty="0">
              <a:solidFill>
                <a:srgbClr val="000000"/>
              </a:solidFill>
              <a:latin typeface="Calibri" pitchFamily="34" charset="0"/>
            </a:endParaRPr>
          </a:p>
        </p:txBody>
      </p:sp>
      <p:sp>
        <p:nvSpPr>
          <p:cNvPr id="3" name="Content Placeholder 2"/>
          <p:cNvSpPr>
            <a:spLocks noGrp="1"/>
          </p:cNvSpPr>
          <p:nvPr>
            <p:ph idx="1"/>
          </p:nvPr>
        </p:nvSpPr>
        <p:spPr>
          <a:xfrm>
            <a:off x="609600" y="1371600"/>
            <a:ext cx="7924800" cy="4525962"/>
          </a:xfrm>
        </p:spPr>
        <p:txBody>
          <a:bodyPr/>
          <a:lstStyle/>
          <a:p>
            <a:pPr marL="0" indent="0">
              <a:spcAft>
                <a:spcPts val="0"/>
              </a:spcAft>
              <a:buNone/>
            </a:pPr>
            <a:r>
              <a:rPr lang="en-US" sz="3200" dirty="0" smtClean="0">
                <a:solidFill>
                  <a:srgbClr val="000000"/>
                </a:solidFill>
                <a:latin typeface="Calibri" pitchFamily="34" charset="0"/>
              </a:rPr>
              <a:t>HUD-DOT-EPA Partnership Definition:</a:t>
            </a:r>
          </a:p>
          <a:p>
            <a:pPr marL="0" indent="0">
              <a:spcAft>
                <a:spcPts val="0"/>
              </a:spcAft>
              <a:buNone/>
            </a:pPr>
            <a:endParaRPr lang="en-US" sz="3200" dirty="0" smtClean="0">
              <a:solidFill>
                <a:srgbClr val="000000"/>
              </a:solidFill>
              <a:latin typeface="Calibri" pitchFamily="34" charset="0"/>
            </a:endParaRPr>
          </a:p>
          <a:p>
            <a:pPr marL="0" indent="0">
              <a:spcAft>
                <a:spcPts val="0"/>
              </a:spcAft>
              <a:buNone/>
            </a:pPr>
            <a:r>
              <a:rPr lang="en-US" sz="3200" dirty="0" smtClean="0">
                <a:solidFill>
                  <a:srgbClr val="000000"/>
                </a:solidFill>
                <a:latin typeface="Calibri" pitchFamily="34" charset="0"/>
              </a:rPr>
              <a:t>Align federal policies and funding to remove barriers to collaboration, leverage funding, and increase the accountability and effectiveness of all levels of government to plan for future growth, including making smart energy choices such as locally-generated renewable energy.</a:t>
            </a:r>
          </a:p>
          <a:p>
            <a:endParaRPr lang="en-US" dirty="0"/>
          </a:p>
        </p:txBody>
      </p:sp>
      <p:sp>
        <p:nvSpPr>
          <p:cNvPr id="4" name="Slide Number Placeholder 3"/>
          <p:cNvSpPr>
            <a:spLocks noGrp="1"/>
          </p:cNvSpPr>
          <p:nvPr>
            <p:ph type="sldNum" sz="quarter" idx="10"/>
          </p:nvPr>
        </p:nvSpPr>
        <p:spPr/>
        <p:txBody>
          <a:bodyPr/>
          <a:lstStyle/>
          <a:p>
            <a:pPr>
              <a:defRPr/>
            </a:pPr>
            <a:fld id="{F2107B7C-4A0D-496C-82AA-FE0572C7A9FA}" type="slidenum">
              <a:rPr lang="en-US" smtClean="0"/>
              <a:pPr>
                <a:defRPr/>
              </a:pPr>
              <a:t>23</a:t>
            </a:fld>
            <a:endParaRPr lang="en-US" dirty="0"/>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990600"/>
          </a:xfrm>
        </p:spPr>
        <p:txBody>
          <a:bodyPr anchor="ctr"/>
          <a:lstStyle/>
          <a:p>
            <a:pPr marL="457200" indent="-457200" algn="ctr"/>
            <a:r>
              <a:rPr lang="en-US" sz="3600" dirty="0" smtClean="0">
                <a:solidFill>
                  <a:srgbClr val="000000"/>
                </a:solidFill>
                <a:latin typeface="Calibri" pitchFamily="34" charset="0"/>
              </a:rPr>
              <a:t>Coordinate Policies and Leverage Investment</a:t>
            </a:r>
          </a:p>
        </p:txBody>
      </p:sp>
      <p:sp>
        <p:nvSpPr>
          <p:cNvPr id="51203" name="Content Placeholder 2"/>
          <p:cNvSpPr>
            <a:spLocks noGrp="1"/>
          </p:cNvSpPr>
          <p:nvPr>
            <p:ph idx="1"/>
          </p:nvPr>
        </p:nvSpPr>
        <p:spPr>
          <a:xfrm>
            <a:off x="304800" y="1371600"/>
            <a:ext cx="8534400" cy="5257800"/>
          </a:xfrm>
        </p:spPr>
        <p:txBody>
          <a:bodyPr/>
          <a:lstStyle/>
          <a:p>
            <a:pPr>
              <a:spcBef>
                <a:spcPts val="600"/>
              </a:spcBef>
              <a:spcAft>
                <a:spcPts val="0"/>
              </a:spcAft>
              <a:buFontTx/>
              <a:buChar char="•"/>
            </a:pPr>
            <a:r>
              <a:rPr lang="en-US" dirty="0" smtClean="0">
                <a:solidFill>
                  <a:srgbClr val="000000"/>
                </a:solidFill>
                <a:latin typeface="Calibri" pitchFamily="34" charset="0"/>
              </a:rPr>
              <a:t>Transportation funding issues continue to be a significant challenge for public sector transportation agencies and are a growing concern for private sector transportation providers and users</a:t>
            </a:r>
            <a:endParaRPr lang="en-US" sz="2400" dirty="0" smtClean="0">
              <a:solidFill>
                <a:srgbClr val="000000"/>
              </a:solidFill>
              <a:latin typeface="Calibri" pitchFamily="34" charset="0"/>
            </a:endParaRPr>
          </a:p>
          <a:p>
            <a:pPr>
              <a:spcBef>
                <a:spcPts val="600"/>
              </a:spcBef>
              <a:spcAft>
                <a:spcPts val="0"/>
              </a:spcAft>
              <a:buFontTx/>
              <a:buChar char="•"/>
            </a:pPr>
            <a:r>
              <a:rPr lang="en-US" sz="2400" dirty="0" smtClean="0">
                <a:solidFill>
                  <a:srgbClr val="000000"/>
                </a:solidFill>
                <a:latin typeface="Calibri" pitchFamily="34" charset="0"/>
              </a:rPr>
              <a:t>Leveraging funds and innovative financing </a:t>
            </a:r>
            <a:r>
              <a:rPr lang="en-US" dirty="0" smtClean="0">
                <a:solidFill>
                  <a:srgbClr val="000000"/>
                </a:solidFill>
                <a:latin typeface="Calibri" pitchFamily="34" charset="0"/>
              </a:rPr>
              <a:t>provide</a:t>
            </a:r>
            <a:r>
              <a:rPr lang="en-US" sz="2400" dirty="0" smtClean="0">
                <a:solidFill>
                  <a:srgbClr val="000000"/>
                </a:solidFill>
                <a:latin typeface="Calibri" pitchFamily="34" charset="0"/>
              </a:rPr>
              <a:t> future opportunities</a:t>
            </a:r>
          </a:p>
          <a:p>
            <a:pPr lvl="1">
              <a:spcBef>
                <a:spcPts val="600"/>
              </a:spcBef>
              <a:spcAft>
                <a:spcPts val="0"/>
              </a:spcAft>
              <a:buFontTx/>
              <a:buChar char="•"/>
            </a:pPr>
            <a:r>
              <a:rPr lang="en-US" sz="2400" dirty="0" smtClean="0">
                <a:solidFill>
                  <a:srgbClr val="000000"/>
                </a:solidFill>
                <a:latin typeface="Calibri" pitchFamily="34" charset="0"/>
              </a:rPr>
              <a:t>Includes integrating range of local, state and federal funds</a:t>
            </a:r>
          </a:p>
          <a:p>
            <a:pPr lvl="1">
              <a:spcBef>
                <a:spcPts val="600"/>
              </a:spcBef>
              <a:spcAft>
                <a:spcPts val="0"/>
              </a:spcAft>
              <a:buFontTx/>
              <a:buChar char="•"/>
            </a:pPr>
            <a:r>
              <a:rPr lang="en-US" sz="2400" dirty="0" smtClean="0">
                <a:solidFill>
                  <a:srgbClr val="000000"/>
                </a:solidFill>
                <a:latin typeface="Calibri" pitchFamily="34" charset="0"/>
              </a:rPr>
              <a:t>Includes leveraging of private funds and in-kind services</a:t>
            </a:r>
          </a:p>
          <a:p>
            <a:pPr lvl="1">
              <a:spcBef>
                <a:spcPts val="600"/>
              </a:spcBef>
              <a:spcAft>
                <a:spcPts val="0"/>
              </a:spcAft>
              <a:buFontTx/>
              <a:buChar char="•"/>
            </a:pPr>
            <a:r>
              <a:rPr lang="en-US" sz="2400" dirty="0" smtClean="0">
                <a:solidFill>
                  <a:srgbClr val="000000"/>
                </a:solidFill>
                <a:latin typeface="Calibri" pitchFamily="34" charset="0"/>
              </a:rPr>
              <a:t>Reveals importance of connecting with private freight stakeholders</a:t>
            </a: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686800" cy="990600"/>
          </a:xfrm>
        </p:spPr>
        <p:txBody>
          <a:bodyPr anchor="ctr"/>
          <a:lstStyle/>
          <a:p>
            <a:pPr marL="0" indent="0" algn="ctr"/>
            <a:r>
              <a:rPr lang="en-US" dirty="0" smtClean="0">
                <a:solidFill>
                  <a:srgbClr val="000000"/>
                </a:solidFill>
                <a:latin typeface="Calibri" pitchFamily="34" charset="0"/>
              </a:rPr>
              <a:t>Coordinate Policies and Leverage Investment Example: Chicago CREATE Program</a:t>
            </a:r>
            <a:endParaRPr lang="en-US" dirty="0">
              <a:solidFill>
                <a:srgbClr val="000000"/>
              </a:solidFill>
              <a:latin typeface="Calibri" pitchFamily="34" charset="0"/>
            </a:endParaRPr>
          </a:p>
        </p:txBody>
      </p:sp>
      <p:sp>
        <p:nvSpPr>
          <p:cNvPr id="314371" name="Rectangle 3"/>
          <p:cNvSpPr>
            <a:spLocks noGrp="1" noChangeArrowheads="1"/>
          </p:cNvSpPr>
          <p:nvPr>
            <p:ph idx="1"/>
          </p:nvPr>
        </p:nvSpPr>
        <p:spPr>
          <a:xfrm>
            <a:off x="304800" y="1219200"/>
            <a:ext cx="8534400" cy="5486400"/>
          </a:xfrm>
        </p:spPr>
        <p:txBody>
          <a:bodyPr/>
          <a:lstStyle/>
          <a:p>
            <a:pPr marL="342900" lvl="1" indent="-342900">
              <a:spcBef>
                <a:spcPts val="600"/>
              </a:spcBef>
              <a:spcAft>
                <a:spcPts val="0"/>
              </a:spcAft>
              <a:tabLst>
                <a:tab pos="2801938" algn="l"/>
                <a:tab pos="5037138" algn="l"/>
              </a:tabLst>
            </a:pPr>
            <a:r>
              <a:rPr lang="en-US" sz="2400" dirty="0" smtClean="0">
                <a:solidFill>
                  <a:srgbClr val="000000"/>
                </a:solidFill>
                <a:latin typeface="Calibri" pitchFamily="34" charset="0"/>
              </a:rPr>
              <a:t>Provides both passenger and freight transportation benefits through removing transportation conflicts, improves passenger and freight transportation system efficiency</a:t>
            </a:r>
          </a:p>
          <a:p>
            <a:pPr marL="342900" lvl="1" indent="-342900">
              <a:spcBef>
                <a:spcPts val="600"/>
              </a:spcBef>
              <a:spcAft>
                <a:spcPts val="0"/>
              </a:spcAft>
              <a:tabLst>
                <a:tab pos="2801938" algn="l"/>
                <a:tab pos="5037138" algn="l"/>
              </a:tabLst>
            </a:pPr>
            <a:r>
              <a:rPr lang="en-US" sz="2400" dirty="0" smtClean="0">
                <a:solidFill>
                  <a:srgbClr val="000000"/>
                </a:solidFill>
                <a:latin typeface="Calibri" pitchFamily="34" charset="0"/>
              </a:rPr>
              <a:t>Involves many public and private sector partners</a:t>
            </a:r>
          </a:p>
          <a:p>
            <a:pPr marL="342900" lvl="1" indent="-342900">
              <a:spcBef>
                <a:spcPts val="600"/>
              </a:spcBef>
              <a:spcAft>
                <a:spcPts val="0"/>
              </a:spcAft>
              <a:tabLst>
                <a:tab pos="2801938" algn="l"/>
                <a:tab pos="5037138" algn="l"/>
              </a:tabLst>
            </a:pPr>
            <a:r>
              <a:rPr lang="en-US" sz="2400" dirty="0" smtClean="0">
                <a:solidFill>
                  <a:srgbClr val="000000"/>
                </a:solidFill>
                <a:latin typeface="Calibri" pitchFamily="34" charset="0"/>
              </a:rPr>
              <a:t>Leverages both public and private sector funding</a:t>
            </a:r>
          </a:p>
          <a:p>
            <a:pPr marL="342900" lvl="1" indent="-342900">
              <a:spcBef>
                <a:spcPts val="600"/>
              </a:spcBef>
              <a:spcAft>
                <a:spcPts val="0"/>
              </a:spcAft>
              <a:tabLst>
                <a:tab pos="2801938" algn="l"/>
                <a:tab pos="5037138" algn="l"/>
              </a:tabLst>
            </a:pPr>
            <a:r>
              <a:rPr lang="en-US" sz="2400" b="1" dirty="0" smtClean="0">
                <a:solidFill>
                  <a:srgbClr val="000000"/>
                </a:solidFill>
                <a:latin typeface="Calibri" pitchFamily="34" charset="0"/>
              </a:rPr>
              <a:t>Total Program $2.6 Billion+</a:t>
            </a:r>
          </a:p>
          <a:p>
            <a:pPr lvl="1">
              <a:spcBef>
                <a:spcPts val="600"/>
              </a:spcBef>
              <a:spcAft>
                <a:spcPts val="0"/>
              </a:spcAft>
              <a:tabLst>
                <a:tab pos="2801938" algn="l"/>
                <a:tab pos="5037138" algn="l"/>
              </a:tabLst>
            </a:pPr>
            <a:r>
              <a:rPr lang="en-US" sz="1800" dirty="0" smtClean="0">
                <a:solidFill>
                  <a:srgbClr val="000000"/>
                </a:solidFill>
                <a:latin typeface="Calibri" pitchFamily="34" charset="0"/>
              </a:rPr>
              <a:t>U.S. DOT  	$333 Million	SAFETEA-LU, ARRA (TIGER, HSR)</a:t>
            </a:r>
          </a:p>
          <a:p>
            <a:pPr lvl="1">
              <a:spcBef>
                <a:spcPts val="600"/>
              </a:spcBef>
              <a:spcAft>
                <a:spcPts val="0"/>
              </a:spcAft>
              <a:tabLst>
                <a:tab pos="2801938" algn="l"/>
                <a:tab pos="5037138" algn="l"/>
              </a:tabLst>
            </a:pPr>
            <a:r>
              <a:rPr lang="en-US" sz="1800" dirty="0" smtClean="0">
                <a:solidFill>
                  <a:srgbClr val="000000"/>
                </a:solidFill>
                <a:latin typeface="Calibri" pitchFamily="34" charset="0"/>
              </a:rPr>
              <a:t>Railroads</a:t>
            </a:r>
            <a:r>
              <a:rPr lang="en-US" sz="1800" dirty="0">
                <a:solidFill>
                  <a:srgbClr val="000000"/>
                </a:solidFill>
                <a:latin typeface="Calibri" pitchFamily="34" charset="0"/>
              </a:rPr>
              <a:t>	</a:t>
            </a:r>
            <a:r>
              <a:rPr lang="en-US" sz="1800" dirty="0" smtClean="0">
                <a:solidFill>
                  <a:srgbClr val="000000"/>
                </a:solidFill>
                <a:latin typeface="Calibri" pitchFamily="34" charset="0"/>
              </a:rPr>
              <a:t>$212 </a:t>
            </a:r>
            <a:r>
              <a:rPr lang="en-US" sz="1800" dirty="0">
                <a:solidFill>
                  <a:srgbClr val="000000"/>
                </a:solidFill>
                <a:latin typeface="Calibri" pitchFamily="34" charset="0"/>
              </a:rPr>
              <a:t>Million	Private sources</a:t>
            </a:r>
          </a:p>
          <a:p>
            <a:pPr lvl="1">
              <a:spcBef>
                <a:spcPts val="600"/>
              </a:spcBef>
              <a:spcAft>
                <a:spcPts val="0"/>
              </a:spcAft>
              <a:tabLst>
                <a:tab pos="2801938" algn="l"/>
                <a:tab pos="5037138" algn="l"/>
              </a:tabLst>
            </a:pPr>
            <a:r>
              <a:rPr lang="en-US" sz="1800" dirty="0" smtClean="0">
                <a:solidFill>
                  <a:srgbClr val="000000"/>
                </a:solidFill>
                <a:latin typeface="Calibri" pitchFamily="34" charset="0"/>
              </a:rPr>
              <a:t>Illinois DOT    </a:t>
            </a:r>
            <a:r>
              <a:rPr lang="en-US" sz="1800" dirty="0">
                <a:solidFill>
                  <a:srgbClr val="000000"/>
                </a:solidFill>
                <a:latin typeface="Calibri" pitchFamily="34" charset="0"/>
              </a:rPr>
              <a:t>	$320 Million	</a:t>
            </a:r>
            <a:r>
              <a:rPr lang="en-US" sz="1800" dirty="0" smtClean="0">
                <a:solidFill>
                  <a:srgbClr val="000000"/>
                </a:solidFill>
                <a:latin typeface="Calibri" pitchFamily="34" charset="0"/>
              </a:rPr>
              <a:t>Bonding/Capital </a:t>
            </a:r>
            <a:r>
              <a:rPr lang="en-US" sz="1800" dirty="0">
                <a:solidFill>
                  <a:srgbClr val="000000"/>
                </a:solidFill>
                <a:latin typeface="Calibri" pitchFamily="34" charset="0"/>
              </a:rPr>
              <a:t>Program</a:t>
            </a:r>
          </a:p>
          <a:p>
            <a:pPr lvl="1">
              <a:spcBef>
                <a:spcPts val="600"/>
              </a:spcBef>
              <a:spcAft>
                <a:spcPts val="0"/>
              </a:spcAft>
              <a:tabLst>
                <a:tab pos="2801938" algn="l"/>
                <a:tab pos="5037138" algn="l"/>
              </a:tabLst>
            </a:pPr>
            <a:r>
              <a:rPr lang="en-US" sz="1800" dirty="0">
                <a:solidFill>
                  <a:srgbClr val="000000"/>
                </a:solidFill>
                <a:latin typeface="Calibri" pitchFamily="34" charset="0"/>
              </a:rPr>
              <a:t>Chicago  </a:t>
            </a:r>
            <a:r>
              <a:rPr lang="en-US" sz="1800" dirty="0" smtClean="0">
                <a:solidFill>
                  <a:srgbClr val="000000"/>
                </a:solidFill>
                <a:latin typeface="Calibri" pitchFamily="34" charset="0"/>
              </a:rPr>
              <a:t>DOT</a:t>
            </a:r>
            <a:r>
              <a:rPr lang="en-US" sz="1800" dirty="0">
                <a:solidFill>
                  <a:srgbClr val="000000"/>
                </a:solidFill>
                <a:latin typeface="Calibri" pitchFamily="34" charset="0"/>
              </a:rPr>
              <a:t>	$  30 Million	Existing </a:t>
            </a:r>
            <a:r>
              <a:rPr lang="en-US" sz="1800" dirty="0" smtClean="0">
                <a:solidFill>
                  <a:srgbClr val="000000"/>
                </a:solidFill>
                <a:latin typeface="Calibri" pitchFamily="34" charset="0"/>
              </a:rPr>
              <a:t>Sources</a:t>
            </a:r>
          </a:p>
          <a:p>
            <a:pPr lvl="1">
              <a:spcBef>
                <a:spcPts val="600"/>
              </a:spcBef>
              <a:spcAft>
                <a:spcPts val="0"/>
              </a:spcAft>
              <a:tabLst>
                <a:tab pos="2801938" algn="l"/>
                <a:tab pos="5037138" algn="l"/>
              </a:tabLst>
            </a:pPr>
            <a:r>
              <a:rPr lang="en-US" sz="1800" dirty="0" smtClean="0">
                <a:solidFill>
                  <a:srgbClr val="000000"/>
                </a:solidFill>
                <a:latin typeface="Calibri" pitchFamily="34" charset="0"/>
              </a:rPr>
              <a:t>METRA	$  20 Million	Existing Sources/FTA programs</a:t>
            </a:r>
          </a:p>
          <a:p>
            <a:pPr lvl="1">
              <a:spcBef>
                <a:spcPts val="600"/>
              </a:spcBef>
              <a:spcAft>
                <a:spcPts val="0"/>
              </a:spcAft>
              <a:tabLst>
                <a:tab pos="2801938" algn="l"/>
                <a:tab pos="5037138" algn="l"/>
              </a:tabLst>
            </a:pPr>
            <a:endParaRPr lang="en-US" dirty="0" smtClean="0">
              <a:latin typeface="Calibri" pitchFamily="34" charset="0"/>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0"/>
            <a:ext cx="8610600" cy="990600"/>
          </a:xfrm>
        </p:spPr>
        <p:txBody>
          <a:bodyPr anchor="ctr"/>
          <a:lstStyle/>
          <a:p>
            <a:pPr algn="ctr"/>
            <a:r>
              <a:rPr lang="en-US" sz="3600" dirty="0" smtClean="0">
                <a:solidFill>
                  <a:srgbClr val="000000"/>
                </a:solidFill>
                <a:latin typeface="Calibri" pitchFamily="34" charset="0"/>
              </a:rPr>
              <a:t>CREATE Program – Improvements</a:t>
            </a:r>
          </a:p>
        </p:txBody>
      </p:sp>
      <p:sp>
        <p:nvSpPr>
          <p:cNvPr id="302083" name="Rectangle 3"/>
          <p:cNvSpPr>
            <a:spLocks noGrp="1" noChangeArrowheads="1"/>
          </p:cNvSpPr>
          <p:nvPr>
            <p:ph idx="1"/>
          </p:nvPr>
        </p:nvSpPr>
        <p:spPr>
          <a:xfrm>
            <a:off x="5715000" y="990600"/>
            <a:ext cx="3200400" cy="5181600"/>
          </a:xfrm>
        </p:spPr>
        <p:txBody>
          <a:bodyPr/>
          <a:lstStyle/>
          <a:p>
            <a:pPr marL="228600" indent="-228600">
              <a:spcBef>
                <a:spcPts val="600"/>
              </a:spcBef>
              <a:spcAft>
                <a:spcPts val="0"/>
              </a:spcAft>
              <a:buFontTx/>
              <a:buChar char="•"/>
            </a:pPr>
            <a:r>
              <a:rPr lang="en-US" dirty="0" smtClean="0">
                <a:solidFill>
                  <a:srgbClr val="000000"/>
                </a:solidFill>
                <a:latin typeface="Calibri" pitchFamily="34" charset="0"/>
              </a:rPr>
              <a:t>1 Passenger and 3 Freight Corridors</a:t>
            </a:r>
          </a:p>
          <a:p>
            <a:pPr marL="228600" indent="-228600">
              <a:spcBef>
                <a:spcPts val="600"/>
              </a:spcBef>
              <a:spcAft>
                <a:spcPts val="0"/>
              </a:spcAft>
              <a:buFontTx/>
              <a:buChar char="•"/>
            </a:pPr>
            <a:r>
              <a:rPr lang="en-US" dirty="0" smtClean="0">
                <a:solidFill>
                  <a:srgbClr val="000000"/>
                </a:solidFill>
                <a:latin typeface="Calibri" pitchFamily="34" charset="0"/>
              </a:rPr>
              <a:t>6 Passenger – Freight Grade Separations</a:t>
            </a:r>
          </a:p>
          <a:p>
            <a:pPr marL="228600" indent="-228600">
              <a:spcBef>
                <a:spcPts val="600"/>
              </a:spcBef>
              <a:spcAft>
                <a:spcPts val="0"/>
              </a:spcAft>
              <a:buFontTx/>
              <a:buChar char="•"/>
            </a:pPr>
            <a:r>
              <a:rPr lang="en-US" dirty="0" smtClean="0">
                <a:solidFill>
                  <a:srgbClr val="000000"/>
                </a:solidFill>
                <a:latin typeface="Calibri" pitchFamily="34" charset="0"/>
              </a:rPr>
              <a:t>25 Highway-Rail Grade Separations</a:t>
            </a:r>
          </a:p>
          <a:p>
            <a:pPr marL="228600" indent="-228600">
              <a:spcBef>
                <a:spcPts val="600"/>
              </a:spcBef>
              <a:spcAft>
                <a:spcPts val="0"/>
              </a:spcAft>
              <a:buFontTx/>
              <a:buChar char="•"/>
            </a:pPr>
            <a:r>
              <a:rPr lang="en-US" dirty="0" smtClean="0">
                <a:solidFill>
                  <a:srgbClr val="000000"/>
                </a:solidFill>
                <a:latin typeface="Calibri" pitchFamily="34" charset="0"/>
              </a:rPr>
              <a:t>Grade Crossing Safety Enhancements</a:t>
            </a:r>
          </a:p>
          <a:p>
            <a:pPr marL="228600" indent="-228600">
              <a:spcBef>
                <a:spcPts val="600"/>
              </a:spcBef>
              <a:spcAft>
                <a:spcPts val="0"/>
              </a:spcAft>
              <a:buFontTx/>
              <a:buChar char="•"/>
            </a:pPr>
            <a:r>
              <a:rPr lang="en-US" dirty="0" smtClean="0">
                <a:solidFill>
                  <a:srgbClr val="000000"/>
                </a:solidFill>
                <a:latin typeface="Calibri" pitchFamily="34" charset="0"/>
              </a:rPr>
              <a:t>Extensive track, signal and switch replacement</a:t>
            </a:r>
          </a:p>
          <a:p>
            <a:pPr marL="228600" indent="-228600">
              <a:spcBef>
                <a:spcPts val="600"/>
              </a:spcBef>
              <a:spcAft>
                <a:spcPts val="0"/>
              </a:spcAft>
              <a:buFontTx/>
              <a:buChar char="•"/>
            </a:pPr>
            <a:r>
              <a:rPr lang="en-US" dirty="0" smtClean="0">
                <a:solidFill>
                  <a:srgbClr val="000000"/>
                </a:solidFill>
                <a:latin typeface="Calibri" pitchFamily="34" charset="0"/>
              </a:rPr>
              <a:t>50 Miles of New Track</a:t>
            </a:r>
          </a:p>
        </p:txBody>
      </p:sp>
      <p:pic>
        <p:nvPicPr>
          <p:cNvPr id="54276" name="Picture 3"/>
          <p:cNvPicPr>
            <a:picLocks noChangeAspect="1" noChangeArrowheads="1"/>
          </p:cNvPicPr>
          <p:nvPr/>
        </p:nvPicPr>
        <p:blipFill>
          <a:blip r:embed="rId3" cstate="email"/>
          <a:srcRect/>
          <a:stretch>
            <a:fillRect/>
          </a:stretch>
        </p:blipFill>
        <p:spPr bwMode="auto">
          <a:xfrm>
            <a:off x="457200" y="990600"/>
            <a:ext cx="5257800" cy="58674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p>
            <a:pPr algn="ctr"/>
            <a:r>
              <a:rPr lang="en-US" sz="3600" dirty="0" smtClean="0">
                <a:solidFill>
                  <a:srgbClr val="000000"/>
                </a:solidFill>
                <a:latin typeface="Calibri" pitchFamily="34" charset="0"/>
              </a:rPr>
              <a:t>Provide More Transportation Choices</a:t>
            </a:r>
            <a:endParaRPr lang="en-US" sz="3600" dirty="0">
              <a:solidFill>
                <a:srgbClr val="000000"/>
              </a:solidFill>
              <a:latin typeface="Calibri" pitchFamily="34" charset="0"/>
            </a:endParaRPr>
          </a:p>
        </p:txBody>
      </p:sp>
      <p:sp>
        <p:nvSpPr>
          <p:cNvPr id="3" name="Content Placeholder 2"/>
          <p:cNvSpPr>
            <a:spLocks noGrp="1"/>
          </p:cNvSpPr>
          <p:nvPr>
            <p:ph idx="1"/>
          </p:nvPr>
        </p:nvSpPr>
        <p:spPr>
          <a:xfrm>
            <a:off x="609600" y="1371600"/>
            <a:ext cx="7924800" cy="4525962"/>
          </a:xfrm>
        </p:spPr>
        <p:txBody>
          <a:bodyPr/>
          <a:lstStyle/>
          <a:p>
            <a:pPr marL="0" indent="0">
              <a:spcAft>
                <a:spcPts val="0"/>
              </a:spcAft>
              <a:buNone/>
            </a:pPr>
            <a:r>
              <a:rPr lang="en-US" sz="3200" dirty="0" smtClean="0">
                <a:solidFill>
                  <a:srgbClr val="000000"/>
                </a:solidFill>
                <a:latin typeface="Calibri" pitchFamily="34" charset="0"/>
              </a:rPr>
              <a:t>HUD-DOT-EPA Partnership Definition:</a:t>
            </a:r>
          </a:p>
          <a:p>
            <a:pPr marL="0" indent="0">
              <a:spcAft>
                <a:spcPts val="0"/>
              </a:spcAft>
              <a:buNone/>
            </a:pPr>
            <a:endParaRPr lang="en-US" sz="3200" dirty="0" smtClean="0">
              <a:solidFill>
                <a:srgbClr val="000000"/>
              </a:solidFill>
              <a:latin typeface="Calibri" pitchFamily="34" charset="0"/>
            </a:endParaRPr>
          </a:p>
          <a:p>
            <a:pPr marL="0" indent="0">
              <a:spcAft>
                <a:spcPts val="0"/>
              </a:spcAft>
              <a:buNone/>
            </a:pPr>
            <a:r>
              <a:rPr lang="en-US" sz="3200" dirty="0" smtClean="0">
                <a:solidFill>
                  <a:srgbClr val="000000"/>
                </a:solidFill>
                <a:latin typeface="Calibri" pitchFamily="34" charset="0"/>
              </a:rPr>
              <a:t>Develop safe, reliable, and economical transportation choices to decrease household transportation costs, reduce our nation’s dependence on foreign oil, improve air quality, reduce greenhouse gas emissions, and promote public health.</a:t>
            </a:r>
          </a:p>
          <a:p>
            <a:endParaRPr lang="en-US" dirty="0"/>
          </a:p>
        </p:txBody>
      </p:sp>
      <p:sp>
        <p:nvSpPr>
          <p:cNvPr id="4" name="Slide Number Placeholder 3"/>
          <p:cNvSpPr>
            <a:spLocks noGrp="1"/>
          </p:cNvSpPr>
          <p:nvPr>
            <p:ph type="sldNum" sz="quarter" idx="10"/>
          </p:nvPr>
        </p:nvSpPr>
        <p:spPr/>
        <p:txBody>
          <a:bodyPr/>
          <a:lstStyle/>
          <a:p>
            <a:pPr>
              <a:defRPr/>
            </a:pPr>
            <a:fld id="{F2107B7C-4A0D-496C-82AA-FE0572C7A9FA}" type="slidenum">
              <a:rPr lang="en-US" smtClean="0"/>
              <a:pPr>
                <a:defRPr/>
              </a:pPr>
              <a:t>27</a:t>
            </a:fld>
            <a:endParaRPr lang="en-US" dirty="0"/>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0"/>
            <a:ext cx="8534400" cy="990600"/>
          </a:xfrm>
        </p:spPr>
        <p:txBody>
          <a:bodyPr anchor="ctr"/>
          <a:lstStyle/>
          <a:p>
            <a:pPr algn="ctr"/>
            <a:r>
              <a:rPr lang="en-US" sz="3600" dirty="0" smtClean="0">
                <a:solidFill>
                  <a:srgbClr val="000000"/>
                </a:solidFill>
                <a:latin typeface="Calibri" pitchFamily="34" charset="0"/>
              </a:rPr>
              <a:t>Provide More Transportation Choices</a:t>
            </a:r>
          </a:p>
        </p:txBody>
      </p:sp>
      <p:sp>
        <p:nvSpPr>
          <p:cNvPr id="5" name="TextBox 4"/>
          <p:cNvSpPr txBox="1"/>
          <p:nvPr/>
        </p:nvSpPr>
        <p:spPr>
          <a:xfrm>
            <a:off x="304800" y="1371600"/>
            <a:ext cx="8534400" cy="4170372"/>
          </a:xfrm>
          <a:prstGeom prst="rect">
            <a:avLst/>
          </a:prstGeom>
          <a:noFill/>
        </p:spPr>
        <p:txBody>
          <a:bodyPr wrap="square">
            <a:spAutoFit/>
          </a:bodyPr>
          <a:lstStyle/>
          <a:p>
            <a:pPr marL="223838" indent="-223838" eaLnBrk="0" hangingPunct="0">
              <a:spcBef>
                <a:spcPts val="0"/>
              </a:spcBef>
              <a:buFont typeface="Arial" pitchFamily="34" charset="0"/>
              <a:buChar char="•"/>
              <a:defRPr/>
            </a:pPr>
            <a:r>
              <a:rPr lang="en-US" sz="2400" dirty="0" smtClean="0">
                <a:solidFill>
                  <a:srgbClr val="000000"/>
                </a:solidFill>
                <a:latin typeface="Calibri" pitchFamily="34" charset="0"/>
              </a:rPr>
              <a:t>Transportation </a:t>
            </a:r>
            <a:r>
              <a:rPr lang="en-US" sz="2400" dirty="0">
                <a:solidFill>
                  <a:srgbClr val="000000"/>
                </a:solidFill>
                <a:latin typeface="Calibri" pitchFamily="34" charset="0"/>
              </a:rPr>
              <a:t>choices apply to both passenger and freight </a:t>
            </a:r>
            <a:r>
              <a:rPr lang="en-US" sz="2400" dirty="0" smtClean="0">
                <a:solidFill>
                  <a:srgbClr val="000000"/>
                </a:solidFill>
                <a:latin typeface="Calibri" pitchFamily="34" charset="0"/>
              </a:rPr>
              <a:t>movements</a:t>
            </a:r>
            <a:endParaRPr lang="en-US" sz="1800" dirty="0" smtClean="0">
              <a:solidFill>
                <a:srgbClr val="000000"/>
              </a:solidFill>
              <a:latin typeface="Calibri" pitchFamily="34" charset="0"/>
            </a:endParaRPr>
          </a:p>
          <a:p>
            <a:pPr marL="681038" lvl="1" indent="-223838" eaLnBrk="0" hangingPunct="0">
              <a:spcBef>
                <a:spcPts val="600"/>
              </a:spcBef>
              <a:buFont typeface="Arial" pitchFamily="34" charset="0"/>
              <a:buChar char="•"/>
              <a:defRPr/>
            </a:pPr>
            <a:r>
              <a:rPr lang="en-US" sz="2400" dirty="0" smtClean="0">
                <a:solidFill>
                  <a:srgbClr val="000000"/>
                </a:solidFill>
                <a:latin typeface="Calibri" pitchFamily="34" charset="0"/>
              </a:rPr>
              <a:t>Robust </a:t>
            </a:r>
            <a:r>
              <a:rPr lang="en-US" sz="2400" dirty="0">
                <a:solidFill>
                  <a:srgbClr val="000000"/>
                </a:solidFill>
                <a:latin typeface="Calibri" pitchFamily="34" charset="0"/>
              </a:rPr>
              <a:t>multimodal transportation system is critical for efficient freight </a:t>
            </a:r>
            <a:r>
              <a:rPr lang="en-US" sz="2400" dirty="0" smtClean="0">
                <a:solidFill>
                  <a:srgbClr val="000000"/>
                </a:solidFill>
                <a:latin typeface="Calibri" pitchFamily="34" charset="0"/>
              </a:rPr>
              <a:t>movement</a:t>
            </a:r>
          </a:p>
          <a:p>
            <a:pPr marL="681038" lvl="1" indent="-223838" eaLnBrk="0" hangingPunct="0">
              <a:spcBef>
                <a:spcPts val="600"/>
              </a:spcBef>
              <a:buFont typeface="Arial" pitchFamily="34" charset="0"/>
              <a:buChar char="•"/>
              <a:defRPr/>
            </a:pPr>
            <a:r>
              <a:rPr lang="en-US" sz="2400" dirty="0" smtClean="0">
                <a:solidFill>
                  <a:srgbClr val="000000"/>
                </a:solidFill>
                <a:latin typeface="Calibri" pitchFamily="34" charset="0"/>
              </a:rPr>
              <a:t>Longer </a:t>
            </a:r>
            <a:r>
              <a:rPr lang="en-US" sz="2400" dirty="0">
                <a:solidFill>
                  <a:srgbClr val="000000"/>
                </a:solidFill>
                <a:latin typeface="Calibri" pitchFamily="34" charset="0"/>
              </a:rPr>
              <a:t>haul shipments will likely use a mix of </a:t>
            </a:r>
            <a:r>
              <a:rPr lang="en-US" sz="2400" dirty="0" smtClean="0">
                <a:solidFill>
                  <a:srgbClr val="000000"/>
                </a:solidFill>
                <a:latin typeface="Calibri" pitchFamily="34" charset="0"/>
              </a:rPr>
              <a:t>modes</a:t>
            </a:r>
          </a:p>
          <a:p>
            <a:pPr marL="681038" lvl="1" indent="-223838" eaLnBrk="0" hangingPunct="0">
              <a:spcBef>
                <a:spcPts val="600"/>
              </a:spcBef>
              <a:buFont typeface="Arial" pitchFamily="34" charset="0"/>
              <a:buChar char="•"/>
              <a:defRPr/>
            </a:pPr>
            <a:r>
              <a:rPr lang="en-US" sz="2400" dirty="0" smtClean="0">
                <a:solidFill>
                  <a:srgbClr val="000000"/>
                </a:solidFill>
                <a:latin typeface="Calibri" pitchFamily="34" charset="0"/>
              </a:rPr>
              <a:t>Commodity mix will help determine mode(s) used</a:t>
            </a:r>
          </a:p>
          <a:p>
            <a:pPr marL="681038" lvl="1" indent="-223838" eaLnBrk="0" hangingPunct="0">
              <a:spcBef>
                <a:spcPts val="600"/>
              </a:spcBef>
              <a:buFont typeface="Arial" pitchFamily="34" charset="0"/>
              <a:buChar char="•"/>
              <a:defRPr/>
            </a:pPr>
            <a:r>
              <a:rPr lang="en-US" sz="2400" dirty="0" smtClean="0">
                <a:solidFill>
                  <a:srgbClr val="000000"/>
                </a:solidFill>
                <a:latin typeface="Calibri" pitchFamily="34" charset="0"/>
              </a:rPr>
              <a:t>Freight </a:t>
            </a:r>
            <a:r>
              <a:rPr lang="en-US" sz="2400" dirty="0">
                <a:solidFill>
                  <a:srgbClr val="000000"/>
                </a:solidFill>
                <a:latin typeface="Calibri" pitchFamily="34" charset="0"/>
              </a:rPr>
              <a:t>shippers increasingly focused on reducing fuel costs and in turn reducing carbon </a:t>
            </a:r>
            <a:r>
              <a:rPr lang="en-US" sz="2400" dirty="0" smtClean="0">
                <a:solidFill>
                  <a:srgbClr val="000000"/>
                </a:solidFill>
                <a:latin typeface="Calibri" pitchFamily="34" charset="0"/>
              </a:rPr>
              <a:t>emissions</a:t>
            </a:r>
          </a:p>
          <a:p>
            <a:pPr marL="681038" lvl="1" indent="-223838" eaLnBrk="0" hangingPunct="0">
              <a:spcBef>
                <a:spcPts val="600"/>
              </a:spcBef>
              <a:buFont typeface="Arial" pitchFamily="34" charset="0"/>
              <a:buChar char="•"/>
              <a:defRPr/>
            </a:pPr>
            <a:r>
              <a:rPr lang="en-US" sz="2400" dirty="0" smtClean="0">
                <a:solidFill>
                  <a:srgbClr val="000000"/>
                </a:solidFill>
                <a:latin typeface="Calibri" pitchFamily="34" charset="0"/>
              </a:rPr>
              <a:t>However</a:t>
            </a:r>
            <a:r>
              <a:rPr lang="en-US" sz="2400" dirty="0">
                <a:solidFill>
                  <a:srgbClr val="000000"/>
                </a:solidFill>
                <a:latin typeface="Calibri" pitchFamily="34" charset="0"/>
              </a:rPr>
              <a:t>, trucks will continue to play key role – especially </a:t>
            </a:r>
            <a:r>
              <a:rPr lang="en-US" sz="2400" dirty="0" smtClean="0">
                <a:solidFill>
                  <a:srgbClr val="000000"/>
                </a:solidFill>
                <a:latin typeface="Calibri" pitchFamily="34" charset="0"/>
              </a:rPr>
              <a:t>for short </a:t>
            </a:r>
            <a:r>
              <a:rPr lang="en-US" sz="2400" dirty="0">
                <a:solidFill>
                  <a:srgbClr val="000000"/>
                </a:solidFill>
                <a:latin typeface="Calibri" pitchFamily="34" charset="0"/>
              </a:rPr>
              <a:t>haul and urban freight </a:t>
            </a:r>
            <a:r>
              <a:rPr lang="en-US" sz="2400" dirty="0" smtClean="0">
                <a:solidFill>
                  <a:srgbClr val="000000"/>
                </a:solidFill>
                <a:latin typeface="Calibri" pitchFamily="34" charset="0"/>
              </a:rPr>
              <a:t>movements</a:t>
            </a:r>
            <a:endParaRPr lang="en-US" sz="2800" dirty="0">
              <a:solidFill>
                <a:srgbClr val="000000"/>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4800" y="0"/>
            <a:ext cx="8534400" cy="990600"/>
          </a:xfrm>
        </p:spPr>
        <p:txBody>
          <a:bodyPr anchor="ctr"/>
          <a:lstStyle/>
          <a:p>
            <a:pPr marL="0" indent="0" algn="ctr"/>
            <a:r>
              <a:rPr lang="en-US" dirty="0" smtClean="0">
                <a:solidFill>
                  <a:srgbClr val="000000"/>
                </a:solidFill>
                <a:latin typeface="Calibri" pitchFamily="34" charset="0"/>
              </a:rPr>
              <a:t>Provide More Transportation Choices</a:t>
            </a:r>
            <a:br>
              <a:rPr lang="en-US" dirty="0" smtClean="0">
                <a:solidFill>
                  <a:srgbClr val="000000"/>
                </a:solidFill>
                <a:latin typeface="Calibri" pitchFamily="34" charset="0"/>
              </a:rPr>
            </a:br>
            <a:r>
              <a:rPr lang="en-US" dirty="0" smtClean="0">
                <a:solidFill>
                  <a:srgbClr val="000000"/>
                </a:solidFill>
                <a:latin typeface="Calibri" pitchFamily="34" charset="0"/>
              </a:rPr>
              <a:t>Example: Chicago CREATE – Englewood Flyover</a:t>
            </a:r>
          </a:p>
        </p:txBody>
      </p:sp>
      <p:sp>
        <p:nvSpPr>
          <p:cNvPr id="31747" name="Content Placeholder 2"/>
          <p:cNvSpPr>
            <a:spLocks noGrp="1"/>
          </p:cNvSpPr>
          <p:nvPr>
            <p:ph idx="1"/>
          </p:nvPr>
        </p:nvSpPr>
        <p:spPr>
          <a:xfrm>
            <a:off x="304800" y="1371600"/>
            <a:ext cx="8534400" cy="4876800"/>
          </a:xfrm>
        </p:spPr>
        <p:txBody>
          <a:bodyPr/>
          <a:lstStyle/>
          <a:p>
            <a:pPr marL="347472" lvl="1" indent="-347472">
              <a:spcBef>
                <a:spcPts val="600"/>
              </a:spcBef>
              <a:spcAft>
                <a:spcPts val="0"/>
              </a:spcAft>
            </a:pPr>
            <a:r>
              <a:rPr lang="en-US" sz="2400" dirty="0" smtClean="0">
                <a:solidFill>
                  <a:srgbClr val="000000"/>
                </a:solidFill>
                <a:latin typeface="Calibri" pitchFamily="34" charset="0"/>
              </a:rPr>
              <a:t>Provides rail to rail separation (freight from passenger)</a:t>
            </a:r>
          </a:p>
          <a:p>
            <a:pPr marL="347472" lvl="1" indent="-347472">
              <a:spcBef>
                <a:spcPts val="600"/>
              </a:spcBef>
              <a:spcAft>
                <a:spcPts val="0"/>
              </a:spcAft>
            </a:pPr>
            <a:r>
              <a:rPr lang="en-US" sz="2400" dirty="0" smtClean="0">
                <a:solidFill>
                  <a:srgbClr val="000000"/>
                </a:solidFill>
                <a:latin typeface="Calibri" pitchFamily="34" charset="0"/>
              </a:rPr>
              <a:t>Norfolk Southern METRA Rock Island line (commuter rail) over the Norfolk Southern East-West Line (freight rail, intercity passenger rail)</a:t>
            </a:r>
          </a:p>
          <a:p>
            <a:pPr marL="347472" lvl="1" indent="-347472">
              <a:spcBef>
                <a:spcPts val="600"/>
              </a:spcBef>
              <a:spcAft>
                <a:spcPts val="0"/>
              </a:spcAft>
            </a:pPr>
            <a:r>
              <a:rPr lang="en-US" sz="2400" dirty="0" smtClean="0">
                <a:solidFill>
                  <a:srgbClr val="000000"/>
                </a:solidFill>
                <a:latin typeface="Calibri" pitchFamily="34" charset="0"/>
              </a:rPr>
              <a:t>Project enhances both passenger and freight mobility, reduces congestion, helps reduce emissions and improve air quality</a:t>
            </a:r>
          </a:p>
          <a:p>
            <a:pPr lvl="2"/>
            <a:endParaRPr lang="en-US" sz="2800" dirty="0" smtClean="0">
              <a:latin typeface="Calibri" pitchFamily="34" charset="0"/>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01638" y="2293938"/>
            <a:ext cx="1660525" cy="950912"/>
          </a:xfrm>
          <a:prstGeom prst="rect">
            <a:avLst/>
          </a:prstGeom>
          <a:solidFill>
            <a:srgbClr val="FFFF66"/>
          </a:solidFill>
          <a:ln w="12700">
            <a:noFill/>
            <a:miter lim="800000"/>
            <a:headEnd/>
            <a:tailEnd/>
          </a:ln>
        </p:spPr>
        <p:txBody>
          <a:bodyPr wrap="none" anchor="ctr"/>
          <a:lstStyle/>
          <a:p>
            <a:pPr algn="ctr" eaLnBrk="0" hangingPunct="0"/>
            <a:endParaRPr lang="en-US" dirty="0"/>
          </a:p>
        </p:txBody>
      </p:sp>
      <p:sp>
        <p:nvSpPr>
          <p:cNvPr id="12291" name="Rectangle 3"/>
          <p:cNvSpPr>
            <a:spLocks noChangeArrowheads="1"/>
          </p:cNvSpPr>
          <p:nvPr/>
        </p:nvSpPr>
        <p:spPr bwMode="auto">
          <a:xfrm>
            <a:off x="2063750" y="2293938"/>
            <a:ext cx="1663700" cy="950912"/>
          </a:xfrm>
          <a:prstGeom prst="rect">
            <a:avLst/>
          </a:prstGeom>
          <a:solidFill>
            <a:schemeClr val="hlink"/>
          </a:solidFill>
          <a:ln w="12700">
            <a:noFill/>
            <a:miter lim="800000"/>
            <a:headEnd/>
            <a:tailEnd/>
          </a:ln>
        </p:spPr>
        <p:txBody>
          <a:bodyPr wrap="none" anchor="ctr"/>
          <a:lstStyle/>
          <a:p>
            <a:pPr algn="ctr" eaLnBrk="0" hangingPunct="0"/>
            <a:endParaRPr lang="en-US" dirty="0"/>
          </a:p>
        </p:txBody>
      </p:sp>
      <p:sp>
        <p:nvSpPr>
          <p:cNvPr id="12292" name="Rectangle 4"/>
          <p:cNvSpPr>
            <a:spLocks noChangeArrowheads="1"/>
          </p:cNvSpPr>
          <p:nvPr/>
        </p:nvSpPr>
        <p:spPr bwMode="auto">
          <a:xfrm>
            <a:off x="3730625" y="2293938"/>
            <a:ext cx="1647825" cy="950912"/>
          </a:xfrm>
          <a:prstGeom prst="rect">
            <a:avLst/>
          </a:prstGeom>
          <a:solidFill>
            <a:srgbClr val="660066"/>
          </a:solidFill>
          <a:ln w="12700">
            <a:noFill/>
            <a:miter lim="800000"/>
            <a:headEnd/>
            <a:tailEnd/>
          </a:ln>
        </p:spPr>
        <p:txBody>
          <a:bodyPr wrap="none" anchor="ctr"/>
          <a:lstStyle/>
          <a:p>
            <a:pPr algn="ctr" eaLnBrk="0" hangingPunct="0"/>
            <a:endParaRPr lang="en-US" dirty="0"/>
          </a:p>
        </p:txBody>
      </p:sp>
      <p:sp>
        <p:nvSpPr>
          <p:cNvPr id="12293" name="Rectangle 5"/>
          <p:cNvSpPr>
            <a:spLocks noChangeArrowheads="1"/>
          </p:cNvSpPr>
          <p:nvPr/>
        </p:nvSpPr>
        <p:spPr bwMode="auto">
          <a:xfrm>
            <a:off x="5380038" y="2293938"/>
            <a:ext cx="1663700" cy="950912"/>
          </a:xfrm>
          <a:prstGeom prst="rect">
            <a:avLst/>
          </a:prstGeom>
          <a:solidFill>
            <a:srgbClr val="FFD6AD"/>
          </a:solidFill>
          <a:ln w="12700">
            <a:noFill/>
            <a:miter lim="800000"/>
            <a:headEnd/>
            <a:tailEnd/>
          </a:ln>
        </p:spPr>
        <p:txBody>
          <a:bodyPr wrap="none" anchor="ctr"/>
          <a:lstStyle/>
          <a:p>
            <a:pPr algn="ctr" eaLnBrk="0" hangingPunct="0"/>
            <a:endParaRPr lang="en-US" dirty="0"/>
          </a:p>
        </p:txBody>
      </p:sp>
      <p:sp>
        <p:nvSpPr>
          <p:cNvPr id="12294" name="Rectangle 6"/>
          <p:cNvSpPr>
            <a:spLocks noChangeArrowheads="1"/>
          </p:cNvSpPr>
          <p:nvPr/>
        </p:nvSpPr>
        <p:spPr bwMode="auto">
          <a:xfrm>
            <a:off x="7046913" y="2293938"/>
            <a:ext cx="1663700" cy="950912"/>
          </a:xfrm>
          <a:prstGeom prst="rect">
            <a:avLst/>
          </a:prstGeom>
          <a:solidFill>
            <a:schemeClr val="accent2"/>
          </a:solidFill>
          <a:ln w="12700">
            <a:noFill/>
            <a:miter lim="800000"/>
            <a:headEnd/>
            <a:tailEnd/>
          </a:ln>
        </p:spPr>
        <p:txBody>
          <a:bodyPr wrap="none" anchor="ctr"/>
          <a:lstStyle/>
          <a:p>
            <a:pPr algn="ctr" eaLnBrk="0" hangingPunct="0"/>
            <a:endParaRPr lang="en-US" dirty="0"/>
          </a:p>
        </p:txBody>
      </p:sp>
      <p:sp>
        <p:nvSpPr>
          <p:cNvPr id="12295" name="Rectangle 7"/>
          <p:cNvSpPr>
            <a:spLocks noGrp="1" noChangeArrowheads="1"/>
          </p:cNvSpPr>
          <p:nvPr>
            <p:ph type="title"/>
          </p:nvPr>
        </p:nvSpPr>
        <p:spPr>
          <a:xfrm>
            <a:off x="228600" y="0"/>
            <a:ext cx="8686800" cy="990600"/>
          </a:xfrm>
        </p:spPr>
        <p:txBody>
          <a:bodyPr anchor="ctr"/>
          <a:lstStyle/>
          <a:p>
            <a:pPr algn="ctr"/>
            <a:r>
              <a:rPr lang="en-US" sz="3600" dirty="0" smtClean="0">
                <a:solidFill>
                  <a:srgbClr val="000000"/>
                </a:solidFill>
                <a:latin typeface="Calibri" pitchFamily="34" charset="0"/>
              </a:rPr>
              <a:t>Freight Transportation Considerations</a:t>
            </a:r>
          </a:p>
        </p:txBody>
      </p:sp>
      <p:sp>
        <p:nvSpPr>
          <p:cNvPr id="12296" name="Rectangle 8"/>
          <p:cNvSpPr>
            <a:spLocks noChangeArrowheads="1"/>
          </p:cNvSpPr>
          <p:nvPr/>
        </p:nvSpPr>
        <p:spPr bwMode="auto">
          <a:xfrm>
            <a:off x="0" y="1828800"/>
            <a:ext cx="9144000" cy="0"/>
          </a:xfrm>
          <a:prstGeom prst="rect">
            <a:avLst/>
          </a:prstGeom>
          <a:noFill/>
          <a:ln w="9525">
            <a:noFill/>
            <a:miter lim="800000"/>
            <a:headEnd/>
            <a:tailEnd/>
          </a:ln>
        </p:spPr>
        <p:txBody>
          <a:bodyPr wrap="none" anchor="ctr">
            <a:spAutoFit/>
          </a:bodyPr>
          <a:lstStyle/>
          <a:p>
            <a:pPr algn="ctr" eaLnBrk="0" hangingPunct="0"/>
            <a:endParaRPr lang="en-US" dirty="0"/>
          </a:p>
        </p:txBody>
      </p:sp>
      <p:sp>
        <p:nvSpPr>
          <p:cNvPr id="12297" name="Text Box 9"/>
          <p:cNvSpPr txBox="1">
            <a:spLocks noChangeArrowheads="1"/>
          </p:cNvSpPr>
          <p:nvPr/>
        </p:nvSpPr>
        <p:spPr bwMode="gray">
          <a:xfrm>
            <a:off x="685801" y="4302124"/>
            <a:ext cx="2438400" cy="1708160"/>
          </a:xfrm>
          <a:prstGeom prst="rect">
            <a:avLst/>
          </a:prstGeom>
          <a:noFill/>
          <a:ln w="12700">
            <a:noFill/>
            <a:miter lim="800000"/>
            <a:headEnd type="none" w="sm" len="sm"/>
            <a:tailEnd/>
          </a:ln>
        </p:spPr>
        <p:txBody>
          <a:bodyPr wrap="square">
            <a:spAutoFit/>
          </a:bodyPr>
          <a:lstStyle/>
          <a:p>
            <a:pPr algn="ctr" eaLnBrk="0" hangingPunct="0">
              <a:spcBef>
                <a:spcPct val="50000"/>
              </a:spcBef>
            </a:pPr>
            <a:r>
              <a:rPr lang="en-US" sz="1400" b="1" dirty="0" smtClean="0">
                <a:solidFill>
                  <a:srgbClr val="000000"/>
                </a:solidFill>
              </a:rPr>
              <a:t>Fastest, </a:t>
            </a:r>
            <a:br>
              <a:rPr lang="en-US" sz="1400" b="1" dirty="0" smtClean="0">
                <a:solidFill>
                  <a:srgbClr val="000000"/>
                </a:solidFill>
              </a:rPr>
            </a:br>
            <a:r>
              <a:rPr lang="en-US" sz="1400" b="1" dirty="0" smtClean="0">
                <a:solidFill>
                  <a:srgbClr val="000000"/>
                </a:solidFill>
              </a:rPr>
              <a:t>most visible</a:t>
            </a:r>
          </a:p>
          <a:p>
            <a:pPr algn="ctr" eaLnBrk="0" hangingPunct="0">
              <a:lnSpc>
                <a:spcPct val="90000"/>
              </a:lnSpc>
              <a:spcBef>
                <a:spcPct val="50000"/>
              </a:spcBef>
            </a:pPr>
            <a:r>
              <a:rPr lang="en-US" sz="1400" b="1" dirty="0" smtClean="0">
                <a:solidFill>
                  <a:srgbClr val="000000"/>
                </a:solidFill>
              </a:rPr>
              <a:t>Lowest </a:t>
            </a:r>
            <a:r>
              <a:rPr lang="en-US" sz="1400" b="1" dirty="0">
                <a:solidFill>
                  <a:srgbClr val="000000"/>
                </a:solidFill>
              </a:rPr>
              <a:t>weight, </a:t>
            </a:r>
            <a:br>
              <a:rPr lang="en-US" sz="1400" b="1" dirty="0">
                <a:solidFill>
                  <a:srgbClr val="000000"/>
                </a:solidFill>
              </a:rPr>
            </a:br>
            <a:r>
              <a:rPr lang="en-US" sz="1400" b="1" dirty="0">
                <a:solidFill>
                  <a:srgbClr val="000000"/>
                </a:solidFill>
              </a:rPr>
              <a:t>highest </a:t>
            </a:r>
            <a:r>
              <a:rPr lang="en-US" sz="1400" b="1" dirty="0" smtClean="0">
                <a:solidFill>
                  <a:srgbClr val="000000"/>
                </a:solidFill>
              </a:rPr>
              <a:t>value/weight ratio, </a:t>
            </a:r>
            <a:r>
              <a:rPr lang="en-US" sz="1400" b="1" dirty="0">
                <a:solidFill>
                  <a:srgbClr val="000000"/>
                </a:solidFill>
              </a:rPr>
              <a:t/>
            </a:r>
            <a:br>
              <a:rPr lang="en-US" sz="1400" b="1" dirty="0">
                <a:solidFill>
                  <a:srgbClr val="000000"/>
                </a:solidFill>
              </a:rPr>
            </a:br>
            <a:r>
              <a:rPr lang="en-US" sz="1400" b="1" dirty="0">
                <a:solidFill>
                  <a:srgbClr val="000000"/>
                </a:solidFill>
              </a:rPr>
              <a:t>most time-sensitive </a:t>
            </a:r>
            <a:r>
              <a:rPr lang="en-US" sz="1400" b="1" dirty="0" smtClean="0">
                <a:solidFill>
                  <a:srgbClr val="000000"/>
                </a:solidFill>
              </a:rPr>
              <a:t>cargo</a:t>
            </a:r>
          </a:p>
          <a:p>
            <a:pPr algn="ctr" eaLnBrk="0" hangingPunct="0">
              <a:lnSpc>
                <a:spcPct val="90000"/>
              </a:lnSpc>
              <a:spcBef>
                <a:spcPct val="50000"/>
              </a:spcBef>
            </a:pPr>
            <a:r>
              <a:rPr lang="en-US" sz="1400" b="1" dirty="0" smtClean="0">
                <a:solidFill>
                  <a:srgbClr val="000000"/>
                </a:solidFill>
              </a:rPr>
              <a:t>Generally higher emissions per ton</a:t>
            </a:r>
            <a:endParaRPr lang="en-US" sz="1400" b="1" dirty="0">
              <a:solidFill>
                <a:srgbClr val="000000"/>
              </a:solidFill>
            </a:endParaRPr>
          </a:p>
        </p:txBody>
      </p:sp>
      <p:sp>
        <p:nvSpPr>
          <p:cNvPr id="12298" name="Text Box 10"/>
          <p:cNvSpPr txBox="1">
            <a:spLocks noChangeArrowheads="1"/>
          </p:cNvSpPr>
          <p:nvPr/>
        </p:nvSpPr>
        <p:spPr bwMode="gray">
          <a:xfrm>
            <a:off x="5867400" y="4302124"/>
            <a:ext cx="2438400" cy="1708160"/>
          </a:xfrm>
          <a:prstGeom prst="rect">
            <a:avLst/>
          </a:prstGeom>
          <a:noFill/>
          <a:ln w="12700">
            <a:noFill/>
            <a:miter lim="800000"/>
            <a:headEnd type="none" w="sm" len="sm"/>
            <a:tailEnd/>
          </a:ln>
        </p:spPr>
        <p:txBody>
          <a:bodyPr wrap="square">
            <a:spAutoFit/>
          </a:bodyPr>
          <a:lstStyle/>
          <a:p>
            <a:pPr algn="ctr" eaLnBrk="0" hangingPunct="0">
              <a:spcBef>
                <a:spcPct val="50000"/>
              </a:spcBef>
            </a:pPr>
            <a:r>
              <a:rPr lang="en-US" sz="1400" b="1" dirty="0" smtClean="0">
                <a:solidFill>
                  <a:srgbClr val="000000"/>
                </a:solidFill>
              </a:rPr>
              <a:t>Slower, </a:t>
            </a:r>
            <a:r>
              <a:rPr lang="en-US" sz="1400" b="1" dirty="0">
                <a:solidFill>
                  <a:srgbClr val="000000"/>
                </a:solidFill>
              </a:rPr>
              <a:t/>
            </a:r>
            <a:br>
              <a:rPr lang="en-US" sz="1400" b="1" dirty="0">
                <a:solidFill>
                  <a:srgbClr val="000000"/>
                </a:solidFill>
              </a:rPr>
            </a:br>
            <a:r>
              <a:rPr lang="en-US" sz="1400" b="1" dirty="0">
                <a:solidFill>
                  <a:srgbClr val="000000"/>
                </a:solidFill>
              </a:rPr>
              <a:t>less </a:t>
            </a:r>
            <a:r>
              <a:rPr lang="en-US" sz="1400" b="1" dirty="0" smtClean="0">
                <a:solidFill>
                  <a:srgbClr val="000000"/>
                </a:solidFill>
              </a:rPr>
              <a:t>visible</a:t>
            </a:r>
            <a:endParaRPr lang="en-US" sz="1400" b="1" dirty="0">
              <a:solidFill>
                <a:srgbClr val="000000"/>
              </a:solidFill>
            </a:endParaRPr>
          </a:p>
          <a:p>
            <a:pPr algn="ctr" eaLnBrk="0" hangingPunct="0">
              <a:lnSpc>
                <a:spcPct val="90000"/>
              </a:lnSpc>
              <a:spcBef>
                <a:spcPct val="50000"/>
              </a:spcBef>
            </a:pPr>
            <a:r>
              <a:rPr lang="en-US" sz="1400" b="1" dirty="0">
                <a:solidFill>
                  <a:srgbClr val="000000"/>
                </a:solidFill>
              </a:rPr>
              <a:t>Highest weight, </a:t>
            </a:r>
            <a:br>
              <a:rPr lang="en-US" sz="1400" b="1" dirty="0">
                <a:solidFill>
                  <a:srgbClr val="000000"/>
                </a:solidFill>
              </a:rPr>
            </a:br>
            <a:r>
              <a:rPr lang="en-US" sz="1400" b="1" dirty="0">
                <a:solidFill>
                  <a:srgbClr val="000000"/>
                </a:solidFill>
              </a:rPr>
              <a:t>lowest </a:t>
            </a:r>
            <a:r>
              <a:rPr lang="en-US" sz="1400" b="1" dirty="0" smtClean="0">
                <a:solidFill>
                  <a:srgbClr val="000000"/>
                </a:solidFill>
              </a:rPr>
              <a:t>value/weight ratio, </a:t>
            </a:r>
            <a:r>
              <a:rPr lang="en-US" sz="1400" b="1" dirty="0">
                <a:solidFill>
                  <a:srgbClr val="000000"/>
                </a:solidFill>
              </a:rPr>
              <a:t/>
            </a:r>
            <a:br>
              <a:rPr lang="en-US" sz="1400" b="1" dirty="0">
                <a:solidFill>
                  <a:srgbClr val="000000"/>
                </a:solidFill>
              </a:rPr>
            </a:br>
            <a:r>
              <a:rPr lang="en-US" sz="1400" b="1" dirty="0">
                <a:solidFill>
                  <a:srgbClr val="000000"/>
                </a:solidFill>
              </a:rPr>
              <a:t>least time-sensitive </a:t>
            </a:r>
            <a:r>
              <a:rPr lang="en-US" sz="1400" b="1" dirty="0" smtClean="0">
                <a:solidFill>
                  <a:srgbClr val="000000"/>
                </a:solidFill>
              </a:rPr>
              <a:t>cargo</a:t>
            </a:r>
          </a:p>
          <a:p>
            <a:pPr algn="ctr" eaLnBrk="0" hangingPunct="0">
              <a:lnSpc>
                <a:spcPct val="90000"/>
              </a:lnSpc>
              <a:spcBef>
                <a:spcPct val="50000"/>
              </a:spcBef>
            </a:pPr>
            <a:r>
              <a:rPr lang="en-US" sz="1400" b="1" dirty="0" smtClean="0">
                <a:solidFill>
                  <a:srgbClr val="000000"/>
                </a:solidFill>
              </a:rPr>
              <a:t>Generally lower emissions per ton</a:t>
            </a:r>
            <a:endParaRPr lang="en-US" sz="1400" b="1" dirty="0">
              <a:solidFill>
                <a:srgbClr val="000000"/>
              </a:solidFill>
            </a:endParaRPr>
          </a:p>
        </p:txBody>
      </p:sp>
      <p:sp>
        <p:nvSpPr>
          <p:cNvPr id="12299" name="Text Box 11"/>
          <p:cNvSpPr txBox="1">
            <a:spLocks noChangeArrowheads="1"/>
          </p:cNvSpPr>
          <p:nvPr/>
        </p:nvSpPr>
        <p:spPr bwMode="gray">
          <a:xfrm>
            <a:off x="3429000" y="4343400"/>
            <a:ext cx="2057400" cy="1471172"/>
          </a:xfrm>
          <a:prstGeom prst="rect">
            <a:avLst/>
          </a:prstGeom>
          <a:noFill/>
          <a:ln w="12700">
            <a:noFill/>
            <a:miter lim="800000"/>
            <a:headEnd type="none" w="sm" len="sm"/>
            <a:tailEnd/>
          </a:ln>
        </p:spPr>
        <p:txBody>
          <a:bodyPr wrap="square">
            <a:spAutoFit/>
          </a:bodyPr>
          <a:lstStyle/>
          <a:p>
            <a:pPr algn="ctr" eaLnBrk="0" hangingPunct="0">
              <a:lnSpc>
                <a:spcPct val="90000"/>
              </a:lnSpc>
              <a:spcBef>
                <a:spcPct val="50000"/>
              </a:spcBef>
            </a:pPr>
            <a:r>
              <a:rPr lang="en-US" sz="1400" b="1" dirty="0" smtClean="0">
                <a:solidFill>
                  <a:srgbClr val="000000"/>
                </a:solidFill>
              </a:rPr>
              <a:t>Moderate speed and visibility </a:t>
            </a:r>
            <a:endParaRPr lang="en-US" sz="1400" b="1" dirty="0">
              <a:solidFill>
                <a:srgbClr val="000000"/>
              </a:solidFill>
            </a:endParaRPr>
          </a:p>
          <a:p>
            <a:pPr algn="ctr" eaLnBrk="0" hangingPunct="0">
              <a:lnSpc>
                <a:spcPct val="90000"/>
              </a:lnSpc>
              <a:spcBef>
                <a:spcPct val="50000"/>
              </a:spcBef>
            </a:pPr>
            <a:r>
              <a:rPr lang="en-US" sz="1400" b="1" dirty="0">
                <a:solidFill>
                  <a:srgbClr val="000000"/>
                </a:solidFill>
              </a:rPr>
              <a:t>Range of weight and </a:t>
            </a:r>
            <a:r>
              <a:rPr lang="en-US" sz="1400" b="1" dirty="0" smtClean="0">
                <a:solidFill>
                  <a:srgbClr val="000000"/>
                </a:solidFill>
              </a:rPr>
              <a:t>value</a:t>
            </a:r>
          </a:p>
          <a:p>
            <a:pPr algn="ctr" eaLnBrk="0" hangingPunct="0">
              <a:lnSpc>
                <a:spcPct val="90000"/>
              </a:lnSpc>
              <a:spcBef>
                <a:spcPct val="50000"/>
              </a:spcBef>
            </a:pPr>
            <a:r>
              <a:rPr lang="en-US" sz="1400" b="1" dirty="0" smtClean="0">
                <a:solidFill>
                  <a:srgbClr val="000000"/>
                </a:solidFill>
              </a:rPr>
              <a:t>Generally moderate emissions per ton</a:t>
            </a:r>
            <a:endParaRPr lang="en-US" sz="1400" b="1" dirty="0">
              <a:solidFill>
                <a:srgbClr val="000000"/>
              </a:solidFill>
            </a:endParaRPr>
          </a:p>
        </p:txBody>
      </p:sp>
      <p:sp>
        <p:nvSpPr>
          <p:cNvPr id="12300" name="AutoShape 12"/>
          <p:cNvSpPr>
            <a:spLocks/>
          </p:cNvSpPr>
          <p:nvPr/>
        </p:nvSpPr>
        <p:spPr bwMode="gray">
          <a:xfrm rot="-5400000">
            <a:off x="1754982" y="2745581"/>
            <a:ext cx="315912" cy="2574925"/>
          </a:xfrm>
          <a:prstGeom prst="leftBrace">
            <a:avLst>
              <a:gd name="adj1" fmla="val 55480"/>
              <a:gd name="adj2" fmla="val 50000"/>
            </a:avLst>
          </a:prstGeom>
          <a:noFill/>
          <a:ln w="19050">
            <a:solidFill>
              <a:schemeClr val="tx1"/>
            </a:solidFill>
            <a:round/>
            <a:headEnd type="none" w="sm" len="sm"/>
            <a:tailEnd/>
          </a:ln>
        </p:spPr>
        <p:txBody>
          <a:bodyPr wrap="none" anchor="ctr"/>
          <a:lstStyle/>
          <a:p>
            <a:pPr algn="ctr" eaLnBrk="0" hangingPunct="0"/>
            <a:endParaRPr lang="en-US" dirty="0"/>
          </a:p>
        </p:txBody>
      </p:sp>
      <p:sp>
        <p:nvSpPr>
          <p:cNvPr id="12301" name="AutoShape 13"/>
          <p:cNvSpPr>
            <a:spLocks/>
          </p:cNvSpPr>
          <p:nvPr/>
        </p:nvSpPr>
        <p:spPr bwMode="gray">
          <a:xfrm rot="-5400000">
            <a:off x="4346576" y="2746376"/>
            <a:ext cx="298450" cy="2590798"/>
          </a:xfrm>
          <a:prstGeom prst="leftBrace">
            <a:avLst>
              <a:gd name="adj1" fmla="val 65682"/>
              <a:gd name="adj2" fmla="val 50000"/>
            </a:avLst>
          </a:prstGeom>
          <a:noFill/>
          <a:ln w="19050">
            <a:solidFill>
              <a:schemeClr val="tx1"/>
            </a:solidFill>
            <a:round/>
            <a:headEnd type="none" w="sm" len="sm"/>
            <a:tailEnd/>
          </a:ln>
        </p:spPr>
        <p:txBody>
          <a:bodyPr wrap="none" anchor="ctr"/>
          <a:lstStyle/>
          <a:p>
            <a:pPr algn="ctr" eaLnBrk="0" hangingPunct="0"/>
            <a:endParaRPr lang="en-US" dirty="0"/>
          </a:p>
        </p:txBody>
      </p:sp>
      <p:sp>
        <p:nvSpPr>
          <p:cNvPr id="12302" name="AutoShape 14"/>
          <p:cNvSpPr>
            <a:spLocks/>
          </p:cNvSpPr>
          <p:nvPr/>
        </p:nvSpPr>
        <p:spPr bwMode="gray">
          <a:xfrm rot="-5400000">
            <a:off x="6949281" y="2728119"/>
            <a:ext cx="349250" cy="2665412"/>
          </a:xfrm>
          <a:prstGeom prst="leftBrace">
            <a:avLst>
              <a:gd name="adj1" fmla="val 63598"/>
              <a:gd name="adj2" fmla="val 50000"/>
            </a:avLst>
          </a:prstGeom>
          <a:noFill/>
          <a:ln w="19050">
            <a:solidFill>
              <a:schemeClr val="tx1"/>
            </a:solidFill>
            <a:round/>
            <a:headEnd type="none" w="sm" len="sm"/>
            <a:tailEnd/>
          </a:ln>
        </p:spPr>
        <p:txBody>
          <a:bodyPr wrap="none" anchor="ctr"/>
          <a:lstStyle/>
          <a:p>
            <a:pPr algn="ctr" eaLnBrk="0" hangingPunct="0"/>
            <a:endParaRPr lang="en-US" dirty="0"/>
          </a:p>
        </p:txBody>
      </p:sp>
      <p:sp>
        <p:nvSpPr>
          <p:cNvPr id="12303" name="Text Box 15"/>
          <p:cNvSpPr txBox="1">
            <a:spLocks noChangeArrowheads="1"/>
          </p:cNvSpPr>
          <p:nvPr/>
        </p:nvSpPr>
        <p:spPr bwMode="gray">
          <a:xfrm>
            <a:off x="609600" y="3354388"/>
            <a:ext cx="8097838" cy="520700"/>
          </a:xfrm>
          <a:prstGeom prst="rect">
            <a:avLst/>
          </a:prstGeom>
          <a:noFill/>
          <a:ln w="12700">
            <a:noFill/>
            <a:miter lim="800000"/>
            <a:headEnd type="none" w="sm" len="sm"/>
            <a:tailEnd/>
          </a:ln>
        </p:spPr>
        <p:txBody>
          <a:bodyPr wrap="none" anchor="ctr"/>
          <a:lstStyle/>
          <a:p>
            <a:pPr eaLnBrk="0" hangingPunct="0">
              <a:spcBef>
                <a:spcPct val="50000"/>
              </a:spcBef>
            </a:pPr>
            <a:r>
              <a:rPr lang="en-US" sz="1400" dirty="0">
                <a:solidFill>
                  <a:srgbClr val="000000"/>
                </a:solidFill>
              </a:rPr>
              <a:t>        </a:t>
            </a:r>
            <a:r>
              <a:rPr lang="en-US" sz="1400" dirty="0" smtClean="0">
                <a:solidFill>
                  <a:srgbClr val="000000"/>
                </a:solidFill>
              </a:rPr>
              <a:t>      </a:t>
            </a:r>
            <a:r>
              <a:rPr lang="en-US" sz="1400" b="1" dirty="0" smtClean="0">
                <a:solidFill>
                  <a:srgbClr val="000000"/>
                </a:solidFill>
              </a:rPr>
              <a:t>$</a:t>
            </a:r>
            <a:r>
              <a:rPr lang="en-US" sz="1400" b="1" dirty="0">
                <a:solidFill>
                  <a:srgbClr val="000000"/>
                </a:solidFill>
              </a:rPr>
              <a:t>10,000 - $1/lb.                             </a:t>
            </a:r>
            <a:r>
              <a:rPr lang="en-US" sz="1400" b="1" dirty="0" smtClean="0">
                <a:solidFill>
                  <a:srgbClr val="000000"/>
                </a:solidFill>
              </a:rPr>
              <a:t> 10</a:t>
            </a:r>
            <a:r>
              <a:rPr lang="en-US" sz="1600" b="1" dirty="0">
                <a:solidFill>
                  <a:srgbClr val="000000"/>
                </a:solidFill>
              </a:rPr>
              <a:t>¢</a:t>
            </a:r>
            <a:r>
              <a:rPr lang="en-US" sz="1400" b="1" dirty="0">
                <a:solidFill>
                  <a:srgbClr val="000000"/>
                </a:solidFill>
              </a:rPr>
              <a:t>-3¢/lb.                                 </a:t>
            </a:r>
            <a:r>
              <a:rPr lang="en-US" sz="1400" b="1" dirty="0" smtClean="0">
                <a:solidFill>
                  <a:srgbClr val="000000"/>
                </a:solidFill>
              </a:rPr>
              <a:t>  </a:t>
            </a:r>
            <a:r>
              <a:rPr lang="en-US" sz="1400" b="1" dirty="0">
                <a:solidFill>
                  <a:srgbClr val="000000"/>
                </a:solidFill>
              </a:rPr>
              <a:t>1</a:t>
            </a:r>
            <a:r>
              <a:rPr lang="en-US" sz="1600" b="1" dirty="0">
                <a:solidFill>
                  <a:srgbClr val="000000"/>
                </a:solidFill>
              </a:rPr>
              <a:t>¢</a:t>
            </a:r>
            <a:r>
              <a:rPr lang="en-US" sz="1400" b="1" dirty="0">
                <a:solidFill>
                  <a:srgbClr val="000000"/>
                </a:solidFill>
              </a:rPr>
              <a:t>-1/2¢/lb. </a:t>
            </a:r>
            <a:r>
              <a:rPr lang="en-US" sz="1400" b="1" dirty="0" smtClean="0">
                <a:solidFill>
                  <a:srgbClr val="000000"/>
                </a:solidFill>
              </a:rPr>
              <a:t>  </a:t>
            </a:r>
            <a:endParaRPr lang="en-US" sz="1400" b="1" dirty="0">
              <a:solidFill>
                <a:srgbClr val="000000"/>
              </a:solidFill>
            </a:endParaRPr>
          </a:p>
        </p:txBody>
      </p:sp>
      <p:sp>
        <p:nvSpPr>
          <p:cNvPr id="1409040" name="Text Box 16"/>
          <p:cNvSpPr txBox="1">
            <a:spLocks noChangeArrowheads="1"/>
          </p:cNvSpPr>
          <p:nvPr/>
        </p:nvSpPr>
        <p:spPr bwMode="gray">
          <a:xfrm>
            <a:off x="677863" y="1657350"/>
            <a:ext cx="7677150" cy="520700"/>
          </a:xfrm>
          <a:prstGeom prst="rect">
            <a:avLst/>
          </a:prstGeom>
          <a:noFill/>
          <a:ln w="12700">
            <a:noFill/>
            <a:miter lim="800000"/>
            <a:headEnd type="none" w="sm" len="sm"/>
            <a:tailEnd/>
          </a:ln>
          <a:effectLst/>
        </p:spPr>
        <p:txBody>
          <a:bodyPr wrap="none" anchor="ctr"/>
          <a:lstStyle/>
          <a:p>
            <a:pPr algn="ctr" eaLnBrk="0" hangingPunct="0">
              <a:spcBef>
                <a:spcPct val="50000"/>
              </a:spcBef>
              <a:defRPr/>
            </a:pPr>
            <a:r>
              <a:rPr lang="en-US" sz="1400" b="1" dirty="0">
                <a:solidFill>
                  <a:srgbClr val="000000"/>
                </a:solidFill>
                <a:latin typeface="Arial" charset="0"/>
              </a:rPr>
              <a:t>Higher . . . . . . . . . . . . . . . . . . . . . .</a:t>
            </a:r>
            <a:r>
              <a:rPr lang="en-US" sz="1400" dirty="0">
                <a:solidFill>
                  <a:schemeClr val="tx1"/>
                </a:solidFill>
                <a:effectLst>
                  <a:outerShdw blurRad="38100" dist="38100" dir="2700000" algn="tl">
                    <a:srgbClr val="C0C0C0"/>
                  </a:outerShdw>
                </a:effectLst>
                <a:latin typeface="Arial" charset="0"/>
              </a:rPr>
              <a:t> </a:t>
            </a:r>
            <a:r>
              <a:rPr lang="en-US" sz="1400" b="1" dirty="0">
                <a:solidFill>
                  <a:srgbClr val="000000"/>
                </a:solidFill>
                <a:latin typeface="Arial" charset="0"/>
              </a:rPr>
              <a:t>Service Cost Continuum. . . . . . . . . . . . . . . . . . . . . .Lower</a:t>
            </a:r>
          </a:p>
        </p:txBody>
      </p:sp>
      <p:sp>
        <p:nvSpPr>
          <p:cNvPr id="12305" name="Text Box 17"/>
          <p:cNvSpPr txBox="1">
            <a:spLocks noChangeArrowheads="1"/>
          </p:cNvSpPr>
          <p:nvPr/>
        </p:nvSpPr>
        <p:spPr bwMode="gray">
          <a:xfrm>
            <a:off x="742950" y="2530475"/>
            <a:ext cx="927100" cy="457200"/>
          </a:xfrm>
          <a:prstGeom prst="rect">
            <a:avLst/>
          </a:prstGeom>
          <a:noFill/>
          <a:ln w="12700">
            <a:noFill/>
            <a:miter lim="800000"/>
            <a:headEnd/>
            <a:tailEnd/>
          </a:ln>
        </p:spPr>
        <p:txBody>
          <a:bodyPr>
            <a:spAutoFit/>
          </a:bodyPr>
          <a:lstStyle/>
          <a:p>
            <a:pPr algn="ctr">
              <a:tabLst>
                <a:tab pos="1828800" algn="ctr"/>
                <a:tab pos="3546475" algn="ctr"/>
                <a:tab pos="5084763" algn="ctr"/>
                <a:tab pos="6456363" algn="ctr"/>
              </a:tabLst>
            </a:pPr>
            <a:r>
              <a:rPr lang="en-US" sz="2400" b="1" dirty="0">
                <a:solidFill>
                  <a:schemeClr val="tx1"/>
                </a:solidFill>
              </a:rPr>
              <a:t> Air</a:t>
            </a:r>
          </a:p>
        </p:txBody>
      </p:sp>
      <p:sp>
        <p:nvSpPr>
          <p:cNvPr id="12306" name="Text Box 18"/>
          <p:cNvSpPr txBox="1">
            <a:spLocks noChangeArrowheads="1"/>
          </p:cNvSpPr>
          <p:nvPr/>
        </p:nvSpPr>
        <p:spPr bwMode="gray">
          <a:xfrm>
            <a:off x="4005263" y="2530475"/>
            <a:ext cx="1104900" cy="457200"/>
          </a:xfrm>
          <a:prstGeom prst="rect">
            <a:avLst/>
          </a:prstGeom>
          <a:noFill/>
          <a:ln w="12700">
            <a:noFill/>
            <a:miter lim="800000"/>
            <a:headEnd/>
            <a:tailEnd/>
          </a:ln>
        </p:spPr>
        <p:txBody>
          <a:bodyPr>
            <a:spAutoFit/>
          </a:bodyPr>
          <a:lstStyle/>
          <a:p>
            <a:pPr algn="ctr">
              <a:tabLst>
                <a:tab pos="1828800" algn="ctr"/>
                <a:tab pos="3546475" algn="ctr"/>
                <a:tab pos="5084763" algn="ctr"/>
                <a:tab pos="6456363" algn="ctr"/>
              </a:tabLst>
            </a:pPr>
            <a:r>
              <a:rPr lang="en-US" sz="2400" b="1" dirty="0">
                <a:solidFill>
                  <a:schemeClr val="bg1"/>
                </a:solidFill>
              </a:rPr>
              <a:t>Rail</a:t>
            </a:r>
          </a:p>
        </p:txBody>
      </p:sp>
      <p:sp>
        <p:nvSpPr>
          <p:cNvPr id="12307" name="Text Box 19"/>
          <p:cNvSpPr txBox="1">
            <a:spLocks noChangeArrowheads="1"/>
          </p:cNvSpPr>
          <p:nvPr/>
        </p:nvSpPr>
        <p:spPr bwMode="gray">
          <a:xfrm>
            <a:off x="2279650" y="2530475"/>
            <a:ext cx="1138238" cy="457200"/>
          </a:xfrm>
          <a:prstGeom prst="rect">
            <a:avLst/>
          </a:prstGeom>
          <a:noFill/>
          <a:ln w="12700">
            <a:noFill/>
            <a:miter lim="800000"/>
            <a:headEnd/>
            <a:tailEnd/>
          </a:ln>
        </p:spPr>
        <p:txBody>
          <a:bodyPr>
            <a:spAutoFit/>
          </a:bodyPr>
          <a:lstStyle/>
          <a:p>
            <a:pPr algn="ctr">
              <a:tabLst>
                <a:tab pos="1828800" algn="ctr"/>
                <a:tab pos="3546475" algn="ctr"/>
                <a:tab pos="5084763" algn="ctr"/>
                <a:tab pos="6456363" algn="ctr"/>
              </a:tabLst>
            </a:pPr>
            <a:r>
              <a:rPr lang="en-US" sz="2400" b="1" dirty="0">
                <a:solidFill>
                  <a:schemeClr val="tx1"/>
                </a:solidFill>
              </a:rPr>
              <a:t>Truck</a:t>
            </a:r>
          </a:p>
        </p:txBody>
      </p:sp>
      <p:sp>
        <p:nvSpPr>
          <p:cNvPr id="12308" name="Text Box 20"/>
          <p:cNvSpPr txBox="1">
            <a:spLocks noChangeArrowheads="1"/>
          </p:cNvSpPr>
          <p:nvPr/>
        </p:nvSpPr>
        <p:spPr bwMode="gray">
          <a:xfrm>
            <a:off x="5568950" y="2530475"/>
            <a:ext cx="1290638" cy="457200"/>
          </a:xfrm>
          <a:prstGeom prst="rect">
            <a:avLst/>
          </a:prstGeom>
          <a:noFill/>
          <a:ln w="12700">
            <a:noFill/>
            <a:miter lim="800000"/>
            <a:headEnd/>
            <a:tailEnd/>
          </a:ln>
        </p:spPr>
        <p:txBody>
          <a:bodyPr>
            <a:spAutoFit/>
          </a:bodyPr>
          <a:lstStyle/>
          <a:p>
            <a:pPr algn="ctr">
              <a:tabLst>
                <a:tab pos="1828800" algn="ctr"/>
                <a:tab pos="3546475" algn="ctr"/>
                <a:tab pos="5084763" algn="ctr"/>
                <a:tab pos="6456363" algn="ctr"/>
              </a:tabLst>
            </a:pPr>
            <a:r>
              <a:rPr lang="en-US" sz="2400" b="1" dirty="0">
                <a:solidFill>
                  <a:schemeClr val="tx1"/>
                </a:solidFill>
              </a:rPr>
              <a:t>Water</a:t>
            </a:r>
          </a:p>
        </p:txBody>
      </p:sp>
      <p:sp>
        <p:nvSpPr>
          <p:cNvPr id="12309" name="Text Box 21"/>
          <p:cNvSpPr txBox="1">
            <a:spLocks noChangeArrowheads="1"/>
          </p:cNvSpPr>
          <p:nvPr/>
        </p:nvSpPr>
        <p:spPr bwMode="gray">
          <a:xfrm>
            <a:off x="7124700" y="2530475"/>
            <a:ext cx="1506538" cy="457200"/>
          </a:xfrm>
          <a:prstGeom prst="rect">
            <a:avLst/>
          </a:prstGeom>
          <a:noFill/>
          <a:ln w="12700">
            <a:noFill/>
            <a:miter lim="800000"/>
            <a:headEnd/>
            <a:tailEnd/>
          </a:ln>
        </p:spPr>
        <p:txBody>
          <a:bodyPr>
            <a:spAutoFit/>
          </a:bodyPr>
          <a:lstStyle/>
          <a:p>
            <a:pPr algn="ctr">
              <a:tabLst>
                <a:tab pos="1828800" algn="ctr"/>
                <a:tab pos="3546475" algn="ctr"/>
                <a:tab pos="5084763" algn="ctr"/>
                <a:tab pos="6456363" algn="ctr"/>
              </a:tabLst>
            </a:pPr>
            <a:r>
              <a:rPr lang="en-US" sz="2400" b="1" dirty="0">
                <a:solidFill>
                  <a:schemeClr val="bg1"/>
                </a:solidFill>
              </a:rPr>
              <a:t>Pipeline</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rea2"/>
          <p:cNvPicPr>
            <a:picLocks noChangeAspect="1" noChangeArrowheads="1"/>
          </p:cNvPicPr>
          <p:nvPr/>
        </p:nvPicPr>
        <p:blipFill>
          <a:blip r:embed="rId3" cstate="email"/>
          <a:srcRect/>
          <a:stretch>
            <a:fillRect/>
          </a:stretch>
        </p:blipFill>
        <p:spPr bwMode="auto">
          <a:xfrm>
            <a:off x="0" y="1700213"/>
            <a:ext cx="9144000" cy="5157787"/>
          </a:xfrm>
          <a:prstGeom prst="rect">
            <a:avLst/>
          </a:prstGeom>
          <a:noFill/>
          <a:ln w="9525">
            <a:noFill/>
            <a:miter lim="800000"/>
            <a:headEnd/>
            <a:tailEnd/>
          </a:ln>
        </p:spPr>
      </p:pic>
      <p:sp>
        <p:nvSpPr>
          <p:cNvPr id="32771" name="Text Box 3"/>
          <p:cNvSpPr txBox="1">
            <a:spLocks noChangeArrowheads="1"/>
          </p:cNvSpPr>
          <p:nvPr/>
        </p:nvSpPr>
        <p:spPr bwMode="auto">
          <a:xfrm>
            <a:off x="304800" y="228600"/>
            <a:ext cx="8534400" cy="584775"/>
          </a:xfrm>
          <a:prstGeom prst="rect">
            <a:avLst/>
          </a:prstGeom>
          <a:noFill/>
          <a:ln w="9525">
            <a:noFill/>
            <a:miter lim="800000"/>
            <a:headEnd/>
            <a:tailEnd/>
          </a:ln>
        </p:spPr>
        <p:txBody>
          <a:bodyPr wrap="square" anchor="ctr">
            <a:spAutoFit/>
          </a:bodyPr>
          <a:lstStyle/>
          <a:p>
            <a:pPr algn="ctr" eaLnBrk="0" hangingPunct="0"/>
            <a:r>
              <a:rPr lang="en-US" sz="3200" b="1" dirty="0">
                <a:solidFill>
                  <a:srgbClr val="000000"/>
                </a:solidFill>
                <a:latin typeface="Calibri" pitchFamily="34" charset="0"/>
              </a:rPr>
              <a:t>CREATE – Englewood Flyover Final Design</a:t>
            </a: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0638"/>
            <a:ext cx="8458200" cy="5110162"/>
          </a:xfrm>
        </p:spPr>
        <p:txBody>
          <a:bodyPr anchor="ctr"/>
          <a:lstStyle/>
          <a:p>
            <a:pPr marL="0" indent="0" algn="ctr">
              <a:spcAft>
                <a:spcPts val="0"/>
              </a:spcAft>
              <a:buNone/>
            </a:pPr>
            <a:r>
              <a:rPr lang="en-US" sz="4800" b="1" dirty="0" smtClean="0">
                <a:solidFill>
                  <a:srgbClr val="000000"/>
                </a:solidFill>
                <a:latin typeface="Calibri" pitchFamily="34" charset="0"/>
              </a:rPr>
              <a:t>Thank You</a:t>
            </a:r>
          </a:p>
          <a:p>
            <a:pPr marL="0" indent="0" algn="ctr">
              <a:spcAft>
                <a:spcPts val="0"/>
              </a:spcAft>
              <a:buNone/>
            </a:pPr>
            <a:endParaRPr lang="en-US" sz="3200" b="1" dirty="0" smtClean="0">
              <a:solidFill>
                <a:srgbClr val="000000"/>
              </a:solidFill>
              <a:latin typeface="Calibri" pitchFamily="34" charset="0"/>
            </a:endParaRPr>
          </a:p>
          <a:p>
            <a:pPr marL="0" indent="0" algn="ctr">
              <a:spcAft>
                <a:spcPts val="0"/>
              </a:spcAft>
              <a:buNone/>
            </a:pPr>
            <a:endParaRPr lang="en-US" sz="3200" b="1" dirty="0" smtClean="0">
              <a:solidFill>
                <a:srgbClr val="000000"/>
              </a:solidFill>
              <a:latin typeface="Calibri" pitchFamily="34" charset="0"/>
            </a:endParaRPr>
          </a:p>
          <a:p>
            <a:pPr marL="0" indent="0" algn="ctr">
              <a:spcAft>
                <a:spcPts val="0"/>
              </a:spcAft>
              <a:buNone/>
            </a:pPr>
            <a:r>
              <a:rPr lang="en-US" sz="3200" b="1" dirty="0" smtClean="0">
                <a:solidFill>
                  <a:srgbClr val="000000"/>
                </a:solidFill>
                <a:latin typeface="Calibri" pitchFamily="34" charset="0"/>
              </a:rPr>
              <a:t>Chip Millard</a:t>
            </a:r>
          </a:p>
          <a:p>
            <a:pPr marL="0" indent="0" algn="ctr">
              <a:spcAft>
                <a:spcPts val="0"/>
              </a:spcAft>
              <a:buNone/>
            </a:pPr>
            <a:r>
              <a:rPr lang="en-US" sz="2800" dirty="0" smtClean="0">
                <a:solidFill>
                  <a:srgbClr val="000000"/>
                </a:solidFill>
                <a:latin typeface="Calibri" pitchFamily="34" charset="0"/>
              </a:rPr>
              <a:t>FHWA Office of Freight Management and Operations</a:t>
            </a:r>
          </a:p>
          <a:p>
            <a:pPr marL="0" indent="0" algn="ctr">
              <a:spcAft>
                <a:spcPts val="0"/>
              </a:spcAft>
              <a:buNone/>
            </a:pPr>
            <a:r>
              <a:rPr lang="en-US" sz="2800" dirty="0" smtClean="0">
                <a:solidFill>
                  <a:srgbClr val="0066CC"/>
                </a:solidFill>
                <a:latin typeface="Calibri" pitchFamily="34" charset="0"/>
              </a:rPr>
              <a:t>chip.millard@dot.gov</a:t>
            </a:r>
          </a:p>
          <a:p>
            <a:pPr marL="0" indent="0" algn="ctr">
              <a:spcAft>
                <a:spcPts val="0"/>
              </a:spcAft>
              <a:buNone/>
            </a:pPr>
            <a:endParaRPr lang="en-US" sz="2800" dirty="0" smtClean="0">
              <a:latin typeface="Calibri" pitchFamily="34" charset="0"/>
            </a:endParaRPr>
          </a:p>
          <a:p>
            <a:pPr marL="0" indent="0" algn="ctr">
              <a:spcAft>
                <a:spcPts val="0"/>
              </a:spcAft>
              <a:buNone/>
            </a:pPr>
            <a:r>
              <a:rPr lang="en-US" sz="2800" b="1" dirty="0" smtClean="0">
                <a:solidFill>
                  <a:srgbClr val="000000"/>
                </a:solidFill>
                <a:latin typeface="Calibri" pitchFamily="34" charset="0"/>
              </a:rPr>
              <a:t>FHWA Freight Office website:</a:t>
            </a:r>
          </a:p>
          <a:p>
            <a:pPr marL="0" indent="0" algn="ctr">
              <a:spcAft>
                <a:spcPts val="0"/>
              </a:spcAft>
              <a:buNone/>
            </a:pPr>
            <a:r>
              <a:rPr lang="en-US" sz="2800" dirty="0" smtClean="0">
                <a:solidFill>
                  <a:srgbClr val="0066CC"/>
                </a:solidFill>
                <a:latin typeface="Calibri" pitchFamily="34" charset="0"/>
              </a:rPr>
              <a:t>http://www.ops.fhwa.dot.gov/freight/</a:t>
            </a:r>
          </a:p>
          <a:p>
            <a:pPr marL="0" indent="0" algn="ctr">
              <a:spcAft>
                <a:spcPts val="0"/>
              </a:spcAft>
              <a:buNone/>
            </a:pPr>
            <a:endParaRPr lang="en-US" sz="2800" dirty="0" smtClean="0">
              <a:solidFill>
                <a:srgbClr val="0066CC"/>
              </a:solidFill>
              <a:latin typeface="Calibri" pitchFamily="34" charset="0"/>
            </a:endParaRPr>
          </a:p>
          <a:p>
            <a:pPr marL="0" indent="0" algn="ctr">
              <a:spcAft>
                <a:spcPts val="0"/>
              </a:spcAft>
              <a:buNone/>
            </a:pPr>
            <a:endParaRPr lang="en-US" sz="2800" dirty="0">
              <a:solidFill>
                <a:srgbClr val="0066CC"/>
              </a:solidFill>
              <a:latin typeface="Calibri" pitchFamily="34" charset="0"/>
            </a:endParaRP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0"/>
            <a:ext cx="8534400" cy="990600"/>
          </a:xfrm>
        </p:spPr>
        <p:txBody>
          <a:bodyPr anchor="ctr"/>
          <a:lstStyle/>
          <a:p>
            <a:pPr algn="ctr"/>
            <a:r>
              <a:rPr lang="en-US" sz="3600" dirty="0" smtClean="0">
                <a:solidFill>
                  <a:srgbClr val="000000"/>
                </a:solidFill>
                <a:latin typeface="Calibri" pitchFamily="34" charset="0"/>
              </a:rPr>
              <a:t>Livability &amp; Transportation Basics</a:t>
            </a:r>
          </a:p>
        </p:txBody>
      </p:sp>
      <p:sp>
        <p:nvSpPr>
          <p:cNvPr id="17411" name="Rectangle 6"/>
          <p:cNvSpPr>
            <a:spLocks noChangeArrowheads="1"/>
          </p:cNvSpPr>
          <p:nvPr/>
        </p:nvSpPr>
        <p:spPr bwMode="auto">
          <a:xfrm>
            <a:off x="381000" y="2057400"/>
            <a:ext cx="4572000" cy="646113"/>
          </a:xfrm>
          <a:prstGeom prst="rect">
            <a:avLst/>
          </a:prstGeom>
          <a:noFill/>
          <a:ln w="9525">
            <a:noFill/>
            <a:miter lim="800000"/>
            <a:headEnd/>
            <a:tailEnd/>
          </a:ln>
        </p:spPr>
        <p:txBody>
          <a:bodyPr>
            <a:spAutoFit/>
          </a:bodyPr>
          <a:lstStyle/>
          <a:p>
            <a:pPr algn="ctr" eaLnBrk="0" hangingPunct="0"/>
            <a:endParaRPr lang="en-US" b="1" dirty="0">
              <a:latin typeface="Verdana" pitchFamily="34" charset="0"/>
            </a:endParaRPr>
          </a:p>
          <a:p>
            <a:pPr algn="ctr" eaLnBrk="0" hangingPunct="0"/>
            <a:endParaRPr lang="en-US" dirty="0">
              <a:latin typeface="Verdana" pitchFamily="34" charset="0"/>
            </a:endParaRPr>
          </a:p>
        </p:txBody>
      </p:sp>
      <p:sp>
        <p:nvSpPr>
          <p:cNvPr id="6" name="Rectangle 5"/>
          <p:cNvSpPr/>
          <p:nvPr/>
        </p:nvSpPr>
        <p:spPr>
          <a:xfrm>
            <a:off x="457200" y="1143000"/>
            <a:ext cx="7467600" cy="3970318"/>
          </a:xfrm>
          <a:prstGeom prst="rect">
            <a:avLst/>
          </a:prstGeom>
        </p:spPr>
        <p:txBody>
          <a:bodyPr wrap="square">
            <a:spAutoFit/>
          </a:bodyPr>
          <a:lstStyle/>
          <a:p>
            <a:pPr eaLnBrk="0" fontAlgn="auto" hangingPunct="0">
              <a:spcBef>
                <a:spcPts val="0"/>
              </a:spcBef>
              <a:spcAft>
                <a:spcPts val="0"/>
              </a:spcAft>
              <a:defRPr/>
            </a:pPr>
            <a:r>
              <a:rPr lang="en-US" sz="2800" b="1" dirty="0">
                <a:solidFill>
                  <a:srgbClr val="000000"/>
                </a:solidFill>
                <a:latin typeface="Calibri" pitchFamily="34" charset="0"/>
              </a:rPr>
              <a:t>Livability is about tying the quality and</a:t>
            </a:r>
          </a:p>
          <a:p>
            <a:pPr eaLnBrk="0" fontAlgn="auto" hangingPunct="0">
              <a:spcBef>
                <a:spcPts val="0"/>
              </a:spcBef>
              <a:spcAft>
                <a:spcPts val="0"/>
              </a:spcAft>
              <a:defRPr/>
            </a:pPr>
            <a:r>
              <a:rPr lang="en-US" sz="2800" b="1" dirty="0">
                <a:solidFill>
                  <a:srgbClr val="000000"/>
                </a:solidFill>
                <a:latin typeface="Calibri" pitchFamily="34" charset="0"/>
              </a:rPr>
              <a:t>location of transportation facilities to </a:t>
            </a:r>
          </a:p>
          <a:p>
            <a:pPr eaLnBrk="0" fontAlgn="auto" hangingPunct="0">
              <a:spcBef>
                <a:spcPts val="0"/>
              </a:spcBef>
              <a:spcAft>
                <a:spcPts val="0"/>
              </a:spcAft>
              <a:defRPr/>
            </a:pPr>
            <a:r>
              <a:rPr lang="en-US" sz="2800" b="1" dirty="0">
                <a:solidFill>
                  <a:srgbClr val="000000"/>
                </a:solidFill>
                <a:latin typeface="Calibri" pitchFamily="34" charset="0"/>
              </a:rPr>
              <a:t>broader opportunities such as access </a:t>
            </a:r>
          </a:p>
          <a:p>
            <a:pPr eaLnBrk="0" fontAlgn="auto" hangingPunct="0">
              <a:spcBef>
                <a:spcPts val="0"/>
              </a:spcBef>
              <a:spcAft>
                <a:spcPts val="0"/>
              </a:spcAft>
              <a:defRPr/>
            </a:pPr>
            <a:r>
              <a:rPr lang="en-US" sz="2800" b="1" dirty="0">
                <a:solidFill>
                  <a:srgbClr val="000000"/>
                </a:solidFill>
                <a:latin typeface="Calibri" pitchFamily="34" charset="0"/>
              </a:rPr>
              <a:t>to good jobs, affordable housing, </a:t>
            </a:r>
          </a:p>
          <a:p>
            <a:pPr eaLnBrk="0" fontAlgn="auto" hangingPunct="0">
              <a:spcBef>
                <a:spcPts val="0"/>
              </a:spcBef>
              <a:spcAft>
                <a:spcPts val="0"/>
              </a:spcAft>
              <a:defRPr/>
            </a:pPr>
            <a:r>
              <a:rPr lang="en-US" sz="2800" b="1" dirty="0">
                <a:solidFill>
                  <a:srgbClr val="000000"/>
                </a:solidFill>
                <a:latin typeface="Calibri" pitchFamily="34" charset="0"/>
              </a:rPr>
              <a:t>quality schools, and safe streets.</a:t>
            </a:r>
          </a:p>
          <a:p>
            <a:pPr algn="ctr" eaLnBrk="0" fontAlgn="auto" hangingPunct="0">
              <a:spcBef>
                <a:spcPts val="0"/>
              </a:spcBef>
              <a:spcAft>
                <a:spcPts val="0"/>
              </a:spcAft>
              <a:defRPr/>
            </a:pPr>
            <a:endParaRPr lang="en-US" sz="2800" dirty="0">
              <a:solidFill>
                <a:schemeClr val="accent3">
                  <a:lumMod val="75000"/>
                </a:schemeClr>
              </a:solidFill>
              <a:latin typeface="+mn-lt"/>
            </a:endParaRPr>
          </a:p>
          <a:p>
            <a:pPr algn="ctr" eaLnBrk="0" fontAlgn="auto" hangingPunct="0">
              <a:spcBef>
                <a:spcPts val="0"/>
              </a:spcBef>
              <a:spcAft>
                <a:spcPts val="0"/>
              </a:spcAft>
              <a:defRPr/>
            </a:pPr>
            <a:endParaRPr lang="en-US" sz="2800" dirty="0">
              <a:solidFill>
                <a:schemeClr val="accent3">
                  <a:lumMod val="75000"/>
                </a:schemeClr>
              </a:solidFill>
              <a:latin typeface="+mn-lt"/>
            </a:endParaRPr>
          </a:p>
          <a:p>
            <a:pPr algn="ctr" eaLnBrk="0" fontAlgn="auto" hangingPunct="0">
              <a:spcBef>
                <a:spcPts val="0"/>
              </a:spcBef>
              <a:spcAft>
                <a:spcPts val="0"/>
              </a:spcAft>
              <a:defRPr/>
            </a:pPr>
            <a:endParaRPr lang="en-US" sz="2800" dirty="0">
              <a:solidFill>
                <a:schemeClr val="accent3">
                  <a:lumMod val="75000"/>
                </a:schemeClr>
              </a:solidFill>
              <a:latin typeface="+mn-lt"/>
            </a:endParaRPr>
          </a:p>
          <a:p>
            <a:pPr algn="ctr" eaLnBrk="0" fontAlgn="auto" hangingPunct="0">
              <a:spcBef>
                <a:spcPts val="0"/>
              </a:spcBef>
              <a:spcAft>
                <a:spcPts val="0"/>
              </a:spcAft>
              <a:defRPr/>
            </a:pPr>
            <a:endParaRPr lang="en-US" sz="2800" dirty="0">
              <a:solidFill>
                <a:schemeClr val="accent3">
                  <a:lumMod val="75000"/>
                </a:schemeClr>
              </a:solidFill>
              <a:latin typeface="+mn-lt"/>
            </a:endParaRPr>
          </a:p>
        </p:txBody>
      </p:sp>
      <p:pic>
        <p:nvPicPr>
          <p:cNvPr id="17413" name="Picture 2" descr="At MN Listening Tour forum"/>
          <p:cNvPicPr>
            <a:picLocks noChangeAspect="1" noChangeArrowheads="1"/>
          </p:cNvPicPr>
          <p:nvPr/>
        </p:nvPicPr>
        <p:blipFill>
          <a:blip r:embed="rId3" cstate="email"/>
          <a:srcRect/>
          <a:stretch>
            <a:fillRect/>
          </a:stretch>
        </p:blipFill>
        <p:spPr bwMode="auto">
          <a:xfrm>
            <a:off x="6248400" y="2895600"/>
            <a:ext cx="2514600" cy="2703513"/>
          </a:xfrm>
          <a:prstGeom prst="rect">
            <a:avLst/>
          </a:prstGeom>
          <a:noFill/>
          <a:ln w="9525">
            <a:solidFill>
              <a:schemeClr val="tx1"/>
            </a:solidFill>
            <a:miter lim="800000"/>
            <a:headEnd/>
            <a:tailEnd/>
          </a:ln>
        </p:spPr>
      </p:pic>
      <p:sp>
        <p:nvSpPr>
          <p:cNvPr id="17414" name="Rectangle 10"/>
          <p:cNvSpPr>
            <a:spLocks noChangeArrowheads="1"/>
          </p:cNvSpPr>
          <p:nvPr/>
        </p:nvSpPr>
        <p:spPr bwMode="auto">
          <a:xfrm>
            <a:off x="457200" y="3657600"/>
            <a:ext cx="5486400" cy="1230313"/>
          </a:xfrm>
          <a:prstGeom prst="rect">
            <a:avLst/>
          </a:prstGeom>
          <a:noFill/>
          <a:ln w="9525">
            <a:noFill/>
            <a:miter lim="800000"/>
            <a:headEnd/>
            <a:tailEnd/>
          </a:ln>
        </p:spPr>
        <p:txBody>
          <a:bodyPr>
            <a:spAutoFit/>
          </a:bodyPr>
          <a:lstStyle/>
          <a:p>
            <a:pPr eaLnBrk="0" hangingPunct="0"/>
            <a:r>
              <a:rPr lang="en-US" sz="2000" dirty="0">
                <a:solidFill>
                  <a:srgbClr val="000000"/>
                </a:solidFill>
                <a:latin typeface="Calibri" pitchFamily="34" charset="0"/>
              </a:rPr>
              <a:t>Livability is, “investing in a way that recognizes the unique character of each community.”</a:t>
            </a:r>
            <a:r>
              <a:rPr lang="en-US" dirty="0">
                <a:latin typeface="Verdana" pitchFamily="34" charset="0"/>
              </a:rPr>
              <a:t>  </a:t>
            </a:r>
          </a:p>
          <a:p>
            <a:pPr algn="r" eaLnBrk="0" hangingPunct="0"/>
            <a:r>
              <a:rPr lang="en-US" sz="1400" dirty="0">
                <a:latin typeface="Calibri" pitchFamily="34" charset="0"/>
              </a:rPr>
              <a:t>                                    </a:t>
            </a:r>
          </a:p>
          <a:p>
            <a:pPr algn="r" eaLnBrk="0" hangingPunct="0"/>
            <a:r>
              <a:rPr lang="en-US" sz="1400" dirty="0">
                <a:solidFill>
                  <a:srgbClr val="000000"/>
                </a:solidFill>
                <a:latin typeface="Calibri" pitchFamily="34" charset="0"/>
              </a:rPr>
              <a:t>U.S. DOT Secretary Ray LaHood</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990600"/>
          </a:xfrm>
        </p:spPr>
        <p:txBody>
          <a:bodyPr anchor="ctr">
            <a:noAutofit/>
          </a:bodyPr>
          <a:lstStyle/>
          <a:p>
            <a:pPr marL="0" indent="0" algn="ctr"/>
            <a:r>
              <a:rPr lang="en-US" sz="3600" dirty="0" smtClean="0">
                <a:solidFill>
                  <a:srgbClr val="000000"/>
                </a:solidFill>
                <a:latin typeface="Calibri" pitchFamily="34" charset="0"/>
              </a:rPr>
              <a:t>Sustainable Communities Partnership’s Livability Principles </a:t>
            </a:r>
            <a:endParaRPr lang="en-US" sz="3600" dirty="0">
              <a:solidFill>
                <a:srgbClr val="000000"/>
              </a:solidFill>
              <a:latin typeface="Calibri" pitchFamily="34" charset="0"/>
            </a:endParaRPr>
          </a:p>
        </p:txBody>
      </p:sp>
      <p:graphicFrame>
        <p:nvGraphicFramePr>
          <p:cNvPr id="9" name="Diagram 8"/>
          <p:cNvGraphicFramePr/>
          <p:nvPr/>
        </p:nvGraphicFramePr>
        <p:xfrm>
          <a:off x="0" y="1447800"/>
          <a:ext cx="9144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0"/>
            <a:ext cx="8534400" cy="990600"/>
          </a:xfrm>
        </p:spPr>
        <p:txBody>
          <a:bodyPr anchor="ctr"/>
          <a:lstStyle/>
          <a:p>
            <a:pPr algn="ctr"/>
            <a:r>
              <a:rPr lang="en-US" sz="3600" dirty="0" smtClean="0">
                <a:solidFill>
                  <a:srgbClr val="000000"/>
                </a:solidFill>
                <a:latin typeface="Calibri" pitchFamily="34" charset="0"/>
              </a:rPr>
              <a:t>HUD-DOT-EPA Livability Core Principles</a:t>
            </a:r>
          </a:p>
        </p:txBody>
      </p:sp>
      <p:sp>
        <p:nvSpPr>
          <p:cNvPr id="26627" name="Content Placeholder 2"/>
          <p:cNvSpPr>
            <a:spLocks noGrp="1"/>
          </p:cNvSpPr>
          <p:nvPr>
            <p:ph idx="1"/>
          </p:nvPr>
        </p:nvSpPr>
        <p:spPr>
          <a:xfrm>
            <a:off x="457200" y="1371600"/>
            <a:ext cx="8153400" cy="4724400"/>
          </a:xfrm>
        </p:spPr>
        <p:txBody>
          <a:bodyPr/>
          <a:lstStyle/>
          <a:p>
            <a:pPr marL="347472" indent="-347472">
              <a:spcBef>
                <a:spcPts val="600"/>
              </a:spcBef>
              <a:spcAft>
                <a:spcPts val="0"/>
              </a:spcAft>
              <a:buFontTx/>
              <a:buChar char="•"/>
            </a:pPr>
            <a:r>
              <a:rPr lang="en-US" sz="2800" b="1" dirty="0" smtClean="0">
                <a:solidFill>
                  <a:srgbClr val="000000"/>
                </a:solidFill>
                <a:latin typeface="Calibri" pitchFamily="34" charset="0"/>
              </a:rPr>
              <a:t>Enhance Economic Competitiveness</a:t>
            </a:r>
          </a:p>
          <a:p>
            <a:pPr marL="347472" indent="-347472">
              <a:spcBef>
                <a:spcPts val="600"/>
              </a:spcBef>
              <a:spcAft>
                <a:spcPts val="0"/>
              </a:spcAft>
              <a:buFontTx/>
              <a:buChar char="•"/>
            </a:pPr>
            <a:r>
              <a:rPr lang="en-US" sz="2800" b="1" dirty="0" smtClean="0">
                <a:solidFill>
                  <a:srgbClr val="000000"/>
                </a:solidFill>
                <a:latin typeface="Calibri" pitchFamily="34" charset="0"/>
              </a:rPr>
              <a:t>Value Communities and Neighborhoods</a:t>
            </a:r>
          </a:p>
          <a:p>
            <a:pPr marL="347472" indent="-347472">
              <a:spcBef>
                <a:spcPts val="600"/>
              </a:spcBef>
              <a:spcAft>
                <a:spcPts val="0"/>
              </a:spcAft>
              <a:buFontTx/>
              <a:buChar char="•"/>
            </a:pPr>
            <a:r>
              <a:rPr lang="en-US" sz="2800" b="1" dirty="0" smtClean="0">
                <a:solidFill>
                  <a:srgbClr val="000000"/>
                </a:solidFill>
                <a:latin typeface="Calibri" pitchFamily="34" charset="0"/>
              </a:rPr>
              <a:t>Support Existing Communities</a:t>
            </a:r>
          </a:p>
          <a:p>
            <a:pPr marL="347472" indent="-347472">
              <a:spcBef>
                <a:spcPts val="600"/>
              </a:spcBef>
              <a:spcAft>
                <a:spcPts val="0"/>
              </a:spcAft>
              <a:buFontTx/>
              <a:buChar char="•"/>
            </a:pPr>
            <a:r>
              <a:rPr lang="en-US" sz="2800" b="1" dirty="0" smtClean="0">
                <a:solidFill>
                  <a:srgbClr val="000000"/>
                </a:solidFill>
                <a:latin typeface="Calibri" pitchFamily="34" charset="0"/>
              </a:rPr>
              <a:t>Coordinate Policies and Leverage Investment</a:t>
            </a:r>
          </a:p>
          <a:p>
            <a:pPr marL="347472" indent="-347472">
              <a:spcBef>
                <a:spcPts val="600"/>
              </a:spcBef>
              <a:spcAft>
                <a:spcPts val="0"/>
              </a:spcAft>
              <a:buFontTx/>
              <a:buChar char="•"/>
            </a:pPr>
            <a:r>
              <a:rPr lang="en-US" sz="2800" b="1" dirty="0" smtClean="0">
                <a:solidFill>
                  <a:srgbClr val="000000"/>
                </a:solidFill>
                <a:latin typeface="Calibri" pitchFamily="34" charset="0"/>
              </a:rPr>
              <a:t>Provide More Transportation Choices</a:t>
            </a:r>
          </a:p>
          <a:p>
            <a:pPr marL="347472" indent="-347472">
              <a:spcBef>
                <a:spcPts val="600"/>
              </a:spcBef>
              <a:spcAft>
                <a:spcPts val="0"/>
              </a:spcAft>
              <a:buFontTx/>
              <a:buChar char="•"/>
            </a:pPr>
            <a:r>
              <a:rPr lang="en-US" sz="2800" dirty="0" smtClean="0">
                <a:solidFill>
                  <a:srgbClr val="000000"/>
                </a:solidFill>
                <a:latin typeface="Calibri" pitchFamily="34" charset="0"/>
              </a:rPr>
              <a:t>Promote Equitable, Affordable Housing</a:t>
            </a:r>
          </a:p>
          <a:p>
            <a:pPr marL="347472" indent="-347472">
              <a:spcBef>
                <a:spcPts val="600"/>
              </a:spcBef>
              <a:spcAft>
                <a:spcPts val="0"/>
              </a:spcAft>
              <a:buNone/>
            </a:pPr>
            <a:endParaRPr lang="en-US" sz="2800" b="1" dirty="0" smtClean="0">
              <a:solidFill>
                <a:srgbClr val="000000"/>
              </a:solidFill>
              <a:latin typeface="Calibri" pitchFamily="34" charset="0"/>
            </a:endParaRPr>
          </a:p>
          <a:p>
            <a:pPr marL="0" indent="0">
              <a:spcBef>
                <a:spcPts val="0"/>
              </a:spcBef>
              <a:spcAft>
                <a:spcPts val="0"/>
              </a:spcAft>
              <a:buNone/>
            </a:pPr>
            <a:r>
              <a:rPr lang="en-US" sz="2800" b="1" dirty="0" smtClean="0">
                <a:solidFill>
                  <a:srgbClr val="000000"/>
                </a:solidFill>
                <a:latin typeface="Calibri" pitchFamily="34" charset="0"/>
              </a:rPr>
              <a:t>Freight directly supports or is consistent with most of the Livability core principles</a:t>
            </a:r>
            <a:endParaRPr lang="en-US" sz="3200" b="1" dirty="0" smtClean="0">
              <a:solidFill>
                <a:schemeClr val="tx2"/>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p>
            <a:pPr algn="ctr"/>
            <a:r>
              <a:rPr lang="en-US" sz="3600" dirty="0" smtClean="0">
                <a:solidFill>
                  <a:srgbClr val="000000"/>
                </a:solidFill>
                <a:latin typeface="Calibri" pitchFamily="34" charset="0"/>
              </a:rPr>
              <a:t>Enhance Economic Competitiveness</a:t>
            </a:r>
            <a:endParaRPr lang="en-US" sz="3600" dirty="0">
              <a:solidFill>
                <a:srgbClr val="000000"/>
              </a:solidFill>
              <a:latin typeface="Calibri" pitchFamily="34" charset="0"/>
            </a:endParaRPr>
          </a:p>
        </p:txBody>
      </p:sp>
      <p:sp>
        <p:nvSpPr>
          <p:cNvPr id="3" name="Content Placeholder 2"/>
          <p:cNvSpPr>
            <a:spLocks noGrp="1"/>
          </p:cNvSpPr>
          <p:nvPr>
            <p:ph idx="1"/>
          </p:nvPr>
        </p:nvSpPr>
        <p:spPr>
          <a:xfrm>
            <a:off x="609600" y="1371600"/>
            <a:ext cx="7924800" cy="4525962"/>
          </a:xfrm>
        </p:spPr>
        <p:txBody>
          <a:bodyPr/>
          <a:lstStyle/>
          <a:p>
            <a:pPr marL="0" indent="0">
              <a:spcAft>
                <a:spcPts val="0"/>
              </a:spcAft>
              <a:buNone/>
            </a:pPr>
            <a:r>
              <a:rPr lang="en-US" sz="3200" dirty="0" smtClean="0">
                <a:solidFill>
                  <a:srgbClr val="000000"/>
                </a:solidFill>
                <a:latin typeface="Calibri" pitchFamily="34" charset="0"/>
              </a:rPr>
              <a:t>HUD-DOT-EPA Partnership Definition:</a:t>
            </a:r>
          </a:p>
          <a:p>
            <a:pPr marL="0" indent="0">
              <a:spcAft>
                <a:spcPts val="0"/>
              </a:spcAft>
              <a:buNone/>
            </a:pPr>
            <a:endParaRPr lang="en-US" sz="3200" dirty="0" smtClean="0">
              <a:solidFill>
                <a:srgbClr val="000000"/>
              </a:solidFill>
              <a:latin typeface="Calibri" pitchFamily="34" charset="0"/>
            </a:endParaRPr>
          </a:p>
          <a:p>
            <a:pPr marL="0" indent="0">
              <a:spcAft>
                <a:spcPts val="0"/>
              </a:spcAft>
              <a:buNone/>
            </a:pPr>
            <a:r>
              <a:rPr lang="en-US" sz="3200" dirty="0" smtClean="0">
                <a:solidFill>
                  <a:srgbClr val="000000"/>
                </a:solidFill>
                <a:latin typeface="Calibri" pitchFamily="34" charset="0"/>
              </a:rPr>
              <a:t>Improve economic competitiveness through reliable and timely access to employment centers, educational opportunities, services and other basic needs by workers as well as expanded business access to markets.</a:t>
            </a:r>
          </a:p>
          <a:p>
            <a:endParaRPr lang="en-US" dirty="0"/>
          </a:p>
        </p:txBody>
      </p:sp>
      <p:sp>
        <p:nvSpPr>
          <p:cNvPr id="4" name="Slide Number Placeholder 3"/>
          <p:cNvSpPr>
            <a:spLocks noGrp="1"/>
          </p:cNvSpPr>
          <p:nvPr>
            <p:ph type="sldNum" sz="quarter" idx="10"/>
          </p:nvPr>
        </p:nvSpPr>
        <p:spPr/>
        <p:txBody>
          <a:bodyPr/>
          <a:lstStyle/>
          <a:p>
            <a:pPr>
              <a:defRPr/>
            </a:pPr>
            <a:fld id="{F2107B7C-4A0D-496C-82AA-FE0572C7A9FA}" type="slidenum">
              <a:rPr lang="en-US" smtClean="0"/>
              <a:pPr>
                <a:defRPr/>
              </a:pPr>
              <a:t>7</a:t>
            </a:fld>
            <a:endParaRPr lang="en-US" dirty="0"/>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28600" y="0"/>
            <a:ext cx="8686800" cy="990600"/>
          </a:xfrm>
        </p:spPr>
        <p:txBody>
          <a:bodyPr anchor="ctr"/>
          <a:lstStyle/>
          <a:p>
            <a:pPr algn="ctr"/>
            <a:r>
              <a:rPr lang="en-US" sz="3600" dirty="0" smtClean="0">
                <a:solidFill>
                  <a:srgbClr val="000000"/>
                </a:solidFill>
                <a:latin typeface="Calibri" pitchFamily="34" charset="0"/>
              </a:rPr>
              <a:t>Enhance Economic Competitiveness</a:t>
            </a:r>
          </a:p>
        </p:txBody>
      </p:sp>
      <p:sp>
        <p:nvSpPr>
          <p:cNvPr id="34819" name="Content Placeholder 2"/>
          <p:cNvSpPr>
            <a:spLocks noGrp="1"/>
          </p:cNvSpPr>
          <p:nvPr>
            <p:ph idx="1"/>
          </p:nvPr>
        </p:nvSpPr>
        <p:spPr>
          <a:xfrm>
            <a:off x="304800" y="1143000"/>
            <a:ext cx="8610600" cy="5486400"/>
          </a:xfrm>
        </p:spPr>
        <p:txBody>
          <a:bodyPr/>
          <a:lstStyle/>
          <a:p>
            <a:pPr>
              <a:spcBef>
                <a:spcPts val="0"/>
              </a:spcBef>
              <a:spcAft>
                <a:spcPts val="0"/>
              </a:spcAft>
              <a:buNone/>
            </a:pPr>
            <a:endParaRPr lang="en-US" sz="1200" dirty="0" smtClean="0">
              <a:solidFill>
                <a:srgbClr val="000000"/>
              </a:solidFill>
              <a:latin typeface="Calibri" pitchFamily="34" charset="0"/>
            </a:endParaRPr>
          </a:p>
          <a:p>
            <a:pPr marL="228600" indent="-228600">
              <a:spcBef>
                <a:spcPts val="600"/>
              </a:spcBef>
              <a:spcAft>
                <a:spcPts val="0"/>
              </a:spcAft>
              <a:buFontTx/>
              <a:buChar char="•"/>
            </a:pPr>
            <a:r>
              <a:rPr lang="en-US" dirty="0" smtClean="0">
                <a:solidFill>
                  <a:srgbClr val="000000"/>
                </a:solidFill>
                <a:latin typeface="Calibri" pitchFamily="34" charset="0"/>
              </a:rPr>
              <a:t>Freight transportation supplies the products that are needed to sustain communities and businesses.</a:t>
            </a:r>
          </a:p>
          <a:p>
            <a:pPr marL="228600" indent="-228600">
              <a:spcBef>
                <a:spcPts val="600"/>
              </a:spcBef>
              <a:spcAft>
                <a:spcPts val="0"/>
              </a:spcAft>
              <a:buFontTx/>
              <a:buChar char="•"/>
            </a:pPr>
            <a:r>
              <a:rPr lang="en-US" dirty="0" smtClean="0">
                <a:solidFill>
                  <a:srgbClr val="000000"/>
                </a:solidFill>
                <a:latin typeface="Calibri" pitchFamily="34" charset="0"/>
              </a:rPr>
              <a:t>Freight industry provides goods and supports jobs in communities – viable, livable communities need jobs</a:t>
            </a:r>
            <a:endParaRPr lang="en-US" sz="2400" dirty="0" smtClean="0">
              <a:solidFill>
                <a:srgbClr val="000000"/>
              </a:solidFill>
              <a:latin typeface="Calibri" pitchFamily="34" charset="0"/>
            </a:endParaRPr>
          </a:p>
          <a:p>
            <a:pPr marL="228600" indent="-228600">
              <a:spcBef>
                <a:spcPts val="600"/>
              </a:spcBef>
              <a:spcAft>
                <a:spcPts val="0"/>
              </a:spcAft>
              <a:buFontTx/>
              <a:buChar char="•"/>
            </a:pPr>
            <a:r>
              <a:rPr lang="en-US" dirty="0" smtClean="0">
                <a:solidFill>
                  <a:srgbClr val="000000"/>
                </a:solidFill>
                <a:latin typeface="Calibri" pitchFamily="34" charset="0"/>
              </a:rPr>
              <a:t>Major freight facilities are key economic generators in particular communities</a:t>
            </a:r>
          </a:p>
          <a:p>
            <a:pPr marL="685800" lvl="1" indent="-228600">
              <a:spcBef>
                <a:spcPts val="600"/>
              </a:spcBef>
              <a:spcAft>
                <a:spcPts val="0"/>
              </a:spcAft>
              <a:buFontTx/>
              <a:buChar char="•"/>
            </a:pPr>
            <a:r>
              <a:rPr lang="en-US" sz="2400" dirty="0" smtClean="0">
                <a:solidFill>
                  <a:srgbClr val="000000"/>
                </a:solidFill>
                <a:latin typeface="Calibri" pitchFamily="34" charset="0"/>
              </a:rPr>
              <a:t>Example: Ports and Rail Yards – provide jobs and tax base</a:t>
            </a:r>
          </a:p>
          <a:p>
            <a:pPr marL="228600" indent="-228600">
              <a:spcBef>
                <a:spcPts val="600"/>
              </a:spcBef>
              <a:spcAft>
                <a:spcPts val="0"/>
              </a:spcAft>
              <a:buFontTx/>
              <a:buChar char="•"/>
            </a:pPr>
            <a:r>
              <a:rPr lang="en-US" dirty="0" smtClean="0">
                <a:solidFill>
                  <a:srgbClr val="000000"/>
                </a:solidFill>
                <a:latin typeface="Calibri" pitchFamily="34" charset="0"/>
              </a:rPr>
              <a:t>Land use and zoning often the key connection point</a:t>
            </a:r>
          </a:p>
          <a:p>
            <a:pPr lvl="1">
              <a:buFont typeface="Times" pitchFamily="18" charset="0"/>
              <a:buNone/>
            </a:pPr>
            <a:endParaRPr lang="en-US" sz="2400" dirty="0" smtClean="0">
              <a:latin typeface="Calibri" pitchFamily="34" charset="0"/>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4800" y="0"/>
            <a:ext cx="8534400" cy="990600"/>
          </a:xfrm>
        </p:spPr>
        <p:txBody>
          <a:bodyPr anchor="ctr"/>
          <a:lstStyle/>
          <a:p>
            <a:pPr marL="0" indent="0" algn="ctr"/>
            <a:r>
              <a:rPr lang="en-US" sz="3200" dirty="0" smtClean="0">
                <a:solidFill>
                  <a:srgbClr val="000000"/>
                </a:solidFill>
                <a:latin typeface="Calibri" pitchFamily="34" charset="0"/>
              </a:rPr>
              <a:t>Enhance Economic Competitiveness</a:t>
            </a:r>
            <a:br>
              <a:rPr lang="en-US" sz="3200" dirty="0" smtClean="0">
                <a:solidFill>
                  <a:srgbClr val="000000"/>
                </a:solidFill>
                <a:latin typeface="Calibri" pitchFamily="34" charset="0"/>
              </a:rPr>
            </a:br>
            <a:r>
              <a:rPr lang="en-US" sz="3200" dirty="0" smtClean="0">
                <a:solidFill>
                  <a:srgbClr val="000000"/>
                </a:solidFill>
                <a:latin typeface="Calibri" pitchFamily="34" charset="0"/>
              </a:rPr>
              <a:t>Example: Port of Baltimore</a:t>
            </a:r>
          </a:p>
        </p:txBody>
      </p:sp>
      <p:sp>
        <p:nvSpPr>
          <p:cNvPr id="36867" name="Content Placeholder 2"/>
          <p:cNvSpPr>
            <a:spLocks noGrp="1"/>
          </p:cNvSpPr>
          <p:nvPr>
            <p:ph idx="1"/>
          </p:nvPr>
        </p:nvSpPr>
        <p:spPr>
          <a:xfrm>
            <a:off x="304800" y="1143000"/>
            <a:ext cx="8458200" cy="4953000"/>
          </a:xfrm>
        </p:spPr>
        <p:txBody>
          <a:bodyPr/>
          <a:lstStyle/>
          <a:p>
            <a:pPr>
              <a:spcBef>
                <a:spcPts val="300"/>
              </a:spcBef>
              <a:spcAft>
                <a:spcPts val="0"/>
              </a:spcAft>
              <a:buNone/>
            </a:pPr>
            <a:r>
              <a:rPr lang="en-US" sz="2800" b="1" dirty="0" smtClean="0">
                <a:solidFill>
                  <a:srgbClr val="000000"/>
                </a:solidFill>
                <a:latin typeface="Calibri" pitchFamily="34" charset="0"/>
              </a:rPr>
              <a:t>Economic Impact of the Port</a:t>
            </a:r>
          </a:p>
          <a:p>
            <a:pPr>
              <a:spcBef>
                <a:spcPts val="600"/>
              </a:spcBef>
              <a:spcAft>
                <a:spcPts val="0"/>
              </a:spcAft>
              <a:buFontTx/>
              <a:buChar char="•"/>
            </a:pPr>
            <a:r>
              <a:rPr lang="en-US" dirty="0" smtClean="0">
                <a:solidFill>
                  <a:srgbClr val="000000"/>
                </a:solidFill>
                <a:latin typeface="Calibri" pitchFamily="34" charset="0"/>
              </a:rPr>
              <a:t>50,200 jobs in Maryland are dependent upon cargo and vessel activity at the port</a:t>
            </a:r>
          </a:p>
          <a:p>
            <a:pPr lvl="1">
              <a:spcBef>
                <a:spcPts val="600"/>
              </a:spcBef>
              <a:spcAft>
                <a:spcPts val="0"/>
              </a:spcAft>
              <a:buFont typeface="Arial" pitchFamily="34" charset="0"/>
              <a:buChar char="•"/>
            </a:pPr>
            <a:r>
              <a:rPr lang="en-US" sz="2400" dirty="0" smtClean="0">
                <a:solidFill>
                  <a:srgbClr val="000000"/>
                </a:solidFill>
                <a:latin typeface="Calibri" pitchFamily="34" charset="0"/>
              </a:rPr>
              <a:t>16,500 direct jobs</a:t>
            </a:r>
          </a:p>
          <a:p>
            <a:pPr lvl="1">
              <a:spcBef>
                <a:spcPts val="600"/>
              </a:spcBef>
              <a:spcAft>
                <a:spcPts val="0"/>
              </a:spcAft>
              <a:buFont typeface="Arial" pitchFamily="34" charset="0"/>
              <a:buChar char="•"/>
            </a:pPr>
            <a:r>
              <a:rPr lang="en-US" sz="2400" dirty="0" smtClean="0">
                <a:solidFill>
                  <a:srgbClr val="000000"/>
                </a:solidFill>
                <a:latin typeface="Calibri" pitchFamily="34" charset="0"/>
              </a:rPr>
              <a:t>33,200 induced and indirect jobs</a:t>
            </a:r>
          </a:p>
          <a:p>
            <a:pPr>
              <a:spcBef>
                <a:spcPts val="600"/>
              </a:spcBef>
              <a:spcAft>
                <a:spcPts val="0"/>
              </a:spcAft>
              <a:buFontTx/>
              <a:buChar char="•"/>
            </a:pPr>
            <a:r>
              <a:rPr lang="en-US" dirty="0" smtClean="0">
                <a:solidFill>
                  <a:srgbClr val="000000"/>
                </a:solidFill>
                <a:latin typeface="Calibri" pitchFamily="34" charset="0"/>
              </a:rPr>
              <a:t>$388 million in state and local taxes per year</a:t>
            </a:r>
          </a:p>
          <a:p>
            <a:pPr>
              <a:spcBef>
                <a:spcPts val="600"/>
              </a:spcBef>
              <a:spcAft>
                <a:spcPts val="0"/>
              </a:spcAft>
              <a:buFontTx/>
              <a:buChar char="•"/>
            </a:pPr>
            <a:r>
              <a:rPr lang="en-US" dirty="0" smtClean="0">
                <a:solidFill>
                  <a:srgbClr val="000000"/>
                </a:solidFill>
                <a:latin typeface="Calibri" pitchFamily="34" charset="0"/>
              </a:rPr>
              <a:t>Port enhances business access to markets</a:t>
            </a:r>
          </a:p>
          <a:p>
            <a:pPr>
              <a:spcBef>
                <a:spcPts val="600"/>
              </a:spcBef>
              <a:spcAft>
                <a:spcPts val="0"/>
              </a:spcAft>
              <a:buNone/>
            </a:pPr>
            <a:endParaRPr lang="en-US" sz="1600" dirty="0" smtClean="0">
              <a:solidFill>
                <a:srgbClr val="000000"/>
              </a:solidFill>
              <a:latin typeface="Calibri" pitchFamily="34" charset="0"/>
            </a:endParaRPr>
          </a:p>
          <a:p>
            <a:pPr>
              <a:spcBef>
                <a:spcPts val="600"/>
              </a:spcBef>
              <a:spcAft>
                <a:spcPts val="0"/>
              </a:spcAft>
              <a:buNone/>
            </a:pPr>
            <a:r>
              <a:rPr lang="en-US" sz="2800" b="1" dirty="0" smtClean="0">
                <a:solidFill>
                  <a:srgbClr val="000000"/>
                </a:solidFill>
                <a:latin typeface="Calibri" pitchFamily="34" charset="0"/>
              </a:rPr>
              <a:t>Potential Threats to the Port’s Economic Viability</a:t>
            </a:r>
          </a:p>
          <a:p>
            <a:pPr>
              <a:spcBef>
                <a:spcPts val="600"/>
              </a:spcBef>
              <a:spcAft>
                <a:spcPts val="0"/>
              </a:spcAft>
              <a:buFontTx/>
              <a:buChar char="•"/>
            </a:pPr>
            <a:r>
              <a:rPr lang="en-US" dirty="0" smtClean="0">
                <a:solidFill>
                  <a:srgbClr val="000000"/>
                </a:solidFill>
                <a:latin typeface="Calibri" pitchFamily="34" charset="0"/>
              </a:rPr>
              <a:t>Neighboring ports are very competitive for business, jobs</a:t>
            </a:r>
          </a:p>
          <a:p>
            <a:pPr>
              <a:spcBef>
                <a:spcPts val="600"/>
              </a:spcBef>
              <a:spcAft>
                <a:spcPts val="0"/>
              </a:spcAft>
              <a:buFontTx/>
              <a:buChar char="•"/>
            </a:pPr>
            <a:r>
              <a:rPr lang="en-US" dirty="0" smtClean="0">
                <a:solidFill>
                  <a:srgbClr val="000000"/>
                </a:solidFill>
                <a:latin typeface="Calibri" pitchFamily="34" charset="0"/>
              </a:rPr>
              <a:t>Developers are competitive for waterfront land</a:t>
            </a:r>
          </a:p>
          <a:p>
            <a:pPr>
              <a:spcBef>
                <a:spcPts val="300"/>
              </a:spcBef>
              <a:spcAft>
                <a:spcPts val="0"/>
              </a:spcAft>
              <a:buNone/>
            </a:pPr>
            <a:endParaRPr lang="en-US" sz="800" dirty="0" smtClean="0">
              <a:solidFill>
                <a:srgbClr val="000000"/>
              </a:solidFill>
              <a:latin typeface="Calibri" pitchFamily="34" charset="0"/>
            </a:endParaRPr>
          </a:p>
          <a:p>
            <a:pPr>
              <a:spcBef>
                <a:spcPts val="300"/>
              </a:spcBef>
              <a:spcAft>
                <a:spcPts val="0"/>
              </a:spcAft>
              <a:buNone/>
            </a:pPr>
            <a:r>
              <a:rPr lang="en-US" sz="800" dirty="0" smtClean="0">
                <a:solidFill>
                  <a:srgbClr val="000000"/>
                </a:solidFill>
                <a:latin typeface="Calibri" pitchFamily="34" charset="0"/>
              </a:rPr>
              <a:t>Port job and tax information courtesy of James Dwyer, Maryland Port Administration</a:t>
            </a:r>
          </a:p>
        </p:txBody>
      </p:sp>
      <p:pic>
        <p:nvPicPr>
          <p:cNvPr id="36868" name="Picture 5" descr="Regular POB Logo"/>
          <p:cNvPicPr>
            <a:picLocks noChangeAspect="1" noChangeArrowheads="1"/>
          </p:cNvPicPr>
          <p:nvPr/>
        </p:nvPicPr>
        <p:blipFill>
          <a:blip r:embed="rId3" cstate="email"/>
          <a:srcRect/>
          <a:stretch>
            <a:fillRect/>
          </a:stretch>
        </p:blipFill>
        <p:spPr bwMode="auto">
          <a:xfrm>
            <a:off x="7162800" y="2438400"/>
            <a:ext cx="1231900" cy="1216306"/>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1_ICF Banker">
  <a:themeElements>
    <a:clrScheme name="">
      <a:dk1>
        <a:srgbClr val="003366"/>
      </a:dk1>
      <a:lt1>
        <a:srgbClr val="FFFFFF"/>
      </a:lt1>
      <a:dk2>
        <a:srgbClr val="003366"/>
      </a:dk2>
      <a:lt2>
        <a:srgbClr val="A50021"/>
      </a:lt2>
      <a:accent1>
        <a:srgbClr val="FF9900"/>
      </a:accent1>
      <a:accent2>
        <a:srgbClr val="0072C6"/>
      </a:accent2>
      <a:accent3>
        <a:srgbClr val="FFFFFF"/>
      </a:accent3>
      <a:accent4>
        <a:srgbClr val="002A56"/>
      </a:accent4>
      <a:accent5>
        <a:srgbClr val="FFCAAA"/>
      </a:accent5>
      <a:accent6>
        <a:srgbClr val="0067B3"/>
      </a:accent6>
      <a:hlink>
        <a:srgbClr val="FFCC00"/>
      </a:hlink>
      <a:folHlink>
        <a:srgbClr val="009900"/>
      </a:folHlink>
    </a:clrScheme>
    <a:fontScheme name="1_ICF Bank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6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600" b="0" i="0" u="none" strike="noStrike" cap="none" normalizeH="0" baseline="0" smtClean="0">
            <a:ln>
              <a:noFill/>
            </a:ln>
            <a:solidFill>
              <a:schemeClr val="tx2"/>
            </a:solidFill>
            <a:effectLst/>
            <a:latin typeface="Arial" charset="0"/>
          </a:defRPr>
        </a:defPPr>
      </a:lstStyle>
    </a:lnDef>
  </a:objectDefaults>
  <a:extraClrSchemeLst>
    <a:extraClrScheme>
      <a:clrScheme name="1_ICF Bank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CF Bank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CF Bank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CF Bank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CF Bank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CF Bank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CF Bank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CF Bank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CF Bank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CF Bank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CF Bank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CF Bank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ICF Banker 13">
        <a:dk1>
          <a:srgbClr val="003565"/>
        </a:dk1>
        <a:lt1>
          <a:srgbClr val="FFFFFF"/>
        </a:lt1>
        <a:dk2>
          <a:srgbClr val="003565"/>
        </a:dk2>
        <a:lt2>
          <a:srgbClr val="B2B2B2"/>
        </a:lt2>
        <a:accent1>
          <a:srgbClr val="F49100"/>
        </a:accent1>
        <a:accent2>
          <a:srgbClr val="0072C6"/>
        </a:accent2>
        <a:accent3>
          <a:srgbClr val="FFFFFF"/>
        </a:accent3>
        <a:accent4>
          <a:srgbClr val="002C55"/>
        </a:accent4>
        <a:accent5>
          <a:srgbClr val="F8C7AA"/>
        </a:accent5>
        <a:accent6>
          <a:srgbClr val="0067B3"/>
        </a:accent6>
        <a:hlink>
          <a:srgbClr val="003565"/>
        </a:hlink>
        <a:folHlink>
          <a:srgbClr val="FFD7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13092</TotalTime>
  <Words>3422</Words>
  <Application>Microsoft Office PowerPoint</Application>
  <PresentationFormat>On-screen Show (4:3)</PresentationFormat>
  <Paragraphs>305</Paragraphs>
  <Slides>31</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1_ICF Banker</vt:lpstr>
      <vt:lpstr>Photo Editor Photo</vt:lpstr>
      <vt:lpstr>Freight and Livability</vt:lpstr>
      <vt:lpstr>Importance of Freight, Livability at USDOT</vt:lpstr>
      <vt:lpstr>Freight Transportation Considerations</vt:lpstr>
      <vt:lpstr>Livability &amp; Transportation Basics</vt:lpstr>
      <vt:lpstr>Sustainable Communities Partnership’s Livability Principles </vt:lpstr>
      <vt:lpstr>HUD-DOT-EPA Livability Core Principles</vt:lpstr>
      <vt:lpstr>Enhance Economic Competitiveness</vt:lpstr>
      <vt:lpstr>Enhance Economic Competitiveness</vt:lpstr>
      <vt:lpstr>Enhance Economic Competitiveness Example: Port of Baltimore</vt:lpstr>
      <vt:lpstr>Slide 10</vt:lpstr>
      <vt:lpstr>Slide 11</vt:lpstr>
      <vt:lpstr>Enhance Economic Competitiveness  Port of Baltimore – Zoning Connections</vt:lpstr>
      <vt:lpstr>Value Communities and Neighborhoods</vt:lpstr>
      <vt:lpstr>Slide 14</vt:lpstr>
      <vt:lpstr>Questionable Residential Land Use Decisions near Existing Freight Facilities</vt:lpstr>
      <vt:lpstr>Slide 16</vt:lpstr>
      <vt:lpstr>Appropriate Street Design for Freight Vehicles Serving the Community </vt:lpstr>
      <vt:lpstr>Slide 18</vt:lpstr>
      <vt:lpstr>Support Existing Communities</vt:lpstr>
      <vt:lpstr>Support Existing Communities</vt:lpstr>
      <vt:lpstr>Slide 21</vt:lpstr>
      <vt:lpstr>Slide 22</vt:lpstr>
      <vt:lpstr>Coordinate Policies and Leverage Investment</vt:lpstr>
      <vt:lpstr>Coordinate Policies and Leverage Investment</vt:lpstr>
      <vt:lpstr>Coordinate Policies and Leverage Investment Example: Chicago CREATE Program</vt:lpstr>
      <vt:lpstr>CREATE Program – Improvements</vt:lpstr>
      <vt:lpstr>Provide More Transportation Choices</vt:lpstr>
      <vt:lpstr>Provide More Transportation Choices</vt:lpstr>
      <vt:lpstr>Provide More Transportation Choices Example: Chicago CREATE – Englewood Flyover</vt:lpstr>
      <vt:lpstr>Slide 30</vt:lpstr>
      <vt:lpstr>Slide 31</vt:lpstr>
    </vt:vector>
  </TitlesOfParts>
  <Company>WB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Steven Kupper</dc:creator>
  <cp:lastModifiedBy>symounj</cp:lastModifiedBy>
  <cp:revision>1210</cp:revision>
  <dcterms:created xsi:type="dcterms:W3CDTF">2004-03-03T18:56:31Z</dcterms:created>
  <dcterms:modified xsi:type="dcterms:W3CDTF">2011-06-15T03:22:49Z</dcterms:modified>
</cp:coreProperties>
</file>