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5" r:id="rId3"/>
    <p:sldId id="260" r:id="rId4"/>
    <p:sldId id="263" r:id="rId5"/>
    <p:sldId id="261" r:id="rId6"/>
    <p:sldId id="262" r:id="rId7"/>
    <p:sldId id="258" r:id="rId8"/>
    <p:sldId id="264" r:id="rId9"/>
    <p:sldId id="259" r:id="rId10"/>
    <p:sldId id="257" r:id="rId11"/>
    <p:sldId id="266" r:id="rId12"/>
    <p:sldId id="267" r:id="rId13"/>
    <p:sldId id="268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89876" autoAdjust="0"/>
  </p:normalViewPr>
  <p:slideViewPr>
    <p:cSldViewPr>
      <p:cViewPr>
        <p:scale>
          <a:sx n="70" d="100"/>
          <a:sy n="70" d="100"/>
        </p:scale>
        <p:origin x="-5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F1E01-0C04-40F4-8AB8-C38FBBFD8472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49D18-16E0-4B76-837F-FC9F8B37E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0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an ideal world all the truck routes would fall in this category.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49D18-16E0-4B76-837F-FC9F8B37E9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5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Unless other</a:t>
            </a:r>
            <a:r>
              <a:rPr lang="en-US" baseline="0" dirty="0" smtClean="0"/>
              <a:t> compelling reasons exist, routes through areas under the “balanced” categories would be the easiest to remove from the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49D18-16E0-4B76-837F-FC9F8B37E9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the category with the most EJ conflicts</a:t>
            </a:r>
            <a:r>
              <a:rPr lang="en-US" baseline="0" dirty="0" smtClean="0"/>
              <a:t> and presents the most challenges.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49D18-16E0-4B76-837F-FC9F8B37E9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5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CAAE-6E8F-4908-804F-5C2CB9F4F19A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E745782-84DB-4035-BB0B-E904A71069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CAAE-6E8F-4908-804F-5C2CB9F4F19A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5782-84DB-4035-BB0B-E904A7106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CAAE-6E8F-4908-804F-5C2CB9F4F19A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5782-84DB-4035-BB0B-E904A7106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CAAE-6E8F-4908-804F-5C2CB9F4F19A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5782-84DB-4035-BB0B-E904A71069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CAAE-6E8F-4908-804F-5C2CB9F4F19A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E745782-84DB-4035-BB0B-E904A71069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CAAE-6E8F-4908-804F-5C2CB9F4F19A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5782-84DB-4035-BB0B-E904A71069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CAAE-6E8F-4908-804F-5C2CB9F4F19A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5782-84DB-4035-BB0B-E904A71069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CAAE-6E8F-4908-804F-5C2CB9F4F19A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5782-84DB-4035-BB0B-E904A7106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CAAE-6E8F-4908-804F-5C2CB9F4F19A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5782-84DB-4035-BB0B-E904A7106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CAAE-6E8F-4908-804F-5C2CB9F4F19A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5782-84DB-4035-BB0B-E904A71069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CAAE-6E8F-4908-804F-5C2CB9F4F19A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E745782-84DB-4035-BB0B-E904A71069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8CCAAE-6E8F-4908-804F-5C2CB9F4F19A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E745782-84DB-4035-BB0B-E904A71069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Talking </a:t>
            </a:r>
            <a:r>
              <a:rPr lang="en-US" dirty="0" smtClean="0"/>
              <a:t>Freight: Freight and Livability</a:t>
            </a:r>
            <a:endParaRPr lang="en-US" dirty="0" smtClean="0"/>
          </a:p>
          <a:p>
            <a:pPr algn="l"/>
            <a:r>
              <a:rPr lang="en-US" dirty="0" smtClean="0"/>
              <a:t>June 15, 1022</a:t>
            </a:r>
            <a:endParaRPr lang="en-US" dirty="0" smtClean="0"/>
          </a:p>
          <a:p>
            <a:pPr algn="l"/>
            <a:r>
              <a:rPr lang="en-US" dirty="0" smtClean="0"/>
              <a:t>Michael Kray, Atlanta Regional Commission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362199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Truck Routing and Environmental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31"/>
          <p:cNvGrpSpPr>
            <a:grpSpLocks noChangeAspect="1"/>
          </p:cNvGrpSpPr>
          <p:nvPr/>
        </p:nvGrpSpPr>
        <p:grpSpPr bwMode="auto">
          <a:xfrm>
            <a:off x="1143001" y="851347"/>
            <a:ext cx="6534937" cy="5854253"/>
            <a:chOff x="742" y="486"/>
            <a:chExt cx="3533" cy="3165"/>
          </a:xfrm>
        </p:grpSpPr>
        <p:sp>
          <p:nvSpPr>
            <p:cNvPr id="30" name="AutoShape 30"/>
            <p:cNvSpPr>
              <a:spLocks noChangeAspect="1" noChangeArrowheads="1" noTextEdit="1"/>
            </p:cNvSpPr>
            <p:nvPr/>
          </p:nvSpPr>
          <p:spPr bwMode="auto">
            <a:xfrm>
              <a:off x="742" y="486"/>
              <a:ext cx="3530" cy="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486"/>
              <a:ext cx="3533" cy="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Percentage of Block Groups with EJ presence within ½ mile of RPFHN</a:t>
            </a:r>
            <a:endParaRPr lang="en-US" dirty="0"/>
          </a:p>
        </p:txBody>
      </p:sp>
      <p:pic>
        <p:nvPicPr>
          <p:cNvPr id="1048" name="Picture 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2147198"/>
            <a:ext cx="4495800" cy="432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5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Half mile buffer around RPFHN</a:t>
            </a:r>
          </a:p>
          <a:p>
            <a:r>
              <a:rPr lang="en-US" dirty="0" smtClean="0"/>
              <a:t>Analyzed Land Use and Demographic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801550"/>
              </p:ext>
            </p:extLst>
          </p:nvPr>
        </p:nvGraphicFramePr>
        <p:xfrm>
          <a:off x="2057400" y="3200400"/>
          <a:ext cx="3911984" cy="1351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55992"/>
                <a:gridCol w="1955992"/>
              </a:tblGrid>
              <a:tr h="675640">
                <a:tc>
                  <a:txBody>
                    <a:bodyPr/>
                    <a:lstStyle/>
                    <a:p>
                      <a:r>
                        <a:rPr lang="en-US" dirty="0" smtClean="0"/>
                        <a:t>Balanced</a:t>
                      </a:r>
                      <a:r>
                        <a:rPr lang="en-US" baseline="0" dirty="0" smtClean="0"/>
                        <a:t> EJ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Imbalanced</a:t>
                      </a:r>
                      <a:r>
                        <a:rPr lang="en-US" baseline="0" dirty="0" smtClean="0"/>
                        <a:t> EJ</a:t>
                      </a:r>
                      <a:endParaRPr lang="en-US" dirty="0"/>
                    </a:p>
                  </a:txBody>
                  <a:tcPr/>
                </a:tc>
              </a:tr>
              <a:tr h="675640">
                <a:tc>
                  <a:txBody>
                    <a:bodyPr/>
                    <a:lstStyle/>
                    <a:p>
                      <a:r>
                        <a:rPr lang="en-US" dirty="0" smtClean="0"/>
                        <a:t>Balanced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Non-EJ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Imbalanced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Non-EJ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endCxn id="14" idx="2"/>
          </p:cNvCxnSpPr>
          <p:nvPr/>
        </p:nvCxnSpPr>
        <p:spPr>
          <a:xfrm flipV="1">
            <a:off x="1524000" y="3770531"/>
            <a:ext cx="4305" cy="1043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24000" y="4813532"/>
            <a:ext cx="26556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7200" y="4648200"/>
            <a:ext cx="154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Freight Intensity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3124200"/>
            <a:ext cx="923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EJ</a:t>
            </a:r>
          </a:p>
          <a:p>
            <a:pPr algn="ctr"/>
            <a:r>
              <a:rPr lang="en-US" dirty="0" smtClean="0"/>
              <a:t>Presence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Half mile buffer around RPFHN</a:t>
            </a:r>
          </a:p>
          <a:p>
            <a:r>
              <a:rPr lang="en-US" dirty="0" smtClean="0"/>
              <a:t>Analyzed Land Use and Demographic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752405"/>
              </p:ext>
            </p:extLst>
          </p:nvPr>
        </p:nvGraphicFramePr>
        <p:xfrm>
          <a:off x="2057400" y="3200400"/>
          <a:ext cx="3911984" cy="1351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55992"/>
                <a:gridCol w="1955992"/>
              </a:tblGrid>
              <a:tr h="675640">
                <a:tc>
                  <a:txBody>
                    <a:bodyPr/>
                    <a:lstStyle/>
                    <a:p>
                      <a:r>
                        <a:rPr lang="en-US" dirty="0" smtClean="0"/>
                        <a:t>Balanced</a:t>
                      </a:r>
                      <a:r>
                        <a:rPr lang="en-US" baseline="0" dirty="0" smtClean="0"/>
                        <a:t> EJ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Imbalanced</a:t>
                      </a:r>
                      <a:r>
                        <a:rPr lang="en-US" baseline="0" dirty="0" smtClean="0"/>
                        <a:t> EJ</a:t>
                      </a:r>
                      <a:endParaRPr lang="en-US" dirty="0"/>
                    </a:p>
                  </a:txBody>
                  <a:tcPr/>
                </a:tc>
              </a:tr>
              <a:tr h="675640">
                <a:tc>
                  <a:txBody>
                    <a:bodyPr/>
                    <a:lstStyle/>
                    <a:p>
                      <a:r>
                        <a:rPr lang="en-US" dirty="0" smtClean="0"/>
                        <a:t>Balanced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Non-EJ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Imbalanced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Non-EJ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endCxn id="14" idx="2"/>
          </p:cNvCxnSpPr>
          <p:nvPr/>
        </p:nvCxnSpPr>
        <p:spPr>
          <a:xfrm flipV="1">
            <a:off x="1524000" y="3770531"/>
            <a:ext cx="4305" cy="1043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24000" y="4813532"/>
            <a:ext cx="26556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7200" y="4648200"/>
            <a:ext cx="154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Freight Intensity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3124200"/>
            <a:ext cx="923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EJ</a:t>
            </a:r>
          </a:p>
          <a:p>
            <a:pPr algn="ctr"/>
            <a:r>
              <a:rPr lang="en-US" dirty="0" smtClean="0"/>
              <a:t>Presence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Half mile buffer around RPFHN</a:t>
            </a:r>
          </a:p>
          <a:p>
            <a:r>
              <a:rPr lang="en-US" dirty="0" smtClean="0"/>
              <a:t>Analyzed Land Use and Demographic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163449"/>
              </p:ext>
            </p:extLst>
          </p:nvPr>
        </p:nvGraphicFramePr>
        <p:xfrm>
          <a:off x="2057400" y="3200400"/>
          <a:ext cx="3911984" cy="1351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55992"/>
                <a:gridCol w="1955992"/>
              </a:tblGrid>
              <a:tr h="6756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Balanced</a:t>
                      </a:r>
                      <a:r>
                        <a:rPr lang="en-US" b="1" baseline="0" dirty="0" smtClean="0"/>
                        <a:t> EJ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Imbalanced</a:t>
                      </a:r>
                      <a:r>
                        <a:rPr lang="en-US" baseline="0" dirty="0" smtClean="0"/>
                        <a:t> EJ</a:t>
                      </a:r>
                      <a:endParaRPr lang="en-US" dirty="0"/>
                    </a:p>
                  </a:txBody>
                  <a:tcPr/>
                </a:tc>
              </a:tr>
              <a:tr h="6756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Balanced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r>
                        <a:rPr lang="en-US" b="1" baseline="0" dirty="0" smtClean="0"/>
                        <a:t>Non-EJ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Imbalanced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Non-EJ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endCxn id="14" idx="2"/>
          </p:cNvCxnSpPr>
          <p:nvPr/>
        </p:nvCxnSpPr>
        <p:spPr>
          <a:xfrm flipV="1">
            <a:off x="1524000" y="3770531"/>
            <a:ext cx="4305" cy="1043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24000" y="4813532"/>
            <a:ext cx="26556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7200" y="4648200"/>
            <a:ext cx="154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Freight Intensity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3124200"/>
            <a:ext cx="923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EJ</a:t>
            </a:r>
          </a:p>
          <a:p>
            <a:pPr algn="ctr"/>
            <a:r>
              <a:rPr lang="en-US" dirty="0" smtClean="0"/>
              <a:t>Presence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Half mile buffer around RPFHN</a:t>
            </a:r>
          </a:p>
          <a:p>
            <a:r>
              <a:rPr lang="en-US" dirty="0" smtClean="0"/>
              <a:t>Analyzed Land Use and Demographic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620607"/>
              </p:ext>
            </p:extLst>
          </p:nvPr>
        </p:nvGraphicFramePr>
        <p:xfrm>
          <a:off x="2057400" y="3200400"/>
          <a:ext cx="3911984" cy="1351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55992"/>
                <a:gridCol w="1955992"/>
              </a:tblGrid>
              <a:tr h="675640">
                <a:tc>
                  <a:txBody>
                    <a:bodyPr/>
                    <a:lstStyle/>
                    <a:p>
                      <a:r>
                        <a:rPr lang="en-US" dirty="0" smtClean="0"/>
                        <a:t>Balanced</a:t>
                      </a:r>
                      <a:r>
                        <a:rPr lang="en-US" baseline="0" dirty="0" smtClean="0"/>
                        <a:t> EJ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Imbalanced</a:t>
                      </a:r>
                      <a:r>
                        <a:rPr lang="en-US" b="1" baseline="0" dirty="0" smtClean="0"/>
                        <a:t> EJ</a:t>
                      </a:r>
                      <a:endParaRPr lang="en-US" b="1" dirty="0"/>
                    </a:p>
                  </a:txBody>
                  <a:tcPr/>
                </a:tc>
              </a:tr>
              <a:tr h="675640">
                <a:tc>
                  <a:txBody>
                    <a:bodyPr/>
                    <a:lstStyle/>
                    <a:p>
                      <a:r>
                        <a:rPr lang="en-US" dirty="0" smtClean="0"/>
                        <a:t>Balanced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Non-EJ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Imbalanced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Non-EJ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endCxn id="14" idx="2"/>
          </p:cNvCxnSpPr>
          <p:nvPr/>
        </p:nvCxnSpPr>
        <p:spPr>
          <a:xfrm flipV="1">
            <a:off x="1524000" y="3770531"/>
            <a:ext cx="4305" cy="1043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24000" y="4813532"/>
            <a:ext cx="26556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7200" y="4648200"/>
            <a:ext cx="154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Freight Intensity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3124200"/>
            <a:ext cx="923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EJ</a:t>
            </a:r>
          </a:p>
          <a:p>
            <a:pPr algn="ctr"/>
            <a:r>
              <a:rPr lang="en-US" dirty="0" smtClean="0"/>
              <a:t>Presence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Group EJ Characteristics</a:t>
            </a:r>
            <a:endParaRPr lang="en-US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800599" cy="424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5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Barrow County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712912" y="1768792"/>
          <a:ext cx="6175375" cy="3930015"/>
        </p:xfrm>
        <a:graphic>
          <a:graphicData uri="http://schemas.openxmlformats.org/drawingml/2006/table">
            <a:tbl>
              <a:tblPr/>
              <a:tblGrid>
                <a:gridCol w="488015"/>
                <a:gridCol w="414841"/>
                <a:gridCol w="414841"/>
                <a:gridCol w="585963"/>
                <a:gridCol w="481677"/>
                <a:gridCol w="488015"/>
                <a:gridCol w="413113"/>
                <a:gridCol w="622262"/>
                <a:gridCol w="622262"/>
                <a:gridCol w="518552"/>
                <a:gridCol w="562917"/>
                <a:gridCol w="562917"/>
              </a:tblGrid>
              <a:tr h="56007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State and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County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FIPS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Census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Tract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Census 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Block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Group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Census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Block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Group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FIPS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Total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Population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Environmental Justice (EJ)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Communities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&lt; </a:t>
                      </a:r>
                      <a:r>
                        <a:rPr lang="en-US" sz="600" b="1" i="1">
                          <a:effectLst/>
                          <a:latin typeface="Arial"/>
                          <a:ea typeface="Times New Roman"/>
                        </a:rPr>
                        <a:t>Against ARC Criteria &gt;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EJ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Rank/Order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(map label)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Health Impact Vulnerable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Communities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&lt; Against Regional Mean &gt;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African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American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&gt; 30.4%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Asian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&gt; 3.6%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Hispanic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Origin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&gt; 7.0 %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Income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Below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Poverty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&gt; 9.1%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Children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( 11 and under )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in Poverty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&gt; 18.1%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Elderly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( 65 and over )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in Poverty</a:t>
                      </a:r>
                      <a:br>
                        <a:rPr lang="en-US" sz="6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&gt; 9.6%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 gridSpan="12"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Barrow County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180101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130131801011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7901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4.0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5.6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6.5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7.0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180101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130131801012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2229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1.7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1.1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1.7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7.2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9.6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10.9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180102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130131801021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4970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3.6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2.6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6.5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6.5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20.4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180201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130131802013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1952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11.7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2.9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4.0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14.7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180201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130131802014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1687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29.8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0.3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4.1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15.5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5.9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26.4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180201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130131802015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2459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3.6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1.3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1.9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13.9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14.4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14.3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180202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130131802021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3005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34.4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11.3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6.5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180202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130131802022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1636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21.3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0.8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3.1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16.9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16.9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21.9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180300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130131803002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2926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3.1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0.8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6.2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5.5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4.5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17.5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180400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130131804001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3602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14.4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1.1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7.1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5.2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16.7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180400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130131804002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1568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21.9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0.5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1.3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20.2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30.6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15.2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180400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130131804003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462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1.9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0.0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0.4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10.8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0.0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38.9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180500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130131805001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2469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9.3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3.6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0.0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21.4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180500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130131805002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3265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13.4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3.1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7.0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7.6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/>
                          <a:ea typeface="Times New Roman"/>
                        </a:rPr>
                        <a:t>9.9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/>
                          <a:ea typeface="Times New Roman"/>
                        </a:rPr>
                        <a:t>9.7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2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Routes in Barrow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76438221"/>
              </p:ext>
            </p:extLst>
          </p:nvPr>
        </p:nvGraphicFramePr>
        <p:xfrm>
          <a:off x="914400" y="21844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3622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Northern/Western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Southern/Eastern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Imbalanced EJ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Imbalanced 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Imbalanced EJ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Imbalanced 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Imbalanced 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Imbalanced EJ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GA-53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Imbalanced 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Imbalanced 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Imbalanced EJ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GA-211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Imbalanced 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Imbalanced 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Imbalanced EJ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1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Representation</a:t>
            </a:r>
            <a:endParaRPr lang="en-US" dirty="0"/>
          </a:p>
        </p:txBody>
      </p:sp>
      <p:pic>
        <p:nvPicPr>
          <p:cNvPr id="4" name="Content Placeholder 3" descr="New Picture (10)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9204" t="13584" b="9290"/>
          <a:stretch/>
        </p:blipFill>
        <p:spPr bwMode="auto">
          <a:xfrm rot="5400000">
            <a:off x="2247901" y="114301"/>
            <a:ext cx="510539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14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Elementary </a:t>
            </a:r>
            <a:r>
              <a:rPr lang="en-US" dirty="0" smtClean="0"/>
              <a:t>Schools in MPO Boundary</a:t>
            </a:r>
            <a:br>
              <a:rPr lang="en-US" dirty="0" smtClean="0"/>
            </a:br>
            <a:r>
              <a:rPr lang="en-US" dirty="0" smtClean="0"/>
              <a:t>(519 Total)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1"/>
            <a:ext cx="8229600" cy="5715000"/>
          </a:xfrm>
        </p:spPr>
      </p:pic>
    </p:spTree>
    <p:extLst>
      <p:ext uri="{BB962C8B-B14F-4D97-AF65-F5344CB8AC3E}">
        <p14:creationId xmlns:p14="http://schemas.microsoft.com/office/powerpoint/2010/main" val="26396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Base Transportation Network</a:t>
            </a:r>
          </a:p>
          <a:p>
            <a:r>
              <a:rPr lang="en-US" dirty="0" smtClean="0"/>
              <a:t>Land Use</a:t>
            </a:r>
          </a:p>
          <a:p>
            <a:r>
              <a:rPr lang="en-US" dirty="0" smtClean="0"/>
              <a:t>Environmental Justice Groups</a:t>
            </a:r>
          </a:p>
          <a:p>
            <a:r>
              <a:rPr lang="en-US" dirty="0" smtClean="0"/>
              <a:t>Methodology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 smtClean="0"/>
              <a:t>Elementary Schools within ¼ mile of freight intensive land use (306 of </a:t>
            </a:r>
            <a:r>
              <a:rPr lang="en-US" sz="3300" dirty="0" smtClean="0"/>
              <a:t>519 or 59%)</a:t>
            </a:r>
            <a:endParaRPr lang="en-US" sz="33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8229600" cy="5715000"/>
          </a:xfrm>
        </p:spPr>
      </p:pic>
    </p:spTree>
    <p:extLst>
      <p:ext uri="{BB962C8B-B14F-4D97-AF65-F5344CB8AC3E}">
        <p14:creationId xmlns:p14="http://schemas.microsoft.com/office/powerpoint/2010/main" val="4803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Elementary Schools Within ½ Mile of Final Truck Network (176 of </a:t>
            </a:r>
            <a:r>
              <a:rPr lang="en-US" sz="3000" dirty="0" smtClean="0"/>
              <a:t>519or 34%)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848600" cy="5638800"/>
          </a:xfrm>
        </p:spPr>
      </p:pic>
    </p:spTree>
    <p:extLst>
      <p:ext uri="{BB962C8B-B14F-4D97-AF65-F5344CB8AC3E}">
        <p14:creationId xmlns:p14="http://schemas.microsoft.com/office/powerpoint/2010/main" val="2328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ASTRoMaP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5" y="1447800"/>
            <a:ext cx="5916309" cy="4572000"/>
          </a:xfrm>
        </p:spPr>
      </p:pic>
    </p:spTree>
    <p:extLst>
      <p:ext uri="{BB962C8B-B14F-4D97-AF65-F5344CB8AC3E}">
        <p14:creationId xmlns:p14="http://schemas.microsoft.com/office/powerpoint/2010/main" val="27608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Roadway Network Analyzed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r="5722"/>
          <a:stretch/>
        </p:blipFill>
        <p:spPr>
          <a:xfrm>
            <a:off x="838199" y="1553307"/>
            <a:ext cx="5515409" cy="47712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4" t="30639" r="37178" b="38723"/>
          <a:stretch/>
        </p:blipFill>
        <p:spPr>
          <a:xfrm>
            <a:off x="6629400" y="4191000"/>
            <a:ext cx="2119952" cy="210118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315200" y="2819400"/>
            <a:ext cx="389850" cy="886122"/>
            <a:chOff x="7030359" y="2923878"/>
            <a:chExt cx="389850" cy="886122"/>
          </a:xfrm>
        </p:grpSpPr>
        <p:sp>
          <p:nvSpPr>
            <p:cNvPr id="7" name="Up Arrow 6"/>
            <p:cNvSpPr/>
            <p:nvPr/>
          </p:nvSpPr>
          <p:spPr>
            <a:xfrm>
              <a:off x="7104126" y="2923878"/>
              <a:ext cx="242316" cy="489204"/>
            </a:xfrm>
            <a:prstGeom prst="up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30359" y="334833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N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2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by Color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5" t="14218" r="45688" b="7944"/>
          <a:stretch/>
        </p:blipFill>
        <p:spPr>
          <a:xfrm>
            <a:off x="3429000" y="1447800"/>
            <a:ext cx="1905000" cy="536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Land Use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7" y="1447798"/>
            <a:ext cx="7040880" cy="5244484"/>
          </a:xfrm>
        </p:spPr>
      </p:pic>
    </p:spTree>
    <p:extLst>
      <p:ext uri="{BB962C8B-B14F-4D97-AF65-F5344CB8AC3E}">
        <p14:creationId xmlns:p14="http://schemas.microsoft.com/office/powerpoint/2010/main" val="40135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Uses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7099569" cy="5486400"/>
          </a:xfrm>
        </p:spPr>
      </p:pic>
    </p:spTree>
    <p:extLst>
      <p:ext uri="{BB962C8B-B14F-4D97-AF65-F5344CB8AC3E}">
        <p14:creationId xmlns:p14="http://schemas.microsoft.com/office/powerpoint/2010/main" val="24395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427270"/>
              </p:ext>
            </p:extLst>
          </p:nvPr>
        </p:nvGraphicFramePr>
        <p:xfrm>
          <a:off x="990600" y="372726"/>
          <a:ext cx="6705600" cy="632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2007"/>
                <a:gridCol w="1693593"/>
              </a:tblGrid>
              <a:tr h="282623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Land Use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Freight</a:t>
                      </a:r>
                      <a:r>
                        <a:rPr lang="en-US" sz="1200" baseline="0" dirty="0" smtClean="0"/>
                        <a:t> Intensive</a:t>
                      </a:r>
                      <a:endParaRPr lang="en-US" sz="1200" dirty="0"/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Commercial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Yes</a:t>
                      </a:r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Industrial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Yes</a:t>
                      </a:r>
                    </a:p>
                  </a:txBody>
                  <a:tcPr/>
                </a:tc>
              </a:tr>
              <a:tr h="28262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Transportation,</a:t>
                      </a:r>
                      <a:r>
                        <a:rPr lang="en-US" sz="1200" b="1" baseline="0" dirty="0" smtClean="0"/>
                        <a:t> Communications, Utilities (TCU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Industrial,</a:t>
                      </a:r>
                      <a:r>
                        <a:rPr lang="en-US" sz="1200" b="1" baseline="0" dirty="0" smtClean="0"/>
                        <a:t> Commercial Complexes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Urban – other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No</a:t>
                      </a:r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Agriculture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Forest – Mixed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Rivers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No</a:t>
                      </a:r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Reservoirs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No</a:t>
                      </a:r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Wetlands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No</a:t>
                      </a:r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Exposed Rock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No</a:t>
                      </a:r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Quarries/Pits/Mines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Yes</a:t>
                      </a:r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Transitional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Yes</a:t>
                      </a:r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Residential</a:t>
                      </a:r>
                      <a:r>
                        <a:rPr lang="en-US" sz="1200" baseline="0" dirty="0" smtClean="0"/>
                        <a:t> – Low Density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No</a:t>
                      </a:r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Residential</a:t>
                      </a:r>
                      <a:r>
                        <a:rPr lang="en-US" sz="1200" baseline="0" dirty="0" smtClean="0"/>
                        <a:t> – Medium Density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No</a:t>
                      </a:r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Residential – High</a:t>
                      </a:r>
                      <a:r>
                        <a:rPr lang="en-US" sz="1200" baseline="0" dirty="0" smtClean="0"/>
                        <a:t> Density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No</a:t>
                      </a:r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Residential – Multi-family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No</a:t>
                      </a:r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Institutional</a:t>
                      </a:r>
                      <a:r>
                        <a:rPr lang="en-US" sz="1200" b="1" baseline="0" dirty="0" smtClean="0"/>
                        <a:t> – Intensive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Yes</a:t>
                      </a:r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Limited Access Highways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No</a:t>
                      </a:r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Golf Courses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No</a:t>
                      </a:r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Cemeteries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No</a:t>
                      </a:r>
                    </a:p>
                  </a:txBody>
                  <a:tcPr/>
                </a:tc>
              </a:tr>
              <a:tr h="2630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Parks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58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Land Use and Freight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88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Freight Intensive Uses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7099569" cy="5486400"/>
          </a:xfrm>
        </p:spPr>
      </p:pic>
    </p:spTree>
    <p:extLst>
      <p:ext uri="{BB962C8B-B14F-4D97-AF65-F5344CB8AC3E}">
        <p14:creationId xmlns:p14="http://schemas.microsoft.com/office/powerpoint/2010/main" val="3155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dirty="0" smtClean="0"/>
              <a:t>Environmental Justice</a:t>
            </a:r>
            <a:br>
              <a:rPr lang="en-US" dirty="0" smtClean="0"/>
            </a:br>
            <a:r>
              <a:rPr lang="en-US" dirty="0" smtClean="0"/>
              <a:t>Census Block Groups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5105400"/>
          </a:xfrm>
        </p:spPr>
        <p:txBody>
          <a:bodyPr/>
          <a:lstStyle/>
          <a:p>
            <a:r>
              <a:rPr lang="en-US" dirty="0" smtClean="0"/>
              <a:t>Poverty</a:t>
            </a:r>
          </a:p>
          <a:p>
            <a:pPr lvl="1"/>
            <a:r>
              <a:rPr lang="en-US" dirty="0" smtClean="0"/>
              <a:t>More than 9.1% of block group in poverty</a:t>
            </a:r>
          </a:p>
          <a:p>
            <a:r>
              <a:rPr lang="en-US" dirty="0" smtClean="0"/>
              <a:t>Race</a:t>
            </a:r>
          </a:p>
          <a:p>
            <a:pPr lvl="1"/>
            <a:r>
              <a:rPr lang="en-US" dirty="0" smtClean="0"/>
              <a:t>More than 30.4% African American</a:t>
            </a:r>
          </a:p>
          <a:p>
            <a:pPr lvl="1"/>
            <a:r>
              <a:rPr lang="en-US" dirty="0" smtClean="0"/>
              <a:t>More than 3.6% Asian</a:t>
            </a:r>
          </a:p>
          <a:p>
            <a:pPr lvl="1"/>
            <a:r>
              <a:rPr lang="en-US" dirty="0" smtClean="0"/>
              <a:t>More than 7% Hispanic</a:t>
            </a:r>
          </a:p>
          <a:p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More than 9.6% over 65 living in poverty</a:t>
            </a:r>
          </a:p>
          <a:p>
            <a:pPr lvl="1"/>
            <a:r>
              <a:rPr lang="en-US" dirty="0" smtClean="0"/>
              <a:t>More than 18.1% under 11 living in poverty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4205</TotalTime>
  <Words>611</Words>
  <Application>Microsoft Office PowerPoint</Application>
  <PresentationFormat>On-screen Show (4:3)</PresentationFormat>
  <Paragraphs>337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Truck Routing and Environmental Justice</vt:lpstr>
      <vt:lpstr>Agenda</vt:lpstr>
      <vt:lpstr>Roadway Network Analyzed </vt:lpstr>
      <vt:lpstr>Land Use by Color</vt:lpstr>
      <vt:lpstr>Regional Land Use</vt:lpstr>
      <vt:lpstr>Industrial Uses</vt:lpstr>
      <vt:lpstr>Land Use and Freight</vt:lpstr>
      <vt:lpstr>All Freight Intensive Uses</vt:lpstr>
      <vt:lpstr>Environmental Justice Census Block Groups</vt:lpstr>
      <vt:lpstr>Percentage of Block Groups with EJ presence within ½ mile of RPFHN</vt:lpstr>
      <vt:lpstr>Methodology</vt:lpstr>
      <vt:lpstr>Methodology</vt:lpstr>
      <vt:lpstr>Methodology</vt:lpstr>
      <vt:lpstr>Methodology</vt:lpstr>
      <vt:lpstr>Block Group EJ Characteristics</vt:lpstr>
      <vt:lpstr>Barrow County Example</vt:lpstr>
      <vt:lpstr>Routes in Barrow</vt:lpstr>
      <vt:lpstr>Spatial Representation</vt:lpstr>
      <vt:lpstr>Elementary Schools in MPO Boundary (519 Total)</vt:lpstr>
      <vt:lpstr>Elementary Schools within ¼ mile of freight intensive land use (306 of 519 or 59%)</vt:lpstr>
      <vt:lpstr>Elementary Schools Within ½ Mile of Final Truck Network (176 of 519or 34%)</vt:lpstr>
      <vt:lpstr>Final ASTRoMaP Network</vt:lpstr>
    </vt:vector>
  </TitlesOfParts>
  <Company>ARC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Kray</dc:creator>
  <cp:lastModifiedBy>Michael Kray</cp:lastModifiedBy>
  <cp:revision>23</cp:revision>
  <dcterms:created xsi:type="dcterms:W3CDTF">2011-02-04T21:00:43Z</dcterms:created>
  <dcterms:modified xsi:type="dcterms:W3CDTF">2011-06-14T20:46:28Z</dcterms:modified>
</cp:coreProperties>
</file>