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71" r:id="rId2"/>
    <p:sldMasterId id="2147483679" r:id="rId3"/>
  </p:sldMasterIdLst>
  <p:notesMasterIdLst>
    <p:notesMasterId r:id="rId89"/>
  </p:notesMasterIdLst>
  <p:handoutMasterIdLst>
    <p:handoutMasterId r:id="rId90"/>
  </p:handoutMasterIdLst>
  <p:sldIdLst>
    <p:sldId id="263" r:id="rId4"/>
    <p:sldId id="608" r:id="rId5"/>
    <p:sldId id="609" r:id="rId6"/>
    <p:sldId id="359" r:id="rId7"/>
    <p:sldId id="360" r:id="rId8"/>
    <p:sldId id="307" r:id="rId9"/>
    <p:sldId id="266" r:id="rId10"/>
    <p:sldId id="546" r:id="rId11"/>
    <p:sldId id="613" r:id="rId12"/>
    <p:sldId id="312" r:id="rId13"/>
    <p:sldId id="550" r:id="rId14"/>
    <p:sldId id="614" r:id="rId15"/>
    <p:sldId id="551" r:id="rId16"/>
    <p:sldId id="630" r:id="rId17"/>
    <p:sldId id="362" r:id="rId18"/>
    <p:sldId id="616" r:id="rId19"/>
    <p:sldId id="363" r:id="rId20"/>
    <p:sldId id="615" r:id="rId21"/>
    <p:sldId id="631" r:id="rId22"/>
    <p:sldId id="617" r:id="rId23"/>
    <p:sldId id="310" r:id="rId24"/>
    <p:sldId id="371" r:id="rId25"/>
    <p:sldId id="632" r:id="rId26"/>
    <p:sldId id="610" r:id="rId27"/>
    <p:sldId id="635" r:id="rId28"/>
    <p:sldId id="636" r:id="rId29"/>
    <p:sldId id="294" r:id="rId30"/>
    <p:sldId id="495" r:id="rId31"/>
    <p:sldId id="291" r:id="rId32"/>
    <p:sldId id="573" r:id="rId33"/>
    <p:sldId id="574" r:id="rId34"/>
    <p:sldId id="290" r:id="rId35"/>
    <p:sldId id="314" r:id="rId36"/>
    <p:sldId id="618" r:id="rId37"/>
    <p:sldId id="315" r:id="rId38"/>
    <p:sldId id="619" r:id="rId39"/>
    <p:sldId id="317" r:id="rId40"/>
    <p:sldId id="621" r:id="rId41"/>
    <p:sldId id="319" r:id="rId42"/>
    <p:sldId id="620" r:id="rId43"/>
    <p:sldId id="633" r:id="rId44"/>
    <p:sldId id="638" r:id="rId45"/>
    <p:sldId id="320" r:id="rId46"/>
    <p:sldId id="622" r:id="rId47"/>
    <p:sldId id="321" r:id="rId48"/>
    <p:sldId id="324" r:id="rId49"/>
    <p:sldId id="325" r:id="rId50"/>
    <p:sldId id="623" r:id="rId51"/>
    <p:sldId id="536" r:id="rId52"/>
    <p:sldId id="624" r:id="rId53"/>
    <p:sldId id="537" r:id="rId54"/>
    <p:sldId id="538" r:id="rId55"/>
    <p:sldId id="539" r:id="rId56"/>
    <p:sldId id="540" r:id="rId57"/>
    <p:sldId id="612" r:id="rId58"/>
    <p:sldId id="634" r:id="rId59"/>
    <p:sldId id="552" r:id="rId60"/>
    <p:sldId id="554" r:id="rId61"/>
    <p:sldId id="627" r:id="rId62"/>
    <p:sldId id="328" r:id="rId63"/>
    <p:sldId id="629" r:id="rId64"/>
    <p:sldId id="329" r:id="rId65"/>
    <p:sldId id="547" r:id="rId66"/>
    <p:sldId id="545" r:id="rId67"/>
    <p:sldId id="641" r:id="rId68"/>
    <p:sldId id="640" r:id="rId69"/>
    <p:sldId id="548" r:id="rId70"/>
    <p:sldId id="368" r:id="rId71"/>
    <p:sldId id="496" r:id="rId72"/>
    <p:sldId id="333" r:id="rId73"/>
    <p:sldId id="560" r:id="rId74"/>
    <p:sldId id="561" r:id="rId75"/>
    <p:sldId id="562" r:id="rId76"/>
    <p:sldId id="563" r:id="rId77"/>
    <p:sldId id="564" r:id="rId78"/>
    <p:sldId id="565" r:id="rId79"/>
    <p:sldId id="566" r:id="rId80"/>
    <p:sldId id="567" r:id="rId81"/>
    <p:sldId id="568" r:id="rId82"/>
    <p:sldId id="569" r:id="rId83"/>
    <p:sldId id="572" r:id="rId84"/>
    <p:sldId id="570" r:id="rId85"/>
    <p:sldId id="571" r:id="rId86"/>
    <p:sldId id="605" r:id="rId87"/>
    <p:sldId id="305" r:id="rId88"/>
  </p:sldIdLst>
  <p:sldSz cx="9144000" cy="6858000" type="screen4x3"/>
  <p:notesSz cx="6858000" cy="9296400"/>
  <p:embeddedFontLst>
    <p:embeddedFont>
      <p:font typeface="Calibri" panose="020F0502020204030204" pitchFamily="34" charset="0"/>
      <p:regular r:id="rId91"/>
      <p:bold r:id="rId92"/>
      <p:italic r:id="rId93"/>
      <p:boldItalic r:id="rId9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294967295" orient="horz" pos="2160" userDrawn="1">
          <p15:clr>
            <a:srgbClr val="A4A3A4"/>
          </p15:clr>
        </p15:guide>
        <p15:guide id="4294967295"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0501"/>
    <a:srgbClr val="005D9D"/>
    <a:srgbClr val="00499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8" autoAdjust="0"/>
    <p:restoredTop sz="57981" autoAdjust="0"/>
  </p:normalViewPr>
  <p:slideViewPr>
    <p:cSldViewPr snapToGrid="0" snapToObjects="1">
      <p:cViewPr varScale="1">
        <p:scale>
          <a:sx n="63" d="100"/>
          <a:sy n="63" d="100"/>
        </p:scale>
        <p:origin x="1284" y="6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2888"/>
    </p:cViewPr>
  </p:sorterViewPr>
  <p:notesViewPr>
    <p:cSldViewPr snapToGrid="0" snapToObjects="1">
      <p:cViewPr varScale="1">
        <p:scale>
          <a:sx n="84" d="100"/>
          <a:sy n="84" d="100"/>
        </p:scale>
        <p:origin x="3192"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notesMaster" Target="notesMasters/notesMaster1.xml"/><Relationship Id="rId97"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handoutMaster" Target="handoutMasters/handoutMaster1.xml"/><Relationship Id="rId95"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font" Target="fonts/font3.fntdata"/><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font" Target="fonts/font1.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72421"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028" y="2"/>
            <a:ext cx="2972421" cy="466725"/>
          </a:xfrm>
          <a:prstGeom prst="rect">
            <a:avLst/>
          </a:prstGeom>
        </p:spPr>
        <p:txBody>
          <a:bodyPr vert="horz" lIns="91440" tIns="45720" rIns="91440" bIns="45720" rtlCol="0"/>
          <a:lstStyle>
            <a:lvl1pPr algn="r">
              <a:defRPr sz="1200"/>
            </a:lvl1pPr>
          </a:lstStyle>
          <a:p>
            <a:fld id="{4B7960B8-AC57-41C9-A75A-0D0BB69EEF63}" type="datetimeFigureOut">
              <a:rPr lang="en-US" smtClean="0"/>
              <a:t>10/15/2015</a:t>
            </a:fld>
            <a:endParaRPr lang="en-US"/>
          </a:p>
        </p:txBody>
      </p:sp>
      <p:sp>
        <p:nvSpPr>
          <p:cNvPr id="4" name="Footer Placeholder 3"/>
          <p:cNvSpPr>
            <a:spLocks noGrp="1"/>
          </p:cNvSpPr>
          <p:nvPr>
            <p:ph type="ftr" sz="quarter" idx="2"/>
          </p:nvPr>
        </p:nvSpPr>
        <p:spPr>
          <a:xfrm>
            <a:off x="1" y="8829677"/>
            <a:ext cx="2972421"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028" y="8829677"/>
            <a:ext cx="2972421" cy="466725"/>
          </a:xfrm>
          <a:prstGeom prst="rect">
            <a:avLst/>
          </a:prstGeom>
        </p:spPr>
        <p:txBody>
          <a:bodyPr vert="horz" lIns="91440" tIns="45720" rIns="91440" bIns="45720" rtlCol="0" anchor="b"/>
          <a:lstStyle>
            <a:lvl1pPr algn="r">
              <a:defRPr sz="1200"/>
            </a:lvl1pPr>
          </a:lstStyle>
          <a:p>
            <a:fld id="{6828E8A6-F0C4-4AB3-96D6-59628656EFAC}" type="slidenum">
              <a:rPr lang="en-US" smtClean="0"/>
              <a:t>‹#›</a:t>
            </a:fld>
            <a:endParaRPr lang="en-US"/>
          </a:p>
        </p:txBody>
      </p:sp>
    </p:spTree>
    <p:extLst>
      <p:ext uri="{BB962C8B-B14F-4D97-AF65-F5344CB8AC3E}">
        <p14:creationId xmlns:p14="http://schemas.microsoft.com/office/powerpoint/2010/main" val="1024077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685800" y="4415791"/>
            <a:ext cx="5486400" cy="4183380"/>
          </a:xfrm>
          <a:prstGeom prst="rect">
            <a:avLst/>
          </a:prstGeom>
        </p:spPr>
        <p:txBody>
          <a:bodyPr vert="horz" lIns="93177" tIns="46589" rIns="93177" bIns="46589"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Header Placeholder 7"/>
          <p:cNvSpPr>
            <a:spLocks noGrp="1"/>
          </p:cNvSpPr>
          <p:nvPr>
            <p:ph type="hdr" sz="quarter"/>
          </p:nvPr>
        </p:nvSpPr>
        <p:spPr>
          <a:xfrm>
            <a:off x="0" y="1"/>
            <a:ext cx="2971800" cy="466725"/>
          </a:xfrm>
          <a:prstGeom prst="rect">
            <a:avLst/>
          </a:prstGeom>
        </p:spPr>
        <p:txBody>
          <a:bodyPr vert="horz" lIns="91440" tIns="45720" rIns="91440" bIns="45720" rtlCol="0"/>
          <a:lstStyle>
            <a:lvl1pPr algn="l">
              <a:defRPr sz="1200"/>
            </a:lvl1pPr>
          </a:lstStyle>
          <a:p>
            <a:endParaRPr lang="en-US"/>
          </a:p>
        </p:txBody>
      </p:sp>
      <p:sp>
        <p:nvSpPr>
          <p:cNvPr id="9" name="Slide Image Placeholder 8"/>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829676"/>
            <a:ext cx="2971800" cy="466725"/>
          </a:xfrm>
          <a:prstGeom prst="rect">
            <a:avLst/>
          </a:prstGeom>
        </p:spPr>
        <p:txBody>
          <a:bodyPr vert="horz" lIns="91440" tIns="45720" rIns="91440" bIns="45720" rtlCol="0" anchor="b"/>
          <a:lstStyle>
            <a:lvl1pPr algn="l">
              <a:defRPr sz="1200"/>
            </a:lvl1pPr>
          </a:lstStyle>
          <a:p>
            <a:endParaRPr lang="en-US"/>
          </a:p>
        </p:txBody>
      </p:sp>
      <p:sp>
        <p:nvSpPr>
          <p:cNvPr id="11" name="Slide Number Placeholder 10"/>
          <p:cNvSpPr>
            <a:spLocks noGrp="1"/>
          </p:cNvSpPr>
          <p:nvPr>
            <p:ph type="sldNum" sz="quarter" idx="5"/>
          </p:nvPr>
        </p:nvSpPr>
        <p:spPr>
          <a:xfrm>
            <a:off x="3884613" y="8829676"/>
            <a:ext cx="2971800" cy="466725"/>
          </a:xfrm>
          <a:prstGeom prst="rect">
            <a:avLst/>
          </a:prstGeom>
        </p:spPr>
        <p:txBody>
          <a:bodyPr vert="horz" lIns="91440" tIns="45720" rIns="91440" bIns="45720" rtlCol="0" anchor="b"/>
          <a:lstStyle>
            <a:lvl1pPr algn="r">
              <a:defRPr sz="1200"/>
            </a:lvl1pPr>
          </a:lstStyle>
          <a:p>
            <a:fld id="{67843733-C3AC-4A80-B5B2-9C00A86B9BF4}" type="slidenum">
              <a:rPr lang="en-US" smtClean="0"/>
              <a:t>‹#›</a:t>
            </a:fld>
            <a:endParaRPr lang="en-US"/>
          </a:p>
        </p:txBody>
      </p:sp>
      <p:sp>
        <p:nvSpPr>
          <p:cNvPr id="12" name="Date Placeholder 11"/>
          <p:cNvSpPr>
            <a:spLocks noGrp="1"/>
          </p:cNvSpPr>
          <p:nvPr>
            <p:ph type="dt" idx="1"/>
          </p:nvPr>
        </p:nvSpPr>
        <p:spPr>
          <a:xfrm>
            <a:off x="3884613" y="1"/>
            <a:ext cx="2971800" cy="466725"/>
          </a:xfrm>
          <a:prstGeom prst="rect">
            <a:avLst/>
          </a:prstGeom>
        </p:spPr>
        <p:txBody>
          <a:bodyPr vert="horz" lIns="91440" tIns="45720" rIns="91440" bIns="45720" rtlCol="0"/>
          <a:lstStyle>
            <a:lvl1pPr algn="r">
              <a:defRPr sz="1200"/>
            </a:lvl1pPr>
          </a:lstStyle>
          <a:p>
            <a:fld id="{00B6DCC9-7019-45D7-9AE8-65A29179E4CA}" type="datetimeFigureOut">
              <a:rPr lang="en-US" smtClean="0"/>
              <a:t>10/15/2015</a:t>
            </a:fld>
            <a:endParaRPr lang="en-US"/>
          </a:p>
        </p:txBody>
      </p:sp>
    </p:spTree>
    <p:extLst>
      <p:ext uri="{BB962C8B-B14F-4D97-AF65-F5344CB8AC3E}">
        <p14:creationId xmlns:p14="http://schemas.microsoft.com/office/powerpoint/2010/main" val="692093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Thank you for</a:t>
            </a:r>
            <a:r>
              <a:rPr lang="en-US" sz="1100" baseline="0" dirty="0" smtClean="0"/>
              <a:t> attending today’s session on Slide in Bridge Construction.  </a:t>
            </a:r>
          </a:p>
          <a:p>
            <a:endParaRPr lang="en-US" sz="1100" baseline="0" dirty="0" smtClean="0"/>
          </a:p>
          <a:p>
            <a:r>
              <a:rPr lang="en-US" sz="1100" baseline="0" dirty="0" smtClean="0"/>
              <a:t>This presentation is aimed towards contractors and developed for the FHWA as an extended effort of the Every Day Counts Initiative. </a:t>
            </a:r>
          </a:p>
          <a:p>
            <a:endParaRPr lang="en-US" sz="1100" baseline="0" dirty="0" smtClean="0"/>
          </a:p>
          <a:p>
            <a:r>
              <a:rPr lang="en-US" sz="1100" baseline="0" dirty="0" smtClean="0"/>
              <a:t>Slide-in bridge construction (SIBC) is a particular method and refinement of construction contained under the broader topic of Accelerated Bridge Construction (ABC) with the specific goal of extremely rapid bridge installation under very short term road closure. </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C993D298-4F04-4B10-9F25-1E8ED6139217}" type="slidenum">
              <a:rPr lang="en-US" smtClean="0"/>
              <a:t>1</a:t>
            </a:fld>
            <a:endParaRPr lang="en-US" dirty="0"/>
          </a:p>
        </p:txBody>
      </p:sp>
    </p:spTree>
    <p:extLst>
      <p:ext uri="{BB962C8B-B14F-4D97-AF65-F5344CB8AC3E}">
        <p14:creationId xmlns:p14="http://schemas.microsoft.com/office/powerpoint/2010/main" val="3741428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So,</a:t>
            </a:r>
            <a:r>
              <a:rPr lang="en-US" sz="1100" baseline="0" dirty="0" smtClean="0"/>
              <a:t> what benefits can be gained by using slide-in bridge construction?  Maybe the better question is ‘What is driving the use of SIBC and how is it that SIBC addresses those needs?’  </a:t>
            </a:r>
          </a:p>
          <a:p>
            <a:endParaRPr lang="en-US" sz="1100" baseline="0" dirty="0" smtClean="0"/>
          </a:p>
          <a:p>
            <a:r>
              <a:rPr lang="en-US" sz="1100" baseline="0" dirty="0" smtClean="0"/>
              <a:t>Traffic demands are increasing, congestion is increasing – both create an unnecessary nuisance in the lives of the traveling public. As such, the public demand for rapid delivery is increasing.  </a:t>
            </a:r>
          </a:p>
          <a:p>
            <a:endParaRPr lang="en-US" sz="1100" baseline="0" dirty="0" smtClean="0"/>
          </a:p>
          <a:p>
            <a:r>
              <a:rPr lang="en-US" sz="1100" baseline="0" dirty="0" smtClean="0"/>
              <a:t>One can see in this chart the overwhelming preference for accelerated bridge construction when polled in Massachusetts prior to the </a:t>
            </a:r>
            <a:r>
              <a:rPr lang="en-US" sz="1100" baseline="0" dirty="0" err="1" smtClean="0"/>
              <a:t>MassDOT</a:t>
            </a:r>
            <a:r>
              <a:rPr lang="en-US" sz="1100" baseline="0" dirty="0" smtClean="0"/>
              <a:t> Fast 14 project.  </a:t>
            </a:r>
          </a:p>
          <a:p>
            <a:endParaRPr lang="en-US" sz="1100" baseline="0" dirty="0" smtClean="0"/>
          </a:p>
          <a:p>
            <a:r>
              <a:rPr lang="en-US" sz="1100" baseline="0" dirty="0" smtClean="0"/>
              <a:t>Even more, the safety of the traveling public and bridge builders is compromised when bridge projects are long in duration.  SIBC alleviates some of this risk by significantly reducing the time main-line traffic is interrupted. </a:t>
            </a:r>
          </a:p>
          <a:p>
            <a:endParaRPr lang="en-US" sz="1100" baseline="0" dirty="0" smtClean="0"/>
          </a:p>
          <a:p>
            <a:r>
              <a:rPr lang="en-US" sz="1100" baseline="0" dirty="0" smtClean="0"/>
              <a:t>Societal costs, though often difficult to fully quantify, are significantly reduced as well.  </a:t>
            </a:r>
          </a:p>
          <a:p>
            <a:endParaRPr lang="en-US" sz="1100" baseline="0" dirty="0" smtClean="0"/>
          </a:p>
          <a:p>
            <a:r>
              <a:rPr lang="en-US" sz="1100" baseline="0" dirty="0" smtClean="0"/>
              <a:t>Environmental impacts can be softened.  </a:t>
            </a:r>
          </a:p>
          <a:p>
            <a:endParaRPr lang="en-US" sz="1100" baseline="0" dirty="0" smtClean="0"/>
          </a:p>
          <a:p>
            <a:r>
              <a:rPr lang="en-US" sz="1100" baseline="0" dirty="0" smtClean="0"/>
              <a:t>And lastly, the costs can be lower and at less risk when compared to other rapid structure placement methods, such as self-propelled modular transporters, float in delivery, or a heavy crane pick, for example.    </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71E0EF91-BE05-44AA-A944-236605C9CF53}" type="slidenum">
              <a:rPr lang="en-US" smtClean="0"/>
              <a:pPr/>
              <a:t>10</a:t>
            </a:fld>
            <a:endParaRPr lang="en-US" dirty="0"/>
          </a:p>
        </p:txBody>
      </p:sp>
    </p:spTree>
    <p:extLst>
      <p:ext uri="{BB962C8B-B14F-4D97-AF65-F5344CB8AC3E}">
        <p14:creationId xmlns:p14="http://schemas.microsoft.com/office/powerpoint/2010/main" val="150363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pPr marL="0" lvl="0" indent="0" defTabSz="914400">
              <a:buFont typeface="Arial" panose="020B0604020202020204" pitchFamily="34" charset="0"/>
              <a:buNone/>
            </a:pPr>
            <a:r>
              <a:rPr lang="en-US" sz="1100" dirty="0" smtClean="0">
                <a:latin typeface="+mn-lt"/>
              </a:rPr>
              <a:t>To continue with</a:t>
            </a:r>
            <a:r>
              <a:rPr lang="en-US" sz="1100" baseline="0" dirty="0" smtClean="0">
                <a:latin typeface="+mn-lt"/>
              </a:rPr>
              <a:t> the benefits of using SIBC: non-traditional site options can be offered, cross-overs or shoo-flies are eliminated along with staged construction and long term detours. These things can result in lower construction costs.  </a:t>
            </a:r>
          </a:p>
          <a:p>
            <a:pPr marL="0" lvl="0" indent="0" defTabSz="914400">
              <a:buFont typeface="Arial" panose="020B0604020202020204" pitchFamily="34" charset="0"/>
              <a:buNone/>
            </a:pPr>
            <a:endParaRPr lang="en-US" sz="1100" baseline="0" dirty="0" smtClean="0">
              <a:latin typeface="+mn-lt"/>
            </a:endParaRPr>
          </a:p>
          <a:p>
            <a:pPr marL="0" lvl="0" indent="0" defTabSz="914400">
              <a:buFont typeface="Arial" panose="020B0604020202020204" pitchFamily="34" charset="0"/>
              <a:buNone/>
            </a:pPr>
            <a:r>
              <a:rPr lang="en-US" sz="1100" baseline="0" dirty="0" smtClean="0">
                <a:latin typeface="+mn-lt"/>
              </a:rPr>
              <a:t>When compared to other ABC methods, SIBC often receives better contractor “buy-in”, presumably because of the reduced risk that was previously mentioned.  </a:t>
            </a:r>
          </a:p>
          <a:p>
            <a:pPr marL="0" lvl="0" indent="0" defTabSz="914400">
              <a:buFont typeface="Arial" panose="020B0604020202020204" pitchFamily="34" charset="0"/>
              <a:buNone/>
            </a:pPr>
            <a:endParaRPr lang="en-US" sz="1100" baseline="0" dirty="0" smtClean="0">
              <a:latin typeface="+mn-lt"/>
            </a:endParaRPr>
          </a:p>
          <a:p>
            <a:pPr marL="0" lvl="0" indent="0" defTabSz="914400">
              <a:buFont typeface="Arial" panose="020B0604020202020204" pitchFamily="34" charset="0"/>
              <a:buNone/>
            </a:pPr>
            <a:r>
              <a:rPr lang="en-US" sz="1100" baseline="0" dirty="0" smtClean="0">
                <a:latin typeface="+mn-lt"/>
              </a:rPr>
              <a:t>Mobility and environmental impacts can also be reduced and safety is nearly always enhanced for the worker and road user.  </a:t>
            </a:r>
            <a:endParaRPr lang="en-US" sz="1100" dirty="0">
              <a:latin typeface="+mn-lt"/>
            </a:endParaRPr>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71E0EF91-BE05-44AA-A944-236605C9CF53}" type="slidenum">
              <a:rPr lang="en-US" smtClean="0"/>
              <a:pPr/>
              <a:t>11</a:t>
            </a:fld>
            <a:endParaRPr lang="en-US" dirty="0"/>
          </a:p>
        </p:txBody>
      </p:sp>
    </p:spTree>
    <p:extLst>
      <p:ext uri="{BB962C8B-B14F-4D97-AF65-F5344CB8AC3E}">
        <p14:creationId xmlns:p14="http://schemas.microsoft.com/office/powerpoint/2010/main" val="1310697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aseline="0" dirty="0" smtClean="0">
                <a:latin typeface="+mn-lt"/>
              </a:rPr>
              <a:t>Potentially of greatest significance is that SIBC promotes user and worker safety. Safety is nearly always enhanced for the worker and road user; this can not be understated. </a:t>
            </a:r>
          </a:p>
          <a:p>
            <a:pPr marL="0" lvl="0" indent="0" defTabSz="914400">
              <a:buFont typeface="Arial" panose="020B0604020202020204" pitchFamily="34" charset="0"/>
              <a:buNone/>
            </a:pPr>
            <a:endParaRPr lang="en-US" sz="1100" baseline="0" dirty="0" smtClean="0">
              <a:latin typeface="+mn-lt"/>
            </a:endParaRPr>
          </a:p>
          <a:p>
            <a:pPr marL="0" lvl="0" indent="0" defTabSz="914400">
              <a:buFont typeface="Arial" panose="020B0604020202020204" pitchFamily="34" charset="0"/>
              <a:buNone/>
            </a:pPr>
            <a:r>
              <a:rPr lang="en-US" sz="1100" baseline="0" dirty="0" smtClean="0">
                <a:latin typeface="+mn-lt"/>
              </a:rPr>
              <a:t>When compared to other ABC methods, SIBC often receives better contractor “buy-in”, presumably because of the reduced risk that was previously mentioned.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aseline="0" dirty="0" smtClean="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aseline="0" dirty="0" smtClean="0">
                <a:latin typeface="+mn-lt"/>
              </a:rPr>
              <a:t>Environmental impacts can also be reduced.  </a:t>
            </a:r>
          </a:p>
          <a:p>
            <a:pPr marL="0" lvl="0" indent="0" defTabSz="914400">
              <a:buFont typeface="Arial" panose="020B0604020202020204" pitchFamily="34" charset="0"/>
              <a:buNone/>
            </a:pPr>
            <a:endParaRPr lang="en-US" sz="1100" baseline="0" dirty="0" smtClean="0">
              <a:latin typeface="+mn-lt"/>
            </a:endParaRPr>
          </a:p>
          <a:p>
            <a:pPr marL="0" lvl="0" indent="0" defTabSz="914400">
              <a:buFont typeface="Arial" panose="020B0604020202020204" pitchFamily="34" charset="0"/>
              <a:buNone/>
            </a:pPr>
            <a:endParaRPr lang="en-US" sz="1100" baseline="0" dirty="0" smtClean="0">
              <a:latin typeface="+mn-lt"/>
            </a:endParaRPr>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71E0EF91-BE05-44AA-A944-236605C9CF53}" type="slidenum">
              <a:rPr lang="en-US" smtClean="0"/>
              <a:pPr/>
              <a:t>12</a:t>
            </a:fld>
            <a:endParaRPr lang="en-US" dirty="0"/>
          </a:p>
        </p:txBody>
      </p:sp>
    </p:spTree>
    <p:extLst>
      <p:ext uri="{BB962C8B-B14F-4D97-AF65-F5344CB8AC3E}">
        <p14:creationId xmlns:p14="http://schemas.microsoft.com/office/powerpoint/2010/main" val="3429740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pPr marL="0" lvl="0" indent="0" defTabSz="914400">
              <a:buFont typeface="Arial" panose="020B0604020202020204" pitchFamily="34" charset="0"/>
              <a:buNone/>
            </a:pPr>
            <a:r>
              <a:rPr lang="en-US" sz="1100" dirty="0" smtClean="0">
                <a:latin typeface="+mn-lt"/>
              </a:rPr>
              <a:t>Lastly, SIBC removes</a:t>
            </a:r>
            <a:r>
              <a:rPr lang="en-US" sz="1100" baseline="0" dirty="0" smtClean="0">
                <a:latin typeface="+mn-lt"/>
              </a:rPr>
              <a:t> the bridge construction from the critical path which may lead to a better quality end product, it involves the public by reducing societal costs, thereby creating better “buy-in”, and road closures can be better managed. </a:t>
            </a:r>
            <a:endParaRPr lang="en-US" sz="1100" dirty="0">
              <a:latin typeface="+mn-lt"/>
            </a:endParaRPr>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71E0EF91-BE05-44AA-A944-236605C9CF53}" type="slidenum">
              <a:rPr lang="en-US" smtClean="0"/>
              <a:pPr/>
              <a:t>13</a:t>
            </a:fld>
            <a:endParaRPr lang="en-US" dirty="0"/>
          </a:p>
        </p:txBody>
      </p:sp>
    </p:spTree>
    <p:extLst>
      <p:ext uri="{BB962C8B-B14F-4D97-AF65-F5344CB8AC3E}">
        <p14:creationId xmlns:p14="http://schemas.microsoft.com/office/powerpoint/2010/main" val="3948326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Along the way,</a:t>
            </a:r>
            <a:r>
              <a:rPr lang="en-US" sz="1100" baseline="0" dirty="0" smtClean="0"/>
              <a:t> we’ll take a minute to quickly highlight a project to emphasize a couple of points. The first project highlighted is I-84 at Dingle Ridge Road in New York.  </a:t>
            </a:r>
          </a:p>
          <a:p>
            <a:endParaRPr lang="en-US" sz="1100" baseline="0" dirty="0" smtClean="0"/>
          </a:p>
          <a:p>
            <a:r>
              <a:rPr lang="en-US" sz="1100" dirty="0" smtClean="0"/>
              <a:t>A considerable amount</a:t>
            </a:r>
            <a:r>
              <a:rPr lang="en-US" sz="1100" baseline="0" dirty="0" smtClean="0"/>
              <a:t> of cost savings was realized by constructing the bridge using ABC methods rather than traditional methods. </a:t>
            </a:r>
          </a:p>
          <a:p>
            <a:endParaRPr lang="en-US" sz="1100" baseline="0" dirty="0" smtClean="0"/>
          </a:p>
          <a:p>
            <a:r>
              <a:rPr lang="en-US" sz="1100" baseline="0" dirty="0" smtClean="0"/>
              <a:t>According to the New York State DOT, over $1.2 million was saved in user delay costs.  An additional $2 million was saved by eliminating the cross-overs and temporary bridge. Furthermore, an unquantified savings in work-zone accident costs was realized. </a:t>
            </a:r>
          </a:p>
          <a:p>
            <a:endParaRPr lang="en-US" sz="1100" baseline="0" dirty="0" smtClean="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14</a:t>
            </a:fld>
            <a:endParaRPr lang="en-US"/>
          </a:p>
        </p:txBody>
      </p:sp>
    </p:spTree>
    <p:extLst>
      <p:ext uri="{BB962C8B-B14F-4D97-AF65-F5344CB8AC3E}">
        <p14:creationId xmlns:p14="http://schemas.microsoft.com/office/powerpoint/2010/main" val="3728335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Though</a:t>
            </a:r>
            <a:r>
              <a:rPr lang="en-US" sz="1100" baseline="0" dirty="0" smtClean="0"/>
              <a:t> the benefits are great, one must be aware that some potential challenges exist. </a:t>
            </a:r>
          </a:p>
          <a:p>
            <a:endParaRPr lang="en-US" sz="1100" baseline="0" dirty="0" smtClean="0"/>
          </a:p>
          <a:p>
            <a:r>
              <a:rPr lang="en-US" sz="1100" baseline="0" dirty="0" smtClean="0"/>
              <a:t>While some personnel within the DOTs embrace innovative methods, others are more resistant and tend to lean on traditional construction methods.  This resistance can stall a potential SIBC project.</a:t>
            </a:r>
          </a:p>
          <a:p>
            <a:endParaRPr lang="en-US" sz="1100" baseline="0" dirty="0" smtClean="0"/>
          </a:p>
          <a:p>
            <a:r>
              <a:rPr lang="en-US" sz="1100" dirty="0" smtClean="0"/>
              <a:t>Finding experienced contractors</a:t>
            </a:r>
            <a:r>
              <a:rPr lang="en-US" sz="1100" baseline="0" dirty="0" smtClean="0"/>
              <a:t> and/or heavy lift engineers can be a challenge, though that challenge is being lessened as more and more SIBC projects are being completed and contractors become more familiar with the process.  </a:t>
            </a:r>
          </a:p>
          <a:p>
            <a:endParaRPr lang="en-US" sz="1100" baseline="0" dirty="0" smtClean="0"/>
          </a:p>
          <a:p>
            <a:r>
              <a:rPr lang="en-US" sz="1100" baseline="0" dirty="0" smtClean="0"/>
              <a:t>And given that many SIBC projects are high profile, public interest is high which draws spectators to the job site creating a potential crowd control issue not familiar to typical construction. The method will require some short term full road closure with a public commitment to meet those dates well in advance, leading to schedule pressure on construction. </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71E0EF91-BE05-44AA-A944-236605C9CF53}" type="slidenum">
              <a:rPr lang="en-US" smtClean="0"/>
              <a:pPr/>
              <a:t>15</a:t>
            </a:fld>
            <a:endParaRPr lang="en-US" dirty="0"/>
          </a:p>
        </p:txBody>
      </p:sp>
    </p:spTree>
    <p:extLst>
      <p:ext uri="{BB962C8B-B14F-4D97-AF65-F5344CB8AC3E}">
        <p14:creationId xmlns:p14="http://schemas.microsoft.com/office/powerpoint/2010/main" val="1495060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baseline="0" dirty="0" smtClean="0"/>
              <a:t>In traditional construction projects it is common that unique bridge geometry, difficult foundations, or lack of space can present a challenge.  These aspects are only magnified by the nature of SIBC.</a:t>
            </a:r>
          </a:p>
          <a:p>
            <a:endParaRPr lang="en-US" sz="1100" baseline="0" dirty="0" smtClean="0"/>
          </a:p>
          <a:p>
            <a:r>
              <a:rPr lang="en-US" sz="1100" baseline="0" dirty="0" smtClean="0"/>
              <a:t>A sound traffic management plan with contingency plan included is a must. </a:t>
            </a:r>
          </a:p>
          <a:p>
            <a:endParaRPr lang="en-US" sz="1100" baseline="0" dirty="0" smtClean="0"/>
          </a:p>
          <a:p>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71E0EF91-BE05-44AA-A944-236605C9CF53}" type="slidenum">
              <a:rPr lang="en-US" smtClean="0"/>
              <a:pPr/>
              <a:t>16</a:t>
            </a:fld>
            <a:endParaRPr lang="en-US" dirty="0"/>
          </a:p>
        </p:txBody>
      </p:sp>
    </p:spTree>
    <p:extLst>
      <p:ext uri="{BB962C8B-B14F-4D97-AF65-F5344CB8AC3E}">
        <p14:creationId xmlns:p14="http://schemas.microsoft.com/office/powerpoint/2010/main" val="1581604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baseline="0" dirty="0" smtClean="0"/>
              <a:t>This method of bridge construction is relatively new, and as a result, there may be some contractor limitations. </a:t>
            </a:r>
          </a:p>
          <a:p>
            <a:endParaRPr lang="en-US" sz="1100" baseline="0" dirty="0" smtClean="0"/>
          </a:p>
          <a:p>
            <a:r>
              <a:rPr lang="en-US" sz="1100" baseline="0" dirty="0" smtClean="0"/>
              <a:t>For example, significant temporary shoring and unconventional schedules are often required. </a:t>
            </a:r>
          </a:p>
          <a:p>
            <a:endParaRPr lang="en-US" sz="1100" baseline="0" dirty="0" smtClean="0"/>
          </a:p>
          <a:p>
            <a:r>
              <a:rPr lang="en-US" sz="1100" baseline="0" dirty="0" smtClean="0"/>
              <a:t>During slide operations, a 24 hour commitment from the contractor, designer, and owner is necessary.  </a:t>
            </a:r>
          </a:p>
          <a:p>
            <a:endParaRPr lang="en-US" sz="11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smtClean="0"/>
              <a:t>There are periods during the overall SIBC process that require extended time for the contractor, owner, and designer and, as a result, worker fatigue be an issue if not properly managed.  Multiple crews can help alleviate this potential problem.  </a:t>
            </a:r>
          </a:p>
          <a:p>
            <a:endParaRPr lang="en-US" sz="1100" dirty="0" smtClean="0"/>
          </a:p>
          <a:p>
            <a:endParaRPr lang="en-US" sz="1100" dirty="0" smtClean="0"/>
          </a:p>
          <a:p>
            <a:endParaRPr lang="en-US" sz="1100" dirty="0" smtClean="0"/>
          </a:p>
          <a:p>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71E0EF91-BE05-44AA-A944-236605C9CF53}" type="slidenum">
              <a:rPr lang="en-US" smtClean="0"/>
              <a:pPr/>
              <a:t>17</a:t>
            </a:fld>
            <a:endParaRPr lang="en-US" dirty="0"/>
          </a:p>
        </p:txBody>
      </p:sp>
    </p:spTree>
    <p:extLst>
      <p:ext uri="{BB962C8B-B14F-4D97-AF65-F5344CB8AC3E}">
        <p14:creationId xmlns:p14="http://schemas.microsoft.com/office/powerpoint/2010/main" val="1052666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smtClean="0"/>
              <a:t>Even more, difficult foundations, equipment breakdowns, and the speed required to complete approach work can present a challenge.  </a:t>
            </a:r>
            <a:endParaRPr lang="en-US" sz="1100" dirty="0" smtClean="0"/>
          </a:p>
          <a:p>
            <a:endParaRPr lang="en-US" sz="1100" baseline="0" dirty="0" smtClean="0"/>
          </a:p>
          <a:p>
            <a:r>
              <a:rPr lang="en-US" sz="1100" baseline="0" dirty="0" smtClean="0"/>
              <a:t>Also, significant, critical time can be lost to surveying mistakes. </a:t>
            </a:r>
          </a:p>
          <a:p>
            <a:endParaRPr lang="en-US" sz="1100" dirty="0" smtClean="0"/>
          </a:p>
          <a:p>
            <a:r>
              <a:rPr lang="en-US" sz="1100" baseline="0" dirty="0" smtClean="0"/>
              <a:t>And given that many SIBC projects are high profile, public interest is high which draws spectators to the job site creating a potential crowd control issue not familiar to typical construction. The method will require some short term full road closure with a public commitment to meet those dates well in advance, leading to schedule pressure on construction. </a:t>
            </a:r>
          </a:p>
          <a:p>
            <a:endParaRPr lang="en-US" sz="1100" baseline="0" dirty="0" smtClean="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71E0EF91-BE05-44AA-A944-236605C9CF53}" type="slidenum">
              <a:rPr lang="en-US" smtClean="0"/>
              <a:pPr/>
              <a:t>18</a:t>
            </a:fld>
            <a:endParaRPr lang="en-US" dirty="0"/>
          </a:p>
        </p:txBody>
      </p:sp>
    </p:spTree>
    <p:extLst>
      <p:ext uri="{BB962C8B-B14F-4D97-AF65-F5344CB8AC3E}">
        <p14:creationId xmlns:p14="http://schemas.microsoft.com/office/powerpoint/2010/main" val="2239795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To highlight</a:t>
            </a:r>
            <a:r>
              <a:rPr lang="en-US" sz="1100" baseline="0" dirty="0" smtClean="0"/>
              <a:t> another project, t</a:t>
            </a:r>
            <a:r>
              <a:rPr lang="en-US" sz="1100" dirty="0" smtClean="0"/>
              <a:t>he Elk</a:t>
            </a:r>
            <a:r>
              <a:rPr lang="en-US" sz="1100" baseline="0" dirty="0" smtClean="0"/>
              <a:t> Creek project in Oregon was faced with numerous challenges that could be considered somewhat unique to this project. For example, the site, located in the mountains of western Oregon, did not afford ample space or flat terrain from which a new bridge could be easily constructed and slid into place. Nonetheless, the successful completion of this project using slide in construction proved that slides can be effective even in very confined locations.  </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19</a:t>
            </a:fld>
            <a:endParaRPr lang="en-US"/>
          </a:p>
        </p:txBody>
      </p:sp>
    </p:spTree>
    <p:extLst>
      <p:ext uri="{BB962C8B-B14F-4D97-AF65-F5344CB8AC3E}">
        <p14:creationId xmlns:p14="http://schemas.microsoft.com/office/powerpoint/2010/main" val="42277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Nearly 25% of the Nation’s 600,000 bridges are in</a:t>
            </a:r>
            <a:r>
              <a:rPr lang="en-US" sz="1100" baseline="0" dirty="0" smtClean="0"/>
              <a:t> need of rehabilitation, repair, or total replacement. Given this vast number, the need for bridge reconstruction methods that reduce the impacts to mobility and safety is needed. This need was one reason the Every Day Counts Initiative was launched. </a:t>
            </a:r>
            <a:endParaRPr lang="en-US" sz="1100" dirty="0" smtClean="0"/>
          </a:p>
          <a:p>
            <a:endParaRPr lang="en-US" sz="1100" dirty="0" smtClean="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5A6945D7-F980-46DA-B774-FBCD38B444EE}" type="slidenum">
              <a:rPr lang="en-US" smtClean="0"/>
              <a:t>2</a:t>
            </a:fld>
            <a:endParaRPr lang="en-US"/>
          </a:p>
        </p:txBody>
      </p:sp>
    </p:spTree>
    <p:extLst>
      <p:ext uri="{BB962C8B-B14F-4D97-AF65-F5344CB8AC3E}">
        <p14:creationId xmlns:p14="http://schemas.microsoft.com/office/powerpoint/2010/main" val="2896067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Some factors of interest to consider</a:t>
            </a:r>
            <a:r>
              <a:rPr lang="en-US" sz="1100" baseline="0" dirty="0" smtClean="0"/>
              <a:t> when making an initial decision for or against SIBC include:  average daily traffic, the facility that is being crossed (railroad, roadway, other?), the detour length (duration and viability), and environmental effects (limits on when and how).</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71E0EF91-BE05-44AA-A944-236605C9CF53}" type="slidenum">
              <a:rPr lang="en-US" smtClean="0"/>
              <a:pPr/>
              <a:t>20</a:t>
            </a:fld>
            <a:endParaRPr lang="en-US" dirty="0"/>
          </a:p>
        </p:txBody>
      </p:sp>
    </p:spTree>
    <p:extLst>
      <p:ext uri="{BB962C8B-B14F-4D97-AF65-F5344CB8AC3E}">
        <p14:creationId xmlns:p14="http://schemas.microsoft.com/office/powerpoint/2010/main" val="2640875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baseline="0" dirty="0" smtClean="0"/>
              <a:t>Is the bridge on the critical path of the entire project?, is there available right-of-way?, should traffic analysts be engaged?, where will the contractor’s workspace, entrances, and exits be located?.</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71E0EF91-BE05-44AA-A944-236605C9CF53}" type="slidenum">
              <a:rPr lang="en-US" smtClean="0"/>
              <a:pPr/>
              <a:t>21</a:t>
            </a:fld>
            <a:endParaRPr lang="en-US" dirty="0"/>
          </a:p>
        </p:txBody>
      </p:sp>
    </p:spTree>
    <p:extLst>
      <p:ext uri="{BB962C8B-B14F-4D97-AF65-F5344CB8AC3E}">
        <p14:creationId xmlns:p14="http://schemas.microsoft.com/office/powerpoint/2010/main" val="150363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normAutofit/>
          </a:bodyPr>
          <a:lstStyle/>
          <a:p>
            <a:pPr marL="0" indent="0">
              <a:buFont typeface="Arial" pitchFamily="34" charset="0"/>
              <a:buNone/>
            </a:pPr>
            <a:r>
              <a:rPr lang="en-US" sz="1100" dirty="0" smtClean="0"/>
              <a:t>If comparing only</a:t>
            </a:r>
            <a:r>
              <a:rPr lang="en-US" sz="1100" baseline="0" dirty="0" smtClean="0"/>
              <a:t> the costs of building a bridge using traditional methods and slide-in bridge construction, it is possible, and maybe even likely with the first projects, that SIBC costs will be higher.  </a:t>
            </a:r>
          </a:p>
          <a:p>
            <a:pPr marL="0" indent="0">
              <a:buFont typeface="Arial" pitchFamily="34" charset="0"/>
              <a:buNone/>
            </a:pPr>
            <a:endParaRPr lang="en-US" sz="1100" baseline="0" dirty="0" smtClean="0"/>
          </a:p>
          <a:p>
            <a:pPr marL="0" indent="0">
              <a:buFont typeface="Arial" pitchFamily="34" charset="0"/>
              <a:buNone/>
            </a:pPr>
            <a:r>
              <a:rPr lang="en-US" sz="1100" baseline="0" dirty="0" smtClean="0"/>
              <a:t>It has been found, however, that the costs become more aligned when including other project related costs such as direct versus indirect costs and detour costs. These costs are often not included in the bid; therefore it is not appropriate to compare conventional construction costs with ABC costs.  </a:t>
            </a:r>
          </a:p>
          <a:p>
            <a:pPr marL="0" indent="0">
              <a:buFont typeface="Arial" pitchFamily="34" charset="0"/>
              <a:buNone/>
            </a:pPr>
            <a:endParaRPr lang="en-US" sz="1100" baseline="0" dirty="0" smtClean="0"/>
          </a:p>
          <a:p>
            <a:pPr marL="0" indent="0">
              <a:buFont typeface="Arial" pitchFamily="34" charset="0"/>
              <a:buNone/>
            </a:pPr>
            <a:r>
              <a:rPr lang="en-US" sz="1100" baseline="0" dirty="0" smtClean="0"/>
              <a:t>Project planners should evaluate the total construction cost when making decisions. </a:t>
            </a:r>
          </a:p>
          <a:p>
            <a:pPr marL="0" indent="0">
              <a:buFont typeface="Arial" pitchFamily="34" charset="0"/>
              <a:buNone/>
            </a:pPr>
            <a:endParaRPr lang="en-US" sz="1100" baseline="0" dirty="0" smtClean="0"/>
          </a:p>
          <a:p>
            <a:pPr marL="0" indent="0">
              <a:buFont typeface="Arial" pitchFamily="34" charset="0"/>
              <a:buNone/>
            </a:pPr>
            <a:r>
              <a:rPr lang="en-US" sz="1100" baseline="0" dirty="0" smtClean="0"/>
              <a:t>Even more, due to the decreased construction time, overall inflation costs can be reduced, specifically the risk of price escalation of steel and fuel can be minimized.     </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71E0EF91-BE05-44AA-A944-236605C9CF53}" type="slidenum">
              <a:rPr lang="en-US" smtClean="0"/>
              <a:pPr/>
              <a:t>22</a:t>
            </a:fld>
            <a:endParaRPr lang="en-US" dirty="0"/>
          </a:p>
        </p:txBody>
      </p:sp>
    </p:spTree>
    <p:extLst>
      <p:ext uri="{BB962C8B-B14F-4D97-AF65-F5344CB8AC3E}">
        <p14:creationId xmlns:p14="http://schemas.microsoft.com/office/powerpoint/2010/main" val="964266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The</a:t>
            </a:r>
            <a:r>
              <a:rPr lang="en-US" sz="1100" baseline="0" dirty="0" smtClean="0"/>
              <a:t> next project highlighted is the Mesquite Interchange in the state of Nevada. The total interchange reconstruction cost was $15 million, $10 million less than the original $25 million estimate. A significant amount of the cost savings stemmed from the decision to slide each of the two bridges being replaced. Traditional construction would have required a complete realignment of the mainline pavement and interchange reconfiguration. Instead, the interchange was left in its original configuration and the bridges constructed adjunct to the existing. </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23</a:t>
            </a:fld>
            <a:endParaRPr lang="en-US"/>
          </a:p>
        </p:txBody>
      </p:sp>
    </p:spTree>
    <p:extLst>
      <p:ext uri="{BB962C8B-B14F-4D97-AF65-F5344CB8AC3E}">
        <p14:creationId xmlns:p14="http://schemas.microsoft.com/office/powerpoint/2010/main" val="3758235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this point,</a:t>
            </a:r>
            <a:r>
              <a:rPr lang="en-US" baseline="0" dirty="0" smtClean="0"/>
              <a:t> SIBC has been defined, some benefits and challenges have been listed, and factors of interest shown. You’ll now get an opportunity to check a bit of your knowledge.</a:t>
            </a:r>
          </a:p>
          <a:p>
            <a:endParaRPr lang="en-US" baseline="0" dirty="0" smtClean="0"/>
          </a:p>
          <a:p>
            <a:r>
              <a:rPr lang="en-US" baseline="0" dirty="0" smtClean="0"/>
              <a:t>In SIBC, the new bridge is constructed “blank” to the existing bridge on “blank” supports. </a:t>
            </a:r>
          </a:p>
          <a:p>
            <a:endParaRPr lang="en-US" baseline="0" dirty="0" smtClean="0"/>
          </a:p>
          <a:p>
            <a:r>
              <a:rPr lang="en-US" baseline="0" dirty="0" smtClean="0"/>
              <a:t>In SIBC, the new bridge is constructed “parallel” to the existing bridge on “temporary” supports. </a:t>
            </a:r>
            <a:endParaRPr lang="en-US" dirty="0"/>
          </a:p>
        </p:txBody>
      </p:sp>
      <p:sp>
        <p:nvSpPr>
          <p:cNvPr id="4" name="Slide Number Placeholder 3"/>
          <p:cNvSpPr>
            <a:spLocks noGrp="1"/>
          </p:cNvSpPr>
          <p:nvPr>
            <p:ph type="sldNum" sz="quarter" idx="10"/>
          </p:nvPr>
        </p:nvSpPr>
        <p:spPr/>
        <p:txBody>
          <a:bodyPr/>
          <a:lstStyle/>
          <a:p>
            <a:fld id="{67843733-C3AC-4A80-B5B2-9C00A86B9BF4}" type="slidenum">
              <a:rPr lang="en-US" smtClean="0"/>
              <a:t>24</a:t>
            </a:fld>
            <a:endParaRPr lang="en-US"/>
          </a:p>
        </p:txBody>
      </p:sp>
    </p:spTree>
    <p:extLst>
      <p:ext uri="{BB962C8B-B14F-4D97-AF65-F5344CB8AC3E}">
        <p14:creationId xmlns:p14="http://schemas.microsoft.com/office/powerpoint/2010/main" val="1077234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types of innovative foundations systems are commonly used to minimize disruption? </a:t>
            </a:r>
          </a:p>
          <a:p>
            <a:endParaRPr lang="en-US" baseline="0" dirty="0" smtClean="0"/>
          </a:p>
          <a:p>
            <a:r>
              <a:rPr lang="en-US" baseline="0" dirty="0" smtClean="0"/>
              <a:t>Drilled shafts outside footprint of existing bridge?</a:t>
            </a:r>
          </a:p>
          <a:p>
            <a:r>
              <a:rPr lang="en-US" baseline="0" dirty="0" smtClean="0"/>
              <a:t>Micro or mini piles?</a:t>
            </a:r>
          </a:p>
          <a:p>
            <a:r>
              <a:rPr lang="en-US" baseline="0" dirty="0" smtClean="0"/>
              <a:t>Integrating cap beams?</a:t>
            </a:r>
          </a:p>
          <a:p>
            <a:r>
              <a:rPr lang="en-US" baseline="0" dirty="0" smtClean="0"/>
              <a:t>Spread footings?</a:t>
            </a:r>
          </a:p>
          <a:p>
            <a:r>
              <a:rPr lang="en-US" baseline="0" dirty="0" smtClean="0"/>
              <a:t>Or</a:t>
            </a:r>
          </a:p>
          <a:p>
            <a:r>
              <a:rPr lang="en-US" baseline="0" dirty="0" smtClean="0"/>
              <a:t>All of the above?</a:t>
            </a:r>
          </a:p>
          <a:p>
            <a:endParaRPr lang="en-US" baseline="0" dirty="0" smtClean="0"/>
          </a:p>
          <a:p>
            <a:r>
              <a:rPr lang="en-US" baseline="0" dirty="0" smtClean="0"/>
              <a:t>The answer:  All of the above. Each of the options are commonly used to minimize disruption. </a:t>
            </a:r>
          </a:p>
        </p:txBody>
      </p:sp>
      <p:sp>
        <p:nvSpPr>
          <p:cNvPr id="4" name="Slide Number Placeholder 3"/>
          <p:cNvSpPr>
            <a:spLocks noGrp="1"/>
          </p:cNvSpPr>
          <p:nvPr>
            <p:ph type="sldNum" sz="quarter" idx="10"/>
          </p:nvPr>
        </p:nvSpPr>
        <p:spPr/>
        <p:txBody>
          <a:bodyPr/>
          <a:lstStyle/>
          <a:p>
            <a:fld id="{67843733-C3AC-4A80-B5B2-9C00A86B9BF4}" type="slidenum">
              <a:rPr lang="en-US" smtClean="0"/>
              <a:t>25</a:t>
            </a:fld>
            <a:endParaRPr lang="en-US"/>
          </a:p>
        </p:txBody>
      </p:sp>
    </p:spTree>
    <p:extLst>
      <p:ext uri="{BB962C8B-B14F-4D97-AF65-F5344CB8AC3E}">
        <p14:creationId xmlns:p14="http://schemas.microsoft.com/office/powerpoint/2010/main" val="2373436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prstClr val="black"/>
                </a:solidFill>
                <a:latin typeface="+mn-lt"/>
              </a:rPr>
              <a:t>True or false: SIBC can eliminate crossovers, shoo-flies, staged construction, and long term detours resulting in lower construction costs/bid price?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prstClr val="black"/>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prstClr val="black"/>
                </a:solidFill>
                <a:latin typeface="+mn-lt"/>
              </a:rPr>
              <a:t>True</a:t>
            </a:r>
          </a:p>
          <a:p>
            <a:endParaRPr lang="en-US" dirty="0"/>
          </a:p>
        </p:txBody>
      </p:sp>
      <p:sp>
        <p:nvSpPr>
          <p:cNvPr id="4" name="Slide Number Placeholder 3"/>
          <p:cNvSpPr>
            <a:spLocks noGrp="1"/>
          </p:cNvSpPr>
          <p:nvPr>
            <p:ph type="sldNum" sz="quarter" idx="10"/>
          </p:nvPr>
        </p:nvSpPr>
        <p:spPr/>
        <p:txBody>
          <a:bodyPr/>
          <a:lstStyle/>
          <a:p>
            <a:fld id="{67843733-C3AC-4A80-B5B2-9C00A86B9BF4}" type="slidenum">
              <a:rPr lang="en-US" smtClean="0"/>
              <a:t>26</a:t>
            </a:fld>
            <a:endParaRPr lang="en-US"/>
          </a:p>
        </p:txBody>
      </p:sp>
    </p:spTree>
    <p:extLst>
      <p:ext uri="{BB962C8B-B14F-4D97-AF65-F5344CB8AC3E}">
        <p14:creationId xmlns:p14="http://schemas.microsoft.com/office/powerpoint/2010/main" val="3965463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normAutofit/>
          </a:bodyPr>
          <a:lstStyle/>
          <a:p>
            <a:pPr>
              <a:defRPr/>
            </a:pPr>
            <a:r>
              <a:rPr lang="en-US" sz="1100" b="0" dirty="0" smtClean="0"/>
              <a:t>So,</a:t>
            </a:r>
            <a:r>
              <a:rPr lang="en-US" sz="1100" b="0" baseline="0" dirty="0" smtClean="0"/>
              <a:t> you might be asking yourself, ‘When should I consider using slide-in bridge construction’?  </a:t>
            </a:r>
          </a:p>
          <a:p>
            <a:pPr>
              <a:defRPr/>
            </a:pPr>
            <a:endParaRPr lang="en-US" sz="1100" b="0" baseline="0" dirty="0" smtClean="0"/>
          </a:p>
          <a:p>
            <a:pPr>
              <a:defRPr/>
            </a:pPr>
            <a:r>
              <a:rPr lang="en-US" sz="1100" b="0" baseline="0" dirty="0" smtClean="0"/>
              <a:t>Ideally, sites with wide flat areas adjacent to the existing structure would be found at all bridge locations. But since this is rarely the case, one has to look beyond the ideal locations and consider other factors.  </a:t>
            </a:r>
          </a:p>
          <a:p>
            <a:pPr>
              <a:defRPr/>
            </a:pPr>
            <a:endParaRPr lang="en-US" sz="1100" b="0" baseline="0" dirty="0" smtClean="0"/>
          </a:p>
          <a:p>
            <a:pPr>
              <a:defRPr/>
            </a:pPr>
            <a:r>
              <a:rPr lang="en-US" sz="1100" b="0" baseline="0" dirty="0" smtClean="0"/>
              <a:t>Factors such as, right-of-way, terrain, geotechnical conditions, and alignment restrictions. If right-of-way is limited, can temporary right-of-way be made available?  </a:t>
            </a:r>
          </a:p>
          <a:p>
            <a:pPr>
              <a:defRPr/>
            </a:pPr>
            <a:endParaRPr lang="en-US" sz="1100" b="0" baseline="0" dirty="0" smtClean="0"/>
          </a:p>
          <a:p>
            <a:pPr>
              <a:defRPr/>
            </a:pPr>
            <a:r>
              <a:rPr lang="en-US" sz="1100" b="0" baseline="0" dirty="0" smtClean="0"/>
              <a:t>Rugged terrain doesn’t necessarily prohibit the use of SIBC, but does introduce another challenge. </a:t>
            </a:r>
          </a:p>
          <a:p>
            <a:pPr>
              <a:defRPr/>
            </a:pPr>
            <a:endParaRPr lang="en-US" sz="1100" b="0" baseline="0" dirty="0" smtClean="0"/>
          </a:p>
          <a:p>
            <a:pPr>
              <a:defRPr/>
            </a:pPr>
            <a:r>
              <a:rPr lang="en-US" sz="1100" b="0" baseline="0" dirty="0" smtClean="0"/>
              <a:t>Since temporary works will be significant and require supporting the entire superstructure, the adequacy of geotechnical conditions is key.   </a:t>
            </a:r>
          </a:p>
          <a:p>
            <a:pPr>
              <a:defRPr/>
            </a:pPr>
            <a:endParaRPr lang="en-US" sz="1100" b="0" baseline="0" dirty="0" smtClean="0"/>
          </a:p>
          <a:p>
            <a:pPr>
              <a:defRPr/>
            </a:pPr>
            <a:r>
              <a:rPr lang="en-US" sz="1100" b="0" baseline="0" dirty="0" smtClean="0"/>
              <a:t>One should also consider alignment restrictions and utility locations. </a:t>
            </a:r>
            <a:endParaRPr lang="en-US" sz="1100" b="0" dirty="0" smtClean="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71E0EF91-BE05-44AA-A944-236605C9CF53}" type="slidenum">
              <a:rPr lang="en-US" smtClean="0"/>
              <a:pPr/>
              <a:t>27</a:t>
            </a:fld>
            <a:endParaRPr lang="en-US" dirty="0"/>
          </a:p>
        </p:txBody>
      </p:sp>
    </p:spTree>
    <p:extLst>
      <p:ext uri="{BB962C8B-B14F-4D97-AF65-F5344CB8AC3E}">
        <p14:creationId xmlns:p14="http://schemas.microsoft.com/office/powerpoint/2010/main" val="13707486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As an</a:t>
            </a:r>
            <a:r>
              <a:rPr lang="en-US" sz="1100" baseline="0" dirty="0" smtClean="0"/>
              <a:t> example, l</a:t>
            </a:r>
            <a:r>
              <a:rPr lang="en-US" sz="1100" dirty="0" smtClean="0"/>
              <a:t>et’s step</a:t>
            </a:r>
            <a:r>
              <a:rPr lang="en-US" sz="1100" baseline="0" dirty="0" smtClean="0"/>
              <a:t> through the flowchart method for SIBC and see out that plays out looking at different site conditions.  We will be using one of the sites that will be discussed later in the case studies.</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71E0EF91-BE05-44AA-A944-236605C9CF53}" type="slidenum">
              <a:rPr lang="en-US" smtClean="0"/>
              <a:pPr/>
              <a:t>28</a:t>
            </a:fld>
            <a:endParaRPr lang="en-US" dirty="0"/>
          </a:p>
        </p:txBody>
      </p:sp>
    </p:spTree>
    <p:extLst>
      <p:ext uri="{BB962C8B-B14F-4D97-AF65-F5344CB8AC3E}">
        <p14:creationId xmlns:p14="http://schemas.microsoft.com/office/powerpoint/2010/main" val="4019589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Two</a:t>
            </a:r>
            <a:r>
              <a:rPr lang="en-US" sz="1100" baseline="0" dirty="0" smtClean="0"/>
              <a:t> photos of the site are shown.  As you can see, the bridge is in a rural location and it carries two lanes of traffic over a small stream.  </a:t>
            </a:r>
            <a:r>
              <a:rPr lang="en-US" sz="1100" dirty="0" smtClean="0"/>
              <a:t>The decision has been made to use</a:t>
            </a:r>
            <a:r>
              <a:rPr lang="en-US" sz="1100" baseline="0" dirty="0" smtClean="0"/>
              <a:t> ABC. </a:t>
            </a:r>
          </a:p>
          <a:p>
            <a:endParaRPr lang="en-US" sz="1100" baseline="0" dirty="0" smtClean="0"/>
          </a:p>
          <a:p>
            <a:r>
              <a:rPr lang="en-US" sz="1100" baseline="0" dirty="0" smtClean="0"/>
              <a:t>Is there room adjacent to the bridge for construction of the new superstructure? There are no structures or facilities adjacent to the bridge, so the answer is yes. </a:t>
            </a:r>
          </a:p>
          <a:p>
            <a:endParaRPr lang="en-US" sz="1100" baseline="0" dirty="0" smtClean="0"/>
          </a:p>
          <a:p>
            <a:r>
              <a:rPr lang="en-US" sz="1100" baseline="0" dirty="0" smtClean="0"/>
              <a:t>Is there available right of way? After checking the right-of-way mapping, the design team determined the answer to be yes.</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29</a:t>
            </a:fld>
            <a:endParaRPr lang="en-US"/>
          </a:p>
        </p:txBody>
      </p:sp>
    </p:spTree>
    <p:extLst>
      <p:ext uri="{BB962C8B-B14F-4D97-AF65-F5344CB8AC3E}">
        <p14:creationId xmlns:p14="http://schemas.microsoft.com/office/powerpoint/2010/main" val="2109215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Every</a:t>
            </a:r>
            <a:r>
              <a:rPr lang="en-US" sz="1200" baseline="0" dirty="0" smtClean="0"/>
              <a:t> Day Counts was first established in 2010 as a state-based initiative meant to identify and deploy innovation; specifically, to shorten project delivery, enhance safety, reduce mobility impacts, and protect the environment.  The term “get in, get out, and stay out” was popularized under this program. </a:t>
            </a:r>
          </a:p>
          <a:p>
            <a:endParaRPr lang="en-US" dirty="0"/>
          </a:p>
        </p:txBody>
      </p:sp>
      <p:sp>
        <p:nvSpPr>
          <p:cNvPr id="4" name="Slide Number Placeholder 3"/>
          <p:cNvSpPr>
            <a:spLocks noGrp="1"/>
          </p:cNvSpPr>
          <p:nvPr>
            <p:ph type="sldNum" sz="quarter" idx="10"/>
          </p:nvPr>
        </p:nvSpPr>
        <p:spPr/>
        <p:txBody>
          <a:bodyPr/>
          <a:lstStyle/>
          <a:p>
            <a:fld id="{67843733-C3AC-4A80-B5B2-9C00A86B9BF4}" type="slidenum">
              <a:rPr lang="en-US" smtClean="0"/>
              <a:t>3</a:t>
            </a:fld>
            <a:endParaRPr lang="en-US"/>
          </a:p>
        </p:txBody>
      </p:sp>
    </p:spTree>
    <p:extLst>
      <p:ext uri="{BB962C8B-B14F-4D97-AF65-F5344CB8AC3E}">
        <p14:creationId xmlns:p14="http://schemas.microsoft.com/office/powerpoint/2010/main" val="2986169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Is the bridge over a transportation facility? No. </a:t>
            </a:r>
          </a:p>
          <a:p>
            <a:endParaRPr lang="en-US" sz="1100" dirty="0" smtClean="0"/>
          </a:p>
          <a:p>
            <a:r>
              <a:rPr lang="en-US" sz="1100" dirty="0" smtClean="0"/>
              <a:t>Is the bridge over a wetland? Yes. </a:t>
            </a:r>
          </a:p>
          <a:p>
            <a:endParaRPr lang="en-US" sz="1100" dirty="0" smtClean="0"/>
          </a:p>
          <a:p>
            <a:r>
              <a:rPr lang="en-US" sz="1100" dirty="0" smtClean="0"/>
              <a:t>Can permits be obtained</a:t>
            </a:r>
            <a:r>
              <a:rPr lang="en-US" sz="1100" baseline="0" dirty="0" smtClean="0"/>
              <a:t> for temporary shoring? After a review with regulatory agencies, the design team determined that the answer to this question is yes. </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30</a:t>
            </a:fld>
            <a:endParaRPr lang="en-US"/>
          </a:p>
        </p:txBody>
      </p:sp>
    </p:spTree>
    <p:extLst>
      <p:ext uri="{BB962C8B-B14F-4D97-AF65-F5344CB8AC3E}">
        <p14:creationId xmlns:p14="http://schemas.microsoft.com/office/powerpoint/2010/main" val="38596197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Is a short-term</a:t>
            </a:r>
            <a:r>
              <a:rPr lang="en-US" sz="1100" baseline="0" dirty="0" smtClean="0"/>
              <a:t> detour feasible?  After conferring with traffic engineering personnel, the answer to this question was determined to be yes. Therefore, SIBC is appropriate.  This is just one example of when SIBC might be appropriate.</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31</a:t>
            </a:fld>
            <a:endParaRPr lang="en-US"/>
          </a:p>
        </p:txBody>
      </p:sp>
    </p:spTree>
    <p:extLst>
      <p:ext uri="{BB962C8B-B14F-4D97-AF65-F5344CB8AC3E}">
        <p14:creationId xmlns:p14="http://schemas.microsoft.com/office/powerpoint/2010/main" val="12388615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smtClean="0"/>
              <a:t>It should be noted that not all options are available in all locations as some methods are prevented by existing state government laws or policies, but n</a:t>
            </a:r>
            <a:r>
              <a:rPr lang="en-US" sz="1100" dirty="0" smtClean="0"/>
              <a:t>umerous</a:t>
            </a:r>
            <a:r>
              <a:rPr lang="en-US" sz="1100" baseline="0" dirty="0" smtClean="0"/>
              <a:t> d</a:t>
            </a:r>
            <a:r>
              <a:rPr lang="en-US" sz="1100" dirty="0" smtClean="0"/>
              <a:t>elivery</a:t>
            </a:r>
            <a:r>
              <a:rPr lang="en-US" sz="1100" baseline="0" dirty="0" smtClean="0"/>
              <a:t> and contracting methods exist nationwide.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smtClean="0"/>
              <a:t>These include Design-Bid-Build, Design-Build, Construction Manager General Contractor, A+B contracting, and value engineering. </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5A6945D7-F980-46DA-B774-FBCD38B444EE}" type="slidenum">
              <a:rPr lang="en-US" smtClean="0"/>
              <a:t>32</a:t>
            </a:fld>
            <a:endParaRPr lang="en-US"/>
          </a:p>
        </p:txBody>
      </p:sp>
    </p:spTree>
    <p:extLst>
      <p:ext uri="{BB962C8B-B14F-4D97-AF65-F5344CB8AC3E}">
        <p14:creationId xmlns:p14="http://schemas.microsoft.com/office/powerpoint/2010/main" val="5153461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Design-bid-build</a:t>
            </a:r>
            <a:r>
              <a:rPr lang="en-US" sz="1100" baseline="0" dirty="0" smtClean="0"/>
              <a:t> has been the traditional method of contracting. Separate contracts are extended from the owner to the designer and builder, and the selection is based on the lowest-bid total construction cost.  </a:t>
            </a:r>
          </a:p>
          <a:p>
            <a:endParaRPr lang="en-US" sz="1100" baseline="0" dirty="0" smtClean="0"/>
          </a:p>
          <a:p>
            <a:r>
              <a:rPr lang="en-US" sz="1100" baseline="0" dirty="0" smtClean="0"/>
              <a:t>For this method, a complete design must be developed prior to the bid process taking place.  </a:t>
            </a:r>
          </a:p>
          <a:p>
            <a:endParaRPr lang="en-US" sz="11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smtClean="0"/>
              <a:t>It should be noted that the designer is not responsible for the design of the temporary shoring system or the equipment used to move the bridge.  The designer needs to show schematic drawings of the systems, and allow the contractor to develop the details of the move.</a:t>
            </a:r>
            <a:endParaRPr lang="en-US" sz="1100" dirty="0" smtClean="0"/>
          </a:p>
          <a:p>
            <a:endParaRPr lang="en-US" sz="1100" baseline="0" dirty="0" smtClean="0"/>
          </a:p>
          <a:p>
            <a:endParaRPr lang="en-US" sz="1100" baseline="0" dirty="0" smtClean="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33</a:t>
            </a:fld>
            <a:endParaRPr lang="en-US"/>
          </a:p>
        </p:txBody>
      </p:sp>
    </p:spTree>
    <p:extLst>
      <p:ext uri="{BB962C8B-B14F-4D97-AF65-F5344CB8AC3E}">
        <p14:creationId xmlns:p14="http://schemas.microsoft.com/office/powerpoint/2010/main" val="31813862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baseline="0" dirty="0" smtClean="0"/>
              <a:t>For SIBC, some advantages of design-bid-build are its wide applicability and well understanding, the rolls are clearly defined for all parties involved, and the bidding process is competitive.  However, the method is disadvantaged for SIBC in other ways.  </a:t>
            </a:r>
          </a:p>
          <a:p>
            <a:endParaRPr lang="en-US" sz="1100" baseline="0" dirty="0" smtClean="0"/>
          </a:p>
          <a:p>
            <a:r>
              <a:rPr lang="en-US" sz="1100" baseline="0" dirty="0" smtClean="0"/>
              <a:t>There is a lack of input from the contractor; delay claims, disputes, and change orders are all common. </a:t>
            </a:r>
          </a:p>
          <a:p>
            <a:endParaRPr lang="en-US" sz="1100" baseline="0" dirty="0" smtClean="0"/>
          </a:p>
          <a:p>
            <a:r>
              <a:rPr lang="en-US" sz="1100" baseline="0" dirty="0" smtClean="0"/>
              <a:t>Additionally, SIBC is new to most designers and blurs the line of means and methods of construction, typically the contractor’s stock in trade.  </a:t>
            </a:r>
          </a:p>
          <a:p>
            <a:endParaRPr lang="en-US" sz="1100" baseline="0" dirty="0" smtClean="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34</a:t>
            </a:fld>
            <a:endParaRPr lang="en-US"/>
          </a:p>
        </p:txBody>
      </p:sp>
    </p:spTree>
    <p:extLst>
      <p:ext uri="{BB962C8B-B14F-4D97-AF65-F5344CB8AC3E}">
        <p14:creationId xmlns:p14="http://schemas.microsoft.com/office/powerpoint/2010/main" val="27535233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Unlike the design-bid-build</a:t>
            </a:r>
            <a:r>
              <a:rPr lang="en-US" sz="1100" baseline="0" dirty="0" smtClean="0"/>
              <a:t> process, t</a:t>
            </a:r>
            <a:r>
              <a:rPr lang="en-US" sz="1100" dirty="0" smtClean="0"/>
              <a:t>he design-build</a:t>
            </a:r>
            <a:r>
              <a:rPr lang="en-US" sz="1100" baseline="0" dirty="0" smtClean="0"/>
              <a:t> process brings the design and construction under one contract from the owner. In doing so, the owner gives up some control over the design and construction process and therefore must make expectations very clear. </a:t>
            </a:r>
          </a:p>
          <a:p>
            <a:endParaRPr lang="en-US" sz="1100" baseline="0" dirty="0" smtClean="0"/>
          </a:p>
          <a:p>
            <a:r>
              <a:rPr lang="en-US" sz="1100" baseline="0" dirty="0" smtClean="0"/>
              <a:t>It is not uncommon for the owner to do some preliminary design work prior to the design-build teams bidding on the project; through this exercise the owner must define performance expectations. </a:t>
            </a:r>
          </a:p>
          <a:p>
            <a:endParaRPr lang="en-US" sz="1100" baseline="0" dirty="0" smtClean="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35</a:t>
            </a:fld>
            <a:endParaRPr lang="en-US"/>
          </a:p>
        </p:txBody>
      </p:sp>
    </p:spTree>
    <p:extLst>
      <p:ext uri="{BB962C8B-B14F-4D97-AF65-F5344CB8AC3E}">
        <p14:creationId xmlns:p14="http://schemas.microsoft.com/office/powerpoint/2010/main" val="4108226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baseline="0" dirty="0" smtClean="0"/>
              <a:t>An inherent advantage to the design-build method is that a project can often be delivered more quickly than would otherwise be possible. The design can be tailored to the contractor’s experience, tools, and equipment. Also, it may promote innovative design thinking.  </a:t>
            </a:r>
          </a:p>
          <a:p>
            <a:endParaRPr lang="en-US" sz="1100" baseline="0" dirty="0" smtClean="0"/>
          </a:p>
          <a:p>
            <a:r>
              <a:rPr lang="en-US" sz="1100" baseline="0" dirty="0" smtClean="0"/>
              <a:t>As with design-bid-build, some disadvantages exist.  Outcomes must be clearly communicated by the owner or else risk the project scope transforming to something unintended.  </a:t>
            </a:r>
          </a:p>
          <a:p>
            <a:endParaRPr lang="en-US" sz="1100" baseline="0" dirty="0" smtClean="0"/>
          </a:p>
          <a:p>
            <a:r>
              <a:rPr lang="en-US" sz="1100" baseline="0" dirty="0" smtClean="0"/>
              <a:t>The owner is relinquishing control as the designer is working for the contractor not the owner with the potential that the final design will be influenced heavily by the required means and methods of installation. Prior to bidding, the design team must complete some design at their expense.  </a:t>
            </a:r>
          </a:p>
          <a:p>
            <a:endParaRPr lang="en-US" sz="1100" baseline="0" dirty="0" smtClean="0"/>
          </a:p>
          <a:p>
            <a:r>
              <a:rPr lang="en-US" sz="1100" baseline="0" dirty="0" smtClean="0"/>
              <a:t>Lastly, cost savings, if any, can vary from project to project.  </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36</a:t>
            </a:fld>
            <a:endParaRPr lang="en-US"/>
          </a:p>
        </p:txBody>
      </p:sp>
    </p:spTree>
    <p:extLst>
      <p:ext uri="{BB962C8B-B14F-4D97-AF65-F5344CB8AC3E}">
        <p14:creationId xmlns:p14="http://schemas.microsoft.com/office/powerpoint/2010/main" val="23205613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CM/GC,</a:t>
            </a:r>
            <a:r>
              <a:rPr lang="en-US" sz="1100" baseline="0" dirty="0" smtClean="0"/>
              <a:t> or Construction Manager/General Contractor, is not as commonly used as the previous methods of delivery but is gaining popularity with the bridge building industry. </a:t>
            </a:r>
          </a:p>
          <a:p>
            <a:endParaRPr lang="en-US" sz="1100" baseline="0" dirty="0" smtClean="0"/>
          </a:p>
          <a:p>
            <a:r>
              <a:rPr lang="en-US" sz="1100" baseline="0" dirty="0" smtClean="0"/>
              <a:t>CM/GC is similar to design-build in that the contractor and designer work together. It differs, however, in that each has their own contract with the owner and the owner remains an integral part of the overall team.  The designer and contractor are both independently selected by the owner.  </a:t>
            </a:r>
          </a:p>
          <a:p>
            <a:endParaRPr lang="en-US" sz="1100" baseline="0" dirty="0" smtClean="0"/>
          </a:p>
          <a:p>
            <a:r>
              <a:rPr lang="en-US" sz="1100" baseline="0" dirty="0" smtClean="0"/>
              <a:t>As a construction manager, the contractor has the ability to provide significant input during the design process. In this way the designer can better accommodate the means and methods a contractor may use to erect the bridge and changes are minimized to the contract documents that could otherwise be necessary. As such, risks are better identified and managed.  The transition from construction manager to general contractor is generally smoother on account of the aforementioned role of construction manager.  </a:t>
            </a:r>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37</a:t>
            </a:fld>
            <a:endParaRPr lang="en-US"/>
          </a:p>
        </p:txBody>
      </p:sp>
    </p:spTree>
    <p:extLst>
      <p:ext uri="{BB962C8B-B14F-4D97-AF65-F5344CB8AC3E}">
        <p14:creationId xmlns:p14="http://schemas.microsoft.com/office/powerpoint/2010/main" val="8163100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baseline="0" dirty="0" smtClean="0"/>
              <a:t>Some advantages to CM/GC include: fast project delivery, no significant up-front design needed, the design can be tailored to the contractor’s abilities, construction costs may be lower, and change orders are minimized. </a:t>
            </a:r>
          </a:p>
          <a:p>
            <a:endParaRPr lang="en-US" sz="1100" baseline="0" dirty="0" smtClean="0"/>
          </a:p>
          <a:p>
            <a:r>
              <a:rPr lang="en-US" sz="1100" baseline="0" dirty="0" smtClean="0"/>
              <a:t>Some disadvantages include how an owner selects a contractor without a design and that a checks-and-balance system is needed to verify bid costs.</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38</a:t>
            </a:fld>
            <a:endParaRPr lang="en-US"/>
          </a:p>
        </p:txBody>
      </p:sp>
    </p:spTree>
    <p:extLst>
      <p:ext uri="{BB962C8B-B14F-4D97-AF65-F5344CB8AC3E}">
        <p14:creationId xmlns:p14="http://schemas.microsoft.com/office/powerpoint/2010/main" val="27159535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A + B bidding is most commonly a variation</a:t>
            </a:r>
            <a:r>
              <a:rPr lang="en-US" sz="1100" baseline="0" dirty="0" smtClean="0"/>
              <a:t> of design-bid-build. </a:t>
            </a:r>
          </a:p>
          <a:p>
            <a:endParaRPr lang="en-US" sz="1100" baseline="0" dirty="0" smtClean="0"/>
          </a:p>
          <a:p>
            <a:r>
              <a:rPr lang="en-US" sz="1100" baseline="0" dirty="0" smtClean="0"/>
              <a:t>Rather than low bid construction costs being the method by which a contractor is selected, two components, contract work items and road user costs, are quantified and summed to compose a bid price.  The contractor with the low bid of the summed total is awarded the contract.  </a:t>
            </a:r>
          </a:p>
          <a:p>
            <a:endParaRPr lang="en-US" sz="1100" baseline="0" dirty="0" smtClean="0"/>
          </a:p>
          <a:p>
            <a:r>
              <a:rPr lang="en-US" sz="1100" baseline="0" dirty="0" smtClean="0"/>
              <a:t>In the actual contract, the contractor will only be reimbursed for unit items – A – and the time allowed to complete the project is set at the bidders time component – B.  </a:t>
            </a:r>
          </a:p>
          <a:p>
            <a:endParaRPr lang="en-US" sz="1100" baseline="0" dirty="0" smtClean="0"/>
          </a:p>
          <a:p>
            <a:r>
              <a:rPr lang="en-US" sz="1100" baseline="0" dirty="0" smtClean="0"/>
              <a:t>Here an emphasis is placed on how the project affects the public, not just the lowest construction cost.</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39</a:t>
            </a:fld>
            <a:endParaRPr lang="en-US"/>
          </a:p>
        </p:txBody>
      </p:sp>
    </p:spTree>
    <p:extLst>
      <p:ext uri="{BB962C8B-B14F-4D97-AF65-F5344CB8AC3E}">
        <p14:creationId xmlns:p14="http://schemas.microsoft.com/office/powerpoint/2010/main" val="4009211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endParaRPr lang="en-US" sz="1100" baseline="0" dirty="0" smtClean="0"/>
          </a:p>
          <a:p>
            <a:r>
              <a:rPr lang="en-US" sz="1100" baseline="0" dirty="0" smtClean="0"/>
              <a:t>As a result of these efforts, EDC-2 was launched in 2012 with the specific focus of shortening the time needed to complete highway projects through the use of new technologies and ground-breaking processes.  Within that directive, accelerated bridge construction became an area of concentration.  </a:t>
            </a:r>
          </a:p>
          <a:p>
            <a:endParaRPr lang="en-US" sz="1100" baseline="0" dirty="0" smtClean="0"/>
          </a:p>
          <a:p>
            <a:r>
              <a:rPr lang="en-US" sz="1100" baseline="0" dirty="0" smtClean="0"/>
              <a:t>Three particular ABC technologies being promoted under EDC-2 are prefabricated bridge elements and systems, </a:t>
            </a:r>
            <a:r>
              <a:rPr lang="en-US" sz="1100" baseline="0" dirty="0" err="1" smtClean="0"/>
              <a:t>geosynthetic</a:t>
            </a:r>
            <a:r>
              <a:rPr lang="en-US" sz="1100" baseline="0" dirty="0" smtClean="0"/>
              <a:t> reinforced soil-integrated bridge systems, and slide-in bridge construction.    </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4</a:t>
            </a:fld>
            <a:endParaRPr lang="en-US"/>
          </a:p>
        </p:txBody>
      </p:sp>
    </p:spTree>
    <p:extLst>
      <p:ext uri="{BB962C8B-B14F-4D97-AF65-F5344CB8AC3E}">
        <p14:creationId xmlns:p14="http://schemas.microsoft.com/office/powerpoint/2010/main" val="42421467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An</a:t>
            </a:r>
            <a:r>
              <a:rPr lang="en-US" sz="1100" baseline="0" dirty="0" smtClean="0"/>
              <a:t> advantage to </a:t>
            </a:r>
            <a:r>
              <a:rPr lang="en-US" sz="1100" dirty="0" smtClean="0"/>
              <a:t>A + B bidding is</a:t>
            </a:r>
            <a:r>
              <a:rPr lang="en-US" sz="1100" baseline="0" dirty="0" smtClean="0"/>
              <a:t> the contractor’s schedule must minimize construction time and delays.  Unfortunately some disadvantages are contract changes are magnified and more resources may be required for contract administration.   </a:t>
            </a:r>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40</a:t>
            </a:fld>
            <a:endParaRPr lang="en-US"/>
          </a:p>
        </p:txBody>
      </p:sp>
    </p:spTree>
    <p:extLst>
      <p:ext uri="{BB962C8B-B14F-4D97-AF65-F5344CB8AC3E}">
        <p14:creationId xmlns:p14="http://schemas.microsoft.com/office/powerpoint/2010/main" val="6027771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Two</a:t>
            </a:r>
            <a:r>
              <a:rPr lang="en-US" sz="1100" baseline="0" dirty="0" smtClean="0"/>
              <a:t> projects successfully completed using design-build contracting methods are the Elk Creek project in Oregon and the Mesquite Interchange project in Nevada. </a:t>
            </a:r>
          </a:p>
          <a:p>
            <a:endParaRPr lang="en-US" sz="11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smtClean="0"/>
              <a:t>The Mesquite Interchange team proposed slide in methods and were able to save 6 months and $10 million.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smtClean="0"/>
          </a:p>
          <a:p>
            <a:r>
              <a:rPr lang="en-US" sz="1100" baseline="0" dirty="0" smtClean="0"/>
              <a:t>The Elk Creek design-build team was first to propose slide in methods and, in doing so, saved 22 months and $3 million. </a:t>
            </a:r>
          </a:p>
          <a:p>
            <a:endParaRPr lang="en-US" sz="1100" baseline="0" dirty="0" smtClean="0"/>
          </a:p>
          <a:p>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41</a:t>
            </a:fld>
            <a:endParaRPr lang="en-US"/>
          </a:p>
        </p:txBody>
      </p:sp>
    </p:spTree>
    <p:extLst>
      <p:ext uri="{BB962C8B-B14F-4D97-AF65-F5344CB8AC3E}">
        <p14:creationId xmlns:p14="http://schemas.microsoft.com/office/powerpoint/2010/main" val="34494186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knowledge</a:t>
            </a:r>
            <a:r>
              <a:rPr lang="en-US" baseline="0" dirty="0" smtClean="0"/>
              <a:t> check looks at delivery methods. </a:t>
            </a:r>
            <a:endParaRPr lang="en-US" dirty="0" smtClean="0"/>
          </a:p>
          <a:p>
            <a:endParaRPr lang="en-US" dirty="0" smtClean="0"/>
          </a:p>
          <a:p>
            <a:r>
              <a:rPr lang="en-US" dirty="0" smtClean="0"/>
              <a:t>Can any delivery method option be used in all locations?</a:t>
            </a:r>
          </a:p>
          <a:p>
            <a:endParaRPr lang="en-US" dirty="0" smtClean="0"/>
          </a:p>
          <a:p>
            <a:r>
              <a:rPr lang="en-US" dirty="0" smtClean="0"/>
              <a:t>Answer: No, som</a:t>
            </a:r>
            <a:r>
              <a:rPr lang="en-US" baseline="0" dirty="0" smtClean="0"/>
              <a:t>e governments prohibit certain contracting methods. </a:t>
            </a:r>
            <a:endParaRPr lang="en-US" dirty="0"/>
          </a:p>
        </p:txBody>
      </p:sp>
      <p:sp>
        <p:nvSpPr>
          <p:cNvPr id="4" name="Slide Number Placeholder 3"/>
          <p:cNvSpPr>
            <a:spLocks noGrp="1"/>
          </p:cNvSpPr>
          <p:nvPr>
            <p:ph type="sldNum" sz="quarter" idx="10"/>
          </p:nvPr>
        </p:nvSpPr>
        <p:spPr/>
        <p:txBody>
          <a:bodyPr/>
          <a:lstStyle/>
          <a:p>
            <a:fld id="{67843733-C3AC-4A80-B5B2-9C00A86B9BF4}" type="slidenum">
              <a:rPr lang="en-US" smtClean="0"/>
              <a:t>42</a:t>
            </a:fld>
            <a:endParaRPr lang="en-US"/>
          </a:p>
        </p:txBody>
      </p:sp>
    </p:spTree>
    <p:extLst>
      <p:ext uri="{BB962C8B-B14F-4D97-AF65-F5344CB8AC3E}">
        <p14:creationId xmlns:p14="http://schemas.microsoft.com/office/powerpoint/2010/main" val="27320485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Planning</a:t>
            </a:r>
            <a:r>
              <a:rPr lang="en-US" sz="1100" baseline="0" dirty="0" smtClean="0"/>
              <a:t> for slide-in bridge construction generally follows that of traditional construction, yet there are some other unique items one must also plan for.  </a:t>
            </a:r>
          </a:p>
          <a:p>
            <a:endParaRPr lang="en-US" sz="1100" baseline="0" dirty="0" smtClean="0"/>
          </a:p>
          <a:p>
            <a:r>
              <a:rPr lang="en-US" sz="1100" baseline="0" dirty="0" smtClean="0"/>
              <a:t>For example, the owner must ensure that there is sufficient right-of-way at the site for likely SIBC equipment and cranes for erection of beams, and it might be more space than anticipated.  </a:t>
            </a:r>
          </a:p>
          <a:p>
            <a:endParaRPr lang="en-US" sz="1100" baseline="0" dirty="0" smtClean="0"/>
          </a:p>
          <a:p>
            <a:r>
              <a:rPr lang="en-US" sz="1100" baseline="0" dirty="0" smtClean="0"/>
              <a:t>A comprehensive study of an acceptable length of closure must be completed to appropriately assign incentives or disincentives. The owner must define the expectations to traffic impact, whether that be on the bridge or below the bridge.  </a:t>
            </a:r>
          </a:p>
          <a:p>
            <a:endParaRPr lang="en-US" sz="1100" baseline="0" dirty="0" smtClean="0"/>
          </a:p>
          <a:p>
            <a:r>
              <a:rPr lang="en-US" sz="1100" baseline="0" dirty="0" smtClean="0"/>
              <a:t>The owner and/or contractor should involve the public from very early on to communicate the intent and expectation for using SIBC.  Given that SIBC is an innovative method for bridge construction, it is likely to draw the attention from the public and media.  For this reason, naming or branding the project or program should be considered since it will undoubtedly be named by someone.  </a:t>
            </a:r>
          </a:p>
          <a:p>
            <a:endParaRPr lang="en-US" sz="1100" baseline="0" dirty="0" smtClean="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43</a:t>
            </a:fld>
            <a:endParaRPr lang="en-US"/>
          </a:p>
        </p:txBody>
      </p:sp>
    </p:spTree>
    <p:extLst>
      <p:ext uri="{BB962C8B-B14F-4D97-AF65-F5344CB8AC3E}">
        <p14:creationId xmlns:p14="http://schemas.microsoft.com/office/powerpoint/2010/main" val="7625319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baseline="0" dirty="0" smtClean="0"/>
              <a:t>Higher overall costs, especially for initial SIBC projects, may be realized and should be addressed when programming.  </a:t>
            </a:r>
          </a:p>
          <a:p>
            <a:endParaRPr lang="en-US" sz="1100" baseline="0" dirty="0" smtClean="0"/>
          </a:p>
          <a:p>
            <a:r>
              <a:rPr lang="en-US" sz="1100" baseline="0" dirty="0" smtClean="0"/>
              <a:t>Additionally, the owner must define any needed submittals and provide project specifications that define the desired design criteria. </a:t>
            </a:r>
          </a:p>
          <a:p>
            <a:endParaRPr lang="en-US" sz="11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It should come as no surprise that creating and reviewing specifications and submittals</a:t>
            </a:r>
            <a:r>
              <a:rPr lang="en-US" sz="1100" baseline="0" dirty="0" smtClean="0"/>
              <a:t> will require more attention, especially on the first project.  Accordingly, the owner should devise a reasonable timeline to accommodate the added attention and so that weather and closure times can be best mitigated.  </a:t>
            </a:r>
          </a:p>
          <a:p>
            <a:r>
              <a:rPr lang="en-US" sz="1100" baseline="0" dirty="0" smtClean="0"/>
              <a:t>    </a:t>
            </a:r>
            <a:endParaRPr lang="en-US" sz="1100" dirty="0" smtClean="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44</a:t>
            </a:fld>
            <a:endParaRPr lang="en-US"/>
          </a:p>
        </p:txBody>
      </p:sp>
    </p:spTree>
    <p:extLst>
      <p:ext uri="{BB962C8B-B14F-4D97-AF65-F5344CB8AC3E}">
        <p14:creationId xmlns:p14="http://schemas.microsoft.com/office/powerpoint/2010/main" val="39393870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baseline="0" dirty="0" smtClean="0"/>
              <a:t>It should be expected that once construction begins, additional owner resources will be required in the form of construction inspectors.</a:t>
            </a:r>
          </a:p>
          <a:p>
            <a:endParaRPr lang="en-US" sz="1100" baseline="0" dirty="0" smtClean="0"/>
          </a:p>
          <a:p>
            <a:r>
              <a:rPr lang="en-US" sz="1100" baseline="0" dirty="0" smtClean="0"/>
              <a:t>Ensuring inspectors have a clear understanding of what is acceptable will take additional time. Even more, inspectors may have to work longer hours.  Given the time-sensitive nature of SIBC during slide operations, a contractor must be willing and able to commit more resources than normal. </a:t>
            </a:r>
          </a:p>
          <a:p>
            <a:endParaRPr lang="en-US" sz="1100" baseline="0" dirty="0" smtClean="0"/>
          </a:p>
          <a:p>
            <a:r>
              <a:rPr lang="en-US" sz="1100" baseline="0" dirty="0" smtClean="0"/>
              <a:t>Also, an assembly plan is critical so that the contractor can clearly communicate his means and methods.  His overall ability to efficiently communicate both before and during construction will be key to success.</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45</a:t>
            </a:fld>
            <a:endParaRPr lang="en-US"/>
          </a:p>
        </p:txBody>
      </p:sp>
    </p:spTree>
    <p:extLst>
      <p:ext uri="{BB962C8B-B14F-4D97-AF65-F5344CB8AC3E}">
        <p14:creationId xmlns:p14="http://schemas.microsoft.com/office/powerpoint/2010/main" val="10183469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Lastly, the contractor must</a:t>
            </a:r>
            <a:r>
              <a:rPr lang="en-US" sz="1100" baseline="0" dirty="0" smtClean="0"/>
              <a:t> have a contingency plan that addresses these questions and others.  What should happen during an emergency response, or equipment failure? What if an extended detour time is required and what if there is an accident on the detour?  What happens if severe weather approaches?  </a:t>
            </a:r>
          </a:p>
          <a:p>
            <a:endParaRPr lang="en-US" sz="1100" baseline="0" dirty="0" smtClean="0"/>
          </a:p>
          <a:p>
            <a:r>
              <a:rPr lang="en-US" sz="1100" baseline="0" dirty="0" smtClean="0"/>
              <a:t>Project specifications should include the minimum contingency scenarios.  The specifications should also encourage the contractor to determine and plan for other contingency plans.</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46</a:t>
            </a:fld>
            <a:endParaRPr lang="en-US"/>
          </a:p>
        </p:txBody>
      </p:sp>
    </p:spTree>
    <p:extLst>
      <p:ext uri="{BB962C8B-B14F-4D97-AF65-F5344CB8AC3E}">
        <p14:creationId xmlns:p14="http://schemas.microsoft.com/office/powerpoint/2010/main" val="40424887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The design and detailing</a:t>
            </a:r>
            <a:r>
              <a:rPr lang="en-US" sz="1100" baseline="0" dirty="0" smtClean="0"/>
              <a:t> of a bridge slated for slide-in bridge construction is more similar than different from that of a traditionally constructed bridge. In general the loads during sliding operations are minimal and likely will not exceed loads typically seen during normal service life.  </a:t>
            </a:r>
          </a:p>
          <a:p>
            <a:endParaRPr lang="en-US" sz="1100" baseline="0" dirty="0" smtClean="0"/>
          </a:p>
          <a:p>
            <a:r>
              <a:rPr lang="en-US" sz="1100" baseline="0" dirty="0" smtClean="0"/>
              <a:t>It is at the jacking locations that additional loads should be addressed.  The use of concrete integral diaphragms are quite useful in dealing with this issue, an example of which is shown along with a slide plate in this detail.  Forces can best be related to those seen in maintenance operations.  For example, replacing a bearing. </a:t>
            </a:r>
          </a:p>
          <a:p>
            <a:endParaRPr lang="en-US" sz="1100" baseline="0" dirty="0" smtClean="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47</a:t>
            </a:fld>
            <a:endParaRPr lang="en-US"/>
          </a:p>
        </p:txBody>
      </p:sp>
    </p:spTree>
    <p:extLst>
      <p:ext uri="{BB962C8B-B14F-4D97-AF65-F5344CB8AC3E}">
        <p14:creationId xmlns:p14="http://schemas.microsoft.com/office/powerpoint/2010/main" val="20182865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baseline="0" dirty="0" smtClean="0"/>
              <a:t>Special attention should be paid to the detailing of slide shoes, bearings, and jacking locations if bearing change out is required. </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48</a:t>
            </a:fld>
            <a:endParaRPr lang="en-US"/>
          </a:p>
        </p:txBody>
      </p:sp>
    </p:spTree>
    <p:extLst>
      <p:ext uri="{BB962C8B-B14F-4D97-AF65-F5344CB8AC3E}">
        <p14:creationId xmlns:p14="http://schemas.microsoft.com/office/powerpoint/2010/main" val="21934478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Even more, the owner</a:t>
            </a:r>
            <a:r>
              <a:rPr lang="en-US" sz="1100" baseline="0" dirty="0" smtClean="0"/>
              <a:t> should be willing to entertain a contractor’s suggestions for design modifications that would enable a specific construction process to be completed with other equipment or in a different manner. </a:t>
            </a:r>
          </a:p>
          <a:p>
            <a:endParaRPr lang="en-US" sz="1100" baseline="0" dirty="0" smtClean="0"/>
          </a:p>
          <a:p>
            <a:r>
              <a:rPr lang="en-US" sz="1100" baseline="0" dirty="0" smtClean="0"/>
              <a:t>A semi-integral abutment with properly designed substructure can be used to facilitate slide details and modifications. In general, the slide surface should be level.  This means that the depth of the semi-integral diaphragm will vary with roadway cross slope.  </a:t>
            </a:r>
          </a:p>
          <a:p>
            <a:endParaRPr lang="en-US" sz="1100" baseline="0" dirty="0" smtClean="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49</a:t>
            </a:fld>
            <a:endParaRPr lang="en-US"/>
          </a:p>
        </p:txBody>
      </p:sp>
    </p:spTree>
    <p:extLst>
      <p:ext uri="{BB962C8B-B14F-4D97-AF65-F5344CB8AC3E}">
        <p14:creationId xmlns:p14="http://schemas.microsoft.com/office/powerpoint/2010/main" val="434390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dirty="0" smtClean="0"/>
              <a:t>It comes as no news</a:t>
            </a:r>
            <a:r>
              <a:rPr lang="en-US" baseline="0" dirty="0" smtClean="0"/>
              <a:t> to anybody that o</a:t>
            </a:r>
            <a:r>
              <a:rPr lang="en-US" dirty="0" smtClean="0"/>
              <a:t>ur focus today will be on slide-in</a:t>
            </a:r>
            <a:r>
              <a:rPr lang="en-US" baseline="0" dirty="0" smtClean="0"/>
              <a:t> bridge construction.</a:t>
            </a:r>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5</a:t>
            </a:fld>
            <a:endParaRPr lang="en-US"/>
          </a:p>
        </p:txBody>
      </p:sp>
    </p:spTree>
    <p:extLst>
      <p:ext uri="{BB962C8B-B14F-4D97-AF65-F5344CB8AC3E}">
        <p14:creationId xmlns:p14="http://schemas.microsoft.com/office/powerpoint/2010/main" val="34130132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baseline="0" dirty="0" smtClean="0"/>
              <a:t>Adjustability should be provided on the bearing to ensure uniform loading on all bearings. </a:t>
            </a:r>
          </a:p>
          <a:p>
            <a:endParaRPr lang="en-US" sz="1100" baseline="0" dirty="0" smtClean="0"/>
          </a:p>
          <a:p>
            <a:r>
              <a:rPr lang="en-US" sz="1100" baseline="0" dirty="0" smtClean="0"/>
              <a:t>A system for monitoring displacement during the slides should be in place. </a:t>
            </a:r>
          </a:p>
          <a:p>
            <a:endParaRPr lang="en-US" sz="1100" baseline="0" dirty="0" smtClean="0"/>
          </a:p>
          <a:p>
            <a:r>
              <a:rPr lang="en-US" sz="1100" baseline="0" dirty="0" smtClean="0"/>
              <a:t>Lastly, it is greatly beneficial to the overall substructure design, both permanent and temporary, to attach the temporary works to the permanent substructure. The reason for this will be demonstrated in the following slides. </a:t>
            </a:r>
          </a:p>
          <a:p>
            <a:endParaRPr lang="en-US" sz="1100" baseline="0" dirty="0" smtClean="0"/>
          </a:p>
          <a:p>
            <a:r>
              <a:rPr lang="en-US" sz="1100" baseline="0" dirty="0" smtClean="0"/>
              <a:t>Generally the temptation is to treat the bridge as very fragile when being moved and placed, while this is appropriate, this should also be tempered with the perspective that bridges are, in fact, quite strong and durable structures.  </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50</a:t>
            </a:fld>
            <a:endParaRPr lang="en-US"/>
          </a:p>
        </p:txBody>
      </p:sp>
    </p:spTree>
    <p:extLst>
      <p:ext uri="{BB962C8B-B14F-4D97-AF65-F5344CB8AC3E}">
        <p14:creationId xmlns:p14="http://schemas.microsoft.com/office/powerpoint/2010/main" val="26194625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Seen in this</a:t>
            </a:r>
            <a:r>
              <a:rPr lang="en-US" sz="1100" baseline="0" dirty="0" smtClean="0"/>
              <a:t> schematic are the two substructures for the permanent and temporary works in an ‘unattached’ state. When pulling or pushing the new superstructure from one substructure to the other, significant forces are introduced to the substructures as seen in free-body-diagram on the following slide…</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51</a:t>
            </a:fld>
            <a:endParaRPr lang="en-US"/>
          </a:p>
        </p:txBody>
      </p:sp>
    </p:spTree>
    <p:extLst>
      <p:ext uri="{BB962C8B-B14F-4D97-AF65-F5344CB8AC3E}">
        <p14:creationId xmlns:p14="http://schemas.microsoft.com/office/powerpoint/2010/main" val="16460945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The resulting overturning moments</a:t>
            </a:r>
            <a:r>
              <a:rPr lang="en-US" sz="1100" baseline="0" dirty="0" smtClean="0"/>
              <a:t> must be accounted for in the design of the substructures, especially that of the temporary works. </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52</a:t>
            </a:fld>
            <a:endParaRPr lang="en-US"/>
          </a:p>
        </p:txBody>
      </p:sp>
    </p:spTree>
    <p:extLst>
      <p:ext uri="{BB962C8B-B14F-4D97-AF65-F5344CB8AC3E}">
        <p14:creationId xmlns:p14="http://schemas.microsoft.com/office/powerpoint/2010/main" val="9729488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Conversely, if</a:t>
            </a:r>
            <a:r>
              <a:rPr lang="en-US" sz="1100" baseline="0" dirty="0" smtClean="0"/>
              <a:t> a point of attachment is provided between the two substructures as seen in this schematic diagram, then…</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53</a:t>
            </a:fld>
            <a:endParaRPr lang="en-US"/>
          </a:p>
        </p:txBody>
      </p:sp>
    </p:spTree>
    <p:extLst>
      <p:ext uri="{BB962C8B-B14F-4D97-AF65-F5344CB8AC3E}">
        <p14:creationId xmlns:p14="http://schemas.microsoft.com/office/powerpoint/2010/main" val="30142883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a:t>
            </a:r>
            <a:r>
              <a:rPr lang="en-US" sz="1100" baseline="0" dirty="0" smtClean="0"/>
              <a:t> the overturning moments are eliminated, thereby greatly simplifying the design of the substructure and the temporary works. </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54</a:t>
            </a:fld>
            <a:endParaRPr lang="en-US"/>
          </a:p>
        </p:txBody>
      </p:sp>
    </p:spTree>
    <p:extLst>
      <p:ext uri="{BB962C8B-B14F-4D97-AF65-F5344CB8AC3E}">
        <p14:creationId xmlns:p14="http://schemas.microsoft.com/office/powerpoint/2010/main" val="17462481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a:t>
            </a:r>
            <a:r>
              <a:rPr lang="en-US" baseline="0" dirty="0" smtClean="0"/>
              <a:t> method is better for constructing temporary works? </a:t>
            </a:r>
          </a:p>
          <a:p>
            <a:endParaRPr lang="en-US" baseline="0" dirty="0" smtClean="0"/>
          </a:p>
          <a:p>
            <a:r>
              <a:rPr lang="en-US" baseline="0" dirty="0" smtClean="0"/>
              <a:t>Leaving the temporary works unattached from the permanent substructure?</a:t>
            </a:r>
          </a:p>
          <a:p>
            <a:r>
              <a:rPr lang="en-US" baseline="0" dirty="0" smtClean="0"/>
              <a:t>or</a:t>
            </a:r>
          </a:p>
          <a:p>
            <a:r>
              <a:rPr lang="en-US" baseline="0" dirty="0" smtClean="0"/>
              <a:t>Attaching the temporary works to the permanent substructure?</a:t>
            </a:r>
          </a:p>
          <a:p>
            <a:endParaRPr lang="en-US" baseline="0" dirty="0" smtClean="0"/>
          </a:p>
          <a:p>
            <a:r>
              <a:rPr lang="en-US" baseline="0" dirty="0" smtClean="0"/>
              <a:t>Answer: Attaching the temporary works to the permanent substructure. This simplifies the demand and design of the temporary works and substructure.  </a:t>
            </a:r>
          </a:p>
        </p:txBody>
      </p:sp>
      <p:sp>
        <p:nvSpPr>
          <p:cNvPr id="4" name="Slide Number Placeholder 3"/>
          <p:cNvSpPr>
            <a:spLocks noGrp="1"/>
          </p:cNvSpPr>
          <p:nvPr>
            <p:ph type="sldNum" sz="quarter" idx="10"/>
          </p:nvPr>
        </p:nvSpPr>
        <p:spPr/>
        <p:txBody>
          <a:bodyPr/>
          <a:lstStyle/>
          <a:p>
            <a:fld id="{67843733-C3AC-4A80-B5B2-9C00A86B9BF4}" type="slidenum">
              <a:rPr lang="en-US" smtClean="0"/>
              <a:t>55</a:t>
            </a:fld>
            <a:endParaRPr lang="en-US"/>
          </a:p>
        </p:txBody>
      </p:sp>
    </p:spTree>
    <p:extLst>
      <p:ext uri="{BB962C8B-B14F-4D97-AF65-F5344CB8AC3E}">
        <p14:creationId xmlns:p14="http://schemas.microsoft.com/office/powerpoint/2010/main" val="20697563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As part of the Massena,</a:t>
            </a:r>
            <a:r>
              <a:rPr lang="en-US" sz="1100" baseline="0" dirty="0" smtClean="0"/>
              <a:t> Iowa bridge slide, semi-integral abutments act as the jacking locations and the temporary works were attached to the substructure. Together these details proved to be an effective means for sliding the superstructure. </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56</a:t>
            </a:fld>
            <a:endParaRPr lang="en-US"/>
          </a:p>
        </p:txBody>
      </p:sp>
    </p:spTree>
    <p:extLst>
      <p:ext uri="{BB962C8B-B14F-4D97-AF65-F5344CB8AC3E}">
        <p14:creationId xmlns:p14="http://schemas.microsoft.com/office/powerpoint/2010/main" val="13183805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Not</a:t>
            </a:r>
            <a:r>
              <a:rPr lang="en-US" sz="1100" baseline="0" dirty="0" smtClean="0"/>
              <a:t> to be lost with the significant focus on the constructability and slide of a new superstructure are the approach slabs.  Attention to approach slab design and construction should be priority, rather than an afterthought.  </a:t>
            </a:r>
          </a:p>
          <a:p>
            <a:endParaRPr lang="en-US" sz="1100" baseline="0" dirty="0" smtClean="0"/>
          </a:p>
          <a:p>
            <a:r>
              <a:rPr lang="en-US" sz="1100" baseline="0" dirty="0" smtClean="0"/>
              <a:t>Several methods have been used including the ‘Utah Method’ which involves sliding the approach slabs with the bridge, precast approach slabs placed after the slide, cast-in-place approach slabs, or even buried approach slabs commonly referred to as the ‘European Method’.  </a:t>
            </a:r>
          </a:p>
          <a:p>
            <a:endParaRPr lang="en-US" sz="1100" baseline="0" dirty="0" smtClean="0"/>
          </a:p>
          <a:p>
            <a:r>
              <a:rPr lang="en-US" sz="1100" baseline="0" dirty="0" smtClean="0"/>
              <a:t>A site-specific evaluation should be completed to assess which method is best.  Most DOT’s have standards for this item that are not compatible with SIBC; again perspective is key. Age-old standard details can often be placed on a pedestal resulting in resistance to otherwise reasonable alternatives. </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57</a:t>
            </a:fld>
            <a:endParaRPr lang="en-US"/>
          </a:p>
        </p:txBody>
      </p:sp>
    </p:spTree>
    <p:extLst>
      <p:ext uri="{BB962C8B-B14F-4D97-AF65-F5344CB8AC3E}">
        <p14:creationId xmlns:p14="http://schemas.microsoft.com/office/powerpoint/2010/main" val="13116019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In most cases, the design of</a:t>
            </a:r>
            <a:r>
              <a:rPr lang="en-US" sz="1100" baseline="0" dirty="0" smtClean="0"/>
              <a:t> temporary works lies within the contractor’s responsibilities. Though if the traveling public will at least minimally travel over the temporary works, the responsibility may lie elsewhere.  </a:t>
            </a:r>
          </a:p>
          <a:p>
            <a:endParaRPr lang="en-US" sz="1100" baseline="0" dirty="0" smtClean="0"/>
          </a:p>
          <a:p>
            <a:r>
              <a:rPr lang="en-US" sz="1100" baseline="0" dirty="0" smtClean="0"/>
              <a:t>The design must be completed by a competent, registered professional engineer.  The engineer of record should be responsible for the geotechnical investigation around the site including the area proposed for temporary works. </a:t>
            </a:r>
          </a:p>
          <a:p>
            <a:endParaRPr lang="en-US" sz="1100" baseline="0" dirty="0" smtClean="0"/>
          </a:p>
          <a:p>
            <a:r>
              <a:rPr lang="en-US" sz="1100" baseline="0" dirty="0" smtClean="0"/>
              <a:t>Both deep and shallow foundations should be considered and all design parameters included in the contract documents.  </a:t>
            </a:r>
          </a:p>
          <a:p>
            <a:endParaRPr lang="en-US" sz="1100" baseline="0" dirty="0" smtClean="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58</a:t>
            </a:fld>
            <a:endParaRPr lang="en-US"/>
          </a:p>
        </p:txBody>
      </p:sp>
    </p:spTree>
    <p:extLst>
      <p:ext uri="{BB962C8B-B14F-4D97-AF65-F5344CB8AC3E}">
        <p14:creationId xmlns:p14="http://schemas.microsoft.com/office/powerpoint/2010/main" val="39353579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baseline="0" dirty="0" smtClean="0"/>
              <a:t>If temporary works foundations different than those considered are proposed by the contractor, it is required of the contractor to hire a geotechnical engineer. Several codified resources exist to guide the temporary works design including those listed here.  </a:t>
            </a:r>
          </a:p>
          <a:p>
            <a:endParaRPr lang="en-US" sz="1100" baseline="0" dirty="0" smtClean="0"/>
          </a:p>
          <a:p>
            <a:r>
              <a:rPr lang="en-US" sz="1100" baseline="0" dirty="0" smtClean="0"/>
              <a:t>In the end, acceptance of the temporary works will be up to the engineer of record for the installation.</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59</a:t>
            </a:fld>
            <a:endParaRPr lang="en-US"/>
          </a:p>
        </p:txBody>
      </p:sp>
    </p:spTree>
    <p:extLst>
      <p:ext uri="{BB962C8B-B14F-4D97-AF65-F5344CB8AC3E}">
        <p14:creationId xmlns:p14="http://schemas.microsoft.com/office/powerpoint/2010/main" val="3434943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endParaRPr lang="en-US" dirty="0" smtClean="0"/>
          </a:p>
          <a:p>
            <a:r>
              <a:rPr lang="en-US" sz="1100" dirty="0" smtClean="0"/>
              <a:t>Several slide-in</a:t>
            </a:r>
            <a:r>
              <a:rPr lang="en-US" sz="1100" baseline="0" dirty="0" smtClean="0"/>
              <a:t> bridge construction topics will be covered as the day progresses.  Collectively, the topics aim to provide an overview for contractors; thereby better equipping the group to pursue slide-in bridge construction or SIBC as it is now more commonly referred to.  </a:t>
            </a:r>
          </a:p>
          <a:p>
            <a:endParaRPr lang="en-US" sz="1100" baseline="0" dirty="0" smtClean="0"/>
          </a:p>
          <a:p>
            <a:r>
              <a:rPr lang="en-US" sz="1100" baseline="0" dirty="0" smtClean="0"/>
              <a:t>SIBC will be defined and its benefits will be discussed. </a:t>
            </a:r>
          </a:p>
          <a:p>
            <a:endParaRPr lang="en-US" sz="1100" baseline="0" dirty="0" smtClean="0"/>
          </a:p>
          <a:p>
            <a:r>
              <a:rPr lang="en-US" sz="1100" baseline="0" dirty="0" smtClean="0"/>
              <a:t>Several ABC and SIBC decision making tools are presented along with the various delivery methods that can be employed. </a:t>
            </a:r>
          </a:p>
          <a:p>
            <a:endParaRPr lang="en-US" sz="1100" baseline="0" dirty="0" smtClean="0"/>
          </a:p>
          <a:p>
            <a:r>
              <a:rPr lang="en-US" sz="1100" baseline="0" dirty="0" smtClean="0"/>
              <a:t>Planning and designing for SIBC, planned contract submittals, and temporary works will be covered.  </a:t>
            </a:r>
          </a:p>
          <a:p>
            <a:endParaRPr lang="en-US" sz="1100" baseline="0" dirty="0" smtClean="0"/>
          </a:p>
          <a:p>
            <a:r>
              <a:rPr lang="en-US" sz="1100" baseline="0" dirty="0" smtClean="0"/>
              <a:t>Given that SIBC is a relatively new and innovative method of bridge construction, it is not uncommon for the media and public to have a more involved roll, even as spectators.  As such, relations with the media and public will be addressed. </a:t>
            </a:r>
          </a:p>
          <a:p>
            <a:endParaRPr lang="en-US" sz="1100" baseline="0" dirty="0" smtClean="0"/>
          </a:p>
          <a:p>
            <a:r>
              <a:rPr lang="en-US" sz="1100" baseline="0" dirty="0" smtClean="0"/>
              <a:t>Lastly, a case of a previous SIBC project will be presented.     </a:t>
            </a:r>
            <a:endParaRPr lang="en-US" sz="1100" dirty="0" smtClean="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5A6945D7-F980-46DA-B774-FBCD38B444EE}" type="slidenum">
              <a:rPr lang="en-US" smtClean="0"/>
              <a:t>6</a:t>
            </a:fld>
            <a:endParaRPr lang="en-US"/>
          </a:p>
        </p:txBody>
      </p:sp>
    </p:spTree>
    <p:extLst>
      <p:ext uri="{BB962C8B-B14F-4D97-AF65-F5344CB8AC3E}">
        <p14:creationId xmlns:p14="http://schemas.microsoft.com/office/powerpoint/2010/main" val="30491626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Further, the</a:t>
            </a:r>
            <a:r>
              <a:rPr lang="en-US" sz="1100" baseline="0" dirty="0" smtClean="0"/>
              <a:t> engineer of record should have the ability to verify materials certification.  </a:t>
            </a:r>
          </a:p>
          <a:p>
            <a:endParaRPr lang="en-US" sz="1100" baseline="0" dirty="0" smtClean="0"/>
          </a:p>
          <a:p>
            <a:r>
              <a:rPr lang="en-US" sz="1100" baseline="0" dirty="0" smtClean="0"/>
              <a:t>A pre-bid meeting is recommended where sample temporary works drawings can be viewed for those unfamiliar with slide-in construction. </a:t>
            </a:r>
          </a:p>
          <a:p>
            <a:endParaRPr lang="en-US" sz="1100" baseline="0" dirty="0" smtClean="0"/>
          </a:p>
          <a:p>
            <a:r>
              <a:rPr lang="en-US" sz="1100" baseline="0" dirty="0" smtClean="0"/>
              <a:t>For SIBC, the actual construction of the new superstructure upon the temporary works is very close to that of conventional construction; very few methodical changes are needed.</a:t>
            </a:r>
            <a:r>
              <a:rPr lang="en-US" sz="1100" baseline="0" dirty="0"/>
              <a:t> </a:t>
            </a:r>
            <a:r>
              <a:rPr lang="en-US" sz="1100" baseline="0" dirty="0" smtClean="0"/>
              <a:t> </a:t>
            </a:r>
          </a:p>
          <a:p>
            <a:endParaRPr lang="en-US" sz="1100" baseline="0" dirty="0" smtClean="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60</a:t>
            </a:fld>
            <a:endParaRPr lang="en-US"/>
          </a:p>
        </p:txBody>
      </p:sp>
    </p:spTree>
    <p:extLst>
      <p:ext uri="{BB962C8B-B14F-4D97-AF65-F5344CB8AC3E}">
        <p14:creationId xmlns:p14="http://schemas.microsoft.com/office/powerpoint/2010/main" val="41792095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baseline="0" dirty="0" smtClean="0"/>
              <a:t>The expected jacking forces and jacking locations are key to the design of temporary works.  It should be noted that possible misalignments or hang-ups during slide operations can considerably increase the jacking forces.  Accordingly, connections should be appropriately designed. </a:t>
            </a:r>
          </a:p>
          <a:p>
            <a:endParaRPr lang="en-US" sz="1100" baseline="0" dirty="0" smtClean="0"/>
          </a:p>
          <a:p>
            <a:r>
              <a:rPr lang="en-US" sz="1100" baseline="0" dirty="0" smtClean="0"/>
              <a:t>For reasons discussed earlier, the temporary works should be attached to the permanent substructure.  Lastly, jacking locations for vertical adjustment of the superstructure should be incorporated into the design. </a:t>
            </a:r>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61</a:t>
            </a:fld>
            <a:endParaRPr lang="en-US"/>
          </a:p>
        </p:txBody>
      </p:sp>
    </p:spTree>
    <p:extLst>
      <p:ext uri="{BB962C8B-B14F-4D97-AF65-F5344CB8AC3E}">
        <p14:creationId xmlns:p14="http://schemas.microsoft.com/office/powerpoint/2010/main" val="29150648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Attempts</a:t>
            </a:r>
            <a:r>
              <a:rPr lang="en-US" sz="1100" baseline="0" dirty="0" smtClean="0"/>
              <a:t> to minimize the differential settlements between permanent and temporary works should be made.  Note that all loads are transient and changing; therefore an analysis should be completed for stages throughout the process. Special attention should be paid to differential displacements, p-delta forces, and jacking loads. </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62</a:t>
            </a:fld>
            <a:endParaRPr lang="en-US"/>
          </a:p>
        </p:txBody>
      </p:sp>
    </p:spTree>
    <p:extLst>
      <p:ext uri="{BB962C8B-B14F-4D97-AF65-F5344CB8AC3E}">
        <p14:creationId xmlns:p14="http://schemas.microsoft.com/office/powerpoint/2010/main" val="8233045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To ensure the proper jacks will be supplied to the project,</a:t>
            </a:r>
            <a:r>
              <a:rPr lang="en-US" sz="1100" baseline="0" dirty="0" smtClean="0"/>
              <a:t> the engineer must make a good estimation of the friction forces during the slide. These forces should be verified during the rehearsal slide. </a:t>
            </a:r>
          </a:p>
          <a:p>
            <a:endParaRPr lang="en-US" sz="1100" baseline="0" dirty="0" smtClean="0"/>
          </a:p>
          <a:p>
            <a:r>
              <a:rPr lang="en-US" sz="1100" baseline="0" dirty="0" smtClean="0"/>
              <a:t>Two commonly used slide mechanisms include PTFE coated neoprene bearing pads and heavy duty rollers. The estimated lateral force required is 10% and 5% of the vertical load, respectively. Note that, in addition to the higher forces required during possible binding, a slightly higher force may be required when pushing the superstructure from a static to kinetic state.  </a:t>
            </a:r>
          </a:p>
          <a:p>
            <a:endParaRPr lang="en-US" sz="1100" baseline="0" dirty="0" smtClean="0"/>
          </a:p>
          <a:p>
            <a:r>
              <a:rPr lang="en-US" sz="1100" baseline="0" dirty="0" smtClean="0"/>
              <a:t>Since the engineer of record does not know the make-up of the actual slide system, a recommended value of 10% should be used for preliminary engineering.  The plans should show the recommended jacking location on the bridge and the engineer of record should verify that the structure can accommodate this force.</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63</a:t>
            </a:fld>
            <a:endParaRPr lang="en-US"/>
          </a:p>
        </p:txBody>
      </p:sp>
    </p:spTree>
    <p:extLst>
      <p:ext uri="{BB962C8B-B14F-4D97-AF65-F5344CB8AC3E}">
        <p14:creationId xmlns:p14="http://schemas.microsoft.com/office/powerpoint/2010/main" val="21893945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It </a:t>
            </a:r>
            <a:r>
              <a:rPr lang="en-US" sz="1100" baseline="0" dirty="0" smtClean="0"/>
              <a:t>is key that the transition from temporary supports to the permanent structure be designed to accommodate the transient load and possible differential deflection.  The superstructure should experience little effect due to the changing support condition. </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64</a:t>
            </a:fld>
            <a:endParaRPr lang="en-US"/>
          </a:p>
        </p:txBody>
      </p:sp>
    </p:spTree>
    <p:extLst>
      <p:ext uri="{BB962C8B-B14F-4D97-AF65-F5344CB8AC3E}">
        <p14:creationId xmlns:p14="http://schemas.microsoft.com/office/powerpoint/2010/main" val="23305475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is typically responsible for the design of temporary</a:t>
            </a:r>
            <a:r>
              <a:rPr lang="en-US" baseline="0" dirty="0" smtClean="0"/>
              <a:t> works for slide in bridge construction?</a:t>
            </a:r>
          </a:p>
          <a:p>
            <a:endParaRPr lang="en-US" baseline="0" dirty="0" smtClean="0"/>
          </a:p>
          <a:p>
            <a:r>
              <a:rPr lang="en-US" baseline="0" dirty="0" smtClean="0"/>
              <a:t>Answer: The contractor.</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solidFill>
                <a:latin typeface="+mn-lt"/>
              </a:rPr>
              <a:t>Temporary works usually lies within the contractor’s responsibilities, including foundation design,</a:t>
            </a:r>
            <a:r>
              <a:rPr lang="en-US" baseline="0" dirty="0" smtClean="0">
                <a:solidFill>
                  <a:prstClr val="black"/>
                </a:solidFill>
                <a:latin typeface="+mn-lt"/>
              </a:rPr>
              <a:t> though this could change if </a:t>
            </a:r>
            <a:r>
              <a:rPr lang="en-US" dirty="0" smtClean="0">
                <a:solidFill>
                  <a:prstClr val="black"/>
                </a:solidFill>
                <a:latin typeface="+mn-lt"/>
              </a:rPr>
              <a:t>live load on temporary works is intended.</a:t>
            </a:r>
          </a:p>
          <a:p>
            <a:endParaRPr lang="en-US" dirty="0"/>
          </a:p>
        </p:txBody>
      </p:sp>
      <p:sp>
        <p:nvSpPr>
          <p:cNvPr id="4" name="Slide Number Placeholder 3"/>
          <p:cNvSpPr>
            <a:spLocks noGrp="1"/>
          </p:cNvSpPr>
          <p:nvPr>
            <p:ph type="sldNum" sz="quarter" idx="10"/>
          </p:nvPr>
        </p:nvSpPr>
        <p:spPr/>
        <p:txBody>
          <a:bodyPr/>
          <a:lstStyle/>
          <a:p>
            <a:fld id="{67843733-C3AC-4A80-B5B2-9C00A86B9BF4}" type="slidenum">
              <a:rPr lang="en-US" smtClean="0"/>
              <a:t>65</a:t>
            </a:fld>
            <a:endParaRPr lang="en-US"/>
          </a:p>
        </p:txBody>
      </p:sp>
    </p:spTree>
    <p:extLst>
      <p:ext uri="{BB962C8B-B14F-4D97-AF65-F5344CB8AC3E}">
        <p14:creationId xmlns:p14="http://schemas.microsoft.com/office/powerpoint/2010/main" val="32591564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latin typeface="+mn-lt"/>
              </a:rPr>
              <a:t>What percentage of vertical load can be considered a good estimate for the forces required to slide a bridge superstructure on PTFE coated neoprene bearing pads?  </a:t>
            </a:r>
          </a:p>
          <a:p>
            <a:endParaRPr lang="en-US" baseline="0" dirty="0" smtClean="0"/>
          </a:p>
          <a:p>
            <a:r>
              <a:rPr lang="en-US" baseline="0" dirty="0" smtClean="0"/>
              <a:t>5%?</a:t>
            </a:r>
          </a:p>
          <a:p>
            <a:r>
              <a:rPr lang="en-US" baseline="0" dirty="0" smtClean="0"/>
              <a:t>10%?</a:t>
            </a:r>
          </a:p>
          <a:p>
            <a:r>
              <a:rPr lang="en-US" baseline="0" dirty="0" smtClean="0"/>
              <a:t>15%?</a:t>
            </a:r>
          </a:p>
          <a:p>
            <a:r>
              <a:rPr lang="en-US" baseline="0" dirty="0" smtClean="0"/>
              <a:t>20%?</a:t>
            </a:r>
          </a:p>
          <a:p>
            <a:r>
              <a:rPr lang="en-US" baseline="0" dirty="0" smtClean="0"/>
              <a:t>Or</a:t>
            </a:r>
          </a:p>
          <a:p>
            <a:r>
              <a:rPr lang="en-US" baseline="0" dirty="0" smtClean="0"/>
              <a:t>25%?</a:t>
            </a:r>
          </a:p>
          <a:p>
            <a:endParaRPr lang="en-US" baseline="0" dirty="0" smtClean="0"/>
          </a:p>
          <a:p>
            <a:r>
              <a:rPr lang="en-US" baseline="0" dirty="0" smtClean="0"/>
              <a:t>The answer:  A good estimate on PTFE bearing pads is 10%. When using heavy duty rollers the force required is generally less, though in both circumstances the loads can increase if binding occurs or an obstruction isn’t removed.   </a:t>
            </a:r>
          </a:p>
        </p:txBody>
      </p:sp>
      <p:sp>
        <p:nvSpPr>
          <p:cNvPr id="4" name="Slide Number Placeholder 3"/>
          <p:cNvSpPr>
            <a:spLocks noGrp="1"/>
          </p:cNvSpPr>
          <p:nvPr>
            <p:ph type="sldNum" sz="quarter" idx="10"/>
          </p:nvPr>
        </p:nvSpPr>
        <p:spPr/>
        <p:txBody>
          <a:bodyPr/>
          <a:lstStyle/>
          <a:p>
            <a:fld id="{67843733-C3AC-4A80-B5B2-9C00A86B9BF4}" type="slidenum">
              <a:rPr lang="en-US" smtClean="0"/>
              <a:t>66</a:t>
            </a:fld>
            <a:endParaRPr lang="en-US"/>
          </a:p>
        </p:txBody>
      </p:sp>
    </p:spTree>
    <p:extLst>
      <p:ext uri="{BB962C8B-B14F-4D97-AF65-F5344CB8AC3E}">
        <p14:creationId xmlns:p14="http://schemas.microsoft.com/office/powerpoint/2010/main" val="9538965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Provided in this slide</a:t>
            </a:r>
            <a:r>
              <a:rPr lang="en-US" sz="1100" baseline="0" dirty="0" smtClean="0"/>
              <a:t> are a few examples of various slide details. Shown in the two pictures to the left are PTFE coated bearing pads along with stainless steel slide shoes. Each pad is coated with dishwashing soap to further decrease the frictional forces; it is available, cheap and effective. </a:t>
            </a:r>
          </a:p>
          <a:p>
            <a:endParaRPr lang="en-US" sz="1100" baseline="0" dirty="0" smtClean="0"/>
          </a:p>
          <a:p>
            <a:r>
              <a:rPr lang="en-US" sz="1100" baseline="0" dirty="0" smtClean="0"/>
              <a:t>The top picture to the right shows jacking pockets incorporated into the semi-integral abutment used for vertical adjustment and bearing pad change-out. </a:t>
            </a:r>
          </a:p>
          <a:p>
            <a:endParaRPr lang="en-US" sz="1100" baseline="0" dirty="0" smtClean="0"/>
          </a:p>
          <a:p>
            <a:r>
              <a:rPr lang="en-US" sz="1100" baseline="0" dirty="0" smtClean="0"/>
              <a:t>The bottom picture shows the guide channel used with heavy duty rollers and also threaded rods which are connected to the jack.  The slide shoe option works in conjunction with a semi-integral </a:t>
            </a:r>
            <a:r>
              <a:rPr lang="en-US" sz="1100" baseline="0" dirty="0" err="1" smtClean="0"/>
              <a:t>backwall</a:t>
            </a:r>
            <a:r>
              <a:rPr lang="en-US" sz="1100" baseline="0" dirty="0" smtClean="0"/>
              <a:t> diaphragm.  The slide shoe can be just used for the move, or it can be used for the permanent bearing support.  By using this method of detailing, the number of permanent bearings can be reduced by more than half.  The Utah DOT has designed bridges with only 2 or 3 bearings at each support line. </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67</a:t>
            </a:fld>
            <a:endParaRPr lang="en-US"/>
          </a:p>
        </p:txBody>
      </p:sp>
    </p:spTree>
    <p:extLst>
      <p:ext uri="{BB962C8B-B14F-4D97-AF65-F5344CB8AC3E}">
        <p14:creationId xmlns:p14="http://schemas.microsoft.com/office/powerpoint/2010/main" val="13557342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Additional pictures of hardware commonly used in slide-in applications</a:t>
            </a:r>
            <a:r>
              <a:rPr lang="en-US" sz="1100" baseline="0" dirty="0" smtClean="0"/>
              <a:t> are shown here.  These include rollers, skids, PTFE pads, hydraulic rams, threaded bars, and vertical jacking hardware. </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68</a:t>
            </a:fld>
            <a:endParaRPr lang="en-US"/>
          </a:p>
        </p:txBody>
      </p:sp>
    </p:spTree>
    <p:extLst>
      <p:ext uri="{BB962C8B-B14F-4D97-AF65-F5344CB8AC3E}">
        <p14:creationId xmlns:p14="http://schemas.microsoft.com/office/powerpoint/2010/main" val="12281257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Several</a:t>
            </a:r>
            <a:r>
              <a:rPr lang="en-US" sz="1100" baseline="0" dirty="0" smtClean="0"/>
              <a:t> power systems can be employed to move the bridge superstructure.  These include hydraulic jacks, push/pull jacks, winches, cranes, and even other equipment.  </a:t>
            </a:r>
          </a:p>
          <a:p>
            <a:endParaRPr lang="en-US" sz="1100" baseline="0" dirty="0" smtClean="0"/>
          </a:p>
          <a:p>
            <a:r>
              <a:rPr lang="en-US" sz="1100" baseline="0" dirty="0" smtClean="0"/>
              <a:t>It is recommended that hydraulic equipment be required to be proof tested prior to being put into service, even new jacks can blow out seals and fail. </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69</a:t>
            </a:fld>
            <a:endParaRPr lang="en-US"/>
          </a:p>
        </p:txBody>
      </p:sp>
    </p:spTree>
    <p:extLst>
      <p:ext uri="{BB962C8B-B14F-4D97-AF65-F5344CB8AC3E}">
        <p14:creationId xmlns:p14="http://schemas.microsoft.com/office/powerpoint/2010/main" val="816150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latin typeface="+mn-lt"/>
              </a:rPr>
              <a:t>So,</a:t>
            </a:r>
            <a:r>
              <a:rPr lang="en-US" sz="1100" baseline="0" dirty="0" smtClean="0">
                <a:latin typeface="+mn-lt"/>
              </a:rPr>
              <a:t> what is slide-in bridge construction?  </a:t>
            </a:r>
          </a:p>
          <a:p>
            <a:endParaRPr lang="en-US" sz="1100" baseline="0" dirty="0" smtClean="0">
              <a:latin typeface="+mn-lt"/>
            </a:endParaRPr>
          </a:p>
          <a:p>
            <a:r>
              <a:rPr lang="en-US" sz="1100" baseline="0" dirty="0" smtClean="0">
                <a:latin typeface="+mn-lt"/>
              </a:rPr>
              <a:t>It is a method of ABC that has also been known as lateral sliding or skidding, and the variations of these techniques.  </a:t>
            </a:r>
          </a:p>
          <a:p>
            <a:endParaRPr lang="en-US" sz="1100" baseline="0" dirty="0" smtClean="0">
              <a:latin typeface="+mn-lt"/>
            </a:endParaRPr>
          </a:p>
          <a:p>
            <a:r>
              <a:rPr lang="en-US" sz="1100" baseline="0" dirty="0" smtClean="0">
                <a:latin typeface="+mn-lt"/>
              </a:rPr>
              <a:t>In SIBC, a new bridge is typically constructed adjacent to and parallel to the existing bridge on temporary supports. </a:t>
            </a:r>
          </a:p>
          <a:p>
            <a:endParaRPr lang="en-US" sz="1100" baseline="0" dirty="0" smtClean="0">
              <a:latin typeface="+mn-lt"/>
            </a:endParaRPr>
          </a:p>
          <a:p>
            <a:r>
              <a:rPr lang="en-US" sz="1100" baseline="0" dirty="0" smtClean="0">
                <a:latin typeface="+mn-lt"/>
              </a:rPr>
              <a:t>Once complete, the old structure is demolished and the new substructure is constructed, followed by the sliding of the new superstructure on to the new substructure already in place.  There have been some cases where the old substructure was reused.  </a:t>
            </a:r>
          </a:p>
          <a:p>
            <a:endParaRPr lang="en-US" sz="1100" baseline="0" dirty="0" smtClean="0">
              <a:latin typeface="+mn-lt"/>
            </a:endParaRPr>
          </a:p>
          <a:p>
            <a:r>
              <a:rPr lang="en-US" sz="1100" baseline="0" dirty="0" smtClean="0">
                <a:latin typeface="+mn-lt"/>
              </a:rPr>
              <a:t>The new bridge is moved laterally most commonly with hydraulic jacks, though other methods have been employed, such as a winch.  Some minor vertical jacking is typically needed.  </a:t>
            </a:r>
          </a:p>
          <a:p>
            <a:endParaRPr lang="en-US" sz="1100" baseline="0" dirty="0" smtClean="0">
              <a:latin typeface="+mn-lt"/>
            </a:endParaRPr>
          </a:p>
          <a:p>
            <a:r>
              <a:rPr lang="en-US" sz="1100" baseline="0" dirty="0" smtClean="0">
                <a:latin typeface="+mn-lt"/>
              </a:rPr>
              <a:t>SIBC, and ABC in general, is primarily used for bridge replacement projects where the impacts to mobility are significant.</a:t>
            </a:r>
            <a:endParaRPr lang="en-US" sz="1100" dirty="0">
              <a:latin typeface="+mn-lt"/>
            </a:endParaRPr>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5A6945D7-F980-46DA-B774-FBCD38B444EE}" type="slidenum">
              <a:rPr lang="en-US" smtClean="0"/>
              <a:t>7</a:t>
            </a:fld>
            <a:endParaRPr lang="en-US"/>
          </a:p>
        </p:txBody>
      </p:sp>
    </p:spTree>
    <p:extLst>
      <p:ext uri="{BB962C8B-B14F-4D97-AF65-F5344CB8AC3E}">
        <p14:creationId xmlns:p14="http://schemas.microsoft.com/office/powerpoint/2010/main" val="30491626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Submittals were briefly</a:t>
            </a:r>
            <a:r>
              <a:rPr lang="en-US" sz="1100" baseline="0" dirty="0" smtClean="0"/>
              <a:t> mentioned during the slides addressing the specifications.  To further elaborate, some of the submittals that should be required include slide system plans; slide plans including an hour-by-hour schedule, communication plan, and contingency plan; the contractor’s ingress and egress plan; and temporary works, which should be separated from the actual slide due to the timeline in which each is required during the project. </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70</a:t>
            </a:fld>
            <a:endParaRPr lang="en-US"/>
          </a:p>
        </p:txBody>
      </p:sp>
    </p:spTree>
    <p:extLst>
      <p:ext uri="{BB962C8B-B14F-4D97-AF65-F5344CB8AC3E}">
        <p14:creationId xmlns:p14="http://schemas.microsoft.com/office/powerpoint/2010/main" val="22884763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The Oregon</a:t>
            </a:r>
            <a:r>
              <a:rPr lang="en-US" sz="1100" baseline="0" dirty="0" smtClean="0"/>
              <a:t> Department of Transportation completed a project requiring several bridge replacements on State Highway 38 between the towns of Elk Creek and Hardscrabble, two of which were replaced using slide-in bridge construction methods.  Here forward, the bridges will be referred to as Crossing 3 and Crossing 4.   </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71</a:t>
            </a:fld>
            <a:endParaRPr lang="en-US"/>
          </a:p>
        </p:txBody>
      </p:sp>
    </p:spTree>
    <p:extLst>
      <p:ext uri="{BB962C8B-B14F-4D97-AF65-F5344CB8AC3E}">
        <p14:creationId xmlns:p14="http://schemas.microsoft.com/office/powerpoint/2010/main" val="38440027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The project is an hour</a:t>
            </a:r>
            <a:r>
              <a:rPr lang="en-US" sz="1100" baseline="0" dirty="0" smtClean="0"/>
              <a:t> south of Eugene in the mountains of western Oregon. The terrain alone would have been enough to make any bridge replacement project more difficult. Couple that with the desire to maintain traffic through the corridor during construction and the difficulty is only increased.   </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72</a:t>
            </a:fld>
            <a:endParaRPr lang="en-US"/>
          </a:p>
        </p:txBody>
      </p:sp>
    </p:spTree>
    <p:extLst>
      <p:ext uri="{BB962C8B-B14F-4D97-AF65-F5344CB8AC3E}">
        <p14:creationId xmlns:p14="http://schemas.microsoft.com/office/powerpoint/2010/main" val="5003706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The method of delivery was design-build with</a:t>
            </a:r>
            <a:r>
              <a:rPr lang="en-US" sz="1100" baseline="0" dirty="0" smtClean="0"/>
              <a:t> best value selection and the winning team proposed slide-in bridge construction for two bridges to eliminate expensive detours and flagging. </a:t>
            </a:r>
          </a:p>
          <a:p>
            <a:endParaRPr lang="en-US" sz="1100" baseline="0" dirty="0" smtClean="0"/>
          </a:p>
          <a:p>
            <a:r>
              <a:rPr lang="en-US" sz="1100" dirty="0" smtClean="0"/>
              <a:t>The project was in a very difficult</a:t>
            </a:r>
            <a:r>
              <a:rPr lang="en-US" sz="1100" baseline="0" dirty="0" smtClean="0"/>
              <a:t> location.  Both of the existing bridges featured  deck truss main spans which essentially eliminated the possibility of phased removal and construction.  </a:t>
            </a:r>
          </a:p>
          <a:p>
            <a:endParaRPr lang="en-US" sz="1100" baseline="0" dirty="0" smtClean="0"/>
          </a:p>
          <a:p>
            <a:r>
              <a:rPr lang="en-US" sz="1100" baseline="0" dirty="0" smtClean="0"/>
              <a:t>Both bridges were on opposite ends of the same tunnel, with one of the bridges starting almost immediately after exiting the tunnel.  This made traffic shifts and alternative alignments extremely difficult to complete. </a:t>
            </a:r>
          </a:p>
          <a:p>
            <a:endParaRPr lang="en-US" sz="1100" baseline="0" dirty="0" smtClean="0"/>
          </a:p>
          <a:p>
            <a:r>
              <a:rPr lang="en-US" sz="1100" baseline="0" dirty="0" smtClean="0"/>
              <a:t>The lateral slides which were completed in a 48 hour closure window for each bridge eliminated costly realignments, costly temporary bridges, and eliminated most of the single lane restrictions.  </a:t>
            </a:r>
          </a:p>
          <a:p>
            <a:endParaRPr lang="en-US" sz="1100" baseline="0" dirty="0" smtClean="0"/>
          </a:p>
          <a:p>
            <a:r>
              <a:rPr lang="en-US" sz="1100" baseline="0" dirty="0" smtClean="0"/>
              <a:t>The winning bid was approximately $50 million, slightly under the engineer’s estimate of $53 million, and the total project duration was 32 months, almost two fewer years than the original estimated project duration.</a:t>
            </a:r>
          </a:p>
          <a:p>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3AD0F7AA-2FA8-4EDB-A912-DC529DD4FFB9}" type="slidenum">
              <a:rPr lang="en-US" smtClean="0"/>
              <a:t>73</a:t>
            </a:fld>
            <a:endParaRPr lang="en-US" dirty="0"/>
          </a:p>
        </p:txBody>
      </p:sp>
    </p:spTree>
    <p:extLst>
      <p:ext uri="{BB962C8B-B14F-4D97-AF65-F5344CB8AC3E}">
        <p14:creationId xmlns:p14="http://schemas.microsoft.com/office/powerpoint/2010/main" val="30262535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It’s useful to look at the reasons Slayden chose the lateral slides.</a:t>
            </a:r>
            <a:r>
              <a:rPr lang="en-US" sz="1100" baseline="0" dirty="0" smtClean="0"/>
              <a:t> </a:t>
            </a:r>
          </a:p>
          <a:p>
            <a:endParaRPr lang="en-US" sz="1100" baseline="0" dirty="0" smtClean="0"/>
          </a:p>
          <a:p>
            <a:r>
              <a:rPr lang="en-US" sz="1100" baseline="0" dirty="0" smtClean="0"/>
              <a:t>For Crossing 3, a temporary bridge could have been constructed but the local geometry made the temporary bridge almost three times the length of the permanent bridge.  </a:t>
            </a:r>
          </a:p>
          <a:p>
            <a:endParaRPr lang="en-US" sz="1100" baseline="0" dirty="0" smtClean="0"/>
          </a:p>
          <a:p>
            <a:r>
              <a:rPr lang="en-US" sz="1100" baseline="0" dirty="0" smtClean="0"/>
              <a:t>Furthermore, there would have been considerable risk due to temporary bents within the narrow stream channel and very little working room would have been left on the east end which would have required a substantial hillside cut to reconnect at the west end.  </a:t>
            </a:r>
          </a:p>
          <a:p>
            <a:endParaRPr lang="en-US" sz="1100" baseline="0" dirty="0" smtClean="0"/>
          </a:p>
          <a:p>
            <a:r>
              <a:rPr lang="en-US" sz="1100" baseline="0" dirty="0" smtClean="0"/>
              <a:t>Another reason, given that the project was design-build with best value selection, was that rapid replacement would score higher and guarantee full incentive.  </a:t>
            </a:r>
          </a:p>
          <a:p>
            <a:endParaRPr lang="en-US" sz="1100" baseline="0" dirty="0" smtClean="0"/>
          </a:p>
          <a:p>
            <a:r>
              <a:rPr lang="en-US" sz="1100" baseline="0" dirty="0" smtClean="0"/>
              <a:t>The terrain also imposed several unique challenges. By avoiding cut slopes and potential geologic instabilities, the risk of unknowns was reduced. </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3AD0F7AA-2FA8-4EDB-A912-DC529DD4FFB9}" type="slidenum">
              <a:rPr lang="en-US" smtClean="0"/>
              <a:t>74</a:t>
            </a:fld>
            <a:endParaRPr lang="en-US" dirty="0"/>
          </a:p>
        </p:txBody>
      </p:sp>
    </p:spTree>
    <p:extLst>
      <p:ext uri="{BB962C8B-B14F-4D97-AF65-F5344CB8AC3E}">
        <p14:creationId xmlns:p14="http://schemas.microsoft.com/office/powerpoint/2010/main" val="34706909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For Crossing 4, the proximity of the tunnel to</a:t>
            </a:r>
            <a:r>
              <a:rPr lang="en-US" sz="1100" baseline="0" dirty="0" smtClean="0"/>
              <a:t> the bridge, only about 50 feet from the tunnel portal to Crossing 3 from the bridge joint, made staging the new bridge very difficult.  A temporary signal or constant flagging would have been required and in this case it was discovered that traffic would have backed up through the tunnel and across Crossing 3. </a:t>
            </a:r>
          </a:p>
          <a:p>
            <a:endParaRPr lang="en-US" sz="1100" baseline="0" dirty="0" smtClean="0"/>
          </a:p>
          <a:p>
            <a:r>
              <a:rPr lang="en-US" sz="1100" baseline="0" dirty="0" smtClean="0"/>
              <a:t>Additionally, if a single lane detour was used, the contractor would have been limited to 180 calendar days to complete the new bridge. </a:t>
            </a:r>
          </a:p>
          <a:p>
            <a:endParaRPr lang="en-US" sz="1100" baseline="0" dirty="0" smtClean="0"/>
          </a:p>
          <a:p>
            <a:r>
              <a:rPr lang="en-US" sz="1100" baseline="0" dirty="0" smtClean="0"/>
              <a:t>Rapid replacement was not originally envisioned in the procurement documents for these sites.  However, its use did score higher and guarantee full incentive. </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3AD0F7AA-2FA8-4EDB-A912-DC529DD4FFB9}" type="slidenum">
              <a:rPr lang="en-US" smtClean="0"/>
              <a:t>75</a:t>
            </a:fld>
            <a:endParaRPr lang="en-US" dirty="0"/>
          </a:p>
        </p:txBody>
      </p:sp>
    </p:spTree>
    <p:extLst>
      <p:ext uri="{BB962C8B-B14F-4D97-AF65-F5344CB8AC3E}">
        <p14:creationId xmlns:p14="http://schemas.microsoft.com/office/powerpoint/2010/main" val="14009461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These pictures</a:t>
            </a:r>
            <a:r>
              <a:rPr lang="en-US" sz="1100" baseline="0" dirty="0" smtClean="0"/>
              <a:t> show the difficult construction conditions and site constraints.  </a:t>
            </a:r>
          </a:p>
          <a:p>
            <a:endParaRPr lang="en-US" sz="1100" baseline="0" dirty="0" smtClean="0"/>
          </a:p>
          <a:p>
            <a:r>
              <a:rPr lang="en-US" sz="1100" baseline="0" dirty="0" smtClean="0"/>
              <a:t>The primary structure of the original bridge, shown on the left, was a deck truss. </a:t>
            </a:r>
          </a:p>
          <a:p>
            <a:endParaRPr lang="en-US" sz="1100" baseline="0" dirty="0" smtClean="0"/>
          </a:p>
          <a:p>
            <a:r>
              <a:rPr lang="en-US" sz="1100" baseline="0" dirty="0" smtClean="0"/>
              <a:t>The overall structure was also composed of several shorter concrete girder spans approaching the truss structure.  </a:t>
            </a:r>
          </a:p>
          <a:p>
            <a:endParaRPr lang="en-US" sz="1100" baseline="0" dirty="0" smtClean="0"/>
          </a:p>
          <a:p>
            <a:r>
              <a:rPr lang="en-US" sz="1100" baseline="0" dirty="0" smtClean="0"/>
              <a:t>On the right, the new structure is shown adjacent to the old structure, and is a three-span continuous steel plate girder bridge.  </a:t>
            </a:r>
          </a:p>
          <a:p>
            <a:endParaRPr lang="en-US" sz="1100" baseline="0" dirty="0" smtClean="0"/>
          </a:p>
          <a:p>
            <a:r>
              <a:rPr lang="en-US" sz="1100" baseline="0" dirty="0" smtClean="0"/>
              <a:t>The red pieces are the vertical jack and slide shoes. Translation was accomplished by supporting and sliding at two interior points with the end spans cantilevered. </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3AD0F7AA-2FA8-4EDB-A912-DC529DD4FFB9}" type="slidenum">
              <a:rPr lang="en-US" smtClean="0"/>
              <a:t>76</a:t>
            </a:fld>
            <a:endParaRPr lang="en-US" dirty="0"/>
          </a:p>
        </p:txBody>
      </p:sp>
    </p:spTree>
    <p:extLst>
      <p:ext uri="{BB962C8B-B14F-4D97-AF65-F5344CB8AC3E}">
        <p14:creationId xmlns:p14="http://schemas.microsoft.com/office/powerpoint/2010/main" val="40604585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These</a:t>
            </a:r>
            <a:r>
              <a:rPr lang="en-US" sz="1100" baseline="0" dirty="0" smtClean="0"/>
              <a:t> pictures of Crossing 4, give you an idea of how difficult phased construction would have been due to the proximity of the bridge and tunnel.  Like Crossing 3, the existing structure was a truss. </a:t>
            </a:r>
          </a:p>
          <a:p>
            <a:endParaRPr lang="en-US" sz="1100" baseline="0" dirty="0" smtClean="0"/>
          </a:p>
          <a:p>
            <a:r>
              <a:rPr lang="en-US" sz="1100" baseline="0" dirty="0" smtClean="0"/>
              <a:t>The new structure is a two-span, </a:t>
            </a:r>
            <a:r>
              <a:rPr lang="en-US" sz="1100" baseline="0" dirty="0" err="1" smtClean="0"/>
              <a:t>prestressed</a:t>
            </a:r>
            <a:r>
              <a:rPr lang="en-US" sz="1100" baseline="0" dirty="0" smtClean="0"/>
              <a:t>, concrete deck girder bridge.  Translation was accomplished by supporting the structure along four lines.</a:t>
            </a:r>
            <a:endParaRPr lang="en-US" sz="1100" dirty="0" smtClean="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3AD0F7AA-2FA8-4EDB-A912-DC529DD4FFB9}" type="slidenum">
              <a:rPr lang="en-US" smtClean="0"/>
              <a:t>77</a:t>
            </a:fld>
            <a:endParaRPr lang="en-US" dirty="0"/>
          </a:p>
        </p:txBody>
      </p:sp>
    </p:spTree>
    <p:extLst>
      <p:ext uri="{BB962C8B-B14F-4D97-AF65-F5344CB8AC3E}">
        <p14:creationId xmlns:p14="http://schemas.microsoft.com/office/powerpoint/2010/main" val="13499094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Here,</a:t>
            </a:r>
            <a:r>
              <a:rPr lang="en-US" sz="1100" baseline="0" dirty="0" smtClean="0"/>
              <a:t> another picture of Crossing 4 is shown and the points at which the structure was supported during translation are better seen. </a:t>
            </a:r>
          </a:p>
          <a:p>
            <a:endParaRPr lang="en-US" sz="1100" baseline="0" dirty="0" smtClean="0"/>
          </a:p>
          <a:p>
            <a:r>
              <a:rPr lang="en-US" sz="1100" baseline="0" dirty="0" smtClean="0"/>
              <a:t>A greater appreciation is also gained for the surrounding terrain and the magnitude of a bridge slide operation.  </a:t>
            </a:r>
          </a:p>
          <a:p>
            <a:endParaRPr lang="en-US" sz="1100" baseline="0" dirty="0" smtClean="0"/>
          </a:p>
          <a:p>
            <a:r>
              <a:rPr lang="en-US" sz="1100" baseline="0" dirty="0" smtClean="0"/>
              <a:t>For both crossings, the slide operation was subcontracted to </a:t>
            </a:r>
            <a:r>
              <a:rPr lang="en-US" sz="1100" baseline="0" dirty="0" err="1" smtClean="0"/>
              <a:t>Mammoet</a:t>
            </a:r>
            <a:r>
              <a:rPr lang="en-US" sz="1100" baseline="0" dirty="0" smtClean="0"/>
              <a:t> who used a similar technology found in Self Propelled Modular Transporters.   </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3AD0F7AA-2FA8-4EDB-A912-DC529DD4FFB9}" type="slidenum">
              <a:rPr lang="en-US" smtClean="0"/>
              <a:t>78</a:t>
            </a:fld>
            <a:endParaRPr lang="en-US" dirty="0"/>
          </a:p>
        </p:txBody>
      </p:sp>
    </p:spTree>
    <p:extLst>
      <p:ext uri="{BB962C8B-B14F-4D97-AF65-F5344CB8AC3E}">
        <p14:creationId xmlns:p14="http://schemas.microsoft.com/office/powerpoint/2010/main" val="15616447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baseline="0" dirty="0" smtClean="0"/>
              <a:t>After all was completed, several keys to success were identified. </a:t>
            </a:r>
          </a:p>
          <a:p>
            <a:endParaRPr lang="en-US" sz="1100" baseline="0" dirty="0" smtClean="0"/>
          </a:p>
          <a:p>
            <a:r>
              <a:rPr lang="en-US" sz="1100" baseline="0" dirty="0" smtClean="0"/>
              <a:t>First, the reduction in construction time offset the additional costs due to slide-in bridge construction. Also, a significant reduction in maintenance of traffic resulted in schedule savings and good public relations, and the elimination of flagging for what would likely have been 180 days resulted in cost savings. </a:t>
            </a:r>
          </a:p>
          <a:p>
            <a:endParaRPr lang="en-US" sz="1100" baseline="0" dirty="0" smtClean="0"/>
          </a:p>
          <a:p>
            <a:r>
              <a:rPr lang="en-US" sz="1100" baseline="0" dirty="0" smtClean="0"/>
              <a:t>Furthermore, risk was greatly reduced by not using a temporary bridge to carry public traffic. And, maybe most importantly, the contractor made it known that coordination, communication and cooperation between the owner, community, and contractor was the real key to success. </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3AD0F7AA-2FA8-4EDB-A912-DC529DD4FFB9}" type="slidenum">
              <a:rPr lang="en-US" smtClean="0"/>
              <a:t>79</a:t>
            </a:fld>
            <a:endParaRPr lang="en-US" dirty="0"/>
          </a:p>
        </p:txBody>
      </p:sp>
    </p:spTree>
    <p:extLst>
      <p:ext uri="{BB962C8B-B14F-4D97-AF65-F5344CB8AC3E}">
        <p14:creationId xmlns:p14="http://schemas.microsoft.com/office/powerpoint/2010/main" val="929030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11049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pPr>
            <a:r>
              <a:rPr lang="en-US" sz="1200" dirty="0" smtClean="0"/>
              <a:t>There have been many cases where the</a:t>
            </a:r>
            <a:r>
              <a:rPr lang="en-US" sz="1200" baseline="0" dirty="0" smtClean="0"/>
              <a:t> new substructure was constructed beneath the existing bridge prior to demolition.  As you can predict, this expedites the process from demolition to bridge slide.</a:t>
            </a:r>
          </a:p>
          <a:p>
            <a:pPr marL="0" indent="0">
              <a:buFont typeface="Arial" panose="020B0604020202020204" pitchFamily="34" charset="0"/>
              <a:buNone/>
            </a:pPr>
            <a:endParaRPr lang="en-US" sz="1200" baseline="0" dirty="0" smtClean="0"/>
          </a:p>
          <a:p>
            <a:pPr marL="0" indent="0">
              <a:buFont typeface="Arial" panose="020B0604020202020204" pitchFamily="34" charset="0"/>
              <a:buNone/>
            </a:pPr>
            <a:r>
              <a:rPr lang="en-US" sz="1200" baseline="0" dirty="0" smtClean="0"/>
              <a:t>It should be pointed out, however, that constructing traditional foundation systems might not be feasible.  Rather, an innovative foundation system might be required when using this method.  </a:t>
            </a:r>
          </a:p>
          <a:p>
            <a:pPr marL="0" indent="0">
              <a:buFont typeface="Arial" panose="020B0604020202020204" pitchFamily="34" charset="0"/>
              <a:buNone/>
            </a:pPr>
            <a:endParaRPr lang="en-US" sz="1200" baseline="0" dirty="0" smtClean="0"/>
          </a:p>
          <a:p>
            <a:pPr marL="0" indent="0">
              <a:buFont typeface="Arial" panose="020B0604020202020204" pitchFamily="34" charset="0"/>
              <a:buNone/>
            </a:pPr>
            <a:r>
              <a:rPr lang="en-US" sz="1200" baseline="0" dirty="0" smtClean="0"/>
              <a:t>It is possible that prefabricated elements could play a key role in constructing the new substructure. </a:t>
            </a:r>
            <a:endParaRPr lang="en-US" sz="1200" dirty="0"/>
          </a:p>
        </p:txBody>
      </p:sp>
      <p:sp>
        <p:nvSpPr>
          <p:cNvPr id="4" name="Slide Number Placeholder 3"/>
          <p:cNvSpPr>
            <a:spLocks noGrp="1"/>
          </p:cNvSpPr>
          <p:nvPr>
            <p:ph type="sldNum" sz="quarter" idx="5"/>
          </p:nvPr>
        </p:nvSpPr>
        <p:spPr>
          <a:xfrm>
            <a:off x="3884613" y="8829967"/>
            <a:ext cx="2971800" cy="464820"/>
          </a:xfrm>
          <a:prstGeom prst="rect">
            <a:avLst/>
          </a:prstGeom>
        </p:spPr>
        <p:txBody>
          <a:bodyPr/>
          <a:lstStyle/>
          <a:p>
            <a:pPr>
              <a:defRPr/>
            </a:pPr>
            <a:fld id="{C540D5BE-152D-40AF-B55B-85917EC5FDF7}" type="slidenum">
              <a:rPr lang="en-US" smtClean="0"/>
              <a:pPr>
                <a:defRPr/>
              </a:pPr>
              <a:t>8</a:t>
            </a:fld>
            <a:endParaRPr lang="en-US" dirty="0"/>
          </a:p>
        </p:txBody>
      </p:sp>
    </p:spTree>
    <p:extLst>
      <p:ext uri="{BB962C8B-B14F-4D97-AF65-F5344CB8AC3E}">
        <p14:creationId xmlns:p14="http://schemas.microsoft.com/office/powerpoint/2010/main" val="368973075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050" dirty="0" smtClean="0"/>
              <a:t>Some additional keys</a:t>
            </a:r>
            <a:r>
              <a:rPr lang="en-US" sz="1050" baseline="0" dirty="0" smtClean="0"/>
              <a:t> to success include the performance based procurement specifications which allowed for innovation and an engineered solution. </a:t>
            </a:r>
          </a:p>
          <a:p>
            <a:endParaRPr lang="en-US" sz="1050" baseline="0" dirty="0" smtClean="0"/>
          </a:p>
          <a:p>
            <a:r>
              <a:rPr lang="en-US" sz="1050" baseline="0" dirty="0" smtClean="0"/>
              <a:t>Lastly, traveler safety and reduced risk were achieved by maintaining traffic on alignment throughout the duration of the project. </a:t>
            </a:r>
            <a:endParaRPr lang="en-US" sz="105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3AD0F7AA-2FA8-4EDB-A912-DC529DD4FFB9}" type="slidenum">
              <a:rPr lang="en-US" smtClean="0"/>
              <a:t>80</a:t>
            </a:fld>
            <a:endParaRPr lang="en-US" dirty="0"/>
          </a:p>
        </p:txBody>
      </p:sp>
    </p:spTree>
    <p:extLst>
      <p:ext uri="{BB962C8B-B14F-4D97-AF65-F5344CB8AC3E}">
        <p14:creationId xmlns:p14="http://schemas.microsoft.com/office/powerpoint/2010/main" val="10757252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A</a:t>
            </a:r>
            <a:r>
              <a:rPr lang="en-US" sz="1100" baseline="0" dirty="0" smtClean="0"/>
              <a:t>s part of the project, the contractor implemented a community outreach program which was instrumental in providing information to the traveling public. </a:t>
            </a:r>
          </a:p>
          <a:p>
            <a:endParaRPr lang="en-US" sz="1100" baseline="0" dirty="0" smtClean="0"/>
          </a:p>
          <a:p>
            <a:r>
              <a:rPr lang="en-US" sz="1100" baseline="0" dirty="0" smtClean="0"/>
              <a:t>The initiative began with the local schools. On several occasions the contractor visited the schools to convey necessary information whether it be through the students or directly to parents.  </a:t>
            </a:r>
          </a:p>
          <a:p>
            <a:endParaRPr lang="en-US" sz="1100" baseline="0" dirty="0" smtClean="0"/>
          </a:p>
          <a:p>
            <a:r>
              <a:rPr lang="en-US" sz="1100" baseline="0" dirty="0" smtClean="0"/>
              <a:t>A student competition was established to design the pylons at the corners of one of the bridges and the winning student was awarded with a $500 scholarship.  </a:t>
            </a:r>
          </a:p>
          <a:p>
            <a:endParaRPr lang="en-US" sz="1100" baseline="0" dirty="0" smtClean="0"/>
          </a:p>
          <a:p>
            <a:r>
              <a:rPr lang="en-US" sz="1100" baseline="0" dirty="0" smtClean="0"/>
              <a:t>Lastly, a time capsule on one of the bridges was created for students and other community members to contribute to. For this project the location allowed for closing off the site to any public viewing eliminating that potential security and safety issue. </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3AD0F7AA-2FA8-4EDB-A912-DC529DD4FFB9}" type="slidenum">
              <a:rPr lang="en-US" smtClean="0"/>
              <a:t>81</a:t>
            </a:fld>
            <a:endParaRPr lang="en-US" dirty="0"/>
          </a:p>
        </p:txBody>
      </p:sp>
    </p:spTree>
    <p:extLst>
      <p:ext uri="{BB962C8B-B14F-4D97-AF65-F5344CB8AC3E}">
        <p14:creationId xmlns:p14="http://schemas.microsoft.com/office/powerpoint/2010/main" val="41176866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Given all the benefits you</a:t>
            </a:r>
            <a:r>
              <a:rPr lang="en-US" sz="1100" baseline="0" dirty="0" smtClean="0"/>
              <a:t> may wonder why slides aren’t used more often. It’s likely</a:t>
            </a:r>
            <a:r>
              <a:rPr lang="en-US" sz="1100" dirty="0" smtClean="0"/>
              <a:t> we would see a lot more slides on traditional projects if</a:t>
            </a:r>
            <a:r>
              <a:rPr lang="en-US" sz="1100" baseline="0" dirty="0" smtClean="0"/>
              <a:t> the contractor knew they could get past a few obstacles.   </a:t>
            </a:r>
            <a:r>
              <a:rPr lang="en-US" sz="1100" dirty="0" smtClean="0"/>
              <a:t>If a</a:t>
            </a:r>
            <a:r>
              <a:rPr lang="en-US" sz="1100" baseline="0" dirty="0" smtClean="0"/>
              <a:t> slide wasn’t part of the bid package and a slide requires modifications, the contractor can’t bid the slide in case the owner doesn’t accept the revisions.  Once the project is won the contractor has little incentive to go down the value engineering change path.  Sometimes value engineering changes can lead to a loss of positive partnering attitudes.</a:t>
            </a:r>
          </a:p>
          <a:p>
            <a:endParaRPr lang="en-US" sz="1100" baseline="0" dirty="0" smtClean="0"/>
          </a:p>
          <a:p>
            <a:r>
              <a:rPr lang="en-US" sz="1100" dirty="0" smtClean="0"/>
              <a:t>Site concerns – There are</a:t>
            </a:r>
            <a:r>
              <a:rPr lang="en-US" sz="1100" baseline="0" dirty="0" smtClean="0"/>
              <a:t> places where it is not feasible to construct a new bridge adjacent to the existing structure but the Oregon project shows that slides can be effective even in very confined locations.</a:t>
            </a:r>
          </a:p>
          <a:p>
            <a:endParaRPr lang="en-US" sz="1100" baseline="0" dirty="0" smtClean="0"/>
          </a:p>
          <a:p>
            <a:r>
              <a:rPr lang="en-US" sz="1100" baseline="0" dirty="0" smtClean="0"/>
              <a:t>Reduction in quality – There is no evidence in reduction in quality in bridge lateral slide projects.  When compared to phased construction it might even be an improvement.  The Utah DOT has performed special inspections of all lateral slide bridges and no adverse effects have been found with the bridges.  In fact, the condition in most cases is better than bridges built with SPMT installations.   </a:t>
            </a:r>
          </a:p>
          <a:p>
            <a:endParaRPr lang="en-US" sz="1100" baseline="0" dirty="0" smtClean="0"/>
          </a:p>
          <a:p>
            <a:r>
              <a:rPr lang="en-US" sz="1100" baseline="0" dirty="0" smtClean="0"/>
              <a:t>Design is fairly simple and there are a variety of solutions or methods used that demonstrate this.  Difficult problems usually have few viable solutions.</a:t>
            </a:r>
          </a:p>
          <a:p>
            <a:endParaRPr lang="en-US" sz="1100" baseline="0" dirty="0" smtClean="0"/>
          </a:p>
          <a:p>
            <a:r>
              <a:rPr lang="en-US" sz="1100" baseline="0" dirty="0" smtClean="0"/>
              <a:t>Cost is difficult to quantify.  It is more costly to slide a bridge into place than to close the road and build it in place.  Once you start phasing the construction or requiring a temporary structure the slide becomes cost effective without even considering user cost and construction oversight costs.</a:t>
            </a:r>
          </a:p>
          <a:p>
            <a:endParaRPr lang="en-US" sz="1100" baseline="0" dirty="0" smtClean="0"/>
          </a:p>
          <a:p>
            <a:r>
              <a:rPr lang="en-US" sz="1100" baseline="0" dirty="0" smtClean="0"/>
              <a:t>Increase in risk – any new construction method for any contractor or owner represents a risk but in general it is believed to be low.  Construction risk is similar to a cast-in-place bridge.  The move risk is really a function of the time provided for the move and the associated penalties for not opening.  A tight timeframe increases the risk the project won’t be completed in the allotted time.  Low damages increases the risk that the contractor will not be prepared for problems.  For example, having an additional jack onsite is cheap insurance against high penalties for not opening on time.  </a:t>
            </a:r>
          </a:p>
          <a:p>
            <a:endParaRPr lang="en-US" sz="1100" baseline="0" dirty="0" smtClean="0"/>
          </a:p>
          <a:p>
            <a:r>
              <a:rPr lang="en-US" sz="1100" baseline="0" dirty="0" smtClean="0"/>
              <a:t>Contract issues – As a policy, owners should start structuring all projects to allow a lateral slide option.   In addition to the normal contract and maintenance of traffic requirements it is relatively easy to add maintenance of traffic language to allow a limited complete closure with penalties or incentives in lieu of a defined time of reduced lanes or on site construction time.  Also a special provision defining the requirements of any redesign and any other special requirements would allow the contractor to bid the job assuming a slide.  As long as they know the requirements they need to meet they can confidently bid the job.</a:t>
            </a:r>
          </a:p>
          <a:p>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3AD0F7AA-2FA8-4EDB-A912-DC529DD4FFB9}" type="slidenum">
              <a:rPr lang="en-US" smtClean="0"/>
              <a:t>82</a:t>
            </a:fld>
            <a:endParaRPr lang="en-US" dirty="0"/>
          </a:p>
        </p:txBody>
      </p:sp>
    </p:spTree>
    <p:extLst>
      <p:ext uri="{BB962C8B-B14F-4D97-AF65-F5344CB8AC3E}">
        <p14:creationId xmlns:p14="http://schemas.microsoft.com/office/powerpoint/2010/main" val="28648606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Here is a time lapse video</a:t>
            </a:r>
            <a:r>
              <a:rPr lang="en-US" sz="1100" baseline="0" dirty="0" smtClean="0"/>
              <a:t> of the slide period on Crossing 3.</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60F49ECE-50BC-45CF-B445-B9DE37E2A8AB}" type="slidenum">
              <a:rPr lang="en-US" smtClean="0"/>
              <a:t>83</a:t>
            </a:fld>
            <a:endParaRPr lang="en-US"/>
          </a:p>
        </p:txBody>
      </p:sp>
    </p:spTree>
    <p:extLst>
      <p:ext uri="{BB962C8B-B14F-4D97-AF65-F5344CB8AC3E}">
        <p14:creationId xmlns:p14="http://schemas.microsoft.com/office/powerpoint/2010/main" val="151240544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r>
              <a:rPr lang="en-US" sz="1100" dirty="0" smtClean="0"/>
              <a:t>A technical support solutions center has been established and is available</a:t>
            </a:r>
            <a:r>
              <a:rPr lang="en-US" sz="1100" baseline="0" dirty="0" smtClean="0"/>
              <a:t> for all to use to assist in slide-in bridge construction projects.  Here the most up-to-date information about SIBC resources and training can be accessed.  The center is most easily found by searching “FHWA Slide” online, or by simply going to directly to the web address shown here.</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71E0EF91-BE05-44AA-A944-236605C9CF53}" type="slidenum">
              <a:rPr lang="en-US" smtClean="0"/>
              <a:pPr/>
              <a:t>84</a:t>
            </a:fld>
            <a:endParaRPr lang="en-US" dirty="0"/>
          </a:p>
        </p:txBody>
      </p:sp>
    </p:spTree>
    <p:extLst>
      <p:ext uri="{BB962C8B-B14F-4D97-AF65-F5344CB8AC3E}">
        <p14:creationId xmlns:p14="http://schemas.microsoft.com/office/powerpoint/2010/main" val="1613205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71E0EF91-BE05-44AA-A944-236605C9CF53}" type="slidenum">
              <a:rPr lang="en-US" smtClean="0"/>
              <a:pPr/>
              <a:t>85</a:t>
            </a:fld>
            <a:endParaRPr lang="en-US" dirty="0"/>
          </a:p>
        </p:txBody>
      </p:sp>
    </p:spTree>
    <p:extLst>
      <p:ext uri="{BB962C8B-B14F-4D97-AF65-F5344CB8AC3E}">
        <p14:creationId xmlns:p14="http://schemas.microsoft.com/office/powerpoint/2010/main" val="2781400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p:txBody>
          <a:bodyPr>
            <a:normAutofit/>
          </a:bodyPr>
          <a:lstStyle/>
          <a:p>
            <a:pPr marL="0" indent="0">
              <a:buFont typeface="Arial" pitchFamily="34" charset="0"/>
              <a:buNone/>
            </a:pPr>
            <a:r>
              <a:rPr lang="en-US" sz="1100" dirty="0" smtClean="0"/>
              <a:t>One</a:t>
            </a:r>
            <a:r>
              <a:rPr lang="en-US" sz="1100" baseline="0" dirty="0" smtClean="0"/>
              <a:t> might believe that bridge slides are only used for sliding a new bridge into the position of the existing.  This is most commonly the case, but SIBC is not limited to only sliding new structures.  </a:t>
            </a:r>
          </a:p>
          <a:p>
            <a:pPr marL="0" indent="0">
              <a:buFont typeface="Arial" pitchFamily="34" charset="0"/>
              <a:buNone/>
            </a:pPr>
            <a:endParaRPr lang="en-US" sz="1100" baseline="0" dirty="0" smtClean="0"/>
          </a:p>
          <a:p>
            <a:pPr marL="0" indent="0">
              <a:buFont typeface="Arial" pitchFamily="34" charset="0"/>
              <a:buNone/>
            </a:pPr>
            <a:r>
              <a:rPr lang="en-US" sz="1100" baseline="0" dirty="0" smtClean="0"/>
              <a:t>Existing structures can be slid to a new alignment to serve as a bypass bridge while a new bridge is constructed using more traditional methods. Keep in mind that in this case, the temporary substructure system will be subjected to live and other transient loads in addition to the bridge itself, typically resulting in a more robust, and hence higher cost, to such an installation.</a:t>
            </a:r>
            <a:endParaRPr lang="en-US" sz="1100"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71E0EF91-BE05-44AA-A944-236605C9CF53}" type="slidenum">
              <a:rPr lang="en-US" smtClean="0"/>
              <a:pPr/>
              <a:t>9</a:t>
            </a:fld>
            <a:endParaRPr lang="en-US" dirty="0"/>
          </a:p>
        </p:txBody>
      </p:sp>
    </p:spTree>
    <p:extLst>
      <p:ext uri="{BB962C8B-B14F-4D97-AF65-F5344CB8AC3E}">
        <p14:creationId xmlns:p14="http://schemas.microsoft.com/office/powerpoint/2010/main" val="28279271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1226" r="1330"/>
          <a:stretch/>
        </p:blipFill>
        <p:spPr>
          <a:xfrm>
            <a:off x="-28877" y="176954"/>
            <a:ext cx="9172877" cy="6681045"/>
          </a:xfrm>
          <a:prstGeom prst="rect">
            <a:avLst/>
          </a:prstGeom>
        </p:spPr>
      </p:pic>
      <p:sp>
        <p:nvSpPr>
          <p:cNvPr id="2" name="Title 1"/>
          <p:cNvSpPr>
            <a:spLocks noGrp="1"/>
          </p:cNvSpPr>
          <p:nvPr>
            <p:ph type="ctrTitle"/>
          </p:nvPr>
        </p:nvSpPr>
        <p:spPr>
          <a:xfrm>
            <a:off x="1387641" y="3641718"/>
            <a:ext cx="6517166" cy="564477"/>
          </a:xfrm>
          <a:prstGeom prst="rect">
            <a:avLst/>
          </a:prstGeom>
        </p:spPr>
        <p:txBody>
          <a:bodyPr>
            <a:noAutofit/>
          </a:bodyPr>
          <a:lstStyle>
            <a:lvl1pPr algn="ctr">
              <a:defRPr sz="3600" b="1">
                <a:solidFill>
                  <a:schemeClr val="bg1"/>
                </a:solidFill>
                <a:latin typeface="Arial"/>
                <a:cs typeface="Arial"/>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139566" y="6398906"/>
            <a:ext cx="2133600" cy="365125"/>
          </a:xfrm>
        </p:spPr>
        <p:txBody>
          <a:bodyPr/>
          <a:lstStyle>
            <a:lvl1pPr>
              <a:defRPr sz="900">
                <a:solidFill>
                  <a:srgbClr val="FFFFFF"/>
                </a:solidFill>
                <a:latin typeface="Arial"/>
                <a:cs typeface="Arial"/>
              </a:defRPr>
            </a:lvl1pPr>
          </a:lstStyle>
          <a:p>
            <a:endParaRPr lang="en-US" dirty="0"/>
          </a:p>
        </p:txBody>
      </p:sp>
      <p:sp>
        <p:nvSpPr>
          <p:cNvPr id="5" name="Footer Placeholder 4"/>
          <p:cNvSpPr>
            <a:spLocks noGrp="1"/>
          </p:cNvSpPr>
          <p:nvPr>
            <p:ph type="ftr" sz="quarter" idx="11"/>
          </p:nvPr>
        </p:nvSpPr>
        <p:spPr>
          <a:xfrm>
            <a:off x="2691062" y="6398906"/>
            <a:ext cx="2895600" cy="365125"/>
          </a:xfrm>
        </p:spPr>
        <p:txBody>
          <a:bodyPr/>
          <a:lstStyle>
            <a:lvl1pPr>
              <a:defRPr sz="900">
                <a:solidFill>
                  <a:schemeClr val="bg1"/>
                </a:solidFill>
                <a:latin typeface="Arial"/>
                <a:cs typeface="Arial"/>
              </a:defRPr>
            </a:lvl1pPr>
          </a:lstStyle>
          <a:p>
            <a:r>
              <a:rPr lang="en-US" dirty="0" smtClean="0"/>
              <a:t>Footer</a:t>
            </a:r>
            <a:endParaRPr lang="en-US" dirty="0"/>
          </a:p>
        </p:txBody>
      </p:sp>
      <p:sp>
        <p:nvSpPr>
          <p:cNvPr id="6" name="Slide Number Placeholder 5"/>
          <p:cNvSpPr>
            <a:spLocks noGrp="1"/>
          </p:cNvSpPr>
          <p:nvPr>
            <p:ph type="sldNum" sz="quarter" idx="12"/>
          </p:nvPr>
        </p:nvSpPr>
        <p:spPr>
          <a:xfrm>
            <a:off x="6764956" y="6398905"/>
            <a:ext cx="2133600" cy="365125"/>
          </a:xfrm>
        </p:spPr>
        <p:txBody>
          <a:bodyPr/>
          <a:lstStyle>
            <a:lvl1pPr algn="r">
              <a:defRPr sz="900">
                <a:solidFill>
                  <a:schemeClr val="bg1"/>
                </a:solidFill>
                <a:latin typeface="Arial"/>
                <a:cs typeface="Arial"/>
              </a:defRPr>
            </a:lvl1pPr>
          </a:lstStyle>
          <a:p>
            <a:fld id="{B98421F3-1DB4-4D45-9D63-26EAF22A1846}" type="slidenum">
              <a:rPr lang="en-US" smtClean="0"/>
              <a:pPr/>
              <a:t>‹#›</a:t>
            </a:fld>
            <a:endParaRPr lang="en-US" dirty="0"/>
          </a:p>
        </p:txBody>
      </p:sp>
      <p:sp>
        <p:nvSpPr>
          <p:cNvPr id="3" name="Subtitle 2"/>
          <p:cNvSpPr>
            <a:spLocks noGrp="1"/>
          </p:cNvSpPr>
          <p:nvPr>
            <p:ph type="subTitle" idx="1"/>
          </p:nvPr>
        </p:nvSpPr>
        <p:spPr>
          <a:xfrm>
            <a:off x="1387642" y="4288661"/>
            <a:ext cx="6517165" cy="490779"/>
          </a:xfrm>
        </p:spPr>
        <p:txBody>
          <a:bodyPr>
            <a:normAutofit/>
          </a:bodyPr>
          <a:lstStyle>
            <a:lvl1pPr marL="0" indent="0" algn="ctr">
              <a:buNone/>
              <a:defRPr sz="24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80555590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59386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70655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89771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802505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68873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551600" y="1792582"/>
            <a:ext cx="5868014" cy="715668"/>
          </a:xfrm>
          <a:prstGeom prst="rect">
            <a:avLst/>
          </a:prstGeom>
        </p:spPr>
        <p:txBody>
          <a:bodyPr>
            <a:noAutofit/>
          </a:bodyPr>
          <a:lstStyle>
            <a:lvl1pPr algn="l">
              <a:lnSpc>
                <a:spcPct val="80000"/>
              </a:lnSpc>
              <a:defRPr sz="3600" b="1">
                <a:solidFill>
                  <a:schemeClr val="bg1"/>
                </a:solidFill>
                <a:latin typeface="Arial"/>
                <a:cs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1601" y="2726747"/>
            <a:ext cx="5868014" cy="490779"/>
          </a:xfrm>
        </p:spPr>
        <p:txBody>
          <a:bodyPr>
            <a:normAutofit/>
          </a:bodyPr>
          <a:lstStyle>
            <a:lvl1pPr marL="0" indent="0" algn="l">
              <a:buNone/>
              <a:defRPr sz="24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sz="900">
                <a:solidFill>
                  <a:srgbClr val="FFFFFF"/>
                </a:solidFill>
                <a:latin typeface="Arial"/>
                <a:cs typeface="Arial"/>
              </a:defRPr>
            </a:lvl1pPr>
          </a:lstStyle>
          <a:p>
            <a:fld id="{87B2EC0C-3176-054A-806E-7AD35FE8F77A}" type="datetimeFigureOut">
              <a:rPr lang="en-US" smtClean="0"/>
              <a:pPr/>
              <a:t>10/15/2015</a:t>
            </a:fld>
            <a:endParaRPr lang="en-US" dirty="0"/>
          </a:p>
        </p:txBody>
      </p:sp>
      <p:sp>
        <p:nvSpPr>
          <p:cNvPr id="5" name="Footer Placeholder 4"/>
          <p:cNvSpPr>
            <a:spLocks noGrp="1"/>
          </p:cNvSpPr>
          <p:nvPr>
            <p:ph type="ftr" sz="quarter" idx="11"/>
          </p:nvPr>
        </p:nvSpPr>
        <p:spPr/>
        <p:txBody>
          <a:bodyPr/>
          <a:lstStyle>
            <a:lvl1pPr>
              <a:defRPr sz="900">
                <a:solidFill>
                  <a:schemeClr val="bg1"/>
                </a:solidFill>
                <a:latin typeface="Arial"/>
                <a:cs typeface="Arial"/>
              </a:defRPr>
            </a:lvl1pPr>
          </a:lstStyle>
          <a:p>
            <a:r>
              <a:rPr lang="en-US" dirty="0" smtClean="0"/>
              <a:t>Footer</a:t>
            </a:r>
            <a:endParaRPr lang="en-US" dirty="0"/>
          </a:p>
        </p:txBody>
      </p:sp>
      <p:sp>
        <p:nvSpPr>
          <p:cNvPr id="6" name="Slide Number Placeholder 5"/>
          <p:cNvSpPr>
            <a:spLocks noGrp="1"/>
          </p:cNvSpPr>
          <p:nvPr>
            <p:ph type="sldNum" sz="quarter" idx="12"/>
          </p:nvPr>
        </p:nvSpPr>
        <p:spPr/>
        <p:txBody>
          <a:bodyPr/>
          <a:lstStyle>
            <a:lvl1pPr algn="r">
              <a:defRPr sz="900">
                <a:solidFill>
                  <a:schemeClr val="bg1"/>
                </a:solidFill>
                <a:latin typeface="Arial"/>
                <a:cs typeface="Arial"/>
              </a:defRPr>
            </a:lvl1pPr>
          </a:lstStyle>
          <a:p>
            <a:fld id="{B98421F3-1DB4-4D45-9D63-26EAF22A1846}" type="slidenum">
              <a:rPr lang="en-US" smtClean="0"/>
              <a:pPr/>
              <a:t>‹#›</a:t>
            </a:fld>
            <a:endParaRPr lang="en-US" dirty="0"/>
          </a:p>
        </p:txBody>
      </p:sp>
      <p:sp>
        <p:nvSpPr>
          <p:cNvPr id="10" name="Subtitle 2"/>
          <p:cNvSpPr txBox="1">
            <a:spLocks/>
          </p:cNvSpPr>
          <p:nvPr userDrawn="1"/>
        </p:nvSpPr>
        <p:spPr>
          <a:xfrm>
            <a:off x="5490773" y="4378012"/>
            <a:ext cx="3422227" cy="490779"/>
          </a:xfrm>
          <a:prstGeom prst="rect">
            <a:avLst/>
          </a:prstGeom>
        </p:spPr>
        <p:txBody>
          <a:bodyPr vert="horz" lIns="91440" tIns="45720" rIns="91440" bIns="45720" rtlCol="0" anchor="ctr">
            <a:normAutofit fontScale="85000" lnSpcReduction="10000"/>
          </a:bodyPr>
          <a:lstStyle>
            <a:lvl1pPr marL="0" indent="0" algn="l" defTabSz="457200" rtl="0" eaLnBrk="1" latinLnBrk="0" hangingPunct="1">
              <a:spcBef>
                <a:spcPct val="20000"/>
              </a:spcBef>
              <a:buFont typeface="Arial"/>
              <a:buNone/>
              <a:defRPr sz="2400" kern="1200">
                <a:solidFill>
                  <a:schemeClr val="bg1"/>
                </a:solidFill>
                <a:latin typeface="Arial"/>
                <a:ea typeface="+mn-ea"/>
                <a:cs typeface="Arial"/>
              </a:defRPr>
            </a:lvl1pPr>
            <a:lvl2pPr marL="457200" indent="0" algn="ctr" defTabSz="457200" rtl="0" eaLnBrk="1" latinLnBrk="0" hangingPunct="1">
              <a:spcBef>
                <a:spcPct val="20000"/>
              </a:spcBef>
              <a:buFont typeface="Arial"/>
              <a:buNone/>
              <a:defRPr sz="1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16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14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12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400" b="1" kern="1200" dirty="0" smtClean="0">
                <a:solidFill>
                  <a:schemeClr val="tx1">
                    <a:lumMod val="75000"/>
                    <a:lumOff val="25000"/>
                  </a:schemeClr>
                </a:solidFill>
                <a:latin typeface="Arial"/>
                <a:ea typeface="+mn-ea"/>
                <a:cs typeface="Arial"/>
              </a:rPr>
              <a:t>AMERICAN PUBLIC WORKS ASSOCIATION</a:t>
            </a:r>
          </a:p>
          <a:p>
            <a:pPr algn="l"/>
            <a:r>
              <a:rPr lang="en-US" sz="1300" b="0" dirty="0" smtClean="0">
                <a:solidFill>
                  <a:schemeClr val="tx1">
                    <a:lumMod val="75000"/>
                    <a:lumOff val="25000"/>
                  </a:schemeClr>
                </a:solidFill>
              </a:rPr>
              <a:t>April 17, 2012</a:t>
            </a:r>
          </a:p>
        </p:txBody>
      </p:sp>
      <p:sp>
        <p:nvSpPr>
          <p:cNvPr id="11" name="Subtitle 2"/>
          <p:cNvSpPr txBox="1">
            <a:spLocks/>
          </p:cNvSpPr>
          <p:nvPr userDrawn="1"/>
        </p:nvSpPr>
        <p:spPr>
          <a:xfrm>
            <a:off x="551601" y="4378012"/>
            <a:ext cx="2436232" cy="490779"/>
          </a:xfrm>
          <a:prstGeom prst="rect">
            <a:avLst/>
          </a:prstGeom>
        </p:spPr>
        <p:txBody>
          <a:bodyPr vert="horz" lIns="91440" tIns="45720" rIns="91440" bIns="45720" rtlCol="0" anchor="ctr">
            <a:normAutofit/>
          </a:bodyPr>
          <a:lstStyle>
            <a:lvl1pPr marL="0" indent="0" algn="l" defTabSz="457200" rtl="0" eaLnBrk="1" latinLnBrk="0" hangingPunct="1">
              <a:spcBef>
                <a:spcPct val="20000"/>
              </a:spcBef>
              <a:buFont typeface="Arial"/>
              <a:buNone/>
              <a:defRPr sz="2400" kern="1200">
                <a:solidFill>
                  <a:schemeClr val="bg1"/>
                </a:solidFill>
                <a:latin typeface="Arial"/>
                <a:ea typeface="+mn-ea"/>
                <a:cs typeface="Arial"/>
              </a:defRPr>
            </a:lvl1pPr>
            <a:lvl2pPr marL="457200" indent="0" algn="ctr" defTabSz="457200" rtl="0" eaLnBrk="1" latinLnBrk="0" hangingPunct="1">
              <a:spcBef>
                <a:spcPct val="20000"/>
              </a:spcBef>
              <a:buFont typeface="Arial"/>
              <a:buNone/>
              <a:defRPr sz="1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16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14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12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b="1" dirty="0" smtClean="0">
                <a:solidFill>
                  <a:schemeClr val="tx1">
                    <a:lumMod val="75000"/>
                    <a:lumOff val="25000"/>
                  </a:schemeClr>
                </a:solidFill>
              </a:rPr>
              <a:t>GREGORY G. NADEAU,</a:t>
            </a:r>
          </a:p>
          <a:p>
            <a:pPr algn="l"/>
            <a:r>
              <a:rPr lang="en-US" sz="1100" b="0" dirty="0" smtClean="0">
                <a:solidFill>
                  <a:schemeClr val="tx1">
                    <a:lumMod val="75000"/>
                    <a:lumOff val="25000"/>
                  </a:schemeClr>
                </a:solidFill>
              </a:rPr>
              <a:t>FHWA Deputy Administrator</a:t>
            </a:r>
            <a:endParaRPr lang="en-US" sz="1100" b="0" dirty="0">
              <a:solidFill>
                <a:schemeClr val="tx1">
                  <a:lumMod val="75000"/>
                  <a:lumOff val="25000"/>
                </a:schemeClr>
              </a:solidFill>
            </a:endParaRPr>
          </a:p>
        </p:txBody>
      </p:sp>
    </p:spTree>
    <p:extLst>
      <p:ext uri="{BB962C8B-B14F-4D97-AF65-F5344CB8AC3E}">
        <p14:creationId xmlns:p14="http://schemas.microsoft.com/office/powerpoint/2010/main" val="192367692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4602163"/>
          </a:xfrm>
        </p:spPr>
        <p:txBody>
          <a:bodyPr/>
          <a:lstStyle>
            <a:lvl1pPr>
              <a:defRPr>
                <a:solidFill>
                  <a:schemeClr val="tx1">
                    <a:lumMod val="85000"/>
                    <a:lumOff val="15000"/>
                  </a:schemeClr>
                </a:solidFill>
                <a:latin typeface="Arial"/>
                <a:cs typeface="Arial"/>
              </a:defRPr>
            </a:lvl1pPr>
            <a:lvl2pPr>
              <a:defRPr>
                <a:solidFill>
                  <a:schemeClr val="tx1">
                    <a:lumMod val="85000"/>
                    <a:lumOff val="15000"/>
                  </a:schemeClr>
                </a:solidFill>
                <a:latin typeface="Arial"/>
                <a:cs typeface="Arial"/>
              </a:defRPr>
            </a:lvl2pPr>
            <a:lvl3pPr>
              <a:defRPr>
                <a:solidFill>
                  <a:schemeClr val="tx1">
                    <a:lumMod val="85000"/>
                    <a:lumOff val="15000"/>
                  </a:schemeClr>
                </a:solidFill>
                <a:latin typeface="Arial"/>
                <a:cs typeface="Arial"/>
              </a:defRPr>
            </a:lvl3pPr>
            <a:lvl4pPr>
              <a:defRPr>
                <a:solidFill>
                  <a:schemeClr val="tx1">
                    <a:lumMod val="85000"/>
                    <a:lumOff val="15000"/>
                  </a:schemeClr>
                </a:solidFill>
                <a:latin typeface="Arial"/>
                <a:cs typeface="Arial"/>
              </a:defRPr>
            </a:lvl4pPr>
            <a:lvl5pPr>
              <a:defRPr>
                <a:solidFill>
                  <a:schemeClr val="tx1">
                    <a:lumMod val="85000"/>
                    <a:lumOff val="1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7B2EC0C-3176-054A-806E-7AD35FE8F77A}" type="datetimeFigureOut">
              <a:rPr lang="en-US" smtClean="0"/>
              <a:t>10/15/2015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421F3-1DB4-4D45-9D63-26EAF22A1846}" type="slidenum">
              <a:rPr lang="en-US" smtClean="0"/>
              <a:t>‹#›</a:t>
            </a:fld>
            <a:endParaRPr lang="en-US"/>
          </a:p>
        </p:txBody>
      </p:sp>
      <p:sp>
        <p:nvSpPr>
          <p:cNvPr id="7" name="Title 1"/>
          <p:cNvSpPr>
            <a:spLocks noGrp="1"/>
          </p:cNvSpPr>
          <p:nvPr>
            <p:ph type="title"/>
          </p:nvPr>
        </p:nvSpPr>
        <p:spPr>
          <a:xfrm>
            <a:off x="1627481" y="368177"/>
            <a:ext cx="6540114" cy="516094"/>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40359529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28090"/>
            <a:ext cx="4038600" cy="3937673"/>
          </a:xfrm>
        </p:spPr>
        <p:txBody>
          <a:bodyPr>
            <a:normAutofit/>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87B2EC0C-3176-054A-806E-7AD35FE8F77A}" type="datetimeFigureOut">
              <a:rPr lang="en-US" smtClean="0"/>
              <a:t>10/15/2015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8421F3-1DB4-4D45-9D63-26EAF22A1846}" type="slidenum">
              <a:rPr lang="en-US" smtClean="0"/>
              <a:t>‹#›</a:t>
            </a:fld>
            <a:endParaRPr lang="en-US"/>
          </a:p>
        </p:txBody>
      </p:sp>
      <p:sp>
        <p:nvSpPr>
          <p:cNvPr id="8" name="Content Placeholder 2"/>
          <p:cNvSpPr>
            <a:spLocks noGrp="1"/>
          </p:cNvSpPr>
          <p:nvPr>
            <p:ph sz="half" idx="13"/>
          </p:nvPr>
        </p:nvSpPr>
        <p:spPr>
          <a:xfrm>
            <a:off x="4648200" y="1512759"/>
            <a:ext cx="4038600" cy="3937673"/>
          </a:xfrm>
        </p:spPr>
        <p:txBody>
          <a:bodyPr>
            <a:normAutofit/>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p:nvPr>
        </p:nvSpPr>
        <p:spPr>
          <a:xfrm>
            <a:off x="1627481" y="368177"/>
            <a:ext cx="6540114" cy="516094"/>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73703356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41242"/>
            <a:ext cx="4040188" cy="639762"/>
          </a:xfrm>
        </p:spPr>
        <p:txBody>
          <a:bodyPr anchor="b"/>
          <a:lstStyle>
            <a:lvl1pPr marL="0" indent="0">
              <a:buNone/>
              <a:defRPr sz="2400" b="1">
                <a:solidFill>
                  <a:srgbClr val="005D9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292825"/>
            <a:ext cx="4040188" cy="3242787"/>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41242"/>
            <a:ext cx="4041775" cy="639762"/>
          </a:xfrm>
        </p:spPr>
        <p:txBody>
          <a:bodyPr anchor="b"/>
          <a:lstStyle>
            <a:lvl1pPr marL="0" indent="0">
              <a:buNone/>
              <a:defRPr sz="2400" b="1">
                <a:solidFill>
                  <a:srgbClr val="005D9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292825"/>
            <a:ext cx="4041775" cy="3242787"/>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87B2EC0C-3176-054A-806E-7AD35FE8F77A}" type="datetimeFigureOut">
              <a:rPr lang="en-US" smtClean="0"/>
              <a:t>10/15/2015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8421F3-1DB4-4D45-9D63-26EAF22A1846}" type="slidenum">
              <a:rPr lang="en-US" smtClean="0"/>
              <a:t>‹#›</a:t>
            </a:fld>
            <a:endParaRPr lang="en-US"/>
          </a:p>
        </p:txBody>
      </p:sp>
      <p:sp>
        <p:nvSpPr>
          <p:cNvPr id="10" name="Title 1"/>
          <p:cNvSpPr>
            <a:spLocks noGrp="1"/>
          </p:cNvSpPr>
          <p:nvPr>
            <p:ph type="title"/>
          </p:nvPr>
        </p:nvSpPr>
        <p:spPr>
          <a:xfrm>
            <a:off x="1627481" y="368177"/>
            <a:ext cx="6540114" cy="516094"/>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01870140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7B2EC0C-3176-054A-806E-7AD35FE8F77A}" type="datetimeFigureOut">
              <a:rPr lang="en-US" smtClean="0"/>
              <a:t>10/15/2015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8421F3-1DB4-4D45-9D63-26EAF22A1846}" type="slidenum">
              <a:rPr lang="en-US" smtClean="0"/>
              <a:t>‹#›</a:t>
            </a:fld>
            <a:endParaRPr lang="en-US"/>
          </a:p>
        </p:txBody>
      </p:sp>
      <p:sp>
        <p:nvSpPr>
          <p:cNvPr id="6" name="Title 1"/>
          <p:cNvSpPr>
            <a:spLocks noGrp="1"/>
          </p:cNvSpPr>
          <p:nvPr>
            <p:ph type="title"/>
          </p:nvPr>
        </p:nvSpPr>
        <p:spPr>
          <a:xfrm>
            <a:off x="1627481" y="368177"/>
            <a:ext cx="6540114" cy="516094"/>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08267010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561007" y="1798932"/>
            <a:ext cx="5868014" cy="715668"/>
          </a:xfrm>
          <a:prstGeom prst="rect">
            <a:avLst/>
          </a:prstGeom>
        </p:spPr>
        <p:txBody>
          <a:bodyPr>
            <a:noAutofit/>
          </a:bodyPr>
          <a:lstStyle>
            <a:lvl1pPr algn="l">
              <a:lnSpc>
                <a:spcPct val="80000"/>
              </a:lnSpc>
              <a:defRPr sz="3600" b="1">
                <a:solidFill>
                  <a:schemeClr val="bg1"/>
                </a:solidFill>
                <a:latin typeface="Arial"/>
                <a:cs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61007" y="2733097"/>
            <a:ext cx="5868014" cy="490779"/>
          </a:xfrm>
        </p:spPr>
        <p:txBody>
          <a:bodyPr>
            <a:normAutofit/>
          </a:bodyPr>
          <a:lstStyle>
            <a:lvl1pPr marL="0" indent="0" algn="l">
              <a:buNone/>
              <a:defRPr sz="24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sz="900">
                <a:solidFill>
                  <a:srgbClr val="FFFFFF"/>
                </a:solidFill>
                <a:latin typeface="Arial"/>
                <a:cs typeface="Arial"/>
              </a:defRPr>
            </a:lvl1pPr>
          </a:lstStyle>
          <a:p>
            <a:fld id="{87B2EC0C-3176-054A-806E-7AD35FE8F77A}" type="datetimeFigureOut">
              <a:rPr lang="en-US" smtClean="0"/>
              <a:pPr/>
              <a:t>10/15/2015</a:t>
            </a:fld>
            <a:endParaRPr lang="en-US" dirty="0"/>
          </a:p>
        </p:txBody>
      </p:sp>
      <p:sp>
        <p:nvSpPr>
          <p:cNvPr id="5" name="Footer Placeholder 4"/>
          <p:cNvSpPr>
            <a:spLocks noGrp="1"/>
          </p:cNvSpPr>
          <p:nvPr>
            <p:ph type="ftr" sz="quarter" idx="11"/>
          </p:nvPr>
        </p:nvSpPr>
        <p:spPr/>
        <p:txBody>
          <a:bodyPr/>
          <a:lstStyle>
            <a:lvl1pPr>
              <a:defRPr sz="900">
                <a:solidFill>
                  <a:schemeClr val="bg1"/>
                </a:solidFill>
                <a:latin typeface="Arial"/>
                <a:cs typeface="Arial"/>
              </a:defRPr>
            </a:lvl1pPr>
          </a:lstStyle>
          <a:p>
            <a:r>
              <a:rPr lang="en-US" dirty="0" smtClean="0"/>
              <a:t>Footer</a:t>
            </a:r>
            <a:endParaRPr lang="en-US" dirty="0"/>
          </a:p>
        </p:txBody>
      </p:sp>
      <p:sp>
        <p:nvSpPr>
          <p:cNvPr id="6" name="Slide Number Placeholder 5"/>
          <p:cNvSpPr>
            <a:spLocks noGrp="1"/>
          </p:cNvSpPr>
          <p:nvPr>
            <p:ph type="sldNum" sz="quarter" idx="12"/>
          </p:nvPr>
        </p:nvSpPr>
        <p:spPr/>
        <p:txBody>
          <a:bodyPr/>
          <a:lstStyle>
            <a:lvl1pPr algn="r">
              <a:defRPr sz="900">
                <a:solidFill>
                  <a:schemeClr val="bg1"/>
                </a:solidFill>
                <a:latin typeface="Arial"/>
                <a:cs typeface="Arial"/>
              </a:defRPr>
            </a:lvl1pPr>
          </a:lstStyle>
          <a:p>
            <a:fld id="{B98421F3-1DB4-4D45-9D63-26EAF22A1846}" type="slidenum">
              <a:rPr lang="en-US" smtClean="0"/>
              <a:pPr/>
              <a:t>‹#›</a:t>
            </a:fld>
            <a:endParaRPr lang="en-US" dirty="0"/>
          </a:p>
        </p:txBody>
      </p:sp>
      <p:sp>
        <p:nvSpPr>
          <p:cNvPr id="11" name="Subtitle 2"/>
          <p:cNvSpPr txBox="1">
            <a:spLocks/>
          </p:cNvSpPr>
          <p:nvPr userDrawn="1"/>
        </p:nvSpPr>
        <p:spPr>
          <a:xfrm>
            <a:off x="561007" y="4378012"/>
            <a:ext cx="2436232" cy="490779"/>
          </a:xfrm>
          <a:prstGeom prst="rect">
            <a:avLst/>
          </a:prstGeom>
        </p:spPr>
        <p:txBody>
          <a:bodyPr vert="horz" lIns="91440" tIns="45720" rIns="91440" bIns="45720" rtlCol="0" anchor="ctr">
            <a:normAutofit/>
          </a:bodyPr>
          <a:lstStyle>
            <a:lvl1pPr marL="0" indent="0" algn="l" defTabSz="457200" rtl="0" eaLnBrk="1" latinLnBrk="0" hangingPunct="1">
              <a:spcBef>
                <a:spcPct val="20000"/>
              </a:spcBef>
              <a:buFont typeface="Arial"/>
              <a:buNone/>
              <a:defRPr sz="2400" kern="1200">
                <a:solidFill>
                  <a:schemeClr val="bg1"/>
                </a:solidFill>
                <a:latin typeface="Arial"/>
                <a:ea typeface="+mn-ea"/>
                <a:cs typeface="Arial"/>
              </a:defRPr>
            </a:lvl1pPr>
            <a:lvl2pPr marL="457200" indent="0" algn="ctr" defTabSz="457200" rtl="0" eaLnBrk="1" latinLnBrk="0" hangingPunct="1">
              <a:spcBef>
                <a:spcPct val="20000"/>
              </a:spcBef>
              <a:buFont typeface="Arial"/>
              <a:buNone/>
              <a:defRPr sz="1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16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14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12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b="1" dirty="0" smtClean="0">
                <a:solidFill>
                  <a:schemeClr val="tx1">
                    <a:lumMod val="75000"/>
                    <a:lumOff val="25000"/>
                  </a:schemeClr>
                </a:solidFill>
              </a:rPr>
              <a:t>,</a:t>
            </a:r>
          </a:p>
        </p:txBody>
      </p:sp>
    </p:spTree>
    <p:extLst>
      <p:ext uri="{BB962C8B-B14F-4D97-AF65-F5344CB8AC3E}">
        <p14:creationId xmlns:p14="http://schemas.microsoft.com/office/powerpoint/2010/main" val="70882753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1536700"/>
            <a:ext cx="8229600" cy="41262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457200" y="5790712"/>
            <a:ext cx="8229600" cy="381488"/>
          </a:xfrm>
        </p:spPr>
        <p:txBody>
          <a:bodyPr anchor="ctr">
            <a:normAutofit/>
          </a:bodyPr>
          <a:lstStyle>
            <a:lvl1pPr marL="0" indent="0">
              <a:buNone/>
              <a:defRPr sz="10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87B2EC0C-3176-054A-806E-7AD35FE8F77A}" type="datetimeFigureOut">
              <a:rPr lang="en-US" smtClean="0"/>
              <a:t>10/15/2015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8421F3-1DB4-4D45-9D63-26EAF22A1846}" type="slidenum">
              <a:rPr lang="en-US" smtClean="0"/>
              <a:t>‹#›</a:t>
            </a:fld>
            <a:endParaRPr lang="en-US"/>
          </a:p>
        </p:txBody>
      </p:sp>
      <p:sp>
        <p:nvSpPr>
          <p:cNvPr id="9" name="Title 1"/>
          <p:cNvSpPr>
            <a:spLocks noGrp="1"/>
          </p:cNvSpPr>
          <p:nvPr>
            <p:ph type="title"/>
          </p:nvPr>
        </p:nvSpPr>
        <p:spPr>
          <a:xfrm>
            <a:off x="1627481" y="368177"/>
            <a:ext cx="6540114" cy="516094"/>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16768879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57200" y="1786232"/>
            <a:ext cx="5868014" cy="715668"/>
          </a:xfrm>
          <a:prstGeom prst="rect">
            <a:avLst/>
          </a:prstGeom>
        </p:spPr>
        <p:txBody>
          <a:bodyPr>
            <a:noAutofit/>
          </a:bodyPr>
          <a:lstStyle>
            <a:lvl1pPr algn="l">
              <a:lnSpc>
                <a:spcPct val="80000"/>
              </a:lnSpc>
              <a:defRPr sz="3600" b="1">
                <a:solidFill>
                  <a:schemeClr val="bg1"/>
                </a:solidFill>
                <a:latin typeface="Arial"/>
                <a:cs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1" y="2720397"/>
            <a:ext cx="5868014" cy="490779"/>
          </a:xfrm>
        </p:spPr>
        <p:txBody>
          <a:bodyPr>
            <a:normAutofit/>
          </a:bodyPr>
          <a:lstStyle>
            <a:lvl1pPr marL="0" indent="0" algn="l">
              <a:buNone/>
              <a:defRPr sz="24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sz="900">
                <a:solidFill>
                  <a:srgbClr val="FFFFFF"/>
                </a:solidFill>
                <a:latin typeface="Arial"/>
                <a:cs typeface="Arial"/>
              </a:defRPr>
            </a:lvl1pPr>
          </a:lstStyle>
          <a:p>
            <a:fld id="{87B2EC0C-3176-054A-806E-7AD35FE8F77A}" type="datetimeFigureOut">
              <a:rPr lang="en-US" smtClean="0"/>
              <a:pPr/>
              <a:t>10/15/2015</a:t>
            </a:fld>
            <a:endParaRPr lang="en-US" dirty="0"/>
          </a:p>
        </p:txBody>
      </p:sp>
      <p:sp>
        <p:nvSpPr>
          <p:cNvPr id="5" name="Footer Placeholder 4"/>
          <p:cNvSpPr>
            <a:spLocks noGrp="1"/>
          </p:cNvSpPr>
          <p:nvPr>
            <p:ph type="ftr" sz="quarter" idx="11"/>
          </p:nvPr>
        </p:nvSpPr>
        <p:spPr/>
        <p:txBody>
          <a:bodyPr/>
          <a:lstStyle>
            <a:lvl1pPr>
              <a:defRPr sz="900">
                <a:solidFill>
                  <a:schemeClr val="bg1"/>
                </a:solidFill>
                <a:latin typeface="Arial"/>
                <a:cs typeface="Arial"/>
              </a:defRPr>
            </a:lvl1pPr>
          </a:lstStyle>
          <a:p>
            <a:r>
              <a:rPr lang="en-US" dirty="0" smtClean="0"/>
              <a:t>Footer</a:t>
            </a:r>
            <a:endParaRPr lang="en-US" dirty="0"/>
          </a:p>
        </p:txBody>
      </p:sp>
      <p:sp>
        <p:nvSpPr>
          <p:cNvPr id="6" name="Slide Number Placeholder 5"/>
          <p:cNvSpPr>
            <a:spLocks noGrp="1"/>
          </p:cNvSpPr>
          <p:nvPr>
            <p:ph type="sldNum" sz="quarter" idx="12"/>
          </p:nvPr>
        </p:nvSpPr>
        <p:spPr/>
        <p:txBody>
          <a:bodyPr/>
          <a:lstStyle>
            <a:lvl1pPr algn="r">
              <a:defRPr sz="900">
                <a:solidFill>
                  <a:schemeClr val="bg1"/>
                </a:solidFill>
                <a:latin typeface="Arial"/>
                <a:cs typeface="Arial"/>
              </a:defRPr>
            </a:lvl1pPr>
          </a:lstStyle>
          <a:p>
            <a:fld id="{B98421F3-1DB4-4D45-9D63-26EAF22A1846}" type="slidenum">
              <a:rPr lang="en-US" smtClean="0"/>
              <a:pPr/>
              <a:t>‹#›</a:t>
            </a:fld>
            <a:endParaRPr lang="en-US" dirty="0"/>
          </a:p>
        </p:txBody>
      </p:sp>
      <p:sp>
        <p:nvSpPr>
          <p:cNvPr id="10" name="Subtitle 2"/>
          <p:cNvSpPr txBox="1">
            <a:spLocks/>
          </p:cNvSpPr>
          <p:nvPr userDrawn="1"/>
        </p:nvSpPr>
        <p:spPr>
          <a:xfrm>
            <a:off x="5490773" y="4378012"/>
            <a:ext cx="3422227" cy="490779"/>
          </a:xfrm>
          <a:prstGeom prst="rect">
            <a:avLst/>
          </a:prstGeom>
        </p:spPr>
        <p:txBody>
          <a:bodyPr vert="horz" lIns="91440" tIns="45720" rIns="91440" bIns="45720" rtlCol="0" anchor="ctr">
            <a:normAutofit fontScale="85000" lnSpcReduction="10000"/>
          </a:bodyPr>
          <a:lstStyle>
            <a:lvl1pPr marL="0" indent="0" algn="l" defTabSz="457200" rtl="0" eaLnBrk="1" latinLnBrk="0" hangingPunct="1">
              <a:spcBef>
                <a:spcPct val="20000"/>
              </a:spcBef>
              <a:buFont typeface="Arial"/>
              <a:buNone/>
              <a:defRPr sz="2400" kern="1200">
                <a:solidFill>
                  <a:schemeClr val="bg1"/>
                </a:solidFill>
                <a:latin typeface="Arial"/>
                <a:ea typeface="+mn-ea"/>
                <a:cs typeface="Arial"/>
              </a:defRPr>
            </a:lvl1pPr>
            <a:lvl2pPr marL="457200" indent="0" algn="ctr" defTabSz="457200" rtl="0" eaLnBrk="1" latinLnBrk="0" hangingPunct="1">
              <a:spcBef>
                <a:spcPct val="20000"/>
              </a:spcBef>
              <a:buFont typeface="Arial"/>
              <a:buNone/>
              <a:defRPr sz="1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16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14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12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400" b="1" kern="1200" dirty="0" smtClean="0">
                <a:solidFill>
                  <a:schemeClr val="tx1">
                    <a:lumMod val="75000"/>
                    <a:lumOff val="25000"/>
                  </a:schemeClr>
                </a:solidFill>
                <a:latin typeface="Arial"/>
                <a:ea typeface="+mn-ea"/>
                <a:cs typeface="Arial"/>
              </a:rPr>
              <a:t>AMERICAN PUBLIC WORKS ASSOCIATION</a:t>
            </a:r>
          </a:p>
          <a:p>
            <a:pPr algn="l"/>
            <a:r>
              <a:rPr lang="en-US" sz="1300" b="0" dirty="0" smtClean="0">
                <a:solidFill>
                  <a:schemeClr val="tx1">
                    <a:lumMod val="75000"/>
                    <a:lumOff val="25000"/>
                  </a:schemeClr>
                </a:solidFill>
              </a:rPr>
              <a:t>April 17, 2012</a:t>
            </a:r>
          </a:p>
        </p:txBody>
      </p:sp>
      <p:sp>
        <p:nvSpPr>
          <p:cNvPr id="11" name="Subtitle 2"/>
          <p:cNvSpPr txBox="1">
            <a:spLocks/>
          </p:cNvSpPr>
          <p:nvPr userDrawn="1"/>
        </p:nvSpPr>
        <p:spPr>
          <a:xfrm>
            <a:off x="457201" y="4378012"/>
            <a:ext cx="2436232" cy="490779"/>
          </a:xfrm>
          <a:prstGeom prst="rect">
            <a:avLst/>
          </a:prstGeom>
        </p:spPr>
        <p:txBody>
          <a:bodyPr vert="horz" lIns="91440" tIns="45720" rIns="91440" bIns="45720" rtlCol="0" anchor="ctr">
            <a:normAutofit/>
          </a:bodyPr>
          <a:lstStyle>
            <a:lvl1pPr marL="0" indent="0" algn="l" defTabSz="457200" rtl="0" eaLnBrk="1" latinLnBrk="0" hangingPunct="1">
              <a:spcBef>
                <a:spcPct val="20000"/>
              </a:spcBef>
              <a:buFont typeface="Arial"/>
              <a:buNone/>
              <a:defRPr sz="2400" kern="1200">
                <a:solidFill>
                  <a:schemeClr val="bg1"/>
                </a:solidFill>
                <a:latin typeface="Arial"/>
                <a:ea typeface="+mn-ea"/>
                <a:cs typeface="Arial"/>
              </a:defRPr>
            </a:lvl1pPr>
            <a:lvl2pPr marL="457200" indent="0" algn="ctr" defTabSz="457200" rtl="0" eaLnBrk="1" latinLnBrk="0" hangingPunct="1">
              <a:spcBef>
                <a:spcPct val="20000"/>
              </a:spcBef>
              <a:buFont typeface="Arial"/>
              <a:buNone/>
              <a:defRPr sz="1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16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14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12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b="1" dirty="0" smtClean="0">
                <a:solidFill>
                  <a:schemeClr val="tx1">
                    <a:lumMod val="75000"/>
                    <a:lumOff val="25000"/>
                  </a:schemeClr>
                </a:solidFill>
              </a:rPr>
              <a:t>GREGORY G. NADEAU,</a:t>
            </a:r>
          </a:p>
          <a:p>
            <a:pPr algn="l"/>
            <a:r>
              <a:rPr lang="en-US" sz="1100" b="0" dirty="0" smtClean="0">
                <a:solidFill>
                  <a:schemeClr val="tx1">
                    <a:lumMod val="75000"/>
                    <a:lumOff val="25000"/>
                  </a:schemeClr>
                </a:solidFill>
              </a:rPr>
              <a:t>FHWA Deputy Administrator</a:t>
            </a:r>
            <a:endParaRPr lang="en-US" sz="1100" b="0" dirty="0">
              <a:solidFill>
                <a:schemeClr val="tx1">
                  <a:lumMod val="75000"/>
                  <a:lumOff val="25000"/>
                </a:schemeClr>
              </a:solidFill>
            </a:endParaRPr>
          </a:p>
        </p:txBody>
      </p:sp>
    </p:spTree>
    <p:extLst>
      <p:ext uri="{BB962C8B-B14F-4D97-AF65-F5344CB8AC3E}">
        <p14:creationId xmlns:p14="http://schemas.microsoft.com/office/powerpoint/2010/main" val="273262067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30350"/>
            <a:ext cx="8229600" cy="4595813"/>
          </a:xfrm>
        </p:spPr>
        <p:txBody>
          <a:bodyPr/>
          <a:lstStyle>
            <a:lvl1pPr>
              <a:defRPr>
                <a:solidFill>
                  <a:schemeClr val="tx1">
                    <a:lumMod val="85000"/>
                    <a:lumOff val="15000"/>
                  </a:schemeClr>
                </a:solidFill>
                <a:latin typeface="Arial"/>
                <a:cs typeface="Arial"/>
              </a:defRPr>
            </a:lvl1pPr>
            <a:lvl2pPr>
              <a:defRPr>
                <a:solidFill>
                  <a:schemeClr val="tx1">
                    <a:lumMod val="85000"/>
                    <a:lumOff val="15000"/>
                  </a:schemeClr>
                </a:solidFill>
                <a:latin typeface="Arial"/>
                <a:cs typeface="Arial"/>
              </a:defRPr>
            </a:lvl2pPr>
            <a:lvl3pPr>
              <a:defRPr>
                <a:solidFill>
                  <a:schemeClr val="tx1">
                    <a:lumMod val="85000"/>
                    <a:lumOff val="15000"/>
                  </a:schemeClr>
                </a:solidFill>
                <a:latin typeface="Arial"/>
                <a:cs typeface="Arial"/>
              </a:defRPr>
            </a:lvl3pPr>
            <a:lvl4pPr>
              <a:defRPr>
                <a:solidFill>
                  <a:schemeClr val="tx1">
                    <a:lumMod val="85000"/>
                    <a:lumOff val="15000"/>
                  </a:schemeClr>
                </a:solidFill>
                <a:latin typeface="Arial"/>
                <a:cs typeface="Arial"/>
              </a:defRPr>
            </a:lvl4pPr>
            <a:lvl5pPr>
              <a:defRPr>
                <a:solidFill>
                  <a:schemeClr val="tx1">
                    <a:lumMod val="85000"/>
                    <a:lumOff val="1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7B2EC0C-3176-054A-806E-7AD35FE8F77A}" type="datetimeFigureOut">
              <a:rPr lang="en-US" smtClean="0"/>
              <a:t>10/15/2015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421F3-1DB4-4D45-9D63-26EAF22A1846}" type="slidenum">
              <a:rPr lang="en-US" smtClean="0"/>
              <a:t>‹#›</a:t>
            </a:fld>
            <a:endParaRPr lang="en-US"/>
          </a:p>
        </p:txBody>
      </p:sp>
      <p:sp>
        <p:nvSpPr>
          <p:cNvPr id="7" name="Title 1"/>
          <p:cNvSpPr>
            <a:spLocks noGrp="1"/>
          </p:cNvSpPr>
          <p:nvPr>
            <p:ph type="title"/>
          </p:nvPr>
        </p:nvSpPr>
        <p:spPr>
          <a:xfrm>
            <a:off x="1627481" y="368177"/>
            <a:ext cx="6540114" cy="516094"/>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635920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53490"/>
            <a:ext cx="4038600" cy="3937673"/>
          </a:xfrm>
        </p:spPr>
        <p:txBody>
          <a:bodyPr>
            <a:normAutofit/>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87B2EC0C-3176-054A-806E-7AD35FE8F77A}" type="datetimeFigureOut">
              <a:rPr lang="en-US" smtClean="0"/>
              <a:t>10/15/2015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8421F3-1DB4-4D45-9D63-26EAF22A1846}" type="slidenum">
              <a:rPr lang="en-US" smtClean="0"/>
              <a:t>‹#›</a:t>
            </a:fld>
            <a:endParaRPr lang="en-US"/>
          </a:p>
        </p:txBody>
      </p:sp>
      <p:sp>
        <p:nvSpPr>
          <p:cNvPr id="8" name="Content Placeholder 2"/>
          <p:cNvSpPr>
            <a:spLocks noGrp="1"/>
          </p:cNvSpPr>
          <p:nvPr>
            <p:ph sz="half" idx="13"/>
          </p:nvPr>
        </p:nvSpPr>
        <p:spPr>
          <a:xfrm>
            <a:off x="4648200" y="1538159"/>
            <a:ext cx="4038600" cy="3937673"/>
          </a:xfrm>
        </p:spPr>
        <p:txBody>
          <a:bodyPr>
            <a:normAutofit/>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p:nvPr>
        </p:nvSpPr>
        <p:spPr>
          <a:xfrm>
            <a:off x="1627481" y="368177"/>
            <a:ext cx="6540114" cy="516094"/>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78637178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47592"/>
            <a:ext cx="4040188" cy="639762"/>
          </a:xfrm>
        </p:spPr>
        <p:txBody>
          <a:bodyPr anchor="b"/>
          <a:lstStyle>
            <a:lvl1pPr marL="0" indent="0">
              <a:buNone/>
              <a:defRPr sz="2400" b="1">
                <a:solidFill>
                  <a:srgbClr val="005D9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299175"/>
            <a:ext cx="4040188" cy="3242787"/>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47592"/>
            <a:ext cx="4041775" cy="639762"/>
          </a:xfrm>
        </p:spPr>
        <p:txBody>
          <a:bodyPr anchor="b"/>
          <a:lstStyle>
            <a:lvl1pPr marL="0" indent="0">
              <a:buNone/>
              <a:defRPr sz="2400" b="1">
                <a:solidFill>
                  <a:srgbClr val="005D9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299175"/>
            <a:ext cx="4041775" cy="3242787"/>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87B2EC0C-3176-054A-806E-7AD35FE8F77A}" type="datetimeFigureOut">
              <a:rPr lang="en-US" smtClean="0"/>
              <a:t>10/15/2015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8421F3-1DB4-4D45-9D63-26EAF22A1846}" type="slidenum">
              <a:rPr lang="en-US" smtClean="0"/>
              <a:t>‹#›</a:t>
            </a:fld>
            <a:endParaRPr lang="en-US"/>
          </a:p>
        </p:txBody>
      </p:sp>
      <p:sp>
        <p:nvSpPr>
          <p:cNvPr id="10" name="Title 1"/>
          <p:cNvSpPr>
            <a:spLocks noGrp="1"/>
          </p:cNvSpPr>
          <p:nvPr>
            <p:ph type="title"/>
          </p:nvPr>
        </p:nvSpPr>
        <p:spPr>
          <a:xfrm>
            <a:off x="1627481" y="368177"/>
            <a:ext cx="6540114" cy="516094"/>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46816836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7B2EC0C-3176-054A-806E-7AD35FE8F77A}" type="datetimeFigureOut">
              <a:rPr lang="en-US" smtClean="0"/>
              <a:t>10/15/2015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8421F3-1DB4-4D45-9D63-26EAF22A1846}" type="slidenum">
              <a:rPr lang="en-US" smtClean="0"/>
              <a:t>‹#›</a:t>
            </a:fld>
            <a:endParaRPr lang="en-US"/>
          </a:p>
        </p:txBody>
      </p:sp>
      <p:sp>
        <p:nvSpPr>
          <p:cNvPr id="6" name="Title 1"/>
          <p:cNvSpPr>
            <a:spLocks noGrp="1"/>
          </p:cNvSpPr>
          <p:nvPr>
            <p:ph type="title"/>
          </p:nvPr>
        </p:nvSpPr>
        <p:spPr>
          <a:xfrm>
            <a:off x="1627481" y="368177"/>
            <a:ext cx="6540114" cy="516094"/>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21552947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1511300"/>
            <a:ext cx="8229600" cy="41516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Date Placeholder 4"/>
          <p:cNvSpPr>
            <a:spLocks noGrp="1"/>
          </p:cNvSpPr>
          <p:nvPr>
            <p:ph type="dt" sz="half" idx="10"/>
          </p:nvPr>
        </p:nvSpPr>
        <p:spPr/>
        <p:txBody>
          <a:bodyPr/>
          <a:lstStyle/>
          <a:p>
            <a:fld id="{87B2EC0C-3176-054A-806E-7AD35FE8F77A}" type="datetimeFigureOut">
              <a:rPr lang="en-US" smtClean="0"/>
              <a:t>10/15/2015</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8421F3-1DB4-4D45-9D63-26EAF22A1846}" type="slidenum">
              <a:rPr lang="en-US" smtClean="0"/>
              <a:t>‹#›</a:t>
            </a:fld>
            <a:endParaRPr lang="en-US"/>
          </a:p>
        </p:txBody>
      </p:sp>
      <p:sp>
        <p:nvSpPr>
          <p:cNvPr id="9" name="Title 1"/>
          <p:cNvSpPr>
            <a:spLocks noGrp="1"/>
          </p:cNvSpPr>
          <p:nvPr>
            <p:ph type="title"/>
          </p:nvPr>
        </p:nvSpPr>
        <p:spPr>
          <a:xfrm>
            <a:off x="1627481" y="368177"/>
            <a:ext cx="6540114" cy="516094"/>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98424116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73908"/>
            <a:ext cx="8229600" cy="4595813"/>
          </a:xfrm>
        </p:spPr>
        <p:txBody>
          <a:bodyPr/>
          <a:lstStyle>
            <a:lvl1pPr>
              <a:defRPr>
                <a:solidFill>
                  <a:schemeClr val="tx1">
                    <a:lumMod val="85000"/>
                    <a:lumOff val="15000"/>
                  </a:schemeClr>
                </a:solidFill>
                <a:latin typeface="Arial"/>
                <a:cs typeface="Arial"/>
              </a:defRPr>
            </a:lvl1pPr>
            <a:lvl2pPr>
              <a:defRPr>
                <a:solidFill>
                  <a:schemeClr val="tx1">
                    <a:lumMod val="85000"/>
                    <a:lumOff val="15000"/>
                  </a:schemeClr>
                </a:solidFill>
                <a:latin typeface="Arial"/>
                <a:cs typeface="Arial"/>
              </a:defRPr>
            </a:lvl2pPr>
            <a:lvl3pPr>
              <a:defRPr>
                <a:solidFill>
                  <a:schemeClr val="tx1">
                    <a:lumMod val="85000"/>
                    <a:lumOff val="15000"/>
                  </a:schemeClr>
                </a:solidFill>
                <a:latin typeface="Arial"/>
                <a:cs typeface="Arial"/>
              </a:defRPr>
            </a:lvl3pPr>
            <a:lvl4pPr>
              <a:defRPr>
                <a:solidFill>
                  <a:schemeClr val="tx1">
                    <a:lumMod val="85000"/>
                    <a:lumOff val="15000"/>
                  </a:schemeClr>
                </a:solidFill>
                <a:latin typeface="Arial"/>
                <a:cs typeface="Arial"/>
              </a:defRPr>
            </a:lvl4pPr>
            <a:lvl5pPr>
              <a:defRPr>
                <a:solidFill>
                  <a:schemeClr val="tx1">
                    <a:lumMod val="85000"/>
                    <a:lumOff val="1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7B2EC0C-3176-054A-806E-7AD35FE8F77A}" type="datetimeFigureOut">
              <a:rPr lang="en-US" smtClean="0"/>
              <a:t>10/15/2015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421F3-1DB4-4D45-9D63-26EAF22A1846}" type="slidenum">
              <a:rPr lang="en-US" smtClean="0"/>
              <a:t>‹#›</a:t>
            </a:fld>
            <a:endParaRPr lang="en-US"/>
          </a:p>
        </p:txBody>
      </p:sp>
      <p:sp>
        <p:nvSpPr>
          <p:cNvPr id="8" name="Title 1"/>
          <p:cNvSpPr>
            <a:spLocks noGrp="1"/>
          </p:cNvSpPr>
          <p:nvPr>
            <p:ph type="title"/>
          </p:nvPr>
        </p:nvSpPr>
        <p:spPr>
          <a:xfrm>
            <a:off x="1627481" y="368177"/>
            <a:ext cx="6540114" cy="516094"/>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76647163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21740"/>
            <a:ext cx="4038600" cy="3937673"/>
          </a:xfrm>
        </p:spPr>
        <p:txBody>
          <a:bodyPr>
            <a:normAutofit/>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87B2EC0C-3176-054A-806E-7AD35FE8F77A}" type="datetimeFigureOut">
              <a:rPr lang="en-US" smtClean="0"/>
              <a:t>10/15/2015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8421F3-1DB4-4D45-9D63-26EAF22A1846}" type="slidenum">
              <a:rPr lang="en-US" smtClean="0"/>
              <a:t>‹#›</a:t>
            </a:fld>
            <a:endParaRPr lang="en-US"/>
          </a:p>
        </p:txBody>
      </p:sp>
      <p:sp>
        <p:nvSpPr>
          <p:cNvPr id="8" name="Content Placeholder 2"/>
          <p:cNvSpPr>
            <a:spLocks noGrp="1"/>
          </p:cNvSpPr>
          <p:nvPr>
            <p:ph sz="half" idx="13"/>
          </p:nvPr>
        </p:nvSpPr>
        <p:spPr>
          <a:xfrm>
            <a:off x="4648200" y="1506409"/>
            <a:ext cx="4038600" cy="3937673"/>
          </a:xfrm>
        </p:spPr>
        <p:txBody>
          <a:bodyPr>
            <a:normAutofit/>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p:nvPr>
        </p:nvSpPr>
        <p:spPr>
          <a:xfrm>
            <a:off x="1627481" y="368177"/>
            <a:ext cx="6540114" cy="516094"/>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0988467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47592"/>
            <a:ext cx="4040188" cy="639762"/>
          </a:xfrm>
        </p:spPr>
        <p:txBody>
          <a:bodyPr anchor="b"/>
          <a:lstStyle>
            <a:lvl1pPr marL="0" indent="0">
              <a:buNone/>
              <a:defRPr sz="2400" b="1">
                <a:solidFill>
                  <a:srgbClr val="005D9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299175"/>
            <a:ext cx="4040188" cy="3242787"/>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47592"/>
            <a:ext cx="4041775" cy="639762"/>
          </a:xfrm>
        </p:spPr>
        <p:txBody>
          <a:bodyPr anchor="b"/>
          <a:lstStyle>
            <a:lvl1pPr marL="0" indent="0">
              <a:buNone/>
              <a:defRPr sz="2400" b="1">
                <a:solidFill>
                  <a:srgbClr val="005D9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299175"/>
            <a:ext cx="4041775" cy="3242787"/>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87B2EC0C-3176-054A-806E-7AD35FE8F77A}" type="datetimeFigureOut">
              <a:rPr lang="en-US" smtClean="0"/>
              <a:t>10/15/2015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8421F3-1DB4-4D45-9D63-26EAF22A1846}" type="slidenum">
              <a:rPr lang="en-US" smtClean="0"/>
              <a:t>‹#›</a:t>
            </a:fld>
            <a:endParaRPr lang="en-US"/>
          </a:p>
        </p:txBody>
      </p:sp>
      <p:sp>
        <p:nvSpPr>
          <p:cNvPr id="10" name="Title 1"/>
          <p:cNvSpPr>
            <a:spLocks noGrp="1"/>
          </p:cNvSpPr>
          <p:nvPr>
            <p:ph type="title"/>
          </p:nvPr>
        </p:nvSpPr>
        <p:spPr>
          <a:xfrm>
            <a:off x="1627481" y="368177"/>
            <a:ext cx="6540114" cy="516094"/>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8955993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7B2EC0C-3176-054A-806E-7AD35FE8F77A}" type="datetimeFigureOut">
              <a:rPr lang="en-US" smtClean="0"/>
              <a:t>10/15/2015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8421F3-1DB4-4D45-9D63-26EAF22A1846}" type="slidenum">
              <a:rPr lang="en-US" smtClean="0"/>
              <a:t>‹#›</a:t>
            </a:fld>
            <a:endParaRPr lang="en-US"/>
          </a:p>
        </p:txBody>
      </p:sp>
      <p:sp>
        <p:nvSpPr>
          <p:cNvPr id="6" name="Title 1"/>
          <p:cNvSpPr>
            <a:spLocks noGrp="1"/>
          </p:cNvSpPr>
          <p:nvPr>
            <p:ph type="title"/>
          </p:nvPr>
        </p:nvSpPr>
        <p:spPr>
          <a:xfrm>
            <a:off x="1627481" y="368177"/>
            <a:ext cx="6540114" cy="516094"/>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09116562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1562100"/>
            <a:ext cx="8229600" cy="37248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Date Placeholder 4"/>
          <p:cNvSpPr>
            <a:spLocks noGrp="1"/>
          </p:cNvSpPr>
          <p:nvPr>
            <p:ph type="dt" sz="half" idx="10"/>
          </p:nvPr>
        </p:nvSpPr>
        <p:spPr/>
        <p:txBody>
          <a:bodyPr/>
          <a:lstStyle/>
          <a:p>
            <a:fld id="{87B2EC0C-3176-054A-806E-7AD35FE8F77A}" type="datetimeFigureOut">
              <a:rPr lang="en-US" smtClean="0"/>
              <a:t>10/15/2015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8421F3-1DB4-4D45-9D63-26EAF22A1846}" type="slidenum">
              <a:rPr lang="en-US" smtClean="0"/>
              <a:t>‹#›</a:t>
            </a:fld>
            <a:endParaRPr lang="en-US"/>
          </a:p>
        </p:txBody>
      </p:sp>
      <p:sp>
        <p:nvSpPr>
          <p:cNvPr id="9" name="Title 1"/>
          <p:cNvSpPr>
            <a:spLocks noGrp="1"/>
          </p:cNvSpPr>
          <p:nvPr>
            <p:ph type="title"/>
          </p:nvPr>
        </p:nvSpPr>
        <p:spPr>
          <a:xfrm>
            <a:off x="1627481" y="368177"/>
            <a:ext cx="6540114" cy="516094"/>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00814304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52902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52309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6.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23.xml"/><Relationship Id="rId7"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6" cstate="screen">
            <a:extLst>
              <a:ext uri="{28A0092B-C50C-407E-A947-70E740481C1C}">
                <a14:useLocalDpi xmlns:a14="http://schemas.microsoft.com/office/drawing/2010/main"/>
              </a:ext>
            </a:extLst>
          </a:blip>
          <a:srcRect/>
          <a:stretch/>
        </p:blipFill>
        <p:spPr>
          <a:xfrm>
            <a:off x="0" y="6356350"/>
            <a:ext cx="9144000" cy="501650"/>
          </a:xfrm>
          <a:prstGeom prst="rect">
            <a:avLst/>
          </a:prstGeom>
        </p:spPr>
      </p:pic>
      <p:sp>
        <p:nvSpPr>
          <p:cNvPr id="3" name="Text Placeholder 2"/>
          <p:cNvSpPr>
            <a:spLocks noGrp="1"/>
          </p:cNvSpPr>
          <p:nvPr>
            <p:ph type="body" idx="1"/>
          </p:nvPr>
        </p:nvSpPr>
        <p:spPr>
          <a:xfrm>
            <a:off x="457200" y="1447801"/>
            <a:ext cx="8229600" cy="384857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900">
                <a:solidFill>
                  <a:schemeClr val="bg1"/>
                </a:solidFill>
                <a:latin typeface="Arial"/>
                <a:cs typeface="Arial"/>
              </a:defRPr>
            </a:lvl1pPr>
          </a:lstStyle>
          <a:p>
            <a:fld id="{87B2EC0C-3176-054A-806E-7AD35FE8F77A}" type="datetimeFigureOut">
              <a:rPr lang="en-US" smtClean="0"/>
              <a:pPr/>
              <a:t>10/15/2015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900">
                <a:solidFill>
                  <a:schemeClr val="bg1"/>
                </a:solidFill>
                <a:latin typeface="Arial"/>
                <a:cs typeface="Aria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900">
                <a:solidFill>
                  <a:schemeClr val="bg1"/>
                </a:solidFill>
                <a:latin typeface="Arial"/>
                <a:cs typeface="Arial"/>
              </a:defRPr>
            </a:lvl1pPr>
          </a:lstStyle>
          <a:p>
            <a:fld id="{B98421F3-1DB4-4D45-9D63-26EAF22A1846}" type="slidenum">
              <a:rPr lang="en-US" smtClean="0"/>
              <a:pPr/>
              <a:t>‹#›</a:t>
            </a:fld>
            <a:endParaRPr lang="en-US"/>
          </a:p>
        </p:txBody>
      </p:sp>
      <p:pic>
        <p:nvPicPr>
          <p:cNvPr id="8" name="Picture 7"/>
          <p:cNvPicPr>
            <a:picLocks noChangeAspect="1"/>
          </p:cNvPicPr>
          <p:nvPr userDrawn="1"/>
        </p:nvPicPr>
        <p:blipFill rotWithShape="1">
          <a:blip r:embed="rId17" cstate="screen">
            <a:extLst>
              <a:ext uri="{28A0092B-C50C-407E-A947-70E740481C1C}">
                <a14:useLocalDpi xmlns:a14="http://schemas.microsoft.com/office/drawing/2010/main"/>
              </a:ext>
            </a:extLst>
          </a:blip>
          <a:srcRect/>
          <a:stretch/>
        </p:blipFill>
        <p:spPr>
          <a:xfrm>
            <a:off x="0" y="12700"/>
            <a:ext cx="9144000" cy="1168400"/>
          </a:xfrm>
          <a:prstGeom prst="rect">
            <a:avLst/>
          </a:prstGeom>
        </p:spPr>
      </p:pic>
    </p:spTree>
    <p:extLst>
      <p:ext uri="{BB962C8B-B14F-4D97-AF65-F5344CB8AC3E}">
        <p14:creationId xmlns:p14="http://schemas.microsoft.com/office/powerpoint/2010/main" val="3786358046"/>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50" r:id="rId3"/>
    <p:sldLayoutId id="2147483652" r:id="rId4"/>
    <p:sldLayoutId id="2147483653" r:id="rId5"/>
    <p:sldLayoutId id="2147483654" r:id="rId6"/>
    <p:sldLayoutId id="2147483657" r:id="rId7"/>
    <p:sldLayoutId id="2147483686" r:id="rId8"/>
    <p:sldLayoutId id="2147483687" r:id="rId9"/>
    <p:sldLayoutId id="2147483688" r:id="rId10"/>
    <p:sldLayoutId id="2147483689" r:id="rId11"/>
    <p:sldLayoutId id="2147483690" r:id="rId12"/>
    <p:sldLayoutId id="2147483691" r:id="rId13"/>
    <p:sldLayoutId id="2147483692" r:id="rId14"/>
  </p:sldLayoutIdLst>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txStyles>
    <p:titleStyle>
      <a:lvl1pPr algn="l" defTabSz="457200" rtl="0" eaLnBrk="1" latinLnBrk="0" hangingPunct="1">
        <a:spcBef>
          <a:spcPct val="0"/>
        </a:spcBef>
        <a:buNone/>
        <a:defRPr sz="3000" b="1" kern="1200">
          <a:solidFill>
            <a:srgbClr val="FFFFFF"/>
          </a:solidFill>
          <a:latin typeface="Arial"/>
          <a:ea typeface="+mj-ea"/>
          <a:cs typeface="Arial"/>
        </a:defRPr>
      </a:lvl1pPr>
    </p:titleStyle>
    <p:bodyStyle>
      <a:lvl1pPr marL="231775" indent="-231775" algn="l" defTabSz="457200" rtl="0" eaLnBrk="1" latinLnBrk="0" hangingPunct="1">
        <a:spcBef>
          <a:spcPct val="20000"/>
        </a:spcBef>
        <a:buFont typeface="Arial"/>
        <a:buChar char="•"/>
        <a:defRPr sz="2000" kern="1200">
          <a:solidFill>
            <a:schemeClr val="tx1">
              <a:lumMod val="85000"/>
              <a:lumOff val="15000"/>
            </a:schemeClr>
          </a:solidFill>
          <a:latin typeface="Arial"/>
          <a:ea typeface="+mn-ea"/>
          <a:cs typeface="Arial"/>
        </a:defRPr>
      </a:lvl1pPr>
      <a:lvl2pPr marL="511175" indent="-279400" algn="l" defTabSz="457200" rtl="0" eaLnBrk="1" latinLnBrk="0" hangingPunct="1">
        <a:spcBef>
          <a:spcPct val="20000"/>
        </a:spcBef>
        <a:buFont typeface="Arial"/>
        <a:buChar char="–"/>
        <a:defRPr sz="1800" kern="1200">
          <a:solidFill>
            <a:schemeClr val="tx1">
              <a:lumMod val="85000"/>
              <a:lumOff val="15000"/>
            </a:schemeClr>
          </a:solidFill>
          <a:latin typeface="Arial"/>
          <a:ea typeface="+mn-ea"/>
          <a:cs typeface="Arial"/>
        </a:defRPr>
      </a:lvl2pPr>
      <a:lvl3pPr marL="687388" indent="-176213" algn="l" defTabSz="457200" rtl="0" eaLnBrk="1" latinLnBrk="0" hangingPunct="1">
        <a:spcBef>
          <a:spcPct val="20000"/>
        </a:spcBef>
        <a:buFont typeface="Arial"/>
        <a:buChar char="•"/>
        <a:defRPr sz="1600" kern="1200">
          <a:solidFill>
            <a:schemeClr val="tx1">
              <a:lumMod val="85000"/>
              <a:lumOff val="15000"/>
            </a:schemeClr>
          </a:solidFill>
          <a:latin typeface="Arial"/>
          <a:ea typeface="+mn-ea"/>
          <a:cs typeface="Arial"/>
        </a:defRPr>
      </a:lvl3pPr>
      <a:lvl4pPr marL="911225" indent="-223838" algn="l" defTabSz="457200" rtl="0" eaLnBrk="1" latinLnBrk="0" hangingPunct="1">
        <a:spcBef>
          <a:spcPct val="20000"/>
        </a:spcBef>
        <a:buFont typeface="Arial"/>
        <a:buChar char="–"/>
        <a:defRPr sz="1400" kern="1200">
          <a:solidFill>
            <a:schemeClr val="tx1">
              <a:lumMod val="85000"/>
              <a:lumOff val="15000"/>
            </a:schemeClr>
          </a:solidFill>
          <a:latin typeface="Arial"/>
          <a:ea typeface="+mn-ea"/>
          <a:cs typeface="Arial"/>
        </a:defRPr>
      </a:lvl4pPr>
      <a:lvl5pPr marL="1085850" indent="-174625" algn="l" defTabSz="457200" rtl="0" eaLnBrk="1" latinLnBrk="0" hangingPunct="1">
        <a:spcBef>
          <a:spcPct val="20000"/>
        </a:spcBef>
        <a:buFont typeface="Arial"/>
        <a:buChar char="»"/>
        <a:defRPr sz="1200" kern="1200">
          <a:solidFill>
            <a:schemeClr val="tx1">
              <a:lumMod val="85000"/>
              <a:lumOff val="1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0"/>
            <a:ext cx="9144000" cy="1155700"/>
          </a:xfrm>
          <a:prstGeom prst="rect">
            <a:avLst/>
          </a:prstGeom>
        </p:spPr>
      </p:pic>
      <p:sp>
        <p:nvSpPr>
          <p:cNvPr id="3" name="Text Placeholder 2"/>
          <p:cNvSpPr>
            <a:spLocks noGrp="1"/>
          </p:cNvSpPr>
          <p:nvPr>
            <p:ph type="body" idx="1"/>
          </p:nvPr>
        </p:nvSpPr>
        <p:spPr>
          <a:xfrm>
            <a:off x="457200" y="1504950"/>
            <a:ext cx="8229600" cy="462121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900">
                <a:solidFill>
                  <a:schemeClr val="bg1"/>
                </a:solidFill>
                <a:latin typeface="Arial"/>
                <a:cs typeface="Arial"/>
              </a:defRPr>
            </a:lvl1pPr>
          </a:lstStyle>
          <a:p>
            <a:fld id="{87B2EC0C-3176-054A-806E-7AD35FE8F77A}" type="datetimeFigureOut">
              <a:rPr lang="en-US" smtClean="0"/>
              <a:pPr/>
              <a:t>10/15/2015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900">
                <a:solidFill>
                  <a:schemeClr val="bg1"/>
                </a:solidFill>
                <a:latin typeface="Arial"/>
                <a:cs typeface="Aria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900">
                <a:solidFill>
                  <a:schemeClr val="bg1"/>
                </a:solidFill>
                <a:latin typeface="Arial"/>
                <a:cs typeface="Arial"/>
              </a:defRPr>
            </a:lvl1pPr>
          </a:lstStyle>
          <a:p>
            <a:fld id="{B98421F3-1DB4-4D45-9D63-26EAF22A1846}" type="slidenum">
              <a:rPr lang="en-US" smtClean="0"/>
              <a:pPr/>
              <a:t>‹#›</a:t>
            </a:fld>
            <a:endParaRPr lang="en-US"/>
          </a:p>
        </p:txBody>
      </p:sp>
      <p:pic>
        <p:nvPicPr>
          <p:cNvPr id="8" name="Picture 7"/>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0" y="6356350"/>
            <a:ext cx="9144000" cy="501650"/>
          </a:xfrm>
          <a:prstGeom prst="rect">
            <a:avLst/>
          </a:prstGeom>
        </p:spPr>
      </p:pic>
    </p:spTree>
    <p:extLst>
      <p:ext uri="{BB962C8B-B14F-4D97-AF65-F5344CB8AC3E}">
        <p14:creationId xmlns:p14="http://schemas.microsoft.com/office/powerpoint/2010/main" val="13121654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txStyles>
    <p:titleStyle>
      <a:lvl1pPr algn="l" defTabSz="457200" rtl="0" eaLnBrk="1" latinLnBrk="0" hangingPunct="1">
        <a:spcBef>
          <a:spcPct val="0"/>
        </a:spcBef>
        <a:buNone/>
        <a:defRPr sz="3000" b="1" kern="1200">
          <a:solidFill>
            <a:srgbClr val="FFFFFF"/>
          </a:solidFill>
          <a:latin typeface="Arial"/>
          <a:ea typeface="+mj-ea"/>
          <a:cs typeface="Arial"/>
        </a:defRPr>
      </a:lvl1pPr>
    </p:titleStyle>
    <p:bodyStyle>
      <a:lvl1pPr marL="231775" indent="-231775" algn="l" defTabSz="457200" rtl="0" eaLnBrk="1" latinLnBrk="0" hangingPunct="1">
        <a:spcBef>
          <a:spcPct val="20000"/>
        </a:spcBef>
        <a:buFont typeface="Arial"/>
        <a:buChar char="•"/>
        <a:defRPr sz="2000" kern="1200">
          <a:solidFill>
            <a:schemeClr val="tx1">
              <a:lumMod val="85000"/>
              <a:lumOff val="15000"/>
            </a:schemeClr>
          </a:solidFill>
          <a:latin typeface="Arial"/>
          <a:ea typeface="+mn-ea"/>
          <a:cs typeface="Arial"/>
        </a:defRPr>
      </a:lvl1pPr>
      <a:lvl2pPr marL="511175" indent="-279400" algn="l" defTabSz="457200" rtl="0" eaLnBrk="1" latinLnBrk="0" hangingPunct="1">
        <a:spcBef>
          <a:spcPct val="20000"/>
        </a:spcBef>
        <a:buFont typeface="Arial"/>
        <a:buChar char="–"/>
        <a:defRPr sz="1800" kern="1200">
          <a:solidFill>
            <a:schemeClr val="tx1">
              <a:lumMod val="85000"/>
              <a:lumOff val="15000"/>
            </a:schemeClr>
          </a:solidFill>
          <a:latin typeface="Arial"/>
          <a:ea typeface="+mn-ea"/>
          <a:cs typeface="Arial"/>
        </a:defRPr>
      </a:lvl2pPr>
      <a:lvl3pPr marL="687388" indent="-176213" algn="l" defTabSz="457200" rtl="0" eaLnBrk="1" latinLnBrk="0" hangingPunct="1">
        <a:spcBef>
          <a:spcPct val="20000"/>
        </a:spcBef>
        <a:buFont typeface="Arial"/>
        <a:buChar char="•"/>
        <a:defRPr sz="1600" kern="1200">
          <a:solidFill>
            <a:schemeClr val="tx1">
              <a:lumMod val="85000"/>
              <a:lumOff val="15000"/>
            </a:schemeClr>
          </a:solidFill>
          <a:latin typeface="Arial"/>
          <a:ea typeface="+mn-ea"/>
          <a:cs typeface="Arial"/>
        </a:defRPr>
      </a:lvl3pPr>
      <a:lvl4pPr marL="911225" indent="-223838" algn="l" defTabSz="457200" rtl="0" eaLnBrk="1" latinLnBrk="0" hangingPunct="1">
        <a:spcBef>
          <a:spcPct val="20000"/>
        </a:spcBef>
        <a:buFont typeface="Arial"/>
        <a:buChar char="–"/>
        <a:defRPr sz="1400" kern="1200">
          <a:solidFill>
            <a:schemeClr val="tx1">
              <a:lumMod val="85000"/>
              <a:lumOff val="15000"/>
            </a:schemeClr>
          </a:solidFill>
          <a:latin typeface="Arial"/>
          <a:ea typeface="+mn-ea"/>
          <a:cs typeface="Arial"/>
        </a:defRPr>
      </a:lvl4pPr>
      <a:lvl5pPr marL="1085850" indent="-174625" algn="l" defTabSz="457200" rtl="0" eaLnBrk="1" latinLnBrk="0" hangingPunct="1">
        <a:spcBef>
          <a:spcPct val="20000"/>
        </a:spcBef>
        <a:buFont typeface="Arial"/>
        <a:buChar char="»"/>
        <a:defRPr sz="1200" kern="1200">
          <a:solidFill>
            <a:schemeClr val="tx1">
              <a:lumMod val="85000"/>
              <a:lumOff val="1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0"/>
            <a:ext cx="9144000" cy="1181100"/>
          </a:xfrm>
          <a:prstGeom prst="rect">
            <a:avLst/>
          </a:prstGeom>
        </p:spPr>
      </p:pic>
      <p:sp>
        <p:nvSpPr>
          <p:cNvPr id="3" name="Text Placeholder 2"/>
          <p:cNvSpPr>
            <a:spLocks noGrp="1"/>
          </p:cNvSpPr>
          <p:nvPr>
            <p:ph type="body" idx="1"/>
          </p:nvPr>
        </p:nvSpPr>
        <p:spPr>
          <a:xfrm>
            <a:off x="457200" y="1549400"/>
            <a:ext cx="8229600" cy="45767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900">
                <a:solidFill>
                  <a:schemeClr val="bg1"/>
                </a:solidFill>
                <a:latin typeface="Arial"/>
                <a:cs typeface="Arial"/>
              </a:defRPr>
            </a:lvl1pPr>
          </a:lstStyle>
          <a:p>
            <a:fld id="{87B2EC0C-3176-054A-806E-7AD35FE8F77A}" type="datetimeFigureOut">
              <a:rPr lang="en-US" smtClean="0"/>
              <a:pPr/>
              <a:t>10/15/2015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900">
                <a:solidFill>
                  <a:schemeClr val="bg1"/>
                </a:solidFill>
                <a:latin typeface="Arial"/>
                <a:cs typeface="Aria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900">
                <a:solidFill>
                  <a:schemeClr val="bg1"/>
                </a:solidFill>
                <a:latin typeface="Arial"/>
                <a:cs typeface="Arial"/>
              </a:defRPr>
            </a:lvl1pPr>
          </a:lstStyle>
          <a:p>
            <a:fld id="{B98421F3-1DB4-4D45-9D63-26EAF22A1846}" type="slidenum">
              <a:rPr lang="en-US" smtClean="0"/>
              <a:pPr/>
              <a:t>‹#›</a:t>
            </a:fld>
            <a:endParaRPr lang="en-US"/>
          </a:p>
        </p:txBody>
      </p:sp>
      <p:pic>
        <p:nvPicPr>
          <p:cNvPr id="8" name="Picture 7"/>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0" y="6356350"/>
            <a:ext cx="9144000" cy="501650"/>
          </a:xfrm>
          <a:prstGeom prst="rect">
            <a:avLst/>
          </a:prstGeom>
        </p:spPr>
      </p:pic>
    </p:spTree>
    <p:extLst>
      <p:ext uri="{BB962C8B-B14F-4D97-AF65-F5344CB8AC3E}">
        <p14:creationId xmlns:p14="http://schemas.microsoft.com/office/powerpoint/2010/main" val="147235436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xStyles>
    <p:titleStyle>
      <a:lvl1pPr algn="l" defTabSz="457200" rtl="0" eaLnBrk="1" latinLnBrk="0" hangingPunct="1">
        <a:spcBef>
          <a:spcPct val="0"/>
        </a:spcBef>
        <a:buNone/>
        <a:defRPr sz="3000" b="1" kern="1200">
          <a:solidFill>
            <a:srgbClr val="FFFFFF"/>
          </a:solidFill>
          <a:latin typeface="Arial"/>
          <a:ea typeface="+mj-ea"/>
          <a:cs typeface="Arial"/>
        </a:defRPr>
      </a:lvl1pPr>
    </p:titleStyle>
    <p:bodyStyle>
      <a:lvl1pPr marL="231775" indent="-231775" algn="l" defTabSz="457200" rtl="0" eaLnBrk="1" latinLnBrk="0" hangingPunct="1">
        <a:spcBef>
          <a:spcPct val="20000"/>
        </a:spcBef>
        <a:buFont typeface="Arial"/>
        <a:buChar char="•"/>
        <a:defRPr sz="2000" kern="1200">
          <a:solidFill>
            <a:schemeClr val="tx1">
              <a:lumMod val="85000"/>
              <a:lumOff val="15000"/>
            </a:schemeClr>
          </a:solidFill>
          <a:latin typeface="Arial"/>
          <a:ea typeface="+mn-ea"/>
          <a:cs typeface="Arial"/>
        </a:defRPr>
      </a:lvl1pPr>
      <a:lvl2pPr marL="511175" indent="-279400" algn="l" defTabSz="457200" rtl="0" eaLnBrk="1" latinLnBrk="0" hangingPunct="1">
        <a:spcBef>
          <a:spcPct val="20000"/>
        </a:spcBef>
        <a:buFont typeface="Arial"/>
        <a:buChar char="–"/>
        <a:defRPr sz="1800" kern="1200">
          <a:solidFill>
            <a:schemeClr val="tx1">
              <a:lumMod val="85000"/>
              <a:lumOff val="15000"/>
            </a:schemeClr>
          </a:solidFill>
          <a:latin typeface="Arial"/>
          <a:ea typeface="+mn-ea"/>
          <a:cs typeface="Arial"/>
        </a:defRPr>
      </a:lvl2pPr>
      <a:lvl3pPr marL="687388" indent="-176213" algn="l" defTabSz="457200" rtl="0" eaLnBrk="1" latinLnBrk="0" hangingPunct="1">
        <a:spcBef>
          <a:spcPct val="20000"/>
        </a:spcBef>
        <a:buFont typeface="Arial"/>
        <a:buChar char="•"/>
        <a:defRPr sz="1600" kern="1200">
          <a:solidFill>
            <a:schemeClr val="tx1">
              <a:lumMod val="85000"/>
              <a:lumOff val="15000"/>
            </a:schemeClr>
          </a:solidFill>
          <a:latin typeface="Arial"/>
          <a:ea typeface="+mn-ea"/>
          <a:cs typeface="Arial"/>
        </a:defRPr>
      </a:lvl3pPr>
      <a:lvl4pPr marL="911225" indent="-223838" algn="l" defTabSz="457200" rtl="0" eaLnBrk="1" latinLnBrk="0" hangingPunct="1">
        <a:spcBef>
          <a:spcPct val="20000"/>
        </a:spcBef>
        <a:buFont typeface="Arial"/>
        <a:buChar char="–"/>
        <a:defRPr sz="1400" kern="1200">
          <a:solidFill>
            <a:schemeClr val="tx1">
              <a:lumMod val="85000"/>
              <a:lumOff val="15000"/>
            </a:schemeClr>
          </a:solidFill>
          <a:latin typeface="Arial"/>
          <a:ea typeface="+mn-ea"/>
          <a:cs typeface="Arial"/>
        </a:defRPr>
      </a:lvl4pPr>
      <a:lvl5pPr marL="1085850" indent="-174625" algn="l" defTabSz="457200" rtl="0" eaLnBrk="1" latinLnBrk="0" hangingPunct="1">
        <a:spcBef>
          <a:spcPct val="20000"/>
        </a:spcBef>
        <a:buFont typeface="Arial"/>
        <a:buChar char="»"/>
        <a:defRPr sz="1200" kern="1200">
          <a:solidFill>
            <a:schemeClr val="tx1">
              <a:lumMod val="85000"/>
              <a:lumOff val="1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34.jp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image" Target="../media/image47.png"/></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8.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57.jpg"/></Relationships>
</file>

<file path=ppt/slides/_rels/slide7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6.xml"/><Relationship Id="rId1" Type="http://schemas.openxmlformats.org/officeDocument/2006/relationships/slideLayout" Target="../slideLayouts/slideLayout11.xml"/><Relationship Id="rId4" Type="http://schemas.openxmlformats.org/officeDocument/2006/relationships/image" Target="../media/image62.jpg"/></Relationships>
</file>

<file path=ppt/slides/_rels/slide7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7.xml"/><Relationship Id="rId1" Type="http://schemas.openxmlformats.org/officeDocument/2006/relationships/slideLayout" Target="../slideLayouts/slideLayout12.xml"/><Relationship Id="rId4" Type="http://schemas.openxmlformats.org/officeDocument/2006/relationships/image" Target="../media/image58.jpg"/></Relationships>
</file>

<file path=ppt/slides/_rels/slide7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Oregon%2038%20Elk%20Creek%20Rapid%20Bridge%20Replacement.mp4" TargetMode="External"/><Relationship Id="rId1" Type="http://schemas.microsoft.com/office/2007/relationships/media" Target="Oregon%2038%20Elk%20Creek%20Rapid%20Bridge%20Replacement.mp4" TargetMode="External"/><Relationship Id="rId5" Type="http://schemas.openxmlformats.org/officeDocument/2006/relationships/image" Target="../media/image67.png"/><Relationship Id="rId4"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394723" y="3426777"/>
            <a:ext cx="6517166" cy="564477"/>
          </a:xfrm>
        </p:spPr>
        <p:txBody>
          <a:bodyPr>
            <a:noAutofit/>
          </a:bodyPr>
          <a:lstStyle>
            <a:lvl1pPr algn="l">
              <a:defRPr sz="3600" b="1">
                <a:solidFill>
                  <a:schemeClr val="bg1"/>
                </a:solidFill>
                <a:latin typeface="Arial"/>
                <a:cs typeface="Arial"/>
              </a:defRPr>
            </a:lvl1pPr>
          </a:lstStyle>
          <a:p>
            <a:pPr algn="ctr"/>
            <a:r>
              <a:rPr lang="en-US" dirty="0"/>
              <a:t>Slide in Bridge Construction</a:t>
            </a:r>
            <a:r>
              <a:rPr lang="en-US" dirty="0" smtClean="0"/>
              <a:t/>
            </a:r>
            <a:br>
              <a:rPr lang="en-US" dirty="0" smtClean="0"/>
            </a:br>
            <a:endParaRPr lang="en-US" dirty="0"/>
          </a:p>
        </p:txBody>
      </p:sp>
      <p:sp>
        <p:nvSpPr>
          <p:cNvPr id="6" name="Subtitle 2"/>
          <p:cNvSpPr>
            <a:spLocks noGrp="1"/>
          </p:cNvSpPr>
          <p:nvPr>
            <p:ph type="subTitle" idx="1"/>
          </p:nvPr>
        </p:nvSpPr>
        <p:spPr>
          <a:xfrm>
            <a:off x="1277248" y="3991254"/>
            <a:ext cx="6517165" cy="490779"/>
          </a:xfrm>
        </p:spPr>
        <p:txBody>
          <a:bodyPr>
            <a:normAutofit/>
          </a:bodyPr>
          <a:lstStyle>
            <a:lvl1pPr marL="0" indent="0" algn="l">
              <a:buNone/>
              <a:defRPr sz="24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gn="ctr"/>
            <a:r>
              <a:rPr lang="en-US" dirty="0" smtClean="0"/>
              <a:t>Construction Contractors</a:t>
            </a:r>
            <a:endParaRPr lang="en-US" dirty="0"/>
          </a:p>
          <a:p>
            <a:pPr algn="ctr"/>
            <a:endParaRPr lang="en-US" dirty="0"/>
          </a:p>
        </p:txBody>
      </p:sp>
      <p:sp>
        <p:nvSpPr>
          <p:cNvPr id="9" name="Slide Number Placeholder 5"/>
          <p:cNvSpPr>
            <a:spLocks noGrp="1"/>
          </p:cNvSpPr>
          <p:nvPr>
            <p:ph type="sldNum" sz="quarter" idx="4294967295"/>
          </p:nvPr>
        </p:nvSpPr>
        <p:spPr>
          <a:xfrm>
            <a:off x="6553200" y="6356350"/>
            <a:ext cx="2133600" cy="365125"/>
          </a:xfrm>
          <a:prstGeom prst="rect">
            <a:avLst/>
          </a:prstGeom>
        </p:spPr>
        <p:txBody>
          <a:bodyPr vert="horz" lIns="91440" tIns="45720" rIns="91440" bIns="45720" rtlCol="0" anchor="ctr"/>
          <a:lstStyle>
            <a:lvl1pPr algn="r">
              <a:defRPr sz="900">
                <a:solidFill>
                  <a:schemeClr val="bg1"/>
                </a:solidFill>
                <a:latin typeface="Arial"/>
                <a:cs typeface="Arial"/>
              </a:defRPr>
            </a:lvl1pPr>
          </a:lstStyle>
          <a:p>
            <a:fld id="{B98421F3-1DB4-4D45-9D63-26EAF22A1846}" type="slidenum">
              <a:rPr lang="en-US" smtClean="0"/>
              <a:pPr/>
              <a:t>1</a:t>
            </a:fld>
            <a:endParaRPr lang="en-US" dirty="0"/>
          </a:p>
        </p:txBody>
      </p:sp>
      <p:sp>
        <p:nvSpPr>
          <p:cNvPr id="10" name="Subtitle 2"/>
          <p:cNvSpPr txBox="1">
            <a:spLocks/>
          </p:cNvSpPr>
          <p:nvPr/>
        </p:nvSpPr>
        <p:spPr>
          <a:xfrm>
            <a:off x="4653306" y="4282203"/>
            <a:ext cx="3931093" cy="490779"/>
          </a:xfrm>
          <a:prstGeom prst="rect">
            <a:avLst/>
          </a:prstGeom>
        </p:spPr>
        <p:txBody>
          <a:bodyPr vert="horz" lIns="91440" tIns="45720" rIns="91440" bIns="45720" rtlCol="0" anchor="ctr">
            <a:normAutofit lnSpcReduction="10000"/>
          </a:bodyPr>
          <a:lstStyle>
            <a:lvl1pPr marL="0" indent="0" algn="l" defTabSz="457200" rtl="0" eaLnBrk="1" latinLnBrk="0" hangingPunct="1">
              <a:spcBef>
                <a:spcPct val="20000"/>
              </a:spcBef>
              <a:buFont typeface="Arial"/>
              <a:buNone/>
              <a:defRPr sz="2400" kern="1200">
                <a:solidFill>
                  <a:schemeClr val="bg1"/>
                </a:solidFill>
                <a:latin typeface="Arial"/>
                <a:ea typeface="+mn-ea"/>
                <a:cs typeface="Arial"/>
              </a:defRPr>
            </a:lvl1pPr>
            <a:lvl2pPr marL="457200" indent="0" algn="ctr" defTabSz="457200" rtl="0" eaLnBrk="1" latinLnBrk="0" hangingPunct="1">
              <a:spcBef>
                <a:spcPct val="20000"/>
              </a:spcBef>
              <a:buFont typeface="Arial"/>
              <a:buNone/>
              <a:defRPr sz="1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16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14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12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300" dirty="0" smtClean="0"/>
              <a:t>Meeting Name</a:t>
            </a:r>
          </a:p>
          <a:p>
            <a:pPr algn="r"/>
            <a:r>
              <a:rPr lang="en-US" sz="1300" dirty="0" smtClean="0"/>
              <a:t>Location   Date</a:t>
            </a:r>
          </a:p>
        </p:txBody>
      </p:sp>
      <p:sp>
        <p:nvSpPr>
          <p:cNvPr id="2" name="TextBox 1"/>
          <p:cNvSpPr txBox="1"/>
          <p:nvPr/>
        </p:nvSpPr>
        <p:spPr>
          <a:xfrm>
            <a:off x="517912" y="4282203"/>
            <a:ext cx="1753622" cy="584775"/>
          </a:xfrm>
          <a:prstGeom prst="rect">
            <a:avLst/>
          </a:prstGeom>
          <a:noFill/>
        </p:spPr>
        <p:txBody>
          <a:bodyPr wrap="none" rtlCol="0">
            <a:spAutoFit/>
          </a:bodyPr>
          <a:lstStyle/>
          <a:p>
            <a:r>
              <a:rPr lang="en-US" sz="1600" dirty="0" smtClean="0">
                <a:solidFill>
                  <a:schemeClr val="bg1"/>
                </a:solidFill>
              </a:rPr>
              <a:t>Name of Presenter</a:t>
            </a:r>
          </a:p>
          <a:p>
            <a:r>
              <a:rPr lang="en-US" sz="1600" dirty="0" smtClean="0">
                <a:solidFill>
                  <a:schemeClr val="bg1"/>
                </a:solidFill>
              </a:rPr>
              <a:t>Title</a:t>
            </a:r>
            <a:endParaRPr lang="en-US" sz="1600" dirty="0">
              <a:solidFill>
                <a:schemeClr val="bg1"/>
              </a:solidFill>
            </a:endParaRPr>
          </a:p>
        </p:txBody>
      </p:sp>
    </p:spTree>
    <p:extLst>
      <p:ext uri="{BB962C8B-B14F-4D97-AF65-F5344CB8AC3E}">
        <p14:creationId xmlns:p14="http://schemas.microsoft.com/office/powerpoint/2010/main" val="36628799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21740"/>
            <a:ext cx="3729038" cy="4779048"/>
          </a:xfrm>
        </p:spPr>
        <p:txBody>
          <a:bodyPr>
            <a:normAutofit/>
          </a:bodyPr>
          <a:lstStyle/>
          <a:p>
            <a:pPr lvl="0" defTabSz="914400">
              <a:buFont typeface="Wingdings" panose="05000000000000000000" pitchFamily="2" charset="2"/>
              <a:buChar char="§"/>
            </a:pPr>
            <a:r>
              <a:rPr lang="en-US" dirty="0">
                <a:solidFill>
                  <a:prstClr val="black"/>
                </a:solidFill>
                <a:latin typeface="+mn-lt"/>
              </a:rPr>
              <a:t>What is driving the use of </a:t>
            </a:r>
            <a:r>
              <a:rPr lang="en-US" dirty="0" smtClean="0">
                <a:solidFill>
                  <a:prstClr val="black"/>
                </a:solidFill>
                <a:latin typeface="+mn-lt"/>
              </a:rPr>
              <a:t>SIBC?</a:t>
            </a:r>
            <a:endParaRPr lang="en-US" dirty="0">
              <a:solidFill>
                <a:prstClr val="black"/>
              </a:solidFill>
              <a:latin typeface="+mn-lt"/>
            </a:endParaRPr>
          </a:p>
          <a:p>
            <a:pPr marL="560070" lvl="1" indent="-285750" defTabSz="914400">
              <a:spcBef>
                <a:spcPts val="0"/>
              </a:spcBef>
              <a:buFont typeface="Calibri" panose="020F0502020204030204" pitchFamily="34" charset="0"/>
              <a:buChar char="–"/>
            </a:pPr>
            <a:r>
              <a:rPr lang="en-US" dirty="0">
                <a:solidFill>
                  <a:prstClr val="black"/>
                </a:solidFill>
                <a:latin typeface="+mn-lt"/>
              </a:rPr>
              <a:t>Increased traffic demands</a:t>
            </a:r>
          </a:p>
          <a:p>
            <a:pPr marL="560070" lvl="1" indent="-285750" defTabSz="914400">
              <a:spcBef>
                <a:spcPts val="0"/>
              </a:spcBef>
              <a:buFont typeface="Calibri" panose="020F0502020204030204" pitchFamily="34" charset="0"/>
              <a:buChar char="–"/>
            </a:pPr>
            <a:r>
              <a:rPr lang="en-US" dirty="0">
                <a:solidFill>
                  <a:prstClr val="black"/>
                </a:solidFill>
                <a:latin typeface="+mn-lt"/>
              </a:rPr>
              <a:t>Increasing congestion</a:t>
            </a:r>
          </a:p>
          <a:p>
            <a:pPr marL="560070" lvl="1" indent="-285750" defTabSz="914400">
              <a:spcBef>
                <a:spcPts val="0"/>
              </a:spcBef>
              <a:buFont typeface="Calibri" panose="020F0502020204030204" pitchFamily="34" charset="0"/>
              <a:buChar char="–"/>
            </a:pPr>
            <a:r>
              <a:rPr lang="en-US" dirty="0">
                <a:solidFill>
                  <a:prstClr val="black"/>
                </a:solidFill>
                <a:latin typeface="+mn-lt"/>
              </a:rPr>
              <a:t>Public demand for rapid delivery of projects</a:t>
            </a:r>
          </a:p>
          <a:p>
            <a:pPr marL="560070" lvl="1" indent="-285750" defTabSz="914400">
              <a:spcBef>
                <a:spcPts val="0"/>
              </a:spcBef>
              <a:buFont typeface="Calibri" panose="020F0502020204030204" pitchFamily="34" charset="0"/>
              <a:buChar char="–"/>
            </a:pPr>
            <a:r>
              <a:rPr lang="en-US" dirty="0">
                <a:solidFill>
                  <a:prstClr val="black"/>
                </a:solidFill>
                <a:latin typeface="+mn-lt"/>
              </a:rPr>
              <a:t>Safety</a:t>
            </a:r>
          </a:p>
          <a:p>
            <a:pPr marL="560070" lvl="1" indent="-285750" defTabSz="914400">
              <a:spcBef>
                <a:spcPts val="0"/>
              </a:spcBef>
              <a:buFont typeface="Calibri" panose="020F0502020204030204" pitchFamily="34" charset="0"/>
              <a:buChar char="–"/>
            </a:pPr>
            <a:r>
              <a:rPr lang="en-US" dirty="0">
                <a:solidFill>
                  <a:prstClr val="black"/>
                </a:solidFill>
                <a:latin typeface="+mn-lt"/>
              </a:rPr>
              <a:t>Societal costs</a:t>
            </a:r>
          </a:p>
          <a:p>
            <a:pPr marL="560070" lvl="1" indent="-285750" defTabSz="914400">
              <a:spcBef>
                <a:spcPts val="0"/>
              </a:spcBef>
              <a:buFont typeface="Calibri" panose="020F0502020204030204" pitchFamily="34" charset="0"/>
              <a:buChar char="–"/>
            </a:pPr>
            <a:r>
              <a:rPr lang="en-US" dirty="0">
                <a:solidFill>
                  <a:prstClr val="black"/>
                </a:solidFill>
                <a:latin typeface="+mn-lt"/>
              </a:rPr>
              <a:t>Mobility</a:t>
            </a:r>
          </a:p>
          <a:p>
            <a:pPr marL="560070" lvl="1" indent="-285750" defTabSz="914400">
              <a:spcBef>
                <a:spcPts val="0"/>
              </a:spcBef>
              <a:buFont typeface="Calibri" panose="020F0502020204030204" pitchFamily="34" charset="0"/>
              <a:buChar char="–"/>
            </a:pPr>
            <a:r>
              <a:rPr lang="en-US" dirty="0">
                <a:solidFill>
                  <a:prstClr val="black"/>
                </a:solidFill>
                <a:latin typeface="+mn-lt"/>
              </a:rPr>
              <a:t>Environmental </a:t>
            </a:r>
            <a:r>
              <a:rPr lang="en-US" dirty="0" smtClean="0">
                <a:solidFill>
                  <a:prstClr val="black"/>
                </a:solidFill>
                <a:latin typeface="+mn-lt"/>
              </a:rPr>
              <a:t>impact</a:t>
            </a:r>
          </a:p>
          <a:p>
            <a:pPr marL="560070" lvl="1" indent="-285750" defTabSz="914400">
              <a:spcBef>
                <a:spcPts val="0"/>
              </a:spcBef>
              <a:buFont typeface="Calibri" panose="020F0502020204030204" pitchFamily="34" charset="0"/>
              <a:buChar char="–"/>
            </a:pPr>
            <a:r>
              <a:rPr lang="en-US" dirty="0" smtClean="0">
                <a:solidFill>
                  <a:prstClr val="black"/>
                </a:solidFill>
                <a:latin typeface="+mn-lt"/>
              </a:rPr>
              <a:t>Lower cost and less risk when compared to other structure placement methods (e.g., SPMT)</a:t>
            </a:r>
            <a:endParaRPr lang="en-US" dirty="0">
              <a:solidFill>
                <a:prstClr val="black"/>
              </a:solidFill>
              <a:latin typeface="+mn-lt"/>
            </a:endParaRPr>
          </a:p>
        </p:txBody>
      </p:sp>
      <p:pic>
        <p:nvPicPr>
          <p:cNvPr id="5" name="Content Placeholder 4" descr="Bar Chart: Overwhelming preference for accelerated bridge construction when polled in Massachusetts prior to the MassDOT Fast 14 project. "/>
          <p:cNvPicPr>
            <a:picLocks noGrp="1" noChangeAspect="1"/>
          </p:cNvPicPr>
          <p:nvPr>
            <p:ph sz="half" idx="13"/>
          </p:nvPr>
        </p:nvPicPr>
        <p:blipFill>
          <a:blip r:embed="rId3"/>
          <a:stretch>
            <a:fillRect/>
          </a:stretch>
        </p:blipFill>
        <p:spPr>
          <a:xfrm>
            <a:off x="4685273" y="1501420"/>
            <a:ext cx="4038600" cy="3493224"/>
          </a:xfrm>
          <a:prstGeom prst="rect">
            <a:avLst/>
          </a:prstGeom>
        </p:spPr>
      </p:pic>
      <p:sp>
        <p:nvSpPr>
          <p:cNvPr id="2" name="Title 1"/>
          <p:cNvSpPr>
            <a:spLocks noGrp="1"/>
          </p:cNvSpPr>
          <p:nvPr>
            <p:ph type="title"/>
          </p:nvPr>
        </p:nvSpPr>
        <p:spPr/>
        <p:txBody>
          <a:bodyPr/>
          <a:lstStyle/>
          <a:p>
            <a:r>
              <a:rPr lang="en-US" sz="3200" dirty="0" smtClean="0"/>
              <a:t>Benefits</a:t>
            </a:r>
            <a:endParaRPr lang="en-US" dirty="0"/>
          </a:p>
        </p:txBody>
      </p:sp>
    </p:spTree>
    <p:extLst>
      <p:ext uri="{BB962C8B-B14F-4D97-AF65-F5344CB8AC3E}">
        <p14:creationId xmlns:p14="http://schemas.microsoft.com/office/powerpoint/2010/main" val="85217149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17905"/>
            <a:ext cx="3677920" cy="3836416"/>
          </a:xfrm>
        </p:spPr>
        <p:txBody>
          <a:bodyPr>
            <a:normAutofit/>
          </a:bodyPr>
          <a:lstStyle/>
          <a:p>
            <a:pPr lvl="0" defTabSz="914400">
              <a:spcBef>
                <a:spcPts val="1200"/>
              </a:spcBef>
              <a:buFont typeface="Wingdings" panose="05000000000000000000" pitchFamily="2" charset="2"/>
              <a:buChar char="§"/>
            </a:pPr>
            <a:r>
              <a:rPr lang="en-US" dirty="0" smtClean="0">
                <a:solidFill>
                  <a:prstClr val="black"/>
                </a:solidFill>
                <a:latin typeface="+mn-lt"/>
              </a:rPr>
              <a:t>Offers non-traditional site options </a:t>
            </a:r>
          </a:p>
          <a:p>
            <a:pPr lvl="0" defTabSz="914400">
              <a:spcBef>
                <a:spcPts val="1200"/>
              </a:spcBef>
              <a:buFont typeface="Wingdings" panose="05000000000000000000" pitchFamily="2" charset="2"/>
              <a:buChar char="§"/>
            </a:pPr>
            <a:r>
              <a:rPr lang="en-US" dirty="0" smtClean="0">
                <a:solidFill>
                  <a:prstClr val="black"/>
                </a:solidFill>
                <a:latin typeface="+mn-lt"/>
              </a:rPr>
              <a:t>Eliminates crossovers, shoo-flies, staged construction, and long term detours</a:t>
            </a:r>
          </a:p>
          <a:p>
            <a:pPr marL="560070" lvl="1" indent="-285750" defTabSz="914400">
              <a:spcBef>
                <a:spcPts val="0"/>
              </a:spcBef>
              <a:buFont typeface="Calibri" panose="020F0502020204030204" pitchFamily="34" charset="0"/>
              <a:buChar char="–"/>
            </a:pPr>
            <a:r>
              <a:rPr lang="en-US" dirty="0" smtClean="0">
                <a:solidFill>
                  <a:prstClr val="black"/>
                </a:solidFill>
                <a:latin typeface="+mn-lt"/>
              </a:rPr>
              <a:t>Can result in lower construction costs/bid price</a:t>
            </a:r>
          </a:p>
          <a:p>
            <a:pPr defTabSz="914400">
              <a:buFont typeface="Wingdings" panose="05000000000000000000" pitchFamily="2" charset="2"/>
              <a:buChar char="§"/>
            </a:pPr>
            <a:r>
              <a:rPr lang="en-US" dirty="0">
                <a:solidFill>
                  <a:prstClr val="black"/>
                </a:solidFill>
                <a:latin typeface="+mn-lt"/>
              </a:rPr>
              <a:t>Reduces mobility impacts</a:t>
            </a:r>
          </a:p>
          <a:p>
            <a:pPr marL="0" lvl="0" indent="0" defTabSz="914400">
              <a:buNone/>
            </a:pPr>
            <a:endParaRPr lang="en-US" sz="2400" dirty="0">
              <a:solidFill>
                <a:prstClr val="black"/>
              </a:solidFill>
              <a:latin typeface="+mn-lt"/>
            </a:endParaRPr>
          </a:p>
          <a:p>
            <a:pPr marL="231775" lvl="1" indent="0">
              <a:buNone/>
            </a:pPr>
            <a:endParaRPr lang="en-US" sz="2800" dirty="0" smtClean="0"/>
          </a:p>
        </p:txBody>
      </p:sp>
      <p:sp>
        <p:nvSpPr>
          <p:cNvPr id="2" name="Title 1"/>
          <p:cNvSpPr>
            <a:spLocks noGrp="1"/>
          </p:cNvSpPr>
          <p:nvPr>
            <p:ph type="title"/>
          </p:nvPr>
        </p:nvSpPr>
        <p:spPr/>
        <p:txBody>
          <a:bodyPr/>
          <a:lstStyle/>
          <a:p>
            <a:r>
              <a:rPr lang="en-US" sz="3200" dirty="0" smtClean="0"/>
              <a:t>Benefits</a:t>
            </a:r>
            <a:endParaRPr lang="en-US" dirty="0"/>
          </a:p>
        </p:txBody>
      </p:sp>
      <p:pic>
        <p:nvPicPr>
          <p:cNvPr id="7" name="Picture 6" descr="Image: Road closed ahead and detour sig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2175" y="1517905"/>
            <a:ext cx="4503758" cy="30175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021403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17905"/>
            <a:ext cx="3978322" cy="3836416"/>
          </a:xfrm>
        </p:spPr>
        <p:txBody>
          <a:bodyPr>
            <a:normAutofit/>
          </a:bodyPr>
          <a:lstStyle/>
          <a:p>
            <a:pPr defTabSz="914400">
              <a:spcBef>
                <a:spcPts val="1200"/>
              </a:spcBef>
              <a:buFont typeface="Wingdings" panose="05000000000000000000" pitchFamily="2" charset="2"/>
              <a:buChar char="§"/>
            </a:pPr>
            <a:r>
              <a:rPr lang="en-US" dirty="0">
                <a:solidFill>
                  <a:prstClr val="black"/>
                </a:solidFill>
                <a:latin typeface="+mn-lt"/>
              </a:rPr>
              <a:t>Promotes user and worker safety</a:t>
            </a:r>
          </a:p>
          <a:p>
            <a:pPr defTabSz="914400">
              <a:spcBef>
                <a:spcPts val="1200"/>
              </a:spcBef>
              <a:buFont typeface="Wingdings" panose="05000000000000000000" pitchFamily="2" charset="2"/>
              <a:buChar char="§"/>
            </a:pPr>
            <a:r>
              <a:rPr lang="en-US" dirty="0" smtClean="0">
                <a:solidFill>
                  <a:prstClr val="black"/>
                </a:solidFill>
                <a:latin typeface="+mn-lt"/>
              </a:rPr>
              <a:t>Better </a:t>
            </a:r>
            <a:r>
              <a:rPr lang="en-US" dirty="0">
                <a:solidFill>
                  <a:prstClr val="black"/>
                </a:solidFill>
                <a:latin typeface="+mn-lt"/>
              </a:rPr>
              <a:t>contractor “buy-in” when compared to other ABC </a:t>
            </a:r>
            <a:r>
              <a:rPr lang="en-US" dirty="0" smtClean="0">
                <a:solidFill>
                  <a:prstClr val="black"/>
                </a:solidFill>
                <a:latin typeface="+mn-lt"/>
              </a:rPr>
              <a:t>methods</a:t>
            </a:r>
          </a:p>
          <a:p>
            <a:pPr defTabSz="914400">
              <a:spcBef>
                <a:spcPts val="1200"/>
              </a:spcBef>
              <a:buFont typeface="Wingdings" panose="05000000000000000000" pitchFamily="2" charset="2"/>
              <a:buChar char="§"/>
            </a:pPr>
            <a:r>
              <a:rPr lang="en-US" dirty="0" smtClean="0">
                <a:solidFill>
                  <a:prstClr val="black"/>
                </a:solidFill>
                <a:latin typeface="+mn-lt"/>
              </a:rPr>
              <a:t>Could </a:t>
            </a:r>
            <a:r>
              <a:rPr lang="en-US" dirty="0">
                <a:solidFill>
                  <a:prstClr val="black"/>
                </a:solidFill>
                <a:latin typeface="+mn-lt"/>
              </a:rPr>
              <a:t>reduce environmental impact</a:t>
            </a:r>
          </a:p>
          <a:p>
            <a:pPr lvl="0" defTabSz="914400">
              <a:spcBef>
                <a:spcPts val="1200"/>
              </a:spcBef>
              <a:buFont typeface="Wingdings" panose="05000000000000000000" pitchFamily="2" charset="2"/>
              <a:buChar char="§"/>
            </a:pPr>
            <a:endParaRPr lang="en-US" dirty="0" smtClean="0">
              <a:solidFill>
                <a:prstClr val="black"/>
              </a:solidFill>
              <a:latin typeface="+mn-lt"/>
            </a:endParaRPr>
          </a:p>
          <a:p>
            <a:pPr marL="0" lvl="0" indent="0" defTabSz="914400">
              <a:buNone/>
            </a:pPr>
            <a:endParaRPr lang="en-US" sz="2400" dirty="0" smtClean="0">
              <a:solidFill>
                <a:prstClr val="black"/>
              </a:solidFill>
              <a:latin typeface="+mn-lt"/>
            </a:endParaRPr>
          </a:p>
          <a:p>
            <a:pPr marL="231775" lvl="1" indent="0">
              <a:buNone/>
            </a:pPr>
            <a:endParaRPr lang="en-US" sz="2800" dirty="0" smtClean="0"/>
          </a:p>
        </p:txBody>
      </p:sp>
      <p:sp>
        <p:nvSpPr>
          <p:cNvPr id="2" name="Title 1"/>
          <p:cNvSpPr>
            <a:spLocks noGrp="1"/>
          </p:cNvSpPr>
          <p:nvPr>
            <p:ph type="title"/>
          </p:nvPr>
        </p:nvSpPr>
        <p:spPr/>
        <p:txBody>
          <a:bodyPr/>
          <a:lstStyle/>
          <a:p>
            <a:r>
              <a:rPr lang="en-US" sz="3200" dirty="0" smtClean="0"/>
              <a:t>Benefits</a:t>
            </a:r>
            <a:endParaRPr lang="en-US" dirty="0"/>
          </a:p>
        </p:txBody>
      </p:sp>
      <p:pic>
        <p:nvPicPr>
          <p:cNvPr id="4" name="Picture 3" descr="Illustration: Safety First road sig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383" y="1522006"/>
            <a:ext cx="3258811" cy="3250607"/>
          </a:xfrm>
          <a:prstGeom prst="rect">
            <a:avLst/>
          </a:prstGeom>
          <a:solidFill>
            <a:schemeClr val="bg1">
              <a:alpha val="99000"/>
            </a:schemeClr>
          </a:solidFill>
          <a:ln>
            <a:noFill/>
          </a:ln>
          <a:effectLst>
            <a:outerShdw blurRad="292100" dist="139700" dir="2700000" algn="tl" rotWithShape="0">
              <a:schemeClr val="bg1">
                <a:alpha val="65000"/>
              </a:schemeClr>
            </a:outerShdw>
          </a:effectLst>
        </p:spPr>
      </p:pic>
    </p:spTree>
    <p:extLst>
      <p:ext uri="{BB962C8B-B14F-4D97-AF65-F5344CB8AC3E}">
        <p14:creationId xmlns:p14="http://schemas.microsoft.com/office/powerpoint/2010/main" val="37349658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521740"/>
            <a:ext cx="3728435" cy="3937673"/>
          </a:xfrm>
        </p:spPr>
        <p:txBody>
          <a:bodyPr>
            <a:normAutofit/>
          </a:bodyPr>
          <a:lstStyle/>
          <a:p>
            <a:pPr lvl="0" defTabSz="914400">
              <a:spcBef>
                <a:spcPts val="1200"/>
              </a:spcBef>
              <a:buFont typeface="Wingdings" panose="05000000000000000000" pitchFamily="2" charset="2"/>
              <a:buChar char="§"/>
            </a:pPr>
            <a:r>
              <a:rPr lang="en-US" dirty="0" smtClean="0">
                <a:solidFill>
                  <a:prstClr val="black"/>
                </a:solidFill>
                <a:latin typeface="+mn-lt"/>
              </a:rPr>
              <a:t>Removes bridge construction from critical path</a:t>
            </a:r>
          </a:p>
          <a:p>
            <a:pPr marL="548640" lvl="1" indent="-274320" defTabSz="914400">
              <a:spcBef>
                <a:spcPts val="0"/>
              </a:spcBef>
              <a:buFont typeface="Calibri" panose="020F0502020204030204" pitchFamily="34" charset="0"/>
              <a:buChar char="–"/>
            </a:pPr>
            <a:r>
              <a:rPr lang="en-US" dirty="0" smtClean="0">
                <a:solidFill>
                  <a:prstClr val="black"/>
                </a:solidFill>
                <a:latin typeface="+mn-lt"/>
              </a:rPr>
              <a:t>May </a:t>
            </a:r>
            <a:r>
              <a:rPr lang="en-US" dirty="0">
                <a:solidFill>
                  <a:prstClr val="black"/>
                </a:solidFill>
                <a:latin typeface="+mn-lt"/>
              </a:rPr>
              <a:t>lead to better quality end </a:t>
            </a:r>
            <a:r>
              <a:rPr lang="en-US" dirty="0" smtClean="0">
                <a:solidFill>
                  <a:prstClr val="black"/>
                </a:solidFill>
                <a:latin typeface="+mn-lt"/>
              </a:rPr>
              <a:t>product</a:t>
            </a:r>
            <a:endParaRPr lang="en-US" dirty="0">
              <a:solidFill>
                <a:prstClr val="black"/>
              </a:solidFill>
              <a:latin typeface="+mn-lt"/>
            </a:endParaRPr>
          </a:p>
          <a:p>
            <a:pPr lvl="0" defTabSz="914400">
              <a:spcBef>
                <a:spcPts val="1200"/>
              </a:spcBef>
              <a:buFont typeface="Wingdings" panose="05000000000000000000" pitchFamily="2" charset="2"/>
              <a:buChar char="§"/>
            </a:pPr>
            <a:r>
              <a:rPr lang="en-US" dirty="0" smtClean="0">
                <a:solidFill>
                  <a:prstClr val="black"/>
                </a:solidFill>
                <a:latin typeface="+mn-lt"/>
              </a:rPr>
              <a:t>Involves public in </a:t>
            </a:r>
            <a:r>
              <a:rPr lang="en-US" dirty="0">
                <a:solidFill>
                  <a:prstClr val="black"/>
                </a:solidFill>
                <a:latin typeface="+mn-lt"/>
              </a:rPr>
              <a:t>reducing societal costs </a:t>
            </a:r>
            <a:endParaRPr lang="en-US" dirty="0" smtClean="0">
              <a:solidFill>
                <a:prstClr val="black"/>
              </a:solidFill>
              <a:latin typeface="+mn-lt"/>
            </a:endParaRPr>
          </a:p>
          <a:p>
            <a:pPr marL="548640" lvl="1" indent="-274320" defTabSz="914400">
              <a:spcBef>
                <a:spcPts val="0"/>
              </a:spcBef>
              <a:buFont typeface="Calibri" panose="020F0502020204030204" pitchFamily="34" charset="0"/>
              <a:buChar char="–"/>
            </a:pPr>
            <a:r>
              <a:rPr lang="en-US" dirty="0" smtClean="0">
                <a:solidFill>
                  <a:prstClr val="black"/>
                </a:solidFill>
                <a:latin typeface="+mn-lt"/>
              </a:rPr>
              <a:t>Results </a:t>
            </a:r>
            <a:r>
              <a:rPr lang="en-US" dirty="0">
                <a:solidFill>
                  <a:prstClr val="black"/>
                </a:solidFill>
                <a:latin typeface="+mn-lt"/>
              </a:rPr>
              <a:t>in greater “buy-in” in the overall </a:t>
            </a:r>
            <a:r>
              <a:rPr lang="en-US" dirty="0" smtClean="0">
                <a:solidFill>
                  <a:prstClr val="black"/>
                </a:solidFill>
                <a:latin typeface="+mn-lt"/>
              </a:rPr>
              <a:t>project</a:t>
            </a:r>
            <a:endParaRPr lang="en-US" dirty="0">
              <a:solidFill>
                <a:prstClr val="black"/>
              </a:solidFill>
              <a:latin typeface="+mn-lt"/>
            </a:endParaRPr>
          </a:p>
          <a:p>
            <a:pPr lvl="0" defTabSz="914400">
              <a:spcBef>
                <a:spcPts val="1200"/>
              </a:spcBef>
              <a:buFont typeface="Wingdings" panose="05000000000000000000" pitchFamily="2" charset="2"/>
              <a:buChar char="§"/>
            </a:pPr>
            <a:r>
              <a:rPr lang="en-US" dirty="0" smtClean="0">
                <a:solidFill>
                  <a:prstClr val="black"/>
                </a:solidFill>
                <a:latin typeface="+mn-lt"/>
              </a:rPr>
              <a:t>Road closures better managed </a:t>
            </a:r>
          </a:p>
          <a:p>
            <a:pPr marL="548640" lvl="1" indent="-274320" defTabSz="914400">
              <a:spcBef>
                <a:spcPts val="0"/>
              </a:spcBef>
              <a:buFont typeface="Calibri" panose="020F0502020204030204" pitchFamily="34" charset="0"/>
              <a:buChar char="–"/>
            </a:pPr>
            <a:r>
              <a:rPr lang="en-US" dirty="0" smtClean="0">
                <a:solidFill>
                  <a:prstClr val="black"/>
                </a:solidFill>
                <a:latin typeface="+mn-lt"/>
              </a:rPr>
              <a:t>Dates and duration are more predictable </a:t>
            </a:r>
          </a:p>
          <a:p>
            <a:pPr marL="274320" lvl="1" indent="0" defTabSz="914400">
              <a:spcBef>
                <a:spcPts val="0"/>
              </a:spcBef>
              <a:buNone/>
            </a:pPr>
            <a:endParaRPr lang="en-US" sz="2000" dirty="0" smtClean="0">
              <a:solidFill>
                <a:prstClr val="black"/>
              </a:solidFill>
              <a:latin typeface="+mn-lt"/>
            </a:endParaRPr>
          </a:p>
          <a:p>
            <a:pPr marL="0" lvl="0" indent="0" defTabSz="914400">
              <a:buNone/>
            </a:pPr>
            <a:endParaRPr lang="en-US" sz="2400" dirty="0">
              <a:solidFill>
                <a:prstClr val="black"/>
              </a:solidFill>
              <a:latin typeface="+mn-lt"/>
            </a:endParaRPr>
          </a:p>
          <a:p>
            <a:pPr marL="231775" lvl="1" indent="0">
              <a:buNone/>
            </a:pPr>
            <a:endParaRPr lang="en-US" sz="2800" dirty="0" smtClean="0"/>
          </a:p>
        </p:txBody>
      </p:sp>
      <p:sp>
        <p:nvSpPr>
          <p:cNvPr id="2" name="Title 1"/>
          <p:cNvSpPr>
            <a:spLocks noGrp="1"/>
          </p:cNvSpPr>
          <p:nvPr>
            <p:ph type="title"/>
          </p:nvPr>
        </p:nvSpPr>
        <p:spPr/>
        <p:txBody>
          <a:bodyPr/>
          <a:lstStyle/>
          <a:p>
            <a:r>
              <a:rPr lang="en-US" sz="3200" dirty="0" smtClean="0"/>
              <a:t>Benefits</a:t>
            </a:r>
            <a:endParaRPr lang="en-US" sz="3200" dirty="0"/>
          </a:p>
        </p:txBody>
      </p:sp>
      <p:pic>
        <p:nvPicPr>
          <p:cNvPr id="4" name="Picture 3" descr="Image: Slide-in bridge construction in progres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2050" y="1521740"/>
            <a:ext cx="4501662" cy="30175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622326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7200" y="1521740"/>
            <a:ext cx="4191000" cy="3937673"/>
          </a:xfrm>
        </p:spPr>
        <p:txBody>
          <a:bodyPr/>
          <a:lstStyle/>
          <a:p>
            <a:pPr marL="0" indent="0">
              <a:spcBef>
                <a:spcPts val="1200"/>
              </a:spcBef>
              <a:buNone/>
            </a:pPr>
            <a:r>
              <a:rPr lang="en-US" b="1" u="sng" dirty="0" smtClean="0">
                <a:latin typeface="+mn-lt"/>
              </a:rPr>
              <a:t>I-84 at Dingle Ridge Road – New York</a:t>
            </a:r>
          </a:p>
          <a:p>
            <a:pPr marL="228600" indent="-228600">
              <a:spcBef>
                <a:spcPts val="1200"/>
              </a:spcBef>
              <a:buFont typeface="Wingdings" panose="05000000000000000000" pitchFamily="2" charset="2"/>
              <a:buChar char="§"/>
            </a:pPr>
            <a:r>
              <a:rPr lang="en-US" dirty="0" smtClean="0">
                <a:latin typeface="+mn-lt"/>
              </a:rPr>
              <a:t>Cost savings</a:t>
            </a:r>
          </a:p>
          <a:p>
            <a:pPr marL="508000" lvl="1" indent="-228600">
              <a:spcBef>
                <a:spcPts val="1200"/>
              </a:spcBef>
              <a:buFont typeface="Wingdings" panose="05000000000000000000" pitchFamily="2" charset="2"/>
              <a:buChar char="§"/>
            </a:pPr>
            <a:r>
              <a:rPr lang="en-US" dirty="0" smtClean="0">
                <a:latin typeface="+mn-lt"/>
              </a:rPr>
              <a:t>Over </a:t>
            </a:r>
            <a:r>
              <a:rPr lang="en-US" dirty="0">
                <a:latin typeface="+mn-lt"/>
              </a:rPr>
              <a:t>$1.2 M in user delay cost savings by using ABC (Source: NYSDOT)</a:t>
            </a:r>
          </a:p>
          <a:p>
            <a:pPr marL="508000" lvl="1" indent="-228600">
              <a:spcBef>
                <a:spcPts val="1200"/>
              </a:spcBef>
              <a:buFont typeface="Wingdings" panose="05000000000000000000" pitchFamily="2" charset="2"/>
              <a:buChar char="§"/>
            </a:pPr>
            <a:r>
              <a:rPr lang="en-US" dirty="0">
                <a:latin typeface="+mn-lt"/>
              </a:rPr>
              <a:t>$2 M</a:t>
            </a:r>
            <a:r>
              <a:rPr lang="en-US" dirty="0" smtClean="0">
                <a:latin typeface="+mn-lt"/>
              </a:rPr>
              <a:t> </a:t>
            </a:r>
            <a:r>
              <a:rPr lang="en-US" dirty="0">
                <a:latin typeface="+mn-lt"/>
              </a:rPr>
              <a:t>cost savings from elimination of cross-overs, temporary </a:t>
            </a:r>
            <a:r>
              <a:rPr lang="en-US" dirty="0" smtClean="0">
                <a:latin typeface="+mn-lt"/>
              </a:rPr>
              <a:t>bridge  (Source</a:t>
            </a:r>
            <a:r>
              <a:rPr lang="en-US" dirty="0">
                <a:latin typeface="+mn-lt"/>
              </a:rPr>
              <a:t>: NYSDOT)</a:t>
            </a:r>
          </a:p>
          <a:p>
            <a:pPr marL="508000" lvl="1" indent="-228600">
              <a:spcBef>
                <a:spcPts val="1200"/>
              </a:spcBef>
              <a:buFont typeface="Wingdings" panose="05000000000000000000" pitchFamily="2" charset="2"/>
              <a:buChar char="§"/>
            </a:pPr>
            <a:r>
              <a:rPr lang="en-US" dirty="0">
                <a:latin typeface="+mn-lt"/>
              </a:rPr>
              <a:t>Savings in work-zone accidents costs</a:t>
            </a:r>
          </a:p>
          <a:p>
            <a:endParaRPr lang="en-US" dirty="0"/>
          </a:p>
        </p:txBody>
      </p:sp>
      <p:sp>
        <p:nvSpPr>
          <p:cNvPr id="2" name="Title 1"/>
          <p:cNvSpPr>
            <a:spLocks noGrp="1"/>
          </p:cNvSpPr>
          <p:nvPr>
            <p:ph type="title"/>
          </p:nvPr>
        </p:nvSpPr>
        <p:spPr/>
        <p:txBody>
          <a:bodyPr/>
          <a:lstStyle/>
          <a:p>
            <a:r>
              <a:rPr lang="en-US" sz="3200" dirty="0" smtClean="0">
                <a:solidFill>
                  <a:schemeClr val="bg1"/>
                </a:solidFill>
              </a:rPr>
              <a:t>Project Highlight</a:t>
            </a:r>
            <a:endParaRPr lang="en-US" sz="3200" dirty="0">
              <a:solidFill>
                <a:schemeClr val="bg1"/>
              </a:solidFill>
            </a:endParaRPr>
          </a:p>
        </p:txBody>
      </p:sp>
      <p:pic>
        <p:nvPicPr>
          <p:cNvPr id="8" name="Picture 2" descr="Image: Slide-in bridge construction in progress on I-84 at Dingle Ridge Road&#10;"/>
          <p:cNvPicPr>
            <a:picLocks noGrp="1" noChangeAspect="1" noChangeArrowheads="1"/>
          </p:cNvPicPr>
          <p:nvPr>
            <p:ph sz="half" idx="13"/>
          </p:nvPr>
        </p:nvPicPr>
        <p:blipFill>
          <a:blip r:embed="rId3" cstate="print">
            <a:extLst>
              <a:ext uri="{28A0092B-C50C-407E-A947-70E740481C1C}">
                <a14:useLocalDpi xmlns:a14="http://schemas.microsoft.com/office/drawing/2010/main" val="0"/>
              </a:ext>
            </a:extLst>
          </a:blip>
          <a:srcRect/>
          <a:stretch>
            <a:fillRect/>
          </a:stretch>
        </p:blipFill>
        <p:spPr bwMode="auto">
          <a:xfrm>
            <a:off x="4802436" y="2039533"/>
            <a:ext cx="4038600" cy="26886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99035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3"/>
          </p:nvPr>
        </p:nvSpPr>
        <p:spPr>
          <a:xfrm>
            <a:off x="457200" y="1541206"/>
            <a:ext cx="3828362" cy="4218150"/>
          </a:xfrm>
        </p:spPr>
        <p:txBody>
          <a:bodyPr>
            <a:normAutofit/>
          </a:bodyPr>
          <a:lstStyle/>
          <a:p>
            <a:pPr>
              <a:lnSpc>
                <a:spcPct val="110000"/>
              </a:lnSpc>
              <a:buFont typeface="Wingdings" panose="05000000000000000000" pitchFamily="2" charset="2"/>
              <a:buChar char="§"/>
            </a:pPr>
            <a:r>
              <a:rPr lang="en-US" dirty="0">
                <a:latin typeface="+mn-lt"/>
              </a:rPr>
              <a:t>Internal resistance in the DOT</a:t>
            </a:r>
          </a:p>
          <a:p>
            <a:pPr>
              <a:lnSpc>
                <a:spcPct val="110000"/>
              </a:lnSpc>
              <a:buFont typeface="Wingdings" panose="05000000000000000000" pitchFamily="2" charset="2"/>
              <a:buChar char="§"/>
            </a:pPr>
            <a:r>
              <a:rPr lang="en-US" dirty="0" smtClean="0">
                <a:latin typeface="+mn-lt"/>
              </a:rPr>
              <a:t>Finding </a:t>
            </a:r>
            <a:r>
              <a:rPr lang="en-US" dirty="0">
                <a:latin typeface="+mn-lt"/>
              </a:rPr>
              <a:t>experienced </a:t>
            </a:r>
            <a:r>
              <a:rPr lang="en-US" dirty="0" smtClean="0">
                <a:latin typeface="+mn-lt"/>
              </a:rPr>
              <a:t>contractors or heavy </a:t>
            </a:r>
            <a:r>
              <a:rPr lang="en-US" dirty="0">
                <a:latin typeface="+mn-lt"/>
              </a:rPr>
              <a:t>lift engineer</a:t>
            </a:r>
          </a:p>
          <a:p>
            <a:pPr marL="548640" lvl="1" indent="-274320">
              <a:spcBef>
                <a:spcPts val="0"/>
              </a:spcBef>
              <a:buFont typeface="Calibri" panose="020F0502020204030204" pitchFamily="34" charset="0"/>
              <a:buChar char="–"/>
            </a:pPr>
            <a:r>
              <a:rPr lang="en-US" dirty="0">
                <a:latin typeface="+mn-lt"/>
              </a:rPr>
              <a:t>Mitigated through education</a:t>
            </a:r>
          </a:p>
          <a:p>
            <a:pPr marL="548640" lvl="1" indent="-274320">
              <a:spcBef>
                <a:spcPts val="0"/>
              </a:spcBef>
              <a:buFont typeface="Calibri" panose="020F0502020204030204" pitchFamily="34" charset="0"/>
              <a:buChar char="–"/>
            </a:pPr>
            <a:r>
              <a:rPr lang="en-US" dirty="0">
                <a:latin typeface="+mn-lt"/>
              </a:rPr>
              <a:t>Becoming less of a challenge as more projects are bid nationwide</a:t>
            </a:r>
          </a:p>
          <a:p>
            <a:pPr>
              <a:spcBef>
                <a:spcPts val="1200"/>
              </a:spcBef>
              <a:buFont typeface="Wingdings" panose="05000000000000000000" pitchFamily="2" charset="2"/>
              <a:buChar char="§"/>
            </a:pPr>
            <a:r>
              <a:rPr lang="en-US" dirty="0">
                <a:latin typeface="+mn-lt"/>
              </a:rPr>
              <a:t>Public interest</a:t>
            </a:r>
          </a:p>
          <a:p>
            <a:pPr marL="548640" lvl="1" indent="-274320">
              <a:spcBef>
                <a:spcPts val="0"/>
              </a:spcBef>
              <a:buFont typeface="Calibri" panose="020F0502020204030204" pitchFamily="34" charset="0"/>
              <a:buChar char="–"/>
            </a:pPr>
            <a:r>
              <a:rPr lang="en-US" dirty="0">
                <a:latin typeface="+mn-lt"/>
              </a:rPr>
              <a:t>Spectators on the job </a:t>
            </a:r>
            <a:r>
              <a:rPr lang="en-US" dirty="0" smtClean="0">
                <a:latin typeface="+mn-lt"/>
              </a:rPr>
              <a:t>site</a:t>
            </a:r>
            <a:endParaRPr lang="en-US" dirty="0">
              <a:latin typeface="+mn-lt"/>
            </a:endParaRPr>
          </a:p>
        </p:txBody>
      </p:sp>
      <p:sp>
        <p:nvSpPr>
          <p:cNvPr id="2" name="Title 1"/>
          <p:cNvSpPr>
            <a:spLocks noGrp="1"/>
          </p:cNvSpPr>
          <p:nvPr>
            <p:ph type="title"/>
          </p:nvPr>
        </p:nvSpPr>
        <p:spPr/>
        <p:txBody>
          <a:bodyPr/>
          <a:lstStyle/>
          <a:p>
            <a:r>
              <a:rPr lang="en-US" sz="3200" dirty="0" smtClean="0"/>
              <a:t>Potential Challenges</a:t>
            </a:r>
            <a:endParaRPr lang="en-US" sz="3200" dirty="0"/>
          </a:p>
        </p:txBody>
      </p:sp>
      <p:pic>
        <p:nvPicPr>
          <p:cNvPr id="3" name="Picture 2" descr="Image: Large bridge shown"/>
          <p:cNvPicPr>
            <a:picLocks noChangeAspect="1"/>
          </p:cNvPicPr>
          <p:nvPr/>
        </p:nvPicPr>
        <p:blipFill>
          <a:blip r:embed="rId3"/>
          <a:stretch>
            <a:fillRect/>
          </a:stretch>
        </p:blipFill>
        <p:spPr>
          <a:xfrm>
            <a:off x="4756819" y="1860695"/>
            <a:ext cx="4130935" cy="2743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404707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Slide-in bridge construction in progress on a bridge with unique geometry"/>
          <p:cNvPicPr>
            <a:picLocks noChangeAspect="1"/>
          </p:cNvPicPr>
          <p:nvPr/>
        </p:nvPicPr>
        <p:blipFill>
          <a:blip r:embed="rId3"/>
          <a:stretch>
            <a:fillRect/>
          </a:stretch>
        </p:blipFill>
        <p:spPr>
          <a:xfrm>
            <a:off x="4705122" y="1541205"/>
            <a:ext cx="4111588" cy="2743200"/>
          </a:xfrm>
          <a:prstGeom prst="rect">
            <a:avLst/>
          </a:prstGeom>
          <a:ln>
            <a:noFill/>
          </a:ln>
          <a:effectLst>
            <a:outerShdw blurRad="292100" dist="139700" dir="2700000" algn="tl" rotWithShape="0">
              <a:srgbClr val="333333">
                <a:alpha val="65000"/>
              </a:srgbClr>
            </a:outerShdw>
          </a:effectLst>
        </p:spPr>
      </p:pic>
      <p:sp>
        <p:nvSpPr>
          <p:cNvPr id="6" name="Content Placeholder 5"/>
          <p:cNvSpPr>
            <a:spLocks noGrp="1"/>
          </p:cNvSpPr>
          <p:nvPr>
            <p:ph sz="half" idx="13"/>
          </p:nvPr>
        </p:nvSpPr>
        <p:spPr>
          <a:xfrm>
            <a:off x="457200" y="1541205"/>
            <a:ext cx="3839378" cy="4680079"/>
          </a:xfrm>
        </p:spPr>
        <p:txBody>
          <a:bodyPr>
            <a:normAutofit/>
          </a:bodyPr>
          <a:lstStyle/>
          <a:p>
            <a:pPr>
              <a:lnSpc>
                <a:spcPct val="110000"/>
              </a:lnSpc>
              <a:spcBef>
                <a:spcPts val="1200"/>
              </a:spcBef>
              <a:buFont typeface="Wingdings" panose="05000000000000000000" pitchFamily="2" charset="2"/>
              <a:buChar char="§"/>
            </a:pPr>
            <a:r>
              <a:rPr lang="en-US" dirty="0" smtClean="0">
                <a:latin typeface="+mn-lt"/>
              </a:rPr>
              <a:t>Curved </a:t>
            </a:r>
            <a:r>
              <a:rPr lang="en-US" dirty="0">
                <a:latin typeface="+mn-lt"/>
              </a:rPr>
              <a:t>bridges; High skews</a:t>
            </a:r>
          </a:p>
          <a:p>
            <a:pPr>
              <a:lnSpc>
                <a:spcPct val="110000"/>
              </a:lnSpc>
              <a:spcBef>
                <a:spcPts val="1200"/>
              </a:spcBef>
              <a:buFont typeface="Wingdings" panose="05000000000000000000" pitchFamily="2" charset="2"/>
              <a:buChar char="§"/>
            </a:pPr>
            <a:r>
              <a:rPr lang="en-US" dirty="0">
                <a:latin typeface="+mn-lt"/>
              </a:rPr>
              <a:t>Vertical profile changes</a:t>
            </a:r>
          </a:p>
          <a:p>
            <a:pPr>
              <a:lnSpc>
                <a:spcPct val="110000"/>
              </a:lnSpc>
              <a:spcBef>
                <a:spcPts val="1200"/>
              </a:spcBef>
              <a:buFont typeface="Wingdings" panose="05000000000000000000" pitchFamily="2" charset="2"/>
              <a:buChar char="§"/>
            </a:pPr>
            <a:r>
              <a:rPr lang="en-US" dirty="0">
                <a:latin typeface="+mn-lt"/>
              </a:rPr>
              <a:t>Lack of space adjacent to </a:t>
            </a:r>
            <a:r>
              <a:rPr lang="en-US" dirty="0" smtClean="0">
                <a:latin typeface="+mn-lt"/>
              </a:rPr>
              <a:t>bridge</a:t>
            </a:r>
          </a:p>
          <a:p>
            <a:pPr>
              <a:spcBef>
                <a:spcPts val="1200"/>
              </a:spcBef>
              <a:buFont typeface="Wingdings" panose="05000000000000000000" pitchFamily="2" charset="2"/>
              <a:buChar char="§"/>
            </a:pPr>
            <a:r>
              <a:rPr lang="en-US" dirty="0" smtClean="0">
                <a:latin typeface="+mn-lt"/>
              </a:rPr>
              <a:t>Traffic </a:t>
            </a:r>
            <a:r>
              <a:rPr lang="en-US" dirty="0">
                <a:latin typeface="+mn-lt"/>
              </a:rPr>
              <a:t>management plans</a:t>
            </a:r>
          </a:p>
          <a:p>
            <a:pPr marL="548640" lvl="1" indent="-274320">
              <a:spcBef>
                <a:spcPts val="0"/>
              </a:spcBef>
              <a:buFont typeface="Calibri" panose="020F0502020204030204" pitchFamily="34" charset="0"/>
              <a:buChar char="–"/>
            </a:pPr>
            <a:r>
              <a:rPr lang="en-US" dirty="0">
                <a:latin typeface="+mn-lt"/>
              </a:rPr>
              <a:t>A need to be fluid and/or a have a contingency plan in </a:t>
            </a:r>
            <a:r>
              <a:rPr lang="en-US" dirty="0" smtClean="0">
                <a:latin typeface="+mn-lt"/>
              </a:rPr>
              <a:t>place</a:t>
            </a:r>
            <a:endParaRPr lang="en-US" dirty="0">
              <a:latin typeface="+mn-lt"/>
            </a:endParaRPr>
          </a:p>
          <a:p>
            <a:endParaRPr lang="en-US" dirty="0">
              <a:latin typeface="+mn-lt"/>
            </a:endParaRPr>
          </a:p>
        </p:txBody>
      </p:sp>
      <p:sp>
        <p:nvSpPr>
          <p:cNvPr id="2" name="Title 1"/>
          <p:cNvSpPr>
            <a:spLocks noGrp="1"/>
          </p:cNvSpPr>
          <p:nvPr>
            <p:ph type="title"/>
          </p:nvPr>
        </p:nvSpPr>
        <p:spPr/>
        <p:txBody>
          <a:bodyPr/>
          <a:lstStyle/>
          <a:p>
            <a:r>
              <a:rPr lang="en-US" sz="3200" dirty="0" smtClean="0"/>
              <a:t>Potential Challenges</a:t>
            </a:r>
            <a:endParaRPr lang="en-US" sz="3200" dirty="0"/>
          </a:p>
        </p:txBody>
      </p:sp>
    </p:spTree>
    <p:extLst>
      <p:ext uri="{BB962C8B-B14F-4D97-AF65-F5344CB8AC3E}">
        <p14:creationId xmlns:p14="http://schemas.microsoft.com/office/powerpoint/2010/main" val="173199074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21739"/>
            <a:ext cx="4346812" cy="4963281"/>
          </a:xfrm>
        </p:spPr>
        <p:txBody>
          <a:bodyPr>
            <a:normAutofit/>
          </a:bodyPr>
          <a:lstStyle/>
          <a:p>
            <a:pPr>
              <a:spcBef>
                <a:spcPts val="1200"/>
              </a:spcBef>
              <a:buFont typeface="Wingdings" panose="05000000000000000000" pitchFamily="2" charset="2"/>
              <a:buChar char="§"/>
            </a:pPr>
            <a:r>
              <a:rPr lang="en-US" dirty="0">
                <a:latin typeface="+mn-lt"/>
              </a:rPr>
              <a:t>Possible contractor limitations</a:t>
            </a:r>
          </a:p>
          <a:p>
            <a:pPr marL="548640" lvl="1" indent="-274320">
              <a:spcBef>
                <a:spcPts val="0"/>
              </a:spcBef>
              <a:buFont typeface="Calibri" panose="020F0502020204030204" pitchFamily="34" charset="0"/>
              <a:buChar char="–"/>
            </a:pPr>
            <a:r>
              <a:rPr lang="en-US" dirty="0">
                <a:latin typeface="+mn-lt"/>
              </a:rPr>
              <a:t>Forethought, significant temporary shoring, and unconventional schedules are </a:t>
            </a:r>
            <a:r>
              <a:rPr lang="en-US" dirty="0" smtClean="0">
                <a:latin typeface="+mn-lt"/>
              </a:rPr>
              <a:t>required</a:t>
            </a:r>
          </a:p>
          <a:p>
            <a:pPr>
              <a:spcBef>
                <a:spcPts val="1200"/>
              </a:spcBef>
              <a:buFont typeface="Wingdings" panose="05000000000000000000" pitchFamily="2" charset="2"/>
              <a:buChar char="§"/>
            </a:pPr>
            <a:r>
              <a:rPr lang="en-US" dirty="0">
                <a:latin typeface="+mn-lt"/>
              </a:rPr>
              <a:t>Time commitment</a:t>
            </a:r>
          </a:p>
          <a:p>
            <a:pPr marL="548640" lvl="1" indent="-274320">
              <a:spcBef>
                <a:spcPts val="0"/>
              </a:spcBef>
              <a:buFont typeface="Calibri" panose="020F0502020204030204" pitchFamily="34" charset="0"/>
              <a:buChar char="–"/>
            </a:pPr>
            <a:r>
              <a:rPr lang="en-US" dirty="0">
                <a:latin typeface="+mn-lt"/>
              </a:rPr>
              <a:t>Requires 24 hour commitment of the contractor/design/owner team during slide </a:t>
            </a:r>
            <a:r>
              <a:rPr lang="en-US" dirty="0" smtClean="0">
                <a:latin typeface="+mn-lt"/>
              </a:rPr>
              <a:t>operations</a:t>
            </a:r>
          </a:p>
          <a:p>
            <a:pPr>
              <a:lnSpc>
                <a:spcPct val="110000"/>
              </a:lnSpc>
              <a:spcBef>
                <a:spcPts val="1200"/>
              </a:spcBef>
              <a:buFont typeface="Wingdings" panose="05000000000000000000" pitchFamily="2" charset="2"/>
              <a:buChar char="§"/>
            </a:pPr>
            <a:r>
              <a:rPr lang="en-US" dirty="0" smtClean="0">
                <a:latin typeface="+mj-lt"/>
              </a:rPr>
              <a:t>Worker </a:t>
            </a:r>
            <a:r>
              <a:rPr lang="en-US" dirty="0">
                <a:latin typeface="+mj-lt"/>
              </a:rPr>
              <a:t>f</a:t>
            </a:r>
            <a:r>
              <a:rPr lang="en-US" dirty="0" smtClean="0">
                <a:latin typeface="+mj-lt"/>
              </a:rPr>
              <a:t>atigue</a:t>
            </a:r>
            <a:endParaRPr lang="en-US" dirty="0">
              <a:latin typeface="+mj-lt"/>
            </a:endParaRPr>
          </a:p>
          <a:p>
            <a:pPr marL="548640" lvl="1" indent="-274320">
              <a:spcBef>
                <a:spcPts val="0"/>
              </a:spcBef>
              <a:buFont typeface="Calibri" panose="020F0502020204030204" pitchFamily="34" charset="0"/>
              <a:buChar char="–"/>
            </a:pPr>
            <a:r>
              <a:rPr lang="en-US" dirty="0">
                <a:latin typeface="+mj-lt"/>
              </a:rPr>
              <a:t>Extended time for contractor, owner, and </a:t>
            </a:r>
            <a:r>
              <a:rPr lang="en-US" dirty="0" smtClean="0">
                <a:latin typeface="+mj-lt"/>
              </a:rPr>
              <a:t>designer</a:t>
            </a:r>
            <a:endParaRPr lang="en-US" dirty="0">
              <a:latin typeface="+mj-lt"/>
            </a:endParaRPr>
          </a:p>
        </p:txBody>
      </p:sp>
      <p:pic>
        <p:nvPicPr>
          <p:cNvPr id="5" name="Content Placeholder 4" descr="Image: Fatigued worker "/>
          <p:cNvPicPr>
            <a:picLocks noGrp="1" noChangeAspect="1"/>
          </p:cNvPicPr>
          <p:nvPr>
            <p:ph sz="half" idx="13"/>
          </p:nvPr>
        </p:nvPicPr>
        <p:blipFill rotWithShape="1">
          <a:blip r:embed="rId3">
            <a:extLst>
              <a:ext uri="{28A0092B-C50C-407E-A947-70E740481C1C}">
                <a14:useLocalDpi xmlns:a14="http://schemas.microsoft.com/office/drawing/2010/main" val="0"/>
              </a:ext>
            </a:extLst>
          </a:blip>
          <a:srcRect t="13117"/>
          <a:stretch/>
        </p:blipFill>
        <p:spPr>
          <a:xfrm>
            <a:off x="4897538" y="1992571"/>
            <a:ext cx="3781614" cy="272955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sz="3200" dirty="0" smtClean="0"/>
              <a:t>Potential Challenges</a:t>
            </a:r>
            <a:endParaRPr lang="en-US" sz="3200" dirty="0"/>
          </a:p>
        </p:txBody>
      </p:sp>
    </p:spTree>
    <p:extLst>
      <p:ext uri="{BB962C8B-B14F-4D97-AF65-F5344CB8AC3E}">
        <p14:creationId xmlns:p14="http://schemas.microsoft.com/office/powerpoint/2010/main" val="155635812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21739"/>
            <a:ext cx="4561840" cy="4394319"/>
          </a:xfrm>
        </p:spPr>
        <p:txBody>
          <a:bodyPr>
            <a:normAutofit/>
          </a:bodyPr>
          <a:lstStyle/>
          <a:p>
            <a:pPr>
              <a:lnSpc>
                <a:spcPct val="110000"/>
              </a:lnSpc>
              <a:spcBef>
                <a:spcPts val="1200"/>
              </a:spcBef>
              <a:buFont typeface="Wingdings" panose="05000000000000000000" pitchFamily="2" charset="2"/>
              <a:buChar char="§"/>
            </a:pPr>
            <a:r>
              <a:rPr lang="en-US" dirty="0" smtClean="0">
                <a:latin typeface="+mj-lt"/>
              </a:rPr>
              <a:t>Difficult foundations/substructures</a:t>
            </a:r>
          </a:p>
          <a:p>
            <a:pPr>
              <a:lnSpc>
                <a:spcPct val="110000"/>
              </a:lnSpc>
              <a:spcBef>
                <a:spcPts val="1200"/>
              </a:spcBef>
              <a:buFont typeface="Wingdings" panose="05000000000000000000" pitchFamily="2" charset="2"/>
              <a:buChar char="§"/>
            </a:pPr>
            <a:r>
              <a:rPr lang="en-US" dirty="0" smtClean="0">
                <a:latin typeface="+mj-lt"/>
              </a:rPr>
              <a:t>Equipment breakdowns</a:t>
            </a:r>
          </a:p>
          <a:p>
            <a:pPr>
              <a:lnSpc>
                <a:spcPct val="110000"/>
              </a:lnSpc>
              <a:spcBef>
                <a:spcPts val="1200"/>
              </a:spcBef>
              <a:buFont typeface="Wingdings" panose="05000000000000000000" pitchFamily="2" charset="2"/>
              <a:buChar char="§"/>
            </a:pPr>
            <a:r>
              <a:rPr lang="en-US" dirty="0" smtClean="0">
                <a:latin typeface="+mj-lt"/>
              </a:rPr>
              <a:t>Speed of approach work completion</a:t>
            </a:r>
          </a:p>
          <a:p>
            <a:pPr>
              <a:spcBef>
                <a:spcPts val="1200"/>
              </a:spcBef>
              <a:buFont typeface="Wingdings" panose="05000000000000000000" pitchFamily="2" charset="2"/>
              <a:buChar char="§"/>
            </a:pPr>
            <a:r>
              <a:rPr lang="en-US" dirty="0">
                <a:latin typeface="+mn-lt"/>
              </a:rPr>
              <a:t>Surveying </a:t>
            </a:r>
            <a:r>
              <a:rPr lang="en-US" dirty="0" smtClean="0">
                <a:latin typeface="+mn-lt"/>
              </a:rPr>
              <a:t>mistakes</a:t>
            </a:r>
          </a:p>
          <a:p>
            <a:pPr>
              <a:spcBef>
                <a:spcPts val="1200"/>
              </a:spcBef>
              <a:buFont typeface="Wingdings" panose="05000000000000000000" pitchFamily="2" charset="2"/>
              <a:buChar char="§"/>
            </a:pPr>
            <a:r>
              <a:rPr lang="en-US" dirty="0" smtClean="0">
                <a:latin typeface="+mn-lt"/>
              </a:rPr>
              <a:t>Public spectators</a:t>
            </a:r>
            <a:endParaRPr lang="en-US" dirty="0">
              <a:latin typeface="+mn-lt"/>
            </a:endParaRPr>
          </a:p>
        </p:txBody>
      </p:sp>
      <p:sp>
        <p:nvSpPr>
          <p:cNvPr id="2" name="Title 1"/>
          <p:cNvSpPr>
            <a:spLocks noGrp="1"/>
          </p:cNvSpPr>
          <p:nvPr>
            <p:ph type="title"/>
          </p:nvPr>
        </p:nvSpPr>
        <p:spPr/>
        <p:txBody>
          <a:bodyPr/>
          <a:lstStyle/>
          <a:p>
            <a:r>
              <a:rPr lang="en-US" sz="3200" dirty="0" smtClean="0"/>
              <a:t>Potential Challenges</a:t>
            </a:r>
            <a:endParaRPr lang="en-US" sz="3200" dirty="0"/>
          </a:p>
        </p:txBody>
      </p:sp>
      <p:pic>
        <p:nvPicPr>
          <p:cNvPr id="6" name="Picture 5" descr="Image: Surveying in progres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3740" y="1524338"/>
            <a:ext cx="3265506" cy="43891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42436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7200" y="1521740"/>
            <a:ext cx="4191000" cy="3937673"/>
          </a:xfrm>
        </p:spPr>
        <p:txBody>
          <a:bodyPr/>
          <a:lstStyle/>
          <a:p>
            <a:pPr marL="0" indent="0">
              <a:spcBef>
                <a:spcPts val="1200"/>
              </a:spcBef>
              <a:buNone/>
            </a:pPr>
            <a:r>
              <a:rPr lang="en-US" b="1" u="sng" dirty="0" smtClean="0">
                <a:latin typeface="+mn-lt"/>
              </a:rPr>
              <a:t>Elk Creek – Oregon </a:t>
            </a:r>
          </a:p>
          <a:p>
            <a:r>
              <a:rPr lang="en-US" dirty="0">
                <a:latin typeface="+mn-lt"/>
              </a:rPr>
              <a:t>Site concerns </a:t>
            </a:r>
            <a:endParaRPr lang="en-US" dirty="0" smtClean="0">
              <a:latin typeface="+mn-lt"/>
            </a:endParaRPr>
          </a:p>
          <a:p>
            <a:pPr lvl="1">
              <a:buFont typeface="Calibri" panose="020F0502020204030204" pitchFamily="34" charset="0"/>
              <a:buChar char="–"/>
            </a:pPr>
            <a:r>
              <a:rPr lang="en-US" dirty="0" smtClean="0">
                <a:latin typeface="+mn-lt"/>
              </a:rPr>
              <a:t>Mountainous terrain surrounding bridge construction site </a:t>
            </a:r>
          </a:p>
          <a:p>
            <a:pPr lvl="1">
              <a:buFont typeface="Calibri" panose="020F0502020204030204" pitchFamily="34" charset="0"/>
              <a:buChar char="–"/>
            </a:pPr>
            <a:r>
              <a:rPr lang="en-US" dirty="0" smtClean="0">
                <a:latin typeface="+mn-lt"/>
              </a:rPr>
              <a:t>Slides </a:t>
            </a:r>
            <a:r>
              <a:rPr lang="en-US" dirty="0">
                <a:latin typeface="+mn-lt"/>
              </a:rPr>
              <a:t>can be effective even in very confined </a:t>
            </a:r>
            <a:r>
              <a:rPr lang="en-US" dirty="0" smtClean="0">
                <a:latin typeface="+mn-lt"/>
              </a:rPr>
              <a:t>locations</a:t>
            </a:r>
            <a:endParaRPr lang="en-US" dirty="0">
              <a:latin typeface="+mn-lt"/>
            </a:endParaRPr>
          </a:p>
          <a:p>
            <a:endParaRPr lang="en-US" dirty="0"/>
          </a:p>
        </p:txBody>
      </p:sp>
      <p:sp>
        <p:nvSpPr>
          <p:cNvPr id="2" name="Title 1"/>
          <p:cNvSpPr>
            <a:spLocks noGrp="1"/>
          </p:cNvSpPr>
          <p:nvPr>
            <p:ph type="title"/>
          </p:nvPr>
        </p:nvSpPr>
        <p:spPr/>
        <p:txBody>
          <a:bodyPr/>
          <a:lstStyle/>
          <a:p>
            <a:r>
              <a:rPr lang="en-US" sz="3200" dirty="0" smtClean="0">
                <a:solidFill>
                  <a:schemeClr val="bg1"/>
                </a:solidFill>
              </a:rPr>
              <a:t>Project Highlight</a:t>
            </a:r>
            <a:endParaRPr lang="en-US" sz="3200" dirty="0">
              <a:solidFill>
                <a:schemeClr val="bg1"/>
              </a:solidFill>
            </a:endParaRPr>
          </a:p>
        </p:txBody>
      </p:sp>
      <p:pic>
        <p:nvPicPr>
          <p:cNvPr id="5" name="Content Placeholder 4" descr="Image: Slide-in bridge construction from the Elk Creek project located in the mountains of western Oregon"/>
          <p:cNvPicPr>
            <a:picLocks noGrp="1" noChangeAspect="1"/>
          </p:cNvPicPr>
          <p:nvPr>
            <p:ph sz="half" idx="13"/>
          </p:nvPr>
        </p:nvPicPr>
        <p:blipFill>
          <a:blip r:embed="rId3"/>
          <a:stretch>
            <a:fillRect/>
          </a:stretch>
        </p:blipFill>
        <p:spPr>
          <a:xfrm>
            <a:off x="4648200" y="1958568"/>
            <a:ext cx="4038600" cy="3032940"/>
          </a:xfrm>
          <a:prstGeom prst="rect">
            <a:avLst/>
          </a:prstGeom>
        </p:spPr>
      </p:pic>
    </p:spTree>
    <p:extLst>
      <p:ext uri="{BB962C8B-B14F-4D97-AF65-F5344CB8AC3E}">
        <p14:creationId xmlns:p14="http://schemas.microsoft.com/office/powerpoint/2010/main" val="156377094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27481" y="368177"/>
            <a:ext cx="7240072" cy="516094"/>
          </a:xfrm>
        </p:spPr>
        <p:txBody>
          <a:bodyPr/>
          <a:lstStyle/>
          <a:p>
            <a:r>
              <a:rPr lang="en-US" sz="3200" dirty="0" smtClean="0"/>
              <a:t>Introduction</a:t>
            </a:r>
            <a:endParaRPr lang="en-US" sz="3200" dirty="0"/>
          </a:p>
        </p:txBody>
      </p:sp>
      <p:sp>
        <p:nvSpPr>
          <p:cNvPr id="6" name="Pie 5" descr="Pie Chart: 1/4 of U.S. Bridges are in need of work"/>
          <p:cNvSpPr/>
          <p:nvPr/>
        </p:nvSpPr>
        <p:spPr>
          <a:xfrm>
            <a:off x="3258355" y="2562896"/>
            <a:ext cx="2743200" cy="2743200"/>
          </a:xfrm>
          <a:prstGeom prst="pie">
            <a:avLst/>
          </a:prstGeom>
          <a:solidFill>
            <a:schemeClr val="accent1">
              <a:tint val="100000"/>
              <a:shade val="100000"/>
              <a:satMod val="1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Pie 6" descr="Pie Chart: Nearly 25% of the Nation's bridges are in need of rehabilitation, repair, or total replacement. This need was one reason the Every Day Counts Initiative was launched.  "/>
          <p:cNvSpPr/>
          <p:nvPr/>
        </p:nvSpPr>
        <p:spPr>
          <a:xfrm rot="5400000">
            <a:off x="3258355" y="2562896"/>
            <a:ext cx="2743200" cy="2743200"/>
          </a:xfrm>
          <a:prstGeom prst="pie">
            <a:avLst>
              <a:gd name="adj1" fmla="val 10768890"/>
              <a:gd name="adj2" fmla="val 16200000"/>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6658377" y="4056845"/>
            <a:ext cx="2028423" cy="1323439"/>
          </a:xfrm>
          <a:prstGeom prst="rect">
            <a:avLst/>
          </a:prstGeom>
          <a:noFill/>
        </p:spPr>
        <p:txBody>
          <a:bodyPr wrap="square" rtlCol="0">
            <a:spAutoFit/>
          </a:bodyPr>
          <a:lstStyle/>
          <a:p>
            <a:r>
              <a:rPr lang="en-US" sz="2000" dirty="0" smtClean="0"/>
              <a:t>In need of rehabilitation, repair, or replacement</a:t>
            </a:r>
            <a:endParaRPr lang="en-US" sz="2000" dirty="0"/>
          </a:p>
        </p:txBody>
      </p:sp>
      <p:sp>
        <p:nvSpPr>
          <p:cNvPr id="9" name="TextBox 8"/>
          <p:cNvSpPr txBox="1"/>
          <p:nvPr/>
        </p:nvSpPr>
        <p:spPr>
          <a:xfrm>
            <a:off x="3915177" y="1636254"/>
            <a:ext cx="1429555" cy="400110"/>
          </a:xfrm>
          <a:prstGeom prst="rect">
            <a:avLst/>
          </a:prstGeom>
          <a:noFill/>
        </p:spPr>
        <p:txBody>
          <a:bodyPr wrap="square" rtlCol="0">
            <a:spAutoFit/>
          </a:bodyPr>
          <a:lstStyle/>
          <a:p>
            <a:r>
              <a:rPr lang="en-US" sz="2000" u="sng" dirty="0" smtClean="0"/>
              <a:t>U.S. bridges</a:t>
            </a:r>
            <a:endParaRPr lang="en-US" sz="2000" u="sng" dirty="0"/>
          </a:p>
        </p:txBody>
      </p:sp>
    </p:spTree>
    <p:extLst>
      <p:ext uri="{BB962C8B-B14F-4D97-AF65-F5344CB8AC3E}">
        <p14:creationId xmlns:p14="http://schemas.microsoft.com/office/powerpoint/2010/main" val="144728628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7"/>
                                        </p:tgtEl>
                                      </p:cBhvr>
                                      <p:by x="150000" y="150000"/>
                                    </p:animScale>
                                  </p:childTnLst>
                                </p:cTn>
                              </p:par>
                              <p:par>
                                <p:cTn id="7" presetID="6" presetClass="emph" presetSubtype="0" fill="hold" grpId="0" nodeType="withEffect">
                                  <p:stCondLst>
                                    <p:cond delay="0"/>
                                  </p:stCondLst>
                                  <p:childTnLst>
                                    <p:animScale>
                                      <p:cBhvr>
                                        <p:cTn id="8" dur="2000" fill="hold"/>
                                        <p:tgtEl>
                                          <p:spTgt spid="6"/>
                                        </p:tgtEl>
                                      </p:cBhvr>
                                      <p:by x="50000" y="50000"/>
                                    </p:animScale>
                                  </p:childTnLst>
                                </p:cTn>
                              </p:par>
                              <p:par>
                                <p:cTn id="9" presetID="42" presetClass="path" presetSubtype="0" accel="50000" decel="50000" fill="hold" grpId="1" nodeType="withEffect">
                                  <p:stCondLst>
                                    <p:cond delay="0"/>
                                  </p:stCondLst>
                                  <p:childTnLst>
                                    <p:animMotion origin="layout" path="M -3.61111E-6 -1.11111E-6 L -0.2 0.09306 " pathEditMode="relative" rAng="0" ptsTypes="AA">
                                      <p:cBhvr>
                                        <p:cTn id="10" dur="2000" fill="hold"/>
                                        <p:tgtEl>
                                          <p:spTgt spid="6"/>
                                        </p:tgtEl>
                                        <p:attrNameLst>
                                          <p:attrName>ppt_x</p:attrName>
                                          <p:attrName>ppt_y</p:attrName>
                                        </p:attrNameLst>
                                      </p:cBhvr>
                                      <p:rCtr x="-10000" y="4653"/>
                                    </p:animMotion>
                                  </p:childTnLst>
                                </p:cTn>
                              </p:par>
                              <p:par>
                                <p:cTn id="11" presetID="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500" fill="hold"/>
                                        <p:tgtEl>
                                          <p:spTgt spid="8"/>
                                        </p:tgtEl>
                                        <p:attrNameLst>
                                          <p:attrName>ppt_x</p:attrName>
                                        </p:attrNameLst>
                                      </p:cBhvr>
                                      <p:tavLst>
                                        <p:tav tm="0">
                                          <p:val>
                                            <p:strVal val="#ppt_x"/>
                                          </p:val>
                                        </p:tav>
                                        <p:tav tm="100000">
                                          <p:val>
                                            <p:strVal val="#ppt_x"/>
                                          </p:val>
                                        </p:tav>
                                      </p:tavLst>
                                    </p:anim>
                                    <p:anim calcmode="lin" valueType="num">
                                      <p:cBhvr additive="base">
                                        <p:cTn id="14" dur="1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21740"/>
            <a:ext cx="4038600" cy="4808722"/>
          </a:xfrm>
        </p:spPr>
        <p:txBody>
          <a:bodyPr>
            <a:normAutofit/>
          </a:bodyPr>
          <a:lstStyle/>
          <a:p>
            <a:pPr lvl="0" defTabSz="914400">
              <a:spcBef>
                <a:spcPts val="1200"/>
              </a:spcBef>
              <a:buFont typeface="Wingdings" panose="05000000000000000000" pitchFamily="2" charset="2"/>
              <a:buChar char="§"/>
            </a:pPr>
            <a:r>
              <a:rPr lang="en-US" dirty="0">
                <a:solidFill>
                  <a:prstClr val="black"/>
                </a:solidFill>
                <a:latin typeface="+mn-lt"/>
              </a:rPr>
              <a:t>ADT/ADTT</a:t>
            </a:r>
          </a:p>
          <a:p>
            <a:pPr lvl="0" defTabSz="914400">
              <a:spcBef>
                <a:spcPts val="1200"/>
              </a:spcBef>
              <a:buFont typeface="Wingdings" panose="05000000000000000000" pitchFamily="2" charset="2"/>
              <a:buChar char="§"/>
            </a:pPr>
            <a:r>
              <a:rPr lang="en-US" dirty="0">
                <a:solidFill>
                  <a:prstClr val="black"/>
                </a:solidFill>
                <a:latin typeface="+mn-lt"/>
              </a:rPr>
              <a:t>Facility crossed</a:t>
            </a:r>
          </a:p>
          <a:p>
            <a:pPr marL="548640" lvl="1" indent="-274320" defTabSz="914400">
              <a:spcBef>
                <a:spcPts val="0"/>
              </a:spcBef>
              <a:buFont typeface="Calibri" panose="020F0502020204030204" pitchFamily="34" charset="0"/>
              <a:buChar char="–"/>
            </a:pPr>
            <a:r>
              <a:rPr lang="en-US" dirty="0" smtClean="0">
                <a:solidFill>
                  <a:prstClr val="black"/>
                </a:solidFill>
                <a:latin typeface="+mn-lt"/>
              </a:rPr>
              <a:t>Railroad/roadway</a:t>
            </a:r>
            <a:endParaRPr lang="en-US" dirty="0">
              <a:solidFill>
                <a:prstClr val="black"/>
              </a:solidFill>
              <a:latin typeface="+mn-lt"/>
            </a:endParaRPr>
          </a:p>
          <a:p>
            <a:pPr marL="548640" lvl="1" indent="-274320" defTabSz="914400">
              <a:spcBef>
                <a:spcPts val="0"/>
              </a:spcBef>
              <a:buFont typeface="Calibri" panose="020F0502020204030204" pitchFamily="34" charset="0"/>
              <a:buChar char="–"/>
            </a:pPr>
            <a:r>
              <a:rPr lang="en-US" dirty="0">
                <a:solidFill>
                  <a:prstClr val="black"/>
                </a:solidFill>
                <a:latin typeface="+mn-lt"/>
              </a:rPr>
              <a:t>Navigable waterway</a:t>
            </a:r>
          </a:p>
          <a:p>
            <a:pPr marL="548640" lvl="1" indent="-274320" defTabSz="914400">
              <a:spcBef>
                <a:spcPts val="0"/>
              </a:spcBef>
              <a:buFont typeface="Calibri" panose="020F0502020204030204" pitchFamily="34" charset="0"/>
              <a:buChar char="–"/>
            </a:pPr>
            <a:r>
              <a:rPr lang="en-US" dirty="0">
                <a:solidFill>
                  <a:prstClr val="black"/>
                </a:solidFill>
                <a:latin typeface="+mn-lt"/>
              </a:rPr>
              <a:t>Evacuation route</a:t>
            </a:r>
          </a:p>
          <a:p>
            <a:pPr lvl="0" defTabSz="914400">
              <a:spcBef>
                <a:spcPts val="1200"/>
              </a:spcBef>
              <a:buFont typeface="Wingdings" panose="05000000000000000000" pitchFamily="2" charset="2"/>
              <a:buChar char="§"/>
            </a:pPr>
            <a:r>
              <a:rPr lang="en-US" dirty="0">
                <a:solidFill>
                  <a:prstClr val="black"/>
                </a:solidFill>
                <a:latin typeface="+mn-lt"/>
              </a:rPr>
              <a:t>Detour </a:t>
            </a:r>
            <a:r>
              <a:rPr lang="en-US" dirty="0" smtClean="0">
                <a:solidFill>
                  <a:prstClr val="black"/>
                </a:solidFill>
                <a:latin typeface="+mn-lt"/>
              </a:rPr>
              <a:t>length</a:t>
            </a:r>
          </a:p>
          <a:p>
            <a:pPr marL="548640" lvl="1" indent="-274320" defTabSz="914400">
              <a:spcBef>
                <a:spcPts val="0"/>
              </a:spcBef>
              <a:buFont typeface="Calibri" panose="020F0502020204030204" pitchFamily="34" charset="0"/>
              <a:buChar char="–"/>
            </a:pPr>
            <a:r>
              <a:rPr lang="en-US" dirty="0" smtClean="0">
                <a:solidFill>
                  <a:prstClr val="black"/>
                </a:solidFill>
                <a:latin typeface="+mn-lt"/>
              </a:rPr>
              <a:t>Duration and viability</a:t>
            </a:r>
            <a:endParaRPr lang="en-US" dirty="0">
              <a:solidFill>
                <a:prstClr val="black"/>
              </a:solidFill>
              <a:latin typeface="+mn-lt"/>
            </a:endParaRPr>
          </a:p>
          <a:p>
            <a:pPr lvl="0" defTabSz="914400">
              <a:spcBef>
                <a:spcPts val="1200"/>
              </a:spcBef>
              <a:buFont typeface="Wingdings" panose="05000000000000000000" pitchFamily="2" charset="2"/>
              <a:buChar char="§"/>
            </a:pPr>
            <a:r>
              <a:rPr lang="en-US" dirty="0">
                <a:solidFill>
                  <a:prstClr val="black"/>
                </a:solidFill>
                <a:latin typeface="+mn-lt"/>
              </a:rPr>
              <a:t>Environmental</a:t>
            </a:r>
          </a:p>
          <a:p>
            <a:pPr marL="548640" lvl="1" indent="-274320" defTabSz="914400">
              <a:spcBef>
                <a:spcPts val="0"/>
              </a:spcBef>
              <a:buFont typeface="Calibri" panose="020F0502020204030204" pitchFamily="34" charset="0"/>
              <a:buChar char="–"/>
            </a:pPr>
            <a:r>
              <a:rPr lang="en-US" dirty="0">
                <a:solidFill>
                  <a:prstClr val="black"/>
                </a:solidFill>
                <a:latin typeface="+mn-lt"/>
              </a:rPr>
              <a:t>Limits on when</a:t>
            </a:r>
          </a:p>
          <a:p>
            <a:pPr marL="548640" lvl="1" indent="-274320" defTabSz="914400">
              <a:spcBef>
                <a:spcPts val="0"/>
              </a:spcBef>
              <a:buFont typeface="Calibri" panose="020F0502020204030204" pitchFamily="34" charset="0"/>
              <a:buChar char="–"/>
            </a:pPr>
            <a:r>
              <a:rPr lang="en-US" dirty="0">
                <a:solidFill>
                  <a:prstClr val="black"/>
                </a:solidFill>
                <a:latin typeface="+mn-lt"/>
              </a:rPr>
              <a:t>Limits on </a:t>
            </a:r>
            <a:r>
              <a:rPr lang="en-US" dirty="0" smtClean="0">
                <a:solidFill>
                  <a:prstClr val="black"/>
                </a:solidFill>
                <a:latin typeface="+mn-lt"/>
              </a:rPr>
              <a:t>how</a:t>
            </a:r>
            <a:endParaRPr lang="en-US" dirty="0">
              <a:solidFill>
                <a:prstClr val="black"/>
              </a:solidFill>
              <a:latin typeface="+mn-lt"/>
            </a:endParaRPr>
          </a:p>
          <a:p>
            <a:pPr marL="269240" indent="-274320" defTabSz="914400">
              <a:spcBef>
                <a:spcPts val="0"/>
              </a:spcBef>
              <a:buFont typeface="Calibri" panose="020F0502020204030204" pitchFamily="34" charset="0"/>
              <a:buChar char="–"/>
            </a:pPr>
            <a:endParaRPr lang="en-US" sz="1600" dirty="0">
              <a:solidFill>
                <a:prstClr val="black"/>
              </a:solidFill>
              <a:latin typeface="+mn-lt"/>
            </a:endParaRPr>
          </a:p>
          <a:p>
            <a:endParaRPr lang="en-US" dirty="0" smtClean="0"/>
          </a:p>
        </p:txBody>
      </p:sp>
      <p:sp>
        <p:nvSpPr>
          <p:cNvPr id="2" name="Title 1"/>
          <p:cNvSpPr>
            <a:spLocks noGrp="1"/>
          </p:cNvSpPr>
          <p:nvPr>
            <p:ph type="title"/>
          </p:nvPr>
        </p:nvSpPr>
        <p:spPr/>
        <p:txBody>
          <a:bodyPr/>
          <a:lstStyle/>
          <a:p>
            <a:r>
              <a:rPr lang="en-US" sz="3200" dirty="0" smtClean="0"/>
              <a:t>Factors of Interest</a:t>
            </a:r>
            <a:endParaRPr lang="en-US" sz="3200" dirty="0"/>
          </a:p>
        </p:txBody>
      </p:sp>
      <p:pic>
        <p:nvPicPr>
          <p:cNvPr id="5" name="Content Placeholder 4" descr="Image: Slide-in bridge construction in progress"/>
          <p:cNvPicPr>
            <a:picLocks noGrp="1" noChangeAspect="1"/>
          </p:cNvPicPr>
          <p:nvPr>
            <p:ph sz="half" idx="13"/>
          </p:nvPr>
        </p:nvPicPr>
        <p:blipFill>
          <a:blip r:embed="rId3">
            <a:extLst>
              <a:ext uri="{28A0092B-C50C-407E-A947-70E740481C1C}">
                <a14:useLocalDpi xmlns:a14="http://schemas.microsoft.com/office/drawing/2010/main" val="0"/>
              </a:ext>
            </a:extLst>
          </a:blip>
          <a:stretch>
            <a:fillRect/>
          </a:stretch>
        </p:blipFill>
        <p:spPr>
          <a:xfrm>
            <a:off x="4648200" y="1960563"/>
            <a:ext cx="4038600" cy="30289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049612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21740"/>
            <a:ext cx="4038600" cy="4808722"/>
          </a:xfrm>
        </p:spPr>
        <p:txBody>
          <a:bodyPr>
            <a:normAutofit/>
          </a:bodyPr>
          <a:lstStyle/>
          <a:p>
            <a:pPr marL="228600" lvl="0" indent="-228600" defTabSz="914400">
              <a:spcBef>
                <a:spcPts val="1200"/>
              </a:spcBef>
              <a:buFont typeface="Wingdings" panose="05000000000000000000" pitchFamily="2" charset="2"/>
              <a:buChar char="§"/>
            </a:pPr>
            <a:r>
              <a:rPr lang="en-US" dirty="0" smtClean="0">
                <a:solidFill>
                  <a:prstClr val="black"/>
                </a:solidFill>
                <a:latin typeface="+mn-lt"/>
              </a:rPr>
              <a:t>On </a:t>
            </a:r>
            <a:r>
              <a:rPr lang="en-US" dirty="0">
                <a:solidFill>
                  <a:prstClr val="black"/>
                </a:solidFill>
                <a:latin typeface="+mn-lt"/>
              </a:rPr>
              <a:t>critical path of entire project</a:t>
            </a:r>
          </a:p>
          <a:p>
            <a:pPr marL="228600" indent="-228600" defTabSz="914400">
              <a:spcBef>
                <a:spcPts val="1200"/>
              </a:spcBef>
              <a:buFont typeface="Wingdings" panose="05000000000000000000" pitchFamily="2" charset="2"/>
              <a:buChar char="§"/>
            </a:pPr>
            <a:r>
              <a:rPr lang="en-US" dirty="0">
                <a:solidFill>
                  <a:prstClr val="black"/>
                </a:solidFill>
                <a:latin typeface="+mn-lt"/>
              </a:rPr>
              <a:t>Available </a:t>
            </a:r>
            <a:r>
              <a:rPr lang="en-US" dirty="0" smtClean="0">
                <a:solidFill>
                  <a:prstClr val="black"/>
                </a:solidFill>
                <a:latin typeface="+mn-lt"/>
              </a:rPr>
              <a:t>right </a:t>
            </a:r>
            <a:r>
              <a:rPr lang="en-US" dirty="0">
                <a:solidFill>
                  <a:prstClr val="black"/>
                </a:solidFill>
                <a:latin typeface="+mn-lt"/>
              </a:rPr>
              <a:t>of </a:t>
            </a:r>
            <a:r>
              <a:rPr lang="en-US" dirty="0" smtClean="0">
                <a:solidFill>
                  <a:prstClr val="black"/>
                </a:solidFill>
                <a:latin typeface="+mn-lt"/>
              </a:rPr>
              <a:t>way </a:t>
            </a:r>
            <a:r>
              <a:rPr lang="en-US" dirty="0">
                <a:solidFill>
                  <a:prstClr val="black"/>
                </a:solidFill>
                <a:latin typeface="+mn-lt"/>
              </a:rPr>
              <a:t>for bridge </a:t>
            </a:r>
            <a:r>
              <a:rPr lang="en-US" dirty="0" smtClean="0">
                <a:solidFill>
                  <a:prstClr val="black"/>
                </a:solidFill>
                <a:latin typeface="+mn-lt"/>
              </a:rPr>
              <a:t>construction</a:t>
            </a:r>
          </a:p>
          <a:p>
            <a:pPr marL="228600" indent="-228600" defTabSz="914400">
              <a:spcBef>
                <a:spcPts val="1200"/>
              </a:spcBef>
              <a:buFont typeface="Wingdings" panose="05000000000000000000" pitchFamily="2" charset="2"/>
              <a:buChar char="§"/>
            </a:pPr>
            <a:r>
              <a:rPr lang="en-US" dirty="0" smtClean="0">
                <a:solidFill>
                  <a:prstClr val="black"/>
                </a:solidFill>
                <a:latin typeface="+mn-lt"/>
              </a:rPr>
              <a:t>Traffic analysis</a:t>
            </a:r>
          </a:p>
          <a:p>
            <a:pPr marL="228600" indent="-228600" defTabSz="914400">
              <a:spcBef>
                <a:spcPts val="1200"/>
              </a:spcBef>
              <a:buFont typeface="Wingdings" panose="05000000000000000000" pitchFamily="2" charset="2"/>
              <a:buChar char="§"/>
            </a:pPr>
            <a:r>
              <a:rPr lang="en-US" dirty="0" smtClean="0">
                <a:solidFill>
                  <a:prstClr val="black"/>
                </a:solidFill>
                <a:latin typeface="+mn-lt"/>
              </a:rPr>
              <a:t>Contractor’s work area and ingress/egress ability</a:t>
            </a:r>
            <a:endParaRPr lang="en-US" dirty="0">
              <a:solidFill>
                <a:prstClr val="black"/>
              </a:solidFill>
              <a:latin typeface="+mn-lt"/>
            </a:endParaRPr>
          </a:p>
          <a:p>
            <a:pPr marL="228600" lvl="0" indent="-228600" defTabSz="914400">
              <a:spcBef>
                <a:spcPts val="1200"/>
              </a:spcBef>
              <a:buFont typeface="Wingdings" panose="05000000000000000000" pitchFamily="2" charset="2"/>
              <a:buChar char="§"/>
            </a:pPr>
            <a:endParaRPr lang="en-US" sz="1700" dirty="0">
              <a:solidFill>
                <a:prstClr val="black"/>
              </a:solidFill>
              <a:latin typeface="+mn-lt"/>
            </a:endParaRPr>
          </a:p>
          <a:p>
            <a:pPr marL="269240" indent="-274320" defTabSz="914400">
              <a:spcBef>
                <a:spcPts val="0"/>
              </a:spcBef>
              <a:buFont typeface="Calibri" panose="020F0502020204030204" pitchFamily="34" charset="0"/>
              <a:buChar char="–"/>
            </a:pPr>
            <a:endParaRPr lang="en-US" sz="1600" dirty="0">
              <a:solidFill>
                <a:prstClr val="black"/>
              </a:solidFill>
              <a:latin typeface="+mn-lt"/>
            </a:endParaRPr>
          </a:p>
          <a:p>
            <a:endParaRPr lang="en-US" dirty="0" smtClean="0"/>
          </a:p>
        </p:txBody>
      </p:sp>
      <p:sp>
        <p:nvSpPr>
          <p:cNvPr id="2" name="Title 1"/>
          <p:cNvSpPr>
            <a:spLocks noGrp="1"/>
          </p:cNvSpPr>
          <p:nvPr>
            <p:ph type="title"/>
          </p:nvPr>
        </p:nvSpPr>
        <p:spPr/>
        <p:txBody>
          <a:bodyPr/>
          <a:lstStyle/>
          <a:p>
            <a:r>
              <a:rPr lang="en-US" sz="3200" dirty="0" smtClean="0"/>
              <a:t>Factors of Interest</a:t>
            </a:r>
            <a:endParaRPr lang="en-US" sz="3200" dirty="0"/>
          </a:p>
        </p:txBody>
      </p:sp>
      <p:pic>
        <p:nvPicPr>
          <p:cNvPr id="5" name="Picture 4" descr="Image: Workers on site during bridge construc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4372" y="1521740"/>
            <a:ext cx="3657600" cy="2743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342178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age: A dollar bill and stacks of pennies"/>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92625" y="2255520"/>
            <a:ext cx="2850503" cy="1894745"/>
          </a:xfrm>
        </p:spPr>
      </p:pic>
      <p:sp>
        <p:nvSpPr>
          <p:cNvPr id="4" name="Content Placeholder 3"/>
          <p:cNvSpPr>
            <a:spLocks noGrp="1"/>
          </p:cNvSpPr>
          <p:nvPr>
            <p:ph sz="half" idx="13"/>
          </p:nvPr>
        </p:nvSpPr>
        <p:spPr/>
        <p:txBody>
          <a:bodyPr/>
          <a:lstStyle/>
          <a:p>
            <a:pPr marL="228600" lvl="0" indent="-228600" defTabSz="914400">
              <a:spcBef>
                <a:spcPts val="1200"/>
              </a:spcBef>
              <a:buFont typeface="Wingdings" panose="05000000000000000000" pitchFamily="2" charset="2"/>
              <a:buChar char="§"/>
            </a:pPr>
            <a:r>
              <a:rPr lang="en-US" dirty="0">
                <a:solidFill>
                  <a:prstClr val="black"/>
                </a:solidFill>
                <a:latin typeface="+mn-lt"/>
              </a:rPr>
              <a:t>Direct vs. </a:t>
            </a:r>
            <a:r>
              <a:rPr lang="en-US" dirty="0" smtClean="0">
                <a:solidFill>
                  <a:prstClr val="black"/>
                </a:solidFill>
                <a:latin typeface="+mn-lt"/>
              </a:rPr>
              <a:t>indirect</a:t>
            </a:r>
            <a:endParaRPr lang="en-US" dirty="0">
              <a:solidFill>
                <a:prstClr val="black"/>
              </a:solidFill>
              <a:latin typeface="+mn-lt"/>
            </a:endParaRPr>
          </a:p>
          <a:p>
            <a:pPr marL="548640" lvl="1" indent="-274320" defTabSz="914400">
              <a:buFont typeface="Calibri" panose="020F0502020204030204" pitchFamily="34" charset="0"/>
              <a:buChar char="–"/>
            </a:pPr>
            <a:r>
              <a:rPr lang="en-US" dirty="0">
                <a:solidFill>
                  <a:prstClr val="black"/>
                </a:solidFill>
                <a:latin typeface="+mn-lt"/>
              </a:rPr>
              <a:t>Account for agency and other indirect cost savings during decision making (CEI labor, </a:t>
            </a:r>
            <a:r>
              <a:rPr lang="en-US" dirty="0" smtClean="0">
                <a:solidFill>
                  <a:prstClr val="black"/>
                </a:solidFill>
                <a:latin typeface="+mn-lt"/>
              </a:rPr>
              <a:t>flagging</a:t>
            </a:r>
            <a:r>
              <a:rPr lang="en-US" dirty="0">
                <a:solidFill>
                  <a:prstClr val="black"/>
                </a:solidFill>
                <a:latin typeface="+mn-lt"/>
              </a:rPr>
              <a:t>, </a:t>
            </a:r>
            <a:r>
              <a:rPr lang="en-US" dirty="0" smtClean="0">
                <a:solidFill>
                  <a:prstClr val="black"/>
                </a:solidFill>
                <a:latin typeface="+mn-lt"/>
              </a:rPr>
              <a:t>field </a:t>
            </a:r>
            <a:r>
              <a:rPr lang="en-US" dirty="0">
                <a:solidFill>
                  <a:prstClr val="black"/>
                </a:solidFill>
                <a:latin typeface="+mn-lt"/>
              </a:rPr>
              <a:t>o</a:t>
            </a:r>
            <a:r>
              <a:rPr lang="en-US" dirty="0" smtClean="0">
                <a:solidFill>
                  <a:prstClr val="black"/>
                </a:solidFill>
                <a:latin typeface="+mn-lt"/>
              </a:rPr>
              <a:t>ffice</a:t>
            </a:r>
            <a:r>
              <a:rPr lang="en-US" dirty="0">
                <a:solidFill>
                  <a:prstClr val="black"/>
                </a:solidFill>
                <a:latin typeface="+mn-lt"/>
              </a:rPr>
              <a:t>, etc.)</a:t>
            </a:r>
          </a:p>
          <a:p>
            <a:pPr marL="228600" indent="-228600" defTabSz="914400">
              <a:spcBef>
                <a:spcPts val="1200"/>
              </a:spcBef>
              <a:buFont typeface="Wingdings" panose="05000000000000000000" pitchFamily="2" charset="2"/>
              <a:buChar char="§"/>
            </a:pPr>
            <a:r>
              <a:rPr lang="en-US" dirty="0">
                <a:solidFill>
                  <a:prstClr val="black"/>
                </a:solidFill>
                <a:latin typeface="+mn-lt"/>
              </a:rPr>
              <a:t>Avoided costs (detours)</a:t>
            </a:r>
          </a:p>
          <a:p>
            <a:pPr marL="228600" lvl="0" indent="-228600" defTabSz="914400">
              <a:spcBef>
                <a:spcPts val="1200"/>
              </a:spcBef>
              <a:buFont typeface="Wingdings" panose="05000000000000000000" pitchFamily="2" charset="2"/>
              <a:buChar char="§"/>
            </a:pPr>
            <a:r>
              <a:rPr lang="en-US" dirty="0" smtClean="0">
                <a:solidFill>
                  <a:prstClr val="black"/>
                </a:solidFill>
                <a:latin typeface="+mn-lt"/>
              </a:rPr>
              <a:t>Reduced </a:t>
            </a:r>
            <a:r>
              <a:rPr lang="en-US" dirty="0">
                <a:solidFill>
                  <a:prstClr val="black"/>
                </a:solidFill>
                <a:latin typeface="+mn-lt"/>
              </a:rPr>
              <a:t>inflation costs </a:t>
            </a:r>
            <a:r>
              <a:rPr lang="en-US" dirty="0" smtClean="0">
                <a:solidFill>
                  <a:prstClr val="black"/>
                </a:solidFill>
                <a:latin typeface="+mn-lt"/>
              </a:rPr>
              <a:t>                         (</a:t>
            </a:r>
            <a:r>
              <a:rPr lang="en-US" dirty="0">
                <a:solidFill>
                  <a:prstClr val="black"/>
                </a:solidFill>
                <a:latin typeface="+mn-lt"/>
              </a:rPr>
              <a:t>i.e., decreased construction time)</a:t>
            </a:r>
          </a:p>
          <a:p>
            <a:endParaRPr lang="en-US" dirty="0"/>
          </a:p>
        </p:txBody>
      </p:sp>
      <p:sp>
        <p:nvSpPr>
          <p:cNvPr id="2" name="Title 1"/>
          <p:cNvSpPr>
            <a:spLocks noGrp="1"/>
          </p:cNvSpPr>
          <p:nvPr>
            <p:ph type="title"/>
          </p:nvPr>
        </p:nvSpPr>
        <p:spPr/>
        <p:txBody>
          <a:bodyPr/>
          <a:lstStyle/>
          <a:p>
            <a:r>
              <a:rPr lang="en-US" sz="3200" dirty="0" smtClean="0"/>
              <a:t>Costs</a:t>
            </a:r>
            <a:endParaRPr lang="en-US" sz="3200" dirty="0"/>
          </a:p>
        </p:txBody>
      </p:sp>
    </p:spTree>
    <p:extLst>
      <p:ext uri="{BB962C8B-B14F-4D97-AF65-F5344CB8AC3E}">
        <p14:creationId xmlns:p14="http://schemas.microsoft.com/office/powerpoint/2010/main" val="954603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7200" y="1521740"/>
            <a:ext cx="4191000" cy="3937673"/>
          </a:xfrm>
        </p:spPr>
        <p:txBody>
          <a:bodyPr/>
          <a:lstStyle/>
          <a:p>
            <a:pPr marL="0" indent="0">
              <a:spcBef>
                <a:spcPts val="1200"/>
              </a:spcBef>
              <a:buNone/>
            </a:pPr>
            <a:r>
              <a:rPr lang="en-US" b="1" u="sng" dirty="0" smtClean="0">
                <a:latin typeface="+mn-lt"/>
              </a:rPr>
              <a:t>Mesquite Interchange - Nevada</a:t>
            </a:r>
          </a:p>
          <a:p>
            <a:pPr>
              <a:buFont typeface="Wingdings" panose="05000000000000000000" pitchFamily="2" charset="2"/>
              <a:buChar char="§"/>
            </a:pPr>
            <a:r>
              <a:rPr lang="en-US" dirty="0" smtClean="0">
                <a:latin typeface="+mn-lt"/>
              </a:rPr>
              <a:t>Project costs</a:t>
            </a:r>
          </a:p>
          <a:p>
            <a:pPr lvl="1">
              <a:spcBef>
                <a:spcPts val="1200"/>
              </a:spcBef>
              <a:buFont typeface="Calibri" panose="020F0502020204030204" pitchFamily="34" charset="0"/>
              <a:buChar char="–"/>
            </a:pPr>
            <a:r>
              <a:rPr lang="en-US" dirty="0" smtClean="0">
                <a:latin typeface="+mn-lt"/>
              </a:rPr>
              <a:t>Total </a:t>
            </a:r>
            <a:r>
              <a:rPr lang="en-US" dirty="0">
                <a:latin typeface="+mn-lt"/>
              </a:rPr>
              <a:t>interchange reconstruction =  $15 </a:t>
            </a:r>
            <a:r>
              <a:rPr lang="en-US" dirty="0" smtClean="0">
                <a:latin typeface="+mn-lt"/>
              </a:rPr>
              <a:t>million</a:t>
            </a:r>
          </a:p>
          <a:p>
            <a:pPr lvl="1">
              <a:spcBef>
                <a:spcPts val="1200"/>
              </a:spcBef>
              <a:buFont typeface="Calibri" panose="020F0502020204030204" pitchFamily="34" charset="0"/>
              <a:buChar char="–"/>
            </a:pPr>
            <a:r>
              <a:rPr lang="en-US" dirty="0" smtClean="0">
                <a:latin typeface="+mn-lt"/>
              </a:rPr>
              <a:t>Original estimate without ABC =    $25 million</a:t>
            </a:r>
            <a:endParaRPr lang="en-US" dirty="0">
              <a:latin typeface="+mn-lt"/>
            </a:endParaRPr>
          </a:p>
        </p:txBody>
      </p:sp>
      <p:sp>
        <p:nvSpPr>
          <p:cNvPr id="2" name="Title 1"/>
          <p:cNvSpPr>
            <a:spLocks noGrp="1"/>
          </p:cNvSpPr>
          <p:nvPr>
            <p:ph type="title"/>
          </p:nvPr>
        </p:nvSpPr>
        <p:spPr/>
        <p:txBody>
          <a:bodyPr/>
          <a:lstStyle/>
          <a:p>
            <a:r>
              <a:rPr lang="en-US" sz="3200" dirty="0" smtClean="0">
                <a:solidFill>
                  <a:schemeClr val="bg1"/>
                </a:solidFill>
              </a:rPr>
              <a:t>Project Highlight</a:t>
            </a:r>
            <a:endParaRPr lang="en-US" sz="3200" dirty="0">
              <a:solidFill>
                <a:schemeClr val="bg1"/>
              </a:solidFill>
            </a:endParaRPr>
          </a:p>
        </p:txBody>
      </p:sp>
      <p:pic>
        <p:nvPicPr>
          <p:cNvPr id="6" name="Content Placeholder 1" descr="Image: Bridges being constructed adjunct to the existing bridge on the Mesquite Interchange in Nevada. "/>
          <p:cNvPicPr>
            <a:picLocks noGrp="1" noChangeAspect="1"/>
          </p:cNvPicPr>
          <p:nvPr>
            <p:ph sz="half" idx="13"/>
          </p:nvPr>
        </p:nvPicPr>
        <p:blipFill>
          <a:blip r:embed="rId3">
            <a:extLst>
              <a:ext uri="{28A0092B-C50C-407E-A947-70E740481C1C}">
                <a14:useLocalDpi xmlns:a14="http://schemas.microsoft.com/office/drawing/2010/main" val="0"/>
              </a:ext>
            </a:extLst>
          </a:blip>
          <a:stretch>
            <a:fillRect/>
          </a:stretch>
        </p:blipFill>
        <p:spPr>
          <a:xfrm>
            <a:off x="4648200" y="1886046"/>
            <a:ext cx="4038600" cy="26932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638987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457200" y="1463040"/>
            <a:ext cx="8229600" cy="1082004"/>
          </a:xfrm>
          <a:prstGeom prst="rect">
            <a:avLst/>
          </a:prstGeom>
        </p:spPr>
        <p:txBody>
          <a:bodyPr vert="horz" lIns="91440" tIns="45720" rIns="91440" bIns="45720" rtlCol="0">
            <a:normAutofit/>
          </a:bodyPr>
          <a:lstStyle>
            <a:lvl1pPr marL="231775" indent="-231775" algn="l" defTabSz="457200" rtl="0" eaLnBrk="1" latinLnBrk="0" hangingPunct="1">
              <a:spcBef>
                <a:spcPct val="20000"/>
              </a:spcBef>
              <a:buFont typeface="Arial"/>
              <a:buChar char="•"/>
              <a:defRPr sz="2000" kern="1200">
                <a:solidFill>
                  <a:schemeClr val="tx1">
                    <a:lumMod val="85000"/>
                    <a:lumOff val="15000"/>
                  </a:schemeClr>
                </a:solidFill>
                <a:latin typeface="Arial"/>
                <a:ea typeface="+mn-ea"/>
                <a:cs typeface="Arial"/>
              </a:defRPr>
            </a:lvl1pPr>
            <a:lvl2pPr marL="511175" indent="-279400" algn="l" defTabSz="457200" rtl="0" eaLnBrk="1" latinLnBrk="0" hangingPunct="1">
              <a:spcBef>
                <a:spcPct val="20000"/>
              </a:spcBef>
              <a:buFont typeface="Arial"/>
              <a:buChar char="–"/>
              <a:defRPr sz="1800" kern="1200">
                <a:solidFill>
                  <a:schemeClr val="tx1">
                    <a:lumMod val="85000"/>
                    <a:lumOff val="15000"/>
                  </a:schemeClr>
                </a:solidFill>
                <a:latin typeface="Arial"/>
                <a:ea typeface="+mn-ea"/>
                <a:cs typeface="Arial"/>
              </a:defRPr>
            </a:lvl2pPr>
            <a:lvl3pPr marL="687388" indent="-176213" algn="l" defTabSz="457200" rtl="0" eaLnBrk="1" latinLnBrk="0" hangingPunct="1">
              <a:spcBef>
                <a:spcPct val="20000"/>
              </a:spcBef>
              <a:buFont typeface="Arial"/>
              <a:buChar char="•"/>
              <a:defRPr sz="1600" kern="1200">
                <a:solidFill>
                  <a:schemeClr val="tx1">
                    <a:lumMod val="85000"/>
                    <a:lumOff val="15000"/>
                  </a:schemeClr>
                </a:solidFill>
                <a:latin typeface="Arial"/>
                <a:ea typeface="+mn-ea"/>
                <a:cs typeface="Arial"/>
              </a:defRPr>
            </a:lvl3pPr>
            <a:lvl4pPr marL="911225" indent="-223838" algn="l" defTabSz="457200" rtl="0" eaLnBrk="1" latinLnBrk="0" hangingPunct="1">
              <a:spcBef>
                <a:spcPct val="20000"/>
              </a:spcBef>
              <a:buFont typeface="Arial"/>
              <a:buChar char="–"/>
              <a:defRPr sz="1400" kern="1200">
                <a:solidFill>
                  <a:schemeClr val="tx1">
                    <a:lumMod val="85000"/>
                    <a:lumOff val="15000"/>
                  </a:schemeClr>
                </a:solidFill>
                <a:latin typeface="Arial"/>
                <a:ea typeface="+mn-ea"/>
                <a:cs typeface="Arial"/>
              </a:defRPr>
            </a:lvl4pPr>
            <a:lvl5pPr marL="1085850" indent="-174625" algn="l" defTabSz="457200" rtl="0" eaLnBrk="1" latinLnBrk="0" hangingPunct="1">
              <a:spcBef>
                <a:spcPct val="20000"/>
              </a:spcBef>
              <a:buFont typeface="Arial"/>
              <a:buChar char="»"/>
              <a:defRPr sz="1200" kern="1200">
                <a:solidFill>
                  <a:schemeClr val="tx1">
                    <a:lumMod val="85000"/>
                    <a:lumOff val="1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Font typeface="Arial"/>
              <a:buNone/>
            </a:pPr>
            <a:r>
              <a:rPr lang="en-US" sz="2400" dirty="0" smtClean="0">
                <a:latin typeface="+mn-lt"/>
              </a:rPr>
              <a:t>In SIBC, the new bridge is constructed </a:t>
            </a:r>
            <a:r>
              <a:rPr lang="en-US" sz="2400" u="sng" dirty="0" smtClean="0">
                <a:latin typeface="+mn-lt"/>
              </a:rPr>
              <a:t>parallel</a:t>
            </a:r>
            <a:r>
              <a:rPr lang="en-US" sz="2400" dirty="0" smtClean="0">
                <a:latin typeface="+mn-lt"/>
              </a:rPr>
              <a:t> to the existing bridge on </a:t>
            </a:r>
            <a:r>
              <a:rPr lang="en-US" sz="2400" u="sng" dirty="0" smtClean="0">
                <a:latin typeface="+mn-lt"/>
              </a:rPr>
              <a:t>temporary</a:t>
            </a:r>
            <a:r>
              <a:rPr lang="en-US" sz="2400" dirty="0" smtClean="0">
                <a:latin typeface="+mn-lt"/>
              </a:rPr>
              <a:t> supports.</a:t>
            </a:r>
            <a:endParaRPr lang="en-US" sz="2400" dirty="0">
              <a:latin typeface="+mn-lt"/>
            </a:endParaRPr>
          </a:p>
        </p:txBody>
      </p:sp>
      <p:sp>
        <p:nvSpPr>
          <p:cNvPr id="2" name="Content Placeholder 1"/>
          <p:cNvSpPr>
            <a:spLocks noGrp="1"/>
          </p:cNvSpPr>
          <p:nvPr>
            <p:ph idx="1"/>
          </p:nvPr>
        </p:nvSpPr>
        <p:spPr>
          <a:xfrm>
            <a:off x="457200" y="1463788"/>
            <a:ext cx="8229600" cy="1372402"/>
          </a:xfrm>
        </p:spPr>
        <p:txBody>
          <a:bodyPr>
            <a:normAutofit/>
          </a:bodyPr>
          <a:lstStyle/>
          <a:p>
            <a:pPr marL="0" indent="0">
              <a:spcBef>
                <a:spcPts val="1200"/>
              </a:spcBef>
              <a:buNone/>
            </a:pPr>
            <a:r>
              <a:rPr lang="en-US" sz="2400" dirty="0" smtClean="0">
                <a:latin typeface="+mn-lt"/>
              </a:rPr>
              <a:t>In SIBC, the new </a:t>
            </a:r>
            <a:r>
              <a:rPr lang="en-US" sz="2400" dirty="0">
                <a:latin typeface="+mn-lt"/>
              </a:rPr>
              <a:t>bridge </a:t>
            </a:r>
            <a:r>
              <a:rPr lang="en-US" sz="2400" dirty="0" smtClean="0">
                <a:latin typeface="+mn-lt"/>
              </a:rPr>
              <a:t>is constructed ______ to the existing </a:t>
            </a:r>
            <a:r>
              <a:rPr lang="en-US" sz="2400" dirty="0">
                <a:latin typeface="+mn-lt"/>
              </a:rPr>
              <a:t>bridge on </a:t>
            </a:r>
            <a:r>
              <a:rPr lang="en-US" sz="2400" dirty="0" smtClean="0">
                <a:latin typeface="+mn-lt"/>
              </a:rPr>
              <a:t>________  supports</a:t>
            </a:r>
            <a:endParaRPr lang="en-US" sz="2400" dirty="0">
              <a:latin typeface="+mn-lt"/>
            </a:endParaRPr>
          </a:p>
        </p:txBody>
      </p:sp>
      <p:sp>
        <p:nvSpPr>
          <p:cNvPr id="4" name="Title 3"/>
          <p:cNvSpPr>
            <a:spLocks noGrp="1"/>
          </p:cNvSpPr>
          <p:nvPr>
            <p:ph type="title"/>
          </p:nvPr>
        </p:nvSpPr>
        <p:spPr/>
        <p:txBody>
          <a:bodyPr/>
          <a:lstStyle/>
          <a:p>
            <a:r>
              <a:rPr lang="en-US" dirty="0" smtClean="0"/>
              <a:t>Knowledge Check</a:t>
            </a:r>
            <a:endParaRPr lang="en-US" dirty="0"/>
          </a:p>
        </p:txBody>
      </p:sp>
      <p:pic>
        <p:nvPicPr>
          <p:cNvPr id="7" name="Picture 6" descr="Image: Slide-in bridge construction in progress"/>
          <p:cNvPicPr>
            <a:picLocks noChangeAspect="1"/>
          </p:cNvPicPr>
          <p:nvPr/>
        </p:nvPicPr>
        <p:blipFill>
          <a:blip r:embed="rId3"/>
          <a:stretch>
            <a:fillRect/>
          </a:stretch>
        </p:blipFill>
        <p:spPr>
          <a:xfrm>
            <a:off x="2258367" y="2545044"/>
            <a:ext cx="4627265" cy="3279932"/>
          </a:xfrm>
          <a:prstGeom prst="rect">
            <a:avLst/>
          </a:prstGeom>
        </p:spPr>
      </p:pic>
    </p:spTree>
    <p:extLst>
      <p:ext uri="{BB962C8B-B14F-4D97-AF65-F5344CB8AC3E}">
        <p14:creationId xmlns:p14="http://schemas.microsoft.com/office/powerpoint/2010/main" val="276680127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6"/>
          <p:cNvSpPr txBox="1">
            <a:spLocks/>
          </p:cNvSpPr>
          <p:nvPr/>
        </p:nvSpPr>
        <p:spPr>
          <a:xfrm>
            <a:off x="4648200" y="1506408"/>
            <a:ext cx="4038600" cy="3937673"/>
          </a:xfrm>
          <a:prstGeom prst="rect">
            <a:avLst/>
          </a:prstGeom>
        </p:spPr>
        <p:txBody>
          <a:bodyPr vert="horz" lIns="91440" tIns="45720" rIns="91440" bIns="45720" rtlCol="0">
            <a:normAutofit/>
          </a:bodyPr>
          <a:lstStyle>
            <a:lvl1pPr marL="231775" indent="-231775" algn="l" defTabSz="457200" rtl="0" eaLnBrk="1" latinLnBrk="0" hangingPunct="1">
              <a:spcBef>
                <a:spcPct val="20000"/>
              </a:spcBef>
              <a:buFont typeface="Arial"/>
              <a:buChar char="•"/>
              <a:defRPr sz="2000" kern="1200">
                <a:solidFill>
                  <a:schemeClr val="tx1">
                    <a:lumMod val="85000"/>
                    <a:lumOff val="15000"/>
                  </a:schemeClr>
                </a:solidFill>
                <a:latin typeface="Arial"/>
                <a:ea typeface="+mn-ea"/>
                <a:cs typeface="Arial"/>
              </a:defRPr>
            </a:lvl1pPr>
            <a:lvl2pPr marL="511175" indent="-279400" algn="l" defTabSz="457200" rtl="0" eaLnBrk="1" latinLnBrk="0" hangingPunct="1">
              <a:spcBef>
                <a:spcPct val="20000"/>
              </a:spcBef>
              <a:buFont typeface="Arial"/>
              <a:buChar char="–"/>
              <a:defRPr sz="1800" kern="1200">
                <a:solidFill>
                  <a:schemeClr val="tx1">
                    <a:lumMod val="85000"/>
                    <a:lumOff val="15000"/>
                  </a:schemeClr>
                </a:solidFill>
                <a:latin typeface="Arial"/>
                <a:ea typeface="+mn-ea"/>
                <a:cs typeface="Arial"/>
              </a:defRPr>
            </a:lvl2pPr>
            <a:lvl3pPr marL="687388" indent="-176213" algn="l" defTabSz="457200" rtl="0" eaLnBrk="1" latinLnBrk="0" hangingPunct="1">
              <a:spcBef>
                <a:spcPct val="20000"/>
              </a:spcBef>
              <a:buFont typeface="Arial"/>
              <a:buChar char="•"/>
              <a:defRPr sz="1600" kern="1200">
                <a:solidFill>
                  <a:schemeClr val="tx1">
                    <a:lumMod val="85000"/>
                    <a:lumOff val="15000"/>
                  </a:schemeClr>
                </a:solidFill>
                <a:latin typeface="Arial"/>
                <a:ea typeface="+mn-ea"/>
                <a:cs typeface="Arial"/>
              </a:defRPr>
            </a:lvl3pPr>
            <a:lvl4pPr marL="911225" indent="-223838" algn="l" defTabSz="457200" rtl="0" eaLnBrk="1" latinLnBrk="0" hangingPunct="1">
              <a:spcBef>
                <a:spcPct val="20000"/>
              </a:spcBef>
              <a:buFont typeface="Arial"/>
              <a:buChar char="–"/>
              <a:defRPr sz="1400" kern="1200">
                <a:solidFill>
                  <a:schemeClr val="tx1">
                    <a:lumMod val="85000"/>
                    <a:lumOff val="15000"/>
                  </a:schemeClr>
                </a:solidFill>
                <a:latin typeface="Arial"/>
                <a:ea typeface="+mn-ea"/>
                <a:cs typeface="Arial"/>
              </a:defRPr>
            </a:lvl4pPr>
            <a:lvl5pPr marL="1085850" indent="-174625" algn="l" defTabSz="457200" rtl="0" eaLnBrk="1" latinLnBrk="0" hangingPunct="1">
              <a:spcBef>
                <a:spcPct val="20000"/>
              </a:spcBef>
              <a:buFont typeface="Arial"/>
              <a:buChar char="»"/>
              <a:defRPr sz="1200" kern="1200">
                <a:solidFill>
                  <a:schemeClr val="tx1">
                    <a:lumMod val="85000"/>
                    <a:lumOff val="15000"/>
                  </a:schemeClr>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565150" lvl="1" indent="-285750">
              <a:spcBef>
                <a:spcPts val="1200"/>
              </a:spcBef>
              <a:buFont typeface="Wingdings" panose="05000000000000000000" pitchFamily="2" charset="2"/>
              <a:buChar char="§"/>
            </a:pPr>
            <a:r>
              <a:rPr lang="en-US" sz="2400" dirty="0" smtClean="0">
                <a:solidFill>
                  <a:schemeClr val="bg1">
                    <a:lumMod val="75000"/>
                  </a:schemeClr>
                </a:solidFill>
                <a:latin typeface="+mn-lt"/>
              </a:rPr>
              <a:t>Drilled shafts outside footprint of existing bridge</a:t>
            </a:r>
          </a:p>
          <a:p>
            <a:pPr marL="565150" lvl="1" indent="-285750">
              <a:spcBef>
                <a:spcPts val="1200"/>
              </a:spcBef>
              <a:buFont typeface="Wingdings" panose="05000000000000000000" pitchFamily="2" charset="2"/>
              <a:buChar char="§"/>
            </a:pPr>
            <a:r>
              <a:rPr lang="en-US" sz="2400" dirty="0" smtClean="0">
                <a:solidFill>
                  <a:schemeClr val="bg1">
                    <a:lumMod val="75000"/>
                  </a:schemeClr>
                </a:solidFill>
                <a:latin typeface="+mn-lt"/>
              </a:rPr>
              <a:t>Micro or mini piles</a:t>
            </a:r>
          </a:p>
          <a:p>
            <a:pPr marL="565150" lvl="1" indent="-285750">
              <a:spcBef>
                <a:spcPts val="1200"/>
              </a:spcBef>
              <a:buFont typeface="Wingdings" panose="05000000000000000000" pitchFamily="2" charset="2"/>
              <a:buChar char="§"/>
            </a:pPr>
            <a:r>
              <a:rPr lang="en-US" sz="2400" dirty="0" smtClean="0">
                <a:solidFill>
                  <a:schemeClr val="bg1">
                    <a:lumMod val="75000"/>
                  </a:schemeClr>
                </a:solidFill>
                <a:latin typeface="+mn-lt"/>
              </a:rPr>
              <a:t>Integrating cap beams</a:t>
            </a:r>
          </a:p>
          <a:p>
            <a:pPr marL="565150" lvl="1" indent="-285750">
              <a:spcBef>
                <a:spcPts val="1200"/>
              </a:spcBef>
              <a:buFont typeface="Wingdings" panose="05000000000000000000" pitchFamily="2" charset="2"/>
              <a:buChar char="§"/>
            </a:pPr>
            <a:r>
              <a:rPr lang="en-US" sz="2400" dirty="0" smtClean="0">
                <a:solidFill>
                  <a:schemeClr val="bg1">
                    <a:lumMod val="75000"/>
                  </a:schemeClr>
                </a:solidFill>
                <a:latin typeface="+mn-lt"/>
              </a:rPr>
              <a:t>Spread footings</a:t>
            </a:r>
          </a:p>
          <a:p>
            <a:pPr marL="565150" lvl="1" indent="-285750">
              <a:spcBef>
                <a:spcPts val="1200"/>
              </a:spcBef>
              <a:buFont typeface="Wingdings" panose="05000000000000000000" pitchFamily="2" charset="2"/>
              <a:buChar char="§"/>
            </a:pPr>
            <a:r>
              <a:rPr lang="en-US" sz="2400" dirty="0" smtClean="0">
                <a:latin typeface="+mn-lt"/>
              </a:rPr>
              <a:t>All of the above</a:t>
            </a:r>
          </a:p>
          <a:p>
            <a:endParaRPr lang="en-US" dirty="0"/>
          </a:p>
        </p:txBody>
      </p:sp>
      <p:sp>
        <p:nvSpPr>
          <p:cNvPr id="6" name="Content Placeholder 5"/>
          <p:cNvSpPr>
            <a:spLocks noGrp="1"/>
          </p:cNvSpPr>
          <p:nvPr>
            <p:ph sz="half" idx="1"/>
          </p:nvPr>
        </p:nvSpPr>
        <p:spPr/>
        <p:txBody>
          <a:bodyPr>
            <a:normAutofit/>
          </a:bodyPr>
          <a:lstStyle/>
          <a:p>
            <a:pPr marL="0" indent="0">
              <a:spcBef>
                <a:spcPts val="1200"/>
              </a:spcBef>
              <a:buNone/>
            </a:pPr>
            <a:r>
              <a:rPr lang="en-US" sz="2400" dirty="0" smtClean="0">
                <a:latin typeface="+mn-lt"/>
              </a:rPr>
              <a:t>What types of innovative foundations systems are commonly used to minimize disruption?</a:t>
            </a:r>
          </a:p>
          <a:p>
            <a:pPr marL="0" indent="0">
              <a:buNone/>
            </a:pPr>
            <a:endParaRPr lang="en-US" dirty="0"/>
          </a:p>
        </p:txBody>
      </p:sp>
      <p:sp>
        <p:nvSpPr>
          <p:cNvPr id="7" name="Content Placeholder 6"/>
          <p:cNvSpPr>
            <a:spLocks noGrp="1"/>
          </p:cNvSpPr>
          <p:nvPr>
            <p:ph sz="half" idx="13"/>
          </p:nvPr>
        </p:nvSpPr>
        <p:spPr/>
        <p:txBody>
          <a:bodyPr/>
          <a:lstStyle/>
          <a:p>
            <a:pPr marL="565150" lvl="1" indent="-285750">
              <a:spcBef>
                <a:spcPts val="1200"/>
              </a:spcBef>
              <a:buFont typeface="Wingdings" panose="05000000000000000000" pitchFamily="2" charset="2"/>
              <a:buChar char="§"/>
            </a:pPr>
            <a:r>
              <a:rPr lang="en-US" sz="2400" dirty="0">
                <a:latin typeface="+mn-lt"/>
              </a:rPr>
              <a:t>Drilled shafts outside footprint of existing bridge</a:t>
            </a:r>
          </a:p>
          <a:p>
            <a:pPr marL="565150" lvl="1" indent="-285750">
              <a:spcBef>
                <a:spcPts val="1200"/>
              </a:spcBef>
              <a:buFont typeface="Wingdings" panose="05000000000000000000" pitchFamily="2" charset="2"/>
              <a:buChar char="§"/>
            </a:pPr>
            <a:r>
              <a:rPr lang="en-US" sz="2400" dirty="0">
                <a:latin typeface="+mn-lt"/>
              </a:rPr>
              <a:t>Micro or mini </a:t>
            </a:r>
            <a:r>
              <a:rPr lang="en-US" sz="2400" dirty="0" smtClean="0">
                <a:latin typeface="+mn-lt"/>
              </a:rPr>
              <a:t>piles</a:t>
            </a:r>
            <a:endParaRPr lang="en-US" sz="2400" dirty="0">
              <a:latin typeface="+mn-lt"/>
            </a:endParaRPr>
          </a:p>
          <a:p>
            <a:pPr marL="565150" lvl="1" indent="-285750">
              <a:spcBef>
                <a:spcPts val="1200"/>
              </a:spcBef>
              <a:buFont typeface="Wingdings" panose="05000000000000000000" pitchFamily="2" charset="2"/>
              <a:buChar char="§"/>
            </a:pPr>
            <a:r>
              <a:rPr lang="en-US" sz="2400" dirty="0">
                <a:latin typeface="+mn-lt"/>
              </a:rPr>
              <a:t>Integrating cap beams</a:t>
            </a:r>
          </a:p>
          <a:p>
            <a:pPr marL="565150" lvl="1" indent="-285750">
              <a:spcBef>
                <a:spcPts val="1200"/>
              </a:spcBef>
              <a:buFont typeface="Wingdings" panose="05000000000000000000" pitchFamily="2" charset="2"/>
              <a:buChar char="§"/>
            </a:pPr>
            <a:r>
              <a:rPr lang="en-US" sz="2400" dirty="0">
                <a:latin typeface="+mn-lt"/>
              </a:rPr>
              <a:t>Spread </a:t>
            </a:r>
            <a:r>
              <a:rPr lang="en-US" sz="2400" dirty="0" smtClean="0">
                <a:latin typeface="+mn-lt"/>
              </a:rPr>
              <a:t>footings</a:t>
            </a:r>
          </a:p>
          <a:p>
            <a:pPr marL="565150" lvl="1" indent="-285750">
              <a:spcBef>
                <a:spcPts val="1200"/>
              </a:spcBef>
              <a:buFont typeface="Wingdings" panose="05000000000000000000" pitchFamily="2" charset="2"/>
              <a:buChar char="§"/>
            </a:pPr>
            <a:r>
              <a:rPr lang="en-US" sz="2400" dirty="0" smtClean="0">
                <a:latin typeface="+mn-lt"/>
              </a:rPr>
              <a:t>All of the above</a:t>
            </a:r>
            <a:endParaRPr lang="en-US" sz="2400" dirty="0">
              <a:latin typeface="+mn-lt"/>
            </a:endParaRPr>
          </a:p>
          <a:p>
            <a:endParaRPr lang="en-US" dirty="0"/>
          </a:p>
        </p:txBody>
      </p:sp>
      <p:sp>
        <p:nvSpPr>
          <p:cNvPr id="4" name="Title 3"/>
          <p:cNvSpPr>
            <a:spLocks noGrp="1"/>
          </p:cNvSpPr>
          <p:nvPr>
            <p:ph type="title"/>
          </p:nvPr>
        </p:nvSpPr>
        <p:spPr/>
        <p:txBody>
          <a:bodyPr/>
          <a:lstStyle/>
          <a:p>
            <a:r>
              <a:rPr lang="en-US" dirty="0" smtClean="0"/>
              <a:t>Knowledge Check</a:t>
            </a:r>
            <a:endParaRPr lang="en-US" dirty="0"/>
          </a:p>
        </p:txBody>
      </p:sp>
    </p:spTree>
    <p:extLst>
      <p:ext uri="{BB962C8B-B14F-4D97-AF65-F5344CB8AC3E}">
        <p14:creationId xmlns:p14="http://schemas.microsoft.com/office/powerpoint/2010/main" val="208949994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hidden"/>
                                      </p:to>
                                    </p:set>
                                  </p:childTnLst>
                                </p:cTn>
                              </p:par>
                            </p:childTnLst>
                          </p:cTn>
                        </p:par>
                        <p:par>
                          <p:cTn id="15" fill="hold">
                            <p:stCondLst>
                              <p:cond delay="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473909"/>
            <a:ext cx="8229600" cy="1982214"/>
          </a:xfrm>
        </p:spPr>
        <p:txBody>
          <a:bodyPr>
            <a:normAutofit/>
          </a:bodyPr>
          <a:lstStyle/>
          <a:p>
            <a:pPr marL="0" lvl="0" indent="0" defTabSz="914400">
              <a:spcBef>
                <a:spcPts val="1200"/>
              </a:spcBef>
              <a:buNone/>
            </a:pPr>
            <a:r>
              <a:rPr lang="en-US" sz="2400" dirty="0" smtClean="0">
                <a:solidFill>
                  <a:prstClr val="black"/>
                </a:solidFill>
                <a:latin typeface="+mn-lt"/>
              </a:rPr>
              <a:t>True or false: SIBC can eliminate crossovers, shoo-flies, staged construction, and long term detours resulting in lower construction costs/bid price?</a:t>
            </a:r>
          </a:p>
          <a:p>
            <a:pPr marL="0" indent="0">
              <a:buNone/>
            </a:pPr>
            <a:endParaRPr lang="en-US" dirty="0"/>
          </a:p>
        </p:txBody>
      </p:sp>
      <p:sp>
        <p:nvSpPr>
          <p:cNvPr id="4" name="Title 3"/>
          <p:cNvSpPr>
            <a:spLocks noGrp="1"/>
          </p:cNvSpPr>
          <p:nvPr>
            <p:ph type="title"/>
          </p:nvPr>
        </p:nvSpPr>
        <p:spPr/>
        <p:txBody>
          <a:bodyPr/>
          <a:lstStyle/>
          <a:p>
            <a:r>
              <a:rPr lang="en-US" dirty="0" smtClean="0"/>
              <a:t>Knowledge Check</a:t>
            </a:r>
            <a:endParaRPr lang="en-US" dirty="0"/>
          </a:p>
        </p:txBody>
      </p:sp>
      <p:sp>
        <p:nvSpPr>
          <p:cNvPr id="3" name="TextBox 2"/>
          <p:cNvSpPr txBox="1"/>
          <p:nvPr/>
        </p:nvSpPr>
        <p:spPr>
          <a:xfrm>
            <a:off x="3533613" y="3456123"/>
            <a:ext cx="2495227" cy="923330"/>
          </a:xfrm>
          <a:prstGeom prst="rect">
            <a:avLst/>
          </a:prstGeom>
          <a:noFill/>
        </p:spPr>
        <p:txBody>
          <a:bodyPr wrap="square" rtlCol="0">
            <a:spAutoFit/>
          </a:bodyPr>
          <a:lstStyle/>
          <a:p>
            <a:r>
              <a:rPr lang="en-US" sz="5400" dirty="0" smtClean="0"/>
              <a:t>TRUE</a:t>
            </a:r>
            <a:endParaRPr lang="en-US" sz="5400" dirty="0"/>
          </a:p>
        </p:txBody>
      </p:sp>
    </p:spTree>
    <p:extLst>
      <p:ext uri="{BB962C8B-B14F-4D97-AF65-F5344CB8AC3E}">
        <p14:creationId xmlns:p14="http://schemas.microsoft.com/office/powerpoint/2010/main" val="281183883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076632"/>
            <a:ext cx="9144000" cy="5703385"/>
          </a:xfrm>
          <a:prstGeom prst="rect">
            <a:avLst/>
          </a:prstGeom>
          <a:noFill/>
          <a:ln/>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4" name="Content Placeholder 3"/>
          <p:cNvSpPr>
            <a:spLocks noGrp="1"/>
          </p:cNvSpPr>
          <p:nvPr>
            <p:ph sz="half" idx="1"/>
          </p:nvPr>
        </p:nvSpPr>
        <p:spPr>
          <a:xfrm>
            <a:off x="457200" y="1521740"/>
            <a:ext cx="3403600" cy="3937673"/>
          </a:xfrm>
        </p:spPr>
        <p:txBody>
          <a:bodyPr>
            <a:normAutofit/>
          </a:bodyPr>
          <a:lstStyle/>
          <a:p>
            <a:pPr marL="228600" lvl="0" indent="-228600" defTabSz="914400">
              <a:spcBef>
                <a:spcPts val="1200"/>
              </a:spcBef>
              <a:buFont typeface="Wingdings" panose="05000000000000000000" pitchFamily="2" charset="2"/>
              <a:buChar char="§"/>
            </a:pPr>
            <a:r>
              <a:rPr lang="en-US" dirty="0">
                <a:solidFill>
                  <a:prstClr val="black"/>
                </a:solidFill>
                <a:latin typeface="+mn-lt"/>
              </a:rPr>
              <a:t>Ideal conditions for SIBC</a:t>
            </a:r>
          </a:p>
          <a:p>
            <a:pPr marL="548640" lvl="1" indent="-274320" defTabSz="914400">
              <a:buFont typeface="Calibri" panose="020F0502020204030204" pitchFamily="34" charset="0"/>
              <a:buChar char="–"/>
            </a:pPr>
            <a:r>
              <a:rPr lang="en-US" dirty="0">
                <a:solidFill>
                  <a:prstClr val="black"/>
                </a:solidFill>
                <a:latin typeface="+mn-lt"/>
              </a:rPr>
              <a:t>Wide, flat area(s) adjacent to original structure</a:t>
            </a:r>
          </a:p>
          <a:p>
            <a:pPr marL="228600" lvl="0" indent="-228600" defTabSz="914400">
              <a:spcBef>
                <a:spcPts val="1200"/>
              </a:spcBef>
              <a:buFont typeface="Wingdings" panose="05000000000000000000" pitchFamily="2" charset="2"/>
              <a:buChar char="§"/>
              <a:defRPr/>
            </a:pPr>
            <a:r>
              <a:rPr lang="en-US" kern="0" dirty="0">
                <a:solidFill>
                  <a:prstClr val="black"/>
                </a:solidFill>
                <a:latin typeface="+mn-lt"/>
              </a:rPr>
              <a:t>Factors to be considered</a:t>
            </a:r>
          </a:p>
          <a:p>
            <a:pPr marL="548640" lvl="1" indent="-274320" defTabSz="914400">
              <a:buFont typeface="Calibri" panose="020F0502020204030204" pitchFamily="34" charset="0"/>
              <a:buChar char="–"/>
              <a:defRPr/>
            </a:pPr>
            <a:r>
              <a:rPr lang="en-US" kern="0" dirty="0">
                <a:solidFill>
                  <a:prstClr val="black"/>
                </a:solidFill>
                <a:latin typeface="+mn-lt"/>
              </a:rPr>
              <a:t>Limited ROW</a:t>
            </a:r>
          </a:p>
          <a:p>
            <a:pPr marL="548640" lvl="1" indent="-274320" defTabSz="914400">
              <a:buFont typeface="Calibri" panose="020F0502020204030204" pitchFamily="34" charset="0"/>
              <a:buChar char="–"/>
              <a:defRPr/>
            </a:pPr>
            <a:r>
              <a:rPr lang="en-US" kern="0" dirty="0">
                <a:solidFill>
                  <a:prstClr val="black"/>
                </a:solidFill>
                <a:latin typeface="+mn-lt"/>
              </a:rPr>
              <a:t>Terrain around existing bridge is rugged</a:t>
            </a:r>
          </a:p>
          <a:p>
            <a:pPr marL="548640" lvl="1" indent="-274320" defTabSz="914400">
              <a:buFont typeface="Calibri" panose="020F0502020204030204" pitchFamily="34" charset="0"/>
              <a:buChar char="–"/>
              <a:defRPr/>
            </a:pPr>
            <a:r>
              <a:rPr lang="en-US" kern="0" dirty="0">
                <a:solidFill>
                  <a:prstClr val="black"/>
                </a:solidFill>
                <a:latin typeface="+mn-lt"/>
              </a:rPr>
              <a:t>Geotechnical conditions cannot adequately support temporary works</a:t>
            </a:r>
          </a:p>
          <a:p>
            <a:pPr marL="548640" lvl="1" indent="-274320" defTabSz="914400">
              <a:buFont typeface="Calibri" panose="020F0502020204030204" pitchFamily="34" charset="0"/>
              <a:buChar char="–"/>
              <a:defRPr/>
            </a:pPr>
            <a:r>
              <a:rPr lang="en-US" kern="0" dirty="0">
                <a:solidFill>
                  <a:prstClr val="black"/>
                </a:solidFill>
                <a:latin typeface="+mn-lt"/>
              </a:rPr>
              <a:t>Alignment </a:t>
            </a:r>
            <a:r>
              <a:rPr lang="en-US" kern="0" dirty="0" smtClean="0">
                <a:solidFill>
                  <a:prstClr val="black"/>
                </a:solidFill>
                <a:latin typeface="+mn-lt"/>
              </a:rPr>
              <a:t>restrictions</a:t>
            </a:r>
          </a:p>
          <a:p>
            <a:pPr marL="548640" lvl="1" indent="-274320" defTabSz="914400">
              <a:buFont typeface="Calibri" panose="020F0502020204030204" pitchFamily="34" charset="0"/>
              <a:buChar char="–"/>
              <a:defRPr/>
            </a:pPr>
            <a:r>
              <a:rPr lang="en-US" kern="0" dirty="0" smtClean="0">
                <a:solidFill>
                  <a:prstClr val="black"/>
                </a:solidFill>
                <a:latin typeface="+mn-lt"/>
              </a:rPr>
              <a:t>Utilities</a:t>
            </a:r>
            <a:endParaRPr lang="en-US" kern="0" dirty="0">
              <a:solidFill>
                <a:prstClr val="black"/>
              </a:solidFill>
              <a:latin typeface="+mn-lt"/>
            </a:endParaRPr>
          </a:p>
          <a:p>
            <a:endParaRPr lang="en-US" dirty="0"/>
          </a:p>
        </p:txBody>
      </p:sp>
      <p:pic>
        <p:nvPicPr>
          <p:cNvPr id="6" name="Content Placeholder 5" descr="Image: Slide-in bridge construction in progress on flat terrain. "/>
          <p:cNvPicPr>
            <a:picLocks noGrp="1" noChangeAspect="1"/>
          </p:cNvPicPr>
          <p:nvPr>
            <p:ph sz="half" idx="13"/>
          </p:nvPr>
        </p:nvPicPr>
        <p:blipFill>
          <a:blip r:embed="rId3"/>
          <a:stretch>
            <a:fillRect/>
          </a:stretch>
        </p:blipFill>
        <p:spPr>
          <a:xfrm>
            <a:off x="3860800" y="1521740"/>
            <a:ext cx="4866640" cy="3231170"/>
          </a:xfrm>
          <a:prstGeom prst="rect">
            <a:avLst/>
          </a:prstGeom>
          <a:ln>
            <a:noFill/>
          </a:ln>
          <a:effectLst>
            <a:outerShdw blurRad="292100" dist="139700" dir="2700000" algn="tl" rotWithShape="0">
              <a:srgbClr val="333333">
                <a:alpha val="65000"/>
              </a:srgbClr>
            </a:outerShdw>
          </a:effectLst>
        </p:spPr>
      </p:pic>
      <p:sp>
        <p:nvSpPr>
          <p:cNvPr id="15" name="Title 3"/>
          <p:cNvSpPr>
            <a:spLocks noGrp="1"/>
          </p:cNvSpPr>
          <p:nvPr>
            <p:ph type="title"/>
          </p:nvPr>
        </p:nvSpPr>
        <p:spPr/>
        <p:txBody>
          <a:bodyPr/>
          <a:lstStyle/>
          <a:p>
            <a:r>
              <a:rPr lang="en-US" sz="3200" dirty="0" smtClean="0"/>
              <a:t>When to Use SIBC</a:t>
            </a:r>
            <a:endParaRPr lang="en-US" sz="3200" dirty="0"/>
          </a:p>
        </p:txBody>
      </p:sp>
    </p:spTree>
    <p:extLst>
      <p:ext uri="{BB962C8B-B14F-4D97-AF65-F5344CB8AC3E}">
        <p14:creationId xmlns:p14="http://schemas.microsoft.com/office/powerpoint/2010/main" val="390720567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3817" y="368177"/>
            <a:ext cx="6540114" cy="516094"/>
          </a:xfrm>
        </p:spPr>
        <p:txBody>
          <a:bodyPr/>
          <a:lstStyle/>
          <a:p>
            <a:r>
              <a:rPr lang="en-US" sz="3200" dirty="0" smtClean="0"/>
              <a:t>SIBC Flowchart Method</a:t>
            </a:r>
            <a:endParaRPr lang="en-US" sz="3200" dirty="0"/>
          </a:p>
        </p:txBody>
      </p:sp>
      <p:pic>
        <p:nvPicPr>
          <p:cNvPr id="5" name="Picture 4" descr="Flowchart: Example of the flowchart method for slide-in bridge construction"/>
          <p:cNvPicPr>
            <a:picLocks noChangeAspect="1"/>
          </p:cNvPicPr>
          <p:nvPr/>
        </p:nvPicPr>
        <p:blipFill rotWithShape="1">
          <a:blip r:embed="rId3"/>
          <a:srcRect l="2367" t="20421" r="69570" b="7640"/>
          <a:stretch/>
        </p:blipFill>
        <p:spPr>
          <a:xfrm>
            <a:off x="2733474" y="1264596"/>
            <a:ext cx="3301566" cy="5104352"/>
          </a:xfrm>
          <a:prstGeom prst="rect">
            <a:avLst/>
          </a:prstGeom>
        </p:spPr>
      </p:pic>
    </p:spTree>
    <p:extLst>
      <p:ext uri="{BB962C8B-B14F-4D97-AF65-F5344CB8AC3E}">
        <p14:creationId xmlns:p14="http://schemas.microsoft.com/office/powerpoint/2010/main" val="17844563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lowchart: Detail showing that the decision to use ABC has been made, and that there is room adjacent to the bridge. "/>
          <p:cNvPicPr>
            <a:picLocks noChangeAspect="1"/>
          </p:cNvPicPr>
          <p:nvPr/>
        </p:nvPicPr>
        <p:blipFill rotWithShape="1">
          <a:blip r:embed="rId3"/>
          <a:srcRect l="3733" t="22307" r="56620" b="5836"/>
          <a:stretch/>
        </p:blipFill>
        <p:spPr>
          <a:xfrm>
            <a:off x="212131" y="1730010"/>
            <a:ext cx="3551978" cy="4004584"/>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sz="3200" dirty="0" smtClean="0"/>
              <a:t>Sites Suitable for SIBC</a:t>
            </a:r>
            <a:endParaRPr lang="en-US" sz="3200" dirty="0"/>
          </a:p>
        </p:txBody>
      </p:sp>
      <p:pic>
        <p:nvPicPr>
          <p:cNvPr id="3" name="Picture 2" descr="Image: Overhead view of bridge site showing that there are no structures or facilities adjacent to the brid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407" b="6077"/>
          <a:stretch/>
        </p:blipFill>
        <p:spPr bwMode="auto">
          <a:xfrm>
            <a:off x="3931920" y="3418566"/>
            <a:ext cx="4702629" cy="27657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Image: Showing a small stream that the bridge spans"/>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971660" y="1468753"/>
            <a:ext cx="2830700" cy="21230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250157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ogo: Every Day Counts (EDC)"/>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092904" y="2763818"/>
            <a:ext cx="4660900" cy="3472371"/>
          </a:xfrm>
        </p:spPr>
      </p:pic>
      <p:sp>
        <p:nvSpPr>
          <p:cNvPr id="5" name="Content Placeholder 4"/>
          <p:cNvSpPr>
            <a:spLocks noGrp="1"/>
          </p:cNvSpPr>
          <p:nvPr>
            <p:ph sz="half" idx="13"/>
          </p:nvPr>
        </p:nvSpPr>
        <p:spPr>
          <a:xfrm>
            <a:off x="457200" y="1517904"/>
            <a:ext cx="8089900" cy="3937673"/>
          </a:xfrm>
        </p:spPr>
        <p:txBody>
          <a:bodyPr/>
          <a:lstStyle/>
          <a:p>
            <a:pPr marL="0" indent="0">
              <a:buNone/>
            </a:pPr>
            <a:r>
              <a:rPr lang="en-US" dirty="0">
                <a:latin typeface="+mn-lt"/>
              </a:rPr>
              <a:t>Deploy underutilized </a:t>
            </a:r>
            <a:r>
              <a:rPr lang="en-US" dirty="0" smtClean="0">
                <a:latin typeface="+mn-lt"/>
              </a:rPr>
              <a:t>innovations to</a:t>
            </a:r>
            <a:endParaRPr lang="en-US" dirty="0">
              <a:latin typeface="+mn-lt"/>
            </a:endParaRPr>
          </a:p>
          <a:p>
            <a:r>
              <a:rPr lang="en-US" dirty="0" smtClean="0">
                <a:latin typeface="+mn-lt"/>
              </a:rPr>
              <a:t>Shorten delivery of highway projects</a:t>
            </a:r>
          </a:p>
          <a:p>
            <a:r>
              <a:rPr lang="en-US" dirty="0" smtClean="0">
                <a:latin typeface="+mn-lt"/>
              </a:rPr>
              <a:t>Enhance roadway safety</a:t>
            </a:r>
          </a:p>
          <a:p>
            <a:r>
              <a:rPr lang="en-US" dirty="0" smtClean="0">
                <a:latin typeface="+mn-lt"/>
              </a:rPr>
              <a:t>Reduce congestion </a:t>
            </a:r>
          </a:p>
          <a:p>
            <a:r>
              <a:rPr lang="en-US" dirty="0" smtClean="0">
                <a:latin typeface="+mn-lt"/>
              </a:rPr>
              <a:t>Improve environmental sustainability</a:t>
            </a:r>
          </a:p>
        </p:txBody>
      </p:sp>
      <p:sp>
        <p:nvSpPr>
          <p:cNvPr id="3" name="Title 2"/>
          <p:cNvSpPr>
            <a:spLocks noGrp="1"/>
          </p:cNvSpPr>
          <p:nvPr>
            <p:ph type="title"/>
          </p:nvPr>
        </p:nvSpPr>
        <p:spPr/>
        <p:txBody>
          <a:bodyPr/>
          <a:lstStyle/>
          <a:p>
            <a:r>
              <a:rPr lang="en-US" dirty="0" smtClean="0"/>
              <a:t>Background</a:t>
            </a:r>
            <a:endParaRPr lang="en-US" dirty="0"/>
          </a:p>
        </p:txBody>
      </p:sp>
    </p:spTree>
    <p:extLst>
      <p:ext uri="{BB962C8B-B14F-4D97-AF65-F5344CB8AC3E}">
        <p14:creationId xmlns:p14="http://schemas.microsoft.com/office/powerpoint/2010/main" val="239314293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11111E-6 -2.96296E-6 L 0.22778 -0.13727 " pathEditMode="relative" rAng="0" ptsTypes="AA">
                                      <p:cBhvr>
                                        <p:cTn id="6" dur="2000" fill="hold"/>
                                        <p:tgtEl>
                                          <p:spTgt spid="4"/>
                                        </p:tgtEl>
                                        <p:attrNameLst>
                                          <p:attrName>ppt_x</p:attrName>
                                          <p:attrName>ppt_y</p:attrName>
                                        </p:attrNameLst>
                                      </p:cBhvr>
                                      <p:rCtr x="11389" y="-6875"/>
                                    </p:animMotion>
                                  </p:childTnLst>
                                </p:cTn>
                              </p:par>
                              <p:par>
                                <p:cTn id="7" presetID="6" presetClass="emph" presetSubtype="0" fill="hold" nodeType="withEffect">
                                  <p:stCondLst>
                                    <p:cond delay="0"/>
                                  </p:stCondLst>
                                  <p:childTnLst>
                                    <p:animScale>
                                      <p:cBhvr>
                                        <p:cTn id="8" dur="2000" fill="hold"/>
                                        <p:tgtEl>
                                          <p:spTgt spid="4"/>
                                        </p:tgtEl>
                                      </p:cBhvr>
                                      <p:by x="50000" y="50000"/>
                                    </p:animScale>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par>
                          <p:cTn id="13" fill="hold">
                            <p:stCondLst>
                              <p:cond delay="2500"/>
                            </p:stCondLst>
                            <p:childTnLst>
                              <p:par>
                                <p:cTn id="14" presetID="10" presetClass="entr" presetSubtype="0" fill="hold" grpId="0"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childTnLst>
                          </p:cTn>
                        </p:par>
                        <p:par>
                          <p:cTn id="21" fill="hold">
                            <p:stCondLst>
                              <p:cond delay="3500"/>
                            </p:stCondLst>
                            <p:childTnLst>
                              <p:par>
                                <p:cTn id="22" presetID="10" presetClass="entr" presetSubtype="0" fill="hold" grpId="0" nodeType="after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500"/>
                                        <p:tgtEl>
                                          <p:spTgt spid="5">
                                            <p:txEl>
                                              <p:pRg st="3" end="3"/>
                                            </p:txEl>
                                          </p:spTgt>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Sites Suitable for SIBC</a:t>
            </a:r>
            <a:endParaRPr lang="en-US" sz="3200" dirty="0"/>
          </a:p>
        </p:txBody>
      </p:sp>
      <p:pic>
        <p:nvPicPr>
          <p:cNvPr id="3" name="Picture 2" descr="Image: Overhead view of bridge site showing that there are no structures or facilities adjacent to the brid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407" b="6077"/>
          <a:stretch/>
        </p:blipFill>
        <p:spPr bwMode="auto">
          <a:xfrm>
            <a:off x="3931920" y="3418566"/>
            <a:ext cx="4702629" cy="27657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Image: Showing a small stream that the bridge spans"/>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971660" y="1468753"/>
            <a:ext cx="2830700" cy="2123025"/>
          </a:xfrm>
          <a:prstGeom prst="rect">
            <a:avLst/>
          </a:prstGeom>
          <a:ln>
            <a:noFill/>
          </a:ln>
          <a:effectLst>
            <a:outerShdw blurRad="292100" dist="139700" dir="2700000" algn="tl" rotWithShape="0">
              <a:srgbClr val="333333">
                <a:alpha val="65000"/>
              </a:srgbClr>
            </a:outerShdw>
          </a:effectLst>
        </p:spPr>
      </p:pic>
      <p:pic>
        <p:nvPicPr>
          <p:cNvPr id="7" name="Picture 6" descr="Flowchart: detail shot of flow chart showing that the bridge is not over a transportation facility, but it is over a wetland. "/>
          <p:cNvPicPr>
            <a:picLocks noChangeAspect="1"/>
          </p:cNvPicPr>
          <p:nvPr/>
        </p:nvPicPr>
        <p:blipFill rotWithShape="1">
          <a:blip r:embed="rId5"/>
          <a:srcRect l="3465" t="20786" r="47754" b="6319"/>
          <a:stretch/>
        </p:blipFill>
        <p:spPr>
          <a:xfrm>
            <a:off x="234160" y="1956116"/>
            <a:ext cx="3519331" cy="32713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136124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Sites Suitable for SIBC</a:t>
            </a:r>
            <a:endParaRPr lang="en-US" sz="3200" dirty="0"/>
          </a:p>
        </p:txBody>
      </p:sp>
      <p:pic>
        <p:nvPicPr>
          <p:cNvPr id="3" name="Picture 2" descr="Image: Overhead view of bridge site showing that there are no structures or facilities adjacent to the brid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407" b="6077"/>
          <a:stretch/>
        </p:blipFill>
        <p:spPr bwMode="auto">
          <a:xfrm>
            <a:off x="3931920" y="3418566"/>
            <a:ext cx="4702629" cy="27657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Image: Showing a small stream that the bridge spans"/>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971660" y="1468753"/>
            <a:ext cx="2830700" cy="2123025"/>
          </a:xfrm>
          <a:prstGeom prst="rect">
            <a:avLst/>
          </a:prstGeom>
          <a:ln>
            <a:noFill/>
          </a:ln>
          <a:effectLst>
            <a:outerShdw blurRad="292100" dist="139700" dir="2700000" algn="tl" rotWithShape="0">
              <a:srgbClr val="333333">
                <a:alpha val="65000"/>
              </a:srgbClr>
            </a:outerShdw>
          </a:effectLst>
        </p:spPr>
      </p:pic>
      <p:pic>
        <p:nvPicPr>
          <p:cNvPr id="6" name="Picture 5" descr="Flowchart: shows that a short-term detour is feasible"/>
          <p:cNvPicPr>
            <a:picLocks noChangeAspect="1"/>
          </p:cNvPicPr>
          <p:nvPr/>
        </p:nvPicPr>
        <p:blipFill rotWithShape="1">
          <a:blip r:embed="rId5"/>
          <a:srcRect l="4938" t="22269" r="50373" b="6941"/>
          <a:stretch/>
        </p:blipFill>
        <p:spPr>
          <a:xfrm>
            <a:off x="354425" y="1922589"/>
            <a:ext cx="3388018" cy="33383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587913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21740"/>
            <a:ext cx="4038600" cy="4756230"/>
          </a:xfrm>
        </p:spPr>
        <p:txBody>
          <a:bodyPr>
            <a:normAutofit/>
          </a:bodyPr>
          <a:lstStyle/>
          <a:p>
            <a:pPr lvl="0" defTabSz="914400">
              <a:spcBef>
                <a:spcPts val="1200"/>
              </a:spcBef>
              <a:buFont typeface="Wingdings" panose="05000000000000000000" pitchFamily="2" charset="2"/>
              <a:buChar char="§"/>
            </a:pPr>
            <a:r>
              <a:rPr lang="en-US" dirty="0">
                <a:solidFill>
                  <a:prstClr val="black"/>
                </a:solidFill>
                <a:latin typeface="+mn-lt"/>
              </a:rPr>
              <a:t>Not all options are available in all locations – some governments prohibit certain contracting </a:t>
            </a:r>
            <a:r>
              <a:rPr lang="en-US" dirty="0" smtClean="0">
                <a:solidFill>
                  <a:prstClr val="black"/>
                </a:solidFill>
                <a:latin typeface="+mn-lt"/>
              </a:rPr>
              <a:t>methods</a:t>
            </a:r>
            <a:endParaRPr lang="en-US" dirty="0">
              <a:solidFill>
                <a:prstClr val="black"/>
              </a:solidFill>
              <a:latin typeface="+mn-lt"/>
            </a:endParaRPr>
          </a:p>
          <a:p>
            <a:pPr lvl="0" defTabSz="914400">
              <a:spcBef>
                <a:spcPts val="1200"/>
              </a:spcBef>
              <a:buFont typeface="Wingdings" panose="05000000000000000000" pitchFamily="2" charset="2"/>
              <a:buChar char="§"/>
            </a:pPr>
            <a:r>
              <a:rPr lang="en-US" dirty="0" smtClean="0">
                <a:solidFill>
                  <a:prstClr val="black"/>
                </a:solidFill>
                <a:latin typeface="+mn-lt"/>
              </a:rPr>
              <a:t>Design-bid-build</a:t>
            </a:r>
            <a:endParaRPr lang="en-US" dirty="0">
              <a:solidFill>
                <a:prstClr val="black"/>
              </a:solidFill>
              <a:latin typeface="+mn-lt"/>
            </a:endParaRPr>
          </a:p>
          <a:p>
            <a:pPr lvl="0" defTabSz="914400">
              <a:spcBef>
                <a:spcPts val="1200"/>
              </a:spcBef>
              <a:buFont typeface="Wingdings" panose="05000000000000000000" pitchFamily="2" charset="2"/>
              <a:buChar char="§"/>
            </a:pPr>
            <a:r>
              <a:rPr lang="en-US" dirty="0" smtClean="0">
                <a:solidFill>
                  <a:prstClr val="black"/>
                </a:solidFill>
                <a:latin typeface="+mn-lt"/>
              </a:rPr>
              <a:t>Design-build</a:t>
            </a:r>
            <a:endParaRPr lang="en-US" dirty="0">
              <a:solidFill>
                <a:prstClr val="black"/>
              </a:solidFill>
              <a:latin typeface="+mn-lt"/>
            </a:endParaRPr>
          </a:p>
          <a:p>
            <a:pPr lvl="0" defTabSz="914400">
              <a:spcBef>
                <a:spcPts val="1200"/>
              </a:spcBef>
              <a:buFont typeface="Wingdings" panose="05000000000000000000" pitchFamily="2" charset="2"/>
              <a:buChar char="§"/>
            </a:pPr>
            <a:r>
              <a:rPr lang="en-US" dirty="0" smtClean="0">
                <a:solidFill>
                  <a:prstClr val="black"/>
                </a:solidFill>
                <a:latin typeface="+mn-lt"/>
              </a:rPr>
              <a:t>Construction manager/general </a:t>
            </a:r>
            <a:r>
              <a:rPr lang="en-US" dirty="0">
                <a:solidFill>
                  <a:prstClr val="black"/>
                </a:solidFill>
                <a:latin typeface="+mn-lt"/>
              </a:rPr>
              <a:t>c</a:t>
            </a:r>
            <a:r>
              <a:rPr lang="en-US" dirty="0" smtClean="0">
                <a:solidFill>
                  <a:prstClr val="black"/>
                </a:solidFill>
                <a:latin typeface="+mn-lt"/>
              </a:rPr>
              <a:t>ontractor (CM/GC)</a:t>
            </a:r>
            <a:endParaRPr lang="en-US" dirty="0">
              <a:solidFill>
                <a:prstClr val="black"/>
              </a:solidFill>
              <a:latin typeface="+mn-lt"/>
            </a:endParaRPr>
          </a:p>
          <a:p>
            <a:pPr lvl="0" defTabSz="914400">
              <a:spcBef>
                <a:spcPts val="1200"/>
              </a:spcBef>
              <a:buFont typeface="Wingdings" panose="05000000000000000000" pitchFamily="2" charset="2"/>
              <a:buChar char="§"/>
            </a:pPr>
            <a:r>
              <a:rPr lang="en-US" dirty="0">
                <a:solidFill>
                  <a:prstClr val="black"/>
                </a:solidFill>
                <a:latin typeface="+mn-lt"/>
              </a:rPr>
              <a:t>A+B </a:t>
            </a:r>
            <a:r>
              <a:rPr lang="en-US" dirty="0" smtClean="0">
                <a:solidFill>
                  <a:prstClr val="black"/>
                </a:solidFill>
                <a:latin typeface="+mn-lt"/>
              </a:rPr>
              <a:t>contracting</a:t>
            </a:r>
            <a:endParaRPr lang="en-US" dirty="0">
              <a:solidFill>
                <a:prstClr val="black"/>
              </a:solidFill>
              <a:latin typeface="+mn-lt"/>
            </a:endParaRPr>
          </a:p>
          <a:p>
            <a:pPr lvl="0" defTabSz="914400">
              <a:spcBef>
                <a:spcPts val="1200"/>
              </a:spcBef>
              <a:buFont typeface="Wingdings" panose="05000000000000000000" pitchFamily="2" charset="2"/>
              <a:buChar char="§"/>
            </a:pPr>
            <a:r>
              <a:rPr lang="en-US" dirty="0" smtClean="0">
                <a:solidFill>
                  <a:prstClr val="black"/>
                </a:solidFill>
                <a:latin typeface="+mn-lt"/>
              </a:rPr>
              <a:t>And </a:t>
            </a:r>
            <a:r>
              <a:rPr lang="en-US" dirty="0">
                <a:solidFill>
                  <a:prstClr val="black"/>
                </a:solidFill>
                <a:latin typeface="+mn-lt"/>
              </a:rPr>
              <a:t>value engineering should always be an </a:t>
            </a:r>
            <a:r>
              <a:rPr lang="en-US" dirty="0" smtClean="0">
                <a:solidFill>
                  <a:prstClr val="black"/>
                </a:solidFill>
                <a:latin typeface="+mn-lt"/>
              </a:rPr>
              <a:t>option</a:t>
            </a:r>
            <a:endParaRPr lang="en-US" dirty="0">
              <a:solidFill>
                <a:prstClr val="black"/>
              </a:solidFill>
              <a:latin typeface="+mn-lt"/>
            </a:endParaRPr>
          </a:p>
          <a:p>
            <a:pPr marL="0" indent="0" algn="ctr">
              <a:buNone/>
            </a:pPr>
            <a:endParaRPr lang="en-US" sz="2800" dirty="0"/>
          </a:p>
        </p:txBody>
      </p:sp>
      <p:pic>
        <p:nvPicPr>
          <p:cNvPr id="5" name="Content Placeholder 4" descr="Image: Silhouettes of business man and construction worker shaking hands"/>
          <p:cNvPicPr>
            <a:picLocks noGrp="1" noChangeAspect="1"/>
          </p:cNvPicPr>
          <p:nvPr>
            <p:ph sz="half" idx="13"/>
          </p:nvPr>
        </p:nvPicPr>
        <p:blipFill>
          <a:blip r:embed="rId3">
            <a:extLst>
              <a:ext uri="{28A0092B-C50C-407E-A947-70E740481C1C}">
                <a14:useLocalDpi xmlns:a14="http://schemas.microsoft.com/office/drawing/2010/main" val="0"/>
              </a:ext>
            </a:extLst>
          </a:blip>
          <a:stretch>
            <a:fillRect/>
          </a:stretch>
        </p:blipFill>
        <p:spPr>
          <a:xfrm>
            <a:off x="5362956" y="1646238"/>
            <a:ext cx="2609088" cy="3657600"/>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p:txBody>
          <a:bodyPr/>
          <a:lstStyle/>
          <a:p>
            <a:r>
              <a:rPr lang="en-US" sz="3200" dirty="0" smtClean="0"/>
              <a:t>Delivery Methods/Contracting</a:t>
            </a:r>
            <a:endParaRPr lang="en-US" sz="3200" dirty="0"/>
          </a:p>
        </p:txBody>
      </p:sp>
    </p:spTree>
    <p:extLst>
      <p:ext uri="{BB962C8B-B14F-4D97-AF65-F5344CB8AC3E}">
        <p14:creationId xmlns:p14="http://schemas.microsoft.com/office/powerpoint/2010/main" val="383375963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spcBef>
                <a:spcPts val="1200"/>
              </a:spcBef>
              <a:buFont typeface="Wingdings" panose="05000000000000000000" pitchFamily="2" charset="2"/>
              <a:buChar char="§"/>
            </a:pPr>
            <a:r>
              <a:rPr lang="en-US" dirty="0" smtClean="0">
                <a:latin typeface="+mj-lt"/>
              </a:rPr>
              <a:t>Separate contracts for design and build </a:t>
            </a:r>
          </a:p>
          <a:p>
            <a:pPr>
              <a:spcBef>
                <a:spcPts val="1200"/>
              </a:spcBef>
              <a:buFont typeface="Wingdings" panose="05000000000000000000" pitchFamily="2" charset="2"/>
              <a:buChar char="§"/>
            </a:pPr>
            <a:r>
              <a:rPr lang="en-US" dirty="0" smtClean="0">
                <a:latin typeface="+mj-lt"/>
              </a:rPr>
              <a:t>Selection based on lowest total construction cost</a:t>
            </a:r>
          </a:p>
          <a:p>
            <a:pPr>
              <a:spcBef>
                <a:spcPts val="1200"/>
              </a:spcBef>
              <a:buFont typeface="Wingdings" panose="05000000000000000000" pitchFamily="2" charset="2"/>
              <a:buChar char="§"/>
            </a:pPr>
            <a:r>
              <a:rPr lang="en-US" dirty="0" smtClean="0">
                <a:latin typeface="+mj-lt"/>
              </a:rPr>
              <a:t>A complete design must be developed prior to bid</a:t>
            </a:r>
          </a:p>
          <a:p>
            <a:pPr marL="548640" lvl="1" indent="-274320">
              <a:spcBef>
                <a:spcPts val="0"/>
              </a:spcBef>
              <a:buFont typeface="Calibri" panose="020F0502020204030204" pitchFamily="34" charset="0"/>
              <a:buChar char="–"/>
            </a:pPr>
            <a:r>
              <a:rPr lang="en-US" dirty="0" smtClean="0">
                <a:latin typeface="+mj-lt"/>
              </a:rPr>
              <a:t>Temporary shoring design is still undertaken by the contractor</a:t>
            </a:r>
          </a:p>
          <a:p>
            <a:pPr>
              <a:buFont typeface="Wingdings" panose="05000000000000000000" pitchFamily="2" charset="2"/>
              <a:buChar char="§"/>
            </a:pPr>
            <a:endParaRPr lang="en-US" sz="2400" dirty="0" smtClean="0">
              <a:latin typeface="+mj-lt"/>
            </a:endParaRPr>
          </a:p>
          <a:p>
            <a:pPr>
              <a:buFont typeface="Wingdings" panose="05000000000000000000" pitchFamily="2" charset="2"/>
              <a:buChar char="§"/>
            </a:pPr>
            <a:endParaRPr lang="en-US" sz="2400" dirty="0">
              <a:latin typeface="+mj-lt"/>
            </a:endParaRPr>
          </a:p>
        </p:txBody>
      </p:sp>
      <p:sp>
        <p:nvSpPr>
          <p:cNvPr id="3" name="Title 2"/>
          <p:cNvSpPr>
            <a:spLocks noGrp="1"/>
          </p:cNvSpPr>
          <p:nvPr>
            <p:ph type="title"/>
          </p:nvPr>
        </p:nvSpPr>
        <p:spPr/>
        <p:txBody>
          <a:bodyPr/>
          <a:lstStyle/>
          <a:p>
            <a:r>
              <a:rPr lang="en-US" sz="3200" dirty="0" smtClean="0"/>
              <a:t>Design-Bid-Build</a:t>
            </a:r>
            <a:endParaRPr lang="en-US" sz="3200" dirty="0"/>
          </a:p>
        </p:txBody>
      </p:sp>
    </p:spTree>
    <p:extLst>
      <p:ext uri="{BB962C8B-B14F-4D97-AF65-F5344CB8AC3E}">
        <p14:creationId xmlns:p14="http://schemas.microsoft.com/office/powerpoint/2010/main" val="75075124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lvl="0" defTabSz="914400">
              <a:spcBef>
                <a:spcPts val="1200"/>
              </a:spcBef>
              <a:buFont typeface="Wingdings" panose="05000000000000000000" pitchFamily="2" charset="2"/>
              <a:buChar char="§"/>
            </a:pPr>
            <a:r>
              <a:rPr lang="en-US" dirty="0">
                <a:solidFill>
                  <a:prstClr val="black"/>
                </a:solidFill>
                <a:latin typeface="+mn-lt"/>
              </a:rPr>
              <a:t>Advantages</a:t>
            </a:r>
          </a:p>
          <a:p>
            <a:pPr marL="548640" lvl="1" indent="-274320" defTabSz="914400">
              <a:spcBef>
                <a:spcPts val="0"/>
              </a:spcBef>
              <a:buFont typeface="Calibri" panose="020F0502020204030204" pitchFamily="34" charset="0"/>
              <a:buChar char="–"/>
            </a:pPr>
            <a:r>
              <a:rPr lang="en-US" dirty="0">
                <a:solidFill>
                  <a:prstClr val="black"/>
                </a:solidFill>
                <a:latin typeface="+mn-lt"/>
              </a:rPr>
              <a:t>Widely applicable and well understood</a:t>
            </a:r>
          </a:p>
          <a:p>
            <a:pPr marL="548640" lvl="1" indent="-274320" defTabSz="914400">
              <a:spcBef>
                <a:spcPts val="0"/>
              </a:spcBef>
              <a:buFont typeface="Calibri" panose="020F0502020204030204" pitchFamily="34" charset="0"/>
              <a:buChar char="–"/>
            </a:pPr>
            <a:r>
              <a:rPr lang="en-US" dirty="0">
                <a:solidFill>
                  <a:prstClr val="black"/>
                </a:solidFill>
                <a:latin typeface="+mn-lt"/>
              </a:rPr>
              <a:t>Clearly defined roles for parties involved</a:t>
            </a:r>
          </a:p>
          <a:p>
            <a:pPr marL="548640" lvl="1" indent="-274320" defTabSz="914400">
              <a:spcBef>
                <a:spcPts val="0"/>
              </a:spcBef>
              <a:buFont typeface="Calibri" panose="020F0502020204030204" pitchFamily="34" charset="0"/>
              <a:buChar char="–"/>
            </a:pPr>
            <a:r>
              <a:rPr lang="en-US" dirty="0">
                <a:solidFill>
                  <a:prstClr val="black"/>
                </a:solidFill>
                <a:latin typeface="+mn-lt"/>
              </a:rPr>
              <a:t>Competitive bidding process</a:t>
            </a:r>
          </a:p>
          <a:p>
            <a:pPr lvl="0" defTabSz="914400">
              <a:spcBef>
                <a:spcPts val="1200"/>
              </a:spcBef>
              <a:buFont typeface="Wingdings" panose="05000000000000000000" pitchFamily="2" charset="2"/>
              <a:buChar char="§"/>
            </a:pPr>
            <a:r>
              <a:rPr lang="en-US" dirty="0">
                <a:solidFill>
                  <a:prstClr val="black"/>
                </a:solidFill>
                <a:latin typeface="+mn-lt"/>
              </a:rPr>
              <a:t>Disadvantages</a:t>
            </a:r>
          </a:p>
          <a:p>
            <a:pPr marL="548640" lvl="1" indent="-274320" defTabSz="914400">
              <a:spcBef>
                <a:spcPts val="0"/>
              </a:spcBef>
              <a:buFont typeface="Calibri" panose="020F0502020204030204" pitchFamily="34" charset="0"/>
              <a:buChar char="–"/>
            </a:pPr>
            <a:r>
              <a:rPr lang="en-US" dirty="0">
                <a:solidFill>
                  <a:prstClr val="black"/>
                </a:solidFill>
                <a:latin typeface="+mn-lt"/>
              </a:rPr>
              <a:t>Lack of input from contractor</a:t>
            </a:r>
          </a:p>
          <a:p>
            <a:pPr marL="548640" lvl="1" indent="-274320" defTabSz="914400">
              <a:spcBef>
                <a:spcPts val="0"/>
              </a:spcBef>
              <a:buFont typeface="Calibri" panose="020F0502020204030204" pitchFamily="34" charset="0"/>
              <a:buChar char="–"/>
            </a:pPr>
            <a:r>
              <a:rPr lang="en-US" dirty="0">
                <a:solidFill>
                  <a:prstClr val="black"/>
                </a:solidFill>
                <a:latin typeface="+mn-lt"/>
              </a:rPr>
              <a:t>Delay claims and disputes are common</a:t>
            </a:r>
          </a:p>
          <a:p>
            <a:pPr marL="548640" lvl="1" indent="-274320" defTabSz="914400">
              <a:spcBef>
                <a:spcPts val="0"/>
              </a:spcBef>
              <a:buFont typeface="Calibri" panose="020F0502020204030204" pitchFamily="34" charset="0"/>
              <a:buChar char="–"/>
            </a:pPr>
            <a:r>
              <a:rPr lang="en-US" dirty="0">
                <a:solidFill>
                  <a:prstClr val="black"/>
                </a:solidFill>
                <a:latin typeface="+mn-lt"/>
              </a:rPr>
              <a:t>Change orders are </a:t>
            </a:r>
            <a:r>
              <a:rPr lang="en-US" dirty="0" smtClean="0">
                <a:solidFill>
                  <a:prstClr val="black"/>
                </a:solidFill>
                <a:latin typeface="+mn-lt"/>
              </a:rPr>
              <a:t>common</a:t>
            </a:r>
          </a:p>
          <a:p>
            <a:pPr marL="548640" lvl="1" indent="-274320" defTabSz="914400">
              <a:spcBef>
                <a:spcPts val="0"/>
              </a:spcBef>
              <a:buFont typeface="Calibri" panose="020F0502020204030204" pitchFamily="34" charset="0"/>
              <a:buChar char="–"/>
            </a:pPr>
            <a:r>
              <a:rPr lang="en-US" dirty="0" smtClean="0">
                <a:solidFill>
                  <a:prstClr val="black"/>
                </a:solidFill>
                <a:latin typeface="+mn-lt"/>
              </a:rPr>
              <a:t>SIBC is new to most designers</a:t>
            </a:r>
            <a:endParaRPr lang="en-US" dirty="0">
              <a:latin typeface="+mn-lt"/>
            </a:endParaRPr>
          </a:p>
          <a:p>
            <a:endParaRPr lang="en-US" dirty="0"/>
          </a:p>
        </p:txBody>
      </p:sp>
      <p:sp>
        <p:nvSpPr>
          <p:cNvPr id="3" name="Title 2"/>
          <p:cNvSpPr>
            <a:spLocks noGrp="1"/>
          </p:cNvSpPr>
          <p:nvPr>
            <p:ph type="title"/>
          </p:nvPr>
        </p:nvSpPr>
        <p:spPr/>
        <p:txBody>
          <a:bodyPr/>
          <a:lstStyle/>
          <a:p>
            <a:r>
              <a:rPr lang="en-US" sz="3200" dirty="0" smtClean="0"/>
              <a:t>Design-Bid-Build</a:t>
            </a:r>
            <a:endParaRPr lang="en-US" sz="3200" dirty="0"/>
          </a:p>
        </p:txBody>
      </p:sp>
    </p:spTree>
    <p:extLst>
      <p:ext uri="{BB962C8B-B14F-4D97-AF65-F5344CB8AC3E}">
        <p14:creationId xmlns:p14="http://schemas.microsoft.com/office/powerpoint/2010/main" val="133684754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spcBef>
                <a:spcPts val="1200"/>
              </a:spcBef>
              <a:buFont typeface="Wingdings" panose="05000000000000000000" pitchFamily="2" charset="2"/>
              <a:buChar char="§"/>
            </a:pPr>
            <a:r>
              <a:rPr lang="en-US" dirty="0">
                <a:latin typeface="+mn-lt"/>
              </a:rPr>
              <a:t>Brings the design and construction under one contract for one </a:t>
            </a:r>
            <a:r>
              <a:rPr lang="en-US" dirty="0" smtClean="0">
                <a:latin typeface="+mn-lt"/>
              </a:rPr>
              <a:t>team</a:t>
            </a:r>
            <a:endParaRPr lang="en-US" dirty="0">
              <a:latin typeface="+mn-lt"/>
            </a:endParaRPr>
          </a:p>
          <a:p>
            <a:pPr>
              <a:spcBef>
                <a:spcPts val="1200"/>
              </a:spcBef>
              <a:buFont typeface="Wingdings" panose="05000000000000000000" pitchFamily="2" charset="2"/>
              <a:buChar char="§"/>
            </a:pPr>
            <a:r>
              <a:rPr lang="en-US" dirty="0">
                <a:latin typeface="+mn-lt"/>
              </a:rPr>
              <a:t>Owner gives up much of the control over the design and construction processes. Owner must communicate expectations very </a:t>
            </a:r>
            <a:r>
              <a:rPr lang="en-US" dirty="0" smtClean="0">
                <a:latin typeface="+mn-lt"/>
              </a:rPr>
              <a:t>clearly</a:t>
            </a:r>
            <a:endParaRPr lang="en-US" dirty="0">
              <a:latin typeface="+mn-lt"/>
            </a:endParaRPr>
          </a:p>
          <a:p>
            <a:pPr>
              <a:spcBef>
                <a:spcPts val="1200"/>
              </a:spcBef>
              <a:buFont typeface="Wingdings" panose="05000000000000000000" pitchFamily="2" charset="2"/>
              <a:buChar char="§"/>
            </a:pPr>
            <a:r>
              <a:rPr lang="en-US" dirty="0" smtClean="0">
                <a:latin typeface="+mn-lt"/>
              </a:rPr>
              <a:t>Owner typically does some up-front design work prior to bidding</a:t>
            </a:r>
          </a:p>
          <a:p>
            <a:pPr>
              <a:spcBef>
                <a:spcPts val="1200"/>
              </a:spcBef>
              <a:buFont typeface="Wingdings" panose="05000000000000000000" pitchFamily="2" charset="2"/>
              <a:buChar char="§"/>
            </a:pPr>
            <a:r>
              <a:rPr lang="en-US" dirty="0" smtClean="0">
                <a:latin typeface="+mn-lt"/>
              </a:rPr>
              <a:t>Owner must then define fundamentals of what is expected in terms of performance, etc.</a:t>
            </a:r>
          </a:p>
          <a:p>
            <a:pPr marL="0" indent="0">
              <a:buNone/>
            </a:pPr>
            <a:endParaRPr lang="en-US" dirty="0"/>
          </a:p>
        </p:txBody>
      </p:sp>
      <p:sp>
        <p:nvSpPr>
          <p:cNvPr id="3" name="Title 2"/>
          <p:cNvSpPr>
            <a:spLocks noGrp="1"/>
          </p:cNvSpPr>
          <p:nvPr>
            <p:ph type="title"/>
          </p:nvPr>
        </p:nvSpPr>
        <p:spPr/>
        <p:txBody>
          <a:bodyPr/>
          <a:lstStyle/>
          <a:p>
            <a:r>
              <a:rPr lang="en-US" sz="3200" dirty="0" smtClean="0"/>
              <a:t>Design-Build</a:t>
            </a:r>
            <a:endParaRPr lang="en-US" sz="3200" dirty="0"/>
          </a:p>
        </p:txBody>
      </p:sp>
    </p:spTree>
    <p:extLst>
      <p:ext uri="{BB962C8B-B14F-4D97-AF65-F5344CB8AC3E}">
        <p14:creationId xmlns:p14="http://schemas.microsoft.com/office/powerpoint/2010/main" val="262675873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lvl="0" defTabSz="914400">
              <a:buFont typeface="Wingdings" panose="05000000000000000000" pitchFamily="2" charset="2"/>
              <a:buChar char="§"/>
            </a:pPr>
            <a:r>
              <a:rPr lang="en-US" dirty="0">
                <a:solidFill>
                  <a:prstClr val="black"/>
                </a:solidFill>
                <a:latin typeface="Calibri"/>
              </a:rPr>
              <a:t>Advantages</a:t>
            </a:r>
          </a:p>
          <a:p>
            <a:pPr marL="548640" lvl="1" indent="-274320" defTabSz="914400">
              <a:spcBef>
                <a:spcPts val="0"/>
              </a:spcBef>
              <a:buFont typeface="Calibri" panose="020F0502020204030204" pitchFamily="34" charset="0"/>
              <a:buChar char="–"/>
            </a:pPr>
            <a:r>
              <a:rPr lang="en-US" dirty="0">
                <a:solidFill>
                  <a:prstClr val="black"/>
                </a:solidFill>
                <a:latin typeface="Calibri"/>
              </a:rPr>
              <a:t>Faster project delivery in many cases</a:t>
            </a:r>
          </a:p>
          <a:p>
            <a:pPr marL="548640" lvl="1" indent="-274320" defTabSz="914400">
              <a:spcBef>
                <a:spcPts val="0"/>
              </a:spcBef>
              <a:buFont typeface="Calibri" panose="020F0502020204030204" pitchFamily="34" charset="0"/>
              <a:buChar char="–"/>
            </a:pPr>
            <a:r>
              <a:rPr lang="en-US" dirty="0">
                <a:solidFill>
                  <a:prstClr val="black"/>
                </a:solidFill>
                <a:latin typeface="Calibri"/>
              </a:rPr>
              <a:t>Design can be tailored to contractors experience</a:t>
            </a:r>
          </a:p>
          <a:p>
            <a:pPr marL="548640" lvl="1" indent="-274320" defTabSz="914400">
              <a:spcBef>
                <a:spcPts val="0"/>
              </a:spcBef>
              <a:buFont typeface="Calibri" panose="020F0502020204030204" pitchFamily="34" charset="0"/>
              <a:buChar char="–"/>
            </a:pPr>
            <a:r>
              <a:rPr lang="en-US" dirty="0">
                <a:solidFill>
                  <a:prstClr val="black"/>
                </a:solidFill>
                <a:latin typeface="Calibri"/>
              </a:rPr>
              <a:t>May promote innovative design </a:t>
            </a:r>
            <a:r>
              <a:rPr lang="en-US" dirty="0" smtClean="0">
                <a:solidFill>
                  <a:prstClr val="black"/>
                </a:solidFill>
                <a:latin typeface="Calibri"/>
              </a:rPr>
              <a:t>thinking</a:t>
            </a:r>
          </a:p>
          <a:p>
            <a:pPr marL="548640" lvl="1" indent="-274320" defTabSz="914400">
              <a:spcBef>
                <a:spcPts val="0"/>
              </a:spcBef>
              <a:buFont typeface="Calibri" panose="020F0502020204030204" pitchFamily="34" charset="0"/>
              <a:buChar char="–"/>
            </a:pPr>
            <a:r>
              <a:rPr lang="en-US" dirty="0" smtClean="0">
                <a:solidFill>
                  <a:prstClr val="black"/>
                </a:solidFill>
                <a:latin typeface="Calibri"/>
              </a:rPr>
              <a:t>Can benefit from contractor SIBC experience</a:t>
            </a:r>
          </a:p>
          <a:p>
            <a:pPr marL="548640" lvl="1" indent="-274320" defTabSz="914400">
              <a:spcBef>
                <a:spcPts val="0"/>
              </a:spcBef>
              <a:buFont typeface="Calibri" panose="020F0502020204030204" pitchFamily="34" charset="0"/>
              <a:buChar char="–"/>
            </a:pPr>
            <a:r>
              <a:rPr lang="en-US" dirty="0" smtClean="0">
                <a:solidFill>
                  <a:prstClr val="black"/>
                </a:solidFill>
                <a:latin typeface="Calibri"/>
              </a:rPr>
              <a:t>Change orders are minimized</a:t>
            </a:r>
            <a:endParaRPr lang="en-US" dirty="0">
              <a:solidFill>
                <a:prstClr val="black"/>
              </a:solidFill>
              <a:latin typeface="Calibri"/>
            </a:endParaRPr>
          </a:p>
          <a:p>
            <a:pPr lvl="0" defTabSz="914400">
              <a:buFont typeface="Wingdings" panose="05000000000000000000" pitchFamily="2" charset="2"/>
              <a:buChar char="§"/>
            </a:pPr>
            <a:r>
              <a:rPr lang="en-US" dirty="0">
                <a:solidFill>
                  <a:prstClr val="black"/>
                </a:solidFill>
                <a:latin typeface="Calibri"/>
              </a:rPr>
              <a:t>Disadvantages</a:t>
            </a:r>
          </a:p>
          <a:p>
            <a:pPr marL="548640" lvl="1" indent="-274320" defTabSz="914400">
              <a:spcBef>
                <a:spcPts val="0"/>
              </a:spcBef>
              <a:buFont typeface="Calibri" panose="020F0502020204030204" pitchFamily="34" charset="0"/>
              <a:buChar char="–"/>
            </a:pPr>
            <a:r>
              <a:rPr lang="en-US" dirty="0">
                <a:solidFill>
                  <a:prstClr val="black"/>
                </a:solidFill>
                <a:latin typeface="Calibri"/>
              </a:rPr>
              <a:t>Outcomes must be clearly communicated</a:t>
            </a:r>
          </a:p>
          <a:p>
            <a:pPr marL="548640" lvl="1" indent="-274320" defTabSz="914400">
              <a:spcBef>
                <a:spcPts val="0"/>
              </a:spcBef>
              <a:buFont typeface="Calibri" panose="020F0502020204030204" pitchFamily="34" charset="0"/>
              <a:buChar char="–"/>
            </a:pPr>
            <a:r>
              <a:rPr lang="en-US" dirty="0" smtClean="0">
                <a:solidFill>
                  <a:prstClr val="black"/>
                </a:solidFill>
                <a:latin typeface="Calibri"/>
              </a:rPr>
              <a:t>Owner </a:t>
            </a:r>
            <a:r>
              <a:rPr lang="en-US" dirty="0">
                <a:solidFill>
                  <a:prstClr val="black"/>
                </a:solidFill>
                <a:latin typeface="Calibri"/>
              </a:rPr>
              <a:t>relinquishes control; </a:t>
            </a:r>
            <a:r>
              <a:rPr lang="en-US" dirty="0" smtClean="0">
                <a:solidFill>
                  <a:prstClr val="black"/>
                </a:solidFill>
                <a:latin typeface="Calibri"/>
              </a:rPr>
              <a:t>designer </a:t>
            </a:r>
            <a:r>
              <a:rPr lang="en-US" dirty="0">
                <a:solidFill>
                  <a:prstClr val="black"/>
                </a:solidFill>
                <a:latin typeface="Calibri"/>
              </a:rPr>
              <a:t>is working for the contractor and not the owner. DB team takes on more risk</a:t>
            </a:r>
          </a:p>
          <a:p>
            <a:pPr marL="548640" lvl="1" indent="-274320" defTabSz="914400">
              <a:spcBef>
                <a:spcPts val="0"/>
              </a:spcBef>
              <a:buFont typeface="Calibri" panose="020F0502020204030204" pitchFamily="34" charset="0"/>
              <a:buChar char="–"/>
            </a:pPr>
            <a:r>
              <a:rPr lang="en-US" dirty="0">
                <a:solidFill>
                  <a:prstClr val="black"/>
                </a:solidFill>
                <a:latin typeface="Calibri"/>
              </a:rPr>
              <a:t>Team must complete some design “at their expense” in order to bid</a:t>
            </a:r>
          </a:p>
          <a:p>
            <a:pPr marL="548640" lvl="1" indent="-274320" defTabSz="914400">
              <a:spcBef>
                <a:spcPts val="0"/>
              </a:spcBef>
              <a:buFont typeface="Calibri" panose="020F0502020204030204" pitchFamily="34" charset="0"/>
              <a:buChar char="–"/>
            </a:pPr>
            <a:r>
              <a:rPr lang="en-US" dirty="0" smtClean="0">
                <a:solidFill>
                  <a:prstClr val="black"/>
                </a:solidFill>
                <a:latin typeface="Calibri"/>
              </a:rPr>
              <a:t>Cost </a:t>
            </a:r>
            <a:r>
              <a:rPr lang="en-US" dirty="0">
                <a:solidFill>
                  <a:prstClr val="black"/>
                </a:solidFill>
                <a:latin typeface="Calibri"/>
              </a:rPr>
              <a:t>savings, if any, can vary</a:t>
            </a:r>
          </a:p>
          <a:p>
            <a:endParaRPr lang="en-US" dirty="0"/>
          </a:p>
        </p:txBody>
      </p:sp>
      <p:sp>
        <p:nvSpPr>
          <p:cNvPr id="3" name="Title 2"/>
          <p:cNvSpPr>
            <a:spLocks noGrp="1"/>
          </p:cNvSpPr>
          <p:nvPr>
            <p:ph type="title"/>
          </p:nvPr>
        </p:nvSpPr>
        <p:spPr/>
        <p:txBody>
          <a:bodyPr/>
          <a:lstStyle/>
          <a:p>
            <a:r>
              <a:rPr lang="en-US" sz="3200" dirty="0" smtClean="0"/>
              <a:t>Design-Build</a:t>
            </a:r>
            <a:endParaRPr lang="en-US" sz="3200" dirty="0"/>
          </a:p>
        </p:txBody>
      </p:sp>
    </p:spTree>
    <p:extLst>
      <p:ext uri="{BB962C8B-B14F-4D97-AF65-F5344CB8AC3E}">
        <p14:creationId xmlns:p14="http://schemas.microsoft.com/office/powerpoint/2010/main" val="3377996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0" defTabSz="914400">
              <a:spcBef>
                <a:spcPts val="1200"/>
              </a:spcBef>
              <a:buFont typeface="Wingdings" panose="05000000000000000000" pitchFamily="2" charset="2"/>
              <a:buChar char="§"/>
            </a:pPr>
            <a:r>
              <a:rPr lang="en-US" dirty="0">
                <a:solidFill>
                  <a:prstClr val="black"/>
                </a:solidFill>
                <a:latin typeface="Calibri"/>
              </a:rPr>
              <a:t>Similar to design-build in that the contractor and designer work </a:t>
            </a:r>
            <a:r>
              <a:rPr lang="en-US" dirty="0" smtClean="0">
                <a:solidFill>
                  <a:prstClr val="black"/>
                </a:solidFill>
                <a:latin typeface="Calibri"/>
              </a:rPr>
              <a:t>together</a:t>
            </a:r>
            <a:endParaRPr lang="en-US" dirty="0">
              <a:solidFill>
                <a:prstClr val="black"/>
              </a:solidFill>
              <a:latin typeface="Calibri"/>
            </a:endParaRPr>
          </a:p>
          <a:p>
            <a:pPr lvl="0" defTabSz="914400">
              <a:spcBef>
                <a:spcPts val="1200"/>
              </a:spcBef>
              <a:buFont typeface="Wingdings" panose="05000000000000000000" pitchFamily="2" charset="2"/>
              <a:buChar char="§"/>
            </a:pPr>
            <a:r>
              <a:rPr lang="en-US" dirty="0">
                <a:solidFill>
                  <a:prstClr val="black"/>
                </a:solidFill>
                <a:latin typeface="Calibri"/>
              </a:rPr>
              <a:t>However, each has their own contract with owner; and, the owner is an integral part of the </a:t>
            </a:r>
            <a:r>
              <a:rPr lang="en-US" dirty="0" smtClean="0">
                <a:solidFill>
                  <a:prstClr val="black"/>
                </a:solidFill>
                <a:latin typeface="Calibri"/>
              </a:rPr>
              <a:t>team</a:t>
            </a:r>
            <a:endParaRPr lang="en-US" dirty="0">
              <a:solidFill>
                <a:prstClr val="black"/>
              </a:solidFill>
              <a:latin typeface="Calibri"/>
            </a:endParaRPr>
          </a:p>
          <a:p>
            <a:pPr lvl="0" defTabSz="914400">
              <a:spcBef>
                <a:spcPts val="1200"/>
              </a:spcBef>
              <a:buFont typeface="Wingdings" panose="05000000000000000000" pitchFamily="2" charset="2"/>
              <a:buChar char="§"/>
            </a:pPr>
            <a:r>
              <a:rPr lang="en-US" dirty="0">
                <a:solidFill>
                  <a:prstClr val="black"/>
                </a:solidFill>
                <a:latin typeface="Calibri"/>
              </a:rPr>
              <a:t>Both designer and contractor are independently selected by the </a:t>
            </a:r>
            <a:r>
              <a:rPr lang="en-US" dirty="0" smtClean="0">
                <a:solidFill>
                  <a:prstClr val="black"/>
                </a:solidFill>
                <a:latin typeface="Calibri"/>
              </a:rPr>
              <a:t>owner</a:t>
            </a:r>
            <a:endParaRPr lang="en-US" dirty="0">
              <a:solidFill>
                <a:prstClr val="black"/>
              </a:solidFill>
              <a:latin typeface="Calibri"/>
            </a:endParaRPr>
          </a:p>
          <a:p>
            <a:pPr lvl="0" defTabSz="914400">
              <a:spcBef>
                <a:spcPts val="1200"/>
              </a:spcBef>
              <a:buFont typeface="Wingdings" panose="05000000000000000000" pitchFamily="2" charset="2"/>
              <a:buChar char="§"/>
            </a:pPr>
            <a:r>
              <a:rPr lang="en-US" dirty="0">
                <a:solidFill>
                  <a:prstClr val="black"/>
                </a:solidFill>
                <a:latin typeface="Calibri"/>
              </a:rPr>
              <a:t>Risks are identified and </a:t>
            </a:r>
            <a:r>
              <a:rPr lang="en-US" dirty="0" smtClean="0">
                <a:solidFill>
                  <a:prstClr val="black"/>
                </a:solidFill>
                <a:latin typeface="Calibri"/>
              </a:rPr>
              <a:t>managed</a:t>
            </a:r>
            <a:endParaRPr lang="en-US" dirty="0">
              <a:solidFill>
                <a:prstClr val="black"/>
              </a:solidFill>
              <a:latin typeface="Calibri"/>
            </a:endParaRPr>
          </a:p>
          <a:p>
            <a:endParaRPr lang="en-US" dirty="0"/>
          </a:p>
        </p:txBody>
      </p:sp>
      <p:sp>
        <p:nvSpPr>
          <p:cNvPr id="3" name="Title 2"/>
          <p:cNvSpPr>
            <a:spLocks noGrp="1"/>
          </p:cNvSpPr>
          <p:nvPr>
            <p:ph type="title"/>
          </p:nvPr>
        </p:nvSpPr>
        <p:spPr/>
        <p:txBody>
          <a:bodyPr/>
          <a:lstStyle/>
          <a:p>
            <a:r>
              <a:rPr lang="en-US" sz="3200" dirty="0" smtClean="0"/>
              <a:t>CM/GC</a:t>
            </a:r>
            <a:endParaRPr lang="en-US" sz="3200" dirty="0"/>
          </a:p>
        </p:txBody>
      </p:sp>
    </p:spTree>
    <p:extLst>
      <p:ext uri="{BB962C8B-B14F-4D97-AF65-F5344CB8AC3E}">
        <p14:creationId xmlns:p14="http://schemas.microsoft.com/office/powerpoint/2010/main" val="354133438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lvl="0" defTabSz="914400">
              <a:spcBef>
                <a:spcPts val="1200"/>
              </a:spcBef>
              <a:buFont typeface="Wingdings" panose="05000000000000000000" pitchFamily="2" charset="2"/>
              <a:buChar char="§"/>
            </a:pPr>
            <a:r>
              <a:rPr lang="en-US" dirty="0">
                <a:solidFill>
                  <a:prstClr val="black"/>
                </a:solidFill>
                <a:latin typeface="Calibri"/>
              </a:rPr>
              <a:t>Advantages</a:t>
            </a:r>
          </a:p>
          <a:p>
            <a:pPr marL="548640" lvl="1" indent="-274320" defTabSz="914400">
              <a:spcBef>
                <a:spcPts val="0"/>
              </a:spcBef>
              <a:buFont typeface="Calibri" panose="020F0502020204030204" pitchFamily="34" charset="0"/>
              <a:buChar char="–"/>
            </a:pPr>
            <a:r>
              <a:rPr lang="en-US" dirty="0">
                <a:solidFill>
                  <a:prstClr val="black"/>
                </a:solidFill>
                <a:latin typeface="Calibri"/>
              </a:rPr>
              <a:t>Fast project </a:t>
            </a:r>
            <a:r>
              <a:rPr lang="en-US" dirty="0" smtClean="0">
                <a:solidFill>
                  <a:prstClr val="black"/>
                </a:solidFill>
                <a:latin typeface="Calibri"/>
              </a:rPr>
              <a:t>delivery</a:t>
            </a:r>
            <a:endParaRPr lang="en-US" dirty="0">
              <a:solidFill>
                <a:prstClr val="black"/>
              </a:solidFill>
              <a:latin typeface="Calibri"/>
            </a:endParaRPr>
          </a:p>
          <a:p>
            <a:pPr marL="548640" lvl="1" indent="-274320" defTabSz="914400">
              <a:spcBef>
                <a:spcPts val="0"/>
              </a:spcBef>
              <a:buFont typeface="Calibri" panose="020F0502020204030204" pitchFamily="34" charset="0"/>
              <a:buChar char="–"/>
            </a:pPr>
            <a:r>
              <a:rPr lang="en-US" dirty="0">
                <a:solidFill>
                  <a:prstClr val="black"/>
                </a:solidFill>
                <a:latin typeface="Calibri"/>
              </a:rPr>
              <a:t>No significant up-front design </a:t>
            </a:r>
            <a:r>
              <a:rPr lang="en-US" dirty="0" smtClean="0">
                <a:solidFill>
                  <a:prstClr val="black"/>
                </a:solidFill>
                <a:latin typeface="Calibri"/>
              </a:rPr>
              <a:t>needed</a:t>
            </a:r>
            <a:endParaRPr lang="en-US" dirty="0">
              <a:solidFill>
                <a:prstClr val="black"/>
              </a:solidFill>
              <a:latin typeface="Calibri"/>
            </a:endParaRPr>
          </a:p>
          <a:p>
            <a:pPr marL="548640" lvl="1" indent="-274320" defTabSz="914400">
              <a:spcBef>
                <a:spcPts val="0"/>
              </a:spcBef>
              <a:buFont typeface="Calibri" panose="020F0502020204030204" pitchFamily="34" charset="0"/>
              <a:buChar char="–"/>
            </a:pPr>
            <a:r>
              <a:rPr lang="en-US" dirty="0">
                <a:solidFill>
                  <a:prstClr val="black"/>
                </a:solidFill>
                <a:latin typeface="Calibri"/>
              </a:rPr>
              <a:t>Design can be tailored to contractor </a:t>
            </a:r>
            <a:r>
              <a:rPr lang="en-US" dirty="0" smtClean="0">
                <a:solidFill>
                  <a:prstClr val="black"/>
                </a:solidFill>
                <a:latin typeface="Calibri"/>
              </a:rPr>
              <a:t>capabilities</a:t>
            </a:r>
            <a:endParaRPr lang="en-US" dirty="0">
              <a:solidFill>
                <a:prstClr val="black"/>
              </a:solidFill>
              <a:latin typeface="Calibri"/>
            </a:endParaRPr>
          </a:p>
          <a:p>
            <a:pPr marL="548640" lvl="1" indent="-274320" defTabSz="914400">
              <a:spcBef>
                <a:spcPts val="0"/>
              </a:spcBef>
              <a:buFont typeface="Calibri" panose="020F0502020204030204" pitchFamily="34" charset="0"/>
              <a:buChar char="–"/>
            </a:pPr>
            <a:r>
              <a:rPr lang="en-US" dirty="0">
                <a:solidFill>
                  <a:prstClr val="black"/>
                </a:solidFill>
                <a:latin typeface="Calibri"/>
              </a:rPr>
              <a:t>Lower construction </a:t>
            </a:r>
            <a:r>
              <a:rPr lang="en-US" dirty="0" smtClean="0">
                <a:solidFill>
                  <a:prstClr val="black"/>
                </a:solidFill>
                <a:latin typeface="Calibri"/>
              </a:rPr>
              <a:t>costs possible</a:t>
            </a:r>
            <a:endParaRPr lang="en-US" dirty="0">
              <a:solidFill>
                <a:prstClr val="black"/>
              </a:solidFill>
              <a:latin typeface="Calibri"/>
            </a:endParaRPr>
          </a:p>
          <a:p>
            <a:pPr marL="548640" lvl="1" indent="-274320" defTabSz="914400">
              <a:spcBef>
                <a:spcPts val="0"/>
              </a:spcBef>
              <a:buFont typeface="Calibri" panose="020F0502020204030204" pitchFamily="34" charset="0"/>
              <a:buChar char="–"/>
            </a:pPr>
            <a:r>
              <a:rPr lang="en-US" dirty="0">
                <a:solidFill>
                  <a:prstClr val="black"/>
                </a:solidFill>
                <a:latin typeface="Calibri"/>
              </a:rPr>
              <a:t>Change </a:t>
            </a:r>
            <a:r>
              <a:rPr lang="en-US" dirty="0" smtClean="0">
                <a:solidFill>
                  <a:prstClr val="black"/>
                </a:solidFill>
                <a:latin typeface="Calibri"/>
              </a:rPr>
              <a:t>orders </a:t>
            </a:r>
            <a:r>
              <a:rPr lang="en-US" dirty="0">
                <a:solidFill>
                  <a:prstClr val="black"/>
                </a:solidFill>
                <a:latin typeface="Calibri"/>
              </a:rPr>
              <a:t>are </a:t>
            </a:r>
            <a:r>
              <a:rPr lang="en-US" dirty="0" smtClean="0">
                <a:solidFill>
                  <a:prstClr val="black"/>
                </a:solidFill>
                <a:latin typeface="Calibri"/>
              </a:rPr>
              <a:t>minimized</a:t>
            </a:r>
            <a:endParaRPr lang="en-US" dirty="0">
              <a:solidFill>
                <a:prstClr val="black"/>
              </a:solidFill>
              <a:latin typeface="Calibri"/>
            </a:endParaRPr>
          </a:p>
          <a:p>
            <a:pPr lvl="0" defTabSz="914400">
              <a:spcBef>
                <a:spcPts val="1200"/>
              </a:spcBef>
              <a:buFont typeface="Wingdings" panose="05000000000000000000" pitchFamily="2" charset="2"/>
              <a:buChar char="§"/>
            </a:pPr>
            <a:r>
              <a:rPr lang="en-US" dirty="0">
                <a:solidFill>
                  <a:prstClr val="black"/>
                </a:solidFill>
                <a:latin typeface="Calibri"/>
              </a:rPr>
              <a:t>Disadvantages</a:t>
            </a:r>
          </a:p>
          <a:p>
            <a:pPr marL="548640" lvl="1" indent="-274320" defTabSz="914400">
              <a:spcBef>
                <a:spcPts val="0"/>
              </a:spcBef>
              <a:buFont typeface="Calibri" panose="020F0502020204030204" pitchFamily="34" charset="0"/>
              <a:buChar char="–"/>
            </a:pPr>
            <a:r>
              <a:rPr lang="en-US" dirty="0">
                <a:solidFill>
                  <a:prstClr val="black"/>
                </a:solidFill>
                <a:latin typeface="Calibri"/>
              </a:rPr>
              <a:t>Question as to how to select contractor without a </a:t>
            </a:r>
            <a:r>
              <a:rPr lang="en-US" dirty="0" smtClean="0">
                <a:solidFill>
                  <a:prstClr val="black"/>
                </a:solidFill>
                <a:latin typeface="Calibri"/>
              </a:rPr>
              <a:t>design</a:t>
            </a:r>
            <a:endParaRPr lang="en-US" dirty="0">
              <a:solidFill>
                <a:prstClr val="black"/>
              </a:solidFill>
              <a:latin typeface="Calibri"/>
            </a:endParaRPr>
          </a:p>
          <a:p>
            <a:pPr marL="548640" lvl="1" indent="-274320" defTabSz="914400">
              <a:spcBef>
                <a:spcPts val="0"/>
              </a:spcBef>
              <a:buFont typeface="Calibri" panose="020F0502020204030204" pitchFamily="34" charset="0"/>
              <a:buChar char="–"/>
            </a:pPr>
            <a:r>
              <a:rPr lang="en-US" dirty="0">
                <a:solidFill>
                  <a:prstClr val="black"/>
                </a:solidFill>
                <a:latin typeface="Calibri"/>
              </a:rPr>
              <a:t>Must be a checks-and-balances system to verify bid </a:t>
            </a:r>
            <a:r>
              <a:rPr lang="en-US" dirty="0" smtClean="0">
                <a:solidFill>
                  <a:prstClr val="black"/>
                </a:solidFill>
                <a:latin typeface="Calibri"/>
              </a:rPr>
              <a:t>costs</a:t>
            </a:r>
          </a:p>
          <a:p>
            <a:pPr marL="548640" lvl="1" indent="-274320" defTabSz="914400">
              <a:spcBef>
                <a:spcPts val="0"/>
              </a:spcBef>
              <a:buFont typeface="Calibri" panose="020F0502020204030204" pitchFamily="34" charset="0"/>
              <a:buChar char="–"/>
            </a:pPr>
            <a:r>
              <a:rPr lang="en-US" dirty="0" smtClean="0">
                <a:solidFill>
                  <a:prstClr val="black"/>
                </a:solidFill>
                <a:latin typeface="Calibri"/>
              </a:rPr>
              <a:t>Cost negotiations</a:t>
            </a:r>
            <a:endParaRPr lang="en-US" dirty="0">
              <a:solidFill>
                <a:prstClr val="black"/>
              </a:solidFill>
              <a:latin typeface="Calibri"/>
            </a:endParaRPr>
          </a:p>
          <a:p>
            <a:endParaRPr lang="en-US" sz="1400" dirty="0"/>
          </a:p>
        </p:txBody>
      </p:sp>
      <p:sp>
        <p:nvSpPr>
          <p:cNvPr id="3" name="Title 2"/>
          <p:cNvSpPr>
            <a:spLocks noGrp="1"/>
          </p:cNvSpPr>
          <p:nvPr>
            <p:ph type="title"/>
          </p:nvPr>
        </p:nvSpPr>
        <p:spPr/>
        <p:txBody>
          <a:bodyPr/>
          <a:lstStyle/>
          <a:p>
            <a:r>
              <a:rPr lang="en-US" sz="3200" dirty="0" smtClean="0"/>
              <a:t>CM/GC</a:t>
            </a:r>
            <a:endParaRPr lang="en-US" sz="3200" dirty="0"/>
          </a:p>
        </p:txBody>
      </p:sp>
    </p:spTree>
    <p:extLst>
      <p:ext uri="{BB962C8B-B14F-4D97-AF65-F5344CB8AC3E}">
        <p14:creationId xmlns:p14="http://schemas.microsoft.com/office/powerpoint/2010/main" val="74330796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defTabSz="914400">
              <a:spcBef>
                <a:spcPts val="1200"/>
              </a:spcBef>
              <a:buFont typeface="Wingdings" panose="05000000000000000000" pitchFamily="2" charset="2"/>
              <a:buChar char="§"/>
            </a:pPr>
            <a:r>
              <a:rPr lang="en-US" dirty="0" smtClean="0">
                <a:solidFill>
                  <a:prstClr val="black"/>
                </a:solidFill>
                <a:latin typeface="Calibri"/>
              </a:rPr>
              <a:t>Combines base </a:t>
            </a:r>
            <a:r>
              <a:rPr lang="en-US" dirty="0">
                <a:solidFill>
                  <a:prstClr val="black"/>
                </a:solidFill>
                <a:latin typeface="Calibri"/>
              </a:rPr>
              <a:t>bid price and a value to a time component.  </a:t>
            </a:r>
            <a:endParaRPr lang="en-US" dirty="0" smtClean="0">
              <a:solidFill>
                <a:prstClr val="black"/>
              </a:solidFill>
              <a:latin typeface="Calibri"/>
            </a:endParaRPr>
          </a:p>
          <a:p>
            <a:pPr lvl="0" defTabSz="914400">
              <a:spcBef>
                <a:spcPts val="1200"/>
              </a:spcBef>
              <a:buFont typeface="Wingdings" panose="05000000000000000000" pitchFamily="2" charset="2"/>
              <a:buChar char="§"/>
            </a:pPr>
            <a:r>
              <a:rPr lang="en-US" dirty="0" smtClean="0">
                <a:solidFill>
                  <a:prstClr val="black"/>
                </a:solidFill>
                <a:latin typeface="Calibri"/>
              </a:rPr>
              <a:t>Winning </a:t>
            </a:r>
            <a:r>
              <a:rPr lang="en-US" dirty="0">
                <a:solidFill>
                  <a:prstClr val="black"/>
                </a:solidFill>
                <a:latin typeface="Calibri"/>
              </a:rPr>
              <a:t>bid is </a:t>
            </a:r>
            <a:r>
              <a:rPr lang="en-US" dirty="0" smtClean="0">
                <a:solidFill>
                  <a:prstClr val="black"/>
                </a:solidFill>
                <a:latin typeface="Calibri"/>
              </a:rPr>
              <a:t>the </a:t>
            </a:r>
            <a:r>
              <a:rPr lang="en-US" dirty="0">
                <a:solidFill>
                  <a:prstClr val="black"/>
                </a:solidFill>
                <a:latin typeface="Calibri"/>
              </a:rPr>
              <a:t>combination </a:t>
            </a:r>
            <a:r>
              <a:rPr lang="en-US" dirty="0" smtClean="0">
                <a:solidFill>
                  <a:prstClr val="black"/>
                </a:solidFill>
                <a:latin typeface="Calibri"/>
              </a:rPr>
              <a:t>considered to be of best overall value</a:t>
            </a:r>
            <a:endParaRPr lang="en-US" dirty="0">
              <a:solidFill>
                <a:prstClr val="black"/>
              </a:solidFill>
              <a:latin typeface="Calibri"/>
            </a:endParaRPr>
          </a:p>
          <a:p>
            <a:pPr marL="548640" lvl="1" indent="-274320" defTabSz="914400">
              <a:spcBef>
                <a:spcPts val="0"/>
              </a:spcBef>
              <a:buFont typeface="Calibri" panose="020F0502020204030204" pitchFamily="34" charset="0"/>
              <a:buChar char="–"/>
            </a:pPr>
            <a:r>
              <a:rPr lang="en-US" dirty="0" smtClean="0">
                <a:solidFill>
                  <a:prstClr val="black"/>
                </a:solidFill>
                <a:latin typeface="Calibri"/>
              </a:rPr>
              <a:t>A = dollar </a:t>
            </a:r>
            <a:r>
              <a:rPr lang="en-US" dirty="0">
                <a:solidFill>
                  <a:prstClr val="black"/>
                </a:solidFill>
                <a:latin typeface="Calibri"/>
              </a:rPr>
              <a:t>bid for the contract work items</a:t>
            </a:r>
          </a:p>
          <a:p>
            <a:pPr marL="548640" lvl="1" indent="-274320" defTabSz="914400">
              <a:spcBef>
                <a:spcPts val="0"/>
              </a:spcBef>
              <a:buFont typeface="Calibri" panose="020F0502020204030204" pitchFamily="34" charset="0"/>
              <a:buChar char="–"/>
            </a:pPr>
            <a:r>
              <a:rPr lang="en-US" dirty="0" smtClean="0">
                <a:solidFill>
                  <a:prstClr val="black"/>
                </a:solidFill>
                <a:latin typeface="Calibri"/>
              </a:rPr>
              <a:t>B = usually </a:t>
            </a:r>
            <a:r>
              <a:rPr lang="en-US" dirty="0">
                <a:solidFill>
                  <a:prstClr val="black"/>
                </a:solidFill>
                <a:latin typeface="Calibri"/>
              </a:rPr>
              <a:t>road user costs associated with user </a:t>
            </a:r>
            <a:r>
              <a:rPr lang="en-US" dirty="0" smtClean="0">
                <a:solidFill>
                  <a:prstClr val="black"/>
                </a:solidFill>
                <a:latin typeface="Calibri"/>
              </a:rPr>
              <a:t>delays</a:t>
            </a:r>
          </a:p>
          <a:p>
            <a:pPr marL="274320" indent="-274320" defTabSz="914400">
              <a:spcBef>
                <a:spcPts val="1200"/>
              </a:spcBef>
              <a:buFont typeface="Wingdings" panose="05000000000000000000" pitchFamily="2" charset="2"/>
              <a:buChar char="§"/>
            </a:pPr>
            <a:r>
              <a:rPr lang="en-US" dirty="0" smtClean="0">
                <a:solidFill>
                  <a:prstClr val="black"/>
                </a:solidFill>
                <a:latin typeface="Calibri"/>
              </a:rPr>
              <a:t>Contractor is only paid the A component</a:t>
            </a:r>
            <a:endParaRPr lang="en-US" dirty="0">
              <a:solidFill>
                <a:prstClr val="black"/>
              </a:solidFill>
              <a:latin typeface="Calibri"/>
            </a:endParaRPr>
          </a:p>
          <a:p>
            <a:endParaRPr lang="en-US" dirty="0"/>
          </a:p>
        </p:txBody>
      </p:sp>
      <p:sp>
        <p:nvSpPr>
          <p:cNvPr id="3" name="Title 2"/>
          <p:cNvSpPr>
            <a:spLocks noGrp="1"/>
          </p:cNvSpPr>
          <p:nvPr>
            <p:ph type="title"/>
          </p:nvPr>
        </p:nvSpPr>
        <p:spPr/>
        <p:txBody>
          <a:bodyPr/>
          <a:lstStyle/>
          <a:p>
            <a:r>
              <a:rPr lang="en-US" sz="3200" dirty="0" smtClean="0"/>
              <a:t>A+B</a:t>
            </a:r>
            <a:endParaRPr lang="en-US" sz="3200" dirty="0"/>
          </a:p>
        </p:txBody>
      </p:sp>
    </p:spTree>
    <p:extLst>
      <p:ext uri="{BB962C8B-B14F-4D97-AF65-F5344CB8AC3E}">
        <p14:creationId xmlns:p14="http://schemas.microsoft.com/office/powerpoint/2010/main" val="364290689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Flow Chart: Three particular ABC technologies being promoted under EDC-2 are prefabricated bridge elements and systems, geosynthetic reinforced soil-integrated bridge systems, and slide-in bridge construction. "/>
          <p:cNvGrpSpPr/>
          <p:nvPr/>
        </p:nvGrpSpPr>
        <p:grpSpPr>
          <a:xfrm>
            <a:off x="2064251" y="1503796"/>
            <a:ext cx="5082761" cy="4534627"/>
            <a:chOff x="2064251" y="1503796"/>
            <a:chExt cx="5082761" cy="4534627"/>
          </a:xfrm>
        </p:grpSpPr>
        <p:sp>
          <p:nvSpPr>
            <p:cNvPr id="5" name="Freeform 4" descr="Flow Chart: Showing accelerated bridge construction becoming an area of concentration"/>
            <p:cNvSpPr/>
            <p:nvPr/>
          </p:nvSpPr>
          <p:spPr>
            <a:xfrm>
              <a:off x="3630307" y="3347486"/>
              <a:ext cx="1828804" cy="1828804"/>
            </a:xfrm>
            <a:custGeom>
              <a:avLst/>
              <a:gdLst>
                <a:gd name="connsiteX0" fmla="*/ 0 w 1828804"/>
                <a:gd name="connsiteY0" fmla="*/ 914402 h 1828804"/>
                <a:gd name="connsiteX1" fmla="*/ 914402 w 1828804"/>
                <a:gd name="connsiteY1" fmla="*/ 0 h 1828804"/>
                <a:gd name="connsiteX2" fmla="*/ 1828804 w 1828804"/>
                <a:gd name="connsiteY2" fmla="*/ 914402 h 1828804"/>
                <a:gd name="connsiteX3" fmla="*/ 914402 w 1828804"/>
                <a:gd name="connsiteY3" fmla="*/ 1828804 h 1828804"/>
                <a:gd name="connsiteX4" fmla="*/ 0 w 1828804"/>
                <a:gd name="connsiteY4" fmla="*/ 914402 h 182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4" h="1828804">
                  <a:moveTo>
                    <a:pt x="0" y="914402"/>
                  </a:moveTo>
                  <a:cubicBezTo>
                    <a:pt x="0" y="409392"/>
                    <a:pt x="409392" y="0"/>
                    <a:pt x="914402" y="0"/>
                  </a:cubicBezTo>
                  <a:cubicBezTo>
                    <a:pt x="1419412" y="0"/>
                    <a:pt x="1828804" y="409392"/>
                    <a:pt x="1828804" y="914402"/>
                  </a:cubicBezTo>
                  <a:cubicBezTo>
                    <a:pt x="1828804" y="1419412"/>
                    <a:pt x="1419412" y="1828804"/>
                    <a:pt x="914402" y="1828804"/>
                  </a:cubicBezTo>
                  <a:cubicBezTo>
                    <a:pt x="409392" y="1828804"/>
                    <a:pt x="0" y="1419412"/>
                    <a:pt x="0" y="914402"/>
                  </a:cubicBezTo>
                  <a:close/>
                </a:path>
              </a:pathLst>
            </a:custGeom>
            <a:scene3d>
              <a:camera prst="orthographicFront"/>
              <a:lightRig rig="threePt" dir="t">
                <a:rot lat="0" lon="0" rev="7500000"/>
              </a:lightRig>
            </a:scene3d>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spcFirstLastPara="0" vert="horz" wrap="square" lIns="289412" tIns="289412" rIns="289412" bIns="289412" numCol="1" spcCol="1270" anchor="ctr" anchorCtr="0">
              <a:noAutofit/>
            </a:bodyPr>
            <a:lstStyle/>
            <a:p>
              <a:pPr lvl="0" algn="ctr" defTabSz="755650">
                <a:lnSpc>
                  <a:spcPct val="90000"/>
                </a:lnSpc>
                <a:spcBef>
                  <a:spcPct val="0"/>
                </a:spcBef>
                <a:spcAft>
                  <a:spcPct val="35000"/>
                </a:spcAft>
              </a:pPr>
              <a:r>
                <a:rPr lang="en-US" sz="1700" kern="1200" dirty="0" smtClean="0"/>
                <a:t>Accelerated Bridge Construction</a:t>
              </a:r>
              <a:endParaRPr lang="en-US" sz="1700" kern="1200" dirty="0"/>
            </a:p>
          </p:txBody>
        </p:sp>
        <p:grpSp>
          <p:nvGrpSpPr>
            <p:cNvPr id="12" name="Group 11" descr="Flow Chart: Showing accelerated bridge construction becoming an area of concentration"/>
            <p:cNvGrpSpPr/>
            <p:nvPr/>
          </p:nvGrpSpPr>
          <p:grpSpPr>
            <a:xfrm>
              <a:off x="3858907" y="1503796"/>
              <a:ext cx="1371603" cy="1739830"/>
              <a:chOff x="3858907" y="1503796"/>
              <a:chExt cx="1371603" cy="1739830"/>
            </a:xfrm>
          </p:grpSpPr>
          <p:sp>
            <p:nvSpPr>
              <p:cNvPr id="6" name="Freeform 5"/>
              <p:cNvSpPr/>
              <p:nvPr/>
            </p:nvSpPr>
            <p:spPr>
              <a:xfrm rot="5280000">
                <a:off x="4419606" y="2866794"/>
                <a:ext cx="250205" cy="503460"/>
              </a:xfrm>
              <a:custGeom>
                <a:avLst/>
                <a:gdLst>
                  <a:gd name="connsiteX0" fmla="*/ 0 w 250205"/>
                  <a:gd name="connsiteY0" fmla="*/ 100692 h 503460"/>
                  <a:gd name="connsiteX1" fmla="*/ 125103 w 250205"/>
                  <a:gd name="connsiteY1" fmla="*/ 100692 h 503460"/>
                  <a:gd name="connsiteX2" fmla="*/ 125103 w 250205"/>
                  <a:gd name="connsiteY2" fmla="*/ 0 h 503460"/>
                  <a:gd name="connsiteX3" fmla="*/ 250205 w 250205"/>
                  <a:gd name="connsiteY3" fmla="*/ 251730 h 503460"/>
                  <a:gd name="connsiteX4" fmla="*/ 125103 w 250205"/>
                  <a:gd name="connsiteY4" fmla="*/ 503460 h 503460"/>
                  <a:gd name="connsiteX5" fmla="*/ 125103 w 250205"/>
                  <a:gd name="connsiteY5" fmla="*/ 402768 h 503460"/>
                  <a:gd name="connsiteX6" fmla="*/ 0 w 250205"/>
                  <a:gd name="connsiteY6" fmla="*/ 402768 h 503460"/>
                  <a:gd name="connsiteX7" fmla="*/ 0 w 250205"/>
                  <a:gd name="connsiteY7" fmla="*/ 100692 h 50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205" h="503460">
                    <a:moveTo>
                      <a:pt x="0" y="100692"/>
                    </a:moveTo>
                    <a:lnTo>
                      <a:pt x="125103" y="100692"/>
                    </a:lnTo>
                    <a:lnTo>
                      <a:pt x="125103" y="0"/>
                    </a:lnTo>
                    <a:lnTo>
                      <a:pt x="250205" y="251730"/>
                    </a:lnTo>
                    <a:lnTo>
                      <a:pt x="125103" y="503460"/>
                    </a:lnTo>
                    <a:lnTo>
                      <a:pt x="125103" y="402768"/>
                    </a:lnTo>
                    <a:lnTo>
                      <a:pt x="0" y="402768"/>
                    </a:lnTo>
                    <a:lnTo>
                      <a:pt x="0" y="100692"/>
                    </a:lnTo>
                    <a:close/>
                  </a:path>
                </a:pathLst>
              </a:custGeom>
              <a:scene3d>
                <a:camera prst="orthographicFront"/>
                <a:lightRig rig="threePt" dir="t">
                  <a:rot lat="0" lon="0" rev="7500000"/>
                </a:lightRig>
              </a:scene3d>
              <a:sp3d z="-70000" extrusionH="63500" prstMaterial="matte">
                <a:bevelT w="25400" h="6350" prst="relaxedInset"/>
                <a:contourClr>
                  <a:schemeClr val="bg1"/>
                </a:contourClr>
              </a:sp3d>
            </p:spPr>
            <p:style>
              <a:lnRef idx="0">
                <a:schemeClr val="dk2">
                  <a:tint val="60000"/>
                  <a:hueOff val="0"/>
                  <a:satOff val="0"/>
                  <a:lumOff val="0"/>
                  <a:alphaOff val="0"/>
                </a:schemeClr>
              </a:lnRef>
              <a:fillRef idx="1">
                <a:schemeClr val="dk2">
                  <a:tint val="60000"/>
                  <a:hueOff val="0"/>
                  <a:satOff val="0"/>
                  <a:lumOff val="0"/>
                  <a:alphaOff val="0"/>
                </a:schemeClr>
              </a:fillRef>
              <a:effectRef idx="2">
                <a:schemeClr val="dk2">
                  <a:tint val="60000"/>
                  <a:hueOff val="0"/>
                  <a:satOff val="0"/>
                  <a:lumOff val="0"/>
                  <a:alphaOff val="0"/>
                </a:schemeClr>
              </a:effectRef>
              <a:fontRef idx="minor">
                <a:schemeClr val="lt1"/>
              </a:fontRef>
            </p:style>
            <p:txBody>
              <a:bodyPr spcFirstLastPara="0" vert="horz" wrap="square" lIns="-1" tIns="100691" rIns="75061" bIns="100692" numCol="1" spcCol="1270" anchor="ctr" anchorCtr="0">
                <a:noAutofit/>
              </a:bodyPr>
              <a:lstStyle/>
              <a:p>
                <a:pPr lvl="0" algn="ctr" defTabSz="622300">
                  <a:lnSpc>
                    <a:spcPct val="90000"/>
                  </a:lnSpc>
                  <a:spcBef>
                    <a:spcPct val="0"/>
                  </a:spcBef>
                  <a:spcAft>
                    <a:spcPct val="35000"/>
                  </a:spcAft>
                </a:pPr>
                <a:endParaRPr lang="en-US" sz="1400" kern="1200"/>
              </a:p>
            </p:txBody>
          </p:sp>
          <p:sp>
            <p:nvSpPr>
              <p:cNvPr id="7" name="Freeform 6"/>
              <p:cNvSpPr/>
              <p:nvPr/>
            </p:nvSpPr>
            <p:spPr>
              <a:xfrm>
                <a:off x="3858907" y="1503796"/>
                <a:ext cx="1371603" cy="1371603"/>
              </a:xfrm>
              <a:custGeom>
                <a:avLst/>
                <a:gdLst>
                  <a:gd name="connsiteX0" fmla="*/ 0 w 1371603"/>
                  <a:gd name="connsiteY0" fmla="*/ 685802 h 1371603"/>
                  <a:gd name="connsiteX1" fmla="*/ 685802 w 1371603"/>
                  <a:gd name="connsiteY1" fmla="*/ 0 h 1371603"/>
                  <a:gd name="connsiteX2" fmla="*/ 1371604 w 1371603"/>
                  <a:gd name="connsiteY2" fmla="*/ 685802 h 1371603"/>
                  <a:gd name="connsiteX3" fmla="*/ 685802 w 1371603"/>
                  <a:gd name="connsiteY3" fmla="*/ 1371604 h 1371603"/>
                  <a:gd name="connsiteX4" fmla="*/ 0 w 1371603"/>
                  <a:gd name="connsiteY4" fmla="*/ 685802 h 1371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3" h="1371603">
                    <a:moveTo>
                      <a:pt x="0" y="685802"/>
                    </a:moveTo>
                    <a:cubicBezTo>
                      <a:pt x="0" y="307044"/>
                      <a:pt x="307044" y="0"/>
                      <a:pt x="685802" y="0"/>
                    </a:cubicBezTo>
                    <a:cubicBezTo>
                      <a:pt x="1064560" y="0"/>
                      <a:pt x="1371604" y="307044"/>
                      <a:pt x="1371604" y="685802"/>
                    </a:cubicBezTo>
                    <a:cubicBezTo>
                      <a:pt x="1371604" y="1064560"/>
                      <a:pt x="1064560" y="1371604"/>
                      <a:pt x="685802" y="1371604"/>
                    </a:cubicBezTo>
                    <a:cubicBezTo>
                      <a:pt x="307044" y="1371604"/>
                      <a:pt x="0" y="1064560"/>
                      <a:pt x="0" y="685802"/>
                    </a:cubicBezTo>
                    <a:close/>
                  </a:path>
                </a:pathLst>
              </a:custGeom>
              <a:scene3d>
                <a:camera prst="orthographicFront"/>
                <a:lightRig rig="threePt" dir="t">
                  <a:rot lat="0" lon="0" rev="7500000"/>
                </a:lightRig>
              </a:scene3d>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spcFirstLastPara="0" vert="horz" wrap="square" lIns="222457" tIns="222457" rIns="222457" bIns="222457" numCol="1" spcCol="1270" anchor="ctr" anchorCtr="0">
                <a:noAutofit/>
              </a:bodyPr>
              <a:lstStyle/>
              <a:p>
                <a:pPr lvl="0" algn="ctr" defTabSz="755650">
                  <a:lnSpc>
                    <a:spcPct val="90000"/>
                  </a:lnSpc>
                  <a:spcBef>
                    <a:spcPct val="0"/>
                  </a:spcBef>
                  <a:spcAft>
                    <a:spcPct val="35000"/>
                  </a:spcAft>
                </a:pPr>
                <a:r>
                  <a:rPr lang="en-US" sz="1700" kern="1200" dirty="0" smtClean="0"/>
                  <a:t>PBES</a:t>
                </a:r>
                <a:endParaRPr lang="en-US" sz="1700" kern="1200" dirty="0"/>
              </a:p>
            </p:txBody>
          </p:sp>
        </p:grpSp>
        <p:grpSp>
          <p:nvGrpSpPr>
            <p:cNvPr id="13" name="Group 12" descr="Flow Chart: Showing accelerated bridge construction becoming an area of concentration"/>
            <p:cNvGrpSpPr/>
            <p:nvPr/>
          </p:nvGrpSpPr>
          <p:grpSpPr>
            <a:xfrm>
              <a:off x="5419312" y="4557658"/>
              <a:ext cx="1727700" cy="1480765"/>
              <a:chOff x="5419312" y="4557658"/>
              <a:chExt cx="1727700" cy="1480765"/>
            </a:xfrm>
          </p:grpSpPr>
          <p:sp>
            <p:nvSpPr>
              <p:cNvPr id="8" name="Freeform 7"/>
              <p:cNvSpPr/>
              <p:nvPr/>
            </p:nvSpPr>
            <p:spPr>
              <a:xfrm rot="12245748">
                <a:off x="5419312" y="4567073"/>
                <a:ext cx="252294" cy="503460"/>
              </a:xfrm>
              <a:custGeom>
                <a:avLst/>
                <a:gdLst>
                  <a:gd name="connsiteX0" fmla="*/ 0 w 252294"/>
                  <a:gd name="connsiteY0" fmla="*/ 100692 h 503460"/>
                  <a:gd name="connsiteX1" fmla="*/ 126147 w 252294"/>
                  <a:gd name="connsiteY1" fmla="*/ 100692 h 503460"/>
                  <a:gd name="connsiteX2" fmla="*/ 126147 w 252294"/>
                  <a:gd name="connsiteY2" fmla="*/ 0 h 503460"/>
                  <a:gd name="connsiteX3" fmla="*/ 252294 w 252294"/>
                  <a:gd name="connsiteY3" fmla="*/ 251730 h 503460"/>
                  <a:gd name="connsiteX4" fmla="*/ 126147 w 252294"/>
                  <a:gd name="connsiteY4" fmla="*/ 503460 h 503460"/>
                  <a:gd name="connsiteX5" fmla="*/ 126147 w 252294"/>
                  <a:gd name="connsiteY5" fmla="*/ 402768 h 503460"/>
                  <a:gd name="connsiteX6" fmla="*/ 0 w 252294"/>
                  <a:gd name="connsiteY6" fmla="*/ 402768 h 503460"/>
                  <a:gd name="connsiteX7" fmla="*/ 0 w 252294"/>
                  <a:gd name="connsiteY7" fmla="*/ 100692 h 50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94" h="503460">
                    <a:moveTo>
                      <a:pt x="0" y="100692"/>
                    </a:moveTo>
                    <a:lnTo>
                      <a:pt x="126147" y="100692"/>
                    </a:lnTo>
                    <a:lnTo>
                      <a:pt x="126147" y="0"/>
                    </a:lnTo>
                    <a:lnTo>
                      <a:pt x="252294" y="251730"/>
                    </a:lnTo>
                    <a:lnTo>
                      <a:pt x="126147" y="503460"/>
                    </a:lnTo>
                    <a:lnTo>
                      <a:pt x="126147" y="402768"/>
                    </a:lnTo>
                    <a:lnTo>
                      <a:pt x="0" y="402768"/>
                    </a:lnTo>
                    <a:lnTo>
                      <a:pt x="0" y="100692"/>
                    </a:lnTo>
                    <a:close/>
                  </a:path>
                </a:pathLst>
              </a:custGeom>
              <a:scene3d>
                <a:camera prst="orthographicFront"/>
                <a:lightRig rig="threePt" dir="t">
                  <a:rot lat="0" lon="0" rev="7500000"/>
                </a:lightRig>
              </a:scene3d>
              <a:sp3d z="-70000" extrusionH="63500" prstMaterial="matte">
                <a:bevelT w="25400" h="6350" prst="relaxedInset"/>
                <a:contourClr>
                  <a:schemeClr val="bg1"/>
                </a:contourClr>
              </a:sp3d>
            </p:spPr>
            <p:style>
              <a:lnRef idx="0">
                <a:schemeClr val="dk2">
                  <a:tint val="60000"/>
                  <a:hueOff val="0"/>
                  <a:satOff val="0"/>
                  <a:lumOff val="0"/>
                  <a:alphaOff val="0"/>
                </a:schemeClr>
              </a:lnRef>
              <a:fillRef idx="1">
                <a:schemeClr val="dk2">
                  <a:tint val="60000"/>
                  <a:hueOff val="0"/>
                  <a:satOff val="0"/>
                  <a:lumOff val="0"/>
                  <a:alphaOff val="0"/>
                </a:schemeClr>
              </a:fillRef>
              <a:effectRef idx="2">
                <a:schemeClr val="dk2">
                  <a:tint val="60000"/>
                  <a:hueOff val="0"/>
                  <a:satOff val="0"/>
                  <a:lumOff val="0"/>
                  <a:alphaOff val="0"/>
                </a:schemeClr>
              </a:effectRef>
              <a:fontRef idx="minor">
                <a:schemeClr val="lt1"/>
              </a:fontRef>
            </p:style>
            <p:txBody>
              <a:bodyPr spcFirstLastPara="0" vert="horz" wrap="square" lIns="0" tIns="100692" rIns="75687" bIns="100691" numCol="1" spcCol="1270" anchor="ctr" anchorCtr="0">
                <a:noAutofit/>
              </a:bodyPr>
              <a:lstStyle/>
              <a:p>
                <a:pPr lvl="0" algn="ctr" defTabSz="622300">
                  <a:lnSpc>
                    <a:spcPct val="90000"/>
                  </a:lnSpc>
                  <a:spcBef>
                    <a:spcPct val="0"/>
                  </a:spcBef>
                  <a:spcAft>
                    <a:spcPct val="35000"/>
                  </a:spcAft>
                </a:pPr>
                <a:endParaRPr lang="en-US" sz="1400" kern="1200"/>
              </a:p>
            </p:txBody>
          </p:sp>
          <p:sp>
            <p:nvSpPr>
              <p:cNvPr id="9" name="Freeform 8"/>
              <p:cNvSpPr/>
              <p:nvPr/>
            </p:nvSpPr>
            <p:spPr>
              <a:xfrm>
                <a:off x="5666247" y="4557658"/>
                <a:ext cx="1480765" cy="1480765"/>
              </a:xfrm>
              <a:custGeom>
                <a:avLst/>
                <a:gdLst>
                  <a:gd name="connsiteX0" fmla="*/ 0 w 1480765"/>
                  <a:gd name="connsiteY0" fmla="*/ 740383 h 1480765"/>
                  <a:gd name="connsiteX1" fmla="*/ 740383 w 1480765"/>
                  <a:gd name="connsiteY1" fmla="*/ 0 h 1480765"/>
                  <a:gd name="connsiteX2" fmla="*/ 1480766 w 1480765"/>
                  <a:gd name="connsiteY2" fmla="*/ 740383 h 1480765"/>
                  <a:gd name="connsiteX3" fmla="*/ 740383 w 1480765"/>
                  <a:gd name="connsiteY3" fmla="*/ 1480766 h 1480765"/>
                  <a:gd name="connsiteX4" fmla="*/ 0 w 1480765"/>
                  <a:gd name="connsiteY4" fmla="*/ 740383 h 148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0765" h="1480765">
                    <a:moveTo>
                      <a:pt x="0" y="740383"/>
                    </a:moveTo>
                    <a:cubicBezTo>
                      <a:pt x="0" y="331481"/>
                      <a:pt x="331481" y="0"/>
                      <a:pt x="740383" y="0"/>
                    </a:cubicBezTo>
                    <a:cubicBezTo>
                      <a:pt x="1149285" y="0"/>
                      <a:pt x="1480766" y="331481"/>
                      <a:pt x="1480766" y="740383"/>
                    </a:cubicBezTo>
                    <a:cubicBezTo>
                      <a:pt x="1480766" y="1149285"/>
                      <a:pt x="1149285" y="1480766"/>
                      <a:pt x="740383" y="1480766"/>
                    </a:cubicBezTo>
                    <a:cubicBezTo>
                      <a:pt x="331481" y="1480766"/>
                      <a:pt x="0" y="1149285"/>
                      <a:pt x="0" y="740383"/>
                    </a:cubicBezTo>
                    <a:close/>
                  </a:path>
                </a:pathLst>
              </a:custGeom>
              <a:scene3d>
                <a:camera prst="orthographicFront"/>
                <a:lightRig rig="threePt" dir="t">
                  <a:rot lat="0" lon="0" rev="7500000"/>
                </a:lightRig>
              </a:scene3d>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spcFirstLastPara="0" vert="horz" wrap="square" lIns="238443" tIns="238443" rIns="238443" bIns="238443" numCol="1" spcCol="1270" anchor="ctr" anchorCtr="0">
                <a:noAutofit/>
              </a:bodyPr>
              <a:lstStyle/>
              <a:p>
                <a:pPr lvl="0" algn="ctr" defTabSz="755650">
                  <a:lnSpc>
                    <a:spcPct val="90000"/>
                  </a:lnSpc>
                  <a:spcBef>
                    <a:spcPct val="0"/>
                  </a:spcBef>
                  <a:spcAft>
                    <a:spcPct val="35000"/>
                  </a:spcAft>
                </a:pPr>
                <a:r>
                  <a:rPr lang="en-US" sz="1700" kern="1200" dirty="0" smtClean="0"/>
                  <a:t>SIBC</a:t>
                </a:r>
                <a:endParaRPr lang="en-US" sz="1700" kern="1200" dirty="0"/>
              </a:p>
            </p:txBody>
          </p:sp>
        </p:grpSp>
        <p:grpSp>
          <p:nvGrpSpPr>
            <p:cNvPr id="14" name="Group 13" descr="Flow Chart: Showing accelerated bridge construction becoming an area of concentration"/>
            <p:cNvGrpSpPr/>
            <p:nvPr/>
          </p:nvGrpSpPr>
          <p:grpSpPr>
            <a:xfrm>
              <a:off x="2064251" y="4581839"/>
              <a:ext cx="1615379" cy="1401996"/>
              <a:chOff x="2064251" y="4581839"/>
              <a:chExt cx="1615379" cy="1401996"/>
            </a:xfrm>
          </p:grpSpPr>
          <p:sp>
            <p:nvSpPr>
              <p:cNvPr id="10" name="Freeform 9"/>
              <p:cNvSpPr/>
              <p:nvPr/>
            </p:nvSpPr>
            <p:spPr>
              <a:xfrm rot="8880000">
                <a:off x="3429424" y="4581839"/>
                <a:ext cx="250206" cy="503461"/>
              </a:xfrm>
              <a:custGeom>
                <a:avLst/>
                <a:gdLst>
                  <a:gd name="connsiteX0" fmla="*/ 0 w 250205"/>
                  <a:gd name="connsiteY0" fmla="*/ 100692 h 503460"/>
                  <a:gd name="connsiteX1" fmla="*/ 125103 w 250205"/>
                  <a:gd name="connsiteY1" fmla="*/ 100692 h 503460"/>
                  <a:gd name="connsiteX2" fmla="*/ 125103 w 250205"/>
                  <a:gd name="connsiteY2" fmla="*/ 0 h 503460"/>
                  <a:gd name="connsiteX3" fmla="*/ 250205 w 250205"/>
                  <a:gd name="connsiteY3" fmla="*/ 251730 h 503460"/>
                  <a:gd name="connsiteX4" fmla="*/ 125103 w 250205"/>
                  <a:gd name="connsiteY4" fmla="*/ 503460 h 503460"/>
                  <a:gd name="connsiteX5" fmla="*/ 125103 w 250205"/>
                  <a:gd name="connsiteY5" fmla="*/ 402768 h 503460"/>
                  <a:gd name="connsiteX6" fmla="*/ 0 w 250205"/>
                  <a:gd name="connsiteY6" fmla="*/ 402768 h 503460"/>
                  <a:gd name="connsiteX7" fmla="*/ 0 w 250205"/>
                  <a:gd name="connsiteY7" fmla="*/ 100692 h 50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205" h="503460">
                    <a:moveTo>
                      <a:pt x="250204" y="402768"/>
                    </a:moveTo>
                    <a:lnTo>
                      <a:pt x="125102" y="402768"/>
                    </a:lnTo>
                    <a:lnTo>
                      <a:pt x="125102" y="503460"/>
                    </a:lnTo>
                    <a:lnTo>
                      <a:pt x="1" y="251730"/>
                    </a:lnTo>
                    <a:lnTo>
                      <a:pt x="125102" y="0"/>
                    </a:lnTo>
                    <a:lnTo>
                      <a:pt x="125102" y="100692"/>
                    </a:lnTo>
                    <a:lnTo>
                      <a:pt x="250204" y="100692"/>
                    </a:lnTo>
                    <a:lnTo>
                      <a:pt x="250204" y="402768"/>
                    </a:lnTo>
                    <a:close/>
                  </a:path>
                </a:pathLst>
              </a:custGeom>
              <a:scene3d>
                <a:camera prst="orthographicFront"/>
                <a:lightRig rig="threePt" dir="t">
                  <a:rot lat="0" lon="0" rev="7500000"/>
                </a:lightRig>
              </a:scene3d>
              <a:sp3d z="-70000" extrusionH="63500" prstMaterial="matte">
                <a:bevelT w="25400" h="6350" prst="relaxedInset"/>
                <a:contourClr>
                  <a:schemeClr val="bg1"/>
                </a:contourClr>
              </a:sp3d>
            </p:spPr>
            <p:style>
              <a:lnRef idx="0">
                <a:schemeClr val="dk2">
                  <a:tint val="60000"/>
                  <a:hueOff val="0"/>
                  <a:satOff val="0"/>
                  <a:lumOff val="0"/>
                  <a:alphaOff val="0"/>
                </a:schemeClr>
              </a:lnRef>
              <a:fillRef idx="1">
                <a:schemeClr val="dk2">
                  <a:tint val="60000"/>
                  <a:hueOff val="0"/>
                  <a:satOff val="0"/>
                  <a:lumOff val="0"/>
                  <a:alphaOff val="0"/>
                </a:schemeClr>
              </a:fillRef>
              <a:effectRef idx="2">
                <a:schemeClr val="dk2">
                  <a:tint val="60000"/>
                  <a:hueOff val="0"/>
                  <a:satOff val="0"/>
                  <a:lumOff val="0"/>
                  <a:alphaOff val="0"/>
                </a:schemeClr>
              </a:effectRef>
              <a:fontRef idx="minor">
                <a:schemeClr val="lt1"/>
              </a:fontRef>
            </p:style>
            <p:txBody>
              <a:bodyPr spcFirstLastPara="0" vert="horz" wrap="square" lIns="75062" tIns="100691" rIns="-1" bIns="100693" numCol="1" spcCol="1270" anchor="ctr" anchorCtr="0">
                <a:noAutofit/>
              </a:bodyPr>
              <a:lstStyle/>
              <a:p>
                <a:pPr lvl="0" algn="ctr" defTabSz="622300">
                  <a:lnSpc>
                    <a:spcPct val="90000"/>
                  </a:lnSpc>
                  <a:spcBef>
                    <a:spcPct val="0"/>
                  </a:spcBef>
                  <a:spcAft>
                    <a:spcPct val="35000"/>
                  </a:spcAft>
                </a:pPr>
                <a:endParaRPr lang="en-US" sz="1400" kern="1200"/>
              </a:p>
            </p:txBody>
          </p:sp>
          <p:sp>
            <p:nvSpPr>
              <p:cNvPr id="11" name="Freeform 10"/>
              <p:cNvSpPr/>
              <p:nvPr/>
            </p:nvSpPr>
            <p:spPr>
              <a:xfrm>
                <a:off x="2064251" y="4612232"/>
                <a:ext cx="1371603" cy="1371603"/>
              </a:xfrm>
              <a:custGeom>
                <a:avLst/>
                <a:gdLst>
                  <a:gd name="connsiteX0" fmla="*/ 0 w 1371603"/>
                  <a:gd name="connsiteY0" fmla="*/ 685802 h 1371603"/>
                  <a:gd name="connsiteX1" fmla="*/ 685802 w 1371603"/>
                  <a:gd name="connsiteY1" fmla="*/ 0 h 1371603"/>
                  <a:gd name="connsiteX2" fmla="*/ 1371604 w 1371603"/>
                  <a:gd name="connsiteY2" fmla="*/ 685802 h 1371603"/>
                  <a:gd name="connsiteX3" fmla="*/ 685802 w 1371603"/>
                  <a:gd name="connsiteY3" fmla="*/ 1371604 h 1371603"/>
                  <a:gd name="connsiteX4" fmla="*/ 0 w 1371603"/>
                  <a:gd name="connsiteY4" fmla="*/ 685802 h 1371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3" h="1371603">
                    <a:moveTo>
                      <a:pt x="0" y="685802"/>
                    </a:moveTo>
                    <a:cubicBezTo>
                      <a:pt x="0" y="307044"/>
                      <a:pt x="307044" y="0"/>
                      <a:pt x="685802" y="0"/>
                    </a:cubicBezTo>
                    <a:cubicBezTo>
                      <a:pt x="1064560" y="0"/>
                      <a:pt x="1371604" y="307044"/>
                      <a:pt x="1371604" y="685802"/>
                    </a:cubicBezTo>
                    <a:cubicBezTo>
                      <a:pt x="1371604" y="1064560"/>
                      <a:pt x="1064560" y="1371604"/>
                      <a:pt x="685802" y="1371604"/>
                    </a:cubicBezTo>
                    <a:cubicBezTo>
                      <a:pt x="307044" y="1371604"/>
                      <a:pt x="0" y="1064560"/>
                      <a:pt x="0" y="685802"/>
                    </a:cubicBezTo>
                    <a:close/>
                  </a:path>
                </a:pathLst>
              </a:custGeom>
              <a:scene3d>
                <a:camera prst="orthographicFront"/>
                <a:lightRig rig="threePt" dir="t">
                  <a:rot lat="0" lon="0" rev="7500000"/>
                </a:lightRig>
              </a:scene3d>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spcFirstLastPara="0" vert="horz" wrap="square" lIns="222457" tIns="222457" rIns="222457" bIns="222457" numCol="1" spcCol="1270" anchor="ctr" anchorCtr="0">
                <a:noAutofit/>
              </a:bodyPr>
              <a:lstStyle/>
              <a:p>
                <a:pPr lvl="0" algn="ctr" defTabSz="755650">
                  <a:lnSpc>
                    <a:spcPct val="90000"/>
                  </a:lnSpc>
                  <a:spcBef>
                    <a:spcPct val="0"/>
                  </a:spcBef>
                  <a:spcAft>
                    <a:spcPct val="35000"/>
                  </a:spcAft>
                </a:pPr>
                <a:r>
                  <a:rPr lang="en-US" sz="1700" kern="1200" dirty="0" smtClean="0"/>
                  <a:t>GRS-IBS</a:t>
                </a:r>
                <a:endParaRPr lang="en-US" sz="1700" kern="1200" dirty="0"/>
              </a:p>
            </p:txBody>
          </p:sp>
        </p:grpSp>
      </p:grpSp>
      <p:sp>
        <p:nvSpPr>
          <p:cNvPr id="3" name="Title 2"/>
          <p:cNvSpPr>
            <a:spLocks noGrp="1"/>
          </p:cNvSpPr>
          <p:nvPr>
            <p:ph type="title"/>
          </p:nvPr>
        </p:nvSpPr>
        <p:spPr/>
        <p:txBody>
          <a:bodyPr/>
          <a:lstStyle/>
          <a:p>
            <a:r>
              <a:rPr lang="en-US" sz="3200" dirty="0" smtClean="0"/>
              <a:t>EDC-2 Initiative</a:t>
            </a:r>
            <a:endParaRPr lang="en-US" sz="3200" dirty="0"/>
          </a:p>
        </p:txBody>
      </p:sp>
      <p:sp>
        <p:nvSpPr>
          <p:cNvPr id="2" name="TextBox 1"/>
          <p:cNvSpPr txBox="1"/>
          <p:nvPr/>
        </p:nvSpPr>
        <p:spPr>
          <a:xfrm>
            <a:off x="827814" y="1690470"/>
            <a:ext cx="8139448" cy="400110"/>
          </a:xfrm>
          <a:prstGeom prst="rect">
            <a:avLst/>
          </a:prstGeom>
          <a:noFill/>
        </p:spPr>
        <p:txBody>
          <a:bodyPr wrap="square" rtlCol="0">
            <a:spAutoFit/>
          </a:bodyPr>
          <a:lstStyle/>
          <a:p>
            <a:r>
              <a:rPr lang="en-US" sz="2000" dirty="0" smtClean="0"/>
              <a:t>EDC-2 Launched in 2012 to shorten delivery time using new technologies</a:t>
            </a:r>
            <a:endParaRPr lang="en-US" sz="2000" dirty="0"/>
          </a:p>
        </p:txBody>
      </p:sp>
    </p:spTree>
    <p:extLst>
      <p:ext uri="{BB962C8B-B14F-4D97-AF65-F5344CB8AC3E}">
        <p14:creationId xmlns:p14="http://schemas.microsoft.com/office/powerpoint/2010/main" val="395662544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a:bodyPr>
          <a:lstStyle/>
          <a:p>
            <a:pPr>
              <a:buFont typeface="Wingdings" panose="05000000000000000000" pitchFamily="2" charset="2"/>
              <a:buChar char="§"/>
            </a:pPr>
            <a:r>
              <a:rPr lang="en-US" dirty="0" smtClean="0">
                <a:latin typeface="+mn-lt"/>
              </a:rPr>
              <a:t>Advantages</a:t>
            </a:r>
          </a:p>
          <a:p>
            <a:pPr marL="548640" indent="-274320">
              <a:spcBef>
                <a:spcPts val="0"/>
              </a:spcBef>
              <a:buFont typeface="Calibri" panose="020F0502020204030204" pitchFamily="34" charset="0"/>
              <a:buChar char="–"/>
            </a:pPr>
            <a:r>
              <a:rPr lang="en-US" sz="1800" dirty="0" smtClean="0">
                <a:latin typeface="+mn-lt"/>
              </a:rPr>
              <a:t>Contractor’s schedule must minimize construction time and delays</a:t>
            </a:r>
            <a:endParaRPr lang="en-US" sz="1800" dirty="0">
              <a:latin typeface="+mn-lt"/>
            </a:endParaRPr>
          </a:p>
          <a:p>
            <a:pPr>
              <a:buFont typeface="Wingdings" panose="05000000000000000000" pitchFamily="2" charset="2"/>
              <a:buChar char="§"/>
            </a:pPr>
            <a:r>
              <a:rPr lang="en-US" dirty="0" smtClean="0">
                <a:latin typeface="+mn-lt"/>
              </a:rPr>
              <a:t>Disadvantages</a:t>
            </a:r>
          </a:p>
          <a:p>
            <a:pPr marL="548640" indent="-274320">
              <a:spcBef>
                <a:spcPts val="0"/>
              </a:spcBef>
              <a:buFont typeface="Calibri" panose="020F0502020204030204" pitchFamily="34" charset="0"/>
              <a:buChar char="–"/>
            </a:pPr>
            <a:r>
              <a:rPr lang="en-US" sz="1800" dirty="0" smtClean="0">
                <a:latin typeface="+mn-lt"/>
              </a:rPr>
              <a:t>Contract changes are magnified</a:t>
            </a:r>
          </a:p>
          <a:p>
            <a:pPr marL="548640" indent="-274320">
              <a:spcBef>
                <a:spcPts val="0"/>
              </a:spcBef>
              <a:buFont typeface="Calibri" panose="020F0502020204030204" pitchFamily="34" charset="0"/>
              <a:buChar char="–"/>
            </a:pPr>
            <a:r>
              <a:rPr lang="en-US" sz="1800" dirty="0" smtClean="0">
                <a:latin typeface="+mn-lt"/>
              </a:rPr>
              <a:t>More resources may be required for contract administration</a:t>
            </a:r>
            <a:endParaRPr lang="en-US" sz="1800" dirty="0">
              <a:latin typeface="+mn-lt"/>
            </a:endParaRPr>
          </a:p>
        </p:txBody>
      </p:sp>
      <p:sp>
        <p:nvSpPr>
          <p:cNvPr id="3" name="Title 2"/>
          <p:cNvSpPr>
            <a:spLocks noGrp="1"/>
          </p:cNvSpPr>
          <p:nvPr>
            <p:ph type="title"/>
          </p:nvPr>
        </p:nvSpPr>
        <p:spPr/>
        <p:txBody>
          <a:bodyPr/>
          <a:lstStyle/>
          <a:p>
            <a:r>
              <a:rPr lang="en-US" sz="3200" dirty="0" smtClean="0"/>
              <a:t>A+B</a:t>
            </a:r>
            <a:endParaRPr lang="en-US" sz="3200" dirty="0"/>
          </a:p>
        </p:txBody>
      </p:sp>
    </p:spTree>
    <p:extLst>
      <p:ext uri="{BB962C8B-B14F-4D97-AF65-F5344CB8AC3E}">
        <p14:creationId xmlns:p14="http://schemas.microsoft.com/office/powerpoint/2010/main" val="177907647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7200" y="1521740"/>
            <a:ext cx="4191000" cy="3937673"/>
          </a:xfrm>
        </p:spPr>
        <p:txBody>
          <a:bodyPr/>
          <a:lstStyle/>
          <a:p>
            <a:pPr marL="0" indent="0">
              <a:spcBef>
                <a:spcPts val="1200"/>
              </a:spcBef>
              <a:buNone/>
            </a:pPr>
            <a:r>
              <a:rPr lang="en-US" b="1" u="sng" dirty="0" smtClean="0">
                <a:latin typeface="+mn-lt"/>
              </a:rPr>
              <a:t>Design-Build</a:t>
            </a:r>
          </a:p>
          <a:p>
            <a:pPr marL="285750" lvl="1" indent="-285750">
              <a:buFont typeface="Wingdings" panose="05000000000000000000" pitchFamily="2" charset="2"/>
              <a:buChar char="§"/>
            </a:pPr>
            <a:r>
              <a:rPr lang="en-US" sz="2000" dirty="0">
                <a:latin typeface="+mn-lt"/>
              </a:rPr>
              <a:t>Mesquite Interchange</a:t>
            </a:r>
          </a:p>
          <a:p>
            <a:pPr marL="461963" lvl="2" indent="-285750">
              <a:buFont typeface="Calibri" panose="020F0502020204030204" pitchFamily="34" charset="0"/>
              <a:buChar char="–"/>
            </a:pPr>
            <a:r>
              <a:rPr lang="en-US" sz="1800" dirty="0">
                <a:latin typeface="+mn-lt"/>
              </a:rPr>
              <a:t>Team proposed slide</a:t>
            </a:r>
          </a:p>
          <a:p>
            <a:pPr marL="461963" lvl="2" indent="-285750">
              <a:buFont typeface="Calibri" panose="020F0502020204030204" pitchFamily="34" charset="0"/>
              <a:buChar char="–"/>
            </a:pPr>
            <a:r>
              <a:rPr lang="en-US" sz="1800" dirty="0">
                <a:latin typeface="+mn-lt"/>
              </a:rPr>
              <a:t>Saved 6 mo. and $10 M</a:t>
            </a:r>
          </a:p>
          <a:p>
            <a:pPr>
              <a:buFont typeface="Wingdings" panose="05000000000000000000" pitchFamily="2" charset="2"/>
              <a:buChar char="§"/>
            </a:pPr>
            <a:r>
              <a:rPr lang="en-US" dirty="0" smtClean="0">
                <a:latin typeface="+mn-lt"/>
              </a:rPr>
              <a:t>Elk </a:t>
            </a:r>
            <a:r>
              <a:rPr lang="en-US" dirty="0">
                <a:latin typeface="+mn-lt"/>
              </a:rPr>
              <a:t>Creek</a:t>
            </a:r>
          </a:p>
          <a:p>
            <a:pPr lvl="1">
              <a:buFont typeface="Calibri" panose="020F0502020204030204" pitchFamily="34" charset="0"/>
              <a:buChar char="–"/>
            </a:pPr>
            <a:r>
              <a:rPr lang="en-US" dirty="0">
                <a:latin typeface="+mn-lt"/>
              </a:rPr>
              <a:t>Team proposed slide</a:t>
            </a:r>
          </a:p>
          <a:p>
            <a:pPr lvl="1">
              <a:buFont typeface="Calibri" panose="020F0502020204030204" pitchFamily="34" charset="0"/>
              <a:buChar char="–"/>
            </a:pPr>
            <a:r>
              <a:rPr lang="en-US" dirty="0">
                <a:latin typeface="+mn-lt"/>
              </a:rPr>
              <a:t>Saved 22 mo. </a:t>
            </a:r>
            <a:r>
              <a:rPr lang="en-US" dirty="0" smtClean="0">
                <a:latin typeface="+mn-lt"/>
              </a:rPr>
              <a:t>and </a:t>
            </a:r>
            <a:r>
              <a:rPr lang="en-US" dirty="0">
                <a:latin typeface="+mn-lt"/>
              </a:rPr>
              <a:t>$3M</a:t>
            </a:r>
          </a:p>
          <a:p>
            <a:endParaRPr lang="en-US" dirty="0"/>
          </a:p>
        </p:txBody>
      </p:sp>
      <p:sp>
        <p:nvSpPr>
          <p:cNvPr id="2" name="Title 1"/>
          <p:cNvSpPr>
            <a:spLocks noGrp="1"/>
          </p:cNvSpPr>
          <p:nvPr>
            <p:ph type="title"/>
          </p:nvPr>
        </p:nvSpPr>
        <p:spPr/>
        <p:txBody>
          <a:bodyPr/>
          <a:lstStyle/>
          <a:p>
            <a:r>
              <a:rPr lang="en-US" sz="3200" dirty="0" smtClean="0">
                <a:solidFill>
                  <a:schemeClr val="bg1"/>
                </a:solidFill>
              </a:rPr>
              <a:t>Project Highlight</a:t>
            </a:r>
            <a:endParaRPr lang="en-US" sz="3200" dirty="0">
              <a:solidFill>
                <a:schemeClr val="bg1"/>
              </a:solidFill>
            </a:endParaRPr>
          </a:p>
        </p:txBody>
      </p:sp>
      <p:pic>
        <p:nvPicPr>
          <p:cNvPr id="3" name="Picture 2" descr="Image: Aerial view of West Mesquite Interchange"/>
          <p:cNvPicPr>
            <a:picLocks noChangeAspect="1"/>
          </p:cNvPicPr>
          <p:nvPr/>
        </p:nvPicPr>
        <p:blipFill>
          <a:blip r:embed="rId3"/>
          <a:stretch>
            <a:fillRect/>
          </a:stretch>
        </p:blipFill>
        <p:spPr>
          <a:xfrm>
            <a:off x="3941903" y="1521740"/>
            <a:ext cx="3447463" cy="2137273"/>
          </a:xfrm>
          <a:prstGeom prst="rect">
            <a:avLst/>
          </a:prstGeom>
          <a:ln>
            <a:noFill/>
          </a:ln>
          <a:effectLst>
            <a:outerShdw blurRad="292100" dist="139700" dir="2700000" algn="tl" rotWithShape="0">
              <a:srgbClr val="333333">
                <a:alpha val="65000"/>
              </a:srgbClr>
            </a:outerShdw>
          </a:effectLst>
        </p:spPr>
      </p:pic>
      <p:pic>
        <p:nvPicPr>
          <p:cNvPr id="6" name="Picture 5" descr="Image: Slide-in bridge construction in progress at Elk Creek in Oregon"/>
          <p:cNvPicPr>
            <a:picLocks noChangeAspect="1"/>
          </p:cNvPicPr>
          <p:nvPr/>
        </p:nvPicPr>
        <p:blipFill>
          <a:blip r:embed="rId4"/>
          <a:stretch>
            <a:fillRect/>
          </a:stretch>
        </p:blipFill>
        <p:spPr>
          <a:xfrm>
            <a:off x="4979624" y="3127865"/>
            <a:ext cx="4021933" cy="3107682"/>
          </a:xfrm>
          <a:prstGeom prst="rect">
            <a:avLst/>
          </a:prstGeom>
        </p:spPr>
      </p:pic>
    </p:spTree>
    <p:extLst>
      <p:ext uri="{BB962C8B-B14F-4D97-AF65-F5344CB8AC3E}">
        <p14:creationId xmlns:p14="http://schemas.microsoft.com/office/powerpoint/2010/main" val="77639517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473909"/>
            <a:ext cx="8229600" cy="1004886"/>
          </a:xfrm>
        </p:spPr>
        <p:txBody>
          <a:bodyPr>
            <a:normAutofit/>
          </a:bodyPr>
          <a:lstStyle/>
          <a:p>
            <a:pPr marL="0" lvl="0" indent="0" defTabSz="914400">
              <a:spcBef>
                <a:spcPts val="1200"/>
              </a:spcBef>
              <a:buNone/>
            </a:pPr>
            <a:r>
              <a:rPr lang="en-US" sz="2400" dirty="0" smtClean="0">
                <a:solidFill>
                  <a:prstClr val="black"/>
                </a:solidFill>
                <a:latin typeface="+mn-lt"/>
              </a:rPr>
              <a:t>Can any delivery method option be used in all locations? </a:t>
            </a:r>
          </a:p>
          <a:p>
            <a:pPr marL="0" lvl="0" indent="0" defTabSz="914400">
              <a:spcBef>
                <a:spcPts val="1200"/>
              </a:spcBef>
              <a:buNone/>
            </a:pPr>
            <a:endParaRPr lang="en-US" sz="2400" dirty="0" smtClean="0">
              <a:solidFill>
                <a:prstClr val="black"/>
              </a:solidFill>
              <a:latin typeface="+mn-lt"/>
            </a:endParaRPr>
          </a:p>
          <a:p>
            <a:pPr marL="0" indent="0">
              <a:buNone/>
            </a:pPr>
            <a:endParaRPr lang="en-US" dirty="0"/>
          </a:p>
        </p:txBody>
      </p:sp>
      <p:sp>
        <p:nvSpPr>
          <p:cNvPr id="4" name="Title 3"/>
          <p:cNvSpPr>
            <a:spLocks noGrp="1"/>
          </p:cNvSpPr>
          <p:nvPr>
            <p:ph type="title"/>
          </p:nvPr>
        </p:nvSpPr>
        <p:spPr/>
        <p:txBody>
          <a:bodyPr/>
          <a:lstStyle/>
          <a:p>
            <a:r>
              <a:rPr lang="en-US" dirty="0" smtClean="0"/>
              <a:t>Knowledge Check</a:t>
            </a:r>
            <a:endParaRPr lang="en-US" dirty="0"/>
          </a:p>
        </p:txBody>
      </p:sp>
      <p:sp>
        <p:nvSpPr>
          <p:cNvPr id="3" name="TextBox 2"/>
          <p:cNvSpPr txBox="1"/>
          <p:nvPr/>
        </p:nvSpPr>
        <p:spPr>
          <a:xfrm>
            <a:off x="3825606" y="2478795"/>
            <a:ext cx="1231135" cy="923330"/>
          </a:xfrm>
          <a:prstGeom prst="rect">
            <a:avLst/>
          </a:prstGeom>
          <a:noFill/>
        </p:spPr>
        <p:txBody>
          <a:bodyPr wrap="square" rtlCol="0">
            <a:spAutoFit/>
          </a:bodyPr>
          <a:lstStyle/>
          <a:p>
            <a:r>
              <a:rPr lang="en-US" sz="5400" dirty="0" smtClean="0"/>
              <a:t>No</a:t>
            </a:r>
            <a:endParaRPr lang="en-US" sz="5400" dirty="0"/>
          </a:p>
        </p:txBody>
      </p:sp>
      <p:sp>
        <p:nvSpPr>
          <p:cNvPr id="2" name="TextBox 1"/>
          <p:cNvSpPr txBox="1"/>
          <p:nvPr/>
        </p:nvSpPr>
        <p:spPr>
          <a:xfrm>
            <a:off x="2838219" y="3505715"/>
            <a:ext cx="3205908" cy="707886"/>
          </a:xfrm>
          <a:prstGeom prst="rect">
            <a:avLst/>
          </a:prstGeom>
          <a:noFill/>
        </p:spPr>
        <p:txBody>
          <a:bodyPr wrap="square" rtlCol="0">
            <a:spAutoFit/>
          </a:bodyPr>
          <a:lstStyle/>
          <a:p>
            <a:r>
              <a:rPr lang="en-US" sz="2000" dirty="0" smtClean="0"/>
              <a:t>Some governments prohibit certain contracting methods.</a:t>
            </a:r>
            <a:endParaRPr lang="en-US" sz="2000" dirty="0"/>
          </a:p>
        </p:txBody>
      </p:sp>
    </p:spTree>
    <p:extLst>
      <p:ext uri="{BB962C8B-B14F-4D97-AF65-F5344CB8AC3E}">
        <p14:creationId xmlns:p14="http://schemas.microsoft.com/office/powerpoint/2010/main" val="39827814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17904"/>
            <a:ext cx="8270240" cy="4595813"/>
          </a:xfrm>
        </p:spPr>
        <p:txBody>
          <a:bodyPr>
            <a:normAutofit/>
          </a:bodyPr>
          <a:lstStyle/>
          <a:p>
            <a:pPr lvl="0" defTabSz="914400">
              <a:spcBef>
                <a:spcPts val="1200"/>
              </a:spcBef>
              <a:buFont typeface="Wingdings" panose="05000000000000000000" pitchFamily="2" charset="2"/>
              <a:buChar char="§"/>
            </a:pPr>
            <a:r>
              <a:rPr lang="en-US" dirty="0">
                <a:solidFill>
                  <a:prstClr val="black"/>
                </a:solidFill>
                <a:latin typeface="Calibri"/>
              </a:rPr>
              <a:t>The owner must ensure that there is sufficient </a:t>
            </a:r>
            <a:r>
              <a:rPr lang="en-US" dirty="0" smtClean="0">
                <a:solidFill>
                  <a:prstClr val="black"/>
                </a:solidFill>
                <a:latin typeface="Calibri"/>
              </a:rPr>
              <a:t>right-of-way </a:t>
            </a:r>
            <a:r>
              <a:rPr lang="en-US" dirty="0">
                <a:solidFill>
                  <a:prstClr val="black"/>
                </a:solidFill>
                <a:latin typeface="Calibri"/>
              </a:rPr>
              <a:t>at the site for likely SIBC </a:t>
            </a:r>
            <a:r>
              <a:rPr lang="en-US" dirty="0" smtClean="0">
                <a:solidFill>
                  <a:prstClr val="black"/>
                </a:solidFill>
                <a:latin typeface="Calibri"/>
              </a:rPr>
              <a:t>equipment</a:t>
            </a:r>
            <a:endParaRPr lang="en-US" dirty="0">
              <a:solidFill>
                <a:prstClr val="black"/>
              </a:solidFill>
              <a:latin typeface="Calibri"/>
            </a:endParaRPr>
          </a:p>
          <a:p>
            <a:pPr lvl="0" defTabSz="914400">
              <a:spcBef>
                <a:spcPts val="1200"/>
              </a:spcBef>
              <a:buFont typeface="Wingdings" panose="05000000000000000000" pitchFamily="2" charset="2"/>
              <a:buChar char="§"/>
            </a:pPr>
            <a:r>
              <a:rPr lang="en-US" dirty="0">
                <a:solidFill>
                  <a:prstClr val="black"/>
                </a:solidFill>
                <a:latin typeface="Calibri"/>
              </a:rPr>
              <a:t>Great care must be given to determining acceptable length of </a:t>
            </a:r>
            <a:r>
              <a:rPr lang="en-US" dirty="0" smtClean="0">
                <a:solidFill>
                  <a:prstClr val="black"/>
                </a:solidFill>
                <a:latin typeface="Calibri"/>
              </a:rPr>
              <a:t>closures</a:t>
            </a:r>
            <a:endParaRPr lang="en-US" dirty="0">
              <a:solidFill>
                <a:prstClr val="black"/>
              </a:solidFill>
              <a:latin typeface="Calibri"/>
            </a:endParaRPr>
          </a:p>
          <a:p>
            <a:pPr marL="548640" lvl="1" indent="-274320" defTabSz="914400">
              <a:spcBef>
                <a:spcPts val="0"/>
              </a:spcBef>
              <a:buFont typeface="Calibri" panose="020F0502020204030204" pitchFamily="34" charset="0"/>
              <a:buChar char="–"/>
            </a:pPr>
            <a:r>
              <a:rPr lang="en-US" dirty="0">
                <a:solidFill>
                  <a:prstClr val="black"/>
                </a:solidFill>
                <a:latin typeface="Calibri"/>
              </a:rPr>
              <a:t>Incentives and disincentives must be appropriately defined.  Too high or too low can have undesired </a:t>
            </a:r>
            <a:r>
              <a:rPr lang="en-US" dirty="0" smtClean="0">
                <a:solidFill>
                  <a:prstClr val="black"/>
                </a:solidFill>
                <a:latin typeface="Calibri"/>
              </a:rPr>
              <a:t>consequences</a:t>
            </a:r>
            <a:endParaRPr lang="en-US" dirty="0">
              <a:solidFill>
                <a:prstClr val="black"/>
              </a:solidFill>
              <a:latin typeface="Calibri"/>
            </a:endParaRPr>
          </a:p>
          <a:p>
            <a:pPr lvl="0" defTabSz="914400">
              <a:buFont typeface="Wingdings" panose="05000000000000000000" pitchFamily="2" charset="2"/>
              <a:buChar char="§"/>
            </a:pPr>
            <a:r>
              <a:rPr lang="en-US" dirty="0">
                <a:solidFill>
                  <a:prstClr val="black"/>
                </a:solidFill>
                <a:latin typeface="Calibri"/>
              </a:rPr>
              <a:t>Expectations with respect to </a:t>
            </a:r>
            <a:r>
              <a:rPr lang="en-US" dirty="0" smtClean="0">
                <a:solidFill>
                  <a:prstClr val="black"/>
                </a:solidFill>
                <a:latin typeface="Calibri"/>
              </a:rPr>
              <a:t>“traffic impact</a:t>
            </a:r>
            <a:r>
              <a:rPr lang="en-US" dirty="0">
                <a:solidFill>
                  <a:prstClr val="black"/>
                </a:solidFill>
                <a:latin typeface="Calibri"/>
              </a:rPr>
              <a:t>” must be </a:t>
            </a:r>
            <a:r>
              <a:rPr lang="en-US" dirty="0" smtClean="0">
                <a:solidFill>
                  <a:prstClr val="black"/>
                </a:solidFill>
                <a:latin typeface="Calibri"/>
              </a:rPr>
              <a:t>defined</a:t>
            </a:r>
            <a:endParaRPr lang="en-US" dirty="0">
              <a:solidFill>
                <a:prstClr val="black"/>
              </a:solidFill>
              <a:latin typeface="Calibri"/>
            </a:endParaRPr>
          </a:p>
          <a:p>
            <a:pPr marL="548640" lvl="1" indent="-274320" defTabSz="914400">
              <a:spcBef>
                <a:spcPts val="0"/>
              </a:spcBef>
              <a:buFont typeface="Calibri" panose="020F0502020204030204" pitchFamily="34" charset="0"/>
              <a:buChar char="–"/>
            </a:pPr>
            <a:r>
              <a:rPr lang="en-US" dirty="0">
                <a:solidFill>
                  <a:prstClr val="black"/>
                </a:solidFill>
                <a:latin typeface="Calibri"/>
              </a:rPr>
              <a:t>On bridge</a:t>
            </a:r>
          </a:p>
          <a:p>
            <a:pPr marL="548640" lvl="1" indent="-274320" defTabSz="914400">
              <a:spcBef>
                <a:spcPts val="0"/>
              </a:spcBef>
              <a:buFont typeface="Calibri" panose="020F0502020204030204" pitchFamily="34" charset="0"/>
              <a:buChar char="–"/>
            </a:pPr>
            <a:r>
              <a:rPr lang="en-US" dirty="0">
                <a:solidFill>
                  <a:prstClr val="black"/>
                </a:solidFill>
                <a:latin typeface="Calibri"/>
              </a:rPr>
              <a:t>Below bridge</a:t>
            </a:r>
          </a:p>
          <a:p>
            <a:pPr lvl="0" defTabSz="914400">
              <a:spcBef>
                <a:spcPts val="1200"/>
              </a:spcBef>
              <a:buFont typeface="Wingdings" panose="05000000000000000000" pitchFamily="2" charset="2"/>
              <a:buChar char="§"/>
            </a:pPr>
            <a:r>
              <a:rPr lang="en-US" dirty="0">
                <a:solidFill>
                  <a:prstClr val="black"/>
                </a:solidFill>
                <a:latin typeface="Calibri"/>
              </a:rPr>
              <a:t>The owner and contractor should involve the public from very early </a:t>
            </a:r>
            <a:r>
              <a:rPr lang="en-US" dirty="0" smtClean="0">
                <a:solidFill>
                  <a:prstClr val="black"/>
                </a:solidFill>
                <a:latin typeface="Calibri"/>
              </a:rPr>
              <a:t>on</a:t>
            </a:r>
            <a:endParaRPr lang="en-US" dirty="0">
              <a:solidFill>
                <a:prstClr val="black"/>
              </a:solidFill>
              <a:latin typeface="Calibri"/>
            </a:endParaRPr>
          </a:p>
          <a:p>
            <a:pPr lvl="0" defTabSz="914400">
              <a:spcBef>
                <a:spcPts val="1200"/>
              </a:spcBef>
              <a:buFont typeface="Wingdings" panose="05000000000000000000" pitchFamily="2" charset="2"/>
              <a:buChar char="§"/>
            </a:pPr>
            <a:r>
              <a:rPr lang="en-US" dirty="0">
                <a:solidFill>
                  <a:prstClr val="black"/>
                </a:solidFill>
                <a:latin typeface="Calibri"/>
              </a:rPr>
              <a:t>Naming or branding the project or program (i.e., “Accelerated Bridge Program”) early on should be considered because it is likely to be named by the media or public </a:t>
            </a:r>
            <a:r>
              <a:rPr lang="en-US" dirty="0" smtClean="0">
                <a:solidFill>
                  <a:prstClr val="black"/>
                </a:solidFill>
                <a:latin typeface="Calibri"/>
              </a:rPr>
              <a:t>regardless</a:t>
            </a:r>
            <a:endParaRPr lang="en-US" dirty="0">
              <a:solidFill>
                <a:prstClr val="black"/>
              </a:solidFill>
              <a:latin typeface="Calibri"/>
            </a:endParaRPr>
          </a:p>
        </p:txBody>
      </p:sp>
      <p:sp>
        <p:nvSpPr>
          <p:cNvPr id="3" name="Title 2"/>
          <p:cNvSpPr>
            <a:spLocks noGrp="1"/>
          </p:cNvSpPr>
          <p:nvPr>
            <p:ph type="title"/>
          </p:nvPr>
        </p:nvSpPr>
        <p:spPr/>
        <p:txBody>
          <a:bodyPr/>
          <a:lstStyle/>
          <a:p>
            <a:r>
              <a:rPr lang="en-US" sz="3200" dirty="0" smtClean="0"/>
              <a:t>Planning for SIBC</a:t>
            </a:r>
            <a:endParaRPr lang="en-US" sz="3200" dirty="0"/>
          </a:p>
        </p:txBody>
      </p:sp>
    </p:spTree>
    <p:extLst>
      <p:ext uri="{BB962C8B-B14F-4D97-AF65-F5344CB8AC3E}">
        <p14:creationId xmlns:p14="http://schemas.microsoft.com/office/powerpoint/2010/main" val="354365481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17904"/>
            <a:ext cx="8270240" cy="4595813"/>
          </a:xfrm>
        </p:spPr>
        <p:txBody>
          <a:bodyPr>
            <a:normAutofit/>
          </a:bodyPr>
          <a:lstStyle/>
          <a:p>
            <a:pPr lvl="0" defTabSz="914400">
              <a:spcBef>
                <a:spcPts val="1200"/>
              </a:spcBef>
              <a:buFont typeface="Wingdings" panose="05000000000000000000" pitchFamily="2" charset="2"/>
              <a:buChar char="§"/>
            </a:pPr>
            <a:r>
              <a:rPr lang="en-US" dirty="0" smtClean="0">
                <a:solidFill>
                  <a:prstClr val="black"/>
                </a:solidFill>
                <a:latin typeface="Calibri"/>
              </a:rPr>
              <a:t>The </a:t>
            </a:r>
            <a:r>
              <a:rPr lang="en-US" dirty="0">
                <a:solidFill>
                  <a:prstClr val="black"/>
                </a:solidFill>
                <a:latin typeface="Calibri"/>
              </a:rPr>
              <a:t>programming of costs should recognize that higher costs may be </a:t>
            </a:r>
            <a:r>
              <a:rPr lang="en-US" dirty="0" smtClean="0">
                <a:solidFill>
                  <a:prstClr val="black"/>
                </a:solidFill>
                <a:latin typeface="Calibri"/>
              </a:rPr>
              <a:t>realized</a:t>
            </a:r>
            <a:endParaRPr lang="en-US" dirty="0">
              <a:solidFill>
                <a:prstClr val="black"/>
              </a:solidFill>
              <a:latin typeface="Calibri"/>
            </a:endParaRPr>
          </a:p>
          <a:p>
            <a:pPr lvl="0" defTabSz="914400">
              <a:spcBef>
                <a:spcPts val="1200"/>
              </a:spcBef>
              <a:buFont typeface="Wingdings" panose="05000000000000000000" pitchFamily="2" charset="2"/>
              <a:buChar char="§"/>
            </a:pPr>
            <a:r>
              <a:rPr lang="en-US" dirty="0">
                <a:solidFill>
                  <a:prstClr val="black"/>
                </a:solidFill>
                <a:latin typeface="Calibri"/>
              </a:rPr>
              <a:t>Owner must define needed submittals and provide project specifications that define the desired design </a:t>
            </a:r>
            <a:r>
              <a:rPr lang="en-US" dirty="0" smtClean="0">
                <a:solidFill>
                  <a:prstClr val="black"/>
                </a:solidFill>
                <a:latin typeface="Calibri"/>
              </a:rPr>
              <a:t>criteria</a:t>
            </a:r>
            <a:endParaRPr lang="en-US" dirty="0">
              <a:solidFill>
                <a:prstClr val="black"/>
              </a:solidFill>
              <a:latin typeface="Calibri"/>
            </a:endParaRPr>
          </a:p>
          <a:p>
            <a:pPr lvl="0" defTabSz="914400">
              <a:spcBef>
                <a:spcPts val="1200"/>
              </a:spcBef>
              <a:buFont typeface="Wingdings" panose="05000000000000000000" pitchFamily="2" charset="2"/>
              <a:buChar char="§"/>
            </a:pPr>
            <a:r>
              <a:rPr lang="en-US" dirty="0">
                <a:solidFill>
                  <a:prstClr val="black"/>
                </a:solidFill>
                <a:latin typeface="Calibri"/>
              </a:rPr>
              <a:t>It is likely that a great level of attention to creating and reviewing specifications will be required of the owner especially on the first project. The same is also true for contractor </a:t>
            </a:r>
            <a:r>
              <a:rPr lang="en-US" dirty="0" smtClean="0">
                <a:solidFill>
                  <a:prstClr val="black"/>
                </a:solidFill>
                <a:latin typeface="Calibri"/>
              </a:rPr>
              <a:t>submittals</a:t>
            </a:r>
            <a:endParaRPr lang="en-US" dirty="0">
              <a:solidFill>
                <a:prstClr val="black"/>
              </a:solidFill>
              <a:latin typeface="Calibri"/>
            </a:endParaRPr>
          </a:p>
          <a:p>
            <a:pPr lvl="0" defTabSz="914400">
              <a:spcBef>
                <a:spcPts val="1200"/>
              </a:spcBef>
              <a:buFont typeface="Wingdings" panose="05000000000000000000" pitchFamily="2" charset="2"/>
              <a:buChar char="§"/>
            </a:pPr>
            <a:r>
              <a:rPr lang="en-US" dirty="0">
                <a:solidFill>
                  <a:prstClr val="black"/>
                </a:solidFill>
                <a:latin typeface="Calibri"/>
              </a:rPr>
              <a:t>The owner needs to devise a reasonable project timeline where the SIBC period is conducive to submission, review, weather, and closure </a:t>
            </a:r>
            <a:r>
              <a:rPr lang="en-US" dirty="0" smtClean="0">
                <a:solidFill>
                  <a:prstClr val="black"/>
                </a:solidFill>
                <a:latin typeface="Calibri"/>
              </a:rPr>
              <a:t>timing</a:t>
            </a:r>
            <a:endParaRPr lang="en-US" dirty="0">
              <a:solidFill>
                <a:prstClr val="black"/>
              </a:solidFill>
              <a:latin typeface="Calibri"/>
            </a:endParaRPr>
          </a:p>
          <a:p>
            <a:endParaRPr lang="en-US" dirty="0"/>
          </a:p>
        </p:txBody>
      </p:sp>
      <p:sp>
        <p:nvSpPr>
          <p:cNvPr id="3" name="Title 2"/>
          <p:cNvSpPr>
            <a:spLocks noGrp="1"/>
          </p:cNvSpPr>
          <p:nvPr>
            <p:ph type="title"/>
          </p:nvPr>
        </p:nvSpPr>
        <p:spPr/>
        <p:txBody>
          <a:bodyPr/>
          <a:lstStyle/>
          <a:p>
            <a:r>
              <a:rPr lang="en-US" sz="3200" dirty="0" smtClean="0"/>
              <a:t>Planning for SIBC</a:t>
            </a:r>
            <a:endParaRPr lang="en-US" sz="3200" dirty="0"/>
          </a:p>
        </p:txBody>
      </p:sp>
    </p:spTree>
    <p:extLst>
      <p:ext uri="{BB962C8B-B14F-4D97-AF65-F5344CB8AC3E}">
        <p14:creationId xmlns:p14="http://schemas.microsoft.com/office/powerpoint/2010/main" val="26075155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17904"/>
            <a:ext cx="8310880" cy="4595813"/>
          </a:xfrm>
        </p:spPr>
        <p:txBody>
          <a:bodyPr>
            <a:normAutofit/>
          </a:bodyPr>
          <a:lstStyle/>
          <a:p>
            <a:pPr lvl="0" defTabSz="914400">
              <a:spcBef>
                <a:spcPts val="1200"/>
              </a:spcBef>
              <a:buFont typeface="Wingdings" panose="05000000000000000000" pitchFamily="2" charset="2"/>
              <a:buChar char="§"/>
            </a:pPr>
            <a:r>
              <a:rPr lang="en-US" dirty="0" smtClean="0">
                <a:solidFill>
                  <a:prstClr val="black"/>
                </a:solidFill>
                <a:latin typeface="Calibri"/>
              </a:rPr>
              <a:t>Once </a:t>
            </a:r>
            <a:r>
              <a:rPr lang="en-US" dirty="0">
                <a:solidFill>
                  <a:prstClr val="black"/>
                </a:solidFill>
                <a:latin typeface="Calibri"/>
              </a:rPr>
              <a:t>construction begins the owner must be willing to dedicate additional resources to construction </a:t>
            </a:r>
            <a:r>
              <a:rPr lang="en-US" dirty="0" smtClean="0">
                <a:solidFill>
                  <a:prstClr val="black"/>
                </a:solidFill>
                <a:latin typeface="Calibri"/>
              </a:rPr>
              <a:t>inspection</a:t>
            </a:r>
            <a:endParaRPr lang="en-US" dirty="0">
              <a:solidFill>
                <a:prstClr val="black"/>
              </a:solidFill>
              <a:latin typeface="Calibri"/>
            </a:endParaRPr>
          </a:p>
          <a:p>
            <a:pPr marL="548640" lvl="1" indent="-274320" defTabSz="914400">
              <a:spcBef>
                <a:spcPts val="0"/>
              </a:spcBef>
              <a:buFont typeface="Calibri" panose="020F0502020204030204" pitchFamily="34" charset="0"/>
              <a:buChar char="–"/>
            </a:pPr>
            <a:r>
              <a:rPr lang="en-US" dirty="0">
                <a:solidFill>
                  <a:prstClr val="black"/>
                </a:solidFill>
                <a:latin typeface="Calibri"/>
              </a:rPr>
              <a:t>Inspectors must have a clear understanding of what is desired, what is acceptable and what </a:t>
            </a:r>
            <a:r>
              <a:rPr lang="en-US" dirty="0" smtClean="0">
                <a:solidFill>
                  <a:prstClr val="black"/>
                </a:solidFill>
                <a:latin typeface="Calibri"/>
              </a:rPr>
              <a:t>isn’t</a:t>
            </a:r>
            <a:endParaRPr lang="en-US" dirty="0">
              <a:solidFill>
                <a:prstClr val="black"/>
              </a:solidFill>
              <a:latin typeface="Calibri"/>
            </a:endParaRPr>
          </a:p>
          <a:p>
            <a:pPr marL="548640" lvl="1" indent="-274320" defTabSz="914400">
              <a:spcBef>
                <a:spcPts val="0"/>
              </a:spcBef>
              <a:buFont typeface="Calibri" panose="020F0502020204030204" pitchFamily="34" charset="0"/>
              <a:buChar char="–"/>
            </a:pPr>
            <a:r>
              <a:rPr lang="en-US" dirty="0">
                <a:solidFill>
                  <a:prstClr val="black"/>
                </a:solidFill>
                <a:latin typeface="Calibri"/>
              </a:rPr>
              <a:t>Must be prepared for inspectors to work long </a:t>
            </a:r>
            <a:r>
              <a:rPr lang="en-US" dirty="0" smtClean="0">
                <a:solidFill>
                  <a:prstClr val="black"/>
                </a:solidFill>
                <a:latin typeface="Calibri"/>
              </a:rPr>
              <a:t>hours</a:t>
            </a:r>
            <a:endParaRPr lang="en-US" dirty="0">
              <a:solidFill>
                <a:prstClr val="black"/>
              </a:solidFill>
              <a:latin typeface="Calibri"/>
            </a:endParaRPr>
          </a:p>
          <a:p>
            <a:pPr lvl="0" defTabSz="914400">
              <a:spcBef>
                <a:spcPts val="1200"/>
              </a:spcBef>
              <a:buFont typeface="Wingdings" panose="05000000000000000000" pitchFamily="2" charset="2"/>
              <a:buChar char="§"/>
            </a:pPr>
            <a:r>
              <a:rPr lang="en-US" dirty="0">
                <a:solidFill>
                  <a:prstClr val="black"/>
                </a:solidFill>
                <a:latin typeface="Calibri"/>
              </a:rPr>
              <a:t>The contractor must be willing and able to commit more resources than normal during the slide or other critical </a:t>
            </a:r>
            <a:r>
              <a:rPr lang="en-US" dirty="0" smtClean="0">
                <a:solidFill>
                  <a:prstClr val="black"/>
                </a:solidFill>
                <a:latin typeface="Calibri"/>
              </a:rPr>
              <a:t>operations</a:t>
            </a:r>
            <a:endParaRPr lang="en-US" dirty="0">
              <a:solidFill>
                <a:prstClr val="black"/>
              </a:solidFill>
              <a:latin typeface="Calibri"/>
            </a:endParaRPr>
          </a:p>
          <a:p>
            <a:pPr lvl="0" defTabSz="914400">
              <a:spcBef>
                <a:spcPts val="1200"/>
              </a:spcBef>
              <a:buFont typeface="Wingdings" panose="05000000000000000000" pitchFamily="2" charset="2"/>
              <a:buChar char="§"/>
            </a:pPr>
            <a:r>
              <a:rPr lang="en-US" dirty="0">
                <a:solidFill>
                  <a:prstClr val="black"/>
                </a:solidFill>
                <a:latin typeface="Calibri"/>
              </a:rPr>
              <a:t>The contractor should be required to effectively communicate means and methods with an assembly plan so that the owner, designer, and others understand and can </a:t>
            </a:r>
            <a:r>
              <a:rPr lang="en-US" dirty="0" smtClean="0">
                <a:solidFill>
                  <a:prstClr val="black"/>
                </a:solidFill>
                <a:latin typeface="Calibri"/>
              </a:rPr>
              <a:t>verify</a:t>
            </a:r>
            <a:endParaRPr lang="en-US" dirty="0">
              <a:solidFill>
                <a:prstClr val="black"/>
              </a:solidFill>
              <a:latin typeface="Calibri"/>
            </a:endParaRPr>
          </a:p>
          <a:p>
            <a:pPr lvl="0" defTabSz="914400">
              <a:spcBef>
                <a:spcPts val="1200"/>
              </a:spcBef>
              <a:buFont typeface="Wingdings" panose="05000000000000000000" pitchFamily="2" charset="2"/>
              <a:buChar char="§"/>
            </a:pPr>
            <a:r>
              <a:rPr lang="en-US" dirty="0">
                <a:solidFill>
                  <a:prstClr val="black"/>
                </a:solidFill>
                <a:latin typeface="Calibri"/>
              </a:rPr>
              <a:t>The contractor must have a fluid and efficient communication plan both before and during </a:t>
            </a:r>
            <a:r>
              <a:rPr lang="en-US" dirty="0" smtClean="0">
                <a:solidFill>
                  <a:prstClr val="black"/>
                </a:solidFill>
                <a:latin typeface="Calibri"/>
              </a:rPr>
              <a:t>construction</a:t>
            </a:r>
            <a:endParaRPr lang="en-US" dirty="0">
              <a:solidFill>
                <a:prstClr val="black"/>
              </a:solidFill>
              <a:latin typeface="Calibri"/>
            </a:endParaRPr>
          </a:p>
          <a:p>
            <a:endParaRPr lang="en-US" sz="1400" dirty="0"/>
          </a:p>
        </p:txBody>
      </p:sp>
      <p:sp>
        <p:nvSpPr>
          <p:cNvPr id="3" name="Title 2"/>
          <p:cNvSpPr>
            <a:spLocks noGrp="1"/>
          </p:cNvSpPr>
          <p:nvPr>
            <p:ph type="title"/>
          </p:nvPr>
        </p:nvSpPr>
        <p:spPr/>
        <p:txBody>
          <a:bodyPr/>
          <a:lstStyle/>
          <a:p>
            <a:r>
              <a:rPr lang="en-US" sz="3200" dirty="0" smtClean="0"/>
              <a:t>Planning for SIBC</a:t>
            </a:r>
            <a:endParaRPr lang="en-US" sz="3200" dirty="0"/>
          </a:p>
        </p:txBody>
      </p:sp>
    </p:spTree>
    <p:extLst>
      <p:ext uri="{BB962C8B-B14F-4D97-AF65-F5344CB8AC3E}">
        <p14:creationId xmlns:p14="http://schemas.microsoft.com/office/powerpoint/2010/main" val="423955539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199" y="1521740"/>
            <a:ext cx="7764466" cy="4748431"/>
          </a:xfrm>
        </p:spPr>
        <p:txBody>
          <a:bodyPr/>
          <a:lstStyle/>
          <a:p>
            <a:pPr lvl="0" defTabSz="914400">
              <a:spcBef>
                <a:spcPts val="1200"/>
              </a:spcBef>
              <a:buFont typeface="Wingdings" panose="05000000000000000000" pitchFamily="2" charset="2"/>
              <a:buChar char="§"/>
            </a:pPr>
            <a:r>
              <a:rPr lang="en-US" dirty="0">
                <a:solidFill>
                  <a:prstClr val="black"/>
                </a:solidFill>
                <a:latin typeface="Calibri"/>
              </a:rPr>
              <a:t>The contractor must have a contingency </a:t>
            </a:r>
            <a:r>
              <a:rPr lang="en-US" dirty="0" smtClean="0">
                <a:solidFill>
                  <a:prstClr val="black"/>
                </a:solidFill>
                <a:latin typeface="Calibri"/>
              </a:rPr>
              <a:t>plan</a:t>
            </a:r>
          </a:p>
          <a:p>
            <a:pPr marL="548640" lvl="1" indent="-274320" defTabSz="914400">
              <a:spcBef>
                <a:spcPts val="0"/>
              </a:spcBef>
              <a:buFont typeface="Calibri" panose="020F0502020204030204" pitchFamily="34" charset="0"/>
              <a:buChar char="–"/>
            </a:pPr>
            <a:r>
              <a:rPr lang="en-US" dirty="0" smtClean="0">
                <a:solidFill>
                  <a:prstClr val="black"/>
                </a:solidFill>
                <a:latin typeface="Calibri"/>
              </a:rPr>
              <a:t>Emergency response</a:t>
            </a:r>
          </a:p>
          <a:p>
            <a:pPr marL="548640" lvl="1" indent="-274320" defTabSz="914400">
              <a:spcBef>
                <a:spcPts val="0"/>
              </a:spcBef>
              <a:buFont typeface="Calibri" panose="020F0502020204030204" pitchFamily="34" charset="0"/>
              <a:buChar char="–"/>
            </a:pPr>
            <a:r>
              <a:rPr lang="en-US" dirty="0" smtClean="0">
                <a:solidFill>
                  <a:prstClr val="black"/>
                </a:solidFill>
                <a:latin typeface="Calibri"/>
              </a:rPr>
              <a:t>Equipment failure</a:t>
            </a:r>
          </a:p>
          <a:p>
            <a:pPr marL="548640" lvl="1" indent="-274320" defTabSz="914400">
              <a:spcBef>
                <a:spcPts val="0"/>
              </a:spcBef>
              <a:buFont typeface="Calibri" panose="020F0502020204030204" pitchFamily="34" charset="0"/>
              <a:buChar char="–"/>
            </a:pPr>
            <a:r>
              <a:rPr lang="en-US" dirty="0" smtClean="0">
                <a:solidFill>
                  <a:prstClr val="black"/>
                </a:solidFill>
                <a:latin typeface="Calibri"/>
              </a:rPr>
              <a:t>Extended detour time</a:t>
            </a:r>
          </a:p>
          <a:p>
            <a:pPr marL="548640" lvl="1" indent="-274320" defTabSz="914400">
              <a:spcBef>
                <a:spcPts val="0"/>
              </a:spcBef>
              <a:buFont typeface="Calibri" panose="020F0502020204030204" pitchFamily="34" charset="0"/>
              <a:buChar char="–"/>
            </a:pPr>
            <a:r>
              <a:rPr lang="en-US" dirty="0" smtClean="0">
                <a:solidFill>
                  <a:prstClr val="black"/>
                </a:solidFill>
                <a:latin typeface="Calibri"/>
              </a:rPr>
              <a:t>Accident on detour</a:t>
            </a:r>
          </a:p>
          <a:p>
            <a:pPr marL="548640" lvl="1" indent="-274320" defTabSz="914400">
              <a:spcBef>
                <a:spcPts val="0"/>
              </a:spcBef>
              <a:buFont typeface="Calibri" panose="020F0502020204030204" pitchFamily="34" charset="0"/>
              <a:buChar char="–"/>
            </a:pPr>
            <a:r>
              <a:rPr lang="en-US" dirty="0" smtClean="0">
                <a:solidFill>
                  <a:prstClr val="black"/>
                </a:solidFill>
                <a:latin typeface="Calibri"/>
              </a:rPr>
              <a:t>Severe weather</a:t>
            </a:r>
            <a:endParaRPr lang="en-US" dirty="0">
              <a:solidFill>
                <a:prstClr val="black"/>
              </a:solidFill>
              <a:latin typeface="Calibri"/>
            </a:endParaRPr>
          </a:p>
          <a:p>
            <a:endParaRPr lang="en-US" dirty="0"/>
          </a:p>
        </p:txBody>
      </p:sp>
      <p:sp>
        <p:nvSpPr>
          <p:cNvPr id="3" name="Title 2"/>
          <p:cNvSpPr>
            <a:spLocks noGrp="1"/>
          </p:cNvSpPr>
          <p:nvPr>
            <p:ph type="title"/>
          </p:nvPr>
        </p:nvSpPr>
        <p:spPr/>
        <p:txBody>
          <a:bodyPr/>
          <a:lstStyle/>
          <a:p>
            <a:r>
              <a:rPr lang="en-US" sz="3200" dirty="0" smtClean="0"/>
              <a:t>Planning for SIBC</a:t>
            </a:r>
            <a:endParaRPr lang="en-US" sz="3200" dirty="0"/>
          </a:p>
        </p:txBody>
      </p:sp>
      <p:pic>
        <p:nvPicPr>
          <p:cNvPr id="4" name="Picture 3" descr="Image: Stormy skies and power lines"/>
          <p:cNvPicPr>
            <a:picLocks noChangeAspect="1"/>
          </p:cNvPicPr>
          <p:nvPr/>
        </p:nvPicPr>
        <p:blipFill rotWithShape="1">
          <a:blip r:embed="rId3">
            <a:extLst>
              <a:ext uri="{28A0092B-C50C-407E-A947-70E740481C1C}">
                <a14:useLocalDpi xmlns:a14="http://schemas.microsoft.com/office/drawing/2010/main" val="0"/>
              </a:ext>
            </a:extLst>
          </a:blip>
          <a:srcRect l="1614" t="3150" r="2119" b="3005"/>
          <a:stretch/>
        </p:blipFill>
        <p:spPr>
          <a:xfrm>
            <a:off x="3630303" y="2238233"/>
            <a:ext cx="4859985" cy="33164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521322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17904"/>
            <a:ext cx="8229600" cy="4595813"/>
          </a:xfrm>
        </p:spPr>
        <p:txBody>
          <a:bodyPr>
            <a:normAutofit/>
          </a:bodyPr>
          <a:lstStyle/>
          <a:p>
            <a:pPr lvl="0" defTabSz="914400">
              <a:spcBef>
                <a:spcPts val="1200"/>
              </a:spcBef>
              <a:buFont typeface="Wingdings" panose="05000000000000000000" pitchFamily="2" charset="2"/>
              <a:buChar char="§"/>
            </a:pPr>
            <a:r>
              <a:rPr lang="en-US" dirty="0" smtClean="0">
                <a:solidFill>
                  <a:prstClr val="black"/>
                </a:solidFill>
                <a:latin typeface="Calibri"/>
              </a:rPr>
              <a:t>In </a:t>
            </a:r>
            <a:r>
              <a:rPr lang="en-US" dirty="0">
                <a:solidFill>
                  <a:prstClr val="black"/>
                </a:solidFill>
                <a:latin typeface="Calibri"/>
              </a:rPr>
              <a:t>general, loads from sliding operations are similar to normal service life </a:t>
            </a:r>
            <a:r>
              <a:rPr lang="en-US" dirty="0" smtClean="0">
                <a:solidFill>
                  <a:prstClr val="black"/>
                </a:solidFill>
                <a:latin typeface="Calibri"/>
              </a:rPr>
              <a:t>loads though jacking force loads should be addressed in design</a:t>
            </a:r>
          </a:p>
          <a:p>
            <a:pPr marL="548640" lvl="1" indent="-274320" defTabSz="914400">
              <a:spcBef>
                <a:spcPts val="0"/>
              </a:spcBef>
              <a:buFont typeface="Calibri" panose="020F0502020204030204" pitchFamily="34" charset="0"/>
              <a:buChar char="–"/>
            </a:pPr>
            <a:r>
              <a:rPr lang="en-US" dirty="0" smtClean="0">
                <a:solidFill>
                  <a:prstClr val="black"/>
                </a:solidFill>
                <a:latin typeface="Calibri"/>
              </a:rPr>
              <a:t>Special attention is required for the design and detailing of the push and jacking locations</a:t>
            </a:r>
          </a:p>
          <a:p>
            <a:pPr marL="548640" lvl="1" indent="-274320" defTabSz="914400">
              <a:spcBef>
                <a:spcPts val="0"/>
              </a:spcBef>
              <a:buFont typeface="Calibri" panose="020F0502020204030204" pitchFamily="34" charset="0"/>
              <a:buChar char="–"/>
            </a:pPr>
            <a:r>
              <a:rPr lang="en-US" dirty="0" smtClean="0">
                <a:solidFill>
                  <a:prstClr val="black"/>
                </a:solidFill>
                <a:latin typeface="Calibri"/>
              </a:rPr>
              <a:t>The use of concrete integral diaphragms are useful in dealing with this issue</a:t>
            </a:r>
            <a:endParaRPr lang="en-US" dirty="0">
              <a:solidFill>
                <a:prstClr val="black"/>
              </a:solidFill>
              <a:latin typeface="Calibri"/>
            </a:endParaRPr>
          </a:p>
          <a:p>
            <a:pPr lvl="0" defTabSz="914400">
              <a:spcBef>
                <a:spcPts val="1200"/>
              </a:spcBef>
              <a:buFont typeface="Wingdings" panose="05000000000000000000" pitchFamily="2" charset="2"/>
              <a:buChar char="§"/>
            </a:pPr>
            <a:r>
              <a:rPr lang="en-US" dirty="0">
                <a:solidFill>
                  <a:prstClr val="black"/>
                </a:solidFill>
                <a:latin typeface="Calibri"/>
              </a:rPr>
              <a:t>Typically a bridge designer can relate slide operations to other maintenance </a:t>
            </a:r>
            <a:r>
              <a:rPr lang="en-US" dirty="0" smtClean="0">
                <a:solidFill>
                  <a:prstClr val="black"/>
                </a:solidFill>
                <a:latin typeface="Calibri"/>
              </a:rPr>
              <a:t>operations</a:t>
            </a:r>
            <a:endParaRPr lang="en-US" dirty="0">
              <a:solidFill>
                <a:prstClr val="black"/>
              </a:solidFill>
              <a:latin typeface="Calibri"/>
            </a:endParaRPr>
          </a:p>
          <a:p>
            <a:pPr marL="548640" lvl="1" indent="-274320" defTabSz="914400">
              <a:spcBef>
                <a:spcPts val="0"/>
              </a:spcBef>
              <a:buFont typeface="Calibri" panose="020F0502020204030204" pitchFamily="34" charset="0"/>
              <a:buChar char="–"/>
            </a:pPr>
            <a:r>
              <a:rPr lang="en-US" dirty="0">
                <a:solidFill>
                  <a:prstClr val="black"/>
                </a:solidFill>
                <a:latin typeface="Calibri"/>
              </a:rPr>
              <a:t>Lifting from slide bearings to final position is similar to replacing a </a:t>
            </a:r>
            <a:r>
              <a:rPr lang="en-US" dirty="0" smtClean="0">
                <a:solidFill>
                  <a:prstClr val="black"/>
                </a:solidFill>
                <a:latin typeface="Calibri"/>
              </a:rPr>
              <a:t>bearing</a:t>
            </a:r>
          </a:p>
          <a:p>
            <a:pPr marL="0" indent="0">
              <a:buNone/>
            </a:pPr>
            <a:endParaRPr lang="en-US" dirty="0"/>
          </a:p>
        </p:txBody>
      </p:sp>
      <p:sp>
        <p:nvSpPr>
          <p:cNvPr id="3" name="Title 2"/>
          <p:cNvSpPr>
            <a:spLocks noGrp="1"/>
          </p:cNvSpPr>
          <p:nvPr>
            <p:ph type="title"/>
          </p:nvPr>
        </p:nvSpPr>
        <p:spPr/>
        <p:txBody>
          <a:bodyPr/>
          <a:lstStyle/>
          <a:p>
            <a:r>
              <a:rPr lang="en-US" sz="3200" dirty="0" smtClean="0"/>
              <a:t>Design and Detailing</a:t>
            </a:r>
            <a:endParaRPr lang="en-US" sz="3200" dirty="0"/>
          </a:p>
        </p:txBody>
      </p:sp>
    </p:spTree>
    <p:extLst>
      <p:ext uri="{BB962C8B-B14F-4D97-AF65-F5344CB8AC3E}">
        <p14:creationId xmlns:p14="http://schemas.microsoft.com/office/powerpoint/2010/main" val="308405897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rawing: Engineering plans for Design and Detailing of slide shoes, bearings, and jacking locations "/>
          <p:cNvPicPr>
            <a:picLocks noGrp="1" noChangeAspect="1"/>
          </p:cNvPicPr>
          <p:nvPr>
            <p:ph sz="half" idx="4294967295"/>
          </p:nvPr>
        </p:nvPicPr>
        <p:blipFill rotWithShape="1">
          <a:blip r:embed="rId3"/>
          <a:srcRect l="19141" t="48517" r="34160" b="14765"/>
          <a:stretch/>
        </p:blipFill>
        <p:spPr>
          <a:xfrm>
            <a:off x="1627480" y="3261815"/>
            <a:ext cx="5736077" cy="2696467"/>
          </a:xfrm>
          <a:prstGeom prst="flowChartManualInput">
            <a:avLst/>
          </a:prstGeom>
        </p:spPr>
      </p:pic>
      <p:sp>
        <p:nvSpPr>
          <p:cNvPr id="2" name="Content Placeholder 1"/>
          <p:cNvSpPr>
            <a:spLocks noGrp="1"/>
          </p:cNvSpPr>
          <p:nvPr>
            <p:ph idx="1"/>
          </p:nvPr>
        </p:nvSpPr>
        <p:spPr>
          <a:xfrm>
            <a:off x="457200" y="1517904"/>
            <a:ext cx="8229600" cy="4595813"/>
          </a:xfrm>
        </p:spPr>
        <p:txBody>
          <a:bodyPr>
            <a:normAutofit/>
          </a:bodyPr>
          <a:lstStyle/>
          <a:p>
            <a:pPr marL="228600" indent="-228600" defTabSz="914400">
              <a:spcBef>
                <a:spcPts val="1200"/>
              </a:spcBef>
              <a:buFont typeface="Wingdings" panose="05000000000000000000" pitchFamily="2" charset="2"/>
              <a:buChar char="§"/>
            </a:pPr>
            <a:r>
              <a:rPr lang="en-US" dirty="0">
                <a:solidFill>
                  <a:prstClr val="black"/>
                </a:solidFill>
                <a:latin typeface="+mn-lt"/>
              </a:rPr>
              <a:t>Details are dependent on the slide system </a:t>
            </a:r>
            <a:r>
              <a:rPr lang="en-US" dirty="0" smtClean="0">
                <a:solidFill>
                  <a:prstClr val="black"/>
                </a:solidFill>
                <a:latin typeface="+mn-lt"/>
              </a:rPr>
              <a:t>used</a:t>
            </a:r>
            <a:endParaRPr lang="en-US" dirty="0">
              <a:solidFill>
                <a:prstClr val="black"/>
              </a:solidFill>
              <a:latin typeface="+mn-lt"/>
            </a:endParaRPr>
          </a:p>
          <a:p>
            <a:pPr marL="228600" indent="-228600" defTabSz="914400">
              <a:spcBef>
                <a:spcPts val="1200"/>
              </a:spcBef>
              <a:buFont typeface="Wingdings" panose="05000000000000000000" pitchFamily="2" charset="2"/>
              <a:buChar char="§"/>
            </a:pPr>
            <a:r>
              <a:rPr lang="en-US" dirty="0">
                <a:solidFill>
                  <a:prstClr val="black"/>
                </a:solidFill>
                <a:latin typeface="+mn-lt"/>
              </a:rPr>
              <a:t>Detailing of slide shoes and bearings </a:t>
            </a:r>
            <a:r>
              <a:rPr lang="en-US" dirty="0" smtClean="0">
                <a:solidFill>
                  <a:prstClr val="black"/>
                </a:solidFill>
                <a:latin typeface="+mn-lt"/>
              </a:rPr>
              <a:t>required</a:t>
            </a:r>
            <a:endParaRPr lang="en-US" dirty="0">
              <a:solidFill>
                <a:prstClr val="black"/>
              </a:solidFill>
              <a:latin typeface="+mn-lt"/>
            </a:endParaRPr>
          </a:p>
          <a:p>
            <a:pPr marL="228600" indent="-228600" defTabSz="914400">
              <a:spcBef>
                <a:spcPts val="1200"/>
              </a:spcBef>
              <a:buFont typeface="Wingdings" panose="05000000000000000000" pitchFamily="2" charset="2"/>
              <a:buChar char="§"/>
            </a:pPr>
            <a:r>
              <a:rPr lang="en-US" dirty="0">
                <a:solidFill>
                  <a:prstClr val="black"/>
                </a:solidFill>
                <a:latin typeface="+mn-lt"/>
              </a:rPr>
              <a:t>Jacking locations needed for bearing </a:t>
            </a:r>
            <a:r>
              <a:rPr lang="en-US" dirty="0" smtClean="0">
                <a:solidFill>
                  <a:prstClr val="black"/>
                </a:solidFill>
                <a:latin typeface="+mn-lt"/>
              </a:rPr>
              <a:t>change-out </a:t>
            </a:r>
            <a:endParaRPr lang="en-US" dirty="0">
              <a:solidFill>
                <a:prstClr val="black"/>
              </a:solidFill>
              <a:latin typeface="+mn-lt"/>
            </a:endParaRPr>
          </a:p>
          <a:p>
            <a:pPr marL="0" indent="0">
              <a:buNone/>
            </a:pPr>
            <a:endParaRPr lang="en-US" dirty="0"/>
          </a:p>
        </p:txBody>
      </p:sp>
      <p:sp>
        <p:nvSpPr>
          <p:cNvPr id="3" name="Title 2"/>
          <p:cNvSpPr>
            <a:spLocks noGrp="1"/>
          </p:cNvSpPr>
          <p:nvPr>
            <p:ph type="title"/>
          </p:nvPr>
        </p:nvSpPr>
        <p:spPr/>
        <p:txBody>
          <a:bodyPr/>
          <a:lstStyle/>
          <a:p>
            <a:r>
              <a:rPr lang="en-US" sz="3200" dirty="0" smtClean="0"/>
              <a:t>Design and Detailing</a:t>
            </a:r>
            <a:endParaRPr lang="en-US" sz="3200" dirty="0"/>
          </a:p>
        </p:txBody>
      </p:sp>
    </p:spTree>
    <p:extLst>
      <p:ext uri="{BB962C8B-B14F-4D97-AF65-F5344CB8AC3E}">
        <p14:creationId xmlns:p14="http://schemas.microsoft.com/office/powerpoint/2010/main" val="339666639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521740"/>
            <a:ext cx="4295274" cy="4867028"/>
          </a:xfrm>
        </p:spPr>
        <p:txBody>
          <a:bodyPr>
            <a:normAutofit/>
          </a:bodyPr>
          <a:lstStyle/>
          <a:p>
            <a:pPr lvl="0" defTabSz="914400">
              <a:spcBef>
                <a:spcPts val="1200"/>
              </a:spcBef>
              <a:buFont typeface="Wingdings" panose="05000000000000000000" pitchFamily="2" charset="2"/>
              <a:buChar char="§"/>
            </a:pPr>
            <a:r>
              <a:rPr lang="en-US" dirty="0" smtClean="0">
                <a:solidFill>
                  <a:prstClr val="black"/>
                </a:solidFill>
                <a:latin typeface="Calibri"/>
              </a:rPr>
              <a:t>Owner should be open to contractor suggestions for modifications of the design to accommodate specific construction processes</a:t>
            </a:r>
          </a:p>
          <a:p>
            <a:pPr marL="548640" lvl="1" indent="-274320" defTabSz="914400">
              <a:spcBef>
                <a:spcPts val="0"/>
              </a:spcBef>
              <a:buFont typeface="Calibri" panose="020F0502020204030204" pitchFamily="34" charset="0"/>
              <a:buChar char="–"/>
            </a:pPr>
            <a:r>
              <a:rPr lang="en-US" dirty="0" smtClean="0">
                <a:solidFill>
                  <a:prstClr val="black"/>
                </a:solidFill>
                <a:latin typeface="Calibri"/>
              </a:rPr>
              <a:t>Include notes in contract to allow for contractor submitted alternate slide shoes and jacking locations</a:t>
            </a:r>
          </a:p>
          <a:p>
            <a:pPr lvl="0" defTabSz="914400">
              <a:spcBef>
                <a:spcPts val="1200"/>
              </a:spcBef>
              <a:buFont typeface="Wingdings" panose="05000000000000000000" pitchFamily="2" charset="2"/>
              <a:buChar char="§"/>
            </a:pPr>
            <a:r>
              <a:rPr lang="en-US" dirty="0" smtClean="0">
                <a:solidFill>
                  <a:prstClr val="black"/>
                </a:solidFill>
                <a:latin typeface="Calibri"/>
              </a:rPr>
              <a:t>Semi-integral abutments can be used to facilitate detail; substructure needs to be designed appropriately</a:t>
            </a:r>
          </a:p>
        </p:txBody>
      </p:sp>
      <p:sp>
        <p:nvSpPr>
          <p:cNvPr id="3" name="Title 2"/>
          <p:cNvSpPr>
            <a:spLocks noGrp="1"/>
          </p:cNvSpPr>
          <p:nvPr>
            <p:ph type="title"/>
          </p:nvPr>
        </p:nvSpPr>
        <p:spPr/>
        <p:txBody>
          <a:bodyPr/>
          <a:lstStyle/>
          <a:p>
            <a:r>
              <a:rPr lang="en-US" sz="3200" dirty="0" smtClean="0"/>
              <a:t>Design and Detailing</a:t>
            </a:r>
            <a:endParaRPr lang="en-US" sz="3200" dirty="0"/>
          </a:p>
        </p:txBody>
      </p:sp>
      <p:pic>
        <p:nvPicPr>
          <p:cNvPr id="5" name="Content Placeholder 4" descr="Drawing: Schematic of contractor's plans"/>
          <p:cNvPicPr>
            <a:picLocks noGrp="1" noChangeAspect="1"/>
          </p:cNvPicPr>
          <p:nvPr>
            <p:ph sz="half" idx="13"/>
          </p:nvPr>
        </p:nvPicPr>
        <p:blipFill rotWithShape="1">
          <a:blip r:embed="rId3" cstate="print">
            <a:extLst>
              <a:ext uri="{28A0092B-C50C-407E-A947-70E740481C1C}">
                <a14:useLocalDpi xmlns:a14="http://schemas.microsoft.com/office/drawing/2010/main" val="0"/>
              </a:ext>
            </a:extLst>
          </a:blip>
          <a:srcRect l="35695" t="41734" r="34411" b="8607"/>
          <a:stretch/>
        </p:blipFill>
        <p:spPr>
          <a:xfrm>
            <a:off x="4981761" y="1676548"/>
            <a:ext cx="3544509" cy="3809852"/>
          </a:xfrm>
          <a:prstGeom prst="rect">
            <a:avLst/>
          </a:prstGeom>
        </p:spPr>
      </p:pic>
    </p:spTree>
    <p:extLst>
      <p:ext uri="{BB962C8B-B14F-4D97-AF65-F5344CB8AC3E}">
        <p14:creationId xmlns:p14="http://schemas.microsoft.com/office/powerpoint/2010/main" val="91212993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Flow Chart: It comes as no news that our focus today will be on slide-in bridge construction."/>
          <p:cNvGrpSpPr/>
          <p:nvPr/>
        </p:nvGrpSpPr>
        <p:grpSpPr>
          <a:xfrm>
            <a:off x="591886" y="1416799"/>
            <a:ext cx="6212125" cy="4385863"/>
            <a:chOff x="591886" y="1416799"/>
            <a:chExt cx="6212125" cy="4385863"/>
          </a:xfrm>
        </p:grpSpPr>
        <p:grpSp>
          <p:nvGrpSpPr>
            <p:cNvPr id="12" name="Group 11" descr="Flow Chart: Focusing on Slide-in bridge construction"/>
            <p:cNvGrpSpPr/>
            <p:nvPr/>
          </p:nvGrpSpPr>
          <p:grpSpPr>
            <a:xfrm>
              <a:off x="3678495" y="3516657"/>
              <a:ext cx="3125516" cy="2286005"/>
              <a:chOff x="3678495" y="3516657"/>
              <a:chExt cx="3125516" cy="2286005"/>
            </a:xfrm>
          </p:grpSpPr>
          <p:sp>
            <p:nvSpPr>
              <p:cNvPr id="8" name="Freeform 7"/>
              <p:cNvSpPr/>
              <p:nvPr/>
            </p:nvSpPr>
            <p:spPr>
              <a:xfrm rot="12570367">
                <a:off x="3678495" y="3794383"/>
                <a:ext cx="645015" cy="503460"/>
              </a:xfrm>
              <a:custGeom>
                <a:avLst/>
                <a:gdLst>
                  <a:gd name="connsiteX0" fmla="*/ 0 w 645015"/>
                  <a:gd name="connsiteY0" fmla="*/ 100692 h 503460"/>
                  <a:gd name="connsiteX1" fmla="*/ 393285 w 645015"/>
                  <a:gd name="connsiteY1" fmla="*/ 100692 h 503460"/>
                  <a:gd name="connsiteX2" fmla="*/ 393285 w 645015"/>
                  <a:gd name="connsiteY2" fmla="*/ 0 h 503460"/>
                  <a:gd name="connsiteX3" fmla="*/ 645015 w 645015"/>
                  <a:gd name="connsiteY3" fmla="*/ 251730 h 503460"/>
                  <a:gd name="connsiteX4" fmla="*/ 393285 w 645015"/>
                  <a:gd name="connsiteY4" fmla="*/ 503460 h 503460"/>
                  <a:gd name="connsiteX5" fmla="*/ 393285 w 645015"/>
                  <a:gd name="connsiteY5" fmla="*/ 402768 h 503460"/>
                  <a:gd name="connsiteX6" fmla="*/ 0 w 645015"/>
                  <a:gd name="connsiteY6" fmla="*/ 402768 h 503460"/>
                  <a:gd name="connsiteX7" fmla="*/ 0 w 645015"/>
                  <a:gd name="connsiteY7" fmla="*/ 100692 h 50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015" h="503460">
                    <a:moveTo>
                      <a:pt x="0" y="100692"/>
                    </a:moveTo>
                    <a:lnTo>
                      <a:pt x="393285" y="100692"/>
                    </a:lnTo>
                    <a:lnTo>
                      <a:pt x="393285" y="0"/>
                    </a:lnTo>
                    <a:lnTo>
                      <a:pt x="645015" y="251730"/>
                    </a:lnTo>
                    <a:lnTo>
                      <a:pt x="393285" y="503460"/>
                    </a:lnTo>
                    <a:lnTo>
                      <a:pt x="393285" y="402768"/>
                    </a:lnTo>
                    <a:lnTo>
                      <a:pt x="0" y="402768"/>
                    </a:lnTo>
                    <a:lnTo>
                      <a:pt x="0" y="100692"/>
                    </a:lnTo>
                    <a:close/>
                  </a:path>
                </a:pathLst>
              </a:custGeom>
              <a:scene3d>
                <a:camera prst="orthographicFront"/>
                <a:lightRig rig="threePt" dir="t">
                  <a:rot lat="0" lon="0" rev="7500000"/>
                </a:lightRig>
              </a:scene3d>
              <a:sp3d z="-70000" extrusionH="63500" prstMaterial="matte">
                <a:bevelT w="25400" h="6350" prst="relaxedInset"/>
                <a:contourClr>
                  <a:schemeClr val="bg1"/>
                </a:contourClr>
              </a:sp3d>
            </p:spPr>
            <p:style>
              <a:lnRef idx="0">
                <a:schemeClr val="dk2">
                  <a:tint val="60000"/>
                  <a:hueOff val="0"/>
                  <a:satOff val="0"/>
                  <a:lumOff val="0"/>
                  <a:alphaOff val="0"/>
                </a:schemeClr>
              </a:lnRef>
              <a:fillRef idx="1">
                <a:schemeClr val="dk2">
                  <a:tint val="60000"/>
                  <a:hueOff val="0"/>
                  <a:satOff val="0"/>
                  <a:lumOff val="0"/>
                  <a:alphaOff val="0"/>
                </a:schemeClr>
              </a:fillRef>
              <a:effectRef idx="2">
                <a:schemeClr val="dk2">
                  <a:tint val="60000"/>
                  <a:hueOff val="0"/>
                  <a:satOff val="0"/>
                  <a:lumOff val="0"/>
                  <a:alphaOff val="0"/>
                </a:schemeClr>
              </a:effectRef>
              <a:fontRef idx="minor">
                <a:schemeClr val="lt1"/>
              </a:fontRef>
            </p:style>
            <p:txBody>
              <a:bodyPr spcFirstLastPara="0" vert="horz" wrap="square" lIns="-1" tIns="100692" rIns="151038" bIns="100691" numCol="1" spcCol="1270" anchor="ctr" anchorCtr="0">
                <a:noAutofit/>
              </a:bodyPr>
              <a:lstStyle/>
              <a:p>
                <a:pPr lvl="0" algn="ctr" defTabSz="533400">
                  <a:lnSpc>
                    <a:spcPct val="90000"/>
                  </a:lnSpc>
                  <a:spcBef>
                    <a:spcPct val="0"/>
                  </a:spcBef>
                  <a:spcAft>
                    <a:spcPct val="35000"/>
                  </a:spcAft>
                </a:pPr>
                <a:endParaRPr lang="en-US" sz="1200" kern="1200"/>
              </a:p>
            </p:txBody>
          </p:sp>
          <p:sp>
            <p:nvSpPr>
              <p:cNvPr id="9" name="Freeform 8"/>
              <p:cNvSpPr/>
              <p:nvPr/>
            </p:nvSpPr>
            <p:spPr>
              <a:xfrm>
                <a:off x="4518006" y="3516657"/>
                <a:ext cx="2286005" cy="2286005"/>
              </a:xfrm>
              <a:custGeom>
                <a:avLst/>
                <a:gdLst>
                  <a:gd name="connsiteX0" fmla="*/ 0 w 2286005"/>
                  <a:gd name="connsiteY0" fmla="*/ 1143003 h 2286005"/>
                  <a:gd name="connsiteX1" fmla="*/ 1143003 w 2286005"/>
                  <a:gd name="connsiteY1" fmla="*/ 0 h 2286005"/>
                  <a:gd name="connsiteX2" fmla="*/ 2286006 w 2286005"/>
                  <a:gd name="connsiteY2" fmla="*/ 1143003 h 2286005"/>
                  <a:gd name="connsiteX3" fmla="*/ 1143003 w 2286005"/>
                  <a:gd name="connsiteY3" fmla="*/ 2286006 h 2286005"/>
                  <a:gd name="connsiteX4" fmla="*/ 0 w 2286005"/>
                  <a:gd name="connsiteY4" fmla="*/ 1143003 h 2286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5" h="2286005">
                    <a:moveTo>
                      <a:pt x="0" y="1143003"/>
                    </a:moveTo>
                    <a:cubicBezTo>
                      <a:pt x="0" y="511740"/>
                      <a:pt x="511740" y="0"/>
                      <a:pt x="1143003" y="0"/>
                    </a:cubicBezTo>
                    <a:cubicBezTo>
                      <a:pt x="1774266" y="0"/>
                      <a:pt x="2286006" y="511740"/>
                      <a:pt x="2286006" y="1143003"/>
                    </a:cubicBezTo>
                    <a:cubicBezTo>
                      <a:pt x="2286006" y="1774266"/>
                      <a:pt x="1774266" y="2286006"/>
                      <a:pt x="1143003" y="2286006"/>
                    </a:cubicBezTo>
                    <a:cubicBezTo>
                      <a:pt x="511740" y="2286006"/>
                      <a:pt x="0" y="1774266"/>
                      <a:pt x="0" y="1143003"/>
                    </a:cubicBezTo>
                    <a:close/>
                  </a:path>
                </a:pathLst>
              </a:custGeom>
              <a:scene3d>
                <a:camera prst="orthographicFront"/>
                <a:lightRig rig="threePt" dir="t">
                  <a:rot lat="0" lon="0" rev="7500000"/>
                </a:lightRig>
              </a:scene3d>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spcFirstLastPara="0" vert="horz" wrap="square" lIns="370338" tIns="370338" rIns="370338" bIns="370338" numCol="1" spcCol="1270" anchor="ctr" anchorCtr="0">
                <a:noAutofit/>
              </a:bodyPr>
              <a:lstStyle/>
              <a:p>
                <a:pPr lvl="0" algn="ctr" defTabSz="1244600">
                  <a:lnSpc>
                    <a:spcPct val="90000"/>
                  </a:lnSpc>
                  <a:spcBef>
                    <a:spcPct val="0"/>
                  </a:spcBef>
                  <a:spcAft>
                    <a:spcPct val="35000"/>
                  </a:spcAft>
                </a:pPr>
                <a:r>
                  <a:rPr lang="en-US" sz="2800" kern="1200" dirty="0" smtClean="0"/>
                  <a:t>SIBC</a:t>
                </a:r>
                <a:endParaRPr lang="en-US" sz="2800" kern="1200" dirty="0"/>
              </a:p>
            </p:txBody>
          </p:sp>
        </p:grpSp>
        <p:grpSp>
          <p:nvGrpSpPr>
            <p:cNvPr id="14" name="Group 13" descr="Flow Chart: Focusing on Slide-in bridge construction"/>
            <p:cNvGrpSpPr/>
            <p:nvPr/>
          </p:nvGrpSpPr>
          <p:grpSpPr>
            <a:xfrm>
              <a:off x="591886" y="1416799"/>
              <a:ext cx="2898003" cy="3431214"/>
              <a:chOff x="591886" y="1416799"/>
              <a:chExt cx="2898003" cy="3431214"/>
            </a:xfrm>
          </p:grpSpPr>
          <p:sp>
            <p:nvSpPr>
              <p:cNvPr id="5" name="Freeform 4"/>
              <p:cNvSpPr/>
              <p:nvPr/>
            </p:nvSpPr>
            <p:spPr>
              <a:xfrm>
                <a:off x="2118286" y="2917926"/>
                <a:ext cx="1371603" cy="1371603"/>
              </a:xfrm>
              <a:custGeom>
                <a:avLst/>
                <a:gdLst>
                  <a:gd name="connsiteX0" fmla="*/ 0 w 1371603"/>
                  <a:gd name="connsiteY0" fmla="*/ 685802 h 1371603"/>
                  <a:gd name="connsiteX1" fmla="*/ 685802 w 1371603"/>
                  <a:gd name="connsiteY1" fmla="*/ 0 h 1371603"/>
                  <a:gd name="connsiteX2" fmla="*/ 1371604 w 1371603"/>
                  <a:gd name="connsiteY2" fmla="*/ 685802 h 1371603"/>
                  <a:gd name="connsiteX3" fmla="*/ 685802 w 1371603"/>
                  <a:gd name="connsiteY3" fmla="*/ 1371604 h 1371603"/>
                  <a:gd name="connsiteX4" fmla="*/ 0 w 1371603"/>
                  <a:gd name="connsiteY4" fmla="*/ 685802 h 1371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3" h="1371603">
                    <a:moveTo>
                      <a:pt x="0" y="685802"/>
                    </a:moveTo>
                    <a:cubicBezTo>
                      <a:pt x="0" y="307044"/>
                      <a:pt x="307044" y="0"/>
                      <a:pt x="685802" y="0"/>
                    </a:cubicBezTo>
                    <a:cubicBezTo>
                      <a:pt x="1064560" y="0"/>
                      <a:pt x="1371604" y="307044"/>
                      <a:pt x="1371604" y="685802"/>
                    </a:cubicBezTo>
                    <a:cubicBezTo>
                      <a:pt x="1371604" y="1064560"/>
                      <a:pt x="1064560" y="1371604"/>
                      <a:pt x="685802" y="1371604"/>
                    </a:cubicBezTo>
                    <a:cubicBezTo>
                      <a:pt x="307044" y="1371604"/>
                      <a:pt x="0" y="1064560"/>
                      <a:pt x="0" y="685802"/>
                    </a:cubicBezTo>
                    <a:close/>
                  </a:path>
                </a:pathLst>
              </a:custGeom>
              <a:scene3d>
                <a:camera prst="orthographicFront"/>
                <a:lightRig rig="threePt" dir="t">
                  <a:rot lat="0" lon="0" rev="7500000"/>
                </a:lightRig>
              </a:scene3d>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spcFirstLastPara="0" vert="horz" wrap="square" lIns="218647" tIns="218647" rIns="218647" bIns="218647" numCol="1" spcCol="1270" anchor="ctr" anchorCtr="0">
                <a:noAutofit/>
              </a:bodyPr>
              <a:lstStyle/>
              <a:p>
                <a:pPr lvl="0" algn="ctr" defTabSz="622300">
                  <a:lnSpc>
                    <a:spcPct val="90000"/>
                  </a:lnSpc>
                  <a:spcBef>
                    <a:spcPct val="0"/>
                  </a:spcBef>
                  <a:spcAft>
                    <a:spcPct val="35000"/>
                  </a:spcAft>
                </a:pPr>
                <a:r>
                  <a:rPr lang="en-US" sz="1400" kern="1200" dirty="0" smtClean="0"/>
                  <a:t>Accelerated Bridge Construction</a:t>
                </a:r>
                <a:endParaRPr lang="en-US" sz="1400" kern="1200" dirty="0"/>
              </a:p>
            </p:txBody>
          </p:sp>
          <p:sp>
            <p:nvSpPr>
              <p:cNvPr id="6" name="Freeform 5"/>
              <p:cNvSpPr/>
              <p:nvPr/>
            </p:nvSpPr>
            <p:spPr>
              <a:xfrm rot="16219385">
                <a:off x="2577950" y="2439612"/>
                <a:ext cx="366947" cy="365759"/>
              </a:xfrm>
              <a:custGeom>
                <a:avLst/>
                <a:gdLst>
                  <a:gd name="connsiteX0" fmla="*/ 0 w 366947"/>
                  <a:gd name="connsiteY0" fmla="*/ 73152 h 365758"/>
                  <a:gd name="connsiteX1" fmla="*/ 184068 w 366947"/>
                  <a:gd name="connsiteY1" fmla="*/ 73152 h 365758"/>
                  <a:gd name="connsiteX2" fmla="*/ 184068 w 366947"/>
                  <a:gd name="connsiteY2" fmla="*/ 0 h 365758"/>
                  <a:gd name="connsiteX3" fmla="*/ 366947 w 366947"/>
                  <a:gd name="connsiteY3" fmla="*/ 182879 h 365758"/>
                  <a:gd name="connsiteX4" fmla="*/ 184068 w 366947"/>
                  <a:gd name="connsiteY4" fmla="*/ 365758 h 365758"/>
                  <a:gd name="connsiteX5" fmla="*/ 184068 w 366947"/>
                  <a:gd name="connsiteY5" fmla="*/ 292606 h 365758"/>
                  <a:gd name="connsiteX6" fmla="*/ 0 w 366947"/>
                  <a:gd name="connsiteY6" fmla="*/ 292606 h 365758"/>
                  <a:gd name="connsiteX7" fmla="*/ 0 w 366947"/>
                  <a:gd name="connsiteY7" fmla="*/ 73152 h 36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947" h="365758">
                    <a:moveTo>
                      <a:pt x="366947" y="292606"/>
                    </a:moveTo>
                    <a:lnTo>
                      <a:pt x="182879" y="292606"/>
                    </a:lnTo>
                    <a:lnTo>
                      <a:pt x="182879" y="365758"/>
                    </a:lnTo>
                    <a:lnTo>
                      <a:pt x="0" y="182879"/>
                    </a:lnTo>
                    <a:lnTo>
                      <a:pt x="182879" y="0"/>
                    </a:lnTo>
                    <a:lnTo>
                      <a:pt x="182879" y="73152"/>
                    </a:lnTo>
                    <a:lnTo>
                      <a:pt x="366947" y="73152"/>
                    </a:lnTo>
                    <a:lnTo>
                      <a:pt x="366947" y="292606"/>
                    </a:lnTo>
                    <a:close/>
                  </a:path>
                </a:pathLst>
              </a:custGeom>
              <a:scene3d>
                <a:camera prst="orthographicFront"/>
                <a:lightRig rig="threePt" dir="t">
                  <a:rot lat="0" lon="0" rev="7500000"/>
                </a:lightRig>
              </a:scene3d>
              <a:sp3d z="-70000" extrusionH="63500" prstMaterial="matte">
                <a:bevelT w="25400" h="6350" prst="relaxedInset"/>
                <a:contourClr>
                  <a:schemeClr val="bg1"/>
                </a:contourClr>
              </a:sp3d>
            </p:spPr>
            <p:style>
              <a:lnRef idx="0">
                <a:schemeClr val="dk2">
                  <a:tint val="60000"/>
                  <a:hueOff val="0"/>
                  <a:satOff val="0"/>
                  <a:lumOff val="0"/>
                  <a:alphaOff val="0"/>
                </a:schemeClr>
              </a:lnRef>
              <a:fillRef idx="1">
                <a:schemeClr val="dk2">
                  <a:tint val="60000"/>
                  <a:hueOff val="0"/>
                  <a:satOff val="0"/>
                  <a:lumOff val="0"/>
                  <a:alphaOff val="0"/>
                </a:schemeClr>
              </a:fillRef>
              <a:effectRef idx="2">
                <a:schemeClr val="dk2">
                  <a:tint val="60000"/>
                  <a:hueOff val="0"/>
                  <a:satOff val="0"/>
                  <a:lumOff val="0"/>
                  <a:alphaOff val="0"/>
                </a:schemeClr>
              </a:effectRef>
              <a:fontRef idx="minor">
                <a:schemeClr val="lt1"/>
              </a:fontRef>
            </p:style>
            <p:txBody>
              <a:bodyPr spcFirstLastPara="0" vert="horz" wrap="square" lIns="109725" tIns="73152" rIns="1" bIns="73152" numCol="1" spcCol="1270" anchor="ctr" anchorCtr="0">
                <a:noAutofit/>
              </a:bodyPr>
              <a:lstStyle/>
              <a:p>
                <a:pPr lvl="0" algn="ctr" defTabSz="533400">
                  <a:lnSpc>
                    <a:spcPct val="90000"/>
                  </a:lnSpc>
                  <a:spcBef>
                    <a:spcPct val="0"/>
                  </a:spcBef>
                  <a:spcAft>
                    <a:spcPct val="35000"/>
                  </a:spcAft>
                </a:pPr>
                <a:endParaRPr lang="en-US" sz="1200" kern="1200"/>
              </a:p>
            </p:txBody>
          </p:sp>
          <p:sp>
            <p:nvSpPr>
              <p:cNvPr id="7" name="Freeform 6"/>
              <p:cNvSpPr/>
              <p:nvPr/>
            </p:nvSpPr>
            <p:spPr>
              <a:xfrm>
                <a:off x="2266013" y="1416799"/>
                <a:ext cx="914402" cy="914402"/>
              </a:xfrm>
              <a:custGeom>
                <a:avLst/>
                <a:gdLst>
                  <a:gd name="connsiteX0" fmla="*/ 0 w 914402"/>
                  <a:gd name="connsiteY0" fmla="*/ 457201 h 914402"/>
                  <a:gd name="connsiteX1" fmla="*/ 457201 w 914402"/>
                  <a:gd name="connsiteY1" fmla="*/ 0 h 914402"/>
                  <a:gd name="connsiteX2" fmla="*/ 914402 w 914402"/>
                  <a:gd name="connsiteY2" fmla="*/ 457201 h 914402"/>
                  <a:gd name="connsiteX3" fmla="*/ 457201 w 914402"/>
                  <a:gd name="connsiteY3" fmla="*/ 914402 h 914402"/>
                  <a:gd name="connsiteX4" fmla="*/ 0 w 914402"/>
                  <a:gd name="connsiteY4" fmla="*/ 457201 h 91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2" h="914402">
                    <a:moveTo>
                      <a:pt x="0" y="457201"/>
                    </a:moveTo>
                    <a:cubicBezTo>
                      <a:pt x="0" y="204696"/>
                      <a:pt x="204696" y="0"/>
                      <a:pt x="457201" y="0"/>
                    </a:cubicBezTo>
                    <a:cubicBezTo>
                      <a:pt x="709706" y="0"/>
                      <a:pt x="914402" y="204696"/>
                      <a:pt x="914402" y="457201"/>
                    </a:cubicBezTo>
                    <a:cubicBezTo>
                      <a:pt x="914402" y="709706"/>
                      <a:pt x="709706" y="914402"/>
                      <a:pt x="457201" y="914402"/>
                    </a:cubicBezTo>
                    <a:cubicBezTo>
                      <a:pt x="204696" y="914402"/>
                      <a:pt x="0" y="709706"/>
                      <a:pt x="0" y="457201"/>
                    </a:cubicBezTo>
                    <a:close/>
                  </a:path>
                </a:pathLst>
              </a:custGeom>
              <a:scene3d>
                <a:camera prst="orthographicFront"/>
                <a:lightRig rig="threePt" dir="t">
                  <a:rot lat="0" lon="0" rev="7500000"/>
                </a:lightRig>
              </a:scene3d>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spcFirstLastPara="0" vert="horz" wrap="square" lIns="151691" tIns="151691" rIns="151691" bIns="151691" numCol="1" spcCol="1270" anchor="ctr" anchorCtr="0">
                <a:noAutofit/>
              </a:bodyPr>
              <a:lstStyle/>
              <a:p>
                <a:pPr lvl="0" algn="ctr" defTabSz="622300">
                  <a:lnSpc>
                    <a:spcPct val="90000"/>
                  </a:lnSpc>
                  <a:spcBef>
                    <a:spcPct val="0"/>
                  </a:spcBef>
                  <a:spcAft>
                    <a:spcPct val="35000"/>
                  </a:spcAft>
                </a:pPr>
                <a:r>
                  <a:rPr lang="en-US" sz="1400" kern="1200" dirty="0" smtClean="0"/>
                  <a:t>PBES</a:t>
                </a:r>
                <a:endParaRPr lang="en-US" sz="1400" kern="1200" dirty="0"/>
              </a:p>
            </p:txBody>
          </p:sp>
          <p:sp>
            <p:nvSpPr>
              <p:cNvPr id="10" name="Freeform 9"/>
              <p:cNvSpPr/>
              <p:nvPr/>
            </p:nvSpPr>
            <p:spPr>
              <a:xfrm rot="9146308">
                <a:off x="1650665" y="3855929"/>
                <a:ext cx="365760" cy="365758"/>
              </a:xfrm>
              <a:custGeom>
                <a:avLst/>
                <a:gdLst>
                  <a:gd name="connsiteX0" fmla="*/ 0 w 365759"/>
                  <a:gd name="connsiteY0" fmla="*/ 73152 h 365758"/>
                  <a:gd name="connsiteX1" fmla="*/ 182880 w 365759"/>
                  <a:gd name="connsiteY1" fmla="*/ 73152 h 365758"/>
                  <a:gd name="connsiteX2" fmla="*/ 182880 w 365759"/>
                  <a:gd name="connsiteY2" fmla="*/ 0 h 365758"/>
                  <a:gd name="connsiteX3" fmla="*/ 365759 w 365759"/>
                  <a:gd name="connsiteY3" fmla="*/ 182879 h 365758"/>
                  <a:gd name="connsiteX4" fmla="*/ 182880 w 365759"/>
                  <a:gd name="connsiteY4" fmla="*/ 365758 h 365758"/>
                  <a:gd name="connsiteX5" fmla="*/ 182880 w 365759"/>
                  <a:gd name="connsiteY5" fmla="*/ 292606 h 365758"/>
                  <a:gd name="connsiteX6" fmla="*/ 0 w 365759"/>
                  <a:gd name="connsiteY6" fmla="*/ 292606 h 365758"/>
                  <a:gd name="connsiteX7" fmla="*/ 0 w 365759"/>
                  <a:gd name="connsiteY7" fmla="*/ 73152 h 36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59" h="365758">
                    <a:moveTo>
                      <a:pt x="365759" y="292606"/>
                    </a:moveTo>
                    <a:lnTo>
                      <a:pt x="182879" y="292606"/>
                    </a:lnTo>
                    <a:lnTo>
                      <a:pt x="182879" y="365758"/>
                    </a:lnTo>
                    <a:lnTo>
                      <a:pt x="0" y="182879"/>
                    </a:lnTo>
                    <a:lnTo>
                      <a:pt x="182879" y="0"/>
                    </a:lnTo>
                    <a:lnTo>
                      <a:pt x="182879" y="73152"/>
                    </a:lnTo>
                    <a:lnTo>
                      <a:pt x="365759" y="73152"/>
                    </a:lnTo>
                    <a:lnTo>
                      <a:pt x="365759" y="292606"/>
                    </a:lnTo>
                    <a:close/>
                  </a:path>
                </a:pathLst>
              </a:custGeom>
              <a:scene3d>
                <a:camera prst="orthographicFront"/>
                <a:lightRig rig="threePt" dir="t">
                  <a:rot lat="0" lon="0" rev="7500000"/>
                </a:lightRig>
              </a:scene3d>
              <a:sp3d z="-70000" extrusionH="63500" prstMaterial="matte">
                <a:bevelT w="25400" h="6350" prst="relaxedInset"/>
                <a:contourClr>
                  <a:schemeClr val="bg1"/>
                </a:contourClr>
              </a:sp3d>
            </p:spPr>
            <p:style>
              <a:lnRef idx="0">
                <a:schemeClr val="dk2">
                  <a:tint val="60000"/>
                  <a:hueOff val="0"/>
                  <a:satOff val="0"/>
                  <a:lumOff val="0"/>
                  <a:alphaOff val="0"/>
                </a:schemeClr>
              </a:lnRef>
              <a:fillRef idx="1">
                <a:schemeClr val="dk2">
                  <a:tint val="60000"/>
                  <a:hueOff val="0"/>
                  <a:satOff val="0"/>
                  <a:lumOff val="0"/>
                  <a:alphaOff val="0"/>
                </a:schemeClr>
              </a:fillRef>
              <a:effectRef idx="2">
                <a:schemeClr val="dk2">
                  <a:tint val="60000"/>
                  <a:hueOff val="0"/>
                  <a:satOff val="0"/>
                  <a:lumOff val="0"/>
                  <a:alphaOff val="0"/>
                </a:schemeClr>
              </a:effectRef>
              <a:fontRef idx="minor">
                <a:schemeClr val="lt1"/>
              </a:fontRef>
            </p:style>
            <p:txBody>
              <a:bodyPr spcFirstLastPara="0" vert="horz" wrap="square" lIns="109727" tIns="73152" rIns="0" bIns="73151" numCol="1" spcCol="1270" anchor="ctr" anchorCtr="0">
                <a:noAutofit/>
              </a:bodyPr>
              <a:lstStyle/>
              <a:p>
                <a:pPr lvl="0" algn="ctr" defTabSz="533400">
                  <a:lnSpc>
                    <a:spcPct val="90000"/>
                  </a:lnSpc>
                  <a:spcBef>
                    <a:spcPct val="0"/>
                  </a:spcBef>
                  <a:spcAft>
                    <a:spcPct val="35000"/>
                  </a:spcAft>
                </a:pPr>
                <a:endParaRPr lang="en-US" sz="1200" kern="1200"/>
              </a:p>
            </p:txBody>
          </p:sp>
          <p:sp>
            <p:nvSpPr>
              <p:cNvPr id="11" name="Freeform 10"/>
              <p:cNvSpPr/>
              <p:nvPr/>
            </p:nvSpPr>
            <p:spPr>
              <a:xfrm>
                <a:off x="591886" y="3932367"/>
                <a:ext cx="915646" cy="915646"/>
              </a:xfrm>
              <a:custGeom>
                <a:avLst/>
                <a:gdLst>
                  <a:gd name="connsiteX0" fmla="*/ 0 w 915646"/>
                  <a:gd name="connsiteY0" fmla="*/ 457823 h 915646"/>
                  <a:gd name="connsiteX1" fmla="*/ 457823 w 915646"/>
                  <a:gd name="connsiteY1" fmla="*/ 0 h 915646"/>
                  <a:gd name="connsiteX2" fmla="*/ 915646 w 915646"/>
                  <a:gd name="connsiteY2" fmla="*/ 457823 h 915646"/>
                  <a:gd name="connsiteX3" fmla="*/ 457823 w 915646"/>
                  <a:gd name="connsiteY3" fmla="*/ 915646 h 915646"/>
                  <a:gd name="connsiteX4" fmla="*/ 0 w 915646"/>
                  <a:gd name="connsiteY4" fmla="*/ 457823 h 91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6" h="915646">
                    <a:moveTo>
                      <a:pt x="0" y="457823"/>
                    </a:moveTo>
                    <a:cubicBezTo>
                      <a:pt x="0" y="204974"/>
                      <a:pt x="204974" y="0"/>
                      <a:pt x="457823" y="0"/>
                    </a:cubicBezTo>
                    <a:cubicBezTo>
                      <a:pt x="710672" y="0"/>
                      <a:pt x="915646" y="204974"/>
                      <a:pt x="915646" y="457823"/>
                    </a:cubicBezTo>
                    <a:cubicBezTo>
                      <a:pt x="915646" y="710672"/>
                      <a:pt x="710672" y="915646"/>
                      <a:pt x="457823" y="915646"/>
                    </a:cubicBezTo>
                    <a:cubicBezTo>
                      <a:pt x="204974" y="915646"/>
                      <a:pt x="0" y="710672"/>
                      <a:pt x="0" y="457823"/>
                    </a:cubicBezTo>
                    <a:close/>
                  </a:path>
                </a:pathLst>
              </a:custGeom>
              <a:scene3d>
                <a:camera prst="orthographicFront"/>
                <a:lightRig rig="threePt" dir="t">
                  <a:rot lat="0" lon="0" rev="7500000"/>
                </a:lightRig>
              </a:scene3d>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spcFirstLastPara="0" vert="horz" wrap="square" lIns="151873" tIns="151873" rIns="151873" bIns="151873" numCol="1" spcCol="1270" anchor="ctr" anchorCtr="0">
                <a:noAutofit/>
              </a:bodyPr>
              <a:lstStyle/>
              <a:p>
                <a:pPr lvl="0" algn="ctr" defTabSz="622300">
                  <a:lnSpc>
                    <a:spcPct val="90000"/>
                  </a:lnSpc>
                  <a:spcBef>
                    <a:spcPct val="0"/>
                  </a:spcBef>
                  <a:spcAft>
                    <a:spcPct val="35000"/>
                  </a:spcAft>
                </a:pPr>
                <a:r>
                  <a:rPr lang="en-US" sz="1400" kern="1200" dirty="0" smtClean="0"/>
                  <a:t>GRS-IBS</a:t>
                </a:r>
                <a:endParaRPr lang="en-US" sz="1400" kern="1200" dirty="0"/>
              </a:p>
            </p:txBody>
          </p:sp>
        </p:grpSp>
      </p:grpSp>
      <p:sp>
        <p:nvSpPr>
          <p:cNvPr id="3" name="Title 2"/>
          <p:cNvSpPr>
            <a:spLocks noGrp="1"/>
          </p:cNvSpPr>
          <p:nvPr>
            <p:ph type="title"/>
          </p:nvPr>
        </p:nvSpPr>
        <p:spPr/>
        <p:txBody>
          <a:bodyPr/>
          <a:lstStyle/>
          <a:p>
            <a:r>
              <a:rPr lang="en-US" sz="3200" dirty="0" smtClean="0"/>
              <a:t>EDC-2 Initiative</a:t>
            </a:r>
            <a:endParaRPr lang="en-US" sz="3200" dirty="0"/>
          </a:p>
        </p:txBody>
      </p:sp>
    </p:spTree>
    <p:extLst>
      <p:ext uri="{BB962C8B-B14F-4D97-AF65-F5344CB8AC3E}">
        <p14:creationId xmlns:p14="http://schemas.microsoft.com/office/powerpoint/2010/main" val="6155583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521740"/>
            <a:ext cx="4295274" cy="4867028"/>
          </a:xfrm>
        </p:spPr>
        <p:txBody>
          <a:bodyPr>
            <a:normAutofit/>
          </a:bodyPr>
          <a:lstStyle/>
          <a:p>
            <a:pPr lvl="0" defTabSz="914400">
              <a:spcBef>
                <a:spcPts val="1200"/>
              </a:spcBef>
              <a:buFont typeface="Wingdings" panose="05000000000000000000" pitchFamily="2" charset="2"/>
              <a:buChar char="§"/>
            </a:pPr>
            <a:r>
              <a:rPr lang="en-US" dirty="0" smtClean="0">
                <a:solidFill>
                  <a:prstClr val="black"/>
                </a:solidFill>
                <a:latin typeface="Calibri"/>
              </a:rPr>
              <a:t>Detail adjustability on the bearings to provide uniform loading on all bearings</a:t>
            </a:r>
          </a:p>
          <a:p>
            <a:pPr defTabSz="914400">
              <a:spcBef>
                <a:spcPts val="1200"/>
              </a:spcBef>
              <a:buFont typeface="Wingdings" panose="05000000000000000000" pitchFamily="2" charset="2"/>
              <a:buChar char="§"/>
            </a:pPr>
            <a:r>
              <a:rPr lang="en-US" dirty="0">
                <a:solidFill>
                  <a:prstClr val="black"/>
                </a:solidFill>
                <a:latin typeface="Calibri"/>
              </a:rPr>
              <a:t>Need for slide displacement monitoring and </a:t>
            </a:r>
            <a:r>
              <a:rPr lang="en-US" dirty="0" smtClean="0">
                <a:solidFill>
                  <a:prstClr val="black"/>
                </a:solidFill>
                <a:latin typeface="Calibri"/>
              </a:rPr>
              <a:t>controls</a:t>
            </a:r>
            <a:endParaRPr lang="en-US" dirty="0"/>
          </a:p>
          <a:p>
            <a:pPr lvl="0" defTabSz="914400">
              <a:spcBef>
                <a:spcPts val="1200"/>
              </a:spcBef>
              <a:buFont typeface="Wingdings" panose="05000000000000000000" pitchFamily="2" charset="2"/>
              <a:buChar char="§"/>
            </a:pPr>
            <a:r>
              <a:rPr lang="en-US" dirty="0" smtClean="0">
                <a:solidFill>
                  <a:prstClr val="black"/>
                </a:solidFill>
                <a:latin typeface="Calibri"/>
              </a:rPr>
              <a:t>Temporary works structure should be attached to substructure</a:t>
            </a:r>
          </a:p>
        </p:txBody>
      </p:sp>
      <p:sp>
        <p:nvSpPr>
          <p:cNvPr id="3" name="Title 2"/>
          <p:cNvSpPr>
            <a:spLocks noGrp="1"/>
          </p:cNvSpPr>
          <p:nvPr>
            <p:ph type="title"/>
          </p:nvPr>
        </p:nvSpPr>
        <p:spPr/>
        <p:txBody>
          <a:bodyPr/>
          <a:lstStyle/>
          <a:p>
            <a:r>
              <a:rPr lang="en-US" sz="3200" dirty="0" smtClean="0"/>
              <a:t>Design and Detailing</a:t>
            </a:r>
            <a:endParaRPr lang="en-US" sz="3200" dirty="0"/>
          </a:p>
        </p:txBody>
      </p:sp>
      <p:pic>
        <p:nvPicPr>
          <p:cNvPr id="5" name="Content Placeholder 4" descr="Drawing: Schematic of contractor's plans"/>
          <p:cNvPicPr>
            <a:picLocks noGrp="1" noChangeAspect="1"/>
          </p:cNvPicPr>
          <p:nvPr>
            <p:ph sz="half" idx="13"/>
          </p:nvPr>
        </p:nvPicPr>
        <p:blipFill rotWithShape="1">
          <a:blip r:embed="rId3" cstate="print">
            <a:extLst>
              <a:ext uri="{28A0092B-C50C-407E-A947-70E740481C1C}">
                <a14:useLocalDpi xmlns:a14="http://schemas.microsoft.com/office/drawing/2010/main" val="0"/>
              </a:ext>
            </a:extLst>
          </a:blip>
          <a:srcRect l="35695" t="41734" r="34411" b="8607"/>
          <a:stretch/>
        </p:blipFill>
        <p:spPr>
          <a:xfrm>
            <a:off x="4981761" y="1676548"/>
            <a:ext cx="3544509" cy="3809852"/>
          </a:xfrm>
          <a:prstGeom prst="rect">
            <a:avLst/>
          </a:prstGeom>
        </p:spPr>
      </p:pic>
    </p:spTree>
    <p:extLst>
      <p:ext uri="{BB962C8B-B14F-4D97-AF65-F5344CB8AC3E}">
        <p14:creationId xmlns:p14="http://schemas.microsoft.com/office/powerpoint/2010/main" val="68811319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Force Diagram</a:t>
            </a:r>
            <a:endParaRPr lang="en-US" sz="3200" dirty="0"/>
          </a:p>
        </p:txBody>
      </p:sp>
      <p:grpSp>
        <p:nvGrpSpPr>
          <p:cNvPr id="2" name="Group 1" descr="Illustration: Two substructures for the permanent and temporary works in an 'unattached' state. When pulling or pushing the new superstructure from one substructure to the other, significant forces are introduced to the substructures as seen in free-body-diagram on the following slide"/>
          <p:cNvGrpSpPr/>
          <p:nvPr/>
        </p:nvGrpSpPr>
        <p:grpSpPr>
          <a:xfrm>
            <a:off x="314496" y="2073704"/>
            <a:ext cx="8450967" cy="3248573"/>
            <a:chOff x="314496" y="2073704"/>
            <a:chExt cx="8450967" cy="3248573"/>
          </a:xfrm>
        </p:grpSpPr>
        <p:sp>
          <p:nvSpPr>
            <p:cNvPr id="8" name="Rectangle 7"/>
            <p:cNvSpPr/>
            <p:nvPr/>
          </p:nvSpPr>
          <p:spPr>
            <a:xfrm>
              <a:off x="1627481" y="3610708"/>
              <a:ext cx="2710057" cy="12309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p:cNvGrpSpPr/>
            <p:nvPr/>
          </p:nvGrpSpPr>
          <p:grpSpPr>
            <a:xfrm>
              <a:off x="5005754" y="3634154"/>
              <a:ext cx="2579077" cy="1232095"/>
              <a:chOff x="5005754" y="3634154"/>
              <a:chExt cx="2579077" cy="1232095"/>
            </a:xfrm>
          </p:grpSpPr>
          <p:grpSp>
            <p:nvGrpSpPr>
              <p:cNvPr id="14" name="Group 13"/>
              <p:cNvGrpSpPr/>
              <p:nvPr/>
            </p:nvGrpSpPr>
            <p:grpSpPr>
              <a:xfrm>
                <a:off x="5193323" y="3634154"/>
                <a:ext cx="2195029" cy="1232095"/>
                <a:chOff x="5193323" y="3610708"/>
                <a:chExt cx="2195029" cy="1232095"/>
              </a:xfrm>
            </p:grpSpPr>
            <p:cxnSp>
              <p:nvCxnSpPr>
                <p:cNvPr id="10" name="Straight Connector 9"/>
                <p:cNvCxnSpPr/>
                <p:nvPr/>
              </p:nvCxnSpPr>
              <p:spPr>
                <a:xfrm>
                  <a:off x="5193323" y="3610708"/>
                  <a:ext cx="0" cy="1230923"/>
                </a:xfrm>
                <a:prstGeom prst="line">
                  <a:avLst/>
                </a:prstGeom>
                <a:ln w="69850"/>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925312" y="3611880"/>
                  <a:ext cx="0" cy="1230923"/>
                </a:xfrm>
                <a:prstGeom prst="line">
                  <a:avLst/>
                </a:prstGeom>
                <a:ln w="69850"/>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656832" y="3611880"/>
                  <a:ext cx="0" cy="1230923"/>
                </a:xfrm>
                <a:prstGeom prst="line">
                  <a:avLst/>
                </a:prstGeom>
                <a:ln w="69850"/>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7388352" y="3611880"/>
                  <a:ext cx="0" cy="1230923"/>
                </a:xfrm>
                <a:prstGeom prst="line">
                  <a:avLst/>
                </a:prstGeom>
                <a:ln w="69850"/>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5005754" y="3634154"/>
                <a:ext cx="2579077" cy="973016"/>
                <a:chOff x="5005754" y="3634154"/>
                <a:chExt cx="2579077" cy="973016"/>
              </a:xfrm>
            </p:grpSpPr>
            <p:cxnSp>
              <p:nvCxnSpPr>
                <p:cNvPr id="16" name="Straight Connector 15"/>
                <p:cNvCxnSpPr/>
                <p:nvPr/>
              </p:nvCxnSpPr>
              <p:spPr>
                <a:xfrm>
                  <a:off x="5005754" y="3634154"/>
                  <a:ext cx="2579077" cy="0"/>
                </a:xfrm>
                <a:prstGeom prst="line">
                  <a:avLst/>
                </a:prstGeom>
                <a:ln w="79375"/>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5193323" y="3868615"/>
                  <a:ext cx="731989" cy="679939"/>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5943596" y="3892062"/>
                  <a:ext cx="731989" cy="679939"/>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6646982" y="3868616"/>
                  <a:ext cx="731989" cy="679939"/>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193323" y="3892062"/>
                  <a:ext cx="731989" cy="6564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931873" y="3915509"/>
                  <a:ext cx="731989" cy="6564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670430" y="3950678"/>
                  <a:ext cx="731989" cy="656492"/>
                </a:xfrm>
                <a:prstGeom prst="line">
                  <a:avLst/>
                </a:prstGeom>
              </p:spPr>
              <p:style>
                <a:lnRef idx="2">
                  <a:schemeClr val="accent1"/>
                </a:lnRef>
                <a:fillRef idx="0">
                  <a:schemeClr val="accent1"/>
                </a:fillRef>
                <a:effectRef idx="1">
                  <a:schemeClr val="accent1"/>
                </a:effectRef>
                <a:fontRef idx="minor">
                  <a:schemeClr val="tx1"/>
                </a:fontRef>
              </p:style>
            </p:cxnSp>
          </p:grpSp>
        </p:grpSp>
        <p:sp>
          <p:nvSpPr>
            <p:cNvPr id="25" name="Rectangle 24"/>
            <p:cNvSpPr/>
            <p:nvPr/>
          </p:nvSpPr>
          <p:spPr>
            <a:xfrm>
              <a:off x="973015" y="4866249"/>
              <a:ext cx="7315200" cy="456028"/>
            </a:xfrm>
            <a:prstGeom prst="rect">
              <a:avLst/>
            </a:prstGeom>
            <a:gradFill>
              <a:gsLst>
                <a:gs pos="0">
                  <a:schemeClr val="bg1">
                    <a:lumMod val="85000"/>
                  </a:schemeClr>
                </a:gs>
                <a:gs pos="100000">
                  <a:schemeClr val="bg1">
                    <a:lumMod val="6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5181601" y="3212123"/>
              <a:ext cx="2203938" cy="363416"/>
            </a:xfrm>
            <a:prstGeom prst="rect">
              <a:avLst/>
            </a:prstGeom>
            <a:gradFill>
              <a:gsLst>
                <a:gs pos="0">
                  <a:srgbClr val="00206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1627481" y="3352800"/>
              <a:ext cx="166150" cy="234462"/>
            </a:xfrm>
            <a:prstGeom prst="rect">
              <a:avLst/>
            </a:prstGeom>
            <a:gradFill>
              <a:gsLst>
                <a:gs pos="0">
                  <a:srgbClr val="FFFF00"/>
                </a:gs>
                <a:gs pos="100000">
                  <a:srgbClr val="E4EDAD"/>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a:stCxn id="29" idx="3"/>
            </p:cNvCxnSpPr>
            <p:nvPr/>
          </p:nvCxnSpPr>
          <p:spPr>
            <a:xfrm>
              <a:off x="1793631" y="3470031"/>
              <a:ext cx="3376008"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35" name="Line Callout 2 (No Border) 34"/>
            <p:cNvSpPr/>
            <p:nvPr/>
          </p:nvSpPr>
          <p:spPr>
            <a:xfrm>
              <a:off x="7831015" y="2876510"/>
              <a:ext cx="914400" cy="215606"/>
            </a:xfrm>
            <a:prstGeom prst="callout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1"/>
                  </a:solidFill>
                </a:rPr>
                <a:t>Superstructure</a:t>
              </a:r>
              <a:endParaRPr lang="en-US" sz="900" dirty="0">
                <a:solidFill>
                  <a:schemeClr val="tx1"/>
                </a:solidFill>
              </a:endParaRPr>
            </a:p>
          </p:txBody>
        </p:sp>
        <p:sp useBgFill="1">
          <p:nvSpPr>
            <p:cNvPr id="36" name="Line Callout 2 (No Border) 35"/>
            <p:cNvSpPr/>
            <p:nvPr/>
          </p:nvSpPr>
          <p:spPr>
            <a:xfrm>
              <a:off x="7851063" y="3919254"/>
              <a:ext cx="914400" cy="215606"/>
            </a:xfrm>
            <a:prstGeom prst="callout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1"/>
                  </a:solidFill>
                </a:rPr>
                <a:t>Temporary Works</a:t>
              </a:r>
              <a:endParaRPr lang="en-US" sz="900" dirty="0">
                <a:solidFill>
                  <a:schemeClr val="tx1"/>
                </a:solidFill>
              </a:endParaRPr>
            </a:p>
          </p:txBody>
        </p:sp>
        <p:sp useBgFill="1">
          <p:nvSpPr>
            <p:cNvPr id="37" name="Line Callout 2 (No Border) 36"/>
            <p:cNvSpPr/>
            <p:nvPr/>
          </p:nvSpPr>
          <p:spPr>
            <a:xfrm>
              <a:off x="391480" y="2768901"/>
              <a:ext cx="914400" cy="215606"/>
            </a:xfrm>
            <a:prstGeom prst="callout2">
              <a:avLst>
                <a:gd name="adj1" fmla="val 46652"/>
                <a:gd name="adj2" fmla="val 103509"/>
                <a:gd name="adj3" fmla="val 46653"/>
                <a:gd name="adj4" fmla="val 117543"/>
                <a:gd name="adj5" fmla="val 291071"/>
                <a:gd name="adj6" fmla="val 13096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1"/>
                  </a:solidFill>
                </a:rPr>
                <a:t>Jack</a:t>
              </a:r>
              <a:endParaRPr lang="en-US" sz="900" dirty="0">
                <a:solidFill>
                  <a:schemeClr val="tx1"/>
                </a:solidFill>
              </a:endParaRPr>
            </a:p>
          </p:txBody>
        </p:sp>
        <p:sp useBgFill="1">
          <p:nvSpPr>
            <p:cNvPr id="38" name="Line Callout 2 (No Border) 37"/>
            <p:cNvSpPr/>
            <p:nvPr/>
          </p:nvSpPr>
          <p:spPr>
            <a:xfrm>
              <a:off x="314496" y="3930357"/>
              <a:ext cx="914400" cy="215606"/>
            </a:xfrm>
            <a:prstGeom prst="callout2">
              <a:avLst>
                <a:gd name="adj1" fmla="val 46652"/>
                <a:gd name="adj2" fmla="val 103509"/>
                <a:gd name="adj3" fmla="val 46653"/>
                <a:gd name="adj4" fmla="val 117543"/>
                <a:gd name="adj5" fmla="val 157143"/>
                <a:gd name="adj6" fmla="val 13886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1"/>
                  </a:solidFill>
                </a:rPr>
                <a:t>Substructure</a:t>
              </a:r>
              <a:endParaRPr lang="en-US" sz="900" dirty="0">
                <a:solidFill>
                  <a:schemeClr val="tx1"/>
                </a:solidFill>
              </a:endParaRPr>
            </a:p>
          </p:txBody>
        </p:sp>
        <p:sp useBgFill="1">
          <p:nvSpPr>
            <p:cNvPr id="30" name="Line Callout 2 (No Border) 29"/>
            <p:cNvSpPr/>
            <p:nvPr/>
          </p:nvSpPr>
          <p:spPr>
            <a:xfrm>
              <a:off x="5228491" y="2073704"/>
              <a:ext cx="1910863" cy="584700"/>
            </a:xfrm>
            <a:prstGeom prst="callout2">
              <a:avLst>
                <a:gd name="adj1" fmla="val 50830"/>
                <a:gd name="adj2" fmla="val -7106"/>
                <a:gd name="adj3" fmla="val 50830"/>
                <a:gd name="adj4" fmla="val -16667"/>
                <a:gd name="adj5" fmla="val 216083"/>
                <a:gd name="adj6" fmla="val -2943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Unattached temporary works</a:t>
              </a:r>
              <a:endParaRPr lang="en-US" sz="1600" dirty="0">
                <a:solidFill>
                  <a:schemeClr val="tx1"/>
                </a:solidFill>
              </a:endParaRPr>
            </a:p>
          </p:txBody>
        </p:sp>
      </p:grpSp>
    </p:spTree>
    <p:extLst>
      <p:ext uri="{BB962C8B-B14F-4D97-AF65-F5344CB8AC3E}">
        <p14:creationId xmlns:p14="http://schemas.microsoft.com/office/powerpoint/2010/main" val="113500969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Force Diagram</a:t>
            </a:r>
            <a:endParaRPr lang="en-US" sz="3200" dirty="0"/>
          </a:p>
        </p:txBody>
      </p:sp>
      <p:grpSp>
        <p:nvGrpSpPr>
          <p:cNvPr id="7" name="Group 6" descr="Illustration: The resulting overturning moments must be accounted for in the design of the substructures, especially that of the temporary works"/>
          <p:cNvGrpSpPr/>
          <p:nvPr/>
        </p:nvGrpSpPr>
        <p:grpSpPr>
          <a:xfrm>
            <a:off x="314496" y="2171028"/>
            <a:ext cx="8583319" cy="3992760"/>
            <a:chOff x="314496" y="2171028"/>
            <a:chExt cx="8583319" cy="3992760"/>
          </a:xfrm>
        </p:grpSpPr>
        <p:sp>
          <p:nvSpPr>
            <p:cNvPr id="8" name="Rectangle 7" descr="Illustration: Force Diagram"/>
            <p:cNvSpPr/>
            <p:nvPr/>
          </p:nvSpPr>
          <p:spPr>
            <a:xfrm>
              <a:off x="1627481" y="3610708"/>
              <a:ext cx="2710057" cy="12309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descr="Illustration: Force Diagram"/>
            <p:cNvGrpSpPr/>
            <p:nvPr/>
          </p:nvGrpSpPr>
          <p:grpSpPr>
            <a:xfrm>
              <a:off x="5005754" y="3634154"/>
              <a:ext cx="2579077" cy="1232095"/>
              <a:chOff x="5005754" y="3634154"/>
              <a:chExt cx="2579077" cy="1232095"/>
            </a:xfrm>
          </p:grpSpPr>
          <p:grpSp>
            <p:nvGrpSpPr>
              <p:cNvPr id="14" name="Group 13"/>
              <p:cNvGrpSpPr/>
              <p:nvPr/>
            </p:nvGrpSpPr>
            <p:grpSpPr>
              <a:xfrm>
                <a:off x="5193323" y="3634154"/>
                <a:ext cx="2195029" cy="1232095"/>
                <a:chOff x="5193323" y="3610708"/>
                <a:chExt cx="2195029" cy="1232095"/>
              </a:xfrm>
            </p:grpSpPr>
            <p:cxnSp>
              <p:nvCxnSpPr>
                <p:cNvPr id="10" name="Straight Connector 9"/>
                <p:cNvCxnSpPr/>
                <p:nvPr/>
              </p:nvCxnSpPr>
              <p:spPr>
                <a:xfrm>
                  <a:off x="5193323" y="3610708"/>
                  <a:ext cx="0" cy="1230923"/>
                </a:xfrm>
                <a:prstGeom prst="line">
                  <a:avLst/>
                </a:prstGeom>
                <a:ln w="69850"/>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925312" y="3611880"/>
                  <a:ext cx="0" cy="1230923"/>
                </a:xfrm>
                <a:prstGeom prst="line">
                  <a:avLst/>
                </a:prstGeom>
                <a:ln w="69850"/>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656832" y="3611880"/>
                  <a:ext cx="0" cy="1230923"/>
                </a:xfrm>
                <a:prstGeom prst="line">
                  <a:avLst/>
                </a:prstGeom>
                <a:ln w="69850"/>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7388352" y="3611880"/>
                  <a:ext cx="0" cy="1230923"/>
                </a:xfrm>
                <a:prstGeom prst="line">
                  <a:avLst/>
                </a:prstGeom>
                <a:ln w="69850"/>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5005754" y="3634154"/>
                <a:ext cx="2579077" cy="973016"/>
                <a:chOff x="5005754" y="3634154"/>
                <a:chExt cx="2579077" cy="973016"/>
              </a:xfrm>
            </p:grpSpPr>
            <p:cxnSp>
              <p:nvCxnSpPr>
                <p:cNvPr id="16" name="Straight Connector 15"/>
                <p:cNvCxnSpPr/>
                <p:nvPr/>
              </p:nvCxnSpPr>
              <p:spPr>
                <a:xfrm>
                  <a:off x="5005754" y="3634154"/>
                  <a:ext cx="2579077" cy="0"/>
                </a:xfrm>
                <a:prstGeom prst="line">
                  <a:avLst/>
                </a:prstGeom>
                <a:ln w="79375"/>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5193323" y="3868615"/>
                  <a:ext cx="731989" cy="679939"/>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5943596" y="3892062"/>
                  <a:ext cx="731989" cy="679939"/>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6646982" y="3868616"/>
                  <a:ext cx="731989" cy="679939"/>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193323" y="3892062"/>
                  <a:ext cx="731989" cy="6564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931873" y="3915509"/>
                  <a:ext cx="731989" cy="6564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670430" y="3950678"/>
                  <a:ext cx="731989" cy="656492"/>
                </a:xfrm>
                <a:prstGeom prst="line">
                  <a:avLst/>
                </a:prstGeom>
              </p:spPr>
              <p:style>
                <a:lnRef idx="2">
                  <a:schemeClr val="accent1"/>
                </a:lnRef>
                <a:fillRef idx="0">
                  <a:schemeClr val="accent1"/>
                </a:fillRef>
                <a:effectRef idx="1">
                  <a:schemeClr val="accent1"/>
                </a:effectRef>
                <a:fontRef idx="minor">
                  <a:schemeClr val="tx1"/>
                </a:fontRef>
              </p:style>
            </p:cxnSp>
          </p:grpSp>
        </p:grpSp>
        <p:sp>
          <p:nvSpPr>
            <p:cNvPr id="28" name="Rectangle 27" descr="Illustration: Force Diagram"/>
            <p:cNvSpPr/>
            <p:nvPr/>
          </p:nvSpPr>
          <p:spPr>
            <a:xfrm>
              <a:off x="5161060" y="2721297"/>
              <a:ext cx="2203938" cy="363416"/>
            </a:xfrm>
            <a:prstGeom prst="rect">
              <a:avLst/>
            </a:prstGeom>
            <a:gradFill>
              <a:gsLst>
                <a:gs pos="0">
                  <a:srgbClr val="00206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descr="Illustration: Force Diagram"/>
            <p:cNvSpPr/>
            <p:nvPr/>
          </p:nvSpPr>
          <p:spPr>
            <a:xfrm>
              <a:off x="1627481" y="2850251"/>
              <a:ext cx="166150" cy="234462"/>
            </a:xfrm>
            <a:prstGeom prst="rect">
              <a:avLst/>
            </a:prstGeom>
            <a:gradFill>
              <a:gsLst>
                <a:gs pos="0">
                  <a:srgbClr val="FFFF00"/>
                </a:gs>
                <a:gs pos="100000">
                  <a:srgbClr val="E4EDAD"/>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descr="Illustration: Force Diagram"/>
            <p:cNvCxnSpPr>
              <a:stCxn id="29" idx="3"/>
            </p:cNvCxnSpPr>
            <p:nvPr/>
          </p:nvCxnSpPr>
          <p:spPr>
            <a:xfrm>
              <a:off x="1793631" y="2967482"/>
              <a:ext cx="33595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descr="Illustration: Force Diagram"/>
            <p:cNvCxnSpPr/>
            <p:nvPr/>
          </p:nvCxnSpPr>
          <p:spPr>
            <a:xfrm flipH="1">
              <a:off x="1275347" y="3096745"/>
              <a:ext cx="43520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descr="Illustration: Force Diagram"/>
            <p:cNvCxnSpPr/>
            <p:nvPr/>
          </p:nvCxnSpPr>
          <p:spPr>
            <a:xfrm>
              <a:off x="1106905" y="3610708"/>
              <a:ext cx="52057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descr="Illustration: Force Diagram"/>
            <p:cNvCxnSpPr/>
            <p:nvPr/>
          </p:nvCxnSpPr>
          <p:spPr>
            <a:xfrm flipH="1">
              <a:off x="1106905" y="4817567"/>
              <a:ext cx="1875605" cy="246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descr="Illustration: Force Diagram"/>
            <p:cNvCxnSpPr/>
            <p:nvPr/>
          </p:nvCxnSpPr>
          <p:spPr>
            <a:xfrm>
              <a:off x="7378971" y="3084713"/>
              <a:ext cx="51374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descr="Illustration: Force Diagram"/>
            <p:cNvCxnSpPr>
              <a:stCxn id="28" idx="1"/>
            </p:cNvCxnSpPr>
            <p:nvPr/>
          </p:nvCxnSpPr>
          <p:spPr>
            <a:xfrm flipH="1">
              <a:off x="4752474" y="2903005"/>
              <a:ext cx="40858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descr="Illustration: Force Diagram"/>
            <p:cNvCxnSpPr/>
            <p:nvPr/>
          </p:nvCxnSpPr>
          <p:spPr>
            <a:xfrm flipH="1">
              <a:off x="7584831" y="3610708"/>
              <a:ext cx="4402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descr="Illustration: Force Diagram"/>
            <p:cNvCxnSpPr/>
            <p:nvPr/>
          </p:nvCxnSpPr>
          <p:spPr>
            <a:xfrm>
              <a:off x="5193323" y="4866249"/>
              <a:ext cx="283174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2" name="Circular Arrow 41" descr="Illustration: Force Diagram"/>
            <p:cNvSpPr/>
            <p:nvPr/>
          </p:nvSpPr>
          <p:spPr>
            <a:xfrm flipH="1">
              <a:off x="5824023" y="3867445"/>
              <a:ext cx="914399" cy="986589"/>
            </a:xfrm>
            <a:prstGeom prst="circularArrow">
              <a:avLst/>
            </a:prstGeom>
            <a:gradFill>
              <a:gsLst>
                <a:gs pos="0">
                  <a:srgbClr val="FFC000"/>
                </a:gs>
                <a:gs pos="100000">
                  <a:schemeClr val="accent6">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 name="Circular Arrow 42" descr="Illustration: Force Diagram"/>
            <p:cNvSpPr/>
            <p:nvPr/>
          </p:nvSpPr>
          <p:spPr>
            <a:xfrm>
              <a:off x="2483267" y="3830978"/>
              <a:ext cx="927136" cy="986589"/>
            </a:xfrm>
            <a:prstGeom prst="circularArrow">
              <a:avLst/>
            </a:prstGeom>
            <a:gradFill>
              <a:gsLst>
                <a:gs pos="0">
                  <a:srgbClr val="FFC000"/>
                </a:gs>
                <a:gs pos="100000">
                  <a:schemeClr val="accent6">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useBgFill="1">
          <p:nvSpPr>
            <p:cNvPr id="34" name="Line Callout 2 (No Border) 33"/>
            <p:cNvSpPr/>
            <p:nvPr/>
          </p:nvSpPr>
          <p:spPr>
            <a:xfrm>
              <a:off x="7831015" y="2431036"/>
              <a:ext cx="914400" cy="215606"/>
            </a:xfrm>
            <a:prstGeom prst="callout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1"/>
                  </a:solidFill>
                </a:rPr>
                <a:t>Superstructure</a:t>
              </a:r>
              <a:endParaRPr lang="en-US" sz="900" dirty="0">
                <a:solidFill>
                  <a:schemeClr val="tx1"/>
                </a:solidFill>
              </a:endParaRPr>
            </a:p>
          </p:txBody>
        </p:sp>
        <p:sp useBgFill="1">
          <p:nvSpPr>
            <p:cNvPr id="35" name="Line Callout 2 (No Border) 34"/>
            <p:cNvSpPr/>
            <p:nvPr/>
          </p:nvSpPr>
          <p:spPr>
            <a:xfrm>
              <a:off x="7851063" y="3919254"/>
              <a:ext cx="914400" cy="215606"/>
            </a:xfrm>
            <a:prstGeom prst="callout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1"/>
                  </a:solidFill>
                </a:rPr>
                <a:t>Temporary Works</a:t>
              </a:r>
              <a:endParaRPr lang="en-US" sz="900" dirty="0">
                <a:solidFill>
                  <a:schemeClr val="tx1"/>
                </a:solidFill>
              </a:endParaRPr>
            </a:p>
          </p:txBody>
        </p:sp>
        <p:sp useBgFill="1">
          <p:nvSpPr>
            <p:cNvPr id="36" name="Line Callout 2 (No Border) 35"/>
            <p:cNvSpPr/>
            <p:nvPr/>
          </p:nvSpPr>
          <p:spPr>
            <a:xfrm>
              <a:off x="391480" y="2171028"/>
              <a:ext cx="914400" cy="215606"/>
            </a:xfrm>
            <a:prstGeom prst="callout2">
              <a:avLst>
                <a:gd name="adj1" fmla="val 46652"/>
                <a:gd name="adj2" fmla="val 103509"/>
                <a:gd name="adj3" fmla="val 46653"/>
                <a:gd name="adj4" fmla="val 117543"/>
                <a:gd name="adj5" fmla="val 291071"/>
                <a:gd name="adj6" fmla="val 13096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1"/>
                  </a:solidFill>
                </a:rPr>
                <a:t>Jack</a:t>
              </a:r>
              <a:endParaRPr lang="en-US" sz="900" dirty="0">
                <a:solidFill>
                  <a:schemeClr val="tx1"/>
                </a:solidFill>
              </a:endParaRPr>
            </a:p>
          </p:txBody>
        </p:sp>
        <p:sp useBgFill="1">
          <p:nvSpPr>
            <p:cNvPr id="37" name="Line Callout 2 (No Border) 36"/>
            <p:cNvSpPr/>
            <p:nvPr/>
          </p:nvSpPr>
          <p:spPr>
            <a:xfrm>
              <a:off x="314496" y="3930357"/>
              <a:ext cx="914400" cy="215606"/>
            </a:xfrm>
            <a:prstGeom prst="callout2">
              <a:avLst>
                <a:gd name="adj1" fmla="val 46652"/>
                <a:gd name="adj2" fmla="val 103509"/>
                <a:gd name="adj3" fmla="val 46653"/>
                <a:gd name="adj4" fmla="val 117543"/>
                <a:gd name="adj5" fmla="val 157143"/>
                <a:gd name="adj6" fmla="val 13886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1"/>
                  </a:solidFill>
                </a:rPr>
                <a:t>Substructure</a:t>
              </a:r>
              <a:endParaRPr lang="en-US" sz="900" dirty="0">
                <a:solidFill>
                  <a:schemeClr val="tx1"/>
                </a:solidFill>
              </a:endParaRPr>
            </a:p>
          </p:txBody>
        </p:sp>
        <p:sp useBgFill="1">
          <p:nvSpPr>
            <p:cNvPr id="40" name="Line Callout 2 (No Border) 39"/>
            <p:cNvSpPr/>
            <p:nvPr/>
          </p:nvSpPr>
          <p:spPr>
            <a:xfrm>
              <a:off x="2332891" y="5270943"/>
              <a:ext cx="2971305" cy="892845"/>
            </a:xfrm>
            <a:prstGeom prst="callout2">
              <a:avLst>
                <a:gd name="adj1" fmla="val 46652"/>
                <a:gd name="adj2" fmla="val 103509"/>
                <a:gd name="adj3" fmla="val 46653"/>
                <a:gd name="adj4" fmla="val 117543"/>
                <a:gd name="adj5" fmla="val -129875"/>
                <a:gd name="adj6" fmla="val 130500"/>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chemeClr val="tx1"/>
                  </a:solidFill>
                </a:rPr>
                <a:t>Unattached temporary works results in an overturning </a:t>
              </a:r>
              <a:r>
                <a:rPr lang="en-US" sz="1600" dirty="0" smtClean="0">
                  <a:solidFill>
                    <a:schemeClr val="tx1"/>
                  </a:solidFill>
                </a:rPr>
                <a:t>moment at </a:t>
              </a:r>
              <a:r>
                <a:rPr lang="en-US" sz="1600" dirty="0">
                  <a:solidFill>
                    <a:schemeClr val="tx1"/>
                  </a:solidFill>
                </a:rPr>
                <a:t>temporary bent </a:t>
              </a:r>
            </a:p>
          </p:txBody>
        </p:sp>
        <p:sp useBgFill="1">
          <p:nvSpPr>
            <p:cNvPr id="38" name="Line Callout 2 (No Border) 37"/>
            <p:cNvSpPr/>
            <p:nvPr/>
          </p:nvSpPr>
          <p:spPr>
            <a:xfrm>
              <a:off x="7983415" y="3223516"/>
              <a:ext cx="914400" cy="215606"/>
            </a:xfrm>
            <a:prstGeom prst="callout2">
              <a:avLst>
                <a:gd name="adj1" fmla="val 18750"/>
                <a:gd name="adj2" fmla="val -8333"/>
                <a:gd name="adj3" fmla="val 18750"/>
                <a:gd name="adj4" fmla="val -16667"/>
                <a:gd name="adj5" fmla="val -43006"/>
                <a:gd name="adj6" fmla="val -41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1"/>
                  </a:solidFill>
                </a:rPr>
                <a:t>Friction Force</a:t>
              </a:r>
              <a:endParaRPr lang="en-US" sz="900" dirty="0">
                <a:solidFill>
                  <a:schemeClr val="tx1"/>
                </a:solidFill>
              </a:endParaRPr>
            </a:p>
          </p:txBody>
        </p:sp>
        <p:cxnSp>
          <p:nvCxnSpPr>
            <p:cNvPr id="5" name="Straight Connector 4" descr="Illustration: Force Diagram"/>
            <p:cNvCxnSpPr/>
            <p:nvPr/>
          </p:nvCxnSpPr>
          <p:spPr>
            <a:xfrm flipH="1">
              <a:off x="7719647" y="3297115"/>
              <a:ext cx="111368" cy="313593"/>
            </a:xfrm>
            <a:prstGeom prst="line">
              <a:avLst/>
            </a:prstGeom>
            <a:ln w="3175"/>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3381651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Force Diagram</a:t>
            </a:r>
            <a:endParaRPr lang="en-US" sz="3200" dirty="0"/>
          </a:p>
        </p:txBody>
      </p:sp>
      <p:grpSp>
        <p:nvGrpSpPr>
          <p:cNvPr id="2" name="Group 1" descr="Illustration: Conversely , if a point of attachment is provided between the two substructures as seen in this schematic diagram, then..."/>
          <p:cNvGrpSpPr/>
          <p:nvPr/>
        </p:nvGrpSpPr>
        <p:grpSpPr>
          <a:xfrm>
            <a:off x="494976" y="2096307"/>
            <a:ext cx="7973719" cy="3225970"/>
            <a:chOff x="494976" y="2096307"/>
            <a:chExt cx="7973719" cy="3225970"/>
          </a:xfrm>
        </p:grpSpPr>
        <p:sp>
          <p:nvSpPr>
            <p:cNvPr id="8" name="Rectangle 7"/>
            <p:cNvSpPr/>
            <p:nvPr/>
          </p:nvSpPr>
          <p:spPr>
            <a:xfrm>
              <a:off x="1807961" y="3610708"/>
              <a:ext cx="2710057" cy="12309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p:cNvGrpSpPr/>
            <p:nvPr/>
          </p:nvGrpSpPr>
          <p:grpSpPr>
            <a:xfrm>
              <a:off x="4524495" y="3634154"/>
              <a:ext cx="2579077" cy="1232095"/>
              <a:chOff x="5005754" y="3634154"/>
              <a:chExt cx="2579077" cy="1232095"/>
            </a:xfrm>
          </p:grpSpPr>
          <p:grpSp>
            <p:nvGrpSpPr>
              <p:cNvPr id="14" name="Group 13"/>
              <p:cNvGrpSpPr/>
              <p:nvPr/>
            </p:nvGrpSpPr>
            <p:grpSpPr>
              <a:xfrm>
                <a:off x="5193323" y="3634154"/>
                <a:ext cx="2195029" cy="1232095"/>
                <a:chOff x="5193323" y="3610708"/>
                <a:chExt cx="2195029" cy="1232095"/>
              </a:xfrm>
            </p:grpSpPr>
            <p:cxnSp>
              <p:nvCxnSpPr>
                <p:cNvPr id="10" name="Straight Connector 9"/>
                <p:cNvCxnSpPr/>
                <p:nvPr/>
              </p:nvCxnSpPr>
              <p:spPr>
                <a:xfrm>
                  <a:off x="5193323" y="3610708"/>
                  <a:ext cx="0" cy="1230923"/>
                </a:xfrm>
                <a:prstGeom prst="line">
                  <a:avLst/>
                </a:prstGeom>
                <a:ln w="69850"/>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925312" y="3611880"/>
                  <a:ext cx="0" cy="1230923"/>
                </a:xfrm>
                <a:prstGeom prst="line">
                  <a:avLst/>
                </a:prstGeom>
                <a:ln w="69850"/>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656832" y="3611880"/>
                  <a:ext cx="0" cy="1230923"/>
                </a:xfrm>
                <a:prstGeom prst="line">
                  <a:avLst/>
                </a:prstGeom>
                <a:ln w="69850"/>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7388352" y="3611880"/>
                  <a:ext cx="0" cy="1230923"/>
                </a:xfrm>
                <a:prstGeom prst="line">
                  <a:avLst/>
                </a:prstGeom>
                <a:ln w="69850"/>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5005754" y="3634154"/>
                <a:ext cx="2579077" cy="973016"/>
                <a:chOff x="5005754" y="3634154"/>
                <a:chExt cx="2579077" cy="973016"/>
              </a:xfrm>
            </p:grpSpPr>
            <p:cxnSp>
              <p:nvCxnSpPr>
                <p:cNvPr id="16" name="Straight Connector 15"/>
                <p:cNvCxnSpPr/>
                <p:nvPr/>
              </p:nvCxnSpPr>
              <p:spPr>
                <a:xfrm>
                  <a:off x="5005754" y="3634154"/>
                  <a:ext cx="2579077" cy="0"/>
                </a:xfrm>
                <a:prstGeom prst="line">
                  <a:avLst/>
                </a:prstGeom>
                <a:ln w="79375"/>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5193323" y="3868615"/>
                  <a:ext cx="731989" cy="679939"/>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5943596" y="3892062"/>
                  <a:ext cx="731989" cy="679939"/>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6646982" y="3868616"/>
                  <a:ext cx="731989" cy="679939"/>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193323" y="3892062"/>
                  <a:ext cx="731989" cy="6564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931873" y="3915509"/>
                  <a:ext cx="731989" cy="6564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670430" y="3950678"/>
                  <a:ext cx="731989" cy="656492"/>
                </a:xfrm>
                <a:prstGeom prst="line">
                  <a:avLst/>
                </a:prstGeom>
              </p:spPr>
              <p:style>
                <a:lnRef idx="2">
                  <a:schemeClr val="accent1"/>
                </a:lnRef>
                <a:fillRef idx="0">
                  <a:schemeClr val="accent1"/>
                </a:fillRef>
                <a:effectRef idx="1">
                  <a:schemeClr val="accent1"/>
                </a:effectRef>
                <a:fontRef idx="minor">
                  <a:schemeClr val="tx1"/>
                </a:fontRef>
              </p:style>
            </p:cxnSp>
          </p:grpSp>
        </p:grpSp>
        <p:sp>
          <p:nvSpPr>
            <p:cNvPr id="25" name="Rectangle 24"/>
            <p:cNvSpPr/>
            <p:nvPr/>
          </p:nvSpPr>
          <p:spPr>
            <a:xfrm>
              <a:off x="1153495" y="4866249"/>
              <a:ext cx="7315200" cy="456028"/>
            </a:xfrm>
            <a:prstGeom prst="rect">
              <a:avLst/>
            </a:prstGeom>
            <a:gradFill>
              <a:gsLst>
                <a:gs pos="0">
                  <a:schemeClr val="bg1">
                    <a:lumMod val="85000"/>
                  </a:schemeClr>
                </a:gs>
                <a:gs pos="100000">
                  <a:schemeClr val="bg1">
                    <a:lumMod val="6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4700342" y="3212123"/>
              <a:ext cx="2203938" cy="363416"/>
            </a:xfrm>
            <a:prstGeom prst="rect">
              <a:avLst/>
            </a:prstGeom>
            <a:gradFill>
              <a:gsLst>
                <a:gs pos="0">
                  <a:srgbClr val="00206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1807961" y="3352800"/>
              <a:ext cx="166150" cy="234462"/>
            </a:xfrm>
            <a:prstGeom prst="rect">
              <a:avLst/>
            </a:prstGeom>
            <a:gradFill>
              <a:gsLst>
                <a:gs pos="0">
                  <a:srgbClr val="FFFF00"/>
                </a:gs>
                <a:gs pos="100000">
                  <a:srgbClr val="E4EDAD"/>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a:stCxn id="29" idx="3"/>
            </p:cNvCxnSpPr>
            <p:nvPr/>
          </p:nvCxnSpPr>
          <p:spPr>
            <a:xfrm>
              <a:off x="1974111" y="3470031"/>
              <a:ext cx="3376008"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35" name="Line Callout 2 (No Border) 34"/>
            <p:cNvSpPr/>
            <p:nvPr/>
          </p:nvSpPr>
          <p:spPr>
            <a:xfrm>
              <a:off x="7349756" y="2876510"/>
              <a:ext cx="914400" cy="215606"/>
            </a:xfrm>
            <a:prstGeom prst="callout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1"/>
                  </a:solidFill>
                </a:rPr>
                <a:t>Superstructure</a:t>
              </a:r>
              <a:endParaRPr lang="en-US" sz="900" dirty="0">
                <a:solidFill>
                  <a:schemeClr val="tx1"/>
                </a:solidFill>
              </a:endParaRPr>
            </a:p>
          </p:txBody>
        </p:sp>
        <p:sp useBgFill="1">
          <p:nvSpPr>
            <p:cNvPr id="36" name="Line Callout 2 (No Border) 35"/>
            <p:cNvSpPr/>
            <p:nvPr/>
          </p:nvSpPr>
          <p:spPr>
            <a:xfrm>
              <a:off x="7369804" y="3919254"/>
              <a:ext cx="914400" cy="215606"/>
            </a:xfrm>
            <a:prstGeom prst="callout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1"/>
                  </a:solidFill>
                </a:rPr>
                <a:t>Temporary Works</a:t>
              </a:r>
              <a:endParaRPr lang="en-US" sz="900" dirty="0">
                <a:solidFill>
                  <a:schemeClr val="tx1"/>
                </a:solidFill>
              </a:endParaRPr>
            </a:p>
          </p:txBody>
        </p:sp>
        <p:sp useBgFill="1">
          <p:nvSpPr>
            <p:cNvPr id="37" name="Line Callout 2 (No Border) 36"/>
            <p:cNvSpPr/>
            <p:nvPr/>
          </p:nvSpPr>
          <p:spPr>
            <a:xfrm>
              <a:off x="571960" y="2768901"/>
              <a:ext cx="914400" cy="215606"/>
            </a:xfrm>
            <a:prstGeom prst="callout2">
              <a:avLst>
                <a:gd name="adj1" fmla="val 46652"/>
                <a:gd name="adj2" fmla="val 103509"/>
                <a:gd name="adj3" fmla="val 46653"/>
                <a:gd name="adj4" fmla="val 117543"/>
                <a:gd name="adj5" fmla="val 291071"/>
                <a:gd name="adj6" fmla="val 13096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1"/>
                  </a:solidFill>
                </a:rPr>
                <a:t>Jack</a:t>
              </a:r>
              <a:endParaRPr lang="en-US" sz="900" dirty="0">
                <a:solidFill>
                  <a:schemeClr val="tx1"/>
                </a:solidFill>
              </a:endParaRPr>
            </a:p>
          </p:txBody>
        </p:sp>
        <p:sp useBgFill="1">
          <p:nvSpPr>
            <p:cNvPr id="38" name="Line Callout 2 (No Border) 37"/>
            <p:cNvSpPr/>
            <p:nvPr/>
          </p:nvSpPr>
          <p:spPr>
            <a:xfrm>
              <a:off x="494976" y="3930357"/>
              <a:ext cx="914400" cy="215606"/>
            </a:xfrm>
            <a:prstGeom prst="callout2">
              <a:avLst>
                <a:gd name="adj1" fmla="val 46652"/>
                <a:gd name="adj2" fmla="val 103509"/>
                <a:gd name="adj3" fmla="val 46653"/>
                <a:gd name="adj4" fmla="val 117543"/>
                <a:gd name="adj5" fmla="val 157143"/>
                <a:gd name="adj6" fmla="val 13886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1"/>
                  </a:solidFill>
                </a:rPr>
                <a:t>Substructure</a:t>
              </a:r>
              <a:endParaRPr lang="en-US" sz="900" dirty="0">
                <a:solidFill>
                  <a:schemeClr val="tx1"/>
                </a:solidFill>
              </a:endParaRPr>
            </a:p>
          </p:txBody>
        </p:sp>
        <p:sp useBgFill="1">
          <p:nvSpPr>
            <p:cNvPr id="30" name="Line Callout 2 (No Border) 29"/>
            <p:cNvSpPr/>
            <p:nvPr/>
          </p:nvSpPr>
          <p:spPr>
            <a:xfrm>
              <a:off x="5078058" y="2096307"/>
              <a:ext cx="1910863" cy="584700"/>
            </a:xfrm>
            <a:prstGeom prst="callout2">
              <a:avLst>
                <a:gd name="adj1" fmla="val 50830"/>
                <a:gd name="adj2" fmla="val -7106"/>
                <a:gd name="adj3" fmla="val 50830"/>
                <a:gd name="adj4" fmla="val -16667"/>
                <a:gd name="adj5" fmla="val 216083"/>
                <a:gd name="adj6" fmla="val -2943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Attached temporary works</a:t>
              </a:r>
              <a:endParaRPr lang="en-US" sz="1600" dirty="0">
                <a:solidFill>
                  <a:schemeClr val="tx1"/>
                </a:solidFill>
              </a:endParaRPr>
            </a:p>
          </p:txBody>
        </p:sp>
      </p:grpSp>
    </p:spTree>
    <p:extLst>
      <p:ext uri="{BB962C8B-B14F-4D97-AF65-F5344CB8AC3E}">
        <p14:creationId xmlns:p14="http://schemas.microsoft.com/office/powerpoint/2010/main" val="367159030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Force Diagram</a:t>
            </a:r>
            <a:endParaRPr lang="en-US" sz="3200" dirty="0"/>
          </a:p>
        </p:txBody>
      </p:sp>
      <p:grpSp>
        <p:nvGrpSpPr>
          <p:cNvPr id="2" name="Group 1" descr="Illustration: ...the overturning moments are eliminated, thereby greatly simplifying the design of the substructure and the temporary works"/>
          <p:cNvGrpSpPr/>
          <p:nvPr/>
        </p:nvGrpSpPr>
        <p:grpSpPr>
          <a:xfrm>
            <a:off x="255439" y="1414334"/>
            <a:ext cx="8776578" cy="4696161"/>
            <a:chOff x="255439" y="1414334"/>
            <a:chExt cx="8776578" cy="4696161"/>
          </a:xfrm>
        </p:grpSpPr>
        <p:sp>
          <p:nvSpPr>
            <p:cNvPr id="8" name="Rectangle 7" descr="Illustration: Force diagram"/>
            <p:cNvSpPr/>
            <p:nvPr/>
          </p:nvSpPr>
          <p:spPr>
            <a:xfrm>
              <a:off x="1434969" y="3610708"/>
              <a:ext cx="2710057" cy="12309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descr="Illustration: Force diagram"/>
            <p:cNvGrpSpPr/>
            <p:nvPr/>
          </p:nvGrpSpPr>
          <p:grpSpPr>
            <a:xfrm>
              <a:off x="5270458" y="3634154"/>
              <a:ext cx="2579077" cy="1232095"/>
              <a:chOff x="5005754" y="3634154"/>
              <a:chExt cx="2579077" cy="1232095"/>
            </a:xfrm>
          </p:grpSpPr>
          <p:grpSp>
            <p:nvGrpSpPr>
              <p:cNvPr id="14" name="Group 13"/>
              <p:cNvGrpSpPr/>
              <p:nvPr/>
            </p:nvGrpSpPr>
            <p:grpSpPr>
              <a:xfrm>
                <a:off x="5193323" y="3634154"/>
                <a:ext cx="2195029" cy="1232095"/>
                <a:chOff x="5193323" y="3610708"/>
                <a:chExt cx="2195029" cy="1232095"/>
              </a:xfrm>
            </p:grpSpPr>
            <p:cxnSp>
              <p:nvCxnSpPr>
                <p:cNvPr id="10" name="Straight Connector 9"/>
                <p:cNvCxnSpPr/>
                <p:nvPr/>
              </p:nvCxnSpPr>
              <p:spPr>
                <a:xfrm>
                  <a:off x="5193323" y="3610708"/>
                  <a:ext cx="0" cy="1230923"/>
                </a:xfrm>
                <a:prstGeom prst="line">
                  <a:avLst/>
                </a:prstGeom>
                <a:ln w="69850"/>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925312" y="3611880"/>
                  <a:ext cx="0" cy="1230923"/>
                </a:xfrm>
                <a:prstGeom prst="line">
                  <a:avLst/>
                </a:prstGeom>
                <a:ln w="69850"/>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656832" y="3611880"/>
                  <a:ext cx="0" cy="1230923"/>
                </a:xfrm>
                <a:prstGeom prst="line">
                  <a:avLst/>
                </a:prstGeom>
                <a:ln w="69850"/>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7388352" y="3611880"/>
                  <a:ext cx="0" cy="1230923"/>
                </a:xfrm>
                <a:prstGeom prst="line">
                  <a:avLst/>
                </a:prstGeom>
                <a:ln w="69850"/>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5005754" y="3634154"/>
                <a:ext cx="2579077" cy="973016"/>
                <a:chOff x="5005754" y="3634154"/>
                <a:chExt cx="2579077" cy="973016"/>
              </a:xfrm>
            </p:grpSpPr>
            <p:cxnSp>
              <p:nvCxnSpPr>
                <p:cNvPr id="16" name="Straight Connector 15"/>
                <p:cNvCxnSpPr/>
                <p:nvPr/>
              </p:nvCxnSpPr>
              <p:spPr>
                <a:xfrm>
                  <a:off x="5005754" y="3634154"/>
                  <a:ext cx="2579077" cy="0"/>
                </a:xfrm>
                <a:prstGeom prst="line">
                  <a:avLst/>
                </a:prstGeom>
                <a:ln w="79375"/>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5193323" y="3868615"/>
                  <a:ext cx="731989" cy="679939"/>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5943596" y="3892062"/>
                  <a:ext cx="731989" cy="679939"/>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6646982" y="3868616"/>
                  <a:ext cx="731989" cy="679939"/>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193323" y="3892062"/>
                  <a:ext cx="731989" cy="6564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931873" y="3915509"/>
                  <a:ext cx="731989" cy="6564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670430" y="3950678"/>
                  <a:ext cx="731989" cy="656492"/>
                </a:xfrm>
                <a:prstGeom prst="line">
                  <a:avLst/>
                </a:prstGeom>
              </p:spPr>
              <p:style>
                <a:lnRef idx="2">
                  <a:schemeClr val="accent1"/>
                </a:lnRef>
                <a:fillRef idx="0">
                  <a:schemeClr val="accent1"/>
                </a:fillRef>
                <a:effectRef idx="1">
                  <a:schemeClr val="accent1"/>
                </a:effectRef>
                <a:fontRef idx="minor">
                  <a:schemeClr val="tx1"/>
                </a:fontRef>
              </p:style>
            </p:cxnSp>
          </p:grpSp>
        </p:grpSp>
        <p:sp>
          <p:nvSpPr>
            <p:cNvPr id="28" name="Rectangle 27" descr="Illustration: Force diagram"/>
            <p:cNvSpPr/>
            <p:nvPr/>
          </p:nvSpPr>
          <p:spPr>
            <a:xfrm>
              <a:off x="5425764" y="2721297"/>
              <a:ext cx="2203938" cy="363416"/>
            </a:xfrm>
            <a:prstGeom prst="rect">
              <a:avLst/>
            </a:prstGeom>
            <a:gradFill>
              <a:gsLst>
                <a:gs pos="0">
                  <a:srgbClr val="00206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descr="Illustration: Force diagram"/>
            <p:cNvSpPr/>
            <p:nvPr/>
          </p:nvSpPr>
          <p:spPr>
            <a:xfrm>
              <a:off x="1434969" y="2850251"/>
              <a:ext cx="166150" cy="234462"/>
            </a:xfrm>
            <a:prstGeom prst="rect">
              <a:avLst/>
            </a:prstGeom>
            <a:gradFill>
              <a:gsLst>
                <a:gs pos="0">
                  <a:srgbClr val="FFFF00"/>
                </a:gs>
                <a:gs pos="100000">
                  <a:srgbClr val="E4EDAD"/>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descr="Illustration: Force diagram"/>
            <p:cNvCxnSpPr>
              <a:stCxn id="29" idx="3"/>
            </p:cNvCxnSpPr>
            <p:nvPr/>
          </p:nvCxnSpPr>
          <p:spPr>
            <a:xfrm>
              <a:off x="1601119" y="2967482"/>
              <a:ext cx="33595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descr="Illustration: Force diagram"/>
            <p:cNvCxnSpPr/>
            <p:nvPr/>
          </p:nvCxnSpPr>
          <p:spPr>
            <a:xfrm flipH="1">
              <a:off x="1082835" y="3096745"/>
              <a:ext cx="43520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descr="Illustration: Force diagram"/>
            <p:cNvCxnSpPr/>
            <p:nvPr/>
          </p:nvCxnSpPr>
          <p:spPr>
            <a:xfrm>
              <a:off x="986589" y="3610708"/>
              <a:ext cx="44838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descr="Illustration: Force diagram"/>
            <p:cNvCxnSpPr/>
            <p:nvPr/>
          </p:nvCxnSpPr>
          <p:spPr>
            <a:xfrm>
              <a:off x="7643675" y="3084713"/>
              <a:ext cx="51374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descr="Illustration: Force diagram"/>
            <p:cNvCxnSpPr>
              <a:stCxn id="28" idx="1"/>
            </p:cNvCxnSpPr>
            <p:nvPr/>
          </p:nvCxnSpPr>
          <p:spPr>
            <a:xfrm flipH="1">
              <a:off x="5017178" y="2903005"/>
              <a:ext cx="40858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descr="Illustration: Force diagram"/>
            <p:cNvCxnSpPr/>
            <p:nvPr/>
          </p:nvCxnSpPr>
          <p:spPr>
            <a:xfrm flipH="1">
              <a:off x="7849535" y="3610708"/>
              <a:ext cx="4402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descr="Illustration: Force diagram"/>
            <p:cNvCxnSpPr/>
            <p:nvPr/>
          </p:nvCxnSpPr>
          <p:spPr>
            <a:xfrm flipH="1">
              <a:off x="4145027" y="3610708"/>
              <a:ext cx="4750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descr="Illustration: Force diagram"/>
            <p:cNvCxnSpPr/>
            <p:nvPr/>
          </p:nvCxnSpPr>
          <p:spPr>
            <a:xfrm>
              <a:off x="4824663" y="3610708"/>
              <a:ext cx="44579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useBgFill="1">
          <p:nvSpPr>
            <p:cNvPr id="31" name="Line Callout 2 (No Border) 30" descr="Illustration: Force diagram"/>
            <p:cNvSpPr/>
            <p:nvPr/>
          </p:nvSpPr>
          <p:spPr>
            <a:xfrm>
              <a:off x="7349756" y="2149684"/>
              <a:ext cx="914400" cy="215606"/>
            </a:xfrm>
            <a:prstGeom prst="callout2">
              <a:avLst>
                <a:gd name="adj1" fmla="val 51374"/>
                <a:gd name="adj2" fmla="val -7051"/>
                <a:gd name="adj3" fmla="val 51374"/>
                <a:gd name="adj4" fmla="val -16667"/>
                <a:gd name="adj5" fmla="val 242995"/>
                <a:gd name="adj6" fmla="val -5692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1"/>
                  </a:solidFill>
                </a:rPr>
                <a:t>Superstructure</a:t>
              </a:r>
              <a:endParaRPr lang="en-US" sz="900" dirty="0">
                <a:solidFill>
                  <a:schemeClr val="tx1"/>
                </a:solidFill>
              </a:endParaRPr>
            </a:p>
          </p:txBody>
        </p:sp>
        <p:sp useBgFill="1">
          <p:nvSpPr>
            <p:cNvPr id="34" name="Line Callout 2 (No Border) 33" descr="Illustration: Force diagram"/>
            <p:cNvSpPr/>
            <p:nvPr/>
          </p:nvSpPr>
          <p:spPr>
            <a:xfrm>
              <a:off x="7612451" y="5222812"/>
              <a:ext cx="914400" cy="215606"/>
            </a:xfrm>
            <a:prstGeom prst="callout2">
              <a:avLst>
                <a:gd name="adj1" fmla="val 18750"/>
                <a:gd name="adj2" fmla="val -8333"/>
                <a:gd name="adj3" fmla="val 18750"/>
                <a:gd name="adj4" fmla="val -16667"/>
                <a:gd name="adj5" fmla="val -181112"/>
                <a:gd name="adj6" fmla="val -6333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1"/>
                  </a:solidFill>
                </a:rPr>
                <a:t>Temporary Works</a:t>
              </a:r>
              <a:endParaRPr lang="en-US" sz="900" dirty="0">
                <a:solidFill>
                  <a:schemeClr val="tx1"/>
                </a:solidFill>
              </a:endParaRPr>
            </a:p>
          </p:txBody>
        </p:sp>
        <p:sp useBgFill="1">
          <p:nvSpPr>
            <p:cNvPr id="35" name="Line Callout 2 (No Border) 34" descr="Illustration: Force diagram"/>
            <p:cNvSpPr/>
            <p:nvPr/>
          </p:nvSpPr>
          <p:spPr>
            <a:xfrm>
              <a:off x="255439" y="2171028"/>
              <a:ext cx="914400" cy="215606"/>
            </a:xfrm>
            <a:prstGeom prst="callout2">
              <a:avLst>
                <a:gd name="adj1" fmla="val 46652"/>
                <a:gd name="adj2" fmla="val 103509"/>
                <a:gd name="adj3" fmla="val 46653"/>
                <a:gd name="adj4" fmla="val 117543"/>
                <a:gd name="adj5" fmla="val 291071"/>
                <a:gd name="adj6" fmla="val 13096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1"/>
                  </a:solidFill>
                </a:rPr>
                <a:t>Jack</a:t>
              </a:r>
              <a:endParaRPr lang="en-US" sz="900" dirty="0">
                <a:solidFill>
                  <a:schemeClr val="tx1"/>
                </a:solidFill>
              </a:endParaRPr>
            </a:p>
          </p:txBody>
        </p:sp>
        <p:sp useBgFill="1">
          <p:nvSpPr>
            <p:cNvPr id="36" name="Line Callout 2 (No Border) 35" descr="Illustration: Force diagram"/>
            <p:cNvSpPr/>
            <p:nvPr/>
          </p:nvSpPr>
          <p:spPr>
            <a:xfrm>
              <a:off x="386039" y="5222812"/>
              <a:ext cx="914400" cy="215606"/>
            </a:xfrm>
            <a:prstGeom prst="callout2">
              <a:avLst>
                <a:gd name="adj1" fmla="val 46652"/>
                <a:gd name="adj2" fmla="val 103509"/>
                <a:gd name="adj3" fmla="val 46653"/>
                <a:gd name="adj4" fmla="val 117543"/>
                <a:gd name="adj5" fmla="val -152781"/>
                <a:gd name="adj6" fmla="val 15424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1"/>
                  </a:solidFill>
                </a:rPr>
                <a:t>Substructure</a:t>
              </a:r>
              <a:endParaRPr lang="en-US" sz="900" dirty="0">
                <a:solidFill>
                  <a:schemeClr val="tx1"/>
                </a:solidFill>
              </a:endParaRPr>
            </a:p>
          </p:txBody>
        </p:sp>
        <p:sp useBgFill="1">
          <p:nvSpPr>
            <p:cNvPr id="37" name="Line Callout 2 (No Border) 36"/>
            <p:cNvSpPr/>
            <p:nvPr/>
          </p:nvSpPr>
          <p:spPr>
            <a:xfrm>
              <a:off x="2450123" y="5233444"/>
              <a:ext cx="2904615" cy="877051"/>
            </a:xfrm>
            <a:prstGeom prst="callout2">
              <a:avLst>
                <a:gd name="adj1" fmla="val 46652"/>
                <a:gd name="adj2" fmla="val 103509"/>
                <a:gd name="adj3" fmla="val 46653"/>
                <a:gd name="adj4" fmla="val 117543"/>
                <a:gd name="adj5" fmla="val -96642"/>
                <a:gd name="adj6" fmla="val 14375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Attached temporary works ensures no overturning moment induced in temporary bent</a:t>
              </a:r>
              <a:endParaRPr lang="en-US" sz="1600" dirty="0">
                <a:solidFill>
                  <a:schemeClr val="tx1"/>
                </a:solidFill>
              </a:endParaRPr>
            </a:p>
          </p:txBody>
        </p:sp>
        <p:sp useBgFill="1">
          <p:nvSpPr>
            <p:cNvPr id="38" name="Line Callout 2 (No Border) 37"/>
            <p:cNvSpPr/>
            <p:nvPr/>
          </p:nvSpPr>
          <p:spPr>
            <a:xfrm>
              <a:off x="8117617" y="3190107"/>
              <a:ext cx="914400" cy="215606"/>
            </a:xfrm>
            <a:prstGeom prst="callout2">
              <a:avLst>
                <a:gd name="adj1" fmla="val 51374"/>
                <a:gd name="adj2" fmla="val -7051"/>
                <a:gd name="adj3" fmla="val 51374"/>
                <a:gd name="adj4" fmla="val -16667"/>
                <a:gd name="adj5" fmla="val -22072"/>
                <a:gd name="adj6" fmla="val -3961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1"/>
                  </a:solidFill>
                </a:rPr>
                <a:t>Friction Force</a:t>
              </a:r>
              <a:endParaRPr lang="en-US" sz="900" dirty="0">
                <a:solidFill>
                  <a:schemeClr val="tx1"/>
                </a:solidFill>
              </a:endParaRPr>
            </a:p>
          </p:txBody>
        </p:sp>
        <p:cxnSp>
          <p:nvCxnSpPr>
            <p:cNvPr id="5" name="Straight Connector 4" descr="Illustration: Force diagram"/>
            <p:cNvCxnSpPr/>
            <p:nvPr/>
          </p:nvCxnSpPr>
          <p:spPr>
            <a:xfrm>
              <a:off x="7965830" y="3314700"/>
              <a:ext cx="87923" cy="287216"/>
            </a:xfrm>
            <a:prstGeom prst="line">
              <a:avLst/>
            </a:prstGeom>
            <a:ln w="3175"/>
          </p:spPr>
          <p:style>
            <a:lnRef idx="2">
              <a:schemeClr val="accent1"/>
            </a:lnRef>
            <a:fillRef idx="0">
              <a:schemeClr val="accent1"/>
            </a:fillRef>
            <a:effectRef idx="1">
              <a:schemeClr val="accent1"/>
            </a:effectRef>
            <a:fontRef idx="minor">
              <a:schemeClr val="tx1"/>
            </a:fontRef>
          </p:style>
        </p:cxnSp>
        <p:sp useBgFill="1">
          <p:nvSpPr>
            <p:cNvPr id="40" name="Line Callout 2 (No Border) 39" descr="Illustration: Force diagram"/>
            <p:cNvSpPr/>
            <p:nvPr/>
          </p:nvSpPr>
          <p:spPr>
            <a:xfrm>
              <a:off x="1742711" y="1414334"/>
              <a:ext cx="2402316" cy="877051"/>
            </a:xfrm>
            <a:prstGeom prst="callout2">
              <a:avLst>
                <a:gd name="adj1" fmla="val 46652"/>
                <a:gd name="adj2" fmla="val 103509"/>
                <a:gd name="adj3" fmla="val 46653"/>
                <a:gd name="adj4" fmla="val 117543"/>
                <a:gd name="adj5" fmla="val 230138"/>
                <a:gd name="adj6" fmla="val 1238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Connection transfers friction forces between the structures</a:t>
              </a:r>
              <a:endParaRPr lang="en-US" sz="1600" dirty="0">
                <a:solidFill>
                  <a:schemeClr val="tx1"/>
                </a:solidFill>
              </a:endParaRPr>
            </a:p>
          </p:txBody>
        </p:sp>
      </p:grpSp>
    </p:spTree>
    <p:extLst>
      <p:ext uri="{BB962C8B-B14F-4D97-AF65-F5344CB8AC3E}">
        <p14:creationId xmlns:p14="http://schemas.microsoft.com/office/powerpoint/2010/main" val="23980074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marL="0" indent="0">
              <a:buNone/>
            </a:pPr>
            <a:r>
              <a:rPr lang="en-US" sz="2400" dirty="0" smtClean="0">
                <a:latin typeface="+mn-lt"/>
              </a:rPr>
              <a:t>Which is a better method for constructing temporary works?</a:t>
            </a:r>
            <a:endParaRPr lang="en-US" sz="2400" dirty="0">
              <a:latin typeface="+mn-lt"/>
            </a:endParaRPr>
          </a:p>
        </p:txBody>
      </p:sp>
      <p:sp>
        <p:nvSpPr>
          <p:cNvPr id="5" name="Title 4"/>
          <p:cNvSpPr>
            <a:spLocks noGrp="1"/>
          </p:cNvSpPr>
          <p:nvPr>
            <p:ph type="title"/>
          </p:nvPr>
        </p:nvSpPr>
        <p:spPr/>
        <p:txBody>
          <a:bodyPr/>
          <a:lstStyle/>
          <a:p>
            <a:r>
              <a:rPr lang="en-US" dirty="0" smtClean="0"/>
              <a:t>Knowledge Check</a:t>
            </a:r>
            <a:endParaRPr lang="en-US" dirty="0"/>
          </a:p>
        </p:txBody>
      </p:sp>
      <p:grpSp>
        <p:nvGrpSpPr>
          <p:cNvPr id="2" name="Group 1" descr="Illustration: Attaching the temporary works to the permanent substructure is better for constructing temporary works. This simplifies the demand and design of the temporary works substructure"/>
          <p:cNvGrpSpPr/>
          <p:nvPr/>
        </p:nvGrpSpPr>
        <p:grpSpPr>
          <a:xfrm>
            <a:off x="488196" y="2647625"/>
            <a:ext cx="8450967" cy="3248573"/>
            <a:chOff x="488196" y="2647625"/>
            <a:chExt cx="8450967" cy="3248573"/>
          </a:xfrm>
        </p:grpSpPr>
        <p:grpSp>
          <p:nvGrpSpPr>
            <p:cNvPr id="32" name="Group 31"/>
            <p:cNvGrpSpPr>
              <a:grpSpLocks noChangeAspect="1"/>
            </p:cNvGrpSpPr>
            <p:nvPr/>
          </p:nvGrpSpPr>
          <p:grpSpPr>
            <a:xfrm>
              <a:off x="488196" y="2647625"/>
              <a:ext cx="8450967" cy="3248573"/>
              <a:chOff x="314496" y="2073704"/>
              <a:chExt cx="8450967" cy="3248573"/>
            </a:xfrm>
          </p:grpSpPr>
          <p:sp>
            <p:nvSpPr>
              <p:cNvPr id="33" name="Rectangle 32"/>
              <p:cNvSpPr/>
              <p:nvPr/>
            </p:nvSpPr>
            <p:spPr>
              <a:xfrm>
                <a:off x="1627481" y="3610708"/>
                <a:ext cx="2710057" cy="12309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 name="Group 33"/>
              <p:cNvGrpSpPr/>
              <p:nvPr/>
            </p:nvGrpSpPr>
            <p:grpSpPr>
              <a:xfrm>
                <a:off x="5005754" y="3634154"/>
                <a:ext cx="2579077" cy="1232095"/>
                <a:chOff x="5005754" y="3634154"/>
                <a:chExt cx="2579077" cy="1232095"/>
              </a:xfrm>
            </p:grpSpPr>
            <p:grpSp>
              <p:nvGrpSpPr>
                <p:cNvPr id="44" name="Group 43"/>
                <p:cNvGrpSpPr/>
                <p:nvPr/>
              </p:nvGrpSpPr>
              <p:grpSpPr>
                <a:xfrm>
                  <a:off x="5193323" y="3634154"/>
                  <a:ext cx="2195029" cy="1232095"/>
                  <a:chOff x="5193323" y="3610708"/>
                  <a:chExt cx="2195029" cy="1232095"/>
                </a:xfrm>
              </p:grpSpPr>
              <p:cxnSp>
                <p:nvCxnSpPr>
                  <p:cNvPr id="53" name="Straight Connector 52"/>
                  <p:cNvCxnSpPr/>
                  <p:nvPr/>
                </p:nvCxnSpPr>
                <p:spPr>
                  <a:xfrm>
                    <a:off x="5193323" y="3610708"/>
                    <a:ext cx="0" cy="1230923"/>
                  </a:xfrm>
                  <a:prstGeom prst="line">
                    <a:avLst/>
                  </a:prstGeom>
                  <a:ln w="69850"/>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5925312" y="3611880"/>
                    <a:ext cx="0" cy="1230923"/>
                  </a:xfrm>
                  <a:prstGeom prst="line">
                    <a:avLst/>
                  </a:prstGeom>
                  <a:ln w="69850"/>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6656832" y="3611880"/>
                    <a:ext cx="0" cy="1230923"/>
                  </a:xfrm>
                  <a:prstGeom prst="line">
                    <a:avLst/>
                  </a:prstGeom>
                  <a:ln w="69850"/>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7388352" y="3611880"/>
                    <a:ext cx="0" cy="1230923"/>
                  </a:xfrm>
                  <a:prstGeom prst="line">
                    <a:avLst/>
                  </a:prstGeom>
                  <a:ln w="69850"/>
                </p:spPr>
                <p:style>
                  <a:lnRef idx="2">
                    <a:schemeClr val="accent1"/>
                  </a:lnRef>
                  <a:fillRef idx="0">
                    <a:schemeClr val="accent1"/>
                  </a:fillRef>
                  <a:effectRef idx="1">
                    <a:schemeClr val="accent1"/>
                  </a:effectRef>
                  <a:fontRef idx="minor">
                    <a:schemeClr val="tx1"/>
                  </a:fontRef>
                </p:style>
              </p:cxnSp>
            </p:grpSp>
            <p:grpSp>
              <p:nvGrpSpPr>
                <p:cNvPr id="45" name="Group 44"/>
                <p:cNvGrpSpPr/>
                <p:nvPr/>
              </p:nvGrpSpPr>
              <p:grpSpPr>
                <a:xfrm>
                  <a:off x="5005754" y="3634154"/>
                  <a:ext cx="2579077" cy="973016"/>
                  <a:chOff x="5005754" y="3634154"/>
                  <a:chExt cx="2579077" cy="973016"/>
                </a:xfrm>
              </p:grpSpPr>
              <p:cxnSp>
                <p:nvCxnSpPr>
                  <p:cNvPr id="46" name="Straight Connector 45"/>
                  <p:cNvCxnSpPr/>
                  <p:nvPr/>
                </p:nvCxnSpPr>
                <p:spPr>
                  <a:xfrm>
                    <a:off x="5005754" y="3634154"/>
                    <a:ext cx="2579077" cy="0"/>
                  </a:xfrm>
                  <a:prstGeom prst="line">
                    <a:avLst/>
                  </a:prstGeom>
                  <a:ln w="79375"/>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5193323" y="3868615"/>
                    <a:ext cx="731989" cy="679939"/>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5943596" y="3892062"/>
                    <a:ext cx="731989" cy="679939"/>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6646982" y="3868616"/>
                    <a:ext cx="731989" cy="679939"/>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5193323" y="3892062"/>
                    <a:ext cx="731989" cy="656492"/>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5931873" y="3915509"/>
                    <a:ext cx="731989" cy="656492"/>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6670430" y="3950678"/>
                    <a:ext cx="731989" cy="656492"/>
                  </a:xfrm>
                  <a:prstGeom prst="line">
                    <a:avLst/>
                  </a:prstGeom>
                </p:spPr>
                <p:style>
                  <a:lnRef idx="2">
                    <a:schemeClr val="accent1"/>
                  </a:lnRef>
                  <a:fillRef idx="0">
                    <a:schemeClr val="accent1"/>
                  </a:fillRef>
                  <a:effectRef idx="1">
                    <a:schemeClr val="accent1"/>
                  </a:effectRef>
                  <a:fontRef idx="minor">
                    <a:schemeClr val="tx1"/>
                  </a:fontRef>
                </p:style>
              </p:cxnSp>
            </p:grpSp>
          </p:grpSp>
          <p:sp>
            <p:nvSpPr>
              <p:cNvPr id="35" name="Rectangle 34"/>
              <p:cNvSpPr/>
              <p:nvPr/>
            </p:nvSpPr>
            <p:spPr>
              <a:xfrm>
                <a:off x="973015" y="4866249"/>
                <a:ext cx="7315200" cy="456028"/>
              </a:xfrm>
              <a:prstGeom prst="rect">
                <a:avLst/>
              </a:prstGeom>
              <a:gradFill>
                <a:gsLst>
                  <a:gs pos="0">
                    <a:schemeClr val="bg1">
                      <a:lumMod val="85000"/>
                    </a:schemeClr>
                  </a:gs>
                  <a:gs pos="100000">
                    <a:schemeClr val="bg1">
                      <a:lumMod val="6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5181601" y="3212123"/>
                <a:ext cx="2203938" cy="363416"/>
              </a:xfrm>
              <a:prstGeom prst="rect">
                <a:avLst/>
              </a:prstGeom>
              <a:gradFill>
                <a:gsLst>
                  <a:gs pos="0">
                    <a:srgbClr val="00206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1627481" y="3352800"/>
                <a:ext cx="166150" cy="234462"/>
              </a:xfrm>
              <a:prstGeom prst="rect">
                <a:avLst/>
              </a:prstGeom>
              <a:gradFill>
                <a:gsLst>
                  <a:gs pos="0">
                    <a:srgbClr val="FFFF00"/>
                  </a:gs>
                  <a:gs pos="100000">
                    <a:srgbClr val="E4EDAD"/>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Connector 37"/>
              <p:cNvCxnSpPr>
                <a:stCxn id="37" idx="3"/>
              </p:cNvCxnSpPr>
              <p:nvPr/>
            </p:nvCxnSpPr>
            <p:spPr>
              <a:xfrm>
                <a:off x="1793631" y="3470031"/>
                <a:ext cx="3376008"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39" name="Line Callout 2 (No Border) 38"/>
              <p:cNvSpPr/>
              <p:nvPr/>
            </p:nvSpPr>
            <p:spPr>
              <a:xfrm>
                <a:off x="7831015" y="2876510"/>
                <a:ext cx="914400" cy="215606"/>
              </a:xfrm>
              <a:prstGeom prst="callout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1"/>
                    </a:solidFill>
                  </a:rPr>
                  <a:t>Superstructure</a:t>
                </a:r>
                <a:endParaRPr lang="en-US" sz="900" dirty="0">
                  <a:solidFill>
                    <a:schemeClr val="tx1"/>
                  </a:solidFill>
                </a:endParaRPr>
              </a:p>
            </p:txBody>
          </p:sp>
          <p:sp useBgFill="1">
            <p:nvSpPr>
              <p:cNvPr id="40" name="Line Callout 2 (No Border) 39"/>
              <p:cNvSpPr/>
              <p:nvPr/>
            </p:nvSpPr>
            <p:spPr>
              <a:xfrm>
                <a:off x="7851063" y="3919254"/>
                <a:ext cx="914400" cy="215606"/>
              </a:xfrm>
              <a:prstGeom prst="callout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1"/>
                    </a:solidFill>
                  </a:rPr>
                  <a:t>Temporary Works</a:t>
                </a:r>
                <a:endParaRPr lang="en-US" sz="900" dirty="0">
                  <a:solidFill>
                    <a:schemeClr val="tx1"/>
                  </a:solidFill>
                </a:endParaRPr>
              </a:p>
            </p:txBody>
          </p:sp>
          <p:sp useBgFill="1">
            <p:nvSpPr>
              <p:cNvPr id="41" name="Line Callout 2 (No Border) 40"/>
              <p:cNvSpPr/>
              <p:nvPr/>
            </p:nvSpPr>
            <p:spPr>
              <a:xfrm>
                <a:off x="391480" y="2768901"/>
                <a:ext cx="914400" cy="215606"/>
              </a:xfrm>
              <a:prstGeom prst="callout2">
                <a:avLst>
                  <a:gd name="adj1" fmla="val 46652"/>
                  <a:gd name="adj2" fmla="val 103509"/>
                  <a:gd name="adj3" fmla="val 46653"/>
                  <a:gd name="adj4" fmla="val 117543"/>
                  <a:gd name="adj5" fmla="val 291071"/>
                  <a:gd name="adj6" fmla="val 13096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1"/>
                    </a:solidFill>
                  </a:rPr>
                  <a:t>Jack</a:t>
                </a:r>
                <a:endParaRPr lang="en-US" sz="900" dirty="0">
                  <a:solidFill>
                    <a:schemeClr val="tx1"/>
                  </a:solidFill>
                </a:endParaRPr>
              </a:p>
            </p:txBody>
          </p:sp>
          <p:sp useBgFill="1">
            <p:nvSpPr>
              <p:cNvPr id="42" name="Line Callout 2 (No Border) 41"/>
              <p:cNvSpPr/>
              <p:nvPr/>
            </p:nvSpPr>
            <p:spPr>
              <a:xfrm>
                <a:off x="314496" y="3930357"/>
                <a:ext cx="914400" cy="215606"/>
              </a:xfrm>
              <a:prstGeom prst="callout2">
                <a:avLst>
                  <a:gd name="adj1" fmla="val 46652"/>
                  <a:gd name="adj2" fmla="val 103509"/>
                  <a:gd name="adj3" fmla="val 46653"/>
                  <a:gd name="adj4" fmla="val 117543"/>
                  <a:gd name="adj5" fmla="val 157143"/>
                  <a:gd name="adj6" fmla="val 13886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1"/>
                    </a:solidFill>
                  </a:rPr>
                  <a:t>Substructure</a:t>
                </a:r>
                <a:endParaRPr lang="en-US" sz="900" dirty="0">
                  <a:solidFill>
                    <a:schemeClr val="tx1"/>
                  </a:solidFill>
                </a:endParaRPr>
              </a:p>
            </p:txBody>
          </p:sp>
          <p:sp useBgFill="1">
            <p:nvSpPr>
              <p:cNvPr id="43" name="Line Callout 2 (No Border) 42"/>
              <p:cNvSpPr/>
              <p:nvPr/>
            </p:nvSpPr>
            <p:spPr>
              <a:xfrm>
                <a:off x="5228491" y="2073704"/>
                <a:ext cx="1910863" cy="584700"/>
              </a:xfrm>
              <a:prstGeom prst="callout2">
                <a:avLst>
                  <a:gd name="adj1" fmla="val 50830"/>
                  <a:gd name="adj2" fmla="val -7106"/>
                  <a:gd name="adj3" fmla="val 50830"/>
                  <a:gd name="adj4" fmla="val -16667"/>
                  <a:gd name="adj5" fmla="val 216083"/>
                  <a:gd name="adj6" fmla="val -2943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Unattached temporary works</a:t>
                </a:r>
                <a:endParaRPr lang="en-US" sz="1600" dirty="0">
                  <a:solidFill>
                    <a:schemeClr val="tx1"/>
                  </a:solidFill>
                </a:endParaRPr>
              </a:p>
            </p:txBody>
          </p:sp>
        </p:grpSp>
        <p:grpSp>
          <p:nvGrpSpPr>
            <p:cNvPr id="7" name="Group 6" descr="Illustration: Force diagram"/>
            <p:cNvGrpSpPr/>
            <p:nvPr/>
          </p:nvGrpSpPr>
          <p:grpSpPr>
            <a:xfrm>
              <a:off x="494976" y="2665509"/>
              <a:ext cx="7973719" cy="3225970"/>
              <a:chOff x="494976" y="2096307"/>
              <a:chExt cx="7973719" cy="3225970"/>
            </a:xfrm>
          </p:grpSpPr>
          <p:sp>
            <p:nvSpPr>
              <p:cNvPr id="8" name="Rectangle 7"/>
              <p:cNvSpPr/>
              <p:nvPr/>
            </p:nvSpPr>
            <p:spPr>
              <a:xfrm>
                <a:off x="1807961" y="3610708"/>
                <a:ext cx="2710057" cy="12309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4524495" y="3634154"/>
                <a:ext cx="2579077" cy="1232095"/>
                <a:chOff x="5005754" y="3634154"/>
                <a:chExt cx="2579077" cy="1232095"/>
              </a:xfrm>
            </p:grpSpPr>
            <p:grpSp>
              <p:nvGrpSpPr>
                <p:cNvPr id="19" name="Group 18"/>
                <p:cNvGrpSpPr/>
                <p:nvPr/>
              </p:nvGrpSpPr>
              <p:grpSpPr>
                <a:xfrm>
                  <a:off x="5193323" y="3634154"/>
                  <a:ext cx="2195029" cy="1232095"/>
                  <a:chOff x="5193323" y="3610708"/>
                  <a:chExt cx="2195029" cy="1232095"/>
                </a:xfrm>
              </p:grpSpPr>
              <p:cxnSp>
                <p:nvCxnSpPr>
                  <p:cNvPr id="28" name="Straight Connector 27"/>
                  <p:cNvCxnSpPr/>
                  <p:nvPr/>
                </p:nvCxnSpPr>
                <p:spPr>
                  <a:xfrm>
                    <a:off x="5193323" y="3610708"/>
                    <a:ext cx="0" cy="1230923"/>
                  </a:xfrm>
                  <a:prstGeom prst="line">
                    <a:avLst/>
                  </a:prstGeom>
                  <a:ln w="69850"/>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925312" y="3611880"/>
                    <a:ext cx="0" cy="1230923"/>
                  </a:xfrm>
                  <a:prstGeom prst="line">
                    <a:avLst/>
                  </a:prstGeom>
                  <a:ln w="69850"/>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656832" y="3611880"/>
                    <a:ext cx="0" cy="1230923"/>
                  </a:xfrm>
                  <a:prstGeom prst="line">
                    <a:avLst/>
                  </a:prstGeom>
                  <a:ln w="69850"/>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388352" y="3611880"/>
                    <a:ext cx="0" cy="1230923"/>
                  </a:xfrm>
                  <a:prstGeom prst="line">
                    <a:avLst/>
                  </a:prstGeom>
                  <a:ln w="69850"/>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5005754" y="3634154"/>
                  <a:ext cx="2579077" cy="973016"/>
                  <a:chOff x="5005754" y="3634154"/>
                  <a:chExt cx="2579077" cy="973016"/>
                </a:xfrm>
              </p:grpSpPr>
              <p:cxnSp>
                <p:nvCxnSpPr>
                  <p:cNvPr id="21" name="Straight Connector 20"/>
                  <p:cNvCxnSpPr/>
                  <p:nvPr/>
                </p:nvCxnSpPr>
                <p:spPr>
                  <a:xfrm>
                    <a:off x="5005754" y="3634154"/>
                    <a:ext cx="2579077" cy="0"/>
                  </a:xfrm>
                  <a:prstGeom prst="line">
                    <a:avLst/>
                  </a:prstGeom>
                  <a:ln w="79375"/>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193323" y="3868615"/>
                    <a:ext cx="731989" cy="679939"/>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5943596" y="3892062"/>
                    <a:ext cx="731989" cy="679939"/>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6646982" y="3868616"/>
                    <a:ext cx="731989" cy="679939"/>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193323" y="3892062"/>
                    <a:ext cx="731989" cy="6564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931873" y="3915509"/>
                    <a:ext cx="731989" cy="6564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670430" y="3950678"/>
                    <a:ext cx="731989" cy="656492"/>
                  </a:xfrm>
                  <a:prstGeom prst="line">
                    <a:avLst/>
                  </a:prstGeom>
                </p:spPr>
                <p:style>
                  <a:lnRef idx="2">
                    <a:schemeClr val="accent1"/>
                  </a:lnRef>
                  <a:fillRef idx="0">
                    <a:schemeClr val="accent1"/>
                  </a:fillRef>
                  <a:effectRef idx="1">
                    <a:schemeClr val="accent1"/>
                  </a:effectRef>
                  <a:fontRef idx="minor">
                    <a:schemeClr val="tx1"/>
                  </a:fontRef>
                </p:style>
              </p:cxnSp>
            </p:grpSp>
          </p:grpSp>
          <p:sp>
            <p:nvSpPr>
              <p:cNvPr id="10" name="Rectangle 9"/>
              <p:cNvSpPr/>
              <p:nvPr/>
            </p:nvSpPr>
            <p:spPr>
              <a:xfrm>
                <a:off x="1153495" y="4866249"/>
                <a:ext cx="7315200" cy="456028"/>
              </a:xfrm>
              <a:prstGeom prst="rect">
                <a:avLst/>
              </a:prstGeom>
              <a:gradFill>
                <a:gsLst>
                  <a:gs pos="0">
                    <a:schemeClr val="bg1">
                      <a:lumMod val="85000"/>
                    </a:schemeClr>
                  </a:gs>
                  <a:gs pos="100000">
                    <a:schemeClr val="bg1">
                      <a:lumMod val="6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700342" y="3212123"/>
                <a:ext cx="2203938" cy="363416"/>
              </a:xfrm>
              <a:prstGeom prst="rect">
                <a:avLst/>
              </a:prstGeom>
              <a:gradFill>
                <a:gsLst>
                  <a:gs pos="0">
                    <a:srgbClr val="00206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807961" y="3352800"/>
                <a:ext cx="166150" cy="234462"/>
              </a:xfrm>
              <a:prstGeom prst="rect">
                <a:avLst/>
              </a:prstGeom>
              <a:gradFill>
                <a:gsLst>
                  <a:gs pos="0">
                    <a:srgbClr val="FFFF00"/>
                  </a:gs>
                  <a:gs pos="100000">
                    <a:srgbClr val="E4EDAD"/>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a:stCxn id="12" idx="3"/>
              </p:cNvCxnSpPr>
              <p:nvPr/>
            </p:nvCxnSpPr>
            <p:spPr>
              <a:xfrm>
                <a:off x="1974111" y="3470031"/>
                <a:ext cx="3376008"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4" name="Line Callout 2 (No Border) 13"/>
              <p:cNvSpPr/>
              <p:nvPr/>
            </p:nvSpPr>
            <p:spPr>
              <a:xfrm>
                <a:off x="7349756" y="2876510"/>
                <a:ext cx="914400" cy="215606"/>
              </a:xfrm>
              <a:prstGeom prst="callout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1"/>
                    </a:solidFill>
                  </a:rPr>
                  <a:t>Superstructure</a:t>
                </a:r>
                <a:endParaRPr lang="en-US" sz="900" dirty="0">
                  <a:solidFill>
                    <a:schemeClr val="tx1"/>
                  </a:solidFill>
                </a:endParaRPr>
              </a:p>
            </p:txBody>
          </p:sp>
          <p:sp useBgFill="1">
            <p:nvSpPr>
              <p:cNvPr id="15" name="Line Callout 2 (No Border) 14"/>
              <p:cNvSpPr/>
              <p:nvPr/>
            </p:nvSpPr>
            <p:spPr>
              <a:xfrm>
                <a:off x="7369804" y="3919254"/>
                <a:ext cx="914400" cy="215606"/>
              </a:xfrm>
              <a:prstGeom prst="callout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1"/>
                    </a:solidFill>
                  </a:rPr>
                  <a:t>Temporary Works</a:t>
                </a:r>
                <a:endParaRPr lang="en-US" sz="900" dirty="0">
                  <a:solidFill>
                    <a:schemeClr val="tx1"/>
                  </a:solidFill>
                </a:endParaRPr>
              </a:p>
            </p:txBody>
          </p:sp>
          <p:sp useBgFill="1">
            <p:nvSpPr>
              <p:cNvPr id="16" name="Line Callout 2 (No Border) 15"/>
              <p:cNvSpPr/>
              <p:nvPr/>
            </p:nvSpPr>
            <p:spPr>
              <a:xfrm>
                <a:off x="571960" y="2768901"/>
                <a:ext cx="914400" cy="215606"/>
              </a:xfrm>
              <a:prstGeom prst="callout2">
                <a:avLst>
                  <a:gd name="adj1" fmla="val 46652"/>
                  <a:gd name="adj2" fmla="val 103509"/>
                  <a:gd name="adj3" fmla="val 46653"/>
                  <a:gd name="adj4" fmla="val 117543"/>
                  <a:gd name="adj5" fmla="val 291071"/>
                  <a:gd name="adj6" fmla="val 13096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1"/>
                    </a:solidFill>
                  </a:rPr>
                  <a:t>Jack</a:t>
                </a:r>
                <a:endParaRPr lang="en-US" sz="900" dirty="0">
                  <a:solidFill>
                    <a:schemeClr val="tx1"/>
                  </a:solidFill>
                </a:endParaRPr>
              </a:p>
            </p:txBody>
          </p:sp>
          <p:sp useBgFill="1">
            <p:nvSpPr>
              <p:cNvPr id="17" name="Line Callout 2 (No Border) 16"/>
              <p:cNvSpPr/>
              <p:nvPr/>
            </p:nvSpPr>
            <p:spPr>
              <a:xfrm>
                <a:off x="494976" y="3930357"/>
                <a:ext cx="914400" cy="215606"/>
              </a:xfrm>
              <a:prstGeom prst="callout2">
                <a:avLst>
                  <a:gd name="adj1" fmla="val 46652"/>
                  <a:gd name="adj2" fmla="val 103509"/>
                  <a:gd name="adj3" fmla="val 46653"/>
                  <a:gd name="adj4" fmla="val 117543"/>
                  <a:gd name="adj5" fmla="val 157143"/>
                  <a:gd name="adj6" fmla="val 13886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tx1"/>
                    </a:solidFill>
                  </a:rPr>
                  <a:t>Substructure</a:t>
                </a:r>
                <a:endParaRPr lang="en-US" sz="900" dirty="0">
                  <a:solidFill>
                    <a:schemeClr val="tx1"/>
                  </a:solidFill>
                </a:endParaRPr>
              </a:p>
            </p:txBody>
          </p:sp>
          <p:sp useBgFill="1">
            <p:nvSpPr>
              <p:cNvPr id="18" name="Line Callout 2 (No Border) 17"/>
              <p:cNvSpPr/>
              <p:nvPr/>
            </p:nvSpPr>
            <p:spPr>
              <a:xfrm>
                <a:off x="5078058" y="2096307"/>
                <a:ext cx="1910863" cy="584700"/>
              </a:xfrm>
              <a:prstGeom prst="callout2">
                <a:avLst>
                  <a:gd name="adj1" fmla="val 50830"/>
                  <a:gd name="adj2" fmla="val -7106"/>
                  <a:gd name="adj3" fmla="val 50830"/>
                  <a:gd name="adj4" fmla="val -16667"/>
                  <a:gd name="adj5" fmla="val 216083"/>
                  <a:gd name="adj6" fmla="val -2943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Attached temporary works</a:t>
                </a:r>
                <a:endParaRPr lang="en-US" sz="1600" dirty="0">
                  <a:solidFill>
                    <a:schemeClr val="tx1"/>
                  </a:solidFill>
                </a:endParaRPr>
              </a:p>
            </p:txBody>
          </p:sp>
        </p:grpSp>
      </p:grpSp>
    </p:spTree>
    <p:extLst>
      <p:ext uri="{BB962C8B-B14F-4D97-AF65-F5344CB8AC3E}">
        <p14:creationId xmlns:p14="http://schemas.microsoft.com/office/powerpoint/2010/main" val="384184816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7200" y="1521740"/>
            <a:ext cx="4191000" cy="3937673"/>
          </a:xfrm>
        </p:spPr>
        <p:txBody>
          <a:bodyPr/>
          <a:lstStyle/>
          <a:p>
            <a:pPr marL="0" indent="0">
              <a:spcBef>
                <a:spcPts val="1200"/>
              </a:spcBef>
              <a:buNone/>
            </a:pPr>
            <a:r>
              <a:rPr lang="en-US" b="1" u="sng" dirty="0" smtClean="0">
                <a:latin typeface="+mn-lt"/>
              </a:rPr>
              <a:t>Massena – Iowa </a:t>
            </a:r>
          </a:p>
          <a:p>
            <a:pPr>
              <a:buFont typeface="Wingdings" panose="05000000000000000000" pitchFamily="2" charset="2"/>
              <a:buChar char="§"/>
            </a:pPr>
            <a:r>
              <a:rPr lang="en-US" dirty="0" smtClean="0">
                <a:latin typeface="+mn-lt"/>
              </a:rPr>
              <a:t>Semi-integral abutment acts as jacking location </a:t>
            </a:r>
          </a:p>
          <a:p>
            <a:pPr>
              <a:buFont typeface="Wingdings" panose="05000000000000000000" pitchFamily="2" charset="2"/>
              <a:buChar char="§"/>
            </a:pPr>
            <a:r>
              <a:rPr lang="en-US" dirty="0" smtClean="0">
                <a:latin typeface="+mn-lt"/>
              </a:rPr>
              <a:t>Temporary works attached to permanent substructure</a:t>
            </a:r>
            <a:endParaRPr lang="en-US" dirty="0">
              <a:latin typeface="+mn-lt"/>
            </a:endParaRPr>
          </a:p>
          <a:p>
            <a:endParaRPr lang="en-US" dirty="0"/>
          </a:p>
        </p:txBody>
      </p:sp>
      <p:sp>
        <p:nvSpPr>
          <p:cNvPr id="2" name="Title 1"/>
          <p:cNvSpPr>
            <a:spLocks noGrp="1"/>
          </p:cNvSpPr>
          <p:nvPr>
            <p:ph type="title"/>
          </p:nvPr>
        </p:nvSpPr>
        <p:spPr/>
        <p:txBody>
          <a:bodyPr/>
          <a:lstStyle/>
          <a:p>
            <a:r>
              <a:rPr lang="en-US" sz="3200" dirty="0" smtClean="0">
                <a:solidFill>
                  <a:schemeClr val="bg1"/>
                </a:solidFill>
              </a:rPr>
              <a:t>Project Highlight</a:t>
            </a:r>
            <a:endParaRPr lang="en-US" sz="3200" dirty="0">
              <a:solidFill>
                <a:schemeClr val="bg1"/>
              </a:solidFill>
            </a:endParaRPr>
          </a:p>
        </p:txBody>
      </p:sp>
      <p:pic>
        <p:nvPicPr>
          <p:cNvPr id="5" name="Picture 4" descr="Image: Temporary works being attached to substructure as part of the Massena, Iowa bridge slide"/>
          <p:cNvPicPr>
            <a:picLocks noChangeAspect="1"/>
          </p:cNvPicPr>
          <p:nvPr/>
        </p:nvPicPr>
        <p:blipFill>
          <a:blip r:embed="rId3"/>
          <a:stretch>
            <a:fillRect/>
          </a:stretch>
        </p:blipFill>
        <p:spPr>
          <a:xfrm>
            <a:off x="4572000" y="1859408"/>
            <a:ext cx="3950550" cy="29629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036164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521739"/>
            <a:ext cx="3440942" cy="4087491"/>
          </a:xfrm>
        </p:spPr>
        <p:txBody>
          <a:bodyPr>
            <a:normAutofit/>
          </a:bodyPr>
          <a:lstStyle/>
          <a:p>
            <a:pPr marL="0" indent="0" defTabSz="914400">
              <a:spcBef>
                <a:spcPts val="1200"/>
              </a:spcBef>
              <a:buNone/>
            </a:pPr>
            <a:r>
              <a:rPr lang="en-US" dirty="0">
                <a:latin typeface="+mn-lt"/>
              </a:rPr>
              <a:t>Attention to approach slab design and construction should be a priority and not an </a:t>
            </a:r>
            <a:r>
              <a:rPr lang="en-US" dirty="0" smtClean="0">
                <a:latin typeface="+mn-lt"/>
              </a:rPr>
              <a:t>afterthought</a:t>
            </a:r>
            <a:endParaRPr lang="en-US" dirty="0">
              <a:latin typeface="+mn-lt"/>
            </a:endParaRPr>
          </a:p>
        </p:txBody>
      </p:sp>
      <p:pic>
        <p:nvPicPr>
          <p:cNvPr id="5" name="Content Placeholder 4" descr="Image: Slab design and construction in progress"/>
          <p:cNvPicPr>
            <a:picLocks noGrp="1" noChangeAspect="1"/>
          </p:cNvPicPr>
          <p:nvPr>
            <p:ph sz="half" idx="13"/>
          </p:nvPr>
        </p:nvPicPr>
        <p:blipFill>
          <a:blip r:embed="rId3">
            <a:extLst>
              <a:ext uri="{28A0092B-C50C-407E-A947-70E740481C1C}">
                <a14:useLocalDpi xmlns:a14="http://schemas.microsoft.com/office/drawing/2010/main" val="0"/>
              </a:ext>
            </a:extLst>
          </a:blip>
          <a:stretch>
            <a:fillRect/>
          </a:stretch>
        </p:blipFill>
        <p:spPr>
          <a:xfrm>
            <a:off x="4143802" y="1521739"/>
            <a:ext cx="4563470" cy="3422603"/>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US" sz="3200" dirty="0" smtClean="0"/>
              <a:t>Approach Slab</a:t>
            </a:r>
            <a:endParaRPr lang="en-US" sz="3200" dirty="0"/>
          </a:p>
        </p:txBody>
      </p:sp>
    </p:spTree>
    <p:extLst>
      <p:ext uri="{BB962C8B-B14F-4D97-AF65-F5344CB8AC3E}">
        <p14:creationId xmlns:p14="http://schemas.microsoft.com/office/powerpoint/2010/main" val="121162848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17904"/>
            <a:ext cx="8432800" cy="5116576"/>
          </a:xfrm>
        </p:spPr>
        <p:txBody>
          <a:bodyPr>
            <a:normAutofit/>
          </a:bodyPr>
          <a:lstStyle/>
          <a:p>
            <a:pPr lvl="0" defTabSz="914400">
              <a:spcBef>
                <a:spcPts val="1200"/>
              </a:spcBef>
              <a:buFont typeface="Wingdings" panose="05000000000000000000" pitchFamily="2" charset="2"/>
              <a:buChar char="§"/>
            </a:pPr>
            <a:r>
              <a:rPr lang="en-US" dirty="0" smtClean="0">
                <a:solidFill>
                  <a:prstClr val="black"/>
                </a:solidFill>
                <a:latin typeface="Calibri"/>
              </a:rPr>
              <a:t>Temporary works usually </a:t>
            </a:r>
            <a:r>
              <a:rPr lang="en-US" dirty="0">
                <a:solidFill>
                  <a:prstClr val="black"/>
                </a:solidFill>
                <a:latin typeface="Calibri"/>
              </a:rPr>
              <a:t>lies within the contractor’s </a:t>
            </a:r>
            <a:r>
              <a:rPr lang="en-US" dirty="0" smtClean="0">
                <a:solidFill>
                  <a:prstClr val="black"/>
                </a:solidFill>
                <a:latin typeface="Calibri"/>
              </a:rPr>
              <a:t>responsibilities, including foundation design.  Possibly different if live load on temporary works is intended</a:t>
            </a:r>
            <a:endParaRPr lang="en-US" dirty="0">
              <a:solidFill>
                <a:prstClr val="black"/>
              </a:solidFill>
              <a:latin typeface="Calibri"/>
            </a:endParaRPr>
          </a:p>
          <a:p>
            <a:pPr lvl="0" defTabSz="914400">
              <a:spcBef>
                <a:spcPts val="1200"/>
              </a:spcBef>
              <a:buFont typeface="Wingdings" panose="05000000000000000000" pitchFamily="2" charset="2"/>
              <a:buChar char="§"/>
            </a:pPr>
            <a:r>
              <a:rPr lang="en-US" dirty="0">
                <a:solidFill>
                  <a:prstClr val="black"/>
                </a:solidFill>
                <a:latin typeface="Calibri"/>
              </a:rPr>
              <a:t>Must be </a:t>
            </a:r>
            <a:r>
              <a:rPr lang="en-US" dirty="0" smtClean="0">
                <a:solidFill>
                  <a:prstClr val="black"/>
                </a:solidFill>
                <a:latin typeface="Calibri"/>
              </a:rPr>
              <a:t>completed </a:t>
            </a:r>
            <a:r>
              <a:rPr lang="en-US" dirty="0">
                <a:solidFill>
                  <a:prstClr val="black"/>
                </a:solidFill>
                <a:latin typeface="Calibri"/>
              </a:rPr>
              <a:t>by a competent, registered professional </a:t>
            </a:r>
            <a:r>
              <a:rPr lang="en-US" dirty="0" smtClean="0">
                <a:solidFill>
                  <a:prstClr val="black"/>
                </a:solidFill>
                <a:latin typeface="Calibri"/>
              </a:rPr>
              <a:t>engineer</a:t>
            </a:r>
          </a:p>
          <a:p>
            <a:pPr lvl="0" defTabSz="914400">
              <a:spcBef>
                <a:spcPts val="1200"/>
              </a:spcBef>
              <a:buFont typeface="Wingdings" panose="05000000000000000000" pitchFamily="2" charset="2"/>
              <a:buChar char="§"/>
            </a:pPr>
            <a:r>
              <a:rPr lang="en-US" dirty="0" smtClean="0">
                <a:solidFill>
                  <a:prstClr val="black"/>
                </a:solidFill>
                <a:latin typeface="Calibri"/>
              </a:rPr>
              <a:t>Geotechnical investigation should be the responsibility of the engineer of record  </a:t>
            </a:r>
          </a:p>
          <a:p>
            <a:pPr lvl="1" defTabSz="914400">
              <a:spcBef>
                <a:spcPts val="1200"/>
              </a:spcBef>
              <a:buFont typeface="Calibri" panose="020F0502020204030204" pitchFamily="34" charset="0"/>
              <a:buChar char="–"/>
            </a:pPr>
            <a:r>
              <a:rPr lang="en-US" dirty="0">
                <a:solidFill>
                  <a:prstClr val="black"/>
                </a:solidFill>
                <a:latin typeface="Calibri"/>
              </a:rPr>
              <a:t>R</a:t>
            </a:r>
            <a:r>
              <a:rPr lang="en-US" dirty="0" smtClean="0">
                <a:solidFill>
                  <a:prstClr val="black"/>
                </a:solidFill>
                <a:latin typeface="Calibri"/>
              </a:rPr>
              <a:t>eports should consider both deep and shallow foundations </a:t>
            </a:r>
          </a:p>
          <a:p>
            <a:pPr lvl="1" defTabSz="914400">
              <a:spcBef>
                <a:spcPts val="1200"/>
              </a:spcBef>
              <a:buFont typeface="Calibri" panose="020F0502020204030204" pitchFamily="34" charset="0"/>
              <a:buChar char="–"/>
            </a:pPr>
            <a:r>
              <a:rPr lang="en-US" dirty="0" smtClean="0">
                <a:solidFill>
                  <a:prstClr val="black"/>
                </a:solidFill>
                <a:latin typeface="Calibri"/>
              </a:rPr>
              <a:t>Design parameters should be included in the contract documents</a:t>
            </a:r>
            <a:endParaRPr lang="en-US" dirty="0">
              <a:solidFill>
                <a:prstClr val="black"/>
              </a:solidFill>
              <a:latin typeface="Calibri"/>
            </a:endParaRPr>
          </a:p>
          <a:p>
            <a:pPr lvl="0" defTabSz="914400">
              <a:lnSpc>
                <a:spcPct val="110000"/>
              </a:lnSpc>
              <a:spcBef>
                <a:spcPts val="1200"/>
              </a:spcBef>
              <a:buFont typeface="Wingdings" panose="05000000000000000000" pitchFamily="2" charset="2"/>
              <a:buChar char="§"/>
            </a:pPr>
            <a:endParaRPr lang="en-US" sz="2400" dirty="0">
              <a:solidFill>
                <a:prstClr val="black"/>
              </a:solidFill>
              <a:latin typeface="Calibri"/>
            </a:endParaRPr>
          </a:p>
          <a:p>
            <a:endParaRPr lang="en-US" dirty="0"/>
          </a:p>
        </p:txBody>
      </p:sp>
      <p:sp>
        <p:nvSpPr>
          <p:cNvPr id="3" name="Title 2"/>
          <p:cNvSpPr>
            <a:spLocks noGrp="1"/>
          </p:cNvSpPr>
          <p:nvPr>
            <p:ph type="title"/>
          </p:nvPr>
        </p:nvSpPr>
        <p:spPr/>
        <p:txBody>
          <a:bodyPr/>
          <a:lstStyle/>
          <a:p>
            <a:r>
              <a:rPr lang="en-US" sz="3200" dirty="0" smtClean="0"/>
              <a:t>Design of Temporary Works</a:t>
            </a:r>
            <a:endParaRPr lang="en-US" sz="3200" dirty="0"/>
          </a:p>
        </p:txBody>
      </p:sp>
    </p:spTree>
    <p:extLst>
      <p:ext uri="{BB962C8B-B14F-4D97-AF65-F5344CB8AC3E}">
        <p14:creationId xmlns:p14="http://schemas.microsoft.com/office/powerpoint/2010/main" val="309728812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17904"/>
            <a:ext cx="8432800" cy="5116576"/>
          </a:xfrm>
        </p:spPr>
        <p:txBody>
          <a:bodyPr>
            <a:normAutofit/>
          </a:bodyPr>
          <a:lstStyle/>
          <a:p>
            <a:pPr defTabSz="914400">
              <a:spcBef>
                <a:spcPts val="1200"/>
              </a:spcBef>
              <a:buFont typeface="Wingdings" panose="05000000000000000000" pitchFamily="2" charset="2"/>
              <a:buChar char="§"/>
            </a:pPr>
            <a:r>
              <a:rPr lang="en-US" dirty="0" smtClean="0">
                <a:solidFill>
                  <a:prstClr val="black"/>
                </a:solidFill>
                <a:latin typeface="Calibri"/>
              </a:rPr>
              <a:t>Additional </a:t>
            </a:r>
            <a:r>
              <a:rPr lang="en-US" dirty="0">
                <a:solidFill>
                  <a:prstClr val="black"/>
                </a:solidFill>
                <a:latin typeface="Calibri"/>
              </a:rPr>
              <a:t>geotechnical borings </a:t>
            </a:r>
            <a:r>
              <a:rPr lang="en-US" dirty="0" smtClean="0">
                <a:solidFill>
                  <a:prstClr val="black"/>
                </a:solidFill>
                <a:latin typeface="Calibri"/>
              </a:rPr>
              <a:t>at </a:t>
            </a:r>
            <a:r>
              <a:rPr lang="en-US" dirty="0" err="1" smtClean="0">
                <a:solidFill>
                  <a:prstClr val="black"/>
                </a:solidFill>
                <a:latin typeface="Calibri"/>
              </a:rPr>
              <a:t>falsework</a:t>
            </a:r>
            <a:r>
              <a:rPr lang="en-US" dirty="0" smtClean="0">
                <a:solidFill>
                  <a:prstClr val="black"/>
                </a:solidFill>
                <a:latin typeface="Calibri"/>
              </a:rPr>
              <a:t> locations may </a:t>
            </a:r>
            <a:r>
              <a:rPr lang="en-US" dirty="0">
                <a:solidFill>
                  <a:prstClr val="black"/>
                </a:solidFill>
                <a:latin typeface="Calibri"/>
              </a:rPr>
              <a:t>be required to ensure that the temporary foundation system operates as </a:t>
            </a:r>
            <a:r>
              <a:rPr lang="en-US" dirty="0" smtClean="0">
                <a:solidFill>
                  <a:prstClr val="black"/>
                </a:solidFill>
                <a:latin typeface="Calibri"/>
              </a:rPr>
              <a:t>desired/needed</a:t>
            </a:r>
          </a:p>
          <a:p>
            <a:pPr marL="548640" lvl="1" indent="-274320" defTabSz="914400">
              <a:lnSpc>
                <a:spcPct val="110000"/>
              </a:lnSpc>
              <a:spcBef>
                <a:spcPts val="0"/>
              </a:spcBef>
              <a:buFont typeface="Calibri" panose="020F0502020204030204" pitchFamily="34" charset="0"/>
              <a:buChar char="–"/>
            </a:pPr>
            <a:r>
              <a:rPr lang="en-US" dirty="0" smtClean="0">
                <a:solidFill>
                  <a:prstClr val="black"/>
                </a:solidFill>
                <a:latin typeface="Calibri"/>
              </a:rPr>
              <a:t>The contractor should be required to hire a geotechnical engineer if the proposed foundations are different than what is described in the geotechnical report</a:t>
            </a:r>
          </a:p>
          <a:p>
            <a:pPr lvl="0" defTabSz="914400">
              <a:spcBef>
                <a:spcPts val="1200"/>
              </a:spcBef>
              <a:buFont typeface="Wingdings" panose="05000000000000000000" pitchFamily="2" charset="2"/>
              <a:buChar char="§"/>
            </a:pPr>
            <a:r>
              <a:rPr lang="en-US" dirty="0">
                <a:solidFill>
                  <a:prstClr val="black"/>
                </a:solidFill>
                <a:latin typeface="Calibri"/>
              </a:rPr>
              <a:t>Codified resources</a:t>
            </a:r>
          </a:p>
          <a:p>
            <a:pPr marL="548640" lvl="1" indent="-274320" defTabSz="914400">
              <a:spcBef>
                <a:spcPts val="0"/>
              </a:spcBef>
              <a:buFont typeface="Calibri" panose="020F0502020204030204" pitchFamily="34" charset="0"/>
              <a:buChar char="–"/>
            </a:pPr>
            <a:r>
              <a:rPr lang="en-US" dirty="0" smtClean="0">
                <a:solidFill>
                  <a:prstClr val="black"/>
                </a:solidFill>
                <a:latin typeface="Calibri"/>
              </a:rPr>
              <a:t>Guide Design Specifications for Bridge Temporary Works</a:t>
            </a:r>
          </a:p>
          <a:p>
            <a:pPr marL="548640" lvl="1" indent="-274320" defTabSz="914400">
              <a:spcBef>
                <a:spcPts val="0"/>
              </a:spcBef>
              <a:buFont typeface="Calibri" panose="020F0502020204030204" pitchFamily="34" charset="0"/>
              <a:buChar char="–"/>
            </a:pPr>
            <a:r>
              <a:rPr lang="en-US" dirty="0" smtClean="0">
                <a:solidFill>
                  <a:prstClr val="black"/>
                </a:solidFill>
                <a:latin typeface="Calibri"/>
              </a:rPr>
              <a:t>Temporary substructure according to AASHTO for temporary bridges</a:t>
            </a:r>
          </a:p>
          <a:p>
            <a:pPr marL="548640" lvl="1" indent="-274320" defTabSz="914400">
              <a:spcBef>
                <a:spcPts val="0"/>
              </a:spcBef>
              <a:buFont typeface="Calibri" panose="020F0502020204030204" pitchFamily="34" charset="0"/>
              <a:buChar char="–"/>
            </a:pPr>
            <a:r>
              <a:rPr lang="en-US" dirty="0" smtClean="0">
                <a:solidFill>
                  <a:prstClr val="black"/>
                </a:solidFill>
                <a:latin typeface="Calibri"/>
              </a:rPr>
              <a:t>Design for full seismic, wind or other probability based design loads may not be needed</a:t>
            </a:r>
          </a:p>
          <a:p>
            <a:pPr lvl="0" defTabSz="914400">
              <a:spcBef>
                <a:spcPts val="1200"/>
              </a:spcBef>
              <a:buFont typeface="Wingdings" panose="05000000000000000000" pitchFamily="2" charset="2"/>
              <a:buChar char="§"/>
            </a:pPr>
            <a:r>
              <a:rPr lang="en-US" dirty="0" smtClean="0">
                <a:solidFill>
                  <a:prstClr val="black"/>
                </a:solidFill>
                <a:latin typeface="Calibri"/>
              </a:rPr>
              <a:t>Engineer </a:t>
            </a:r>
            <a:r>
              <a:rPr lang="en-US" dirty="0">
                <a:solidFill>
                  <a:prstClr val="black"/>
                </a:solidFill>
                <a:latin typeface="Calibri"/>
              </a:rPr>
              <a:t>of record for the temporary works will be responsible for the acceptance of that portion of the </a:t>
            </a:r>
            <a:r>
              <a:rPr lang="en-US" dirty="0" smtClean="0">
                <a:solidFill>
                  <a:prstClr val="black"/>
                </a:solidFill>
                <a:latin typeface="Calibri"/>
              </a:rPr>
              <a:t>project</a:t>
            </a:r>
            <a:endParaRPr lang="en-US" dirty="0">
              <a:solidFill>
                <a:prstClr val="black"/>
              </a:solidFill>
              <a:latin typeface="Calibri"/>
            </a:endParaRPr>
          </a:p>
          <a:p>
            <a:pPr defTabSz="914400">
              <a:lnSpc>
                <a:spcPct val="110000"/>
              </a:lnSpc>
              <a:spcBef>
                <a:spcPts val="1200"/>
              </a:spcBef>
              <a:buFont typeface="Wingdings" panose="05000000000000000000" pitchFamily="2" charset="2"/>
              <a:buChar char="§"/>
            </a:pPr>
            <a:endParaRPr lang="en-US" sz="1700" dirty="0">
              <a:solidFill>
                <a:prstClr val="black"/>
              </a:solidFill>
              <a:latin typeface="Calibri"/>
            </a:endParaRPr>
          </a:p>
          <a:p>
            <a:pPr lvl="0" defTabSz="914400">
              <a:lnSpc>
                <a:spcPct val="110000"/>
              </a:lnSpc>
              <a:spcBef>
                <a:spcPts val="1200"/>
              </a:spcBef>
              <a:buFont typeface="Wingdings" panose="05000000000000000000" pitchFamily="2" charset="2"/>
              <a:buChar char="§"/>
            </a:pPr>
            <a:endParaRPr lang="en-US" sz="2400" dirty="0">
              <a:solidFill>
                <a:prstClr val="black"/>
              </a:solidFill>
              <a:latin typeface="Calibri"/>
            </a:endParaRPr>
          </a:p>
          <a:p>
            <a:endParaRPr lang="en-US" dirty="0"/>
          </a:p>
        </p:txBody>
      </p:sp>
      <p:sp>
        <p:nvSpPr>
          <p:cNvPr id="3" name="Title 2"/>
          <p:cNvSpPr>
            <a:spLocks noGrp="1"/>
          </p:cNvSpPr>
          <p:nvPr>
            <p:ph type="title"/>
          </p:nvPr>
        </p:nvSpPr>
        <p:spPr/>
        <p:txBody>
          <a:bodyPr/>
          <a:lstStyle/>
          <a:p>
            <a:r>
              <a:rPr lang="en-US" sz="3200" dirty="0" smtClean="0"/>
              <a:t>Design of Temporary Works</a:t>
            </a:r>
            <a:endParaRPr lang="en-US" sz="3200" dirty="0"/>
          </a:p>
        </p:txBody>
      </p:sp>
    </p:spTree>
    <p:extLst>
      <p:ext uri="{BB962C8B-B14F-4D97-AF65-F5344CB8AC3E}">
        <p14:creationId xmlns:p14="http://schemas.microsoft.com/office/powerpoint/2010/main" val="53588426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82880" y="1371600"/>
            <a:ext cx="8686800" cy="4595813"/>
          </a:xfrm>
        </p:spPr>
        <p:txBody>
          <a:bodyPr/>
          <a:lstStyle/>
          <a:p>
            <a:pPr marL="0" indent="0" algn="ctr">
              <a:buNone/>
            </a:pPr>
            <a:endParaRPr lang="en-US" dirty="0" smtClean="0"/>
          </a:p>
          <a:p>
            <a:pPr marL="0" indent="0" algn="ctr">
              <a:buNone/>
            </a:pPr>
            <a:endParaRPr lang="en-US" dirty="0"/>
          </a:p>
          <a:p>
            <a:endParaRPr lang="en-US" dirty="0"/>
          </a:p>
        </p:txBody>
      </p:sp>
      <p:sp>
        <p:nvSpPr>
          <p:cNvPr id="3" name="Title 2"/>
          <p:cNvSpPr>
            <a:spLocks noGrp="1"/>
          </p:cNvSpPr>
          <p:nvPr>
            <p:ph type="title"/>
          </p:nvPr>
        </p:nvSpPr>
        <p:spPr>
          <a:xfrm>
            <a:off x="1627481" y="368177"/>
            <a:ext cx="7240072" cy="516094"/>
          </a:xfrm>
        </p:spPr>
        <p:txBody>
          <a:bodyPr/>
          <a:lstStyle/>
          <a:p>
            <a:r>
              <a:rPr lang="en-US" sz="3200" dirty="0"/>
              <a:t>Agenda</a:t>
            </a:r>
          </a:p>
        </p:txBody>
      </p:sp>
      <p:sp>
        <p:nvSpPr>
          <p:cNvPr id="5" name="Rectangle 4"/>
          <p:cNvSpPr/>
          <p:nvPr/>
        </p:nvSpPr>
        <p:spPr>
          <a:xfrm>
            <a:off x="457200" y="1517904"/>
            <a:ext cx="8686800" cy="2708434"/>
          </a:xfrm>
          <a:prstGeom prst="rect">
            <a:avLst/>
          </a:prstGeom>
        </p:spPr>
        <p:txBody>
          <a:bodyPr wrap="square">
            <a:spAutoFit/>
          </a:bodyPr>
          <a:lstStyle/>
          <a:p>
            <a:pPr>
              <a:spcBef>
                <a:spcPts val="1200"/>
              </a:spcBef>
            </a:pPr>
            <a:endParaRPr lang="en-US" sz="2000" dirty="0" smtClean="0"/>
          </a:p>
          <a:p>
            <a:pPr marL="228600" indent="-228600">
              <a:spcBef>
                <a:spcPts val="1200"/>
              </a:spcBef>
              <a:buFont typeface="Wingdings" panose="05000000000000000000" pitchFamily="2" charset="2"/>
              <a:buChar char="§"/>
            </a:pPr>
            <a:r>
              <a:rPr lang="en-US" sz="2000" dirty="0" smtClean="0"/>
              <a:t>Definition </a:t>
            </a:r>
            <a:r>
              <a:rPr lang="en-US" sz="2000" dirty="0"/>
              <a:t>and </a:t>
            </a:r>
            <a:r>
              <a:rPr lang="en-US" sz="2000" dirty="0" smtClean="0"/>
              <a:t>benefits </a:t>
            </a:r>
            <a:r>
              <a:rPr lang="en-US" sz="2000" dirty="0"/>
              <a:t>of SIBC</a:t>
            </a:r>
          </a:p>
          <a:p>
            <a:pPr marL="228600" indent="-228600">
              <a:spcBef>
                <a:spcPts val="1200"/>
              </a:spcBef>
              <a:buFont typeface="Wingdings" panose="05000000000000000000" pitchFamily="2" charset="2"/>
              <a:buChar char="§"/>
            </a:pPr>
            <a:r>
              <a:rPr lang="en-US" sz="2000" dirty="0"/>
              <a:t>Decision making and delivery methods</a:t>
            </a:r>
          </a:p>
          <a:p>
            <a:pPr marL="228600" indent="-228600">
              <a:spcBef>
                <a:spcPts val="1200"/>
              </a:spcBef>
              <a:buFont typeface="Wingdings" panose="05000000000000000000" pitchFamily="2" charset="2"/>
              <a:buChar char="§"/>
            </a:pPr>
            <a:r>
              <a:rPr lang="en-US" sz="2000" dirty="0"/>
              <a:t>Planning and designing for SIBC</a:t>
            </a:r>
          </a:p>
          <a:p>
            <a:pPr marL="228600" indent="-228600">
              <a:spcBef>
                <a:spcPts val="1200"/>
              </a:spcBef>
              <a:buFont typeface="Wingdings" panose="05000000000000000000" pitchFamily="2" charset="2"/>
              <a:buChar char="§"/>
            </a:pPr>
            <a:r>
              <a:rPr lang="en-US" sz="2000" dirty="0" smtClean="0"/>
              <a:t>Submittals and temporary works</a:t>
            </a:r>
            <a:endParaRPr lang="en-US" sz="2000" dirty="0"/>
          </a:p>
          <a:p>
            <a:pPr marL="228600" indent="-228600">
              <a:spcBef>
                <a:spcPts val="1200"/>
              </a:spcBef>
              <a:buFont typeface="Wingdings" panose="05000000000000000000" pitchFamily="2" charset="2"/>
              <a:buChar char="§"/>
            </a:pPr>
            <a:r>
              <a:rPr lang="en-US" sz="2000" dirty="0" smtClean="0"/>
              <a:t>Case study</a:t>
            </a:r>
            <a:endParaRPr lang="en-US" sz="2000" dirty="0"/>
          </a:p>
        </p:txBody>
      </p:sp>
      <p:sp>
        <p:nvSpPr>
          <p:cNvPr id="6" name="TextBox 5"/>
          <p:cNvSpPr txBox="1"/>
          <p:nvPr/>
        </p:nvSpPr>
        <p:spPr>
          <a:xfrm>
            <a:off x="457200" y="1517904"/>
            <a:ext cx="6413679" cy="400110"/>
          </a:xfrm>
          <a:prstGeom prst="rect">
            <a:avLst/>
          </a:prstGeom>
          <a:noFill/>
        </p:spPr>
        <p:txBody>
          <a:bodyPr wrap="square" rtlCol="0">
            <a:spAutoFit/>
          </a:bodyPr>
          <a:lstStyle/>
          <a:p>
            <a:r>
              <a:rPr lang="en-US" sz="2000" dirty="0" smtClean="0"/>
              <a:t>Overview for contractors</a:t>
            </a:r>
            <a:endParaRPr lang="en-US" sz="2000" dirty="0"/>
          </a:p>
        </p:txBody>
      </p:sp>
    </p:spTree>
    <p:extLst>
      <p:ext uri="{BB962C8B-B14F-4D97-AF65-F5344CB8AC3E}">
        <p14:creationId xmlns:p14="http://schemas.microsoft.com/office/powerpoint/2010/main" val="108764280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17904"/>
            <a:ext cx="8260080" cy="4846320"/>
          </a:xfrm>
        </p:spPr>
        <p:txBody>
          <a:bodyPr>
            <a:normAutofit/>
          </a:bodyPr>
          <a:lstStyle/>
          <a:p>
            <a:pPr defTabSz="914400">
              <a:lnSpc>
                <a:spcPct val="110000"/>
              </a:lnSpc>
              <a:spcBef>
                <a:spcPts val="1200"/>
              </a:spcBef>
              <a:buFont typeface="Wingdings" panose="05000000000000000000" pitchFamily="2" charset="2"/>
              <a:buChar char="§"/>
            </a:pPr>
            <a:r>
              <a:rPr lang="en-US" dirty="0">
                <a:solidFill>
                  <a:prstClr val="black"/>
                </a:solidFill>
                <a:latin typeface="Calibri"/>
              </a:rPr>
              <a:t>Engineer </a:t>
            </a:r>
            <a:r>
              <a:rPr lang="en-US" dirty="0" smtClean="0">
                <a:solidFill>
                  <a:prstClr val="black"/>
                </a:solidFill>
                <a:latin typeface="Calibri"/>
              </a:rPr>
              <a:t>of record should </a:t>
            </a:r>
            <a:r>
              <a:rPr lang="en-US" dirty="0">
                <a:solidFill>
                  <a:prstClr val="black"/>
                </a:solidFill>
                <a:latin typeface="Calibri"/>
              </a:rPr>
              <a:t>have ways of verifying certification of materials used for temporary </a:t>
            </a:r>
            <a:r>
              <a:rPr lang="en-US" dirty="0" smtClean="0">
                <a:solidFill>
                  <a:prstClr val="black"/>
                </a:solidFill>
                <a:latin typeface="Calibri"/>
              </a:rPr>
              <a:t>works</a:t>
            </a:r>
          </a:p>
          <a:p>
            <a:pPr lvl="0" defTabSz="914400">
              <a:lnSpc>
                <a:spcPct val="110000"/>
              </a:lnSpc>
              <a:spcBef>
                <a:spcPts val="1200"/>
              </a:spcBef>
              <a:buFont typeface="Wingdings" panose="05000000000000000000" pitchFamily="2" charset="2"/>
              <a:buChar char="§"/>
            </a:pPr>
            <a:r>
              <a:rPr lang="en-US" dirty="0" smtClean="0">
                <a:solidFill>
                  <a:prstClr val="black"/>
                </a:solidFill>
                <a:latin typeface="Calibri"/>
              </a:rPr>
              <a:t>It </a:t>
            </a:r>
            <a:r>
              <a:rPr lang="en-US" dirty="0">
                <a:solidFill>
                  <a:prstClr val="black"/>
                </a:solidFill>
                <a:latin typeface="Calibri"/>
              </a:rPr>
              <a:t>is recommended to hold a pre-bid </a:t>
            </a:r>
            <a:r>
              <a:rPr lang="en-US" dirty="0" smtClean="0">
                <a:solidFill>
                  <a:prstClr val="black"/>
                </a:solidFill>
                <a:latin typeface="Calibri"/>
              </a:rPr>
              <a:t>meeting</a:t>
            </a:r>
            <a:endParaRPr lang="en-US" dirty="0">
              <a:solidFill>
                <a:prstClr val="black"/>
              </a:solidFill>
              <a:latin typeface="Calibri"/>
            </a:endParaRPr>
          </a:p>
          <a:p>
            <a:pPr marL="548640" lvl="1" indent="-274320" defTabSz="914400">
              <a:spcBef>
                <a:spcPts val="0"/>
              </a:spcBef>
              <a:buFont typeface="Calibri" panose="020F0502020204030204" pitchFamily="34" charset="0"/>
              <a:buChar char="–"/>
            </a:pPr>
            <a:r>
              <a:rPr lang="en-US" sz="2000" dirty="0">
                <a:solidFill>
                  <a:prstClr val="black"/>
                </a:solidFill>
                <a:latin typeface="Calibri"/>
              </a:rPr>
              <a:t>Sample temporary works drawings should be provided to </a:t>
            </a:r>
            <a:r>
              <a:rPr lang="en-US" sz="2000" dirty="0" smtClean="0">
                <a:solidFill>
                  <a:prstClr val="black"/>
                </a:solidFill>
                <a:latin typeface="Calibri"/>
              </a:rPr>
              <a:t>contractors new to SIBC</a:t>
            </a:r>
          </a:p>
          <a:p>
            <a:pPr defTabSz="914400">
              <a:spcBef>
                <a:spcPts val="1200"/>
              </a:spcBef>
              <a:buFont typeface="Wingdings" panose="05000000000000000000" pitchFamily="2" charset="2"/>
              <a:buChar char="§"/>
            </a:pPr>
            <a:r>
              <a:rPr lang="en-US" dirty="0" smtClean="0">
                <a:solidFill>
                  <a:prstClr val="black"/>
                </a:solidFill>
                <a:latin typeface="Calibri"/>
              </a:rPr>
              <a:t>The </a:t>
            </a:r>
            <a:r>
              <a:rPr lang="en-US" dirty="0">
                <a:solidFill>
                  <a:prstClr val="black"/>
                </a:solidFill>
                <a:latin typeface="Calibri"/>
              </a:rPr>
              <a:t>construction of the superstructure on the </a:t>
            </a:r>
            <a:r>
              <a:rPr lang="en-US" dirty="0" err="1">
                <a:solidFill>
                  <a:prstClr val="black"/>
                </a:solidFill>
                <a:latin typeface="Calibri"/>
              </a:rPr>
              <a:t>falsework</a:t>
            </a:r>
            <a:r>
              <a:rPr lang="en-US" dirty="0">
                <a:solidFill>
                  <a:prstClr val="black"/>
                </a:solidFill>
                <a:latin typeface="Calibri"/>
              </a:rPr>
              <a:t> is nearly identical to that of conventional </a:t>
            </a:r>
            <a:r>
              <a:rPr lang="en-US" dirty="0" smtClean="0">
                <a:solidFill>
                  <a:prstClr val="black"/>
                </a:solidFill>
                <a:latin typeface="Calibri"/>
              </a:rPr>
              <a:t>construction</a:t>
            </a:r>
            <a:endParaRPr lang="en-US" dirty="0">
              <a:solidFill>
                <a:prstClr val="black"/>
              </a:solidFill>
              <a:latin typeface="Calibri"/>
            </a:endParaRPr>
          </a:p>
          <a:p>
            <a:pPr marL="0" lvl="0" indent="0" defTabSz="914400">
              <a:spcBef>
                <a:spcPts val="1200"/>
              </a:spcBef>
              <a:buNone/>
            </a:pPr>
            <a:endParaRPr lang="en-US" sz="2400" dirty="0">
              <a:solidFill>
                <a:prstClr val="black"/>
              </a:solidFill>
              <a:latin typeface="Calibri"/>
            </a:endParaRPr>
          </a:p>
          <a:p>
            <a:endParaRPr lang="en-US" dirty="0"/>
          </a:p>
        </p:txBody>
      </p:sp>
      <p:sp>
        <p:nvSpPr>
          <p:cNvPr id="3" name="Title 2"/>
          <p:cNvSpPr>
            <a:spLocks noGrp="1"/>
          </p:cNvSpPr>
          <p:nvPr>
            <p:ph type="title"/>
          </p:nvPr>
        </p:nvSpPr>
        <p:spPr/>
        <p:txBody>
          <a:bodyPr/>
          <a:lstStyle/>
          <a:p>
            <a:r>
              <a:rPr lang="en-US" sz="3200" dirty="0" smtClean="0"/>
              <a:t>Design of Temporary Works</a:t>
            </a:r>
            <a:endParaRPr lang="en-US" sz="3200" dirty="0"/>
          </a:p>
        </p:txBody>
      </p:sp>
    </p:spTree>
    <p:extLst>
      <p:ext uri="{BB962C8B-B14F-4D97-AF65-F5344CB8AC3E}">
        <p14:creationId xmlns:p14="http://schemas.microsoft.com/office/powerpoint/2010/main" val="283894200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17904"/>
            <a:ext cx="8260080" cy="4846320"/>
          </a:xfrm>
        </p:spPr>
        <p:txBody>
          <a:bodyPr>
            <a:normAutofit/>
          </a:bodyPr>
          <a:lstStyle/>
          <a:p>
            <a:pPr defTabSz="914400">
              <a:spcBef>
                <a:spcPts val="1200"/>
              </a:spcBef>
              <a:buFont typeface="Wingdings" panose="05000000000000000000" pitchFamily="2" charset="2"/>
              <a:buChar char="§"/>
            </a:pPr>
            <a:r>
              <a:rPr lang="en-US" dirty="0">
                <a:solidFill>
                  <a:prstClr val="black"/>
                </a:solidFill>
                <a:latin typeface="Calibri"/>
              </a:rPr>
              <a:t>Accurate estimation of jacking forces is critical.</a:t>
            </a:r>
          </a:p>
          <a:p>
            <a:pPr lvl="0" defTabSz="914400">
              <a:spcBef>
                <a:spcPts val="1200"/>
              </a:spcBef>
              <a:buFont typeface="Wingdings" panose="05000000000000000000" pitchFamily="2" charset="2"/>
              <a:buChar char="§"/>
            </a:pPr>
            <a:r>
              <a:rPr lang="en-US" dirty="0" smtClean="0">
                <a:solidFill>
                  <a:prstClr val="black"/>
                </a:solidFill>
                <a:latin typeface="Calibri"/>
              </a:rPr>
              <a:t>Where </a:t>
            </a:r>
            <a:r>
              <a:rPr lang="en-US" dirty="0">
                <a:solidFill>
                  <a:prstClr val="black"/>
                </a:solidFill>
                <a:latin typeface="Calibri"/>
              </a:rPr>
              <a:t>the jacking forces will be applied </a:t>
            </a:r>
            <a:r>
              <a:rPr lang="en-US" dirty="0" smtClean="0">
                <a:solidFill>
                  <a:prstClr val="black"/>
                </a:solidFill>
                <a:latin typeface="Calibri"/>
              </a:rPr>
              <a:t>is equally </a:t>
            </a:r>
            <a:r>
              <a:rPr lang="en-US" dirty="0">
                <a:solidFill>
                  <a:prstClr val="black"/>
                </a:solidFill>
                <a:latin typeface="Calibri"/>
              </a:rPr>
              <a:t>critical.  </a:t>
            </a:r>
            <a:r>
              <a:rPr lang="en-US" dirty="0" smtClean="0">
                <a:solidFill>
                  <a:prstClr val="black"/>
                </a:solidFill>
                <a:latin typeface="Calibri"/>
              </a:rPr>
              <a:t>Design engineer </a:t>
            </a:r>
            <a:r>
              <a:rPr lang="en-US" dirty="0">
                <a:solidFill>
                  <a:prstClr val="black"/>
                </a:solidFill>
                <a:latin typeface="Calibri"/>
              </a:rPr>
              <a:t>must consider localized effects during design.</a:t>
            </a:r>
          </a:p>
          <a:p>
            <a:pPr lvl="0" defTabSz="914400">
              <a:spcBef>
                <a:spcPts val="1200"/>
              </a:spcBef>
              <a:buFont typeface="Wingdings" panose="05000000000000000000" pitchFamily="2" charset="2"/>
              <a:buChar char="§"/>
            </a:pPr>
            <a:r>
              <a:rPr lang="en-US" dirty="0">
                <a:solidFill>
                  <a:prstClr val="black"/>
                </a:solidFill>
                <a:latin typeface="Calibri"/>
              </a:rPr>
              <a:t>Engineer must recognized that lateral slides rarely go perfectly </a:t>
            </a:r>
            <a:r>
              <a:rPr lang="en-US" dirty="0" smtClean="0">
                <a:solidFill>
                  <a:prstClr val="black"/>
                </a:solidFill>
                <a:latin typeface="Calibri"/>
              </a:rPr>
              <a:t>lateral Racking or binding increases concentrated loads at the jacking points.  Connections </a:t>
            </a:r>
            <a:r>
              <a:rPr lang="en-US" dirty="0">
                <a:solidFill>
                  <a:prstClr val="black"/>
                </a:solidFill>
                <a:latin typeface="Calibri"/>
              </a:rPr>
              <a:t>must be appropriately </a:t>
            </a:r>
            <a:r>
              <a:rPr lang="en-US" dirty="0" smtClean="0">
                <a:solidFill>
                  <a:prstClr val="black"/>
                </a:solidFill>
                <a:latin typeface="Calibri"/>
              </a:rPr>
              <a:t>designed</a:t>
            </a:r>
          </a:p>
          <a:p>
            <a:pPr lvl="0" defTabSz="914400">
              <a:spcBef>
                <a:spcPts val="1200"/>
              </a:spcBef>
              <a:buFont typeface="Wingdings" panose="05000000000000000000" pitchFamily="2" charset="2"/>
              <a:buChar char="§"/>
            </a:pPr>
            <a:r>
              <a:rPr lang="en-US" dirty="0" smtClean="0">
                <a:solidFill>
                  <a:prstClr val="black"/>
                </a:solidFill>
                <a:latin typeface="Calibri"/>
              </a:rPr>
              <a:t>Temporary works frame needs to be attached to permanent substructure</a:t>
            </a:r>
          </a:p>
          <a:p>
            <a:pPr lvl="0" defTabSz="914400">
              <a:spcBef>
                <a:spcPts val="1200"/>
              </a:spcBef>
              <a:buFont typeface="Wingdings" panose="05000000000000000000" pitchFamily="2" charset="2"/>
              <a:buChar char="§"/>
            </a:pPr>
            <a:r>
              <a:rPr lang="en-US" dirty="0" smtClean="0">
                <a:solidFill>
                  <a:prstClr val="black"/>
                </a:solidFill>
                <a:latin typeface="Calibri"/>
              </a:rPr>
              <a:t>Provide jacking locations for vertical adjustment of superstructure</a:t>
            </a:r>
          </a:p>
          <a:p>
            <a:pPr lvl="0" defTabSz="914400">
              <a:spcBef>
                <a:spcPts val="1200"/>
              </a:spcBef>
              <a:buFont typeface="Wingdings" panose="05000000000000000000" pitchFamily="2" charset="2"/>
              <a:buChar char="§"/>
            </a:pPr>
            <a:endParaRPr lang="en-US" sz="2400" dirty="0">
              <a:solidFill>
                <a:prstClr val="black"/>
              </a:solidFill>
              <a:latin typeface="Calibri"/>
            </a:endParaRPr>
          </a:p>
          <a:p>
            <a:endParaRPr lang="en-US" dirty="0"/>
          </a:p>
        </p:txBody>
      </p:sp>
      <p:sp>
        <p:nvSpPr>
          <p:cNvPr id="3" name="Title 2"/>
          <p:cNvSpPr>
            <a:spLocks noGrp="1"/>
          </p:cNvSpPr>
          <p:nvPr>
            <p:ph type="title"/>
          </p:nvPr>
        </p:nvSpPr>
        <p:spPr/>
        <p:txBody>
          <a:bodyPr/>
          <a:lstStyle/>
          <a:p>
            <a:r>
              <a:rPr lang="en-US" sz="3200" dirty="0" smtClean="0"/>
              <a:t>Design of Temporary Works</a:t>
            </a:r>
            <a:endParaRPr lang="en-US" sz="3200" dirty="0"/>
          </a:p>
        </p:txBody>
      </p:sp>
    </p:spTree>
    <p:extLst>
      <p:ext uri="{BB962C8B-B14F-4D97-AF65-F5344CB8AC3E}">
        <p14:creationId xmlns:p14="http://schemas.microsoft.com/office/powerpoint/2010/main" val="257752246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defTabSz="914400">
              <a:spcBef>
                <a:spcPts val="1200"/>
              </a:spcBef>
              <a:buFont typeface="Wingdings" panose="05000000000000000000" pitchFamily="2" charset="2"/>
              <a:buChar char="§"/>
            </a:pPr>
            <a:r>
              <a:rPr lang="en-US" dirty="0">
                <a:solidFill>
                  <a:prstClr val="black"/>
                </a:solidFill>
                <a:latin typeface="Calibri"/>
              </a:rPr>
              <a:t>Minimize differential </a:t>
            </a:r>
            <a:r>
              <a:rPr lang="en-US" dirty="0" smtClean="0">
                <a:solidFill>
                  <a:prstClr val="black"/>
                </a:solidFill>
                <a:latin typeface="Calibri"/>
              </a:rPr>
              <a:t>settlements</a:t>
            </a:r>
          </a:p>
          <a:p>
            <a:pPr lvl="0" defTabSz="914400">
              <a:spcBef>
                <a:spcPts val="1200"/>
              </a:spcBef>
              <a:buFont typeface="Wingdings" panose="05000000000000000000" pitchFamily="2" charset="2"/>
              <a:buChar char="§"/>
            </a:pPr>
            <a:r>
              <a:rPr lang="en-US" dirty="0" smtClean="0">
                <a:solidFill>
                  <a:prstClr val="black"/>
                </a:solidFill>
                <a:latin typeface="Calibri"/>
              </a:rPr>
              <a:t>All </a:t>
            </a:r>
            <a:r>
              <a:rPr lang="en-US" dirty="0">
                <a:solidFill>
                  <a:prstClr val="black"/>
                </a:solidFill>
                <a:latin typeface="Calibri"/>
              </a:rPr>
              <a:t>loads are transient and changing.  Therefore analysis must be completed at each state and </a:t>
            </a:r>
            <a:r>
              <a:rPr lang="en-US" dirty="0" smtClean="0">
                <a:solidFill>
                  <a:prstClr val="black"/>
                </a:solidFill>
                <a:latin typeface="Calibri"/>
              </a:rPr>
              <a:t>stage</a:t>
            </a:r>
            <a:endParaRPr lang="en-US" dirty="0">
              <a:solidFill>
                <a:prstClr val="black"/>
              </a:solidFill>
              <a:latin typeface="Calibri"/>
            </a:endParaRPr>
          </a:p>
          <a:p>
            <a:pPr lvl="0" defTabSz="914400">
              <a:spcBef>
                <a:spcPts val="1200"/>
              </a:spcBef>
              <a:buFont typeface="Wingdings" panose="05000000000000000000" pitchFamily="2" charset="2"/>
              <a:buChar char="§"/>
            </a:pPr>
            <a:r>
              <a:rPr lang="en-US" dirty="0">
                <a:solidFill>
                  <a:prstClr val="black"/>
                </a:solidFill>
                <a:latin typeface="Calibri"/>
              </a:rPr>
              <a:t>Differential displacement must be minimized to the extent </a:t>
            </a:r>
            <a:r>
              <a:rPr lang="en-US" dirty="0" smtClean="0">
                <a:solidFill>
                  <a:prstClr val="black"/>
                </a:solidFill>
                <a:latin typeface="Calibri"/>
              </a:rPr>
              <a:t>possible</a:t>
            </a:r>
          </a:p>
          <a:p>
            <a:pPr lvl="0" defTabSz="914400">
              <a:spcBef>
                <a:spcPts val="1200"/>
              </a:spcBef>
              <a:buFont typeface="Wingdings" panose="05000000000000000000" pitchFamily="2" charset="2"/>
              <a:buChar char="§"/>
            </a:pPr>
            <a:r>
              <a:rPr lang="en-US" dirty="0">
                <a:solidFill>
                  <a:prstClr val="black"/>
                </a:solidFill>
                <a:latin typeface="Calibri"/>
              </a:rPr>
              <a:t>P-delta forces might need to be considered.  When critical, additional bracing should be </a:t>
            </a:r>
            <a:r>
              <a:rPr lang="en-US" dirty="0" smtClean="0">
                <a:solidFill>
                  <a:prstClr val="black"/>
                </a:solidFill>
                <a:latin typeface="Calibri"/>
              </a:rPr>
              <a:t>provided</a:t>
            </a:r>
            <a:endParaRPr lang="en-US" dirty="0">
              <a:solidFill>
                <a:prstClr val="black"/>
              </a:solidFill>
              <a:latin typeface="Calibri"/>
            </a:endParaRPr>
          </a:p>
          <a:p>
            <a:pPr lvl="0" defTabSz="914400">
              <a:spcBef>
                <a:spcPts val="1200"/>
              </a:spcBef>
              <a:buFont typeface="Wingdings" panose="05000000000000000000" pitchFamily="2" charset="2"/>
              <a:buChar char="§"/>
            </a:pPr>
            <a:r>
              <a:rPr lang="en-US" dirty="0">
                <a:solidFill>
                  <a:prstClr val="black"/>
                </a:solidFill>
                <a:latin typeface="Calibri"/>
              </a:rPr>
              <a:t>Some critical loading cases will be for horizontally and vertically applied jacking </a:t>
            </a:r>
            <a:r>
              <a:rPr lang="en-US" dirty="0" smtClean="0">
                <a:solidFill>
                  <a:prstClr val="black"/>
                </a:solidFill>
                <a:latin typeface="Calibri"/>
              </a:rPr>
              <a:t>loads</a:t>
            </a:r>
            <a:endParaRPr lang="en-US" dirty="0">
              <a:solidFill>
                <a:prstClr val="black"/>
              </a:solidFill>
              <a:latin typeface="Calibri"/>
            </a:endParaRPr>
          </a:p>
          <a:p>
            <a:pPr lvl="0" defTabSz="914400">
              <a:spcBef>
                <a:spcPts val="1200"/>
              </a:spcBef>
              <a:buFont typeface="Wingdings" panose="05000000000000000000" pitchFamily="2" charset="2"/>
              <a:buChar char="§"/>
            </a:pPr>
            <a:endParaRPr lang="en-US" sz="2400" dirty="0">
              <a:solidFill>
                <a:prstClr val="black"/>
              </a:solidFill>
              <a:latin typeface="Calibri"/>
            </a:endParaRPr>
          </a:p>
          <a:p>
            <a:endParaRPr lang="en-US" dirty="0"/>
          </a:p>
        </p:txBody>
      </p:sp>
      <p:sp>
        <p:nvSpPr>
          <p:cNvPr id="3" name="Title 2"/>
          <p:cNvSpPr>
            <a:spLocks noGrp="1"/>
          </p:cNvSpPr>
          <p:nvPr>
            <p:ph type="title"/>
          </p:nvPr>
        </p:nvSpPr>
        <p:spPr/>
        <p:txBody>
          <a:bodyPr/>
          <a:lstStyle/>
          <a:p>
            <a:r>
              <a:rPr lang="en-US" sz="3200" dirty="0" smtClean="0"/>
              <a:t>Design of Temporary Works</a:t>
            </a:r>
            <a:endParaRPr lang="en-US" sz="3200" dirty="0"/>
          </a:p>
        </p:txBody>
      </p:sp>
    </p:spTree>
    <p:extLst>
      <p:ext uri="{BB962C8B-B14F-4D97-AF65-F5344CB8AC3E}">
        <p14:creationId xmlns:p14="http://schemas.microsoft.com/office/powerpoint/2010/main" val="406081356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17904"/>
            <a:ext cx="8239760" cy="4639056"/>
          </a:xfrm>
        </p:spPr>
        <p:txBody>
          <a:bodyPr>
            <a:normAutofit/>
          </a:bodyPr>
          <a:lstStyle/>
          <a:p>
            <a:pPr marL="0" lvl="0" indent="0" defTabSz="914400">
              <a:spcBef>
                <a:spcPts val="1200"/>
              </a:spcBef>
              <a:buNone/>
            </a:pPr>
            <a:r>
              <a:rPr lang="en-US" dirty="0" smtClean="0">
                <a:solidFill>
                  <a:prstClr val="black"/>
                </a:solidFill>
                <a:latin typeface="Calibri"/>
              </a:rPr>
              <a:t>The </a:t>
            </a:r>
            <a:r>
              <a:rPr lang="en-US" dirty="0">
                <a:solidFill>
                  <a:prstClr val="black"/>
                </a:solidFill>
                <a:latin typeface="Calibri"/>
              </a:rPr>
              <a:t>engineer must make a very good estimation of the coefficient of friction </a:t>
            </a:r>
            <a:r>
              <a:rPr lang="en-US" dirty="0" smtClean="0">
                <a:solidFill>
                  <a:prstClr val="black"/>
                </a:solidFill>
                <a:latin typeface="Calibri"/>
              </a:rPr>
              <a:t>(static and kinetic) expected </a:t>
            </a:r>
            <a:r>
              <a:rPr lang="en-US" dirty="0">
                <a:solidFill>
                  <a:prstClr val="black"/>
                </a:solidFill>
                <a:latin typeface="Calibri"/>
              </a:rPr>
              <a:t>during the slide</a:t>
            </a:r>
            <a:r>
              <a:rPr lang="en-US" dirty="0" smtClean="0">
                <a:solidFill>
                  <a:prstClr val="black"/>
                </a:solidFill>
                <a:latin typeface="Calibri"/>
              </a:rPr>
              <a:t>.  Verify during rehearsal slide</a:t>
            </a:r>
            <a:endParaRPr lang="en-US" dirty="0">
              <a:solidFill>
                <a:prstClr val="black"/>
              </a:solidFill>
              <a:latin typeface="Calibri"/>
            </a:endParaRPr>
          </a:p>
          <a:p>
            <a:pPr lvl="0" defTabSz="914400">
              <a:spcBef>
                <a:spcPts val="1200"/>
              </a:spcBef>
              <a:buFont typeface="Wingdings" panose="05000000000000000000" pitchFamily="2" charset="2"/>
              <a:buChar char="§"/>
            </a:pPr>
            <a:endParaRPr lang="en-US" sz="2400" dirty="0">
              <a:solidFill>
                <a:prstClr val="black"/>
              </a:solidFill>
              <a:latin typeface="Calibri"/>
            </a:endParaRPr>
          </a:p>
          <a:p>
            <a:endParaRPr lang="en-US" dirty="0"/>
          </a:p>
        </p:txBody>
      </p:sp>
      <p:sp>
        <p:nvSpPr>
          <p:cNvPr id="3" name="Title 2"/>
          <p:cNvSpPr>
            <a:spLocks noGrp="1"/>
          </p:cNvSpPr>
          <p:nvPr>
            <p:ph type="title"/>
          </p:nvPr>
        </p:nvSpPr>
        <p:spPr/>
        <p:txBody>
          <a:bodyPr/>
          <a:lstStyle/>
          <a:p>
            <a:r>
              <a:rPr lang="en-US" sz="3200" dirty="0" smtClean="0"/>
              <a:t>Design of Temporary Works</a:t>
            </a:r>
            <a:endParaRPr lang="en-US" sz="3200" dirty="0"/>
          </a:p>
        </p:txBody>
      </p:sp>
      <p:graphicFrame>
        <p:nvGraphicFramePr>
          <p:cNvPr id="4" name="Table 3"/>
          <p:cNvGraphicFramePr>
            <a:graphicFrameLocks noGrp="1"/>
          </p:cNvGraphicFramePr>
          <p:nvPr>
            <p:extLst>
              <p:ext uri="{D42A27DB-BD31-4B8C-83A1-F6EECF244321}">
                <p14:modId xmlns:p14="http://schemas.microsoft.com/office/powerpoint/2010/main" val="1734237159"/>
              </p:ext>
            </p:extLst>
          </p:nvPr>
        </p:nvGraphicFramePr>
        <p:xfrm>
          <a:off x="587763" y="2465092"/>
          <a:ext cx="7800536" cy="2662423"/>
        </p:xfrm>
        <a:graphic>
          <a:graphicData uri="http://schemas.openxmlformats.org/drawingml/2006/table">
            <a:tbl>
              <a:tblPr firstRow="1" bandRow="1">
                <a:tableStyleId>{5C22544A-7EE6-4342-B048-85BDC9FD1C3A}</a:tableStyleId>
              </a:tblPr>
              <a:tblGrid>
                <a:gridCol w="3485930"/>
                <a:gridCol w="4314606"/>
              </a:tblGrid>
              <a:tr h="330089">
                <a:tc>
                  <a:txBody>
                    <a:bodyPr/>
                    <a:lstStyle/>
                    <a:p>
                      <a:r>
                        <a:rPr lang="en-US" sz="1800" dirty="0" smtClean="0"/>
                        <a:t>Slide Mechanism</a:t>
                      </a:r>
                      <a:endParaRPr lang="en-US" sz="1800" dirty="0"/>
                    </a:p>
                  </a:txBody>
                  <a:tcPr/>
                </a:tc>
                <a:tc>
                  <a:txBody>
                    <a:bodyPr/>
                    <a:lstStyle/>
                    <a:p>
                      <a:r>
                        <a:rPr lang="en-US" sz="1800" dirty="0" smtClean="0"/>
                        <a:t>Estimated</a:t>
                      </a:r>
                      <a:r>
                        <a:rPr lang="en-US" sz="1800" baseline="0" dirty="0" smtClean="0"/>
                        <a:t> Lateral Force Required*</a:t>
                      </a:r>
                      <a:endParaRPr lang="en-US" sz="1800" dirty="0"/>
                    </a:p>
                  </a:txBody>
                  <a:tcPr/>
                </a:tc>
              </a:tr>
              <a:tr h="1127878">
                <a:tc>
                  <a:txBody>
                    <a:bodyPr/>
                    <a:lstStyle/>
                    <a:p>
                      <a:r>
                        <a:rPr lang="en-US" sz="1800" dirty="0" smtClean="0"/>
                        <a:t>PTFE </a:t>
                      </a:r>
                      <a:r>
                        <a:rPr lang="en-US" sz="1800" baseline="0" dirty="0" smtClean="0"/>
                        <a:t>coated neoprene bearing pads</a:t>
                      </a:r>
                      <a:endParaRPr lang="en-US" sz="1800" dirty="0"/>
                    </a:p>
                  </a:txBody>
                  <a:tcPr/>
                </a:tc>
                <a:tc>
                  <a:txBody>
                    <a:bodyPr/>
                    <a:lstStyle/>
                    <a:p>
                      <a:r>
                        <a:rPr lang="en-US" sz="1800" dirty="0" smtClean="0"/>
                        <a:t>10% of vertical load</a:t>
                      </a:r>
                      <a:endParaRPr lang="en-US" sz="1800" dirty="0"/>
                    </a:p>
                  </a:txBody>
                  <a:tcPr/>
                </a:tc>
              </a:tr>
              <a:tr h="1168785">
                <a:tc>
                  <a:txBody>
                    <a:bodyPr/>
                    <a:lstStyle/>
                    <a:p>
                      <a:r>
                        <a:rPr lang="en-US" sz="1800" dirty="0" smtClean="0"/>
                        <a:t>Heavy</a:t>
                      </a:r>
                      <a:r>
                        <a:rPr lang="en-US" sz="1800" baseline="0" dirty="0" smtClean="0"/>
                        <a:t> duty</a:t>
                      </a:r>
                      <a:r>
                        <a:rPr lang="en-US" sz="1800" dirty="0" smtClean="0"/>
                        <a:t> rollers</a:t>
                      </a:r>
                      <a:endParaRPr lang="en-US" sz="1800" dirty="0"/>
                    </a:p>
                  </a:txBody>
                  <a:tcPr/>
                </a:tc>
                <a:tc>
                  <a:txBody>
                    <a:bodyPr/>
                    <a:lstStyle/>
                    <a:p>
                      <a:r>
                        <a:rPr lang="en-US" sz="1800" dirty="0" smtClean="0"/>
                        <a:t>5% of vertical</a:t>
                      </a:r>
                      <a:r>
                        <a:rPr lang="en-US" sz="1800" baseline="0" dirty="0" smtClean="0"/>
                        <a:t> l</a:t>
                      </a:r>
                      <a:r>
                        <a:rPr lang="en-US" sz="1800" dirty="0" smtClean="0"/>
                        <a:t>oad**</a:t>
                      </a:r>
                      <a:endParaRPr lang="en-US" sz="1800" dirty="0"/>
                    </a:p>
                  </a:txBody>
                  <a:tcPr/>
                </a:tc>
              </a:tr>
            </a:tbl>
          </a:graphicData>
        </a:graphic>
      </p:graphicFrame>
      <p:sp>
        <p:nvSpPr>
          <p:cNvPr id="5" name="TextBox 4"/>
          <p:cNvSpPr txBox="1"/>
          <p:nvPr/>
        </p:nvSpPr>
        <p:spPr>
          <a:xfrm>
            <a:off x="587763" y="5345718"/>
            <a:ext cx="7800536" cy="861774"/>
          </a:xfrm>
          <a:prstGeom prst="rect">
            <a:avLst/>
          </a:prstGeom>
          <a:noFill/>
        </p:spPr>
        <p:txBody>
          <a:bodyPr wrap="square" rtlCol="0">
            <a:spAutoFit/>
          </a:bodyPr>
          <a:lstStyle/>
          <a:p>
            <a:r>
              <a:rPr lang="en-US" sz="1400" dirty="0" smtClean="0"/>
              <a:t>* </a:t>
            </a:r>
            <a:r>
              <a:rPr lang="en-US" sz="1600" dirty="0" smtClean="0"/>
              <a:t>Recommended 5% minimum design load in any case</a:t>
            </a:r>
          </a:p>
          <a:p>
            <a:r>
              <a:rPr lang="en-US" sz="1600" dirty="0" smtClean="0"/>
              <a:t>** Possibility of roller binding occurring increasing lateral force required</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6829845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199" y="1521740"/>
            <a:ext cx="8318311" cy="1960013"/>
          </a:xfrm>
        </p:spPr>
        <p:txBody>
          <a:bodyPr>
            <a:normAutofit/>
          </a:bodyPr>
          <a:lstStyle/>
          <a:p>
            <a:pPr marL="0" lvl="0" indent="0" defTabSz="914400">
              <a:spcBef>
                <a:spcPts val="1200"/>
              </a:spcBef>
              <a:buNone/>
            </a:pPr>
            <a:r>
              <a:rPr lang="en-US" dirty="0" smtClean="0">
                <a:solidFill>
                  <a:prstClr val="black"/>
                </a:solidFill>
                <a:latin typeface="Calibri"/>
              </a:rPr>
              <a:t>Transition from temporary support to permanent structure must be designed to accommodate the transient load and possible differential deflection</a:t>
            </a:r>
            <a:endParaRPr lang="en-US" dirty="0">
              <a:solidFill>
                <a:prstClr val="black"/>
              </a:solidFill>
              <a:latin typeface="Calibri"/>
            </a:endParaRPr>
          </a:p>
          <a:p>
            <a:pPr lvl="0" defTabSz="914400">
              <a:spcBef>
                <a:spcPts val="1200"/>
              </a:spcBef>
              <a:buFont typeface="Wingdings" panose="05000000000000000000" pitchFamily="2" charset="2"/>
              <a:buChar char="§"/>
            </a:pPr>
            <a:endParaRPr lang="en-US" sz="2400" dirty="0">
              <a:solidFill>
                <a:prstClr val="black"/>
              </a:solidFill>
              <a:latin typeface="Calibri"/>
            </a:endParaRPr>
          </a:p>
          <a:p>
            <a:endParaRPr lang="en-US" dirty="0"/>
          </a:p>
        </p:txBody>
      </p:sp>
      <p:sp>
        <p:nvSpPr>
          <p:cNvPr id="3" name="Title 2"/>
          <p:cNvSpPr>
            <a:spLocks noGrp="1"/>
          </p:cNvSpPr>
          <p:nvPr>
            <p:ph type="title"/>
          </p:nvPr>
        </p:nvSpPr>
        <p:spPr/>
        <p:txBody>
          <a:bodyPr/>
          <a:lstStyle/>
          <a:p>
            <a:r>
              <a:rPr lang="en-US" sz="3200" dirty="0" smtClean="0"/>
              <a:t>Design of Temporary Works</a:t>
            </a:r>
            <a:endParaRPr lang="en-US" sz="3200" dirty="0"/>
          </a:p>
        </p:txBody>
      </p:sp>
      <p:pic>
        <p:nvPicPr>
          <p:cNvPr id="4" name="Picture 3" descr="Image: Transition from temporary support to permanent structure"/>
          <p:cNvPicPr>
            <a:picLocks noChangeAspect="1"/>
          </p:cNvPicPr>
          <p:nvPr/>
        </p:nvPicPr>
        <p:blipFill>
          <a:blip r:embed="rId3"/>
          <a:stretch>
            <a:fillRect/>
          </a:stretch>
        </p:blipFill>
        <p:spPr>
          <a:xfrm>
            <a:off x="2160574" y="2474450"/>
            <a:ext cx="4911559" cy="36836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125844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473909"/>
            <a:ext cx="8229600" cy="1982214"/>
          </a:xfrm>
        </p:spPr>
        <p:txBody>
          <a:bodyPr>
            <a:normAutofit/>
          </a:bodyPr>
          <a:lstStyle/>
          <a:p>
            <a:pPr marL="0" lvl="0" indent="0" defTabSz="914400">
              <a:spcBef>
                <a:spcPts val="1200"/>
              </a:spcBef>
              <a:buNone/>
            </a:pPr>
            <a:r>
              <a:rPr lang="en-US" sz="2400" dirty="0" smtClean="0">
                <a:solidFill>
                  <a:prstClr val="black"/>
                </a:solidFill>
                <a:latin typeface="+mn-lt"/>
              </a:rPr>
              <a:t>Who is typically responsible for the design of temporary works for slide in bridge construction?</a:t>
            </a:r>
          </a:p>
          <a:p>
            <a:pPr marL="0" lvl="0" indent="0" defTabSz="914400">
              <a:spcBef>
                <a:spcPts val="1200"/>
              </a:spcBef>
              <a:buNone/>
            </a:pPr>
            <a:endParaRPr lang="en-US" sz="2400" dirty="0" smtClean="0">
              <a:solidFill>
                <a:prstClr val="black"/>
              </a:solidFill>
              <a:latin typeface="+mn-lt"/>
            </a:endParaRPr>
          </a:p>
          <a:p>
            <a:pPr marL="0" indent="0">
              <a:buNone/>
            </a:pPr>
            <a:endParaRPr lang="en-US" dirty="0"/>
          </a:p>
        </p:txBody>
      </p:sp>
      <p:sp>
        <p:nvSpPr>
          <p:cNvPr id="4" name="Title 3"/>
          <p:cNvSpPr>
            <a:spLocks noGrp="1"/>
          </p:cNvSpPr>
          <p:nvPr>
            <p:ph type="title"/>
          </p:nvPr>
        </p:nvSpPr>
        <p:spPr/>
        <p:txBody>
          <a:bodyPr/>
          <a:lstStyle/>
          <a:p>
            <a:r>
              <a:rPr lang="en-US" dirty="0" smtClean="0"/>
              <a:t>Knowledge Check</a:t>
            </a:r>
            <a:endParaRPr lang="en-US" dirty="0"/>
          </a:p>
        </p:txBody>
      </p:sp>
      <p:sp>
        <p:nvSpPr>
          <p:cNvPr id="3" name="TextBox 2"/>
          <p:cNvSpPr txBox="1"/>
          <p:nvPr/>
        </p:nvSpPr>
        <p:spPr>
          <a:xfrm>
            <a:off x="2928978" y="3472360"/>
            <a:ext cx="3286044" cy="923330"/>
          </a:xfrm>
          <a:prstGeom prst="rect">
            <a:avLst/>
          </a:prstGeom>
          <a:noFill/>
        </p:spPr>
        <p:txBody>
          <a:bodyPr wrap="square" rtlCol="0">
            <a:spAutoFit/>
          </a:bodyPr>
          <a:lstStyle/>
          <a:p>
            <a:r>
              <a:rPr lang="en-US" sz="5400" dirty="0" smtClean="0"/>
              <a:t>Contractor</a:t>
            </a:r>
            <a:endParaRPr lang="en-US" sz="5400" dirty="0"/>
          </a:p>
        </p:txBody>
      </p:sp>
    </p:spTree>
    <p:extLst>
      <p:ext uri="{BB962C8B-B14F-4D97-AF65-F5344CB8AC3E}">
        <p14:creationId xmlns:p14="http://schemas.microsoft.com/office/powerpoint/2010/main" val="420527663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6"/>
          <p:cNvSpPr txBox="1">
            <a:spLocks/>
          </p:cNvSpPr>
          <p:nvPr/>
        </p:nvSpPr>
        <p:spPr>
          <a:xfrm>
            <a:off x="6114136" y="1535436"/>
            <a:ext cx="2202543" cy="3937673"/>
          </a:xfrm>
          <a:prstGeom prst="rect">
            <a:avLst/>
          </a:prstGeom>
        </p:spPr>
        <p:txBody>
          <a:bodyPr vert="horz" lIns="91440" tIns="45720" rIns="91440" bIns="45720" rtlCol="0">
            <a:normAutofit/>
          </a:bodyPr>
          <a:lstStyle>
            <a:lvl1pPr marL="231775" indent="-231775" algn="l" defTabSz="457200" rtl="0" eaLnBrk="1" latinLnBrk="0" hangingPunct="1">
              <a:spcBef>
                <a:spcPct val="20000"/>
              </a:spcBef>
              <a:buFont typeface="Arial"/>
              <a:buChar char="•"/>
              <a:defRPr sz="2000" kern="1200">
                <a:solidFill>
                  <a:schemeClr val="tx1">
                    <a:lumMod val="85000"/>
                    <a:lumOff val="15000"/>
                  </a:schemeClr>
                </a:solidFill>
                <a:latin typeface="Arial"/>
                <a:ea typeface="+mn-ea"/>
                <a:cs typeface="Arial"/>
              </a:defRPr>
            </a:lvl1pPr>
            <a:lvl2pPr marL="511175" indent="-279400" algn="l" defTabSz="457200" rtl="0" eaLnBrk="1" latinLnBrk="0" hangingPunct="1">
              <a:spcBef>
                <a:spcPct val="20000"/>
              </a:spcBef>
              <a:buFont typeface="Arial"/>
              <a:buChar char="–"/>
              <a:defRPr sz="1800" kern="1200">
                <a:solidFill>
                  <a:schemeClr val="tx1">
                    <a:lumMod val="85000"/>
                    <a:lumOff val="15000"/>
                  </a:schemeClr>
                </a:solidFill>
                <a:latin typeface="Arial"/>
                <a:ea typeface="+mn-ea"/>
                <a:cs typeface="Arial"/>
              </a:defRPr>
            </a:lvl2pPr>
            <a:lvl3pPr marL="687388" indent="-176213" algn="l" defTabSz="457200" rtl="0" eaLnBrk="1" latinLnBrk="0" hangingPunct="1">
              <a:spcBef>
                <a:spcPct val="20000"/>
              </a:spcBef>
              <a:buFont typeface="Arial"/>
              <a:buChar char="•"/>
              <a:defRPr sz="1600" kern="1200">
                <a:solidFill>
                  <a:schemeClr val="tx1">
                    <a:lumMod val="85000"/>
                    <a:lumOff val="15000"/>
                  </a:schemeClr>
                </a:solidFill>
                <a:latin typeface="Arial"/>
                <a:ea typeface="+mn-ea"/>
                <a:cs typeface="Arial"/>
              </a:defRPr>
            </a:lvl3pPr>
            <a:lvl4pPr marL="911225" indent="-223838" algn="l" defTabSz="457200" rtl="0" eaLnBrk="1" latinLnBrk="0" hangingPunct="1">
              <a:spcBef>
                <a:spcPct val="20000"/>
              </a:spcBef>
              <a:buFont typeface="Arial"/>
              <a:buChar char="–"/>
              <a:defRPr sz="1400" kern="1200">
                <a:solidFill>
                  <a:schemeClr val="tx1">
                    <a:lumMod val="85000"/>
                    <a:lumOff val="15000"/>
                  </a:schemeClr>
                </a:solidFill>
                <a:latin typeface="Arial"/>
                <a:ea typeface="+mn-ea"/>
                <a:cs typeface="Arial"/>
              </a:defRPr>
            </a:lvl4pPr>
            <a:lvl5pPr marL="1085850" indent="-174625" algn="l" defTabSz="457200" rtl="0" eaLnBrk="1" latinLnBrk="0" hangingPunct="1">
              <a:spcBef>
                <a:spcPct val="20000"/>
              </a:spcBef>
              <a:buFont typeface="Arial"/>
              <a:buChar char="»"/>
              <a:defRPr sz="1200" kern="1200">
                <a:solidFill>
                  <a:schemeClr val="tx1">
                    <a:lumMod val="85000"/>
                    <a:lumOff val="15000"/>
                  </a:schemeClr>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565150" lvl="1" indent="-285750">
              <a:spcBef>
                <a:spcPts val="1200"/>
              </a:spcBef>
              <a:buFont typeface="Wingdings" panose="05000000000000000000" pitchFamily="2" charset="2"/>
              <a:buChar char="§"/>
            </a:pPr>
            <a:r>
              <a:rPr lang="en-US" sz="2400" dirty="0" smtClean="0">
                <a:solidFill>
                  <a:schemeClr val="bg1">
                    <a:lumMod val="75000"/>
                  </a:schemeClr>
                </a:solidFill>
                <a:latin typeface="+mn-lt"/>
              </a:rPr>
              <a:t>5%</a:t>
            </a:r>
          </a:p>
          <a:p>
            <a:pPr marL="565150" lvl="1" indent="-285750">
              <a:spcBef>
                <a:spcPts val="1200"/>
              </a:spcBef>
              <a:buFont typeface="Wingdings" panose="05000000000000000000" pitchFamily="2" charset="2"/>
              <a:buChar char="§"/>
            </a:pPr>
            <a:r>
              <a:rPr lang="en-US" sz="2400" dirty="0" smtClean="0">
                <a:solidFill>
                  <a:schemeClr val="tx1"/>
                </a:solidFill>
                <a:latin typeface="+mn-lt"/>
              </a:rPr>
              <a:t>10%</a:t>
            </a:r>
          </a:p>
          <a:p>
            <a:pPr marL="565150" lvl="1" indent="-285750">
              <a:spcBef>
                <a:spcPts val="1200"/>
              </a:spcBef>
              <a:buFont typeface="Wingdings" panose="05000000000000000000" pitchFamily="2" charset="2"/>
              <a:buChar char="§"/>
            </a:pPr>
            <a:r>
              <a:rPr lang="en-US" sz="2400" dirty="0" smtClean="0">
                <a:solidFill>
                  <a:schemeClr val="bg1">
                    <a:lumMod val="75000"/>
                  </a:schemeClr>
                </a:solidFill>
                <a:latin typeface="+mn-lt"/>
              </a:rPr>
              <a:t>15%</a:t>
            </a:r>
          </a:p>
          <a:p>
            <a:pPr marL="565150" lvl="1" indent="-285750">
              <a:spcBef>
                <a:spcPts val="1200"/>
              </a:spcBef>
              <a:buFont typeface="Wingdings" panose="05000000000000000000" pitchFamily="2" charset="2"/>
              <a:buChar char="§"/>
            </a:pPr>
            <a:r>
              <a:rPr lang="en-US" sz="2400" dirty="0" smtClean="0">
                <a:solidFill>
                  <a:schemeClr val="bg1">
                    <a:lumMod val="75000"/>
                  </a:schemeClr>
                </a:solidFill>
                <a:latin typeface="+mn-lt"/>
              </a:rPr>
              <a:t>20%</a:t>
            </a:r>
          </a:p>
          <a:p>
            <a:pPr marL="565150" lvl="1" indent="-285750">
              <a:spcBef>
                <a:spcPts val="1200"/>
              </a:spcBef>
              <a:buFont typeface="Wingdings" panose="05000000000000000000" pitchFamily="2" charset="2"/>
              <a:buChar char="§"/>
            </a:pPr>
            <a:r>
              <a:rPr lang="en-US" sz="2400" dirty="0" smtClean="0">
                <a:solidFill>
                  <a:schemeClr val="bg1">
                    <a:lumMod val="75000"/>
                  </a:schemeClr>
                </a:solidFill>
                <a:latin typeface="+mn-lt"/>
              </a:rPr>
              <a:t>25%</a:t>
            </a:r>
          </a:p>
          <a:p>
            <a:endParaRPr lang="en-US" dirty="0"/>
          </a:p>
        </p:txBody>
      </p:sp>
      <p:sp>
        <p:nvSpPr>
          <p:cNvPr id="6" name="Content Placeholder 5"/>
          <p:cNvSpPr>
            <a:spLocks noGrp="1"/>
          </p:cNvSpPr>
          <p:nvPr>
            <p:ph sz="half" idx="1"/>
          </p:nvPr>
        </p:nvSpPr>
        <p:spPr/>
        <p:txBody>
          <a:bodyPr>
            <a:normAutofit/>
          </a:bodyPr>
          <a:lstStyle/>
          <a:p>
            <a:pPr marL="0" indent="0">
              <a:buNone/>
            </a:pPr>
            <a:r>
              <a:rPr lang="en-US" sz="2400" dirty="0">
                <a:latin typeface="+mn-lt"/>
              </a:rPr>
              <a:t>What </a:t>
            </a:r>
            <a:r>
              <a:rPr lang="en-US" sz="2400" dirty="0" smtClean="0">
                <a:latin typeface="+mn-lt"/>
              </a:rPr>
              <a:t>percentage of vertical load can </a:t>
            </a:r>
            <a:r>
              <a:rPr lang="en-US" sz="2400" dirty="0">
                <a:latin typeface="+mn-lt"/>
              </a:rPr>
              <a:t>be considered a good estimate for the forces required </a:t>
            </a:r>
            <a:r>
              <a:rPr lang="en-US" sz="2400" dirty="0" smtClean="0">
                <a:latin typeface="+mn-lt"/>
              </a:rPr>
              <a:t>to slide a </a:t>
            </a:r>
            <a:r>
              <a:rPr lang="en-US" sz="2400" dirty="0">
                <a:latin typeface="+mn-lt"/>
              </a:rPr>
              <a:t>bridge </a:t>
            </a:r>
            <a:r>
              <a:rPr lang="en-US" sz="2400" dirty="0" smtClean="0">
                <a:latin typeface="+mn-lt"/>
              </a:rPr>
              <a:t>superstructure on PTFE coated neoprene bearing pads?  </a:t>
            </a:r>
            <a:endParaRPr lang="en-US" sz="2400" dirty="0">
              <a:latin typeface="+mn-lt"/>
            </a:endParaRPr>
          </a:p>
          <a:p>
            <a:pPr marL="0" indent="0">
              <a:buNone/>
            </a:pPr>
            <a:endParaRPr lang="en-US" dirty="0"/>
          </a:p>
        </p:txBody>
      </p:sp>
      <p:sp>
        <p:nvSpPr>
          <p:cNvPr id="4" name="Title 3"/>
          <p:cNvSpPr>
            <a:spLocks noGrp="1"/>
          </p:cNvSpPr>
          <p:nvPr>
            <p:ph type="title"/>
          </p:nvPr>
        </p:nvSpPr>
        <p:spPr/>
        <p:txBody>
          <a:bodyPr/>
          <a:lstStyle/>
          <a:p>
            <a:r>
              <a:rPr lang="en-US" dirty="0" smtClean="0"/>
              <a:t>Knowledge Check</a:t>
            </a:r>
            <a:endParaRPr lang="en-US" dirty="0"/>
          </a:p>
        </p:txBody>
      </p:sp>
      <p:sp>
        <p:nvSpPr>
          <p:cNvPr id="7" name="Content Placeholder 6"/>
          <p:cNvSpPr>
            <a:spLocks noGrp="1"/>
          </p:cNvSpPr>
          <p:nvPr>
            <p:ph sz="half" idx="13"/>
          </p:nvPr>
        </p:nvSpPr>
        <p:spPr>
          <a:xfrm>
            <a:off x="6114145" y="1535443"/>
            <a:ext cx="2434771" cy="3937673"/>
          </a:xfrm>
        </p:spPr>
        <p:txBody>
          <a:bodyPr/>
          <a:lstStyle/>
          <a:p>
            <a:pPr marL="565150" lvl="1" indent="-285750">
              <a:spcBef>
                <a:spcPts val="1200"/>
              </a:spcBef>
              <a:buFont typeface="Wingdings" panose="05000000000000000000" pitchFamily="2" charset="2"/>
              <a:buChar char="§"/>
            </a:pPr>
            <a:r>
              <a:rPr lang="en-US" sz="2400" dirty="0" smtClean="0">
                <a:latin typeface="+mn-lt"/>
              </a:rPr>
              <a:t>5%</a:t>
            </a:r>
          </a:p>
          <a:p>
            <a:pPr marL="565150" lvl="1" indent="-285750">
              <a:spcBef>
                <a:spcPts val="1200"/>
              </a:spcBef>
              <a:buFont typeface="Wingdings" panose="05000000000000000000" pitchFamily="2" charset="2"/>
              <a:buChar char="§"/>
            </a:pPr>
            <a:r>
              <a:rPr lang="en-US" sz="2400" dirty="0" smtClean="0">
                <a:latin typeface="+mn-lt"/>
              </a:rPr>
              <a:t>10%</a:t>
            </a:r>
          </a:p>
          <a:p>
            <a:pPr marL="565150" lvl="1" indent="-285750">
              <a:spcBef>
                <a:spcPts val="1200"/>
              </a:spcBef>
              <a:buFont typeface="Wingdings" panose="05000000000000000000" pitchFamily="2" charset="2"/>
              <a:buChar char="§"/>
            </a:pPr>
            <a:r>
              <a:rPr lang="en-US" sz="2400" dirty="0" smtClean="0">
                <a:latin typeface="+mn-lt"/>
              </a:rPr>
              <a:t>15%</a:t>
            </a:r>
            <a:endParaRPr lang="en-US" sz="2400" dirty="0">
              <a:latin typeface="+mn-lt"/>
            </a:endParaRPr>
          </a:p>
          <a:p>
            <a:pPr marL="565150" lvl="1" indent="-285750">
              <a:spcBef>
                <a:spcPts val="1200"/>
              </a:spcBef>
              <a:buFont typeface="Wingdings" panose="05000000000000000000" pitchFamily="2" charset="2"/>
              <a:buChar char="§"/>
            </a:pPr>
            <a:r>
              <a:rPr lang="en-US" sz="2400" dirty="0" smtClean="0">
                <a:latin typeface="+mn-lt"/>
              </a:rPr>
              <a:t>20%</a:t>
            </a:r>
          </a:p>
          <a:p>
            <a:pPr marL="565150" lvl="1" indent="-285750">
              <a:spcBef>
                <a:spcPts val="1200"/>
              </a:spcBef>
              <a:buFont typeface="Wingdings" panose="05000000000000000000" pitchFamily="2" charset="2"/>
              <a:buChar char="§"/>
            </a:pPr>
            <a:r>
              <a:rPr lang="en-US" sz="2400" dirty="0" smtClean="0">
                <a:latin typeface="+mn-lt"/>
              </a:rPr>
              <a:t>25%</a:t>
            </a:r>
            <a:endParaRPr lang="en-US" sz="2400" dirty="0">
              <a:latin typeface="+mn-lt"/>
            </a:endParaRPr>
          </a:p>
          <a:p>
            <a:endParaRPr lang="en-US" dirty="0"/>
          </a:p>
        </p:txBody>
      </p:sp>
    </p:spTree>
    <p:extLst>
      <p:ext uri="{BB962C8B-B14F-4D97-AF65-F5344CB8AC3E}">
        <p14:creationId xmlns:p14="http://schemas.microsoft.com/office/powerpoint/2010/main" val="289152525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hidden"/>
                                      </p:to>
                                    </p:set>
                                  </p:childTnLst>
                                </p:cTn>
                              </p:par>
                            </p:childTnLst>
                          </p:cTn>
                        </p:par>
                        <p:par>
                          <p:cTn id="15" fill="hold">
                            <p:stCondLst>
                              <p:cond delay="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 PTFE coated bearing pads and stainless steel slide shoes. Each pad is coated with dishwashing soap to further decrease the frictional force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2837" y="3506625"/>
            <a:ext cx="4271079" cy="2402482"/>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US" sz="3200" dirty="0" smtClean="0"/>
              <a:t>SIBC Slide Methods</a:t>
            </a:r>
            <a:endParaRPr lang="en-US" sz="3200" dirty="0"/>
          </a:p>
        </p:txBody>
      </p:sp>
      <p:pic>
        <p:nvPicPr>
          <p:cNvPr id="6" name="Picture 5" descr="Image: Guide channel used with heavy duty rollers and also threaded rods which are connected to the jack. "/>
          <p:cNvPicPr>
            <a:picLocks noChangeAspect="1"/>
          </p:cNvPicPr>
          <p:nvPr/>
        </p:nvPicPr>
        <p:blipFill>
          <a:blip r:embed="rId4"/>
          <a:stretch>
            <a:fillRect/>
          </a:stretch>
        </p:blipFill>
        <p:spPr>
          <a:xfrm>
            <a:off x="5800016" y="3506625"/>
            <a:ext cx="3203309" cy="2402482"/>
          </a:xfrm>
          <a:prstGeom prst="rect">
            <a:avLst/>
          </a:prstGeom>
          <a:ln>
            <a:noFill/>
          </a:ln>
          <a:effectLst>
            <a:outerShdw blurRad="292100" dist="139700" dir="2700000" algn="tl" rotWithShape="0">
              <a:srgbClr val="333333">
                <a:alpha val="65000"/>
              </a:srgbClr>
            </a:outerShdw>
          </a:effectLst>
        </p:spPr>
      </p:pic>
      <p:pic>
        <p:nvPicPr>
          <p:cNvPr id="7" name="Picture 6" descr="Image: PTFE coated bearing pads and stainless steel slide shoes. Each pad is coated with dishwashing soap to further decrease the frictional forces"/>
          <p:cNvPicPr>
            <a:picLocks noChangeAspect="1"/>
          </p:cNvPicPr>
          <p:nvPr/>
        </p:nvPicPr>
        <p:blipFill>
          <a:blip r:embed="rId5"/>
          <a:stretch>
            <a:fillRect/>
          </a:stretch>
        </p:blipFill>
        <p:spPr>
          <a:xfrm>
            <a:off x="474321" y="1292036"/>
            <a:ext cx="3207254" cy="2402482"/>
          </a:xfrm>
          <a:prstGeom prst="rect">
            <a:avLst/>
          </a:prstGeom>
          <a:ln>
            <a:noFill/>
          </a:ln>
          <a:effectLst>
            <a:outerShdw blurRad="292100" dist="139700" dir="2700000" algn="tl" rotWithShape="0">
              <a:srgbClr val="333333">
                <a:alpha val="65000"/>
              </a:srgbClr>
            </a:outerShdw>
          </a:effectLst>
        </p:spPr>
      </p:pic>
      <p:pic>
        <p:nvPicPr>
          <p:cNvPr id="8" name="Content Placeholder 3" descr="Image: Jacking pockets incorporated into the semi-integral abutment used for vertical adjustment and bearing pad change-ou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94376" y="1408518"/>
            <a:ext cx="3441843" cy="228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193769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521740"/>
            <a:ext cx="2274983" cy="3937673"/>
          </a:xfrm>
        </p:spPr>
        <p:txBody>
          <a:bodyPr>
            <a:normAutofit/>
          </a:bodyPr>
          <a:lstStyle/>
          <a:p>
            <a:pPr>
              <a:spcBef>
                <a:spcPts val="1200"/>
              </a:spcBef>
              <a:buFont typeface="Wingdings" panose="05000000000000000000" pitchFamily="2" charset="2"/>
              <a:buChar char="§"/>
            </a:pPr>
            <a:r>
              <a:rPr lang="en-US" dirty="0" smtClean="0">
                <a:latin typeface="+mj-lt"/>
              </a:rPr>
              <a:t>Rollers</a:t>
            </a:r>
          </a:p>
          <a:p>
            <a:pPr>
              <a:spcBef>
                <a:spcPts val="1200"/>
              </a:spcBef>
              <a:buFont typeface="Wingdings" panose="05000000000000000000" pitchFamily="2" charset="2"/>
              <a:buChar char="§"/>
            </a:pPr>
            <a:r>
              <a:rPr lang="en-US" dirty="0" smtClean="0">
                <a:latin typeface="+mj-lt"/>
              </a:rPr>
              <a:t>Skids</a:t>
            </a:r>
          </a:p>
          <a:p>
            <a:pPr>
              <a:spcBef>
                <a:spcPts val="1200"/>
              </a:spcBef>
              <a:buFont typeface="Wingdings" panose="05000000000000000000" pitchFamily="2" charset="2"/>
              <a:buChar char="§"/>
            </a:pPr>
            <a:r>
              <a:rPr lang="en-US" dirty="0" smtClean="0">
                <a:latin typeface="+mj-lt"/>
              </a:rPr>
              <a:t>PTFE pads</a:t>
            </a:r>
          </a:p>
          <a:p>
            <a:pPr>
              <a:spcBef>
                <a:spcPts val="1200"/>
              </a:spcBef>
              <a:buFont typeface="Wingdings" panose="05000000000000000000" pitchFamily="2" charset="2"/>
              <a:buChar char="§"/>
            </a:pPr>
            <a:r>
              <a:rPr lang="en-US" dirty="0" smtClean="0">
                <a:latin typeface="+mj-lt"/>
              </a:rPr>
              <a:t>Hydraulic rams</a:t>
            </a:r>
          </a:p>
          <a:p>
            <a:pPr>
              <a:spcBef>
                <a:spcPts val="1200"/>
              </a:spcBef>
              <a:buFont typeface="Wingdings" panose="05000000000000000000" pitchFamily="2" charset="2"/>
              <a:buChar char="§"/>
            </a:pPr>
            <a:r>
              <a:rPr lang="en-US" dirty="0" smtClean="0">
                <a:latin typeface="+mj-lt"/>
              </a:rPr>
              <a:t>Hydraulic threaded bars</a:t>
            </a:r>
          </a:p>
          <a:p>
            <a:pPr>
              <a:spcBef>
                <a:spcPts val="1200"/>
              </a:spcBef>
              <a:buFont typeface="Wingdings" panose="05000000000000000000" pitchFamily="2" charset="2"/>
              <a:buChar char="§"/>
            </a:pPr>
            <a:r>
              <a:rPr lang="en-US" dirty="0" smtClean="0">
                <a:latin typeface="+mj-lt"/>
              </a:rPr>
              <a:t>Vertical jacking hardware</a:t>
            </a:r>
            <a:endParaRPr lang="en-US" dirty="0">
              <a:latin typeface="+mj-lt"/>
            </a:endParaRPr>
          </a:p>
        </p:txBody>
      </p:sp>
      <p:pic>
        <p:nvPicPr>
          <p:cNvPr id="8" name="Content Placeholder 7" descr="Image: Hydraulic ram"/>
          <p:cNvPicPr>
            <a:picLocks noGrp="1" noChangeAspect="1"/>
          </p:cNvPicPr>
          <p:nvPr>
            <p:ph sz="half" idx="13"/>
          </p:nvPr>
        </p:nvPicPr>
        <p:blipFill rotWithShape="1">
          <a:blip r:embed="rId3"/>
          <a:srcRect r="9977"/>
          <a:stretch/>
        </p:blipFill>
        <p:spPr>
          <a:xfrm>
            <a:off x="6061664" y="3759638"/>
            <a:ext cx="2604699" cy="1927486"/>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US" sz="3200" dirty="0" smtClean="0"/>
              <a:t>SIBC Hardware</a:t>
            </a:r>
            <a:endParaRPr lang="en-US" sz="3200" dirty="0"/>
          </a:p>
        </p:txBody>
      </p:sp>
      <p:pic>
        <p:nvPicPr>
          <p:cNvPr id="5" name="Picture 4" descr="Image: Rollers"/>
          <p:cNvPicPr>
            <a:picLocks noChangeAspect="1"/>
          </p:cNvPicPr>
          <p:nvPr/>
        </p:nvPicPr>
        <p:blipFill>
          <a:blip r:embed="rId4"/>
          <a:stretch>
            <a:fillRect/>
          </a:stretch>
        </p:blipFill>
        <p:spPr>
          <a:xfrm>
            <a:off x="3297693" y="1603358"/>
            <a:ext cx="2572735" cy="1929552"/>
          </a:xfrm>
          <a:prstGeom prst="rect">
            <a:avLst/>
          </a:prstGeom>
          <a:ln>
            <a:noFill/>
          </a:ln>
          <a:effectLst>
            <a:outerShdw blurRad="292100" dist="139700" dir="2700000" algn="tl" rotWithShape="0">
              <a:srgbClr val="333333">
                <a:alpha val="65000"/>
              </a:srgbClr>
            </a:outerShdw>
          </a:effectLst>
        </p:spPr>
      </p:pic>
      <p:pic>
        <p:nvPicPr>
          <p:cNvPr id="7" name="Picture 6" descr="Image: PTFE pads"/>
          <p:cNvPicPr>
            <a:picLocks noChangeAspect="1"/>
          </p:cNvPicPr>
          <p:nvPr/>
        </p:nvPicPr>
        <p:blipFill>
          <a:blip r:embed="rId5"/>
          <a:stretch>
            <a:fillRect/>
          </a:stretch>
        </p:blipFill>
        <p:spPr>
          <a:xfrm>
            <a:off x="3297693" y="3759638"/>
            <a:ext cx="2572735" cy="1926503"/>
          </a:xfrm>
          <a:prstGeom prst="rect">
            <a:avLst/>
          </a:prstGeom>
          <a:ln>
            <a:noFill/>
          </a:ln>
          <a:effectLst>
            <a:outerShdw blurRad="292100" dist="139700" dir="2700000" algn="tl" rotWithShape="0">
              <a:srgbClr val="333333">
                <a:alpha val="65000"/>
              </a:srgbClr>
            </a:outerShdw>
          </a:effectLst>
        </p:spPr>
      </p:pic>
      <p:pic>
        <p:nvPicPr>
          <p:cNvPr id="9" name="Picture 8" descr="Image: Vertical jacking hardware"/>
          <p:cNvPicPr>
            <a:picLocks/>
          </p:cNvPicPr>
          <p:nvPr/>
        </p:nvPicPr>
        <p:blipFill>
          <a:blip r:embed="rId6"/>
          <a:stretch>
            <a:fillRect/>
          </a:stretch>
        </p:blipFill>
        <p:spPr>
          <a:xfrm>
            <a:off x="6061663" y="1605424"/>
            <a:ext cx="2606040" cy="19274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4487100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normAutofit/>
          </a:bodyPr>
          <a:lstStyle/>
          <a:p>
            <a:pPr>
              <a:spcBef>
                <a:spcPts val="1200"/>
              </a:spcBef>
              <a:buFont typeface="Wingdings" panose="05000000000000000000" pitchFamily="2" charset="2"/>
              <a:buChar char="§"/>
            </a:pPr>
            <a:r>
              <a:rPr lang="en-US" dirty="0" smtClean="0">
                <a:latin typeface="+mn-lt"/>
              </a:rPr>
              <a:t>Hydraulic jack</a:t>
            </a:r>
          </a:p>
          <a:p>
            <a:pPr>
              <a:spcBef>
                <a:spcPts val="1200"/>
              </a:spcBef>
              <a:buFont typeface="Wingdings" panose="05000000000000000000" pitchFamily="2" charset="2"/>
              <a:buChar char="§"/>
            </a:pPr>
            <a:r>
              <a:rPr lang="en-US" dirty="0" smtClean="0">
                <a:latin typeface="+mn-lt"/>
              </a:rPr>
              <a:t>Hydraulic push/pull jack</a:t>
            </a:r>
          </a:p>
          <a:p>
            <a:pPr>
              <a:spcBef>
                <a:spcPts val="1200"/>
              </a:spcBef>
              <a:buFont typeface="Wingdings" panose="05000000000000000000" pitchFamily="2" charset="2"/>
              <a:buChar char="§"/>
            </a:pPr>
            <a:r>
              <a:rPr lang="en-US" dirty="0" smtClean="0">
                <a:latin typeface="+mn-lt"/>
              </a:rPr>
              <a:t>Winches</a:t>
            </a:r>
          </a:p>
          <a:p>
            <a:pPr>
              <a:spcBef>
                <a:spcPts val="1200"/>
              </a:spcBef>
              <a:buFont typeface="Wingdings" panose="05000000000000000000" pitchFamily="2" charset="2"/>
              <a:buChar char="§"/>
            </a:pPr>
            <a:r>
              <a:rPr lang="en-US" dirty="0" smtClean="0">
                <a:latin typeface="+mn-lt"/>
              </a:rPr>
              <a:t>Cranes</a:t>
            </a:r>
          </a:p>
          <a:p>
            <a:pPr>
              <a:spcBef>
                <a:spcPts val="1200"/>
              </a:spcBef>
              <a:buFont typeface="Wingdings" panose="05000000000000000000" pitchFamily="2" charset="2"/>
              <a:buChar char="§"/>
            </a:pPr>
            <a:r>
              <a:rPr lang="en-US" dirty="0" smtClean="0">
                <a:latin typeface="+mn-lt"/>
              </a:rPr>
              <a:t>Other Equipment</a:t>
            </a:r>
            <a:endParaRPr lang="en-US" dirty="0">
              <a:latin typeface="+mn-lt"/>
            </a:endParaRPr>
          </a:p>
        </p:txBody>
      </p:sp>
      <p:sp>
        <p:nvSpPr>
          <p:cNvPr id="3" name="Title 2"/>
          <p:cNvSpPr>
            <a:spLocks noGrp="1"/>
          </p:cNvSpPr>
          <p:nvPr>
            <p:ph type="title"/>
          </p:nvPr>
        </p:nvSpPr>
        <p:spPr/>
        <p:txBody>
          <a:bodyPr/>
          <a:lstStyle/>
          <a:p>
            <a:r>
              <a:rPr lang="en-US" dirty="0" smtClean="0"/>
              <a:t>Power Systems</a:t>
            </a:r>
            <a:endParaRPr lang="en-US" dirty="0"/>
          </a:p>
        </p:txBody>
      </p:sp>
      <p:pic>
        <p:nvPicPr>
          <p:cNvPr id="6" name="Content Placeholder 5" descr="Image: a power system being employed to move the bridge superstructure"/>
          <p:cNvPicPr>
            <a:picLocks noGrp="1" noChangeAspect="1"/>
          </p:cNvPicPr>
          <p:nvPr>
            <p:ph sz="half" idx="13"/>
          </p:nvPr>
        </p:nvPicPr>
        <p:blipFill>
          <a:blip r:embed="rId3" cstate="print">
            <a:extLst>
              <a:ext uri="{28A0092B-C50C-407E-A947-70E740481C1C}">
                <a14:useLocalDpi xmlns:a14="http://schemas.microsoft.com/office/drawing/2010/main" val="0"/>
              </a:ext>
            </a:extLst>
          </a:blip>
          <a:stretch>
            <a:fillRect/>
          </a:stretch>
        </p:blipFill>
        <p:spPr>
          <a:xfrm>
            <a:off x="3877348" y="1521740"/>
            <a:ext cx="4951691" cy="37037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303139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normAutofit fontScale="92500" lnSpcReduction="10000"/>
          </a:bodyPr>
          <a:lstStyle/>
          <a:p>
            <a:pPr>
              <a:spcBef>
                <a:spcPts val="1200"/>
              </a:spcBef>
              <a:buFont typeface="Wingdings" panose="05000000000000000000" pitchFamily="2" charset="2"/>
              <a:buChar char="§"/>
            </a:pPr>
            <a:r>
              <a:rPr lang="en-US" sz="2200" dirty="0" smtClean="0">
                <a:latin typeface="+mn-lt"/>
              </a:rPr>
              <a:t>ABC method also known as known </a:t>
            </a:r>
            <a:r>
              <a:rPr lang="en-US" sz="2200" dirty="0">
                <a:latin typeface="+mn-lt"/>
              </a:rPr>
              <a:t>as </a:t>
            </a:r>
            <a:r>
              <a:rPr lang="en-US" sz="2200" dirty="0" smtClean="0">
                <a:latin typeface="+mn-lt"/>
              </a:rPr>
              <a:t>lateral sliding or skidding</a:t>
            </a:r>
            <a:endParaRPr lang="en-US" sz="2200" dirty="0">
              <a:latin typeface="+mn-lt"/>
            </a:endParaRPr>
          </a:p>
          <a:p>
            <a:pPr>
              <a:spcBef>
                <a:spcPts val="1200"/>
              </a:spcBef>
              <a:buFont typeface="Wingdings" panose="05000000000000000000" pitchFamily="2" charset="2"/>
              <a:buChar char="§"/>
            </a:pPr>
            <a:r>
              <a:rPr lang="en-US" sz="2200" dirty="0">
                <a:latin typeface="+mn-lt"/>
              </a:rPr>
              <a:t>New bridge (normally) built </a:t>
            </a:r>
            <a:r>
              <a:rPr lang="en-US" sz="2200" dirty="0" smtClean="0">
                <a:latin typeface="+mn-lt"/>
              </a:rPr>
              <a:t>parallel </a:t>
            </a:r>
            <a:r>
              <a:rPr lang="en-US" sz="2200" dirty="0">
                <a:latin typeface="+mn-lt"/>
              </a:rPr>
              <a:t>to existing bridge on temporary </a:t>
            </a:r>
            <a:r>
              <a:rPr lang="en-US" sz="2200" dirty="0" smtClean="0">
                <a:latin typeface="+mn-lt"/>
              </a:rPr>
              <a:t>supports</a:t>
            </a:r>
            <a:endParaRPr lang="en-US" sz="2200" dirty="0">
              <a:latin typeface="+mn-lt"/>
            </a:endParaRPr>
          </a:p>
          <a:p>
            <a:pPr>
              <a:spcBef>
                <a:spcPts val="1200"/>
              </a:spcBef>
              <a:buFont typeface="Wingdings" panose="05000000000000000000" pitchFamily="2" charset="2"/>
              <a:buChar char="§"/>
            </a:pPr>
            <a:r>
              <a:rPr lang="en-US" sz="2200" dirty="0" smtClean="0">
                <a:latin typeface="+mn-lt"/>
              </a:rPr>
              <a:t>New bridge slid into place after</a:t>
            </a:r>
          </a:p>
          <a:p>
            <a:pPr lvl="1">
              <a:spcBef>
                <a:spcPts val="1200"/>
              </a:spcBef>
              <a:buFont typeface="Calibri" panose="020F0502020204030204" pitchFamily="34" charset="0"/>
              <a:buChar char="–"/>
            </a:pPr>
            <a:r>
              <a:rPr lang="en-US" sz="1900" dirty="0" smtClean="0">
                <a:latin typeface="+mn-lt"/>
              </a:rPr>
              <a:t>New substructure constructed</a:t>
            </a:r>
          </a:p>
          <a:p>
            <a:pPr lvl="1">
              <a:spcBef>
                <a:spcPts val="1200"/>
              </a:spcBef>
              <a:buFont typeface="Calibri" panose="020F0502020204030204" pitchFamily="34" charset="0"/>
              <a:buChar char="–"/>
            </a:pPr>
            <a:r>
              <a:rPr lang="en-US" sz="1900" dirty="0" smtClean="0">
                <a:latin typeface="+mn-lt"/>
              </a:rPr>
              <a:t>Old bridge demolished</a:t>
            </a:r>
          </a:p>
          <a:p>
            <a:pPr lvl="1">
              <a:spcBef>
                <a:spcPts val="1200"/>
              </a:spcBef>
              <a:buFont typeface="Calibri" panose="020F0502020204030204" pitchFamily="34" charset="0"/>
              <a:buChar char="–"/>
            </a:pPr>
            <a:r>
              <a:rPr lang="en-US" sz="1900" dirty="0" smtClean="0">
                <a:latin typeface="+mn-lt"/>
              </a:rPr>
              <a:t>Moved laterally using hydraulics or a winch.  </a:t>
            </a:r>
            <a:r>
              <a:rPr lang="en-US" sz="1900" dirty="0">
                <a:latin typeface="+mn-lt"/>
              </a:rPr>
              <a:t>Some minor vertical </a:t>
            </a:r>
            <a:r>
              <a:rPr lang="en-US" sz="1900" dirty="0" smtClean="0">
                <a:latin typeface="+mn-lt"/>
              </a:rPr>
              <a:t>jacking is typically needed.</a:t>
            </a:r>
            <a:endParaRPr lang="en-US" sz="1900" dirty="0">
              <a:latin typeface="+mn-lt"/>
            </a:endParaRPr>
          </a:p>
          <a:p>
            <a:pPr marL="0" indent="0" algn="ctr">
              <a:buNone/>
            </a:pPr>
            <a:endParaRPr lang="en-US" dirty="0"/>
          </a:p>
          <a:p>
            <a:pPr marL="0" indent="0" algn="ctr">
              <a:buNone/>
            </a:pPr>
            <a:endParaRPr lang="en-US" sz="4400" dirty="0" smtClean="0">
              <a:solidFill>
                <a:schemeClr val="tx1"/>
              </a:solidFill>
            </a:endParaRPr>
          </a:p>
          <a:p>
            <a:pPr marL="0" indent="0" algn="ctr">
              <a:buNone/>
            </a:pPr>
            <a:endParaRPr lang="en-US" sz="4400" dirty="0">
              <a:solidFill>
                <a:schemeClr val="tx1"/>
              </a:solidFill>
            </a:endParaRPr>
          </a:p>
          <a:p>
            <a:pPr marL="0" indent="0" algn="ctr">
              <a:buNone/>
            </a:pPr>
            <a:endParaRPr lang="en-US" sz="2800" dirty="0" smtClean="0">
              <a:solidFill>
                <a:schemeClr val="tx1"/>
              </a:solidFill>
            </a:endParaRPr>
          </a:p>
          <a:p>
            <a:endParaRPr lang="en-US" dirty="0"/>
          </a:p>
        </p:txBody>
      </p:sp>
      <p:sp>
        <p:nvSpPr>
          <p:cNvPr id="3" name="Title 2"/>
          <p:cNvSpPr>
            <a:spLocks noGrp="1"/>
          </p:cNvSpPr>
          <p:nvPr>
            <p:ph type="title"/>
          </p:nvPr>
        </p:nvSpPr>
        <p:spPr/>
        <p:txBody>
          <a:bodyPr/>
          <a:lstStyle/>
          <a:p>
            <a:r>
              <a:rPr lang="en-US" sz="3200" dirty="0"/>
              <a:t>What is </a:t>
            </a:r>
            <a:r>
              <a:rPr lang="en-US" sz="3200" dirty="0" smtClean="0"/>
              <a:t>SIBC?</a:t>
            </a:r>
            <a:endParaRPr lang="en-US" sz="3200" dirty="0"/>
          </a:p>
        </p:txBody>
      </p:sp>
      <p:pic>
        <p:nvPicPr>
          <p:cNvPr id="5" name="Picture 5" descr="Image: Slide-in bridge construction in progress. "/>
          <p:cNvPicPr>
            <a:picLocks noGrp="1" noChangeAspect="1" noChangeArrowheads="1"/>
          </p:cNvPicPr>
          <p:nvPr>
            <p:ph sz="half" idx="13"/>
          </p:nvPr>
        </p:nvPicPr>
        <p:blipFill rotWithShape="1">
          <a:blip r:embed="rId3" cstate="print">
            <a:extLst>
              <a:ext uri="{28A0092B-C50C-407E-A947-70E740481C1C}">
                <a14:useLocalDpi xmlns:a14="http://schemas.microsoft.com/office/drawing/2010/main" val="0"/>
              </a:ext>
            </a:extLst>
          </a:blip>
          <a:srcRect l="12907" r="29000"/>
          <a:stretch/>
        </p:blipFill>
        <p:spPr bwMode="auto">
          <a:xfrm>
            <a:off x="4976698" y="1521739"/>
            <a:ext cx="3943782" cy="3819069"/>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153764525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521740"/>
            <a:ext cx="3241040" cy="3937673"/>
          </a:xfrm>
        </p:spPr>
        <p:txBody>
          <a:bodyPr>
            <a:normAutofit/>
          </a:bodyPr>
          <a:lstStyle/>
          <a:p>
            <a:pPr>
              <a:spcBef>
                <a:spcPts val="1200"/>
              </a:spcBef>
              <a:buFont typeface="Wingdings" panose="05000000000000000000" pitchFamily="2" charset="2"/>
              <a:buChar char="§"/>
            </a:pPr>
            <a:r>
              <a:rPr lang="en-US" dirty="0" smtClean="0">
                <a:latin typeface="+mn-lt"/>
              </a:rPr>
              <a:t>Slide system</a:t>
            </a:r>
          </a:p>
          <a:p>
            <a:pPr>
              <a:spcBef>
                <a:spcPts val="1200"/>
              </a:spcBef>
              <a:buFont typeface="Wingdings" panose="05000000000000000000" pitchFamily="2" charset="2"/>
              <a:buChar char="§"/>
            </a:pPr>
            <a:r>
              <a:rPr lang="en-US" dirty="0" smtClean="0">
                <a:latin typeface="+mn-lt"/>
              </a:rPr>
              <a:t>Slide plan</a:t>
            </a:r>
          </a:p>
          <a:p>
            <a:pPr marL="560070" lvl="1" indent="-285750">
              <a:spcBef>
                <a:spcPts val="0"/>
              </a:spcBef>
              <a:buFont typeface="Calibri" panose="020F0502020204030204" pitchFamily="34" charset="0"/>
              <a:buChar char="–"/>
            </a:pPr>
            <a:r>
              <a:rPr lang="en-US" dirty="0" smtClean="0">
                <a:latin typeface="+mn-lt"/>
              </a:rPr>
              <a:t>Hour by hour </a:t>
            </a:r>
            <a:r>
              <a:rPr lang="en-US" dirty="0">
                <a:latin typeface="+mn-lt"/>
              </a:rPr>
              <a:t>s</a:t>
            </a:r>
            <a:r>
              <a:rPr lang="en-US" dirty="0" smtClean="0">
                <a:latin typeface="+mn-lt"/>
              </a:rPr>
              <a:t>chedule</a:t>
            </a:r>
          </a:p>
          <a:p>
            <a:pPr marL="560070" lvl="1" indent="-285750">
              <a:spcBef>
                <a:spcPts val="0"/>
              </a:spcBef>
              <a:buFont typeface="Calibri" panose="020F0502020204030204" pitchFamily="34" charset="0"/>
              <a:buChar char="–"/>
            </a:pPr>
            <a:r>
              <a:rPr lang="en-US" dirty="0" smtClean="0">
                <a:latin typeface="+mn-lt"/>
              </a:rPr>
              <a:t>Communication plan</a:t>
            </a:r>
          </a:p>
          <a:p>
            <a:pPr marL="560070" lvl="1" indent="-285750">
              <a:spcBef>
                <a:spcPts val="0"/>
              </a:spcBef>
              <a:buFont typeface="Calibri" panose="020F0502020204030204" pitchFamily="34" charset="0"/>
              <a:buChar char="–"/>
            </a:pPr>
            <a:r>
              <a:rPr lang="en-US" dirty="0" smtClean="0">
                <a:latin typeface="+mn-lt"/>
              </a:rPr>
              <a:t>Contingency plan</a:t>
            </a:r>
          </a:p>
          <a:p>
            <a:pPr>
              <a:spcBef>
                <a:spcPts val="1200"/>
              </a:spcBef>
              <a:buFont typeface="Wingdings" panose="05000000000000000000" pitchFamily="2" charset="2"/>
              <a:buChar char="§"/>
            </a:pPr>
            <a:r>
              <a:rPr lang="en-US" dirty="0">
                <a:latin typeface="+mn-lt"/>
              </a:rPr>
              <a:t>Contractor’s ingress/egress plan</a:t>
            </a:r>
          </a:p>
          <a:p>
            <a:pPr>
              <a:spcBef>
                <a:spcPts val="1200"/>
              </a:spcBef>
              <a:buFont typeface="Wingdings" panose="05000000000000000000" pitchFamily="2" charset="2"/>
              <a:buChar char="§"/>
            </a:pPr>
            <a:r>
              <a:rPr lang="en-US" dirty="0" smtClean="0">
                <a:latin typeface="+mn-lt"/>
              </a:rPr>
              <a:t>Temporary works</a:t>
            </a:r>
          </a:p>
          <a:p>
            <a:pPr marL="548640" lvl="1" indent="-274320">
              <a:spcBef>
                <a:spcPts val="0"/>
              </a:spcBef>
              <a:buFont typeface="Calibri" panose="020F0502020204030204" pitchFamily="34" charset="0"/>
              <a:buChar char="–"/>
            </a:pPr>
            <a:r>
              <a:rPr lang="en-US" dirty="0" smtClean="0">
                <a:latin typeface="+mn-lt"/>
              </a:rPr>
              <a:t>Separate temporary supports and actual slide</a:t>
            </a:r>
          </a:p>
        </p:txBody>
      </p:sp>
      <p:sp>
        <p:nvSpPr>
          <p:cNvPr id="3" name="Title 2"/>
          <p:cNvSpPr>
            <a:spLocks noGrp="1"/>
          </p:cNvSpPr>
          <p:nvPr>
            <p:ph type="title"/>
          </p:nvPr>
        </p:nvSpPr>
        <p:spPr/>
        <p:txBody>
          <a:bodyPr/>
          <a:lstStyle/>
          <a:p>
            <a:r>
              <a:rPr lang="en-US" sz="3200" dirty="0" smtClean="0"/>
              <a:t>Submittals</a:t>
            </a:r>
            <a:endParaRPr lang="en-US" sz="3200" dirty="0"/>
          </a:p>
        </p:txBody>
      </p:sp>
      <p:pic>
        <p:nvPicPr>
          <p:cNvPr id="7" name="Content Placeholder 6" descr="Image: Slide-in bridge construction in progress"/>
          <p:cNvPicPr>
            <a:picLocks noGrp="1" noChangeAspect="1"/>
          </p:cNvPicPr>
          <p:nvPr>
            <p:ph sz="half" idx="13"/>
          </p:nvPr>
        </p:nvPicPr>
        <p:blipFill>
          <a:blip r:embed="rId3"/>
          <a:stretch>
            <a:fillRect/>
          </a:stretch>
        </p:blipFill>
        <p:spPr>
          <a:xfrm>
            <a:off x="4043680" y="1521740"/>
            <a:ext cx="4643120" cy="3571630"/>
          </a:xfrm>
          <a:prstGeom prst="rect">
            <a:avLst/>
          </a:prstGeom>
        </p:spPr>
      </p:pic>
    </p:spTree>
    <p:extLst>
      <p:ext uri="{BB962C8B-B14F-4D97-AF65-F5344CB8AC3E}">
        <p14:creationId xmlns:p14="http://schemas.microsoft.com/office/powerpoint/2010/main" val="13663051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idx="1"/>
          </p:nvPr>
        </p:nvSpPr>
        <p:spPr/>
        <p:txBody>
          <a:bodyPr>
            <a:normAutofit/>
          </a:bodyPr>
          <a:lstStyle/>
          <a:p>
            <a:pPr marL="0" lvl="0" indent="0" algn="ctr" defTabSz="914400">
              <a:buNone/>
            </a:pPr>
            <a:r>
              <a:rPr lang="en-US" sz="3200" dirty="0" smtClean="0">
                <a:solidFill>
                  <a:prstClr val="black">
                    <a:tint val="75000"/>
                  </a:prstClr>
                </a:solidFill>
                <a:latin typeface="Calibri"/>
              </a:rPr>
              <a:t>Oregon Department </a:t>
            </a:r>
            <a:r>
              <a:rPr lang="en-US" sz="3200" dirty="0">
                <a:solidFill>
                  <a:prstClr val="black">
                    <a:tint val="75000"/>
                  </a:prstClr>
                </a:solidFill>
                <a:latin typeface="Calibri"/>
              </a:rPr>
              <a:t>of Transportation</a:t>
            </a:r>
          </a:p>
          <a:p>
            <a:endParaRPr lang="en-US" dirty="0"/>
          </a:p>
        </p:txBody>
      </p:sp>
      <p:sp>
        <p:nvSpPr>
          <p:cNvPr id="4" name="Title 3"/>
          <p:cNvSpPr>
            <a:spLocks noGrp="1"/>
          </p:cNvSpPr>
          <p:nvPr>
            <p:ph type="title"/>
          </p:nvPr>
        </p:nvSpPr>
        <p:spPr/>
        <p:txBody>
          <a:bodyPr/>
          <a:lstStyle/>
          <a:p>
            <a:r>
              <a:rPr lang="en-US" sz="3200" dirty="0" smtClean="0"/>
              <a:t>Case Study: Elk Creek</a:t>
            </a:r>
            <a:endParaRPr lang="en-US" sz="3200" dirty="0"/>
          </a:p>
        </p:txBody>
      </p:sp>
    </p:spTree>
    <p:extLst>
      <p:ext uri="{BB962C8B-B14F-4D97-AF65-F5344CB8AC3E}">
        <p14:creationId xmlns:p14="http://schemas.microsoft.com/office/powerpoint/2010/main" val="376495070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llustration: Map of Oregon pointing out the location south of Eugene"/>
          <p:cNvPicPr>
            <a:picLocks noGrp="1" noChangeAspect="1"/>
          </p:cNvPicPr>
          <p:nvPr>
            <p:ph sz="half" idx="1"/>
          </p:nvPr>
        </p:nvPicPr>
        <p:blipFill>
          <a:blip r:embed="rId3"/>
          <a:stretch>
            <a:fillRect/>
          </a:stretch>
        </p:blipFill>
        <p:spPr>
          <a:xfrm>
            <a:off x="485775" y="1928813"/>
            <a:ext cx="3981450" cy="3124200"/>
          </a:xfrm>
          <a:prstGeom prst="rect">
            <a:avLst/>
          </a:prstGeom>
          <a:ln>
            <a:noFill/>
          </a:ln>
          <a:effectLst>
            <a:outerShdw blurRad="292100" dist="139700" dir="2700000" algn="tl" rotWithShape="0">
              <a:srgbClr val="333333">
                <a:alpha val="65000"/>
              </a:srgbClr>
            </a:outerShdw>
          </a:effectLst>
        </p:spPr>
      </p:pic>
      <p:pic>
        <p:nvPicPr>
          <p:cNvPr id="6" name="Content Placeholder 5" descr="Image: Aerial view of the road section in the mountains"/>
          <p:cNvPicPr>
            <a:picLocks noGrp="1" noChangeAspect="1"/>
          </p:cNvPicPr>
          <p:nvPr>
            <p:ph sz="half" idx="13"/>
          </p:nvPr>
        </p:nvPicPr>
        <p:blipFill>
          <a:blip r:embed="rId4">
            <a:extLst>
              <a:ext uri="{28A0092B-C50C-407E-A947-70E740481C1C}">
                <a14:useLocalDpi xmlns:a14="http://schemas.microsoft.com/office/drawing/2010/main" val="0"/>
              </a:ext>
            </a:extLst>
          </a:blip>
          <a:stretch>
            <a:fillRect/>
          </a:stretch>
        </p:blipFill>
        <p:spPr>
          <a:xfrm>
            <a:off x="5350233" y="1506538"/>
            <a:ext cx="2634533" cy="3937000"/>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p:txBody>
          <a:bodyPr/>
          <a:lstStyle/>
          <a:p>
            <a:r>
              <a:rPr lang="en-US" dirty="0" smtClean="0"/>
              <a:t>Location</a:t>
            </a:r>
            <a:endParaRPr lang="en-US" dirty="0"/>
          </a:p>
        </p:txBody>
      </p:sp>
      <p:sp>
        <p:nvSpPr>
          <p:cNvPr id="7" name="5-Point Star 6"/>
          <p:cNvSpPr/>
          <p:nvPr/>
        </p:nvSpPr>
        <p:spPr>
          <a:xfrm>
            <a:off x="1031631" y="3622431"/>
            <a:ext cx="128954" cy="140677"/>
          </a:xfrm>
          <a:prstGeom prst="star5">
            <a:avLst/>
          </a:prstGeom>
          <a:gradFill>
            <a:gsLst>
              <a:gs pos="0">
                <a:srgbClr val="FFFF00"/>
              </a:gs>
              <a:gs pos="100000">
                <a:srgbClr val="FFFF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a:endCxn id="7" idx="4"/>
          </p:cNvCxnSpPr>
          <p:nvPr/>
        </p:nvCxnSpPr>
        <p:spPr>
          <a:xfrm flipH="1">
            <a:off x="1160585" y="1664677"/>
            <a:ext cx="1500553" cy="20114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647837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521740"/>
            <a:ext cx="4500390" cy="4790925"/>
          </a:xfrm>
          <a:prstGeom prst="rect">
            <a:avLst/>
          </a:prstGeom>
        </p:spPr>
        <p:txBody>
          <a:bodyPr>
            <a:noAutofit/>
          </a:bodyPr>
          <a:lstStyle/>
          <a:p>
            <a:pPr>
              <a:spcBef>
                <a:spcPts val="1200"/>
              </a:spcBef>
              <a:buFont typeface="Wingdings" panose="05000000000000000000" pitchFamily="2" charset="2"/>
              <a:buChar char="§"/>
            </a:pPr>
            <a:r>
              <a:rPr lang="en-US" dirty="0" smtClean="0">
                <a:latin typeface="+mn-lt"/>
              </a:rPr>
              <a:t>Design Build, </a:t>
            </a:r>
            <a:r>
              <a:rPr lang="en-US" dirty="0">
                <a:latin typeface="+mn-lt"/>
              </a:rPr>
              <a:t>B</a:t>
            </a:r>
            <a:r>
              <a:rPr lang="en-US" dirty="0" smtClean="0">
                <a:latin typeface="+mn-lt"/>
              </a:rPr>
              <a:t>est </a:t>
            </a:r>
            <a:r>
              <a:rPr lang="en-US" dirty="0">
                <a:latin typeface="+mn-lt"/>
              </a:rPr>
              <a:t>V</a:t>
            </a:r>
            <a:r>
              <a:rPr lang="en-US" dirty="0" smtClean="0">
                <a:latin typeface="+mn-lt"/>
              </a:rPr>
              <a:t>alue Selection </a:t>
            </a:r>
          </a:p>
          <a:p>
            <a:pPr>
              <a:spcBef>
                <a:spcPts val="1200"/>
              </a:spcBef>
              <a:buFont typeface="Wingdings" panose="05000000000000000000" pitchFamily="2" charset="2"/>
              <a:buChar char="§"/>
            </a:pPr>
            <a:r>
              <a:rPr lang="en-US" dirty="0" smtClean="0">
                <a:latin typeface="+mn-lt"/>
              </a:rPr>
              <a:t>Winning team proposed 2 slide-ins to eliminate expensive detours and flagging</a:t>
            </a:r>
          </a:p>
          <a:p>
            <a:pPr>
              <a:spcBef>
                <a:spcPts val="1200"/>
              </a:spcBef>
              <a:buFont typeface="Wingdings" panose="05000000000000000000" pitchFamily="2" charset="2"/>
              <a:buChar char="§"/>
            </a:pPr>
            <a:r>
              <a:rPr lang="en-US" dirty="0" smtClean="0">
                <a:latin typeface="+mn-lt"/>
              </a:rPr>
              <a:t>Winning bid: approximately $50,000,000</a:t>
            </a:r>
          </a:p>
          <a:p>
            <a:pPr>
              <a:spcBef>
                <a:spcPts val="1200"/>
              </a:spcBef>
              <a:buFont typeface="Wingdings" panose="05000000000000000000" pitchFamily="2" charset="2"/>
              <a:buChar char="§"/>
            </a:pPr>
            <a:r>
              <a:rPr lang="en-US" dirty="0" smtClean="0">
                <a:latin typeface="+mn-lt"/>
              </a:rPr>
              <a:t>Engineers estimate: approximately $53,000,000</a:t>
            </a:r>
          </a:p>
          <a:p>
            <a:pPr>
              <a:spcBef>
                <a:spcPts val="1200"/>
              </a:spcBef>
              <a:buFont typeface="Wingdings" panose="05000000000000000000" pitchFamily="2" charset="2"/>
              <a:buChar char="§"/>
            </a:pPr>
            <a:r>
              <a:rPr lang="en-US" dirty="0" smtClean="0">
                <a:latin typeface="+mn-lt"/>
              </a:rPr>
              <a:t>Actual project duration: 32 months</a:t>
            </a:r>
          </a:p>
          <a:p>
            <a:pPr>
              <a:spcBef>
                <a:spcPts val="1200"/>
              </a:spcBef>
              <a:buFont typeface="Wingdings" panose="05000000000000000000" pitchFamily="2" charset="2"/>
              <a:buChar char="§"/>
            </a:pPr>
            <a:r>
              <a:rPr lang="en-US" dirty="0" smtClean="0">
                <a:latin typeface="+mn-lt"/>
              </a:rPr>
              <a:t>Estimated </a:t>
            </a:r>
            <a:r>
              <a:rPr lang="en-US" dirty="0">
                <a:latin typeface="+mn-lt"/>
              </a:rPr>
              <a:t>p</a:t>
            </a:r>
            <a:r>
              <a:rPr lang="en-US" dirty="0" smtClean="0">
                <a:latin typeface="+mn-lt"/>
              </a:rPr>
              <a:t>roject duration: 54 months</a:t>
            </a:r>
            <a:endParaRPr lang="en-US" dirty="0">
              <a:latin typeface="+mn-lt"/>
            </a:endParaRPr>
          </a:p>
        </p:txBody>
      </p:sp>
      <p:sp>
        <p:nvSpPr>
          <p:cNvPr id="4" name="Title 3"/>
          <p:cNvSpPr>
            <a:spLocks noGrp="1"/>
          </p:cNvSpPr>
          <p:nvPr>
            <p:ph type="title"/>
          </p:nvPr>
        </p:nvSpPr>
        <p:spPr>
          <a:prstGeom prst="rect">
            <a:avLst/>
          </a:prstGeom>
        </p:spPr>
        <p:txBody>
          <a:bodyPr/>
          <a:lstStyle/>
          <a:p>
            <a:r>
              <a:rPr lang="en-US" sz="3200" dirty="0" smtClean="0"/>
              <a:t>Project Overview</a:t>
            </a:r>
            <a:endParaRPr lang="en-US" sz="3200" b="1" dirty="0">
              <a:effectLst>
                <a:outerShdw blurRad="38100" dist="38100" dir="2700000" algn="tl">
                  <a:srgbClr val="000000">
                    <a:alpha val="43137"/>
                  </a:srgbClr>
                </a:outerShdw>
              </a:effectLst>
            </a:endParaRPr>
          </a:p>
        </p:txBody>
      </p:sp>
      <p:pic>
        <p:nvPicPr>
          <p:cNvPr id="6" name="Content Placeholder 5" descr="Image: Bridge site in a very difficult location"/>
          <p:cNvPicPr>
            <a:picLocks noGrp="1" noChangeAspect="1"/>
          </p:cNvPicPr>
          <p:nvPr>
            <p:ph sz="half" idx="13"/>
          </p:nvPr>
        </p:nvPicPr>
        <p:blipFill>
          <a:blip r:embed="rId3" cstate="print">
            <a:extLst>
              <a:ext uri="{28A0092B-C50C-407E-A947-70E740481C1C}">
                <a14:useLocalDpi xmlns:a14="http://schemas.microsoft.com/office/drawing/2010/main" val="0"/>
              </a:ext>
            </a:extLst>
          </a:blip>
          <a:stretch>
            <a:fillRect/>
          </a:stretch>
        </p:blipFill>
        <p:spPr>
          <a:xfrm>
            <a:off x="4957590" y="1521740"/>
            <a:ext cx="3712464" cy="26517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83245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prstGeom prst="rect">
            <a:avLst/>
          </a:prstGeom>
        </p:spPr>
        <p:txBody>
          <a:bodyPr>
            <a:normAutofit/>
          </a:bodyPr>
          <a:lstStyle/>
          <a:p>
            <a:endParaRPr lang="en-US" sz="2800" dirty="0" smtClean="0"/>
          </a:p>
          <a:p>
            <a:endParaRPr lang="en-US" sz="2800" dirty="0" smtClean="0"/>
          </a:p>
        </p:txBody>
      </p:sp>
      <p:sp>
        <p:nvSpPr>
          <p:cNvPr id="4" name="Title 3"/>
          <p:cNvSpPr>
            <a:spLocks noGrp="1"/>
          </p:cNvSpPr>
          <p:nvPr>
            <p:ph type="title"/>
          </p:nvPr>
        </p:nvSpPr>
        <p:spPr>
          <a:prstGeom prst="rect">
            <a:avLst/>
          </a:prstGeom>
        </p:spPr>
        <p:txBody>
          <a:bodyPr/>
          <a:lstStyle/>
          <a:p>
            <a:r>
              <a:rPr lang="en-US" dirty="0" smtClean="0"/>
              <a:t>Why SIBC?</a:t>
            </a:r>
            <a:endParaRPr lang="en-US" b="1" dirty="0">
              <a:effectLst>
                <a:outerShdw blurRad="38100" dist="38100" dir="2700000" algn="tl">
                  <a:srgbClr val="000000">
                    <a:alpha val="43137"/>
                  </a:srgbClr>
                </a:outerShdw>
              </a:effectLst>
            </a:endParaRPr>
          </a:p>
        </p:txBody>
      </p:sp>
      <p:pic>
        <p:nvPicPr>
          <p:cNvPr id="2" name="Picture 1" descr="Image: Terrain that imposed several unique challenge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0739" y="1616576"/>
            <a:ext cx="3778570" cy="283464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457199" y="1517904"/>
            <a:ext cx="4190999" cy="4154984"/>
          </a:xfrm>
          <a:prstGeom prst="rect">
            <a:avLst/>
          </a:prstGeom>
        </p:spPr>
        <p:txBody>
          <a:bodyPr wrap="square">
            <a:spAutoFit/>
          </a:bodyPr>
          <a:lstStyle/>
          <a:p>
            <a:r>
              <a:rPr lang="en-US" sz="2000" dirty="0" smtClean="0"/>
              <a:t>Crossing No. 3</a:t>
            </a:r>
          </a:p>
          <a:p>
            <a:pPr marL="228600" indent="-228600">
              <a:spcBef>
                <a:spcPts val="1200"/>
              </a:spcBef>
              <a:buFont typeface="Wingdings" panose="05000000000000000000" pitchFamily="2" charset="2"/>
              <a:buChar char="§"/>
            </a:pPr>
            <a:r>
              <a:rPr lang="en-US" sz="2000" dirty="0" smtClean="0"/>
              <a:t>2-lane detour very expensive and high risk</a:t>
            </a:r>
          </a:p>
          <a:p>
            <a:pPr marL="548640" lvl="1" indent="-274320">
              <a:buFont typeface="Calibri" panose="020F0502020204030204" pitchFamily="34" charset="0"/>
              <a:buChar char="–"/>
            </a:pPr>
            <a:r>
              <a:rPr lang="en-US" dirty="0" smtClean="0"/>
              <a:t>Long detour bridge with high bents or shorter detour with potentially unstable rock cut presenting high risk of unknown resultant solution</a:t>
            </a:r>
          </a:p>
          <a:p>
            <a:pPr marL="548640" lvl="1" indent="-274320">
              <a:buFont typeface="Calibri" panose="020F0502020204030204" pitchFamily="34" charset="0"/>
              <a:buChar char="–"/>
            </a:pPr>
            <a:r>
              <a:rPr lang="en-US" dirty="0" smtClean="0"/>
              <a:t>High risk due to temporary bents within narrow stream channel</a:t>
            </a:r>
          </a:p>
          <a:p>
            <a:pPr marL="548640" lvl="1" indent="-274320">
              <a:buFont typeface="Calibri" panose="020F0502020204030204" pitchFamily="34" charset="0"/>
              <a:buChar char="–"/>
            </a:pPr>
            <a:r>
              <a:rPr lang="en-US" dirty="0" smtClean="0"/>
              <a:t>Very little working room left on East end</a:t>
            </a:r>
          </a:p>
          <a:p>
            <a:pPr marL="228600" indent="-228600">
              <a:spcBef>
                <a:spcPts val="1200"/>
              </a:spcBef>
              <a:buFont typeface="Wingdings" panose="05000000000000000000" pitchFamily="2" charset="2"/>
              <a:buChar char="§"/>
            </a:pPr>
            <a:r>
              <a:rPr lang="en-US" sz="2000" dirty="0" smtClean="0"/>
              <a:t>Rapid replacement would score higher and guaranteed full incentive</a:t>
            </a:r>
          </a:p>
        </p:txBody>
      </p:sp>
      <p:sp>
        <p:nvSpPr>
          <p:cNvPr id="7" name="TextBox 6"/>
          <p:cNvSpPr txBox="1"/>
          <p:nvPr/>
        </p:nvSpPr>
        <p:spPr>
          <a:xfrm>
            <a:off x="4974127" y="4919820"/>
            <a:ext cx="3579348" cy="1292662"/>
          </a:xfrm>
          <a:prstGeom prst="rect">
            <a:avLst/>
          </a:prstGeom>
          <a:noFill/>
        </p:spPr>
        <p:txBody>
          <a:bodyPr wrap="square" rtlCol="0">
            <a:spAutoFit/>
          </a:bodyPr>
          <a:lstStyle/>
          <a:p>
            <a:pPr marL="285750" indent="-285750">
              <a:buFont typeface="Wingdings" panose="05000000000000000000" pitchFamily="2" charset="2"/>
              <a:buChar char="§"/>
            </a:pPr>
            <a:r>
              <a:rPr lang="en-US" sz="2000" dirty="0"/>
              <a:t>Reduced risk of unknowns by avoiding cut slopes and potential geologic instabilities</a:t>
            </a:r>
          </a:p>
          <a:p>
            <a:endParaRPr lang="en-US" dirty="0"/>
          </a:p>
        </p:txBody>
      </p:sp>
    </p:spTree>
    <p:extLst>
      <p:ext uri="{BB962C8B-B14F-4D97-AF65-F5344CB8AC3E}">
        <p14:creationId xmlns:p14="http://schemas.microsoft.com/office/powerpoint/2010/main" val="269729881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prstGeom prst="rect">
            <a:avLst/>
          </a:prstGeom>
        </p:spPr>
        <p:txBody>
          <a:bodyPr>
            <a:normAutofit/>
          </a:bodyPr>
          <a:lstStyle/>
          <a:p>
            <a:endParaRPr lang="en-US" sz="2800" dirty="0" smtClean="0"/>
          </a:p>
          <a:p>
            <a:endParaRPr lang="en-US" sz="2800" dirty="0" smtClean="0"/>
          </a:p>
        </p:txBody>
      </p:sp>
      <p:sp>
        <p:nvSpPr>
          <p:cNvPr id="4" name="Title 3"/>
          <p:cNvSpPr>
            <a:spLocks noGrp="1"/>
          </p:cNvSpPr>
          <p:nvPr>
            <p:ph type="title"/>
          </p:nvPr>
        </p:nvSpPr>
        <p:spPr>
          <a:prstGeom prst="rect">
            <a:avLst/>
          </a:prstGeom>
        </p:spPr>
        <p:txBody>
          <a:bodyPr/>
          <a:lstStyle/>
          <a:p>
            <a:r>
              <a:rPr lang="en-US" dirty="0" smtClean="0"/>
              <a:t>Why SIBC?</a:t>
            </a:r>
            <a:endParaRPr lang="en-US" b="1" dirty="0">
              <a:effectLst>
                <a:outerShdw blurRad="38100" dist="38100" dir="2700000" algn="tl">
                  <a:srgbClr val="000000">
                    <a:alpha val="43137"/>
                  </a:srgbClr>
                </a:outerShdw>
              </a:effectLst>
            </a:endParaRPr>
          </a:p>
        </p:txBody>
      </p:sp>
      <p:sp>
        <p:nvSpPr>
          <p:cNvPr id="2" name="Rectangle 1"/>
          <p:cNvSpPr/>
          <p:nvPr/>
        </p:nvSpPr>
        <p:spPr>
          <a:xfrm>
            <a:off x="457200" y="1517904"/>
            <a:ext cx="4191000" cy="3853363"/>
          </a:xfrm>
          <a:prstGeom prst="rect">
            <a:avLst/>
          </a:prstGeom>
        </p:spPr>
        <p:txBody>
          <a:bodyPr wrap="square">
            <a:spAutoFit/>
          </a:bodyPr>
          <a:lstStyle/>
          <a:p>
            <a:pPr lvl="0" fontAlgn="base">
              <a:spcAft>
                <a:spcPct val="0"/>
              </a:spcAft>
            </a:pPr>
            <a:r>
              <a:rPr lang="en-US" sz="2000" kern="0" dirty="0" smtClean="0">
                <a:cs typeface="Arial"/>
              </a:rPr>
              <a:t>Crossing </a:t>
            </a:r>
            <a:r>
              <a:rPr lang="en-US" sz="2000" kern="0" dirty="0">
                <a:cs typeface="Arial"/>
              </a:rPr>
              <a:t>No. 4</a:t>
            </a:r>
          </a:p>
          <a:p>
            <a:pPr marL="228600" indent="-228600" fontAlgn="base">
              <a:spcBef>
                <a:spcPts val="1200"/>
              </a:spcBef>
              <a:spcAft>
                <a:spcPct val="0"/>
              </a:spcAft>
              <a:buFont typeface="Wingdings" panose="05000000000000000000" pitchFamily="2" charset="2"/>
              <a:buChar char="§"/>
            </a:pPr>
            <a:r>
              <a:rPr lang="en-US" sz="2000" kern="0" dirty="0">
                <a:cs typeface="Arial"/>
              </a:rPr>
              <a:t>Single-lane detour problematic</a:t>
            </a:r>
          </a:p>
          <a:p>
            <a:pPr marL="685800" lvl="1" indent="-285750" fontAlgn="base">
              <a:spcBef>
                <a:spcPct val="20000"/>
              </a:spcBef>
              <a:spcAft>
                <a:spcPct val="0"/>
              </a:spcAft>
              <a:buFont typeface="Calibri" panose="020F0502020204030204" pitchFamily="34" charset="0"/>
              <a:buChar char="–"/>
            </a:pPr>
            <a:r>
              <a:rPr lang="en-US" kern="0" dirty="0" smtClean="0">
                <a:cs typeface="Arial"/>
              </a:rPr>
              <a:t>A two-lane detour was impossible</a:t>
            </a:r>
          </a:p>
          <a:p>
            <a:pPr marL="685800" lvl="1" indent="-285750" fontAlgn="base">
              <a:spcBef>
                <a:spcPct val="20000"/>
              </a:spcBef>
              <a:spcAft>
                <a:spcPct val="0"/>
              </a:spcAft>
              <a:buFont typeface="Calibri" panose="020F0502020204030204" pitchFamily="34" charset="0"/>
              <a:buChar char="–"/>
            </a:pPr>
            <a:r>
              <a:rPr lang="en-US" kern="0" dirty="0" smtClean="0">
                <a:cs typeface="Arial"/>
              </a:rPr>
              <a:t>Staging </a:t>
            </a:r>
            <a:r>
              <a:rPr lang="en-US" kern="0" dirty="0">
                <a:cs typeface="Arial"/>
              </a:rPr>
              <a:t>at tunnel </a:t>
            </a:r>
            <a:r>
              <a:rPr lang="en-US" kern="0" dirty="0" smtClean="0">
                <a:cs typeface="Arial"/>
              </a:rPr>
              <a:t>portal would have required temporary signal or constant flagging</a:t>
            </a:r>
            <a:endParaRPr lang="en-US" kern="0" dirty="0">
              <a:cs typeface="Arial"/>
            </a:endParaRPr>
          </a:p>
          <a:p>
            <a:pPr marL="685800" lvl="1" indent="-285750" fontAlgn="base">
              <a:spcBef>
                <a:spcPct val="20000"/>
              </a:spcBef>
              <a:spcAft>
                <a:spcPct val="0"/>
              </a:spcAft>
              <a:buFont typeface="Calibri" panose="020F0502020204030204" pitchFamily="34" charset="0"/>
              <a:buChar char="–"/>
            </a:pPr>
            <a:r>
              <a:rPr lang="en-US" kern="0" dirty="0" smtClean="0">
                <a:cs typeface="Arial"/>
              </a:rPr>
              <a:t>Analysis demonstrated temporary </a:t>
            </a:r>
            <a:r>
              <a:rPr lang="en-US" kern="0" dirty="0">
                <a:cs typeface="Arial"/>
              </a:rPr>
              <a:t>traffic signal would back traffic up across Crossing No. 3 – negative in proposal</a:t>
            </a:r>
          </a:p>
          <a:p>
            <a:pPr marL="685800" lvl="1" indent="-285750" fontAlgn="base">
              <a:spcBef>
                <a:spcPct val="20000"/>
              </a:spcBef>
              <a:spcAft>
                <a:spcPct val="0"/>
              </a:spcAft>
              <a:buFont typeface="Calibri" panose="020F0502020204030204" pitchFamily="34" charset="0"/>
              <a:buChar char="–"/>
            </a:pPr>
            <a:r>
              <a:rPr lang="en-US" kern="0" dirty="0">
                <a:cs typeface="Arial"/>
              </a:rPr>
              <a:t>180 </a:t>
            </a:r>
            <a:r>
              <a:rPr lang="en-US" kern="0" dirty="0" smtClean="0">
                <a:cs typeface="Arial"/>
              </a:rPr>
              <a:t>calendar </a:t>
            </a:r>
            <a:r>
              <a:rPr lang="en-US" kern="0" dirty="0">
                <a:cs typeface="Arial"/>
              </a:rPr>
              <a:t>days to complete new bridge </a:t>
            </a:r>
          </a:p>
        </p:txBody>
      </p:sp>
      <p:pic>
        <p:nvPicPr>
          <p:cNvPr id="3" name="Picture 2" descr="Image: Aerial view of bridge in close proximity to a tunnel"/>
          <p:cNvPicPr>
            <a:picLocks noChangeAspect="1"/>
          </p:cNvPicPr>
          <p:nvPr/>
        </p:nvPicPr>
        <p:blipFill rotWithShape="1">
          <a:blip r:embed="rId3">
            <a:extLst>
              <a:ext uri="{28A0092B-C50C-407E-A947-70E740481C1C}">
                <a14:useLocalDpi xmlns:a14="http://schemas.microsoft.com/office/drawing/2010/main" val="0"/>
              </a:ext>
            </a:extLst>
          </a:blip>
          <a:srcRect l="30952" t="20106" r="29682" b="18519"/>
          <a:stretch/>
        </p:blipFill>
        <p:spPr>
          <a:xfrm>
            <a:off x="5749393" y="1587842"/>
            <a:ext cx="2418202" cy="3435101"/>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62711" y="5294168"/>
            <a:ext cx="8372817" cy="984885"/>
          </a:xfrm>
          <a:prstGeom prst="rect">
            <a:avLst/>
          </a:prstGeom>
          <a:noFill/>
        </p:spPr>
        <p:txBody>
          <a:bodyPr wrap="square" rtlCol="0">
            <a:spAutoFit/>
          </a:bodyPr>
          <a:lstStyle/>
          <a:p>
            <a:pPr marL="285750" indent="-285750">
              <a:buFont typeface="Wingdings" panose="05000000000000000000" pitchFamily="2" charset="2"/>
              <a:buChar char="§"/>
            </a:pPr>
            <a:r>
              <a:rPr lang="en-US" sz="2000" kern="0" dirty="0" smtClean="0">
                <a:cs typeface="Arial"/>
              </a:rPr>
              <a:t>Rapid </a:t>
            </a:r>
            <a:r>
              <a:rPr lang="en-US" sz="2000" kern="0" dirty="0">
                <a:cs typeface="Arial"/>
              </a:rPr>
              <a:t>r</a:t>
            </a:r>
            <a:r>
              <a:rPr lang="en-US" sz="2000" kern="0" dirty="0" smtClean="0">
                <a:cs typeface="Arial"/>
              </a:rPr>
              <a:t>eplacement</a:t>
            </a:r>
            <a:r>
              <a:rPr lang="en-US" sz="2000" kern="0" dirty="0">
                <a:cs typeface="Arial"/>
              </a:rPr>
              <a:t>, which was not envisioned in the procurement documents for these sites, would score higher and guaranteed full incentive</a:t>
            </a:r>
          </a:p>
          <a:p>
            <a:endParaRPr lang="en-US" dirty="0"/>
          </a:p>
        </p:txBody>
      </p:sp>
    </p:spTree>
    <p:extLst>
      <p:ext uri="{BB962C8B-B14F-4D97-AF65-F5344CB8AC3E}">
        <p14:creationId xmlns:p14="http://schemas.microsoft.com/office/powerpoint/2010/main" val="44065084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627632" y="365760"/>
            <a:ext cx="7010400" cy="1143000"/>
          </a:xfrm>
          <a:prstGeom prst="rect">
            <a:avLst/>
          </a:prstGeom>
        </p:spPr>
        <p:txBody>
          <a:bodyPr/>
          <a:lstStyle/>
          <a:p>
            <a:r>
              <a:rPr lang="en-US" sz="3200" dirty="0" smtClean="0"/>
              <a:t>Crossing 3</a:t>
            </a:r>
            <a:endParaRPr lang="en-US" sz="3200" b="1" dirty="0">
              <a:effectLst>
                <a:outerShdw blurRad="38100" dist="38100" dir="2700000" algn="tl">
                  <a:srgbClr val="000000">
                    <a:alpha val="43137"/>
                  </a:srgbClr>
                </a:outerShdw>
              </a:effectLst>
            </a:endParaRPr>
          </a:p>
        </p:txBody>
      </p:sp>
      <p:pic>
        <p:nvPicPr>
          <p:cNvPr id="6" name="Picture 5" descr="Image: Shown the primary structure of the original bridge was a deck tru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600" y="1470146"/>
            <a:ext cx="3992880" cy="29946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Image: New structure is shown adjacent to the old structure, and it is a three-span continuous steel plate girder bridg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1879" y="1466833"/>
            <a:ext cx="3996291" cy="2997973"/>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355600" y="4887393"/>
            <a:ext cx="5491908" cy="1169551"/>
          </a:xfrm>
          <a:prstGeom prst="rect">
            <a:avLst/>
          </a:prstGeom>
          <a:noFill/>
        </p:spPr>
        <p:txBody>
          <a:bodyPr wrap="square" rtlCol="0">
            <a:spAutoFit/>
          </a:bodyPr>
          <a:lstStyle/>
          <a:p>
            <a:pPr marL="274320" indent="-274320">
              <a:spcBef>
                <a:spcPts val="1200"/>
              </a:spcBef>
              <a:buFont typeface="Wingdings" panose="05000000000000000000" pitchFamily="2" charset="2"/>
              <a:buChar char="§"/>
            </a:pPr>
            <a:r>
              <a:rPr lang="en-US" sz="2000" dirty="0" smtClean="0"/>
              <a:t>Three-span continuous steel plate girder</a:t>
            </a:r>
          </a:p>
          <a:p>
            <a:pPr marL="274320" indent="-274320">
              <a:spcBef>
                <a:spcPts val="1200"/>
              </a:spcBef>
              <a:buFont typeface="Wingdings" panose="05000000000000000000" pitchFamily="2" charset="2"/>
              <a:buChar char="§"/>
            </a:pPr>
            <a:r>
              <a:rPr lang="en-US" sz="2000" dirty="0" smtClean="0"/>
              <a:t>Translation accomplished by support at two interior points with end spans cantilevered</a:t>
            </a:r>
            <a:endParaRPr lang="en-US" sz="2000" dirty="0"/>
          </a:p>
        </p:txBody>
      </p:sp>
    </p:spTree>
    <p:extLst>
      <p:ext uri="{BB962C8B-B14F-4D97-AF65-F5344CB8AC3E}">
        <p14:creationId xmlns:p14="http://schemas.microsoft.com/office/powerpoint/2010/main" val="10443472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627632" y="365760"/>
            <a:ext cx="7010400" cy="1143000"/>
          </a:xfrm>
          <a:prstGeom prst="rect">
            <a:avLst/>
          </a:prstGeom>
        </p:spPr>
        <p:txBody>
          <a:bodyPr/>
          <a:lstStyle/>
          <a:p>
            <a:r>
              <a:rPr lang="en-US" sz="3200" dirty="0" smtClean="0"/>
              <a:t>Crossing 4</a:t>
            </a:r>
            <a:endParaRPr lang="en-US" sz="3200" b="1" dirty="0">
              <a:effectLst>
                <a:outerShdw blurRad="38100" dist="38100" dir="2700000" algn="tl">
                  <a:srgbClr val="000000">
                    <a:alpha val="43137"/>
                  </a:srgbClr>
                </a:outerShdw>
              </a:effectLst>
            </a:endParaRPr>
          </a:p>
        </p:txBody>
      </p:sp>
      <p:pic>
        <p:nvPicPr>
          <p:cNvPr id="7" name="Picture 6" descr="Image: Phased construction would have been difficult due to the proximity of the bridge and tunne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5937" y="1508760"/>
            <a:ext cx="4114800" cy="2743200"/>
          </a:xfrm>
          <a:prstGeom prst="rect">
            <a:avLst/>
          </a:prstGeom>
          <a:ln>
            <a:noFill/>
          </a:ln>
          <a:effectLst>
            <a:outerShdw blurRad="292100" dist="139700" dir="2700000" algn="tl" rotWithShape="0">
              <a:srgbClr val="333333">
                <a:alpha val="65000"/>
              </a:srgbClr>
            </a:outerShdw>
          </a:effectLst>
        </p:spPr>
      </p:pic>
      <p:pic>
        <p:nvPicPr>
          <p:cNvPr id="8" name="Picture 7" descr="Image: Phased construction would have been difficult due to the proximity of the bridge and tunne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508760"/>
            <a:ext cx="3810000" cy="2721429"/>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57200" y="4942302"/>
            <a:ext cx="8420970" cy="861774"/>
          </a:xfrm>
          <a:prstGeom prst="rect">
            <a:avLst/>
          </a:prstGeom>
          <a:noFill/>
        </p:spPr>
        <p:txBody>
          <a:bodyPr wrap="square" rtlCol="0">
            <a:spAutoFit/>
          </a:bodyPr>
          <a:lstStyle/>
          <a:p>
            <a:pPr marL="274320" indent="-274320">
              <a:spcBef>
                <a:spcPts val="1200"/>
              </a:spcBef>
              <a:buFont typeface="Wingdings" panose="05000000000000000000" pitchFamily="2" charset="2"/>
              <a:buChar char="§"/>
            </a:pPr>
            <a:r>
              <a:rPr lang="en-US" sz="2000" dirty="0" smtClean="0"/>
              <a:t>Two-span </a:t>
            </a:r>
            <a:r>
              <a:rPr lang="en-US" sz="2000" dirty="0" err="1" smtClean="0"/>
              <a:t>prestressed</a:t>
            </a:r>
            <a:r>
              <a:rPr lang="en-US" sz="2000" dirty="0" smtClean="0"/>
              <a:t> concrete deck girder bridge</a:t>
            </a:r>
          </a:p>
          <a:p>
            <a:pPr marL="274320" indent="-274320">
              <a:spcBef>
                <a:spcPts val="1200"/>
              </a:spcBef>
              <a:buFont typeface="Wingdings" panose="05000000000000000000" pitchFamily="2" charset="2"/>
              <a:buChar char="§"/>
            </a:pPr>
            <a:r>
              <a:rPr lang="en-US" sz="2000" dirty="0" smtClean="0"/>
              <a:t>Translation supported at four points</a:t>
            </a:r>
            <a:endParaRPr lang="en-US" sz="2000" dirty="0"/>
          </a:p>
        </p:txBody>
      </p:sp>
    </p:spTree>
    <p:extLst>
      <p:ext uri="{BB962C8B-B14F-4D97-AF65-F5344CB8AC3E}">
        <p14:creationId xmlns:p14="http://schemas.microsoft.com/office/powerpoint/2010/main" val="289136005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627632" y="365760"/>
            <a:ext cx="7010400" cy="1143000"/>
          </a:xfrm>
          <a:prstGeom prst="rect">
            <a:avLst/>
          </a:prstGeom>
        </p:spPr>
        <p:txBody>
          <a:bodyPr/>
          <a:lstStyle/>
          <a:p>
            <a:r>
              <a:rPr lang="en-US" sz="3200" dirty="0" smtClean="0"/>
              <a:t>Crossing 4</a:t>
            </a:r>
            <a:endParaRPr lang="en-US" sz="3200" b="1" dirty="0">
              <a:effectLst>
                <a:outerShdw blurRad="38100" dist="38100" dir="2700000" algn="tl">
                  <a:srgbClr val="000000">
                    <a:alpha val="43137"/>
                  </a:srgbClr>
                </a:outerShdw>
              </a:effectLst>
            </a:endParaRPr>
          </a:p>
        </p:txBody>
      </p:sp>
      <p:pic>
        <p:nvPicPr>
          <p:cNvPr id="2" name="Picture 1" descr="Image: Support structure during translation at crossing 4 show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7632" y="1508760"/>
            <a:ext cx="5791200" cy="4343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136945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521740"/>
            <a:ext cx="7519012" cy="4398414"/>
          </a:xfrm>
          <a:prstGeom prst="rect">
            <a:avLst/>
          </a:prstGeom>
        </p:spPr>
        <p:txBody>
          <a:bodyPr>
            <a:normAutofit/>
          </a:bodyPr>
          <a:lstStyle/>
          <a:p>
            <a:pPr>
              <a:spcBef>
                <a:spcPts val="1200"/>
              </a:spcBef>
              <a:buFont typeface="Wingdings" panose="05000000000000000000" pitchFamily="2" charset="2"/>
              <a:buChar char="§"/>
            </a:pPr>
            <a:r>
              <a:rPr lang="en-US" dirty="0" smtClean="0">
                <a:latin typeface="+mn-lt"/>
              </a:rPr>
              <a:t>Reduction in </a:t>
            </a:r>
            <a:r>
              <a:rPr lang="en-US" dirty="0">
                <a:latin typeface="+mn-lt"/>
              </a:rPr>
              <a:t>c</a:t>
            </a:r>
            <a:r>
              <a:rPr lang="en-US" dirty="0" smtClean="0">
                <a:latin typeface="+mn-lt"/>
              </a:rPr>
              <a:t>onstruction time offsetting additional SIBC costs</a:t>
            </a:r>
          </a:p>
          <a:p>
            <a:pPr>
              <a:spcBef>
                <a:spcPts val="1200"/>
              </a:spcBef>
              <a:buFont typeface="Wingdings" panose="05000000000000000000" pitchFamily="2" charset="2"/>
              <a:buChar char="§"/>
            </a:pPr>
            <a:r>
              <a:rPr lang="en-US" dirty="0" smtClean="0">
                <a:latin typeface="+mn-lt"/>
              </a:rPr>
              <a:t>Reduction In MOT time resulting in schedule savings and good public relations</a:t>
            </a:r>
          </a:p>
          <a:p>
            <a:pPr>
              <a:spcBef>
                <a:spcPts val="1200"/>
              </a:spcBef>
              <a:buFont typeface="Wingdings" panose="05000000000000000000" pitchFamily="2" charset="2"/>
              <a:buChar char="§"/>
            </a:pPr>
            <a:r>
              <a:rPr lang="en-US" dirty="0" smtClean="0">
                <a:latin typeface="+mn-lt"/>
              </a:rPr>
              <a:t>Elimination of flagging, 180 days one way traffic and traffic shifts – cost savings</a:t>
            </a:r>
          </a:p>
          <a:p>
            <a:pPr>
              <a:spcBef>
                <a:spcPts val="1200"/>
              </a:spcBef>
              <a:buFont typeface="Wingdings" panose="05000000000000000000" pitchFamily="2" charset="2"/>
              <a:buChar char="§"/>
            </a:pPr>
            <a:r>
              <a:rPr lang="en-US" dirty="0" smtClean="0">
                <a:latin typeface="+mn-lt"/>
              </a:rPr>
              <a:t>Elimination of a significant temporary bridge carrying public traffic – risk reduction</a:t>
            </a:r>
          </a:p>
          <a:p>
            <a:pPr>
              <a:spcBef>
                <a:spcPts val="1200"/>
              </a:spcBef>
              <a:buFont typeface="Wingdings" panose="05000000000000000000" pitchFamily="2" charset="2"/>
              <a:buChar char="§"/>
            </a:pPr>
            <a:r>
              <a:rPr lang="en-US" dirty="0" smtClean="0">
                <a:latin typeface="+mn-lt"/>
              </a:rPr>
              <a:t>Coordination and cooperation </a:t>
            </a:r>
            <a:r>
              <a:rPr lang="en-US" dirty="0">
                <a:latin typeface="+mn-lt"/>
              </a:rPr>
              <a:t>with the owner and local communities</a:t>
            </a:r>
          </a:p>
          <a:p>
            <a:endParaRPr lang="en-US" dirty="0" smtClean="0"/>
          </a:p>
          <a:p>
            <a:endParaRPr lang="en-US" dirty="0"/>
          </a:p>
        </p:txBody>
      </p:sp>
      <p:sp>
        <p:nvSpPr>
          <p:cNvPr id="4" name="Title 3"/>
          <p:cNvSpPr>
            <a:spLocks noGrp="1"/>
          </p:cNvSpPr>
          <p:nvPr>
            <p:ph type="title"/>
          </p:nvPr>
        </p:nvSpPr>
        <p:spPr>
          <a:prstGeom prst="rect">
            <a:avLst/>
          </a:prstGeom>
        </p:spPr>
        <p:txBody>
          <a:bodyPr/>
          <a:lstStyle/>
          <a:p>
            <a:r>
              <a:rPr lang="en-US" sz="3200" dirty="0" smtClean="0"/>
              <a:t>Keys to success</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6849725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521740"/>
            <a:ext cx="4191000" cy="4821910"/>
          </a:xfrm>
        </p:spPr>
        <p:txBody>
          <a:bodyPr>
            <a:normAutofit/>
          </a:bodyPr>
          <a:lstStyle/>
          <a:p>
            <a:pPr marL="228600" indent="-228600">
              <a:spcBef>
                <a:spcPts val="1200"/>
              </a:spcBef>
              <a:buFont typeface="Wingdings" panose="05000000000000000000" pitchFamily="2" charset="2"/>
              <a:buChar char="§"/>
            </a:pPr>
            <a:r>
              <a:rPr lang="en-US" dirty="0" smtClean="0">
                <a:latin typeface="+mn-lt"/>
              </a:rPr>
              <a:t>Reduced disruption if substructure can be constructed below the existing bridge</a:t>
            </a:r>
          </a:p>
          <a:p>
            <a:pPr marL="228600" indent="-228600">
              <a:spcBef>
                <a:spcPts val="1200"/>
              </a:spcBef>
              <a:buFont typeface="Wingdings" panose="05000000000000000000" pitchFamily="2" charset="2"/>
              <a:buChar char="§"/>
            </a:pPr>
            <a:r>
              <a:rPr lang="en-US" dirty="0" smtClean="0">
                <a:latin typeface="+mn-lt"/>
              </a:rPr>
              <a:t>Minimal disruption likely requires innovative foundation systems</a:t>
            </a:r>
          </a:p>
          <a:p>
            <a:pPr marL="565150" lvl="1" indent="-285750">
              <a:spcBef>
                <a:spcPts val="1200"/>
              </a:spcBef>
              <a:buFont typeface="Calibri" panose="020F0502020204030204" pitchFamily="34" charset="0"/>
              <a:buChar char="–"/>
            </a:pPr>
            <a:r>
              <a:rPr lang="en-US" dirty="0" smtClean="0">
                <a:latin typeface="+mn-lt"/>
              </a:rPr>
              <a:t>Drilled shafts outside footprint of existing bridge</a:t>
            </a:r>
          </a:p>
          <a:p>
            <a:pPr marL="565150" lvl="1" indent="-285750">
              <a:spcBef>
                <a:spcPts val="1200"/>
              </a:spcBef>
              <a:buFont typeface="Calibri" panose="020F0502020204030204" pitchFamily="34" charset="0"/>
              <a:buChar char="–"/>
            </a:pPr>
            <a:r>
              <a:rPr lang="en-US" dirty="0" smtClean="0">
                <a:latin typeface="+mn-lt"/>
              </a:rPr>
              <a:t>Micro or mini piles</a:t>
            </a:r>
          </a:p>
          <a:p>
            <a:pPr marL="565150" lvl="1" indent="-285750">
              <a:spcBef>
                <a:spcPts val="1200"/>
              </a:spcBef>
              <a:buFont typeface="Calibri" panose="020F0502020204030204" pitchFamily="34" charset="0"/>
              <a:buChar char="–"/>
            </a:pPr>
            <a:r>
              <a:rPr lang="en-US" dirty="0" smtClean="0">
                <a:latin typeface="+mn-lt"/>
              </a:rPr>
              <a:t>Integrating cap beams</a:t>
            </a:r>
          </a:p>
          <a:p>
            <a:pPr marL="565150" lvl="1" indent="-285750">
              <a:spcBef>
                <a:spcPts val="1200"/>
              </a:spcBef>
              <a:buFont typeface="Calibri" panose="020F0502020204030204" pitchFamily="34" charset="0"/>
              <a:buChar char="–"/>
            </a:pPr>
            <a:r>
              <a:rPr lang="en-US" dirty="0" smtClean="0">
                <a:latin typeface="+mn-lt"/>
              </a:rPr>
              <a:t>Spread footings</a:t>
            </a:r>
          </a:p>
          <a:p>
            <a:pPr marL="228600" indent="-228600">
              <a:spcBef>
                <a:spcPts val="1200"/>
              </a:spcBef>
              <a:buFont typeface="Wingdings" panose="05000000000000000000" pitchFamily="2" charset="2"/>
              <a:buChar char="§"/>
            </a:pPr>
            <a:r>
              <a:rPr lang="en-US" dirty="0" smtClean="0">
                <a:latin typeface="+mn-lt"/>
              </a:rPr>
              <a:t>Prefabricated substructure units</a:t>
            </a:r>
            <a:endParaRPr lang="en-US" dirty="0">
              <a:latin typeface="+mn-lt"/>
            </a:endParaRPr>
          </a:p>
          <a:p>
            <a:endParaRPr lang="en-US" dirty="0"/>
          </a:p>
        </p:txBody>
      </p:sp>
      <p:sp>
        <p:nvSpPr>
          <p:cNvPr id="3" name="Title 2"/>
          <p:cNvSpPr>
            <a:spLocks noGrp="1"/>
          </p:cNvSpPr>
          <p:nvPr>
            <p:ph type="title"/>
          </p:nvPr>
        </p:nvSpPr>
        <p:spPr/>
        <p:txBody>
          <a:bodyPr/>
          <a:lstStyle/>
          <a:p>
            <a:r>
              <a:rPr lang="en-US" sz="3200" dirty="0"/>
              <a:t>What is </a:t>
            </a:r>
            <a:r>
              <a:rPr lang="en-US" sz="3200" dirty="0" smtClean="0"/>
              <a:t>SIBC?</a:t>
            </a:r>
            <a:endParaRPr lang="en-US" sz="3200" dirty="0"/>
          </a:p>
        </p:txBody>
      </p:sp>
      <p:pic>
        <p:nvPicPr>
          <p:cNvPr id="2" name="Picture 1" descr="Image: Substructure being constructed below the existing bridge prior to demolition. This expedites the process from demolition to bridge slide. "/>
          <p:cNvPicPr>
            <a:picLocks noChangeAspect="1"/>
          </p:cNvPicPr>
          <p:nvPr/>
        </p:nvPicPr>
        <p:blipFill>
          <a:blip r:embed="rId3"/>
          <a:stretch>
            <a:fillRect/>
          </a:stretch>
        </p:blipFill>
        <p:spPr>
          <a:xfrm>
            <a:off x="4648200" y="1506409"/>
            <a:ext cx="4040562" cy="30304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947168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521740"/>
            <a:ext cx="4038600" cy="4398414"/>
          </a:xfrm>
          <a:prstGeom prst="rect">
            <a:avLst/>
          </a:prstGeom>
        </p:spPr>
        <p:txBody>
          <a:bodyPr>
            <a:normAutofit/>
          </a:bodyPr>
          <a:lstStyle/>
          <a:p>
            <a:pPr>
              <a:spcBef>
                <a:spcPts val="1200"/>
              </a:spcBef>
              <a:buFont typeface="Wingdings" panose="05000000000000000000" pitchFamily="2" charset="2"/>
              <a:buChar char="§"/>
            </a:pPr>
            <a:r>
              <a:rPr lang="en-US" dirty="0" smtClean="0">
                <a:latin typeface="+mn-lt"/>
              </a:rPr>
              <a:t>Performance based procurement specifications allowing for innovation and an engineered solution</a:t>
            </a:r>
          </a:p>
          <a:p>
            <a:pPr>
              <a:spcBef>
                <a:spcPts val="1200"/>
              </a:spcBef>
              <a:buFont typeface="Wingdings" panose="05000000000000000000" pitchFamily="2" charset="2"/>
              <a:buChar char="§"/>
            </a:pPr>
            <a:r>
              <a:rPr lang="en-US" dirty="0" smtClean="0">
                <a:latin typeface="+mn-lt"/>
              </a:rPr>
              <a:t>Maintained traffic on alignment throughout, greatly enhancing traveler safety and reducing risk</a:t>
            </a:r>
            <a:endParaRPr lang="en-US" dirty="0">
              <a:latin typeface="+mn-lt"/>
            </a:endParaRPr>
          </a:p>
          <a:p>
            <a:endParaRPr lang="en-US" dirty="0" smtClean="0"/>
          </a:p>
          <a:p>
            <a:endParaRPr lang="en-US" dirty="0"/>
          </a:p>
        </p:txBody>
      </p:sp>
      <p:pic>
        <p:nvPicPr>
          <p:cNvPr id="3" name="Content Placeholder 2" descr="Image: Old-fashioned keys on a ring"/>
          <p:cNvPicPr>
            <a:picLocks noGrp="1" noChangeAspect="1"/>
          </p:cNvPicPr>
          <p:nvPr>
            <p:ph sz="half" idx="13"/>
          </p:nvPr>
        </p:nvPicPr>
        <p:blipFill>
          <a:blip r:embed="rId3">
            <a:extLst>
              <a:ext uri="{28A0092B-C50C-407E-A947-70E740481C1C}">
                <a14:useLocalDpi xmlns:a14="http://schemas.microsoft.com/office/drawing/2010/main" val="0"/>
              </a:ext>
            </a:extLst>
          </a:blip>
          <a:stretch>
            <a:fillRect/>
          </a:stretch>
        </p:blipFill>
        <p:spPr>
          <a:xfrm>
            <a:off x="5261429" y="1506538"/>
            <a:ext cx="2812142" cy="3937000"/>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prstGeom prst="rect">
            <a:avLst/>
          </a:prstGeom>
        </p:spPr>
        <p:txBody>
          <a:bodyPr/>
          <a:lstStyle/>
          <a:p>
            <a:r>
              <a:rPr lang="en-US" sz="3200" dirty="0" smtClean="0"/>
              <a:t>Keys to success</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8870846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521740"/>
            <a:ext cx="4038600" cy="4398414"/>
          </a:xfrm>
          <a:prstGeom prst="rect">
            <a:avLst/>
          </a:prstGeom>
        </p:spPr>
        <p:txBody>
          <a:bodyPr>
            <a:normAutofit/>
          </a:bodyPr>
          <a:lstStyle/>
          <a:p>
            <a:pPr>
              <a:spcBef>
                <a:spcPts val="1200"/>
              </a:spcBef>
              <a:buFont typeface="Wingdings" panose="05000000000000000000" pitchFamily="2" charset="2"/>
              <a:buChar char="§"/>
            </a:pPr>
            <a:r>
              <a:rPr lang="en-US" dirty="0" smtClean="0">
                <a:latin typeface="+mn-lt"/>
              </a:rPr>
              <a:t>Instrumental in providing information to traveling public</a:t>
            </a:r>
          </a:p>
          <a:p>
            <a:pPr>
              <a:spcBef>
                <a:spcPts val="1200"/>
              </a:spcBef>
              <a:buFont typeface="Wingdings" panose="05000000000000000000" pitchFamily="2" charset="2"/>
              <a:buChar char="§"/>
            </a:pPr>
            <a:r>
              <a:rPr lang="en-US" dirty="0" smtClean="0">
                <a:latin typeface="+mn-lt"/>
              </a:rPr>
              <a:t>Initiative with local schools </a:t>
            </a:r>
          </a:p>
          <a:p>
            <a:pPr>
              <a:spcBef>
                <a:spcPts val="1200"/>
              </a:spcBef>
              <a:buFont typeface="Wingdings" panose="05000000000000000000" pitchFamily="2" charset="2"/>
              <a:buChar char="§"/>
            </a:pPr>
            <a:r>
              <a:rPr lang="en-US" dirty="0" smtClean="0">
                <a:latin typeface="+mn-lt"/>
              </a:rPr>
              <a:t>Student pylon designs</a:t>
            </a:r>
          </a:p>
          <a:p>
            <a:pPr marL="548640" lvl="1" indent="-274320">
              <a:spcBef>
                <a:spcPts val="0"/>
              </a:spcBef>
              <a:buFont typeface="Calibri" panose="020F0502020204030204" pitchFamily="34" charset="0"/>
              <a:buChar char="–"/>
            </a:pPr>
            <a:r>
              <a:rPr lang="en-US" dirty="0" smtClean="0">
                <a:latin typeface="+mn-lt"/>
              </a:rPr>
              <a:t>$500 scholarship</a:t>
            </a:r>
          </a:p>
          <a:p>
            <a:pPr marL="228600" indent="-228600">
              <a:spcBef>
                <a:spcPts val="1200"/>
              </a:spcBef>
              <a:buFont typeface="Wingdings" panose="05000000000000000000" pitchFamily="2" charset="2"/>
              <a:buChar char="§"/>
            </a:pPr>
            <a:r>
              <a:rPr lang="en-US" dirty="0" smtClean="0">
                <a:latin typeface="+mn-lt"/>
              </a:rPr>
              <a:t>Time capsule</a:t>
            </a:r>
          </a:p>
          <a:p>
            <a:pPr>
              <a:spcBef>
                <a:spcPts val="1200"/>
              </a:spcBef>
              <a:buFont typeface="Wingdings" panose="05000000000000000000" pitchFamily="2" charset="2"/>
              <a:buChar char="§"/>
            </a:pPr>
            <a:endParaRPr lang="en-US" sz="1700" dirty="0" smtClean="0">
              <a:latin typeface="+mn-lt"/>
            </a:endParaRPr>
          </a:p>
          <a:p>
            <a:pPr>
              <a:spcBef>
                <a:spcPts val="1200"/>
              </a:spcBef>
              <a:buFont typeface="Wingdings" panose="05000000000000000000" pitchFamily="2" charset="2"/>
              <a:buChar char="§"/>
            </a:pPr>
            <a:endParaRPr lang="en-US" sz="1700" dirty="0" smtClean="0">
              <a:latin typeface="+mn-lt"/>
            </a:endParaRPr>
          </a:p>
          <a:p>
            <a:endParaRPr lang="en-US" dirty="0" smtClean="0"/>
          </a:p>
          <a:p>
            <a:endParaRPr lang="en-US" dirty="0"/>
          </a:p>
        </p:txBody>
      </p:sp>
      <p:sp>
        <p:nvSpPr>
          <p:cNvPr id="4" name="Title 3"/>
          <p:cNvSpPr>
            <a:spLocks noGrp="1"/>
          </p:cNvSpPr>
          <p:nvPr>
            <p:ph type="title"/>
          </p:nvPr>
        </p:nvSpPr>
        <p:spPr>
          <a:prstGeom prst="rect">
            <a:avLst/>
          </a:prstGeom>
        </p:spPr>
        <p:txBody>
          <a:bodyPr/>
          <a:lstStyle/>
          <a:p>
            <a:r>
              <a:rPr lang="en-US" sz="3200" dirty="0" smtClean="0"/>
              <a:t>Community Outreach</a:t>
            </a:r>
            <a:endParaRPr lang="en-US" sz="3200" b="1" dirty="0">
              <a:effectLst>
                <a:outerShdw blurRad="38100" dist="38100" dir="2700000" algn="tl">
                  <a:srgbClr val="000000">
                    <a:alpha val="43137"/>
                  </a:srgbClr>
                </a:outerShdw>
              </a:effectLst>
            </a:endParaRPr>
          </a:p>
        </p:txBody>
      </p:sp>
      <p:pic>
        <p:nvPicPr>
          <p:cNvPr id="1026" name="Picture 2" descr="Image: Contractor visiting a school to convey information to students and parents"/>
          <p:cNvPicPr>
            <a:picLocks noGrp="1" noChangeAspect="1" noChangeArrowheads="1"/>
          </p:cNvPicPr>
          <p:nvPr>
            <p:ph sz="half" idx="13"/>
          </p:nvPr>
        </p:nvPicPr>
        <p:blipFill>
          <a:blip r:embed="rId3">
            <a:extLst>
              <a:ext uri="{28A0092B-C50C-407E-A947-70E740481C1C}">
                <a14:useLocalDpi xmlns:a14="http://schemas.microsoft.com/office/drawing/2010/main" val="0"/>
              </a:ext>
            </a:extLst>
          </a:blip>
          <a:srcRect/>
          <a:stretch>
            <a:fillRect/>
          </a:stretch>
        </p:blipFill>
        <p:spPr bwMode="auto">
          <a:xfrm>
            <a:off x="5572125" y="1521740"/>
            <a:ext cx="2798152" cy="41728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860892" y="5779477"/>
            <a:ext cx="2296528" cy="215444"/>
          </a:xfrm>
          <a:prstGeom prst="rect">
            <a:avLst/>
          </a:prstGeom>
          <a:noFill/>
        </p:spPr>
        <p:txBody>
          <a:bodyPr wrap="square" rtlCol="0">
            <a:spAutoFit/>
          </a:bodyPr>
          <a:lstStyle/>
          <a:p>
            <a:r>
              <a:rPr lang="en-US" sz="800" dirty="0" smtClean="0"/>
              <a:t>Picture Courtesy of Structural Engineer Magazine</a:t>
            </a:r>
            <a:endParaRPr lang="en-US" sz="800" dirty="0"/>
          </a:p>
        </p:txBody>
      </p:sp>
    </p:spTree>
    <p:extLst>
      <p:ext uri="{BB962C8B-B14F-4D97-AF65-F5344CB8AC3E}">
        <p14:creationId xmlns:p14="http://schemas.microsoft.com/office/powerpoint/2010/main" val="392586283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199" y="1521740"/>
            <a:ext cx="8345278" cy="4823976"/>
          </a:xfrm>
          <a:prstGeom prst="rect">
            <a:avLst/>
          </a:prstGeom>
        </p:spPr>
        <p:txBody>
          <a:bodyPr>
            <a:normAutofit/>
          </a:bodyPr>
          <a:lstStyle/>
          <a:p>
            <a:pPr>
              <a:spcBef>
                <a:spcPts val="1200"/>
              </a:spcBef>
              <a:buFont typeface="Wingdings" panose="05000000000000000000" pitchFamily="2" charset="2"/>
              <a:buChar char="§"/>
            </a:pPr>
            <a:r>
              <a:rPr lang="en-US" dirty="0" smtClean="0">
                <a:latin typeface="+mn-lt"/>
              </a:rPr>
              <a:t>Contract issues</a:t>
            </a:r>
          </a:p>
          <a:p>
            <a:pPr marL="548640" lvl="1" indent="-274320">
              <a:spcBef>
                <a:spcPts val="0"/>
              </a:spcBef>
              <a:buFont typeface="Calibri" panose="020F0502020204030204" pitchFamily="34" charset="0"/>
              <a:buChar char="–"/>
            </a:pPr>
            <a:r>
              <a:rPr lang="en-US" dirty="0" smtClean="0">
                <a:latin typeface="+mn-lt"/>
              </a:rPr>
              <a:t>Design modifications to complete the slide (Will the owner accept the changes?)</a:t>
            </a:r>
          </a:p>
          <a:p>
            <a:pPr marL="548640" lvl="1" indent="-274320">
              <a:spcBef>
                <a:spcPts val="0"/>
              </a:spcBef>
              <a:buFont typeface="Calibri" panose="020F0502020204030204" pitchFamily="34" charset="0"/>
              <a:buChar char="–"/>
            </a:pPr>
            <a:r>
              <a:rPr lang="en-US" dirty="0" smtClean="0">
                <a:latin typeface="+mn-lt"/>
              </a:rPr>
              <a:t>Contract documents may preclude a complete closure.  Will an owner accept a complete overnight closure in place of months of lane restrictions?</a:t>
            </a:r>
          </a:p>
          <a:p>
            <a:pPr marL="548640" lvl="1" indent="-274320">
              <a:spcBef>
                <a:spcPts val="0"/>
              </a:spcBef>
              <a:buFont typeface="Calibri" panose="020F0502020204030204" pitchFamily="34" charset="0"/>
              <a:buChar char="–"/>
            </a:pPr>
            <a:r>
              <a:rPr lang="en-US" dirty="0" smtClean="0">
                <a:latin typeface="+mn-lt"/>
              </a:rPr>
              <a:t>Are additional environmental clearances or permits required?</a:t>
            </a:r>
          </a:p>
          <a:p>
            <a:pPr>
              <a:spcBef>
                <a:spcPts val="1200"/>
              </a:spcBef>
              <a:buFont typeface="Wingdings" panose="05000000000000000000" pitchFamily="2" charset="2"/>
              <a:buChar char="§"/>
            </a:pPr>
            <a:r>
              <a:rPr lang="en-US" dirty="0" smtClean="0">
                <a:latin typeface="+mn-lt"/>
              </a:rPr>
              <a:t>ATC process provides a viable method to bid</a:t>
            </a:r>
          </a:p>
          <a:p>
            <a:pPr>
              <a:spcBef>
                <a:spcPts val="1200"/>
              </a:spcBef>
              <a:buFont typeface="Wingdings" panose="05000000000000000000" pitchFamily="2" charset="2"/>
              <a:buChar char="§"/>
            </a:pPr>
            <a:r>
              <a:rPr lang="en-US" dirty="0">
                <a:latin typeface="+mn-lt"/>
              </a:rPr>
              <a:t>Site </a:t>
            </a:r>
            <a:r>
              <a:rPr lang="en-US" dirty="0" smtClean="0">
                <a:latin typeface="+mn-lt"/>
              </a:rPr>
              <a:t>concerns</a:t>
            </a:r>
            <a:endParaRPr lang="en-US" dirty="0">
              <a:latin typeface="+mn-lt"/>
            </a:endParaRPr>
          </a:p>
          <a:p>
            <a:pPr>
              <a:spcBef>
                <a:spcPts val="1200"/>
              </a:spcBef>
              <a:buFont typeface="Wingdings" panose="05000000000000000000" pitchFamily="2" charset="2"/>
              <a:buChar char="§"/>
            </a:pPr>
            <a:r>
              <a:rPr lang="en-US" dirty="0">
                <a:latin typeface="+mn-lt"/>
              </a:rPr>
              <a:t>Reduction in quality</a:t>
            </a:r>
          </a:p>
          <a:p>
            <a:pPr>
              <a:spcBef>
                <a:spcPts val="1200"/>
              </a:spcBef>
              <a:buFont typeface="Wingdings" panose="05000000000000000000" pitchFamily="2" charset="2"/>
              <a:buChar char="§"/>
            </a:pPr>
            <a:r>
              <a:rPr lang="en-US" dirty="0">
                <a:latin typeface="+mn-lt"/>
              </a:rPr>
              <a:t>Design concerns</a:t>
            </a:r>
          </a:p>
          <a:p>
            <a:pPr>
              <a:spcBef>
                <a:spcPts val="1200"/>
              </a:spcBef>
              <a:buFont typeface="Wingdings" panose="05000000000000000000" pitchFamily="2" charset="2"/>
              <a:buChar char="§"/>
            </a:pPr>
            <a:r>
              <a:rPr lang="en-US" dirty="0">
                <a:latin typeface="+mn-lt"/>
              </a:rPr>
              <a:t>Cost </a:t>
            </a:r>
            <a:r>
              <a:rPr lang="en-US" dirty="0" smtClean="0">
                <a:latin typeface="+mn-lt"/>
              </a:rPr>
              <a:t>concerns</a:t>
            </a:r>
            <a:endParaRPr lang="en-US" dirty="0">
              <a:latin typeface="+mn-lt"/>
            </a:endParaRPr>
          </a:p>
          <a:p>
            <a:pPr>
              <a:spcBef>
                <a:spcPts val="1200"/>
              </a:spcBef>
              <a:buFont typeface="Wingdings" panose="05000000000000000000" pitchFamily="2" charset="2"/>
              <a:buChar char="§"/>
            </a:pPr>
            <a:r>
              <a:rPr lang="en-US" dirty="0">
                <a:latin typeface="+mn-lt"/>
              </a:rPr>
              <a:t>Increase in risk </a:t>
            </a:r>
          </a:p>
          <a:p>
            <a:pPr>
              <a:spcBef>
                <a:spcPts val="1200"/>
              </a:spcBef>
              <a:buFont typeface="Wingdings" panose="05000000000000000000" pitchFamily="2" charset="2"/>
              <a:buChar char="§"/>
            </a:pPr>
            <a:r>
              <a:rPr lang="en-US" dirty="0">
                <a:latin typeface="+mn-lt"/>
              </a:rPr>
              <a:t>Contract issues</a:t>
            </a:r>
          </a:p>
          <a:p>
            <a:pPr>
              <a:spcBef>
                <a:spcPts val="1200"/>
              </a:spcBef>
              <a:buFont typeface="Wingdings" panose="05000000000000000000" pitchFamily="2" charset="2"/>
              <a:buChar char="§"/>
            </a:pPr>
            <a:endParaRPr lang="en-US" sz="1700" dirty="0" smtClean="0">
              <a:latin typeface="+mn-lt"/>
            </a:endParaRPr>
          </a:p>
          <a:p>
            <a:pPr lvl="1"/>
            <a:endParaRPr lang="en-US" dirty="0"/>
          </a:p>
        </p:txBody>
      </p:sp>
      <p:sp>
        <p:nvSpPr>
          <p:cNvPr id="4" name="Title 3"/>
          <p:cNvSpPr>
            <a:spLocks noGrp="1"/>
          </p:cNvSpPr>
          <p:nvPr>
            <p:ph type="title"/>
          </p:nvPr>
        </p:nvSpPr>
        <p:spPr>
          <a:prstGeom prst="rect">
            <a:avLst/>
          </a:prstGeom>
        </p:spPr>
        <p:txBody>
          <a:bodyPr/>
          <a:lstStyle/>
          <a:p>
            <a:r>
              <a:rPr lang="en-US" sz="3200" b="1" dirty="0" smtClean="0">
                <a:effectLst>
                  <a:outerShdw blurRad="38100" dist="38100" dir="2700000" algn="tl">
                    <a:srgbClr val="000000">
                      <a:alpha val="43137"/>
                    </a:srgbClr>
                  </a:outerShdw>
                </a:effectLst>
              </a:rPr>
              <a:t>Contractor Obstacles on </a:t>
            </a:r>
            <a:r>
              <a:rPr lang="en-US" sz="3200" dirty="0" smtClean="0">
                <a:effectLst>
                  <a:outerShdw blurRad="38100" dist="38100" dir="2700000" algn="tl">
                    <a:srgbClr val="000000">
                      <a:alpha val="43137"/>
                    </a:srgbClr>
                  </a:outerShdw>
                </a:effectLst>
              </a:rPr>
              <a:t>DBB</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8677950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Time Lapse Video</a:t>
            </a:r>
            <a:endParaRPr lang="en-US" dirty="0"/>
          </a:p>
        </p:txBody>
      </p:sp>
      <p:pic>
        <p:nvPicPr>
          <p:cNvPr id="3" name="Oregon 38 Elk Creek Rapid Bridge Replacement">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stretch>
            <a:fillRect/>
          </a:stretch>
        </p:blipFill>
        <p:spPr>
          <a:xfrm>
            <a:off x="1508125" y="1473200"/>
            <a:ext cx="6127750" cy="4595813"/>
          </a:xfrm>
        </p:spPr>
      </p:pic>
    </p:spTree>
    <p:extLst>
      <p:ext uri="{BB962C8B-B14F-4D97-AF65-F5344CB8AC3E}">
        <p14:creationId xmlns:p14="http://schemas.microsoft.com/office/powerpoint/2010/main" val="386065639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1007" y="1842448"/>
            <a:ext cx="7955672" cy="1038975"/>
          </a:xfrm>
        </p:spPr>
        <p:txBody>
          <a:bodyPr/>
          <a:lstStyle/>
          <a:p>
            <a:pPr algn="ctr">
              <a:spcAft>
                <a:spcPts val="3000"/>
              </a:spcAft>
            </a:pPr>
            <a:r>
              <a:rPr lang="en-US" dirty="0" smtClean="0"/>
              <a:t>“FHWA Slide”</a:t>
            </a:r>
            <a:r>
              <a:rPr lang="en-US" sz="2000" dirty="0" smtClean="0"/>
              <a:t/>
            </a:r>
            <a:br>
              <a:rPr lang="en-US" sz="2000" dirty="0" smtClean="0"/>
            </a:br>
            <a:r>
              <a:rPr lang="en-US" sz="2000" dirty="0" smtClean="0"/>
              <a:t/>
            </a:r>
            <a:br>
              <a:rPr lang="en-US" sz="2000" dirty="0" smtClean="0"/>
            </a:br>
            <a:r>
              <a:rPr lang="en-US" sz="2400" u="sng" dirty="0">
                <a:latin typeface="+mn-lt"/>
              </a:rPr>
              <a:t>www.fhwa.dot.gov/construction/sibc/</a:t>
            </a:r>
            <a:r>
              <a:rPr lang="en-US" dirty="0"/>
              <a:t/>
            </a:r>
            <a:br>
              <a:rPr lang="en-US" dirty="0"/>
            </a:br>
            <a:endParaRPr lang="en-US" dirty="0"/>
          </a:p>
        </p:txBody>
      </p:sp>
    </p:spTree>
    <p:extLst>
      <p:ext uri="{BB962C8B-B14F-4D97-AF65-F5344CB8AC3E}">
        <p14:creationId xmlns:p14="http://schemas.microsoft.com/office/powerpoint/2010/main" val="80580666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1007" y="1924493"/>
            <a:ext cx="7955672" cy="956930"/>
          </a:xfrm>
        </p:spPr>
        <p:txBody>
          <a:bodyPr/>
          <a:lstStyle/>
          <a:p>
            <a:pPr algn="ctr"/>
            <a:r>
              <a:rPr lang="en-US" dirty="0" smtClean="0"/>
              <a:t>Thank you!</a:t>
            </a:r>
            <a:endParaRPr lang="en-US" dirty="0"/>
          </a:p>
        </p:txBody>
      </p:sp>
    </p:spTree>
    <p:extLst>
      <p:ext uri="{BB962C8B-B14F-4D97-AF65-F5344CB8AC3E}">
        <p14:creationId xmlns:p14="http://schemas.microsoft.com/office/powerpoint/2010/main" val="378896712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076632"/>
            <a:ext cx="5722374" cy="5699323"/>
          </a:xfrm>
          <a:prstGeom prst="rect">
            <a:avLst/>
          </a:prstGeom>
          <a:noFill/>
          <a:ln/>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6" name="Content Placeholder 5"/>
          <p:cNvSpPr>
            <a:spLocks noGrp="1"/>
          </p:cNvSpPr>
          <p:nvPr>
            <p:ph idx="1"/>
          </p:nvPr>
        </p:nvSpPr>
        <p:spPr>
          <a:xfrm>
            <a:off x="457200" y="1517904"/>
            <a:ext cx="8229600" cy="4595813"/>
          </a:xfrm>
        </p:spPr>
        <p:txBody>
          <a:bodyPr>
            <a:normAutofit/>
          </a:bodyPr>
          <a:lstStyle/>
          <a:p>
            <a:pPr marL="228600" indent="-228600">
              <a:spcBef>
                <a:spcPts val="1200"/>
              </a:spcBef>
              <a:buFont typeface="Wingdings" panose="05000000000000000000" pitchFamily="2" charset="2"/>
              <a:buChar char="§"/>
            </a:pPr>
            <a:r>
              <a:rPr lang="en-US" dirty="0" smtClean="0">
                <a:latin typeface="+mn-lt"/>
              </a:rPr>
              <a:t>Can be used for temporary bypass bridges </a:t>
            </a:r>
          </a:p>
          <a:p>
            <a:pPr marL="565150" lvl="1" indent="-285750">
              <a:spcBef>
                <a:spcPts val="1200"/>
              </a:spcBef>
              <a:buFont typeface="Calibri" panose="020F0502020204030204" pitchFamily="34" charset="0"/>
              <a:buChar char="–"/>
            </a:pPr>
            <a:r>
              <a:rPr lang="en-US" dirty="0" smtClean="0">
                <a:latin typeface="+mn-lt"/>
              </a:rPr>
              <a:t>Temporary substructure must be designed for live and other transient loads</a:t>
            </a:r>
            <a:endParaRPr lang="en-US" sz="2400" dirty="0"/>
          </a:p>
        </p:txBody>
      </p:sp>
      <p:sp>
        <p:nvSpPr>
          <p:cNvPr id="4" name="Title 3"/>
          <p:cNvSpPr>
            <a:spLocks noGrp="1"/>
          </p:cNvSpPr>
          <p:nvPr>
            <p:ph type="title"/>
          </p:nvPr>
        </p:nvSpPr>
        <p:spPr/>
        <p:txBody>
          <a:bodyPr/>
          <a:lstStyle/>
          <a:p>
            <a:r>
              <a:rPr lang="en-US" sz="3200" dirty="0"/>
              <a:t>What is </a:t>
            </a:r>
            <a:r>
              <a:rPr lang="en-US" sz="3200" dirty="0" smtClean="0"/>
              <a:t>SIBC?</a:t>
            </a:r>
            <a:endParaRPr lang="en-US" sz="3200" dirty="0"/>
          </a:p>
        </p:txBody>
      </p:sp>
      <p:pic>
        <p:nvPicPr>
          <p:cNvPr id="12" name="Picture 11" descr="Image: Existing structures can be slid to a new alignment to serve as a bypass bridge while a new bridge is constructed using more traditional methods. "/>
          <p:cNvPicPr>
            <a:picLocks noChangeAspect="1"/>
          </p:cNvPicPr>
          <p:nvPr/>
        </p:nvPicPr>
        <p:blipFill>
          <a:blip r:embed="rId3"/>
          <a:stretch>
            <a:fillRect/>
          </a:stretch>
        </p:blipFill>
        <p:spPr>
          <a:xfrm>
            <a:off x="1463040" y="2760735"/>
            <a:ext cx="6217919" cy="29260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932654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16006</TotalTime>
  <Words>10281</Words>
  <Application>Microsoft Office PowerPoint</Application>
  <PresentationFormat>On-screen Show (4:3)</PresentationFormat>
  <Paragraphs>952</Paragraphs>
  <Slides>85</Slides>
  <Notes>85</Notes>
  <HiddenSlides>0</HiddenSlides>
  <MMClips>1</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85</vt:i4>
      </vt:variant>
    </vt:vector>
  </HeadingPairs>
  <TitlesOfParts>
    <vt:vector size="91" baseType="lpstr">
      <vt:lpstr>Calibri</vt:lpstr>
      <vt:lpstr>Wingdings</vt:lpstr>
      <vt:lpstr>Arial</vt:lpstr>
      <vt:lpstr>Office Theme</vt:lpstr>
      <vt:lpstr>1_Office Theme</vt:lpstr>
      <vt:lpstr>2_Office Theme</vt:lpstr>
      <vt:lpstr>Slide in Bridge Construction </vt:lpstr>
      <vt:lpstr>Introduction</vt:lpstr>
      <vt:lpstr>Background</vt:lpstr>
      <vt:lpstr>EDC-2 Initiative</vt:lpstr>
      <vt:lpstr>EDC-2 Initiative</vt:lpstr>
      <vt:lpstr>Agenda</vt:lpstr>
      <vt:lpstr>What is SIBC?</vt:lpstr>
      <vt:lpstr>What is SIBC?</vt:lpstr>
      <vt:lpstr>What is SIBC?</vt:lpstr>
      <vt:lpstr>Benefits</vt:lpstr>
      <vt:lpstr>Benefits</vt:lpstr>
      <vt:lpstr>Benefits</vt:lpstr>
      <vt:lpstr>Benefits</vt:lpstr>
      <vt:lpstr>Project Highlight</vt:lpstr>
      <vt:lpstr>Potential Challenges</vt:lpstr>
      <vt:lpstr>Potential Challenges</vt:lpstr>
      <vt:lpstr>Potential Challenges</vt:lpstr>
      <vt:lpstr>Potential Challenges</vt:lpstr>
      <vt:lpstr>Project Highlight</vt:lpstr>
      <vt:lpstr>Factors of Interest</vt:lpstr>
      <vt:lpstr>Factors of Interest</vt:lpstr>
      <vt:lpstr>Costs</vt:lpstr>
      <vt:lpstr>Project Highlight</vt:lpstr>
      <vt:lpstr>Knowledge Check</vt:lpstr>
      <vt:lpstr>Knowledge Check</vt:lpstr>
      <vt:lpstr>Knowledge Check</vt:lpstr>
      <vt:lpstr>When to Use SIBC</vt:lpstr>
      <vt:lpstr>SIBC Flowchart Method</vt:lpstr>
      <vt:lpstr>Sites Suitable for SIBC</vt:lpstr>
      <vt:lpstr>Sites Suitable for SIBC</vt:lpstr>
      <vt:lpstr>Sites Suitable for SIBC</vt:lpstr>
      <vt:lpstr>Delivery Methods/Contracting</vt:lpstr>
      <vt:lpstr>Design-Bid-Build</vt:lpstr>
      <vt:lpstr>Design-Bid-Build</vt:lpstr>
      <vt:lpstr>Design-Build</vt:lpstr>
      <vt:lpstr>Design-Build</vt:lpstr>
      <vt:lpstr>CM/GC</vt:lpstr>
      <vt:lpstr>CM/GC</vt:lpstr>
      <vt:lpstr>A+B</vt:lpstr>
      <vt:lpstr>A+B</vt:lpstr>
      <vt:lpstr>Project Highlight</vt:lpstr>
      <vt:lpstr>Knowledge Check</vt:lpstr>
      <vt:lpstr>Planning for SIBC</vt:lpstr>
      <vt:lpstr>Planning for SIBC</vt:lpstr>
      <vt:lpstr>Planning for SIBC</vt:lpstr>
      <vt:lpstr>Planning for SIBC</vt:lpstr>
      <vt:lpstr>Design and Detailing</vt:lpstr>
      <vt:lpstr>Design and Detailing</vt:lpstr>
      <vt:lpstr>Design and Detailing</vt:lpstr>
      <vt:lpstr>Design and Detailing</vt:lpstr>
      <vt:lpstr>Force Diagram</vt:lpstr>
      <vt:lpstr>Force Diagram</vt:lpstr>
      <vt:lpstr>Force Diagram</vt:lpstr>
      <vt:lpstr>Force Diagram</vt:lpstr>
      <vt:lpstr>Knowledge Check</vt:lpstr>
      <vt:lpstr>Project Highlight</vt:lpstr>
      <vt:lpstr>Approach Slab</vt:lpstr>
      <vt:lpstr>Design of Temporary Works</vt:lpstr>
      <vt:lpstr>Design of Temporary Works</vt:lpstr>
      <vt:lpstr>Design of Temporary Works</vt:lpstr>
      <vt:lpstr>Design of Temporary Works</vt:lpstr>
      <vt:lpstr>Design of Temporary Works</vt:lpstr>
      <vt:lpstr>Design of Temporary Works</vt:lpstr>
      <vt:lpstr>Design of Temporary Works</vt:lpstr>
      <vt:lpstr>Knowledge Check</vt:lpstr>
      <vt:lpstr>Knowledge Check</vt:lpstr>
      <vt:lpstr>SIBC Slide Methods</vt:lpstr>
      <vt:lpstr>SIBC Hardware</vt:lpstr>
      <vt:lpstr>Power Systems</vt:lpstr>
      <vt:lpstr>Submittals</vt:lpstr>
      <vt:lpstr>Case Study: Elk Creek</vt:lpstr>
      <vt:lpstr>Location</vt:lpstr>
      <vt:lpstr>Project Overview</vt:lpstr>
      <vt:lpstr>Why SIBC?</vt:lpstr>
      <vt:lpstr>Why SIBC?</vt:lpstr>
      <vt:lpstr>Crossing 3</vt:lpstr>
      <vt:lpstr>Crossing 4</vt:lpstr>
      <vt:lpstr>Crossing 4</vt:lpstr>
      <vt:lpstr>Keys to success</vt:lpstr>
      <vt:lpstr>Keys to success</vt:lpstr>
      <vt:lpstr>Community Outreach</vt:lpstr>
      <vt:lpstr>Contractor Obstacles on DBB</vt:lpstr>
      <vt:lpstr>Time Lapse Video</vt:lpstr>
      <vt:lpstr>“FHWA Slide”  www.fhwa.dot.gov/construction/sibc/ </vt:lpstr>
      <vt:lpstr>Thank you!</vt:lpstr>
    </vt:vector>
  </TitlesOfParts>
  <Company>Booz Allen Hamilton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Slide-in Bridge Construction - Extended Overview</dc:title>
  <dc:subject>Presentation on slide-in bridge construction</dc:subject>
  <dc:creator>Michelle DePrenger</dc:creator>
  <cp:keywords>bridge construction, EDC, slide-in bridges</cp:keywords>
  <cp:lastModifiedBy>Post, Stephen A</cp:lastModifiedBy>
  <cp:revision>679</cp:revision>
  <cp:lastPrinted>2015-02-02T15:25:05Z</cp:lastPrinted>
  <dcterms:created xsi:type="dcterms:W3CDTF">2013-02-11T20:29:15Z</dcterms:created>
  <dcterms:modified xsi:type="dcterms:W3CDTF">2015-10-15T15:50:53Z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