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9"/>
  </p:notesMasterIdLst>
  <p:sldIdLst>
    <p:sldId id="256" r:id="rId5"/>
    <p:sldId id="258" r:id="rId6"/>
    <p:sldId id="287" r:id="rId7"/>
    <p:sldId id="288" r:id="rId8"/>
    <p:sldId id="289" r:id="rId9"/>
    <p:sldId id="290"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84" r:id="rId28"/>
    <p:sldId id="285" r:id="rId29"/>
    <p:sldId id="286" r:id="rId30"/>
    <p:sldId id="276" r:id="rId31"/>
    <p:sldId id="277" r:id="rId32"/>
    <p:sldId id="278" r:id="rId33"/>
    <p:sldId id="279" r:id="rId34"/>
    <p:sldId id="280" r:id="rId35"/>
    <p:sldId id="281" r:id="rId36"/>
    <p:sldId id="282" r:id="rId37"/>
    <p:sldId id="283" r:id="rId38"/>
  </p:sldIdLst>
  <p:sldSz cx="9144000" cy="6858000" type="screen4x3"/>
  <p:notesSz cx="6858000" cy="91440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9660" autoAdjust="0"/>
    <p:restoredTop sz="78328" autoAdjust="0"/>
  </p:normalViewPr>
  <p:slideViewPr>
    <p:cSldViewPr snapToGrid="0">
      <p:cViewPr>
        <p:scale>
          <a:sx n="70" d="100"/>
          <a:sy n="70" d="100"/>
        </p:scale>
        <p:origin x="-840" y="-27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F24714-4C5C-4375-A884-5E911515ACF3}" type="datetimeFigureOut">
              <a:rPr lang="en-US" smtClean="0"/>
              <a:t>8/13/2014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77D918-0FCF-48FB-A391-4D278616EAAF}" type="slidenum">
              <a:rPr lang="en-US" smtClean="0"/>
              <a:t>‹#›</a:t>
            </a:fld>
            <a:endParaRPr lang="en-US"/>
          </a:p>
        </p:txBody>
      </p:sp>
    </p:spTree>
    <p:extLst>
      <p:ext uri="{BB962C8B-B14F-4D97-AF65-F5344CB8AC3E}">
        <p14:creationId xmlns:p14="http://schemas.microsoft.com/office/powerpoint/2010/main" val="1268859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fhwa.dot.gov/environment/fspubs/07232806/page06.htm#grad"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www.imba.com/resources/trail_building/downhill_tips.html"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fhwa.dot.gov/environment/fspubs/07232806/page06a.htm#roll"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fhwa.dot.gov/environment/fspubs/07232806/page08.htm"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fhwa.dot.gov/environment/fspubs/07232806/page08.htm"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fhwa.dot.gov/environment/fspubs/07232806/page06.htm#shee"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fhwa.dot.gov/environment/fspubs/07232806/page06a.htm#main"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americantrails.org/"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americantrails.org/"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pedbikeimages.org/resultsAdv.cfm?photog=Austin%20Brown"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evergreenmtb.org/colonnad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access-board.gov/guidelines-and-standards/recreation-facilities/outdoor-developed-areas" TargetMode="External"/><Relationship Id="rId7" Type="http://schemas.openxmlformats.org/officeDocument/2006/relationships/hyperlink" Target="http://www.access-board.gov/guidelines-and-standards/recreation-facilities/about-recreation-facilities"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www.fs.fed.us/recreation/programs/accessibility/pubs/htmlpubs/htm12232806/index.htm" TargetMode="External"/><Relationship Id="rId5" Type="http://schemas.openxmlformats.org/officeDocument/2006/relationships/hyperlink" Target="http://www.fs.fed.us/recreation/programs/accessibility/FSTAG_2013%20Update.docx" TargetMode="External"/><Relationship Id="rId4" Type="http://schemas.openxmlformats.org/officeDocument/2006/relationships/hyperlink" Target="http://www.access-board.gov/guidelines-and-standards/recreation-facilities/outdoor-developed-areas/final-guidelines-for-outdoor-developed-areas"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000" dirty="0" smtClean="0">
                <a:latin typeface="Arial" panose="020B0604020202020204" pitchFamily="34" charset="0"/>
                <a:cs typeface="Arial" panose="020B0604020202020204" pitchFamily="34" charset="0"/>
              </a:rPr>
              <a:t>Photo from the National Transportation Enhancements Clearinghouse: www.enhancements.org/examples.asp. Mineral Wells to Weatherford Rail-Trail , Mineral Wells, TX. Opening day and dedication of the Mineral Wells to Weatherford Rail Trail. (Photo: Texas DOT).</a:t>
            </a:r>
          </a:p>
          <a:p>
            <a:endParaRPr lang="en-US" dirty="0"/>
          </a:p>
        </p:txBody>
      </p:sp>
      <p:sp>
        <p:nvSpPr>
          <p:cNvPr id="4" name="Slide Number Placeholder 3"/>
          <p:cNvSpPr>
            <a:spLocks noGrp="1"/>
          </p:cNvSpPr>
          <p:nvPr>
            <p:ph type="sldNum" sz="quarter" idx="10"/>
          </p:nvPr>
        </p:nvSpPr>
        <p:spPr/>
        <p:txBody>
          <a:bodyPr/>
          <a:lstStyle/>
          <a:p>
            <a:fld id="{1477D918-0FCF-48FB-A391-4D278616EAAF}" type="slidenum">
              <a:rPr lang="en-US" smtClean="0"/>
              <a:t>1</a:t>
            </a:fld>
            <a:endParaRPr lang="en-US"/>
          </a:p>
        </p:txBody>
      </p:sp>
    </p:spTree>
    <p:extLst>
      <p:ext uri="{BB962C8B-B14F-4D97-AF65-F5344CB8AC3E}">
        <p14:creationId xmlns:p14="http://schemas.microsoft.com/office/powerpoint/2010/main" val="1857495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cs typeface="Arial" panose="020B0604020202020204" pitchFamily="34" charset="0"/>
              </a:rPr>
              <a:t>The “half rule” is not a “rule”. It is a consideration,</a:t>
            </a:r>
            <a:r>
              <a:rPr lang="en-US" sz="1000" baseline="0" dirty="0" smtClean="0">
                <a:latin typeface="Arial" panose="020B0604020202020204" pitchFamily="34" charset="0"/>
                <a:cs typeface="Arial" panose="020B0604020202020204" pitchFamily="34" charset="0"/>
              </a:rPr>
              <a:t> and might not work depending on soils, surrounding terrain, rainfall, expected use, etc.</a:t>
            </a:r>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1477D918-0FCF-48FB-A391-4D278616EAAF}" type="slidenum">
              <a:rPr lang="en-US" smtClean="0"/>
              <a:t>12</a:t>
            </a:fld>
            <a:endParaRPr lang="en-US"/>
          </a:p>
        </p:txBody>
      </p:sp>
    </p:spTree>
    <p:extLst>
      <p:ext uri="{BB962C8B-B14F-4D97-AF65-F5344CB8AC3E}">
        <p14:creationId xmlns:p14="http://schemas.microsoft.com/office/powerpoint/2010/main" val="12081279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dirty="0" smtClean="0">
                <a:latin typeface="Arial" panose="020B0604020202020204" pitchFamily="34" charset="0"/>
                <a:cs typeface="Arial" panose="020B0604020202020204" pitchFamily="34" charset="0"/>
              </a:rPr>
              <a:t>Photo: USDA Forest Service, </a:t>
            </a:r>
            <a:r>
              <a:rPr lang="en-US" altLang="en-US" sz="1000" i="1" dirty="0" smtClean="0">
                <a:latin typeface="Arial" panose="020B0604020202020204" pitchFamily="34" charset="0"/>
                <a:cs typeface="Arial" panose="020B0604020202020204" pitchFamily="34" charset="0"/>
              </a:rPr>
              <a:t>Trail Construction and Maintenance Notebook. </a:t>
            </a:r>
            <a:r>
              <a:rPr lang="en-US" altLang="en-US" sz="1000" dirty="0" smtClean="0">
                <a:latin typeface="Arial" panose="020B0604020202020204" pitchFamily="34" charset="0"/>
                <a:cs typeface="Arial" panose="020B0604020202020204" pitchFamily="34" charset="0"/>
                <a:hlinkClick r:id="rId3"/>
              </a:rPr>
              <a:t>www.fhwa.dot.gov/environment/fspubs/07232806/page06.htm#grad</a:t>
            </a:r>
            <a:r>
              <a:rPr lang="en-US" altLang="en-US" sz="1000" dirty="0" smtClean="0">
                <a:latin typeface="Arial" panose="020B0604020202020204" pitchFamily="34" charset="0"/>
                <a:cs typeface="Arial" panose="020B0604020202020204" pitchFamily="34" charset="0"/>
              </a:rPr>
              <a:t> </a:t>
            </a:r>
          </a:p>
          <a:p>
            <a:r>
              <a:rPr lang="en-US" altLang="en-US" sz="1000" dirty="0" smtClean="0">
                <a:latin typeface="Arial" panose="020B0604020202020204" pitchFamily="34" charset="0"/>
                <a:cs typeface="Arial" panose="020B0604020202020204" pitchFamily="34" charset="0"/>
              </a:rPr>
              <a:t>Drawing: International Mountain Bicycling Association: </a:t>
            </a:r>
            <a:r>
              <a:rPr lang="en-US" altLang="en-US" sz="1000" dirty="0" smtClean="0">
                <a:latin typeface="Arial" panose="020B0604020202020204" pitchFamily="34" charset="0"/>
                <a:cs typeface="Arial" panose="020B0604020202020204" pitchFamily="34" charset="0"/>
                <a:hlinkClick r:id="rId4"/>
              </a:rPr>
              <a:t>www.imba.com/resources/trail_building/downhill_tips.html</a:t>
            </a:r>
            <a:endParaRPr lang="en-US" altLang="en-US" sz="1000" dirty="0" smtClean="0">
              <a:latin typeface="Arial" panose="020B0604020202020204" pitchFamily="34" charset="0"/>
              <a:cs typeface="Arial" panose="020B0604020202020204" pitchFamily="34" charset="0"/>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spcBef>
                <a:spcPct val="30000"/>
              </a:spcBef>
              <a:defRPr sz="1200">
                <a:solidFill>
                  <a:schemeClr val="tx1"/>
                </a:solidFill>
                <a:latin typeface="Calibri" pitchFamily="34" charset="0"/>
              </a:defRPr>
            </a:lvl1pPr>
            <a:lvl2pPr marL="742950" indent="-285750" algn="l" eaLnBrk="0" hangingPunct="0">
              <a:spcBef>
                <a:spcPct val="30000"/>
              </a:spcBef>
              <a:defRPr sz="1200">
                <a:solidFill>
                  <a:schemeClr val="tx1"/>
                </a:solidFill>
                <a:latin typeface="Calibri" pitchFamily="34" charset="0"/>
              </a:defRPr>
            </a:lvl2pPr>
            <a:lvl3pPr marL="1143000" indent="-228600" algn="l" eaLnBrk="0" hangingPunct="0">
              <a:spcBef>
                <a:spcPct val="30000"/>
              </a:spcBef>
              <a:defRPr sz="1200">
                <a:solidFill>
                  <a:schemeClr val="tx1"/>
                </a:solidFill>
                <a:latin typeface="Calibri" pitchFamily="34" charset="0"/>
              </a:defRPr>
            </a:lvl3pPr>
            <a:lvl4pPr marL="1600200" indent="-228600" algn="l" eaLnBrk="0" hangingPunct="0">
              <a:spcBef>
                <a:spcPct val="30000"/>
              </a:spcBef>
              <a:defRPr sz="1200">
                <a:solidFill>
                  <a:schemeClr val="tx1"/>
                </a:solidFill>
                <a:latin typeface="Calibri" pitchFamily="34" charset="0"/>
              </a:defRPr>
            </a:lvl4pPr>
            <a:lvl5pPr marL="2057400" indent="-228600" algn="l"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64760FE1-E482-4EC3-AF24-2E8F094D4D99}" type="slidenum">
              <a:rPr lang="en-US" altLang="en-US" smtClean="0">
                <a:solidFill>
                  <a:srgbClr val="FF3300"/>
                </a:solidFill>
                <a:latin typeface="Arial" charset="0"/>
              </a:rPr>
              <a:pPr algn="r" eaLnBrk="1" hangingPunct="1">
                <a:spcBef>
                  <a:spcPct val="0"/>
                </a:spcBef>
              </a:pPr>
              <a:t>13</a:t>
            </a:fld>
            <a:endParaRPr lang="en-US" altLang="en-US" smtClean="0">
              <a:solidFill>
                <a:srgbClr val="FF3300"/>
              </a:solidFill>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dirty="0" smtClean="0">
                <a:latin typeface="Arial" panose="020B0604020202020204" pitchFamily="34" charset="0"/>
                <a:cs typeface="Arial" panose="020B0604020202020204" pitchFamily="34" charset="0"/>
              </a:rPr>
              <a:t>Photo and Drawing from USDA Forest Service, </a:t>
            </a:r>
            <a:r>
              <a:rPr lang="en-US" altLang="en-US" sz="1000" i="1" dirty="0" smtClean="0">
                <a:latin typeface="Arial" panose="020B0604020202020204" pitchFamily="34" charset="0"/>
                <a:cs typeface="Arial" panose="020B0604020202020204" pitchFamily="34" charset="0"/>
              </a:rPr>
              <a:t>Trail Construction and Maintenance Notebook. </a:t>
            </a:r>
            <a:r>
              <a:rPr lang="en-US" altLang="en-US" sz="1000" dirty="0" smtClean="0">
                <a:latin typeface="Arial" panose="020B0604020202020204" pitchFamily="34" charset="0"/>
                <a:cs typeface="Arial" panose="020B0604020202020204" pitchFamily="34" charset="0"/>
                <a:hlinkClick r:id="rId3"/>
              </a:rPr>
              <a:t>www.fhwa.dot.gov/environment/fspubs/07232806/page06a.htm#roll</a:t>
            </a:r>
            <a:r>
              <a:rPr lang="en-US" altLang="en-US" sz="1000" dirty="0" smtClean="0">
                <a:latin typeface="Arial" panose="020B0604020202020204" pitchFamily="34" charset="0"/>
                <a:cs typeface="Arial" panose="020B0604020202020204" pitchFamily="34" charset="0"/>
              </a:rPr>
              <a:t> </a:t>
            </a: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spcBef>
                <a:spcPct val="30000"/>
              </a:spcBef>
              <a:defRPr sz="1200">
                <a:solidFill>
                  <a:schemeClr val="tx1"/>
                </a:solidFill>
                <a:latin typeface="Calibri" pitchFamily="34" charset="0"/>
              </a:defRPr>
            </a:lvl1pPr>
            <a:lvl2pPr marL="742950" indent="-285750" algn="l" eaLnBrk="0" hangingPunct="0">
              <a:spcBef>
                <a:spcPct val="30000"/>
              </a:spcBef>
              <a:defRPr sz="1200">
                <a:solidFill>
                  <a:schemeClr val="tx1"/>
                </a:solidFill>
                <a:latin typeface="Calibri" pitchFamily="34" charset="0"/>
              </a:defRPr>
            </a:lvl2pPr>
            <a:lvl3pPr marL="1143000" indent="-228600" algn="l" eaLnBrk="0" hangingPunct="0">
              <a:spcBef>
                <a:spcPct val="30000"/>
              </a:spcBef>
              <a:defRPr sz="1200">
                <a:solidFill>
                  <a:schemeClr val="tx1"/>
                </a:solidFill>
                <a:latin typeface="Calibri" pitchFamily="34" charset="0"/>
              </a:defRPr>
            </a:lvl3pPr>
            <a:lvl4pPr marL="1600200" indent="-228600" algn="l" eaLnBrk="0" hangingPunct="0">
              <a:spcBef>
                <a:spcPct val="30000"/>
              </a:spcBef>
              <a:defRPr sz="1200">
                <a:solidFill>
                  <a:schemeClr val="tx1"/>
                </a:solidFill>
                <a:latin typeface="Calibri" pitchFamily="34" charset="0"/>
              </a:defRPr>
            </a:lvl4pPr>
            <a:lvl5pPr marL="2057400" indent="-228600" algn="l"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361A7EC1-0217-4AFE-8843-02538579E411}" type="slidenum">
              <a:rPr lang="en-US" altLang="en-US" smtClean="0">
                <a:solidFill>
                  <a:srgbClr val="FF3300"/>
                </a:solidFill>
                <a:latin typeface="Arial" charset="0"/>
              </a:rPr>
              <a:pPr algn="r" eaLnBrk="1" hangingPunct="1">
                <a:spcBef>
                  <a:spcPct val="0"/>
                </a:spcBef>
              </a:pPr>
              <a:t>14</a:t>
            </a:fld>
            <a:endParaRPr lang="en-US" altLang="en-US" smtClean="0">
              <a:solidFill>
                <a:srgbClr val="FF3300"/>
              </a:solidFill>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dirty="0" smtClean="0">
                <a:latin typeface="Arial" panose="020B0604020202020204" pitchFamily="34" charset="0"/>
                <a:cs typeface="Arial" panose="020B0604020202020204" pitchFamily="34" charset="0"/>
              </a:rPr>
              <a:t>Drawing from USDA Forest Service, </a:t>
            </a:r>
            <a:r>
              <a:rPr lang="en-US" altLang="en-US" sz="1000" i="1" dirty="0" smtClean="0">
                <a:latin typeface="Arial" panose="020B0604020202020204" pitchFamily="34" charset="0"/>
                <a:cs typeface="Arial" panose="020B0604020202020204" pitchFamily="34" charset="0"/>
              </a:rPr>
              <a:t>Trail Construction and Maintenance Notebook. </a:t>
            </a:r>
            <a:r>
              <a:rPr lang="en-US" altLang="en-US" sz="1000" dirty="0" smtClean="0">
                <a:latin typeface="Arial" panose="020B0604020202020204" pitchFamily="34" charset="0"/>
                <a:cs typeface="Arial" panose="020B0604020202020204" pitchFamily="34" charset="0"/>
                <a:hlinkClick r:id="rId3"/>
              </a:rPr>
              <a:t>www.fhwa.dot.gov/environment/fspubs/07232806/page08.htm</a:t>
            </a:r>
            <a:r>
              <a:rPr lang="en-US" altLang="en-US" sz="1000" dirty="0" smtClean="0">
                <a:latin typeface="Arial" panose="020B0604020202020204" pitchFamily="34" charset="0"/>
                <a:cs typeface="Arial" panose="020B0604020202020204" pitchFamily="34" charset="0"/>
              </a:rPr>
              <a:t>. </a:t>
            </a:r>
            <a:endParaRPr lang="en-US" altLang="en-US" sz="1000" i="1" dirty="0" smtClean="0">
              <a:latin typeface="Arial" panose="020B0604020202020204" pitchFamily="34" charset="0"/>
              <a:cs typeface="Arial" panose="020B0604020202020204" pitchFamily="34" charset="0"/>
            </a:endParaRPr>
          </a:p>
          <a:p>
            <a:endParaRPr lang="en-US" altLang="en-US"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spcBef>
                <a:spcPct val="30000"/>
              </a:spcBef>
              <a:defRPr sz="1200">
                <a:solidFill>
                  <a:schemeClr val="tx1"/>
                </a:solidFill>
                <a:latin typeface="Calibri" pitchFamily="34" charset="0"/>
              </a:defRPr>
            </a:lvl1pPr>
            <a:lvl2pPr marL="742950" indent="-285750" algn="l" eaLnBrk="0" hangingPunct="0">
              <a:spcBef>
                <a:spcPct val="30000"/>
              </a:spcBef>
              <a:defRPr sz="1200">
                <a:solidFill>
                  <a:schemeClr val="tx1"/>
                </a:solidFill>
                <a:latin typeface="Calibri" pitchFamily="34" charset="0"/>
              </a:defRPr>
            </a:lvl2pPr>
            <a:lvl3pPr marL="1143000" indent="-228600" algn="l" eaLnBrk="0" hangingPunct="0">
              <a:spcBef>
                <a:spcPct val="30000"/>
              </a:spcBef>
              <a:defRPr sz="1200">
                <a:solidFill>
                  <a:schemeClr val="tx1"/>
                </a:solidFill>
                <a:latin typeface="Calibri" pitchFamily="34" charset="0"/>
              </a:defRPr>
            </a:lvl3pPr>
            <a:lvl4pPr marL="1600200" indent="-228600" algn="l" eaLnBrk="0" hangingPunct="0">
              <a:spcBef>
                <a:spcPct val="30000"/>
              </a:spcBef>
              <a:defRPr sz="1200">
                <a:solidFill>
                  <a:schemeClr val="tx1"/>
                </a:solidFill>
                <a:latin typeface="Calibri" pitchFamily="34" charset="0"/>
              </a:defRPr>
            </a:lvl4pPr>
            <a:lvl5pPr marL="2057400" indent="-228600" algn="l"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D5A035D5-58C3-48A4-9853-F0E06C48F00F}" type="slidenum">
              <a:rPr lang="en-US" altLang="en-US" smtClean="0">
                <a:solidFill>
                  <a:srgbClr val="FF3300"/>
                </a:solidFill>
                <a:latin typeface="Arial" charset="0"/>
              </a:rPr>
              <a:pPr algn="r" eaLnBrk="1" hangingPunct="1">
                <a:spcBef>
                  <a:spcPct val="0"/>
                </a:spcBef>
              </a:pPr>
              <a:t>15</a:t>
            </a:fld>
            <a:endParaRPr lang="en-US" altLang="en-US" smtClean="0">
              <a:solidFill>
                <a:srgbClr val="FF3300"/>
              </a:solidFill>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dirty="0" smtClean="0">
                <a:latin typeface="Arial" panose="020B0604020202020204" pitchFamily="34" charset="0"/>
                <a:cs typeface="Arial" panose="020B0604020202020204" pitchFamily="34" charset="0"/>
              </a:rPr>
              <a:t>Drawings from USDA Forest Service, </a:t>
            </a:r>
            <a:r>
              <a:rPr lang="en-US" altLang="en-US" sz="1000" i="1" dirty="0" smtClean="0">
                <a:latin typeface="Arial" panose="020B0604020202020204" pitchFamily="34" charset="0"/>
                <a:cs typeface="Arial" panose="020B0604020202020204" pitchFamily="34" charset="0"/>
              </a:rPr>
              <a:t>Trail Construction and Maintenance Notebook. </a:t>
            </a:r>
            <a:r>
              <a:rPr lang="en-US" altLang="en-US" sz="1000" dirty="0" smtClean="0">
                <a:latin typeface="Arial" panose="020B0604020202020204" pitchFamily="34" charset="0"/>
                <a:cs typeface="Arial" panose="020B0604020202020204" pitchFamily="34" charset="0"/>
                <a:hlinkClick r:id="rId3"/>
              </a:rPr>
              <a:t>www.fhwa.dot.gov/environment/fspubs/07232806/page08.htm</a:t>
            </a:r>
            <a:r>
              <a:rPr lang="en-US" altLang="en-US" sz="1000" dirty="0" smtClean="0">
                <a:latin typeface="Arial" panose="020B0604020202020204" pitchFamily="34" charset="0"/>
                <a:cs typeface="Arial" panose="020B0604020202020204" pitchFamily="34" charset="0"/>
              </a:rPr>
              <a:t>. </a:t>
            </a:r>
            <a:endParaRPr lang="en-US" altLang="en-US" sz="1000" i="1" dirty="0" smtClean="0">
              <a:latin typeface="Arial" panose="020B0604020202020204" pitchFamily="34" charset="0"/>
              <a:cs typeface="Arial" panose="020B0604020202020204" pitchFamily="34" charset="0"/>
            </a:endParaRPr>
          </a:p>
          <a:p>
            <a:endParaRPr lang="en-US" altLang="en-US" dirty="0"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spcBef>
                <a:spcPct val="30000"/>
              </a:spcBef>
              <a:defRPr sz="1200">
                <a:solidFill>
                  <a:schemeClr val="tx1"/>
                </a:solidFill>
                <a:latin typeface="Calibri" pitchFamily="34" charset="0"/>
              </a:defRPr>
            </a:lvl1pPr>
            <a:lvl2pPr marL="742950" indent="-285750" algn="l" eaLnBrk="0" hangingPunct="0">
              <a:spcBef>
                <a:spcPct val="30000"/>
              </a:spcBef>
              <a:defRPr sz="1200">
                <a:solidFill>
                  <a:schemeClr val="tx1"/>
                </a:solidFill>
                <a:latin typeface="Calibri" pitchFamily="34" charset="0"/>
              </a:defRPr>
            </a:lvl2pPr>
            <a:lvl3pPr marL="1143000" indent="-228600" algn="l" eaLnBrk="0" hangingPunct="0">
              <a:spcBef>
                <a:spcPct val="30000"/>
              </a:spcBef>
              <a:defRPr sz="1200">
                <a:solidFill>
                  <a:schemeClr val="tx1"/>
                </a:solidFill>
                <a:latin typeface="Calibri" pitchFamily="34" charset="0"/>
              </a:defRPr>
            </a:lvl3pPr>
            <a:lvl4pPr marL="1600200" indent="-228600" algn="l" eaLnBrk="0" hangingPunct="0">
              <a:spcBef>
                <a:spcPct val="30000"/>
              </a:spcBef>
              <a:defRPr sz="1200">
                <a:solidFill>
                  <a:schemeClr val="tx1"/>
                </a:solidFill>
                <a:latin typeface="Calibri" pitchFamily="34" charset="0"/>
              </a:defRPr>
            </a:lvl4pPr>
            <a:lvl5pPr marL="2057400" indent="-228600" algn="l"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369B54A3-06CB-432E-B731-0A4B97326FBC}" type="slidenum">
              <a:rPr lang="en-US" altLang="en-US" smtClean="0">
                <a:solidFill>
                  <a:srgbClr val="FF3300"/>
                </a:solidFill>
                <a:latin typeface="Arial" charset="0"/>
              </a:rPr>
              <a:pPr algn="r" eaLnBrk="1" hangingPunct="1">
                <a:spcBef>
                  <a:spcPct val="0"/>
                </a:spcBef>
              </a:pPr>
              <a:t>16</a:t>
            </a:fld>
            <a:endParaRPr lang="en-US" altLang="en-US" smtClean="0">
              <a:solidFill>
                <a:srgbClr val="FF3300"/>
              </a:solidFill>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dirty="0" smtClean="0">
                <a:latin typeface="Arial" panose="020B0604020202020204" pitchFamily="34" charset="0"/>
                <a:cs typeface="Arial" panose="020B0604020202020204" pitchFamily="34" charset="0"/>
              </a:rPr>
              <a:t>Drawing from USDA Forest Service, </a:t>
            </a:r>
            <a:r>
              <a:rPr lang="en-US" altLang="en-US" sz="1000" i="1" dirty="0" smtClean="0">
                <a:latin typeface="Arial" panose="020B0604020202020204" pitchFamily="34" charset="0"/>
                <a:cs typeface="Arial" panose="020B0604020202020204" pitchFamily="34" charset="0"/>
              </a:rPr>
              <a:t>Trail Construction and Maintenance Notebook. </a:t>
            </a:r>
          </a:p>
          <a:p>
            <a:r>
              <a:rPr lang="en-US" altLang="en-US" sz="1000" dirty="0" smtClean="0">
                <a:latin typeface="Arial" panose="020B0604020202020204" pitchFamily="34" charset="0"/>
                <a:cs typeface="Arial" panose="020B0604020202020204" pitchFamily="34" charset="0"/>
                <a:hlinkClick r:id="rId3"/>
              </a:rPr>
              <a:t>www.fhwa.dot.gov/environment/fspubs/07232806/page06.htm#shee</a:t>
            </a:r>
            <a:endParaRPr lang="en-US" altLang="en-US" sz="1000" dirty="0" smtClean="0">
              <a:latin typeface="Arial" panose="020B0604020202020204" pitchFamily="34" charset="0"/>
              <a:cs typeface="Arial" panose="020B0604020202020204" pitchFamily="34" charset="0"/>
            </a:endParaRP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spcBef>
                <a:spcPct val="30000"/>
              </a:spcBef>
              <a:defRPr sz="1200">
                <a:solidFill>
                  <a:schemeClr val="tx1"/>
                </a:solidFill>
                <a:latin typeface="Calibri" pitchFamily="34" charset="0"/>
              </a:defRPr>
            </a:lvl1pPr>
            <a:lvl2pPr marL="742950" indent="-285750" algn="l" eaLnBrk="0" hangingPunct="0">
              <a:spcBef>
                <a:spcPct val="30000"/>
              </a:spcBef>
              <a:defRPr sz="1200">
                <a:solidFill>
                  <a:schemeClr val="tx1"/>
                </a:solidFill>
                <a:latin typeface="Calibri" pitchFamily="34" charset="0"/>
              </a:defRPr>
            </a:lvl2pPr>
            <a:lvl3pPr marL="1143000" indent="-228600" algn="l" eaLnBrk="0" hangingPunct="0">
              <a:spcBef>
                <a:spcPct val="30000"/>
              </a:spcBef>
              <a:defRPr sz="1200">
                <a:solidFill>
                  <a:schemeClr val="tx1"/>
                </a:solidFill>
                <a:latin typeface="Calibri" pitchFamily="34" charset="0"/>
              </a:defRPr>
            </a:lvl3pPr>
            <a:lvl4pPr marL="1600200" indent="-228600" algn="l" eaLnBrk="0" hangingPunct="0">
              <a:spcBef>
                <a:spcPct val="30000"/>
              </a:spcBef>
              <a:defRPr sz="1200">
                <a:solidFill>
                  <a:schemeClr val="tx1"/>
                </a:solidFill>
                <a:latin typeface="Calibri" pitchFamily="34" charset="0"/>
              </a:defRPr>
            </a:lvl4pPr>
            <a:lvl5pPr marL="2057400" indent="-228600" algn="l"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6A557BEC-32F5-4427-9978-5FC50AB31EBD}" type="slidenum">
              <a:rPr lang="en-US" altLang="en-US" smtClean="0">
                <a:solidFill>
                  <a:srgbClr val="FF3300"/>
                </a:solidFill>
                <a:latin typeface="Arial" charset="0"/>
              </a:rPr>
              <a:pPr algn="r" eaLnBrk="1" hangingPunct="1">
                <a:spcBef>
                  <a:spcPct val="0"/>
                </a:spcBef>
              </a:pPr>
              <a:t>17</a:t>
            </a:fld>
            <a:endParaRPr lang="en-US" altLang="en-US" smtClean="0">
              <a:solidFill>
                <a:srgbClr val="FF3300"/>
              </a:solidFill>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dirty="0" smtClean="0">
                <a:latin typeface="Arial" panose="020B0604020202020204" pitchFamily="34" charset="0"/>
                <a:cs typeface="Arial" panose="020B0604020202020204" pitchFamily="34" charset="0"/>
              </a:rPr>
              <a:t>Photo and Drawing from USDA Forest Service, </a:t>
            </a:r>
            <a:r>
              <a:rPr lang="en-US" altLang="en-US" sz="1000" i="1" dirty="0" smtClean="0">
                <a:latin typeface="Arial" panose="020B0604020202020204" pitchFamily="34" charset="0"/>
                <a:cs typeface="Arial" panose="020B0604020202020204" pitchFamily="34" charset="0"/>
              </a:rPr>
              <a:t>Trail Construction and Maintenance Notebook. </a:t>
            </a:r>
            <a:endParaRPr lang="en-US" altLang="en-US" sz="1000" dirty="0" smtClean="0">
              <a:latin typeface="Arial" panose="020B0604020202020204" pitchFamily="34" charset="0"/>
              <a:cs typeface="Arial" panose="020B0604020202020204" pitchFamily="34" charset="0"/>
              <a:hlinkClick r:id=""/>
            </a:endParaRPr>
          </a:p>
          <a:p>
            <a:r>
              <a:rPr lang="en-US" altLang="en-US" sz="1000" dirty="0" smtClean="0">
                <a:latin typeface="Arial" panose="020B0604020202020204" pitchFamily="34" charset="0"/>
                <a:cs typeface="Arial" panose="020B0604020202020204" pitchFamily="34" charset="0"/>
                <a:hlinkClick r:id=""/>
              </a:rPr>
              <a:t>www.fhwa.dot.gov/environment/fspubs/07232806/page06.htm#knic</a:t>
            </a:r>
            <a:r>
              <a:rPr lang="en-US" altLang="en-US" sz="1000" dirty="0" smtClean="0">
                <a:latin typeface="Arial" panose="020B0604020202020204" pitchFamily="34" charset="0"/>
                <a:cs typeface="Arial" panose="020B0604020202020204" pitchFamily="34" charset="0"/>
              </a:rPr>
              <a:t> </a:t>
            </a:r>
          </a:p>
          <a:p>
            <a:endParaRPr lang="en-US" altLang="en-US" dirty="0" smtClean="0"/>
          </a:p>
          <a:p>
            <a:endParaRPr lang="en-US" altLang="en-US" dirty="0"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spcBef>
                <a:spcPct val="30000"/>
              </a:spcBef>
              <a:defRPr sz="1200">
                <a:solidFill>
                  <a:schemeClr val="tx1"/>
                </a:solidFill>
                <a:latin typeface="Calibri" pitchFamily="34" charset="0"/>
              </a:defRPr>
            </a:lvl1pPr>
            <a:lvl2pPr marL="742950" indent="-285750" algn="l" eaLnBrk="0" hangingPunct="0">
              <a:spcBef>
                <a:spcPct val="30000"/>
              </a:spcBef>
              <a:defRPr sz="1200">
                <a:solidFill>
                  <a:schemeClr val="tx1"/>
                </a:solidFill>
                <a:latin typeface="Calibri" pitchFamily="34" charset="0"/>
              </a:defRPr>
            </a:lvl2pPr>
            <a:lvl3pPr marL="1143000" indent="-228600" algn="l" eaLnBrk="0" hangingPunct="0">
              <a:spcBef>
                <a:spcPct val="30000"/>
              </a:spcBef>
              <a:defRPr sz="1200">
                <a:solidFill>
                  <a:schemeClr val="tx1"/>
                </a:solidFill>
                <a:latin typeface="Calibri" pitchFamily="34" charset="0"/>
              </a:defRPr>
            </a:lvl3pPr>
            <a:lvl4pPr marL="1600200" indent="-228600" algn="l" eaLnBrk="0" hangingPunct="0">
              <a:spcBef>
                <a:spcPct val="30000"/>
              </a:spcBef>
              <a:defRPr sz="1200">
                <a:solidFill>
                  <a:schemeClr val="tx1"/>
                </a:solidFill>
                <a:latin typeface="Calibri" pitchFamily="34" charset="0"/>
              </a:defRPr>
            </a:lvl4pPr>
            <a:lvl5pPr marL="2057400" indent="-228600" algn="l"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18ADBFBD-5D87-4F51-9359-9E0A5644CE6F}" type="slidenum">
              <a:rPr lang="en-US" altLang="en-US" smtClean="0">
                <a:solidFill>
                  <a:srgbClr val="FF3300"/>
                </a:solidFill>
                <a:latin typeface="Arial" charset="0"/>
              </a:rPr>
              <a:pPr algn="r" eaLnBrk="1" hangingPunct="1">
                <a:spcBef>
                  <a:spcPct val="0"/>
                </a:spcBef>
              </a:pPr>
              <a:t>18</a:t>
            </a:fld>
            <a:endParaRPr lang="en-US" altLang="en-US" smtClean="0">
              <a:solidFill>
                <a:srgbClr val="FF3300"/>
              </a:solidFill>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dirty="0" smtClean="0">
                <a:latin typeface="Arial" panose="020B0604020202020204" pitchFamily="34" charset="0"/>
                <a:cs typeface="Arial" panose="020B0604020202020204" pitchFamily="34" charset="0"/>
              </a:rPr>
              <a:t>Drawing from USDA Forest Service, </a:t>
            </a:r>
            <a:r>
              <a:rPr lang="en-US" altLang="en-US" sz="1000" i="1" dirty="0" smtClean="0">
                <a:latin typeface="Arial" panose="020B0604020202020204" pitchFamily="34" charset="0"/>
                <a:cs typeface="Arial" panose="020B0604020202020204" pitchFamily="34" charset="0"/>
              </a:rPr>
              <a:t>Trail Construction and Maintenance Notebook. </a:t>
            </a:r>
            <a:r>
              <a:rPr lang="en-US" altLang="en-US" sz="1000" dirty="0" smtClean="0">
                <a:latin typeface="Arial" panose="020B0604020202020204" pitchFamily="34" charset="0"/>
                <a:cs typeface="Arial" panose="020B0604020202020204" pitchFamily="34" charset="0"/>
                <a:hlinkClick r:id="rId3"/>
              </a:rPr>
              <a:t>www.fhwa.dot.gov/environment/fspubs/07232806/page06a.htm#main</a:t>
            </a:r>
            <a:r>
              <a:rPr lang="en-US" altLang="en-US" sz="1000" dirty="0" smtClean="0">
                <a:latin typeface="Arial" panose="020B0604020202020204" pitchFamily="34" charset="0"/>
                <a:cs typeface="Arial" panose="020B0604020202020204" pitchFamily="34" charset="0"/>
              </a:rPr>
              <a:t> </a:t>
            </a: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spcBef>
                <a:spcPct val="30000"/>
              </a:spcBef>
              <a:defRPr sz="1200">
                <a:solidFill>
                  <a:schemeClr val="tx1"/>
                </a:solidFill>
                <a:latin typeface="Calibri" pitchFamily="34" charset="0"/>
              </a:defRPr>
            </a:lvl1pPr>
            <a:lvl2pPr marL="742950" indent="-285750" algn="l" eaLnBrk="0" hangingPunct="0">
              <a:spcBef>
                <a:spcPct val="30000"/>
              </a:spcBef>
              <a:defRPr sz="1200">
                <a:solidFill>
                  <a:schemeClr val="tx1"/>
                </a:solidFill>
                <a:latin typeface="Calibri" pitchFamily="34" charset="0"/>
              </a:defRPr>
            </a:lvl2pPr>
            <a:lvl3pPr marL="1143000" indent="-228600" algn="l" eaLnBrk="0" hangingPunct="0">
              <a:spcBef>
                <a:spcPct val="30000"/>
              </a:spcBef>
              <a:defRPr sz="1200">
                <a:solidFill>
                  <a:schemeClr val="tx1"/>
                </a:solidFill>
                <a:latin typeface="Calibri" pitchFamily="34" charset="0"/>
              </a:defRPr>
            </a:lvl3pPr>
            <a:lvl4pPr marL="1600200" indent="-228600" algn="l" eaLnBrk="0" hangingPunct="0">
              <a:spcBef>
                <a:spcPct val="30000"/>
              </a:spcBef>
              <a:defRPr sz="1200">
                <a:solidFill>
                  <a:schemeClr val="tx1"/>
                </a:solidFill>
                <a:latin typeface="Calibri" pitchFamily="34" charset="0"/>
              </a:defRPr>
            </a:lvl4pPr>
            <a:lvl5pPr marL="2057400" indent="-228600" algn="l"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B68C8C2A-D861-4D0E-BA42-955D127842CF}" type="slidenum">
              <a:rPr lang="en-US" altLang="en-US" smtClean="0">
                <a:solidFill>
                  <a:srgbClr val="FF3300"/>
                </a:solidFill>
                <a:latin typeface="Arial" charset="0"/>
              </a:rPr>
              <a:pPr algn="r" eaLnBrk="1" hangingPunct="1">
                <a:spcBef>
                  <a:spcPct val="0"/>
                </a:spcBef>
              </a:pPr>
              <a:t>19</a:t>
            </a:fld>
            <a:endParaRPr lang="en-US" altLang="en-US" smtClean="0">
              <a:solidFill>
                <a:srgbClr val="FF3300"/>
              </a:solidFill>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dirty="0" smtClean="0">
                <a:latin typeface="Arial" panose="020B0604020202020204" pitchFamily="34" charset="0"/>
                <a:cs typeface="Arial" panose="020B0604020202020204" pitchFamily="34" charset="0"/>
              </a:rPr>
              <a:t>Drawing: From FHWA’s </a:t>
            </a:r>
            <a:r>
              <a:rPr lang="en-US" altLang="en-US" sz="1000" i="1" u="sng" dirty="0" smtClean="0">
                <a:latin typeface="Arial" panose="020B0604020202020204" pitchFamily="34" charset="0"/>
                <a:cs typeface="Arial" panose="020B0604020202020204" pitchFamily="34" charset="0"/>
              </a:rPr>
              <a:t>Designing Sidewalks and Trails for Access: Best Practices Design Guide</a:t>
            </a:r>
          </a:p>
          <a:p>
            <a:r>
              <a:rPr lang="en-US" altLang="en-US" sz="1000" dirty="0" smtClean="0">
                <a:latin typeface="Arial" panose="020B0604020202020204" pitchFamily="34" charset="0"/>
                <a:cs typeface="Arial" panose="020B0604020202020204" pitchFamily="34" charset="0"/>
              </a:rPr>
              <a:t>Chapter 6. www.fhwa.dot.gov/environment/sidewalk2/sidewalks206.htm#rec</a:t>
            </a:r>
          </a:p>
          <a:p>
            <a:r>
              <a:rPr lang="en-US" altLang="en-US" sz="1000" dirty="0" smtClean="0">
                <a:latin typeface="Arial" panose="020B0604020202020204" pitchFamily="34" charset="0"/>
                <a:cs typeface="Arial" panose="020B0604020202020204" pitchFamily="34" charset="0"/>
              </a:rPr>
              <a:t>Photo:  High Line Canal Trail, Cherry Hills Village, CO. Photo by Stuart Macdonald, American Trails.</a:t>
            </a:r>
          </a:p>
          <a:p>
            <a:endParaRPr lang="en-US" altLang="en-US" dirty="0" smtClean="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spcBef>
                <a:spcPct val="30000"/>
              </a:spcBef>
              <a:defRPr sz="1200">
                <a:solidFill>
                  <a:schemeClr val="tx1"/>
                </a:solidFill>
                <a:latin typeface="Calibri" pitchFamily="34" charset="0"/>
              </a:defRPr>
            </a:lvl1pPr>
            <a:lvl2pPr marL="742950" indent="-285750" algn="l" eaLnBrk="0" hangingPunct="0">
              <a:spcBef>
                <a:spcPct val="30000"/>
              </a:spcBef>
              <a:defRPr sz="1200">
                <a:solidFill>
                  <a:schemeClr val="tx1"/>
                </a:solidFill>
                <a:latin typeface="Calibri" pitchFamily="34" charset="0"/>
              </a:defRPr>
            </a:lvl2pPr>
            <a:lvl3pPr marL="1143000" indent="-228600" algn="l" eaLnBrk="0" hangingPunct="0">
              <a:spcBef>
                <a:spcPct val="30000"/>
              </a:spcBef>
              <a:defRPr sz="1200">
                <a:solidFill>
                  <a:schemeClr val="tx1"/>
                </a:solidFill>
                <a:latin typeface="Calibri" pitchFamily="34" charset="0"/>
              </a:defRPr>
            </a:lvl3pPr>
            <a:lvl4pPr marL="1600200" indent="-228600" algn="l" eaLnBrk="0" hangingPunct="0">
              <a:spcBef>
                <a:spcPct val="30000"/>
              </a:spcBef>
              <a:defRPr sz="1200">
                <a:solidFill>
                  <a:schemeClr val="tx1"/>
                </a:solidFill>
                <a:latin typeface="Calibri" pitchFamily="34" charset="0"/>
              </a:defRPr>
            </a:lvl4pPr>
            <a:lvl5pPr marL="2057400" indent="-228600" algn="l"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495372AC-9CF6-4B04-89FA-5E431B60A8F6}" type="slidenum">
              <a:rPr lang="en-US" altLang="en-US" smtClean="0">
                <a:solidFill>
                  <a:srgbClr val="FF3300"/>
                </a:solidFill>
                <a:latin typeface="Arial" charset="0"/>
              </a:rPr>
              <a:pPr algn="r" eaLnBrk="1" hangingPunct="1">
                <a:spcBef>
                  <a:spcPct val="0"/>
                </a:spcBef>
              </a:pPr>
              <a:t>20</a:t>
            </a:fld>
            <a:endParaRPr lang="en-US" altLang="en-US" smtClean="0">
              <a:solidFill>
                <a:srgbClr val="FF3300"/>
              </a:solidFill>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dirty="0" smtClean="0">
                <a:latin typeface="Arial" panose="020B0604020202020204" pitchFamily="34" charset="0"/>
                <a:cs typeface="Arial" panose="020B0604020202020204" pitchFamily="34" charset="0"/>
              </a:rPr>
              <a:t>Drawing from USDA Forest Service, </a:t>
            </a:r>
            <a:r>
              <a:rPr lang="en-US" altLang="en-US" sz="1000" i="1" dirty="0" smtClean="0">
                <a:latin typeface="Arial" panose="020B0604020202020204" pitchFamily="34" charset="0"/>
                <a:cs typeface="Arial" panose="020B0604020202020204" pitchFamily="34" charset="0"/>
              </a:rPr>
              <a:t>Trail Construction and Maintenance Notebook. </a:t>
            </a:r>
            <a:r>
              <a:rPr lang="en-US" altLang="en-US" sz="1000" dirty="0" smtClean="0">
                <a:latin typeface="Arial" panose="020B0604020202020204" pitchFamily="34" charset="0"/>
                <a:cs typeface="Arial" panose="020B0604020202020204" pitchFamily="34" charset="0"/>
              </a:rPr>
              <a:t>www.fhwa.dot.gov/environment/fspubs/07232806/page12.htm</a:t>
            </a: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spcBef>
                <a:spcPct val="30000"/>
              </a:spcBef>
              <a:defRPr sz="1200">
                <a:solidFill>
                  <a:schemeClr val="tx1"/>
                </a:solidFill>
                <a:latin typeface="Calibri" pitchFamily="34" charset="0"/>
              </a:defRPr>
            </a:lvl1pPr>
            <a:lvl2pPr marL="742950" indent="-285750" algn="l" eaLnBrk="0" hangingPunct="0">
              <a:spcBef>
                <a:spcPct val="30000"/>
              </a:spcBef>
              <a:defRPr sz="1200">
                <a:solidFill>
                  <a:schemeClr val="tx1"/>
                </a:solidFill>
                <a:latin typeface="Calibri" pitchFamily="34" charset="0"/>
              </a:defRPr>
            </a:lvl2pPr>
            <a:lvl3pPr marL="1143000" indent="-228600" algn="l" eaLnBrk="0" hangingPunct="0">
              <a:spcBef>
                <a:spcPct val="30000"/>
              </a:spcBef>
              <a:defRPr sz="1200">
                <a:solidFill>
                  <a:schemeClr val="tx1"/>
                </a:solidFill>
                <a:latin typeface="Calibri" pitchFamily="34" charset="0"/>
              </a:defRPr>
            </a:lvl3pPr>
            <a:lvl4pPr marL="1600200" indent="-228600" algn="l" eaLnBrk="0" hangingPunct="0">
              <a:spcBef>
                <a:spcPct val="30000"/>
              </a:spcBef>
              <a:defRPr sz="1200">
                <a:solidFill>
                  <a:schemeClr val="tx1"/>
                </a:solidFill>
                <a:latin typeface="Calibri" pitchFamily="34" charset="0"/>
              </a:defRPr>
            </a:lvl4pPr>
            <a:lvl5pPr marL="2057400" indent="-228600" algn="l"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728E8F29-A793-4B21-8DD3-44ADB3FFE4DD}" type="slidenum">
              <a:rPr lang="en-US" altLang="en-US" smtClean="0">
                <a:solidFill>
                  <a:srgbClr val="FF3300"/>
                </a:solidFill>
                <a:latin typeface="Arial" charset="0"/>
              </a:rPr>
              <a:pPr algn="r" eaLnBrk="1" hangingPunct="1">
                <a:spcBef>
                  <a:spcPct val="0"/>
                </a:spcBef>
              </a:pPr>
              <a:t>21</a:t>
            </a:fld>
            <a:endParaRPr lang="en-US" altLang="en-US" smtClean="0">
              <a:solidFill>
                <a:srgbClr val="FF3300"/>
              </a:solidFill>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dirty="0" smtClean="0">
                <a:latin typeface="Arial" panose="020B0604020202020204" pitchFamily="34" charset="0"/>
                <a:cs typeface="Arial" panose="020B0604020202020204" pitchFamily="34" charset="0"/>
              </a:rPr>
              <a:t>Photos from the Recreational Trails Program website: www.fhwa.dot.gov/environment/rectrails/ </a:t>
            </a:r>
          </a:p>
          <a:p>
            <a:r>
              <a:rPr lang="en-US" altLang="en-US" sz="1000" dirty="0" smtClean="0">
                <a:latin typeface="Arial" panose="020B0604020202020204" pitchFamily="34" charset="0"/>
                <a:cs typeface="Arial" panose="020B0604020202020204" pitchFamily="34" charset="0"/>
              </a:rPr>
              <a:t>Left: Mountain bike trails at Butte State Park, Montana.</a:t>
            </a:r>
          </a:p>
          <a:p>
            <a:r>
              <a:rPr lang="en-US" altLang="en-US" sz="1000" dirty="0" smtClean="0">
                <a:latin typeface="Arial" panose="020B0604020202020204" pitchFamily="34" charset="0"/>
                <a:cs typeface="Arial" panose="020B0604020202020204" pitchFamily="34" charset="0"/>
              </a:rPr>
              <a:t>Top right: ATV trail on the Bull Run Guest Ranch near Cascade, Montana.</a:t>
            </a:r>
          </a:p>
          <a:p>
            <a:r>
              <a:rPr lang="en-US" altLang="en-US" sz="1000" dirty="0" smtClean="0">
                <a:latin typeface="Arial" panose="020B0604020202020204" pitchFamily="34" charset="0"/>
                <a:cs typeface="Arial" panose="020B0604020202020204" pitchFamily="34" charset="0"/>
              </a:rPr>
              <a:t>Bottom right: Snowmobiles at Eagle River, Wisconsin.</a:t>
            </a: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spcBef>
                <a:spcPct val="30000"/>
              </a:spcBef>
              <a:defRPr sz="1200">
                <a:solidFill>
                  <a:schemeClr val="tx1"/>
                </a:solidFill>
                <a:latin typeface="Calibri" pitchFamily="34" charset="0"/>
              </a:defRPr>
            </a:lvl1pPr>
            <a:lvl2pPr marL="742950" indent="-285750" algn="l" eaLnBrk="0" hangingPunct="0">
              <a:spcBef>
                <a:spcPct val="30000"/>
              </a:spcBef>
              <a:defRPr sz="1200">
                <a:solidFill>
                  <a:schemeClr val="tx1"/>
                </a:solidFill>
                <a:latin typeface="Calibri" pitchFamily="34" charset="0"/>
              </a:defRPr>
            </a:lvl2pPr>
            <a:lvl3pPr marL="1143000" indent="-228600" algn="l" eaLnBrk="0" hangingPunct="0">
              <a:spcBef>
                <a:spcPct val="30000"/>
              </a:spcBef>
              <a:defRPr sz="1200">
                <a:solidFill>
                  <a:schemeClr val="tx1"/>
                </a:solidFill>
                <a:latin typeface="Calibri" pitchFamily="34" charset="0"/>
              </a:defRPr>
            </a:lvl3pPr>
            <a:lvl4pPr marL="1600200" indent="-228600" algn="l" eaLnBrk="0" hangingPunct="0">
              <a:spcBef>
                <a:spcPct val="30000"/>
              </a:spcBef>
              <a:defRPr sz="1200">
                <a:solidFill>
                  <a:schemeClr val="tx1"/>
                </a:solidFill>
                <a:latin typeface="Calibri" pitchFamily="34" charset="0"/>
              </a:defRPr>
            </a:lvl4pPr>
            <a:lvl5pPr marL="2057400" indent="-228600" algn="l"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B19A4EF0-D7AA-4C70-B7F9-88D97C029E65}" type="slidenum">
              <a:rPr lang="en-US" altLang="en-US" smtClean="0">
                <a:solidFill>
                  <a:srgbClr val="FF3300"/>
                </a:solidFill>
                <a:latin typeface="Arial" charset="0"/>
              </a:rPr>
              <a:pPr algn="r" eaLnBrk="1" hangingPunct="1">
                <a:spcBef>
                  <a:spcPct val="0"/>
                </a:spcBef>
              </a:pPr>
              <a:t>2</a:t>
            </a:fld>
            <a:endParaRPr lang="en-US" altLang="en-US" smtClean="0">
              <a:solidFill>
                <a:srgbClr val="FF3300"/>
              </a:solidFill>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dirty="0" smtClean="0">
                <a:latin typeface="Arial" panose="020B0604020202020204" pitchFamily="34" charset="0"/>
                <a:cs typeface="Arial" panose="020B0604020202020204" pitchFamily="34" charset="0"/>
              </a:rPr>
              <a:t>Photos from USDA Forest Service, </a:t>
            </a:r>
            <a:r>
              <a:rPr lang="en-US" altLang="en-US" sz="1000" i="1" dirty="0" smtClean="0">
                <a:latin typeface="Arial" panose="020B0604020202020204" pitchFamily="34" charset="0"/>
                <a:cs typeface="Arial" panose="020B0604020202020204" pitchFamily="34" charset="0"/>
              </a:rPr>
              <a:t>Trail Construction and Maintenance Notebook. </a:t>
            </a:r>
          </a:p>
          <a:p>
            <a:r>
              <a:rPr lang="en-US" altLang="en-US" sz="1000" dirty="0" smtClean="0">
                <a:latin typeface="Arial" panose="020B0604020202020204" pitchFamily="34" charset="0"/>
                <a:cs typeface="Arial" panose="020B0604020202020204" pitchFamily="34" charset="0"/>
              </a:rPr>
              <a:t>Left: www.fhwa.dot.gov/environment/fspubs/07232806/page11.htm#brid</a:t>
            </a:r>
          </a:p>
          <a:p>
            <a:r>
              <a:rPr lang="en-US" altLang="en-US" sz="1000" dirty="0" smtClean="0">
                <a:latin typeface="Arial" panose="020B0604020202020204" pitchFamily="34" charset="0"/>
                <a:cs typeface="Arial" panose="020B0604020202020204" pitchFamily="34" charset="0"/>
              </a:rPr>
              <a:t>Middle: www.fhwa.dot.gov/environment/fspubs/07232806/page04.htm#ligh</a:t>
            </a:r>
          </a:p>
          <a:p>
            <a:r>
              <a:rPr lang="en-US" altLang="en-US" sz="1000" dirty="0" smtClean="0">
                <a:latin typeface="Arial" panose="020B0604020202020204" pitchFamily="34" charset="0"/>
                <a:cs typeface="Arial" panose="020B0604020202020204" pitchFamily="34" charset="0"/>
              </a:rPr>
              <a:t>Right: www.fhwa.dot.gov/environment/fspubs/07232806/page04.htm#trai</a:t>
            </a: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spcBef>
                <a:spcPct val="30000"/>
              </a:spcBef>
              <a:defRPr sz="1200">
                <a:solidFill>
                  <a:schemeClr val="tx1"/>
                </a:solidFill>
                <a:latin typeface="Calibri" pitchFamily="34" charset="0"/>
              </a:defRPr>
            </a:lvl1pPr>
            <a:lvl2pPr marL="742950" indent="-285750" algn="l" eaLnBrk="0" hangingPunct="0">
              <a:spcBef>
                <a:spcPct val="30000"/>
              </a:spcBef>
              <a:defRPr sz="1200">
                <a:solidFill>
                  <a:schemeClr val="tx1"/>
                </a:solidFill>
                <a:latin typeface="Calibri" pitchFamily="34" charset="0"/>
              </a:defRPr>
            </a:lvl2pPr>
            <a:lvl3pPr marL="1143000" indent="-228600" algn="l" eaLnBrk="0" hangingPunct="0">
              <a:spcBef>
                <a:spcPct val="30000"/>
              </a:spcBef>
              <a:defRPr sz="1200">
                <a:solidFill>
                  <a:schemeClr val="tx1"/>
                </a:solidFill>
                <a:latin typeface="Calibri" pitchFamily="34" charset="0"/>
              </a:defRPr>
            </a:lvl3pPr>
            <a:lvl4pPr marL="1600200" indent="-228600" algn="l" eaLnBrk="0" hangingPunct="0">
              <a:spcBef>
                <a:spcPct val="30000"/>
              </a:spcBef>
              <a:defRPr sz="1200">
                <a:solidFill>
                  <a:schemeClr val="tx1"/>
                </a:solidFill>
                <a:latin typeface="Calibri" pitchFamily="34" charset="0"/>
              </a:defRPr>
            </a:lvl4pPr>
            <a:lvl5pPr marL="2057400" indent="-228600" algn="l"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A081434E-5F80-40F8-8808-137EE9A14C90}" type="slidenum">
              <a:rPr lang="en-US" altLang="en-US" smtClean="0">
                <a:solidFill>
                  <a:srgbClr val="FF3300"/>
                </a:solidFill>
                <a:latin typeface="Arial" charset="0"/>
              </a:rPr>
              <a:pPr algn="r" eaLnBrk="1" hangingPunct="1">
                <a:spcBef>
                  <a:spcPct val="0"/>
                </a:spcBef>
              </a:pPr>
              <a:t>22</a:t>
            </a:fld>
            <a:endParaRPr lang="en-US" altLang="en-US" smtClean="0">
              <a:solidFill>
                <a:srgbClr val="FF3300"/>
              </a:solidFill>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dirty="0" smtClean="0">
                <a:latin typeface="Arial" panose="020B0604020202020204" pitchFamily="34" charset="0"/>
                <a:cs typeface="Arial" panose="020B0604020202020204" pitchFamily="34" charset="0"/>
              </a:rPr>
              <a:t>Photo: Happy Creek Nature Trail, North Cascades, WA</a:t>
            </a:r>
          </a:p>
          <a:p>
            <a:r>
              <a:rPr lang="en-US" altLang="en-US" sz="1000" dirty="0" smtClean="0">
                <a:latin typeface="Arial" panose="020B0604020202020204" pitchFamily="34" charset="0"/>
                <a:cs typeface="Arial" panose="020B0604020202020204" pitchFamily="34" charset="0"/>
              </a:rPr>
              <a:t>Photo by Stuart Macdonald, September 24, 2006. www.americantrails.org/galleries/5index.htm</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spcBef>
                <a:spcPct val="30000"/>
              </a:spcBef>
              <a:defRPr sz="1200">
                <a:solidFill>
                  <a:schemeClr val="tx1"/>
                </a:solidFill>
                <a:latin typeface="Calibri" pitchFamily="34" charset="0"/>
              </a:defRPr>
            </a:lvl1pPr>
            <a:lvl2pPr marL="742950" indent="-285750" algn="l" eaLnBrk="0" hangingPunct="0">
              <a:spcBef>
                <a:spcPct val="30000"/>
              </a:spcBef>
              <a:defRPr sz="1200">
                <a:solidFill>
                  <a:schemeClr val="tx1"/>
                </a:solidFill>
                <a:latin typeface="Calibri" pitchFamily="34" charset="0"/>
              </a:defRPr>
            </a:lvl2pPr>
            <a:lvl3pPr marL="1143000" indent="-228600" algn="l" eaLnBrk="0" hangingPunct="0">
              <a:spcBef>
                <a:spcPct val="30000"/>
              </a:spcBef>
              <a:defRPr sz="1200">
                <a:solidFill>
                  <a:schemeClr val="tx1"/>
                </a:solidFill>
                <a:latin typeface="Calibri" pitchFamily="34" charset="0"/>
              </a:defRPr>
            </a:lvl3pPr>
            <a:lvl4pPr marL="1600200" indent="-228600" algn="l" eaLnBrk="0" hangingPunct="0">
              <a:spcBef>
                <a:spcPct val="30000"/>
              </a:spcBef>
              <a:defRPr sz="1200">
                <a:solidFill>
                  <a:schemeClr val="tx1"/>
                </a:solidFill>
                <a:latin typeface="Calibri" pitchFamily="34" charset="0"/>
              </a:defRPr>
            </a:lvl4pPr>
            <a:lvl5pPr marL="2057400" indent="-228600" algn="l"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D0563C58-A954-41BA-9573-217C1F5B06CB}" type="slidenum">
              <a:rPr lang="en-US" altLang="en-US" smtClean="0">
                <a:solidFill>
                  <a:srgbClr val="FF3300"/>
                </a:solidFill>
                <a:latin typeface="Arial" charset="0"/>
              </a:rPr>
              <a:pPr algn="r" eaLnBrk="1" hangingPunct="1">
                <a:spcBef>
                  <a:spcPct val="0"/>
                </a:spcBef>
              </a:pPr>
              <a:t>23</a:t>
            </a:fld>
            <a:endParaRPr lang="en-US" altLang="en-US" smtClean="0">
              <a:solidFill>
                <a:srgbClr val="FF3300"/>
              </a:solidFill>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4 photos from the National Transportation Enhancements Clearinghouse: www.enhancements.org/examples.asp.</a:t>
            </a:r>
          </a:p>
          <a:p>
            <a:pPr>
              <a:buFontTx/>
              <a:buChar char="•"/>
            </a:pPr>
            <a:r>
              <a:rPr lang="en-US" altLang="en-US" smtClean="0"/>
              <a:t> Top right: Osage Prairie Trail, Tulsa OK</a:t>
            </a:r>
          </a:p>
          <a:p>
            <a:pPr>
              <a:buFontTx/>
              <a:buChar char="•"/>
            </a:pPr>
            <a:r>
              <a:rPr lang="en-US" altLang="en-US" smtClean="0"/>
              <a:t> Top middle: Steel Bridge, Portland OR</a:t>
            </a:r>
          </a:p>
          <a:p>
            <a:pPr>
              <a:buFontTx/>
              <a:buChar char="•"/>
            </a:pPr>
            <a:r>
              <a:rPr lang="en-US" altLang="en-US" smtClean="0"/>
              <a:t> Bottom left: Farmington Canal, Cheshire CT</a:t>
            </a:r>
          </a:p>
          <a:p>
            <a:pPr>
              <a:buFontTx/>
              <a:buChar char="•"/>
            </a:pPr>
            <a:r>
              <a:rPr lang="en-US" altLang="en-US" smtClean="0"/>
              <a:t> Right side: Soo Line “S” Bridge, Eau Claire WI</a:t>
            </a:r>
          </a:p>
          <a:p>
            <a:r>
              <a:rPr lang="en-US" altLang="en-US" smtClean="0"/>
              <a:t>Bottom middle: Rich Zelensky, Nebraska Department of Roads, through the River Valley Trail Riders, Council Bluffs IA. www.rivervalleytrailriders.com/PhotoGallery/tabid/68/AlbumID/473-1/Default.aspx</a:t>
            </a: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rgbClr val="FF3300"/>
                </a:solidFill>
                <a:latin typeface="Arial" charset="0"/>
              </a:defRPr>
            </a:lvl1pPr>
            <a:lvl2pPr marL="742950" indent="-285750" eaLnBrk="0" hangingPunct="0">
              <a:defRPr>
                <a:solidFill>
                  <a:srgbClr val="FF3300"/>
                </a:solidFill>
                <a:latin typeface="Arial" charset="0"/>
              </a:defRPr>
            </a:lvl2pPr>
            <a:lvl3pPr marL="1143000" indent="-228600" eaLnBrk="0" hangingPunct="0">
              <a:defRPr>
                <a:solidFill>
                  <a:srgbClr val="FF3300"/>
                </a:solidFill>
                <a:latin typeface="Arial" charset="0"/>
              </a:defRPr>
            </a:lvl3pPr>
            <a:lvl4pPr marL="1600200" indent="-228600" eaLnBrk="0" hangingPunct="0">
              <a:defRPr>
                <a:solidFill>
                  <a:srgbClr val="FF3300"/>
                </a:solidFill>
                <a:latin typeface="Arial" charset="0"/>
              </a:defRPr>
            </a:lvl4pPr>
            <a:lvl5pPr marL="2057400" indent="-228600" eaLnBrk="0" hangingPunct="0">
              <a:defRPr>
                <a:solidFill>
                  <a:srgbClr val="FF3300"/>
                </a:solidFill>
                <a:latin typeface="Arial" charset="0"/>
              </a:defRPr>
            </a:lvl5pPr>
            <a:lvl6pPr marL="2514600" indent="-228600" algn="ctr" eaLnBrk="0" fontAlgn="base" hangingPunct="0">
              <a:spcBef>
                <a:spcPct val="0"/>
              </a:spcBef>
              <a:spcAft>
                <a:spcPct val="0"/>
              </a:spcAft>
              <a:defRPr>
                <a:solidFill>
                  <a:srgbClr val="FF3300"/>
                </a:solidFill>
                <a:latin typeface="Arial" charset="0"/>
              </a:defRPr>
            </a:lvl6pPr>
            <a:lvl7pPr marL="2971800" indent="-228600" algn="ctr" eaLnBrk="0" fontAlgn="base" hangingPunct="0">
              <a:spcBef>
                <a:spcPct val="0"/>
              </a:spcBef>
              <a:spcAft>
                <a:spcPct val="0"/>
              </a:spcAft>
              <a:defRPr>
                <a:solidFill>
                  <a:srgbClr val="FF3300"/>
                </a:solidFill>
                <a:latin typeface="Arial" charset="0"/>
              </a:defRPr>
            </a:lvl7pPr>
            <a:lvl8pPr marL="3429000" indent="-228600" algn="ctr" eaLnBrk="0" fontAlgn="base" hangingPunct="0">
              <a:spcBef>
                <a:spcPct val="0"/>
              </a:spcBef>
              <a:spcAft>
                <a:spcPct val="0"/>
              </a:spcAft>
              <a:defRPr>
                <a:solidFill>
                  <a:srgbClr val="FF3300"/>
                </a:solidFill>
                <a:latin typeface="Arial" charset="0"/>
              </a:defRPr>
            </a:lvl8pPr>
            <a:lvl9pPr marL="3886200" indent="-228600" algn="ctr" eaLnBrk="0" fontAlgn="base" hangingPunct="0">
              <a:spcBef>
                <a:spcPct val="0"/>
              </a:spcBef>
              <a:spcAft>
                <a:spcPct val="0"/>
              </a:spcAft>
              <a:defRPr>
                <a:solidFill>
                  <a:srgbClr val="FF3300"/>
                </a:solidFill>
                <a:latin typeface="Arial" charset="0"/>
              </a:defRPr>
            </a:lvl9pPr>
          </a:lstStyle>
          <a:p>
            <a:pPr eaLnBrk="1" hangingPunct="1"/>
            <a:fld id="{4887E6A8-10D0-43C8-B7FD-4F01D20EB798}" type="slidenum">
              <a:rPr lang="en-US" altLang="en-US" smtClean="0"/>
              <a:pPr eaLnBrk="1" hangingPunct="1"/>
              <a:t>24</a:t>
            </a:fld>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Photo: A rustic bridge on the Palmetto Trail. www.americantrails.org/resources/structures/CreativeCrossings.html </a:t>
            </a:r>
          </a:p>
          <a:p>
            <a:r>
              <a:rPr lang="en-US" altLang="en-US" smtClean="0"/>
              <a:t>Photo source: Stuart Macdonald, American Trails: </a:t>
            </a:r>
            <a:r>
              <a:rPr lang="en-US" altLang="en-US" smtClean="0">
                <a:hlinkClick r:id="rId3"/>
              </a:rPr>
              <a:t>www.americantrails.org</a:t>
            </a:r>
            <a:r>
              <a:rPr lang="en-US" altLang="en-US" smtClean="0"/>
              <a:t> </a:t>
            </a:r>
          </a:p>
          <a:p>
            <a:endParaRPr lang="en-US" altLang="en-US"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rgbClr val="FF3300"/>
                </a:solidFill>
                <a:latin typeface="Arial" charset="0"/>
              </a:defRPr>
            </a:lvl1pPr>
            <a:lvl2pPr marL="742950" indent="-285750" eaLnBrk="0" hangingPunct="0">
              <a:defRPr>
                <a:solidFill>
                  <a:srgbClr val="FF3300"/>
                </a:solidFill>
                <a:latin typeface="Arial" charset="0"/>
              </a:defRPr>
            </a:lvl2pPr>
            <a:lvl3pPr marL="1143000" indent="-228600" eaLnBrk="0" hangingPunct="0">
              <a:defRPr>
                <a:solidFill>
                  <a:srgbClr val="FF3300"/>
                </a:solidFill>
                <a:latin typeface="Arial" charset="0"/>
              </a:defRPr>
            </a:lvl3pPr>
            <a:lvl4pPr marL="1600200" indent="-228600" eaLnBrk="0" hangingPunct="0">
              <a:defRPr>
                <a:solidFill>
                  <a:srgbClr val="FF3300"/>
                </a:solidFill>
                <a:latin typeface="Arial" charset="0"/>
              </a:defRPr>
            </a:lvl4pPr>
            <a:lvl5pPr marL="2057400" indent="-228600" eaLnBrk="0" hangingPunct="0">
              <a:defRPr>
                <a:solidFill>
                  <a:srgbClr val="FF3300"/>
                </a:solidFill>
                <a:latin typeface="Arial" charset="0"/>
              </a:defRPr>
            </a:lvl5pPr>
            <a:lvl6pPr marL="2514600" indent="-228600" algn="ctr" eaLnBrk="0" fontAlgn="base" hangingPunct="0">
              <a:spcBef>
                <a:spcPct val="0"/>
              </a:spcBef>
              <a:spcAft>
                <a:spcPct val="0"/>
              </a:spcAft>
              <a:defRPr>
                <a:solidFill>
                  <a:srgbClr val="FF3300"/>
                </a:solidFill>
                <a:latin typeface="Arial" charset="0"/>
              </a:defRPr>
            </a:lvl6pPr>
            <a:lvl7pPr marL="2971800" indent="-228600" algn="ctr" eaLnBrk="0" fontAlgn="base" hangingPunct="0">
              <a:spcBef>
                <a:spcPct val="0"/>
              </a:spcBef>
              <a:spcAft>
                <a:spcPct val="0"/>
              </a:spcAft>
              <a:defRPr>
                <a:solidFill>
                  <a:srgbClr val="FF3300"/>
                </a:solidFill>
                <a:latin typeface="Arial" charset="0"/>
              </a:defRPr>
            </a:lvl7pPr>
            <a:lvl8pPr marL="3429000" indent="-228600" algn="ctr" eaLnBrk="0" fontAlgn="base" hangingPunct="0">
              <a:spcBef>
                <a:spcPct val="0"/>
              </a:spcBef>
              <a:spcAft>
                <a:spcPct val="0"/>
              </a:spcAft>
              <a:defRPr>
                <a:solidFill>
                  <a:srgbClr val="FF3300"/>
                </a:solidFill>
                <a:latin typeface="Arial" charset="0"/>
              </a:defRPr>
            </a:lvl8pPr>
            <a:lvl9pPr marL="3886200" indent="-228600" algn="ctr" eaLnBrk="0" fontAlgn="base" hangingPunct="0">
              <a:spcBef>
                <a:spcPct val="0"/>
              </a:spcBef>
              <a:spcAft>
                <a:spcPct val="0"/>
              </a:spcAft>
              <a:defRPr>
                <a:solidFill>
                  <a:srgbClr val="FF3300"/>
                </a:solidFill>
                <a:latin typeface="Arial" charset="0"/>
              </a:defRPr>
            </a:lvl9pPr>
          </a:lstStyle>
          <a:p>
            <a:pPr eaLnBrk="1" hangingPunct="1"/>
            <a:fld id="{90DB8EAE-42EA-4241-B315-CC51045D0261}" type="slidenum">
              <a:rPr lang="en-US" altLang="en-US" smtClean="0"/>
              <a:pPr eaLnBrk="1" hangingPunct="1"/>
              <a:t>25</a:t>
            </a:fld>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TIBET: a bridge for the Happy Valley. www.americantrails.org/resources/info/Bridge-Tibet-Happy-Valley.html</a:t>
            </a:r>
          </a:p>
          <a:p>
            <a:r>
              <a:rPr lang="en-US" altLang="en-US" smtClean="0"/>
              <a:t>Photo source: Stuart Macdonald, American Trails: </a:t>
            </a:r>
            <a:r>
              <a:rPr lang="en-US" altLang="en-US" smtClean="0">
                <a:hlinkClick r:id="rId3"/>
              </a:rPr>
              <a:t>www.americantrails.org</a:t>
            </a:r>
            <a:r>
              <a:rPr lang="en-US" altLang="en-US" smtClean="0"/>
              <a:t> </a:t>
            </a: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rgbClr val="FF3300"/>
                </a:solidFill>
                <a:latin typeface="Arial" charset="0"/>
              </a:defRPr>
            </a:lvl1pPr>
            <a:lvl2pPr marL="742950" indent="-285750" eaLnBrk="0" hangingPunct="0">
              <a:defRPr>
                <a:solidFill>
                  <a:srgbClr val="FF3300"/>
                </a:solidFill>
                <a:latin typeface="Arial" charset="0"/>
              </a:defRPr>
            </a:lvl2pPr>
            <a:lvl3pPr marL="1143000" indent="-228600" eaLnBrk="0" hangingPunct="0">
              <a:defRPr>
                <a:solidFill>
                  <a:srgbClr val="FF3300"/>
                </a:solidFill>
                <a:latin typeface="Arial" charset="0"/>
              </a:defRPr>
            </a:lvl3pPr>
            <a:lvl4pPr marL="1600200" indent="-228600" eaLnBrk="0" hangingPunct="0">
              <a:defRPr>
                <a:solidFill>
                  <a:srgbClr val="FF3300"/>
                </a:solidFill>
                <a:latin typeface="Arial" charset="0"/>
              </a:defRPr>
            </a:lvl4pPr>
            <a:lvl5pPr marL="2057400" indent="-228600" eaLnBrk="0" hangingPunct="0">
              <a:defRPr>
                <a:solidFill>
                  <a:srgbClr val="FF3300"/>
                </a:solidFill>
                <a:latin typeface="Arial" charset="0"/>
              </a:defRPr>
            </a:lvl5pPr>
            <a:lvl6pPr marL="2514600" indent="-228600" algn="ctr" eaLnBrk="0" fontAlgn="base" hangingPunct="0">
              <a:spcBef>
                <a:spcPct val="0"/>
              </a:spcBef>
              <a:spcAft>
                <a:spcPct val="0"/>
              </a:spcAft>
              <a:defRPr>
                <a:solidFill>
                  <a:srgbClr val="FF3300"/>
                </a:solidFill>
                <a:latin typeface="Arial" charset="0"/>
              </a:defRPr>
            </a:lvl6pPr>
            <a:lvl7pPr marL="2971800" indent="-228600" algn="ctr" eaLnBrk="0" fontAlgn="base" hangingPunct="0">
              <a:spcBef>
                <a:spcPct val="0"/>
              </a:spcBef>
              <a:spcAft>
                <a:spcPct val="0"/>
              </a:spcAft>
              <a:defRPr>
                <a:solidFill>
                  <a:srgbClr val="FF3300"/>
                </a:solidFill>
                <a:latin typeface="Arial" charset="0"/>
              </a:defRPr>
            </a:lvl7pPr>
            <a:lvl8pPr marL="3429000" indent="-228600" algn="ctr" eaLnBrk="0" fontAlgn="base" hangingPunct="0">
              <a:spcBef>
                <a:spcPct val="0"/>
              </a:spcBef>
              <a:spcAft>
                <a:spcPct val="0"/>
              </a:spcAft>
              <a:defRPr>
                <a:solidFill>
                  <a:srgbClr val="FF3300"/>
                </a:solidFill>
                <a:latin typeface="Arial" charset="0"/>
              </a:defRPr>
            </a:lvl8pPr>
            <a:lvl9pPr marL="3886200" indent="-228600" algn="ctr" eaLnBrk="0" fontAlgn="base" hangingPunct="0">
              <a:spcBef>
                <a:spcPct val="0"/>
              </a:spcBef>
              <a:spcAft>
                <a:spcPct val="0"/>
              </a:spcAft>
              <a:defRPr>
                <a:solidFill>
                  <a:srgbClr val="FF3300"/>
                </a:solidFill>
                <a:latin typeface="Arial" charset="0"/>
              </a:defRPr>
            </a:lvl9pPr>
          </a:lstStyle>
          <a:p>
            <a:pPr eaLnBrk="1" hangingPunct="1"/>
            <a:fld id="{B33CC804-6E28-4B27-8EC6-F2869A373AF0}" type="slidenum">
              <a:rPr lang="en-US" altLang="en-US" smtClean="0"/>
              <a:pPr eaLnBrk="1" hangingPunct="1"/>
              <a:t>26</a:t>
            </a:fld>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dirty="0" smtClean="0">
                <a:latin typeface="Arial" panose="020B0604020202020204" pitchFamily="34" charset="0"/>
                <a:cs typeface="Arial" panose="020B0604020202020204" pitchFamily="34" charset="0"/>
              </a:rPr>
              <a:t>Wildfire at Montezuma National Wildlife Refuge, along New York State Thruway, I-90 near Seneca Falls NY: April 4, 2010. </a:t>
            </a:r>
          </a:p>
          <a:p>
            <a:r>
              <a:rPr lang="en-US" altLang="en-US" sz="1000" dirty="0" smtClean="0">
                <a:latin typeface="Arial" panose="020B0604020202020204" pitchFamily="34" charset="0"/>
                <a:cs typeface="Arial" panose="020B0604020202020204" pitchFamily="34" charset="0"/>
              </a:rPr>
              <a:t>Photo Courtesy of Joan Martin, Cortland NY</a:t>
            </a:r>
          </a:p>
          <a:p>
            <a:r>
              <a:rPr lang="en-US" altLang="en-US" sz="1000" dirty="0" smtClean="0">
                <a:latin typeface="Arial" panose="020B0604020202020204" pitchFamily="34" charset="0"/>
                <a:cs typeface="Arial" panose="020B0604020202020204" pitchFamily="34" charset="0"/>
              </a:rPr>
              <a:t>Disclosure: Sister of the Presenter.</a:t>
            </a:r>
          </a:p>
          <a:p>
            <a:endParaRPr lang="en-US" altLang="en-US" dirty="0"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spcBef>
                <a:spcPct val="30000"/>
              </a:spcBef>
              <a:defRPr sz="1200">
                <a:solidFill>
                  <a:schemeClr val="tx1"/>
                </a:solidFill>
                <a:latin typeface="Calibri" pitchFamily="34" charset="0"/>
              </a:defRPr>
            </a:lvl1pPr>
            <a:lvl2pPr marL="742950" indent="-285750" algn="l" eaLnBrk="0" hangingPunct="0">
              <a:spcBef>
                <a:spcPct val="30000"/>
              </a:spcBef>
              <a:defRPr sz="1200">
                <a:solidFill>
                  <a:schemeClr val="tx1"/>
                </a:solidFill>
                <a:latin typeface="Calibri" pitchFamily="34" charset="0"/>
              </a:defRPr>
            </a:lvl2pPr>
            <a:lvl3pPr marL="1143000" indent="-228600" algn="l" eaLnBrk="0" hangingPunct="0">
              <a:spcBef>
                <a:spcPct val="30000"/>
              </a:spcBef>
              <a:defRPr sz="1200">
                <a:solidFill>
                  <a:schemeClr val="tx1"/>
                </a:solidFill>
                <a:latin typeface="Calibri" pitchFamily="34" charset="0"/>
              </a:defRPr>
            </a:lvl3pPr>
            <a:lvl4pPr marL="1600200" indent="-228600" algn="l" eaLnBrk="0" hangingPunct="0">
              <a:spcBef>
                <a:spcPct val="30000"/>
              </a:spcBef>
              <a:defRPr sz="1200">
                <a:solidFill>
                  <a:schemeClr val="tx1"/>
                </a:solidFill>
                <a:latin typeface="Calibri" pitchFamily="34" charset="0"/>
              </a:defRPr>
            </a:lvl4pPr>
            <a:lvl5pPr marL="2057400" indent="-228600" algn="l"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B56D1D79-88B5-4E79-8002-5B10FCA142C8}" type="slidenum">
              <a:rPr lang="en-US" altLang="en-US" smtClean="0">
                <a:solidFill>
                  <a:srgbClr val="FF3300"/>
                </a:solidFill>
                <a:latin typeface="Arial" charset="0"/>
              </a:rPr>
              <a:pPr algn="r" eaLnBrk="1" hangingPunct="1">
                <a:spcBef>
                  <a:spcPct val="0"/>
                </a:spcBef>
              </a:pPr>
              <a:t>27</a:t>
            </a:fld>
            <a:endParaRPr lang="en-US" altLang="en-US" smtClean="0">
              <a:solidFill>
                <a:srgbClr val="FF3300"/>
              </a:solidFill>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dirty="0" smtClean="0">
                <a:latin typeface="Arial" panose="020B0604020202020204" pitchFamily="34" charset="0"/>
                <a:cs typeface="Arial" panose="020B0604020202020204" pitchFamily="34" charset="0"/>
              </a:rPr>
              <a:t>Photos:</a:t>
            </a:r>
          </a:p>
          <a:p>
            <a:r>
              <a:rPr lang="en-US" altLang="en-US" sz="1000" dirty="0" smtClean="0">
                <a:latin typeface="Arial" panose="020B0604020202020204" pitchFamily="34" charset="0"/>
                <a:cs typeface="Arial" panose="020B0604020202020204" pitchFamily="34" charset="0"/>
              </a:rPr>
              <a:t>Left: National Transportation Enhancements Clearinghouse: http://images.enhancements.org/8-Rail-Trails/Dequindre-CutDetroit-MI/10111527_mXQTA#694612364_aSvtN</a:t>
            </a:r>
          </a:p>
          <a:p>
            <a:r>
              <a:rPr lang="en-US" altLang="en-US" sz="1000" dirty="0" smtClean="0">
                <a:latin typeface="Arial" panose="020B0604020202020204" pitchFamily="34" charset="0"/>
                <a:cs typeface="Arial" panose="020B0604020202020204" pitchFamily="34" charset="0"/>
              </a:rPr>
              <a:t>Middle: State Trail Administrators building a boardwalk/bridge at White Clay Creek State Park, Delaware, September 21, 2005. www.fhwa.dot.gov/environment/rectrails/stam2005/notes.htm#wed </a:t>
            </a:r>
          </a:p>
          <a:p>
            <a:r>
              <a:rPr lang="en-US" altLang="en-US" sz="1000" dirty="0" smtClean="0">
                <a:latin typeface="Arial" panose="020B0604020202020204" pitchFamily="34" charset="0"/>
                <a:cs typeface="Arial" panose="020B0604020202020204" pitchFamily="34" charset="0"/>
              </a:rPr>
              <a:t>Right: USDA Forest Service</a:t>
            </a: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spcBef>
                <a:spcPct val="30000"/>
              </a:spcBef>
              <a:defRPr sz="1200">
                <a:solidFill>
                  <a:schemeClr val="tx1"/>
                </a:solidFill>
                <a:latin typeface="Calibri" pitchFamily="34" charset="0"/>
              </a:defRPr>
            </a:lvl1pPr>
            <a:lvl2pPr marL="742950" indent="-285750" algn="l" eaLnBrk="0" hangingPunct="0">
              <a:spcBef>
                <a:spcPct val="30000"/>
              </a:spcBef>
              <a:defRPr sz="1200">
                <a:solidFill>
                  <a:schemeClr val="tx1"/>
                </a:solidFill>
                <a:latin typeface="Calibri" pitchFamily="34" charset="0"/>
              </a:defRPr>
            </a:lvl2pPr>
            <a:lvl3pPr marL="1143000" indent="-228600" algn="l" eaLnBrk="0" hangingPunct="0">
              <a:spcBef>
                <a:spcPct val="30000"/>
              </a:spcBef>
              <a:defRPr sz="1200">
                <a:solidFill>
                  <a:schemeClr val="tx1"/>
                </a:solidFill>
                <a:latin typeface="Calibri" pitchFamily="34" charset="0"/>
              </a:defRPr>
            </a:lvl3pPr>
            <a:lvl4pPr marL="1600200" indent="-228600" algn="l" eaLnBrk="0" hangingPunct="0">
              <a:spcBef>
                <a:spcPct val="30000"/>
              </a:spcBef>
              <a:defRPr sz="1200">
                <a:solidFill>
                  <a:schemeClr val="tx1"/>
                </a:solidFill>
                <a:latin typeface="Calibri" pitchFamily="34" charset="0"/>
              </a:defRPr>
            </a:lvl4pPr>
            <a:lvl5pPr marL="2057400" indent="-228600" algn="l"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795FBAB9-3A2E-47B0-A22C-50DED0C5D2D9}" type="slidenum">
              <a:rPr lang="en-US" altLang="en-US" smtClean="0">
                <a:solidFill>
                  <a:srgbClr val="FF3300"/>
                </a:solidFill>
                <a:latin typeface="Arial" charset="0"/>
              </a:rPr>
              <a:pPr algn="r" eaLnBrk="1" hangingPunct="1">
                <a:spcBef>
                  <a:spcPct val="0"/>
                </a:spcBef>
              </a:pPr>
              <a:t>28</a:t>
            </a:fld>
            <a:endParaRPr lang="en-US" altLang="en-US" smtClean="0">
              <a:solidFill>
                <a:srgbClr val="FF3300"/>
              </a:solidFill>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dirty="0" smtClean="0">
                <a:latin typeface="Arial" panose="020B0604020202020204" pitchFamily="34" charset="0"/>
                <a:cs typeface="Arial" panose="020B0604020202020204" pitchFamily="34" charset="0"/>
              </a:rPr>
              <a:t>Drawing and photo: USDA Forest Service: </a:t>
            </a:r>
            <a:r>
              <a:rPr lang="en-US" altLang="en-US" sz="1000" i="1" dirty="0" smtClean="0">
                <a:latin typeface="Arial" panose="020B0604020202020204" pitchFamily="34" charset="0"/>
                <a:cs typeface="Arial" panose="020B0604020202020204" pitchFamily="34" charset="0"/>
              </a:rPr>
              <a:t>Equestrian Design Guidebook for Trails, Trailheads, and Campgrounds</a:t>
            </a:r>
            <a:r>
              <a:rPr lang="en-US" altLang="en-US" sz="1000" dirty="0" smtClean="0">
                <a:latin typeface="Arial" panose="020B0604020202020204" pitchFamily="34" charset="0"/>
                <a:cs typeface="Arial" panose="020B0604020202020204" pitchFamily="34" charset="0"/>
              </a:rPr>
              <a:t>. </a:t>
            </a:r>
          </a:p>
          <a:p>
            <a:r>
              <a:rPr lang="en-US" altLang="en-US" sz="1000" dirty="0" smtClean="0">
                <a:latin typeface="Arial" panose="020B0604020202020204" pitchFamily="34" charset="0"/>
                <a:cs typeface="Arial" panose="020B0604020202020204" pitchFamily="34" charset="0"/>
              </a:rPr>
              <a:t>Drawing: www.fhwa.dot.gov/environment/fspubs/07232816/page19.htm#trai</a:t>
            </a:r>
          </a:p>
          <a:p>
            <a:r>
              <a:rPr lang="en-US" altLang="en-US" sz="1000" dirty="0" smtClean="0">
                <a:latin typeface="Arial" panose="020B0604020202020204" pitchFamily="34" charset="0"/>
                <a:cs typeface="Arial" panose="020B0604020202020204" pitchFamily="34" charset="0"/>
              </a:rPr>
              <a:t>Photo: www.fhwa.dot.gov/environment/fspubs/07232816/page13a.htm</a:t>
            </a: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spcBef>
                <a:spcPct val="30000"/>
              </a:spcBef>
              <a:defRPr sz="1200">
                <a:solidFill>
                  <a:schemeClr val="tx1"/>
                </a:solidFill>
                <a:latin typeface="Calibri" pitchFamily="34" charset="0"/>
              </a:defRPr>
            </a:lvl1pPr>
            <a:lvl2pPr marL="742950" indent="-285750" algn="l" eaLnBrk="0" hangingPunct="0">
              <a:spcBef>
                <a:spcPct val="30000"/>
              </a:spcBef>
              <a:defRPr sz="1200">
                <a:solidFill>
                  <a:schemeClr val="tx1"/>
                </a:solidFill>
                <a:latin typeface="Calibri" pitchFamily="34" charset="0"/>
              </a:defRPr>
            </a:lvl2pPr>
            <a:lvl3pPr marL="1143000" indent="-228600" algn="l" eaLnBrk="0" hangingPunct="0">
              <a:spcBef>
                <a:spcPct val="30000"/>
              </a:spcBef>
              <a:defRPr sz="1200">
                <a:solidFill>
                  <a:schemeClr val="tx1"/>
                </a:solidFill>
                <a:latin typeface="Calibri" pitchFamily="34" charset="0"/>
              </a:defRPr>
            </a:lvl3pPr>
            <a:lvl4pPr marL="1600200" indent="-228600" algn="l" eaLnBrk="0" hangingPunct="0">
              <a:spcBef>
                <a:spcPct val="30000"/>
              </a:spcBef>
              <a:defRPr sz="1200">
                <a:solidFill>
                  <a:schemeClr val="tx1"/>
                </a:solidFill>
                <a:latin typeface="Calibri" pitchFamily="34" charset="0"/>
              </a:defRPr>
            </a:lvl4pPr>
            <a:lvl5pPr marL="2057400" indent="-228600" algn="l"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98CA003A-0240-4158-8DBB-4D6C2B4AAF19}" type="slidenum">
              <a:rPr lang="en-US" altLang="en-US" smtClean="0">
                <a:solidFill>
                  <a:srgbClr val="FF3300"/>
                </a:solidFill>
                <a:latin typeface="Arial" charset="0"/>
              </a:rPr>
              <a:pPr algn="r" eaLnBrk="1" hangingPunct="1">
                <a:spcBef>
                  <a:spcPct val="0"/>
                </a:spcBef>
              </a:pPr>
              <a:t>29</a:t>
            </a:fld>
            <a:endParaRPr lang="en-US" altLang="en-US" smtClean="0">
              <a:solidFill>
                <a:srgbClr val="FF3300"/>
              </a:solidFill>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dirty="0" smtClean="0">
                <a:latin typeface="Arial" panose="020B0604020202020204" pitchFamily="34" charset="0"/>
                <a:cs typeface="Arial" panose="020B0604020202020204" pitchFamily="34" charset="0"/>
              </a:rPr>
              <a:t>Top left: National Transportation Enhancements Clearinghouse: http://images.enhancements.org/8-Rail-Trails/Dequindre-CutDetroit-MI/10111527_mXQTA#694612364_aSvtN</a:t>
            </a:r>
          </a:p>
          <a:p>
            <a:r>
              <a:rPr lang="en-US" altLang="en-US" sz="1000" dirty="0" smtClean="0">
                <a:latin typeface="Arial" panose="020B0604020202020204" pitchFamily="34" charset="0"/>
                <a:cs typeface="Arial" panose="020B0604020202020204" pitchFamily="34" charset="0"/>
              </a:rPr>
              <a:t>Top right: USDA Forest Service: </a:t>
            </a:r>
            <a:r>
              <a:rPr lang="en-US" altLang="en-US" sz="1000" i="1" dirty="0" smtClean="0">
                <a:latin typeface="Arial" panose="020B0604020202020204" pitchFamily="34" charset="0"/>
                <a:cs typeface="Arial" panose="020B0604020202020204" pitchFamily="34" charset="0"/>
              </a:rPr>
              <a:t>Equestrian Design Guidebook for Trails, Trailheads, and Campgrounds</a:t>
            </a:r>
            <a:r>
              <a:rPr lang="en-US" altLang="en-US" sz="1000" dirty="0" smtClean="0">
                <a:latin typeface="Arial" panose="020B0604020202020204" pitchFamily="34" charset="0"/>
                <a:cs typeface="Arial" panose="020B0604020202020204" pitchFamily="34" charset="0"/>
              </a:rPr>
              <a:t>. www.fhwa.dot.gov/environment/fspubs/07232816/page13.htm#toil</a:t>
            </a:r>
          </a:p>
          <a:p>
            <a:r>
              <a:rPr lang="en-US" altLang="en-US" sz="1000" dirty="0" smtClean="0">
                <a:latin typeface="Arial" panose="020B0604020202020204" pitchFamily="34" charset="0"/>
                <a:cs typeface="Arial" panose="020B0604020202020204" pitchFamily="34" charset="0"/>
              </a:rPr>
              <a:t>Bottom left: Pedestrian and Bicycle Information Center: www.pedbikeimages.org/. Boulder, Colorado, Taken in 2004 by </a:t>
            </a:r>
            <a:r>
              <a:rPr lang="en-US" altLang="en-US" sz="1000" dirty="0" smtClean="0">
                <a:latin typeface="Arial" panose="020B0604020202020204" pitchFamily="34" charset="0"/>
                <a:cs typeface="Arial" panose="020B0604020202020204" pitchFamily="34" charset="0"/>
                <a:hlinkClick r:id="rId3" action="ppaction://hlinkfile"/>
              </a:rPr>
              <a:t>Austin Brown</a:t>
            </a:r>
            <a:endParaRPr lang="en-US" altLang="en-US" sz="1000" dirty="0" smtClean="0">
              <a:latin typeface="Arial" panose="020B0604020202020204" pitchFamily="34" charset="0"/>
              <a:cs typeface="Arial" panose="020B0604020202020204" pitchFamily="34" charset="0"/>
            </a:endParaRPr>
          </a:p>
          <a:p>
            <a:r>
              <a:rPr lang="en-US" altLang="en-US" sz="1000" dirty="0" smtClean="0">
                <a:latin typeface="Arial" panose="020B0604020202020204" pitchFamily="34" charset="0"/>
                <a:cs typeface="Arial" panose="020B0604020202020204" pitchFamily="34" charset="0"/>
              </a:rPr>
              <a:t>Bottom center: USDA Forest Service: </a:t>
            </a:r>
            <a:r>
              <a:rPr lang="en-US" altLang="en-US" sz="1000" i="1" dirty="0" smtClean="0">
                <a:latin typeface="Arial" panose="020B0604020202020204" pitchFamily="34" charset="0"/>
                <a:cs typeface="Arial" panose="020B0604020202020204" pitchFamily="34" charset="0"/>
              </a:rPr>
              <a:t>Equestrian Design Guidebook for Trails, Trailheads, and Campgrounds</a:t>
            </a:r>
            <a:r>
              <a:rPr lang="en-US" altLang="en-US" sz="1000" dirty="0" smtClean="0">
                <a:latin typeface="Arial" panose="020B0604020202020204" pitchFamily="34" charset="0"/>
                <a:cs typeface="Arial" panose="020B0604020202020204" pitchFamily="34" charset="0"/>
              </a:rPr>
              <a:t>. www.fhwa.dot.gov/environment/fspubs/07232816/page13a.htm#ramp</a:t>
            </a:r>
          </a:p>
          <a:p>
            <a:r>
              <a:rPr lang="en-US" altLang="en-US" sz="1000" dirty="0" smtClean="0">
                <a:latin typeface="Arial" panose="020B0604020202020204" pitchFamily="34" charset="0"/>
                <a:cs typeface="Arial" panose="020B0604020202020204" pitchFamily="34" charset="0"/>
              </a:rPr>
              <a:t>Bottom right: USDA Forest Service: </a:t>
            </a:r>
            <a:r>
              <a:rPr lang="en-US" altLang="en-US" sz="1000" i="1" dirty="0" smtClean="0">
                <a:latin typeface="Arial" panose="020B0604020202020204" pitchFamily="34" charset="0"/>
                <a:cs typeface="Arial" panose="020B0604020202020204" pitchFamily="34" charset="0"/>
              </a:rPr>
              <a:t>Equestrian Design Guidebook for Trails, Trailheads, and Campgrounds</a:t>
            </a:r>
            <a:r>
              <a:rPr lang="en-US" altLang="en-US" sz="1000" dirty="0" smtClean="0">
                <a:latin typeface="Arial" panose="020B0604020202020204" pitchFamily="34" charset="0"/>
                <a:cs typeface="Arial" panose="020B0604020202020204" pitchFamily="34" charset="0"/>
              </a:rPr>
              <a:t>. www.fhwa.dot.gov/environment/fspubs/07232816/page13.htm#shel</a:t>
            </a: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spcBef>
                <a:spcPct val="30000"/>
              </a:spcBef>
              <a:defRPr sz="1200">
                <a:solidFill>
                  <a:schemeClr val="tx1"/>
                </a:solidFill>
                <a:latin typeface="Calibri" pitchFamily="34" charset="0"/>
              </a:defRPr>
            </a:lvl1pPr>
            <a:lvl2pPr marL="742950" indent="-285750" algn="l" eaLnBrk="0" hangingPunct="0">
              <a:spcBef>
                <a:spcPct val="30000"/>
              </a:spcBef>
              <a:defRPr sz="1200">
                <a:solidFill>
                  <a:schemeClr val="tx1"/>
                </a:solidFill>
                <a:latin typeface="Calibri" pitchFamily="34" charset="0"/>
              </a:defRPr>
            </a:lvl2pPr>
            <a:lvl3pPr marL="1143000" indent="-228600" algn="l" eaLnBrk="0" hangingPunct="0">
              <a:spcBef>
                <a:spcPct val="30000"/>
              </a:spcBef>
              <a:defRPr sz="1200">
                <a:solidFill>
                  <a:schemeClr val="tx1"/>
                </a:solidFill>
                <a:latin typeface="Calibri" pitchFamily="34" charset="0"/>
              </a:defRPr>
            </a:lvl3pPr>
            <a:lvl4pPr marL="1600200" indent="-228600" algn="l" eaLnBrk="0" hangingPunct="0">
              <a:spcBef>
                <a:spcPct val="30000"/>
              </a:spcBef>
              <a:defRPr sz="1200">
                <a:solidFill>
                  <a:schemeClr val="tx1"/>
                </a:solidFill>
                <a:latin typeface="Calibri" pitchFamily="34" charset="0"/>
              </a:defRPr>
            </a:lvl4pPr>
            <a:lvl5pPr marL="2057400" indent="-228600" algn="l"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7EF60C20-CAD0-41CE-A87E-66B045842CBD}" type="slidenum">
              <a:rPr lang="en-US" altLang="en-US" smtClean="0">
                <a:solidFill>
                  <a:srgbClr val="FF3300"/>
                </a:solidFill>
                <a:latin typeface="Arial" charset="0"/>
              </a:rPr>
              <a:pPr algn="r" eaLnBrk="1" hangingPunct="1">
                <a:spcBef>
                  <a:spcPct val="0"/>
                </a:spcBef>
              </a:pPr>
              <a:t>30</a:t>
            </a:fld>
            <a:endParaRPr lang="en-US" altLang="en-US" smtClean="0">
              <a:solidFill>
                <a:srgbClr val="FF3300"/>
              </a:solidFill>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dirty="0" smtClean="0">
                <a:latin typeface="Arial" panose="020B0604020202020204" pitchFamily="34" charset="0"/>
                <a:cs typeface="Arial" panose="020B0604020202020204" pitchFamily="34" charset="0"/>
              </a:rPr>
              <a:t>Top left: National Transportation Enhancements Clearinghouse: http://images.enhancements.org/1-Ped-Bike-Facilities/James-D-Pfluger-FAIA-Bridge/9062921_82w5v#603389316_c9M2q</a:t>
            </a:r>
          </a:p>
          <a:p>
            <a:r>
              <a:rPr lang="en-US" altLang="en-US" sz="1000" dirty="0" smtClean="0">
                <a:latin typeface="Arial" panose="020B0604020202020204" pitchFamily="34" charset="0"/>
                <a:cs typeface="Arial" panose="020B0604020202020204" pitchFamily="34" charset="0"/>
              </a:rPr>
              <a:t>Top middle: MKT Trailhead Project, Columbia MO. www.americantrails.org/awards/CRT05awards/mkttrailhead.html</a:t>
            </a:r>
          </a:p>
          <a:p>
            <a:r>
              <a:rPr lang="en-US" altLang="en-US" sz="1000" dirty="0" smtClean="0">
                <a:latin typeface="Arial" panose="020B0604020202020204" pitchFamily="34" charset="0"/>
                <a:cs typeface="Arial" panose="020B0604020202020204" pitchFamily="34" charset="0"/>
              </a:rPr>
              <a:t>Top right: USDA Forest Service: </a:t>
            </a:r>
            <a:r>
              <a:rPr lang="en-US" altLang="en-US" sz="1000" i="1" dirty="0" smtClean="0">
                <a:latin typeface="Arial" panose="020B0604020202020204" pitchFamily="34" charset="0"/>
                <a:cs typeface="Arial" panose="020B0604020202020204" pitchFamily="34" charset="0"/>
              </a:rPr>
              <a:t>Equestrian Design Guidebook for Trails, Trailheads, and Campgrounds</a:t>
            </a:r>
            <a:r>
              <a:rPr lang="en-US" altLang="en-US" sz="1000" dirty="0" smtClean="0">
                <a:latin typeface="Arial" panose="020B0604020202020204" pitchFamily="34" charset="0"/>
                <a:cs typeface="Arial" panose="020B0604020202020204" pitchFamily="34" charset="0"/>
              </a:rPr>
              <a:t>. www.fhwa.dot.gov/environment/fspubs/07232816/page13.htm</a:t>
            </a:r>
          </a:p>
          <a:p>
            <a:r>
              <a:rPr lang="en-US" altLang="en-US" sz="1000" dirty="0" smtClean="0">
                <a:latin typeface="Arial" panose="020B0604020202020204" pitchFamily="34" charset="0"/>
                <a:cs typeface="Arial" panose="020B0604020202020204" pitchFamily="34" charset="0"/>
              </a:rPr>
              <a:t>Bottom left: Sheyenne River Valley National Scenic Byway, North Dakota's National Transportation Enhancements Clearinghouse: http://images.enhancements.org/4-Scenic-Hist-Hwy-Programs/North-Dakotas-Scenic/9796777_Ln5wi#664951991_hjFWU</a:t>
            </a:r>
          </a:p>
          <a:p>
            <a:r>
              <a:rPr lang="en-US" altLang="en-US" sz="1000" dirty="0" smtClean="0">
                <a:latin typeface="Arial" panose="020B0604020202020204" pitchFamily="34" charset="0"/>
                <a:cs typeface="Arial" panose="020B0604020202020204" pitchFamily="34" charset="0"/>
              </a:rPr>
              <a:t>Bottom middle: Bedford Depot, Minuteman Bikeway, Massachusetts. National Transportation Enhancements Clearinghouse: http://images.enhancements.org/8-Rail-Trails/Minuteman-BikewayMassachusetts/10223957_WdY3L#704910946_du6yu</a:t>
            </a:r>
          </a:p>
          <a:p>
            <a:r>
              <a:rPr lang="en-US" altLang="en-US" sz="1000" dirty="0" smtClean="0">
                <a:latin typeface="Arial" panose="020B0604020202020204" pitchFamily="34" charset="0"/>
                <a:cs typeface="Arial" panose="020B0604020202020204" pitchFamily="34" charset="0"/>
              </a:rPr>
              <a:t>Bottom right: USDA Forest Service: </a:t>
            </a:r>
            <a:r>
              <a:rPr lang="en-US" altLang="en-US" sz="1000" i="1" dirty="0" smtClean="0">
                <a:latin typeface="Arial" panose="020B0604020202020204" pitchFamily="34" charset="0"/>
                <a:cs typeface="Arial" panose="020B0604020202020204" pitchFamily="34" charset="0"/>
              </a:rPr>
              <a:t>Equestrian Design Guidebook for Trails, Trailheads, and Campgrounds</a:t>
            </a:r>
            <a:r>
              <a:rPr lang="en-US" altLang="en-US" sz="1000" dirty="0" smtClean="0">
                <a:latin typeface="Arial" panose="020B0604020202020204" pitchFamily="34" charset="0"/>
                <a:cs typeface="Arial" panose="020B0604020202020204" pitchFamily="34" charset="0"/>
              </a:rPr>
              <a:t>. www.fhwa.dot.gov/environment/fspubs/07232816/page13a.htm#ramp</a:t>
            </a: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spcBef>
                <a:spcPct val="30000"/>
              </a:spcBef>
              <a:defRPr sz="1200">
                <a:solidFill>
                  <a:schemeClr val="tx1"/>
                </a:solidFill>
                <a:latin typeface="Calibri" pitchFamily="34" charset="0"/>
              </a:defRPr>
            </a:lvl1pPr>
            <a:lvl2pPr marL="742950" indent="-285750" algn="l" eaLnBrk="0" hangingPunct="0">
              <a:spcBef>
                <a:spcPct val="30000"/>
              </a:spcBef>
              <a:defRPr sz="1200">
                <a:solidFill>
                  <a:schemeClr val="tx1"/>
                </a:solidFill>
                <a:latin typeface="Calibri" pitchFamily="34" charset="0"/>
              </a:defRPr>
            </a:lvl2pPr>
            <a:lvl3pPr marL="1143000" indent="-228600" algn="l" eaLnBrk="0" hangingPunct="0">
              <a:spcBef>
                <a:spcPct val="30000"/>
              </a:spcBef>
              <a:defRPr sz="1200">
                <a:solidFill>
                  <a:schemeClr val="tx1"/>
                </a:solidFill>
                <a:latin typeface="Calibri" pitchFamily="34" charset="0"/>
              </a:defRPr>
            </a:lvl3pPr>
            <a:lvl4pPr marL="1600200" indent="-228600" algn="l" eaLnBrk="0" hangingPunct="0">
              <a:spcBef>
                <a:spcPct val="30000"/>
              </a:spcBef>
              <a:defRPr sz="1200">
                <a:solidFill>
                  <a:schemeClr val="tx1"/>
                </a:solidFill>
                <a:latin typeface="Calibri" pitchFamily="34" charset="0"/>
              </a:defRPr>
            </a:lvl4pPr>
            <a:lvl5pPr marL="2057400" indent="-228600" algn="l"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362057BD-F073-4CBE-917B-619D9514AAAF}" type="slidenum">
              <a:rPr lang="en-US" altLang="en-US" smtClean="0">
                <a:solidFill>
                  <a:srgbClr val="FF3300"/>
                </a:solidFill>
                <a:latin typeface="Arial" charset="0"/>
              </a:rPr>
              <a:pPr algn="r" eaLnBrk="1" hangingPunct="1">
                <a:spcBef>
                  <a:spcPct val="0"/>
                </a:spcBef>
              </a:pPr>
              <a:t>31</a:t>
            </a:fld>
            <a:endParaRPr lang="en-US" altLang="en-US" smtClean="0">
              <a:solidFill>
                <a:srgbClr val="FF3300"/>
              </a:solidFill>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Photos from the Recreational Trails Program website: www.fhwa.dot.gov/environment/rectrails/ </a:t>
            </a:r>
          </a:p>
          <a:p>
            <a:r>
              <a:rPr lang="en-US" altLang="en-US" smtClean="0"/>
              <a:t>Left: Visitors enjoy a fenced trail near the Cycling the Pass stop on McKenzie Pass - Santiam Pass Scenic Byway, Oregon. </a:t>
            </a:r>
          </a:p>
          <a:p>
            <a:r>
              <a:rPr lang="en-US" altLang="en-US" smtClean="0"/>
              <a:t>Right: Two-wheeling in the Lewis and Clark National Forest near Neihart, Montana.</a:t>
            </a: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rgbClr val="FF3300"/>
                </a:solidFill>
                <a:latin typeface="Arial" charset="0"/>
              </a:defRPr>
            </a:lvl1pPr>
            <a:lvl2pPr marL="742950" indent="-285750" eaLnBrk="0" hangingPunct="0">
              <a:defRPr>
                <a:solidFill>
                  <a:srgbClr val="FF3300"/>
                </a:solidFill>
                <a:latin typeface="Arial" charset="0"/>
              </a:defRPr>
            </a:lvl2pPr>
            <a:lvl3pPr marL="1143000" indent="-228600" eaLnBrk="0" hangingPunct="0">
              <a:defRPr>
                <a:solidFill>
                  <a:srgbClr val="FF3300"/>
                </a:solidFill>
                <a:latin typeface="Arial" charset="0"/>
              </a:defRPr>
            </a:lvl3pPr>
            <a:lvl4pPr marL="1600200" indent="-228600" eaLnBrk="0" hangingPunct="0">
              <a:defRPr>
                <a:solidFill>
                  <a:srgbClr val="FF3300"/>
                </a:solidFill>
                <a:latin typeface="Arial" charset="0"/>
              </a:defRPr>
            </a:lvl4pPr>
            <a:lvl5pPr marL="2057400" indent="-228600" eaLnBrk="0" hangingPunct="0">
              <a:defRPr>
                <a:solidFill>
                  <a:srgbClr val="FF3300"/>
                </a:solidFill>
                <a:latin typeface="Arial" charset="0"/>
              </a:defRPr>
            </a:lvl5pPr>
            <a:lvl6pPr marL="2514600" indent="-228600" algn="ctr" eaLnBrk="0" fontAlgn="base" hangingPunct="0">
              <a:spcBef>
                <a:spcPct val="0"/>
              </a:spcBef>
              <a:spcAft>
                <a:spcPct val="0"/>
              </a:spcAft>
              <a:defRPr>
                <a:solidFill>
                  <a:srgbClr val="FF3300"/>
                </a:solidFill>
                <a:latin typeface="Arial" charset="0"/>
              </a:defRPr>
            </a:lvl6pPr>
            <a:lvl7pPr marL="2971800" indent="-228600" algn="ctr" eaLnBrk="0" fontAlgn="base" hangingPunct="0">
              <a:spcBef>
                <a:spcPct val="0"/>
              </a:spcBef>
              <a:spcAft>
                <a:spcPct val="0"/>
              </a:spcAft>
              <a:defRPr>
                <a:solidFill>
                  <a:srgbClr val="FF3300"/>
                </a:solidFill>
                <a:latin typeface="Arial" charset="0"/>
              </a:defRPr>
            </a:lvl7pPr>
            <a:lvl8pPr marL="3429000" indent="-228600" algn="ctr" eaLnBrk="0" fontAlgn="base" hangingPunct="0">
              <a:spcBef>
                <a:spcPct val="0"/>
              </a:spcBef>
              <a:spcAft>
                <a:spcPct val="0"/>
              </a:spcAft>
              <a:defRPr>
                <a:solidFill>
                  <a:srgbClr val="FF3300"/>
                </a:solidFill>
                <a:latin typeface="Arial" charset="0"/>
              </a:defRPr>
            </a:lvl8pPr>
            <a:lvl9pPr marL="3886200" indent="-228600" algn="ctr" eaLnBrk="0" fontAlgn="base" hangingPunct="0">
              <a:spcBef>
                <a:spcPct val="0"/>
              </a:spcBef>
              <a:spcAft>
                <a:spcPct val="0"/>
              </a:spcAft>
              <a:defRPr>
                <a:solidFill>
                  <a:srgbClr val="FF3300"/>
                </a:solidFill>
                <a:latin typeface="Arial" charset="0"/>
              </a:defRPr>
            </a:lvl9pPr>
          </a:lstStyle>
          <a:p>
            <a:pPr eaLnBrk="1" hangingPunct="1"/>
            <a:fld id="{45688344-6FB3-40E6-B914-5D3CF4F8FEDB}" type="slidenum">
              <a:rPr lang="en-US" altLang="en-US" smtClean="0"/>
              <a:pPr eaLnBrk="1" hangingPunct="1"/>
              <a:t>5</a:t>
            </a:fld>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dirty="0" smtClean="0">
                <a:latin typeface="Arial" panose="020B0604020202020204" pitchFamily="34" charset="0"/>
                <a:cs typeface="Arial" panose="020B0604020202020204" pitchFamily="34" charset="0"/>
              </a:rPr>
              <a:t>Visitor centers are not eligible for Recreational Trails Program funds. Visitor centers that relate to scenic or historic highway programs were eligible for Transportation Enhancement funds or for National Scenic Byways Program funds, and may be eligible for Federal Lands Highway Program funds. Visitor</a:t>
            </a:r>
            <a:r>
              <a:rPr lang="en-US" altLang="en-US" sz="1000" baseline="0" dirty="0" smtClean="0">
                <a:latin typeface="Arial" panose="020B0604020202020204" pitchFamily="34" charset="0"/>
                <a:cs typeface="Arial" panose="020B0604020202020204" pitchFamily="34" charset="0"/>
              </a:rPr>
              <a:t> centers are not eligible under the Transportation Alternatives Program.</a:t>
            </a:r>
            <a:endParaRPr lang="en-US" altLang="en-US" sz="1000" dirty="0" smtClean="0">
              <a:latin typeface="Arial" panose="020B0604020202020204" pitchFamily="34" charset="0"/>
              <a:cs typeface="Arial" panose="020B0604020202020204" pitchFamily="34" charset="0"/>
            </a:endParaRPr>
          </a:p>
          <a:p>
            <a:r>
              <a:rPr lang="en-US" altLang="en-US" sz="1000" dirty="0" smtClean="0">
                <a:latin typeface="Arial" panose="020B0604020202020204" pitchFamily="34" charset="0"/>
                <a:cs typeface="Arial" panose="020B0604020202020204" pitchFamily="34" charset="0"/>
              </a:rPr>
              <a:t>Photos:</a:t>
            </a:r>
          </a:p>
          <a:p>
            <a:r>
              <a:rPr lang="en-US" altLang="en-US" sz="1000" dirty="0" smtClean="0">
                <a:latin typeface="Arial" panose="020B0604020202020204" pitchFamily="34" charset="0"/>
                <a:cs typeface="Arial" panose="020B0604020202020204" pitchFamily="34" charset="0"/>
              </a:rPr>
              <a:t>Left: USDA Forest Service: </a:t>
            </a:r>
            <a:r>
              <a:rPr lang="en-US" altLang="en-US" sz="1000" i="1" dirty="0" smtClean="0">
                <a:latin typeface="Arial" panose="020B0604020202020204" pitchFamily="34" charset="0"/>
                <a:cs typeface="Arial" panose="020B0604020202020204" pitchFamily="34" charset="0"/>
              </a:rPr>
              <a:t>Equestrian Design Guidebook for Trails, Trailheads, and Campgrounds</a:t>
            </a:r>
            <a:r>
              <a:rPr lang="en-US" altLang="en-US" sz="1000" dirty="0" smtClean="0">
                <a:latin typeface="Arial" panose="020B0604020202020204" pitchFamily="34" charset="0"/>
                <a:cs typeface="Arial" panose="020B0604020202020204" pitchFamily="34" charset="0"/>
              </a:rPr>
              <a:t>. www.fhwa.dot.gov/environment/fspubs/07232816/page13.htm#toil</a:t>
            </a:r>
          </a:p>
          <a:p>
            <a:r>
              <a:rPr lang="en-US" altLang="en-US" sz="1000" dirty="0" smtClean="0">
                <a:latin typeface="Arial" panose="020B0604020202020204" pitchFamily="34" charset="0"/>
                <a:cs typeface="Arial" panose="020B0604020202020204" pitchFamily="34" charset="0"/>
              </a:rPr>
              <a:t>Right: Picnic pavilion at Silver River State Park, Ocala FL. Photo by Charles Hughes. www.floridastateparks.org/silverriver/photogallery.cfm?pagenum=5&amp;viewphoto=40</a:t>
            </a: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spcBef>
                <a:spcPct val="30000"/>
              </a:spcBef>
              <a:defRPr sz="1200">
                <a:solidFill>
                  <a:schemeClr val="tx1"/>
                </a:solidFill>
                <a:latin typeface="Calibri" pitchFamily="34" charset="0"/>
              </a:defRPr>
            </a:lvl1pPr>
            <a:lvl2pPr marL="742950" indent="-285750" algn="l" eaLnBrk="0" hangingPunct="0">
              <a:spcBef>
                <a:spcPct val="30000"/>
              </a:spcBef>
              <a:defRPr sz="1200">
                <a:solidFill>
                  <a:schemeClr val="tx1"/>
                </a:solidFill>
                <a:latin typeface="Calibri" pitchFamily="34" charset="0"/>
              </a:defRPr>
            </a:lvl2pPr>
            <a:lvl3pPr marL="1143000" indent="-228600" algn="l" eaLnBrk="0" hangingPunct="0">
              <a:spcBef>
                <a:spcPct val="30000"/>
              </a:spcBef>
              <a:defRPr sz="1200">
                <a:solidFill>
                  <a:schemeClr val="tx1"/>
                </a:solidFill>
                <a:latin typeface="Calibri" pitchFamily="34" charset="0"/>
              </a:defRPr>
            </a:lvl3pPr>
            <a:lvl4pPr marL="1600200" indent="-228600" algn="l" eaLnBrk="0" hangingPunct="0">
              <a:spcBef>
                <a:spcPct val="30000"/>
              </a:spcBef>
              <a:defRPr sz="1200">
                <a:solidFill>
                  <a:schemeClr val="tx1"/>
                </a:solidFill>
                <a:latin typeface="Calibri" pitchFamily="34" charset="0"/>
              </a:defRPr>
            </a:lvl4pPr>
            <a:lvl5pPr marL="2057400" indent="-228600" algn="l"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DA4154A6-40A0-4BE0-A3EF-2805F70CFBD5}" type="slidenum">
              <a:rPr lang="en-US" altLang="en-US" smtClean="0">
                <a:solidFill>
                  <a:srgbClr val="FF3300"/>
                </a:solidFill>
                <a:latin typeface="Arial" charset="0"/>
              </a:rPr>
              <a:pPr algn="r" eaLnBrk="1" hangingPunct="1">
                <a:spcBef>
                  <a:spcPct val="0"/>
                </a:spcBef>
              </a:pPr>
              <a:t>32</a:t>
            </a:fld>
            <a:endParaRPr lang="en-US" altLang="en-US" smtClean="0">
              <a:solidFill>
                <a:srgbClr val="FF3300"/>
              </a:solidFill>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dirty="0" smtClean="0">
                <a:latin typeface="Arial" panose="020B0604020202020204" pitchFamily="34" charset="0"/>
                <a:cs typeface="Arial" panose="020B0604020202020204" pitchFamily="34" charset="0"/>
              </a:rPr>
              <a:t>Photo: Seneca Lake State Park, near Seneca Falls NY, April 4, 2010</a:t>
            </a:r>
          </a:p>
          <a:p>
            <a:r>
              <a:rPr lang="en-US" altLang="en-US" sz="1000" dirty="0" smtClean="0">
                <a:latin typeface="Arial" panose="020B0604020202020204" pitchFamily="34" charset="0"/>
                <a:cs typeface="Arial" panose="020B0604020202020204" pitchFamily="34" charset="0"/>
              </a:rPr>
              <a:t>Photo Courtesy of Joan Martin, Cortland NY</a:t>
            </a:r>
          </a:p>
          <a:p>
            <a:r>
              <a:rPr lang="en-US" altLang="en-US" sz="1000" dirty="0" smtClean="0">
                <a:latin typeface="Arial" panose="020B0604020202020204" pitchFamily="34" charset="0"/>
                <a:cs typeface="Arial" panose="020B0604020202020204" pitchFamily="34" charset="0"/>
              </a:rPr>
              <a:t>Disclosure: Sister of the Presenter.</a:t>
            </a:r>
          </a:p>
          <a:p>
            <a:endParaRPr lang="en-US" altLang="en-US" dirty="0"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spcBef>
                <a:spcPct val="30000"/>
              </a:spcBef>
              <a:defRPr sz="1200">
                <a:solidFill>
                  <a:schemeClr val="tx1"/>
                </a:solidFill>
                <a:latin typeface="Calibri" pitchFamily="34" charset="0"/>
              </a:defRPr>
            </a:lvl1pPr>
            <a:lvl2pPr marL="742950" indent="-285750" algn="l" eaLnBrk="0" hangingPunct="0">
              <a:spcBef>
                <a:spcPct val="30000"/>
              </a:spcBef>
              <a:defRPr sz="1200">
                <a:solidFill>
                  <a:schemeClr val="tx1"/>
                </a:solidFill>
                <a:latin typeface="Calibri" pitchFamily="34" charset="0"/>
              </a:defRPr>
            </a:lvl2pPr>
            <a:lvl3pPr marL="1143000" indent="-228600" algn="l" eaLnBrk="0" hangingPunct="0">
              <a:spcBef>
                <a:spcPct val="30000"/>
              </a:spcBef>
              <a:defRPr sz="1200">
                <a:solidFill>
                  <a:schemeClr val="tx1"/>
                </a:solidFill>
                <a:latin typeface="Calibri" pitchFamily="34" charset="0"/>
              </a:defRPr>
            </a:lvl3pPr>
            <a:lvl4pPr marL="1600200" indent="-228600" algn="l" eaLnBrk="0" hangingPunct="0">
              <a:spcBef>
                <a:spcPct val="30000"/>
              </a:spcBef>
              <a:defRPr sz="1200">
                <a:solidFill>
                  <a:schemeClr val="tx1"/>
                </a:solidFill>
                <a:latin typeface="Calibri" pitchFamily="34" charset="0"/>
              </a:defRPr>
            </a:lvl4pPr>
            <a:lvl5pPr marL="2057400" indent="-228600" algn="l"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DB2984D4-685D-46C7-B2C2-14F9D7742BA2}" type="slidenum">
              <a:rPr lang="en-US" altLang="en-US" smtClean="0">
                <a:solidFill>
                  <a:srgbClr val="FF3300"/>
                </a:solidFill>
                <a:latin typeface="Arial" charset="0"/>
              </a:rPr>
              <a:pPr algn="r" eaLnBrk="1" hangingPunct="1">
                <a:spcBef>
                  <a:spcPct val="0"/>
                </a:spcBef>
              </a:pPr>
              <a:t>33</a:t>
            </a:fld>
            <a:endParaRPr lang="en-US" altLang="en-US" smtClean="0">
              <a:solidFill>
                <a:srgbClr val="FF3300"/>
              </a:solidFill>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55000" lnSpcReduction="20000"/>
          </a:bodyPr>
          <a:lstStyle/>
          <a:p>
            <a:pPr>
              <a:defRPr/>
            </a:pPr>
            <a:r>
              <a:rPr lang="en-US" sz="1000" dirty="0" smtClean="0">
                <a:latin typeface="Arial" panose="020B0604020202020204" pitchFamily="34" charset="0"/>
                <a:cs typeface="Arial" panose="020B0604020202020204" pitchFamily="34" charset="0"/>
              </a:rPr>
              <a:t>Photo of Christopher Douwes (Session Presenter), Trails and Enhancements Program Manager, Federal Highway Administration, at the Southeastern Equestrian Trails Conference, July 10, 2009: www.southeasternequestriantrails.com/2009FL.html</a:t>
            </a: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spcBef>
                <a:spcPct val="30000"/>
              </a:spcBef>
              <a:defRPr sz="1200">
                <a:solidFill>
                  <a:schemeClr val="tx1"/>
                </a:solidFill>
                <a:latin typeface="Calibri" pitchFamily="34" charset="0"/>
              </a:defRPr>
            </a:lvl1pPr>
            <a:lvl2pPr marL="742950" indent="-285750" algn="l" eaLnBrk="0" hangingPunct="0">
              <a:spcBef>
                <a:spcPct val="30000"/>
              </a:spcBef>
              <a:defRPr sz="1200">
                <a:solidFill>
                  <a:schemeClr val="tx1"/>
                </a:solidFill>
                <a:latin typeface="Calibri" pitchFamily="34" charset="0"/>
              </a:defRPr>
            </a:lvl2pPr>
            <a:lvl3pPr marL="1143000" indent="-228600" algn="l" eaLnBrk="0" hangingPunct="0">
              <a:spcBef>
                <a:spcPct val="30000"/>
              </a:spcBef>
              <a:defRPr sz="1200">
                <a:solidFill>
                  <a:schemeClr val="tx1"/>
                </a:solidFill>
                <a:latin typeface="Calibri" pitchFamily="34" charset="0"/>
              </a:defRPr>
            </a:lvl3pPr>
            <a:lvl4pPr marL="1600200" indent="-228600" algn="l" eaLnBrk="0" hangingPunct="0">
              <a:spcBef>
                <a:spcPct val="30000"/>
              </a:spcBef>
              <a:defRPr sz="1200">
                <a:solidFill>
                  <a:schemeClr val="tx1"/>
                </a:solidFill>
                <a:latin typeface="Calibri" pitchFamily="34" charset="0"/>
              </a:defRPr>
            </a:lvl4pPr>
            <a:lvl5pPr marL="2057400" indent="-228600" algn="l"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CB59C6D3-D404-4D6B-B67F-3B77A7963D26}" type="slidenum">
              <a:rPr lang="en-US" altLang="en-US" smtClean="0">
                <a:solidFill>
                  <a:srgbClr val="FF3300"/>
                </a:solidFill>
                <a:latin typeface="Arial" charset="0"/>
              </a:rPr>
              <a:pPr algn="r" eaLnBrk="1" hangingPunct="1">
                <a:spcBef>
                  <a:spcPct val="0"/>
                </a:spcBef>
              </a:pPr>
              <a:t>34</a:t>
            </a:fld>
            <a:endParaRPr lang="en-US" altLang="en-US" smtClean="0">
              <a:solidFill>
                <a:srgbClr val="FF3300"/>
              </a:solidFill>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See </a:t>
            </a:r>
            <a:r>
              <a:rPr lang="en-US" altLang="en-US" b="1" smtClean="0"/>
              <a:t>Equestrian and Other Nonmotorized Use on Bicycle and Pedestrian Facilities</a:t>
            </a:r>
            <a:r>
              <a:rPr lang="en-US" altLang="en-US" smtClean="0"/>
              <a:t> at www.fhwa.dot.gov/environment/bikeped/allow_uses_eqnm.htm.</a:t>
            </a:r>
          </a:p>
          <a:p>
            <a:endParaRPr lang="en-US" altLang="en-US" smtClean="0"/>
          </a:p>
          <a:p>
            <a:r>
              <a:rPr lang="en-US" altLang="en-US" smtClean="0"/>
              <a:t>Photo from the Recreational Trails Program website: www.fhwa.dot.gov/environment/rectrails/ </a:t>
            </a:r>
          </a:p>
          <a:p>
            <a:r>
              <a:rPr lang="en-US" altLang="en-US" smtClean="0"/>
              <a:t>Hikers and bikers both enjoy the Slickrock Trail in Moab, Utah, despite threatening storm clouds from the north. ©2000. A. Crane. </a:t>
            </a: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rgbClr val="FF3300"/>
                </a:solidFill>
                <a:latin typeface="Arial" charset="0"/>
              </a:defRPr>
            </a:lvl1pPr>
            <a:lvl2pPr marL="742950" indent="-285750" eaLnBrk="0" hangingPunct="0">
              <a:defRPr>
                <a:solidFill>
                  <a:srgbClr val="FF3300"/>
                </a:solidFill>
                <a:latin typeface="Arial" charset="0"/>
              </a:defRPr>
            </a:lvl2pPr>
            <a:lvl3pPr marL="1143000" indent="-228600" eaLnBrk="0" hangingPunct="0">
              <a:defRPr>
                <a:solidFill>
                  <a:srgbClr val="FF3300"/>
                </a:solidFill>
                <a:latin typeface="Arial" charset="0"/>
              </a:defRPr>
            </a:lvl3pPr>
            <a:lvl4pPr marL="1600200" indent="-228600" eaLnBrk="0" hangingPunct="0">
              <a:defRPr>
                <a:solidFill>
                  <a:srgbClr val="FF3300"/>
                </a:solidFill>
                <a:latin typeface="Arial" charset="0"/>
              </a:defRPr>
            </a:lvl4pPr>
            <a:lvl5pPr marL="2057400" indent="-228600" eaLnBrk="0" hangingPunct="0">
              <a:defRPr>
                <a:solidFill>
                  <a:srgbClr val="FF3300"/>
                </a:solidFill>
                <a:latin typeface="Arial" charset="0"/>
              </a:defRPr>
            </a:lvl5pPr>
            <a:lvl6pPr marL="2514600" indent="-228600" algn="ctr" eaLnBrk="0" fontAlgn="base" hangingPunct="0">
              <a:spcBef>
                <a:spcPct val="0"/>
              </a:spcBef>
              <a:spcAft>
                <a:spcPct val="0"/>
              </a:spcAft>
              <a:defRPr>
                <a:solidFill>
                  <a:srgbClr val="FF3300"/>
                </a:solidFill>
                <a:latin typeface="Arial" charset="0"/>
              </a:defRPr>
            </a:lvl6pPr>
            <a:lvl7pPr marL="2971800" indent="-228600" algn="ctr" eaLnBrk="0" fontAlgn="base" hangingPunct="0">
              <a:spcBef>
                <a:spcPct val="0"/>
              </a:spcBef>
              <a:spcAft>
                <a:spcPct val="0"/>
              </a:spcAft>
              <a:defRPr>
                <a:solidFill>
                  <a:srgbClr val="FF3300"/>
                </a:solidFill>
                <a:latin typeface="Arial" charset="0"/>
              </a:defRPr>
            </a:lvl7pPr>
            <a:lvl8pPr marL="3429000" indent="-228600" algn="ctr" eaLnBrk="0" fontAlgn="base" hangingPunct="0">
              <a:spcBef>
                <a:spcPct val="0"/>
              </a:spcBef>
              <a:spcAft>
                <a:spcPct val="0"/>
              </a:spcAft>
              <a:defRPr>
                <a:solidFill>
                  <a:srgbClr val="FF3300"/>
                </a:solidFill>
                <a:latin typeface="Arial" charset="0"/>
              </a:defRPr>
            </a:lvl8pPr>
            <a:lvl9pPr marL="3886200" indent="-228600" algn="ctr" eaLnBrk="0" fontAlgn="base" hangingPunct="0">
              <a:spcBef>
                <a:spcPct val="0"/>
              </a:spcBef>
              <a:spcAft>
                <a:spcPct val="0"/>
              </a:spcAft>
              <a:defRPr>
                <a:solidFill>
                  <a:srgbClr val="FF3300"/>
                </a:solidFill>
                <a:latin typeface="Arial" charset="0"/>
              </a:defRPr>
            </a:lvl9pPr>
          </a:lstStyle>
          <a:p>
            <a:pPr eaLnBrk="1" hangingPunct="1"/>
            <a:fld id="{5CD4B23E-F7D0-4CA8-83CA-4AE5F3FED638}" type="slidenum">
              <a:rPr lang="en-US" altLang="en-US" smtClean="0"/>
              <a:pPr eaLnBrk="1" hangingPunct="1"/>
              <a:t>6</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dirty="0" smtClean="0">
                <a:latin typeface="Arial" panose="020B0604020202020204" pitchFamily="34" charset="0"/>
                <a:cs typeface="Arial" panose="020B0604020202020204" pitchFamily="34" charset="0"/>
              </a:rPr>
              <a:t>Photos from Evergreen Mountain Bike Alliance: </a:t>
            </a:r>
            <a:r>
              <a:rPr lang="en-US" altLang="en-US" sz="1000" dirty="0" smtClean="0">
                <a:latin typeface="Arial" panose="020B0604020202020204" pitchFamily="34" charset="0"/>
                <a:cs typeface="Arial" panose="020B0604020202020204" pitchFamily="34" charset="0"/>
                <a:hlinkClick r:id="rId3"/>
              </a:rPr>
              <a:t>http://evergreenmtb.org/colonnade/</a:t>
            </a:r>
            <a:r>
              <a:rPr lang="en-US" altLang="en-US" sz="1000" dirty="0" smtClean="0">
                <a:latin typeface="Arial" panose="020B0604020202020204" pitchFamily="34" charset="0"/>
                <a:cs typeface="Arial" panose="020B0604020202020204" pitchFamily="34" charset="0"/>
              </a:rPr>
              <a:t> .</a:t>
            </a:r>
          </a:p>
          <a:p>
            <a:r>
              <a:rPr lang="en-US" altLang="en-US" sz="1000" b="1" dirty="0" smtClean="0">
                <a:latin typeface="Arial" panose="020B0604020202020204" pitchFamily="34" charset="0"/>
                <a:cs typeface="Arial" panose="020B0604020202020204" pitchFamily="34" charset="0"/>
              </a:rPr>
              <a:t>From:</a:t>
            </a:r>
            <a:r>
              <a:rPr lang="en-US" altLang="en-US" sz="1000" dirty="0" smtClean="0">
                <a:latin typeface="Arial" panose="020B0604020202020204" pitchFamily="34" charset="0"/>
                <a:cs typeface="Arial" panose="020B0604020202020204" pitchFamily="34" charset="0"/>
              </a:rPr>
              <a:t> Maarten van Dantzich [mailto:maarten@evergreenmtb.org] </a:t>
            </a:r>
            <a:br>
              <a:rPr lang="en-US" altLang="en-US" sz="1000" dirty="0" smtClean="0">
                <a:latin typeface="Arial" panose="020B0604020202020204" pitchFamily="34" charset="0"/>
                <a:cs typeface="Arial" panose="020B0604020202020204" pitchFamily="34" charset="0"/>
              </a:rPr>
            </a:br>
            <a:r>
              <a:rPr lang="en-US" altLang="en-US" sz="1000" b="1" dirty="0" smtClean="0">
                <a:latin typeface="Arial" panose="020B0604020202020204" pitchFamily="34" charset="0"/>
                <a:cs typeface="Arial" panose="020B0604020202020204" pitchFamily="34" charset="0"/>
              </a:rPr>
              <a:t>Sent:</a:t>
            </a:r>
            <a:r>
              <a:rPr lang="en-US" altLang="en-US" sz="1000" dirty="0" smtClean="0">
                <a:latin typeface="Arial" panose="020B0604020202020204" pitchFamily="34" charset="0"/>
                <a:cs typeface="Arial" panose="020B0604020202020204" pitchFamily="34" charset="0"/>
              </a:rPr>
              <a:t> Wednesday, June 02, 2010 3:49 PM</a:t>
            </a:r>
            <a:br>
              <a:rPr lang="en-US" altLang="en-US" sz="1000" dirty="0" smtClean="0">
                <a:latin typeface="Arial" panose="020B0604020202020204" pitchFamily="34" charset="0"/>
                <a:cs typeface="Arial" panose="020B0604020202020204" pitchFamily="34" charset="0"/>
              </a:rPr>
            </a:br>
            <a:r>
              <a:rPr lang="en-US" altLang="en-US" sz="1000" b="1" dirty="0" smtClean="0">
                <a:latin typeface="Arial" panose="020B0604020202020204" pitchFamily="34" charset="0"/>
                <a:cs typeface="Arial" panose="020B0604020202020204" pitchFamily="34" charset="0"/>
              </a:rPr>
              <a:t>To:</a:t>
            </a:r>
            <a:r>
              <a:rPr lang="en-US" altLang="en-US" sz="1000" dirty="0" smtClean="0">
                <a:latin typeface="Arial" panose="020B0604020202020204" pitchFamily="34" charset="0"/>
                <a:cs typeface="Arial" panose="020B0604020202020204" pitchFamily="34" charset="0"/>
              </a:rPr>
              <a:t> Douwes, Christopher (FHWA); Glenn Glover</a:t>
            </a:r>
            <a:br>
              <a:rPr lang="en-US" altLang="en-US" sz="1000" dirty="0" smtClean="0">
                <a:latin typeface="Arial" panose="020B0604020202020204" pitchFamily="34" charset="0"/>
                <a:cs typeface="Arial" panose="020B0604020202020204" pitchFamily="34" charset="0"/>
              </a:rPr>
            </a:br>
            <a:r>
              <a:rPr lang="en-US" altLang="en-US" sz="1000" b="1" dirty="0" smtClean="0">
                <a:latin typeface="Arial" panose="020B0604020202020204" pitchFamily="34" charset="0"/>
                <a:cs typeface="Arial" panose="020B0604020202020204" pitchFamily="34" charset="0"/>
              </a:rPr>
              <a:t>Subject:</a:t>
            </a:r>
            <a:r>
              <a:rPr lang="en-US" altLang="en-US" sz="1000" dirty="0" smtClean="0">
                <a:latin typeface="Arial" panose="020B0604020202020204" pitchFamily="34" charset="0"/>
                <a:cs typeface="Arial" panose="020B0604020202020204" pitchFamily="34" charset="0"/>
              </a:rPr>
              <a:t> Re: Seeking Permission to Use Photos on a Federal Highway Administration Website</a:t>
            </a:r>
          </a:p>
          <a:p>
            <a:r>
              <a:rPr lang="en-US" altLang="en-US" sz="1000" dirty="0" smtClean="0">
                <a:latin typeface="Arial" panose="020B0604020202020204" pitchFamily="34" charset="0"/>
                <a:cs typeface="Arial" panose="020B0604020202020204" pitchFamily="34" charset="0"/>
              </a:rPr>
              <a:t>Hi Christopher--The photos were taken by a number of different members of our organization. As long as the use is low-resolution and in the context you described, I'm sure all the individuals are OK with the usage. If this makes you nervous and you want me to get in touch with each of them, I'm willing to, but most are active members who are interested in promoting good use of public spaces and in my opinion would be happy to have their photos used in this way.</a:t>
            </a:r>
            <a:br>
              <a:rPr lang="en-US" altLang="en-US" sz="1000" dirty="0" smtClean="0">
                <a:latin typeface="Arial" panose="020B0604020202020204" pitchFamily="34" charset="0"/>
                <a:cs typeface="Arial" panose="020B0604020202020204" pitchFamily="34" charset="0"/>
              </a:rPr>
            </a:br>
            <a:r>
              <a:rPr lang="en-US" altLang="en-US" sz="1000" dirty="0" smtClean="0">
                <a:latin typeface="Arial" panose="020B0604020202020204" pitchFamily="34" charset="0"/>
                <a:cs typeface="Arial" panose="020B0604020202020204" pitchFamily="34" charset="0"/>
              </a:rPr>
              <a:t>Maarten. Evergreen website volunteer.</a:t>
            </a: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spcBef>
                <a:spcPct val="30000"/>
              </a:spcBef>
              <a:defRPr sz="1200">
                <a:solidFill>
                  <a:schemeClr val="tx1"/>
                </a:solidFill>
                <a:latin typeface="Calibri" pitchFamily="34" charset="0"/>
              </a:defRPr>
            </a:lvl1pPr>
            <a:lvl2pPr marL="742950" indent="-285750" algn="l" eaLnBrk="0" hangingPunct="0">
              <a:spcBef>
                <a:spcPct val="30000"/>
              </a:spcBef>
              <a:defRPr sz="1200">
                <a:solidFill>
                  <a:schemeClr val="tx1"/>
                </a:solidFill>
                <a:latin typeface="Calibri" pitchFamily="34" charset="0"/>
              </a:defRPr>
            </a:lvl2pPr>
            <a:lvl3pPr marL="1143000" indent="-228600" algn="l" eaLnBrk="0" hangingPunct="0">
              <a:spcBef>
                <a:spcPct val="30000"/>
              </a:spcBef>
              <a:defRPr sz="1200">
                <a:solidFill>
                  <a:schemeClr val="tx1"/>
                </a:solidFill>
                <a:latin typeface="Calibri" pitchFamily="34" charset="0"/>
              </a:defRPr>
            </a:lvl3pPr>
            <a:lvl4pPr marL="1600200" indent="-228600" algn="l" eaLnBrk="0" hangingPunct="0">
              <a:spcBef>
                <a:spcPct val="30000"/>
              </a:spcBef>
              <a:defRPr sz="1200">
                <a:solidFill>
                  <a:schemeClr val="tx1"/>
                </a:solidFill>
                <a:latin typeface="Calibri" pitchFamily="34" charset="0"/>
              </a:defRPr>
            </a:lvl4pPr>
            <a:lvl5pPr marL="2057400" indent="-228600" algn="l"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F1C8499E-5D25-4EF4-8C30-C3FE0DB8E920}" type="slidenum">
              <a:rPr lang="en-US" altLang="en-US" smtClean="0">
                <a:solidFill>
                  <a:srgbClr val="FF3300"/>
                </a:solidFill>
                <a:latin typeface="Arial" charset="0"/>
              </a:rPr>
              <a:pPr algn="r" eaLnBrk="1" hangingPunct="1">
                <a:spcBef>
                  <a:spcPct val="0"/>
                </a:spcBef>
              </a:pPr>
              <a:t>7</a:t>
            </a:fld>
            <a:endParaRPr lang="en-US" altLang="en-US" smtClean="0">
              <a:solidFill>
                <a:srgbClr val="FF3300"/>
              </a:solidFill>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900" b="1" kern="1200" dirty="0" smtClean="0">
                <a:solidFill>
                  <a:schemeClr val="tx1"/>
                </a:solidFill>
                <a:effectLst/>
                <a:latin typeface="Arial" panose="020B0604020202020204" pitchFamily="34" charset="0"/>
                <a:ea typeface="+mn-ea"/>
                <a:cs typeface="Arial" panose="020B0604020202020204" pitchFamily="34" charset="0"/>
              </a:rPr>
              <a:t>Outdoor Developed Areas:</a:t>
            </a:r>
            <a:r>
              <a:rPr lang="en-US" sz="900" kern="1200" dirty="0" smtClean="0">
                <a:solidFill>
                  <a:schemeClr val="tx1"/>
                </a:solidFill>
                <a:effectLst/>
                <a:latin typeface="Arial" panose="020B0604020202020204" pitchFamily="34" charset="0"/>
                <a:ea typeface="+mn-ea"/>
                <a:cs typeface="Arial" panose="020B0604020202020204" pitchFamily="34" charset="0"/>
              </a:rPr>
              <a:t> The U.S. Access Board developed standards for Outdoor Developed Areas, see </a:t>
            </a:r>
            <a:r>
              <a:rPr lang="en-US" sz="900" u="sng" kern="1200" dirty="0" smtClean="0">
                <a:solidFill>
                  <a:schemeClr val="tx1"/>
                </a:solidFill>
                <a:effectLst/>
                <a:latin typeface="Arial" panose="020B0604020202020204" pitchFamily="34" charset="0"/>
                <a:ea typeface="+mn-ea"/>
                <a:cs typeface="Arial" panose="020B0604020202020204" pitchFamily="34" charset="0"/>
                <a:hlinkClick r:id="rId3"/>
              </a:rPr>
              <a:t>www.access-board.gov/guidelines-and-standards/recreation-facilities/outdoor-developed-areas</a:t>
            </a:r>
            <a:r>
              <a:rPr lang="en-US" sz="900" kern="1200" dirty="0" smtClean="0">
                <a:solidFill>
                  <a:schemeClr val="tx1"/>
                </a:solidFill>
                <a:effectLst/>
                <a:latin typeface="Arial" panose="020B0604020202020204" pitchFamily="34" charset="0"/>
                <a:ea typeface="+mn-ea"/>
                <a:cs typeface="Arial" panose="020B0604020202020204" pitchFamily="34" charset="0"/>
              </a:rPr>
              <a:t>. These guidelines are for recreational trails (trails not intended for a transportation purpose), outdoor recreation access routes, picnic and camping facilities, and beach access routes.</a:t>
            </a:r>
          </a:p>
          <a:p>
            <a:r>
              <a:rPr lang="en-US" sz="900" kern="1200" dirty="0" smtClean="0">
                <a:solidFill>
                  <a:schemeClr val="tx1"/>
                </a:solidFill>
                <a:effectLst/>
                <a:latin typeface="Arial" panose="020B0604020202020204" pitchFamily="34" charset="0"/>
                <a:ea typeface="+mn-ea"/>
                <a:cs typeface="Arial" panose="020B0604020202020204" pitchFamily="34" charset="0"/>
              </a:rPr>
              <a:t> </a:t>
            </a:r>
          </a:p>
          <a:p>
            <a:pPr lvl="1"/>
            <a:r>
              <a:rPr lang="en-US" sz="900" b="1" kern="1200" dirty="0" smtClean="0">
                <a:solidFill>
                  <a:schemeClr val="tx1"/>
                </a:solidFill>
                <a:effectLst/>
                <a:latin typeface="Arial" panose="020B0604020202020204" pitchFamily="34" charset="0"/>
                <a:ea typeface="+mn-ea"/>
                <a:cs typeface="Arial" panose="020B0604020202020204" pitchFamily="34" charset="0"/>
              </a:rPr>
              <a:t>Federal Lands and Federal Agencies (except Forest Service):</a:t>
            </a:r>
            <a:r>
              <a:rPr lang="en-US" sz="900" kern="1200" dirty="0" smtClean="0">
                <a:solidFill>
                  <a:schemeClr val="tx1"/>
                </a:solidFill>
                <a:effectLst/>
                <a:latin typeface="Arial" panose="020B0604020202020204" pitchFamily="34" charset="0"/>
                <a:ea typeface="+mn-ea"/>
                <a:cs typeface="Arial" panose="020B0604020202020204" pitchFamily="34" charset="0"/>
              </a:rPr>
              <a:t> Use the Access Board’s </a:t>
            </a:r>
            <a:r>
              <a:rPr lang="en-US" sz="900" u="sng" kern="1200" dirty="0" smtClean="0">
                <a:solidFill>
                  <a:schemeClr val="tx1"/>
                </a:solidFill>
                <a:effectLst/>
                <a:latin typeface="Arial" panose="020B0604020202020204" pitchFamily="34" charset="0"/>
                <a:ea typeface="+mn-ea"/>
                <a:cs typeface="Arial" panose="020B0604020202020204" pitchFamily="34" charset="0"/>
                <a:hlinkClick r:id="rId4"/>
              </a:rPr>
              <a:t>Final Guidelines for Outdoor Developed Areas</a:t>
            </a:r>
            <a:r>
              <a:rPr lang="en-US" sz="900" kern="1200" dirty="0" smtClean="0">
                <a:solidFill>
                  <a:schemeClr val="tx1"/>
                </a:solidFill>
                <a:effectLst/>
                <a:latin typeface="Arial" panose="020B0604020202020204" pitchFamily="34" charset="0"/>
                <a:ea typeface="+mn-ea"/>
                <a:cs typeface="Arial" panose="020B0604020202020204" pitchFamily="34" charset="0"/>
              </a:rPr>
              <a:t>, published on September 26, 2013, under the Architectural Barriers Act (ABA) of 1968. These guidelines apply to </a:t>
            </a:r>
            <a:r>
              <a:rPr lang="en-US" sz="900" i="1" kern="1200" dirty="0" smtClean="0">
                <a:solidFill>
                  <a:schemeClr val="tx1"/>
                </a:solidFill>
                <a:effectLst/>
                <a:latin typeface="Arial" panose="020B0604020202020204" pitchFamily="34" charset="0"/>
                <a:ea typeface="+mn-ea"/>
                <a:cs typeface="Arial" panose="020B0604020202020204" pitchFamily="34" charset="0"/>
              </a:rPr>
              <a:t>projects on Federal lands</a:t>
            </a:r>
            <a:r>
              <a:rPr lang="en-US" sz="900" kern="1200" dirty="0" smtClean="0">
                <a:solidFill>
                  <a:schemeClr val="tx1"/>
                </a:solidFill>
                <a:effectLst/>
                <a:latin typeface="Arial" panose="020B0604020202020204" pitchFamily="34" charset="0"/>
                <a:ea typeface="+mn-ea"/>
                <a:cs typeface="Arial" panose="020B0604020202020204" pitchFamily="34" charset="0"/>
              </a:rPr>
              <a:t> or </a:t>
            </a:r>
            <a:r>
              <a:rPr lang="en-US" sz="900" i="1" kern="1200" dirty="0" smtClean="0">
                <a:solidFill>
                  <a:schemeClr val="tx1"/>
                </a:solidFill>
                <a:effectLst/>
                <a:latin typeface="Arial" panose="020B0604020202020204" pitchFamily="34" charset="0"/>
                <a:ea typeface="+mn-ea"/>
                <a:cs typeface="Arial" panose="020B0604020202020204" pitchFamily="34" charset="0"/>
              </a:rPr>
              <a:t>constructed by a Federal agency</a:t>
            </a:r>
            <a:r>
              <a:rPr lang="en-US" sz="900" kern="1200" dirty="0" smtClean="0">
                <a:solidFill>
                  <a:schemeClr val="tx1"/>
                </a:solidFill>
                <a:effectLst/>
                <a:latin typeface="Arial" panose="020B0604020202020204" pitchFamily="34" charset="0"/>
                <a:ea typeface="+mn-ea"/>
                <a:cs typeface="Arial" panose="020B0604020202020204" pitchFamily="34" charset="0"/>
              </a:rPr>
              <a:t>.</a:t>
            </a:r>
          </a:p>
          <a:p>
            <a:pPr lvl="2"/>
            <a:r>
              <a:rPr lang="en-US" sz="900" b="1" kern="1200" dirty="0" smtClean="0">
                <a:solidFill>
                  <a:schemeClr val="tx1"/>
                </a:solidFill>
                <a:effectLst/>
                <a:latin typeface="Arial" panose="020B0604020202020204" pitchFamily="34" charset="0"/>
                <a:ea typeface="+mn-ea"/>
                <a:cs typeface="Arial" panose="020B0604020202020204" pitchFamily="34" charset="0"/>
              </a:rPr>
              <a:t>Forest Service:</a:t>
            </a:r>
            <a:r>
              <a:rPr lang="en-US" sz="900" kern="1200" dirty="0" smtClean="0">
                <a:solidFill>
                  <a:schemeClr val="tx1"/>
                </a:solidFill>
                <a:effectLst/>
                <a:latin typeface="Arial" panose="020B0604020202020204" pitchFamily="34" charset="0"/>
                <a:ea typeface="+mn-ea"/>
                <a:cs typeface="Arial" panose="020B0604020202020204" pitchFamily="34" charset="0"/>
              </a:rPr>
              <a:t> Use the </a:t>
            </a:r>
            <a:r>
              <a:rPr lang="en-US" sz="900" b="0" u="sng" kern="1200" dirty="0" smtClean="0">
                <a:solidFill>
                  <a:schemeClr val="tx1"/>
                </a:solidFill>
                <a:effectLst/>
                <a:latin typeface="Arial" panose="020B0604020202020204" pitchFamily="34" charset="0"/>
                <a:ea typeface="+mn-ea"/>
                <a:cs typeface="Arial" panose="020B0604020202020204" pitchFamily="34" charset="0"/>
                <a:hlinkClick r:id="rId5"/>
              </a:rPr>
              <a:t>Forest Service Trails Accessibility Guidelines (FSTAG)</a:t>
            </a:r>
            <a:r>
              <a:rPr lang="en-US" sz="900" kern="1200" dirty="0" smtClean="0">
                <a:solidFill>
                  <a:schemeClr val="tx1"/>
                </a:solidFill>
                <a:effectLst/>
                <a:latin typeface="Arial" panose="020B0604020202020204" pitchFamily="34" charset="0"/>
                <a:ea typeface="+mn-ea"/>
                <a:cs typeface="Arial" panose="020B0604020202020204" pitchFamily="34" charset="0"/>
              </a:rPr>
              <a:t> and </a:t>
            </a:r>
            <a:r>
              <a:rPr lang="en-US" sz="900" b="0" u="sng" kern="1200" dirty="0" smtClean="0">
                <a:solidFill>
                  <a:schemeClr val="tx1"/>
                </a:solidFill>
                <a:effectLst/>
                <a:latin typeface="Arial" panose="020B0604020202020204" pitchFamily="34" charset="0"/>
                <a:ea typeface="+mn-ea"/>
                <a:cs typeface="Arial" panose="020B0604020202020204" pitchFamily="34" charset="0"/>
                <a:hlinkClick r:id="rId6"/>
              </a:rPr>
              <a:t>Accessibility Guidebook on Outdoor Recreation and Trails</a:t>
            </a:r>
            <a:r>
              <a:rPr lang="en-US" sz="900" kern="1200" dirty="0" smtClean="0">
                <a:solidFill>
                  <a:schemeClr val="tx1"/>
                </a:solidFill>
                <a:effectLst/>
                <a:latin typeface="Arial" panose="020B0604020202020204" pitchFamily="34" charset="0"/>
                <a:ea typeface="+mn-ea"/>
                <a:cs typeface="Arial" panose="020B0604020202020204" pitchFamily="34" charset="0"/>
              </a:rPr>
              <a:t>. These guidelines comply with the </a:t>
            </a:r>
            <a:r>
              <a:rPr lang="en-US" sz="900" u="sng" kern="1200" dirty="0" smtClean="0">
                <a:solidFill>
                  <a:schemeClr val="tx1"/>
                </a:solidFill>
                <a:effectLst/>
                <a:latin typeface="Arial" panose="020B0604020202020204" pitchFamily="34" charset="0"/>
                <a:ea typeface="+mn-ea"/>
                <a:cs typeface="Arial" panose="020B0604020202020204" pitchFamily="34" charset="0"/>
                <a:hlinkClick r:id="rId4"/>
              </a:rPr>
              <a:t>Final Guidelines for Outdoor Developed Areas</a:t>
            </a:r>
            <a:r>
              <a:rPr lang="en-US" sz="900" kern="1200" dirty="0" smtClean="0">
                <a:solidFill>
                  <a:schemeClr val="tx1"/>
                </a:solidFill>
                <a:effectLst/>
                <a:latin typeface="Arial" panose="020B0604020202020204" pitchFamily="34" charset="0"/>
                <a:ea typeface="+mn-ea"/>
                <a:cs typeface="Arial" panose="020B0604020202020204" pitchFamily="34" charset="0"/>
              </a:rPr>
              <a:t>. The Forest Service guidelines are legally enforceable on National Forest System lands. Although the guidelines are official policy only for the Forest Service, they contain useful concepts to help other agencies and organizations maximize accessibility without changing the setting in outdoor recreation areas and on trails. The </a:t>
            </a:r>
            <a:r>
              <a:rPr lang="en-US" sz="900" b="0" u="sng" kern="1200" dirty="0" smtClean="0">
                <a:solidFill>
                  <a:schemeClr val="tx1"/>
                </a:solidFill>
                <a:effectLst/>
                <a:latin typeface="Arial" panose="020B0604020202020204" pitchFamily="34" charset="0"/>
                <a:ea typeface="+mn-ea"/>
                <a:cs typeface="Arial" panose="020B0604020202020204" pitchFamily="34" charset="0"/>
                <a:hlinkClick r:id="rId6"/>
              </a:rPr>
              <a:t>Accessibility Guidebook on Outdoor Recreation and Trails</a:t>
            </a:r>
            <a:r>
              <a:rPr lang="en-US" sz="900" b="1" kern="1200" dirty="0" smtClean="0">
                <a:solidFill>
                  <a:schemeClr val="tx1"/>
                </a:solidFill>
                <a:effectLst/>
                <a:latin typeface="Arial" panose="020B0604020202020204" pitchFamily="34" charset="0"/>
                <a:ea typeface="+mn-ea"/>
                <a:cs typeface="Arial" panose="020B0604020202020204" pitchFamily="34" charset="0"/>
              </a:rPr>
              <a:t> </a:t>
            </a:r>
            <a:r>
              <a:rPr lang="en-US" sz="900" b="0" kern="1200" dirty="0" smtClean="0">
                <a:solidFill>
                  <a:schemeClr val="tx1"/>
                </a:solidFill>
                <a:effectLst/>
                <a:latin typeface="Arial" panose="020B0604020202020204" pitchFamily="34" charset="0"/>
                <a:ea typeface="+mn-ea"/>
                <a:cs typeface="Arial" panose="020B0604020202020204" pitchFamily="34" charset="0"/>
              </a:rPr>
              <a:t>provides “how-to” information to integrate accessibility into </a:t>
            </a:r>
            <a:r>
              <a:rPr lang="en-US" sz="900" kern="1200" dirty="0" smtClean="0">
                <a:solidFill>
                  <a:schemeClr val="tx1"/>
                </a:solidFill>
                <a:effectLst/>
                <a:latin typeface="Arial" panose="020B0604020202020204" pitchFamily="34" charset="0"/>
                <a:ea typeface="+mn-ea"/>
                <a:cs typeface="Arial" panose="020B0604020202020204" pitchFamily="34" charset="0"/>
              </a:rPr>
              <a:t>outdoor recreation site and trail projects. </a:t>
            </a:r>
          </a:p>
          <a:p>
            <a:r>
              <a:rPr lang="en-US" sz="900" kern="1200" dirty="0" smtClean="0">
                <a:solidFill>
                  <a:schemeClr val="tx1"/>
                </a:solidFill>
                <a:effectLst/>
                <a:latin typeface="Arial" panose="020B0604020202020204" pitchFamily="34" charset="0"/>
                <a:ea typeface="+mn-ea"/>
                <a:cs typeface="Arial" panose="020B0604020202020204" pitchFamily="34" charset="0"/>
              </a:rPr>
              <a:t> </a:t>
            </a:r>
          </a:p>
          <a:p>
            <a:pPr lvl="1"/>
            <a:r>
              <a:rPr lang="en-US" sz="900" b="1" kern="1200" dirty="0" smtClean="0">
                <a:solidFill>
                  <a:schemeClr val="tx1"/>
                </a:solidFill>
                <a:effectLst/>
                <a:latin typeface="Arial" panose="020B0604020202020204" pitchFamily="34" charset="0"/>
                <a:ea typeface="+mn-ea"/>
                <a:cs typeface="Arial" panose="020B0604020202020204" pitchFamily="34" charset="0"/>
              </a:rPr>
              <a:t>Projects constructed with or without Federal-aid funding by a State or local government, or a private entity, and not located on Federal lands:</a:t>
            </a:r>
            <a:r>
              <a:rPr lang="en-US" sz="900" kern="1200" dirty="0" smtClean="0">
                <a:solidFill>
                  <a:schemeClr val="tx1"/>
                </a:solidFill>
                <a:effectLst/>
                <a:latin typeface="Arial" panose="020B0604020202020204" pitchFamily="34" charset="0"/>
                <a:ea typeface="+mn-ea"/>
                <a:cs typeface="Arial" panose="020B0604020202020204" pitchFamily="34" charset="0"/>
              </a:rPr>
              <a:t> There are no officially proposed guidelines for outdoor developed areas under the ADA. However, in the absence of a standard, accessibility must still be provided under the ADA. The Access Board’s </a:t>
            </a:r>
            <a:r>
              <a:rPr lang="en-US" sz="900" u="sng" kern="1200" dirty="0" smtClean="0">
                <a:solidFill>
                  <a:schemeClr val="tx1"/>
                </a:solidFill>
                <a:effectLst/>
                <a:latin typeface="Arial" panose="020B0604020202020204" pitchFamily="34" charset="0"/>
                <a:ea typeface="+mn-ea"/>
                <a:cs typeface="Arial" panose="020B0604020202020204" pitchFamily="34" charset="0"/>
                <a:hlinkClick r:id="rId4"/>
              </a:rPr>
              <a:t>Final Guidelines for Outdoor Developed Areas</a:t>
            </a:r>
            <a:r>
              <a:rPr lang="en-US" sz="900" kern="1200" dirty="0" smtClean="0">
                <a:solidFill>
                  <a:schemeClr val="tx1"/>
                </a:solidFill>
                <a:effectLst/>
                <a:latin typeface="Arial" panose="020B0604020202020204" pitchFamily="34" charset="0"/>
                <a:ea typeface="+mn-ea"/>
                <a:cs typeface="Arial" panose="020B0604020202020204" pitchFamily="34" charset="0"/>
              </a:rPr>
              <a:t> and the </a:t>
            </a:r>
            <a:r>
              <a:rPr lang="en-US" sz="900" b="0" u="sng" kern="1200" dirty="0" smtClean="0">
                <a:solidFill>
                  <a:schemeClr val="tx1"/>
                </a:solidFill>
                <a:effectLst/>
                <a:latin typeface="Arial" panose="020B0604020202020204" pitchFamily="34" charset="0"/>
                <a:ea typeface="+mn-ea"/>
                <a:cs typeface="Arial" panose="020B0604020202020204" pitchFamily="34" charset="0"/>
                <a:hlinkClick r:id="rId5"/>
              </a:rPr>
              <a:t>Forest Service Trails Accessibility Guidelines (FSTAG)</a:t>
            </a:r>
            <a:r>
              <a:rPr lang="en-US" sz="900" kern="1200" dirty="0" smtClean="0">
                <a:solidFill>
                  <a:schemeClr val="tx1"/>
                </a:solidFill>
                <a:effectLst/>
                <a:latin typeface="Arial" panose="020B0604020202020204" pitchFamily="34" charset="0"/>
                <a:ea typeface="+mn-ea"/>
                <a:cs typeface="Arial" panose="020B0604020202020204" pitchFamily="34" charset="0"/>
              </a:rPr>
              <a:t> and </a:t>
            </a:r>
            <a:r>
              <a:rPr lang="en-US" sz="900" b="0" u="sng" kern="1200" dirty="0" smtClean="0">
                <a:solidFill>
                  <a:schemeClr val="tx1"/>
                </a:solidFill>
                <a:effectLst/>
                <a:latin typeface="Arial" panose="020B0604020202020204" pitchFamily="34" charset="0"/>
                <a:ea typeface="+mn-ea"/>
                <a:cs typeface="Arial" panose="020B0604020202020204" pitchFamily="34" charset="0"/>
                <a:hlinkClick r:id="rId6"/>
              </a:rPr>
              <a:t>Accessibility Guidebook on Outdoor Recreation and Trails</a:t>
            </a:r>
            <a:r>
              <a:rPr lang="en-US" sz="900" kern="1200" dirty="0" smtClean="0">
                <a:solidFill>
                  <a:schemeClr val="tx1"/>
                </a:solidFill>
                <a:effectLst/>
                <a:latin typeface="Arial" panose="020B0604020202020204" pitchFamily="34" charset="0"/>
                <a:ea typeface="+mn-ea"/>
                <a:cs typeface="Arial" panose="020B0604020202020204" pitchFamily="34" charset="0"/>
              </a:rPr>
              <a:t> are best practices that State and local governments and private entities may use.</a:t>
            </a:r>
          </a:p>
          <a:p>
            <a:r>
              <a:rPr lang="en-US" sz="900" kern="1200" dirty="0" smtClean="0">
                <a:solidFill>
                  <a:schemeClr val="tx1"/>
                </a:solidFill>
                <a:effectLst/>
                <a:latin typeface="Arial" panose="020B0604020202020204" pitchFamily="34" charset="0"/>
                <a:ea typeface="+mn-ea"/>
                <a:cs typeface="Arial" panose="020B0604020202020204" pitchFamily="34" charset="0"/>
              </a:rPr>
              <a:t> </a:t>
            </a:r>
          </a:p>
          <a:p>
            <a:pPr lvl="1"/>
            <a:r>
              <a:rPr lang="en-US" sz="900" kern="1200" dirty="0" smtClean="0">
                <a:solidFill>
                  <a:schemeClr val="tx1"/>
                </a:solidFill>
                <a:effectLst/>
                <a:latin typeface="Arial" panose="020B0604020202020204" pitchFamily="34" charset="0"/>
                <a:ea typeface="+mn-ea"/>
                <a:cs typeface="Arial" panose="020B0604020202020204" pitchFamily="34" charset="0"/>
              </a:rPr>
              <a:t>The Outdoor Developed Areas guidelines are not appropriate for trails intended for transportation purposes: use the proposed PROWAG / Shared Use Paths guidelines.</a:t>
            </a:r>
          </a:p>
          <a:p>
            <a:r>
              <a:rPr lang="en-US" sz="900" kern="1200" dirty="0" smtClean="0">
                <a:solidFill>
                  <a:schemeClr val="tx1"/>
                </a:solidFill>
                <a:effectLst/>
                <a:latin typeface="Arial" panose="020B0604020202020204" pitchFamily="34" charset="0"/>
                <a:ea typeface="+mn-ea"/>
                <a:cs typeface="Arial" panose="020B0604020202020204" pitchFamily="34" charset="0"/>
              </a:rPr>
              <a:t> </a:t>
            </a:r>
          </a:p>
          <a:p>
            <a:pPr lvl="0"/>
            <a:r>
              <a:rPr lang="en-US" sz="900" b="1" kern="1200" dirty="0" smtClean="0">
                <a:solidFill>
                  <a:schemeClr val="tx1"/>
                </a:solidFill>
                <a:effectLst/>
                <a:latin typeface="Arial" panose="020B0604020202020204" pitchFamily="34" charset="0"/>
                <a:ea typeface="+mn-ea"/>
                <a:cs typeface="Arial" panose="020B0604020202020204" pitchFamily="34" charset="0"/>
              </a:rPr>
              <a:t>Recreation facilities (other than trails):</a:t>
            </a:r>
            <a:r>
              <a:rPr lang="en-US" sz="900" kern="1200" dirty="0" smtClean="0">
                <a:solidFill>
                  <a:schemeClr val="tx1"/>
                </a:solidFill>
                <a:effectLst/>
                <a:latin typeface="Arial" panose="020B0604020202020204" pitchFamily="34" charset="0"/>
                <a:ea typeface="+mn-ea"/>
                <a:cs typeface="Arial" panose="020B0604020202020204" pitchFamily="34" charset="0"/>
              </a:rPr>
              <a:t> Use the Access Board’s Requirements for Recreation Facilities at </a:t>
            </a:r>
            <a:r>
              <a:rPr lang="en-US" sz="900" u="sng" kern="1200" dirty="0" smtClean="0">
                <a:solidFill>
                  <a:schemeClr val="tx1"/>
                </a:solidFill>
                <a:effectLst/>
                <a:latin typeface="Arial" panose="020B0604020202020204" pitchFamily="34" charset="0"/>
                <a:ea typeface="+mn-ea"/>
                <a:cs typeface="Arial" panose="020B0604020202020204" pitchFamily="34" charset="0"/>
                <a:hlinkClick r:id="rId7"/>
              </a:rPr>
              <a:t>www.access-board.gov/guidelines-and-standards/recreation-facilities/about-recreation-facilities</a:t>
            </a:r>
            <a:r>
              <a:rPr lang="en-US" sz="900" kern="1200" dirty="0" smtClean="0">
                <a:solidFill>
                  <a:schemeClr val="tx1"/>
                </a:solidFill>
                <a:effectLst/>
                <a:latin typeface="Arial" panose="020B0604020202020204" pitchFamily="34" charset="0"/>
                <a:ea typeface="+mn-ea"/>
                <a:cs typeface="Arial" panose="020B0604020202020204" pitchFamily="34" charset="0"/>
              </a:rPr>
              <a:t>. It would be relatively rare for FHWA to be involved with these projects, because most of these facilities are not eligible under Federal-aid highway programs unless required as environmental mitigation.</a:t>
            </a:r>
          </a:p>
        </p:txBody>
      </p:sp>
      <p:sp>
        <p:nvSpPr>
          <p:cNvPr id="4" name="Slide Number Placeholder 3"/>
          <p:cNvSpPr>
            <a:spLocks noGrp="1"/>
          </p:cNvSpPr>
          <p:nvPr>
            <p:ph type="sldNum" sz="quarter" idx="10"/>
          </p:nvPr>
        </p:nvSpPr>
        <p:spPr/>
        <p:txBody>
          <a:bodyPr/>
          <a:lstStyle/>
          <a:p>
            <a:fld id="{1477D918-0FCF-48FB-A391-4D278616EAAF}" type="slidenum">
              <a:rPr lang="en-US" smtClean="0"/>
              <a:t>8</a:t>
            </a:fld>
            <a:endParaRPr lang="en-US"/>
          </a:p>
        </p:txBody>
      </p:sp>
    </p:spTree>
    <p:extLst>
      <p:ext uri="{BB962C8B-B14F-4D97-AF65-F5344CB8AC3E}">
        <p14:creationId xmlns:p14="http://schemas.microsoft.com/office/powerpoint/2010/main" val="992841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dirty="0" smtClean="0">
                <a:latin typeface="Arial" panose="020B0604020202020204" pitchFamily="34" charset="0"/>
                <a:cs typeface="Arial" panose="020B0604020202020204" pitchFamily="34" charset="0"/>
              </a:rPr>
              <a:t>Photos: From International Mountain Bicycling Association: www.imba.com/resources/trail_building/index.html</a:t>
            </a:r>
          </a:p>
          <a:p>
            <a:r>
              <a:rPr lang="en-US" altLang="en-US" sz="1000" dirty="0" smtClean="0">
                <a:latin typeface="Arial" panose="020B0604020202020204" pitchFamily="34" charset="0"/>
                <a:cs typeface="Arial" panose="020B0604020202020204" pitchFamily="34" charset="0"/>
              </a:rPr>
              <a:t>Publication developed with funding in part through FHWA’s Recreational Trails Program.</a:t>
            </a: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spcBef>
                <a:spcPct val="30000"/>
              </a:spcBef>
              <a:defRPr sz="1200">
                <a:solidFill>
                  <a:schemeClr val="tx1"/>
                </a:solidFill>
                <a:latin typeface="Calibri" pitchFamily="34" charset="0"/>
              </a:defRPr>
            </a:lvl1pPr>
            <a:lvl2pPr marL="742950" indent="-285750" algn="l" eaLnBrk="0" hangingPunct="0">
              <a:spcBef>
                <a:spcPct val="30000"/>
              </a:spcBef>
              <a:defRPr sz="1200">
                <a:solidFill>
                  <a:schemeClr val="tx1"/>
                </a:solidFill>
                <a:latin typeface="Calibri" pitchFamily="34" charset="0"/>
              </a:defRPr>
            </a:lvl2pPr>
            <a:lvl3pPr marL="1143000" indent="-228600" algn="l" eaLnBrk="0" hangingPunct="0">
              <a:spcBef>
                <a:spcPct val="30000"/>
              </a:spcBef>
              <a:defRPr sz="1200">
                <a:solidFill>
                  <a:schemeClr val="tx1"/>
                </a:solidFill>
                <a:latin typeface="Calibri" pitchFamily="34" charset="0"/>
              </a:defRPr>
            </a:lvl3pPr>
            <a:lvl4pPr marL="1600200" indent="-228600" algn="l" eaLnBrk="0" hangingPunct="0">
              <a:spcBef>
                <a:spcPct val="30000"/>
              </a:spcBef>
              <a:defRPr sz="1200">
                <a:solidFill>
                  <a:schemeClr val="tx1"/>
                </a:solidFill>
                <a:latin typeface="Calibri" pitchFamily="34" charset="0"/>
              </a:defRPr>
            </a:lvl4pPr>
            <a:lvl5pPr marL="2057400" indent="-228600" algn="l"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9C7FA2D9-9623-4591-B7DA-9CB4E93DA708}" type="slidenum">
              <a:rPr lang="en-US" altLang="en-US" smtClean="0">
                <a:solidFill>
                  <a:srgbClr val="FF3300"/>
                </a:solidFill>
                <a:latin typeface="Arial" charset="0"/>
              </a:rPr>
              <a:pPr algn="r" eaLnBrk="1" hangingPunct="1">
                <a:spcBef>
                  <a:spcPct val="0"/>
                </a:spcBef>
              </a:pPr>
              <a:t>9</a:t>
            </a:fld>
            <a:endParaRPr lang="en-US" altLang="en-US" smtClean="0">
              <a:solidFill>
                <a:srgbClr val="FF3300"/>
              </a:solidFill>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7D918-0FCF-48FB-A391-4D278616EAAF}" type="slidenum">
              <a:rPr lang="en-US" smtClean="0"/>
              <a:t>10</a:t>
            </a:fld>
            <a:endParaRPr lang="en-US"/>
          </a:p>
        </p:txBody>
      </p:sp>
    </p:spTree>
    <p:extLst>
      <p:ext uri="{BB962C8B-B14F-4D97-AF65-F5344CB8AC3E}">
        <p14:creationId xmlns:p14="http://schemas.microsoft.com/office/powerpoint/2010/main" val="4253838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ATVs: All-terrain</a:t>
            </a:r>
            <a:r>
              <a:rPr lang="en-US" baseline="0" dirty="0" smtClean="0"/>
              <a:t> vehicles</a:t>
            </a:r>
          </a:p>
          <a:p>
            <a:r>
              <a:rPr lang="en-US" baseline="0" dirty="0" smtClean="0"/>
              <a:t>ROV: Recreational Off-road Vehicle</a:t>
            </a:r>
          </a:p>
          <a:p>
            <a:r>
              <a:rPr lang="en-US" baseline="0" dirty="0" smtClean="0"/>
              <a:t>UTV: Utility Vehicle</a:t>
            </a:r>
            <a:endParaRPr lang="en-US" dirty="0"/>
          </a:p>
        </p:txBody>
      </p:sp>
      <p:sp>
        <p:nvSpPr>
          <p:cNvPr id="4" name="Slide Number Placeholder 3"/>
          <p:cNvSpPr>
            <a:spLocks noGrp="1"/>
          </p:cNvSpPr>
          <p:nvPr>
            <p:ph type="sldNum" sz="quarter" idx="10"/>
          </p:nvPr>
        </p:nvSpPr>
        <p:spPr/>
        <p:txBody>
          <a:bodyPr/>
          <a:lstStyle/>
          <a:p>
            <a:fld id="{1477D918-0FCF-48FB-A391-4D278616EAAF}" type="slidenum">
              <a:rPr lang="en-US" smtClean="0"/>
              <a:t>11</a:t>
            </a:fld>
            <a:endParaRPr lang="en-US"/>
          </a:p>
        </p:txBody>
      </p:sp>
    </p:spTree>
    <p:extLst>
      <p:ext uri="{BB962C8B-B14F-4D97-AF65-F5344CB8AC3E}">
        <p14:creationId xmlns:p14="http://schemas.microsoft.com/office/powerpoint/2010/main" val="29126894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title2-01-01-01.jpg"/>
          <p:cNvPicPr>
            <a:picLocks noChangeAspect="1"/>
          </p:cNvPicPr>
          <p:nvPr userDrawn="1"/>
        </p:nvPicPr>
        <p:blipFill>
          <a:blip r:embed="rId2" cstate="print"/>
          <a:srcRect r="133"/>
          <a:stretch>
            <a:fillRect/>
          </a:stretch>
        </p:blipFill>
        <p:spPr>
          <a:xfrm>
            <a:off x="0" y="0"/>
            <a:ext cx="9144000" cy="6858000"/>
          </a:xfrm>
          <a:prstGeom prst="rect">
            <a:avLst/>
          </a:prstGeom>
        </p:spPr>
      </p:pic>
      <p:sp>
        <p:nvSpPr>
          <p:cNvPr id="2" name="Title 1"/>
          <p:cNvSpPr>
            <a:spLocks noGrp="1"/>
          </p:cNvSpPr>
          <p:nvPr>
            <p:ph type="ctrTitle"/>
          </p:nvPr>
        </p:nvSpPr>
        <p:spPr>
          <a:xfrm>
            <a:off x="1116678" y="4220036"/>
            <a:ext cx="7772400" cy="1470025"/>
          </a:xfrm>
        </p:spPr>
        <p:txBody>
          <a:bodyPr>
            <a:normAutofit/>
          </a:bodyPr>
          <a:lstStyle>
            <a:lvl1pPr algn="r">
              <a:defRPr sz="3300" b="1">
                <a:solidFill>
                  <a:schemeClr val="tx1">
                    <a:lumMod val="75000"/>
                    <a:lumOff val="2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488278" y="5156661"/>
            <a:ext cx="6400800" cy="1752600"/>
          </a:xfrm>
        </p:spPr>
        <p:txBody>
          <a:bodyPr>
            <a:normAutofit/>
          </a:bodyPr>
          <a:lstStyle>
            <a:lvl1pPr marL="0" indent="0" algn="r">
              <a:buNone/>
              <a:defRPr sz="2400"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0525D732-2EFF-44C5-BBC6-62BBB7665A9B}" type="datetime1">
              <a:rPr lang="en-US" smtClean="0"/>
              <a:t>8/13/2014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27061-80F9-4840-8C29-66894F1E12C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E3FA0C-7BFD-49E2-BA8E-20B8F15B1C71}" type="datetime1">
              <a:rPr lang="en-US" smtClean="0"/>
              <a:t>8/13/2014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27061-80F9-4840-8C29-66894F1E12C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F242D5-9765-41AA-BF2E-8E77018BF639}" type="datetime1">
              <a:rPr lang="en-US" smtClean="0"/>
              <a:t>8/13/2014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27061-80F9-4840-8C29-66894F1E12C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45672" y="363538"/>
            <a:ext cx="6915727" cy="11430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1B1AE1-8846-4FCC-8011-0849EBC57EBD}" type="datetime1">
              <a:rPr lang="en-US" smtClean="0"/>
              <a:t>8/13/2014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27061-80F9-4840-8C29-66894F1E12C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ADACDE-D534-47FE-AAB5-BF88E5238F81}" type="datetime1">
              <a:rPr lang="en-US" smtClean="0"/>
              <a:t>8/13/2014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27061-80F9-4840-8C29-66894F1E12C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3AA0AF-6603-43FF-9075-7578A38928AC}" type="datetime1">
              <a:rPr lang="en-US" smtClean="0"/>
              <a:t>8/13/2014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727061-80F9-4840-8C29-66894F1E12C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7197F0-AF4C-4868-B3FC-9CE7AE300D1D}" type="datetime1">
              <a:rPr lang="en-US" smtClean="0"/>
              <a:t>8/13/2014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727061-80F9-4840-8C29-66894F1E12C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139214-431F-44B7-84B7-A07C9C1CC0A1}" type="datetime1">
              <a:rPr lang="en-US" smtClean="0"/>
              <a:t>8/13/2014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727061-80F9-4840-8C29-66894F1E12C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0E5E95-8AC1-465B-8FC3-605BE7F4543B}" type="datetime1">
              <a:rPr lang="en-US" smtClean="0"/>
              <a:t>8/13/2014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727061-80F9-4840-8C29-66894F1E12C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28D672-61B1-4994-B969-04205CDD2D30}" type="datetime1">
              <a:rPr lang="en-US" smtClean="0"/>
              <a:t>8/13/2014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727061-80F9-4840-8C29-66894F1E12C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2E884D-19E4-44E6-A04B-B50C7A522A9E}" type="datetime1">
              <a:rPr lang="en-US" smtClean="0"/>
              <a:t>8/13/2014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727061-80F9-4840-8C29-66894F1E12C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1-inside-01-01-01-01-01-01-01-01.jpg"/>
          <p:cNvPicPr>
            <a:picLocks noChangeAspect="1"/>
          </p:cNvPicPr>
          <p:nvPr userDrawn="1"/>
        </p:nvPicPr>
        <p:blipFill>
          <a:blip r:embed="rId13" cstate="print"/>
          <a:stretch>
            <a:fillRect/>
          </a:stretch>
        </p:blipFill>
        <p:spPr>
          <a:xfrm>
            <a:off x="714" y="0"/>
            <a:ext cx="9142571" cy="6858000"/>
          </a:xfrm>
          <a:prstGeom prst="rect">
            <a:avLst/>
          </a:prstGeom>
        </p:spPr>
      </p:pic>
      <p:sp>
        <p:nvSpPr>
          <p:cNvPr id="2" name="Title Placeholder 1"/>
          <p:cNvSpPr>
            <a:spLocks noGrp="1"/>
          </p:cNvSpPr>
          <p:nvPr>
            <p:ph type="title"/>
          </p:nvPr>
        </p:nvSpPr>
        <p:spPr>
          <a:xfrm>
            <a:off x="1663700" y="363538"/>
            <a:ext cx="69977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752600" y="1600200"/>
            <a:ext cx="68961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FE15E7-C53E-48A3-BFA9-72E052C7660B}" type="datetime1">
              <a:rPr lang="en-US" smtClean="0"/>
              <a:t>8/13/2014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727061-80F9-4840-8C29-66894F1E12C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spcBef>
          <a:spcPct val="0"/>
        </a:spcBef>
        <a:buNone/>
        <a:defRPr sz="4000" b="1" kern="1200">
          <a:solidFill>
            <a:schemeClr val="tx1"/>
          </a:solidFill>
          <a:latin typeface="+mj-lt"/>
          <a:ea typeface="+mj-ea"/>
          <a:cs typeface="+mj-cs"/>
        </a:defRPr>
      </a:lvl1pPr>
    </p:titleStyle>
    <p:bodyStyle>
      <a:lvl1pPr marL="292100" indent="-292100" algn="l" defTabSz="914400" rtl="0" eaLnBrk="1" latinLnBrk="0" hangingPunct="1">
        <a:spcBef>
          <a:spcPct val="20000"/>
        </a:spcBef>
        <a:buFontTx/>
        <a:buBlip>
          <a:blip r:embed="rId14"/>
        </a:buBlip>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http://www.enhancements.org/images/projectlibrary/p83.jpg"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hyperlink" Target="http://www.fhwa.dot.gov/environment/fspubs/07232806/page06.htm#grad" TargetMode="External"/><Relationship Id="rId4" Type="http://schemas.openxmlformats.org/officeDocument/2006/relationships/hyperlink" Target="http://www.imba.com/resources/trail_building/downhill_tips.html"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fhwa.dot.gov/environment/fspubs/07232806/page06a.htm#rol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www.fhwa.dot.gov/environment/fspubs/07232806/page08.ht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www.fhwa.dot.gov/environment/fspubs/07232806/page06.htm#shee"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23.xml.rels><?xml version="1.0" encoding="UTF-8" standalone="yes"?>
<Relationships xmlns="http://schemas.openxmlformats.org/package/2006/relationships"><Relationship Id="rId8" Type="http://schemas.openxmlformats.org/officeDocument/2006/relationships/hyperlink" Target="http://www.fhwa.dot.gov/environment/fspubs/07232806/page11.htm" TargetMode="External"/><Relationship Id="rId3" Type="http://schemas.openxmlformats.org/officeDocument/2006/relationships/hyperlink" Target="http://www.fhwa.dot.gov/environment/fspubs/07232806/page10.htm" TargetMode="External"/><Relationship Id="rId7" Type="http://schemas.openxmlformats.org/officeDocument/2006/relationships/hyperlink" Target="http://www.fhwa.dot.gov/environment/fspubs/07232806/page10.htm#turnp" TargetMode="External"/><Relationship Id="rId12"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www.fhwa.dot.gov/environment/fspubs/07232806/page10.htm#turn" TargetMode="External"/><Relationship Id="rId11" Type="http://schemas.openxmlformats.org/officeDocument/2006/relationships/hyperlink" Target="http://www.fhwa.dot.gov/environment/fspubs/07232806/page11.htm#brid" TargetMode="External"/><Relationship Id="rId5" Type="http://schemas.openxmlformats.org/officeDocument/2006/relationships/hyperlink" Target="http://www.fhwa.dot.gov/environment/fspubs/07232806/page10.htm#rock" TargetMode="External"/><Relationship Id="rId10" Type="http://schemas.openxmlformats.org/officeDocument/2006/relationships/hyperlink" Target="http://www.fhwa.dot.gov/environment/fspubs/07232806/page11.htm#culv" TargetMode="External"/><Relationship Id="rId4" Type="http://schemas.openxmlformats.org/officeDocument/2006/relationships/hyperlink" Target="http://www.fhwa.dot.gov/environment/fspubs/07232806/page10.htm#geos" TargetMode="External"/><Relationship Id="rId9" Type="http://schemas.openxmlformats.org/officeDocument/2006/relationships/hyperlink" Target="http://www.fhwa.dot.gov/environment/fspubs/07232806/page11.htm#shall"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8.jpeg"/><Relationship Id="rId7" Type="http://schemas.openxmlformats.org/officeDocument/2006/relationships/hyperlink" Target="http://www.rivervalleytrailriders.com/DesktopModules/SimpleGallery/SlideShowPopup.aspx?PortalID=1&amp;ItemID=7&amp;Border=White&amp;sb=Name&amp;sd=ASC"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http://www.enhancements.org/images/projectlibrary/soo_bridge.jpg" TargetMode="External"/><Relationship Id="rId9" Type="http://schemas.openxmlformats.org/officeDocument/2006/relationships/image" Target="../media/image42.jpeg"/></Relationships>
</file>

<file path=ppt/slides/_rels/slide25.xml.rels><?xml version="1.0" encoding="UTF-8" standalone="yes"?>
<Relationships xmlns="http://schemas.openxmlformats.org/package/2006/relationships"><Relationship Id="rId3" Type="http://schemas.openxmlformats.org/officeDocument/2006/relationships/hyperlink" Target="http://www.americantrails.org/resources/structures/ChooseBridgeBuild.htm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hyperlink" Target="http://www.fs.fed.us/eng/bridge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7.jpeg"/></Relationships>
</file>

<file path=ppt/slides/_rels/slide29.xml.rels><?xml version="1.0" encoding="UTF-8" standalone="yes"?>
<Relationships xmlns="http://schemas.openxmlformats.org/package/2006/relationships"><Relationship Id="rId3" Type="http://schemas.openxmlformats.org/officeDocument/2006/relationships/hyperlink" Target="http://mutcd.fhwa.dot.gov/"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image" Target="../media/image4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1.jpeg"/><Relationship Id="rId7" Type="http://schemas.openxmlformats.org/officeDocument/2006/relationships/image" Target="../media/image55.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31.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image" Target="../media/image56.jpeg"/><Relationship Id="rId7" Type="http://schemas.openxmlformats.org/officeDocument/2006/relationships/image" Target="../media/image60.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3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3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mailto:christopher.douwes@dot.gov" TargetMode="External"/><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image" Target="../media/image65.jpeg"/><Relationship Id="rId5" Type="http://schemas.openxmlformats.org/officeDocument/2006/relationships/hyperlink" Target="http://www.fhwa.dot.gov/environment/recreational_trails/" TargetMode="External"/><Relationship Id="rId4" Type="http://schemas.openxmlformats.org/officeDocument/2006/relationships/hyperlink" Target="http://www.fhwa.dot.gov/environment/transportation_alternative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1.jpeg"/><Relationship Id="rId7"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hyperlink" Target="http://evergreenmtb.org/colonnade/" TargetMode="External"/><Relationship Id="rId9"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hyperlink" Target="http://www.access-board.gov/outdoor/"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www.fs.fed.us/recreation/programs/accessibility/pubs/htmlpubs/htm12232806/index.htm" TargetMode="External"/><Relationship Id="rId5" Type="http://schemas.openxmlformats.org/officeDocument/2006/relationships/hyperlink" Target="http://www.fs.fed.us/recreation/programs/accessibility/FSTAG_2013%20Update.docx" TargetMode="External"/><Relationship Id="rId4" Type="http://schemas.openxmlformats.org/officeDocument/2006/relationships/hyperlink" Target="http://www.access-board.gov/guidelines-and-standards/recreation-facilities/outdoor-developed-areas/final-guidelines-for-outdoor-developed-area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imba.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5572" y="4668286"/>
            <a:ext cx="8053506" cy="1164955"/>
          </a:xfrm>
        </p:spPr>
        <p:txBody>
          <a:bodyPr>
            <a:normAutofit/>
          </a:bodyPr>
          <a:lstStyle/>
          <a:p>
            <a:pPr algn="ctr"/>
            <a:r>
              <a:rPr lang="en-US" dirty="0" smtClean="0">
                <a:solidFill>
                  <a:srgbClr val="FF0000"/>
                </a:solidFill>
              </a:rPr>
              <a:t>Designing Recreational Trails</a:t>
            </a:r>
            <a:br>
              <a:rPr lang="en-US" dirty="0" smtClean="0">
                <a:solidFill>
                  <a:srgbClr val="FF0000"/>
                </a:solidFill>
              </a:rPr>
            </a:br>
            <a:r>
              <a:rPr lang="en-US" altLang="en-US" dirty="0">
                <a:solidFill>
                  <a:srgbClr val="FF0000"/>
                </a:solidFill>
              </a:rPr>
              <a:t>Where Engineering and Art </a:t>
            </a:r>
            <a:r>
              <a:rPr lang="en-US" altLang="en-US" dirty="0" smtClean="0">
                <a:solidFill>
                  <a:srgbClr val="FF0000"/>
                </a:solidFill>
              </a:rPr>
              <a:t>Meet</a:t>
            </a:r>
            <a:endParaRPr lang="en-US" dirty="0">
              <a:solidFill>
                <a:srgbClr val="FF0000"/>
              </a:solidFill>
            </a:endParaRPr>
          </a:p>
        </p:txBody>
      </p:sp>
      <p:sp>
        <p:nvSpPr>
          <p:cNvPr id="3" name="Subtitle 2"/>
          <p:cNvSpPr>
            <a:spLocks noGrp="1"/>
          </p:cNvSpPr>
          <p:nvPr>
            <p:ph type="subTitle" idx="1"/>
          </p:nvPr>
        </p:nvSpPr>
        <p:spPr>
          <a:xfrm>
            <a:off x="2096814" y="5817476"/>
            <a:ext cx="6792264" cy="1091784"/>
          </a:xfrm>
        </p:spPr>
        <p:txBody>
          <a:bodyPr/>
          <a:lstStyle/>
          <a:p>
            <a:pPr algn="l"/>
            <a:r>
              <a:rPr lang="en-US" altLang="en-US" b="1" dirty="0"/>
              <a:t>Christopher Douwes, Community </a:t>
            </a:r>
            <a:r>
              <a:rPr lang="en-US" altLang="en-US" b="1" dirty="0" smtClean="0"/>
              <a:t>Planner</a:t>
            </a:r>
          </a:p>
          <a:p>
            <a:pPr algn="l"/>
            <a:r>
              <a:rPr lang="en-US" altLang="en-US" b="1" dirty="0" smtClean="0"/>
              <a:t>Federal </a:t>
            </a:r>
            <a:r>
              <a:rPr lang="en-US" altLang="en-US" b="1" dirty="0"/>
              <a:t>Highway </a:t>
            </a:r>
            <a:r>
              <a:rPr lang="en-US" altLang="en-US" b="1" dirty="0" smtClean="0"/>
              <a:t>Administration</a:t>
            </a:r>
            <a:endParaRPr lang="en-US" dirty="0"/>
          </a:p>
        </p:txBody>
      </p:sp>
      <p:pic>
        <p:nvPicPr>
          <p:cNvPr id="4" name="Picture 6" descr="Opening day and dedication of the Mineral Wells to Weatherford Rail Trail. (Photo: Texas DOT)"/>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431774" y="1815548"/>
            <a:ext cx="4343400" cy="2852738"/>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466850" y="838200"/>
            <a:ext cx="7219950" cy="762000"/>
          </a:xfrm>
        </p:spPr>
        <p:txBody>
          <a:bodyPr/>
          <a:lstStyle/>
          <a:p>
            <a:r>
              <a:rPr lang="en-US" altLang="en-US" sz="3600" b="1" dirty="0" smtClean="0"/>
              <a:t>Recreational Trails: Surface</a:t>
            </a:r>
            <a:endParaRPr lang="en-US" altLang="en-US" sz="3600" dirty="0" smtClean="0"/>
          </a:p>
        </p:txBody>
      </p:sp>
      <p:sp>
        <p:nvSpPr>
          <p:cNvPr id="18435" name="Content Placeholder 2"/>
          <p:cNvSpPr>
            <a:spLocks noGrp="1"/>
          </p:cNvSpPr>
          <p:nvPr>
            <p:ph idx="1"/>
          </p:nvPr>
        </p:nvSpPr>
        <p:spPr>
          <a:xfrm>
            <a:off x="1524000" y="1752600"/>
            <a:ext cx="7391400" cy="4572000"/>
          </a:xfrm>
        </p:spPr>
        <p:txBody>
          <a:bodyPr/>
          <a:lstStyle/>
          <a:p>
            <a:pPr>
              <a:buFontTx/>
              <a:buNone/>
            </a:pPr>
            <a:r>
              <a:rPr lang="en-US" altLang="en-US" sz="2800" b="1" dirty="0" smtClean="0"/>
              <a:t>Surface: Likely not paved.</a:t>
            </a:r>
          </a:p>
          <a:p>
            <a:r>
              <a:rPr lang="en-US" altLang="en-US" sz="2800" dirty="0" smtClean="0"/>
              <a:t>Consider accessibility guidelines for trails.</a:t>
            </a:r>
          </a:p>
          <a:p>
            <a:r>
              <a:rPr lang="en-US" altLang="en-US" sz="2800" dirty="0" smtClean="0"/>
              <a:t>Engineered or natural surface?</a:t>
            </a:r>
          </a:p>
          <a:p>
            <a:pPr>
              <a:buFontTx/>
              <a:buNone/>
            </a:pPr>
            <a:r>
              <a:rPr lang="en-US" altLang="en-US" sz="2800" b="1" dirty="0" smtClean="0"/>
              <a:t>Tread Obstacles may exist:</a:t>
            </a:r>
          </a:p>
          <a:p>
            <a:r>
              <a:rPr lang="en-US" altLang="en-US" sz="2800" dirty="0" smtClean="0"/>
              <a:t>Roots, rocks, ruts, bumps, etc. Keep &lt;2 inches.</a:t>
            </a:r>
          </a:p>
          <a:p>
            <a:r>
              <a:rPr lang="en-US" altLang="en-US" sz="2800" dirty="0" smtClean="0"/>
              <a:t>Drainage features. May affect cross slope.</a:t>
            </a:r>
          </a:p>
          <a:p>
            <a:pPr>
              <a:buFontTx/>
              <a:buNone/>
            </a:pPr>
            <a:r>
              <a:rPr lang="en-US" altLang="en-US" sz="2800" b="1" dirty="0" smtClean="0"/>
              <a:t>Gaps:</a:t>
            </a:r>
            <a:r>
              <a:rPr lang="en-US" altLang="en-US" sz="2800" dirty="0" smtClean="0"/>
              <a:t> Usually in bridges and boardwalks. Keep &lt;0.5 inches, or &lt;0.75 inches by exception.</a:t>
            </a:r>
            <a:endParaRPr lang="en-US" altLang="en-US" sz="2800" b="1" dirty="0" smtClean="0"/>
          </a:p>
        </p:txBody>
      </p:sp>
      <p:sp>
        <p:nvSpPr>
          <p:cNvPr id="2" name="Slide Number Placeholder 1"/>
          <p:cNvSpPr>
            <a:spLocks noGrp="1"/>
          </p:cNvSpPr>
          <p:nvPr>
            <p:ph type="sldNum" sz="quarter" idx="12"/>
          </p:nvPr>
        </p:nvSpPr>
        <p:spPr/>
        <p:txBody>
          <a:bodyPr/>
          <a:lstStyle/>
          <a:p>
            <a:fld id="{67727061-80F9-4840-8C29-66894F1E12C9}" type="slidenum">
              <a:rPr lang="en-US" smtClean="0"/>
              <a:pPr/>
              <a:t>10</a:t>
            </a:fld>
            <a:endParaRPr lang="en-US"/>
          </a:p>
        </p:txBody>
      </p:sp>
    </p:spTree>
    <p:extLst>
      <p:ext uri="{BB962C8B-B14F-4D97-AF65-F5344CB8AC3E}">
        <p14:creationId xmlns:p14="http://schemas.microsoft.com/office/powerpoint/2010/main" val="3054990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z="3600" b="1" smtClean="0"/>
              <a:t>Recreational Trails: Width</a:t>
            </a:r>
            <a:endParaRPr lang="en-US" altLang="en-US" sz="3600" smtClean="0"/>
          </a:p>
        </p:txBody>
      </p:sp>
      <p:sp>
        <p:nvSpPr>
          <p:cNvPr id="19459" name="Content Placeholder 2"/>
          <p:cNvSpPr>
            <a:spLocks noGrp="1"/>
          </p:cNvSpPr>
          <p:nvPr>
            <p:ph idx="1"/>
          </p:nvPr>
        </p:nvSpPr>
        <p:spPr>
          <a:xfrm>
            <a:off x="1513490" y="1600200"/>
            <a:ext cx="7520151" cy="4525963"/>
          </a:xfrm>
        </p:spPr>
        <p:txBody>
          <a:bodyPr>
            <a:normAutofit lnSpcReduction="10000"/>
          </a:bodyPr>
          <a:lstStyle/>
          <a:p>
            <a:r>
              <a:rPr lang="en-US" altLang="en-US" sz="2800" dirty="0" smtClean="0"/>
              <a:t>What will be the user experience?</a:t>
            </a:r>
          </a:p>
          <a:p>
            <a:r>
              <a:rPr lang="en-US" altLang="en-US" sz="2800" dirty="0" smtClean="0"/>
              <a:t>Design for minimum impact.</a:t>
            </a:r>
          </a:p>
          <a:p>
            <a:r>
              <a:rPr lang="en-US" altLang="en-US" sz="2800" dirty="0" smtClean="0"/>
              <a:t>Accessible trails: generally 36 inch minimum, with exceptions if necessary.</a:t>
            </a:r>
          </a:p>
          <a:p>
            <a:r>
              <a:rPr lang="en-US" altLang="en-US" sz="2800" dirty="0" smtClean="0"/>
              <a:t>Mountain bikes: narrow preferred: 12-24 inches.</a:t>
            </a:r>
          </a:p>
          <a:p>
            <a:r>
              <a:rPr lang="en-US" altLang="en-US" sz="2800" dirty="0" smtClean="0"/>
              <a:t>Motorcycles: narrow preferred: 18-24 inches.</a:t>
            </a:r>
          </a:p>
          <a:p>
            <a:r>
              <a:rPr lang="en-US" altLang="en-US" sz="2800" dirty="0" smtClean="0"/>
              <a:t>Equestrians: consider equestrian widths.</a:t>
            </a:r>
          </a:p>
          <a:p>
            <a:r>
              <a:rPr lang="en-US" altLang="en-US" sz="2800" dirty="0" smtClean="0"/>
              <a:t>ATVs: wide enough for an ATV, not more.</a:t>
            </a:r>
          </a:p>
          <a:p>
            <a:r>
              <a:rPr lang="en-US" altLang="en-US" sz="2800" dirty="0" smtClean="0"/>
              <a:t>ROVs/UTVs: wider than ATVs.</a:t>
            </a:r>
            <a:endParaRPr lang="en-US" altLang="en-US" dirty="0" smtClean="0"/>
          </a:p>
        </p:txBody>
      </p:sp>
      <p:sp>
        <p:nvSpPr>
          <p:cNvPr id="2" name="Slide Number Placeholder 1"/>
          <p:cNvSpPr>
            <a:spLocks noGrp="1"/>
          </p:cNvSpPr>
          <p:nvPr>
            <p:ph type="sldNum" sz="quarter" idx="12"/>
          </p:nvPr>
        </p:nvSpPr>
        <p:spPr/>
        <p:txBody>
          <a:bodyPr/>
          <a:lstStyle/>
          <a:p>
            <a:fld id="{67727061-80F9-4840-8C29-66894F1E12C9}" type="slidenum">
              <a:rPr lang="en-US" smtClean="0"/>
              <a:pPr/>
              <a:t>11</a:t>
            </a:fld>
            <a:endParaRPr lang="en-US"/>
          </a:p>
        </p:txBody>
      </p:sp>
    </p:spTree>
    <p:extLst>
      <p:ext uri="{BB962C8B-B14F-4D97-AF65-F5344CB8AC3E}">
        <p14:creationId xmlns:p14="http://schemas.microsoft.com/office/powerpoint/2010/main" val="2650696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492469" y="617483"/>
            <a:ext cx="7391400" cy="838200"/>
          </a:xfrm>
        </p:spPr>
        <p:txBody>
          <a:bodyPr/>
          <a:lstStyle/>
          <a:p>
            <a:r>
              <a:rPr lang="en-US" altLang="en-US" sz="3600" b="1" dirty="0" smtClean="0"/>
              <a:t>Recreational Trails: Control water!</a:t>
            </a:r>
            <a:endParaRPr lang="en-US" altLang="en-US" sz="3600" dirty="0" smtClean="0"/>
          </a:p>
        </p:txBody>
      </p:sp>
      <p:sp>
        <p:nvSpPr>
          <p:cNvPr id="20483" name="Content Placeholder 2"/>
          <p:cNvSpPr>
            <a:spLocks noGrp="1"/>
          </p:cNvSpPr>
          <p:nvPr>
            <p:ph idx="1"/>
          </p:nvPr>
        </p:nvSpPr>
        <p:spPr>
          <a:xfrm>
            <a:off x="1523999" y="1529255"/>
            <a:ext cx="7399283" cy="5044966"/>
          </a:xfrm>
        </p:spPr>
        <p:txBody>
          <a:bodyPr/>
          <a:lstStyle/>
          <a:p>
            <a:r>
              <a:rPr lang="en-US" altLang="en-US" sz="2800" dirty="0" smtClean="0"/>
              <a:t>Avoid the Fall Line. </a:t>
            </a:r>
          </a:p>
          <a:p>
            <a:pPr lvl="1"/>
            <a:r>
              <a:rPr lang="en-US" altLang="en-US" sz="2400" dirty="0" smtClean="0"/>
              <a:t>Don’t let water run down the trail!</a:t>
            </a:r>
          </a:p>
          <a:p>
            <a:r>
              <a:rPr lang="en-US" altLang="en-US" sz="2800" dirty="0" smtClean="0"/>
              <a:t>An accessible trail usually is a sustainable trail.</a:t>
            </a:r>
          </a:p>
          <a:p>
            <a:r>
              <a:rPr lang="en-US" altLang="en-US" sz="2800" dirty="0" smtClean="0"/>
              <a:t>General: &lt;5% to the extent feasible, but…</a:t>
            </a:r>
          </a:p>
          <a:p>
            <a:r>
              <a:rPr lang="en-US" altLang="en-US" sz="2800" dirty="0" smtClean="0"/>
              <a:t>Consider the “half rule”:</a:t>
            </a:r>
          </a:p>
          <a:p>
            <a:pPr marL="457200" lvl="1" indent="-182880"/>
            <a:r>
              <a:rPr lang="en-US" altLang="en-US" sz="2400" dirty="0" smtClean="0"/>
              <a:t>Keep trail slope less than half of the terrain slope.</a:t>
            </a:r>
          </a:p>
          <a:p>
            <a:pPr marL="457200" lvl="1" indent="-182880"/>
            <a:r>
              <a:rPr lang="en-US" altLang="en-US" sz="2400" dirty="0" smtClean="0"/>
              <a:t>Keep the running slope under 10% if feasible.</a:t>
            </a:r>
          </a:p>
          <a:p>
            <a:r>
              <a:rPr lang="en-US" altLang="en-US" sz="2800" dirty="0" smtClean="0"/>
              <a:t>Rest intervals needed for accessible trails.</a:t>
            </a:r>
            <a:endParaRPr lang="en-US" altLang="en-US" dirty="0" smtClean="0"/>
          </a:p>
        </p:txBody>
      </p:sp>
      <p:sp>
        <p:nvSpPr>
          <p:cNvPr id="2" name="Slide Number Placeholder 1"/>
          <p:cNvSpPr>
            <a:spLocks noGrp="1"/>
          </p:cNvSpPr>
          <p:nvPr>
            <p:ph type="sldNum" sz="quarter" idx="12"/>
          </p:nvPr>
        </p:nvSpPr>
        <p:spPr/>
        <p:txBody>
          <a:bodyPr/>
          <a:lstStyle/>
          <a:p>
            <a:fld id="{67727061-80F9-4840-8C29-66894F1E12C9}" type="slidenum">
              <a:rPr lang="en-US" smtClean="0"/>
              <a:pPr/>
              <a:t>12</a:t>
            </a:fld>
            <a:endParaRPr lang="en-US"/>
          </a:p>
        </p:txBody>
      </p:sp>
    </p:spTree>
    <p:extLst>
      <p:ext uri="{BB962C8B-B14F-4D97-AF65-F5344CB8AC3E}">
        <p14:creationId xmlns:p14="http://schemas.microsoft.com/office/powerpoint/2010/main" val="1695718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6" descr="grade reversal IMB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80993" y="2937954"/>
            <a:ext cx="3334407" cy="3751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itle 1"/>
          <p:cNvSpPr>
            <a:spLocks noGrp="1"/>
          </p:cNvSpPr>
          <p:nvPr>
            <p:ph type="title"/>
          </p:nvPr>
        </p:nvSpPr>
        <p:spPr>
          <a:xfrm>
            <a:off x="1508235" y="633248"/>
            <a:ext cx="7162800" cy="609600"/>
          </a:xfrm>
        </p:spPr>
        <p:txBody>
          <a:bodyPr>
            <a:normAutofit fontScale="90000"/>
          </a:bodyPr>
          <a:lstStyle/>
          <a:p>
            <a:r>
              <a:rPr lang="en-US" altLang="en-US" sz="3600" b="1" dirty="0" smtClean="0"/>
              <a:t>Trail Slope: Grade Reversals</a:t>
            </a:r>
          </a:p>
        </p:txBody>
      </p:sp>
      <p:sp>
        <p:nvSpPr>
          <p:cNvPr id="21508" name="Content Placeholder 2"/>
          <p:cNvSpPr>
            <a:spLocks noGrp="1"/>
          </p:cNvSpPr>
          <p:nvPr>
            <p:ph idx="1"/>
          </p:nvPr>
        </p:nvSpPr>
        <p:spPr>
          <a:xfrm>
            <a:off x="1524000" y="1277007"/>
            <a:ext cx="7391400" cy="2818743"/>
          </a:xfrm>
        </p:spPr>
        <p:txBody>
          <a:bodyPr>
            <a:normAutofit/>
          </a:bodyPr>
          <a:lstStyle/>
          <a:p>
            <a:pPr>
              <a:spcBef>
                <a:spcPts val="0"/>
              </a:spcBef>
              <a:buFontTx/>
              <a:buNone/>
            </a:pPr>
            <a:r>
              <a:rPr lang="en-US" altLang="en-US" sz="2400" dirty="0" smtClean="0"/>
              <a:t>Grade reversals stop water flowing down the trail.</a:t>
            </a:r>
          </a:p>
          <a:p>
            <a:pPr>
              <a:spcBef>
                <a:spcPts val="0"/>
              </a:spcBef>
              <a:buFontTx/>
              <a:buNone/>
            </a:pPr>
            <a:r>
              <a:rPr lang="en-US" altLang="en-US" sz="2000" dirty="0" smtClean="0"/>
              <a:t>Drawing: </a:t>
            </a:r>
            <a:r>
              <a:rPr lang="en-US" altLang="en-US" sz="2000" dirty="0" smtClean="0">
                <a:hlinkClick r:id="rId4"/>
              </a:rPr>
              <a:t>www.imba.com/resources/trail_building/downhill_tips.html</a:t>
            </a:r>
            <a:endParaRPr lang="en-US" altLang="en-US" sz="2000" dirty="0" smtClean="0"/>
          </a:p>
          <a:p>
            <a:pPr>
              <a:spcBef>
                <a:spcPts val="0"/>
              </a:spcBef>
              <a:buFontTx/>
              <a:buNone/>
            </a:pPr>
            <a:r>
              <a:rPr lang="en-US" altLang="en-US" sz="2000" dirty="0" smtClean="0"/>
              <a:t>Photo: </a:t>
            </a:r>
            <a:r>
              <a:rPr lang="en-US" altLang="en-US" sz="2000" i="1" dirty="0" smtClean="0"/>
              <a:t>Trail Construction &amp; Maintenance Notebook</a:t>
            </a:r>
            <a:endParaRPr lang="en-US" altLang="en-US" sz="1600" i="1" dirty="0" smtClean="0"/>
          </a:p>
          <a:p>
            <a:pPr>
              <a:spcBef>
                <a:spcPts val="0"/>
              </a:spcBef>
              <a:buFontTx/>
              <a:buNone/>
            </a:pPr>
            <a:r>
              <a:rPr lang="en-US" altLang="en-US" sz="1600" dirty="0" smtClean="0"/>
              <a:t>(US Forest Service)</a:t>
            </a:r>
          </a:p>
          <a:p>
            <a:pPr>
              <a:spcBef>
                <a:spcPts val="0"/>
              </a:spcBef>
              <a:buFontTx/>
              <a:buNone/>
            </a:pPr>
            <a:r>
              <a:rPr lang="en-US" altLang="en-US" sz="1600" dirty="0" smtClean="0">
                <a:hlinkClick r:id="rId5"/>
              </a:rPr>
              <a:t>www.fhwa.dot.gov/environment/fspubs/07232806/page06.htm#grad</a:t>
            </a:r>
            <a:r>
              <a:rPr lang="en-US" altLang="en-US" sz="1600" dirty="0" smtClean="0"/>
              <a:t> </a:t>
            </a:r>
            <a:endParaRPr lang="en-US" altLang="en-US" sz="2800" dirty="0" smtClean="0"/>
          </a:p>
        </p:txBody>
      </p:sp>
      <p:pic>
        <p:nvPicPr>
          <p:cNvPr id="21511" name="Picture 5" descr="grade reversal.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7426" y="3352801"/>
            <a:ext cx="5139923" cy="2936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67727061-80F9-4840-8C29-66894F1E12C9}" type="slidenum">
              <a:rPr lang="en-US" smtClean="0"/>
              <a:pPr/>
              <a:t>13</a:t>
            </a:fld>
            <a:endParaRPr lang="en-US"/>
          </a:p>
        </p:txBody>
      </p:sp>
    </p:spTree>
    <p:extLst>
      <p:ext uri="{BB962C8B-B14F-4D97-AF65-F5344CB8AC3E}">
        <p14:creationId xmlns:p14="http://schemas.microsoft.com/office/powerpoint/2010/main" val="1139955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745672" y="363538"/>
            <a:ext cx="6915727" cy="866172"/>
          </a:xfrm>
        </p:spPr>
        <p:txBody>
          <a:bodyPr/>
          <a:lstStyle/>
          <a:p>
            <a:r>
              <a:rPr lang="en-US" altLang="en-US" sz="3600" b="1" dirty="0" smtClean="0"/>
              <a:t>Trail Slope: Rolling Grade Dips</a:t>
            </a:r>
            <a:endParaRPr lang="en-US" altLang="en-US" sz="3600" dirty="0" smtClean="0"/>
          </a:p>
        </p:txBody>
      </p:sp>
      <p:sp>
        <p:nvSpPr>
          <p:cNvPr id="22531" name="Content Placeholder 2"/>
          <p:cNvSpPr>
            <a:spLocks noGrp="1"/>
          </p:cNvSpPr>
          <p:nvPr>
            <p:ph idx="1"/>
          </p:nvPr>
        </p:nvSpPr>
        <p:spPr>
          <a:xfrm>
            <a:off x="1447800" y="1324303"/>
            <a:ext cx="7475483" cy="4895521"/>
          </a:xfrm>
        </p:spPr>
        <p:txBody>
          <a:bodyPr/>
          <a:lstStyle/>
          <a:p>
            <a:pPr>
              <a:buFontTx/>
              <a:buNone/>
            </a:pPr>
            <a:r>
              <a:rPr lang="en-US" altLang="en-US" sz="2800" dirty="0" smtClean="0"/>
              <a:t>Easy way to get water off an existing trail.</a:t>
            </a:r>
          </a:p>
          <a:p>
            <a:r>
              <a:rPr lang="en-US" altLang="en-US" sz="2400" dirty="0" smtClean="0"/>
              <a:t>Place frequently enough to prevent water from building up enough volume and velocity to carry your tread's surface away.</a:t>
            </a:r>
          </a:p>
          <a:p>
            <a:pPr>
              <a:buFontTx/>
              <a:buNone/>
            </a:pPr>
            <a:r>
              <a:rPr lang="en-US" altLang="en-US" sz="2000" dirty="0" smtClean="0">
                <a:hlinkClick r:id="rId3"/>
              </a:rPr>
              <a:t>www.fhwa.dot.gov/environment/fspubs/07232806/page06a.htm#roll</a:t>
            </a:r>
            <a:r>
              <a:rPr lang="en-US" altLang="en-US" sz="2000" dirty="0" smtClean="0"/>
              <a:t> </a:t>
            </a:r>
          </a:p>
        </p:txBody>
      </p:sp>
      <p:pic>
        <p:nvPicPr>
          <p:cNvPr id="22534" name="Picture 7" descr="rolling grade dip.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599" y="4179045"/>
            <a:ext cx="4653455" cy="2393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8" descr="rolling grade dip drawing.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82055" y="3886200"/>
            <a:ext cx="3959225"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67727061-80F9-4840-8C29-66894F1E12C9}" type="slidenum">
              <a:rPr lang="en-US" smtClean="0"/>
              <a:pPr/>
              <a:t>14</a:t>
            </a:fld>
            <a:endParaRPr lang="en-US"/>
          </a:p>
        </p:txBody>
      </p:sp>
    </p:spTree>
    <p:extLst>
      <p:ext uri="{BB962C8B-B14F-4D97-AF65-F5344CB8AC3E}">
        <p14:creationId xmlns:p14="http://schemas.microsoft.com/office/powerpoint/2010/main" val="2534806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5" descr="cross slope fee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26212" y="1006367"/>
            <a:ext cx="2617788" cy="1936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itle 1"/>
          <p:cNvSpPr>
            <a:spLocks noGrp="1"/>
          </p:cNvSpPr>
          <p:nvPr>
            <p:ph type="title"/>
          </p:nvPr>
        </p:nvSpPr>
        <p:spPr>
          <a:xfrm>
            <a:off x="1745672" y="363538"/>
            <a:ext cx="6915727" cy="866172"/>
          </a:xfrm>
        </p:spPr>
        <p:txBody>
          <a:bodyPr/>
          <a:lstStyle/>
          <a:p>
            <a:r>
              <a:rPr lang="en-US" altLang="en-US" sz="3600" b="1" dirty="0" smtClean="0"/>
              <a:t>Recreational Trails: Cross Slope</a:t>
            </a:r>
            <a:endParaRPr lang="en-US" altLang="en-US" sz="3600" dirty="0" smtClean="0"/>
          </a:p>
        </p:txBody>
      </p:sp>
      <p:sp>
        <p:nvSpPr>
          <p:cNvPr id="23556" name="Content Placeholder 2"/>
          <p:cNvSpPr>
            <a:spLocks noGrp="1"/>
          </p:cNvSpPr>
          <p:nvPr>
            <p:ph idx="1"/>
          </p:nvPr>
        </p:nvSpPr>
        <p:spPr>
          <a:xfrm>
            <a:off x="1600200" y="1623848"/>
            <a:ext cx="7307317" cy="5044966"/>
          </a:xfrm>
        </p:spPr>
        <p:txBody>
          <a:bodyPr>
            <a:normAutofit/>
          </a:bodyPr>
          <a:lstStyle/>
          <a:p>
            <a:pPr>
              <a:buFontTx/>
              <a:buNone/>
            </a:pPr>
            <a:r>
              <a:rPr lang="en-US" altLang="en-US" b="1" dirty="0" smtClean="0"/>
              <a:t>Cross Slope: Control Water!</a:t>
            </a:r>
            <a:endParaRPr lang="en-US" altLang="en-US" dirty="0" smtClean="0"/>
          </a:p>
          <a:p>
            <a:r>
              <a:rPr lang="en-US" altLang="en-US" sz="2800" dirty="0" smtClean="0"/>
              <a:t>Maintain sheet flow </a:t>
            </a:r>
            <a:r>
              <a:rPr lang="en-US" altLang="en-US" sz="2800" i="1" dirty="0" smtClean="0"/>
              <a:t>across</a:t>
            </a:r>
            <a:r>
              <a:rPr lang="en-US" altLang="en-US" sz="2800" dirty="0" smtClean="0"/>
              <a:t> the trail.</a:t>
            </a:r>
          </a:p>
          <a:p>
            <a:pPr marL="342900" lvl="1" indent="-342900">
              <a:buFontTx/>
              <a:buNone/>
            </a:pPr>
            <a:endParaRPr lang="en-US" altLang="en-US" sz="2400" dirty="0" smtClean="0"/>
          </a:p>
          <a:p>
            <a:pPr marL="342900" lvl="1" indent="-342900">
              <a:buFontTx/>
              <a:buNone/>
            </a:pPr>
            <a:r>
              <a:rPr lang="en-US" altLang="en-US" sz="2400" dirty="0" smtClean="0"/>
              <a:t>			PROW	ORAR	Trail</a:t>
            </a:r>
          </a:p>
          <a:p>
            <a:pPr>
              <a:buFontTx/>
              <a:buNone/>
            </a:pPr>
            <a:r>
              <a:rPr lang="en-US" altLang="en-US" sz="2400" dirty="0" smtClean="0"/>
              <a:t>General:	2%	3%	5%, 3% preferred</a:t>
            </a:r>
          </a:p>
          <a:p>
            <a:pPr>
              <a:buFontTx/>
              <a:buNone/>
            </a:pPr>
            <a:r>
              <a:rPr lang="en-US" altLang="en-US" sz="2400" dirty="0" smtClean="0"/>
              <a:t>Exception:	5%</a:t>
            </a:r>
            <a:r>
              <a:rPr lang="en-US" altLang="en-US" sz="2400" b="1" dirty="0" smtClean="0"/>
              <a:t>*</a:t>
            </a:r>
            <a:r>
              <a:rPr lang="en-US" altLang="en-US" sz="2400" dirty="0" smtClean="0"/>
              <a:t>	5%</a:t>
            </a:r>
            <a:r>
              <a:rPr lang="en-US" altLang="en-US" sz="2400" b="1" dirty="0" smtClean="0"/>
              <a:t>**</a:t>
            </a:r>
            <a:r>
              <a:rPr lang="en-US" altLang="en-US" sz="2400" dirty="0" smtClean="0"/>
              <a:t>	10%</a:t>
            </a:r>
            <a:r>
              <a:rPr lang="en-US" altLang="en-US" sz="2400" b="1" dirty="0" smtClean="0"/>
              <a:t>**</a:t>
            </a:r>
          </a:p>
          <a:p>
            <a:pPr>
              <a:buFontTx/>
              <a:buNone/>
            </a:pPr>
            <a:r>
              <a:rPr lang="en-US" altLang="en-US" sz="2400" b="1" dirty="0" smtClean="0"/>
              <a:t>*</a:t>
            </a:r>
            <a:r>
              <a:rPr lang="en-US" altLang="en-US" sz="2400" dirty="0" smtClean="0"/>
              <a:t> At street crossings without stop control or at midblock.</a:t>
            </a:r>
          </a:p>
          <a:p>
            <a:pPr>
              <a:buFontTx/>
              <a:buNone/>
            </a:pPr>
            <a:r>
              <a:rPr lang="en-US" altLang="en-US" sz="2400" b="1" dirty="0" smtClean="0"/>
              <a:t>**</a:t>
            </a:r>
            <a:r>
              <a:rPr lang="en-US" altLang="en-US" sz="2400" dirty="0" smtClean="0"/>
              <a:t> If needed for drainage on an unpaved surface.</a:t>
            </a:r>
          </a:p>
          <a:p>
            <a:pPr marL="0" indent="0">
              <a:buFontTx/>
              <a:buNone/>
            </a:pPr>
            <a:r>
              <a:rPr lang="en-US" altLang="en-US" sz="2400" dirty="0" smtClean="0"/>
              <a:t>If your ankles start to roll, tread has too much </a:t>
            </a:r>
            <a:r>
              <a:rPr lang="en-US" altLang="en-US" sz="2400" dirty="0" err="1" smtClean="0"/>
              <a:t>outslope</a:t>
            </a:r>
            <a:r>
              <a:rPr lang="en-US" altLang="en-US" sz="2400" dirty="0" smtClean="0"/>
              <a:t>. </a:t>
            </a:r>
            <a:r>
              <a:rPr lang="en-US" altLang="en-US" sz="2000" dirty="0" smtClean="0">
                <a:hlinkClick r:id="rId4"/>
              </a:rPr>
              <a:t>www.fhwa.dot.gov/environment/fspubs/07232806/page08.htm</a:t>
            </a:r>
            <a:r>
              <a:rPr lang="en-US" altLang="en-US" sz="2000" dirty="0" smtClean="0"/>
              <a:t>. </a:t>
            </a:r>
          </a:p>
        </p:txBody>
      </p:sp>
      <p:sp>
        <p:nvSpPr>
          <p:cNvPr id="2" name="Slide Number Placeholder 1"/>
          <p:cNvSpPr>
            <a:spLocks noGrp="1"/>
          </p:cNvSpPr>
          <p:nvPr>
            <p:ph type="sldNum" sz="quarter" idx="12"/>
          </p:nvPr>
        </p:nvSpPr>
        <p:spPr/>
        <p:txBody>
          <a:bodyPr/>
          <a:lstStyle/>
          <a:p>
            <a:fld id="{67727061-80F9-4840-8C29-66894F1E12C9}" type="slidenum">
              <a:rPr lang="en-US" smtClean="0"/>
              <a:pPr/>
              <a:t>15</a:t>
            </a:fld>
            <a:endParaRPr lang="en-US"/>
          </a:p>
        </p:txBody>
      </p:sp>
    </p:spTree>
    <p:extLst>
      <p:ext uri="{BB962C8B-B14F-4D97-AF65-F5344CB8AC3E}">
        <p14:creationId xmlns:p14="http://schemas.microsoft.com/office/powerpoint/2010/main" val="13188463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z="3600" b="1" smtClean="0"/>
              <a:t>Recreational Trails: Cross Slope</a:t>
            </a:r>
            <a:endParaRPr lang="en-US" altLang="en-US" sz="3600" smtClean="0"/>
          </a:p>
        </p:txBody>
      </p:sp>
      <p:sp>
        <p:nvSpPr>
          <p:cNvPr id="24579" name="Content Placeholder 2"/>
          <p:cNvSpPr>
            <a:spLocks noGrp="1"/>
          </p:cNvSpPr>
          <p:nvPr>
            <p:ph idx="1"/>
          </p:nvPr>
        </p:nvSpPr>
        <p:spPr>
          <a:xfrm>
            <a:off x="1485900" y="1403131"/>
            <a:ext cx="7405852" cy="4921469"/>
          </a:xfrm>
        </p:spPr>
        <p:txBody>
          <a:bodyPr>
            <a:normAutofit/>
          </a:bodyPr>
          <a:lstStyle/>
          <a:p>
            <a:pPr>
              <a:buFontTx/>
              <a:buNone/>
            </a:pPr>
            <a:r>
              <a:rPr lang="en-US" altLang="en-US" sz="2800" b="1" dirty="0" smtClean="0"/>
              <a:t>Prefer a “full bench cut” over a “half bench” cut.</a:t>
            </a:r>
          </a:p>
          <a:p>
            <a:endParaRPr lang="en-US" altLang="en-US" sz="2800" dirty="0" smtClean="0"/>
          </a:p>
          <a:p>
            <a:r>
              <a:rPr lang="en-US" altLang="en-US" sz="2800" dirty="0" smtClean="0"/>
              <a:t>Full bench</a:t>
            </a:r>
          </a:p>
          <a:p>
            <a:pPr lvl="1"/>
            <a:r>
              <a:rPr lang="en-US" altLang="en-US" sz="2400" dirty="0" smtClean="0"/>
              <a:t>Holds its shape.</a:t>
            </a:r>
          </a:p>
          <a:p>
            <a:pPr lvl="1"/>
            <a:endParaRPr lang="en-US" altLang="en-US" sz="2400" dirty="0" smtClean="0"/>
          </a:p>
          <a:p>
            <a:pPr lvl="1"/>
            <a:endParaRPr lang="en-US" altLang="en-US" sz="2400" dirty="0" smtClean="0"/>
          </a:p>
          <a:p>
            <a:r>
              <a:rPr lang="en-US" altLang="en-US" sz="2800" dirty="0" smtClean="0"/>
              <a:t>Half bench</a:t>
            </a:r>
          </a:p>
          <a:p>
            <a:pPr lvl="1"/>
            <a:r>
              <a:rPr lang="en-US" altLang="en-US" sz="2400" dirty="0" smtClean="0"/>
              <a:t>Easier to construct.</a:t>
            </a:r>
          </a:p>
          <a:p>
            <a:pPr lvl="1"/>
            <a:r>
              <a:rPr lang="en-US" altLang="en-US" sz="2400" dirty="0" smtClean="0"/>
              <a:t>But it slumps over time.</a:t>
            </a:r>
          </a:p>
          <a:p>
            <a:endParaRPr lang="en-US" altLang="en-US" dirty="0" smtClean="0"/>
          </a:p>
        </p:txBody>
      </p:sp>
      <p:pic>
        <p:nvPicPr>
          <p:cNvPr id="24582" name="Picture 5" descr="fullbench.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00650" y="2295525"/>
            <a:ext cx="3810000"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6" descr="halfbench.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00650" y="4267200"/>
            <a:ext cx="3810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67727061-80F9-4840-8C29-66894F1E12C9}" type="slidenum">
              <a:rPr lang="en-US" smtClean="0"/>
              <a:pPr/>
              <a:t>16</a:t>
            </a:fld>
            <a:endParaRPr lang="en-US"/>
          </a:p>
        </p:txBody>
      </p:sp>
    </p:spTree>
    <p:extLst>
      <p:ext uri="{BB962C8B-B14F-4D97-AF65-F5344CB8AC3E}">
        <p14:creationId xmlns:p14="http://schemas.microsoft.com/office/powerpoint/2010/main" val="11107323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5" descr="sheet flow.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53682" y="2364828"/>
            <a:ext cx="5381123" cy="4265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itle 1"/>
          <p:cNvSpPr>
            <a:spLocks noGrp="1"/>
          </p:cNvSpPr>
          <p:nvPr>
            <p:ph type="title"/>
          </p:nvPr>
        </p:nvSpPr>
        <p:spPr/>
        <p:txBody>
          <a:bodyPr/>
          <a:lstStyle/>
          <a:p>
            <a:r>
              <a:rPr lang="en-US" altLang="en-US" sz="3600" b="1" dirty="0" smtClean="0"/>
              <a:t>Trail Cross Slope: Sheet Flow</a:t>
            </a:r>
          </a:p>
        </p:txBody>
      </p:sp>
      <p:sp>
        <p:nvSpPr>
          <p:cNvPr id="25604" name="Content Placeholder 2"/>
          <p:cNvSpPr>
            <a:spLocks noGrp="1"/>
          </p:cNvSpPr>
          <p:nvPr>
            <p:ph idx="1"/>
          </p:nvPr>
        </p:nvSpPr>
        <p:spPr>
          <a:xfrm>
            <a:off x="1485900" y="1324304"/>
            <a:ext cx="7524750" cy="4801860"/>
          </a:xfrm>
        </p:spPr>
        <p:txBody>
          <a:bodyPr/>
          <a:lstStyle/>
          <a:p>
            <a:pPr algn="ctr">
              <a:buFontTx/>
              <a:buNone/>
            </a:pPr>
            <a:r>
              <a:rPr lang="en-US" altLang="en-US" sz="2800" dirty="0" smtClean="0"/>
              <a:t>Sheet Flow Example</a:t>
            </a:r>
          </a:p>
          <a:p>
            <a:pPr algn="ctr">
              <a:buFontTx/>
              <a:buNone/>
            </a:pPr>
            <a:r>
              <a:rPr lang="en-US" altLang="en-US" sz="2000" dirty="0" smtClean="0">
                <a:hlinkClick r:id="rId4"/>
              </a:rPr>
              <a:t>www.fhwa.dot.gov/environment/fspubs/07232806/page06.htm#shee</a:t>
            </a:r>
            <a:endParaRPr lang="en-US" altLang="en-US" sz="2000" dirty="0" smtClean="0"/>
          </a:p>
        </p:txBody>
      </p:sp>
      <p:sp>
        <p:nvSpPr>
          <p:cNvPr id="2" name="Slide Number Placeholder 1"/>
          <p:cNvSpPr>
            <a:spLocks noGrp="1"/>
          </p:cNvSpPr>
          <p:nvPr>
            <p:ph type="sldNum" sz="quarter" idx="12"/>
          </p:nvPr>
        </p:nvSpPr>
        <p:spPr/>
        <p:txBody>
          <a:bodyPr/>
          <a:lstStyle/>
          <a:p>
            <a:fld id="{67727061-80F9-4840-8C29-66894F1E12C9}" type="slidenum">
              <a:rPr lang="en-US" smtClean="0"/>
              <a:pPr/>
              <a:t>17</a:t>
            </a:fld>
            <a:endParaRPr lang="en-US"/>
          </a:p>
        </p:txBody>
      </p:sp>
    </p:spTree>
    <p:extLst>
      <p:ext uri="{BB962C8B-B14F-4D97-AF65-F5344CB8AC3E}">
        <p14:creationId xmlns:p14="http://schemas.microsoft.com/office/powerpoint/2010/main" val="30067771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sz="3600" b="1" dirty="0" smtClean="0"/>
              <a:t>Trail Cross Slope: Sheet Flow</a:t>
            </a:r>
            <a:endParaRPr lang="en-US" altLang="en-US" sz="3600" dirty="0" smtClean="0"/>
          </a:p>
        </p:txBody>
      </p:sp>
      <p:sp>
        <p:nvSpPr>
          <p:cNvPr id="26627" name="Content Placeholder 2"/>
          <p:cNvSpPr>
            <a:spLocks noGrp="1"/>
          </p:cNvSpPr>
          <p:nvPr>
            <p:ph idx="1"/>
          </p:nvPr>
        </p:nvSpPr>
        <p:spPr>
          <a:xfrm>
            <a:off x="1545021" y="1600200"/>
            <a:ext cx="7103679" cy="4525963"/>
          </a:xfrm>
        </p:spPr>
        <p:txBody>
          <a:bodyPr/>
          <a:lstStyle/>
          <a:p>
            <a:r>
              <a:rPr lang="en-US" altLang="en-US" sz="2800" dirty="0" smtClean="0"/>
              <a:t>Knicks constructed into existing trails will drain puddles from flat areas.</a:t>
            </a:r>
          </a:p>
          <a:p>
            <a:r>
              <a:rPr lang="en-US" altLang="en-US" sz="2800" dirty="0" smtClean="0"/>
              <a:t>A semicircle cut into the tread, about 3 m (10 feet) long and </a:t>
            </a:r>
            <a:r>
              <a:rPr lang="en-US" altLang="en-US" sz="2800" dirty="0" err="1" smtClean="0"/>
              <a:t>outsloped</a:t>
            </a:r>
            <a:r>
              <a:rPr lang="en-US" altLang="en-US" sz="2800" dirty="0" smtClean="0"/>
              <a:t> the center.</a:t>
            </a:r>
          </a:p>
        </p:txBody>
      </p:sp>
      <p:pic>
        <p:nvPicPr>
          <p:cNvPr id="26630" name="Picture 5" descr="knick.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3900" y="3651989"/>
            <a:ext cx="3882814" cy="2906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7" descr="knick drawing.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3733800"/>
            <a:ext cx="5162550"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67727061-80F9-4840-8C29-66894F1E12C9}" type="slidenum">
              <a:rPr lang="en-US" smtClean="0"/>
              <a:pPr/>
              <a:t>18</a:t>
            </a:fld>
            <a:endParaRPr lang="en-US"/>
          </a:p>
        </p:txBody>
      </p:sp>
    </p:spTree>
    <p:extLst>
      <p:ext uri="{BB962C8B-B14F-4D97-AF65-F5344CB8AC3E}">
        <p14:creationId xmlns:p14="http://schemas.microsoft.com/office/powerpoint/2010/main" val="3248080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524000" y="838200"/>
            <a:ext cx="7162800" cy="609600"/>
          </a:xfrm>
        </p:spPr>
        <p:txBody>
          <a:bodyPr>
            <a:normAutofit fontScale="90000"/>
          </a:bodyPr>
          <a:lstStyle/>
          <a:p>
            <a:r>
              <a:rPr lang="en-US" altLang="en-US" sz="3600" b="1" dirty="0" smtClean="0"/>
              <a:t>Please Avoid!</a:t>
            </a:r>
          </a:p>
        </p:txBody>
      </p:sp>
      <p:sp>
        <p:nvSpPr>
          <p:cNvPr id="27651" name="Content Placeholder 2"/>
          <p:cNvSpPr>
            <a:spLocks noGrp="1"/>
          </p:cNvSpPr>
          <p:nvPr>
            <p:ph idx="1"/>
          </p:nvPr>
        </p:nvSpPr>
        <p:spPr>
          <a:xfrm>
            <a:off x="1481958" y="1600200"/>
            <a:ext cx="7204841" cy="4648200"/>
          </a:xfrm>
        </p:spPr>
        <p:txBody>
          <a:bodyPr/>
          <a:lstStyle/>
          <a:p>
            <a:r>
              <a:rPr lang="en-US" altLang="en-US" b="1" dirty="0" smtClean="0"/>
              <a:t>Don’t add barriers to trails.</a:t>
            </a:r>
          </a:p>
          <a:p>
            <a:r>
              <a:rPr lang="en-US" altLang="en-US" sz="2800" dirty="0" smtClean="0"/>
              <a:t>Waterbars: To get water off the trail.</a:t>
            </a:r>
          </a:p>
          <a:p>
            <a:pPr marL="457200" lvl="1" indent="-182880"/>
            <a:r>
              <a:rPr lang="en-US" altLang="en-US" sz="2400" dirty="0" smtClean="0"/>
              <a:t>Very popular. Not very effective.</a:t>
            </a:r>
          </a:p>
          <a:p>
            <a:pPr marL="457200" lvl="1" indent="-182880"/>
            <a:r>
              <a:rPr lang="en-US" altLang="en-US" sz="2400" dirty="0" smtClean="0"/>
              <a:t>Not accessible. Possibly dangerous.</a:t>
            </a:r>
          </a:p>
          <a:p>
            <a:pPr marL="457200" lvl="1" indent="-182880"/>
            <a:r>
              <a:rPr lang="en-US" altLang="en-US" sz="2400" dirty="0" smtClean="0"/>
              <a:t>Need ongoing maintenance.</a:t>
            </a:r>
          </a:p>
          <a:p>
            <a:pPr marL="457200" lvl="1" indent="-182880"/>
            <a:r>
              <a:rPr lang="en-US" altLang="en-US" sz="2400" dirty="0" smtClean="0"/>
              <a:t>If you think you need a </a:t>
            </a:r>
            <a:r>
              <a:rPr lang="en-US" altLang="en-US" sz="2400" dirty="0" err="1" smtClean="0"/>
              <a:t>waterbar</a:t>
            </a:r>
            <a:r>
              <a:rPr lang="en-US" altLang="en-US" sz="2400" dirty="0" smtClean="0"/>
              <a:t>, the trail is in the wrong location.</a:t>
            </a:r>
          </a:p>
          <a:p>
            <a:pPr marL="457200" lvl="1" indent="-182880"/>
            <a:r>
              <a:rPr lang="en-US" altLang="en-US" sz="2400" dirty="0" smtClean="0"/>
              <a:t>Grade reversals, rolling dips, and </a:t>
            </a:r>
            <a:r>
              <a:rPr lang="en-US" altLang="en-US" sz="2400" dirty="0" err="1" smtClean="0"/>
              <a:t>knicks</a:t>
            </a:r>
            <a:r>
              <a:rPr lang="en-US" altLang="en-US" sz="2400" dirty="0" smtClean="0"/>
              <a:t> function much better.</a:t>
            </a:r>
          </a:p>
          <a:p>
            <a:r>
              <a:rPr lang="en-US" altLang="en-US" sz="2800" dirty="0" smtClean="0"/>
              <a:t>Avoid bollards </a:t>
            </a:r>
            <a:r>
              <a:rPr lang="en-US" altLang="en-US" sz="2400" dirty="0" smtClean="0"/>
              <a:t>(see Shared Use Path discussion).</a:t>
            </a:r>
            <a:endParaRPr lang="en-US" altLang="en-US" dirty="0" smtClean="0"/>
          </a:p>
        </p:txBody>
      </p:sp>
      <p:pic>
        <p:nvPicPr>
          <p:cNvPr id="27654" name="Picture 5" descr="waterba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26045" y="762001"/>
            <a:ext cx="1798880"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67727061-80F9-4840-8C29-66894F1E12C9}" type="slidenum">
              <a:rPr lang="en-US" smtClean="0"/>
              <a:pPr/>
              <a:t>19</a:t>
            </a:fld>
            <a:endParaRPr lang="en-US"/>
          </a:p>
        </p:txBody>
      </p:sp>
    </p:spTree>
    <p:extLst>
      <p:ext uri="{BB962C8B-B14F-4D97-AF65-F5344CB8AC3E}">
        <p14:creationId xmlns:p14="http://schemas.microsoft.com/office/powerpoint/2010/main" val="1410559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6" descr="snowmobil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42300" y="2916620"/>
            <a:ext cx="4368195" cy="2222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1"/>
          <p:cNvSpPr>
            <a:spLocks noGrp="1"/>
          </p:cNvSpPr>
          <p:nvPr>
            <p:ph type="title"/>
          </p:nvPr>
        </p:nvSpPr>
        <p:spPr>
          <a:xfrm>
            <a:off x="1513490" y="363538"/>
            <a:ext cx="7147909" cy="1143000"/>
          </a:xfrm>
        </p:spPr>
        <p:txBody>
          <a:bodyPr/>
          <a:lstStyle/>
          <a:p>
            <a:r>
              <a:rPr lang="en-US" altLang="en-US" sz="4000" b="1" dirty="0" smtClean="0"/>
              <a:t>Recreational Trails</a:t>
            </a:r>
          </a:p>
        </p:txBody>
      </p:sp>
      <p:sp>
        <p:nvSpPr>
          <p:cNvPr id="6150" name="Content Placeholder 6"/>
          <p:cNvSpPr>
            <a:spLocks noGrp="1"/>
          </p:cNvSpPr>
          <p:nvPr>
            <p:ph idx="1"/>
          </p:nvPr>
        </p:nvSpPr>
        <p:spPr>
          <a:xfrm>
            <a:off x="1447800" y="1340069"/>
            <a:ext cx="7428706" cy="5281447"/>
          </a:xfrm>
        </p:spPr>
        <p:txBody>
          <a:bodyPr>
            <a:normAutofit lnSpcReduction="10000"/>
          </a:bodyPr>
          <a:lstStyle/>
          <a:p>
            <a:r>
              <a:rPr lang="en-US" altLang="en-US" dirty="0" smtClean="0"/>
              <a:t>Why does FHWA care?</a:t>
            </a:r>
          </a:p>
          <a:p>
            <a:pPr marL="0" indent="0">
              <a:buNone/>
            </a:pPr>
            <a:endParaRPr lang="en-US" altLang="en-US" dirty="0" smtClean="0"/>
          </a:p>
          <a:p>
            <a:endParaRPr lang="en-US" altLang="en-US" dirty="0" smtClean="0"/>
          </a:p>
          <a:p>
            <a:endParaRPr lang="en-US" altLang="en-US" sz="2800" dirty="0" smtClean="0"/>
          </a:p>
          <a:p>
            <a:endParaRPr lang="en-US" altLang="en-US" sz="2800" dirty="0" smtClean="0"/>
          </a:p>
          <a:p>
            <a:endParaRPr lang="en-US" altLang="en-US" sz="2800" dirty="0" smtClean="0"/>
          </a:p>
          <a:p>
            <a:pPr algn="r"/>
            <a:endParaRPr lang="en-US" altLang="en-US" sz="2800" dirty="0" smtClean="0"/>
          </a:p>
          <a:p>
            <a:endParaRPr lang="en-US" altLang="en-US" sz="2400" dirty="0" smtClean="0"/>
          </a:p>
          <a:p>
            <a:r>
              <a:rPr lang="en-US" altLang="en-US" sz="2800" dirty="0" smtClean="0"/>
              <a:t>Eligible for Recreational Trails Program funds.</a:t>
            </a:r>
          </a:p>
          <a:p>
            <a:r>
              <a:rPr lang="en-US" altLang="en-US" sz="2800" dirty="0" smtClean="0"/>
              <a:t>May be eligible for Federal Lands Highway funds.</a:t>
            </a:r>
          </a:p>
        </p:txBody>
      </p:sp>
      <p:pic>
        <p:nvPicPr>
          <p:cNvPr id="6151" name="Picture 5" descr="mountainbike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0909" y="1967706"/>
            <a:ext cx="4734774" cy="2394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7" descr="ATVs.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91351" y="1135179"/>
            <a:ext cx="3309773" cy="1665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67727061-80F9-4840-8C29-66894F1E12C9}" type="slidenum">
              <a:rPr lang="en-US" smtClean="0"/>
              <a:pPr/>
              <a:t>2</a:t>
            </a:fld>
            <a:endParaRPr lang="en-US"/>
          </a:p>
        </p:txBody>
      </p:sp>
    </p:spTree>
    <p:extLst>
      <p:ext uri="{BB962C8B-B14F-4D97-AF65-F5344CB8AC3E}">
        <p14:creationId xmlns:p14="http://schemas.microsoft.com/office/powerpoint/2010/main" val="8157650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543050" y="838200"/>
            <a:ext cx="7143750" cy="762000"/>
          </a:xfrm>
        </p:spPr>
        <p:txBody>
          <a:bodyPr/>
          <a:lstStyle/>
          <a:p>
            <a:r>
              <a:rPr lang="en-US" altLang="en-US" sz="3600" b="1" dirty="0" smtClean="0"/>
              <a:t>Recreational Trails: Crossings</a:t>
            </a:r>
            <a:endParaRPr lang="en-US" altLang="en-US" sz="3600" dirty="0" smtClean="0"/>
          </a:p>
        </p:txBody>
      </p:sp>
      <p:sp>
        <p:nvSpPr>
          <p:cNvPr id="28675" name="Content Placeholder 2"/>
          <p:cNvSpPr>
            <a:spLocks noGrp="1"/>
          </p:cNvSpPr>
          <p:nvPr>
            <p:ph idx="1"/>
          </p:nvPr>
        </p:nvSpPr>
        <p:spPr>
          <a:xfrm>
            <a:off x="1524000" y="1600200"/>
            <a:ext cx="7162800" cy="4724400"/>
          </a:xfrm>
        </p:spPr>
        <p:txBody>
          <a:bodyPr/>
          <a:lstStyle/>
          <a:p>
            <a:r>
              <a:rPr lang="en-US" altLang="en-US" sz="2800" dirty="0" smtClean="0"/>
              <a:t>You are in the public right-of-way.</a:t>
            </a:r>
          </a:p>
          <a:p>
            <a:r>
              <a:rPr lang="en-US" altLang="en-US" sz="2800" dirty="0" smtClean="0"/>
              <a:t>See Shared Use Path discussion.</a:t>
            </a:r>
          </a:p>
          <a:p>
            <a:pPr lvl="1"/>
            <a:endParaRPr lang="en-US" altLang="en-US" dirty="0" smtClean="0"/>
          </a:p>
        </p:txBody>
      </p:sp>
      <p:pic>
        <p:nvPicPr>
          <p:cNvPr id="28678" name="Picture 6" descr="detectable crosswalk.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1613" y="2947988"/>
            <a:ext cx="3913187" cy="307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Content Placeholder 5" descr="roadcrossing.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00463" y="2590800"/>
            <a:ext cx="5102225" cy="375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67727061-80F9-4840-8C29-66894F1E12C9}" type="slidenum">
              <a:rPr lang="en-US" smtClean="0"/>
              <a:pPr/>
              <a:t>20</a:t>
            </a:fld>
            <a:endParaRPr lang="en-US"/>
          </a:p>
        </p:txBody>
      </p:sp>
    </p:spTree>
    <p:extLst>
      <p:ext uri="{BB962C8B-B14F-4D97-AF65-F5344CB8AC3E}">
        <p14:creationId xmlns:p14="http://schemas.microsoft.com/office/powerpoint/2010/main" val="41316148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sz="3600" b="1" smtClean="0"/>
              <a:t>Please Avoid!</a:t>
            </a:r>
          </a:p>
        </p:txBody>
      </p:sp>
      <p:sp>
        <p:nvSpPr>
          <p:cNvPr id="29699" name="Content Placeholder 2"/>
          <p:cNvSpPr>
            <a:spLocks noGrp="1"/>
          </p:cNvSpPr>
          <p:nvPr>
            <p:ph idx="1"/>
          </p:nvPr>
        </p:nvSpPr>
        <p:spPr>
          <a:xfrm>
            <a:off x="1581150" y="1450428"/>
            <a:ext cx="7067550" cy="4675735"/>
          </a:xfrm>
        </p:spPr>
        <p:txBody>
          <a:bodyPr/>
          <a:lstStyle/>
          <a:p>
            <a:r>
              <a:rPr lang="en-US" altLang="en-US" sz="2800" dirty="0" smtClean="0"/>
              <a:t>Don’t rip up the environment just to make a trail accessible.</a:t>
            </a:r>
          </a:p>
          <a:p>
            <a:pPr marL="457200" lvl="1" indent="-182880"/>
            <a:r>
              <a:rPr lang="en-US" altLang="en-US" sz="2400" dirty="0" smtClean="0"/>
              <a:t>Avoid zigzagging switchbacks: Use climbing turns.</a:t>
            </a:r>
          </a:p>
          <a:p>
            <a:endParaRPr lang="en-US" altLang="en-US" dirty="0" smtClean="0"/>
          </a:p>
        </p:txBody>
      </p:sp>
      <p:pic>
        <p:nvPicPr>
          <p:cNvPr id="29702" name="Picture 5" descr="switchback climbing tur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056363"/>
            <a:ext cx="5016062" cy="36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67727061-80F9-4840-8C29-66894F1E12C9}" type="slidenum">
              <a:rPr lang="en-US" smtClean="0"/>
              <a:pPr/>
              <a:t>21</a:t>
            </a:fld>
            <a:endParaRPr lang="en-US"/>
          </a:p>
        </p:txBody>
      </p:sp>
    </p:spTree>
    <p:extLst>
      <p:ext uri="{BB962C8B-B14F-4D97-AF65-F5344CB8AC3E}">
        <p14:creationId xmlns:p14="http://schemas.microsoft.com/office/powerpoint/2010/main" val="39550579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745672" y="363538"/>
            <a:ext cx="6915727" cy="817562"/>
          </a:xfrm>
        </p:spPr>
        <p:txBody>
          <a:bodyPr/>
          <a:lstStyle/>
          <a:p>
            <a:r>
              <a:rPr lang="en-US" altLang="en-US" sz="4000" b="1" dirty="0" smtClean="0"/>
              <a:t>Scenery</a:t>
            </a:r>
          </a:p>
        </p:txBody>
      </p:sp>
      <p:sp>
        <p:nvSpPr>
          <p:cNvPr id="30723" name="Content Placeholder 2"/>
          <p:cNvSpPr>
            <a:spLocks noGrp="1"/>
          </p:cNvSpPr>
          <p:nvPr>
            <p:ph idx="1"/>
          </p:nvPr>
        </p:nvSpPr>
        <p:spPr>
          <a:xfrm>
            <a:off x="1752600" y="1200150"/>
            <a:ext cx="6896100" cy="4926013"/>
          </a:xfrm>
        </p:spPr>
        <p:txBody>
          <a:bodyPr/>
          <a:lstStyle/>
          <a:p>
            <a:r>
              <a:rPr lang="en-US" altLang="en-US" sz="2800" dirty="0" smtClean="0"/>
              <a:t>Use Context Sensitive Solutions thinking.</a:t>
            </a:r>
          </a:p>
          <a:p>
            <a:r>
              <a:rPr lang="en-US" altLang="en-US" sz="2800" dirty="0" smtClean="0"/>
              <a:t>A finished trail should look like it belongs there: it should blend into the scenery.</a:t>
            </a:r>
          </a:p>
          <a:p>
            <a:r>
              <a:rPr lang="en-US" altLang="en-US" sz="2800" dirty="0" smtClean="0"/>
              <a:t>A trail should offer scenic views.</a:t>
            </a:r>
          </a:p>
          <a:p>
            <a:r>
              <a:rPr lang="en-US" altLang="en-US" sz="2800" dirty="0" smtClean="0"/>
              <a:t>Build only the width you need.</a:t>
            </a:r>
          </a:p>
          <a:p>
            <a:r>
              <a:rPr lang="en-US" altLang="en-US" sz="2800" dirty="0" smtClean="0"/>
              <a:t>Use natural features.</a:t>
            </a:r>
          </a:p>
          <a:p>
            <a:endParaRPr lang="en-US" altLang="en-US" dirty="0" smtClean="0"/>
          </a:p>
          <a:p>
            <a:endParaRPr lang="en-US" altLang="en-US" dirty="0" smtClean="0"/>
          </a:p>
        </p:txBody>
      </p:sp>
      <p:pic>
        <p:nvPicPr>
          <p:cNvPr id="30726" name="Picture 5" descr="mountain hiking trai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29846" y="3600450"/>
            <a:ext cx="2266504"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6" descr="natural feature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57248" y="4281487"/>
            <a:ext cx="170815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7" descr="suspension bridge equestrian.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81150" y="4591049"/>
            <a:ext cx="28956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67727061-80F9-4840-8C29-66894F1E12C9}" type="slidenum">
              <a:rPr lang="en-US" smtClean="0"/>
              <a:pPr/>
              <a:t>22</a:t>
            </a:fld>
            <a:endParaRPr lang="en-US"/>
          </a:p>
        </p:txBody>
      </p:sp>
    </p:spTree>
    <p:extLst>
      <p:ext uri="{BB962C8B-B14F-4D97-AF65-F5344CB8AC3E}">
        <p14:creationId xmlns:p14="http://schemas.microsoft.com/office/powerpoint/2010/main" val="42880579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sz="4000" b="1" smtClean="0"/>
              <a:t>Drainage, Wetlands</a:t>
            </a:r>
          </a:p>
        </p:txBody>
      </p:sp>
      <p:sp>
        <p:nvSpPr>
          <p:cNvPr id="31747" name="Content Placeholder 2"/>
          <p:cNvSpPr>
            <a:spLocks noGrp="1"/>
          </p:cNvSpPr>
          <p:nvPr>
            <p:ph idx="1"/>
          </p:nvPr>
        </p:nvSpPr>
        <p:spPr>
          <a:xfrm>
            <a:off x="1428749" y="1403131"/>
            <a:ext cx="7273926" cy="4997669"/>
          </a:xfrm>
        </p:spPr>
        <p:txBody>
          <a:bodyPr>
            <a:normAutofit/>
          </a:bodyPr>
          <a:lstStyle/>
          <a:p>
            <a:r>
              <a:rPr lang="en-US" altLang="en-US" sz="2800" dirty="0" smtClean="0"/>
              <a:t>Keep drainage as natural as possible.</a:t>
            </a:r>
          </a:p>
          <a:p>
            <a:r>
              <a:rPr lang="en-US" altLang="en-US" sz="2800" dirty="0" smtClean="0"/>
              <a:t>Avoid wetlands to the extent feasible.</a:t>
            </a:r>
          </a:p>
          <a:p>
            <a:r>
              <a:rPr lang="en-US" altLang="en-US" sz="2400" dirty="0" smtClean="0"/>
              <a:t>From </a:t>
            </a:r>
            <a:r>
              <a:rPr lang="en-US" altLang="en-US" sz="2400" b="1" i="1" dirty="0" smtClean="0"/>
              <a:t>Trail Construction and Maintenance Notebook</a:t>
            </a:r>
            <a:r>
              <a:rPr lang="en-US" altLang="en-US" sz="2400" i="1" dirty="0" smtClean="0"/>
              <a:t>:</a:t>
            </a:r>
            <a:endParaRPr lang="en-US" altLang="en-US" sz="2400" dirty="0" smtClean="0"/>
          </a:p>
          <a:p>
            <a:r>
              <a:rPr lang="en-US" altLang="en-US" sz="2400" b="1" dirty="0" smtClean="0">
                <a:hlinkClick r:id="rId3" action="ppaction://hlinkfile"/>
              </a:rPr>
              <a:t>Trails in Wet Areas</a:t>
            </a:r>
            <a:endParaRPr lang="en-US" altLang="en-US" sz="2400" b="1" dirty="0" smtClean="0"/>
          </a:p>
          <a:p>
            <a:r>
              <a:rPr lang="en-US" altLang="en-US" sz="2400" dirty="0" err="1" smtClean="0">
                <a:hlinkClick r:id="rId4" action="ppaction://hlinkfile"/>
              </a:rPr>
              <a:t>Geosynthetics</a:t>
            </a:r>
            <a:r>
              <a:rPr lang="en-US" altLang="en-US" sz="2400" dirty="0" smtClean="0"/>
              <a:t>, </a:t>
            </a:r>
            <a:r>
              <a:rPr lang="en-US" altLang="en-US" sz="2400" dirty="0" smtClean="0">
                <a:hlinkClick r:id="rId5" action="ppaction://hlinkfile"/>
              </a:rPr>
              <a:t>Rock Underdrains</a:t>
            </a:r>
            <a:r>
              <a:rPr lang="en-US" altLang="en-US" sz="2400" dirty="0" smtClean="0"/>
              <a:t>,</a:t>
            </a:r>
          </a:p>
          <a:p>
            <a:r>
              <a:rPr lang="en-US" altLang="en-US" sz="2400" dirty="0" smtClean="0">
                <a:hlinkClick r:id="rId6" action="ppaction://hlinkfile"/>
              </a:rPr>
              <a:t>Turnpikes</a:t>
            </a:r>
            <a:r>
              <a:rPr lang="en-US" altLang="en-US" sz="2400" dirty="0" smtClean="0"/>
              <a:t>, </a:t>
            </a:r>
            <a:r>
              <a:rPr lang="en-US" altLang="en-US" sz="2400" dirty="0" smtClean="0">
                <a:hlinkClick r:id="rId7" action="ppaction://hlinkfile"/>
              </a:rPr>
              <a:t>Turnpikes Without Ditches</a:t>
            </a:r>
            <a:r>
              <a:rPr lang="en-US" altLang="en-US" sz="2400" dirty="0" smtClean="0"/>
              <a:t>, </a:t>
            </a:r>
          </a:p>
          <a:p>
            <a:r>
              <a:rPr lang="en-US" altLang="en-US" sz="2400" b="1" dirty="0" smtClean="0">
                <a:hlinkClick r:id="rId8" action="ppaction://hlinkfile"/>
              </a:rPr>
              <a:t>Crossing Streams and Rivers</a:t>
            </a:r>
            <a:endParaRPr lang="en-US" altLang="en-US" sz="2400" b="1" dirty="0" smtClean="0"/>
          </a:p>
          <a:p>
            <a:r>
              <a:rPr lang="en-US" altLang="en-US" sz="2400" dirty="0" smtClean="0">
                <a:hlinkClick r:id="rId9" action="ppaction://hlinkfile"/>
              </a:rPr>
              <a:t>Shallow Stream Fords</a:t>
            </a:r>
            <a:r>
              <a:rPr lang="en-US" altLang="en-US" sz="2400" dirty="0" smtClean="0"/>
              <a:t> </a:t>
            </a:r>
          </a:p>
          <a:p>
            <a:r>
              <a:rPr lang="en-US" altLang="en-US" sz="2400" dirty="0" smtClean="0">
                <a:hlinkClick r:id="rId10" action="ppaction://hlinkfile"/>
              </a:rPr>
              <a:t>Culverts</a:t>
            </a:r>
            <a:r>
              <a:rPr lang="en-US" altLang="en-US" sz="2400" dirty="0" smtClean="0"/>
              <a:t>, </a:t>
            </a:r>
            <a:r>
              <a:rPr lang="en-US" altLang="en-US" sz="2400" dirty="0" smtClean="0">
                <a:hlinkClick r:id="rId11" action="ppaction://hlinkfile"/>
              </a:rPr>
              <a:t>Bridges</a:t>
            </a:r>
            <a:r>
              <a:rPr lang="en-US" altLang="en-US" sz="2400" dirty="0" smtClean="0"/>
              <a:t> </a:t>
            </a:r>
          </a:p>
          <a:p>
            <a:pPr>
              <a:buFontTx/>
              <a:buNone/>
            </a:pPr>
            <a:r>
              <a:rPr lang="en-US" altLang="en-US" sz="2400" dirty="0" smtClean="0"/>
              <a:t>See also </a:t>
            </a:r>
            <a:r>
              <a:rPr lang="en-US" altLang="en-US" sz="2400" b="1" i="1" dirty="0" smtClean="0"/>
              <a:t>Wetland Trail Design and Construction</a:t>
            </a:r>
            <a:r>
              <a:rPr lang="en-US" altLang="en-US" sz="2400" b="1" dirty="0" smtClean="0"/>
              <a:t>.</a:t>
            </a:r>
          </a:p>
        </p:txBody>
      </p:sp>
      <p:pic>
        <p:nvPicPr>
          <p:cNvPr id="31750" name="Picture 5" descr="Boardwalk happycreek-WA5_jpg.jpg"/>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800850" y="2900855"/>
            <a:ext cx="2141392" cy="2610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67727061-80F9-4840-8C29-66894F1E12C9}" type="slidenum">
              <a:rPr lang="en-US" smtClean="0"/>
              <a:pPr/>
              <a:t>23</a:t>
            </a:fld>
            <a:endParaRPr lang="en-US"/>
          </a:p>
        </p:txBody>
      </p:sp>
    </p:spTree>
    <p:extLst>
      <p:ext uri="{BB962C8B-B14F-4D97-AF65-F5344CB8AC3E}">
        <p14:creationId xmlns:p14="http://schemas.microsoft.com/office/powerpoint/2010/main" val="39830975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b="1" dirty="0" smtClean="0"/>
              <a:t>Bridges</a:t>
            </a:r>
            <a:endParaRPr lang="en-US" altLang="en-US" dirty="0" smtClean="0"/>
          </a:p>
        </p:txBody>
      </p:sp>
      <p:sp>
        <p:nvSpPr>
          <p:cNvPr id="11267" name="Content Placeholder 2"/>
          <p:cNvSpPr>
            <a:spLocks noGrp="1"/>
          </p:cNvSpPr>
          <p:nvPr>
            <p:ph idx="1"/>
          </p:nvPr>
        </p:nvSpPr>
        <p:spPr>
          <a:xfrm>
            <a:off x="1752599" y="1351128"/>
            <a:ext cx="5740021" cy="4502080"/>
          </a:xfrm>
        </p:spPr>
        <p:txBody>
          <a:bodyPr/>
          <a:lstStyle/>
          <a:p>
            <a:r>
              <a:rPr lang="en-US" altLang="en-US" dirty="0" smtClean="0"/>
              <a:t>Bridges: What are we building?</a:t>
            </a:r>
          </a:p>
        </p:txBody>
      </p:sp>
      <p:sp>
        <p:nvSpPr>
          <p:cNvPr id="1126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FF3300"/>
                </a:solidFill>
                <a:latin typeface="Arial" charset="0"/>
              </a:defRPr>
            </a:lvl1pPr>
            <a:lvl2pPr marL="742950" indent="-285750" eaLnBrk="0" hangingPunct="0">
              <a:defRPr>
                <a:solidFill>
                  <a:srgbClr val="FF3300"/>
                </a:solidFill>
                <a:latin typeface="Arial" charset="0"/>
              </a:defRPr>
            </a:lvl2pPr>
            <a:lvl3pPr marL="1143000" indent="-228600" eaLnBrk="0" hangingPunct="0">
              <a:defRPr>
                <a:solidFill>
                  <a:srgbClr val="FF3300"/>
                </a:solidFill>
                <a:latin typeface="Arial" charset="0"/>
              </a:defRPr>
            </a:lvl3pPr>
            <a:lvl4pPr marL="1600200" indent="-228600" eaLnBrk="0" hangingPunct="0">
              <a:defRPr>
                <a:solidFill>
                  <a:srgbClr val="FF3300"/>
                </a:solidFill>
                <a:latin typeface="Arial" charset="0"/>
              </a:defRPr>
            </a:lvl4pPr>
            <a:lvl5pPr marL="2057400" indent="-228600" eaLnBrk="0" hangingPunct="0">
              <a:defRPr>
                <a:solidFill>
                  <a:srgbClr val="FF3300"/>
                </a:solidFill>
                <a:latin typeface="Arial" charset="0"/>
              </a:defRPr>
            </a:lvl5pPr>
            <a:lvl6pPr marL="2514600" indent="-228600" algn="ctr" eaLnBrk="0" fontAlgn="base" hangingPunct="0">
              <a:spcBef>
                <a:spcPct val="0"/>
              </a:spcBef>
              <a:spcAft>
                <a:spcPct val="0"/>
              </a:spcAft>
              <a:defRPr>
                <a:solidFill>
                  <a:srgbClr val="FF3300"/>
                </a:solidFill>
                <a:latin typeface="Arial" charset="0"/>
              </a:defRPr>
            </a:lvl6pPr>
            <a:lvl7pPr marL="2971800" indent="-228600" algn="ctr" eaLnBrk="0" fontAlgn="base" hangingPunct="0">
              <a:spcBef>
                <a:spcPct val="0"/>
              </a:spcBef>
              <a:spcAft>
                <a:spcPct val="0"/>
              </a:spcAft>
              <a:defRPr>
                <a:solidFill>
                  <a:srgbClr val="FF3300"/>
                </a:solidFill>
                <a:latin typeface="Arial" charset="0"/>
              </a:defRPr>
            </a:lvl7pPr>
            <a:lvl8pPr marL="3429000" indent="-228600" algn="ctr" eaLnBrk="0" fontAlgn="base" hangingPunct="0">
              <a:spcBef>
                <a:spcPct val="0"/>
              </a:spcBef>
              <a:spcAft>
                <a:spcPct val="0"/>
              </a:spcAft>
              <a:defRPr>
                <a:solidFill>
                  <a:srgbClr val="FF3300"/>
                </a:solidFill>
                <a:latin typeface="Arial" charset="0"/>
              </a:defRPr>
            </a:lvl8pPr>
            <a:lvl9pPr marL="3886200" indent="-228600" algn="ctr" eaLnBrk="0" fontAlgn="base" hangingPunct="0">
              <a:spcBef>
                <a:spcPct val="0"/>
              </a:spcBef>
              <a:spcAft>
                <a:spcPct val="0"/>
              </a:spcAft>
              <a:defRPr>
                <a:solidFill>
                  <a:srgbClr val="FF3300"/>
                </a:solidFill>
                <a:latin typeface="Arial" charset="0"/>
              </a:defRPr>
            </a:lvl9pPr>
          </a:lstStyle>
          <a:p>
            <a:pPr eaLnBrk="1" hangingPunct="1"/>
            <a:r>
              <a:rPr lang="en-US" altLang="en-US" smtClean="0">
                <a:solidFill>
                  <a:schemeClr val="bg1"/>
                </a:solidFill>
              </a:rPr>
              <a:t>CONSTRUCTION &amp; PROJECT MANAGEMENT        </a:t>
            </a:r>
            <a:r>
              <a:rPr lang="en-US" altLang="en-US" smtClean="0">
                <a:solidFill>
                  <a:srgbClr val="FFCC00"/>
                </a:solidFill>
              </a:rPr>
              <a:t>DESIGN</a:t>
            </a:r>
            <a:r>
              <a:rPr lang="en-US" altLang="en-US" smtClean="0">
                <a:solidFill>
                  <a:schemeClr val="bg1"/>
                </a:solidFill>
              </a:rPr>
              <a:t>        GENERALIST        PAVEMENT &amp; MATERIALS</a:t>
            </a:r>
          </a:p>
        </p:txBody>
      </p:sp>
      <p:sp>
        <p:nvSpPr>
          <p:cNvPr id="11269"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rgbClr val="FF3300"/>
                </a:solidFill>
                <a:latin typeface="Arial" charset="0"/>
              </a:defRPr>
            </a:lvl1pPr>
            <a:lvl2pPr marL="742950" indent="-285750" eaLnBrk="0" hangingPunct="0">
              <a:defRPr>
                <a:solidFill>
                  <a:srgbClr val="FF3300"/>
                </a:solidFill>
                <a:latin typeface="Arial" charset="0"/>
              </a:defRPr>
            </a:lvl2pPr>
            <a:lvl3pPr marL="1143000" indent="-228600" eaLnBrk="0" hangingPunct="0">
              <a:defRPr>
                <a:solidFill>
                  <a:srgbClr val="FF3300"/>
                </a:solidFill>
                <a:latin typeface="Arial" charset="0"/>
              </a:defRPr>
            </a:lvl3pPr>
            <a:lvl4pPr marL="1600200" indent="-228600" eaLnBrk="0" hangingPunct="0">
              <a:defRPr>
                <a:solidFill>
                  <a:srgbClr val="FF3300"/>
                </a:solidFill>
                <a:latin typeface="Arial" charset="0"/>
              </a:defRPr>
            </a:lvl4pPr>
            <a:lvl5pPr marL="2057400" indent="-228600" eaLnBrk="0" hangingPunct="0">
              <a:defRPr>
                <a:solidFill>
                  <a:srgbClr val="FF3300"/>
                </a:solidFill>
                <a:latin typeface="Arial" charset="0"/>
              </a:defRPr>
            </a:lvl5pPr>
            <a:lvl6pPr marL="2514600" indent="-228600" algn="ctr" eaLnBrk="0" fontAlgn="base" hangingPunct="0">
              <a:spcBef>
                <a:spcPct val="0"/>
              </a:spcBef>
              <a:spcAft>
                <a:spcPct val="0"/>
              </a:spcAft>
              <a:defRPr>
                <a:solidFill>
                  <a:srgbClr val="FF3300"/>
                </a:solidFill>
                <a:latin typeface="Arial" charset="0"/>
              </a:defRPr>
            </a:lvl6pPr>
            <a:lvl7pPr marL="2971800" indent="-228600" algn="ctr" eaLnBrk="0" fontAlgn="base" hangingPunct="0">
              <a:spcBef>
                <a:spcPct val="0"/>
              </a:spcBef>
              <a:spcAft>
                <a:spcPct val="0"/>
              </a:spcAft>
              <a:defRPr>
                <a:solidFill>
                  <a:srgbClr val="FF3300"/>
                </a:solidFill>
                <a:latin typeface="Arial" charset="0"/>
              </a:defRPr>
            </a:lvl7pPr>
            <a:lvl8pPr marL="3429000" indent="-228600" algn="ctr" eaLnBrk="0" fontAlgn="base" hangingPunct="0">
              <a:spcBef>
                <a:spcPct val="0"/>
              </a:spcBef>
              <a:spcAft>
                <a:spcPct val="0"/>
              </a:spcAft>
              <a:defRPr>
                <a:solidFill>
                  <a:srgbClr val="FF3300"/>
                </a:solidFill>
                <a:latin typeface="Arial" charset="0"/>
              </a:defRPr>
            </a:lvl8pPr>
            <a:lvl9pPr marL="3886200" indent="-228600" algn="ctr" eaLnBrk="0" fontAlgn="base" hangingPunct="0">
              <a:spcBef>
                <a:spcPct val="0"/>
              </a:spcBef>
              <a:spcAft>
                <a:spcPct val="0"/>
              </a:spcAft>
              <a:defRPr>
                <a:solidFill>
                  <a:srgbClr val="FF3300"/>
                </a:solidFill>
                <a:latin typeface="Arial" charset="0"/>
              </a:defRPr>
            </a:lvl9pPr>
          </a:lstStyle>
          <a:p>
            <a:pPr eaLnBrk="1" hangingPunct="1"/>
            <a:fld id="{C6632B61-E249-4CCD-9F20-7828FDBE5130}" type="slidenum">
              <a:rPr lang="en-US" altLang="en-US" smtClean="0">
                <a:solidFill>
                  <a:schemeClr val="bg1"/>
                </a:solidFill>
              </a:rPr>
              <a:pPr eaLnBrk="1" hangingPunct="1"/>
              <a:t>24</a:t>
            </a:fld>
            <a:endParaRPr lang="en-US" altLang="en-US" smtClean="0">
              <a:solidFill>
                <a:schemeClr val="bg1"/>
              </a:solidFill>
            </a:endParaRPr>
          </a:p>
        </p:txBody>
      </p:sp>
      <p:pic>
        <p:nvPicPr>
          <p:cNvPr id="11270" name="Picture 4" descr="An aerial view of the Soo Line "/>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6734968" y="2011908"/>
            <a:ext cx="2459038" cy="44196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1271" name="Picture 10" descr="A biker enjoys the Osage Prairie Trai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168" y="2251620"/>
            <a:ext cx="3322638" cy="189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8" descr="The Farmington Canal Linear Park. (Cheshire Historical Societ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4192" y="4221708"/>
            <a:ext cx="3228975"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5" descr="This view show the waste water treatment plant in the foreground, the bridge in the middle, and the flats of the park.">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15568" y="4145508"/>
            <a:ext cx="33528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9" descr="rwt050125_12.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763168" y="2469108"/>
            <a:ext cx="3048000" cy="199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00832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b="1" smtClean="0"/>
              <a:t>Bridges</a:t>
            </a:r>
            <a:endParaRPr lang="en-US" altLang="en-US" smtClean="0"/>
          </a:p>
        </p:txBody>
      </p:sp>
      <p:sp>
        <p:nvSpPr>
          <p:cNvPr id="12291" name="Content Placeholder 2"/>
          <p:cNvSpPr>
            <a:spLocks noGrp="1"/>
          </p:cNvSpPr>
          <p:nvPr>
            <p:ph idx="1"/>
          </p:nvPr>
        </p:nvSpPr>
        <p:spPr>
          <a:xfrm>
            <a:off x="1687584" y="1395413"/>
            <a:ext cx="7291316" cy="4648200"/>
          </a:xfrm>
        </p:spPr>
        <p:txBody>
          <a:bodyPr/>
          <a:lstStyle/>
          <a:p>
            <a:pPr>
              <a:buFontTx/>
              <a:buNone/>
            </a:pPr>
            <a:r>
              <a:rPr lang="en-US" altLang="en-US" dirty="0" smtClean="0"/>
              <a:t>You don’t need truck standards for most trail bridges.</a:t>
            </a:r>
          </a:p>
          <a:p>
            <a:pPr>
              <a:buFontTx/>
              <a:buNone/>
            </a:pPr>
            <a:r>
              <a:rPr lang="en-US" altLang="en-US" sz="2400" b="1" dirty="0" smtClean="0"/>
              <a:t>Choosing the Right Bridge:</a:t>
            </a:r>
          </a:p>
          <a:p>
            <a:pPr>
              <a:buFontTx/>
              <a:buNone/>
            </a:pPr>
            <a:r>
              <a:rPr lang="en-US" altLang="en-US" sz="2000" dirty="0" smtClean="0">
                <a:hlinkClick r:id="rId3"/>
              </a:rPr>
              <a:t>www.americantrails.org/resources/structures/ChooseBridgeBuild.html</a:t>
            </a:r>
            <a:r>
              <a:rPr lang="en-US" altLang="en-US" sz="2000" dirty="0" smtClean="0"/>
              <a:t> </a:t>
            </a:r>
          </a:p>
          <a:p>
            <a:pPr>
              <a:buFontTx/>
              <a:buNone/>
            </a:pPr>
            <a:r>
              <a:rPr lang="en-US" altLang="en-US" sz="2400" b="1" dirty="0" smtClean="0"/>
              <a:t>Forest Service Trail Bridge Catalog:</a:t>
            </a:r>
          </a:p>
          <a:p>
            <a:pPr>
              <a:buFontTx/>
              <a:buNone/>
            </a:pPr>
            <a:r>
              <a:rPr lang="en-US" altLang="en-US" sz="2400" dirty="0" smtClean="0">
                <a:hlinkClick r:id="rId4"/>
              </a:rPr>
              <a:t>www.fs.fed.us/eng/bridges/</a:t>
            </a:r>
            <a:endParaRPr lang="en-US" altLang="en-US" sz="2400" dirty="0" smtClean="0"/>
          </a:p>
          <a:p>
            <a:pPr>
              <a:buFontTx/>
              <a:buNone/>
            </a:pPr>
            <a:endParaRPr lang="en-US" altLang="en-US" sz="2400" dirty="0" smtClean="0"/>
          </a:p>
        </p:txBody>
      </p:sp>
      <p:sp>
        <p:nvSpPr>
          <p:cNvPr id="1229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FF3300"/>
                </a:solidFill>
                <a:latin typeface="Arial" charset="0"/>
              </a:defRPr>
            </a:lvl1pPr>
            <a:lvl2pPr marL="742950" indent="-285750" eaLnBrk="0" hangingPunct="0">
              <a:defRPr>
                <a:solidFill>
                  <a:srgbClr val="FF3300"/>
                </a:solidFill>
                <a:latin typeface="Arial" charset="0"/>
              </a:defRPr>
            </a:lvl2pPr>
            <a:lvl3pPr marL="1143000" indent="-228600" eaLnBrk="0" hangingPunct="0">
              <a:defRPr>
                <a:solidFill>
                  <a:srgbClr val="FF3300"/>
                </a:solidFill>
                <a:latin typeface="Arial" charset="0"/>
              </a:defRPr>
            </a:lvl3pPr>
            <a:lvl4pPr marL="1600200" indent="-228600" eaLnBrk="0" hangingPunct="0">
              <a:defRPr>
                <a:solidFill>
                  <a:srgbClr val="FF3300"/>
                </a:solidFill>
                <a:latin typeface="Arial" charset="0"/>
              </a:defRPr>
            </a:lvl4pPr>
            <a:lvl5pPr marL="2057400" indent="-228600" eaLnBrk="0" hangingPunct="0">
              <a:defRPr>
                <a:solidFill>
                  <a:srgbClr val="FF3300"/>
                </a:solidFill>
                <a:latin typeface="Arial" charset="0"/>
              </a:defRPr>
            </a:lvl5pPr>
            <a:lvl6pPr marL="2514600" indent="-228600" algn="ctr" eaLnBrk="0" fontAlgn="base" hangingPunct="0">
              <a:spcBef>
                <a:spcPct val="0"/>
              </a:spcBef>
              <a:spcAft>
                <a:spcPct val="0"/>
              </a:spcAft>
              <a:defRPr>
                <a:solidFill>
                  <a:srgbClr val="FF3300"/>
                </a:solidFill>
                <a:latin typeface="Arial" charset="0"/>
              </a:defRPr>
            </a:lvl6pPr>
            <a:lvl7pPr marL="2971800" indent="-228600" algn="ctr" eaLnBrk="0" fontAlgn="base" hangingPunct="0">
              <a:spcBef>
                <a:spcPct val="0"/>
              </a:spcBef>
              <a:spcAft>
                <a:spcPct val="0"/>
              </a:spcAft>
              <a:defRPr>
                <a:solidFill>
                  <a:srgbClr val="FF3300"/>
                </a:solidFill>
                <a:latin typeface="Arial" charset="0"/>
              </a:defRPr>
            </a:lvl7pPr>
            <a:lvl8pPr marL="3429000" indent="-228600" algn="ctr" eaLnBrk="0" fontAlgn="base" hangingPunct="0">
              <a:spcBef>
                <a:spcPct val="0"/>
              </a:spcBef>
              <a:spcAft>
                <a:spcPct val="0"/>
              </a:spcAft>
              <a:defRPr>
                <a:solidFill>
                  <a:srgbClr val="FF3300"/>
                </a:solidFill>
                <a:latin typeface="Arial" charset="0"/>
              </a:defRPr>
            </a:lvl8pPr>
            <a:lvl9pPr marL="3886200" indent="-228600" algn="ctr" eaLnBrk="0" fontAlgn="base" hangingPunct="0">
              <a:spcBef>
                <a:spcPct val="0"/>
              </a:spcBef>
              <a:spcAft>
                <a:spcPct val="0"/>
              </a:spcAft>
              <a:defRPr>
                <a:solidFill>
                  <a:srgbClr val="FF3300"/>
                </a:solidFill>
                <a:latin typeface="Arial" charset="0"/>
              </a:defRPr>
            </a:lvl9pPr>
          </a:lstStyle>
          <a:p>
            <a:pPr eaLnBrk="1" hangingPunct="1"/>
            <a:r>
              <a:rPr lang="en-US" altLang="en-US" smtClean="0">
                <a:solidFill>
                  <a:schemeClr val="bg1"/>
                </a:solidFill>
              </a:rPr>
              <a:t>CONSTRUCTION &amp; PROJECT MANAGEMENT        </a:t>
            </a:r>
            <a:r>
              <a:rPr lang="en-US" altLang="en-US" smtClean="0">
                <a:solidFill>
                  <a:srgbClr val="FFCC00"/>
                </a:solidFill>
              </a:rPr>
              <a:t>DESIGN</a:t>
            </a:r>
            <a:r>
              <a:rPr lang="en-US" altLang="en-US" smtClean="0">
                <a:solidFill>
                  <a:schemeClr val="bg1"/>
                </a:solidFill>
              </a:rPr>
              <a:t>        GENERALIST        PAVEMENT &amp; MATERIALS</a:t>
            </a:r>
          </a:p>
        </p:txBody>
      </p:sp>
      <p:sp>
        <p:nvSpPr>
          <p:cNvPr id="12293"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rgbClr val="FF3300"/>
                </a:solidFill>
                <a:latin typeface="Arial" charset="0"/>
              </a:defRPr>
            </a:lvl1pPr>
            <a:lvl2pPr marL="742950" indent="-285750" eaLnBrk="0" hangingPunct="0">
              <a:defRPr>
                <a:solidFill>
                  <a:srgbClr val="FF3300"/>
                </a:solidFill>
                <a:latin typeface="Arial" charset="0"/>
              </a:defRPr>
            </a:lvl2pPr>
            <a:lvl3pPr marL="1143000" indent="-228600" eaLnBrk="0" hangingPunct="0">
              <a:defRPr>
                <a:solidFill>
                  <a:srgbClr val="FF3300"/>
                </a:solidFill>
                <a:latin typeface="Arial" charset="0"/>
              </a:defRPr>
            </a:lvl3pPr>
            <a:lvl4pPr marL="1600200" indent="-228600" eaLnBrk="0" hangingPunct="0">
              <a:defRPr>
                <a:solidFill>
                  <a:srgbClr val="FF3300"/>
                </a:solidFill>
                <a:latin typeface="Arial" charset="0"/>
              </a:defRPr>
            </a:lvl4pPr>
            <a:lvl5pPr marL="2057400" indent="-228600" eaLnBrk="0" hangingPunct="0">
              <a:defRPr>
                <a:solidFill>
                  <a:srgbClr val="FF3300"/>
                </a:solidFill>
                <a:latin typeface="Arial" charset="0"/>
              </a:defRPr>
            </a:lvl5pPr>
            <a:lvl6pPr marL="2514600" indent="-228600" algn="ctr" eaLnBrk="0" fontAlgn="base" hangingPunct="0">
              <a:spcBef>
                <a:spcPct val="0"/>
              </a:spcBef>
              <a:spcAft>
                <a:spcPct val="0"/>
              </a:spcAft>
              <a:defRPr>
                <a:solidFill>
                  <a:srgbClr val="FF3300"/>
                </a:solidFill>
                <a:latin typeface="Arial" charset="0"/>
              </a:defRPr>
            </a:lvl6pPr>
            <a:lvl7pPr marL="2971800" indent="-228600" algn="ctr" eaLnBrk="0" fontAlgn="base" hangingPunct="0">
              <a:spcBef>
                <a:spcPct val="0"/>
              </a:spcBef>
              <a:spcAft>
                <a:spcPct val="0"/>
              </a:spcAft>
              <a:defRPr>
                <a:solidFill>
                  <a:srgbClr val="FF3300"/>
                </a:solidFill>
                <a:latin typeface="Arial" charset="0"/>
              </a:defRPr>
            </a:lvl7pPr>
            <a:lvl8pPr marL="3429000" indent="-228600" algn="ctr" eaLnBrk="0" fontAlgn="base" hangingPunct="0">
              <a:spcBef>
                <a:spcPct val="0"/>
              </a:spcBef>
              <a:spcAft>
                <a:spcPct val="0"/>
              </a:spcAft>
              <a:defRPr>
                <a:solidFill>
                  <a:srgbClr val="FF3300"/>
                </a:solidFill>
                <a:latin typeface="Arial" charset="0"/>
              </a:defRPr>
            </a:lvl8pPr>
            <a:lvl9pPr marL="3886200" indent="-228600" algn="ctr" eaLnBrk="0" fontAlgn="base" hangingPunct="0">
              <a:spcBef>
                <a:spcPct val="0"/>
              </a:spcBef>
              <a:spcAft>
                <a:spcPct val="0"/>
              </a:spcAft>
              <a:defRPr>
                <a:solidFill>
                  <a:srgbClr val="FF3300"/>
                </a:solidFill>
                <a:latin typeface="Arial" charset="0"/>
              </a:defRPr>
            </a:lvl9pPr>
          </a:lstStyle>
          <a:p>
            <a:pPr eaLnBrk="1" hangingPunct="1"/>
            <a:fld id="{A5054884-8064-4E6F-ACE2-B599DB0FDB06}" type="slidenum">
              <a:rPr lang="en-US" altLang="en-US" smtClean="0">
                <a:solidFill>
                  <a:schemeClr val="bg1"/>
                </a:solidFill>
              </a:rPr>
              <a:pPr eaLnBrk="1" hangingPunct="1"/>
              <a:t>25</a:t>
            </a:fld>
            <a:endParaRPr lang="en-US" altLang="en-US" smtClean="0">
              <a:solidFill>
                <a:schemeClr val="bg1"/>
              </a:solidFill>
            </a:endParaRPr>
          </a:p>
        </p:txBody>
      </p:sp>
      <p:pic>
        <p:nvPicPr>
          <p:cNvPr id="12294" name="Picture 5" descr="OconeeBridge300.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32311" y="4114297"/>
            <a:ext cx="2810112" cy="2275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83725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TibetBridg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5325" y="2033588"/>
            <a:ext cx="5273675"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itle 1"/>
          <p:cNvSpPr>
            <a:spLocks noGrp="1"/>
          </p:cNvSpPr>
          <p:nvPr>
            <p:ph type="title"/>
          </p:nvPr>
        </p:nvSpPr>
        <p:spPr/>
        <p:txBody>
          <a:bodyPr/>
          <a:lstStyle/>
          <a:p>
            <a:r>
              <a:rPr lang="en-US" altLang="en-US" sz="4000" b="1" smtClean="0"/>
              <a:t>Bridges</a:t>
            </a:r>
          </a:p>
        </p:txBody>
      </p:sp>
      <p:sp>
        <p:nvSpPr>
          <p:cNvPr id="13316" name="Content Placeholder 2"/>
          <p:cNvSpPr>
            <a:spLocks noGrp="1"/>
          </p:cNvSpPr>
          <p:nvPr>
            <p:ph idx="1"/>
          </p:nvPr>
        </p:nvSpPr>
        <p:spPr>
          <a:xfrm>
            <a:off x="1269242" y="1319284"/>
            <a:ext cx="7417558" cy="4572000"/>
          </a:xfrm>
        </p:spPr>
        <p:txBody>
          <a:bodyPr/>
          <a:lstStyle/>
          <a:p>
            <a:pPr algn="ctr">
              <a:buFontTx/>
              <a:buNone/>
            </a:pPr>
            <a:r>
              <a:rPr lang="en-US" altLang="en-US" sz="2800" b="1" dirty="0" smtClean="0"/>
              <a:t>Some Americans might not feel comfortable with swinging suspension bridges!</a:t>
            </a:r>
            <a:endParaRPr lang="en-US" altLang="en-US" sz="2800" dirty="0" smtClean="0"/>
          </a:p>
        </p:txBody>
      </p:sp>
      <p:sp>
        <p:nvSpPr>
          <p:cNvPr id="13317"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FF3300"/>
                </a:solidFill>
                <a:latin typeface="Arial" charset="0"/>
              </a:defRPr>
            </a:lvl1pPr>
            <a:lvl2pPr marL="742950" indent="-285750" eaLnBrk="0" hangingPunct="0">
              <a:defRPr>
                <a:solidFill>
                  <a:srgbClr val="FF3300"/>
                </a:solidFill>
                <a:latin typeface="Arial" charset="0"/>
              </a:defRPr>
            </a:lvl2pPr>
            <a:lvl3pPr marL="1143000" indent="-228600" eaLnBrk="0" hangingPunct="0">
              <a:defRPr>
                <a:solidFill>
                  <a:srgbClr val="FF3300"/>
                </a:solidFill>
                <a:latin typeface="Arial" charset="0"/>
              </a:defRPr>
            </a:lvl3pPr>
            <a:lvl4pPr marL="1600200" indent="-228600" eaLnBrk="0" hangingPunct="0">
              <a:defRPr>
                <a:solidFill>
                  <a:srgbClr val="FF3300"/>
                </a:solidFill>
                <a:latin typeface="Arial" charset="0"/>
              </a:defRPr>
            </a:lvl4pPr>
            <a:lvl5pPr marL="2057400" indent="-228600" eaLnBrk="0" hangingPunct="0">
              <a:defRPr>
                <a:solidFill>
                  <a:srgbClr val="FF3300"/>
                </a:solidFill>
                <a:latin typeface="Arial" charset="0"/>
              </a:defRPr>
            </a:lvl5pPr>
            <a:lvl6pPr marL="2514600" indent="-228600" algn="ctr" eaLnBrk="0" fontAlgn="base" hangingPunct="0">
              <a:spcBef>
                <a:spcPct val="0"/>
              </a:spcBef>
              <a:spcAft>
                <a:spcPct val="0"/>
              </a:spcAft>
              <a:defRPr>
                <a:solidFill>
                  <a:srgbClr val="FF3300"/>
                </a:solidFill>
                <a:latin typeface="Arial" charset="0"/>
              </a:defRPr>
            </a:lvl6pPr>
            <a:lvl7pPr marL="2971800" indent="-228600" algn="ctr" eaLnBrk="0" fontAlgn="base" hangingPunct="0">
              <a:spcBef>
                <a:spcPct val="0"/>
              </a:spcBef>
              <a:spcAft>
                <a:spcPct val="0"/>
              </a:spcAft>
              <a:defRPr>
                <a:solidFill>
                  <a:srgbClr val="FF3300"/>
                </a:solidFill>
                <a:latin typeface="Arial" charset="0"/>
              </a:defRPr>
            </a:lvl7pPr>
            <a:lvl8pPr marL="3429000" indent="-228600" algn="ctr" eaLnBrk="0" fontAlgn="base" hangingPunct="0">
              <a:spcBef>
                <a:spcPct val="0"/>
              </a:spcBef>
              <a:spcAft>
                <a:spcPct val="0"/>
              </a:spcAft>
              <a:defRPr>
                <a:solidFill>
                  <a:srgbClr val="FF3300"/>
                </a:solidFill>
                <a:latin typeface="Arial" charset="0"/>
              </a:defRPr>
            </a:lvl8pPr>
            <a:lvl9pPr marL="3886200" indent="-228600" algn="ctr" eaLnBrk="0" fontAlgn="base" hangingPunct="0">
              <a:spcBef>
                <a:spcPct val="0"/>
              </a:spcBef>
              <a:spcAft>
                <a:spcPct val="0"/>
              </a:spcAft>
              <a:defRPr>
                <a:solidFill>
                  <a:srgbClr val="FF3300"/>
                </a:solidFill>
                <a:latin typeface="Arial" charset="0"/>
              </a:defRPr>
            </a:lvl9pPr>
          </a:lstStyle>
          <a:p>
            <a:pPr eaLnBrk="1" hangingPunct="1"/>
            <a:r>
              <a:rPr lang="en-US" altLang="en-US" smtClean="0">
                <a:solidFill>
                  <a:schemeClr val="bg1"/>
                </a:solidFill>
              </a:rPr>
              <a:t>CONSTRUCTION &amp; PROJECT MANAGEMENT        </a:t>
            </a:r>
            <a:r>
              <a:rPr lang="en-US" altLang="en-US" smtClean="0">
                <a:solidFill>
                  <a:srgbClr val="FFCC00"/>
                </a:solidFill>
              </a:rPr>
              <a:t>DESIGN</a:t>
            </a:r>
            <a:r>
              <a:rPr lang="en-US" altLang="en-US" smtClean="0">
                <a:solidFill>
                  <a:schemeClr val="bg1"/>
                </a:solidFill>
              </a:rPr>
              <a:t>        GENERALIST        PAVEMENT &amp; MATERIALS</a:t>
            </a:r>
          </a:p>
        </p:txBody>
      </p:sp>
      <p:sp>
        <p:nvSpPr>
          <p:cNvPr id="13318"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rgbClr val="FF3300"/>
                </a:solidFill>
                <a:latin typeface="Arial" charset="0"/>
              </a:defRPr>
            </a:lvl1pPr>
            <a:lvl2pPr marL="742950" indent="-285750" eaLnBrk="0" hangingPunct="0">
              <a:defRPr>
                <a:solidFill>
                  <a:srgbClr val="FF3300"/>
                </a:solidFill>
                <a:latin typeface="Arial" charset="0"/>
              </a:defRPr>
            </a:lvl2pPr>
            <a:lvl3pPr marL="1143000" indent="-228600" eaLnBrk="0" hangingPunct="0">
              <a:defRPr>
                <a:solidFill>
                  <a:srgbClr val="FF3300"/>
                </a:solidFill>
                <a:latin typeface="Arial" charset="0"/>
              </a:defRPr>
            </a:lvl3pPr>
            <a:lvl4pPr marL="1600200" indent="-228600" eaLnBrk="0" hangingPunct="0">
              <a:defRPr>
                <a:solidFill>
                  <a:srgbClr val="FF3300"/>
                </a:solidFill>
                <a:latin typeface="Arial" charset="0"/>
              </a:defRPr>
            </a:lvl4pPr>
            <a:lvl5pPr marL="2057400" indent="-228600" eaLnBrk="0" hangingPunct="0">
              <a:defRPr>
                <a:solidFill>
                  <a:srgbClr val="FF3300"/>
                </a:solidFill>
                <a:latin typeface="Arial" charset="0"/>
              </a:defRPr>
            </a:lvl5pPr>
            <a:lvl6pPr marL="2514600" indent="-228600" algn="ctr" eaLnBrk="0" fontAlgn="base" hangingPunct="0">
              <a:spcBef>
                <a:spcPct val="0"/>
              </a:spcBef>
              <a:spcAft>
                <a:spcPct val="0"/>
              </a:spcAft>
              <a:defRPr>
                <a:solidFill>
                  <a:srgbClr val="FF3300"/>
                </a:solidFill>
                <a:latin typeface="Arial" charset="0"/>
              </a:defRPr>
            </a:lvl6pPr>
            <a:lvl7pPr marL="2971800" indent="-228600" algn="ctr" eaLnBrk="0" fontAlgn="base" hangingPunct="0">
              <a:spcBef>
                <a:spcPct val="0"/>
              </a:spcBef>
              <a:spcAft>
                <a:spcPct val="0"/>
              </a:spcAft>
              <a:defRPr>
                <a:solidFill>
                  <a:srgbClr val="FF3300"/>
                </a:solidFill>
                <a:latin typeface="Arial" charset="0"/>
              </a:defRPr>
            </a:lvl7pPr>
            <a:lvl8pPr marL="3429000" indent="-228600" algn="ctr" eaLnBrk="0" fontAlgn="base" hangingPunct="0">
              <a:spcBef>
                <a:spcPct val="0"/>
              </a:spcBef>
              <a:spcAft>
                <a:spcPct val="0"/>
              </a:spcAft>
              <a:defRPr>
                <a:solidFill>
                  <a:srgbClr val="FF3300"/>
                </a:solidFill>
                <a:latin typeface="Arial" charset="0"/>
              </a:defRPr>
            </a:lvl8pPr>
            <a:lvl9pPr marL="3886200" indent="-228600" algn="ctr" eaLnBrk="0" fontAlgn="base" hangingPunct="0">
              <a:spcBef>
                <a:spcPct val="0"/>
              </a:spcBef>
              <a:spcAft>
                <a:spcPct val="0"/>
              </a:spcAft>
              <a:defRPr>
                <a:solidFill>
                  <a:srgbClr val="FF3300"/>
                </a:solidFill>
                <a:latin typeface="Arial" charset="0"/>
              </a:defRPr>
            </a:lvl9pPr>
          </a:lstStyle>
          <a:p>
            <a:pPr eaLnBrk="1" hangingPunct="1"/>
            <a:fld id="{106A42B7-A41C-4C49-8498-585E1FB08DE7}" type="slidenum">
              <a:rPr lang="en-US" altLang="en-US" smtClean="0">
                <a:solidFill>
                  <a:schemeClr val="bg1"/>
                </a:solidFill>
              </a:rPr>
              <a:pPr eaLnBrk="1" hangingPunct="1"/>
              <a:t>26</a:t>
            </a:fld>
            <a:endParaRPr lang="en-US" altLang="en-US" smtClean="0">
              <a:solidFill>
                <a:schemeClr val="bg1"/>
              </a:solidFill>
            </a:endParaRPr>
          </a:p>
        </p:txBody>
      </p:sp>
    </p:spTree>
    <p:extLst>
      <p:ext uri="{BB962C8B-B14F-4D97-AF65-F5344CB8AC3E}">
        <p14:creationId xmlns:p14="http://schemas.microsoft.com/office/powerpoint/2010/main" val="27452125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524000" y="570186"/>
            <a:ext cx="7162800" cy="754117"/>
          </a:xfrm>
        </p:spPr>
        <p:txBody>
          <a:bodyPr>
            <a:normAutofit/>
          </a:bodyPr>
          <a:lstStyle/>
          <a:p>
            <a:r>
              <a:rPr lang="en-US" altLang="en-US" sz="4000" b="1" dirty="0" smtClean="0"/>
              <a:t>Wildlife Impact</a:t>
            </a:r>
          </a:p>
        </p:txBody>
      </p:sp>
      <p:sp>
        <p:nvSpPr>
          <p:cNvPr id="32771" name="Content Placeholder 2"/>
          <p:cNvSpPr>
            <a:spLocks noGrp="1"/>
          </p:cNvSpPr>
          <p:nvPr>
            <p:ph idx="1"/>
          </p:nvPr>
        </p:nvSpPr>
        <p:spPr>
          <a:xfrm>
            <a:off x="1447800" y="1277007"/>
            <a:ext cx="7315200" cy="5360275"/>
          </a:xfrm>
        </p:spPr>
        <p:txBody>
          <a:bodyPr>
            <a:normAutofit/>
          </a:bodyPr>
          <a:lstStyle/>
          <a:p>
            <a:r>
              <a:rPr lang="en-US" altLang="en-US" sz="2800" dirty="0" smtClean="0"/>
              <a:t>Trails can impact wildlife.</a:t>
            </a:r>
          </a:p>
          <a:p>
            <a:r>
              <a:rPr lang="en-US" altLang="en-US" sz="2400" dirty="0" smtClean="0"/>
              <a:t>Use caution when locating trails: Avoid sensitive areas.</a:t>
            </a:r>
          </a:p>
          <a:p>
            <a:pPr>
              <a:buFontTx/>
              <a:buNone/>
            </a:pPr>
            <a:endParaRPr lang="en-US" altLang="en-US" sz="2400" dirty="0" smtClean="0"/>
          </a:p>
          <a:p>
            <a:pPr>
              <a:buFontTx/>
              <a:buNone/>
            </a:pPr>
            <a:endParaRPr lang="en-US" altLang="en-US" sz="2400" dirty="0" smtClean="0"/>
          </a:p>
          <a:p>
            <a:pPr>
              <a:buFontTx/>
              <a:buNone/>
            </a:pPr>
            <a:endParaRPr lang="en-US" altLang="en-US" sz="2400" dirty="0" smtClean="0"/>
          </a:p>
          <a:p>
            <a:pPr>
              <a:buFontTx/>
              <a:buNone/>
            </a:pPr>
            <a:endParaRPr lang="en-US" altLang="en-US" sz="2400" dirty="0" smtClean="0"/>
          </a:p>
          <a:p>
            <a:pPr>
              <a:buFontTx/>
              <a:buNone/>
            </a:pPr>
            <a:endParaRPr lang="en-US" altLang="en-US" sz="2400" dirty="0" smtClean="0"/>
          </a:p>
          <a:p>
            <a:pPr algn="ctr">
              <a:buFontTx/>
              <a:buNone/>
            </a:pPr>
            <a:endParaRPr lang="en-US" altLang="en-US" sz="2000" dirty="0" smtClean="0"/>
          </a:p>
          <a:p>
            <a:pPr algn="ctr">
              <a:buFontTx/>
              <a:buNone/>
            </a:pPr>
            <a:endParaRPr lang="en-US" altLang="en-US" sz="2000" dirty="0" smtClean="0"/>
          </a:p>
          <a:p>
            <a:pPr marL="0" indent="0" algn="ctr">
              <a:spcBef>
                <a:spcPts val="0"/>
              </a:spcBef>
              <a:buFontTx/>
              <a:buNone/>
            </a:pPr>
            <a:r>
              <a:rPr lang="en-US" altLang="en-US" sz="2000" dirty="0" smtClean="0"/>
              <a:t>Wildfire at Montezuma National Wildlife Refuge, along New York State Thruway, I-90 near Seneca Falls NY: April 4, 2010. </a:t>
            </a:r>
          </a:p>
          <a:p>
            <a:pPr marL="0" indent="0" algn="ctr">
              <a:spcBef>
                <a:spcPts val="0"/>
              </a:spcBef>
              <a:buFontTx/>
              <a:buNone/>
            </a:pPr>
            <a:r>
              <a:rPr lang="en-US" altLang="en-US" sz="2000" dirty="0" smtClean="0"/>
              <a:t>Courtesy of Joan Martin, Cortland NY</a:t>
            </a:r>
            <a:endParaRPr lang="en-US" altLang="en-US" dirty="0" smtClean="0"/>
          </a:p>
        </p:txBody>
      </p:sp>
      <p:pic>
        <p:nvPicPr>
          <p:cNvPr id="32774" name="Picture 5" descr="Montezuma Wildlife Refuge Fir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52648" y="2243636"/>
            <a:ext cx="3783724" cy="283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67727061-80F9-4840-8C29-66894F1E12C9}" type="slidenum">
              <a:rPr lang="en-US" smtClean="0"/>
              <a:pPr/>
              <a:t>27</a:t>
            </a:fld>
            <a:endParaRPr lang="en-US"/>
          </a:p>
        </p:txBody>
      </p:sp>
    </p:spTree>
    <p:extLst>
      <p:ext uri="{BB962C8B-B14F-4D97-AF65-F5344CB8AC3E}">
        <p14:creationId xmlns:p14="http://schemas.microsoft.com/office/powerpoint/2010/main" val="25369587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sz="3600" b="1" smtClean="0"/>
              <a:t>Maintenance and Operations</a:t>
            </a:r>
          </a:p>
        </p:txBody>
      </p:sp>
      <p:sp>
        <p:nvSpPr>
          <p:cNvPr id="33795" name="Content Placeholder 2"/>
          <p:cNvSpPr>
            <a:spLocks noGrp="1"/>
          </p:cNvSpPr>
          <p:nvPr>
            <p:ph idx="1"/>
          </p:nvPr>
        </p:nvSpPr>
        <p:spPr/>
        <p:txBody>
          <a:bodyPr/>
          <a:lstStyle/>
          <a:p>
            <a:r>
              <a:rPr lang="en-US" altLang="en-US" sz="2800" dirty="0" smtClean="0"/>
              <a:t>Maintenance prevents worse problems!</a:t>
            </a:r>
          </a:p>
          <a:p>
            <a:r>
              <a:rPr lang="en-US" altLang="en-US" sz="2800" dirty="0" smtClean="0"/>
              <a:t>States may use Recreational Trails Program funds for maintenance.</a:t>
            </a:r>
          </a:p>
          <a:p>
            <a:r>
              <a:rPr lang="en-US" altLang="en-US" sz="2800" dirty="0" smtClean="0"/>
              <a:t>Inform the public.</a:t>
            </a:r>
          </a:p>
          <a:p>
            <a:endParaRPr lang="en-US" altLang="en-US" sz="2800" dirty="0" smtClean="0"/>
          </a:p>
          <a:p>
            <a:endParaRPr lang="en-US" altLang="en-US" sz="2800" dirty="0" smtClean="0"/>
          </a:p>
        </p:txBody>
      </p:sp>
      <p:pic>
        <p:nvPicPr>
          <p:cNvPr id="33798" name="Picture 5" descr="man on trail with crutches.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1724" y="3124200"/>
            <a:ext cx="214987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10" descr="P9212341.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67451" y="3505200"/>
            <a:ext cx="2374273"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Picture 11" descr="Detroit sign.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733800"/>
            <a:ext cx="4478338"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67727061-80F9-4840-8C29-66894F1E12C9}" type="slidenum">
              <a:rPr lang="en-US" smtClean="0"/>
              <a:pPr/>
              <a:t>28</a:t>
            </a:fld>
            <a:endParaRPr lang="en-US"/>
          </a:p>
        </p:txBody>
      </p:sp>
    </p:spTree>
    <p:extLst>
      <p:ext uri="{BB962C8B-B14F-4D97-AF65-F5344CB8AC3E}">
        <p14:creationId xmlns:p14="http://schemas.microsoft.com/office/powerpoint/2010/main" val="16316035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1745672" y="363538"/>
            <a:ext cx="6915727" cy="874712"/>
          </a:xfrm>
        </p:spPr>
        <p:txBody>
          <a:bodyPr/>
          <a:lstStyle/>
          <a:p>
            <a:r>
              <a:rPr lang="en-US" altLang="en-US" sz="4000" b="1" dirty="0" smtClean="0"/>
              <a:t>Signs</a:t>
            </a:r>
          </a:p>
        </p:txBody>
      </p:sp>
      <p:sp>
        <p:nvSpPr>
          <p:cNvPr id="34819" name="Content Placeholder 2"/>
          <p:cNvSpPr>
            <a:spLocks noGrp="1"/>
          </p:cNvSpPr>
          <p:nvPr>
            <p:ph idx="1"/>
          </p:nvPr>
        </p:nvSpPr>
        <p:spPr>
          <a:xfrm>
            <a:off x="1428750" y="1276350"/>
            <a:ext cx="7334250" cy="4972050"/>
          </a:xfrm>
        </p:spPr>
        <p:txBody>
          <a:bodyPr/>
          <a:lstStyle/>
          <a:p>
            <a:pPr>
              <a:buFontTx/>
              <a:buNone/>
            </a:pPr>
            <a:r>
              <a:rPr lang="en-US" altLang="en-US" sz="2800" dirty="0" smtClean="0"/>
              <a:t>See MUTCD Chapter 9: </a:t>
            </a:r>
            <a:r>
              <a:rPr lang="en-US" altLang="en-US" sz="2800" dirty="0" smtClean="0">
                <a:hlinkClick r:id="rId3"/>
              </a:rPr>
              <a:t>http://mutcd.fhwa.dot.gov/</a:t>
            </a:r>
            <a:r>
              <a:rPr lang="en-US" altLang="en-US" sz="2800" dirty="0" smtClean="0"/>
              <a:t>.</a:t>
            </a:r>
          </a:p>
          <a:p>
            <a:r>
              <a:rPr lang="en-US" altLang="en-US" sz="2400" dirty="0" smtClean="0"/>
              <a:t>Use it carefully. These trails aren’t highways.</a:t>
            </a:r>
          </a:p>
          <a:p>
            <a:r>
              <a:rPr lang="en-US" altLang="en-US" sz="2400" dirty="0" smtClean="0"/>
              <a:t>Some sign sizes are excessive.</a:t>
            </a:r>
          </a:p>
          <a:p>
            <a:endParaRPr lang="en-US" altLang="en-US" dirty="0" smtClean="0"/>
          </a:p>
        </p:txBody>
      </p:sp>
      <p:pic>
        <p:nvPicPr>
          <p:cNvPr id="34822" name="Picture 6" descr="horse manure.jpg"/>
          <p:cNvPicPr>
            <a:picLocks noChangeAspect="1"/>
          </p:cNvPicPr>
          <p:nvPr/>
        </p:nvPicPr>
        <p:blipFill>
          <a:blip r:embed="rId4">
            <a:lum bright="20000"/>
            <a:extLst>
              <a:ext uri="{28A0092B-C50C-407E-A947-70E740481C1C}">
                <a14:useLocalDpi xmlns:a14="http://schemas.microsoft.com/office/drawing/2010/main" val="0"/>
              </a:ext>
            </a:extLst>
          </a:blip>
          <a:srcRect/>
          <a:stretch>
            <a:fillRect/>
          </a:stretch>
        </p:blipFill>
        <p:spPr bwMode="auto">
          <a:xfrm>
            <a:off x="3951299" y="3200399"/>
            <a:ext cx="5019623" cy="3090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7" descr="equestrian trail signs.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3779" y="3200400"/>
            <a:ext cx="359568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67727061-80F9-4840-8C29-66894F1E12C9}" type="slidenum">
              <a:rPr lang="en-US" smtClean="0"/>
              <a:pPr/>
              <a:t>29</a:t>
            </a:fld>
            <a:endParaRPr lang="en-US"/>
          </a:p>
        </p:txBody>
      </p:sp>
    </p:spTree>
    <p:extLst>
      <p:ext uri="{BB962C8B-B14F-4D97-AF65-F5344CB8AC3E}">
        <p14:creationId xmlns:p14="http://schemas.microsoft.com/office/powerpoint/2010/main" val="3701533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sz="4000" b="1" smtClean="0"/>
              <a:t>Recreational Trails</a:t>
            </a:r>
          </a:p>
        </p:txBody>
      </p:sp>
      <p:sp>
        <p:nvSpPr>
          <p:cNvPr id="7171"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FF3300"/>
                </a:solidFill>
                <a:latin typeface="Arial" charset="0"/>
              </a:defRPr>
            </a:lvl1pPr>
            <a:lvl2pPr marL="742950" indent="-285750" eaLnBrk="0" hangingPunct="0">
              <a:defRPr>
                <a:solidFill>
                  <a:srgbClr val="FF3300"/>
                </a:solidFill>
                <a:latin typeface="Arial" charset="0"/>
              </a:defRPr>
            </a:lvl2pPr>
            <a:lvl3pPr marL="1143000" indent="-228600" eaLnBrk="0" hangingPunct="0">
              <a:defRPr>
                <a:solidFill>
                  <a:srgbClr val="FF3300"/>
                </a:solidFill>
                <a:latin typeface="Arial" charset="0"/>
              </a:defRPr>
            </a:lvl3pPr>
            <a:lvl4pPr marL="1600200" indent="-228600" eaLnBrk="0" hangingPunct="0">
              <a:defRPr>
                <a:solidFill>
                  <a:srgbClr val="FF3300"/>
                </a:solidFill>
                <a:latin typeface="Arial" charset="0"/>
              </a:defRPr>
            </a:lvl4pPr>
            <a:lvl5pPr marL="2057400" indent="-228600" eaLnBrk="0" hangingPunct="0">
              <a:defRPr>
                <a:solidFill>
                  <a:srgbClr val="FF3300"/>
                </a:solidFill>
                <a:latin typeface="Arial" charset="0"/>
              </a:defRPr>
            </a:lvl5pPr>
            <a:lvl6pPr marL="2514600" indent="-228600" algn="ctr" eaLnBrk="0" fontAlgn="base" hangingPunct="0">
              <a:spcBef>
                <a:spcPct val="0"/>
              </a:spcBef>
              <a:spcAft>
                <a:spcPct val="0"/>
              </a:spcAft>
              <a:defRPr>
                <a:solidFill>
                  <a:srgbClr val="FF3300"/>
                </a:solidFill>
                <a:latin typeface="Arial" charset="0"/>
              </a:defRPr>
            </a:lvl6pPr>
            <a:lvl7pPr marL="2971800" indent="-228600" algn="ctr" eaLnBrk="0" fontAlgn="base" hangingPunct="0">
              <a:spcBef>
                <a:spcPct val="0"/>
              </a:spcBef>
              <a:spcAft>
                <a:spcPct val="0"/>
              </a:spcAft>
              <a:defRPr>
                <a:solidFill>
                  <a:srgbClr val="FF3300"/>
                </a:solidFill>
                <a:latin typeface="Arial" charset="0"/>
              </a:defRPr>
            </a:lvl7pPr>
            <a:lvl8pPr marL="3429000" indent="-228600" algn="ctr" eaLnBrk="0" fontAlgn="base" hangingPunct="0">
              <a:spcBef>
                <a:spcPct val="0"/>
              </a:spcBef>
              <a:spcAft>
                <a:spcPct val="0"/>
              </a:spcAft>
              <a:defRPr>
                <a:solidFill>
                  <a:srgbClr val="FF3300"/>
                </a:solidFill>
                <a:latin typeface="Arial" charset="0"/>
              </a:defRPr>
            </a:lvl8pPr>
            <a:lvl9pPr marL="3886200" indent="-228600" algn="ctr" eaLnBrk="0" fontAlgn="base" hangingPunct="0">
              <a:spcBef>
                <a:spcPct val="0"/>
              </a:spcBef>
              <a:spcAft>
                <a:spcPct val="0"/>
              </a:spcAft>
              <a:defRPr>
                <a:solidFill>
                  <a:srgbClr val="FF3300"/>
                </a:solidFill>
                <a:latin typeface="Arial" charset="0"/>
              </a:defRPr>
            </a:lvl9pPr>
          </a:lstStyle>
          <a:p>
            <a:pPr eaLnBrk="1" hangingPunct="1"/>
            <a:r>
              <a:rPr lang="en-US" altLang="en-US" smtClean="0">
                <a:solidFill>
                  <a:schemeClr val="bg1"/>
                </a:solidFill>
              </a:rPr>
              <a:t>CONSTRUCTION &amp; PROJECT MANAGEMENT        </a:t>
            </a:r>
            <a:r>
              <a:rPr lang="en-US" altLang="en-US" smtClean="0">
                <a:solidFill>
                  <a:srgbClr val="FFCC00"/>
                </a:solidFill>
              </a:rPr>
              <a:t>DESIGN</a:t>
            </a:r>
            <a:r>
              <a:rPr lang="en-US" altLang="en-US" smtClean="0">
                <a:solidFill>
                  <a:schemeClr val="bg1"/>
                </a:solidFill>
              </a:rPr>
              <a:t>        GENERALIST        PAVEMENT &amp; MATERIALS</a:t>
            </a:r>
          </a:p>
        </p:txBody>
      </p:sp>
      <p:sp>
        <p:nvSpPr>
          <p:cNvPr id="7172"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rgbClr val="FF3300"/>
                </a:solidFill>
                <a:latin typeface="Arial" charset="0"/>
              </a:defRPr>
            </a:lvl1pPr>
            <a:lvl2pPr marL="742950" indent="-285750" eaLnBrk="0" hangingPunct="0">
              <a:defRPr>
                <a:solidFill>
                  <a:srgbClr val="FF3300"/>
                </a:solidFill>
                <a:latin typeface="Arial" charset="0"/>
              </a:defRPr>
            </a:lvl2pPr>
            <a:lvl3pPr marL="1143000" indent="-228600" eaLnBrk="0" hangingPunct="0">
              <a:defRPr>
                <a:solidFill>
                  <a:srgbClr val="FF3300"/>
                </a:solidFill>
                <a:latin typeface="Arial" charset="0"/>
              </a:defRPr>
            </a:lvl3pPr>
            <a:lvl4pPr marL="1600200" indent="-228600" eaLnBrk="0" hangingPunct="0">
              <a:defRPr>
                <a:solidFill>
                  <a:srgbClr val="FF3300"/>
                </a:solidFill>
                <a:latin typeface="Arial" charset="0"/>
              </a:defRPr>
            </a:lvl4pPr>
            <a:lvl5pPr marL="2057400" indent="-228600" eaLnBrk="0" hangingPunct="0">
              <a:defRPr>
                <a:solidFill>
                  <a:srgbClr val="FF3300"/>
                </a:solidFill>
                <a:latin typeface="Arial" charset="0"/>
              </a:defRPr>
            </a:lvl5pPr>
            <a:lvl6pPr marL="2514600" indent="-228600" algn="ctr" eaLnBrk="0" fontAlgn="base" hangingPunct="0">
              <a:spcBef>
                <a:spcPct val="0"/>
              </a:spcBef>
              <a:spcAft>
                <a:spcPct val="0"/>
              </a:spcAft>
              <a:defRPr>
                <a:solidFill>
                  <a:srgbClr val="FF3300"/>
                </a:solidFill>
                <a:latin typeface="Arial" charset="0"/>
              </a:defRPr>
            </a:lvl6pPr>
            <a:lvl7pPr marL="2971800" indent="-228600" algn="ctr" eaLnBrk="0" fontAlgn="base" hangingPunct="0">
              <a:spcBef>
                <a:spcPct val="0"/>
              </a:spcBef>
              <a:spcAft>
                <a:spcPct val="0"/>
              </a:spcAft>
              <a:defRPr>
                <a:solidFill>
                  <a:srgbClr val="FF3300"/>
                </a:solidFill>
                <a:latin typeface="Arial" charset="0"/>
              </a:defRPr>
            </a:lvl7pPr>
            <a:lvl8pPr marL="3429000" indent="-228600" algn="ctr" eaLnBrk="0" fontAlgn="base" hangingPunct="0">
              <a:spcBef>
                <a:spcPct val="0"/>
              </a:spcBef>
              <a:spcAft>
                <a:spcPct val="0"/>
              </a:spcAft>
              <a:defRPr>
                <a:solidFill>
                  <a:srgbClr val="FF3300"/>
                </a:solidFill>
                <a:latin typeface="Arial" charset="0"/>
              </a:defRPr>
            </a:lvl8pPr>
            <a:lvl9pPr marL="3886200" indent="-228600" algn="ctr" eaLnBrk="0" fontAlgn="base" hangingPunct="0">
              <a:spcBef>
                <a:spcPct val="0"/>
              </a:spcBef>
              <a:spcAft>
                <a:spcPct val="0"/>
              </a:spcAft>
              <a:defRPr>
                <a:solidFill>
                  <a:srgbClr val="FF3300"/>
                </a:solidFill>
                <a:latin typeface="Arial" charset="0"/>
              </a:defRPr>
            </a:lvl9pPr>
          </a:lstStyle>
          <a:p>
            <a:pPr eaLnBrk="1" hangingPunct="1"/>
            <a:fld id="{12ED4FE1-A80C-4E6F-8454-CBD721C030D0}" type="slidenum">
              <a:rPr lang="en-US" altLang="en-US" smtClean="0">
                <a:solidFill>
                  <a:schemeClr val="bg1"/>
                </a:solidFill>
              </a:rPr>
              <a:pPr eaLnBrk="1" hangingPunct="1"/>
              <a:t>3</a:t>
            </a:fld>
            <a:endParaRPr lang="en-US" altLang="en-US" smtClean="0">
              <a:solidFill>
                <a:schemeClr val="bg1"/>
              </a:solidFill>
            </a:endParaRPr>
          </a:p>
        </p:txBody>
      </p:sp>
      <p:sp>
        <p:nvSpPr>
          <p:cNvPr id="7173" name="Content Placeholder 6"/>
          <p:cNvSpPr>
            <a:spLocks noGrp="1"/>
          </p:cNvSpPr>
          <p:nvPr>
            <p:ph idx="1"/>
          </p:nvPr>
        </p:nvSpPr>
        <p:spPr/>
        <p:txBody>
          <a:bodyPr>
            <a:normAutofit fontScale="92500" lnSpcReduction="10000"/>
          </a:bodyPr>
          <a:lstStyle/>
          <a:p>
            <a:pPr>
              <a:buFontTx/>
              <a:buNone/>
            </a:pPr>
            <a:r>
              <a:rPr lang="en-US" altLang="en-US" sz="2800" smtClean="0"/>
              <a:t>What is a recreational trail? </a:t>
            </a:r>
            <a:r>
              <a:rPr lang="en-US" altLang="en-US" sz="2400" smtClean="0"/>
              <a:t>A thoroughfare or track across land or snow, used for recreational purposes:</a:t>
            </a:r>
          </a:p>
          <a:p>
            <a:r>
              <a:rPr lang="en-US" altLang="en-US" sz="2400" smtClean="0"/>
              <a:t>Pedestrian activities, including wheelchair use; </a:t>
            </a:r>
          </a:p>
          <a:p>
            <a:r>
              <a:rPr lang="en-US" altLang="en-US" sz="2400" smtClean="0"/>
              <a:t>Skating or skateboarding; </a:t>
            </a:r>
          </a:p>
          <a:p>
            <a:r>
              <a:rPr lang="en-US" altLang="en-US" sz="2400" smtClean="0"/>
              <a:t>Equestrian activities, including carriage driving; </a:t>
            </a:r>
          </a:p>
          <a:p>
            <a:r>
              <a:rPr lang="en-US" altLang="en-US" sz="2400" smtClean="0"/>
              <a:t>Nonmotorized snow trail activities, including skiing; </a:t>
            </a:r>
          </a:p>
          <a:p>
            <a:r>
              <a:rPr lang="en-US" altLang="en-US" sz="2400" smtClean="0"/>
              <a:t>Bicycling or use of other human powered vehicles; </a:t>
            </a:r>
          </a:p>
          <a:p>
            <a:r>
              <a:rPr lang="en-US" altLang="en-US" sz="2400" smtClean="0"/>
              <a:t>Aquatic or water activities; and </a:t>
            </a:r>
          </a:p>
          <a:p>
            <a:r>
              <a:rPr lang="en-US" altLang="en-US" sz="2400" smtClean="0"/>
              <a:t>Motorized vehicular activities, including all terrain vehicle riding, motorcycling, snowmobiling, use of off-road light trucks, or use of other off road motorized vehicles. </a:t>
            </a:r>
          </a:p>
        </p:txBody>
      </p:sp>
    </p:spTree>
    <p:extLst>
      <p:ext uri="{BB962C8B-B14F-4D97-AF65-F5344CB8AC3E}">
        <p14:creationId xmlns:p14="http://schemas.microsoft.com/office/powerpoint/2010/main" val="873992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sz="3600" b="1" smtClean="0"/>
              <a:t>Support Facilities</a:t>
            </a:r>
          </a:p>
        </p:txBody>
      </p:sp>
      <p:sp>
        <p:nvSpPr>
          <p:cNvPr id="35843" name="Content Placeholder 2"/>
          <p:cNvSpPr>
            <a:spLocks noGrp="1"/>
          </p:cNvSpPr>
          <p:nvPr>
            <p:ph idx="1"/>
          </p:nvPr>
        </p:nvSpPr>
        <p:spPr>
          <a:xfrm>
            <a:off x="1450428" y="1600200"/>
            <a:ext cx="7198272" cy="4525963"/>
          </a:xfrm>
        </p:spPr>
        <p:txBody>
          <a:bodyPr/>
          <a:lstStyle/>
          <a:p>
            <a:pPr>
              <a:buFontTx/>
              <a:buNone/>
            </a:pPr>
            <a:r>
              <a:rPr lang="en-US" altLang="en-US" sz="2800" dirty="0" smtClean="0"/>
              <a:t>Eligible:</a:t>
            </a:r>
          </a:p>
          <a:p>
            <a:r>
              <a:rPr lang="en-US" altLang="en-US" sz="2400" dirty="0" smtClean="0"/>
              <a:t>Trailside and trailhead facilities.</a:t>
            </a:r>
          </a:p>
          <a:p>
            <a:r>
              <a:rPr lang="en-US" altLang="en-US" sz="2400" dirty="0" smtClean="0"/>
              <a:t>Information kiosks, call boxes.</a:t>
            </a:r>
          </a:p>
          <a:p>
            <a:r>
              <a:rPr lang="en-US" altLang="en-US" sz="2400" dirty="0" smtClean="0"/>
              <a:t>Benches, hitching posts. </a:t>
            </a:r>
          </a:p>
          <a:p>
            <a:r>
              <a:rPr lang="en-US" altLang="en-US" sz="2400" dirty="0" smtClean="0"/>
              <a:t>Equestrian mounting ramps.</a:t>
            </a:r>
          </a:p>
          <a:p>
            <a:r>
              <a:rPr lang="en-US" altLang="en-US" sz="2400" dirty="0" smtClean="0"/>
              <a:t>Rest rooms, water.</a:t>
            </a:r>
          </a:p>
          <a:p>
            <a:r>
              <a:rPr lang="en-US" altLang="en-US" sz="2400" dirty="0" smtClean="0"/>
              <a:t>Bike racks.</a:t>
            </a:r>
          </a:p>
        </p:txBody>
      </p:sp>
      <p:pic>
        <p:nvPicPr>
          <p:cNvPr id="35846" name="Picture 7" descr="kiosk equestria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6728" y="3867150"/>
            <a:ext cx="1933597"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Picture 5" descr="latrine simpl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29353" y="1009650"/>
            <a:ext cx="2065421"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8" name="Picture 8" descr="mounting ramp.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65540" y="4597400"/>
            <a:ext cx="3303588"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9" name="Picture 9" descr="transitstopboulderco.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322365" y="4806950"/>
            <a:ext cx="2543175"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0" name="Picture 10" descr="Emergency callbox.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958262" y="2495550"/>
            <a:ext cx="1210866"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67727061-80F9-4840-8C29-66894F1E12C9}" type="slidenum">
              <a:rPr lang="en-US" smtClean="0"/>
              <a:pPr/>
              <a:t>30</a:t>
            </a:fld>
            <a:endParaRPr lang="en-US"/>
          </a:p>
        </p:txBody>
      </p:sp>
    </p:spTree>
    <p:extLst>
      <p:ext uri="{BB962C8B-B14F-4D97-AF65-F5344CB8AC3E}">
        <p14:creationId xmlns:p14="http://schemas.microsoft.com/office/powerpoint/2010/main" val="33420148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1745672" y="363538"/>
            <a:ext cx="6915727" cy="945000"/>
          </a:xfrm>
        </p:spPr>
        <p:txBody>
          <a:bodyPr/>
          <a:lstStyle/>
          <a:p>
            <a:r>
              <a:rPr lang="en-US" altLang="en-US" sz="3600" b="1" dirty="0" smtClean="0"/>
              <a:t>Support Facilities</a:t>
            </a:r>
          </a:p>
        </p:txBody>
      </p:sp>
      <p:sp>
        <p:nvSpPr>
          <p:cNvPr id="36867" name="Content Placeholder 2"/>
          <p:cNvSpPr>
            <a:spLocks noGrp="1"/>
          </p:cNvSpPr>
          <p:nvPr>
            <p:ph idx="1"/>
          </p:nvPr>
        </p:nvSpPr>
        <p:spPr>
          <a:xfrm>
            <a:off x="1752600" y="1371600"/>
            <a:ext cx="6896100" cy="4754563"/>
          </a:xfrm>
        </p:spPr>
        <p:txBody>
          <a:bodyPr/>
          <a:lstStyle/>
          <a:p>
            <a:r>
              <a:rPr lang="en-US" altLang="en-US" sz="2800" dirty="0" smtClean="0"/>
              <a:t>Facilities must meet accessibility guidelines for buildings and sites.</a:t>
            </a:r>
          </a:p>
        </p:txBody>
      </p:sp>
      <p:pic>
        <p:nvPicPr>
          <p:cNvPr id="36870" name="Picture 7" descr="washrack.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86413" y="2126488"/>
            <a:ext cx="3344862" cy="214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10" descr="ND Byway overlook.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4038600"/>
            <a:ext cx="3098800" cy="232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2" name="Picture 9" descr="bench area Austin TX.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2400" y="2590800"/>
            <a:ext cx="298291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3" name="Picture 11" descr="Minuteman Trail Bike Rack Kiosk.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430762" y="4550460"/>
            <a:ext cx="3087688" cy="205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4" name="Picture 5" descr="horse mounting.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410200" y="4114800"/>
            <a:ext cx="3521075"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5" name="Picture 14" descr="Pb0700091.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898919" y="2534840"/>
            <a:ext cx="2687493" cy="2015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67727061-80F9-4840-8C29-66894F1E12C9}" type="slidenum">
              <a:rPr lang="en-US" smtClean="0"/>
              <a:pPr/>
              <a:t>31</a:t>
            </a:fld>
            <a:endParaRPr lang="en-US"/>
          </a:p>
        </p:txBody>
      </p:sp>
    </p:spTree>
    <p:extLst>
      <p:ext uri="{BB962C8B-B14F-4D97-AF65-F5344CB8AC3E}">
        <p14:creationId xmlns:p14="http://schemas.microsoft.com/office/powerpoint/2010/main" val="14291572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1745672" y="363538"/>
            <a:ext cx="6915727" cy="771579"/>
          </a:xfrm>
        </p:spPr>
        <p:txBody>
          <a:bodyPr/>
          <a:lstStyle/>
          <a:p>
            <a:r>
              <a:rPr lang="en-US" altLang="en-US" sz="3600" b="1" dirty="0" smtClean="0"/>
              <a:t>Support Facilities</a:t>
            </a:r>
          </a:p>
        </p:txBody>
      </p:sp>
      <p:sp>
        <p:nvSpPr>
          <p:cNvPr id="37891" name="Content Placeholder 2"/>
          <p:cNvSpPr>
            <a:spLocks noGrp="1"/>
          </p:cNvSpPr>
          <p:nvPr>
            <p:ph idx="1"/>
          </p:nvPr>
        </p:nvSpPr>
        <p:spPr>
          <a:xfrm>
            <a:off x="1529255" y="1150883"/>
            <a:ext cx="7283669" cy="4975281"/>
          </a:xfrm>
        </p:spPr>
        <p:txBody>
          <a:bodyPr/>
          <a:lstStyle/>
          <a:p>
            <a:pPr>
              <a:buFontTx/>
              <a:buNone/>
            </a:pPr>
            <a:r>
              <a:rPr lang="en-US" altLang="en-US" sz="2800" b="1" dirty="0" smtClean="0"/>
              <a:t>Not eligible</a:t>
            </a:r>
          </a:p>
          <a:p>
            <a:r>
              <a:rPr lang="en-US" altLang="en-US" sz="2400" dirty="0" smtClean="0"/>
              <a:t>Park amenities: visitor centers*, whole park restrooms, picnic pavilions, campgrounds, ball fields, etc.</a:t>
            </a:r>
          </a:p>
          <a:p>
            <a:r>
              <a:rPr lang="en-US" altLang="en-US" sz="2400" dirty="0"/>
              <a:t>Play areas, spray areas, swimming </a:t>
            </a:r>
            <a:r>
              <a:rPr lang="en-US" altLang="en-US" sz="2400" dirty="0" smtClean="0"/>
              <a:t>pools, marinas</a:t>
            </a:r>
            <a:r>
              <a:rPr lang="en-US" altLang="en-US" sz="2400" dirty="0"/>
              <a:t>, etc</a:t>
            </a:r>
            <a:r>
              <a:rPr lang="en-US" altLang="en-US" sz="2400" dirty="0" smtClean="0"/>
              <a:t>.</a:t>
            </a:r>
            <a:endParaRPr lang="en-US" altLang="en-US" sz="2400" dirty="0"/>
          </a:p>
          <a:p>
            <a:r>
              <a:rPr lang="en-US" altLang="en-US" sz="2400" dirty="0" smtClean="0"/>
              <a:t>School facilities: running tracks, sports fields, bleachers, parking areas, field lighting, etc.</a:t>
            </a:r>
          </a:p>
          <a:p>
            <a:endParaRPr lang="en-US" altLang="en-US" dirty="0" smtClean="0"/>
          </a:p>
        </p:txBody>
      </p:sp>
      <p:pic>
        <p:nvPicPr>
          <p:cNvPr id="37894" name="Picture 5" descr="latrine complex.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3421" y="4096228"/>
            <a:ext cx="5560629" cy="2553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6" descr="svr-picnicshelterwgrilleinfront-charleshughe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34049" y="3988676"/>
            <a:ext cx="3216163" cy="2412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67727061-80F9-4840-8C29-66894F1E12C9}" type="slidenum">
              <a:rPr lang="en-US" smtClean="0"/>
              <a:pPr/>
              <a:t>32</a:t>
            </a:fld>
            <a:endParaRPr lang="en-US"/>
          </a:p>
        </p:txBody>
      </p:sp>
    </p:spTree>
    <p:extLst>
      <p:ext uri="{BB962C8B-B14F-4D97-AF65-F5344CB8AC3E}">
        <p14:creationId xmlns:p14="http://schemas.microsoft.com/office/powerpoint/2010/main" val="36022684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1501665" y="614198"/>
            <a:ext cx="7391400" cy="533400"/>
          </a:xfrm>
        </p:spPr>
        <p:txBody>
          <a:bodyPr>
            <a:normAutofit fontScale="90000"/>
          </a:bodyPr>
          <a:lstStyle/>
          <a:p>
            <a:r>
              <a:rPr lang="en-US" altLang="en-US" sz="3600" b="1" dirty="0" smtClean="0"/>
              <a:t>Support Facilities</a:t>
            </a:r>
          </a:p>
        </p:txBody>
      </p:sp>
      <p:sp>
        <p:nvSpPr>
          <p:cNvPr id="38915" name="Content Placeholder 2"/>
          <p:cNvSpPr>
            <a:spLocks noGrp="1"/>
          </p:cNvSpPr>
          <p:nvPr>
            <p:ph idx="1"/>
          </p:nvPr>
        </p:nvSpPr>
        <p:spPr>
          <a:xfrm>
            <a:off x="1485900" y="1213945"/>
            <a:ext cx="7277100" cy="5396405"/>
          </a:xfrm>
        </p:spPr>
        <p:txBody>
          <a:bodyPr>
            <a:normAutofit/>
          </a:bodyPr>
          <a:lstStyle/>
          <a:p>
            <a:r>
              <a:rPr lang="en-US" altLang="en-US" sz="2400" dirty="0" smtClean="0"/>
              <a:t>Not eligible: Play areas, spray areas, swimming pools.</a:t>
            </a:r>
          </a:p>
          <a:p>
            <a:endParaRPr lang="en-US" altLang="en-US" sz="2400" dirty="0" smtClean="0"/>
          </a:p>
          <a:p>
            <a:endParaRPr lang="en-US" altLang="en-US" sz="2400" dirty="0" smtClean="0"/>
          </a:p>
          <a:p>
            <a:endParaRPr lang="en-US" altLang="en-US" sz="2400" dirty="0" smtClean="0"/>
          </a:p>
          <a:p>
            <a:endParaRPr lang="en-US" altLang="en-US" sz="2400" dirty="0" smtClean="0"/>
          </a:p>
          <a:p>
            <a:endParaRPr lang="en-US" altLang="en-US" sz="2400" dirty="0" smtClean="0"/>
          </a:p>
          <a:p>
            <a:pPr marL="0" indent="0">
              <a:buNone/>
            </a:pPr>
            <a:endParaRPr lang="en-US" altLang="en-US" sz="2400" dirty="0" smtClean="0"/>
          </a:p>
          <a:p>
            <a:endParaRPr lang="en-US" altLang="en-US" sz="2400" dirty="0" smtClean="0"/>
          </a:p>
          <a:p>
            <a:endParaRPr lang="en-US" altLang="en-US" sz="2400" dirty="0" smtClean="0"/>
          </a:p>
          <a:p>
            <a:pPr algn="ctr">
              <a:buFontTx/>
              <a:buNone/>
            </a:pPr>
            <a:endParaRPr lang="en-US" altLang="en-US" sz="2000" dirty="0" smtClean="0"/>
          </a:p>
          <a:p>
            <a:pPr algn="ctr">
              <a:spcBef>
                <a:spcPts val="0"/>
              </a:spcBef>
              <a:buFontTx/>
              <a:buNone/>
            </a:pPr>
            <a:endParaRPr lang="en-US" altLang="en-US" sz="2000" dirty="0" smtClean="0"/>
          </a:p>
          <a:p>
            <a:pPr algn="ctr">
              <a:spcBef>
                <a:spcPts val="0"/>
              </a:spcBef>
              <a:buFontTx/>
              <a:buNone/>
            </a:pPr>
            <a:r>
              <a:rPr lang="en-US" altLang="en-US" sz="2000" dirty="0" smtClean="0"/>
              <a:t>Seneca Lake State Park, near Seneca Falls NY, April 4, 2010</a:t>
            </a:r>
          </a:p>
          <a:p>
            <a:pPr algn="ctr">
              <a:spcBef>
                <a:spcPts val="0"/>
              </a:spcBef>
              <a:buFontTx/>
              <a:buNone/>
            </a:pPr>
            <a:r>
              <a:rPr lang="en-US" altLang="en-US" sz="2000" dirty="0" smtClean="0"/>
              <a:t>Photo Courtesy of Joan Martin, Cortland NY</a:t>
            </a:r>
            <a:endParaRPr lang="en-US" altLang="en-US" dirty="0" smtClean="0"/>
          </a:p>
        </p:txBody>
      </p:sp>
      <p:pic>
        <p:nvPicPr>
          <p:cNvPr id="38918" name="Picture 5" descr="Seneca Lake State Park Rule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33599" y="1693479"/>
            <a:ext cx="5465379" cy="4099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67727061-80F9-4840-8C29-66894F1E12C9}" type="slidenum">
              <a:rPr lang="en-US" smtClean="0"/>
              <a:pPr/>
              <a:t>33</a:t>
            </a:fld>
            <a:endParaRPr lang="en-US"/>
          </a:p>
        </p:txBody>
      </p:sp>
    </p:spTree>
    <p:extLst>
      <p:ext uri="{BB962C8B-B14F-4D97-AF65-F5344CB8AC3E}">
        <p14:creationId xmlns:p14="http://schemas.microsoft.com/office/powerpoint/2010/main" val="35770715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sz="half" idx="1"/>
          </p:nvPr>
        </p:nvSpPr>
        <p:spPr>
          <a:xfrm>
            <a:off x="1638300" y="1387366"/>
            <a:ext cx="7124700" cy="4937234"/>
          </a:xfrm>
        </p:spPr>
        <p:txBody>
          <a:bodyPr/>
          <a:lstStyle/>
          <a:p>
            <a:pPr algn="ctr">
              <a:buFontTx/>
              <a:buNone/>
            </a:pPr>
            <a:r>
              <a:rPr lang="en-US" altLang="en-US" sz="3600" dirty="0" smtClean="0"/>
              <a:t>Happy Trails!</a:t>
            </a:r>
            <a:endParaRPr lang="en-US" altLang="en-US" sz="2000" dirty="0" smtClean="0"/>
          </a:p>
          <a:p>
            <a:pPr algn="ctr">
              <a:buFontTx/>
              <a:buNone/>
            </a:pPr>
            <a:endParaRPr lang="en-US" altLang="en-US" sz="3600" dirty="0" smtClean="0"/>
          </a:p>
          <a:p>
            <a:pPr>
              <a:spcBef>
                <a:spcPts val="0"/>
              </a:spcBef>
              <a:buNone/>
            </a:pPr>
            <a:r>
              <a:rPr lang="en-US" altLang="en-US" sz="2000" b="1" dirty="0">
                <a:hlinkClick r:id="rId3"/>
              </a:rPr>
              <a:t>Christopher B Douwes</a:t>
            </a:r>
            <a:endParaRPr lang="en-US" altLang="en-US" sz="2000" dirty="0"/>
          </a:p>
          <a:p>
            <a:pPr>
              <a:spcBef>
                <a:spcPts val="0"/>
              </a:spcBef>
              <a:buNone/>
            </a:pPr>
            <a:r>
              <a:rPr lang="en-US" altLang="en-US" sz="2000" dirty="0"/>
              <a:t>Community Planner</a:t>
            </a:r>
          </a:p>
          <a:p>
            <a:pPr>
              <a:spcBef>
                <a:spcPts val="0"/>
              </a:spcBef>
              <a:buNone/>
            </a:pPr>
            <a:r>
              <a:rPr lang="en-US" altLang="en-US" sz="2000" dirty="0"/>
              <a:t>Transportation Alternatives Program</a:t>
            </a:r>
          </a:p>
          <a:p>
            <a:pPr marL="0" indent="0">
              <a:spcBef>
                <a:spcPts val="0"/>
              </a:spcBef>
              <a:buNone/>
            </a:pPr>
            <a:r>
              <a:rPr lang="en-US" altLang="en-US" sz="2000" dirty="0"/>
              <a:t>Recreational Trails Program</a:t>
            </a:r>
            <a:br>
              <a:rPr lang="en-US" altLang="en-US" sz="2000" dirty="0"/>
            </a:br>
            <a:r>
              <a:rPr lang="en-US" altLang="en-US" sz="2000" dirty="0"/>
              <a:t>Federal Highway Administration</a:t>
            </a:r>
            <a:br>
              <a:rPr lang="en-US" altLang="en-US" sz="2000" dirty="0"/>
            </a:br>
            <a:r>
              <a:rPr lang="en-US" altLang="en-US" sz="2000" dirty="0"/>
              <a:t>FHWA HEPH-10 Rm E74-474</a:t>
            </a:r>
            <a:br>
              <a:rPr lang="en-US" altLang="en-US" sz="2000" dirty="0"/>
            </a:br>
            <a:r>
              <a:rPr lang="en-US" altLang="en-US" sz="2000" dirty="0"/>
              <a:t>1200 New Jersey Ave SE</a:t>
            </a:r>
            <a:br>
              <a:rPr lang="en-US" altLang="en-US" sz="2000" dirty="0"/>
            </a:br>
            <a:r>
              <a:rPr lang="en-US" altLang="en-US" sz="2000" dirty="0"/>
              <a:t>Washington DC 20590-0001</a:t>
            </a:r>
            <a:br>
              <a:rPr lang="en-US" altLang="en-US" sz="2000" dirty="0"/>
            </a:br>
            <a:r>
              <a:rPr lang="en-US" altLang="en-US" sz="2000" dirty="0"/>
              <a:t>Phone: 202-366-5013; Fax: 202-366-3409</a:t>
            </a:r>
          </a:p>
          <a:p>
            <a:pPr>
              <a:spcBef>
                <a:spcPts val="0"/>
              </a:spcBef>
              <a:buNone/>
            </a:pPr>
            <a:r>
              <a:rPr lang="en-US" altLang="en-US" sz="2000" dirty="0">
                <a:hlinkClick r:id="rId4"/>
              </a:rPr>
              <a:t>www.fhwa.dot.gov/environment/transportation_alternatives/</a:t>
            </a:r>
            <a:endParaRPr lang="en-US" altLang="en-US" sz="2000" dirty="0"/>
          </a:p>
          <a:p>
            <a:pPr>
              <a:spcBef>
                <a:spcPts val="0"/>
              </a:spcBef>
              <a:buNone/>
            </a:pPr>
            <a:r>
              <a:rPr lang="en-US" altLang="en-US" sz="2000" dirty="0">
                <a:hlinkClick r:id="rId5"/>
              </a:rPr>
              <a:t>www.fhwa.dot.gov/environment/recreational_trails/</a:t>
            </a:r>
            <a:r>
              <a:rPr lang="en-US" altLang="en-US" sz="2000" dirty="0"/>
              <a:t> </a:t>
            </a:r>
          </a:p>
          <a:p>
            <a:pPr algn="ctr">
              <a:buFontTx/>
              <a:buNone/>
            </a:pPr>
            <a:endParaRPr lang="en-US" altLang="en-US" sz="2000" dirty="0" smtClean="0"/>
          </a:p>
          <a:p>
            <a:pPr algn="ctr">
              <a:buFontTx/>
              <a:buNone/>
            </a:pPr>
            <a:endParaRPr lang="en-US" altLang="en-US" sz="2000" dirty="0" smtClean="0"/>
          </a:p>
          <a:p>
            <a:pPr>
              <a:buFontTx/>
              <a:buNone/>
            </a:pPr>
            <a:endParaRPr lang="en-US" altLang="en-US" sz="2000" dirty="0" smtClean="0"/>
          </a:p>
          <a:p>
            <a:pPr algn="ctr">
              <a:buFontTx/>
              <a:buNone/>
            </a:pPr>
            <a:endParaRPr lang="en-US" altLang="en-US" sz="2000" dirty="0" smtClean="0"/>
          </a:p>
        </p:txBody>
      </p:sp>
      <p:sp>
        <p:nvSpPr>
          <p:cNvPr id="39939" name="Title 1"/>
          <p:cNvSpPr>
            <a:spLocks noGrp="1"/>
          </p:cNvSpPr>
          <p:nvPr>
            <p:ph type="title"/>
          </p:nvPr>
        </p:nvSpPr>
        <p:spPr>
          <a:xfrm>
            <a:off x="1657350" y="664779"/>
            <a:ext cx="7105650" cy="609600"/>
          </a:xfrm>
        </p:spPr>
        <p:txBody>
          <a:bodyPr>
            <a:normAutofit fontScale="90000"/>
          </a:bodyPr>
          <a:lstStyle/>
          <a:p>
            <a:pPr algn="ctr"/>
            <a:r>
              <a:rPr lang="en-US" altLang="en-US" sz="4000" b="1" dirty="0" smtClean="0"/>
              <a:t>Questions, Comments, etc.</a:t>
            </a:r>
          </a:p>
        </p:txBody>
      </p:sp>
      <p:pic>
        <p:nvPicPr>
          <p:cNvPr id="39942" name="Picture 5" descr="SETC 2009 Surface Transportation CBD.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15995" y="1990618"/>
            <a:ext cx="2988381" cy="3148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67727061-80F9-4840-8C29-66894F1E12C9}" type="slidenum">
              <a:rPr lang="en-US" smtClean="0"/>
              <a:pPr/>
              <a:t>34</a:t>
            </a:fld>
            <a:endParaRPr lang="en-US"/>
          </a:p>
        </p:txBody>
      </p:sp>
    </p:spTree>
    <p:extLst>
      <p:ext uri="{BB962C8B-B14F-4D97-AF65-F5344CB8AC3E}">
        <p14:creationId xmlns:p14="http://schemas.microsoft.com/office/powerpoint/2010/main" val="2657006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sz="4000" b="1" smtClean="0"/>
              <a:t>Shared Use Path or Trail?</a:t>
            </a:r>
          </a:p>
        </p:txBody>
      </p:sp>
      <p:sp>
        <p:nvSpPr>
          <p:cNvPr id="8195" name="Content Placeholder 2"/>
          <p:cNvSpPr>
            <a:spLocks noGrp="1"/>
          </p:cNvSpPr>
          <p:nvPr>
            <p:ph idx="1"/>
          </p:nvPr>
        </p:nvSpPr>
        <p:spPr/>
        <p:txBody>
          <a:bodyPr>
            <a:normAutofit fontScale="92500"/>
          </a:bodyPr>
          <a:lstStyle/>
          <a:p>
            <a:pPr>
              <a:buFontTx/>
              <a:buNone/>
            </a:pPr>
            <a:r>
              <a:rPr lang="en-US" altLang="en-US" sz="2800" smtClean="0"/>
              <a:t>What is the difference between a shared use path and a trail?</a:t>
            </a:r>
          </a:p>
          <a:p>
            <a:r>
              <a:rPr lang="en-US" altLang="en-US" sz="2800" smtClean="0"/>
              <a:t>A shared use path is a trail that is readily usable for transportation.</a:t>
            </a:r>
          </a:p>
          <a:p>
            <a:r>
              <a:rPr lang="en-US" altLang="en-US" sz="2800" smtClean="0"/>
              <a:t>A recreational trail is primarily for recreation, but may provide a transportation link.</a:t>
            </a:r>
          </a:p>
          <a:p>
            <a:r>
              <a:rPr lang="en-US" altLang="en-US" sz="2800" i="1" smtClean="0"/>
              <a:t>Historic and cultural trails: National Historic Trails, Civil War Trails, Underground Railroad.</a:t>
            </a:r>
          </a:p>
          <a:p>
            <a:r>
              <a:rPr lang="en-US" altLang="en-US" sz="2800" i="1" smtClean="0"/>
              <a:t>Tourism trails: birding trails, scenic routes.</a:t>
            </a:r>
            <a:endParaRPr lang="en-US" altLang="en-US" i="1" smtClean="0"/>
          </a:p>
        </p:txBody>
      </p:sp>
      <p:sp>
        <p:nvSpPr>
          <p:cNvPr id="819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FF3300"/>
                </a:solidFill>
                <a:latin typeface="Arial" charset="0"/>
              </a:defRPr>
            </a:lvl1pPr>
            <a:lvl2pPr marL="742950" indent="-285750" eaLnBrk="0" hangingPunct="0">
              <a:defRPr>
                <a:solidFill>
                  <a:srgbClr val="FF3300"/>
                </a:solidFill>
                <a:latin typeface="Arial" charset="0"/>
              </a:defRPr>
            </a:lvl2pPr>
            <a:lvl3pPr marL="1143000" indent="-228600" eaLnBrk="0" hangingPunct="0">
              <a:defRPr>
                <a:solidFill>
                  <a:srgbClr val="FF3300"/>
                </a:solidFill>
                <a:latin typeface="Arial" charset="0"/>
              </a:defRPr>
            </a:lvl3pPr>
            <a:lvl4pPr marL="1600200" indent="-228600" eaLnBrk="0" hangingPunct="0">
              <a:defRPr>
                <a:solidFill>
                  <a:srgbClr val="FF3300"/>
                </a:solidFill>
                <a:latin typeface="Arial" charset="0"/>
              </a:defRPr>
            </a:lvl4pPr>
            <a:lvl5pPr marL="2057400" indent="-228600" eaLnBrk="0" hangingPunct="0">
              <a:defRPr>
                <a:solidFill>
                  <a:srgbClr val="FF3300"/>
                </a:solidFill>
                <a:latin typeface="Arial" charset="0"/>
              </a:defRPr>
            </a:lvl5pPr>
            <a:lvl6pPr marL="2514600" indent="-228600" algn="ctr" eaLnBrk="0" fontAlgn="base" hangingPunct="0">
              <a:spcBef>
                <a:spcPct val="0"/>
              </a:spcBef>
              <a:spcAft>
                <a:spcPct val="0"/>
              </a:spcAft>
              <a:defRPr>
                <a:solidFill>
                  <a:srgbClr val="FF3300"/>
                </a:solidFill>
                <a:latin typeface="Arial" charset="0"/>
              </a:defRPr>
            </a:lvl6pPr>
            <a:lvl7pPr marL="2971800" indent="-228600" algn="ctr" eaLnBrk="0" fontAlgn="base" hangingPunct="0">
              <a:spcBef>
                <a:spcPct val="0"/>
              </a:spcBef>
              <a:spcAft>
                <a:spcPct val="0"/>
              </a:spcAft>
              <a:defRPr>
                <a:solidFill>
                  <a:srgbClr val="FF3300"/>
                </a:solidFill>
                <a:latin typeface="Arial" charset="0"/>
              </a:defRPr>
            </a:lvl7pPr>
            <a:lvl8pPr marL="3429000" indent="-228600" algn="ctr" eaLnBrk="0" fontAlgn="base" hangingPunct="0">
              <a:spcBef>
                <a:spcPct val="0"/>
              </a:spcBef>
              <a:spcAft>
                <a:spcPct val="0"/>
              </a:spcAft>
              <a:defRPr>
                <a:solidFill>
                  <a:srgbClr val="FF3300"/>
                </a:solidFill>
                <a:latin typeface="Arial" charset="0"/>
              </a:defRPr>
            </a:lvl8pPr>
            <a:lvl9pPr marL="3886200" indent="-228600" algn="ctr" eaLnBrk="0" fontAlgn="base" hangingPunct="0">
              <a:spcBef>
                <a:spcPct val="0"/>
              </a:spcBef>
              <a:spcAft>
                <a:spcPct val="0"/>
              </a:spcAft>
              <a:defRPr>
                <a:solidFill>
                  <a:srgbClr val="FF3300"/>
                </a:solidFill>
                <a:latin typeface="Arial" charset="0"/>
              </a:defRPr>
            </a:lvl9pPr>
          </a:lstStyle>
          <a:p>
            <a:pPr eaLnBrk="1" hangingPunct="1"/>
            <a:r>
              <a:rPr lang="en-US" altLang="en-US" smtClean="0">
                <a:solidFill>
                  <a:schemeClr val="bg1"/>
                </a:solidFill>
              </a:rPr>
              <a:t>CONSTRUCTION &amp; PROJECT MANAGEMENT        </a:t>
            </a:r>
            <a:r>
              <a:rPr lang="en-US" altLang="en-US" smtClean="0">
                <a:solidFill>
                  <a:srgbClr val="FFCC00"/>
                </a:solidFill>
              </a:rPr>
              <a:t>DESIGN</a:t>
            </a:r>
            <a:r>
              <a:rPr lang="en-US" altLang="en-US" smtClean="0">
                <a:solidFill>
                  <a:schemeClr val="bg1"/>
                </a:solidFill>
              </a:rPr>
              <a:t>        GENERALIST        PAVEMENT &amp; MATERIALS</a:t>
            </a:r>
          </a:p>
        </p:txBody>
      </p:sp>
      <p:sp>
        <p:nvSpPr>
          <p:cNvPr id="8197"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rgbClr val="FF3300"/>
                </a:solidFill>
                <a:latin typeface="Arial" charset="0"/>
              </a:defRPr>
            </a:lvl1pPr>
            <a:lvl2pPr marL="742950" indent="-285750" eaLnBrk="0" hangingPunct="0">
              <a:defRPr>
                <a:solidFill>
                  <a:srgbClr val="FF3300"/>
                </a:solidFill>
                <a:latin typeface="Arial" charset="0"/>
              </a:defRPr>
            </a:lvl2pPr>
            <a:lvl3pPr marL="1143000" indent="-228600" eaLnBrk="0" hangingPunct="0">
              <a:defRPr>
                <a:solidFill>
                  <a:srgbClr val="FF3300"/>
                </a:solidFill>
                <a:latin typeface="Arial" charset="0"/>
              </a:defRPr>
            </a:lvl3pPr>
            <a:lvl4pPr marL="1600200" indent="-228600" eaLnBrk="0" hangingPunct="0">
              <a:defRPr>
                <a:solidFill>
                  <a:srgbClr val="FF3300"/>
                </a:solidFill>
                <a:latin typeface="Arial" charset="0"/>
              </a:defRPr>
            </a:lvl4pPr>
            <a:lvl5pPr marL="2057400" indent="-228600" eaLnBrk="0" hangingPunct="0">
              <a:defRPr>
                <a:solidFill>
                  <a:srgbClr val="FF3300"/>
                </a:solidFill>
                <a:latin typeface="Arial" charset="0"/>
              </a:defRPr>
            </a:lvl5pPr>
            <a:lvl6pPr marL="2514600" indent="-228600" algn="ctr" eaLnBrk="0" fontAlgn="base" hangingPunct="0">
              <a:spcBef>
                <a:spcPct val="0"/>
              </a:spcBef>
              <a:spcAft>
                <a:spcPct val="0"/>
              </a:spcAft>
              <a:defRPr>
                <a:solidFill>
                  <a:srgbClr val="FF3300"/>
                </a:solidFill>
                <a:latin typeface="Arial" charset="0"/>
              </a:defRPr>
            </a:lvl6pPr>
            <a:lvl7pPr marL="2971800" indent="-228600" algn="ctr" eaLnBrk="0" fontAlgn="base" hangingPunct="0">
              <a:spcBef>
                <a:spcPct val="0"/>
              </a:spcBef>
              <a:spcAft>
                <a:spcPct val="0"/>
              </a:spcAft>
              <a:defRPr>
                <a:solidFill>
                  <a:srgbClr val="FF3300"/>
                </a:solidFill>
                <a:latin typeface="Arial" charset="0"/>
              </a:defRPr>
            </a:lvl7pPr>
            <a:lvl8pPr marL="3429000" indent="-228600" algn="ctr" eaLnBrk="0" fontAlgn="base" hangingPunct="0">
              <a:spcBef>
                <a:spcPct val="0"/>
              </a:spcBef>
              <a:spcAft>
                <a:spcPct val="0"/>
              </a:spcAft>
              <a:defRPr>
                <a:solidFill>
                  <a:srgbClr val="FF3300"/>
                </a:solidFill>
                <a:latin typeface="Arial" charset="0"/>
              </a:defRPr>
            </a:lvl8pPr>
            <a:lvl9pPr marL="3886200" indent="-228600" algn="ctr" eaLnBrk="0" fontAlgn="base" hangingPunct="0">
              <a:spcBef>
                <a:spcPct val="0"/>
              </a:spcBef>
              <a:spcAft>
                <a:spcPct val="0"/>
              </a:spcAft>
              <a:defRPr>
                <a:solidFill>
                  <a:srgbClr val="FF3300"/>
                </a:solidFill>
                <a:latin typeface="Arial" charset="0"/>
              </a:defRPr>
            </a:lvl9pPr>
          </a:lstStyle>
          <a:p>
            <a:pPr eaLnBrk="1" hangingPunct="1"/>
            <a:fld id="{27E23D94-59A2-4A8E-9D3B-BB6C6F98FC61}" type="slidenum">
              <a:rPr lang="en-US" altLang="en-US" smtClean="0">
                <a:solidFill>
                  <a:schemeClr val="bg1"/>
                </a:solidFill>
              </a:rPr>
              <a:pPr eaLnBrk="1" hangingPunct="1"/>
              <a:t>4</a:t>
            </a:fld>
            <a:endParaRPr lang="en-US" altLang="en-US" smtClean="0">
              <a:solidFill>
                <a:schemeClr val="bg1"/>
              </a:solidFill>
            </a:endParaRPr>
          </a:p>
        </p:txBody>
      </p:sp>
    </p:spTree>
    <p:extLst>
      <p:ext uri="{BB962C8B-B14F-4D97-AF65-F5344CB8AC3E}">
        <p14:creationId xmlns:p14="http://schemas.microsoft.com/office/powerpoint/2010/main" val="158906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sz="4000" b="1" smtClean="0"/>
              <a:t>Recreational Trails</a:t>
            </a:r>
          </a:p>
        </p:txBody>
      </p:sp>
      <p:sp>
        <p:nvSpPr>
          <p:cNvPr id="9219"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FF3300"/>
                </a:solidFill>
                <a:latin typeface="Arial" charset="0"/>
              </a:defRPr>
            </a:lvl1pPr>
            <a:lvl2pPr marL="742950" indent="-285750" eaLnBrk="0" hangingPunct="0">
              <a:defRPr>
                <a:solidFill>
                  <a:srgbClr val="FF3300"/>
                </a:solidFill>
                <a:latin typeface="Arial" charset="0"/>
              </a:defRPr>
            </a:lvl2pPr>
            <a:lvl3pPr marL="1143000" indent="-228600" eaLnBrk="0" hangingPunct="0">
              <a:defRPr>
                <a:solidFill>
                  <a:srgbClr val="FF3300"/>
                </a:solidFill>
                <a:latin typeface="Arial" charset="0"/>
              </a:defRPr>
            </a:lvl3pPr>
            <a:lvl4pPr marL="1600200" indent="-228600" eaLnBrk="0" hangingPunct="0">
              <a:defRPr>
                <a:solidFill>
                  <a:srgbClr val="FF3300"/>
                </a:solidFill>
                <a:latin typeface="Arial" charset="0"/>
              </a:defRPr>
            </a:lvl4pPr>
            <a:lvl5pPr marL="2057400" indent="-228600" eaLnBrk="0" hangingPunct="0">
              <a:defRPr>
                <a:solidFill>
                  <a:srgbClr val="FF3300"/>
                </a:solidFill>
                <a:latin typeface="Arial" charset="0"/>
              </a:defRPr>
            </a:lvl5pPr>
            <a:lvl6pPr marL="2514600" indent="-228600" algn="ctr" eaLnBrk="0" fontAlgn="base" hangingPunct="0">
              <a:spcBef>
                <a:spcPct val="0"/>
              </a:spcBef>
              <a:spcAft>
                <a:spcPct val="0"/>
              </a:spcAft>
              <a:defRPr>
                <a:solidFill>
                  <a:srgbClr val="FF3300"/>
                </a:solidFill>
                <a:latin typeface="Arial" charset="0"/>
              </a:defRPr>
            </a:lvl6pPr>
            <a:lvl7pPr marL="2971800" indent="-228600" algn="ctr" eaLnBrk="0" fontAlgn="base" hangingPunct="0">
              <a:spcBef>
                <a:spcPct val="0"/>
              </a:spcBef>
              <a:spcAft>
                <a:spcPct val="0"/>
              </a:spcAft>
              <a:defRPr>
                <a:solidFill>
                  <a:srgbClr val="FF3300"/>
                </a:solidFill>
                <a:latin typeface="Arial" charset="0"/>
              </a:defRPr>
            </a:lvl7pPr>
            <a:lvl8pPr marL="3429000" indent="-228600" algn="ctr" eaLnBrk="0" fontAlgn="base" hangingPunct="0">
              <a:spcBef>
                <a:spcPct val="0"/>
              </a:spcBef>
              <a:spcAft>
                <a:spcPct val="0"/>
              </a:spcAft>
              <a:defRPr>
                <a:solidFill>
                  <a:srgbClr val="FF3300"/>
                </a:solidFill>
                <a:latin typeface="Arial" charset="0"/>
              </a:defRPr>
            </a:lvl8pPr>
            <a:lvl9pPr marL="3886200" indent="-228600" algn="ctr" eaLnBrk="0" fontAlgn="base" hangingPunct="0">
              <a:spcBef>
                <a:spcPct val="0"/>
              </a:spcBef>
              <a:spcAft>
                <a:spcPct val="0"/>
              </a:spcAft>
              <a:defRPr>
                <a:solidFill>
                  <a:srgbClr val="FF3300"/>
                </a:solidFill>
                <a:latin typeface="Arial" charset="0"/>
              </a:defRPr>
            </a:lvl9pPr>
          </a:lstStyle>
          <a:p>
            <a:pPr eaLnBrk="1" hangingPunct="1"/>
            <a:r>
              <a:rPr lang="en-US" altLang="en-US" smtClean="0">
                <a:solidFill>
                  <a:schemeClr val="bg1"/>
                </a:solidFill>
              </a:rPr>
              <a:t>CONSTRUCTION &amp; PROJECT MANAGEMENT        </a:t>
            </a:r>
            <a:r>
              <a:rPr lang="en-US" altLang="en-US" smtClean="0">
                <a:solidFill>
                  <a:srgbClr val="FFCC00"/>
                </a:solidFill>
              </a:rPr>
              <a:t>DESIGN</a:t>
            </a:r>
            <a:r>
              <a:rPr lang="en-US" altLang="en-US" smtClean="0">
                <a:solidFill>
                  <a:schemeClr val="bg1"/>
                </a:solidFill>
              </a:rPr>
              <a:t>        GENERALIST        PAVEMENT &amp; MATERIALS</a:t>
            </a:r>
          </a:p>
        </p:txBody>
      </p:sp>
      <p:sp>
        <p:nvSpPr>
          <p:cNvPr id="9220"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rgbClr val="FF3300"/>
                </a:solidFill>
                <a:latin typeface="Arial" charset="0"/>
              </a:defRPr>
            </a:lvl1pPr>
            <a:lvl2pPr marL="742950" indent="-285750" eaLnBrk="0" hangingPunct="0">
              <a:defRPr>
                <a:solidFill>
                  <a:srgbClr val="FF3300"/>
                </a:solidFill>
                <a:latin typeface="Arial" charset="0"/>
              </a:defRPr>
            </a:lvl2pPr>
            <a:lvl3pPr marL="1143000" indent="-228600" eaLnBrk="0" hangingPunct="0">
              <a:defRPr>
                <a:solidFill>
                  <a:srgbClr val="FF3300"/>
                </a:solidFill>
                <a:latin typeface="Arial" charset="0"/>
              </a:defRPr>
            </a:lvl3pPr>
            <a:lvl4pPr marL="1600200" indent="-228600" eaLnBrk="0" hangingPunct="0">
              <a:defRPr>
                <a:solidFill>
                  <a:srgbClr val="FF3300"/>
                </a:solidFill>
                <a:latin typeface="Arial" charset="0"/>
              </a:defRPr>
            </a:lvl4pPr>
            <a:lvl5pPr marL="2057400" indent="-228600" eaLnBrk="0" hangingPunct="0">
              <a:defRPr>
                <a:solidFill>
                  <a:srgbClr val="FF3300"/>
                </a:solidFill>
                <a:latin typeface="Arial" charset="0"/>
              </a:defRPr>
            </a:lvl5pPr>
            <a:lvl6pPr marL="2514600" indent="-228600" algn="ctr" eaLnBrk="0" fontAlgn="base" hangingPunct="0">
              <a:spcBef>
                <a:spcPct val="0"/>
              </a:spcBef>
              <a:spcAft>
                <a:spcPct val="0"/>
              </a:spcAft>
              <a:defRPr>
                <a:solidFill>
                  <a:srgbClr val="FF3300"/>
                </a:solidFill>
                <a:latin typeface="Arial" charset="0"/>
              </a:defRPr>
            </a:lvl6pPr>
            <a:lvl7pPr marL="2971800" indent="-228600" algn="ctr" eaLnBrk="0" fontAlgn="base" hangingPunct="0">
              <a:spcBef>
                <a:spcPct val="0"/>
              </a:spcBef>
              <a:spcAft>
                <a:spcPct val="0"/>
              </a:spcAft>
              <a:defRPr>
                <a:solidFill>
                  <a:srgbClr val="FF3300"/>
                </a:solidFill>
                <a:latin typeface="Arial" charset="0"/>
              </a:defRPr>
            </a:lvl7pPr>
            <a:lvl8pPr marL="3429000" indent="-228600" algn="ctr" eaLnBrk="0" fontAlgn="base" hangingPunct="0">
              <a:spcBef>
                <a:spcPct val="0"/>
              </a:spcBef>
              <a:spcAft>
                <a:spcPct val="0"/>
              </a:spcAft>
              <a:defRPr>
                <a:solidFill>
                  <a:srgbClr val="FF3300"/>
                </a:solidFill>
                <a:latin typeface="Arial" charset="0"/>
              </a:defRPr>
            </a:lvl8pPr>
            <a:lvl9pPr marL="3886200" indent="-228600" algn="ctr" eaLnBrk="0" fontAlgn="base" hangingPunct="0">
              <a:spcBef>
                <a:spcPct val="0"/>
              </a:spcBef>
              <a:spcAft>
                <a:spcPct val="0"/>
              </a:spcAft>
              <a:defRPr>
                <a:solidFill>
                  <a:srgbClr val="FF3300"/>
                </a:solidFill>
                <a:latin typeface="Arial" charset="0"/>
              </a:defRPr>
            </a:lvl9pPr>
          </a:lstStyle>
          <a:p>
            <a:pPr eaLnBrk="1" hangingPunct="1"/>
            <a:fld id="{870DD7D0-AD49-44E9-A71C-C5789BD246CB}" type="slidenum">
              <a:rPr lang="en-US" altLang="en-US" smtClean="0">
                <a:solidFill>
                  <a:schemeClr val="bg1"/>
                </a:solidFill>
              </a:rPr>
              <a:pPr eaLnBrk="1" hangingPunct="1"/>
              <a:t>5</a:t>
            </a:fld>
            <a:endParaRPr lang="en-US" altLang="en-US" smtClean="0">
              <a:solidFill>
                <a:schemeClr val="bg1"/>
              </a:solidFill>
            </a:endParaRPr>
          </a:p>
        </p:txBody>
      </p:sp>
      <p:sp>
        <p:nvSpPr>
          <p:cNvPr id="9221" name="Content Placeholder 6"/>
          <p:cNvSpPr>
            <a:spLocks noGrp="1"/>
          </p:cNvSpPr>
          <p:nvPr>
            <p:ph idx="1"/>
          </p:nvPr>
        </p:nvSpPr>
        <p:spPr>
          <a:xfrm>
            <a:off x="1678674" y="1458035"/>
            <a:ext cx="7097973" cy="4648200"/>
          </a:xfrm>
        </p:spPr>
        <p:txBody>
          <a:bodyPr/>
          <a:lstStyle/>
          <a:p>
            <a:pPr>
              <a:buFontTx/>
              <a:buNone/>
            </a:pPr>
            <a:r>
              <a:rPr lang="en-US" altLang="en-US" sz="2800" dirty="0" smtClean="0"/>
              <a:t>Recreational trail purpose:</a:t>
            </a:r>
          </a:p>
          <a:p>
            <a:r>
              <a:rPr lang="en-US" altLang="en-US" sz="2800" dirty="0" smtClean="0"/>
              <a:t>A primary purpose is the user experience.</a:t>
            </a:r>
          </a:p>
          <a:p>
            <a:r>
              <a:rPr lang="en-US" altLang="en-US" sz="2800" dirty="0" smtClean="0"/>
              <a:t>Less concern about getting from Point A to B.</a:t>
            </a:r>
          </a:p>
          <a:p>
            <a:r>
              <a:rPr lang="en-US" altLang="en-US" sz="2800" dirty="0" smtClean="0"/>
              <a:t>Less concern about engineered designs.</a:t>
            </a:r>
          </a:p>
          <a:p>
            <a:r>
              <a:rPr lang="en-US" altLang="en-US" sz="2800" dirty="0" smtClean="0"/>
              <a:t>These are not narrow highways!!!</a:t>
            </a:r>
          </a:p>
        </p:txBody>
      </p:sp>
      <p:pic>
        <p:nvPicPr>
          <p:cNvPr id="9222" name="Picture 5" descr="walkingtrai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191000"/>
            <a:ext cx="44450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6" descr="motorcycling mt.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4191000"/>
            <a:ext cx="4445000"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9808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5"/>
          <p:cNvSpPr>
            <a:spLocks noGrp="1"/>
          </p:cNvSpPr>
          <p:nvPr>
            <p:ph type="title"/>
          </p:nvPr>
        </p:nvSpPr>
        <p:spPr/>
        <p:txBody>
          <a:bodyPr/>
          <a:lstStyle/>
          <a:p>
            <a:r>
              <a:rPr lang="en-US" altLang="en-US" sz="4000" b="1" dirty="0" smtClean="0"/>
              <a:t>Provisions</a:t>
            </a:r>
          </a:p>
        </p:txBody>
      </p:sp>
      <p:sp>
        <p:nvSpPr>
          <p:cNvPr id="10243" name="Content Placeholder 6"/>
          <p:cNvSpPr>
            <a:spLocks noGrp="1"/>
          </p:cNvSpPr>
          <p:nvPr>
            <p:ph idx="1"/>
          </p:nvPr>
        </p:nvSpPr>
        <p:spPr/>
        <p:txBody>
          <a:bodyPr>
            <a:normAutofit fontScale="92500"/>
          </a:bodyPr>
          <a:lstStyle/>
          <a:p>
            <a:pPr>
              <a:buFontTx/>
              <a:buNone/>
            </a:pPr>
            <a:r>
              <a:rPr lang="en-US" altLang="en-US" b="1" dirty="0" smtClean="0"/>
              <a:t>If you build a recreational trail….</a:t>
            </a:r>
          </a:p>
          <a:p>
            <a:r>
              <a:rPr lang="en-US" altLang="en-US" sz="2800" dirty="0" smtClean="0"/>
              <a:t>Make sure it works for </a:t>
            </a:r>
            <a:r>
              <a:rPr lang="en-US" altLang="en-US" sz="2800" i="1" dirty="0" smtClean="0"/>
              <a:t>all</a:t>
            </a:r>
            <a:r>
              <a:rPr lang="en-US" altLang="en-US" sz="2800" dirty="0" smtClean="0"/>
              <a:t> legal users.</a:t>
            </a:r>
          </a:p>
          <a:p>
            <a:pPr lvl="1"/>
            <a:r>
              <a:rPr lang="en-US" altLang="en-US" dirty="0" smtClean="0"/>
              <a:t>Accommodate pre-existing legal users, including equestrians, motorized, etc.</a:t>
            </a:r>
          </a:p>
          <a:p>
            <a:r>
              <a:rPr lang="en-US" altLang="en-US" sz="2800" dirty="0" smtClean="0"/>
              <a:t>Ensure Accessibility, but there are exceptions.</a:t>
            </a:r>
          </a:p>
          <a:p>
            <a:pPr>
              <a:buFontTx/>
              <a:buNone/>
            </a:pPr>
            <a:r>
              <a:rPr lang="en-US" altLang="en-US" sz="2800" dirty="0" smtClean="0"/>
              <a:t>What do users want to</a:t>
            </a:r>
          </a:p>
          <a:p>
            <a:pPr>
              <a:buFontTx/>
              <a:buNone/>
            </a:pPr>
            <a:r>
              <a:rPr lang="en-US" altLang="en-US" sz="2800" dirty="0" smtClean="0"/>
              <a:t>experience and see?</a:t>
            </a:r>
          </a:p>
          <a:p>
            <a:pPr>
              <a:buFontTx/>
              <a:buNone/>
            </a:pPr>
            <a:r>
              <a:rPr lang="en-US" altLang="en-US" sz="2800" dirty="0" smtClean="0"/>
              <a:t>These aren’t AASHTO</a:t>
            </a:r>
          </a:p>
          <a:p>
            <a:pPr>
              <a:buFontTx/>
              <a:buNone/>
            </a:pPr>
            <a:r>
              <a:rPr lang="en-US" altLang="en-US" sz="2800" i="1" dirty="0" smtClean="0"/>
              <a:t>Guide</a:t>
            </a:r>
            <a:r>
              <a:rPr lang="en-US" altLang="en-US" sz="2800" dirty="0" smtClean="0"/>
              <a:t> facilities….</a:t>
            </a:r>
          </a:p>
        </p:txBody>
      </p:sp>
      <p:sp>
        <p:nvSpPr>
          <p:cNvPr id="10244" name="Footer Placehold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FF3300"/>
                </a:solidFill>
                <a:latin typeface="Arial" charset="0"/>
              </a:defRPr>
            </a:lvl1pPr>
            <a:lvl2pPr marL="742950" indent="-285750" eaLnBrk="0" hangingPunct="0">
              <a:defRPr>
                <a:solidFill>
                  <a:srgbClr val="FF3300"/>
                </a:solidFill>
                <a:latin typeface="Arial" charset="0"/>
              </a:defRPr>
            </a:lvl2pPr>
            <a:lvl3pPr marL="1143000" indent="-228600" eaLnBrk="0" hangingPunct="0">
              <a:defRPr>
                <a:solidFill>
                  <a:srgbClr val="FF3300"/>
                </a:solidFill>
                <a:latin typeface="Arial" charset="0"/>
              </a:defRPr>
            </a:lvl3pPr>
            <a:lvl4pPr marL="1600200" indent="-228600" eaLnBrk="0" hangingPunct="0">
              <a:defRPr>
                <a:solidFill>
                  <a:srgbClr val="FF3300"/>
                </a:solidFill>
                <a:latin typeface="Arial" charset="0"/>
              </a:defRPr>
            </a:lvl4pPr>
            <a:lvl5pPr marL="2057400" indent="-228600" eaLnBrk="0" hangingPunct="0">
              <a:defRPr>
                <a:solidFill>
                  <a:srgbClr val="FF3300"/>
                </a:solidFill>
                <a:latin typeface="Arial" charset="0"/>
              </a:defRPr>
            </a:lvl5pPr>
            <a:lvl6pPr marL="2514600" indent="-228600" algn="ctr" eaLnBrk="0" fontAlgn="base" hangingPunct="0">
              <a:spcBef>
                <a:spcPct val="0"/>
              </a:spcBef>
              <a:spcAft>
                <a:spcPct val="0"/>
              </a:spcAft>
              <a:defRPr>
                <a:solidFill>
                  <a:srgbClr val="FF3300"/>
                </a:solidFill>
                <a:latin typeface="Arial" charset="0"/>
              </a:defRPr>
            </a:lvl6pPr>
            <a:lvl7pPr marL="2971800" indent="-228600" algn="ctr" eaLnBrk="0" fontAlgn="base" hangingPunct="0">
              <a:spcBef>
                <a:spcPct val="0"/>
              </a:spcBef>
              <a:spcAft>
                <a:spcPct val="0"/>
              </a:spcAft>
              <a:defRPr>
                <a:solidFill>
                  <a:srgbClr val="FF3300"/>
                </a:solidFill>
                <a:latin typeface="Arial" charset="0"/>
              </a:defRPr>
            </a:lvl7pPr>
            <a:lvl8pPr marL="3429000" indent="-228600" algn="ctr" eaLnBrk="0" fontAlgn="base" hangingPunct="0">
              <a:spcBef>
                <a:spcPct val="0"/>
              </a:spcBef>
              <a:spcAft>
                <a:spcPct val="0"/>
              </a:spcAft>
              <a:defRPr>
                <a:solidFill>
                  <a:srgbClr val="FF3300"/>
                </a:solidFill>
                <a:latin typeface="Arial" charset="0"/>
              </a:defRPr>
            </a:lvl8pPr>
            <a:lvl9pPr marL="3886200" indent="-228600" algn="ctr" eaLnBrk="0" fontAlgn="base" hangingPunct="0">
              <a:spcBef>
                <a:spcPct val="0"/>
              </a:spcBef>
              <a:spcAft>
                <a:spcPct val="0"/>
              </a:spcAft>
              <a:defRPr>
                <a:solidFill>
                  <a:srgbClr val="FF3300"/>
                </a:solidFill>
                <a:latin typeface="Arial" charset="0"/>
              </a:defRPr>
            </a:lvl9pPr>
          </a:lstStyle>
          <a:p>
            <a:pPr eaLnBrk="1" hangingPunct="1"/>
            <a:r>
              <a:rPr lang="en-US" altLang="en-US" smtClean="0">
                <a:solidFill>
                  <a:schemeClr val="bg1"/>
                </a:solidFill>
              </a:rPr>
              <a:t>CONSTRUCTION &amp; PROJECT MANAGEMENT        </a:t>
            </a:r>
            <a:r>
              <a:rPr lang="en-US" altLang="en-US" smtClean="0">
                <a:solidFill>
                  <a:srgbClr val="FFCC00"/>
                </a:solidFill>
              </a:rPr>
              <a:t>DESIGN</a:t>
            </a:r>
            <a:r>
              <a:rPr lang="en-US" altLang="en-US" smtClean="0">
                <a:solidFill>
                  <a:schemeClr val="bg1"/>
                </a:solidFill>
              </a:rPr>
              <a:t>        GENERALIST        PAVEMENT &amp; MATERIALS</a:t>
            </a:r>
          </a:p>
        </p:txBody>
      </p:sp>
      <p:sp>
        <p:nvSpPr>
          <p:cNvPr id="10245" name="Slide Number Placeholder 7"/>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rgbClr val="FF3300"/>
                </a:solidFill>
                <a:latin typeface="Arial" charset="0"/>
              </a:defRPr>
            </a:lvl1pPr>
            <a:lvl2pPr marL="742950" indent="-285750" eaLnBrk="0" hangingPunct="0">
              <a:defRPr>
                <a:solidFill>
                  <a:srgbClr val="FF3300"/>
                </a:solidFill>
                <a:latin typeface="Arial" charset="0"/>
              </a:defRPr>
            </a:lvl2pPr>
            <a:lvl3pPr marL="1143000" indent="-228600" eaLnBrk="0" hangingPunct="0">
              <a:defRPr>
                <a:solidFill>
                  <a:srgbClr val="FF3300"/>
                </a:solidFill>
                <a:latin typeface="Arial" charset="0"/>
              </a:defRPr>
            </a:lvl3pPr>
            <a:lvl4pPr marL="1600200" indent="-228600" eaLnBrk="0" hangingPunct="0">
              <a:defRPr>
                <a:solidFill>
                  <a:srgbClr val="FF3300"/>
                </a:solidFill>
                <a:latin typeface="Arial" charset="0"/>
              </a:defRPr>
            </a:lvl4pPr>
            <a:lvl5pPr marL="2057400" indent="-228600" eaLnBrk="0" hangingPunct="0">
              <a:defRPr>
                <a:solidFill>
                  <a:srgbClr val="FF3300"/>
                </a:solidFill>
                <a:latin typeface="Arial" charset="0"/>
              </a:defRPr>
            </a:lvl5pPr>
            <a:lvl6pPr marL="2514600" indent="-228600" algn="ctr" eaLnBrk="0" fontAlgn="base" hangingPunct="0">
              <a:spcBef>
                <a:spcPct val="0"/>
              </a:spcBef>
              <a:spcAft>
                <a:spcPct val="0"/>
              </a:spcAft>
              <a:defRPr>
                <a:solidFill>
                  <a:srgbClr val="FF3300"/>
                </a:solidFill>
                <a:latin typeface="Arial" charset="0"/>
              </a:defRPr>
            </a:lvl6pPr>
            <a:lvl7pPr marL="2971800" indent="-228600" algn="ctr" eaLnBrk="0" fontAlgn="base" hangingPunct="0">
              <a:spcBef>
                <a:spcPct val="0"/>
              </a:spcBef>
              <a:spcAft>
                <a:spcPct val="0"/>
              </a:spcAft>
              <a:defRPr>
                <a:solidFill>
                  <a:srgbClr val="FF3300"/>
                </a:solidFill>
                <a:latin typeface="Arial" charset="0"/>
              </a:defRPr>
            </a:lvl7pPr>
            <a:lvl8pPr marL="3429000" indent="-228600" algn="ctr" eaLnBrk="0" fontAlgn="base" hangingPunct="0">
              <a:spcBef>
                <a:spcPct val="0"/>
              </a:spcBef>
              <a:spcAft>
                <a:spcPct val="0"/>
              </a:spcAft>
              <a:defRPr>
                <a:solidFill>
                  <a:srgbClr val="FF3300"/>
                </a:solidFill>
                <a:latin typeface="Arial" charset="0"/>
              </a:defRPr>
            </a:lvl8pPr>
            <a:lvl9pPr marL="3886200" indent="-228600" algn="ctr" eaLnBrk="0" fontAlgn="base" hangingPunct="0">
              <a:spcBef>
                <a:spcPct val="0"/>
              </a:spcBef>
              <a:spcAft>
                <a:spcPct val="0"/>
              </a:spcAft>
              <a:defRPr>
                <a:solidFill>
                  <a:srgbClr val="FF3300"/>
                </a:solidFill>
                <a:latin typeface="Arial" charset="0"/>
              </a:defRPr>
            </a:lvl9pPr>
          </a:lstStyle>
          <a:p>
            <a:pPr eaLnBrk="1" hangingPunct="1"/>
            <a:fld id="{BAEBB794-B40F-47A0-A999-58735365F163}" type="slidenum">
              <a:rPr lang="en-US" altLang="en-US" smtClean="0">
                <a:solidFill>
                  <a:schemeClr val="bg1"/>
                </a:solidFill>
              </a:rPr>
              <a:pPr eaLnBrk="1" hangingPunct="1"/>
              <a:t>6</a:t>
            </a:fld>
            <a:endParaRPr lang="en-US" altLang="en-US" smtClean="0">
              <a:solidFill>
                <a:schemeClr val="bg1"/>
              </a:solidFill>
            </a:endParaRPr>
          </a:p>
        </p:txBody>
      </p:sp>
      <p:pic>
        <p:nvPicPr>
          <p:cNvPr id="10246" name="Picture 5" descr="slickrock.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76967" y="4179105"/>
            <a:ext cx="3955763" cy="2000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6335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0" descr="i5 colonnade multius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2411" y="5152554"/>
            <a:ext cx="2556121" cy="1698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1"/>
          <p:cNvSpPr>
            <a:spLocks noGrp="1"/>
          </p:cNvSpPr>
          <p:nvPr>
            <p:ph type="title"/>
          </p:nvPr>
        </p:nvSpPr>
        <p:spPr>
          <a:xfrm>
            <a:off x="1485900" y="409904"/>
            <a:ext cx="7200900" cy="1135118"/>
          </a:xfrm>
        </p:spPr>
        <p:txBody>
          <a:bodyPr>
            <a:normAutofit fontScale="90000"/>
          </a:bodyPr>
          <a:lstStyle/>
          <a:p>
            <a:pPr algn="l"/>
            <a:r>
              <a:rPr lang="en-US" altLang="en-US" sz="3600" b="1" dirty="0" smtClean="0"/>
              <a:t>Recreational Trails:</a:t>
            </a:r>
            <a:br>
              <a:rPr lang="en-US" altLang="en-US" sz="3600" b="1" dirty="0" smtClean="0"/>
            </a:br>
            <a:r>
              <a:rPr lang="en-US" altLang="en-US" sz="3600" b="1" dirty="0" smtClean="0"/>
              <a:t>What is the trail purpose?</a:t>
            </a:r>
            <a:endParaRPr lang="en-US" altLang="en-US" sz="3600" dirty="0" smtClean="0"/>
          </a:p>
        </p:txBody>
      </p:sp>
      <p:sp>
        <p:nvSpPr>
          <p:cNvPr id="12291" name="Content Placeholder 2"/>
          <p:cNvSpPr>
            <a:spLocks noGrp="1"/>
          </p:cNvSpPr>
          <p:nvPr>
            <p:ph idx="1"/>
          </p:nvPr>
        </p:nvSpPr>
        <p:spPr>
          <a:xfrm>
            <a:off x="1485900" y="1608084"/>
            <a:ext cx="5540375" cy="3626068"/>
          </a:xfrm>
        </p:spPr>
        <p:txBody>
          <a:bodyPr>
            <a:normAutofit lnSpcReduction="10000"/>
          </a:bodyPr>
          <a:lstStyle/>
          <a:p>
            <a:pPr>
              <a:buFontTx/>
              <a:buNone/>
              <a:defRPr/>
            </a:pPr>
            <a:r>
              <a:rPr lang="en-US" sz="2800" dirty="0" smtClean="0"/>
              <a:t>What are the skill levels?</a:t>
            </a:r>
          </a:p>
          <a:p>
            <a:pPr>
              <a:defRPr/>
            </a:pPr>
            <a:r>
              <a:rPr lang="en-US" sz="2400" dirty="0" smtClean="0"/>
              <a:t>Beginners?</a:t>
            </a:r>
          </a:p>
          <a:p>
            <a:pPr>
              <a:defRPr/>
            </a:pPr>
            <a:r>
              <a:rPr lang="en-US" sz="2400" dirty="0" smtClean="0"/>
              <a:t>Family outings? </a:t>
            </a:r>
          </a:p>
          <a:p>
            <a:pPr>
              <a:defRPr/>
            </a:pPr>
            <a:r>
              <a:rPr lang="en-US" sz="2400" dirty="0" smtClean="0"/>
              <a:t>Technical skills?</a:t>
            </a:r>
          </a:p>
          <a:p>
            <a:pPr marL="342900" lvl="1" indent="-342900">
              <a:buFontTx/>
              <a:buChar char="•"/>
              <a:defRPr/>
            </a:pPr>
            <a:r>
              <a:rPr lang="en-US" sz="2400" dirty="0" smtClean="0"/>
              <a:t>Challenge course?</a:t>
            </a:r>
          </a:p>
          <a:p>
            <a:pPr marL="342900" lvl="1" indent="-342900">
              <a:buFontTx/>
              <a:buChar char="•"/>
              <a:defRPr/>
            </a:pPr>
            <a:r>
              <a:rPr lang="en-US" sz="2400" dirty="0" err="1" smtClean="0"/>
              <a:t>Freeriding</a:t>
            </a:r>
            <a:r>
              <a:rPr lang="en-US" sz="2400" dirty="0" smtClean="0"/>
              <a:t>? Speed?</a:t>
            </a:r>
          </a:p>
          <a:p>
            <a:pPr marL="342900" lvl="1" indent="-342900">
              <a:buFontTx/>
              <a:buChar char="•"/>
              <a:defRPr/>
            </a:pPr>
            <a:r>
              <a:rPr lang="en-US" sz="2400" b="1" dirty="0" smtClean="0"/>
              <a:t>I-5 Colonnade, Seattle</a:t>
            </a:r>
          </a:p>
          <a:p>
            <a:pPr marL="0" indent="0">
              <a:buFontTx/>
              <a:buNone/>
              <a:defRPr/>
            </a:pPr>
            <a:r>
              <a:rPr lang="en-US" sz="2000" dirty="0" smtClean="0"/>
              <a:t>Photos from Evergreen Mountain Bike Alliance:  </a:t>
            </a:r>
            <a:r>
              <a:rPr lang="en-US" sz="2000" dirty="0" smtClean="0">
                <a:hlinkClick r:id="rId4"/>
              </a:rPr>
              <a:t>http://evergreenmtb.org/colonnade/</a:t>
            </a:r>
            <a:r>
              <a:rPr lang="en-US" sz="2000" dirty="0" smtClean="0"/>
              <a:t> </a:t>
            </a:r>
          </a:p>
          <a:p>
            <a:pPr lvl="1">
              <a:defRPr/>
            </a:pPr>
            <a:endParaRPr lang="en-US" dirty="0" smtClean="0"/>
          </a:p>
        </p:txBody>
      </p:sp>
      <p:pic>
        <p:nvPicPr>
          <p:cNvPr id="15367" name="Picture 6" descr="i5 colonnade technical.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21335" y="2124841"/>
            <a:ext cx="1438275"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7" descr="I5 Colonnade.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70128" y="2008313"/>
            <a:ext cx="1431925" cy="2157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8" descr="i5 colonnade bike in air.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42646" y="4007560"/>
            <a:ext cx="1791905" cy="2687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13" descr="i5 colonnade walking.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752600" y="5095218"/>
            <a:ext cx="2133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9" descr="i5 colonnade technical.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059610" y="2137431"/>
            <a:ext cx="1612900" cy="19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Picture 11" descr="i5 colonnade sup.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667500" y="575441"/>
            <a:ext cx="2330450"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67727061-80F9-4840-8C29-66894F1E12C9}" type="slidenum">
              <a:rPr lang="en-US" smtClean="0"/>
              <a:pPr/>
              <a:t>7</a:t>
            </a:fld>
            <a:endParaRPr lang="en-US"/>
          </a:p>
        </p:txBody>
      </p:sp>
    </p:spTree>
    <p:extLst>
      <p:ext uri="{BB962C8B-B14F-4D97-AF65-F5344CB8AC3E}">
        <p14:creationId xmlns:p14="http://schemas.microsoft.com/office/powerpoint/2010/main" val="2710651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466850" y="507125"/>
            <a:ext cx="7219950" cy="1143000"/>
          </a:xfrm>
        </p:spPr>
        <p:txBody>
          <a:bodyPr>
            <a:normAutofit fontScale="90000"/>
          </a:bodyPr>
          <a:lstStyle/>
          <a:p>
            <a:r>
              <a:rPr lang="en-US" altLang="en-US" sz="3600" b="1" dirty="0" smtClean="0"/>
              <a:t>Recreational Trails:</a:t>
            </a:r>
            <a:br>
              <a:rPr lang="en-US" altLang="en-US" sz="3600" b="1" dirty="0" smtClean="0"/>
            </a:br>
            <a:r>
              <a:rPr lang="en-US" altLang="en-US" sz="3600" b="1" dirty="0" smtClean="0"/>
              <a:t>What do you design for?</a:t>
            </a:r>
            <a:endParaRPr lang="en-US" altLang="en-US" sz="3600" dirty="0" smtClean="0"/>
          </a:p>
        </p:txBody>
      </p:sp>
      <p:sp>
        <p:nvSpPr>
          <p:cNvPr id="16387" name="Content Placeholder 2"/>
          <p:cNvSpPr>
            <a:spLocks noGrp="1"/>
          </p:cNvSpPr>
          <p:nvPr>
            <p:ph idx="1"/>
          </p:nvPr>
        </p:nvSpPr>
        <p:spPr>
          <a:xfrm>
            <a:off x="1501665" y="1757854"/>
            <a:ext cx="7353300" cy="4847897"/>
          </a:xfrm>
        </p:spPr>
        <p:txBody>
          <a:bodyPr>
            <a:normAutofit lnSpcReduction="10000"/>
          </a:bodyPr>
          <a:lstStyle/>
          <a:p>
            <a:pPr>
              <a:buFontTx/>
              <a:buNone/>
            </a:pPr>
            <a:r>
              <a:rPr lang="en-US" altLang="en-US" sz="2800" b="1" dirty="0" smtClean="0"/>
              <a:t>Accessibility: </a:t>
            </a:r>
            <a:r>
              <a:rPr lang="en-US" altLang="en-US" sz="2400" dirty="0" smtClean="0"/>
              <a:t>See </a:t>
            </a:r>
            <a:r>
              <a:rPr lang="en-US" altLang="en-US" sz="2400" dirty="0" smtClean="0">
                <a:hlinkClick r:id="rId3"/>
              </a:rPr>
              <a:t>www.access-board.gov/outdoor/</a:t>
            </a:r>
            <a:r>
              <a:rPr lang="en-US" altLang="en-US" sz="2400" dirty="0" smtClean="0"/>
              <a:t>. </a:t>
            </a:r>
          </a:p>
          <a:p>
            <a:r>
              <a:rPr lang="en-US" altLang="en-US" sz="2400" dirty="0" smtClean="0"/>
              <a:t>Federal agencies and Federal lands: see </a:t>
            </a:r>
            <a:r>
              <a:rPr lang="en-US" sz="2400" u="sng" dirty="0">
                <a:hlinkClick r:id="rId4"/>
              </a:rPr>
              <a:t>Final Guidelines for Outdoor Developed </a:t>
            </a:r>
            <a:r>
              <a:rPr lang="en-US" sz="2400" u="sng" dirty="0" smtClean="0">
                <a:hlinkClick r:id="rId4"/>
              </a:rPr>
              <a:t>Areas</a:t>
            </a:r>
            <a:r>
              <a:rPr lang="en-US" altLang="en-US" sz="2400" dirty="0" smtClean="0"/>
              <a:t>.</a:t>
            </a:r>
            <a:endParaRPr lang="en-US" altLang="en-US" sz="2400" b="1" dirty="0" smtClean="0"/>
          </a:p>
          <a:p>
            <a:r>
              <a:rPr lang="en-US" altLang="en-US" sz="2400" b="1" dirty="0" smtClean="0"/>
              <a:t>Forest Service:</a:t>
            </a:r>
            <a:r>
              <a:rPr lang="en-US" altLang="en-US" sz="2400" dirty="0" smtClean="0"/>
              <a:t> Use</a:t>
            </a:r>
            <a:r>
              <a:rPr lang="en-US" altLang="en-US" sz="2400" b="1" dirty="0" smtClean="0"/>
              <a:t> </a:t>
            </a:r>
            <a:r>
              <a:rPr lang="en-US" sz="2400" u="sng" dirty="0">
                <a:hlinkClick r:id="rId5"/>
              </a:rPr>
              <a:t>Forest Service Trails Accessibility Guidelines (FSTAG)</a:t>
            </a:r>
            <a:r>
              <a:rPr lang="en-US" sz="2400" dirty="0"/>
              <a:t> and </a:t>
            </a:r>
            <a:r>
              <a:rPr lang="en-US" sz="2400" u="sng" dirty="0">
                <a:hlinkClick r:id="rId6"/>
              </a:rPr>
              <a:t>Accessibility Guidebook on Outdoor Recreation and Trails</a:t>
            </a:r>
            <a:r>
              <a:rPr lang="en-US" sz="2400" dirty="0" smtClean="0"/>
              <a:t>. </a:t>
            </a:r>
            <a:endParaRPr lang="en-US" altLang="en-US" sz="2400" dirty="0" smtClean="0"/>
          </a:p>
          <a:p>
            <a:r>
              <a:rPr lang="en-US" altLang="en-US" sz="2400" b="1" dirty="0" smtClean="0"/>
              <a:t>State, local, and private, including Federal-aid: </a:t>
            </a:r>
            <a:r>
              <a:rPr lang="en-US" altLang="en-US" sz="2400" dirty="0" smtClean="0"/>
              <a:t>no </a:t>
            </a:r>
            <a:r>
              <a:rPr lang="en-US" sz="2400" dirty="0" smtClean="0"/>
              <a:t>officially </a:t>
            </a:r>
            <a:r>
              <a:rPr lang="en-US" sz="2400" dirty="0"/>
              <a:t>proposed </a:t>
            </a:r>
            <a:r>
              <a:rPr lang="en-US" sz="2400" dirty="0" smtClean="0"/>
              <a:t>guidelines. The </a:t>
            </a:r>
            <a:r>
              <a:rPr lang="en-US" sz="2400" u="sng" dirty="0">
                <a:hlinkClick r:id="rId4"/>
              </a:rPr>
              <a:t>Final Guidelines for Outdoor Developed </a:t>
            </a:r>
            <a:r>
              <a:rPr lang="en-US" sz="2400" u="sng" dirty="0" smtClean="0">
                <a:hlinkClick r:id="rId4"/>
              </a:rPr>
              <a:t>Areas</a:t>
            </a:r>
            <a:r>
              <a:rPr lang="en-US" sz="2400" dirty="0" smtClean="0"/>
              <a:t>, </a:t>
            </a:r>
            <a:r>
              <a:rPr lang="en-US" sz="2400" u="sng" dirty="0" smtClean="0">
                <a:hlinkClick r:id="rId5"/>
              </a:rPr>
              <a:t>FSTAG</a:t>
            </a:r>
            <a:r>
              <a:rPr lang="en-US" sz="2400" dirty="0" smtClean="0"/>
              <a:t>, and </a:t>
            </a:r>
            <a:r>
              <a:rPr lang="en-US" sz="2400" u="sng" dirty="0">
                <a:hlinkClick r:id="rId6"/>
              </a:rPr>
              <a:t>Accessibility Guidebook on Outdoor Recreation and Trails</a:t>
            </a:r>
            <a:r>
              <a:rPr lang="en-US" sz="2400" dirty="0"/>
              <a:t> are best </a:t>
            </a:r>
            <a:r>
              <a:rPr lang="en-US" sz="2400" dirty="0" smtClean="0"/>
              <a:t>practices to use</a:t>
            </a:r>
            <a:r>
              <a:rPr lang="en-US" altLang="en-US" sz="2400" dirty="0" smtClean="0"/>
              <a:t>.</a:t>
            </a:r>
            <a:endParaRPr lang="en-US" altLang="en-US" sz="2400" dirty="0" smtClean="0"/>
          </a:p>
          <a:p>
            <a:r>
              <a:rPr lang="en-US" altLang="en-US" sz="2400" dirty="0" smtClean="0"/>
              <a:t>Access </a:t>
            </a:r>
            <a:r>
              <a:rPr lang="en-US" altLang="en-US" sz="2400" dirty="0" smtClean="0"/>
              <a:t>Board is still considering ADA guidelines.</a:t>
            </a:r>
          </a:p>
          <a:p>
            <a:r>
              <a:rPr lang="en-US" altLang="en-US" sz="2400" dirty="0" smtClean="0"/>
              <a:t>In general: An accessible trail is a sustainable trail.</a:t>
            </a:r>
            <a:endParaRPr lang="en-US" altLang="en-US" sz="2800" dirty="0" smtClean="0"/>
          </a:p>
        </p:txBody>
      </p:sp>
      <p:sp>
        <p:nvSpPr>
          <p:cNvPr id="2" name="Slide Number Placeholder 1"/>
          <p:cNvSpPr>
            <a:spLocks noGrp="1"/>
          </p:cNvSpPr>
          <p:nvPr>
            <p:ph type="sldNum" sz="quarter" idx="12"/>
          </p:nvPr>
        </p:nvSpPr>
        <p:spPr/>
        <p:txBody>
          <a:bodyPr/>
          <a:lstStyle/>
          <a:p>
            <a:fld id="{67727061-80F9-4840-8C29-66894F1E12C9}" type="slidenum">
              <a:rPr lang="en-US" smtClean="0"/>
              <a:pPr/>
              <a:t>8</a:t>
            </a:fld>
            <a:endParaRPr lang="en-US"/>
          </a:p>
        </p:txBody>
      </p:sp>
    </p:spTree>
    <p:extLst>
      <p:ext uri="{BB962C8B-B14F-4D97-AF65-F5344CB8AC3E}">
        <p14:creationId xmlns:p14="http://schemas.microsoft.com/office/powerpoint/2010/main" val="247501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447800" y="838200"/>
            <a:ext cx="7239000" cy="762000"/>
          </a:xfrm>
        </p:spPr>
        <p:txBody>
          <a:bodyPr/>
          <a:lstStyle/>
          <a:p>
            <a:r>
              <a:rPr lang="en-US" altLang="en-US" sz="3600" b="1" dirty="0" smtClean="0"/>
              <a:t>Recreational Trails: Surface</a:t>
            </a:r>
            <a:endParaRPr lang="en-US" altLang="en-US" sz="3600" dirty="0" smtClean="0"/>
          </a:p>
        </p:txBody>
      </p:sp>
      <p:sp>
        <p:nvSpPr>
          <p:cNvPr id="17411" name="Content Placeholder 2"/>
          <p:cNvSpPr>
            <a:spLocks noGrp="1"/>
          </p:cNvSpPr>
          <p:nvPr>
            <p:ph idx="1"/>
          </p:nvPr>
        </p:nvSpPr>
        <p:spPr>
          <a:xfrm>
            <a:off x="1581150" y="1600199"/>
            <a:ext cx="7372350" cy="5021317"/>
          </a:xfrm>
        </p:spPr>
        <p:txBody>
          <a:bodyPr>
            <a:normAutofit lnSpcReduction="10000"/>
          </a:bodyPr>
          <a:lstStyle/>
          <a:p>
            <a:pPr>
              <a:buFontTx/>
              <a:buNone/>
            </a:pPr>
            <a:r>
              <a:rPr lang="en-US" altLang="en-US" sz="2800" b="1" dirty="0" smtClean="0"/>
              <a:t>Surface: Firm and stable for accessibility. </a:t>
            </a:r>
          </a:p>
          <a:p>
            <a:r>
              <a:rPr lang="en-US" altLang="en-US" sz="2800" dirty="0" smtClean="0"/>
              <a:t>Must accommodate wheelchairs to be accessible.</a:t>
            </a:r>
          </a:p>
          <a:p>
            <a:pPr>
              <a:buFontTx/>
              <a:buNone/>
            </a:pPr>
            <a:r>
              <a:rPr lang="en-US" altLang="en-US" sz="2800" b="1" dirty="0" smtClean="0"/>
              <a:t>But not all recreational trails will be accessible.</a:t>
            </a:r>
          </a:p>
          <a:p>
            <a:r>
              <a:rPr lang="en-US" altLang="en-US" sz="2400" dirty="0" smtClean="0"/>
              <a:t>Mountain bike trails: </a:t>
            </a:r>
            <a:r>
              <a:rPr lang="en-US" altLang="en-US" sz="2400" dirty="0" smtClean="0">
                <a:hlinkClick r:id="rId3"/>
              </a:rPr>
              <a:t>www.imba.com</a:t>
            </a:r>
            <a:r>
              <a:rPr lang="en-US" altLang="en-US" sz="2400" dirty="0" smtClean="0"/>
              <a:t>. </a:t>
            </a:r>
          </a:p>
          <a:p>
            <a:r>
              <a:rPr lang="en-US" altLang="en-US" sz="2400" dirty="0" smtClean="0"/>
              <a:t>Equestrian trails</a:t>
            </a:r>
          </a:p>
          <a:p>
            <a:r>
              <a:rPr lang="en-US" altLang="en-US" sz="2400" dirty="0" smtClean="0"/>
              <a:t>Motorized trails</a:t>
            </a:r>
          </a:p>
          <a:p>
            <a:r>
              <a:rPr lang="en-US" altLang="en-US" sz="2400" dirty="0" smtClean="0"/>
              <a:t>Remote hiking</a:t>
            </a:r>
          </a:p>
          <a:p>
            <a:endParaRPr lang="en-US" altLang="en-US" sz="2800" dirty="0" smtClean="0"/>
          </a:p>
          <a:p>
            <a:endParaRPr lang="en-US" altLang="en-US" sz="2800" dirty="0" smtClean="0"/>
          </a:p>
          <a:p>
            <a:pPr>
              <a:buFontTx/>
              <a:buNone/>
            </a:pPr>
            <a:r>
              <a:rPr lang="en-US" altLang="en-US" sz="2400" b="1" dirty="0" smtClean="0"/>
              <a:t>Trailside and trailhead facilities must be accessible.</a:t>
            </a:r>
          </a:p>
        </p:txBody>
      </p:sp>
      <p:pic>
        <p:nvPicPr>
          <p:cNvPr id="17414" name="Picture 5" descr="Armored berm.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95291" y="3852915"/>
            <a:ext cx="2667002" cy="200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6" descr="Armored trail.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3465566"/>
            <a:ext cx="1790700"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67727061-80F9-4840-8C29-66894F1E12C9}" type="slidenum">
              <a:rPr lang="en-US" smtClean="0"/>
              <a:pPr/>
              <a:t>9</a:t>
            </a:fld>
            <a:endParaRPr lang="en-US"/>
          </a:p>
        </p:txBody>
      </p:sp>
    </p:spTree>
    <p:extLst>
      <p:ext uri="{BB962C8B-B14F-4D97-AF65-F5344CB8AC3E}">
        <p14:creationId xmlns:p14="http://schemas.microsoft.com/office/powerpoint/2010/main" val="23971519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8&quot;&gt;&lt;/object&gt;&lt;object type=&quot;2&quot; unique_id=&quot;10009&quot;&gt;&lt;object type=&quot;3&quot; unique_id=&quot;10010&quot;&gt;&lt;property id=&quot;20148&quot; value=&quot;5&quot;/&gt;&lt;property id=&quot;20300&quot; value=&quot;Slide 1&quot;/&gt;&lt;property id=&quot;20307&quot; value=&quot;256&quot;/&gt;&lt;/object&gt;&lt;object type=&quot;3&quot; unique_id=&quot;10011&quot;&gt;&lt;property id=&quot;20148&quot; value=&quot;5&quot;/&gt;&lt;property id=&quot;20300&quot; value=&quot;Slide 2 - &amp;quot;Title of Slide&amp;quot;&quot;/&gt;&lt;property id=&quot;20307&quot; value=&quot;257&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7C7C11CD5F5EF48B45B0E52EFBCE786" ma:contentTypeVersion="0" ma:contentTypeDescription="Create a new document." ma:contentTypeScope="" ma:versionID="f25297480bd8734ca44a95f1cce7693b">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27B3A17-3B87-4D91-AE4D-771C2B7E26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82259264-89B3-458A-BB42-3440E1B03EE9}">
  <ds:schemaRefs>
    <ds:schemaRef ds:uri="http://purl.org/dc/elements/1.1/"/>
    <ds:schemaRef ds:uri="http://purl.org/dc/terms/"/>
    <ds:schemaRef ds:uri="http://schemas.openxmlformats.org/package/2006/metadata/core-properties"/>
    <ds:schemaRef ds:uri="http://purl.org/dc/dcmitype/"/>
    <ds:schemaRef ds:uri="http://schemas.microsoft.com/office/2006/documentManagement/types"/>
    <ds:schemaRef ds:uri="http://schemas.microsoft.com/office/2006/metadata/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E81B7483-33D9-4498-968B-BEC7AFF81B5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517</TotalTime>
  <Words>2587</Words>
  <Application>Microsoft Office PowerPoint</Application>
  <PresentationFormat>On-screen Show (4:3)</PresentationFormat>
  <Paragraphs>397</Paragraphs>
  <Slides>34</Slides>
  <Notes>32</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Designing Recreational Trails Where Engineering and Art Meet</vt:lpstr>
      <vt:lpstr>Recreational Trails</vt:lpstr>
      <vt:lpstr>Recreational Trails</vt:lpstr>
      <vt:lpstr>Shared Use Path or Trail?</vt:lpstr>
      <vt:lpstr>Recreational Trails</vt:lpstr>
      <vt:lpstr>Provisions</vt:lpstr>
      <vt:lpstr>Recreational Trails: What is the trail purpose?</vt:lpstr>
      <vt:lpstr>Recreational Trails: What do you design for?</vt:lpstr>
      <vt:lpstr>Recreational Trails: Surface</vt:lpstr>
      <vt:lpstr>Recreational Trails: Surface</vt:lpstr>
      <vt:lpstr>Recreational Trails: Width</vt:lpstr>
      <vt:lpstr>Recreational Trails: Control water!</vt:lpstr>
      <vt:lpstr>Trail Slope: Grade Reversals</vt:lpstr>
      <vt:lpstr>Trail Slope: Rolling Grade Dips</vt:lpstr>
      <vt:lpstr>Recreational Trails: Cross Slope</vt:lpstr>
      <vt:lpstr>Recreational Trails: Cross Slope</vt:lpstr>
      <vt:lpstr>Trail Cross Slope: Sheet Flow</vt:lpstr>
      <vt:lpstr>Trail Cross Slope: Sheet Flow</vt:lpstr>
      <vt:lpstr>Please Avoid!</vt:lpstr>
      <vt:lpstr>Recreational Trails: Crossings</vt:lpstr>
      <vt:lpstr>Please Avoid!</vt:lpstr>
      <vt:lpstr>Scenery</vt:lpstr>
      <vt:lpstr>Drainage, Wetlands</vt:lpstr>
      <vt:lpstr>Bridges</vt:lpstr>
      <vt:lpstr>Bridges</vt:lpstr>
      <vt:lpstr>Bridges</vt:lpstr>
      <vt:lpstr>Wildlife Impact</vt:lpstr>
      <vt:lpstr>Maintenance and Operations</vt:lpstr>
      <vt:lpstr>Signs</vt:lpstr>
      <vt:lpstr>Support Facilities</vt:lpstr>
      <vt:lpstr>Support Facilities</vt:lpstr>
      <vt:lpstr>Support Facilities</vt:lpstr>
      <vt:lpstr>Support Facilities</vt:lpstr>
      <vt:lpstr>Questions, Comments, etc.</vt:lpstr>
    </vt:vector>
  </TitlesOfParts>
  <Company>USDOT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Absolute Conditioning</dc:title>
  <dc:creator>USDOT User</dc:creator>
  <cp:lastModifiedBy>Christopher Douwes</cp:lastModifiedBy>
  <cp:revision>24</cp:revision>
  <dcterms:created xsi:type="dcterms:W3CDTF">2011-11-30T18:10:04Z</dcterms:created>
  <dcterms:modified xsi:type="dcterms:W3CDTF">2014-08-13T17:10:40Z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0x01010027C7C11CD5F5EF48B45B0E52EFBCE786</vt:lpwstr>
  </property>
  <property fmtid="{D5CDD505-2E9C-101B-9397-08002B2CF9AE}" pid="3" name="Order">
    <vt:r8>200</vt:r8>
  </property>
  <property fmtid="{D5CDD505-2E9C-101B-9397-08002B2CF9AE}" pid="4" name="xd_ProgID">
    <vt:lpwstr/>
  </property>
  <property fmtid="{D5CDD505-2E9C-101B-9397-08002B2CF9AE}" pid="5" name="TemplateUrl">
    <vt:lpwstr/>
  </property>
</Properties>
</file>