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sldIdLst>
    <p:sldId id="256" r:id="rId5"/>
    <p:sldId id="258" r:id="rId6"/>
    <p:sldId id="259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352" autoAdjust="0"/>
  </p:normalViewPr>
  <p:slideViewPr>
    <p:cSldViewPr snapToGrid="0">
      <p:cViewPr>
        <p:scale>
          <a:sx n="80" d="100"/>
          <a:sy n="80" d="100"/>
        </p:scale>
        <p:origin x="-768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B7C01-6A63-479F-9DFA-73047FD81BD2}" type="datetimeFigureOut">
              <a:rPr lang="en-US" smtClean="0"/>
              <a:t>6/19/2014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4A0E4-3BC0-4804-A6CC-966DF4A86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85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environment/rectrails/rwt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Photo from the National Transportation Enhancements Clearinghouse: www.enhancements.org/examples.asp. Mineral Wells to Weatherford Rail-Trail , Mineral Wells, TX. Opening day and dedication of the Mineral Wells to Weatherford Rail Trail. (Photo: Texas DOT).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684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863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763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08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81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681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100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F47ACF-34CE-48E3-94C0-668C28B6DE6E}" type="slidenum">
              <a:rPr lang="en-US" altLang="en-US" smtClean="0">
                <a:solidFill>
                  <a:srgbClr val="FF33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 smtClean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351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Photo of Christopher Douwes (Session Presenter), Trails and Enhancements Program Manager, Federal Highway Administration, at the Southeastern Equestrian Trails Conference, July 10, 2009: www.southeasternequestriantrails.com/2009FL.html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37D8469-D350-4955-A0A0-5A40B9A115E9}" type="slidenum">
              <a:rPr lang="en-US" altLang="en-US" smtClean="0">
                <a:solidFill>
                  <a:srgbClr val="FF33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 smtClean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48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507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63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Photo from FHWA Report: </a:t>
            </a:r>
            <a:r>
              <a:rPr lang="en-US" altLang="en-US" i="1" dirty="0" smtClean="0"/>
              <a:t>Rails-with-Trails: Lessons Learned</a:t>
            </a:r>
            <a:r>
              <a:rPr lang="en-US" altLang="en-US" dirty="0" smtClean="0"/>
              <a:t>: </a:t>
            </a:r>
            <a:r>
              <a:rPr lang="en-US" altLang="en-US" dirty="0" smtClean="0">
                <a:hlinkClick r:id="rId3"/>
              </a:rPr>
              <a:t>www.fhwa.dot.gov/environment/rectrails/rwt/</a:t>
            </a:r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5AC6822-B627-42D5-81F0-75186FCB561D}" type="slidenum">
              <a:rPr lang="en-US" altLang="en-US" smtClean="0">
                <a:solidFill>
                  <a:srgbClr val="FF3300"/>
                </a:solidFill>
                <a:latin typeface="Arial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 smtClean="0">
              <a:solidFill>
                <a:srgbClr val="FF33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68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9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785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B4A0E4-3BC0-4804-A6CC-966DF4A86A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49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tle2-01-01-01.jpg"/>
          <p:cNvPicPr>
            <a:picLocks noChangeAspect="1"/>
          </p:cNvPicPr>
          <p:nvPr userDrawn="1"/>
        </p:nvPicPr>
        <p:blipFill>
          <a:blip r:embed="rId2" cstate="print"/>
          <a:srcRect r="13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678" y="4220036"/>
            <a:ext cx="7772400" cy="1470025"/>
          </a:xfrm>
        </p:spPr>
        <p:txBody>
          <a:bodyPr>
            <a:normAutofit/>
          </a:bodyPr>
          <a:lstStyle>
            <a:lvl1pPr algn="r">
              <a:defRPr sz="3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278" y="5156661"/>
            <a:ext cx="64008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i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FE6C-9BEA-47FE-B8F7-F2110328B483}" type="datetime1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A7B0-E774-47B7-A220-34C4FE8B5185}" type="datetime1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B83B4-D022-4165-A23E-781B1C272E35}" type="datetime1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5672" y="363538"/>
            <a:ext cx="691572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2388E-A4B1-459F-A609-4E601067389E}" type="datetime1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34EA-50F3-4799-A2AA-559975920838}" type="datetime1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E8A59-F7A5-4864-8CF2-0C02CD1C89FD}" type="datetime1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C71A4-C43D-4F7B-9683-E588DE4207F8}" type="datetime1">
              <a:rPr lang="en-US" smtClean="0"/>
              <a:t>6/19/2014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27117-BBFE-4E4D-8F35-1AE8488B07B0}" type="datetime1">
              <a:rPr lang="en-US" smtClean="0"/>
              <a:t>6/19/2014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50530-0E89-4B6A-95E2-B3F3F8319C92}" type="datetime1">
              <a:rPr lang="en-US" smtClean="0"/>
              <a:t>6/19/2014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DF9C-BBCC-4F19-9675-44D507B3CC53}" type="datetime1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1DBF-8B09-4377-841F-09790F087DBD}" type="datetime1">
              <a:rPr lang="en-US" smtClean="0"/>
              <a:t>6/19/2014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-inside-01-01-01-01-01-01-01-0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14" y="0"/>
            <a:ext cx="914257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63700" y="363538"/>
            <a:ext cx="6997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600200"/>
            <a:ext cx="68961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3DD57-AF1B-4C07-99A6-F4085B7267CC}" type="datetime1">
              <a:rPr lang="en-US" smtClean="0"/>
              <a:t>6/19/2014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27061-80F9-4840-8C29-66894F1E1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100" indent="-2921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http://www.enhancements.org/images/projectlibrary/p83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ba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hvcc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nowmobilers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hyperlink" Target="http://www.snowiasa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accessibility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utcd.fhwa.dot.gov/" TargetMode="External"/><Relationship Id="rId4" Type="http://schemas.openxmlformats.org/officeDocument/2006/relationships/hyperlink" Target="http://www.fhwa.dot.gov/environment/recreational_trails/guidance/manuals.cfm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mericantrails.org/resources/accessible/" TargetMode="External"/><Relationship Id="rId3" Type="http://schemas.openxmlformats.org/officeDocument/2006/relationships/hyperlink" Target="http://www.americantrails.org/resources/trans/index.html" TargetMode="External"/><Relationship Id="rId7" Type="http://schemas.openxmlformats.org/officeDocument/2006/relationships/hyperlink" Target="http://www.americantrails.org/resources/info/tools1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ericantrails.org/resources/consultants/index.html" TargetMode="External"/><Relationship Id="rId5" Type="http://schemas.openxmlformats.org/officeDocument/2006/relationships/hyperlink" Target="http://www.americantrails.org/resources/trailbuilding/index.html" TargetMode="External"/><Relationship Id="rId10" Type="http://schemas.openxmlformats.org/officeDocument/2006/relationships/hyperlink" Target="http://www.fhwa.dot.gov/environment/recreational_trails/resources/index.cfm" TargetMode="External"/><Relationship Id="rId4" Type="http://schemas.openxmlformats.org/officeDocument/2006/relationships/hyperlink" Target="http://www.americantrails.org/resources/cool/index.html" TargetMode="External"/><Relationship Id="rId9" Type="http://schemas.openxmlformats.org/officeDocument/2006/relationships/hyperlink" Target="http://www.americantrails.org/resources/structures/index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dbikeimages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americantrails.org/resources/index.html" TargetMode="External"/><Relationship Id="rId4" Type="http://schemas.openxmlformats.org/officeDocument/2006/relationships/hyperlink" Target="http://trade.railstotrails.org/project_examples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evergreenmtb.org/colonnade/" TargetMode="External"/><Relationship Id="rId3" Type="http://schemas.openxmlformats.org/officeDocument/2006/relationships/hyperlink" Target="http://www.access-board.gov/guidelines-and-standards/streets-sidewalks/public-rights-of-way/guidance-and-research/accessible-public-rights-of-way-planning-and-design-for-alterations" TargetMode="External"/><Relationship Id="rId7" Type="http://schemas.openxmlformats.org/officeDocument/2006/relationships/hyperlink" Target="http://www.apbp.org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mericantrails.org/" TargetMode="External"/><Relationship Id="rId11" Type="http://schemas.openxmlformats.org/officeDocument/2006/relationships/hyperlink" Target="http://www.tfhrc.gov/safety/pedbike/pubs/05085/chapt15.htm#fig154" TargetMode="External"/><Relationship Id="rId5" Type="http://schemas.openxmlformats.org/officeDocument/2006/relationships/hyperlink" Target="http://www.fhwa.dot.gov/environment/rectrails/rwt/index.htm" TargetMode="External"/><Relationship Id="rId10" Type="http://schemas.openxmlformats.org/officeDocument/2006/relationships/hyperlink" Target="http://www.fhwa.dot.gov/environment/sidewalk2/index.htm" TargetMode="External"/><Relationship Id="rId4" Type="http://schemas.openxmlformats.org/officeDocument/2006/relationships/hyperlink" Target="http://www.altaplanning.com/" TargetMode="External"/><Relationship Id="rId9" Type="http://schemas.openxmlformats.org/officeDocument/2006/relationships/hyperlink" Target="http://safety.fhwa.dot.gov/ped_bike/ped_cmnity/ped_walkguide/resource7.cfm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hwa.dot.gov/environment/fspubs/index.htm" TargetMode="External"/><Relationship Id="rId3" Type="http://schemas.openxmlformats.org/officeDocument/2006/relationships/hyperlink" Target="http://www.imba.com/" TargetMode="External"/><Relationship Id="rId7" Type="http://schemas.openxmlformats.org/officeDocument/2006/relationships/hyperlink" Target="http://www.pedbikeimages.org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ivervalleytrailriders.com/" TargetMode="External"/><Relationship Id="rId11" Type="http://schemas.openxmlformats.org/officeDocument/2006/relationships/hyperlink" Target="mailto:christopher.douwes@dot.gov" TargetMode="External"/><Relationship Id="rId5" Type="http://schemas.openxmlformats.org/officeDocument/2006/relationships/hyperlink" Target="http://www.enhancements.org/" TargetMode="External"/><Relationship Id="rId10" Type="http://schemas.openxmlformats.org/officeDocument/2006/relationships/hyperlink" Target="http://www.walkable.org/" TargetMode="External"/><Relationship Id="rId4" Type="http://schemas.openxmlformats.org/officeDocument/2006/relationships/hyperlink" Target="http://www.completestreets.org/" TargetMode="External"/><Relationship Id="rId9" Type="http://schemas.openxmlformats.org/officeDocument/2006/relationships/hyperlink" Target="http://www.virginiadot.org/projects/ssar/default.as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r.douwes@dot.gov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://www.fhwa.dot.gov/environment/recreational_trails/" TargetMode="External"/><Relationship Id="rId4" Type="http://schemas.openxmlformats.org/officeDocument/2006/relationships/hyperlink" Target="http://www.fhwa.dot.gov/environment/transportation_alternative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i.fhwa.dot.gov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alkinginfo.org/training/university-courses/masters-course.cfm" TargetMode="External"/><Relationship Id="rId4" Type="http://schemas.openxmlformats.org/officeDocument/2006/relationships/hyperlink" Target="http://www.walkinginfo.org/training/university-courses/fhwa.cf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pedbikeinfo.org/" TargetMode="External"/><Relationship Id="rId7" Type="http://schemas.openxmlformats.org/officeDocument/2006/relationships/hyperlink" Target="http://www.treadlightly.org/" TargetMode="Externa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ttp.net/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://www.apbp.org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saferoutesinfo.org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environment/sidewalk2/index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s.fed.us/recreation/programs/accessibility/" TargetMode="External"/><Relationship Id="rId5" Type="http://schemas.openxmlformats.org/officeDocument/2006/relationships/hyperlink" Target="http://www.access-board.gov/guidelines-and-standards/recreation-facilities/outdoor-developed-areas" TargetMode="External"/><Relationship Id="rId4" Type="http://schemas.openxmlformats.org/officeDocument/2006/relationships/hyperlink" Target="http://www.access-board.gov/guidelines-and-standards/streets-sidewalks/public-rights-of-way/guidance-and-research/accessible-public-rights-of-way-planning-and-design-for-alteration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lhd.gov/techDevelopment/completed_projects/bikes/index.cfm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hwa.dot.gov/environment/recreational_trails/publications/rwt/index.cfm" TargetMode="External"/><Relationship Id="rId5" Type="http://schemas.openxmlformats.org/officeDocument/2006/relationships/hyperlink" Target="http://safety.fhwa.dot.gov/ped_bike/ped_cmnity/ped_walkguide/index.cfm" TargetMode="External"/><Relationship Id="rId4" Type="http://schemas.openxmlformats.org/officeDocument/2006/relationships/hyperlink" Target="http://www.fhwa.dot.gov/planning/decisionmaking/index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ookstore.transportation.org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hwa.dot.gov/environment/recreational_trails/publications/index.cf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hyperlink" Target="http://www.fs.fed.us/.ftproot/pub/acad/dev/trails/trails.htm" TargetMode="External"/><Relationship Id="rId4" Type="http://schemas.openxmlformats.org/officeDocument/2006/relationships/hyperlink" Target="http://www.fhwa.dot.gov/environment/recreational_trails/publications/fs_publications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s.fed.us/eng/bridges/add_info.htm" TargetMode="External"/><Relationship Id="rId3" Type="http://schemas.openxmlformats.org/officeDocument/2006/relationships/image" Target="../media/image15.jpeg"/><Relationship Id="rId7" Type="http://schemas.openxmlformats.org/officeDocument/2006/relationships/hyperlink" Target="http://www.fs.fed.us/eng/bridg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hwa.dot.gov/environment/fspubs/07232804/index.htm" TargetMode="External"/><Relationship Id="rId11" Type="http://schemas.openxmlformats.org/officeDocument/2006/relationships/image" Target="../media/image14.png"/><Relationship Id="rId5" Type="http://schemas.openxmlformats.org/officeDocument/2006/relationships/hyperlink" Target="http://www.fhwa.dot.gov/environment/fspubs/07232806/index.htm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://www.fhwa.dot.gov/environment/fspubs/index.htm" TargetMode="Externa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nr.state.mn.us/publications/trails_waterways/index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hyperlink" Target="http://www.clemson.edu/cafls/departments/forestry/fnr_stor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678" y="4532243"/>
            <a:ext cx="7772400" cy="106017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Trail Resources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altLang="en-US" sz="3200" dirty="0">
                <a:solidFill>
                  <a:srgbClr val="FF0000"/>
                </a:solidFill>
              </a:rPr>
              <a:t>Training, Publications, </a:t>
            </a:r>
            <a:r>
              <a:rPr lang="en-US" altLang="en-US" sz="3200" dirty="0" smtClean="0">
                <a:solidFill>
                  <a:srgbClr val="FF0000"/>
                </a:solidFill>
              </a:rPr>
              <a:t>Websites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278" y="5632173"/>
            <a:ext cx="6400800" cy="1277087"/>
          </a:xfrm>
        </p:spPr>
        <p:txBody>
          <a:bodyPr/>
          <a:lstStyle/>
          <a:p>
            <a:pPr algn="l"/>
            <a:r>
              <a:rPr lang="en-US" altLang="en-US" b="1" dirty="0"/>
              <a:t>Christopher Douwes, Community Planner, Federal Highway </a:t>
            </a:r>
            <a:r>
              <a:rPr lang="en-US" altLang="en-US" b="1" dirty="0" smtClean="0"/>
              <a:t>Administration</a:t>
            </a:r>
            <a:endParaRPr lang="en-US" altLang="en-US" b="1" dirty="0"/>
          </a:p>
        </p:txBody>
      </p:sp>
      <p:pic>
        <p:nvPicPr>
          <p:cNvPr id="4" name="Picture 6" descr="Opening day and dedication of the Mineral Wells to Weatherford Rail Trail. (Photo: Texas DOT)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626" y="1964635"/>
            <a:ext cx="3890980" cy="2554356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Trail Publications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Nonprofit Trail Organizations</a:t>
            </a:r>
          </a:p>
          <a:p>
            <a:r>
              <a:rPr lang="en-US" altLang="en-US" sz="2800" dirty="0" smtClean="0"/>
              <a:t>International Mountain Bicycling Association: </a:t>
            </a:r>
            <a:r>
              <a:rPr lang="en-US" altLang="en-US" sz="2800" dirty="0" smtClean="0">
                <a:hlinkClick r:id="rId3"/>
              </a:rPr>
              <a:t>www.imba.com</a:t>
            </a:r>
            <a:r>
              <a:rPr lang="en-US" altLang="en-US" sz="2800" dirty="0" smtClean="0"/>
              <a:t> </a:t>
            </a:r>
          </a:p>
        </p:txBody>
      </p:sp>
      <p:pic>
        <p:nvPicPr>
          <p:cNvPr id="17414" name="Picture 5" descr="IMBA_TS_cov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2362200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6" descr="IMBAmmb_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52800"/>
            <a:ext cx="236855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32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Trail Publications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1497496" y="1676400"/>
            <a:ext cx="7341704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Nonprofit Trail Organizations</a:t>
            </a:r>
          </a:p>
          <a:p>
            <a:pPr>
              <a:buFontTx/>
              <a:buNone/>
            </a:pPr>
            <a:r>
              <a:rPr lang="en-US" altLang="en-US" sz="2800" dirty="0" smtClean="0"/>
              <a:t>National Off Highway Vehicle Conservation Council: </a:t>
            </a:r>
            <a:r>
              <a:rPr lang="en-US" altLang="en-US" sz="2800" dirty="0" smtClean="0">
                <a:hlinkClick r:id="rId3"/>
              </a:rPr>
              <a:t>www.nohvcc.org</a:t>
            </a:r>
            <a:r>
              <a:rPr lang="en-US" altLang="en-US" sz="2800" dirty="0" smtClean="0"/>
              <a:t>.</a:t>
            </a:r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endParaRPr lang="en-US" altLang="en-US" sz="2800" dirty="0" smtClean="0"/>
          </a:p>
          <a:p>
            <a:pPr algn="ctr">
              <a:buFontTx/>
              <a:buNone/>
            </a:pPr>
            <a:r>
              <a:rPr lang="en-US" altLang="en-US" sz="2800" dirty="0" smtClean="0"/>
              <a:t>Park Guidelines; Management Guidelines</a:t>
            </a:r>
          </a:p>
        </p:txBody>
      </p:sp>
      <p:pic>
        <p:nvPicPr>
          <p:cNvPr id="18438" name="Picture 7" descr="NOHVCC Park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18288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8" descr="NOHVCC Man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352800"/>
            <a:ext cx="1858963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87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Trail Publications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510748" y="1524000"/>
            <a:ext cx="7328452" cy="4800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 smtClean="0"/>
              <a:t>Nonprofit Trail Organizations</a:t>
            </a:r>
          </a:p>
          <a:p>
            <a:r>
              <a:rPr lang="en-US" altLang="en-US" sz="2800" dirty="0" smtClean="0"/>
              <a:t>American Council of Snowmobile Associations: </a:t>
            </a:r>
            <a:r>
              <a:rPr lang="en-US" altLang="en-US" sz="2800" dirty="0" smtClean="0">
                <a:hlinkClick r:id="rId3"/>
              </a:rPr>
              <a:t>www.snowmobilers.org</a:t>
            </a:r>
            <a:endParaRPr lang="en-US" altLang="en-US" sz="2800" dirty="0" smtClean="0"/>
          </a:p>
          <a:p>
            <a:pPr marL="457200" lvl="1" indent="-228600"/>
            <a:r>
              <a:rPr lang="en-US" altLang="en-US" sz="2400" dirty="0" smtClean="0"/>
              <a:t>Access Guide for Private and Public Lands</a:t>
            </a:r>
          </a:p>
          <a:p>
            <a:pPr marL="457200" lvl="1" indent="-228600"/>
            <a:r>
              <a:rPr lang="en-US" altLang="en-US" sz="2400" dirty="0" smtClean="0"/>
              <a:t>Trail Grooming</a:t>
            </a:r>
          </a:p>
          <a:p>
            <a:pPr marL="457200" lvl="1" indent="-228600"/>
            <a:r>
              <a:rPr lang="en-US" altLang="en-US" sz="2400" dirty="0" smtClean="0"/>
              <a:t>Safety Awareness Program</a:t>
            </a:r>
          </a:p>
          <a:p>
            <a:r>
              <a:rPr lang="en-US" altLang="en-US" sz="2800" dirty="0" smtClean="0"/>
              <a:t>International Association of Snowmobile Administrators: </a:t>
            </a:r>
            <a:r>
              <a:rPr lang="en-US" altLang="en-US" sz="2800" dirty="0" smtClean="0">
                <a:hlinkClick r:id="rId4"/>
              </a:rPr>
              <a:t>www.snowiasa.org</a:t>
            </a:r>
            <a:r>
              <a:rPr lang="en-US" altLang="en-US" sz="2800" dirty="0" smtClean="0"/>
              <a:t>. </a:t>
            </a:r>
          </a:p>
          <a:p>
            <a:pPr lvl="1"/>
            <a:r>
              <a:rPr lang="en-US" altLang="en-US" sz="2400" dirty="0" smtClean="0"/>
              <a:t>Sign Guide</a:t>
            </a:r>
          </a:p>
          <a:p>
            <a:pPr lvl="1"/>
            <a:r>
              <a:rPr lang="en-US" altLang="en-US" sz="2400" dirty="0" smtClean="0"/>
              <a:t>Trail Evaluations</a:t>
            </a:r>
            <a:endParaRPr lang="en-US" altLang="en-US" dirty="0" smtClean="0"/>
          </a:p>
        </p:txBody>
      </p:sp>
      <p:pic>
        <p:nvPicPr>
          <p:cNvPr id="19462" name="Picture 7" descr="logo_saferiders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2190" y="3210339"/>
            <a:ext cx="1500809" cy="124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avalanche-educat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759" y="5221356"/>
            <a:ext cx="2302654" cy="1197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9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Websites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1591294" y="1600200"/>
            <a:ext cx="7267698" cy="4753099"/>
          </a:xfrm>
        </p:spPr>
        <p:txBody>
          <a:bodyPr>
            <a:normAutofit/>
          </a:bodyPr>
          <a:lstStyle/>
          <a:p>
            <a:r>
              <a:rPr lang="en-US" altLang="en-US" sz="2400" dirty="0" smtClean="0"/>
              <a:t>FHWA Accessibility Resource Library: </a:t>
            </a:r>
            <a:r>
              <a:rPr lang="en-US" altLang="en-US" sz="2400" dirty="0" smtClean="0">
                <a:hlinkClick r:id="rId3"/>
              </a:rPr>
              <a:t>www.fhwa.dot.gov/accessibility/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400" dirty="0" smtClean="0"/>
              <a:t>FHWA: Manuals and Guides for Trail Design, Construction, Maintenance, and Operation, and Signs: </a:t>
            </a:r>
            <a:r>
              <a:rPr lang="en-US" altLang="en-US" sz="2000" dirty="0" smtClean="0">
                <a:hlinkClick r:id="rId4"/>
              </a:rPr>
              <a:t>www.fhwa.dot.gov/environment/recreational_trails/guidance/manuals.cfm</a:t>
            </a:r>
            <a:r>
              <a:rPr lang="en-US" altLang="en-US" sz="2400" dirty="0" smtClean="0"/>
              <a:t>.</a:t>
            </a:r>
            <a:endParaRPr lang="en-US" altLang="en-US" sz="2400" dirty="0" smtClean="0"/>
          </a:p>
          <a:p>
            <a:r>
              <a:rPr lang="en-US" altLang="en-US" sz="2400" dirty="0" smtClean="0"/>
              <a:t>Manual </a:t>
            </a:r>
            <a:r>
              <a:rPr lang="en-US" altLang="en-US" sz="2400" dirty="0" smtClean="0"/>
              <a:t>on Uniform Traffic Control Devices: </a:t>
            </a:r>
            <a:r>
              <a:rPr lang="en-US" altLang="en-US" sz="2400" dirty="0" smtClean="0">
                <a:hlinkClick r:id="rId5"/>
              </a:rPr>
              <a:t>http://mutcd.fhwa.dot.gov/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4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Websites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510748" y="1676400"/>
            <a:ext cx="7328452" cy="464820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altLang="en-US" dirty="0" smtClean="0"/>
              <a:t>Recreational Trail Websites</a:t>
            </a:r>
          </a:p>
          <a:p>
            <a:r>
              <a:rPr lang="en-US" altLang="en-US" sz="2400" dirty="0" smtClean="0"/>
              <a:t>American Trails Resources: </a:t>
            </a:r>
            <a:r>
              <a:rPr lang="en-US" altLang="en-US" sz="2400" dirty="0" smtClean="0">
                <a:hlinkClick r:id="rId3"/>
              </a:rPr>
              <a:t> www.americantrails.org/resources/trans/index.html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400" dirty="0" smtClean="0"/>
              <a:t>American Trails: Cool Trail Solutions: </a:t>
            </a:r>
            <a:r>
              <a:rPr lang="en-US" altLang="en-US" sz="2400" dirty="0" smtClean="0">
                <a:hlinkClick r:id="rId4"/>
              </a:rPr>
              <a:t>www.americantrails.org/resources/cool/index.html</a:t>
            </a:r>
            <a:r>
              <a:rPr lang="en-US" altLang="en-US" sz="2400" dirty="0" smtClean="0"/>
              <a:t> </a:t>
            </a:r>
          </a:p>
          <a:p>
            <a:pPr lvl="1"/>
            <a:r>
              <a:rPr lang="en-US" altLang="en-US" sz="2400" dirty="0" smtClean="0">
                <a:hlinkClick r:id="rId5"/>
              </a:rPr>
              <a:t>Trail construction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6" action="ppaction://hlinkfile"/>
              </a:rPr>
              <a:t>Consultants &amp; services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7" action="ppaction://hlinkfile"/>
              </a:rPr>
              <a:t>Tools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8"/>
              </a:rPr>
              <a:t>Accessible trails and ADA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4" action="ppaction://hlinkfile"/>
              </a:rPr>
              <a:t>Bicycle/pedestrian facilities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9" action="ppaction://hlinkfile"/>
              </a:rPr>
              <a:t>Bridges and boardwalks</a:t>
            </a:r>
            <a:r>
              <a:rPr lang="en-US" altLang="en-US" sz="2400" dirty="0" smtClean="0"/>
              <a:t>, </a:t>
            </a:r>
            <a:r>
              <a:rPr lang="en-US" altLang="en-US" sz="2400" dirty="0" smtClean="0">
                <a:hlinkClick r:id="rId9" action="ppaction://hlinkfile"/>
              </a:rPr>
              <a:t>Structures, tunnels, overpasses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400" dirty="0" smtClean="0"/>
              <a:t>Recreational Trails Program links: </a:t>
            </a:r>
            <a:r>
              <a:rPr lang="en-US" altLang="en-US" sz="2400" dirty="0" smtClean="0">
                <a:hlinkClick r:id="rId10"/>
              </a:rPr>
              <a:t>www.fhwa.dot.gov/environment/recreational_trails/resources/index.cfm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7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3600" b="1" smtClean="0"/>
              <a:t>Resources: Websites with Examples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543791" y="1600200"/>
            <a:ext cx="7410203" cy="4551218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Pedestrian and Bicycle Information Center: </a:t>
            </a:r>
            <a:r>
              <a:rPr lang="en-US" altLang="en-US" sz="2800" dirty="0" smtClean="0">
                <a:hlinkClick r:id="rId3"/>
              </a:rPr>
              <a:t>www.pedbikeimages.org</a:t>
            </a:r>
            <a:r>
              <a:rPr lang="en-US" altLang="en-US" sz="2800" dirty="0" smtClean="0"/>
              <a:t>. </a:t>
            </a:r>
          </a:p>
          <a:p>
            <a:r>
              <a:rPr lang="en-US" altLang="en-US" sz="2800" dirty="0" smtClean="0"/>
              <a:t>Transportation Alternatives Data Exchange </a:t>
            </a:r>
            <a:r>
              <a:rPr lang="en-US" altLang="en-US" sz="2400" dirty="0" smtClean="0"/>
              <a:t>Examples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hlinkClick r:id="rId4"/>
              </a:rPr>
              <a:t>http</a:t>
            </a:r>
            <a:r>
              <a:rPr lang="en-US" altLang="en-US" sz="2400" dirty="0">
                <a:hlinkClick r:id="rId4"/>
              </a:rPr>
              <a:t>://</a:t>
            </a:r>
            <a:r>
              <a:rPr lang="en-US" altLang="en-US" sz="2400" dirty="0" smtClean="0">
                <a:hlinkClick r:id="rId4"/>
              </a:rPr>
              <a:t>trade.railstotrails.org/project_examples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800" dirty="0" smtClean="0"/>
              <a:t>American </a:t>
            </a:r>
            <a:r>
              <a:rPr lang="en-US" altLang="en-US" sz="2800" dirty="0" smtClean="0"/>
              <a:t>Trails Resource Library: </a:t>
            </a:r>
            <a:r>
              <a:rPr lang="en-US" altLang="en-US" sz="2800" dirty="0" smtClean="0">
                <a:hlinkClick r:id="rId5"/>
              </a:rPr>
              <a:t>www.americantrails.org/resources/index.html</a:t>
            </a:r>
            <a:r>
              <a:rPr lang="en-US" altLang="en-US" sz="2800" dirty="0" smtClean="0"/>
              <a:t> </a:t>
            </a:r>
          </a:p>
          <a:p>
            <a:endParaRPr lang="en-US" alt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8513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497496" y="762000"/>
            <a:ext cx="7189304" cy="457200"/>
          </a:xfrm>
        </p:spPr>
        <p:txBody>
          <a:bodyPr/>
          <a:lstStyle/>
          <a:p>
            <a:r>
              <a:rPr lang="en-US" altLang="en-US" sz="2400" b="1" dirty="0" smtClean="0"/>
              <a:t>Photo and Picture Sources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484242" y="1219200"/>
            <a:ext cx="7493503" cy="545473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sz="2200" dirty="0" smtClean="0"/>
              <a:t>US Access Board. </a:t>
            </a:r>
            <a:r>
              <a:rPr lang="en-US" altLang="en-US" sz="1900" i="1" dirty="0"/>
              <a:t>Accessible Public Rights-of-Way Planning and Design for Alterations: </a:t>
            </a:r>
            <a:r>
              <a:rPr lang="en-US" altLang="en-US" sz="1900" dirty="0">
                <a:hlinkClick r:id="rId3"/>
              </a:rPr>
              <a:t>www.access-board.gov/guidelines-and-standards/streets-sidewalks/public-rights-of-way/guidance-and-research/accessible-public-rights-of-way-planning-and-design-for-alterations</a:t>
            </a:r>
            <a:r>
              <a:rPr lang="en-US" altLang="en-US" sz="1900" dirty="0"/>
              <a:t>  </a:t>
            </a:r>
            <a:endParaRPr lang="en-US" altLang="en-US" sz="1900" dirty="0" smtClean="0"/>
          </a:p>
          <a:p>
            <a:r>
              <a:rPr lang="en-US" altLang="en-US" sz="2200" dirty="0" smtClean="0"/>
              <a:t>Alta Planning + Design: </a:t>
            </a:r>
            <a:r>
              <a:rPr lang="en-US" altLang="en-US" sz="2200" dirty="0" smtClean="0">
                <a:hlinkClick r:id="rId4"/>
              </a:rPr>
              <a:t>www.altaplanning.com</a:t>
            </a:r>
            <a:r>
              <a:rPr lang="en-US" altLang="en-US" sz="2200" dirty="0" smtClean="0"/>
              <a:t>, from FHWA’s, </a:t>
            </a:r>
            <a:r>
              <a:rPr lang="en-US" altLang="en-US" sz="2200" i="1" dirty="0" smtClean="0"/>
              <a:t>Rails-with-Trails: Lessons Learned</a:t>
            </a:r>
            <a:r>
              <a:rPr lang="en-US" altLang="en-US" sz="2200" dirty="0" smtClean="0"/>
              <a:t>: </a:t>
            </a:r>
            <a:r>
              <a:rPr lang="en-US" altLang="en-US" sz="2200" dirty="0" smtClean="0">
                <a:hlinkClick r:id="rId5"/>
              </a:rPr>
              <a:t>www.fhwa.dot.gov/environment/rectrails/rwt/index.htm</a:t>
            </a:r>
            <a:r>
              <a:rPr lang="en-US" altLang="en-US" sz="2200" dirty="0" smtClean="0"/>
              <a:t> </a:t>
            </a:r>
          </a:p>
          <a:p>
            <a:r>
              <a:rPr lang="en-US" altLang="en-US" sz="2200" dirty="0" smtClean="0"/>
              <a:t>American Trails: </a:t>
            </a:r>
            <a:r>
              <a:rPr lang="en-US" altLang="en-US" sz="2200" dirty="0" smtClean="0">
                <a:hlinkClick r:id="rId6"/>
              </a:rPr>
              <a:t>www.americantrails.org</a:t>
            </a:r>
            <a:r>
              <a:rPr lang="en-US" altLang="en-US" sz="2200" dirty="0" smtClean="0"/>
              <a:t> </a:t>
            </a:r>
          </a:p>
          <a:p>
            <a:r>
              <a:rPr lang="en-US" altLang="en-US" sz="2200" dirty="0" smtClean="0"/>
              <a:t>Association of Pedestrian and Bicycle </a:t>
            </a:r>
            <a:r>
              <a:rPr lang="en-US" altLang="en-US" sz="2200" dirty="0" smtClean="0"/>
              <a:t>Professionals: </a:t>
            </a:r>
            <a:r>
              <a:rPr lang="en-US" altLang="en-US" sz="2200" dirty="0" smtClean="0">
                <a:hlinkClick r:id="rId7"/>
              </a:rPr>
              <a:t>www.apbp.org</a:t>
            </a:r>
            <a:endParaRPr lang="en-US" altLang="en-US" sz="2200" dirty="0" smtClean="0"/>
          </a:p>
          <a:p>
            <a:r>
              <a:rPr lang="en-US" altLang="en-US" sz="2200" dirty="0" smtClean="0"/>
              <a:t>Evergreen Mountain Bike Alliance: </a:t>
            </a:r>
            <a:r>
              <a:rPr lang="en-US" altLang="en-US" sz="2200" dirty="0" smtClean="0">
                <a:hlinkClick r:id="rId8"/>
              </a:rPr>
              <a:t>http://evergreenmtb.org/colonnade/</a:t>
            </a:r>
            <a:r>
              <a:rPr lang="en-US" altLang="en-US" sz="2200" dirty="0" smtClean="0"/>
              <a:t> </a:t>
            </a:r>
          </a:p>
          <a:p>
            <a:r>
              <a:rPr lang="en-US" altLang="en-US" sz="2200" dirty="0" smtClean="0"/>
              <a:t>Federal Highway Administration: </a:t>
            </a:r>
          </a:p>
          <a:p>
            <a:pPr marL="457200" lvl="1" indent="-182880"/>
            <a:r>
              <a:rPr lang="en-US" altLang="en-US" sz="1600" i="1" dirty="0" smtClean="0"/>
              <a:t>A Resident's Guide for Creating Safe and Walkable Communities,</a:t>
            </a:r>
            <a:r>
              <a:rPr lang="en-US" altLang="en-US" sz="1600" dirty="0" smtClean="0"/>
              <a:t> Resource Sheet 7: </a:t>
            </a:r>
            <a:r>
              <a:rPr lang="en-US" altLang="en-US" sz="1600" dirty="0" smtClean="0">
                <a:hlinkClick r:id="rId9"/>
              </a:rPr>
              <a:t>http://safety.fhwa.dot.gov/ped_bike/ped_cmnity/ped_walkguide/resource7.cfm</a:t>
            </a:r>
            <a:r>
              <a:rPr lang="en-US" altLang="en-US" sz="1600" dirty="0" smtClean="0"/>
              <a:t> </a:t>
            </a:r>
          </a:p>
          <a:p>
            <a:pPr marL="457200" lvl="1" indent="-182880"/>
            <a:r>
              <a:rPr lang="en-US" altLang="en-US" sz="1600" i="1" dirty="0" smtClean="0"/>
              <a:t>Designing Sidewalks and Trails for Access, Best Practices Design Guide</a:t>
            </a:r>
            <a:r>
              <a:rPr lang="en-US" altLang="en-US" sz="1600" dirty="0" smtClean="0"/>
              <a:t>: </a:t>
            </a:r>
            <a:r>
              <a:rPr lang="en-US" altLang="en-US" sz="1600" dirty="0" smtClean="0">
                <a:hlinkClick r:id="rId10"/>
              </a:rPr>
              <a:t>www.fhwa.dot.gov/environment/sidewalk2/index.htm</a:t>
            </a:r>
            <a:endParaRPr lang="en-US" altLang="en-US" sz="1600" dirty="0" smtClean="0"/>
          </a:p>
          <a:p>
            <a:pPr marL="457200" lvl="1" indent="-182880"/>
            <a:r>
              <a:rPr lang="en-US" altLang="en-US" sz="1600" dirty="0" smtClean="0"/>
              <a:t>University Course on Bicycle and Pedestrian Transportation, Publication No. FHWA-HRT-05-133, </a:t>
            </a:r>
            <a:r>
              <a:rPr lang="en-US" altLang="en-US" sz="1600" dirty="0" smtClean="0">
                <a:hlinkClick r:id="rId11"/>
              </a:rPr>
              <a:t>http://www.tfhrc.gov/safety/pedbike/pubs/05085/chapt15.htm#fig154</a:t>
            </a:r>
            <a:endParaRPr lang="en-US" altLang="en-US" sz="1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80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484242" y="762000"/>
            <a:ext cx="7202557" cy="457200"/>
          </a:xfrm>
        </p:spPr>
        <p:txBody>
          <a:bodyPr/>
          <a:lstStyle/>
          <a:p>
            <a:r>
              <a:rPr lang="en-US" altLang="en-US" sz="2400" b="1" dirty="0" smtClean="0"/>
              <a:t>Photo and Picture Sources</a:t>
            </a:r>
            <a:endParaRPr lang="en-US" altLang="en-US" sz="2400" dirty="0" smtClean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510748" y="1371600"/>
            <a:ext cx="7328452" cy="4953000"/>
          </a:xfrm>
        </p:spPr>
        <p:txBody>
          <a:bodyPr>
            <a:normAutofit fontScale="92500"/>
          </a:bodyPr>
          <a:lstStyle/>
          <a:p>
            <a:r>
              <a:rPr lang="en-US" altLang="en-US" sz="2000" dirty="0" smtClean="0"/>
              <a:t>International Mountain Bicycling Association: </a:t>
            </a:r>
            <a:r>
              <a:rPr lang="en-US" altLang="en-US" sz="2000" dirty="0" smtClean="0">
                <a:hlinkClick r:id="rId3"/>
              </a:rPr>
              <a:t>www.imba.com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smtClean="0"/>
              <a:t>National Complete Streets Coalition: </a:t>
            </a:r>
            <a:r>
              <a:rPr lang="en-US" altLang="en-US" sz="2000" dirty="0" smtClean="0">
                <a:hlinkClick r:id="rId4"/>
              </a:rPr>
              <a:t>www.completestreets.org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smtClean="0"/>
              <a:t>National Transportation Enhancements Clearinghouse: </a:t>
            </a:r>
            <a:r>
              <a:rPr lang="en-US" altLang="en-US" sz="2000" dirty="0" smtClean="0">
                <a:hlinkClick r:id="rId5"/>
              </a:rPr>
              <a:t>www.enhancements.org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smtClean="0"/>
              <a:t>Nebraska Department of Roads, thru </a:t>
            </a:r>
            <a:r>
              <a:rPr lang="en-US" altLang="en-US" sz="2000" dirty="0" smtClean="0">
                <a:hlinkClick r:id="rId6"/>
              </a:rPr>
              <a:t>www.rivervalleytrailriders.com/</a:t>
            </a:r>
            <a:endParaRPr lang="en-US" altLang="en-US" sz="2000" dirty="0" smtClean="0"/>
          </a:p>
          <a:p>
            <a:r>
              <a:rPr lang="en-US" altLang="en-US" sz="2000" dirty="0" smtClean="0"/>
              <a:t>Pedestrian and Bicycle Information Center: </a:t>
            </a:r>
            <a:r>
              <a:rPr lang="en-US" altLang="en-US" sz="2000" dirty="0" smtClean="0">
                <a:hlinkClick r:id="rId7"/>
              </a:rPr>
              <a:t>www.pedbikeimages.org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000" dirty="0" smtClean="0"/>
              <a:t>US Department of Agriculture, Forest Service: Various publications: </a:t>
            </a:r>
            <a:r>
              <a:rPr lang="en-US" altLang="en-US" sz="2000" dirty="0" smtClean="0">
                <a:hlinkClick r:id="rId8"/>
              </a:rPr>
              <a:t>www.fhwa.dot.gov/environment/fspubs/index.htm</a:t>
            </a:r>
            <a:endParaRPr lang="en-US" altLang="en-US" sz="2000" dirty="0" smtClean="0"/>
          </a:p>
          <a:p>
            <a:r>
              <a:rPr lang="en-US" altLang="en-US" sz="2000" dirty="0" smtClean="0"/>
              <a:t>Virginia Secondary Street Acceptance Requirements: </a:t>
            </a:r>
            <a:r>
              <a:rPr lang="en-US" altLang="en-US" sz="2000" dirty="0" smtClean="0">
                <a:hlinkClick r:id="rId9"/>
              </a:rPr>
              <a:t>www.virginiadot.org/projects/ssar/default.asp</a:t>
            </a:r>
            <a:endParaRPr lang="en-US" altLang="en-US" sz="2000" dirty="0" smtClean="0"/>
          </a:p>
          <a:p>
            <a:r>
              <a:rPr lang="en-US" altLang="en-US" sz="2000" dirty="0" smtClean="0"/>
              <a:t>Walkable Communities, Inc.: </a:t>
            </a:r>
            <a:r>
              <a:rPr lang="en-US" altLang="en-US" sz="2000" dirty="0" smtClean="0">
                <a:hlinkClick r:id="rId10"/>
              </a:rPr>
              <a:t>www.walkable.org</a:t>
            </a:r>
            <a:r>
              <a:rPr lang="en-US" altLang="en-US" sz="2000" dirty="0" smtClean="0"/>
              <a:t> (Dan Burden). Dan also is the source for many Complete Streets and PBIC photos.</a:t>
            </a:r>
          </a:p>
          <a:p>
            <a:r>
              <a:rPr lang="en-US" altLang="en-US" sz="2000" dirty="0" smtClean="0"/>
              <a:t>If source attribution is missing or incorrect, please contact </a:t>
            </a:r>
            <a:r>
              <a:rPr lang="en-US" altLang="en-US" sz="2000" dirty="0" smtClean="0">
                <a:hlinkClick r:id="rId11"/>
              </a:rPr>
              <a:t>christopher.douwes@dot.gov</a:t>
            </a:r>
            <a:r>
              <a:rPr lang="en-US" altLang="en-US" sz="2000" dirty="0" smtClean="0"/>
              <a:t> for proper attribution.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5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/>
              <a:t>Questions, Comments, etc.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537252" y="1676400"/>
            <a:ext cx="7225748" cy="4724400"/>
          </a:xfrm>
        </p:spPr>
        <p:txBody>
          <a:bodyPr/>
          <a:lstStyle/>
          <a:p>
            <a:pPr>
              <a:spcBef>
                <a:spcPts val="0"/>
              </a:spcBef>
              <a:buFontTx/>
              <a:buNone/>
            </a:pPr>
            <a:endParaRPr lang="en-US" altLang="en-US" sz="1800" dirty="0" smtClean="0"/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000" b="1" dirty="0" smtClean="0">
                <a:hlinkClick r:id="rId3"/>
              </a:rPr>
              <a:t>Christopher B Douwes</a:t>
            </a:r>
            <a:endParaRPr lang="en-US" altLang="en-US" sz="2000" dirty="0"/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000" dirty="0" smtClean="0"/>
              <a:t>Community Planner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altLang="en-US" sz="2000" dirty="0" smtClean="0"/>
              <a:t>Transportation Alternatives Program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n-US" altLang="en-US" sz="2000" dirty="0" smtClean="0"/>
              <a:t>Recreational Trails Program</a:t>
            </a:r>
            <a:br>
              <a:rPr lang="en-US" altLang="en-US" sz="2000" dirty="0" smtClean="0"/>
            </a:br>
            <a:r>
              <a:rPr lang="en-US" altLang="en-US" sz="2000" dirty="0" smtClean="0"/>
              <a:t>Federal Highway Administration</a:t>
            </a:r>
            <a:br>
              <a:rPr lang="en-US" altLang="en-US" sz="2000" dirty="0" smtClean="0"/>
            </a:br>
            <a:r>
              <a:rPr lang="en-US" altLang="en-US" sz="2000" dirty="0" smtClean="0"/>
              <a:t>FHWA HEPH-10 Rm E74-474</a:t>
            </a:r>
            <a:br>
              <a:rPr lang="en-US" altLang="en-US" sz="2000" dirty="0" smtClean="0"/>
            </a:br>
            <a:r>
              <a:rPr lang="en-US" altLang="en-US" sz="2000" dirty="0" smtClean="0"/>
              <a:t>1200 New Jersey Ave SE</a:t>
            </a:r>
            <a:br>
              <a:rPr lang="en-US" altLang="en-US" sz="2000" dirty="0" smtClean="0"/>
            </a:br>
            <a:r>
              <a:rPr lang="en-US" altLang="en-US" sz="2000" dirty="0" smtClean="0"/>
              <a:t>Washington DC 20590-0001</a:t>
            </a:r>
            <a:br>
              <a:rPr lang="en-US" altLang="en-US" sz="2000" dirty="0" smtClean="0"/>
            </a:br>
            <a:r>
              <a:rPr lang="en-US" altLang="en-US" sz="2000" dirty="0" smtClean="0"/>
              <a:t>Phone: 202-366-5013; Fax: 202-366-3409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2000" dirty="0" smtClean="0">
                <a:hlinkClick r:id="rId4"/>
              </a:rPr>
              <a:t>www.fhwa.dot.gov/environment/transportation_alternatives/</a:t>
            </a:r>
            <a:endParaRPr lang="en-US" altLang="en-US" sz="2000" dirty="0" smtClean="0"/>
          </a:p>
          <a:p>
            <a:pPr>
              <a:spcBef>
                <a:spcPts val="0"/>
              </a:spcBef>
              <a:buNone/>
            </a:pPr>
            <a:r>
              <a:rPr lang="en-US" altLang="en-US" sz="2000" dirty="0" smtClean="0">
                <a:hlinkClick r:id="rId5"/>
              </a:rPr>
              <a:t>www.fhwa.dot.gov/environment/recreational_trails/</a:t>
            </a:r>
            <a:r>
              <a:rPr lang="en-US" altLang="en-US" sz="2000" dirty="0" smtClean="0"/>
              <a:t> </a:t>
            </a:r>
          </a:p>
        </p:txBody>
      </p:sp>
      <p:pic>
        <p:nvPicPr>
          <p:cNvPr id="25606" name="Picture 5" descr="SETC 2009 Surface Transportation CBD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83" y="1288774"/>
            <a:ext cx="2951922" cy="311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4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Training</a:t>
            </a:r>
            <a:endParaRPr lang="en-US" altLang="en-US" sz="40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/>
              <a:t>NHI Courses: </a:t>
            </a:r>
            <a:r>
              <a:rPr lang="en-US" altLang="en-US" sz="2800" dirty="0" smtClean="0">
                <a:hlinkClick r:id="rId3"/>
              </a:rPr>
              <a:t>www.nhi.fhwa.dot.gov/</a:t>
            </a:r>
            <a:r>
              <a:rPr lang="en-US" altLang="en-US" sz="2800" dirty="0" smtClean="0"/>
              <a:t> </a:t>
            </a:r>
          </a:p>
          <a:p>
            <a:pPr lvl="1"/>
            <a:r>
              <a:rPr lang="en-US" altLang="en-US" sz="2400" dirty="0" smtClean="0"/>
              <a:t>Bicycle Facility Design: 1.5 day course.</a:t>
            </a:r>
          </a:p>
          <a:p>
            <a:pPr lvl="1"/>
            <a:r>
              <a:rPr lang="en-US" altLang="en-US" sz="2400" dirty="0" smtClean="0"/>
              <a:t>Pedestrian Facility Design: 1.5 day course</a:t>
            </a:r>
          </a:p>
          <a:p>
            <a:r>
              <a:rPr lang="en-US" altLang="en-US" sz="2400" dirty="0" smtClean="0">
                <a:hlinkClick r:id="rId4" action="ppaction://hlinkfile"/>
              </a:rPr>
              <a:t>FHWA University Course on Bicycle and Pedestrian Transportation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hlinkClick r:id="rId4"/>
              </a:rPr>
              <a:t>www.walkinginfo.org/training/university-courses/fhwa.cfm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400" dirty="0" smtClean="0">
                <a:hlinkClick r:id="rId5" action="ppaction://hlinkfile"/>
              </a:rPr>
              <a:t>PBIC Bicycle and Pedestrian Planning Course for Graduate Students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hlinkClick r:id="rId5"/>
              </a:rPr>
              <a:t>www.walkinginfo.org/training/university-courses/masters-course.cfm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46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745672" y="363538"/>
            <a:ext cx="6915727" cy="693366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/>
              <a:t>Resources: Training</a:t>
            </a:r>
            <a:endParaRPr lang="en-US" altLang="en-US" sz="40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496291" y="1068780"/>
            <a:ext cx="6270171" cy="5371778"/>
          </a:xfrm>
        </p:spPr>
        <p:txBody>
          <a:bodyPr>
            <a:normAutofit lnSpcReduction="10000"/>
          </a:bodyPr>
          <a:lstStyle/>
          <a:p>
            <a:r>
              <a:rPr lang="en-US" altLang="en-US" sz="2400" dirty="0" smtClean="0"/>
              <a:t>Pedestrian and Bicycle Information Center: </a:t>
            </a:r>
            <a:r>
              <a:rPr lang="en-US" altLang="en-US" sz="2400" dirty="0" smtClean="0">
                <a:hlinkClick r:id="rId3"/>
              </a:rPr>
              <a:t>www.pedbikeinfo.org</a:t>
            </a:r>
            <a:r>
              <a:rPr lang="en-US" altLang="en-US" sz="2400" dirty="0" smtClean="0"/>
              <a:t> 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National Center for Safe Routes to School: </a:t>
            </a:r>
            <a:r>
              <a:rPr lang="en-US" altLang="en-US" sz="2400" dirty="0" smtClean="0">
                <a:hlinkClick r:id="rId4"/>
              </a:rPr>
              <a:t>www.saferoutesinfo.org</a:t>
            </a:r>
            <a:r>
              <a:rPr lang="en-US" altLang="en-US" sz="2400" dirty="0" smtClean="0"/>
              <a:t> </a:t>
            </a:r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Association </a:t>
            </a:r>
            <a:r>
              <a:rPr lang="en-US" altLang="en-US" sz="2400" dirty="0" smtClean="0"/>
              <a:t>of Pedestrian and Bicycle Professionals: </a:t>
            </a:r>
            <a:r>
              <a:rPr lang="en-US" altLang="en-US" sz="2400" dirty="0" smtClean="0">
                <a:hlinkClick r:id="rId5"/>
              </a:rPr>
              <a:t>www.apbp.org</a:t>
            </a:r>
            <a:r>
              <a:rPr lang="en-US" altLang="en-US" sz="2400" dirty="0" smtClean="0"/>
              <a:t> </a:t>
            </a:r>
          </a:p>
          <a:p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National </a:t>
            </a:r>
            <a:r>
              <a:rPr lang="en-US" altLang="en-US" sz="2400" dirty="0" smtClean="0"/>
              <a:t>Trails Training Partnership: </a:t>
            </a:r>
            <a:r>
              <a:rPr lang="en-US" altLang="en-US" sz="2400" dirty="0" smtClean="0">
                <a:hlinkClick r:id="rId6"/>
              </a:rPr>
              <a:t>www.NTTP.net</a:t>
            </a:r>
            <a:endParaRPr lang="en-US" altLang="en-US" sz="2400" dirty="0" smtClean="0"/>
          </a:p>
          <a:p>
            <a:endParaRPr lang="en-US" altLang="en-US" sz="2400" dirty="0" smtClean="0"/>
          </a:p>
          <a:p>
            <a:r>
              <a:rPr lang="en-US" altLang="en-US" sz="2400" dirty="0" smtClean="0"/>
              <a:t>Tread Lightly, Inc.: </a:t>
            </a:r>
            <a:r>
              <a:rPr lang="en-US" altLang="en-US" sz="2400" dirty="0" smtClean="0">
                <a:hlinkClick r:id="rId7"/>
              </a:rPr>
              <a:t>www.treadlightly.org</a:t>
            </a:r>
            <a:r>
              <a:rPr lang="en-US" altLang="en-US" sz="2400" dirty="0" smtClean="0"/>
              <a:t> </a:t>
            </a:r>
          </a:p>
        </p:txBody>
      </p:sp>
      <p:pic>
        <p:nvPicPr>
          <p:cNvPr id="6150" name="Picture 6" descr="TL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067" y="5896244"/>
            <a:ext cx="1964567" cy="77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NTTP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594" y="4694014"/>
            <a:ext cx="1103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8" descr="pbic_logo.gi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009" y="1432824"/>
            <a:ext cx="2140327" cy="69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SRTSlogo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3470" y="2421061"/>
            <a:ext cx="1809164" cy="101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0" descr="APBPlogo.bmp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386" y="4128651"/>
            <a:ext cx="4835248" cy="46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89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Publications</a:t>
            </a:r>
            <a:endParaRPr lang="en-US" altLang="en-US" sz="400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470989" y="1338470"/>
            <a:ext cx="7518631" cy="534733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b="1" dirty="0" smtClean="0"/>
              <a:t>Accessibility</a:t>
            </a:r>
          </a:p>
          <a:p>
            <a:r>
              <a:rPr lang="en-US" altLang="en-US" sz="2400" i="1" dirty="0" smtClean="0"/>
              <a:t>Designing Sidewalks and Trails for Access: </a:t>
            </a:r>
            <a:r>
              <a:rPr lang="en-US" altLang="en-US" sz="2000" i="1" dirty="0" smtClean="0">
                <a:hlinkClick r:id="rId3"/>
              </a:rPr>
              <a:t>www.fhwa.dot.gov/environment/sidewalk2/index.htm</a:t>
            </a:r>
            <a:r>
              <a:rPr lang="en-US" altLang="en-US" sz="2400" i="1" dirty="0" smtClean="0"/>
              <a:t> </a:t>
            </a:r>
          </a:p>
          <a:p>
            <a:r>
              <a:rPr lang="en-US" altLang="en-US" sz="2400" i="1" dirty="0" smtClean="0"/>
              <a:t>Accessible Public Rights-of-Way Planning and Design for Alterations</a:t>
            </a:r>
            <a:r>
              <a:rPr lang="en-US" altLang="en-US" sz="2000" i="1" dirty="0" smtClean="0"/>
              <a:t>: </a:t>
            </a:r>
            <a:r>
              <a:rPr lang="en-US" altLang="en-US" sz="1800" dirty="0" smtClean="0">
                <a:hlinkClick r:id="rId4"/>
              </a:rPr>
              <a:t>www.access-board.gov/guidelines-and-standards/streets-sidewalks/public-rights-of-way/guidance-and-research/accessible-public-rights-of-way-planning-and-design-for-alterations</a:t>
            </a:r>
            <a:r>
              <a:rPr lang="en-US" altLang="en-US" sz="1800" dirty="0" smtClean="0"/>
              <a:t>  </a:t>
            </a:r>
            <a:endParaRPr lang="en-US" altLang="en-US" sz="1800" dirty="0" smtClean="0"/>
          </a:p>
          <a:p>
            <a:r>
              <a:rPr lang="en-US" altLang="en-US" sz="2400" i="1" dirty="0" smtClean="0"/>
              <a:t>Accessibility Guidelines for Outdoor Developed Areas</a:t>
            </a:r>
            <a:r>
              <a:rPr lang="en-US" altLang="en-US" sz="2400" dirty="0" smtClean="0"/>
              <a:t> (Federal areas) and </a:t>
            </a:r>
            <a:r>
              <a:rPr lang="en-US" altLang="en-US" sz="2400" i="1" dirty="0" smtClean="0"/>
              <a:t>Regulatory Negotiation Committee on Accessibility Guidelines for Outdoor Developed Areas</a:t>
            </a:r>
            <a:r>
              <a:rPr lang="en-US" altLang="en-US" sz="2000" dirty="0"/>
              <a:t>: </a:t>
            </a:r>
            <a:r>
              <a:rPr lang="en-US" altLang="en-US" sz="2000" dirty="0" smtClean="0">
                <a:hlinkClick r:id="rId5"/>
              </a:rPr>
              <a:t>www.access-board.gov/guidelines-and-standards/recreation-facilities/outdoor-developed-areas</a:t>
            </a:r>
            <a:r>
              <a:rPr lang="en-US" altLang="en-US" sz="2000" dirty="0" smtClean="0"/>
              <a:t> </a:t>
            </a:r>
            <a:endParaRPr lang="en-US" altLang="en-US" sz="2000" dirty="0" smtClean="0"/>
          </a:p>
          <a:p>
            <a:r>
              <a:rPr lang="en-US" altLang="en-US" sz="2400" i="1" dirty="0" smtClean="0"/>
              <a:t>Forest Service Trail Accessibility Guidelines: </a:t>
            </a:r>
            <a:r>
              <a:rPr lang="en-US" altLang="en-US" sz="2000" dirty="0" smtClean="0">
                <a:hlinkClick r:id="rId6"/>
              </a:rPr>
              <a:t>www.fs.fed.us/recreation/programs/accessibility/</a:t>
            </a:r>
            <a:endParaRPr lang="en-US" altLang="en-US" sz="2000" i="1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64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480112" y="546266"/>
            <a:ext cx="7242313" cy="570016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 smtClean="0"/>
              <a:t>Resources: Publications</a:t>
            </a:r>
          </a:p>
        </p:txBody>
      </p:sp>
      <p:sp>
        <p:nvSpPr>
          <p:cNvPr id="11269" name="Content Placeholder 2"/>
          <p:cNvSpPr>
            <a:spLocks noGrp="1"/>
          </p:cNvSpPr>
          <p:nvPr>
            <p:ph idx="1"/>
          </p:nvPr>
        </p:nvSpPr>
        <p:spPr>
          <a:xfrm>
            <a:off x="1470990" y="1163783"/>
            <a:ext cx="7537175" cy="5474524"/>
          </a:xfrm>
        </p:spPr>
        <p:txBody>
          <a:bodyPr/>
          <a:lstStyle/>
          <a:p>
            <a:r>
              <a:rPr lang="en-US" altLang="en-US" sz="2400" i="1" dirty="0" smtClean="0"/>
              <a:t>Guide to Promoting Bicycling on Federal Lands: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hlinkClick r:id="rId3"/>
              </a:rPr>
              <a:t>www.cflhd.gov/techDevelopment/completed_projects/bikes/index.cfm</a:t>
            </a:r>
            <a:r>
              <a:rPr lang="en-US" altLang="en-US" sz="2400" dirty="0" smtClean="0"/>
              <a:t> </a:t>
            </a:r>
            <a:endParaRPr lang="en-US" altLang="en-US" sz="2400" i="1" dirty="0" smtClean="0"/>
          </a:p>
          <a:p>
            <a:r>
              <a:rPr lang="en-US" altLang="en-US" sz="2400" i="1" dirty="0" smtClean="0"/>
              <a:t>A Guide to Transportation Decisionmaking: </a:t>
            </a:r>
            <a:r>
              <a:rPr lang="en-US" altLang="en-US" sz="2400" dirty="0" smtClean="0">
                <a:hlinkClick r:id="rId4"/>
              </a:rPr>
              <a:t>www.fhwa.dot.gov/planning/decisionmaking/index.htm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400" i="1" dirty="0" smtClean="0"/>
              <a:t>A Resident's Guide for Creating Safe and Walkable Communities: </a:t>
            </a:r>
            <a:r>
              <a:rPr lang="en-US" altLang="en-US" sz="2000" dirty="0" smtClean="0">
                <a:hlinkClick r:id="rId5"/>
              </a:rPr>
              <a:t>http://safety.fhwa.dot.gov/ped_bike/ped_cmnity/ped_walkguide/index.cfm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400" i="1" dirty="0" smtClean="0"/>
              <a:t>Rails-with-Trails: Lessons Learned: </a:t>
            </a:r>
            <a:r>
              <a:rPr lang="en-US" altLang="en-US" sz="2000" dirty="0" smtClean="0">
                <a:hlinkClick r:id="rId6"/>
              </a:rPr>
              <a:t>www.fhwa.dot.gov/environment/recreational_trails/publications/rwt/index.cfm</a:t>
            </a:r>
            <a:endParaRPr lang="en-US" altLang="en-US" sz="2000" dirty="0" smtClean="0"/>
          </a:p>
        </p:txBody>
      </p:sp>
      <p:pic>
        <p:nvPicPr>
          <p:cNvPr id="11270" name="Picture 6" descr="rwt050125_2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765" y="5302254"/>
            <a:ext cx="1936926" cy="147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76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Publications</a:t>
            </a:r>
            <a:endParaRPr lang="en-US" altLang="en-US" sz="400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484242" y="1272209"/>
            <a:ext cx="5830957" cy="5052391"/>
          </a:xfrm>
        </p:spPr>
        <p:txBody>
          <a:bodyPr>
            <a:normAutofit/>
          </a:bodyPr>
          <a:lstStyle/>
          <a:p>
            <a:pPr marL="0" indent="0">
              <a:buFontTx/>
              <a:buNone/>
            </a:pPr>
            <a:r>
              <a:rPr lang="en-US" altLang="en-US" sz="2800" b="1" dirty="0" smtClean="0"/>
              <a:t>American Association of State Highway and Transportation Officials (AASHTO)</a:t>
            </a:r>
          </a:p>
          <a:p>
            <a:pPr>
              <a:buFontTx/>
              <a:buNone/>
            </a:pPr>
            <a:endParaRPr lang="en-US" altLang="en-US" sz="2400" b="1" dirty="0" smtClean="0"/>
          </a:p>
          <a:p>
            <a:r>
              <a:rPr lang="en-US" altLang="en-US" sz="2400" i="1" dirty="0" smtClean="0"/>
              <a:t>Guide for the Development of Bicycle Facilities: 2012.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hlinkClick r:id="rId3"/>
              </a:rPr>
              <a:t>https://bookstore.transportation.org/</a:t>
            </a:r>
            <a:r>
              <a:rPr lang="en-US" altLang="en-US" sz="2400" dirty="0" smtClean="0"/>
              <a:t>.</a:t>
            </a:r>
          </a:p>
          <a:p>
            <a:pPr>
              <a:buFontTx/>
              <a:buNone/>
            </a:pPr>
            <a:endParaRPr lang="en-US" altLang="en-US" sz="2400" dirty="0" smtClean="0"/>
          </a:p>
          <a:p>
            <a:r>
              <a:rPr lang="en-US" altLang="en-US" sz="2400" i="1" dirty="0" smtClean="0"/>
              <a:t>Guide for the Planning, Design, and Operation of Pedestrian Facilities: 2004.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hlinkClick r:id="rId3"/>
              </a:rPr>
              <a:t>https://bookstore.transportation.org/</a:t>
            </a:r>
            <a:endParaRPr lang="en-US" altLang="en-US" sz="2400" dirty="0" smtClean="0"/>
          </a:p>
        </p:txBody>
      </p:sp>
      <p:pic>
        <p:nvPicPr>
          <p:cNvPr id="12294" name="Picture 5" descr="AASHTOPed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9950" y="3962400"/>
            <a:ext cx="173513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6" descr="GBF-3cov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16063"/>
            <a:ext cx="1676400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0" y="1426538"/>
            <a:ext cx="1735138" cy="231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7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Trail Publications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508165" y="1330036"/>
            <a:ext cx="7374577" cy="4796128"/>
          </a:xfrm>
        </p:spPr>
        <p:txBody>
          <a:bodyPr>
            <a:normAutofit/>
          </a:bodyPr>
          <a:lstStyle/>
          <a:p>
            <a:r>
              <a:rPr lang="en-US" altLang="en-US" sz="2800" dirty="0" smtClean="0"/>
              <a:t>Recreational Trails Program: </a:t>
            </a:r>
            <a:r>
              <a:rPr lang="en-US" altLang="en-US" sz="2800" dirty="0" smtClean="0">
                <a:hlinkClick r:id="rId3"/>
              </a:rPr>
              <a:t>www.fhwa.dot.gov/environment/recreational_trails/publications/index.cfm</a:t>
            </a:r>
            <a:r>
              <a:rPr lang="en-US" altLang="en-US" sz="2800" dirty="0" smtClean="0"/>
              <a:t> </a:t>
            </a:r>
            <a:endParaRPr lang="en-US" altLang="en-US" sz="2400" dirty="0" smtClean="0"/>
          </a:p>
          <a:p>
            <a:r>
              <a:rPr lang="en-US" altLang="en-US" sz="2800" dirty="0" smtClean="0"/>
              <a:t>Trail </a:t>
            </a:r>
            <a:r>
              <a:rPr lang="en-US" altLang="en-US" sz="2800" dirty="0" smtClean="0"/>
              <a:t>Publications: USDA Forest Service</a:t>
            </a:r>
            <a:r>
              <a:rPr lang="en-US" altLang="en-US" sz="2400" dirty="0" smtClean="0"/>
              <a:t>: </a:t>
            </a:r>
            <a:r>
              <a:rPr lang="en-US" altLang="en-US" sz="2400" dirty="0" smtClean="0">
                <a:hlinkClick r:id="rId4"/>
              </a:rPr>
              <a:t>www.fhwa.dot.gov/environment/recreational_trails/publications/fs_publications/</a:t>
            </a:r>
            <a:r>
              <a:rPr lang="en-US" altLang="en-US" sz="2400" dirty="0" smtClean="0"/>
              <a:t>  </a:t>
            </a:r>
          </a:p>
          <a:p>
            <a:r>
              <a:rPr lang="en-US" altLang="en-US" sz="2800" dirty="0" smtClean="0"/>
              <a:t>US </a:t>
            </a:r>
            <a:r>
              <a:rPr lang="en-US" altLang="en-US" sz="2800" dirty="0" smtClean="0"/>
              <a:t>Forest Service National Trail Drawings and Specifications: </a:t>
            </a:r>
            <a:r>
              <a:rPr lang="en-US" altLang="en-US" sz="2400" dirty="0" smtClean="0">
                <a:hlinkClick r:id="rId5"/>
              </a:rPr>
              <a:t>www.fs.fed.us/.ftproot/pub/acad/dev/trails/trails.htm</a:t>
            </a:r>
            <a:r>
              <a:rPr lang="en-US" altLang="en-US" sz="2400" dirty="0" smtClean="0"/>
              <a:t> </a:t>
            </a:r>
            <a:endParaRPr lang="en-US" altLang="en-US" dirty="0" smtClean="0"/>
          </a:p>
        </p:txBody>
      </p:sp>
      <p:pic>
        <p:nvPicPr>
          <p:cNvPr id="14343" name="Picture 8" descr="fsshield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387" y="5352424"/>
            <a:ext cx="1212891" cy="132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0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79" y="4890886"/>
            <a:ext cx="2440785" cy="291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470990" y="1365662"/>
            <a:ext cx="7215809" cy="4958938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 b="1" dirty="0" smtClean="0"/>
              <a:t>USDA Forest Service</a:t>
            </a:r>
            <a:r>
              <a:rPr lang="en-US" altLang="en-US" sz="2400" b="1" dirty="0" smtClean="0"/>
              <a:t>: </a:t>
            </a:r>
            <a:r>
              <a:rPr lang="en-US" altLang="en-US" sz="2400" dirty="0" smtClean="0">
                <a:hlinkClick r:id="rId4"/>
              </a:rPr>
              <a:t>www.fhwa.dot.gov/environment/fspubs/index.htm</a:t>
            </a:r>
            <a:r>
              <a:rPr lang="en-US" altLang="en-US" sz="2400" dirty="0" smtClean="0"/>
              <a:t> </a:t>
            </a:r>
          </a:p>
          <a:p>
            <a:r>
              <a:rPr lang="en-US" altLang="en-US" sz="2400" dirty="0" smtClean="0">
                <a:hlinkClick r:id="" action="ppaction://hlinkfile"/>
              </a:rPr>
              <a:t>Equestrian Design Guidebook for Trails, </a:t>
            </a:r>
          </a:p>
          <a:p>
            <a:pPr>
              <a:buFontTx/>
              <a:buNone/>
            </a:pPr>
            <a:r>
              <a:rPr lang="en-US" altLang="en-US" sz="2400" dirty="0" smtClean="0">
                <a:hlinkClick r:id="" action="ppaction://hlinkfile"/>
              </a:rPr>
              <a:t>Trailheads, and Campgrounds</a:t>
            </a:r>
            <a:endParaRPr lang="en-US" altLang="en-US" sz="2400" dirty="0" smtClean="0"/>
          </a:p>
          <a:p>
            <a:r>
              <a:rPr lang="en-US" altLang="en-US" sz="2400" dirty="0" smtClean="0">
                <a:hlinkClick r:id="rId5"/>
              </a:rPr>
              <a:t>Trail Construction and Maintenance Notebook</a:t>
            </a:r>
            <a:endParaRPr lang="en-US" altLang="en-US" sz="2400" dirty="0" smtClean="0"/>
          </a:p>
          <a:p>
            <a:r>
              <a:rPr lang="en-US" altLang="en-US" sz="2400" dirty="0" smtClean="0">
                <a:hlinkClick r:id="rId6"/>
              </a:rPr>
              <a:t>Wetland Trail Design and Construction</a:t>
            </a:r>
            <a:endParaRPr lang="en-US" altLang="en-US" sz="2400" dirty="0" smtClean="0"/>
          </a:p>
          <a:p>
            <a:r>
              <a:rPr lang="en-US" altLang="en-US" sz="2400" dirty="0" smtClean="0">
                <a:hlinkClick r:id="rId7"/>
              </a:rPr>
              <a:t>Trail Bridge Catalog</a:t>
            </a:r>
            <a:endParaRPr lang="en-US" altLang="en-US" sz="2400" dirty="0" smtClean="0"/>
          </a:p>
          <a:p>
            <a:r>
              <a:rPr lang="en-US" altLang="en-US" sz="2400" dirty="0" smtClean="0">
                <a:hlinkClick r:id="rId8"/>
              </a:rPr>
              <a:t>Additional FS Trail Bridge Resources</a:t>
            </a:r>
            <a:endParaRPr lang="en-US" altLang="en-US" sz="2400" dirty="0" smtClean="0"/>
          </a:p>
          <a:p>
            <a:endParaRPr lang="en-US" altLang="en-US" dirty="0" smtClean="0"/>
          </a:p>
        </p:txBody>
      </p:sp>
      <p:pic>
        <p:nvPicPr>
          <p:cNvPr id="15364" name="Picture 7" descr="Wetland cover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991" y="3942608"/>
            <a:ext cx="1817670" cy="2348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Trail Bridge Catalog.bmp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015" y="4963886"/>
            <a:ext cx="2477865" cy="1781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dirty="0" smtClean="0"/>
              <a:t>Resources: Trail Publications</a:t>
            </a:r>
          </a:p>
        </p:txBody>
      </p:sp>
      <p:pic>
        <p:nvPicPr>
          <p:cNvPr id="15369" name="Picture 6" descr="fsshield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874" y="2340788"/>
            <a:ext cx="8667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26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 smtClean="0"/>
              <a:t>Resources: Trail Publications</a:t>
            </a:r>
            <a:endParaRPr lang="en-US" altLang="en-US" sz="4000" smtClean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497496" y="1752600"/>
            <a:ext cx="5988614" cy="454132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2800" b="1" dirty="0" smtClean="0"/>
              <a:t>States and Universities</a:t>
            </a:r>
          </a:p>
          <a:p>
            <a:r>
              <a:rPr lang="en-US" altLang="en-US" sz="2400" i="1" dirty="0" smtClean="0"/>
              <a:t>Trail Planning, Design, and Development Guidelines: </a:t>
            </a:r>
            <a:r>
              <a:rPr lang="en-US" altLang="en-US" sz="2400" dirty="0" smtClean="0"/>
              <a:t>Minnesota Department of Natural Resources: </a:t>
            </a:r>
            <a:r>
              <a:rPr lang="en-US" altLang="en-US" sz="2000" dirty="0" smtClean="0">
                <a:hlinkClick r:id="rId3"/>
              </a:rPr>
              <a:t>www.dnr.state.mn.us/publications/trails_waterways/index.html</a:t>
            </a:r>
            <a:r>
              <a:rPr lang="en-US" altLang="en-US" sz="2000" dirty="0" smtClean="0"/>
              <a:t> </a:t>
            </a:r>
          </a:p>
          <a:p>
            <a:r>
              <a:rPr lang="en-US" altLang="en-US" sz="2400" i="1" dirty="0" smtClean="0"/>
              <a:t>Recreational Horse Trails in Rural and </a:t>
            </a:r>
            <a:r>
              <a:rPr lang="en-US" altLang="en-US" sz="2400" i="1" dirty="0" err="1" smtClean="0"/>
              <a:t>Wildland</a:t>
            </a:r>
            <a:r>
              <a:rPr lang="en-US" altLang="en-US" sz="2400" i="1" dirty="0" smtClean="0"/>
              <a:t> Areas: Design, Construction and Maintenance </a:t>
            </a:r>
            <a:r>
              <a:rPr lang="en-US" altLang="en-US" sz="2400" dirty="0" smtClean="0"/>
              <a:t>- Gene Wood, Clemson University: </a:t>
            </a:r>
            <a:r>
              <a:rPr lang="en-US" altLang="en-US" sz="2000" dirty="0" smtClean="0">
                <a:hlinkClick r:id="rId4"/>
              </a:rPr>
              <a:t>www.clemson.edu/cafls/departments/forestry/fnr_store.html</a:t>
            </a:r>
            <a:r>
              <a:rPr lang="en-US" altLang="en-US" sz="2000" dirty="0" smtClean="0"/>
              <a:t> </a:t>
            </a:r>
          </a:p>
        </p:txBody>
      </p:sp>
      <p:pic>
        <p:nvPicPr>
          <p:cNvPr id="16390" name="Picture 5" descr="MNDNRtrail_book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699" y="1204595"/>
            <a:ext cx="1723899" cy="2120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6" descr="Clemsonbook1_gen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3953" y="3753892"/>
            <a:ext cx="1578285" cy="203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27061-80F9-4840-8C29-66894F1E12C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555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8&quot;&gt;&lt;/object&gt;&lt;object type=&quot;2&quot; unique_id=&quot;10009&quot;&gt;&lt;object type=&quot;3&quot; unique_id=&quot;10010&quot;&gt;&lt;property id=&quot;20148&quot; value=&quot;5&quot;/&gt;&lt;property id=&quot;20300&quot; value=&quot;Slide 1&quot;/&gt;&lt;property id=&quot;20307&quot; value=&quot;256&quot;/&gt;&lt;/object&gt;&lt;object type=&quot;3&quot; unique_id=&quot;10011&quot;&gt;&lt;property id=&quot;20148&quot; value=&quot;5&quot;/&gt;&lt;property id=&quot;20300&quot; value=&quot;Slide 2 - &amp;quot;Title of Slide&amp;quot;&quot;/&gt;&lt;property id=&quot;20307&quot; value=&quot;25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C7C11CD5F5EF48B45B0E52EFBCE786" ma:contentTypeVersion="0" ma:contentTypeDescription="Create a new document." ma:contentTypeScope="" ma:versionID="f25297480bd8734ca44a95f1cce7693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7B3A17-3B87-4D91-AE4D-771C2B7E26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259264-89B3-458A-BB42-3440E1B03EE9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elements/1.1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81B7483-33D9-4498-968B-BEC7AFF81B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871</Words>
  <Application>Microsoft Office PowerPoint</Application>
  <PresentationFormat>On-screen Show (4:3)</PresentationFormat>
  <Paragraphs>153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Trail Resources Training, Publications, Websites</vt:lpstr>
      <vt:lpstr>Resources: Training</vt:lpstr>
      <vt:lpstr>Resources: Training</vt:lpstr>
      <vt:lpstr>Resources: Publications</vt:lpstr>
      <vt:lpstr>Resources: Publications</vt:lpstr>
      <vt:lpstr>Resources: Publications</vt:lpstr>
      <vt:lpstr>Resources: Trail Publications</vt:lpstr>
      <vt:lpstr>Resources: Trail Publications</vt:lpstr>
      <vt:lpstr>Resources: Trail Publications</vt:lpstr>
      <vt:lpstr>Resources: Trail Publications</vt:lpstr>
      <vt:lpstr>Resources: Trail Publications</vt:lpstr>
      <vt:lpstr>Resources: Trail Publications</vt:lpstr>
      <vt:lpstr>Resources: Websites</vt:lpstr>
      <vt:lpstr>Resources: Websites</vt:lpstr>
      <vt:lpstr>Resources: Websites with Examples</vt:lpstr>
      <vt:lpstr>Photo and Picture Sources</vt:lpstr>
      <vt:lpstr>Photo and Picture Sources</vt:lpstr>
      <vt:lpstr>Questions, Comments, etc.</vt:lpstr>
    </vt:vector>
  </TitlesOfParts>
  <Company>USDOT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 Absolute Conditioning</dc:title>
  <dc:creator>USDOT User</dc:creator>
  <cp:lastModifiedBy>Christopher Douwes</cp:lastModifiedBy>
  <cp:revision>13</cp:revision>
  <dcterms:created xsi:type="dcterms:W3CDTF">2011-11-30T18:10:04Z</dcterms:created>
  <dcterms:modified xsi:type="dcterms:W3CDTF">2014-06-19T14:59:13Z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0x01010027C7C11CD5F5EF48B45B0E52EFBCE786</vt:lpwstr>
  </property>
  <property fmtid="{D5CDD505-2E9C-101B-9397-08002B2CF9AE}" pid="3" name="Order">
    <vt:r8>200</vt:r8>
  </property>
  <property fmtid="{D5CDD505-2E9C-101B-9397-08002B2CF9AE}" pid="4" name="xd_ProgID">
    <vt:lpwstr/>
  </property>
  <property fmtid="{D5CDD505-2E9C-101B-9397-08002B2CF9AE}" pid="5" name="TemplateUrl">
    <vt:lpwstr/>
  </property>
</Properties>
</file>