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8" r:id="rId3"/>
    <p:sldId id="269" r:id="rId4"/>
    <p:sldId id="270" r:id="rId5"/>
    <p:sldId id="26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0000"/>
    <a:srgbClr val="0066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734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557A4-2689-4681-9D90-CB70C086CD83}" type="datetimeFigureOut">
              <a:rPr lang="en-US" smtClean="0"/>
              <a:pPr/>
              <a:t>8/9/2012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55B4B-5488-48FA-8661-6AEA25A727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5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55B4B-5488-48FA-8661-6AEA25A7275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28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55B4B-5488-48FA-8661-6AEA25A7275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556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55B4B-5488-48FA-8661-6AEA25A7275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936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55B4B-5488-48FA-8661-6AEA25A7275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80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55B4B-5488-48FA-8661-6AEA25A7275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C25E84-B36B-45F8-8644-B1164F4BEB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A3EAF4-C696-4A63-8B05-3FD2563D813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8B8AEA-316C-418C-8615-E5648BB4927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FF79EE-E76F-4E60-BB26-7527DF4FED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FD55AC-186F-49F8-B2FF-450E81E541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E52C15-7B48-43E0-9BFE-2BFDA846E49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B336D8-B68D-442D-8198-BE0B90F0FC1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D1EE71-CA32-442F-B3D3-E59FF17C3CB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947E5A-1B10-4871-8112-91A8557245F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CABC1D-0DEA-493B-A520-9ED94B55DDF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63B277-BF97-4A33-B918-1A102E3AA9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023A73-3C8A-413F-8D02-AF5961DD9162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5000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 descr="haskell_background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33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43025"/>
            <a:ext cx="12573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76300" y="228600"/>
            <a:ext cx="8267700" cy="2057400"/>
          </a:xfrm>
        </p:spPr>
        <p:txBody>
          <a:bodyPr/>
          <a:lstStyle/>
          <a:p>
            <a:r>
              <a:rPr lang="en-US" sz="3200" dirty="0" smtClean="0">
                <a:solidFill>
                  <a:srgbClr val="0070C0"/>
                </a:solidFill>
              </a:rPr>
              <a:t>Fiber-Reinforced Polymer (FRP) </a:t>
            </a:r>
            <a:r>
              <a:rPr lang="en-US" sz="4000" dirty="0" smtClean="0">
                <a:solidFill>
                  <a:srgbClr val="0070C0"/>
                </a:solidFill>
              </a:rPr>
              <a:t>Composite Bridge  Decking 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628900"/>
            <a:ext cx="2247900" cy="55245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>
                <a:solidFill>
                  <a:srgbClr val="0070C0"/>
                </a:solidFill>
              </a:rPr>
              <a:t>Project Team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43050" y="554355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SzPct val="75000"/>
            </a:pPr>
            <a:r>
              <a:rPr lang="en-US" sz="2400" dirty="0" smtClean="0">
                <a:solidFill>
                  <a:srgbClr val="0070C0"/>
                </a:solidFill>
              </a:rPr>
              <a:t>Award - $460,305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SzPct val="75000"/>
            </a:pPr>
            <a:endParaRPr lang="en-US" sz="2400" b="1" dirty="0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514600" y="3200400"/>
            <a:ext cx="6172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SzPct val="75000"/>
            </a:pPr>
            <a:r>
              <a:rPr lang="en-US" sz="2000" dirty="0" smtClean="0"/>
              <a:t>BridgeComposites, LLC</a:t>
            </a:r>
          </a:p>
          <a:p>
            <a:pPr>
              <a:spcBef>
                <a:spcPct val="20000"/>
              </a:spcBef>
              <a:buSzPct val="75000"/>
            </a:pPr>
            <a:r>
              <a:rPr lang="en-US" sz="2000" dirty="0" smtClean="0"/>
              <a:t>Integrated Materials and Applied Computing, Inc.</a:t>
            </a:r>
          </a:p>
          <a:p>
            <a:pPr>
              <a:spcBef>
                <a:spcPct val="20000"/>
              </a:spcBef>
              <a:buSzPct val="75000"/>
            </a:pPr>
            <a:r>
              <a:rPr lang="en-US" sz="2000" dirty="0" smtClean="0"/>
              <a:t>Penn State University</a:t>
            </a:r>
          </a:p>
          <a:p>
            <a:pPr>
              <a:spcBef>
                <a:spcPct val="20000"/>
              </a:spcBef>
              <a:buSzPct val="75000"/>
            </a:pPr>
            <a:r>
              <a:rPr lang="en-US" sz="2000" dirty="0" smtClean="0"/>
              <a:t>LeTourneau University</a:t>
            </a:r>
          </a:p>
          <a:p>
            <a:pPr>
              <a:spcBef>
                <a:spcPct val="20000"/>
              </a:spcBef>
              <a:buSzPct val="75000"/>
            </a:pPr>
            <a:r>
              <a:rPr lang="en-US" sz="2000" dirty="0" smtClean="0"/>
              <a:t>XC Associates, Inc.</a:t>
            </a:r>
          </a:p>
          <a:p>
            <a:pPr>
              <a:spcBef>
                <a:spcPct val="20000"/>
              </a:spcBef>
              <a:buSzPct val="75000"/>
            </a:pPr>
            <a:r>
              <a:rPr lang="en-US" sz="2000" dirty="0" smtClean="0"/>
              <a:t>Allegany County, NY</a:t>
            </a:r>
            <a:endParaRPr lang="en-US" sz="2000" dirty="0"/>
          </a:p>
          <a:p>
            <a:pPr>
              <a:spcBef>
                <a:spcPct val="20000"/>
              </a:spcBef>
              <a:buSzPct val="75000"/>
            </a:pPr>
            <a:endParaRPr lang="en-US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76275"/>
            <a:ext cx="6572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696200" y="6172200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/>
              <a:t> 1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haskell_background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0070C0"/>
                </a:solidFill>
              </a:rPr>
              <a:t>Barriers to Implementation of Current FRP Deck Systems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2095500"/>
            <a:ext cx="8229600" cy="4525963"/>
          </a:xfrm>
        </p:spPr>
        <p:txBody>
          <a:bodyPr/>
          <a:lstStyle/>
          <a:p>
            <a:pPr>
              <a:spcBef>
                <a:spcPts val="1400"/>
              </a:spcBef>
            </a:pPr>
            <a:r>
              <a:rPr lang="en-US" dirty="0" smtClean="0"/>
              <a:t>The initial cost is higher than traditional materials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All current systems are proprietary, hindering the ability to obtain competitive prices and standard methods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There have been some issues with the durability of wearing surfaces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There are relatively few suppliers </a:t>
            </a:r>
          </a:p>
          <a:p>
            <a:pPr>
              <a:spcBef>
                <a:spcPts val="1400"/>
              </a:spcBef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696200" y="6172200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/>
              <a:t> 2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haskell_background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088"/>
            <a:ext cx="91440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0070C0"/>
                </a:solidFill>
              </a:rPr>
              <a:t>Benefits of the Proposed Deck </a:t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en-US" sz="4000" dirty="0" smtClean="0">
                <a:solidFill>
                  <a:srgbClr val="0070C0"/>
                </a:solidFill>
              </a:rPr>
              <a:t>System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038600"/>
          </a:xfrm>
        </p:spPr>
        <p:txBody>
          <a:bodyPr/>
          <a:lstStyle/>
          <a:p>
            <a:pPr>
              <a:spcBef>
                <a:spcPts val="1400"/>
              </a:spcBef>
            </a:pPr>
            <a:r>
              <a:rPr lang="en-US" dirty="0" smtClean="0"/>
              <a:t>Hybrid nature makes efficient use of materials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A lightweight deck replacement can improve the load capacity of an existing bridge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Quality can be enhanced by manufacturing </a:t>
            </a:r>
            <a:r>
              <a:rPr lang="en-US" dirty="0"/>
              <a:t>in a factory environment using ISO-9001 </a:t>
            </a:r>
            <a:r>
              <a:rPr lang="en-US" dirty="0" smtClean="0"/>
              <a:t>criteria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Life cycle cost of the bridge can be reduced </a:t>
            </a:r>
            <a:endParaRPr lang="en-US" dirty="0"/>
          </a:p>
          <a:p>
            <a:pPr>
              <a:spcBef>
                <a:spcPts val="1400"/>
              </a:spcBef>
            </a:pPr>
            <a:r>
              <a:rPr lang="en-US" dirty="0" smtClean="0"/>
              <a:t>Ease of installation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Automated fabrication process can reduce manufacturing costs and improve cost-competitiveness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696200" y="6172200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/>
              <a:t> 3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haskell_background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1338"/>
            <a:ext cx="91440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0070C0"/>
                </a:solidFill>
              </a:rPr>
              <a:t>Benefits of the Proposed Deck </a:t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en-US" sz="4000" dirty="0" smtClean="0">
                <a:solidFill>
                  <a:srgbClr val="0070C0"/>
                </a:solidFill>
              </a:rPr>
              <a:t>System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spcBef>
                <a:spcPts val="1400"/>
              </a:spcBef>
            </a:pPr>
            <a:r>
              <a:rPr lang="en-US" dirty="0" smtClean="0"/>
              <a:t>Improves long-term durability through the use of corrosion-resistant materials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Use of modular components fabricated away from the project site reduces exposure time during installation to</a:t>
            </a:r>
          </a:p>
          <a:p>
            <a:pPr lvl="1">
              <a:spcBef>
                <a:spcPts val="1400"/>
              </a:spcBef>
            </a:pPr>
            <a:r>
              <a:rPr lang="en-US" dirty="0" smtClean="0"/>
              <a:t>enhance motorist and worker safety</a:t>
            </a:r>
          </a:p>
          <a:p>
            <a:pPr lvl="1">
              <a:spcBef>
                <a:spcPts val="1400"/>
              </a:spcBef>
            </a:pPr>
            <a:r>
              <a:rPr lang="en-US" dirty="0" smtClean="0"/>
              <a:t>decrease traffic congestion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Non-proprietary system</a:t>
            </a:r>
          </a:p>
          <a:p>
            <a:endParaRPr 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696200" y="6172200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/>
              <a:t> 4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7" name="Picture 13" descr="haskell_background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1790700" y="419100"/>
            <a:ext cx="5295900" cy="1143000"/>
          </a:xfrm>
        </p:spPr>
        <p:txBody>
          <a:bodyPr/>
          <a:lstStyle/>
          <a:p>
            <a:pPr algn="l"/>
            <a:r>
              <a:rPr lang="en-US" sz="4000" dirty="0" smtClean="0">
                <a:solidFill>
                  <a:srgbClr val="006699"/>
                </a:solidFill>
              </a:rPr>
              <a:t>Project Deliverables</a:t>
            </a:r>
            <a:endParaRPr lang="en-US" sz="4000" dirty="0">
              <a:solidFill>
                <a:srgbClr val="006699"/>
              </a:solidFill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714500"/>
            <a:ext cx="7620000" cy="4305300"/>
          </a:xfrm>
        </p:spPr>
        <p:txBody>
          <a:bodyPr/>
          <a:lstStyle/>
          <a:p>
            <a:pPr marL="228600" indent="-228600"/>
            <a:r>
              <a:rPr lang="en-US" dirty="0" smtClean="0"/>
              <a:t>Improved materials and manufacturing methods that reduce cost</a:t>
            </a:r>
          </a:p>
          <a:p>
            <a:pPr marL="228600" indent="-228600">
              <a:lnSpc>
                <a:spcPct val="80000"/>
              </a:lnSpc>
            </a:pPr>
            <a:endParaRPr lang="en-US" dirty="0" smtClean="0"/>
          </a:p>
          <a:p>
            <a:pPr marL="228600" indent="-228600"/>
            <a:r>
              <a:rPr lang="en-US" dirty="0" smtClean="0"/>
              <a:t>Demonstration of connection details </a:t>
            </a:r>
            <a:r>
              <a:rPr lang="en-US" smtClean="0"/>
              <a:t>that will provide </a:t>
            </a:r>
            <a:r>
              <a:rPr lang="en-US" dirty="0" smtClean="0"/>
              <a:t>long term durability</a:t>
            </a:r>
          </a:p>
          <a:p>
            <a:pPr marL="228600" indent="-228600">
              <a:lnSpc>
                <a:spcPct val="80000"/>
              </a:lnSpc>
            </a:pPr>
            <a:endParaRPr lang="en-US" dirty="0" smtClean="0"/>
          </a:p>
          <a:p>
            <a:pPr marL="228600" indent="-228600"/>
            <a:r>
              <a:rPr lang="en-US" dirty="0" smtClean="0"/>
              <a:t>Documentation of how to install a functional wearing surface</a:t>
            </a:r>
          </a:p>
          <a:p>
            <a:pPr marL="228600" indent="-228600">
              <a:lnSpc>
                <a:spcPct val="80000"/>
              </a:lnSpc>
            </a:pPr>
            <a:endParaRPr lang="en-US" sz="2000" b="1" dirty="0" smtClean="0"/>
          </a:p>
          <a:p>
            <a:pPr marL="228600" indent="-228600">
              <a:lnSpc>
                <a:spcPct val="80000"/>
              </a:lnSpc>
            </a:pPr>
            <a:endParaRPr lang="en-US" sz="2000" b="1" dirty="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696200" y="6172200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/>
              <a:t> 5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231</Words>
  <Application>Microsoft Office PowerPoint</Application>
  <PresentationFormat>On-screen Show (4:3)</PresentationFormat>
  <Paragraphs>44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Fiber-Reinforced Polymer (FRP) Composite Bridge  Decking </vt:lpstr>
      <vt:lpstr>Barriers to Implementation of Current FRP Deck Systems</vt:lpstr>
      <vt:lpstr>Benefits of the Proposed Deck  System</vt:lpstr>
      <vt:lpstr>Benefits of the Proposed Deck  System</vt:lpstr>
      <vt:lpstr>Project Deliverables</vt:lpstr>
    </vt:vector>
  </TitlesOfParts>
  <Company>Applied Research Associates,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Temporary All-Weather  Pavement Markings for Work Zones</dc:title>
  <dc:creator>elvis presley</dc:creator>
  <cp:lastModifiedBy>test</cp:lastModifiedBy>
  <cp:revision>39</cp:revision>
  <dcterms:created xsi:type="dcterms:W3CDTF">2008-02-19T02:19:18Z</dcterms:created>
  <dcterms:modified xsi:type="dcterms:W3CDTF">2012-08-09T13:56:58Z</dcterms:modified>
</cp:coreProperties>
</file>