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00"/>
    <a:srgbClr val="0066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1032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F5F63A3-2E88-4717-89C0-11E86B3ADD0F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5C5F615-0BBE-4643-8FFE-9B494E8FA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2257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42557A4-2689-4681-9D90-CB70C086CD83}" type="datetimeFigureOut">
              <a:rPr lang="en-US" smtClean="0"/>
              <a:pPr/>
              <a:t>10/25/2011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D55B4B-5488-48FA-8661-6AEA25A727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345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55B4B-5488-48FA-8661-6AEA25A7275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11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5E84-B36B-45F8-8644-B1164F4BEB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2112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3EAF4-C696-4A63-8B05-3FD2563D81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554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8AEA-316C-418C-8615-E5648BB492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61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79EE-E76F-4E60-BB26-7527DF4FED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346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D55AC-186F-49F8-B2FF-450E81E541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84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2C15-7B48-43E0-9BFE-2BFDA846E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05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36D8-B68D-442D-8198-BE0B90F0FC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61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EE71-CA32-442F-B3D3-E59FF17C3C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110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7E5A-1B10-4871-8112-91A8557245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12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ABC1D-0DEA-493B-A520-9ED94B55DD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311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3B277-BF97-4A33-B918-1A102E3AA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44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23A73-3C8A-413F-8D02-AF5961DD91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474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110"/>
            <a:ext cx="9144000" cy="673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Sequential Dynamic Curve Warning System</a:t>
            </a:r>
            <a:endParaRPr lang="en-US" sz="4800" dirty="0">
              <a:latin typeface="Arial Black"/>
              <a:cs typeface="Arial Black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9078" y="1886145"/>
            <a:ext cx="1699162" cy="282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Tasks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10898"/>
            <a:ext cx="7459578" cy="541071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Task 2 – Data Collection</a:t>
            </a:r>
          </a:p>
          <a:p>
            <a:pPr marL="0" indent="0">
              <a:buNone/>
            </a:pPr>
            <a:endParaRPr lang="en-US" sz="1200" b="1" dirty="0" smtClean="0"/>
          </a:p>
          <a:p>
            <a:pPr lvl="0"/>
            <a:r>
              <a:rPr lang="en-US" sz="3200" dirty="0" smtClean="0"/>
              <a:t>Crash data: 3 to 5 years before and 1.5 years after</a:t>
            </a:r>
          </a:p>
          <a:p>
            <a:pPr lvl="0"/>
            <a:r>
              <a:rPr lang="en-US" sz="3200" dirty="0" smtClean="0"/>
              <a:t>Speed data: </a:t>
            </a:r>
          </a:p>
          <a:p>
            <a:pPr marL="914400" lvl="0" indent="-334963"/>
            <a:r>
              <a:rPr lang="en-US" sz="2400" dirty="0" smtClean="0"/>
              <a:t>before install (Fall 2011)</a:t>
            </a:r>
          </a:p>
          <a:p>
            <a:pPr marL="914400" lvl="0" indent="-334963"/>
            <a:r>
              <a:rPr lang="en-US" sz="2400" dirty="0" smtClean="0"/>
              <a:t>after install (Winter 2011)</a:t>
            </a:r>
          </a:p>
          <a:p>
            <a:pPr marL="914400" lvl="0" indent="-334963"/>
            <a:r>
              <a:rPr lang="en-US" sz="2400" dirty="0" smtClean="0"/>
              <a:t>12 months after install (Winter 2012)</a:t>
            </a:r>
          </a:p>
          <a:p>
            <a:pPr marL="914400" lvl="0" indent="-334963"/>
            <a:r>
              <a:rPr lang="en-US" sz="2400" dirty="0" smtClean="0"/>
              <a:t>18 months after install (Summer 2013)</a:t>
            </a:r>
          </a:p>
          <a:p>
            <a:pPr lvl="0"/>
            <a:r>
              <a:rPr lang="en-US" sz="3200" dirty="0" smtClean="0"/>
              <a:t>Base-line data: roadway, geometry, signage, etc..</a:t>
            </a:r>
          </a:p>
        </p:txBody>
      </p:sp>
    </p:spTree>
    <p:extLst>
      <p:ext uri="{BB962C8B-B14F-4D97-AF65-F5344CB8AC3E}">
        <p14:creationId xmlns:p14="http://schemas.microsoft.com/office/powerpoint/2010/main" xmlns="" val="358069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Tasks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10898"/>
            <a:ext cx="7459578" cy="248067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Task 3 – First Year Evaluation Report</a:t>
            </a:r>
          </a:p>
          <a:p>
            <a:pPr marL="0" indent="0">
              <a:buNone/>
            </a:pPr>
            <a:endParaRPr lang="en-US" sz="1200" b="1" dirty="0" smtClean="0"/>
          </a:p>
          <a:p>
            <a:pPr lvl="0"/>
            <a:r>
              <a:rPr lang="en-US" sz="3200" dirty="0" smtClean="0"/>
              <a:t>Completed 12 months “after” data collection</a:t>
            </a:r>
          </a:p>
          <a:p>
            <a:pPr lvl="0"/>
            <a:r>
              <a:rPr lang="en-US" sz="3200" dirty="0" smtClean="0"/>
              <a:t>Estimated due date: January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171472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Tasks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10898"/>
            <a:ext cx="7459578" cy="454893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Task 4 – Final Report</a:t>
            </a:r>
          </a:p>
          <a:p>
            <a:pPr marL="0" indent="0">
              <a:buNone/>
            </a:pPr>
            <a:endParaRPr lang="en-US" sz="1200" b="1" dirty="0" smtClean="0"/>
          </a:p>
          <a:p>
            <a:pPr lvl="0"/>
            <a:r>
              <a:rPr lang="en-US" sz="3200" dirty="0" smtClean="0"/>
              <a:t>Full speed analysis through the 18-month analysis period </a:t>
            </a:r>
          </a:p>
          <a:p>
            <a:pPr lvl="0"/>
            <a:r>
              <a:rPr lang="en-US" sz="3200" dirty="0" smtClean="0"/>
              <a:t>Guidelines and recommendations for implementing speed activated displays for curves based on lessons learned over the study period.</a:t>
            </a:r>
          </a:p>
          <a:p>
            <a:pPr lvl="0"/>
            <a:r>
              <a:rPr lang="en-US" sz="3200" dirty="0" smtClean="0"/>
              <a:t>Estimated due date: December 2013</a:t>
            </a:r>
          </a:p>
        </p:txBody>
      </p:sp>
    </p:spTree>
    <p:extLst>
      <p:ext uri="{BB962C8B-B14F-4D97-AF65-F5344CB8AC3E}">
        <p14:creationId xmlns:p14="http://schemas.microsoft.com/office/powerpoint/2010/main" xmlns="" val="324199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Partners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843" y="1668747"/>
            <a:ext cx="7459578" cy="4253471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Technology Provider: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Traffic and Parking Control Co., (TAPCO)</a:t>
            </a:r>
          </a:p>
          <a:p>
            <a:pPr>
              <a:buFont typeface="Wingdings" charset="2"/>
              <a:buChar char="u"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Evaluation Team: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CTRE (Iowa State University)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TTI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SAIC</a:t>
            </a:r>
          </a:p>
        </p:txBody>
      </p:sp>
    </p:spTree>
    <p:extLst>
      <p:ext uri="{BB962C8B-B14F-4D97-AF65-F5344CB8AC3E}">
        <p14:creationId xmlns:p14="http://schemas.microsoft.com/office/powerpoint/2010/main" xmlns="" val="343630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Partners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827140"/>
            <a:ext cx="7459578" cy="36004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/>
              <a:t>Participating State DOT’s: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Colorado (Existing Sites)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Missouri</a:t>
            </a:r>
            <a:endParaRPr lang="en-US" sz="3200" dirty="0">
              <a:solidFill>
                <a:srgbClr val="000000"/>
              </a:solidFill>
            </a:endParaRPr>
          </a:p>
          <a:p>
            <a:pPr marL="681038" indent="-681038"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Texas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>
                <a:solidFill>
                  <a:srgbClr val="000000"/>
                </a:solidFill>
              </a:rPr>
              <a:t>Washington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Wisconsin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30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Current Safety Challenge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29572"/>
            <a:ext cx="7459578" cy="5312223"/>
          </a:xfrm>
        </p:spPr>
        <p:txBody>
          <a:bodyPr>
            <a:spAutoFit/>
          </a:bodyPr>
          <a:lstStyle/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Horizontal curves make up a small percentage of total road miles, yet account for one-quarter of all </a:t>
            </a:r>
            <a:r>
              <a:rPr lang="en-US" sz="3200" smtClean="0">
                <a:solidFill>
                  <a:srgbClr val="000000"/>
                </a:solidFill>
              </a:rPr>
              <a:t>highway </a:t>
            </a:r>
            <a:r>
              <a:rPr lang="en-US" sz="3200" smtClean="0"/>
              <a:t>fatalities</a:t>
            </a:r>
            <a:r>
              <a:rPr lang="en-US" sz="3200" smtClean="0">
                <a:solidFill>
                  <a:srgbClr val="000000"/>
                </a:solidFill>
              </a:rPr>
              <a:t>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Curves can have roughly 3 times the crash rate of tangent sections.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Majority </a:t>
            </a:r>
            <a:r>
              <a:rPr lang="en-US" sz="3200" dirty="0">
                <a:solidFill>
                  <a:srgbClr val="000000"/>
                </a:solidFill>
              </a:rPr>
              <a:t>of curve related crashes are attributed to speeding and driver error.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Majority </a:t>
            </a:r>
            <a:r>
              <a:rPr lang="en-US" sz="3200" dirty="0">
                <a:solidFill>
                  <a:srgbClr val="000000"/>
                </a:solidFill>
              </a:rPr>
              <a:t>of crashes on curves involve lane departures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47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How it Works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29572"/>
            <a:ext cx="7459578" cy="2554545"/>
          </a:xfrm>
        </p:spPr>
        <p:txBody>
          <a:bodyPr>
            <a:spAutoFit/>
          </a:bodyPr>
          <a:lstStyle/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The System consists of a series of solar-powered, LED-enhanced </a:t>
            </a:r>
            <a:r>
              <a:rPr lang="en-US" sz="3200" dirty="0" err="1" smtClean="0">
                <a:solidFill>
                  <a:srgbClr val="000000"/>
                </a:solidFill>
              </a:rPr>
              <a:t>BlinkerSigns</a:t>
            </a:r>
            <a:r>
              <a:rPr lang="en-US" sz="3200" dirty="0" smtClean="0">
                <a:solidFill>
                  <a:srgbClr val="000000"/>
                </a:solidFill>
              </a:rPr>
              <a:t> (a Curve Warning </a:t>
            </a:r>
            <a:r>
              <a:rPr lang="en-US" sz="3200" dirty="0" err="1" smtClean="0">
                <a:solidFill>
                  <a:srgbClr val="000000"/>
                </a:solidFill>
              </a:rPr>
              <a:t>BlinkerSign</a:t>
            </a:r>
            <a:r>
              <a:rPr lang="en-US" sz="3200" dirty="0" smtClean="0">
                <a:solidFill>
                  <a:srgbClr val="000000"/>
                </a:solidFill>
              </a:rPr>
              <a:t> and an array of Chevron </a:t>
            </a:r>
            <a:r>
              <a:rPr lang="en-US" sz="3200" dirty="0" err="1" smtClean="0">
                <a:solidFill>
                  <a:srgbClr val="000000"/>
                </a:solidFill>
              </a:rPr>
              <a:t>BlinkerSigns</a:t>
            </a:r>
            <a:r>
              <a:rPr lang="en-US" sz="3200" dirty="0" smtClean="0">
                <a:solidFill>
                  <a:srgbClr val="000000"/>
                </a:solidFill>
              </a:rPr>
              <a:t>) that are installed throughout a curve.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570" y="3764894"/>
            <a:ext cx="2794324" cy="279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691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How it Works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845814"/>
            <a:ext cx="7459578" cy="4130361"/>
          </a:xfrm>
        </p:spPr>
        <p:txBody>
          <a:bodyPr>
            <a:spAutoFit/>
          </a:bodyPr>
          <a:lstStyle/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Approaching vehicles, sensed by radar or other ITS device, trigger the controller that wirelessly activates the LED signs to flash sequentially through the curves to warn speeding drivers to </a:t>
            </a:r>
            <a:r>
              <a:rPr lang="en-US" sz="3200" smtClean="0">
                <a:solidFill>
                  <a:srgbClr val="000000"/>
                </a:solidFill>
              </a:rPr>
              <a:t>slow down.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The flash pattern and timing is easily programmed.</a:t>
            </a:r>
          </a:p>
        </p:txBody>
      </p:sp>
    </p:spTree>
    <p:extLst>
      <p:ext uri="{BB962C8B-B14F-4D97-AF65-F5344CB8AC3E}">
        <p14:creationId xmlns:p14="http://schemas.microsoft.com/office/powerpoint/2010/main" xmlns="" val="30593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Benefits of the System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845814"/>
            <a:ext cx="7459578" cy="3834895"/>
          </a:xfrm>
        </p:spPr>
        <p:txBody>
          <a:bodyPr>
            <a:spAutoFit/>
          </a:bodyPr>
          <a:lstStyle/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Reduces the frequency of lane departures by providing dynamic feedback and guidance to drivers.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System is solar and can be installed anywhere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Economical – no electrical power costs</a:t>
            </a:r>
          </a:p>
          <a:p>
            <a:pPr marL="681038" indent="-681038">
              <a:buFont typeface="Wingdings" charset="2"/>
              <a:buChar char="u"/>
            </a:pPr>
            <a:r>
              <a:rPr lang="en-US" sz="3200" dirty="0" smtClean="0">
                <a:solidFill>
                  <a:srgbClr val="000000"/>
                </a:solidFill>
              </a:rPr>
              <a:t>Quick and simple installation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84714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Tasks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341616"/>
            <a:ext cx="7459578" cy="3834895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Task 1 – Site Identification</a:t>
            </a:r>
          </a:p>
          <a:p>
            <a:endParaRPr lang="en-US" sz="3200" dirty="0" smtClean="0"/>
          </a:p>
          <a:p>
            <a:r>
              <a:rPr lang="en-US" sz="3200" dirty="0" smtClean="0"/>
              <a:t>Identify 12 new treatment sites and 24 control sites in 4 geographically diverse states (MO, TX, WA, and WI).</a:t>
            </a:r>
            <a:endParaRPr lang="en-US" sz="3200" dirty="0"/>
          </a:p>
          <a:p>
            <a:pPr lvl="0"/>
            <a:r>
              <a:rPr lang="en-US" sz="3200" dirty="0" smtClean="0"/>
              <a:t>The SDCWS are expected to be installed by October/November 2011.</a:t>
            </a:r>
          </a:p>
        </p:txBody>
      </p:sp>
    </p:spTree>
    <p:extLst>
      <p:ext uri="{BB962C8B-B14F-4D97-AF65-F5344CB8AC3E}">
        <p14:creationId xmlns:p14="http://schemas.microsoft.com/office/powerpoint/2010/main" xmlns="" val="149331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Arial Black"/>
                <a:cs typeface="Arial Black"/>
              </a:rPr>
              <a:t>Project Tasks</a:t>
            </a:r>
            <a:endParaRPr lang="en-US" sz="4800" dirty="0">
              <a:latin typeface="Arial Black"/>
              <a:cs typeface="Arial Black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11" y="1210898"/>
            <a:ext cx="7459578" cy="509062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3200" b="1" dirty="0" smtClean="0"/>
              <a:t>Site Criteria</a:t>
            </a:r>
          </a:p>
          <a:p>
            <a:pPr marL="0" indent="0">
              <a:buNone/>
            </a:pPr>
            <a:endParaRPr lang="en-US" sz="1200" b="1" dirty="0" smtClean="0"/>
          </a:p>
          <a:p>
            <a:pPr lvl="0"/>
            <a:r>
              <a:rPr lang="en-US" sz="3200" dirty="0" smtClean="0"/>
              <a:t>Two-lane rural paved roads</a:t>
            </a:r>
          </a:p>
          <a:p>
            <a:pPr lvl="0"/>
            <a:r>
              <a:rPr lang="en-US" sz="3200" dirty="0" smtClean="0"/>
              <a:t>Posted speed limit of 50 mph or above</a:t>
            </a:r>
          </a:p>
          <a:p>
            <a:pPr lvl="0"/>
            <a:r>
              <a:rPr lang="en-US" sz="3200" dirty="0" smtClean="0"/>
              <a:t>Existing chevrons</a:t>
            </a:r>
          </a:p>
          <a:p>
            <a:pPr lvl="0"/>
            <a:r>
              <a:rPr lang="en-US" sz="3200" dirty="0" smtClean="0"/>
              <a:t>No unusual conditions within the curve</a:t>
            </a:r>
          </a:p>
          <a:p>
            <a:pPr lvl="0"/>
            <a:r>
              <a:rPr lang="en-US" sz="3200" dirty="0" smtClean="0"/>
              <a:t>High crash location</a:t>
            </a:r>
          </a:p>
          <a:p>
            <a:pPr lvl="0"/>
            <a:r>
              <a:rPr lang="en-US" sz="3200" dirty="0" smtClean="0"/>
              <a:t>No major changes in the last 3 years</a:t>
            </a:r>
          </a:p>
          <a:p>
            <a:pPr lvl="0"/>
            <a:r>
              <a:rPr lang="en-US" sz="3200" dirty="0" smtClean="0"/>
              <a:t>No major changes for the next 2 years</a:t>
            </a:r>
          </a:p>
        </p:txBody>
      </p:sp>
    </p:spTree>
    <p:extLst>
      <p:ext uri="{BB962C8B-B14F-4D97-AF65-F5344CB8AC3E}">
        <p14:creationId xmlns:p14="http://schemas.microsoft.com/office/powerpoint/2010/main" xmlns="" val="1357711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438</Words>
  <Application>Microsoft Office PowerPoint</Application>
  <PresentationFormat>On-screen Show (4:3)</PresentationFormat>
  <Paragraphs>76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Sequential Dynamic Curve Warning System</vt:lpstr>
      <vt:lpstr>Project Partners</vt:lpstr>
      <vt:lpstr>Project Partners</vt:lpstr>
      <vt:lpstr>Current Safety Challenge</vt:lpstr>
      <vt:lpstr>How it Works</vt:lpstr>
      <vt:lpstr>How it Works</vt:lpstr>
      <vt:lpstr>Benefits of the System</vt:lpstr>
      <vt:lpstr>Project Tasks</vt:lpstr>
      <vt:lpstr>Project Tasks</vt:lpstr>
      <vt:lpstr>Project Tasks</vt:lpstr>
      <vt:lpstr>Project Tasks</vt:lpstr>
      <vt:lpstr>Project Tasks</vt:lpstr>
    </vt:vector>
  </TitlesOfParts>
  <Company>Applied Research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Temporary All-Weather  Pavement Markings for Work Zones</dc:title>
  <dc:creator>elvis presley</dc:creator>
  <cp:lastModifiedBy>test</cp:lastModifiedBy>
  <cp:revision>66</cp:revision>
  <cp:lastPrinted>2011-09-02T13:00:47Z</cp:lastPrinted>
  <dcterms:created xsi:type="dcterms:W3CDTF">2008-02-19T02:19:18Z</dcterms:created>
  <dcterms:modified xsi:type="dcterms:W3CDTF">2011-10-25T15:12:49Z</dcterms:modified>
</cp:coreProperties>
</file>