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79" r:id="rId2"/>
    <p:sldId id="269" r:id="rId3"/>
    <p:sldId id="285" r:id="rId4"/>
    <p:sldId id="284" r:id="rId5"/>
    <p:sldId id="294" r:id="rId6"/>
    <p:sldId id="291" r:id="rId7"/>
    <p:sldId id="289" r:id="rId8"/>
    <p:sldId id="282" r:id="rId9"/>
    <p:sldId id="290" r:id="rId10"/>
    <p:sldId id="286" r:id="rId11"/>
    <p:sldId id="288" r:id="rId12"/>
    <p:sldId id="287" r:id="rId13"/>
    <p:sldId id="292" r:id="rId14"/>
    <p:sldId id="283" r:id="rId15"/>
    <p:sldId id="293"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20" d="100"/>
          <a:sy n="120" d="100"/>
        </p:scale>
        <p:origin x="124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3D210-6FCB-4F46-8535-5E011E49561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017CE78-AEFC-4DF0-B174-3B5191063838}">
      <dgm:prSet phldrT="[Text]" custT="1"/>
      <dgm:spPr/>
      <dgm:t>
        <a:bodyPr/>
        <a:lstStyle/>
        <a:p>
          <a:pPr algn="ctr"/>
          <a:r>
            <a:rPr lang="en-US" sz="2400" dirty="0"/>
            <a:t>Increase numbers </a:t>
          </a:r>
          <a:br>
            <a:rPr lang="en-US" sz="2400" dirty="0"/>
          </a:br>
          <a:r>
            <a:rPr lang="en-US" sz="2400" dirty="0"/>
            <a:t>of trained workers for the Heavy Highway Construction Industry</a:t>
          </a:r>
        </a:p>
      </dgm:t>
    </dgm:pt>
    <dgm:pt modelId="{BA44B24D-796A-46F1-BD82-878920772A72}" type="parTrans" cxnId="{CDA30830-B9E8-40CC-8A87-C1E9517A56D1}">
      <dgm:prSet/>
      <dgm:spPr/>
      <dgm:t>
        <a:bodyPr/>
        <a:lstStyle/>
        <a:p>
          <a:endParaRPr lang="en-US"/>
        </a:p>
      </dgm:t>
    </dgm:pt>
    <dgm:pt modelId="{0520FAB4-C30C-448C-BB30-6CF0163401A9}" type="sibTrans" cxnId="{CDA30830-B9E8-40CC-8A87-C1E9517A56D1}">
      <dgm:prSet/>
      <dgm:spPr/>
      <dgm:t>
        <a:bodyPr/>
        <a:lstStyle/>
        <a:p>
          <a:endParaRPr lang="en-US"/>
        </a:p>
      </dgm:t>
    </dgm:pt>
    <dgm:pt modelId="{23F74904-5971-4981-8B70-7B416ADB2007}">
      <dgm:prSet phldrT="[Text]" custT="1"/>
      <dgm:spPr/>
      <dgm:t>
        <a:bodyPr/>
        <a:lstStyle/>
        <a:p>
          <a:r>
            <a:rPr lang="en-US" sz="1600" b="1" dirty="0"/>
            <a:t>Apprenticeship</a:t>
          </a:r>
        </a:p>
        <a:p>
          <a:r>
            <a:rPr lang="en-US" sz="1600" b="1" dirty="0"/>
            <a:t>Style Program</a:t>
          </a:r>
        </a:p>
        <a:p>
          <a:r>
            <a:rPr lang="en-US" sz="1600" b="1" dirty="0"/>
            <a:t>(OJT)</a:t>
          </a:r>
        </a:p>
      </dgm:t>
    </dgm:pt>
    <dgm:pt modelId="{E501DCE5-FD17-46D8-8A59-94ED8D38D46C}" type="parTrans" cxnId="{24095929-A19D-4E07-B98E-5D42367254C6}">
      <dgm:prSet/>
      <dgm:spPr/>
      <dgm:t>
        <a:bodyPr/>
        <a:lstStyle/>
        <a:p>
          <a:endParaRPr lang="en-US"/>
        </a:p>
      </dgm:t>
    </dgm:pt>
    <dgm:pt modelId="{FB422151-BEF4-474F-9F4C-808DD79E3602}" type="sibTrans" cxnId="{24095929-A19D-4E07-B98E-5D42367254C6}">
      <dgm:prSet/>
      <dgm:spPr/>
      <dgm:t>
        <a:bodyPr/>
        <a:lstStyle/>
        <a:p>
          <a:endParaRPr lang="en-US"/>
        </a:p>
      </dgm:t>
    </dgm:pt>
    <dgm:pt modelId="{7E7C66B4-4831-46BE-982C-40FBA9A81828}">
      <dgm:prSet phldrT="[Text]" custT="1"/>
      <dgm:spPr/>
      <dgm:t>
        <a:bodyPr/>
        <a:lstStyle/>
        <a:p>
          <a:r>
            <a:rPr lang="en-US" sz="1600" b="1" dirty="0"/>
            <a:t>Incorporate Industry Recognized Credentials: ATSSA Flagger, OHSA, NCEER, </a:t>
          </a:r>
          <a:br>
            <a:rPr lang="en-US" sz="1600" b="1" dirty="0"/>
          </a:br>
          <a:r>
            <a:rPr lang="en-US" sz="1600" b="1" dirty="0"/>
            <a:t>&amp; CDL</a:t>
          </a:r>
        </a:p>
      </dgm:t>
    </dgm:pt>
    <dgm:pt modelId="{0D693346-D00B-403C-9B5A-AEBE4A95085A}" type="parTrans" cxnId="{83E9DB14-B9B4-45D1-A949-02760B16A8A1}">
      <dgm:prSet/>
      <dgm:spPr/>
      <dgm:t>
        <a:bodyPr/>
        <a:lstStyle/>
        <a:p>
          <a:endParaRPr lang="en-US"/>
        </a:p>
      </dgm:t>
    </dgm:pt>
    <dgm:pt modelId="{376E1525-ABB5-4010-A50A-8001177A9BCD}" type="sibTrans" cxnId="{83E9DB14-B9B4-45D1-A949-02760B16A8A1}">
      <dgm:prSet/>
      <dgm:spPr/>
      <dgm:t>
        <a:bodyPr/>
        <a:lstStyle/>
        <a:p>
          <a:endParaRPr lang="en-US"/>
        </a:p>
      </dgm:t>
    </dgm:pt>
    <dgm:pt modelId="{4CF743A4-FA1B-426A-B0A2-4B76455F4CD8}">
      <dgm:prSet phldrT="[Text]" custT="1"/>
      <dgm:spPr/>
      <dgm:t>
        <a:bodyPr/>
        <a:lstStyle/>
        <a:p>
          <a:r>
            <a:rPr lang="en-US" sz="1600" b="1" dirty="0"/>
            <a:t>Ensure Sustaining Program Activities after Grant Period</a:t>
          </a:r>
        </a:p>
      </dgm:t>
    </dgm:pt>
    <dgm:pt modelId="{77F14E16-B69B-4B85-A327-E1525B01B3F0}" type="parTrans" cxnId="{DBE0C6EE-69AE-47AD-B92B-1522EF3FC9F2}">
      <dgm:prSet/>
      <dgm:spPr/>
      <dgm:t>
        <a:bodyPr/>
        <a:lstStyle/>
        <a:p>
          <a:endParaRPr lang="en-US"/>
        </a:p>
      </dgm:t>
    </dgm:pt>
    <dgm:pt modelId="{084A54FF-B974-4463-9095-7EEE9796D2B1}" type="sibTrans" cxnId="{DBE0C6EE-69AE-47AD-B92B-1522EF3FC9F2}">
      <dgm:prSet/>
      <dgm:spPr/>
      <dgm:t>
        <a:bodyPr/>
        <a:lstStyle/>
        <a:p>
          <a:endParaRPr lang="en-US"/>
        </a:p>
      </dgm:t>
    </dgm:pt>
    <dgm:pt modelId="{F2E624E3-954F-47E7-909D-CCB38CD41B62}">
      <dgm:prSet phldrT="[Text]" custT="1"/>
      <dgm:spPr/>
      <dgm:t>
        <a:bodyPr/>
        <a:lstStyle/>
        <a:p>
          <a:r>
            <a:rPr lang="en-US" sz="1600" b="1" dirty="0"/>
            <a:t>Curriculum and Program Development</a:t>
          </a:r>
        </a:p>
      </dgm:t>
    </dgm:pt>
    <dgm:pt modelId="{DD3976B1-8CFA-47B8-ADA8-353C6E9453A2}" type="parTrans" cxnId="{726B4961-00DE-4423-9566-14602DC32423}">
      <dgm:prSet/>
      <dgm:spPr/>
      <dgm:t>
        <a:bodyPr/>
        <a:lstStyle/>
        <a:p>
          <a:endParaRPr lang="en-US"/>
        </a:p>
      </dgm:t>
    </dgm:pt>
    <dgm:pt modelId="{CC585DDE-BF7C-434E-A63B-D8E9D061E03E}" type="sibTrans" cxnId="{726B4961-00DE-4423-9566-14602DC32423}">
      <dgm:prSet/>
      <dgm:spPr/>
      <dgm:t>
        <a:bodyPr/>
        <a:lstStyle/>
        <a:p>
          <a:endParaRPr lang="en-US"/>
        </a:p>
      </dgm:t>
    </dgm:pt>
    <dgm:pt modelId="{F692F934-A6A1-4E3D-A345-B8D73517A5EB}">
      <dgm:prSet phldrT="[Text]" custT="1"/>
      <dgm:spPr/>
      <dgm:t>
        <a:bodyPr/>
        <a:lstStyle/>
        <a:p>
          <a:r>
            <a:rPr lang="en-US" sz="1600" b="1" dirty="0"/>
            <a:t>Industry Driven</a:t>
          </a:r>
        </a:p>
        <a:p>
          <a:r>
            <a:rPr lang="en-US" sz="1600" b="1" dirty="0"/>
            <a:t>Oversight by Industry</a:t>
          </a:r>
        </a:p>
      </dgm:t>
    </dgm:pt>
    <dgm:pt modelId="{0799DA1C-2267-4D55-86D3-66286341F91E}" type="parTrans" cxnId="{85109826-D632-472F-8560-C2F3EC548808}">
      <dgm:prSet/>
      <dgm:spPr/>
      <dgm:t>
        <a:bodyPr/>
        <a:lstStyle/>
        <a:p>
          <a:endParaRPr lang="en-US"/>
        </a:p>
      </dgm:t>
    </dgm:pt>
    <dgm:pt modelId="{0E3EBBCA-7AF7-4DB2-956A-CD375CFCF2DE}" type="sibTrans" cxnId="{85109826-D632-472F-8560-C2F3EC548808}">
      <dgm:prSet/>
      <dgm:spPr/>
      <dgm:t>
        <a:bodyPr/>
        <a:lstStyle/>
        <a:p>
          <a:endParaRPr lang="en-US"/>
        </a:p>
      </dgm:t>
    </dgm:pt>
    <dgm:pt modelId="{C951EB46-FF5F-48BD-9C23-74DD285379DF}" type="pres">
      <dgm:prSet presAssocID="{D9C3D210-6FCB-4F46-8535-5E011E49561F}" presName="composite" presStyleCnt="0">
        <dgm:presLayoutVars>
          <dgm:chMax val="1"/>
          <dgm:dir/>
          <dgm:resizeHandles val="exact"/>
        </dgm:presLayoutVars>
      </dgm:prSet>
      <dgm:spPr/>
      <dgm:t>
        <a:bodyPr/>
        <a:lstStyle/>
        <a:p>
          <a:endParaRPr lang="en-US"/>
        </a:p>
      </dgm:t>
    </dgm:pt>
    <dgm:pt modelId="{1EE842E4-A54C-49FE-9E57-F0DBF59808C8}" type="pres">
      <dgm:prSet presAssocID="{D9C3D210-6FCB-4F46-8535-5E011E49561F}" presName="radial" presStyleCnt="0">
        <dgm:presLayoutVars>
          <dgm:animLvl val="ctr"/>
        </dgm:presLayoutVars>
      </dgm:prSet>
      <dgm:spPr/>
    </dgm:pt>
    <dgm:pt modelId="{C0C2D1E5-D451-4AA4-A572-A61FF97535FB}" type="pres">
      <dgm:prSet presAssocID="{9017CE78-AEFC-4DF0-B174-3B5191063838}" presName="centerShape" presStyleLbl="vennNode1" presStyleIdx="0" presStyleCnt="6" custScaleX="138183" custScaleY="78718" custLinFactNeighborX="-2485" custLinFactNeighborY="-4564"/>
      <dgm:spPr/>
      <dgm:t>
        <a:bodyPr/>
        <a:lstStyle/>
        <a:p>
          <a:endParaRPr lang="en-US"/>
        </a:p>
      </dgm:t>
    </dgm:pt>
    <dgm:pt modelId="{A7D6DF51-2FAF-4F8D-807C-E8BA0BF8CEAE}" type="pres">
      <dgm:prSet presAssocID="{23F74904-5971-4981-8B70-7B416ADB2007}" presName="node" presStyleLbl="vennNode1" presStyleIdx="1" presStyleCnt="6" custScaleX="126103" custScaleY="126103" custRadScaleRad="89310" custRadScaleInc="-7540">
        <dgm:presLayoutVars>
          <dgm:bulletEnabled val="1"/>
        </dgm:presLayoutVars>
      </dgm:prSet>
      <dgm:spPr/>
      <dgm:t>
        <a:bodyPr/>
        <a:lstStyle/>
        <a:p>
          <a:endParaRPr lang="en-US"/>
        </a:p>
      </dgm:t>
    </dgm:pt>
    <dgm:pt modelId="{1FFAD7F9-0C99-4A12-8557-A1ABFBAAAD59}" type="pres">
      <dgm:prSet presAssocID="{7E7C66B4-4831-46BE-982C-40FBA9A81828}" presName="node" presStyleLbl="vennNode1" presStyleIdx="2" presStyleCnt="6" custScaleX="126103" custScaleY="126103" custRadScaleRad="122018" custRadScaleInc="1911">
        <dgm:presLayoutVars>
          <dgm:bulletEnabled val="1"/>
        </dgm:presLayoutVars>
      </dgm:prSet>
      <dgm:spPr/>
      <dgm:t>
        <a:bodyPr/>
        <a:lstStyle/>
        <a:p>
          <a:endParaRPr lang="en-US"/>
        </a:p>
      </dgm:t>
    </dgm:pt>
    <dgm:pt modelId="{AD8EDC3A-4523-4B5D-9624-BAFAD348432D}" type="pres">
      <dgm:prSet presAssocID="{4CF743A4-FA1B-426A-B0A2-4B76455F4CD8}" presName="node" presStyleLbl="vennNode1" presStyleIdx="3" presStyleCnt="6" custScaleX="126103" custScaleY="126103" custRadScaleRad="99515" custRadScaleInc="-16514">
        <dgm:presLayoutVars>
          <dgm:bulletEnabled val="1"/>
        </dgm:presLayoutVars>
      </dgm:prSet>
      <dgm:spPr/>
      <dgm:t>
        <a:bodyPr/>
        <a:lstStyle/>
        <a:p>
          <a:endParaRPr lang="en-US"/>
        </a:p>
      </dgm:t>
    </dgm:pt>
    <dgm:pt modelId="{C1EE7F82-B341-418F-BB4C-77E657A329B0}" type="pres">
      <dgm:prSet presAssocID="{F2E624E3-954F-47E7-909D-CCB38CD41B62}" presName="node" presStyleLbl="vennNode1" presStyleIdx="4" presStyleCnt="6" custScaleX="126103" custScaleY="126103" custRadScaleRad="104383" custRadScaleInc="18817">
        <dgm:presLayoutVars>
          <dgm:bulletEnabled val="1"/>
        </dgm:presLayoutVars>
      </dgm:prSet>
      <dgm:spPr/>
      <dgm:t>
        <a:bodyPr/>
        <a:lstStyle/>
        <a:p>
          <a:endParaRPr lang="en-US"/>
        </a:p>
      </dgm:t>
    </dgm:pt>
    <dgm:pt modelId="{B652C479-1DB4-4162-AB24-9105FFCD78D1}" type="pres">
      <dgm:prSet presAssocID="{F692F934-A6A1-4E3D-A345-B8D73517A5EB}" presName="node" presStyleLbl="vennNode1" presStyleIdx="5" presStyleCnt="6" custScaleX="126103" custScaleY="126103" custRadScaleRad="132318" custRadScaleInc="-3572">
        <dgm:presLayoutVars>
          <dgm:bulletEnabled val="1"/>
        </dgm:presLayoutVars>
      </dgm:prSet>
      <dgm:spPr/>
      <dgm:t>
        <a:bodyPr/>
        <a:lstStyle/>
        <a:p>
          <a:endParaRPr lang="en-US"/>
        </a:p>
      </dgm:t>
    </dgm:pt>
  </dgm:ptLst>
  <dgm:cxnLst>
    <dgm:cxn modelId="{8395457C-5BF4-4D34-A7F5-368ECB2E011B}" type="presOf" srcId="{F692F934-A6A1-4E3D-A345-B8D73517A5EB}" destId="{B652C479-1DB4-4162-AB24-9105FFCD78D1}" srcOrd="0" destOrd="0" presId="urn:microsoft.com/office/officeart/2005/8/layout/radial3"/>
    <dgm:cxn modelId="{953EB00E-C401-40C0-98CB-9C7E7EC6E4DA}" type="presOf" srcId="{4CF743A4-FA1B-426A-B0A2-4B76455F4CD8}" destId="{AD8EDC3A-4523-4B5D-9624-BAFAD348432D}" srcOrd="0" destOrd="0" presId="urn:microsoft.com/office/officeart/2005/8/layout/radial3"/>
    <dgm:cxn modelId="{229B1FC4-4FF9-4846-A000-B1619C29984F}" type="presOf" srcId="{23F74904-5971-4981-8B70-7B416ADB2007}" destId="{A7D6DF51-2FAF-4F8D-807C-E8BA0BF8CEAE}" srcOrd="0" destOrd="0" presId="urn:microsoft.com/office/officeart/2005/8/layout/radial3"/>
    <dgm:cxn modelId="{A04B7541-55E5-4131-B25B-93BA2FF857A0}" type="presOf" srcId="{D9C3D210-6FCB-4F46-8535-5E011E49561F}" destId="{C951EB46-FF5F-48BD-9C23-74DD285379DF}" srcOrd="0" destOrd="0" presId="urn:microsoft.com/office/officeart/2005/8/layout/radial3"/>
    <dgm:cxn modelId="{C3F8DD77-89F1-4D25-9109-31532FD93550}" type="presOf" srcId="{9017CE78-AEFC-4DF0-B174-3B5191063838}" destId="{C0C2D1E5-D451-4AA4-A572-A61FF97535FB}" srcOrd="0" destOrd="0" presId="urn:microsoft.com/office/officeart/2005/8/layout/radial3"/>
    <dgm:cxn modelId="{398569EB-8AFF-4F48-9478-760DCDABA2CF}" type="presOf" srcId="{F2E624E3-954F-47E7-909D-CCB38CD41B62}" destId="{C1EE7F82-B341-418F-BB4C-77E657A329B0}" srcOrd="0" destOrd="0" presId="urn:microsoft.com/office/officeart/2005/8/layout/radial3"/>
    <dgm:cxn modelId="{BA40CB96-04E3-4197-BDE0-673D2B89C9F2}" type="presOf" srcId="{7E7C66B4-4831-46BE-982C-40FBA9A81828}" destId="{1FFAD7F9-0C99-4A12-8557-A1ABFBAAAD59}" srcOrd="0" destOrd="0" presId="urn:microsoft.com/office/officeart/2005/8/layout/radial3"/>
    <dgm:cxn modelId="{DBE0C6EE-69AE-47AD-B92B-1522EF3FC9F2}" srcId="{9017CE78-AEFC-4DF0-B174-3B5191063838}" destId="{4CF743A4-FA1B-426A-B0A2-4B76455F4CD8}" srcOrd="2" destOrd="0" parTransId="{77F14E16-B69B-4B85-A327-E1525B01B3F0}" sibTransId="{084A54FF-B974-4463-9095-7EEE9796D2B1}"/>
    <dgm:cxn modelId="{85109826-D632-472F-8560-C2F3EC548808}" srcId="{9017CE78-AEFC-4DF0-B174-3B5191063838}" destId="{F692F934-A6A1-4E3D-A345-B8D73517A5EB}" srcOrd="4" destOrd="0" parTransId="{0799DA1C-2267-4D55-86D3-66286341F91E}" sibTransId="{0E3EBBCA-7AF7-4DB2-956A-CD375CFCF2DE}"/>
    <dgm:cxn modelId="{83E9DB14-B9B4-45D1-A949-02760B16A8A1}" srcId="{9017CE78-AEFC-4DF0-B174-3B5191063838}" destId="{7E7C66B4-4831-46BE-982C-40FBA9A81828}" srcOrd="1" destOrd="0" parTransId="{0D693346-D00B-403C-9B5A-AEBE4A95085A}" sibTransId="{376E1525-ABB5-4010-A50A-8001177A9BCD}"/>
    <dgm:cxn modelId="{726B4961-00DE-4423-9566-14602DC32423}" srcId="{9017CE78-AEFC-4DF0-B174-3B5191063838}" destId="{F2E624E3-954F-47E7-909D-CCB38CD41B62}" srcOrd="3" destOrd="0" parTransId="{DD3976B1-8CFA-47B8-ADA8-353C6E9453A2}" sibTransId="{CC585DDE-BF7C-434E-A63B-D8E9D061E03E}"/>
    <dgm:cxn modelId="{CDA30830-B9E8-40CC-8A87-C1E9517A56D1}" srcId="{D9C3D210-6FCB-4F46-8535-5E011E49561F}" destId="{9017CE78-AEFC-4DF0-B174-3B5191063838}" srcOrd="0" destOrd="0" parTransId="{BA44B24D-796A-46F1-BD82-878920772A72}" sibTransId="{0520FAB4-C30C-448C-BB30-6CF0163401A9}"/>
    <dgm:cxn modelId="{24095929-A19D-4E07-B98E-5D42367254C6}" srcId="{9017CE78-AEFC-4DF0-B174-3B5191063838}" destId="{23F74904-5971-4981-8B70-7B416ADB2007}" srcOrd="0" destOrd="0" parTransId="{E501DCE5-FD17-46D8-8A59-94ED8D38D46C}" sibTransId="{FB422151-BEF4-474F-9F4C-808DD79E3602}"/>
    <dgm:cxn modelId="{85DC24F9-BD66-4B60-8DD3-35B11335141D}" type="presParOf" srcId="{C951EB46-FF5F-48BD-9C23-74DD285379DF}" destId="{1EE842E4-A54C-49FE-9E57-F0DBF59808C8}" srcOrd="0" destOrd="0" presId="urn:microsoft.com/office/officeart/2005/8/layout/radial3"/>
    <dgm:cxn modelId="{998C7812-1CD5-4DA7-9570-559B80A65409}" type="presParOf" srcId="{1EE842E4-A54C-49FE-9E57-F0DBF59808C8}" destId="{C0C2D1E5-D451-4AA4-A572-A61FF97535FB}" srcOrd="0" destOrd="0" presId="urn:microsoft.com/office/officeart/2005/8/layout/radial3"/>
    <dgm:cxn modelId="{31B81652-78EE-4BF4-A06D-4A2D4FC89CFB}" type="presParOf" srcId="{1EE842E4-A54C-49FE-9E57-F0DBF59808C8}" destId="{A7D6DF51-2FAF-4F8D-807C-E8BA0BF8CEAE}" srcOrd="1" destOrd="0" presId="urn:microsoft.com/office/officeart/2005/8/layout/radial3"/>
    <dgm:cxn modelId="{CB89A598-C4D5-4E19-B76E-570B4F844F96}" type="presParOf" srcId="{1EE842E4-A54C-49FE-9E57-F0DBF59808C8}" destId="{1FFAD7F9-0C99-4A12-8557-A1ABFBAAAD59}" srcOrd="2" destOrd="0" presId="urn:microsoft.com/office/officeart/2005/8/layout/radial3"/>
    <dgm:cxn modelId="{49D32AD3-EED8-4C31-8F47-E89784780911}" type="presParOf" srcId="{1EE842E4-A54C-49FE-9E57-F0DBF59808C8}" destId="{AD8EDC3A-4523-4B5D-9624-BAFAD348432D}" srcOrd="3" destOrd="0" presId="urn:microsoft.com/office/officeart/2005/8/layout/radial3"/>
    <dgm:cxn modelId="{286A9ADF-F751-410D-8D03-E9EF54FB637B}" type="presParOf" srcId="{1EE842E4-A54C-49FE-9E57-F0DBF59808C8}" destId="{C1EE7F82-B341-418F-BB4C-77E657A329B0}" srcOrd="4" destOrd="0" presId="urn:microsoft.com/office/officeart/2005/8/layout/radial3"/>
    <dgm:cxn modelId="{D8D04C87-2A59-47DA-829D-BD1C17D57E65}" type="presParOf" srcId="{1EE842E4-A54C-49FE-9E57-F0DBF59808C8}" destId="{B652C479-1DB4-4162-AB24-9105FFCD78D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3D210-6FCB-4F46-8535-5E011E49561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017CE78-AEFC-4DF0-B174-3B5191063838}">
      <dgm:prSet phldrT="[Text]" custT="1"/>
      <dgm:spPr/>
      <dgm:t>
        <a:bodyPr/>
        <a:lstStyle/>
        <a:p>
          <a:pPr algn="ctr"/>
          <a:r>
            <a:rPr lang="en-US" sz="1600" b="1" dirty="0"/>
            <a:t>HEAVY HIGHWAY CONSTRUCTION </a:t>
          </a:r>
          <a:br>
            <a:rPr lang="en-US" sz="1600" b="1" dirty="0"/>
          </a:br>
          <a:r>
            <a:rPr lang="en-US" sz="1600" b="1" dirty="0"/>
            <a:t>OJT TRAINIG</a:t>
          </a:r>
          <a:br>
            <a:rPr lang="en-US" sz="1600" b="1" dirty="0"/>
          </a:br>
          <a:r>
            <a:rPr lang="en-US" sz="1600" b="1" dirty="0"/>
            <a:t>PILOT PROJECT</a:t>
          </a:r>
        </a:p>
      </dgm:t>
    </dgm:pt>
    <dgm:pt modelId="{BA44B24D-796A-46F1-BD82-878920772A72}" type="parTrans" cxnId="{CDA30830-B9E8-40CC-8A87-C1E9517A56D1}">
      <dgm:prSet/>
      <dgm:spPr/>
      <dgm:t>
        <a:bodyPr/>
        <a:lstStyle/>
        <a:p>
          <a:endParaRPr lang="en-US"/>
        </a:p>
      </dgm:t>
    </dgm:pt>
    <dgm:pt modelId="{0520FAB4-C30C-448C-BB30-6CF0163401A9}" type="sibTrans" cxnId="{CDA30830-B9E8-40CC-8A87-C1E9517A56D1}">
      <dgm:prSet/>
      <dgm:spPr/>
      <dgm:t>
        <a:bodyPr/>
        <a:lstStyle/>
        <a:p>
          <a:endParaRPr lang="en-US"/>
        </a:p>
      </dgm:t>
    </dgm:pt>
    <dgm:pt modelId="{23F74904-5971-4981-8B70-7B416ADB2007}">
      <dgm:prSet phldrT="[Text]" custT="1"/>
      <dgm:spPr/>
      <dgm:t>
        <a:bodyPr/>
        <a:lstStyle/>
        <a:p>
          <a:r>
            <a:rPr lang="en-US" sz="1600" b="1" dirty="0"/>
            <a:t>ALDOT &amp;</a:t>
          </a:r>
          <a:br>
            <a:rPr lang="en-US" sz="1600" b="1" dirty="0"/>
          </a:br>
          <a:r>
            <a:rPr lang="en-US" sz="1600" b="1" dirty="0"/>
            <a:t>Federal Highway Administration (FHWA)</a:t>
          </a:r>
        </a:p>
      </dgm:t>
    </dgm:pt>
    <dgm:pt modelId="{E501DCE5-FD17-46D8-8A59-94ED8D38D46C}" type="parTrans" cxnId="{24095929-A19D-4E07-B98E-5D42367254C6}">
      <dgm:prSet/>
      <dgm:spPr/>
      <dgm:t>
        <a:bodyPr/>
        <a:lstStyle/>
        <a:p>
          <a:endParaRPr lang="en-US"/>
        </a:p>
      </dgm:t>
    </dgm:pt>
    <dgm:pt modelId="{FB422151-BEF4-474F-9F4C-808DD79E3602}" type="sibTrans" cxnId="{24095929-A19D-4E07-B98E-5D42367254C6}">
      <dgm:prSet/>
      <dgm:spPr/>
      <dgm:t>
        <a:bodyPr/>
        <a:lstStyle/>
        <a:p>
          <a:endParaRPr lang="en-US"/>
        </a:p>
      </dgm:t>
    </dgm:pt>
    <dgm:pt modelId="{7E7C66B4-4831-46BE-982C-40FBA9A81828}">
      <dgm:prSet phldrT="[Text]" custT="1"/>
      <dgm:spPr/>
      <dgm:t>
        <a:bodyPr/>
        <a:lstStyle/>
        <a:p>
          <a:r>
            <a:rPr lang="en-US" sz="1600" b="1" i="0" dirty="0"/>
            <a:t>Alabama Road Builders Association (ARBA), </a:t>
          </a:r>
          <a:br>
            <a:rPr lang="en-US" sz="1600" b="1" i="0" dirty="0"/>
          </a:br>
          <a:r>
            <a:rPr lang="en-US" sz="1600" b="1" dirty="0"/>
            <a:t>Alabama General Contractors (AGC) - Mobile Section</a:t>
          </a:r>
        </a:p>
      </dgm:t>
    </dgm:pt>
    <dgm:pt modelId="{0D693346-D00B-403C-9B5A-AEBE4A95085A}" type="parTrans" cxnId="{83E9DB14-B9B4-45D1-A949-02760B16A8A1}">
      <dgm:prSet/>
      <dgm:spPr/>
      <dgm:t>
        <a:bodyPr/>
        <a:lstStyle/>
        <a:p>
          <a:endParaRPr lang="en-US"/>
        </a:p>
      </dgm:t>
    </dgm:pt>
    <dgm:pt modelId="{376E1525-ABB5-4010-A50A-8001177A9BCD}" type="sibTrans" cxnId="{83E9DB14-B9B4-45D1-A949-02760B16A8A1}">
      <dgm:prSet/>
      <dgm:spPr/>
      <dgm:t>
        <a:bodyPr/>
        <a:lstStyle/>
        <a:p>
          <a:endParaRPr lang="en-US"/>
        </a:p>
      </dgm:t>
    </dgm:pt>
    <dgm:pt modelId="{4CF743A4-FA1B-426A-B0A2-4B76455F4CD8}">
      <dgm:prSet phldrT="[Text]" custT="1"/>
      <dgm:spPr/>
      <dgm:t>
        <a:bodyPr/>
        <a:lstStyle/>
        <a:p>
          <a:r>
            <a:rPr lang="en-US" sz="1600" b="1" dirty="0"/>
            <a:t>Career Centers</a:t>
          </a:r>
        </a:p>
        <a:p>
          <a:r>
            <a:rPr lang="en-US" sz="1600" b="1" dirty="0"/>
            <a:t>SWAPTE</a:t>
          </a:r>
        </a:p>
      </dgm:t>
    </dgm:pt>
    <dgm:pt modelId="{77F14E16-B69B-4B85-A327-E1525B01B3F0}" type="parTrans" cxnId="{DBE0C6EE-69AE-47AD-B92B-1522EF3FC9F2}">
      <dgm:prSet/>
      <dgm:spPr/>
      <dgm:t>
        <a:bodyPr/>
        <a:lstStyle/>
        <a:p>
          <a:endParaRPr lang="en-US"/>
        </a:p>
      </dgm:t>
    </dgm:pt>
    <dgm:pt modelId="{084A54FF-B974-4463-9095-7EEE9796D2B1}" type="sibTrans" cxnId="{DBE0C6EE-69AE-47AD-B92B-1522EF3FC9F2}">
      <dgm:prSet/>
      <dgm:spPr/>
      <dgm:t>
        <a:bodyPr/>
        <a:lstStyle/>
        <a:p>
          <a:endParaRPr lang="en-US"/>
        </a:p>
      </dgm:t>
    </dgm:pt>
    <dgm:pt modelId="{F2E624E3-954F-47E7-909D-CCB38CD41B62}">
      <dgm:prSet phldrT="[Text]" custT="1"/>
      <dgm:spPr/>
      <dgm:t>
        <a:bodyPr/>
        <a:lstStyle/>
        <a:p>
          <a:r>
            <a:rPr lang="en-US" sz="1600" b="1" dirty="0"/>
            <a:t>Alabama Community College System</a:t>
          </a:r>
        </a:p>
        <a:p>
          <a:r>
            <a:rPr lang="en-US" sz="1600" b="1" dirty="0"/>
            <a:t>(ACCS)</a:t>
          </a:r>
        </a:p>
      </dgm:t>
    </dgm:pt>
    <dgm:pt modelId="{DD3976B1-8CFA-47B8-ADA8-353C6E9453A2}" type="parTrans" cxnId="{726B4961-00DE-4423-9566-14602DC32423}">
      <dgm:prSet/>
      <dgm:spPr/>
      <dgm:t>
        <a:bodyPr/>
        <a:lstStyle/>
        <a:p>
          <a:endParaRPr lang="en-US"/>
        </a:p>
      </dgm:t>
    </dgm:pt>
    <dgm:pt modelId="{CC585DDE-BF7C-434E-A63B-D8E9D061E03E}" type="sibTrans" cxnId="{726B4961-00DE-4423-9566-14602DC32423}">
      <dgm:prSet/>
      <dgm:spPr/>
      <dgm:t>
        <a:bodyPr/>
        <a:lstStyle/>
        <a:p>
          <a:endParaRPr lang="en-US"/>
        </a:p>
      </dgm:t>
    </dgm:pt>
    <dgm:pt modelId="{F692F934-A6A1-4E3D-A345-B8D73517A5EB}">
      <dgm:prSet phldrT="[Text]" custT="1"/>
      <dgm:spPr/>
      <dgm:t>
        <a:bodyPr/>
        <a:lstStyle/>
        <a:p>
          <a:r>
            <a:rPr lang="en-US" sz="1600" b="1" dirty="0"/>
            <a:t>Bishop State</a:t>
          </a:r>
        </a:p>
        <a:p>
          <a:r>
            <a:rPr lang="en-US" sz="1600" b="1" dirty="0" err="1"/>
            <a:t>Trenholm</a:t>
          </a:r>
          <a:r>
            <a:rPr lang="en-US" sz="1600" b="1" dirty="0"/>
            <a:t> State</a:t>
          </a:r>
        </a:p>
      </dgm:t>
    </dgm:pt>
    <dgm:pt modelId="{0799DA1C-2267-4D55-86D3-66286341F91E}" type="parTrans" cxnId="{85109826-D632-472F-8560-C2F3EC548808}">
      <dgm:prSet/>
      <dgm:spPr/>
      <dgm:t>
        <a:bodyPr/>
        <a:lstStyle/>
        <a:p>
          <a:endParaRPr lang="en-US"/>
        </a:p>
      </dgm:t>
    </dgm:pt>
    <dgm:pt modelId="{0E3EBBCA-7AF7-4DB2-956A-CD375CFCF2DE}" type="sibTrans" cxnId="{85109826-D632-472F-8560-C2F3EC548808}">
      <dgm:prSet/>
      <dgm:spPr/>
      <dgm:t>
        <a:bodyPr/>
        <a:lstStyle/>
        <a:p>
          <a:endParaRPr lang="en-US"/>
        </a:p>
      </dgm:t>
    </dgm:pt>
    <dgm:pt modelId="{C951EB46-FF5F-48BD-9C23-74DD285379DF}" type="pres">
      <dgm:prSet presAssocID="{D9C3D210-6FCB-4F46-8535-5E011E49561F}" presName="composite" presStyleCnt="0">
        <dgm:presLayoutVars>
          <dgm:chMax val="1"/>
          <dgm:dir/>
          <dgm:resizeHandles val="exact"/>
        </dgm:presLayoutVars>
      </dgm:prSet>
      <dgm:spPr/>
      <dgm:t>
        <a:bodyPr/>
        <a:lstStyle/>
        <a:p>
          <a:endParaRPr lang="en-US"/>
        </a:p>
      </dgm:t>
    </dgm:pt>
    <dgm:pt modelId="{1EE842E4-A54C-49FE-9E57-F0DBF59808C8}" type="pres">
      <dgm:prSet presAssocID="{D9C3D210-6FCB-4F46-8535-5E011E49561F}" presName="radial" presStyleCnt="0">
        <dgm:presLayoutVars>
          <dgm:animLvl val="ctr"/>
        </dgm:presLayoutVars>
      </dgm:prSet>
      <dgm:spPr/>
    </dgm:pt>
    <dgm:pt modelId="{C0C2D1E5-D451-4AA4-A572-A61FF97535FB}" type="pres">
      <dgm:prSet presAssocID="{9017CE78-AEFC-4DF0-B174-3B5191063838}" presName="centerShape" presStyleLbl="vennNode1" presStyleIdx="0" presStyleCnt="6" custScaleX="98203" custScaleY="68821" custLinFactNeighborX="-194" custLinFactNeighborY="-5036"/>
      <dgm:spPr/>
      <dgm:t>
        <a:bodyPr/>
        <a:lstStyle/>
        <a:p>
          <a:endParaRPr lang="en-US"/>
        </a:p>
      </dgm:t>
    </dgm:pt>
    <dgm:pt modelId="{A7D6DF51-2FAF-4F8D-807C-E8BA0BF8CEAE}" type="pres">
      <dgm:prSet presAssocID="{23F74904-5971-4981-8B70-7B416ADB2007}" presName="node" presStyleLbl="vennNode1" presStyleIdx="1" presStyleCnt="6" custScaleX="137578" custScaleY="111121" custRadScaleRad="84120" custRadScaleInc="-828">
        <dgm:presLayoutVars>
          <dgm:bulletEnabled val="1"/>
        </dgm:presLayoutVars>
      </dgm:prSet>
      <dgm:spPr/>
      <dgm:t>
        <a:bodyPr/>
        <a:lstStyle/>
        <a:p>
          <a:endParaRPr lang="en-US"/>
        </a:p>
      </dgm:t>
    </dgm:pt>
    <dgm:pt modelId="{1FFAD7F9-0C99-4A12-8557-A1ABFBAAAD59}" type="pres">
      <dgm:prSet presAssocID="{7E7C66B4-4831-46BE-982C-40FBA9A81828}" presName="node" presStyleLbl="vennNode1" presStyleIdx="2" presStyleCnt="6" custScaleX="137578" custScaleY="111121" custRadScaleRad="99994" custRadScaleInc="4243">
        <dgm:presLayoutVars>
          <dgm:bulletEnabled val="1"/>
        </dgm:presLayoutVars>
      </dgm:prSet>
      <dgm:spPr/>
      <dgm:t>
        <a:bodyPr/>
        <a:lstStyle/>
        <a:p>
          <a:endParaRPr lang="en-US"/>
        </a:p>
      </dgm:t>
    </dgm:pt>
    <dgm:pt modelId="{AD8EDC3A-4523-4B5D-9624-BAFAD348432D}" type="pres">
      <dgm:prSet presAssocID="{4CF743A4-FA1B-426A-B0A2-4B76455F4CD8}" presName="node" presStyleLbl="vennNode1" presStyleIdx="3" presStyleCnt="6" custScaleX="137578" custScaleY="111121" custRadScaleRad="79385" custRadScaleInc="-5898">
        <dgm:presLayoutVars>
          <dgm:bulletEnabled val="1"/>
        </dgm:presLayoutVars>
      </dgm:prSet>
      <dgm:spPr/>
      <dgm:t>
        <a:bodyPr/>
        <a:lstStyle/>
        <a:p>
          <a:endParaRPr lang="en-US"/>
        </a:p>
      </dgm:t>
    </dgm:pt>
    <dgm:pt modelId="{C1EE7F82-B341-418F-BB4C-77E657A329B0}" type="pres">
      <dgm:prSet presAssocID="{F2E624E3-954F-47E7-909D-CCB38CD41B62}" presName="node" presStyleLbl="vennNode1" presStyleIdx="4" presStyleCnt="6" custScaleX="137578" custScaleY="111121" custRadScaleRad="79362" custRadScaleInc="6468">
        <dgm:presLayoutVars>
          <dgm:bulletEnabled val="1"/>
        </dgm:presLayoutVars>
      </dgm:prSet>
      <dgm:spPr/>
      <dgm:t>
        <a:bodyPr/>
        <a:lstStyle/>
        <a:p>
          <a:endParaRPr lang="en-US"/>
        </a:p>
      </dgm:t>
    </dgm:pt>
    <dgm:pt modelId="{B652C479-1DB4-4162-AB24-9105FFCD78D1}" type="pres">
      <dgm:prSet presAssocID="{F692F934-A6A1-4E3D-A345-B8D73517A5EB}" presName="node" presStyleLbl="vennNode1" presStyleIdx="5" presStyleCnt="6" custScaleX="137578" custScaleY="111121" custRadScaleRad="99488" custRadScaleInc="-3842">
        <dgm:presLayoutVars>
          <dgm:bulletEnabled val="1"/>
        </dgm:presLayoutVars>
      </dgm:prSet>
      <dgm:spPr/>
      <dgm:t>
        <a:bodyPr/>
        <a:lstStyle/>
        <a:p>
          <a:endParaRPr lang="en-US"/>
        </a:p>
      </dgm:t>
    </dgm:pt>
  </dgm:ptLst>
  <dgm:cxnLst>
    <dgm:cxn modelId="{8395457C-5BF4-4D34-A7F5-368ECB2E011B}" type="presOf" srcId="{F692F934-A6A1-4E3D-A345-B8D73517A5EB}" destId="{B652C479-1DB4-4162-AB24-9105FFCD78D1}" srcOrd="0" destOrd="0" presId="urn:microsoft.com/office/officeart/2005/8/layout/radial3"/>
    <dgm:cxn modelId="{953EB00E-C401-40C0-98CB-9C7E7EC6E4DA}" type="presOf" srcId="{4CF743A4-FA1B-426A-B0A2-4B76455F4CD8}" destId="{AD8EDC3A-4523-4B5D-9624-BAFAD348432D}" srcOrd="0" destOrd="0" presId="urn:microsoft.com/office/officeart/2005/8/layout/radial3"/>
    <dgm:cxn modelId="{229B1FC4-4FF9-4846-A000-B1619C29984F}" type="presOf" srcId="{23F74904-5971-4981-8B70-7B416ADB2007}" destId="{A7D6DF51-2FAF-4F8D-807C-E8BA0BF8CEAE}" srcOrd="0" destOrd="0" presId="urn:microsoft.com/office/officeart/2005/8/layout/radial3"/>
    <dgm:cxn modelId="{A04B7541-55E5-4131-B25B-93BA2FF857A0}" type="presOf" srcId="{D9C3D210-6FCB-4F46-8535-5E011E49561F}" destId="{C951EB46-FF5F-48BD-9C23-74DD285379DF}" srcOrd="0" destOrd="0" presId="urn:microsoft.com/office/officeart/2005/8/layout/radial3"/>
    <dgm:cxn modelId="{C3F8DD77-89F1-4D25-9109-31532FD93550}" type="presOf" srcId="{9017CE78-AEFC-4DF0-B174-3B5191063838}" destId="{C0C2D1E5-D451-4AA4-A572-A61FF97535FB}" srcOrd="0" destOrd="0" presId="urn:microsoft.com/office/officeart/2005/8/layout/radial3"/>
    <dgm:cxn modelId="{398569EB-8AFF-4F48-9478-760DCDABA2CF}" type="presOf" srcId="{F2E624E3-954F-47E7-909D-CCB38CD41B62}" destId="{C1EE7F82-B341-418F-BB4C-77E657A329B0}" srcOrd="0" destOrd="0" presId="urn:microsoft.com/office/officeart/2005/8/layout/radial3"/>
    <dgm:cxn modelId="{BA40CB96-04E3-4197-BDE0-673D2B89C9F2}" type="presOf" srcId="{7E7C66B4-4831-46BE-982C-40FBA9A81828}" destId="{1FFAD7F9-0C99-4A12-8557-A1ABFBAAAD59}" srcOrd="0" destOrd="0" presId="urn:microsoft.com/office/officeart/2005/8/layout/radial3"/>
    <dgm:cxn modelId="{DBE0C6EE-69AE-47AD-B92B-1522EF3FC9F2}" srcId="{9017CE78-AEFC-4DF0-B174-3B5191063838}" destId="{4CF743A4-FA1B-426A-B0A2-4B76455F4CD8}" srcOrd="2" destOrd="0" parTransId="{77F14E16-B69B-4B85-A327-E1525B01B3F0}" sibTransId="{084A54FF-B974-4463-9095-7EEE9796D2B1}"/>
    <dgm:cxn modelId="{85109826-D632-472F-8560-C2F3EC548808}" srcId="{9017CE78-AEFC-4DF0-B174-3B5191063838}" destId="{F692F934-A6A1-4E3D-A345-B8D73517A5EB}" srcOrd="4" destOrd="0" parTransId="{0799DA1C-2267-4D55-86D3-66286341F91E}" sibTransId="{0E3EBBCA-7AF7-4DB2-956A-CD375CFCF2DE}"/>
    <dgm:cxn modelId="{83E9DB14-B9B4-45D1-A949-02760B16A8A1}" srcId="{9017CE78-AEFC-4DF0-B174-3B5191063838}" destId="{7E7C66B4-4831-46BE-982C-40FBA9A81828}" srcOrd="1" destOrd="0" parTransId="{0D693346-D00B-403C-9B5A-AEBE4A95085A}" sibTransId="{376E1525-ABB5-4010-A50A-8001177A9BCD}"/>
    <dgm:cxn modelId="{726B4961-00DE-4423-9566-14602DC32423}" srcId="{9017CE78-AEFC-4DF0-B174-3B5191063838}" destId="{F2E624E3-954F-47E7-909D-CCB38CD41B62}" srcOrd="3" destOrd="0" parTransId="{DD3976B1-8CFA-47B8-ADA8-353C6E9453A2}" sibTransId="{CC585DDE-BF7C-434E-A63B-D8E9D061E03E}"/>
    <dgm:cxn modelId="{CDA30830-B9E8-40CC-8A87-C1E9517A56D1}" srcId="{D9C3D210-6FCB-4F46-8535-5E011E49561F}" destId="{9017CE78-AEFC-4DF0-B174-3B5191063838}" srcOrd="0" destOrd="0" parTransId="{BA44B24D-796A-46F1-BD82-878920772A72}" sibTransId="{0520FAB4-C30C-448C-BB30-6CF0163401A9}"/>
    <dgm:cxn modelId="{24095929-A19D-4E07-B98E-5D42367254C6}" srcId="{9017CE78-AEFC-4DF0-B174-3B5191063838}" destId="{23F74904-5971-4981-8B70-7B416ADB2007}" srcOrd="0" destOrd="0" parTransId="{E501DCE5-FD17-46D8-8A59-94ED8D38D46C}" sibTransId="{FB422151-BEF4-474F-9F4C-808DD79E3602}"/>
    <dgm:cxn modelId="{85DC24F9-BD66-4B60-8DD3-35B11335141D}" type="presParOf" srcId="{C951EB46-FF5F-48BD-9C23-74DD285379DF}" destId="{1EE842E4-A54C-49FE-9E57-F0DBF59808C8}" srcOrd="0" destOrd="0" presId="urn:microsoft.com/office/officeart/2005/8/layout/radial3"/>
    <dgm:cxn modelId="{998C7812-1CD5-4DA7-9570-559B80A65409}" type="presParOf" srcId="{1EE842E4-A54C-49FE-9E57-F0DBF59808C8}" destId="{C0C2D1E5-D451-4AA4-A572-A61FF97535FB}" srcOrd="0" destOrd="0" presId="urn:microsoft.com/office/officeart/2005/8/layout/radial3"/>
    <dgm:cxn modelId="{31B81652-78EE-4BF4-A06D-4A2D4FC89CFB}" type="presParOf" srcId="{1EE842E4-A54C-49FE-9E57-F0DBF59808C8}" destId="{A7D6DF51-2FAF-4F8D-807C-E8BA0BF8CEAE}" srcOrd="1" destOrd="0" presId="urn:microsoft.com/office/officeart/2005/8/layout/radial3"/>
    <dgm:cxn modelId="{CB89A598-C4D5-4E19-B76E-570B4F844F96}" type="presParOf" srcId="{1EE842E4-A54C-49FE-9E57-F0DBF59808C8}" destId="{1FFAD7F9-0C99-4A12-8557-A1ABFBAAAD59}" srcOrd="2" destOrd="0" presId="urn:microsoft.com/office/officeart/2005/8/layout/radial3"/>
    <dgm:cxn modelId="{49D32AD3-EED8-4C31-8F47-E89784780911}" type="presParOf" srcId="{1EE842E4-A54C-49FE-9E57-F0DBF59808C8}" destId="{AD8EDC3A-4523-4B5D-9624-BAFAD348432D}" srcOrd="3" destOrd="0" presId="urn:microsoft.com/office/officeart/2005/8/layout/radial3"/>
    <dgm:cxn modelId="{286A9ADF-F751-410D-8D03-E9EF54FB637B}" type="presParOf" srcId="{1EE842E4-A54C-49FE-9E57-F0DBF59808C8}" destId="{C1EE7F82-B341-418F-BB4C-77E657A329B0}" srcOrd="4" destOrd="0" presId="urn:microsoft.com/office/officeart/2005/8/layout/radial3"/>
    <dgm:cxn modelId="{D8D04C87-2A59-47DA-829D-BD1C17D57E65}" type="presParOf" srcId="{1EE842E4-A54C-49FE-9E57-F0DBF59808C8}" destId="{B652C479-1DB4-4162-AB24-9105FFCD78D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C3D210-6FCB-4F46-8535-5E011E49561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951EB46-FF5F-48BD-9C23-74DD285379DF}" type="pres">
      <dgm:prSet presAssocID="{D9C3D210-6FCB-4F46-8535-5E011E49561F}" presName="composite" presStyleCnt="0">
        <dgm:presLayoutVars>
          <dgm:chMax val="1"/>
          <dgm:dir/>
          <dgm:resizeHandles val="exact"/>
        </dgm:presLayoutVars>
      </dgm:prSet>
      <dgm:spPr/>
      <dgm:t>
        <a:bodyPr/>
        <a:lstStyle/>
        <a:p>
          <a:endParaRPr lang="en-US"/>
        </a:p>
      </dgm:t>
    </dgm:pt>
    <dgm:pt modelId="{1EE842E4-A54C-49FE-9E57-F0DBF59808C8}" type="pres">
      <dgm:prSet presAssocID="{D9C3D210-6FCB-4F46-8535-5E011E49561F}" presName="radial" presStyleCnt="0">
        <dgm:presLayoutVars>
          <dgm:animLvl val="ctr"/>
        </dgm:presLayoutVars>
      </dgm:prSet>
      <dgm:spPr/>
    </dgm:pt>
  </dgm:ptLst>
  <dgm:cxnLst>
    <dgm:cxn modelId="{A04B7541-55E5-4131-B25B-93BA2FF857A0}" type="presOf" srcId="{D9C3D210-6FCB-4F46-8535-5E011E49561F}" destId="{C951EB46-FF5F-48BD-9C23-74DD285379DF}" srcOrd="0" destOrd="0" presId="urn:microsoft.com/office/officeart/2005/8/layout/radial3"/>
    <dgm:cxn modelId="{85DC24F9-BD66-4B60-8DD3-35B11335141D}" type="presParOf" srcId="{C951EB46-FF5F-48BD-9C23-74DD285379DF}" destId="{1EE842E4-A54C-49FE-9E57-F0DBF59808C8}"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D1E5-D451-4AA4-A572-A61FF97535FB}">
      <dsp:nvSpPr>
        <dsp:cNvPr id="0" name=""/>
        <dsp:cNvSpPr/>
      </dsp:nvSpPr>
      <dsp:spPr>
        <a:xfrm>
          <a:off x="2084363" y="1595799"/>
          <a:ext cx="4609183" cy="26256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Increase numbers </a:t>
          </a:r>
          <a:br>
            <a:rPr lang="en-US" sz="2400" kern="1200" dirty="0"/>
          </a:br>
          <a:r>
            <a:rPr lang="en-US" sz="2400" kern="1200" dirty="0"/>
            <a:t>of trained workers for the Heavy Highway Construction Industry</a:t>
          </a:r>
        </a:p>
      </dsp:txBody>
      <dsp:txXfrm>
        <a:off x="2759362" y="1980322"/>
        <a:ext cx="3259185" cy="1856643"/>
      </dsp:txXfrm>
    </dsp:sp>
    <dsp:sp modelId="{A7D6DF51-2FAF-4F8D-807C-E8BA0BF8CEAE}">
      <dsp:nvSpPr>
        <dsp:cNvPr id="0" name=""/>
        <dsp:cNvSpPr/>
      </dsp:nvSpPr>
      <dsp:spPr>
        <a:xfrm>
          <a:off x="3261891" y="125895"/>
          <a:ext cx="2103123" cy="21031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Apprenticeship</a:t>
          </a:r>
        </a:p>
        <a:p>
          <a:pPr lvl="0" algn="ctr" defTabSz="711200">
            <a:lnSpc>
              <a:spcPct val="90000"/>
            </a:lnSpc>
            <a:spcBef>
              <a:spcPct val="0"/>
            </a:spcBef>
            <a:spcAft>
              <a:spcPct val="35000"/>
            </a:spcAft>
          </a:pPr>
          <a:r>
            <a:rPr lang="en-US" sz="1600" b="1" kern="1200" dirty="0"/>
            <a:t>Style Program</a:t>
          </a:r>
        </a:p>
        <a:p>
          <a:pPr lvl="0" algn="ctr" defTabSz="711200">
            <a:lnSpc>
              <a:spcPct val="90000"/>
            </a:lnSpc>
            <a:spcBef>
              <a:spcPct val="0"/>
            </a:spcBef>
            <a:spcAft>
              <a:spcPct val="35000"/>
            </a:spcAft>
          </a:pPr>
          <a:r>
            <a:rPr lang="en-US" sz="1600" b="1" kern="1200" dirty="0"/>
            <a:t>(OJT)</a:t>
          </a:r>
        </a:p>
      </dsp:txBody>
      <dsp:txXfrm>
        <a:off x="3569886" y="433890"/>
        <a:ext cx="1487133" cy="1487133"/>
      </dsp:txXfrm>
    </dsp:sp>
    <dsp:sp modelId="{1FFAD7F9-0C99-4A12-8557-A1ABFBAAAD59}">
      <dsp:nvSpPr>
        <dsp:cNvPr id="0" name=""/>
        <dsp:cNvSpPr/>
      </dsp:nvSpPr>
      <dsp:spPr>
        <a:xfrm>
          <a:off x="5982255" y="1297673"/>
          <a:ext cx="2103123" cy="21031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Incorporate Industry Recognized Credentials: ATSSA Flagger, OHSA, NCEER, </a:t>
          </a:r>
          <a:br>
            <a:rPr lang="en-US" sz="1600" b="1" kern="1200" dirty="0"/>
          </a:br>
          <a:r>
            <a:rPr lang="en-US" sz="1600" b="1" kern="1200" dirty="0"/>
            <a:t>&amp; CDL</a:t>
          </a:r>
        </a:p>
      </dsp:txBody>
      <dsp:txXfrm>
        <a:off x="6290250" y="1605668"/>
        <a:ext cx="1487133" cy="1487133"/>
      </dsp:txXfrm>
    </dsp:sp>
    <dsp:sp modelId="{AD8EDC3A-4523-4B5D-9624-BAFAD348432D}">
      <dsp:nvSpPr>
        <dsp:cNvPr id="0" name=""/>
        <dsp:cNvSpPr/>
      </dsp:nvSpPr>
      <dsp:spPr>
        <a:xfrm>
          <a:off x="5047202" y="3503141"/>
          <a:ext cx="2103123" cy="21031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Ensure Sustaining Program Activities after Grant Period</a:t>
          </a:r>
        </a:p>
      </dsp:txBody>
      <dsp:txXfrm>
        <a:off x="5355197" y="3811136"/>
        <a:ext cx="1487133" cy="1487133"/>
      </dsp:txXfrm>
    </dsp:sp>
    <dsp:sp modelId="{C1EE7F82-B341-418F-BB4C-77E657A329B0}">
      <dsp:nvSpPr>
        <dsp:cNvPr id="0" name=""/>
        <dsp:cNvSpPr/>
      </dsp:nvSpPr>
      <dsp:spPr>
        <a:xfrm>
          <a:off x="1721665" y="3524714"/>
          <a:ext cx="2103123" cy="21031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Curriculum and Program Development</a:t>
          </a:r>
        </a:p>
      </dsp:txBody>
      <dsp:txXfrm>
        <a:off x="2029660" y="3832709"/>
        <a:ext cx="1487133" cy="1487133"/>
      </dsp:txXfrm>
    </dsp:sp>
    <dsp:sp modelId="{B652C479-1DB4-4162-AB24-9105FFCD78D1}">
      <dsp:nvSpPr>
        <dsp:cNvPr id="0" name=""/>
        <dsp:cNvSpPr/>
      </dsp:nvSpPr>
      <dsp:spPr>
        <a:xfrm>
          <a:off x="677516" y="1291331"/>
          <a:ext cx="2103123" cy="21031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Industry Driven</a:t>
          </a:r>
        </a:p>
        <a:p>
          <a:pPr lvl="0" algn="ctr" defTabSz="711200">
            <a:lnSpc>
              <a:spcPct val="90000"/>
            </a:lnSpc>
            <a:spcBef>
              <a:spcPct val="0"/>
            </a:spcBef>
            <a:spcAft>
              <a:spcPct val="35000"/>
            </a:spcAft>
          </a:pPr>
          <a:r>
            <a:rPr lang="en-US" sz="1600" b="1" kern="1200" dirty="0"/>
            <a:t>Oversight by Industry</a:t>
          </a:r>
        </a:p>
      </dsp:txBody>
      <dsp:txXfrm>
        <a:off x="985511" y="1599326"/>
        <a:ext cx="1487133" cy="1487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D1E5-D451-4AA4-A572-A61FF97535FB}">
      <dsp:nvSpPr>
        <dsp:cNvPr id="0" name=""/>
        <dsp:cNvSpPr/>
      </dsp:nvSpPr>
      <dsp:spPr>
        <a:xfrm>
          <a:off x="2943464" y="1803282"/>
          <a:ext cx="3394022" cy="23785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HEAVY HIGHWAY CONSTRUCTION </a:t>
          </a:r>
          <a:br>
            <a:rPr lang="en-US" sz="1600" b="1" kern="1200" dirty="0"/>
          </a:br>
          <a:r>
            <a:rPr lang="en-US" sz="1600" b="1" kern="1200" dirty="0"/>
            <a:t>OJT TRAINIG</a:t>
          </a:r>
          <a:br>
            <a:rPr lang="en-US" sz="1600" b="1" kern="1200" dirty="0"/>
          </a:br>
          <a:r>
            <a:rPr lang="en-US" sz="1600" b="1" kern="1200" dirty="0"/>
            <a:t>PILOT PROJECT</a:t>
          </a:r>
        </a:p>
      </dsp:txBody>
      <dsp:txXfrm>
        <a:off x="3440507" y="2151611"/>
        <a:ext cx="2399936" cy="1681884"/>
      </dsp:txXfrm>
    </dsp:sp>
    <dsp:sp modelId="{A7D6DF51-2FAF-4F8D-807C-E8BA0BF8CEAE}">
      <dsp:nvSpPr>
        <dsp:cNvPr id="0" name=""/>
        <dsp:cNvSpPr/>
      </dsp:nvSpPr>
      <dsp:spPr>
        <a:xfrm>
          <a:off x="3440801" y="367680"/>
          <a:ext cx="2377436" cy="1920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ALDOT &amp;</a:t>
          </a:r>
          <a:br>
            <a:rPr lang="en-US" sz="1600" b="1" kern="1200" dirty="0"/>
          </a:br>
          <a:r>
            <a:rPr lang="en-US" sz="1600" b="1" kern="1200" dirty="0"/>
            <a:t>Federal Highway Administration (FHWA)</a:t>
          </a:r>
        </a:p>
      </dsp:txBody>
      <dsp:txXfrm>
        <a:off x="3788968" y="648893"/>
        <a:ext cx="1681102" cy="1357816"/>
      </dsp:txXfrm>
    </dsp:sp>
    <dsp:sp modelId="{1FFAD7F9-0C99-4A12-8557-A1ABFBAAAD59}">
      <dsp:nvSpPr>
        <dsp:cNvPr id="0" name=""/>
        <dsp:cNvSpPr/>
      </dsp:nvSpPr>
      <dsp:spPr>
        <a:xfrm>
          <a:off x="5632642" y="1679089"/>
          <a:ext cx="2377436" cy="1920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a:t>Alabama Road Builders Association (ARBA), </a:t>
          </a:r>
          <a:br>
            <a:rPr lang="en-US" sz="1600" b="1" i="0" kern="1200" dirty="0"/>
          </a:br>
          <a:r>
            <a:rPr lang="en-US" sz="1600" b="1" kern="1200" dirty="0"/>
            <a:t>Alabama General Contractors (AGC) - Mobile Section</a:t>
          </a:r>
        </a:p>
      </dsp:txBody>
      <dsp:txXfrm>
        <a:off x="5980809" y="1960302"/>
        <a:ext cx="1681102" cy="1357816"/>
      </dsp:txXfrm>
    </dsp:sp>
    <dsp:sp modelId="{AD8EDC3A-4523-4B5D-9624-BAFAD348432D}">
      <dsp:nvSpPr>
        <dsp:cNvPr id="0" name=""/>
        <dsp:cNvSpPr/>
      </dsp:nvSpPr>
      <dsp:spPr>
        <a:xfrm>
          <a:off x="4613632" y="3621209"/>
          <a:ext cx="2377436" cy="1920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Career Centers</a:t>
          </a:r>
        </a:p>
        <a:p>
          <a:pPr lvl="0" algn="ctr" defTabSz="711200">
            <a:lnSpc>
              <a:spcPct val="90000"/>
            </a:lnSpc>
            <a:spcBef>
              <a:spcPct val="0"/>
            </a:spcBef>
            <a:spcAft>
              <a:spcPct val="35000"/>
            </a:spcAft>
          </a:pPr>
          <a:r>
            <a:rPr lang="en-US" sz="1600" b="1" kern="1200" dirty="0"/>
            <a:t>SWAPTE</a:t>
          </a:r>
        </a:p>
      </dsp:txBody>
      <dsp:txXfrm>
        <a:off x="4961799" y="3902422"/>
        <a:ext cx="1681102" cy="1357816"/>
      </dsp:txXfrm>
    </dsp:sp>
    <dsp:sp modelId="{C1EE7F82-B341-418F-BB4C-77E657A329B0}">
      <dsp:nvSpPr>
        <dsp:cNvPr id="0" name=""/>
        <dsp:cNvSpPr/>
      </dsp:nvSpPr>
      <dsp:spPr>
        <a:xfrm>
          <a:off x="2297937" y="3612522"/>
          <a:ext cx="2377436" cy="1920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Alabama Community College System</a:t>
          </a:r>
        </a:p>
        <a:p>
          <a:pPr lvl="0" algn="ctr" defTabSz="711200">
            <a:lnSpc>
              <a:spcPct val="90000"/>
            </a:lnSpc>
            <a:spcBef>
              <a:spcPct val="0"/>
            </a:spcBef>
            <a:spcAft>
              <a:spcPct val="35000"/>
            </a:spcAft>
          </a:pPr>
          <a:r>
            <a:rPr lang="en-US" sz="1600" b="1" kern="1200" dirty="0"/>
            <a:t>(ACCS)</a:t>
          </a:r>
        </a:p>
      </dsp:txBody>
      <dsp:txXfrm>
        <a:off x="2646104" y="3893735"/>
        <a:ext cx="1681102" cy="1357816"/>
      </dsp:txXfrm>
    </dsp:sp>
    <dsp:sp modelId="{B652C479-1DB4-4162-AB24-9105FFCD78D1}">
      <dsp:nvSpPr>
        <dsp:cNvPr id="0" name=""/>
        <dsp:cNvSpPr/>
      </dsp:nvSpPr>
      <dsp:spPr>
        <a:xfrm>
          <a:off x="1302245" y="1671140"/>
          <a:ext cx="2377436" cy="1920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Bishop State</a:t>
          </a:r>
        </a:p>
        <a:p>
          <a:pPr lvl="0" algn="ctr" defTabSz="711200">
            <a:lnSpc>
              <a:spcPct val="90000"/>
            </a:lnSpc>
            <a:spcBef>
              <a:spcPct val="0"/>
            </a:spcBef>
            <a:spcAft>
              <a:spcPct val="35000"/>
            </a:spcAft>
          </a:pPr>
          <a:r>
            <a:rPr lang="en-US" sz="1600" b="1" kern="1200" dirty="0" err="1"/>
            <a:t>Trenholm</a:t>
          </a:r>
          <a:r>
            <a:rPr lang="en-US" sz="1600" b="1" kern="1200" dirty="0"/>
            <a:t> State</a:t>
          </a:r>
        </a:p>
      </dsp:txBody>
      <dsp:txXfrm>
        <a:off x="1650412" y="1952353"/>
        <a:ext cx="1681102" cy="1357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95DA2-4853-4EE1-95E5-3D0A8AD806BF}" type="datetimeFigureOut">
              <a:rPr lang="en-US" smtClean="0"/>
              <a:t>11/20/2019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9B2F6-716B-45CB-B9DD-44B0121F7CA7}" type="slidenum">
              <a:rPr lang="en-US" smtClean="0"/>
              <a:t>‹#›</a:t>
            </a:fld>
            <a:endParaRPr lang="en-US"/>
          </a:p>
        </p:txBody>
      </p:sp>
    </p:spTree>
    <p:extLst>
      <p:ext uri="{BB962C8B-B14F-4D97-AF65-F5344CB8AC3E}">
        <p14:creationId xmlns:p14="http://schemas.microsoft.com/office/powerpoint/2010/main" val="239502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AF5711-FC20-4F9D-9294-D030C0EA9514}" type="datetime1">
              <a:rPr lang="en-US" smtClean="0"/>
              <a:t>11/20/2019</a:t>
            </a:fld>
            <a:endParaRPr lang="en-US" dirty="0"/>
          </a:p>
        </p:txBody>
      </p:sp>
      <p:sp>
        <p:nvSpPr>
          <p:cNvPr id="6" name="Slide Number Placeholder 5"/>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7"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158262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48172-A8B1-4880-AFE9-894A4BD49598}" type="datetime1">
              <a:rPr lang="en-US" smtClean="0"/>
              <a:t>11/20/2019</a:t>
            </a:fld>
            <a:endParaRPr lang="en-US" dirty="0"/>
          </a:p>
        </p:txBody>
      </p:sp>
      <p:sp>
        <p:nvSpPr>
          <p:cNvPr id="6" name="Slide Number Placeholder 5"/>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7"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255220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882DA-A744-4A9B-BACB-BE72C4ABD6E0}" type="datetime1">
              <a:rPr lang="en-US" smtClean="0"/>
              <a:t>11/20/2019</a:t>
            </a:fld>
            <a:endParaRPr lang="en-US" dirty="0"/>
          </a:p>
        </p:txBody>
      </p:sp>
      <p:sp>
        <p:nvSpPr>
          <p:cNvPr id="6" name="Slide Number Placeholder 5"/>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7"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59778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A037A-C0F6-4508-85FC-F426A3E816DD}" type="datetime1">
              <a:rPr lang="en-US" smtClean="0"/>
              <a:t>11/20/2019</a:t>
            </a:fld>
            <a:endParaRPr lang="en-US" dirty="0"/>
          </a:p>
        </p:txBody>
      </p:sp>
      <p:sp>
        <p:nvSpPr>
          <p:cNvPr id="6" name="Slide Number Placeholder 5"/>
          <p:cNvSpPr>
            <a:spLocks noGrp="1"/>
          </p:cNvSpPr>
          <p:nvPr>
            <p:ph type="sldNum" sz="quarter" idx="12"/>
          </p:nvPr>
        </p:nvSpPr>
        <p:spPr/>
        <p:txBody>
          <a:bodyPr/>
          <a:lstStyle/>
          <a:p>
            <a:pPr algn="r"/>
            <a:fld id="{EF6601F0-6ED8-403E-8C13-211F42310D11}" type="slidenum">
              <a:rPr lang="en-US" smtClean="0"/>
              <a:pPr algn="r"/>
              <a:t>‹#›</a:t>
            </a:fld>
            <a:endParaRPr lang="en-US" dirty="0"/>
          </a:p>
        </p:txBody>
      </p:sp>
    </p:spTree>
    <p:extLst>
      <p:ext uri="{BB962C8B-B14F-4D97-AF65-F5344CB8AC3E}">
        <p14:creationId xmlns:p14="http://schemas.microsoft.com/office/powerpoint/2010/main" val="322600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3B8E6C-249E-4B04-AFD3-38CAEA378035}" type="datetime1">
              <a:rPr lang="en-US" smtClean="0"/>
              <a:t>11/20/2019</a:t>
            </a:fld>
            <a:endParaRPr lang="en-US" dirty="0"/>
          </a:p>
        </p:txBody>
      </p:sp>
      <p:sp>
        <p:nvSpPr>
          <p:cNvPr id="6" name="Slide Number Placeholder 5"/>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7"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356537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FBAA2-9D47-4632-A026-DEBF4B9B96CD}" type="datetime1">
              <a:rPr lang="en-US" smtClean="0"/>
              <a:t>11/20/2019</a:t>
            </a:fld>
            <a:endParaRPr lang="en-US" dirty="0"/>
          </a:p>
        </p:txBody>
      </p:sp>
      <p:sp>
        <p:nvSpPr>
          <p:cNvPr id="7" name="Slide Number Placeholder 6"/>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8"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301936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F6A081-1F5A-47A6-90ED-36AC8EECE835}" type="datetime1">
              <a:rPr lang="en-US" smtClean="0"/>
              <a:t>11/20/2019</a:t>
            </a:fld>
            <a:endParaRPr lang="en-US" dirty="0"/>
          </a:p>
        </p:txBody>
      </p:sp>
      <p:sp>
        <p:nvSpPr>
          <p:cNvPr id="9" name="Slide Number Placeholder 8"/>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10" name="Footer Placeholder 4"/>
          <p:cNvSpPr>
            <a:spLocks noGrp="1"/>
          </p:cNvSpPr>
          <p:nvPr>
            <p:ph type="ftr" sz="quarter" idx="1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139605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622DD7-363D-44BA-9C9E-010E677CDCEC}"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6"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79858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70409-4BD8-48F9-BEF7-E81C87310275}" type="datetime1">
              <a:rPr lang="en-US" smtClean="0"/>
              <a:t>11/20/2019</a:t>
            </a:fld>
            <a:endParaRPr lang="en-US" dirty="0"/>
          </a:p>
        </p:txBody>
      </p:sp>
      <p:sp>
        <p:nvSpPr>
          <p:cNvPr id="4" name="Slide Number Placeholder 3"/>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5"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249309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D25B4C-64C3-4919-835A-3A9A66C5A832}" type="datetime1">
              <a:rPr lang="en-US" smtClean="0"/>
              <a:t>11/20/2019</a:t>
            </a:fld>
            <a:endParaRPr lang="en-US" dirty="0"/>
          </a:p>
        </p:txBody>
      </p:sp>
      <p:sp>
        <p:nvSpPr>
          <p:cNvPr id="7" name="Slide Number Placeholder 6"/>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8"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334546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5B97B-3EA0-45C8-8AE2-7B4EB0FBC81C}" type="datetime1">
              <a:rPr lang="en-US" smtClean="0"/>
              <a:t>11/20/2019</a:t>
            </a:fld>
            <a:endParaRPr lang="en-US" dirty="0"/>
          </a:p>
        </p:txBody>
      </p:sp>
      <p:sp>
        <p:nvSpPr>
          <p:cNvPr id="7" name="Slide Number Placeholder 6"/>
          <p:cNvSpPr>
            <a:spLocks noGrp="1"/>
          </p:cNvSpPr>
          <p:nvPr>
            <p:ph type="sldNum" sz="quarter" idx="12"/>
          </p:nvPr>
        </p:nvSpPr>
        <p:spPr/>
        <p:txBody>
          <a:bodyPr/>
          <a:lstStyle/>
          <a:p>
            <a:pPr algn="r"/>
            <a:fld id="{EF6601F0-6ED8-403E-8C13-211F42310D11}" type="slidenum">
              <a:rPr lang="en-US" smtClean="0"/>
              <a:pPr algn="r"/>
              <a:t>‹#›</a:t>
            </a:fld>
            <a:endParaRPr lang="en-US" dirty="0"/>
          </a:p>
        </p:txBody>
      </p:sp>
      <p:sp>
        <p:nvSpPr>
          <p:cNvPr id="8" name="Footer Placeholder 4"/>
          <p:cNvSpPr>
            <a:spLocks noGrp="1"/>
          </p:cNvSpPr>
          <p:nvPr>
            <p:ph type="ftr" sz="quarter" idx="3"/>
          </p:nvPr>
        </p:nvSpPr>
        <p:spPr>
          <a:xfrm>
            <a:off x="3028950" y="6504406"/>
            <a:ext cx="3086100"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Tree>
    <p:extLst>
      <p:ext uri="{BB962C8B-B14F-4D97-AF65-F5344CB8AC3E}">
        <p14:creationId xmlns:p14="http://schemas.microsoft.com/office/powerpoint/2010/main" val="27296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24627"/>
            <a:ext cx="9144000" cy="33337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rotWithShape="1">
          <a:blip r:embed="rId13"/>
          <a:srcRect l="7402" t="10341" r="3454" b="13274"/>
          <a:stretch/>
        </p:blipFill>
        <p:spPr>
          <a:xfrm>
            <a:off x="7156814" y="5758267"/>
            <a:ext cx="1987187" cy="703948"/>
          </a:xfrm>
          <a:prstGeom prst="rect">
            <a:avLst/>
          </a:prstGeom>
        </p:spPr>
      </p:pic>
      <p:sp>
        <p:nvSpPr>
          <p:cNvPr id="9" name="Rectangle 8"/>
          <p:cNvSpPr/>
          <p:nvPr userDrawn="1"/>
        </p:nvSpPr>
        <p:spPr>
          <a:xfrm>
            <a:off x="0" y="6400800"/>
            <a:ext cx="9144000" cy="12382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628650" y="6504406"/>
            <a:ext cx="2057400" cy="365125"/>
          </a:xfrm>
          <a:prstGeom prst="rect">
            <a:avLst/>
          </a:prstGeom>
        </p:spPr>
        <p:txBody>
          <a:bodyPr vert="horz" lIns="91440" tIns="45720" rIns="91440" bIns="45720" rtlCol="0" anchor="ctr"/>
          <a:lstStyle>
            <a:lvl1pPr algn="l">
              <a:defRPr sz="1200">
                <a:solidFill>
                  <a:srgbClr val="FFCC00"/>
                </a:solidFill>
              </a:defRPr>
            </a:lvl1pPr>
          </a:lstStyle>
          <a:p>
            <a:fld id="{307F054B-9D0C-4B91-8B13-25BEE9FDDC5B}" type="datetime1">
              <a:rPr lang="en-US" smtClean="0"/>
              <a:t>11/20/2019</a:t>
            </a:fld>
            <a:endParaRPr lang="en-US" dirty="0"/>
          </a:p>
        </p:txBody>
      </p:sp>
      <p:sp>
        <p:nvSpPr>
          <p:cNvPr id="5" name="Footer Placeholder 4"/>
          <p:cNvSpPr>
            <a:spLocks noGrp="1"/>
          </p:cNvSpPr>
          <p:nvPr>
            <p:ph type="ftr" sz="quarter" idx="3"/>
          </p:nvPr>
        </p:nvSpPr>
        <p:spPr>
          <a:xfrm>
            <a:off x="2686051" y="6504406"/>
            <a:ext cx="3771898" cy="365125"/>
          </a:xfrm>
          <a:prstGeom prst="rect">
            <a:avLst/>
          </a:prstGeom>
        </p:spPr>
        <p:txBody>
          <a:bodyPr vert="horz" lIns="91440" tIns="45720" rIns="91440" bIns="45720" rtlCol="0" anchor="ctr"/>
          <a:lstStyle>
            <a:lvl1pPr algn="ctr">
              <a:defRPr sz="1200">
                <a:solidFill>
                  <a:srgbClr val="FFCC00"/>
                </a:solidFill>
              </a:defRPr>
            </a:lvl1pPr>
          </a:lstStyle>
          <a:p>
            <a:endParaRPr lang="en-US" dirty="0"/>
          </a:p>
        </p:txBody>
      </p:sp>
      <p:sp>
        <p:nvSpPr>
          <p:cNvPr id="6" name="Slide Number Placeholder 5"/>
          <p:cNvSpPr>
            <a:spLocks noGrp="1"/>
          </p:cNvSpPr>
          <p:nvPr>
            <p:ph type="sldNum" sz="quarter" idx="4"/>
          </p:nvPr>
        </p:nvSpPr>
        <p:spPr>
          <a:xfrm>
            <a:off x="6457950" y="6504406"/>
            <a:ext cx="2057400" cy="365125"/>
          </a:xfrm>
          <a:prstGeom prst="rect">
            <a:avLst/>
          </a:prstGeom>
        </p:spPr>
        <p:txBody>
          <a:bodyPr vert="horz" lIns="91440" tIns="45720" rIns="91440" bIns="45720" rtlCol="0" anchor="ctr"/>
          <a:lstStyle>
            <a:lvl1pPr algn="r">
              <a:defRPr sz="1200">
                <a:solidFill>
                  <a:srgbClr val="FFCC00"/>
                </a:solidFill>
              </a:defRPr>
            </a:lvl1pPr>
          </a:lstStyle>
          <a:p>
            <a:fld id="{EF6601F0-6ED8-403E-8C13-211F42310D11}" type="slidenum">
              <a:rPr lang="en-US" smtClean="0"/>
              <a:pPr/>
              <a:t>‹#›</a:t>
            </a:fld>
            <a:endParaRPr lang="en-US" dirty="0"/>
          </a:p>
        </p:txBody>
      </p:sp>
    </p:spTree>
    <p:extLst>
      <p:ext uri="{BB962C8B-B14F-4D97-AF65-F5344CB8AC3E}">
        <p14:creationId xmlns:p14="http://schemas.microsoft.com/office/powerpoint/2010/main" val="7880735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E45ADC-30F4-4684-ACEB-F02D058E384B}" type="datetime1">
              <a:rPr lang="en-US" smtClean="0"/>
              <a:t>11/20/2019</a:t>
            </a:fld>
            <a:endParaRPr lang="en-US" dirty="0"/>
          </a:p>
        </p:txBody>
      </p:sp>
      <p:sp>
        <p:nvSpPr>
          <p:cNvPr id="6" name="Slide Number Placeholder 5"/>
          <p:cNvSpPr>
            <a:spLocks noGrp="1"/>
          </p:cNvSpPr>
          <p:nvPr>
            <p:ph type="sldNum" sz="quarter" idx="12"/>
          </p:nvPr>
        </p:nvSpPr>
        <p:spPr/>
        <p:txBody>
          <a:bodyPr/>
          <a:lstStyle/>
          <a:p>
            <a:pPr algn="r"/>
            <a:fld id="{EF6601F0-6ED8-403E-8C13-211F42310D11}" type="slidenum">
              <a:rPr lang="en-US" smtClean="0"/>
              <a:pPr algn="r"/>
              <a:t>1</a:t>
            </a:fld>
            <a:endParaRPr lang="en-US" dirty="0"/>
          </a:p>
        </p:txBody>
      </p:sp>
      <p:pic>
        <p:nvPicPr>
          <p:cNvPr id="2050" name="Picture 2" descr="Image result for heavy highway construction equipment female training"/>
          <p:cNvPicPr>
            <a:picLocks noChangeAspect="1" noChangeArrowheads="1"/>
          </p:cNvPicPr>
          <p:nvPr/>
        </p:nvPicPr>
        <p:blipFill rotWithShape="1">
          <a:blip r:embed="rId2">
            <a:extLst>
              <a:ext uri="{28A0092B-C50C-407E-A947-70E740481C1C}">
                <a14:useLocalDpi xmlns:a14="http://schemas.microsoft.com/office/drawing/2010/main" val="0"/>
              </a:ext>
            </a:extLst>
          </a:blip>
          <a:srcRect t="18295" b="-17009"/>
          <a:stretch/>
        </p:blipFill>
        <p:spPr bwMode="auto">
          <a:xfrm>
            <a:off x="-4079" y="670556"/>
            <a:ext cx="9148079" cy="6014244"/>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p:nvSpPr>
        <p:spPr>
          <a:xfrm>
            <a:off x="2179708" y="6503507"/>
            <a:ext cx="475487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WORKFORCE DEVELOPMENT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907" y="5751631"/>
            <a:ext cx="2033968" cy="553702"/>
          </a:xfrm>
          <a:prstGeom prst="rect">
            <a:avLst/>
          </a:prstGeom>
        </p:spPr>
      </p:pic>
      <p:pic>
        <p:nvPicPr>
          <p:cNvPr id="12" name="Picture 11"/>
          <p:cNvPicPr>
            <a:picLocks noChangeAspect="1"/>
          </p:cNvPicPr>
          <p:nvPr/>
        </p:nvPicPr>
        <p:blipFill>
          <a:blip r:embed="rId4"/>
          <a:stretch>
            <a:fillRect/>
          </a:stretch>
        </p:blipFill>
        <p:spPr>
          <a:xfrm>
            <a:off x="2115023" y="5654762"/>
            <a:ext cx="763777" cy="747440"/>
          </a:xfrm>
          <a:prstGeom prst="rect">
            <a:avLst/>
          </a:prstGeom>
        </p:spPr>
      </p:pic>
      <p:pic>
        <p:nvPicPr>
          <p:cNvPr id="2052" name="Picture 4" descr="Image result for alabama department of transport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62" y="5654765"/>
            <a:ext cx="748063" cy="7474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77186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 y="0"/>
            <a:ext cx="9143999" cy="815407"/>
          </a:xfrm>
        </p:spPr>
        <p:txBody>
          <a:bodyPr>
            <a:noAutofit/>
          </a:bodyPr>
          <a:lstStyle/>
          <a:p>
            <a:pPr algn="ctr"/>
            <a:r>
              <a:rPr lang="en-US" sz="2800" b="1" cap="all" dirty="0">
                <a:solidFill>
                  <a:srgbClr val="006600"/>
                </a:solidFill>
                <a:latin typeface="+mn-lt"/>
              </a:rPr>
              <a:t>ALDOT HEAVY HIGHWAY CONSTRUCTION </a:t>
            </a:r>
            <a:br>
              <a:rPr lang="en-US" sz="2800" b="1" cap="all" dirty="0">
                <a:solidFill>
                  <a:srgbClr val="006600"/>
                </a:solidFill>
                <a:latin typeface="+mn-lt"/>
              </a:rPr>
            </a:br>
            <a:r>
              <a:rPr lang="en-US" sz="2800" b="1" cap="all" dirty="0">
                <a:solidFill>
                  <a:srgbClr val="006600"/>
                </a:solidFill>
                <a:latin typeface="+mn-lt"/>
              </a:rPr>
              <a:t>OJT training pilot project </a:t>
            </a:r>
          </a:p>
        </p:txBody>
      </p:sp>
      <p:pic>
        <p:nvPicPr>
          <p:cNvPr id="7170" name="Picture 2" descr="U.S. Department of Transportation/Federal Highway Administ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147" y="771862"/>
            <a:ext cx="3933825"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F44EC8-AFA7-419F-AC95-0ECD04CCBD3F}"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10</a:t>
            </a:fld>
            <a:endParaRPr lang="en-US" dirty="0"/>
          </a:p>
        </p:txBody>
      </p:sp>
      <p:sp>
        <p:nvSpPr>
          <p:cNvPr id="8" name="Rectangle 7"/>
          <p:cNvSpPr/>
          <p:nvPr/>
        </p:nvSpPr>
        <p:spPr>
          <a:xfrm>
            <a:off x="-1" y="686445"/>
            <a:ext cx="9144001" cy="5679521"/>
          </a:xfrm>
          <a:prstGeom prst="rect">
            <a:avLst/>
          </a:prstGeom>
        </p:spPr>
        <p:txBody>
          <a:bodyPr wrap="square" numCol="3" spcCol="91440">
            <a:noAutofit/>
          </a:bodyPr>
          <a:lstStyle/>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Module One (36101-17) Orientation to the Trade - </a:t>
            </a:r>
            <a:r>
              <a:rPr lang="en-US" sz="1100" dirty="0">
                <a:latin typeface="Calibri" panose="020F0502020204030204" pitchFamily="34" charset="0"/>
                <a:ea typeface="Calibri" panose="020F0502020204030204" pitchFamily="34" charset="0"/>
                <a:cs typeface="Times New Roman" panose="02020603050405020304" pitchFamily="18" charset="0"/>
              </a:rPr>
              <a:t>introduces the trainees to careers, equipment, and processes used in the construction of highways and bridges.</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Module Two (36111-17)  Heavy Equipment in Highway Construction  - </a:t>
            </a:r>
            <a:r>
              <a:rPr lang="en-US" sz="1100" dirty="0">
                <a:latin typeface="Calibri" panose="020F0502020204030204" pitchFamily="34" charset="0"/>
                <a:ea typeface="Calibri" panose="020F0502020204030204" pitchFamily="34" charset="0"/>
                <a:cs typeface="Times New Roman" panose="02020603050405020304" pitchFamily="18" charset="0"/>
              </a:rPr>
              <a:t>describes the types of heavy equipment, utility equipment, and cranes used in the construction of bridges and highways. Trainees will be expected to recognize the equipment and describe its use. </a:t>
            </a:r>
          </a:p>
          <a:p>
            <a:pPr>
              <a:lnSpc>
                <a:spcPct val="107000"/>
              </a:lnSpc>
              <a:spcAft>
                <a:spcPts val="800"/>
              </a:spcAft>
            </a:pPr>
            <a:r>
              <a:rPr lang="en-US" sz="1100" b="1" dirty="0"/>
              <a:t>Module Three (36110-17) Highway and Bridge Safety</a:t>
            </a:r>
            <a:r>
              <a:rPr lang="en-US" sz="1100" dirty="0"/>
              <a:t> - Reviews the safety hazards and precautions associated with construction of highways and bridges. It also emphasizes the importance of following safety procedures in order to prevent accidents and injuries associated with working in hazardous places/conditions.</a:t>
            </a: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b="1" dirty="0"/>
              <a:t>Module Four (75104-13) Work-Zone Safety</a:t>
            </a:r>
            <a:r>
              <a:rPr lang="en-US" sz="1100" dirty="0"/>
              <a:t>  - introduces the signs, signals, and barricades found on various job sites. It also covers highway work-zone safety requirements.</a:t>
            </a: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Module Five (22308-12) Soils  - </a:t>
            </a:r>
            <a:r>
              <a:rPr lang="en-US" sz="1100" dirty="0">
                <a:latin typeface="Calibri" panose="020F0502020204030204" pitchFamily="34" charset="0"/>
                <a:ea typeface="Calibri" panose="020F0502020204030204" pitchFamily="34" charset="0"/>
                <a:cs typeface="Times New Roman" panose="02020603050405020304" pitchFamily="18" charset="0"/>
              </a:rPr>
              <a:t>introduces trainees to the various types of soils, their properties, and how these properties affects the heavy equipment operator.</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Module Six  (22210-13) Site Work  - </a:t>
            </a:r>
            <a:r>
              <a:rPr lang="en-US" sz="1100" dirty="0">
                <a:latin typeface="Calibri" panose="020F0502020204030204" pitchFamily="34" charset="0"/>
                <a:ea typeface="Calibri" panose="020F0502020204030204" pitchFamily="34" charset="0"/>
                <a:cs typeface="Times New Roman" panose="02020603050405020304" pitchFamily="18" charset="0"/>
              </a:rPr>
              <a:t>describes the work involved in preparing a site for excavation and construction. The module first identifies important site safety practices. Other key topics include controlling water on a site, establishing grades, and laying pipe. </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Module Seven (22207-12) </a:t>
            </a:r>
            <a:r>
              <a:rPr lang="en-US" sz="1100" b="1" dirty="0"/>
              <a:t>Excavation Math  </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provides training on the formulas and calculations used to determine the amounts of soil and other material to be removed from or added to a job-site excavation, focusing on volume and weight calculations.</a:t>
            </a: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Module Eight (22209-13) Interpreting Civil Drawings  - </a:t>
            </a:r>
            <a:r>
              <a:rPr lang="en-US" sz="1100" dirty="0">
                <a:latin typeface="Calibri" panose="020F0502020204030204" pitchFamily="34" charset="0"/>
                <a:ea typeface="Calibri" panose="020F0502020204030204" pitchFamily="34" charset="0"/>
                <a:cs typeface="Times New Roman" panose="02020603050405020304" pitchFamily="18" charset="0"/>
              </a:rPr>
              <a:t>introduces trainees to the types of drawings used in highway and building site construction projects. Drawing interpretation and a review of common specifications are also presented.</a:t>
            </a:r>
          </a:p>
          <a:p>
            <a:r>
              <a:rPr lang="en-US" sz="1100" b="1" dirty="0">
                <a:latin typeface="Calibri" panose="020F0502020204030204" pitchFamily="34" charset="0"/>
                <a:ea typeface="Calibri" panose="020F0502020204030204" pitchFamily="34" charset="0"/>
                <a:cs typeface="Times New Roman" panose="02020603050405020304" pitchFamily="18" charset="0"/>
              </a:rPr>
              <a:t>Module Nine (38102-18) Rigging Practices  - </a:t>
            </a:r>
            <a:r>
              <a:rPr lang="en-US" sz="1100" dirty="0">
                <a:latin typeface="Calibri" panose="020F0502020204030204" pitchFamily="34" charset="0"/>
                <a:ea typeface="Calibri" panose="020F0502020204030204" pitchFamily="34" charset="0"/>
                <a:cs typeface="Times New Roman" panose="02020603050405020304" pitchFamily="18" charset="0"/>
              </a:rPr>
              <a:t>presents basic rigging, which refers to the preparation of a load for movement, as</a:t>
            </a:r>
          </a:p>
          <a:p>
            <a:r>
              <a:rPr lang="en-US" sz="1100" dirty="0">
                <a:latin typeface="Calibri" panose="020F0502020204030204" pitchFamily="34" charset="0"/>
                <a:ea typeface="Calibri" panose="020F0502020204030204" pitchFamily="34" charset="0"/>
                <a:cs typeface="Times New Roman" panose="02020603050405020304" pitchFamily="18" charset="0"/>
              </a:rPr>
              <a:t>well as the preparation of hardware and other components used to connect the load to the crane. Rigging must be completed safely and effectively, resulting in a reliable connection to the load. An understanding of rigging fundamentals is essential to safely operate cranes and move/position heavy equipment, components, and structures.</a:t>
            </a:r>
          </a:p>
          <a:p>
            <a:endParaRPr lang="en-US" sz="1100" dirty="0">
              <a:latin typeface="Calibri" panose="020F0502020204030204" pitchFamily="34" charset="0"/>
              <a:cs typeface="Times New Roman" panose="02020603050405020304" pitchFamily="18" charset="0"/>
            </a:endParaRPr>
          </a:p>
          <a:p>
            <a:r>
              <a:rPr lang="en-US" sz="1100" b="1" dirty="0"/>
              <a:t>Module Ten (21106-18) Crane Safety and Emergency Procedures</a:t>
            </a:r>
            <a:r>
              <a:rPr lang="en-US" sz="1100" dirty="0"/>
              <a:t>  - emphasizes safety as the highest priority. Crane operators and other members of a lift team must embrace their responsibility as the manager of a powerful machine that can both accomplish great things and destroy property and lives. Thousands of successful crane operations occur each day without incident; all of the lifts in the future can end the same way. The goal of this module is to present a wide variety of safety information related to crane operation and prepare lift team members for their role in a safe workplace.</a:t>
            </a:r>
          </a:p>
          <a:p>
            <a:endParaRPr lang="en-US" sz="1100" dirty="0"/>
          </a:p>
          <a:p>
            <a:r>
              <a:rPr lang="en-US" sz="1100" b="1" dirty="0"/>
              <a:t>Module Eleven (21102-18) Basic Principles of Cranes  </a:t>
            </a:r>
            <a:r>
              <a:rPr lang="en-US" sz="1100" dirty="0"/>
              <a:t>- focuses on the types of mobile cranes and their common components. A fundamental</a:t>
            </a:r>
          </a:p>
          <a:p>
            <a:r>
              <a:rPr lang="en-US" sz="1100" dirty="0"/>
              <a:t>understanding of crane types and how they move from place to place is important to riggers and signal persons as well as to crane operators. Cranes also have different types of lifting booms, each of which has its own strengths and weaknesses. This module presents specific features of various cranes and booms, and introduces the basic principles of lifting and leverage.</a:t>
            </a:r>
          </a:p>
          <a:p>
            <a:endParaRPr lang="en-US" sz="1100" dirty="0"/>
          </a:p>
          <a:p>
            <a:r>
              <a:rPr lang="en-US" sz="1100" b="1" dirty="0"/>
              <a:t>Module Twelve (53101-18) Crane Communications </a:t>
            </a:r>
            <a:r>
              <a:rPr lang="en-US" sz="1100" dirty="0"/>
              <a:t>- provides a formal introduction to methods, modes, and specifics of communications required in crane operations. The principles that crane signal persons must use to guide safe and efficient crane operations are addressed.</a:t>
            </a:r>
          </a:p>
          <a:p>
            <a:endParaRPr lang="en-US" sz="1100"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6600"/>
                </a:solidFill>
              </a:rPr>
              <a:t>NCCER Heavy Highway Construction Level 1 - 160 hrs.</a:t>
            </a:r>
            <a:endParaRPr lang="en-US" sz="2200" dirty="0"/>
          </a:p>
        </p:txBody>
      </p:sp>
      <p:sp>
        <p:nvSpPr>
          <p:cNvPr id="7"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spTree>
    <p:extLst>
      <p:ext uri="{BB962C8B-B14F-4D97-AF65-F5344CB8AC3E}">
        <p14:creationId xmlns:p14="http://schemas.microsoft.com/office/powerpoint/2010/main" val="20597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394E87-EACC-46CD-9C11-15DAC4350C43}"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11</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all" dirty="0">
                <a:solidFill>
                  <a:srgbClr val="006600"/>
                </a:solidFill>
              </a:rPr>
              <a:t>NCCER Heavy Highway Construction Level 1 </a:t>
            </a:r>
            <a:br>
              <a:rPr lang="en-US" sz="2400" b="1" cap="all" dirty="0">
                <a:solidFill>
                  <a:srgbClr val="006600"/>
                </a:solidFill>
              </a:rPr>
            </a:br>
            <a:r>
              <a:rPr lang="en-US" sz="2400" b="1" cap="all" dirty="0">
                <a:solidFill>
                  <a:srgbClr val="006600"/>
                </a:solidFill>
              </a:rPr>
              <a:t>contact Hours</a:t>
            </a:r>
            <a:endParaRPr lang="en-US" sz="2400" cap="all" dirty="0"/>
          </a:p>
        </p:txBody>
      </p:sp>
      <p:sp>
        <p:nvSpPr>
          <p:cNvPr id="7"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pic>
        <p:nvPicPr>
          <p:cNvPr id="1027" name="Picture 3"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8"/>
          <a:stretch/>
        </p:blipFill>
        <p:spPr bwMode="auto">
          <a:xfrm>
            <a:off x="5974080" y="853443"/>
            <a:ext cx="3021875" cy="47602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55171452"/>
              </p:ext>
            </p:extLst>
          </p:nvPr>
        </p:nvGraphicFramePr>
        <p:xfrm>
          <a:off x="95425" y="862149"/>
          <a:ext cx="5730604" cy="4720044"/>
        </p:xfrm>
        <a:graphic>
          <a:graphicData uri="http://schemas.openxmlformats.org/drawingml/2006/table">
            <a:tbl>
              <a:tblPr firstRow="1" firstCol="1" bandRow="1"/>
              <a:tblGrid>
                <a:gridCol w="4880927">
                  <a:extLst>
                    <a:ext uri="{9D8B030D-6E8A-4147-A177-3AD203B41FA5}">
                      <a16:colId xmlns:a16="http://schemas.microsoft.com/office/drawing/2014/main" val="3794287446"/>
                    </a:ext>
                  </a:extLst>
                </a:gridCol>
                <a:gridCol w="849677">
                  <a:extLst>
                    <a:ext uri="{9D8B030D-6E8A-4147-A177-3AD203B41FA5}">
                      <a16:colId xmlns:a16="http://schemas.microsoft.com/office/drawing/2014/main" val="3827283274"/>
                    </a:ext>
                  </a:extLst>
                </a:gridCol>
              </a:tblGrid>
              <a:tr h="317018">
                <a:tc gridSpan="2">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NCCER Heavy Highway Construction, Level 1</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1152549"/>
                  </a:ext>
                </a:extLst>
              </a:tr>
              <a:tr h="317018">
                <a:tc>
                  <a: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Curriculum</a:t>
                      </a:r>
                      <a:endParaRPr lang="en-US"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Hours</a:t>
                      </a:r>
                      <a:endParaRPr lang="en-US"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258326"/>
                  </a:ext>
                </a:extLst>
              </a:tr>
              <a:tr h="305276">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Orientation to the Trade</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165442"/>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Heavy Highway Construction Equipment</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694126"/>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Heavy Highway Construction Safety</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10811"/>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Work-Zone Safety</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41652"/>
                  </a:ext>
                </a:extLst>
              </a:tr>
              <a:tr h="305276">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Soils</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733609"/>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Site Work</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218159"/>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Excavation Math</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715869"/>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Interpreting Civil Drawings</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284518"/>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Rigging Practices</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655531"/>
                  </a:ext>
                </a:extLst>
              </a:tr>
              <a:tr h="305276">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Crane Safety &amp; Emergency Procedures</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582103"/>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Basic Principles of Cranes</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995159"/>
                  </a:ext>
                </a:extLst>
              </a:tr>
              <a:tr h="317018">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Crane Communications</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633689"/>
                  </a:ext>
                </a:extLst>
              </a:tr>
              <a:tr h="317018">
                <a:tc>
                  <a:txBody>
                    <a:bodyPr/>
                    <a:lstStyle/>
                    <a:p>
                      <a:pPr marL="45720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160</a:t>
                      </a:r>
                      <a:endParaRPr lang="en-US" sz="28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895676"/>
                  </a:ext>
                </a:extLst>
              </a:tr>
            </a:tbl>
          </a:graphicData>
        </a:graphic>
      </p:graphicFrame>
    </p:spTree>
    <p:extLst>
      <p:ext uri="{BB962C8B-B14F-4D97-AF65-F5344CB8AC3E}">
        <p14:creationId xmlns:p14="http://schemas.microsoft.com/office/powerpoint/2010/main" val="122706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EF6601F0-6ED8-403E-8C13-211F42310D11}" type="slidenum">
              <a:rPr lang="en-US" smtClean="0"/>
              <a:pPr algn="r"/>
              <a:t>12</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p:nvPr>
        </p:nvSpPr>
        <p:spPr>
          <a:xfrm>
            <a:off x="0" y="-43545"/>
            <a:ext cx="9143999" cy="815407"/>
          </a:xfrm>
        </p:spPr>
        <p:txBody>
          <a:bodyPr>
            <a:noAutofit/>
          </a:bodyPr>
          <a:lstStyle/>
          <a:p>
            <a:pPr algn="ctr"/>
            <a:r>
              <a:rPr lang="en-US" sz="4000" b="1" cap="all" dirty="0">
                <a:solidFill>
                  <a:srgbClr val="006600"/>
                </a:solidFill>
                <a:latin typeface="+mn-lt"/>
              </a:rPr>
              <a:t>grant Budget</a:t>
            </a:r>
          </a:p>
        </p:txBody>
      </p:sp>
      <p:sp>
        <p:nvSpPr>
          <p:cNvPr id="12" name="Date Placeholder 3"/>
          <p:cNvSpPr>
            <a:spLocks noGrp="1"/>
          </p:cNvSpPr>
          <p:nvPr>
            <p:ph type="dt" sz="half" idx="10"/>
          </p:nvPr>
        </p:nvSpPr>
        <p:spPr>
          <a:xfrm>
            <a:off x="628650" y="6504406"/>
            <a:ext cx="2057400" cy="365125"/>
          </a:xfrm>
        </p:spPr>
        <p:txBody>
          <a:bodyPr/>
          <a:lstStyle/>
          <a:p>
            <a:fld id="{66DF284D-9057-42A2-ACD3-A94C191416C7}" type="datetime1">
              <a:rPr lang="en-US" smtClean="0"/>
              <a:t>11/20/2019</a:t>
            </a:fld>
            <a:endParaRPr lang="en-US" dirty="0"/>
          </a:p>
        </p:txBody>
      </p:sp>
      <p:sp>
        <p:nvSpPr>
          <p:cNvPr id="3" name="TextBox 2"/>
          <p:cNvSpPr txBox="1"/>
          <p:nvPr/>
        </p:nvSpPr>
        <p:spPr>
          <a:xfrm>
            <a:off x="1872343" y="2142309"/>
            <a:ext cx="184731" cy="369332"/>
          </a:xfrm>
          <a:prstGeom prst="rect">
            <a:avLst/>
          </a:prstGeom>
          <a:noFill/>
        </p:spPr>
        <p:txBody>
          <a:bodyPr wrap="none" rtlCol="0">
            <a:spAutoFit/>
          </a:bodyPr>
          <a:lstStyle/>
          <a:p>
            <a:endParaRPr lang="en-US" dirty="0"/>
          </a:p>
        </p:txBody>
      </p:sp>
      <p:sp>
        <p:nvSpPr>
          <p:cNvPr id="11"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sp>
        <p:nvSpPr>
          <p:cNvPr id="15" name="TextBox 14"/>
          <p:cNvSpPr txBox="1"/>
          <p:nvPr/>
        </p:nvSpPr>
        <p:spPr>
          <a:xfrm>
            <a:off x="5638799" y="915372"/>
            <a:ext cx="3472717" cy="324704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Instructor costs are covered</a:t>
            </a:r>
          </a:p>
          <a:p>
            <a:pPr marL="285750" indent="-285750">
              <a:spcAft>
                <a:spcPts val="600"/>
              </a:spcAft>
              <a:buFont typeface="Arial" panose="020B0604020202020204" pitchFamily="34" charset="0"/>
              <a:buChar char="•"/>
            </a:pPr>
            <a:r>
              <a:rPr lang="en-US" sz="2000" dirty="0"/>
              <a:t>Miscellaneous costs can cover recruiting/promotions</a:t>
            </a:r>
          </a:p>
          <a:p>
            <a:pPr marL="285750" indent="-285750">
              <a:spcAft>
                <a:spcPts val="600"/>
              </a:spcAft>
              <a:buFont typeface="Arial" panose="020B0604020202020204" pitchFamily="34" charset="0"/>
              <a:buChar char="•"/>
            </a:pPr>
            <a:r>
              <a:rPr lang="en-US" sz="2000" dirty="0"/>
              <a:t>Supportive cost can help trainees with such things as travel costs/child care.</a:t>
            </a:r>
          </a:p>
          <a:p>
            <a:pPr marL="285750" indent="-285750">
              <a:spcAft>
                <a:spcPts val="600"/>
              </a:spcAft>
              <a:buFont typeface="Arial" panose="020B0604020202020204" pitchFamily="34" charset="0"/>
              <a:buChar char="•"/>
            </a:pPr>
            <a:endParaRPr lang="en-US" sz="2000" dirty="0"/>
          </a:p>
          <a:p>
            <a:pPr marL="633413" lvl="1" indent="-342900">
              <a:spcAft>
                <a:spcPts val="600"/>
              </a:spcAft>
              <a:buFont typeface="Courier New" panose="02070309020205020404" pitchFamily="49" charset="0"/>
              <a:buChar char="o"/>
            </a:pPr>
            <a:endParaRPr lang="en-US" sz="2000" dirty="0"/>
          </a:p>
          <a:p>
            <a:pPr marL="633413" lvl="1" indent="-342900">
              <a:spcAft>
                <a:spcPts val="600"/>
              </a:spcAft>
              <a:buFont typeface="Courier New" panose="02070309020205020404" pitchFamily="49" charset="0"/>
              <a:buChar char="o"/>
            </a:pPr>
            <a:endParaRPr lang="en-US" sz="2000" dirty="0"/>
          </a:p>
        </p:txBody>
      </p:sp>
      <p:pic>
        <p:nvPicPr>
          <p:cNvPr id="4" name="Picture 3"/>
          <p:cNvPicPr>
            <a:picLocks noChangeAspect="1"/>
          </p:cNvPicPr>
          <p:nvPr/>
        </p:nvPicPr>
        <p:blipFill>
          <a:blip r:embed="rId2"/>
          <a:stretch>
            <a:fillRect/>
          </a:stretch>
        </p:blipFill>
        <p:spPr>
          <a:xfrm>
            <a:off x="193472" y="654885"/>
            <a:ext cx="5945363" cy="5645728"/>
          </a:xfrm>
          <a:prstGeom prst="rect">
            <a:avLst/>
          </a:prstGeom>
        </p:spPr>
      </p:pic>
    </p:spTree>
    <p:extLst>
      <p:ext uri="{BB962C8B-B14F-4D97-AF65-F5344CB8AC3E}">
        <p14:creationId xmlns:p14="http://schemas.microsoft.com/office/powerpoint/2010/main" val="91986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EF6601F0-6ED8-403E-8C13-211F42310D11}" type="slidenum">
              <a:rPr lang="en-US" smtClean="0"/>
              <a:pPr algn="r"/>
              <a:t>13</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p:nvPr>
        </p:nvSpPr>
        <p:spPr>
          <a:xfrm>
            <a:off x="0" y="-43545"/>
            <a:ext cx="9143999" cy="815407"/>
          </a:xfrm>
        </p:spPr>
        <p:txBody>
          <a:bodyPr>
            <a:noAutofit/>
          </a:bodyPr>
          <a:lstStyle/>
          <a:p>
            <a:pPr algn="ctr"/>
            <a:r>
              <a:rPr lang="en-US" sz="4000" b="1" cap="all" dirty="0">
                <a:solidFill>
                  <a:srgbClr val="006600"/>
                </a:solidFill>
                <a:latin typeface="+mn-lt"/>
              </a:rPr>
              <a:t>Program partnership</a:t>
            </a:r>
          </a:p>
        </p:txBody>
      </p:sp>
      <p:sp>
        <p:nvSpPr>
          <p:cNvPr id="12" name="Date Placeholder 3"/>
          <p:cNvSpPr>
            <a:spLocks noGrp="1"/>
          </p:cNvSpPr>
          <p:nvPr>
            <p:ph type="dt" sz="half" idx="10"/>
          </p:nvPr>
        </p:nvSpPr>
        <p:spPr>
          <a:xfrm>
            <a:off x="628650" y="6504406"/>
            <a:ext cx="2057400" cy="365125"/>
          </a:xfrm>
        </p:spPr>
        <p:txBody>
          <a:bodyPr/>
          <a:lstStyle/>
          <a:p>
            <a:fld id="{99F42DB5-012F-4684-92CC-29CC6CAEF03A}" type="datetime1">
              <a:rPr lang="en-US" smtClean="0"/>
              <a:t>11/20/2019</a:t>
            </a:fld>
            <a:endParaRPr lang="en-US" dirty="0"/>
          </a:p>
        </p:txBody>
      </p:sp>
      <p:sp>
        <p:nvSpPr>
          <p:cNvPr id="3" name="TextBox 2"/>
          <p:cNvSpPr txBox="1"/>
          <p:nvPr/>
        </p:nvSpPr>
        <p:spPr>
          <a:xfrm>
            <a:off x="1872343" y="2142309"/>
            <a:ext cx="184731" cy="369332"/>
          </a:xfrm>
          <a:prstGeom prst="rect">
            <a:avLst/>
          </a:prstGeom>
          <a:noFill/>
        </p:spPr>
        <p:txBody>
          <a:bodyPr wrap="none" rtlCol="0">
            <a:spAutoFit/>
          </a:bodyPr>
          <a:lstStyle/>
          <a:p>
            <a:endParaRPr lang="en-US" dirty="0"/>
          </a:p>
        </p:txBody>
      </p:sp>
      <p:sp>
        <p:nvSpPr>
          <p:cNvPr id="11"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sp>
        <p:nvSpPr>
          <p:cNvPr id="13" name="TextBox 12"/>
          <p:cNvSpPr txBox="1"/>
          <p:nvPr/>
        </p:nvSpPr>
        <p:spPr>
          <a:xfrm>
            <a:off x="183309" y="905692"/>
            <a:ext cx="4309128" cy="4401205"/>
          </a:xfrm>
          <a:prstGeom prst="rect">
            <a:avLst/>
          </a:prstGeom>
          <a:noFill/>
        </p:spPr>
        <p:txBody>
          <a:bodyPr wrap="none" rtlCol="0">
            <a:spAutoFit/>
          </a:bodyPr>
          <a:lstStyle/>
          <a:p>
            <a:pPr marL="285750" indent="-285750">
              <a:buFont typeface="Arial" panose="020B0604020202020204" pitchFamily="34" charset="0"/>
              <a:buChar char="•"/>
            </a:pPr>
            <a:r>
              <a:rPr lang="en-US" sz="2000" dirty="0"/>
              <a:t>Employer Responsibilities</a:t>
            </a:r>
          </a:p>
          <a:p>
            <a:pPr marL="633413" lvl="1" indent="-342900">
              <a:buFont typeface="Courier New" panose="02070309020205020404" pitchFamily="49" charset="0"/>
              <a:buChar char="o"/>
            </a:pPr>
            <a:r>
              <a:rPr lang="en-US" sz="2000" dirty="0"/>
              <a:t>Provide On-the- Job </a:t>
            </a:r>
            <a:br>
              <a:rPr lang="en-US" sz="2000" dirty="0"/>
            </a:br>
            <a:r>
              <a:rPr lang="en-US" sz="2000" dirty="0"/>
              <a:t>Training (OJT) Paid Work</a:t>
            </a:r>
            <a:br>
              <a:rPr lang="en-US" sz="2000" dirty="0"/>
            </a:br>
            <a:r>
              <a:rPr lang="en-US" sz="2000" dirty="0"/>
              <a:t>Works Mornings</a:t>
            </a:r>
          </a:p>
          <a:p>
            <a:pPr marL="633413" lvl="1" indent="-342900">
              <a:buFont typeface="Courier New" panose="02070309020205020404" pitchFamily="49" charset="0"/>
              <a:buChar char="o"/>
            </a:pPr>
            <a:r>
              <a:rPr lang="en-US" sz="2000" dirty="0"/>
              <a:t>Provide assigned OJT Mentor</a:t>
            </a:r>
          </a:p>
          <a:p>
            <a:pPr marL="633413" lvl="1" indent="-342900">
              <a:buFont typeface="Courier New" panose="02070309020205020404" pitchFamily="49" charset="0"/>
              <a:buChar char="o"/>
            </a:pPr>
            <a:r>
              <a:rPr lang="en-US" sz="2000" dirty="0"/>
              <a:t>Drug Testing</a:t>
            </a:r>
          </a:p>
          <a:p>
            <a:pPr marL="633413" lvl="1" indent="-342900">
              <a:buFont typeface="Courier New" panose="02070309020205020404" pitchFamily="49" charset="0"/>
              <a:buChar char="o"/>
            </a:pPr>
            <a:r>
              <a:rPr lang="en-US" sz="2000" dirty="0"/>
              <a:t>Equipment Seat Time</a:t>
            </a:r>
          </a:p>
          <a:p>
            <a:pPr marL="633413" lvl="1" indent="-342900">
              <a:buFont typeface="Courier New" panose="02070309020205020404" pitchFamily="49" charset="0"/>
              <a:buChar char="o"/>
            </a:pPr>
            <a:r>
              <a:rPr lang="en-US" sz="2000" dirty="0"/>
              <a:t>Member Program Advisory Board</a:t>
            </a:r>
            <a:br>
              <a:rPr lang="en-US" sz="2000" dirty="0"/>
            </a:br>
            <a:r>
              <a:rPr lang="en-US" sz="2000" dirty="0"/>
              <a:t>to help guide the pilot program.</a:t>
            </a:r>
          </a:p>
          <a:p>
            <a:pPr marL="633413" lvl="1" indent="-342900">
              <a:buFont typeface="Courier New" panose="02070309020205020404" pitchFamily="49" charset="0"/>
              <a:buChar char="o"/>
            </a:pPr>
            <a:r>
              <a:rPr lang="en-US" sz="2000" dirty="0"/>
              <a:t>Help identify industry </a:t>
            </a:r>
            <a:br>
              <a:rPr lang="en-US" sz="2000" dirty="0"/>
            </a:br>
            <a:r>
              <a:rPr lang="en-US" sz="2000" dirty="0"/>
              <a:t>experienced instructor.</a:t>
            </a:r>
          </a:p>
          <a:p>
            <a:pPr marL="633413" lvl="1" indent="-342900">
              <a:buFont typeface="Courier New" panose="02070309020205020404" pitchFamily="49" charset="0"/>
              <a:buChar char="o"/>
            </a:pPr>
            <a:r>
              <a:rPr lang="en-US" sz="2000" dirty="0"/>
              <a:t>Help plan a sustaining training </a:t>
            </a:r>
            <a:br>
              <a:rPr lang="en-US" sz="2000" dirty="0"/>
            </a:br>
            <a:r>
              <a:rPr lang="en-US" sz="2000" dirty="0"/>
              <a:t>program after the Pilot Project</a:t>
            </a:r>
          </a:p>
          <a:p>
            <a:pPr marL="633413" lvl="1" indent="-342900">
              <a:buFont typeface="Courier New" panose="02070309020205020404" pitchFamily="49" charset="0"/>
              <a:buChar char="o"/>
            </a:pPr>
            <a:endParaRPr lang="en-US" sz="2000" dirty="0"/>
          </a:p>
        </p:txBody>
      </p:sp>
      <p:sp>
        <p:nvSpPr>
          <p:cNvPr id="15" name="TextBox 14"/>
          <p:cNvSpPr txBox="1"/>
          <p:nvPr/>
        </p:nvSpPr>
        <p:spPr>
          <a:xfrm>
            <a:off x="4477941" y="915372"/>
            <a:ext cx="4633576" cy="4708981"/>
          </a:xfrm>
          <a:prstGeom prst="rect">
            <a:avLst/>
          </a:prstGeom>
          <a:noFill/>
        </p:spPr>
        <p:txBody>
          <a:bodyPr wrap="none" rtlCol="0">
            <a:spAutoFit/>
          </a:bodyPr>
          <a:lstStyle/>
          <a:p>
            <a:pPr marL="285750" indent="-285750">
              <a:buFont typeface="Arial" panose="020B0604020202020204" pitchFamily="34" charset="0"/>
              <a:buChar char="•"/>
            </a:pPr>
            <a:r>
              <a:rPr lang="en-US" sz="2000" dirty="0"/>
              <a:t>College Responsibilities</a:t>
            </a:r>
          </a:p>
          <a:p>
            <a:pPr marL="633413" lvl="1" indent="-342900">
              <a:buFont typeface="Courier New" panose="02070309020205020404" pitchFamily="49" charset="0"/>
              <a:buChar char="o"/>
            </a:pPr>
            <a:r>
              <a:rPr lang="en-US" sz="2000" dirty="0"/>
              <a:t>Training - Afternoons</a:t>
            </a:r>
            <a:br>
              <a:rPr lang="en-US" sz="2000" dirty="0"/>
            </a:br>
            <a:r>
              <a:rPr lang="en-US" sz="2000" dirty="0"/>
              <a:t>Tuition funded by grant</a:t>
            </a:r>
          </a:p>
          <a:p>
            <a:pPr marL="633413" lvl="1" indent="-342900">
              <a:buFont typeface="Courier New" panose="02070309020205020404" pitchFamily="49" charset="0"/>
              <a:buChar char="o"/>
            </a:pPr>
            <a:r>
              <a:rPr lang="en-US" sz="2000" dirty="0"/>
              <a:t>Manage Employer/Program </a:t>
            </a:r>
            <a:br>
              <a:rPr lang="en-US" sz="2000" dirty="0"/>
            </a:br>
            <a:r>
              <a:rPr lang="en-US" sz="2000" dirty="0"/>
              <a:t>“Paperwork”</a:t>
            </a:r>
          </a:p>
          <a:p>
            <a:pPr marL="633413" lvl="1" indent="-342900">
              <a:buFont typeface="Courier New" panose="02070309020205020404" pitchFamily="49" charset="0"/>
              <a:buChar char="o"/>
            </a:pPr>
            <a:r>
              <a:rPr lang="en-US" sz="2000" dirty="0"/>
              <a:t>Manage Student “Paperwork”</a:t>
            </a:r>
            <a:br>
              <a:rPr lang="en-US" sz="2000" dirty="0"/>
            </a:br>
            <a:r>
              <a:rPr lang="en-US" sz="2000" dirty="0"/>
              <a:t>Credentialing (NCCER)</a:t>
            </a:r>
          </a:p>
          <a:p>
            <a:pPr marL="633413" lvl="1" indent="-342900">
              <a:buFont typeface="Courier New" panose="02070309020205020404" pitchFamily="49" charset="0"/>
              <a:buChar char="o"/>
            </a:pPr>
            <a:r>
              <a:rPr lang="en-US" sz="2000" dirty="0"/>
              <a:t>Onsite Instructor Observations</a:t>
            </a:r>
            <a:br>
              <a:rPr lang="en-US" sz="2000" dirty="0"/>
            </a:br>
            <a:r>
              <a:rPr lang="en-US" sz="2000" dirty="0"/>
              <a:t>Equipment Seat Time</a:t>
            </a:r>
          </a:p>
          <a:p>
            <a:pPr marL="633413" lvl="1" indent="-342900">
              <a:buFont typeface="Courier New" panose="02070309020205020404" pitchFamily="49" charset="0"/>
              <a:buChar char="o"/>
            </a:pPr>
            <a:r>
              <a:rPr lang="en-US" sz="2000" dirty="0"/>
              <a:t>Manage Advisory Board Meetings</a:t>
            </a:r>
          </a:p>
          <a:p>
            <a:pPr marL="633413" lvl="1" indent="-342900">
              <a:buFont typeface="Courier New" panose="02070309020205020404" pitchFamily="49" charset="0"/>
              <a:buChar char="o"/>
            </a:pPr>
            <a:r>
              <a:rPr lang="en-US" sz="2000" dirty="0"/>
              <a:t>Program Reporting</a:t>
            </a:r>
          </a:p>
          <a:p>
            <a:pPr marL="633413" lvl="1" indent="-342900">
              <a:buFont typeface="Courier New" panose="02070309020205020404" pitchFamily="49" charset="0"/>
              <a:buChar char="o"/>
            </a:pPr>
            <a:r>
              <a:rPr lang="en-US" sz="2000" dirty="0"/>
              <a:t>Develop plan: Sustaining Apprentice </a:t>
            </a:r>
            <a:br>
              <a:rPr lang="en-US" sz="2000" dirty="0"/>
            </a:br>
            <a:r>
              <a:rPr lang="en-US" sz="2000" dirty="0"/>
              <a:t>program (after Pilot Project)</a:t>
            </a:r>
          </a:p>
          <a:p>
            <a:pPr marL="633413" lvl="1" indent="-342900">
              <a:buFont typeface="Courier New" panose="02070309020205020404" pitchFamily="49" charset="0"/>
              <a:buChar char="o"/>
            </a:pPr>
            <a:endParaRPr lang="en-US" sz="2000" dirty="0"/>
          </a:p>
          <a:p>
            <a:pPr marL="633413" lvl="1" indent="-342900">
              <a:buFont typeface="Courier New" panose="02070309020205020404" pitchFamily="49" charset="0"/>
              <a:buChar char="o"/>
            </a:pPr>
            <a:endParaRPr lang="en-US" sz="2000" dirty="0"/>
          </a:p>
        </p:txBody>
      </p:sp>
      <p:sp>
        <p:nvSpPr>
          <p:cNvPr id="16" name="TextBox 15"/>
          <p:cNvSpPr txBox="1"/>
          <p:nvPr/>
        </p:nvSpPr>
        <p:spPr>
          <a:xfrm>
            <a:off x="108539" y="5028638"/>
            <a:ext cx="7291804"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t>For this pilot project, 15 students/college will be shared amongst</a:t>
            </a:r>
            <a:br>
              <a:rPr lang="en-US" sz="2000" dirty="0"/>
            </a:br>
            <a:r>
              <a:rPr lang="en-US" sz="2000" dirty="0"/>
              <a:t>multiple employers.  Will do screening process for applicants and </a:t>
            </a:r>
            <a:br>
              <a:rPr lang="en-US" sz="2000" dirty="0"/>
            </a:br>
            <a:r>
              <a:rPr lang="en-US" sz="2000" dirty="0"/>
              <a:t>employer interviews, employers will make offers to selected </a:t>
            </a:r>
            <a:br>
              <a:rPr lang="en-US" sz="2000" dirty="0"/>
            </a:br>
            <a:r>
              <a:rPr lang="en-US" sz="2000" dirty="0"/>
              <a:t>applicants meeting employer and program requirements.</a:t>
            </a:r>
          </a:p>
          <a:p>
            <a:pPr marL="633413" lvl="1" indent="-342900">
              <a:buFont typeface="Courier New" panose="02070309020205020404" pitchFamily="49" charset="0"/>
              <a:buChar char="o"/>
            </a:pPr>
            <a:endParaRPr lang="en-US" sz="2000" dirty="0"/>
          </a:p>
        </p:txBody>
      </p:sp>
    </p:spTree>
    <p:extLst>
      <p:ext uri="{BB962C8B-B14F-4D97-AF65-F5344CB8AC3E}">
        <p14:creationId xmlns:p14="http://schemas.microsoft.com/office/powerpoint/2010/main" val="258672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EF6601F0-6ED8-403E-8C13-211F42310D11}" type="slidenum">
              <a:rPr lang="en-US" smtClean="0"/>
              <a:pPr algn="r"/>
              <a:t>14</a:t>
            </a:fld>
            <a:endParaRPr lang="en-US" dirty="0"/>
          </a:p>
        </p:txBody>
      </p:sp>
      <p:graphicFrame>
        <p:nvGraphicFramePr>
          <p:cNvPr id="6" name="Diagram 5"/>
          <p:cNvGraphicFramePr/>
          <p:nvPr>
            <p:extLst>
              <p:ext uri="{D42A27DB-BD31-4B8C-83A1-F6EECF244321}">
                <p14:modId xmlns:p14="http://schemas.microsoft.com/office/powerpoint/2010/main" val="1540325752"/>
              </p:ext>
            </p:extLst>
          </p:nvPr>
        </p:nvGraphicFramePr>
        <p:xfrm>
          <a:off x="-154398" y="495787"/>
          <a:ext cx="9298398" cy="600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p:nvPr>
        </p:nvSpPr>
        <p:spPr>
          <a:xfrm>
            <a:off x="0" y="-43545"/>
            <a:ext cx="9143999" cy="815407"/>
          </a:xfrm>
        </p:spPr>
        <p:txBody>
          <a:bodyPr>
            <a:noAutofit/>
          </a:bodyPr>
          <a:lstStyle/>
          <a:p>
            <a:pPr algn="ctr"/>
            <a:r>
              <a:rPr lang="en-US" sz="4000" b="1" cap="all" dirty="0">
                <a:solidFill>
                  <a:srgbClr val="006600"/>
                </a:solidFill>
                <a:latin typeface="+mn-lt"/>
              </a:rPr>
              <a:t>schedule</a:t>
            </a:r>
          </a:p>
        </p:txBody>
      </p:sp>
      <p:sp>
        <p:nvSpPr>
          <p:cNvPr id="12" name="Date Placeholder 3"/>
          <p:cNvSpPr>
            <a:spLocks noGrp="1"/>
          </p:cNvSpPr>
          <p:nvPr>
            <p:ph type="dt" sz="half" idx="10"/>
          </p:nvPr>
        </p:nvSpPr>
        <p:spPr>
          <a:xfrm>
            <a:off x="628650" y="6504406"/>
            <a:ext cx="2057400" cy="365125"/>
          </a:xfrm>
        </p:spPr>
        <p:txBody>
          <a:bodyPr/>
          <a:lstStyle/>
          <a:p>
            <a:fld id="{1AC1C1D2-025F-4FFA-88C2-CBADCFC1A897}" type="datetime1">
              <a:rPr lang="en-US" smtClean="0"/>
              <a:t>11/20/2019</a:t>
            </a:fld>
            <a:endParaRPr lang="en-US" dirty="0"/>
          </a:p>
        </p:txBody>
      </p:sp>
      <p:sp>
        <p:nvSpPr>
          <p:cNvPr id="11"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pic>
        <p:nvPicPr>
          <p:cNvPr id="2050"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77" y="4889589"/>
            <a:ext cx="54959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88549" y="815407"/>
            <a:ext cx="9043238" cy="3811915"/>
          </a:xfrm>
          <a:prstGeom prst="rect">
            <a:avLst/>
          </a:prstGeom>
        </p:spPr>
      </p:pic>
    </p:spTree>
    <p:extLst>
      <p:ext uri="{BB962C8B-B14F-4D97-AF65-F5344CB8AC3E}">
        <p14:creationId xmlns:p14="http://schemas.microsoft.com/office/powerpoint/2010/main" val="95441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EF6601F0-6ED8-403E-8C13-211F42310D11}" type="slidenum">
              <a:rPr lang="en-US" smtClean="0"/>
              <a:pPr algn="r"/>
              <a:t>15</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p:nvPr>
        </p:nvSpPr>
        <p:spPr>
          <a:xfrm>
            <a:off x="0" y="-43545"/>
            <a:ext cx="9143999" cy="815407"/>
          </a:xfrm>
        </p:spPr>
        <p:txBody>
          <a:bodyPr>
            <a:noAutofit/>
          </a:bodyPr>
          <a:lstStyle/>
          <a:p>
            <a:pPr algn="ctr"/>
            <a:r>
              <a:rPr lang="en-US" sz="4000" b="1" cap="all" dirty="0">
                <a:solidFill>
                  <a:srgbClr val="006600"/>
                </a:solidFill>
                <a:latin typeface="+mn-lt"/>
              </a:rPr>
              <a:t>Next steps</a:t>
            </a:r>
          </a:p>
        </p:txBody>
      </p:sp>
      <p:sp>
        <p:nvSpPr>
          <p:cNvPr id="12" name="Date Placeholder 3"/>
          <p:cNvSpPr>
            <a:spLocks noGrp="1"/>
          </p:cNvSpPr>
          <p:nvPr>
            <p:ph type="dt" sz="half" idx="10"/>
          </p:nvPr>
        </p:nvSpPr>
        <p:spPr>
          <a:xfrm>
            <a:off x="628650" y="6504406"/>
            <a:ext cx="2057400" cy="365125"/>
          </a:xfrm>
        </p:spPr>
        <p:txBody>
          <a:bodyPr/>
          <a:lstStyle/>
          <a:p>
            <a:fld id="{99F42DB5-012F-4684-92CC-29CC6CAEF03A}" type="datetime1">
              <a:rPr lang="en-US" smtClean="0"/>
              <a:t>11/20/2019</a:t>
            </a:fld>
            <a:endParaRPr lang="en-US" dirty="0"/>
          </a:p>
        </p:txBody>
      </p:sp>
      <p:sp>
        <p:nvSpPr>
          <p:cNvPr id="3" name="TextBox 2"/>
          <p:cNvSpPr txBox="1"/>
          <p:nvPr/>
        </p:nvSpPr>
        <p:spPr>
          <a:xfrm>
            <a:off x="1872343" y="2142309"/>
            <a:ext cx="184731" cy="369332"/>
          </a:xfrm>
          <a:prstGeom prst="rect">
            <a:avLst/>
          </a:prstGeom>
          <a:noFill/>
        </p:spPr>
        <p:txBody>
          <a:bodyPr wrap="none" rtlCol="0">
            <a:spAutoFit/>
          </a:bodyPr>
          <a:lstStyle/>
          <a:p>
            <a:endParaRPr lang="en-US" dirty="0"/>
          </a:p>
        </p:txBody>
      </p:sp>
      <p:sp>
        <p:nvSpPr>
          <p:cNvPr id="11"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sp>
        <p:nvSpPr>
          <p:cNvPr id="13" name="TextBox 12"/>
          <p:cNvSpPr txBox="1"/>
          <p:nvPr/>
        </p:nvSpPr>
        <p:spPr>
          <a:xfrm>
            <a:off x="183309" y="905692"/>
            <a:ext cx="4328236" cy="4401205"/>
          </a:xfrm>
          <a:prstGeom prst="rect">
            <a:avLst/>
          </a:prstGeom>
          <a:noFill/>
        </p:spPr>
        <p:txBody>
          <a:bodyPr wrap="none" rtlCol="0">
            <a:spAutoFit/>
          </a:bodyPr>
          <a:lstStyle/>
          <a:p>
            <a:pPr marL="285750" indent="-285750">
              <a:buFont typeface="Arial" panose="020B0604020202020204" pitchFamily="34" charset="0"/>
              <a:buChar char="•"/>
            </a:pPr>
            <a:r>
              <a:rPr lang="en-US" sz="2000" dirty="0"/>
              <a:t>Employers: *Express Interest</a:t>
            </a:r>
          </a:p>
          <a:p>
            <a:pPr marL="633413" lvl="1" indent="-342900">
              <a:buFont typeface="Courier New" panose="02070309020205020404" pitchFamily="49" charset="0"/>
              <a:buChar char="o"/>
            </a:pPr>
            <a:r>
              <a:rPr lang="en-US" sz="2000" dirty="0"/>
              <a:t>Provide Paid On-the-Job </a:t>
            </a:r>
            <a:br>
              <a:rPr lang="en-US" sz="2000" dirty="0"/>
            </a:br>
            <a:r>
              <a:rPr lang="en-US" sz="2000" dirty="0"/>
              <a:t>Training (OJT) Work</a:t>
            </a:r>
            <a:br>
              <a:rPr lang="en-US" sz="2000" dirty="0"/>
            </a:br>
            <a:r>
              <a:rPr lang="en-US" sz="2000" dirty="0" err="1"/>
              <a:t>Work</a:t>
            </a:r>
            <a:r>
              <a:rPr lang="en-US" sz="2000" dirty="0"/>
              <a:t> in the Mornings</a:t>
            </a:r>
          </a:p>
          <a:p>
            <a:pPr marL="633413" lvl="1" indent="-342900">
              <a:buFont typeface="Courier New" panose="02070309020205020404" pitchFamily="49" charset="0"/>
              <a:buChar char="o"/>
            </a:pPr>
            <a:r>
              <a:rPr lang="en-US" sz="2000" dirty="0"/>
              <a:t>Provide assigned OJT Mentor</a:t>
            </a:r>
          </a:p>
          <a:p>
            <a:pPr marL="633413" lvl="1" indent="-342900">
              <a:buFont typeface="Courier New" panose="02070309020205020404" pitchFamily="49" charset="0"/>
              <a:buChar char="o"/>
            </a:pPr>
            <a:r>
              <a:rPr lang="en-US" sz="2000" dirty="0"/>
              <a:t>Drug Testing</a:t>
            </a:r>
          </a:p>
          <a:p>
            <a:pPr marL="633413" lvl="1" indent="-342900">
              <a:buFont typeface="Courier New" panose="02070309020205020404" pitchFamily="49" charset="0"/>
              <a:buChar char="o"/>
            </a:pPr>
            <a:r>
              <a:rPr lang="en-US" sz="2000" dirty="0"/>
              <a:t>Equipment Seat Time</a:t>
            </a:r>
          </a:p>
          <a:p>
            <a:pPr marL="633413" lvl="1" indent="-342900">
              <a:buFont typeface="Courier New" panose="02070309020205020404" pitchFamily="49" charset="0"/>
              <a:buChar char="o"/>
            </a:pPr>
            <a:r>
              <a:rPr lang="en-US" sz="2000" dirty="0"/>
              <a:t>Member Program Advisory Board</a:t>
            </a:r>
            <a:br>
              <a:rPr lang="en-US" sz="2000" dirty="0"/>
            </a:br>
            <a:r>
              <a:rPr lang="en-US" sz="2000" dirty="0"/>
              <a:t>to help guide the pilot program.</a:t>
            </a:r>
          </a:p>
          <a:p>
            <a:pPr marL="633413" lvl="1" indent="-342900">
              <a:buFont typeface="Courier New" panose="02070309020205020404" pitchFamily="49" charset="0"/>
              <a:buChar char="o"/>
            </a:pPr>
            <a:r>
              <a:rPr lang="en-US" sz="2000" dirty="0"/>
              <a:t>Help identify an industry </a:t>
            </a:r>
            <a:br>
              <a:rPr lang="en-US" sz="2000" dirty="0"/>
            </a:br>
            <a:r>
              <a:rPr lang="en-US" sz="2000" dirty="0"/>
              <a:t>experienced instructor.</a:t>
            </a:r>
          </a:p>
          <a:p>
            <a:pPr marL="633413" lvl="1" indent="-342900">
              <a:buFont typeface="Courier New" panose="02070309020205020404" pitchFamily="49" charset="0"/>
              <a:buChar char="o"/>
            </a:pPr>
            <a:r>
              <a:rPr lang="en-US" sz="2000" dirty="0"/>
              <a:t>Help plan a sustaining training </a:t>
            </a:r>
            <a:br>
              <a:rPr lang="en-US" sz="2000" dirty="0"/>
            </a:br>
            <a:r>
              <a:rPr lang="en-US" sz="2000" dirty="0"/>
              <a:t>program after the Pilot Project</a:t>
            </a:r>
          </a:p>
          <a:p>
            <a:pPr marL="633413" lvl="1" indent="-342900">
              <a:buFont typeface="Courier New" panose="02070309020205020404" pitchFamily="49" charset="0"/>
              <a:buChar char="o"/>
            </a:pPr>
            <a:endParaRPr lang="en-US" sz="2000" dirty="0"/>
          </a:p>
        </p:txBody>
      </p:sp>
      <p:sp>
        <p:nvSpPr>
          <p:cNvPr id="15" name="TextBox 14"/>
          <p:cNvSpPr txBox="1"/>
          <p:nvPr/>
        </p:nvSpPr>
        <p:spPr>
          <a:xfrm>
            <a:off x="4477941" y="915372"/>
            <a:ext cx="4111318" cy="4401205"/>
          </a:xfrm>
          <a:prstGeom prst="rect">
            <a:avLst/>
          </a:prstGeom>
          <a:noFill/>
        </p:spPr>
        <p:txBody>
          <a:bodyPr wrap="none" rtlCol="0">
            <a:spAutoFit/>
          </a:bodyPr>
          <a:lstStyle/>
          <a:p>
            <a:pPr marL="285750" indent="-285750">
              <a:buFont typeface="Arial" panose="020B0604020202020204" pitchFamily="34" charset="0"/>
              <a:buChar char="•"/>
            </a:pPr>
            <a:r>
              <a:rPr lang="en-US" sz="2000" dirty="0"/>
              <a:t>College begins Project</a:t>
            </a:r>
          </a:p>
          <a:p>
            <a:pPr marL="633413" lvl="1" indent="-342900">
              <a:buFont typeface="Courier New" panose="02070309020205020404" pitchFamily="49" charset="0"/>
              <a:buChar char="o"/>
            </a:pPr>
            <a:r>
              <a:rPr lang="en-US" sz="2000" dirty="0"/>
              <a:t>Finalized Curriculum</a:t>
            </a:r>
          </a:p>
          <a:p>
            <a:pPr marL="633413" lvl="1" indent="-342900">
              <a:buFont typeface="Courier New" panose="02070309020205020404" pitchFamily="49" charset="0"/>
              <a:buChar char="o"/>
            </a:pPr>
            <a:r>
              <a:rPr lang="en-US" sz="2000" dirty="0"/>
              <a:t>Develop Employer and Student </a:t>
            </a:r>
            <a:br>
              <a:rPr lang="en-US" sz="2000" dirty="0"/>
            </a:br>
            <a:r>
              <a:rPr lang="en-US" sz="2000" dirty="0"/>
              <a:t>Agreements</a:t>
            </a:r>
          </a:p>
          <a:p>
            <a:pPr marL="633413" lvl="1" indent="-342900">
              <a:buFont typeface="Courier New" panose="02070309020205020404" pitchFamily="49" charset="0"/>
              <a:buChar char="o"/>
            </a:pPr>
            <a:r>
              <a:rPr lang="en-US" sz="2000" dirty="0"/>
              <a:t>Develop student selection </a:t>
            </a:r>
            <a:br>
              <a:rPr lang="en-US" sz="2000" dirty="0"/>
            </a:br>
            <a:r>
              <a:rPr lang="en-US" sz="2000" dirty="0"/>
              <a:t>requirements and processes</a:t>
            </a:r>
            <a:br>
              <a:rPr lang="en-US" sz="2000" dirty="0"/>
            </a:br>
            <a:r>
              <a:rPr lang="en-US" sz="2000" dirty="0"/>
              <a:t>and execute.</a:t>
            </a:r>
          </a:p>
          <a:p>
            <a:pPr marL="633413" lvl="1" indent="-342900">
              <a:buFont typeface="Courier New" panose="02070309020205020404" pitchFamily="49" charset="0"/>
              <a:buChar char="o"/>
            </a:pPr>
            <a:r>
              <a:rPr lang="en-US" sz="2000" dirty="0"/>
              <a:t>Recruit Industry Experienced</a:t>
            </a:r>
            <a:br>
              <a:rPr lang="en-US" sz="2000" dirty="0"/>
            </a:br>
            <a:r>
              <a:rPr lang="en-US" sz="2000" dirty="0"/>
              <a:t>Instructor.</a:t>
            </a:r>
          </a:p>
          <a:p>
            <a:pPr marL="633413" lvl="1" indent="-342900">
              <a:buFont typeface="Courier New" panose="02070309020205020404" pitchFamily="49" charset="0"/>
              <a:buChar char="o"/>
            </a:pPr>
            <a:r>
              <a:rPr lang="en-US" sz="2000" dirty="0"/>
              <a:t>Develop program processes</a:t>
            </a:r>
            <a:br>
              <a:rPr lang="en-US" sz="2000" dirty="0"/>
            </a:br>
            <a:r>
              <a:rPr lang="en-US" sz="2000" dirty="0"/>
              <a:t>and reporting systems</a:t>
            </a:r>
          </a:p>
          <a:p>
            <a:pPr marL="633413" lvl="1" indent="-342900">
              <a:buFont typeface="Courier New" panose="02070309020205020404" pitchFamily="49" charset="0"/>
              <a:buChar char="o"/>
            </a:pPr>
            <a:r>
              <a:rPr lang="en-US" sz="2000" dirty="0"/>
              <a:t>Confirm class/OJT start date.</a:t>
            </a:r>
          </a:p>
          <a:p>
            <a:pPr marL="633413" lvl="1" indent="-342900">
              <a:buFont typeface="Courier New" panose="02070309020205020404" pitchFamily="49" charset="0"/>
              <a:buChar char="o"/>
            </a:pPr>
            <a:endParaRPr lang="en-US" sz="2000" dirty="0"/>
          </a:p>
          <a:p>
            <a:pPr marL="633413" lvl="1" indent="-342900">
              <a:buFont typeface="Courier New" panose="02070309020205020404" pitchFamily="49" charset="0"/>
              <a:buChar char="o"/>
            </a:pPr>
            <a:endParaRPr lang="en-US" sz="2000" dirty="0"/>
          </a:p>
        </p:txBody>
      </p:sp>
      <p:sp>
        <p:nvSpPr>
          <p:cNvPr id="2" name="TextBox 1"/>
          <p:cNvSpPr txBox="1"/>
          <p:nvPr/>
        </p:nvSpPr>
        <p:spPr>
          <a:xfrm>
            <a:off x="281178" y="4974336"/>
            <a:ext cx="5570982" cy="1323439"/>
          </a:xfrm>
          <a:prstGeom prst="rect">
            <a:avLst/>
          </a:prstGeom>
          <a:noFill/>
        </p:spPr>
        <p:txBody>
          <a:bodyPr wrap="square" rtlCol="0">
            <a:spAutoFit/>
          </a:bodyPr>
          <a:lstStyle/>
          <a:p>
            <a:r>
              <a:rPr lang="en-US" sz="1600" b="1" dirty="0"/>
              <a:t>* Employer provide “Interest Participation” letter with above verbiage due by October 12th on company letterhead, addressed to: Bishop State, Attn:  David F. Felton, Dean of Workforce &amp; Economic Development.  Subject:  Heavy Highway Construction OJT Training Pilot Project.</a:t>
            </a:r>
          </a:p>
        </p:txBody>
      </p:sp>
    </p:spTree>
    <p:extLst>
      <p:ext uri="{BB962C8B-B14F-4D97-AF65-F5344CB8AC3E}">
        <p14:creationId xmlns:p14="http://schemas.microsoft.com/office/powerpoint/2010/main" val="390256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C67744-73DD-4722-BBF7-1CFDE1436B8D}"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16</a:t>
            </a:fld>
            <a:endParaRPr lang="en-US" dirty="0"/>
          </a:p>
        </p:txBody>
      </p:sp>
      <p:sp>
        <p:nvSpPr>
          <p:cNvPr id="8" name="Footer Placeholder 4"/>
          <p:cNvSpPr txBox="1">
            <a:spLocks/>
          </p:cNvSpPr>
          <p:nvPr/>
        </p:nvSpPr>
        <p:spPr>
          <a:xfrm>
            <a:off x="2179708" y="6503507"/>
            <a:ext cx="475487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WORKFORCE DEVELOPMENT</a:t>
            </a:r>
          </a:p>
        </p:txBody>
      </p:sp>
      <p:sp>
        <p:nvSpPr>
          <p:cNvPr id="10" name="Rectangle 9"/>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p:cNvSpPr>
            <a:spLocks noGrp="1"/>
          </p:cNvSpPr>
          <p:nvPr>
            <p:ph type="title"/>
          </p:nvPr>
        </p:nvSpPr>
        <p:spPr>
          <a:xfrm>
            <a:off x="0" y="-43545"/>
            <a:ext cx="9143999" cy="815407"/>
          </a:xfrm>
        </p:spPr>
        <p:txBody>
          <a:bodyPr>
            <a:noAutofit/>
          </a:bodyPr>
          <a:lstStyle/>
          <a:p>
            <a:pPr algn="ctr"/>
            <a:r>
              <a:rPr lang="en-US" sz="4000" b="1" dirty="0">
                <a:solidFill>
                  <a:srgbClr val="006600"/>
                </a:solidFill>
                <a:latin typeface="+mn-lt"/>
              </a:rPr>
              <a:t>WORLD CLASS TRAINING</a:t>
            </a:r>
          </a:p>
        </p:txBody>
      </p:sp>
      <p:pic>
        <p:nvPicPr>
          <p:cNvPr id="10242"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0560"/>
            <a:ext cx="9149806" cy="5146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heavy highway construction apprentices program requir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161" y="1136578"/>
            <a:ext cx="6224093" cy="4132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5774" y="5909372"/>
            <a:ext cx="1058944" cy="369332"/>
          </a:xfrm>
          <a:prstGeom prst="rect">
            <a:avLst/>
          </a:prstGeom>
          <a:noFill/>
        </p:spPr>
        <p:txBody>
          <a:bodyPr wrap="none" rtlCol="0">
            <a:spAutoFit/>
          </a:bodyPr>
          <a:lstStyle/>
          <a:p>
            <a:r>
              <a:rPr lang="en-US" dirty="0"/>
              <a:t>Last Slide</a:t>
            </a:r>
          </a:p>
        </p:txBody>
      </p:sp>
    </p:spTree>
    <p:extLst>
      <p:ext uri="{BB962C8B-B14F-4D97-AF65-F5344CB8AC3E}">
        <p14:creationId xmlns:p14="http://schemas.microsoft.com/office/powerpoint/2010/main" val="23613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EF6601F0-6ED8-403E-8C13-211F42310D11}" type="slidenum">
              <a:rPr lang="en-US" smtClean="0"/>
              <a:pPr algn="r"/>
              <a:t>2</a:t>
            </a:fld>
            <a:endParaRPr lang="en-US" dirty="0"/>
          </a:p>
        </p:txBody>
      </p:sp>
      <p:graphicFrame>
        <p:nvGraphicFramePr>
          <p:cNvPr id="6" name="Diagram 5"/>
          <p:cNvGraphicFramePr/>
          <p:nvPr>
            <p:extLst>
              <p:ext uri="{D42A27DB-BD31-4B8C-83A1-F6EECF244321}">
                <p14:modId xmlns:p14="http://schemas.microsoft.com/office/powerpoint/2010/main" val="872784583"/>
              </p:ext>
            </p:extLst>
          </p:nvPr>
        </p:nvGraphicFramePr>
        <p:xfrm>
          <a:off x="72023" y="705395"/>
          <a:ext cx="8993600" cy="5799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1"/>
            <a:ext cx="9144000" cy="8312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ate Placeholder 3"/>
          <p:cNvSpPr>
            <a:spLocks noGrp="1"/>
          </p:cNvSpPr>
          <p:nvPr>
            <p:ph type="dt" sz="half" idx="10"/>
          </p:nvPr>
        </p:nvSpPr>
        <p:spPr>
          <a:xfrm>
            <a:off x="628650" y="6504406"/>
            <a:ext cx="2057400" cy="365125"/>
          </a:xfrm>
        </p:spPr>
        <p:txBody>
          <a:bodyPr/>
          <a:lstStyle/>
          <a:p>
            <a:fld id="{AA8AF158-92C0-4BD1-B9EA-928D5B58C5F4}" type="datetime1">
              <a:rPr lang="en-US" smtClean="0"/>
              <a:t>11/20/2019</a:t>
            </a:fld>
            <a:endParaRPr lang="en-US" dirty="0"/>
          </a:p>
        </p:txBody>
      </p:sp>
      <p:sp>
        <p:nvSpPr>
          <p:cNvPr id="15"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sp>
        <p:nvSpPr>
          <p:cNvPr id="16" name="Title 1"/>
          <p:cNvSpPr>
            <a:spLocks noGrp="1"/>
          </p:cNvSpPr>
          <p:nvPr>
            <p:ph type="title"/>
          </p:nvPr>
        </p:nvSpPr>
        <p:spPr>
          <a:xfrm>
            <a:off x="1" y="0"/>
            <a:ext cx="9143999" cy="815407"/>
          </a:xfrm>
        </p:spPr>
        <p:txBody>
          <a:bodyPr>
            <a:noAutofit/>
          </a:bodyPr>
          <a:lstStyle/>
          <a:p>
            <a:pPr algn="ctr"/>
            <a:r>
              <a:rPr lang="en-US" sz="2800" b="1" dirty="0">
                <a:solidFill>
                  <a:srgbClr val="006600"/>
                </a:solidFill>
                <a:latin typeface="+mn-lt"/>
              </a:rPr>
              <a:t>HEAVY HIGHWAY CONSTRUCTION </a:t>
            </a:r>
            <a:br>
              <a:rPr lang="en-US" sz="2800" b="1" dirty="0">
                <a:solidFill>
                  <a:srgbClr val="006600"/>
                </a:solidFill>
                <a:latin typeface="+mn-lt"/>
              </a:rPr>
            </a:br>
            <a:r>
              <a:rPr lang="en-US" sz="2800" b="1" cap="all" dirty="0">
                <a:solidFill>
                  <a:srgbClr val="006600"/>
                </a:solidFill>
                <a:latin typeface="+mn-lt"/>
              </a:rPr>
              <a:t>On-the-Job training Pilot project</a:t>
            </a:r>
          </a:p>
        </p:txBody>
      </p:sp>
      <p:sp>
        <p:nvSpPr>
          <p:cNvPr id="4" name="TextBox 3"/>
          <p:cNvSpPr txBox="1"/>
          <p:nvPr/>
        </p:nvSpPr>
        <p:spPr>
          <a:xfrm>
            <a:off x="539496" y="1075022"/>
            <a:ext cx="2691314" cy="923330"/>
          </a:xfrm>
          <a:prstGeom prst="rect">
            <a:avLst/>
          </a:prstGeom>
          <a:noFill/>
        </p:spPr>
        <p:txBody>
          <a:bodyPr wrap="none" rtlCol="0">
            <a:spAutoFit/>
          </a:bodyPr>
          <a:lstStyle/>
          <a:p>
            <a:pPr lvl="0"/>
            <a:r>
              <a:rPr lang="en-US" b="1" dirty="0"/>
              <a:t>Up to 15 Students/College</a:t>
            </a:r>
          </a:p>
          <a:p>
            <a:pPr lvl="0"/>
            <a:r>
              <a:rPr lang="en-US" b="1" dirty="0"/>
              <a:t>For this Pilot Project </a:t>
            </a:r>
          </a:p>
          <a:p>
            <a:endParaRPr lang="en-US" dirty="0"/>
          </a:p>
        </p:txBody>
      </p:sp>
      <p:sp>
        <p:nvSpPr>
          <p:cNvPr id="11" name="TextBox 10"/>
          <p:cNvSpPr txBox="1"/>
          <p:nvPr/>
        </p:nvSpPr>
        <p:spPr>
          <a:xfrm>
            <a:off x="5556736" y="1075022"/>
            <a:ext cx="3508974" cy="923330"/>
          </a:xfrm>
          <a:prstGeom prst="rect">
            <a:avLst/>
          </a:prstGeom>
          <a:noFill/>
        </p:spPr>
        <p:txBody>
          <a:bodyPr wrap="none" rtlCol="0">
            <a:spAutoFit/>
          </a:bodyPr>
          <a:lstStyle/>
          <a:p>
            <a:pPr lvl="0"/>
            <a:r>
              <a:rPr lang="en-US" b="1" dirty="0"/>
              <a:t>Grant funding of Tuition by College</a:t>
            </a:r>
          </a:p>
          <a:p>
            <a:pPr lvl="0"/>
            <a:r>
              <a:rPr lang="en-US" b="1" dirty="0"/>
              <a:t>Paid OJT Work by Employer</a:t>
            </a:r>
          </a:p>
          <a:p>
            <a:endParaRPr lang="en-US" dirty="0"/>
          </a:p>
        </p:txBody>
      </p:sp>
    </p:spTree>
    <p:extLst>
      <p:ext uri="{BB962C8B-B14F-4D97-AF65-F5344CB8AC3E}">
        <p14:creationId xmlns:p14="http://schemas.microsoft.com/office/powerpoint/2010/main" val="360375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EF6601F0-6ED8-403E-8C13-211F42310D11}" type="slidenum">
              <a:rPr lang="en-US" smtClean="0"/>
              <a:pPr algn="r"/>
              <a:t>3</a:t>
            </a:fld>
            <a:endParaRPr lang="en-US" dirty="0"/>
          </a:p>
        </p:txBody>
      </p:sp>
      <p:graphicFrame>
        <p:nvGraphicFramePr>
          <p:cNvPr id="6" name="Diagram 5"/>
          <p:cNvGraphicFramePr/>
          <p:nvPr>
            <p:extLst>
              <p:ext uri="{D42A27DB-BD31-4B8C-83A1-F6EECF244321}">
                <p14:modId xmlns:p14="http://schemas.microsoft.com/office/powerpoint/2010/main" val="565522934"/>
              </p:ext>
            </p:extLst>
          </p:nvPr>
        </p:nvGraphicFramePr>
        <p:xfrm>
          <a:off x="-154398" y="495787"/>
          <a:ext cx="9298398" cy="600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p:nvPr>
        </p:nvSpPr>
        <p:spPr>
          <a:xfrm>
            <a:off x="0" y="-43545"/>
            <a:ext cx="9143999" cy="815407"/>
          </a:xfrm>
        </p:spPr>
        <p:txBody>
          <a:bodyPr>
            <a:noAutofit/>
          </a:bodyPr>
          <a:lstStyle/>
          <a:p>
            <a:pPr algn="ctr"/>
            <a:r>
              <a:rPr lang="en-US" sz="4000" b="1" cap="all" dirty="0">
                <a:solidFill>
                  <a:srgbClr val="006600"/>
                </a:solidFill>
                <a:latin typeface="+mn-lt"/>
              </a:rPr>
              <a:t>Pilot project Partnerships </a:t>
            </a:r>
          </a:p>
        </p:txBody>
      </p:sp>
      <p:sp>
        <p:nvSpPr>
          <p:cNvPr id="12" name="Date Placeholder 3"/>
          <p:cNvSpPr>
            <a:spLocks noGrp="1"/>
          </p:cNvSpPr>
          <p:nvPr>
            <p:ph type="dt" sz="half" idx="10"/>
          </p:nvPr>
        </p:nvSpPr>
        <p:spPr>
          <a:xfrm>
            <a:off x="628650" y="6504406"/>
            <a:ext cx="2057400" cy="365125"/>
          </a:xfrm>
        </p:spPr>
        <p:txBody>
          <a:bodyPr/>
          <a:lstStyle/>
          <a:p>
            <a:fld id="{DDD0B7B6-9FC4-4D90-9B51-62262908E0EC}" type="datetime1">
              <a:rPr lang="en-US" smtClean="0"/>
              <a:t>11/20/2019</a:t>
            </a:fld>
            <a:endParaRPr lang="en-US" dirty="0"/>
          </a:p>
        </p:txBody>
      </p:sp>
      <p:sp>
        <p:nvSpPr>
          <p:cNvPr id="8"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sp>
        <p:nvSpPr>
          <p:cNvPr id="11" name="TextBox 10"/>
          <p:cNvSpPr txBox="1"/>
          <p:nvPr/>
        </p:nvSpPr>
        <p:spPr>
          <a:xfrm>
            <a:off x="384048" y="1696814"/>
            <a:ext cx="1948803" cy="923330"/>
          </a:xfrm>
          <a:prstGeom prst="rect">
            <a:avLst/>
          </a:prstGeom>
          <a:noFill/>
        </p:spPr>
        <p:txBody>
          <a:bodyPr wrap="none" rtlCol="0">
            <a:spAutoFit/>
          </a:bodyPr>
          <a:lstStyle/>
          <a:p>
            <a:pPr lvl="0"/>
            <a:r>
              <a:rPr lang="en-US" b="1" dirty="0"/>
              <a:t>Bishop State is the</a:t>
            </a:r>
          </a:p>
          <a:p>
            <a:pPr lvl="0"/>
            <a:r>
              <a:rPr lang="en-US" b="1" dirty="0"/>
              <a:t>Lead College</a:t>
            </a:r>
          </a:p>
          <a:p>
            <a:endParaRPr lang="en-US" dirty="0"/>
          </a:p>
        </p:txBody>
      </p:sp>
    </p:spTree>
    <p:extLst>
      <p:ext uri="{BB962C8B-B14F-4D97-AF65-F5344CB8AC3E}">
        <p14:creationId xmlns:p14="http://schemas.microsoft.com/office/powerpoint/2010/main" val="217952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08AB5E-C137-4802-8AF6-756F77AACCE0}"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4</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6600"/>
                </a:solidFill>
              </a:rPr>
              <a:t>EARN WHILE </a:t>
            </a:r>
            <a:r>
              <a:rPr lang="en-US" sz="4000" b="1">
                <a:solidFill>
                  <a:srgbClr val="006600"/>
                </a:solidFill>
              </a:rPr>
              <a:t>YOU LEARN </a:t>
            </a:r>
            <a:r>
              <a:rPr lang="en-US" sz="4000" b="1" dirty="0">
                <a:solidFill>
                  <a:srgbClr val="006600"/>
                </a:solidFill>
              </a:rPr>
              <a:t>CONCEPT</a:t>
            </a:r>
            <a:endParaRPr lang="en-US" sz="4000" dirty="0"/>
          </a:p>
        </p:txBody>
      </p:sp>
      <p:sp>
        <p:nvSpPr>
          <p:cNvPr id="12" name="TextBox 11"/>
          <p:cNvSpPr txBox="1"/>
          <p:nvPr/>
        </p:nvSpPr>
        <p:spPr>
          <a:xfrm>
            <a:off x="201597" y="905692"/>
            <a:ext cx="4534995" cy="42473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i="1" dirty="0"/>
              <a:t>Paid </a:t>
            </a:r>
            <a:r>
              <a:rPr lang="en-US" sz="2000" dirty="0"/>
              <a:t>On-the-Job Based – aka: </a:t>
            </a:r>
            <a:br>
              <a:rPr lang="en-US" sz="2000" dirty="0"/>
            </a:br>
            <a:r>
              <a:rPr lang="en-US" sz="2000" dirty="0"/>
              <a:t>Work Based Learning (WBL)</a:t>
            </a:r>
          </a:p>
          <a:p>
            <a:pPr marL="285750" indent="-285750">
              <a:spcAft>
                <a:spcPts val="600"/>
              </a:spcAft>
              <a:buFont typeface="Arial" panose="020B0604020202020204" pitchFamily="34" charset="0"/>
              <a:buChar char="•"/>
            </a:pPr>
            <a:r>
              <a:rPr lang="en-US" sz="2000" dirty="0"/>
              <a:t>Fast Track (within 6 months) Training</a:t>
            </a:r>
            <a:br>
              <a:rPr lang="en-US" sz="2000" dirty="0"/>
            </a:br>
            <a:r>
              <a:rPr lang="en-US" sz="2000" dirty="0"/>
              <a:t>Trainees Work in Mornings – Attend Class in Afternoons</a:t>
            </a:r>
          </a:p>
          <a:p>
            <a:pPr marL="285750" indent="-285750">
              <a:spcAft>
                <a:spcPts val="600"/>
              </a:spcAft>
              <a:buFont typeface="Arial" panose="020B0604020202020204" pitchFamily="34" charset="0"/>
              <a:buChar char="•"/>
            </a:pPr>
            <a:r>
              <a:rPr lang="en-US" sz="2000" dirty="0"/>
              <a:t>Equipment seat time by employer at job site.  25 hours of Heavy Equipment </a:t>
            </a:r>
            <a:br>
              <a:rPr lang="en-US" sz="2000" dirty="0"/>
            </a:br>
            <a:r>
              <a:rPr lang="en-US" sz="2000" dirty="0"/>
              <a:t>Seat Time (employer can allow more hours). Colleges do not currently have</a:t>
            </a:r>
            <a:br>
              <a:rPr lang="en-US" sz="2000" dirty="0"/>
            </a:br>
            <a:r>
              <a:rPr lang="en-US" sz="2000" dirty="0"/>
              <a:t>this type of heavy equipment.  Instructor will go to job site for observation to validate NCCER </a:t>
            </a:r>
            <a:br>
              <a:rPr lang="en-US" sz="2000" dirty="0"/>
            </a:br>
            <a:r>
              <a:rPr lang="en-US" sz="2000" dirty="0"/>
              <a:t>practical assessment.</a:t>
            </a:r>
          </a:p>
        </p:txBody>
      </p:sp>
      <p:sp>
        <p:nvSpPr>
          <p:cNvPr id="8"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pic>
        <p:nvPicPr>
          <p:cNvPr id="410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176" y="905692"/>
            <a:ext cx="4103333" cy="27270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31074" y="3776391"/>
            <a:ext cx="4239190" cy="2139047"/>
          </a:xfrm>
          <a:prstGeom prst="rect">
            <a:avLst/>
          </a:prstGeom>
          <a:noFill/>
        </p:spPr>
        <p:txBody>
          <a:bodyPr wrap="square" rtlCol="0">
            <a:spAutoFit/>
          </a:bodyPr>
          <a:lstStyle/>
          <a:p>
            <a:pPr>
              <a:spcAft>
                <a:spcPts val="600"/>
              </a:spcAft>
            </a:pPr>
            <a:r>
              <a:rPr lang="en-US" sz="2000" b="1" dirty="0"/>
              <a:t>Sustaining Goal:</a:t>
            </a:r>
          </a:p>
          <a:p>
            <a:pPr>
              <a:spcAft>
                <a:spcPts val="600"/>
              </a:spcAft>
            </a:pPr>
            <a:r>
              <a:rPr lang="en-US" dirty="0"/>
              <a:t>Project will work towards developing a formal Apprenticeship Program by working with the Alabama Office of Apprenticeships (AOA) to establish an Alabama Industry-Recognized and Registered Apprenticeship Program (AIRRAP)</a:t>
            </a:r>
            <a:endParaRPr lang="en-US" sz="2000" dirty="0"/>
          </a:p>
        </p:txBody>
      </p:sp>
    </p:spTree>
    <p:extLst>
      <p:ext uri="{BB962C8B-B14F-4D97-AF65-F5344CB8AC3E}">
        <p14:creationId xmlns:p14="http://schemas.microsoft.com/office/powerpoint/2010/main" val="376313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08AB5E-C137-4802-8AF6-756F77AACCE0}"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5</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all" dirty="0">
                <a:solidFill>
                  <a:srgbClr val="006600"/>
                </a:solidFill>
              </a:rPr>
              <a:t>credentialing</a:t>
            </a:r>
            <a:endParaRPr lang="en-US" sz="4000" cap="all" dirty="0"/>
          </a:p>
        </p:txBody>
      </p:sp>
      <p:sp>
        <p:nvSpPr>
          <p:cNvPr id="12" name="TextBox 11"/>
          <p:cNvSpPr txBox="1"/>
          <p:nvPr/>
        </p:nvSpPr>
        <p:spPr>
          <a:xfrm>
            <a:off x="357045" y="905692"/>
            <a:ext cx="6428491" cy="3170099"/>
          </a:xfrm>
          <a:prstGeom prst="rect">
            <a:avLst/>
          </a:prstGeom>
          <a:noFill/>
        </p:spPr>
        <p:txBody>
          <a:bodyPr wrap="none" rtlCol="0">
            <a:spAutoFit/>
          </a:bodyPr>
          <a:lstStyle/>
          <a:p>
            <a:pPr marL="285750" indent="-285750">
              <a:buFont typeface="Arial" panose="020B0604020202020204" pitchFamily="34" charset="0"/>
              <a:buChar char="•"/>
            </a:pPr>
            <a:r>
              <a:rPr lang="en-US" sz="2000" dirty="0"/>
              <a:t>Industry Recognized Credentials – </a:t>
            </a:r>
          </a:p>
          <a:p>
            <a:pPr marL="630238" lvl="1" indent="-342900">
              <a:buFont typeface="Courier New" panose="02070309020205020404" pitchFamily="49" charset="0"/>
              <a:buChar char="o"/>
            </a:pPr>
            <a:r>
              <a:rPr lang="en-US" sz="2000" dirty="0"/>
              <a:t>ATSSA Flagger</a:t>
            </a:r>
          </a:p>
          <a:p>
            <a:pPr marL="630238" lvl="1" indent="-342900">
              <a:buFont typeface="Courier New" panose="02070309020205020404" pitchFamily="49" charset="0"/>
              <a:buChar char="o"/>
            </a:pPr>
            <a:r>
              <a:rPr lang="en-US" sz="2000" dirty="0"/>
              <a:t>OSHA 10</a:t>
            </a:r>
          </a:p>
          <a:p>
            <a:pPr marL="630238" lvl="1" indent="-342900">
              <a:buFont typeface="Courier New" panose="02070309020205020404" pitchFamily="49" charset="0"/>
              <a:buChar char="o"/>
            </a:pPr>
            <a:r>
              <a:rPr lang="en-US" sz="2000" dirty="0"/>
              <a:t>NCCER Core</a:t>
            </a:r>
          </a:p>
          <a:p>
            <a:pPr marL="630238" lvl="1" indent="-342900">
              <a:buFont typeface="Courier New" panose="02070309020205020404" pitchFamily="49" charset="0"/>
              <a:buChar char="o"/>
            </a:pPr>
            <a:r>
              <a:rPr lang="en-US" sz="2000" dirty="0"/>
              <a:t>NCCER Heavy Highway Construction, Level 1</a:t>
            </a:r>
          </a:p>
          <a:p>
            <a:pPr marL="630238" lvl="1" indent="-342900">
              <a:buFont typeface="Courier New" panose="02070309020205020404" pitchFamily="49" charset="0"/>
              <a:buChar char="o"/>
            </a:pPr>
            <a:r>
              <a:rPr lang="en-US" sz="2000" dirty="0"/>
              <a:t>CDL Class A (160 hours).</a:t>
            </a:r>
            <a:br>
              <a:rPr lang="en-US" sz="2000" dirty="0"/>
            </a:br>
            <a:r>
              <a:rPr lang="en-US" sz="2000" dirty="0"/>
              <a:t>CDL allows for participants to be a more complete </a:t>
            </a:r>
            <a:br>
              <a:rPr lang="en-US" sz="2000" dirty="0"/>
            </a:br>
            <a:r>
              <a:rPr lang="en-US" sz="2000" dirty="0"/>
              <a:t>employee by learning to operate both the equipment </a:t>
            </a:r>
            <a:br>
              <a:rPr lang="en-US" sz="2000" dirty="0"/>
            </a:br>
            <a:r>
              <a:rPr lang="en-US" sz="2000" dirty="0"/>
              <a:t>itself and the trucks/trailers needed to transport </a:t>
            </a:r>
            <a:br>
              <a:rPr lang="en-US" sz="2000" dirty="0"/>
            </a:br>
            <a:r>
              <a:rPr lang="en-US" sz="2000" dirty="0"/>
              <a:t>equipment from site to site. </a:t>
            </a:r>
          </a:p>
        </p:txBody>
      </p:sp>
      <p:sp>
        <p:nvSpPr>
          <p:cNvPr id="8"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pic>
        <p:nvPicPr>
          <p:cNvPr id="2" name="Picture 1"/>
          <p:cNvPicPr>
            <a:picLocks noChangeAspect="1"/>
          </p:cNvPicPr>
          <p:nvPr/>
        </p:nvPicPr>
        <p:blipFill>
          <a:blip r:embed="rId2"/>
          <a:stretch>
            <a:fillRect/>
          </a:stretch>
        </p:blipFill>
        <p:spPr>
          <a:xfrm>
            <a:off x="7123176" y="3337328"/>
            <a:ext cx="1920240" cy="2466251"/>
          </a:xfrm>
          <a:prstGeom prst="rect">
            <a:avLst/>
          </a:prstGeom>
        </p:spPr>
      </p:pic>
      <p:pic>
        <p:nvPicPr>
          <p:cNvPr id="3" name="Picture 2"/>
          <p:cNvPicPr>
            <a:picLocks noChangeAspect="1"/>
          </p:cNvPicPr>
          <p:nvPr/>
        </p:nvPicPr>
        <p:blipFill>
          <a:blip r:embed="rId3"/>
          <a:stretch>
            <a:fillRect/>
          </a:stretch>
        </p:blipFill>
        <p:spPr>
          <a:xfrm>
            <a:off x="7123176" y="725424"/>
            <a:ext cx="1920240" cy="2580705"/>
          </a:xfrm>
          <a:prstGeom prst="rect">
            <a:avLst/>
          </a:prstGeom>
        </p:spPr>
      </p:pic>
      <p:pic>
        <p:nvPicPr>
          <p:cNvPr id="1024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58" y="4659335"/>
            <a:ext cx="1585087" cy="1033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510341" y="4340244"/>
            <a:ext cx="2371725" cy="1352550"/>
          </a:xfrm>
          <a:prstGeom prst="rect">
            <a:avLst/>
          </a:prstGeom>
        </p:spPr>
      </p:pic>
      <p:pic>
        <p:nvPicPr>
          <p:cNvPr id="10244" name="Picture 4" descr="Image result for osha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9130" y="4340244"/>
            <a:ext cx="1409526" cy="140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52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EDBA68-9355-4A8D-8AC5-060B5916160F}"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6</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all" dirty="0">
                <a:solidFill>
                  <a:srgbClr val="006600"/>
                </a:solidFill>
              </a:rPr>
              <a:t>Requirements to enter program</a:t>
            </a:r>
            <a:endParaRPr lang="en-US" sz="4000" cap="all" dirty="0"/>
          </a:p>
        </p:txBody>
      </p:sp>
      <p:sp>
        <p:nvSpPr>
          <p:cNvPr id="12" name="TextBox 11"/>
          <p:cNvSpPr txBox="1"/>
          <p:nvPr/>
        </p:nvSpPr>
        <p:spPr>
          <a:xfrm>
            <a:off x="113205" y="877072"/>
            <a:ext cx="3927572"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Requirements</a:t>
            </a:r>
          </a:p>
          <a:p>
            <a:pPr marL="742950" lvl="1" indent="-285750">
              <a:buFont typeface="Arial" panose="020B0604020202020204" pitchFamily="34" charset="0"/>
              <a:buChar char="•"/>
            </a:pPr>
            <a:r>
              <a:rPr lang="en-US" sz="2000" dirty="0"/>
              <a:t>Minimum Age: 18</a:t>
            </a:r>
          </a:p>
          <a:p>
            <a:pPr marL="742950" lvl="1" indent="-285750">
              <a:buFont typeface="Arial" panose="020B0604020202020204" pitchFamily="34" charset="0"/>
              <a:buChar char="•"/>
            </a:pPr>
            <a:r>
              <a:rPr lang="en-US" sz="2000" dirty="0"/>
              <a:t>High School Diploma or GED or actively pursuing GED.</a:t>
            </a:r>
          </a:p>
          <a:p>
            <a:pPr marL="742950" lvl="1" indent="-285750">
              <a:buFont typeface="Arial" panose="020B0604020202020204" pitchFamily="34" charset="0"/>
              <a:buChar char="•"/>
            </a:pPr>
            <a:r>
              <a:rPr lang="en-US" sz="2000" dirty="0"/>
              <a:t>TABE test – 6.5 equivalent grade level on new TABE test or ACT of 18 within last three years</a:t>
            </a:r>
          </a:p>
          <a:p>
            <a:pPr marL="742950" lvl="1" indent="-285750">
              <a:buFont typeface="Arial" panose="020B0604020202020204" pitchFamily="34" charset="0"/>
              <a:buChar char="•"/>
            </a:pPr>
            <a:r>
              <a:rPr lang="en-US" sz="2000" dirty="0"/>
              <a:t>Drug Test by employer prior to acceptance to program </a:t>
            </a:r>
          </a:p>
          <a:p>
            <a:pPr marL="742950" lvl="1" indent="-285750">
              <a:buFont typeface="Arial" panose="020B0604020202020204" pitchFamily="34" charset="0"/>
              <a:buChar char="•"/>
            </a:pPr>
            <a:endParaRPr lang="en-US" sz="2000" dirty="0"/>
          </a:p>
        </p:txBody>
      </p:sp>
      <p:sp>
        <p:nvSpPr>
          <p:cNvPr id="8"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pic>
        <p:nvPicPr>
          <p:cNvPr id="1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77" y="4563949"/>
            <a:ext cx="6288313" cy="15475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943198" y="996696"/>
            <a:ext cx="5144478" cy="2987319"/>
          </a:xfrm>
          <a:prstGeom prst="rect">
            <a:avLst/>
          </a:prstGeom>
        </p:spPr>
      </p:pic>
    </p:spTree>
    <p:extLst>
      <p:ext uri="{BB962C8B-B14F-4D97-AF65-F5344CB8AC3E}">
        <p14:creationId xmlns:p14="http://schemas.microsoft.com/office/powerpoint/2010/main" val="350399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15C998-26F9-49A6-BA06-4C5117D78E0D}"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7</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all" dirty="0">
                <a:solidFill>
                  <a:srgbClr val="006600"/>
                </a:solidFill>
              </a:rPr>
              <a:t>Curriculum model</a:t>
            </a:r>
            <a:endParaRPr lang="en-US" sz="4000" cap="all" dirty="0"/>
          </a:p>
        </p:txBody>
      </p:sp>
      <p:sp>
        <p:nvSpPr>
          <p:cNvPr id="8"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pic>
        <p:nvPicPr>
          <p:cNvPr id="10" name="Picture 9" descr="A screenshot of text&#10;&#10;Description automatically generated"/>
          <p:cNvPicPr/>
          <p:nvPr/>
        </p:nvPicPr>
        <p:blipFill>
          <a:blip r:embed="rId2"/>
          <a:stretch>
            <a:fillRect/>
          </a:stretch>
        </p:blipFill>
        <p:spPr>
          <a:xfrm>
            <a:off x="261259" y="896983"/>
            <a:ext cx="8778240" cy="4911634"/>
          </a:xfrm>
          <a:prstGeom prst="rect">
            <a:avLst/>
          </a:prstGeom>
        </p:spPr>
      </p:pic>
      <p:sp>
        <p:nvSpPr>
          <p:cNvPr id="3" name="Freeform 2"/>
          <p:cNvSpPr/>
          <p:nvPr/>
        </p:nvSpPr>
        <p:spPr>
          <a:xfrm>
            <a:off x="1793966" y="1489166"/>
            <a:ext cx="2760677" cy="3875314"/>
          </a:xfrm>
          <a:custGeom>
            <a:avLst/>
            <a:gdLst>
              <a:gd name="connsiteX0" fmla="*/ 357051 w 2760677"/>
              <a:gd name="connsiteY0" fmla="*/ 60960 h 3875314"/>
              <a:gd name="connsiteX1" fmla="*/ 278674 w 2760677"/>
              <a:gd name="connsiteY1" fmla="*/ 17417 h 3875314"/>
              <a:gd name="connsiteX2" fmla="*/ 69668 w 2760677"/>
              <a:gd name="connsiteY2" fmla="*/ 26125 h 3875314"/>
              <a:gd name="connsiteX3" fmla="*/ 34834 w 2760677"/>
              <a:gd name="connsiteY3" fmla="*/ 69668 h 3875314"/>
              <a:gd name="connsiteX4" fmla="*/ 0 w 2760677"/>
              <a:gd name="connsiteY4" fmla="*/ 121920 h 3875314"/>
              <a:gd name="connsiteX5" fmla="*/ 26125 w 2760677"/>
              <a:gd name="connsiteY5" fmla="*/ 391885 h 3875314"/>
              <a:gd name="connsiteX6" fmla="*/ 43543 w 2760677"/>
              <a:gd name="connsiteY6" fmla="*/ 418011 h 3875314"/>
              <a:gd name="connsiteX7" fmla="*/ 60960 w 2760677"/>
              <a:gd name="connsiteY7" fmla="*/ 487680 h 3875314"/>
              <a:gd name="connsiteX8" fmla="*/ 69668 w 2760677"/>
              <a:gd name="connsiteY8" fmla="*/ 522514 h 3875314"/>
              <a:gd name="connsiteX9" fmla="*/ 87085 w 2760677"/>
              <a:gd name="connsiteY9" fmla="*/ 548640 h 3875314"/>
              <a:gd name="connsiteX10" fmla="*/ 95794 w 2760677"/>
              <a:gd name="connsiteY10" fmla="*/ 592183 h 3875314"/>
              <a:gd name="connsiteX11" fmla="*/ 113211 w 2760677"/>
              <a:gd name="connsiteY11" fmla="*/ 722811 h 3875314"/>
              <a:gd name="connsiteX12" fmla="*/ 104503 w 2760677"/>
              <a:gd name="connsiteY12" fmla="*/ 1114697 h 3875314"/>
              <a:gd name="connsiteX13" fmla="*/ 87085 w 2760677"/>
              <a:gd name="connsiteY13" fmla="*/ 1158240 h 3875314"/>
              <a:gd name="connsiteX14" fmla="*/ 69668 w 2760677"/>
              <a:gd name="connsiteY14" fmla="*/ 1288868 h 3875314"/>
              <a:gd name="connsiteX15" fmla="*/ 87085 w 2760677"/>
              <a:gd name="connsiteY15" fmla="*/ 1881051 h 3875314"/>
              <a:gd name="connsiteX16" fmla="*/ 78377 w 2760677"/>
              <a:gd name="connsiteY16" fmla="*/ 1907177 h 3875314"/>
              <a:gd name="connsiteX17" fmla="*/ 87085 w 2760677"/>
              <a:gd name="connsiteY17" fmla="*/ 1950720 h 3875314"/>
              <a:gd name="connsiteX18" fmla="*/ 95794 w 2760677"/>
              <a:gd name="connsiteY18" fmla="*/ 2029097 h 3875314"/>
              <a:gd name="connsiteX19" fmla="*/ 104503 w 2760677"/>
              <a:gd name="connsiteY19" fmla="*/ 2098765 h 3875314"/>
              <a:gd name="connsiteX20" fmla="*/ 113211 w 2760677"/>
              <a:gd name="connsiteY20" fmla="*/ 2420983 h 3875314"/>
              <a:gd name="connsiteX21" fmla="*/ 130628 w 2760677"/>
              <a:gd name="connsiteY21" fmla="*/ 2525485 h 3875314"/>
              <a:gd name="connsiteX22" fmla="*/ 139337 w 2760677"/>
              <a:gd name="connsiteY22" fmla="*/ 2603863 h 3875314"/>
              <a:gd name="connsiteX23" fmla="*/ 148045 w 2760677"/>
              <a:gd name="connsiteY23" fmla="*/ 2699657 h 3875314"/>
              <a:gd name="connsiteX24" fmla="*/ 174171 w 2760677"/>
              <a:gd name="connsiteY24" fmla="*/ 2830285 h 3875314"/>
              <a:gd name="connsiteX25" fmla="*/ 191588 w 2760677"/>
              <a:gd name="connsiteY25" fmla="*/ 2995748 h 3875314"/>
              <a:gd name="connsiteX26" fmla="*/ 200297 w 2760677"/>
              <a:gd name="connsiteY26" fmla="*/ 3448594 h 3875314"/>
              <a:gd name="connsiteX27" fmla="*/ 226423 w 2760677"/>
              <a:gd name="connsiteY27" fmla="*/ 3553097 h 3875314"/>
              <a:gd name="connsiteX28" fmla="*/ 261257 w 2760677"/>
              <a:gd name="connsiteY28" fmla="*/ 3648891 h 3875314"/>
              <a:gd name="connsiteX29" fmla="*/ 278674 w 2760677"/>
              <a:gd name="connsiteY29" fmla="*/ 3683725 h 3875314"/>
              <a:gd name="connsiteX30" fmla="*/ 304800 w 2760677"/>
              <a:gd name="connsiteY30" fmla="*/ 3692434 h 3875314"/>
              <a:gd name="connsiteX31" fmla="*/ 348343 w 2760677"/>
              <a:gd name="connsiteY31" fmla="*/ 3779520 h 3875314"/>
              <a:gd name="connsiteX32" fmla="*/ 374468 w 2760677"/>
              <a:gd name="connsiteY32" fmla="*/ 3814354 h 3875314"/>
              <a:gd name="connsiteX33" fmla="*/ 400594 w 2760677"/>
              <a:gd name="connsiteY33" fmla="*/ 3823063 h 3875314"/>
              <a:gd name="connsiteX34" fmla="*/ 487680 w 2760677"/>
              <a:gd name="connsiteY34" fmla="*/ 3857897 h 3875314"/>
              <a:gd name="connsiteX35" fmla="*/ 592183 w 2760677"/>
              <a:gd name="connsiteY35" fmla="*/ 3875314 h 3875314"/>
              <a:gd name="connsiteX36" fmla="*/ 1097280 w 2760677"/>
              <a:gd name="connsiteY36" fmla="*/ 3857897 h 3875314"/>
              <a:gd name="connsiteX37" fmla="*/ 1140823 w 2760677"/>
              <a:gd name="connsiteY37" fmla="*/ 3849188 h 3875314"/>
              <a:gd name="connsiteX38" fmla="*/ 1201783 w 2760677"/>
              <a:gd name="connsiteY38" fmla="*/ 3831771 h 3875314"/>
              <a:gd name="connsiteX39" fmla="*/ 1245325 w 2760677"/>
              <a:gd name="connsiteY39" fmla="*/ 3814354 h 3875314"/>
              <a:gd name="connsiteX40" fmla="*/ 1306285 w 2760677"/>
              <a:gd name="connsiteY40" fmla="*/ 3796937 h 3875314"/>
              <a:gd name="connsiteX41" fmla="*/ 1332411 w 2760677"/>
              <a:gd name="connsiteY41" fmla="*/ 3762103 h 3875314"/>
              <a:gd name="connsiteX42" fmla="*/ 1358537 w 2760677"/>
              <a:gd name="connsiteY42" fmla="*/ 3753394 h 3875314"/>
              <a:gd name="connsiteX43" fmla="*/ 1375954 w 2760677"/>
              <a:gd name="connsiteY43" fmla="*/ 3727268 h 3875314"/>
              <a:gd name="connsiteX44" fmla="*/ 1402080 w 2760677"/>
              <a:gd name="connsiteY44" fmla="*/ 3701143 h 3875314"/>
              <a:gd name="connsiteX45" fmla="*/ 1436914 w 2760677"/>
              <a:gd name="connsiteY45" fmla="*/ 3596640 h 3875314"/>
              <a:gd name="connsiteX46" fmla="*/ 1445623 w 2760677"/>
              <a:gd name="connsiteY46" fmla="*/ 3553097 h 3875314"/>
              <a:gd name="connsiteX47" fmla="*/ 1428205 w 2760677"/>
              <a:gd name="connsiteY47" fmla="*/ 2682240 h 3875314"/>
              <a:gd name="connsiteX48" fmla="*/ 1410788 w 2760677"/>
              <a:gd name="connsiteY48" fmla="*/ 2394857 h 3875314"/>
              <a:gd name="connsiteX49" fmla="*/ 1393371 w 2760677"/>
              <a:gd name="connsiteY49" fmla="*/ 2307771 h 3875314"/>
              <a:gd name="connsiteX50" fmla="*/ 1402080 w 2760677"/>
              <a:gd name="connsiteY50" fmla="*/ 2142308 h 3875314"/>
              <a:gd name="connsiteX51" fmla="*/ 1419497 w 2760677"/>
              <a:gd name="connsiteY51" fmla="*/ 2072640 h 3875314"/>
              <a:gd name="connsiteX52" fmla="*/ 1436914 w 2760677"/>
              <a:gd name="connsiteY52" fmla="*/ 2046514 h 3875314"/>
              <a:gd name="connsiteX53" fmla="*/ 1445623 w 2760677"/>
              <a:gd name="connsiteY53" fmla="*/ 2020388 h 3875314"/>
              <a:gd name="connsiteX54" fmla="*/ 1489165 w 2760677"/>
              <a:gd name="connsiteY54" fmla="*/ 2002971 h 3875314"/>
              <a:gd name="connsiteX55" fmla="*/ 1532708 w 2760677"/>
              <a:gd name="connsiteY55" fmla="*/ 1976845 h 3875314"/>
              <a:gd name="connsiteX56" fmla="*/ 1593668 w 2760677"/>
              <a:gd name="connsiteY56" fmla="*/ 1942011 h 3875314"/>
              <a:gd name="connsiteX57" fmla="*/ 2246811 w 2760677"/>
              <a:gd name="connsiteY57" fmla="*/ 1942011 h 3875314"/>
              <a:gd name="connsiteX58" fmla="*/ 2325188 w 2760677"/>
              <a:gd name="connsiteY58" fmla="*/ 1933303 h 3875314"/>
              <a:gd name="connsiteX59" fmla="*/ 2455817 w 2760677"/>
              <a:gd name="connsiteY59" fmla="*/ 1898468 h 3875314"/>
              <a:gd name="connsiteX60" fmla="*/ 2551611 w 2760677"/>
              <a:gd name="connsiteY60" fmla="*/ 1872343 h 3875314"/>
              <a:gd name="connsiteX61" fmla="*/ 2577737 w 2760677"/>
              <a:gd name="connsiteY61" fmla="*/ 1854925 h 3875314"/>
              <a:gd name="connsiteX62" fmla="*/ 2612571 w 2760677"/>
              <a:gd name="connsiteY62" fmla="*/ 1846217 h 3875314"/>
              <a:gd name="connsiteX63" fmla="*/ 2673531 w 2760677"/>
              <a:gd name="connsiteY63" fmla="*/ 1828800 h 3875314"/>
              <a:gd name="connsiteX64" fmla="*/ 2708365 w 2760677"/>
              <a:gd name="connsiteY64" fmla="*/ 1785257 h 3875314"/>
              <a:gd name="connsiteX65" fmla="*/ 2743200 w 2760677"/>
              <a:gd name="connsiteY65" fmla="*/ 1741714 h 3875314"/>
              <a:gd name="connsiteX66" fmla="*/ 2760617 w 2760677"/>
              <a:gd name="connsiteY66" fmla="*/ 1567543 h 3875314"/>
              <a:gd name="connsiteX67" fmla="*/ 2734491 w 2760677"/>
              <a:gd name="connsiteY67" fmla="*/ 1349828 h 3875314"/>
              <a:gd name="connsiteX68" fmla="*/ 2699657 w 2760677"/>
              <a:gd name="connsiteY68" fmla="*/ 1245325 h 3875314"/>
              <a:gd name="connsiteX69" fmla="*/ 2656114 w 2760677"/>
              <a:gd name="connsiteY69" fmla="*/ 1175657 h 3875314"/>
              <a:gd name="connsiteX70" fmla="*/ 2647405 w 2760677"/>
              <a:gd name="connsiteY70" fmla="*/ 1149531 h 3875314"/>
              <a:gd name="connsiteX71" fmla="*/ 2629988 w 2760677"/>
              <a:gd name="connsiteY71" fmla="*/ 1010194 h 3875314"/>
              <a:gd name="connsiteX72" fmla="*/ 2612571 w 2760677"/>
              <a:gd name="connsiteY72" fmla="*/ 269965 h 3875314"/>
              <a:gd name="connsiteX73" fmla="*/ 2586445 w 2760677"/>
              <a:gd name="connsiteY73" fmla="*/ 226423 h 3875314"/>
              <a:gd name="connsiteX74" fmla="*/ 2551611 w 2760677"/>
              <a:gd name="connsiteY74" fmla="*/ 174171 h 3875314"/>
              <a:gd name="connsiteX75" fmla="*/ 2516777 w 2760677"/>
              <a:gd name="connsiteY75" fmla="*/ 156754 h 3875314"/>
              <a:gd name="connsiteX76" fmla="*/ 2438400 w 2760677"/>
              <a:gd name="connsiteY76" fmla="*/ 113211 h 3875314"/>
              <a:gd name="connsiteX77" fmla="*/ 2386148 w 2760677"/>
              <a:gd name="connsiteY77" fmla="*/ 95794 h 3875314"/>
              <a:gd name="connsiteX78" fmla="*/ 2325188 w 2760677"/>
              <a:gd name="connsiteY78" fmla="*/ 52251 h 3875314"/>
              <a:gd name="connsiteX79" fmla="*/ 2299063 w 2760677"/>
              <a:gd name="connsiteY79" fmla="*/ 43543 h 3875314"/>
              <a:gd name="connsiteX80" fmla="*/ 2264228 w 2760677"/>
              <a:gd name="connsiteY80" fmla="*/ 26125 h 3875314"/>
              <a:gd name="connsiteX81" fmla="*/ 2107474 w 2760677"/>
              <a:gd name="connsiteY81" fmla="*/ 0 h 3875314"/>
              <a:gd name="connsiteX82" fmla="*/ 1254034 w 2760677"/>
              <a:gd name="connsiteY82" fmla="*/ 8708 h 3875314"/>
              <a:gd name="connsiteX83" fmla="*/ 1210491 w 2760677"/>
              <a:gd name="connsiteY83" fmla="*/ 26125 h 3875314"/>
              <a:gd name="connsiteX84" fmla="*/ 888274 w 2760677"/>
              <a:gd name="connsiteY84" fmla="*/ 34834 h 3875314"/>
              <a:gd name="connsiteX85" fmla="*/ 670560 w 2760677"/>
              <a:gd name="connsiteY85" fmla="*/ 26125 h 3875314"/>
              <a:gd name="connsiteX86" fmla="*/ 627017 w 2760677"/>
              <a:gd name="connsiteY86" fmla="*/ 34834 h 3875314"/>
              <a:gd name="connsiteX87" fmla="*/ 357051 w 2760677"/>
              <a:gd name="connsiteY87" fmla="*/ 60960 h 38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60677" h="3875314">
                <a:moveTo>
                  <a:pt x="357051" y="60960"/>
                </a:moveTo>
                <a:cubicBezTo>
                  <a:pt x="298994" y="58057"/>
                  <a:pt x="305405" y="30783"/>
                  <a:pt x="278674" y="17417"/>
                </a:cubicBezTo>
                <a:cubicBezTo>
                  <a:pt x="218035" y="-12903"/>
                  <a:pt x="104390" y="22818"/>
                  <a:pt x="69668" y="26125"/>
                </a:cubicBezTo>
                <a:cubicBezTo>
                  <a:pt x="21397" y="58308"/>
                  <a:pt x="59577" y="25130"/>
                  <a:pt x="34834" y="69668"/>
                </a:cubicBezTo>
                <a:cubicBezTo>
                  <a:pt x="24668" y="87967"/>
                  <a:pt x="0" y="121920"/>
                  <a:pt x="0" y="121920"/>
                </a:cubicBezTo>
                <a:cubicBezTo>
                  <a:pt x="4024" y="210443"/>
                  <a:pt x="-2690" y="305441"/>
                  <a:pt x="26125" y="391885"/>
                </a:cubicBezTo>
                <a:cubicBezTo>
                  <a:pt x="29435" y="401815"/>
                  <a:pt x="37737" y="409302"/>
                  <a:pt x="43543" y="418011"/>
                </a:cubicBezTo>
                <a:cubicBezTo>
                  <a:pt x="61248" y="506544"/>
                  <a:pt x="43106" y="425192"/>
                  <a:pt x="60960" y="487680"/>
                </a:cubicBezTo>
                <a:cubicBezTo>
                  <a:pt x="64248" y="499188"/>
                  <a:pt x="64953" y="511513"/>
                  <a:pt x="69668" y="522514"/>
                </a:cubicBezTo>
                <a:cubicBezTo>
                  <a:pt x="73791" y="532134"/>
                  <a:pt x="81279" y="539931"/>
                  <a:pt x="87085" y="548640"/>
                </a:cubicBezTo>
                <a:cubicBezTo>
                  <a:pt x="89988" y="563154"/>
                  <a:pt x="93360" y="577583"/>
                  <a:pt x="95794" y="592183"/>
                </a:cubicBezTo>
                <a:cubicBezTo>
                  <a:pt x="101806" y="628253"/>
                  <a:pt x="108806" y="687569"/>
                  <a:pt x="113211" y="722811"/>
                </a:cubicBezTo>
                <a:cubicBezTo>
                  <a:pt x="110308" y="853440"/>
                  <a:pt x="112329" y="984271"/>
                  <a:pt x="104503" y="1114697"/>
                </a:cubicBezTo>
                <a:cubicBezTo>
                  <a:pt x="103567" y="1130301"/>
                  <a:pt x="91198" y="1143158"/>
                  <a:pt x="87085" y="1158240"/>
                </a:cubicBezTo>
                <a:cubicBezTo>
                  <a:pt x="79757" y="1185107"/>
                  <a:pt x="71839" y="1269331"/>
                  <a:pt x="69668" y="1288868"/>
                </a:cubicBezTo>
                <a:cubicBezTo>
                  <a:pt x="75474" y="1486262"/>
                  <a:pt x="84304" y="1683591"/>
                  <a:pt x="87085" y="1881051"/>
                </a:cubicBezTo>
                <a:cubicBezTo>
                  <a:pt x="87214" y="1890230"/>
                  <a:pt x="78377" y="1897997"/>
                  <a:pt x="78377" y="1907177"/>
                </a:cubicBezTo>
                <a:cubicBezTo>
                  <a:pt x="78377" y="1921979"/>
                  <a:pt x="84992" y="1936067"/>
                  <a:pt x="87085" y="1950720"/>
                </a:cubicBezTo>
                <a:cubicBezTo>
                  <a:pt x="90802" y="1976742"/>
                  <a:pt x="92722" y="2002991"/>
                  <a:pt x="95794" y="2029097"/>
                </a:cubicBezTo>
                <a:cubicBezTo>
                  <a:pt x="98529" y="2052340"/>
                  <a:pt x="101600" y="2075542"/>
                  <a:pt x="104503" y="2098765"/>
                </a:cubicBezTo>
                <a:cubicBezTo>
                  <a:pt x="107406" y="2206171"/>
                  <a:pt x="106645" y="2313739"/>
                  <a:pt x="113211" y="2420983"/>
                </a:cubicBezTo>
                <a:cubicBezTo>
                  <a:pt x="115369" y="2456231"/>
                  <a:pt x="125634" y="2490525"/>
                  <a:pt x="130628" y="2525485"/>
                </a:cubicBezTo>
                <a:cubicBezTo>
                  <a:pt x="134346" y="2551508"/>
                  <a:pt x="136721" y="2577707"/>
                  <a:pt x="139337" y="2603863"/>
                </a:cubicBezTo>
                <a:cubicBezTo>
                  <a:pt x="142527" y="2635767"/>
                  <a:pt x="143170" y="2667967"/>
                  <a:pt x="148045" y="2699657"/>
                </a:cubicBezTo>
                <a:cubicBezTo>
                  <a:pt x="154797" y="2743546"/>
                  <a:pt x="167710" y="2786353"/>
                  <a:pt x="174171" y="2830285"/>
                </a:cubicBezTo>
                <a:cubicBezTo>
                  <a:pt x="182240" y="2885154"/>
                  <a:pt x="191588" y="2995748"/>
                  <a:pt x="191588" y="2995748"/>
                </a:cubicBezTo>
                <a:cubicBezTo>
                  <a:pt x="194491" y="3146697"/>
                  <a:pt x="190879" y="3297911"/>
                  <a:pt x="200297" y="3448594"/>
                </a:cubicBezTo>
                <a:cubicBezTo>
                  <a:pt x="202537" y="3484431"/>
                  <a:pt x="215068" y="3519033"/>
                  <a:pt x="226423" y="3553097"/>
                </a:cubicBezTo>
                <a:cubicBezTo>
                  <a:pt x="239295" y="3591713"/>
                  <a:pt x="245101" y="3612539"/>
                  <a:pt x="261257" y="3648891"/>
                </a:cubicBezTo>
                <a:cubicBezTo>
                  <a:pt x="266529" y="3660754"/>
                  <a:pt x="269494" y="3674545"/>
                  <a:pt x="278674" y="3683725"/>
                </a:cubicBezTo>
                <a:cubicBezTo>
                  <a:pt x="285165" y="3690216"/>
                  <a:pt x="296091" y="3689531"/>
                  <a:pt x="304800" y="3692434"/>
                </a:cubicBezTo>
                <a:cubicBezTo>
                  <a:pt x="317103" y="3741649"/>
                  <a:pt x="309460" y="3727675"/>
                  <a:pt x="348343" y="3779520"/>
                </a:cubicBezTo>
                <a:cubicBezTo>
                  <a:pt x="357051" y="3791131"/>
                  <a:pt x="363318" y="3805062"/>
                  <a:pt x="374468" y="3814354"/>
                </a:cubicBezTo>
                <a:cubicBezTo>
                  <a:pt x="381520" y="3820231"/>
                  <a:pt x="392026" y="3819768"/>
                  <a:pt x="400594" y="3823063"/>
                </a:cubicBezTo>
                <a:cubicBezTo>
                  <a:pt x="429775" y="3834286"/>
                  <a:pt x="456841" y="3852757"/>
                  <a:pt x="487680" y="3857897"/>
                </a:cubicBezTo>
                <a:lnTo>
                  <a:pt x="592183" y="3875314"/>
                </a:lnTo>
                <a:lnTo>
                  <a:pt x="1097280" y="3857897"/>
                </a:lnTo>
                <a:cubicBezTo>
                  <a:pt x="1112065" y="3857193"/>
                  <a:pt x="1126374" y="3852399"/>
                  <a:pt x="1140823" y="3849188"/>
                </a:cubicBezTo>
                <a:cubicBezTo>
                  <a:pt x="1163289" y="3844196"/>
                  <a:pt x="1180619" y="3839708"/>
                  <a:pt x="1201783" y="3831771"/>
                </a:cubicBezTo>
                <a:cubicBezTo>
                  <a:pt x="1216420" y="3826282"/>
                  <a:pt x="1230688" y="3819843"/>
                  <a:pt x="1245325" y="3814354"/>
                </a:cubicBezTo>
                <a:cubicBezTo>
                  <a:pt x="1270316" y="3804982"/>
                  <a:pt x="1278829" y="3803801"/>
                  <a:pt x="1306285" y="3796937"/>
                </a:cubicBezTo>
                <a:cubicBezTo>
                  <a:pt x="1314994" y="3785326"/>
                  <a:pt x="1321261" y="3771395"/>
                  <a:pt x="1332411" y="3762103"/>
                </a:cubicBezTo>
                <a:cubicBezTo>
                  <a:pt x="1339463" y="3756226"/>
                  <a:pt x="1351369" y="3759129"/>
                  <a:pt x="1358537" y="3753394"/>
                </a:cubicBezTo>
                <a:cubicBezTo>
                  <a:pt x="1366710" y="3746856"/>
                  <a:pt x="1369253" y="3735309"/>
                  <a:pt x="1375954" y="3727268"/>
                </a:cubicBezTo>
                <a:cubicBezTo>
                  <a:pt x="1383838" y="3717807"/>
                  <a:pt x="1393371" y="3709851"/>
                  <a:pt x="1402080" y="3701143"/>
                </a:cubicBezTo>
                <a:cubicBezTo>
                  <a:pt x="1422646" y="3618880"/>
                  <a:pt x="1408792" y="3652885"/>
                  <a:pt x="1436914" y="3596640"/>
                </a:cubicBezTo>
                <a:cubicBezTo>
                  <a:pt x="1439817" y="3582126"/>
                  <a:pt x="1443372" y="3567727"/>
                  <a:pt x="1445623" y="3553097"/>
                </a:cubicBezTo>
                <a:cubicBezTo>
                  <a:pt x="1488927" y="3271618"/>
                  <a:pt x="1438475" y="2897924"/>
                  <a:pt x="1428205" y="2682240"/>
                </a:cubicBezTo>
                <a:cubicBezTo>
                  <a:pt x="1426046" y="2636906"/>
                  <a:pt x="1419862" y="2461399"/>
                  <a:pt x="1410788" y="2394857"/>
                </a:cubicBezTo>
                <a:cubicBezTo>
                  <a:pt x="1406788" y="2365525"/>
                  <a:pt x="1399177" y="2336800"/>
                  <a:pt x="1393371" y="2307771"/>
                </a:cubicBezTo>
                <a:cubicBezTo>
                  <a:pt x="1396274" y="2252617"/>
                  <a:pt x="1395981" y="2197201"/>
                  <a:pt x="1402080" y="2142308"/>
                </a:cubicBezTo>
                <a:cubicBezTo>
                  <a:pt x="1404723" y="2118517"/>
                  <a:pt x="1406219" y="2092557"/>
                  <a:pt x="1419497" y="2072640"/>
                </a:cubicBezTo>
                <a:cubicBezTo>
                  <a:pt x="1425303" y="2063931"/>
                  <a:pt x="1432233" y="2055875"/>
                  <a:pt x="1436914" y="2046514"/>
                </a:cubicBezTo>
                <a:cubicBezTo>
                  <a:pt x="1441019" y="2038303"/>
                  <a:pt x="1438571" y="2026265"/>
                  <a:pt x="1445623" y="2020388"/>
                </a:cubicBezTo>
                <a:cubicBezTo>
                  <a:pt x="1457632" y="2010381"/>
                  <a:pt x="1474651" y="2008777"/>
                  <a:pt x="1489165" y="2002971"/>
                </a:cubicBezTo>
                <a:cubicBezTo>
                  <a:pt x="1518129" y="1974008"/>
                  <a:pt x="1493142" y="1993802"/>
                  <a:pt x="1532708" y="1976845"/>
                </a:cubicBezTo>
                <a:cubicBezTo>
                  <a:pt x="1563649" y="1963584"/>
                  <a:pt x="1567427" y="1959505"/>
                  <a:pt x="1593668" y="1942011"/>
                </a:cubicBezTo>
                <a:cubicBezTo>
                  <a:pt x="1901366" y="1955998"/>
                  <a:pt x="1811870" y="1956041"/>
                  <a:pt x="2246811" y="1942011"/>
                </a:cubicBezTo>
                <a:cubicBezTo>
                  <a:pt x="2273084" y="1941163"/>
                  <a:pt x="2299223" y="1937403"/>
                  <a:pt x="2325188" y="1933303"/>
                </a:cubicBezTo>
                <a:cubicBezTo>
                  <a:pt x="2481697" y="1908591"/>
                  <a:pt x="2356223" y="1929112"/>
                  <a:pt x="2455817" y="1898468"/>
                </a:cubicBezTo>
                <a:cubicBezTo>
                  <a:pt x="2711344" y="1819845"/>
                  <a:pt x="2434917" y="1911238"/>
                  <a:pt x="2551611" y="1872343"/>
                </a:cubicBezTo>
                <a:cubicBezTo>
                  <a:pt x="2560320" y="1866537"/>
                  <a:pt x="2568117" y="1859048"/>
                  <a:pt x="2577737" y="1854925"/>
                </a:cubicBezTo>
                <a:cubicBezTo>
                  <a:pt x="2588738" y="1850210"/>
                  <a:pt x="2601063" y="1849505"/>
                  <a:pt x="2612571" y="1846217"/>
                </a:cubicBezTo>
                <a:cubicBezTo>
                  <a:pt x="2700024" y="1821231"/>
                  <a:pt x="2564636" y="1856022"/>
                  <a:pt x="2673531" y="1828800"/>
                </a:cubicBezTo>
                <a:cubicBezTo>
                  <a:pt x="2695422" y="1763131"/>
                  <a:pt x="2663347" y="1841530"/>
                  <a:pt x="2708365" y="1785257"/>
                </a:cubicBezTo>
                <a:cubicBezTo>
                  <a:pt x="2756436" y="1725167"/>
                  <a:pt x="2668330" y="1791626"/>
                  <a:pt x="2743200" y="1741714"/>
                </a:cubicBezTo>
                <a:cubicBezTo>
                  <a:pt x="2748398" y="1700128"/>
                  <a:pt x="2761682" y="1601621"/>
                  <a:pt x="2760617" y="1567543"/>
                </a:cubicBezTo>
                <a:cubicBezTo>
                  <a:pt x="2758662" y="1504970"/>
                  <a:pt x="2750347" y="1418537"/>
                  <a:pt x="2734491" y="1349828"/>
                </a:cubicBezTo>
                <a:cubicBezTo>
                  <a:pt x="2703522" y="1215633"/>
                  <a:pt x="2733421" y="1329735"/>
                  <a:pt x="2699657" y="1245325"/>
                </a:cubicBezTo>
                <a:cubicBezTo>
                  <a:pt x="2673278" y="1179377"/>
                  <a:pt x="2700738" y="1205406"/>
                  <a:pt x="2656114" y="1175657"/>
                </a:cubicBezTo>
                <a:cubicBezTo>
                  <a:pt x="2653211" y="1166948"/>
                  <a:pt x="2649631" y="1158437"/>
                  <a:pt x="2647405" y="1149531"/>
                </a:cubicBezTo>
                <a:cubicBezTo>
                  <a:pt x="2634552" y="1098120"/>
                  <a:pt x="2635395" y="1069667"/>
                  <a:pt x="2629988" y="1010194"/>
                </a:cubicBezTo>
                <a:cubicBezTo>
                  <a:pt x="2624182" y="763451"/>
                  <a:pt x="2620980" y="516633"/>
                  <a:pt x="2612571" y="269965"/>
                </a:cubicBezTo>
                <a:cubicBezTo>
                  <a:pt x="2611580" y="240890"/>
                  <a:pt x="2601129" y="246002"/>
                  <a:pt x="2586445" y="226423"/>
                </a:cubicBezTo>
                <a:cubicBezTo>
                  <a:pt x="2573885" y="209677"/>
                  <a:pt x="2570334" y="183532"/>
                  <a:pt x="2551611" y="174171"/>
                </a:cubicBezTo>
                <a:cubicBezTo>
                  <a:pt x="2540000" y="168365"/>
                  <a:pt x="2528207" y="162909"/>
                  <a:pt x="2516777" y="156754"/>
                </a:cubicBezTo>
                <a:cubicBezTo>
                  <a:pt x="2490463" y="142585"/>
                  <a:pt x="2465483" y="125850"/>
                  <a:pt x="2438400" y="113211"/>
                </a:cubicBezTo>
                <a:cubicBezTo>
                  <a:pt x="2421763" y="105447"/>
                  <a:pt x="2403565" y="101600"/>
                  <a:pt x="2386148" y="95794"/>
                </a:cubicBezTo>
                <a:cubicBezTo>
                  <a:pt x="2378255" y="89874"/>
                  <a:pt x="2337925" y="58619"/>
                  <a:pt x="2325188" y="52251"/>
                </a:cubicBezTo>
                <a:cubicBezTo>
                  <a:pt x="2316978" y="48146"/>
                  <a:pt x="2307500" y="47159"/>
                  <a:pt x="2299063" y="43543"/>
                </a:cubicBezTo>
                <a:cubicBezTo>
                  <a:pt x="2287130" y="38429"/>
                  <a:pt x="2276711" y="29692"/>
                  <a:pt x="2264228" y="26125"/>
                </a:cubicBezTo>
                <a:cubicBezTo>
                  <a:pt x="2212877" y="11453"/>
                  <a:pt x="2160124" y="6581"/>
                  <a:pt x="2107474" y="0"/>
                </a:cubicBezTo>
                <a:lnTo>
                  <a:pt x="1254034" y="8708"/>
                </a:lnTo>
                <a:cubicBezTo>
                  <a:pt x="1238408" y="9163"/>
                  <a:pt x="1226084" y="25011"/>
                  <a:pt x="1210491" y="26125"/>
                </a:cubicBezTo>
                <a:cubicBezTo>
                  <a:pt x="1103319" y="33780"/>
                  <a:pt x="995680" y="31931"/>
                  <a:pt x="888274" y="34834"/>
                </a:cubicBezTo>
                <a:cubicBezTo>
                  <a:pt x="815703" y="31931"/>
                  <a:pt x="743189" y="26125"/>
                  <a:pt x="670560" y="26125"/>
                </a:cubicBezTo>
                <a:cubicBezTo>
                  <a:pt x="655758" y="26125"/>
                  <a:pt x="641812" y="34372"/>
                  <a:pt x="627017" y="34834"/>
                </a:cubicBezTo>
                <a:cubicBezTo>
                  <a:pt x="548678" y="37282"/>
                  <a:pt x="415108" y="63863"/>
                  <a:pt x="357051" y="60960"/>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14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EF6601F0-6ED8-403E-8C13-211F42310D11}" type="slidenum">
              <a:rPr lang="en-US" smtClean="0"/>
              <a:pPr algn="r"/>
              <a:t>8</a:t>
            </a:fld>
            <a:endParaRPr lang="en-US"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p:nvPr>
        </p:nvSpPr>
        <p:spPr>
          <a:xfrm>
            <a:off x="0" y="-43545"/>
            <a:ext cx="9143999" cy="815407"/>
          </a:xfrm>
        </p:spPr>
        <p:txBody>
          <a:bodyPr>
            <a:noAutofit/>
          </a:bodyPr>
          <a:lstStyle/>
          <a:p>
            <a:pPr algn="ctr"/>
            <a:r>
              <a:rPr lang="en-US" sz="4000" b="1" dirty="0">
                <a:solidFill>
                  <a:srgbClr val="006600"/>
                </a:solidFill>
                <a:latin typeface="+mn-lt"/>
              </a:rPr>
              <a:t>Program Instruction / OJT</a:t>
            </a:r>
          </a:p>
        </p:txBody>
      </p:sp>
      <p:sp>
        <p:nvSpPr>
          <p:cNvPr id="17" name="Date Placeholder 3"/>
          <p:cNvSpPr>
            <a:spLocks noGrp="1"/>
          </p:cNvSpPr>
          <p:nvPr>
            <p:ph type="dt" sz="half" idx="10"/>
          </p:nvPr>
        </p:nvSpPr>
        <p:spPr>
          <a:xfrm>
            <a:off x="628650" y="6504406"/>
            <a:ext cx="2057400" cy="365125"/>
          </a:xfrm>
        </p:spPr>
        <p:txBody>
          <a:bodyPr/>
          <a:lstStyle/>
          <a:p>
            <a:fld id="{2AF9406B-5D71-41A4-8852-5DEAFDDAB645}" type="datetime1">
              <a:rPr lang="en-US" smtClean="0"/>
              <a:t>11/20/2019</a:t>
            </a:fld>
            <a:endParaRPr lang="en-US" dirty="0"/>
          </a:p>
        </p:txBody>
      </p:sp>
      <p:sp>
        <p:nvSpPr>
          <p:cNvPr id="20" name="TextBox 19"/>
          <p:cNvSpPr txBox="1"/>
          <p:nvPr/>
        </p:nvSpPr>
        <p:spPr>
          <a:xfrm>
            <a:off x="103057" y="5454117"/>
            <a:ext cx="7186018" cy="923330"/>
          </a:xfrm>
          <a:prstGeom prst="rect">
            <a:avLst/>
          </a:prstGeom>
          <a:noFill/>
        </p:spPr>
        <p:txBody>
          <a:bodyPr wrap="square" rtlCol="0">
            <a:spAutoFit/>
          </a:bodyPr>
          <a:lstStyle/>
          <a:p>
            <a:r>
              <a:rPr lang="en-US" dirty="0"/>
              <a:t>On-the-Job experiences are in the morning under the guidance of an assigned mentor.  Class instruction will be in the afternoon.  19 hours each week, 24 weeks total.</a:t>
            </a:r>
          </a:p>
        </p:txBody>
      </p:sp>
      <p:sp>
        <p:nvSpPr>
          <p:cNvPr id="11"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graphicFrame>
        <p:nvGraphicFramePr>
          <p:cNvPr id="3" name="Table 2"/>
          <p:cNvGraphicFramePr>
            <a:graphicFrameLocks noGrp="1"/>
          </p:cNvGraphicFramePr>
          <p:nvPr>
            <p:extLst>
              <p:ext uri="{D42A27DB-BD31-4B8C-83A1-F6EECF244321}">
                <p14:modId xmlns:p14="http://schemas.microsoft.com/office/powerpoint/2010/main" val="180548603"/>
              </p:ext>
            </p:extLst>
          </p:nvPr>
        </p:nvGraphicFramePr>
        <p:xfrm>
          <a:off x="219349" y="719608"/>
          <a:ext cx="8602435" cy="4685461"/>
        </p:xfrm>
        <a:graphic>
          <a:graphicData uri="http://schemas.openxmlformats.org/drawingml/2006/table">
            <a:tbl>
              <a:tblPr/>
              <a:tblGrid>
                <a:gridCol w="2062572">
                  <a:extLst>
                    <a:ext uri="{9D8B030D-6E8A-4147-A177-3AD203B41FA5}">
                      <a16:colId xmlns:a16="http://schemas.microsoft.com/office/drawing/2014/main" val="2192243487"/>
                    </a:ext>
                  </a:extLst>
                </a:gridCol>
                <a:gridCol w="1559506">
                  <a:extLst>
                    <a:ext uri="{9D8B030D-6E8A-4147-A177-3AD203B41FA5}">
                      <a16:colId xmlns:a16="http://schemas.microsoft.com/office/drawing/2014/main" val="3106333520"/>
                    </a:ext>
                  </a:extLst>
                </a:gridCol>
                <a:gridCol w="1660119">
                  <a:extLst>
                    <a:ext uri="{9D8B030D-6E8A-4147-A177-3AD203B41FA5}">
                      <a16:colId xmlns:a16="http://schemas.microsoft.com/office/drawing/2014/main" val="1760327630"/>
                    </a:ext>
                  </a:extLst>
                </a:gridCol>
                <a:gridCol w="1660119">
                  <a:extLst>
                    <a:ext uri="{9D8B030D-6E8A-4147-A177-3AD203B41FA5}">
                      <a16:colId xmlns:a16="http://schemas.microsoft.com/office/drawing/2014/main" val="978351300"/>
                    </a:ext>
                  </a:extLst>
                </a:gridCol>
                <a:gridCol w="1660119">
                  <a:extLst>
                    <a:ext uri="{9D8B030D-6E8A-4147-A177-3AD203B41FA5}">
                      <a16:colId xmlns:a16="http://schemas.microsoft.com/office/drawing/2014/main" val="1542913446"/>
                    </a:ext>
                  </a:extLst>
                </a:gridCol>
              </a:tblGrid>
              <a:tr h="172677">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spcBef>
                          <a:spcPts val="0"/>
                        </a:spcBef>
                        <a:spcAft>
                          <a:spcPts val="0"/>
                        </a:spcAft>
                      </a:pPr>
                      <a:r>
                        <a:rPr lang="en-US" sz="1100" b="1">
                          <a:effectLst/>
                          <a:latin typeface="Times New Roman" panose="02020603050405020304" pitchFamily="18" charset="0"/>
                          <a:ea typeface="Times New Roman" panose="02020603050405020304" pitchFamily="18" charset="0"/>
                        </a:rPr>
                        <a:t>PHASE 1</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237656997"/>
                  </a:ext>
                </a:extLst>
              </a:tr>
              <a:tr h="172677">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1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2</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3</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4</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5</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30884442"/>
                  </a:ext>
                </a:extLst>
              </a:tr>
              <a:tr h="582383">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Drug Screen/ Orientation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TABE/ Soft Skills/ Financial Literacy</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ATSSA Flagger Training / OSHA 10</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Company Orientation /OJT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Soft Skills/Financial Literacy</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NCCER Core</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OJT</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Soft Skills/Financial Literacy</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NCCER Core</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  OJT</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  Soft Skills/Financial Literacy</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  NCCER Core</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  OJT</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Arial Narrow" panose="020B0606020202030204" pitchFamily="34"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  Soft Skills/Financial Literacy</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  NCCER Core</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  OJT</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Arial Narrow" panose="020B0606020202030204" pitchFamily="34"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461489"/>
                  </a:ext>
                </a:extLst>
              </a:tr>
              <a:tr h="172677">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PHASE 2</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450178532"/>
                  </a:ext>
                </a:extLst>
              </a:tr>
              <a:tr h="172677">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6 </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7</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8</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9</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10</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674929144"/>
                  </a:ext>
                </a:extLst>
              </a:tr>
              <a:tr h="418061">
                <a:tc>
                  <a:txBody>
                    <a:bodyPr/>
                    <a:lstStyle/>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-NCCER Heavy Highway Construction</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-OJT</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-NCCER Heavy Highway Construction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-NCCER Heavy Highway Construction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-NCCER Heavy Highway Construction</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-OJT</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-NCCER Heavy Highway Construction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361833"/>
                  </a:ext>
                </a:extLst>
              </a:tr>
              <a:tr h="172677">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PHASE 3</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369788322"/>
                  </a:ext>
                </a:extLst>
              </a:tr>
              <a:tr h="192772">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11</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12 </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13</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14</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15</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2858782828"/>
                  </a:ext>
                </a:extLst>
              </a:tr>
              <a:tr h="438383">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-NCCER Heavy Highway Construction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-TABE</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-NCCER Heavy Highway Construction</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a:effectLst/>
                          <a:latin typeface="Arial Narrow" panose="020B0606020202030204" pitchFamily="34" charset="0"/>
                          <a:ea typeface="Times New Roman" panose="02020603050405020304" pitchFamily="18" charset="0"/>
                        </a:rPr>
                        <a:t>-OJT</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-NCCER Heavy Highway Construction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-NCCER Heavy Highway Construction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-NCCER Heavy Highway Construction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rPr>
                        <a:t>-OJT</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681380"/>
                  </a:ext>
                </a:extLst>
              </a:tr>
              <a:tr h="172677">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PHASE 4</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207989223"/>
                  </a:ext>
                </a:extLst>
              </a:tr>
              <a:tr h="172677">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16</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17</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18</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19</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20</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2228802000"/>
                  </a:ext>
                </a:extLst>
              </a:tr>
              <a:tr h="891864">
                <a:tc>
                  <a:txBody>
                    <a:bodyPr/>
                    <a:lstStyle/>
                    <a:p>
                      <a:pPr marL="0" marR="0" indent="0">
                        <a:spcBef>
                          <a:spcPts val="0"/>
                        </a:spcBef>
                        <a:spcAft>
                          <a:spcPts val="0"/>
                        </a:spcAft>
                        <a:buFont typeface="Arial" panose="020B0604020202020204" pitchFamily="34" charset="0"/>
                        <a:buNone/>
                      </a:pPr>
                      <a:r>
                        <a:rPr lang="en-US" sz="1000" b="1" dirty="0">
                          <a:effectLst/>
                          <a:latin typeface="Arial Narrow" panose="020B0606020202030204" pitchFamily="34" charset="0"/>
                          <a:ea typeface="Times New Roman" panose="02020603050405020304" pitchFamily="18" charset="0"/>
                        </a:rPr>
                        <a:t>- NCCER Heavy Highway Construction</a:t>
                      </a: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000" b="1" dirty="0">
                          <a:effectLst/>
                          <a:latin typeface="Arial Narrow" panose="020B0606020202030204" pitchFamily="34" charset="0"/>
                          <a:ea typeface="Times New Roman" panose="02020603050405020304" pitchFamily="18" charset="0"/>
                        </a:rPr>
                        <a:t>- Final TABE</a:t>
                      </a: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n-US" sz="1000" b="1" dirty="0">
                          <a:effectLst/>
                          <a:latin typeface="Arial Narrow" panose="020B0606020202030204" pitchFamily="34" charset="0"/>
                          <a:ea typeface="Times New Roman" panose="02020603050405020304" pitchFamily="18" charset="0"/>
                        </a:rPr>
                        <a:t>- Final Evaluations</a:t>
                      </a:r>
                    </a:p>
                    <a:p>
                      <a:pPr marL="0" marR="0" indent="0">
                        <a:spcBef>
                          <a:spcPts val="0"/>
                        </a:spcBef>
                        <a:spcAft>
                          <a:spcPts val="0"/>
                        </a:spcAft>
                        <a:buFontTx/>
                        <a:buNone/>
                      </a:pPr>
                      <a:r>
                        <a:rPr lang="en-US" sz="1000" b="1" dirty="0">
                          <a:effectLst/>
                          <a:latin typeface="Arial Narrow" panose="020B0606020202030204" pitchFamily="34" charset="0"/>
                          <a:ea typeface="Times New Roman" panose="02020603050405020304" pitchFamily="18" charset="0"/>
                        </a:rPr>
                        <a:t>- OJT</a:t>
                      </a:r>
                    </a:p>
                    <a:p>
                      <a:pPr marL="0" marR="0" indent="0">
                        <a:spcBef>
                          <a:spcPts val="0"/>
                        </a:spcBef>
                        <a:spcAft>
                          <a:spcPts val="0"/>
                        </a:spcAft>
                        <a:buFontTx/>
                        <a:buNone/>
                      </a:pPr>
                      <a:r>
                        <a:rPr lang="en-US" sz="1000" b="1" dirty="0">
                          <a:effectLst/>
                          <a:latin typeface="Arial Narrow" panose="020B0606020202030204" pitchFamily="34" charset="0"/>
                          <a:ea typeface="Times New Roman" panose="02020603050405020304" pitchFamily="18" charset="0"/>
                        </a:rPr>
                        <a:t>Introduce CDL (10</a:t>
                      </a:r>
                      <a:r>
                        <a:rPr lang="en-US" sz="1000" b="1" baseline="0" dirty="0">
                          <a:effectLst/>
                          <a:latin typeface="Arial Narrow" panose="020B0606020202030204" pitchFamily="34" charset="0"/>
                          <a:ea typeface="Times New Roman" panose="02020603050405020304" pitchFamily="18" charset="0"/>
                        </a:rPr>
                        <a:t> Hours</a:t>
                      </a:r>
                      <a:r>
                        <a:rPr lang="en-US" sz="1100" b="0" baseline="0" dirty="0">
                          <a:effectLst/>
                          <a:latin typeface="Times New Roman" panose="02020603050405020304" pitchFamily="18" charset="0"/>
                          <a:ea typeface="Times New Roman" panose="02020603050405020304" pitchFamily="18" charset="0"/>
                        </a:rPr>
                        <a:t>)</a:t>
                      </a:r>
                      <a:r>
                        <a:rPr lang="en-US" sz="2400" b="1" dirty="0">
                          <a:solidFill>
                            <a:srgbClr val="FF0000"/>
                          </a:solidFill>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CDL  (19 hours)</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CDL (19 hours)</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CDL (19 hours)</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CDL (19 hours)</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981764"/>
                  </a:ext>
                </a:extLst>
              </a:tr>
              <a:tr h="172677">
                <a:tc>
                  <a:txBody>
                    <a:bodyPr/>
                    <a:lstStyle/>
                    <a:p>
                      <a:pPr marL="0" marR="0" indent="0" algn="ctr">
                        <a:spcBef>
                          <a:spcPts val="0"/>
                        </a:spcBef>
                        <a:spcAft>
                          <a:spcPts val="0"/>
                        </a:spcAft>
                        <a:buFont typeface="Arial" panose="020B0604020202020204" pitchFamily="34" charset="0"/>
                        <a:buNone/>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PHASE 5</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55345" marR="553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507401765"/>
                  </a:ext>
                </a:extLst>
              </a:tr>
              <a:tr h="172677">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21</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22</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Week 23</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a:solidFill>
                            <a:srgbClr val="FFFFFF"/>
                          </a:solidFill>
                          <a:effectLst/>
                          <a:latin typeface="Times New Roman" panose="02020603050405020304" pitchFamily="18" charset="0"/>
                          <a:ea typeface="Times New Roman" panose="02020603050405020304" pitchFamily="18" charset="0"/>
                        </a:rPr>
                        <a:t>Week  24</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spcBef>
                          <a:spcPts val="0"/>
                        </a:spcBef>
                        <a:spcAft>
                          <a:spcPts val="0"/>
                        </a:spcAft>
                      </a:pPr>
                      <a:r>
                        <a:rPr lang="en-US" sz="1100" b="1" dirty="0">
                          <a:solidFill>
                            <a:srgbClr val="FFFFFF"/>
                          </a:solidFill>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2819518094"/>
                  </a:ext>
                </a:extLst>
              </a:tr>
              <a:tr h="286836">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CDL (19 hours)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effectLst/>
                          <a:latin typeface="Times New Roman" panose="02020603050405020304" pitchFamily="18" charset="0"/>
                          <a:ea typeface="Times New Roman" panose="02020603050405020304" pitchFamily="18" charset="0"/>
                        </a:rPr>
                        <a:t>CDL  (19 hours)</a:t>
                      </a:r>
                      <a:endParaRPr lang="en-US" sz="110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CDL (19 hours)</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CDL (19 hours)</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55345" marR="55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783136"/>
                  </a:ext>
                </a:extLst>
              </a:tr>
            </a:tbl>
          </a:graphicData>
        </a:graphic>
      </p:graphicFrame>
    </p:spTree>
    <p:extLst>
      <p:ext uri="{BB962C8B-B14F-4D97-AF65-F5344CB8AC3E}">
        <p14:creationId xmlns:p14="http://schemas.microsoft.com/office/powerpoint/2010/main" val="159308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B43E3C-7C8C-42F6-9E17-0A87D8F7980F}" type="datetime1">
              <a:rPr lang="en-US" smtClean="0"/>
              <a:t>11/20/2019</a:t>
            </a:fld>
            <a:endParaRPr lang="en-US" dirty="0"/>
          </a:p>
        </p:txBody>
      </p:sp>
      <p:sp>
        <p:nvSpPr>
          <p:cNvPr id="5" name="Slide Number Placeholder 4"/>
          <p:cNvSpPr>
            <a:spLocks noGrp="1"/>
          </p:cNvSpPr>
          <p:nvPr>
            <p:ph type="sldNum" sz="quarter" idx="12"/>
          </p:nvPr>
        </p:nvSpPr>
        <p:spPr/>
        <p:txBody>
          <a:bodyPr/>
          <a:lstStyle/>
          <a:p>
            <a:pPr algn="r"/>
            <a:fld id="{EF6601F0-6ED8-403E-8C13-211F42310D11}" type="slidenum">
              <a:rPr lang="en-US" smtClean="0"/>
              <a:pPr algn="r"/>
              <a:t>9</a:t>
            </a:fld>
            <a:endParaRPr lang="en-US" dirty="0"/>
          </a:p>
        </p:txBody>
      </p:sp>
      <p:sp>
        <p:nvSpPr>
          <p:cNvPr id="8" name="Rectangle 7"/>
          <p:cNvSpPr/>
          <p:nvPr/>
        </p:nvSpPr>
        <p:spPr>
          <a:xfrm>
            <a:off x="-1" y="1001485"/>
            <a:ext cx="9144001" cy="5294811"/>
          </a:xfrm>
          <a:prstGeom prst="rect">
            <a:avLst/>
          </a:prstGeom>
        </p:spPr>
        <p:txBody>
          <a:bodyPr wrap="square" numCol="3" spcCol="91440">
            <a:no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One (00101-15)  Basic Safety (Construction Site Safety Orientation) -</a:t>
            </a:r>
            <a:r>
              <a:rPr lang="en-US" sz="1600" dirty="0">
                <a:latin typeface="Calibri" panose="020F0502020204030204" pitchFamily="34" charset="0"/>
                <a:ea typeface="Calibri" panose="020F0502020204030204" pitchFamily="34" charset="0"/>
                <a:cs typeface="Times New Roman" panose="02020603050405020304" pitchFamily="18" charset="0"/>
              </a:rPr>
              <a:t>  explains the importance of safety in the construction and industrial crafts. NOTE: The successful completion of this module will award a Construction Site Safety Orientation credential.</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Two (00102-15)  Introduction to Construction Math  -</a:t>
            </a:r>
            <a:r>
              <a:rPr lang="en-US" sz="1600" dirty="0">
                <a:latin typeface="Calibri" panose="020F0502020204030204" pitchFamily="34" charset="0"/>
                <a:ea typeface="Calibri" panose="020F0502020204030204" pitchFamily="34" charset="0"/>
                <a:cs typeface="Times New Roman" panose="02020603050405020304" pitchFamily="18" charset="0"/>
              </a:rPr>
              <a:t>  introduces trainees to basic math skills needed in the construction environment.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Three (00103-15)  Introduction to Hand Tools</a:t>
            </a:r>
            <a:r>
              <a:rPr lang="en-US" sz="1600" dirty="0">
                <a:latin typeface="Calibri" panose="020F0502020204030204" pitchFamily="34" charset="0"/>
                <a:ea typeface="Calibri" panose="020F0502020204030204" pitchFamily="34" charset="0"/>
                <a:cs typeface="Times New Roman" panose="02020603050405020304" pitchFamily="18" charset="0"/>
              </a:rPr>
              <a:t> -  instructs trainees in the identification, use, and care of hand tools.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Four (00104-15)</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Introduction to Power Tools identifies  -</a:t>
            </a:r>
            <a:r>
              <a:rPr lang="en-US" sz="1600" dirty="0">
                <a:latin typeface="Calibri" panose="020F0502020204030204" pitchFamily="34" charset="0"/>
                <a:ea typeface="Calibri" panose="020F0502020204030204" pitchFamily="34" charset="0"/>
                <a:cs typeface="Times New Roman" panose="02020603050405020304" pitchFamily="18" charset="0"/>
              </a:rPr>
              <a:t>  describes some of the power tools used by construction workers.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Five (00105-15)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Introduction to Construction Drawings  -  </a:t>
            </a:r>
            <a:r>
              <a:rPr lang="en-US" sz="1600" dirty="0">
                <a:latin typeface="Calibri" panose="020F0502020204030204" pitchFamily="34" charset="0"/>
                <a:ea typeface="Calibri" panose="020F0502020204030204" pitchFamily="34" charset="0"/>
                <a:cs typeface="Times New Roman" panose="02020603050405020304" pitchFamily="18" charset="0"/>
              </a:rPr>
              <a:t>provides trainees with the information and skills needed to read and understand construction drawings.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Six (00106-15)  Introduction to Basic Rigging -</a:t>
            </a:r>
            <a:r>
              <a:rPr lang="en-US" sz="1600" dirty="0">
                <a:latin typeface="Calibri" panose="020F0502020204030204" pitchFamily="34" charset="0"/>
                <a:ea typeface="Calibri" panose="020F0502020204030204" pitchFamily="34" charset="0"/>
                <a:cs typeface="Times New Roman" panose="02020603050405020304" pitchFamily="18" charset="0"/>
              </a:rPr>
              <a:t> identifies different types of rigging slings and hardware and describes how those items are used. It explains how to properly inspect slings and hardware items.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Seven (00107-15)  Basic Communication Skills -</a:t>
            </a:r>
            <a:r>
              <a:rPr lang="en-US" sz="1600" dirty="0">
                <a:latin typeface="Calibri" panose="020F0502020204030204" pitchFamily="34" charset="0"/>
                <a:ea typeface="Calibri" panose="020F0502020204030204" pitchFamily="34" charset="0"/>
                <a:cs typeface="Times New Roman" panose="02020603050405020304" pitchFamily="18" charset="0"/>
              </a:rPr>
              <a:t> provides trainees with the information and skills needed to communicate effectively and clearly.</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Module Eight (00108-15)  Basic Employability Skills -</a:t>
            </a:r>
            <a:r>
              <a:rPr lang="en-US" sz="1600" dirty="0">
                <a:latin typeface="Calibri" panose="020F0502020204030204" pitchFamily="34" charset="0"/>
                <a:ea typeface="Calibri" panose="020F0502020204030204" pitchFamily="34" charset="0"/>
                <a:cs typeface="Times New Roman" panose="02020603050405020304" pitchFamily="18" charset="0"/>
              </a:rPr>
              <a:t> provides trainees with guidance related to finding and securing a position in the construction trades.</a:t>
            </a:r>
          </a:p>
          <a:p>
            <a:r>
              <a:rPr lang="en-US" sz="1600" b="1" dirty="0">
                <a:latin typeface="Calibri" panose="020F0502020204030204" pitchFamily="34" charset="0"/>
                <a:ea typeface="Calibri" panose="020F0502020204030204" pitchFamily="34" charset="0"/>
                <a:cs typeface="Times New Roman" panose="02020603050405020304" pitchFamily="18" charset="0"/>
              </a:rPr>
              <a:t>Module Nine (00109-15)  Introduction to Material Handling -</a:t>
            </a:r>
            <a:r>
              <a:rPr lang="en-US" sz="1600" dirty="0">
                <a:latin typeface="Calibri" panose="020F0502020204030204" pitchFamily="34" charset="0"/>
                <a:ea typeface="Calibri" panose="020F0502020204030204" pitchFamily="34" charset="0"/>
                <a:cs typeface="Times New Roman" panose="02020603050405020304" pitchFamily="18" charset="0"/>
              </a:rPr>
              <a:t> provides safety guidelines for workers handling materials on the job site.</a:t>
            </a:r>
            <a:endParaRPr lang="en-US" sz="1600" dirty="0"/>
          </a:p>
        </p:txBody>
      </p:sp>
      <p:sp>
        <p:nvSpPr>
          <p:cNvPr id="9" name="Rectangle 8"/>
          <p:cNvSpPr/>
          <p:nvPr/>
        </p:nvSpPr>
        <p:spPr>
          <a:xfrm>
            <a:off x="0" y="0"/>
            <a:ext cx="9144000" cy="6705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6600"/>
                </a:solidFill>
              </a:rPr>
              <a:t>NCCER Core Curriculum 80hrs, </a:t>
            </a:r>
            <a:r>
              <a:rPr lang="en-US" sz="1600" b="1" dirty="0">
                <a:solidFill>
                  <a:srgbClr val="006600"/>
                </a:solidFill>
              </a:rPr>
              <a:t>- prerequisite to all other Level 1 craft curriculum</a:t>
            </a:r>
            <a:endParaRPr lang="en-US" sz="2200" dirty="0"/>
          </a:p>
        </p:txBody>
      </p:sp>
      <p:sp>
        <p:nvSpPr>
          <p:cNvPr id="7" name="Footer Placeholder 4"/>
          <p:cNvSpPr txBox="1">
            <a:spLocks/>
          </p:cNvSpPr>
          <p:nvPr/>
        </p:nvSpPr>
        <p:spPr>
          <a:xfrm>
            <a:off x="2053723" y="6504406"/>
            <a:ext cx="50301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CC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DOT HEAVY HIGHWAY CONSTRUCTION APPRENTICESHIP</a:t>
            </a:r>
          </a:p>
        </p:txBody>
      </p:sp>
    </p:spTree>
    <p:extLst>
      <p:ext uri="{BB962C8B-B14F-4D97-AF65-F5344CB8AC3E}">
        <p14:creationId xmlns:p14="http://schemas.microsoft.com/office/powerpoint/2010/main" val="2122729982"/>
      </p:ext>
    </p:extLst>
  </p:cSld>
  <p:clrMapOvr>
    <a:masterClrMapping/>
  </p:clrMapOvr>
</p:sld>
</file>

<file path=ppt/theme/theme1.xml><?xml version="1.0" encoding="utf-8"?>
<a:theme xmlns:a="http://schemas.openxmlformats.org/drawingml/2006/main" name="Bishop State Mfg Ctr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12735</TotalTime>
  <Words>1686</Words>
  <Application>Microsoft Office PowerPoint</Application>
  <PresentationFormat>On-screen Show (4:3)</PresentationFormat>
  <Paragraphs>303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Calibri Light</vt:lpstr>
      <vt:lpstr>Courier New</vt:lpstr>
      <vt:lpstr>Times New Roman</vt:lpstr>
      <vt:lpstr>Bishop State Mfg Ctr Theme</vt:lpstr>
      <vt:lpstr>ALDOT HEAVY HIGHWAY CONSTRUCTION  OJT training pilot project </vt:lpstr>
      <vt:lpstr>HEAVY HIGHWAY CONSTRUCTION  On-the-Job training Pilot project</vt:lpstr>
      <vt:lpstr>Pilot project Partnerships </vt:lpstr>
      <vt:lpstr>PowerPoint Presentation</vt:lpstr>
      <vt:lpstr>PowerPoint Presentation</vt:lpstr>
      <vt:lpstr>PowerPoint Presentation</vt:lpstr>
      <vt:lpstr>PowerPoint Presentation</vt:lpstr>
      <vt:lpstr>Program Instruction / OJT</vt:lpstr>
      <vt:lpstr>PowerPoint Presentation</vt:lpstr>
      <vt:lpstr>PowerPoint Presentation</vt:lpstr>
      <vt:lpstr>PowerPoint Presentation</vt:lpstr>
      <vt:lpstr>grant Budget</vt:lpstr>
      <vt:lpstr>Program partnership</vt:lpstr>
      <vt:lpstr>schedule</vt:lpstr>
      <vt:lpstr>Next steps</vt:lpstr>
      <vt:lpstr>WORLD CLASS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Felton</dc:creator>
  <cp:lastModifiedBy>Martin, Clark (FHWA)</cp:lastModifiedBy>
  <cp:revision>182</cp:revision>
  <dcterms:created xsi:type="dcterms:W3CDTF">2019-05-02T16:19:33Z</dcterms:created>
  <dcterms:modified xsi:type="dcterms:W3CDTF">2019-11-20T15:46:50Z</dcterms:modified>
</cp:coreProperties>
</file>