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60" r:id="rId3"/>
    <p:sldId id="258" r:id="rId4"/>
    <p:sldId id="259" r:id="rId5"/>
    <p:sldId id="262" r:id="rId6"/>
    <p:sldId id="263" r:id="rId7"/>
    <p:sldId id="264" r:id="rId8"/>
    <p:sldId id="265" r:id="rId9"/>
    <p:sldId id="257" r:id="rId10"/>
    <p:sldId id="256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51627757056683"/>
          <c:y val="4.2407875462673779E-2"/>
          <c:w val="0.88219873831560525"/>
          <c:h val="0.836884195160201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Workforce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circle"/>
              <c:size val="12"/>
              <c:spPr>
                <a:solidFill>
                  <a:schemeClr val="accent1"/>
                </a:solidFill>
                <a:ln w="635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29E-41C5-BE9E-85634355A7FF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 formatCode="General">
                  <c:v>0</c:v>
                </c:pt>
                <c:pt idx="1">
                  <c:v>8897.68437866983</c:v>
                </c:pt>
                <c:pt idx="2">
                  <c:v>17785.039315899136</c:v>
                </c:pt>
                <c:pt idx="3">
                  <c:v>26663.651407118072</c:v>
                </c:pt>
                <c:pt idx="4">
                  <c:v>35532.080582675524</c:v>
                </c:pt>
                <c:pt idx="5">
                  <c:v>44386.50174236123</c:v>
                </c:pt>
                <c:pt idx="6">
                  <c:v>53221.036084199906</c:v>
                </c:pt>
                <c:pt idx="7">
                  <c:v>62027.891687496216</c:v>
                </c:pt>
                <c:pt idx="8">
                  <c:v>70818.210599124664</c:v>
                </c:pt>
                <c:pt idx="9">
                  <c:v>79591.682775481604</c:v>
                </c:pt>
                <c:pt idx="10">
                  <c:v>88347.653484659619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9E-41C5-BE9E-85634355A7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Employment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circle"/>
              <c:size val="12"/>
              <c:spPr>
                <a:solidFill>
                  <a:schemeClr val="accent2"/>
                </a:solidFill>
                <a:ln w="63500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29E-41C5-BE9E-85634355A7FF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1"/>
                <c:pt idx="0" formatCode="General">
                  <c:v>0</c:v>
                </c:pt>
                <c:pt idx="1">
                  <c:v>10549</c:v>
                </c:pt>
                <c:pt idx="2">
                  <c:v>21098</c:v>
                </c:pt>
                <c:pt idx="3">
                  <c:v>31647</c:v>
                </c:pt>
                <c:pt idx="4">
                  <c:v>42196</c:v>
                </c:pt>
                <c:pt idx="5">
                  <c:v>52745</c:v>
                </c:pt>
                <c:pt idx="6">
                  <c:v>63294</c:v>
                </c:pt>
                <c:pt idx="7">
                  <c:v>73843</c:v>
                </c:pt>
                <c:pt idx="8">
                  <c:v>84392</c:v>
                </c:pt>
                <c:pt idx="9">
                  <c:v>94941</c:v>
                </c:pt>
                <c:pt idx="10">
                  <c:v>105493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9E-41C5-BE9E-85634355A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74269760"/>
        <c:axId val="1774271008"/>
      </c:lineChart>
      <c:catAx>
        <c:axId val="17742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271008"/>
        <c:crosses val="autoZero"/>
        <c:auto val="1"/>
        <c:lblAlgn val="ctr"/>
        <c:lblOffset val="100"/>
        <c:noMultiLvlLbl val="0"/>
      </c:catAx>
      <c:valAx>
        <c:axId val="1774271008"/>
        <c:scaling>
          <c:orientation val="minMax"/>
          <c:max val="1100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4269760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7EC50-8F25-4FD9-B2D1-83FF151898E2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707F5-F620-4064-B249-1CF5A6472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6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Week Intensive Offsite Program</a:t>
            </a:r>
          </a:p>
          <a:p>
            <a:r>
              <a:rPr lang="en-US" dirty="0"/>
              <a:t>Housing, and training included</a:t>
            </a:r>
          </a:p>
          <a:p>
            <a:r>
              <a:rPr lang="en-US" dirty="0"/>
              <a:t>Supportive Services:  PPE and safety gear, resume writing, soft skills training, case management, other training to reduce or eliminate barriers.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E10D5-56B7-4459-8C4A-84730087C9D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41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5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3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48% of our high school students go-on immediately after high school…</a:t>
            </a:r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18% graduate within 100 percent of time to degree…36% graduate within 150 percent of time to degree.</a:t>
            </a:r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How do we ensure that those who do go-on, but don’t complete, have a valuable credential to help them compete in the labor market?</a:t>
            </a:r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What do we do with the 9,000+ seniors who do not go on.</a:t>
            </a:r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0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8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78EA5-BFB4-4ADE-A66A-BA382BD732E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42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DBC2-71E3-4C29-9D82-C0E6FEBE9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FA0A9-3356-4458-828A-8983F89FF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5017A-A2CD-4105-AAF6-3871E32E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3FE3-54CB-41BA-9427-818BB42FD627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9D43-1A75-49B7-A05D-5727F341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09CE9-3428-4350-BAFE-9F7E8FC5B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FF053-E84C-4E40-BA5E-229CAE68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0BFB0-3AD5-4BC7-856B-229D94FC9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1FCE-5943-4D9D-A5A2-E0D1848B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B5EC-F52D-4020-AF05-DBAAED0D5926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43DF-C9B9-4E96-8FCE-6ACD1726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3CC1-3504-4AAC-801B-4B9390D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7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9CEBEF-BD33-45A8-8F01-B59660548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E9D50-6A99-4EBF-B335-0B68F9E0F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D170-D235-4076-B69D-CA57B3CF6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5DF1-82A6-4A98-B266-EB4DDCF6F7F0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CA8F5-BFD5-4236-A7D9-C21C0E62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2F99C-F7AD-4717-9BA7-12408313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3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8AEC-F1D6-4603-BBE1-D64DB69F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AFBE8-54BF-4BD1-A230-1F0F0A5EE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32463-7B8E-4F2B-BBDB-A1A6BD2C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1798-3416-4A3D-8C17-9A2F0D923046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138D6-FC40-42DB-A49E-900A8842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ACC1E-1729-4D51-9B3C-F45CD618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4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7412-BE99-4C4C-958D-103AD930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BDF5B-7C6C-4B1C-9F72-88ED546D8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716A9-850E-4979-B5FE-912B46F2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D467-0816-4DBA-976C-3EF6A932340A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5CF85-5A98-4D5E-A1DF-F43E5319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2E622-AA0E-4584-9E2B-90932AE9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E57A-78EE-4B04-8299-70C20E25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2A8FC-F906-4702-B761-2F312C89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5C5F-72F1-4AD6-9885-F8852AC1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1BFF0-9C17-4FEF-A31F-4CA5CD4B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04A8-D4E2-4F63-B33C-4B0CB5236BE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4FBC-6805-4E05-9CC1-BD955235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1FA35-95FD-4395-A32C-A769CD82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1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CA0F-D601-4D35-A562-C8F87849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D4E9-DE10-4B24-B5BC-B5440EC5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C671E-CFF0-47D3-B401-3361DE3A3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D4373-DDAD-4B69-B1C8-BE0B3116E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82603-1E82-495C-8750-CC91E5C4C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2DC4D-8371-4689-A1D8-4531D269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4D23-050C-425C-BC67-6F78E2BF0FA5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8B575-293F-4D83-8066-E2756846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74478-3E1D-45E9-978E-19F79177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9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E3BA-EE33-4C74-AC20-CCE50808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858A2-80AC-4283-AF27-A14A8F9D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12AC-80DE-43B6-B5AF-5CC81F1C353D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E7982-2AC0-4196-8546-2025E854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979AC-4675-46DB-A870-B86A740C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9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2C5FA-7E7D-4425-8BA2-00855A22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A927-6EA3-4435-95B9-AD7F3B98C74A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52B36-743D-4876-BC0B-A2CEE43E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8842F-5642-4E36-8AA4-88296597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AE99-AC76-4CE2-8DF6-851874B5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05DD-1B72-42B8-BFB4-ECF64A840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0920A-FDEA-4C6E-B517-D5556E87D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F34FC-7A8E-4B69-A13D-F538B255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1A-08A7-4E3C-87EC-F1F2B74F77C0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305D5-A3C5-4E53-B017-DBA002E0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FCD62-62A0-40A7-BADE-F0E42F03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2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4498D-86D3-44A3-965E-A52ADFAB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91780-8305-4D87-9D1F-E03BE3D2A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F28C6-93F3-40C7-8361-1E244FEED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F4CE4-1E11-4277-8B93-BC18F476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C9C5-C3B5-40B8-98D3-1C4D66889F65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123CC-A0E8-4813-84A9-ED10D352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A94B9-A7E2-4B26-8995-962A9B69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3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BFA1F-64CD-4510-A7F1-456D88FA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D2EC2-BFA6-4B7F-837B-ED584BFA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3DC0-F7D9-49A6-B848-A56879B70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E1854-324B-49B3-B281-EC59094430EE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5B9FB-2AF9-4AF7-9841-BC505EC59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6AD90-91A3-41D3-9D63-6892A2863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39236-762B-4751-A696-5A6DBBA9E0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2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uss.Rivera@itd.Idaho.gov" TargetMode="External"/><Relationship Id="rId2" Type="http://schemas.openxmlformats.org/officeDocument/2006/relationships/hyperlink" Target="mailto:Michael.Caliendo@dot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whammon@idahoagc.org" TargetMode="External"/><Relationship Id="rId4" Type="http://schemas.openxmlformats.org/officeDocument/2006/relationships/hyperlink" Target="mailto:wendi.secrist@wdc.idaho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95647" y="782278"/>
            <a:ext cx="9144000" cy="17173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Idaho Highway Construction Workforce Pilot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38" y="2912483"/>
            <a:ext cx="3212285" cy="98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68" y="3052278"/>
            <a:ext cx="968578" cy="968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578" y="4456153"/>
            <a:ext cx="1035761" cy="1035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783" y="4466057"/>
            <a:ext cx="925721" cy="925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74660" t="18727" r="17301" b="52107"/>
          <a:stretch/>
        </p:blipFill>
        <p:spPr>
          <a:xfrm>
            <a:off x="8969006" y="4456153"/>
            <a:ext cx="852924" cy="903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96" y="4573527"/>
            <a:ext cx="3125704" cy="854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52" y="3135515"/>
            <a:ext cx="2626628" cy="8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D852F5-C513-409D-9984-ED8CBC6F8001}"/>
              </a:ext>
            </a:extLst>
          </p:cNvPr>
          <p:cNvSpPr txBox="1"/>
          <p:nvPr/>
        </p:nvSpPr>
        <p:spPr>
          <a:xfrm>
            <a:off x="2594344" y="418102"/>
            <a:ext cx="74924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Recruiting/Training Pipeline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37F56A-3BD9-473F-A383-11AF06500184}"/>
              </a:ext>
            </a:extLst>
          </p:cNvPr>
          <p:cNvSpPr/>
          <p:nvPr/>
        </p:nvSpPr>
        <p:spPr>
          <a:xfrm>
            <a:off x="741028" y="1526097"/>
            <a:ext cx="19770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Impacted Residents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87401E-6A9B-4274-8727-C1C9043EC0F3}"/>
              </a:ext>
            </a:extLst>
          </p:cNvPr>
          <p:cNvSpPr/>
          <p:nvPr/>
        </p:nvSpPr>
        <p:spPr>
          <a:xfrm>
            <a:off x="7076812" y="1526097"/>
            <a:ext cx="19770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International Rescue Committee/College of Western Idaho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8ACEFD-8C43-4390-AF06-159654795252}"/>
              </a:ext>
            </a:extLst>
          </p:cNvPr>
          <p:cNvSpPr/>
          <p:nvPr/>
        </p:nvSpPr>
        <p:spPr>
          <a:xfrm>
            <a:off x="9188740" y="1517009"/>
            <a:ext cx="19770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Associated General Contractors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6D7116-76CD-4562-9EA8-6F083FDA6D38}"/>
              </a:ext>
            </a:extLst>
          </p:cNvPr>
          <p:cNvSpPr/>
          <p:nvPr/>
        </p:nvSpPr>
        <p:spPr>
          <a:xfrm>
            <a:off x="2852956" y="1526097"/>
            <a:ext cx="19770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Veterans*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F53A15-2374-4273-A915-E8290C309E78}"/>
              </a:ext>
            </a:extLst>
          </p:cNvPr>
          <p:cNvSpPr/>
          <p:nvPr/>
        </p:nvSpPr>
        <p:spPr>
          <a:xfrm>
            <a:off x="4964884" y="1517009"/>
            <a:ext cx="19770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Corrections*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BD0C5D-5C62-41BA-9147-54DCFEDC56FE}"/>
              </a:ext>
            </a:extLst>
          </p:cNvPr>
          <p:cNvSpPr txBox="1"/>
          <p:nvPr/>
        </p:nvSpPr>
        <p:spPr>
          <a:xfrm>
            <a:off x="2852956" y="4176910"/>
            <a:ext cx="197700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Highway Construction Training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77FF2C-09D4-46FF-ACF6-74C57606D508}"/>
              </a:ext>
            </a:extLst>
          </p:cNvPr>
          <p:cNvSpPr txBox="1"/>
          <p:nvPr/>
        </p:nvSpPr>
        <p:spPr>
          <a:xfrm>
            <a:off x="7076812" y="2774979"/>
            <a:ext cx="19770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Pre-employment Math &amp; Language*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F8C1B4-4390-478E-9C80-6E1D9E63274F}"/>
              </a:ext>
            </a:extLst>
          </p:cNvPr>
          <p:cNvSpPr txBox="1"/>
          <p:nvPr/>
        </p:nvSpPr>
        <p:spPr>
          <a:xfrm>
            <a:off x="9188740" y="3429000"/>
            <a:ext cx="19770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Build Idaho Career Launcher*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03731EE-A3B1-4AE4-936E-38AA1DD6A0E6}"/>
              </a:ext>
            </a:extLst>
          </p:cNvPr>
          <p:cNvCxnSpPr>
            <a:stCxn id="38" idx="2"/>
            <a:endCxn id="43" idx="0"/>
          </p:cNvCxnSpPr>
          <p:nvPr/>
        </p:nvCxnSpPr>
        <p:spPr>
          <a:xfrm>
            <a:off x="8065315" y="2440497"/>
            <a:ext cx="0" cy="334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8363EFE-855C-4A1D-858B-58507BEBBB99}"/>
              </a:ext>
            </a:extLst>
          </p:cNvPr>
          <p:cNvCxnSpPr>
            <a:stCxn id="43" idx="2"/>
          </p:cNvCxnSpPr>
          <p:nvPr/>
        </p:nvCxnSpPr>
        <p:spPr>
          <a:xfrm>
            <a:off x="8065315" y="3421310"/>
            <a:ext cx="4894" cy="404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9B61F5-1064-463F-9802-E5D3140F0682}"/>
              </a:ext>
            </a:extLst>
          </p:cNvPr>
          <p:cNvCxnSpPr/>
          <p:nvPr/>
        </p:nvCxnSpPr>
        <p:spPr>
          <a:xfrm>
            <a:off x="8065315" y="3833769"/>
            <a:ext cx="1123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E497DD9-DB90-47DA-BAC1-FAB125E17011}"/>
              </a:ext>
            </a:extLst>
          </p:cNvPr>
          <p:cNvCxnSpPr>
            <a:endCxn id="42" idx="3"/>
          </p:cNvCxnSpPr>
          <p:nvPr/>
        </p:nvCxnSpPr>
        <p:spPr>
          <a:xfrm flipH="1">
            <a:off x="4829961" y="3825380"/>
            <a:ext cx="3235354" cy="813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6410960-78E0-461A-A39B-B3D6E3E58FF6}"/>
              </a:ext>
            </a:extLst>
          </p:cNvPr>
          <p:cNvCxnSpPr>
            <a:stCxn id="39" idx="2"/>
            <a:endCxn id="44" idx="0"/>
          </p:cNvCxnSpPr>
          <p:nvPr/>
        </p:nvCxnSpPr>
        <p:spPr>
          <a:xfrm>
            <a:off x="10177243" y="2431409"/>
            <a:ext cx="0" cy="997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DC3C56B-F111-4636-8A36-8827DF9F8A4A}"/>
              </a:ext>
            </a:extLst>
          </p:cNvPr>
          <p:cNvCxnSpPr>
            <a:stCxn id="44" idx="2"/>
            <a:endCxn id="42" idx="3"/>
          </p:cNvCxnSpPr>
          <p:nvPr/>
        </p:nvCxnSpPr>
        <p:spPr>
          <a:xfrm flipH="1">
            <a:off x="4829961" y="4075331"/>
            <a:ext cx="5347282" cy="563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24B3BD-997B-4435-89E2-0328122D90F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1719744" y="2440497"/>
            <a:ext cx="9787" cy="646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820D699-AF4A-4785-8EB2-78AEE255BB8F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739318" y="3098145"/>
            <a:ext cx="5337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7C7AF0E-C27F-4286-8359-3409BFF74ADA}"/>
              </a:ext>
            </a:extLst>
          </p:cNvPr>
          <p:cNvCxnSpPr/>
          <p:nvPr/>
        </p:nvCxnSpPr>
        <p:spPr>
          <a:xfrm>
            <a:off x="1719745" y="3098145"/>
            <a:ext cx="1133211" cy="1078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D6C5A6-9D23-433B-A5F4-18621315B9FC}"/>
              </a:ext>
            </a:extLst>
          </p:cNvPr>
          <p:cNvCxnSpPr>
            <a:stCxn id="40" idx="2"/>
            <a:endCxn id="42" idx="0"/>
          </p:cNvCxnSpPr>
          <p:nvPr/>
        </p:nvCxnSpPr>
        <p:spPr>
          <a:xfrm>
            <a:off x="3841459" y="2440497"/>
            <a:ext cx="0" cy="1736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loud 66">
            <a:extLst>
              <a:ext uri="{FF2B5EF4-FFF2-40B4-BE49-F238E27FC236}">
                <a16:creationId xmlns:a16="http://schemas.microsoft.com/office/drawing/2014/main" id="{D812658A-0354-4A19-95E7-F468A39FA8E4}"/>
              </a:ext>
            </a:extLst>
          </p:cNvPr>
          <p:cNvSpPr/>
          <p:nvPr/>
        </p:nvSpPr>
        <p:spPr>
          <a:xfrm>
            <a:off x="2981586" y="5386673"/>
            <a:ext cx="1719743" cy="9233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Hiring Pool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E881B24-8B4C-4D19-85E5-0F0658B01049}"/>
              </a:ext>
            </a:extLst>
          </p:cNvPr>
          <p:cNvCxnSpPr>
            <a:stCxn id="42" idx="2"/>
            <a:endCxn id="67" idx="3"/>
          </p:cNvCxnSpPr>
          <p:nvPr/>
        </p:nvCxnSpPr>
        <p:spPr>
          <a:xfrm flipH="1">
            <a:off x="3841458" y="5100240"/>
            <a:ext cx="1" cy="33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F636AD0-F410-4689-BC1F-655D8F40E2AB}"/>
              </a:ext>
            </a:extLst>
          </p:cNvPr>
          <p:cNvCxnSpPr>
            <a:cxnSpLocks/>
          </p:cNvCxnSpPr>
          <p:nvPr/>
        </p:nvCxnSpPr>
        <p:spPr>
          <a:xfrm flipH="1">
            <a:off x="4829960" y="2376342"/>
            <a:ext cx="1123426" cy="1800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7152231-D346-460E-B4C6-DD583D4659A7}"/>
              </a:ext>
            </a:extLst>
          </p:cNvPr>
          <p:cNvSpPr txBox="1"/>
          <p:nvPr/>
        </p:nvSpPr>
        <p:spPr>
          <a:xfrm>
            <a:off x="6093204" y="4443531"/>
            <a:ext cx="56653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*Leveraged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Idaho Department of Labor </a:t>
            </a:r>
            <a:r>
              <a:rPr lang="en-US" sz="1200" b="1" dirty="0"/>
              <a:t>Veterans</a:t>
            </a:r>
            <a:r>
              <a:rPr lang="en-US" sz="1200" dirty="0"/>
              <a:t> Programs - $ in WIOA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Idaho Department of </a:t>
            </a:r>
            <a:r>
              <a:rPr lang="en-US" sz="1200" b="1" dirty="0"/>
              <a:t>Corrections</a:t>
            </a:r>
            <a:r>
              <a:rPr lang="en-US" sz="1200" dirty="0"/>
              <a:t> – $ in ABC grant funds to improve transition support among individuals who received construction vocational 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International Rescue Committee/College of Western Idaho </a:t>
            </a:r>
            <a:r>
              <a:rPr lang="en-US" sz="1200" dirty="0"/>
              <a:t>– replication of Environmental Technician “Pre Apprenticeship” program which is supported through WIOA Title II Adult Education and Family Literacy funding and a $ Crankstart grant. Program provides contextualized math and language training in advance of entering skills-training programs.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Associated General Contractors </a:t>
            </a:r>
            <a:r>
              <a:rPr lang="en-US" sz="1200" dirty="0"/>
              <a:t>- $250,000 in state workforce development training funds and $249,000 in private/foundation match to deliver 4-week construction basics course.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4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381" y="838829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/>
              <a:t>Idaho HCWP:  </a:t>
            </a:r>
            <a:br>
              <a:rPr lang="en-US" dirty="0"/>
            </a:br>
            <a:r>
              <a:rPr lang="en-US" dirty="0"/>
              <a:t>“I-84 Corridor Expansion”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629247"/>
            <a:ext cx="6858000" cy="1809027"/>
          </a:xfrm>
        </p:spPr>
        <p:txBody>
          <a:bodyPr>
            <a:noAutofit/>
          </a:bodyPr>
          <a:lstStyle/>
          <a:p>
            <a:r>
              <a:rPr lang="en-US" sz="2800" dirty="0"/>
              <a:t>Partnership between:  Idaho FHWA, Idaho Transportation Department, Idaho Workforce Development Council &amp; Department of Labor), Idaho Associated General Contractors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9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460" y="3082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Heavy Equipment Operator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460" y="1825625"/>
            <a:ext cx="1073534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“If you train them, I’ll hire them.” </a:t>
            </a:r>
          </a:p>
          <a:p>
            <a:r>
              <a:rPr lang="en-US" sz="3600" dirty="0"/>
              <a:t>NEED:  Equipment Operators and Truck Drivers</a:t>
            </a:r>
          </a:p>
          <a:p>
            <a:r>
              <a:rPr lang="en-US" sz="3600" dirty="0"/>
              <a:t>ITD:  Heavy Equipment Operator Program</a:t>
            </a:r>
          </a:p>
          <a:p>
            <a:r>
              <a:rPr lang="en-US" sz="3600" dirty="0"/>
              <a:t>Fielded 2015 and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2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2017</a:t>
            </a:r>
          </a:p>
          <a:p>
            <a:r>
              <a:rPr lang="en-US" sz="4000" dirty="0"/>
              <a:t>780 Applicants, (17 states, 3 countries).</a:t>
            </a:r>
          </a:p>
          <a:p>
            <a:r>
              <a:rPr lang="en-US" sz="4000" dirty="0"/>
              <a:t>90% employment during construction season.  </a:t>
            </a:r>
          </a:p>
          <a:p>
            <a:r>
              <a:rPr lang="en-US" sz="4000" dirty="0"/>
              <a:t>A female trainee went from earning $26,000/year to $110,000 in 2018 after certification.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 Upon Previous Successes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549" y="2059541"/>
            <a:ext cx="9640186" cy="4351338"/>
          </a:xfrm>
        </p:spPr>
        <p:txBody>
          <a:bodyPr>
            <a:normAutofit/>
          </a:bodyPr>
          <a:lstStyle/>
          <a:p>
            <a:r>
              <a:rPr lang="en-US" sz="3600" dirty="0"/>
              <a:t>2017 Clark Martin contacted ITD about the HCWP. </a:t>
            </a:r>
          </a:p>
          <a:p>
            <a:r>
              <a:rPr lang="en-US" sz="3600" dirty="0"/>
              <a:t>2017-2018 ITD struggled with identifying compatible projects. </a:t>
            </a:r>
          </a:p>
          <a:p>
            <a:r>
              <a:rPr lang="en-US" sz="3600" dirty="0"/>
              <a:t>June 2018 ITD awarded a $90M INFRA grant to widen I-84.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 of Idaho HCWP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Develop Partnerships</a:t>
            </a:r>
          </a:p>
          <a:p>
            <a:r>
              <a:rPr lang="en-US" sz="3600" dirty="0"/>
              <a:t>Identify Skills Gaps </a:t>
            </a:r>
          </a:p>
          <a:p>
            <a:r>
              <a:rPr lang="en-US" sz="3600" dirty="0"/>
              <a:t>Create and Field Training Program</a:t>
            </a:r>
          </a:p>
          <a:p>
            <a:r>
              <a:rPr lang="en-US" sz="3600" dirty="0"/>
              <a:t>Work with Contractors to Place Trainees</a:t>
            </a:r>
          </a:p>
          <a:p>
            <a:r>
              <a:rPr lang="en-US" sz="3600" dirty="0"/>
              <a:t>Build a Career Ladder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54F5E-31CE-41C8-816C-55C4B9202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49" y="5700703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F21711-09B9-40C6-819B-FB83878DFF74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3C4EDD-62D0-441A-9F3A-74D4A43D500B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D565504-EA02-44B4-8238-FBABE0965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89" y="65591"/>
            <a:ext cx="8137452" cy="5430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E6B17-F083-4237-9013-7D7C7E272DCB}"/>
              </a:ext>
            </a:extLst>
          </p:cNvPr>
          <p:cNvSpPr txBox="1"/>
          <p:nvPr/>
        </p:nvSpPr>
        <p:spPr>
          <a:xfrm>
            <a:off x="1669734" y="5775278"/>
            <a:ext cx="50227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Highway Construction Workforce Partnership</a:t>
            </a:r>
          </a:p>
          <a:p>
            <a:r>
              <a:rPr lang="en-US" b="1" dirty="0"/>
              <a:t>October 31,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5230" y="1131094"/>
            <a:ext cx="6994121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Expected Labor Force Gap</a:t>
            </a:r>
            <a:br>
              <a:rPr lang="en-US" sz="4000" b="1" dirty="0"/>
            </a:br>
            <a:r>
              <a:rPr lang="en-US" sz="1600" b="1" dirty="0">
                <a:latin typeface="+mn-lt"/>
              </a:rPr>
              <a:t>Projected Growth in Jobs and Labor Force, 2016-26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651512"/>
            <a:ext cx="1028700" cy="1207007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838450" y="2226469"/>
          <a:ext cx="65151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734232" y="1800121"/>
            <a:ext cx="1238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2"/>
                </a:solidFill>
              </a:rPr>
              <a:t>Jobs</a:t>
            </a:r>
          </a:p>
          <a:p>
            <a:pPr algn="ctr"/>
            <a:r>
              <a:rPr lang="en-US" sz="1350" b="1" dirty="0"/>
              <a:t>+105K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0712" y="3098669"/>
            <a:ext cx="1238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/>
                </a:solidFill>
              </a:rPr>
              <a:t>Labor Force</a:t>
            </a:r>
          </a:p>
          <a:p>
            <a:pPr algn="ctr"/>
            <a:r>
              <a:rPr lang="en-US" sz="1350" b="1" dirty="0"/>
              <a:t>+90K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1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FF4A-107B-4E85-9A4E-17EB4A75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24" y="318229"/>
            <a:ext cx="9467349" cy="104982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Highway Construction Skills Gap Report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A57FC9-F2C5-4C76-B889-6DE1CF6009DD}"/>
              </a:ext>
            </a:extLst>
          </p:cNvPr>
          <p:cNvSpPr txBox="1"/>
          <p:nvPr/>
        </p:nvSpPr>
        <p:spPr>
          <a:xfrm>
            <a:off x="2231950" y="146752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Universe of 893 contractors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ITD &amp; AGC supplied contact lists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123 responses – broken down by region (6)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Partners can help the most by promoting trade schools and encouraging young workers to pursue jobs in the construction industry.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2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FF4A-107B-4E85-9A4E-17EB4A75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24" y="173423"/>
            <a:ext cx="9467349" cy="9531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Highway Construction Skills Gap Report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A57FC9-F2C5-4C76-B889-6DE1CF6009DD}"/>
              </a:ext>
            </a:extLst>
          </p:cNvPr>
          <p:cNvSpPr txBox="1"/>
          <p:nvPr/>
        </p:nvSpPr>
        <p:spPr>
          <a:xfrm>
            <a:off x="1594884" y="1183758"/>
            <a:ext cx="912273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than half of the Idaho contractors responding to the survey have had difficulty hiring in the past 12 months, with two-thirds of those having greater difficulty now than in the past.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Lack of experience, not enough applicants and lack of occupation-specific skills are the most common contributors to hiring difficulties.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Heavy equipment operation skills and a commercial driver’s license (CDL) are the top two skills expected. 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Specific skills missing from the current pool of applicants include concrete-finishing, tile-setting, carpentry and certain industry certifications.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9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41767"/>
            <a:ext cx="10515600" cy="930497"/>
          </a:xfrm>
        </p:spPr>
        <p:txBody>
          <a:bodyPr/>
          <a:lstStyle/>
          <a:p>
            <a:pPr algn="ctr"/>
            <a:r>
              <a:rPr lang="en-US" b="1" dirty="0"/>
              <a:t>Idaho-First Program with National Recognition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0223" y="1141227"/>
            <a:ext cx="5575499" cy="5387163"/>
          </a:xfrm>
        </p:spPr>
        <p:txBody>
          <a:bodyPr>
            <a:noAutofit/>
          </a:bodyPr>
          <a:lstStyle/>
          <a:p>
            <a:r>
              <a:rPr lang="en-US" dirty="0"/>
              <a:t>Wounded Warrior I (10/01/09-2/15/11)</a:t>
            </a:r>
          </a:p>
          <a:p>
            <a:pPr lvl="1"/>
            <a:r>
              <a:rPr lang="en-US" dirty="0"/>
              <a:t>Competitive Grant, received $165.5K</a:t>
            </a:r>
          </a:p>
          <a:p>
            <a:pPr lvl="1"/>
            <a:r>
              <a:rPr lang="en-US" dirty="0"/>
              <a:t>CDL, Flagger School</a:t>
            </a:r>
          </a:p>
          <a:p>
            <a:pPr lvl="1"/>
            <a:r>
              <a:rPr lang="en-US" dirty="0"/>
              <a:t>Partnered with IDOL</a:t>
            </a:r>
          </a:p>
          <a:p>
            <a:r>
              <a:rPr lang="en-US" dirty="0"/>
              <a:t>Wounded Warrior II (3/11/11 – 5/30/12)</a:t>
            </a:r>
          </a:p>
          <a:p>
            <a:pPr lvl="1"/>
            <a:r>
              <a:rPr lang="en-US" dirty="0"/>
              <a:t>Competitive ARRA Grant for $442K, again partnered with IDOL</a:t>
            </a:r>
          </a:p>
          <a:p>
            <a:pPr lvl="1"/>
            <a:r>
              <a:rPr lang="en-US" dirty="0"/>
              <a:t>Over 100 certified and over 85% reported working shortly thereafter</a:t>
            </a:r>
          </a:p>
          <a:p>
            <a:pPr lvl="1"/>
            <a:r>
              <a:rPr lang="en-US" dirty="0"/>
              <a:t>Idaho Receives AASHTO President’s Transportation Award for Administration at the end of 2011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699" t="12000" r="11129" b="14989"/>
          <a:stretch/>
        </p:blipFill>
        <p:spPr>
          <a:xfrm>
            <a:off x="6475722" y="1772094"/>
            <a:ext cx="5042200" cy="38844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5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FF4A-107B-4E85-9A4E-17EB4A75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705" y="207007"/>
            <a:ext cx="9467349" cy="96933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Highway Construction Skills Gap Report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A57FC9-F2C5-4C76-B889-6DE1CF6009DD}"/>
              </a:ext>
            </a:extLst>
          </p:cNvPr>
          <p:cNvSpPr txBox="1"/>
          <p:nvPr/>
        </p:nvSpPr>
        <p:spPr>
          <a:xfrm>
            <a:off x="1736650" y="1204334"/>
            <a:ext cx="90434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Key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Contractors report the greatest success in attracting workers through apprenticeship programs, however some report challenges getting started.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Employers in southwestern Idaho have the most challenges hiring professional positions such as foremen, supervisors, and officials.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Sixty-six percent of anticipated hires for the 2021 construction season are in southwestern Idaho.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7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CA176A-CB95-460F-9E58-F97D983BE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29292"/>
              </p:ext>
            </p:extLst>
          </p:nvPr>
        </p:nvGraphicFramePr>
        <p:xfrm>
          <a:off x="1524000" y="1758466"/>
          <a:ext cx="3999659" cy="2482176"/>
        </p:xfrm>
        <a:graphic>
          <a:graphicData uri="http://schemas.openxmlformats.org/drawingml/2006/table">
            <a:tbl>
              <a:tblPr firstRow="1" firstCol="1" bandRow="1"/>
              <a:tblGrid>
                <a:gridCol w="1971011">
                  <a:extLst>
                    <a:ext uri="{9D8B030D-6E8A-4147-A177-3AD203B41FA5}">
                      <a16:colId xmlns:a16="http://schemas.microsoft.com/office/drawing/2014/main" val="4244274780"/>
                    </a:ext>
                  </a:extLst>
                </a:gridCol>
                <a:gridCol w="2028648">
                  <a:extLst>
                    <a:ext uri="{9D8B030D-6E8A-4147-A177-3AD203B41FA5}">
                      <a16:colId xmlns:a16="http://schemas.microsoft.com/office/drawing/2014/main" val="304912902"/>
                    </a:ext>
                  </a:extLst>
                </a:gridCol>
              </a:tblGrid>
              <a:tr h="21862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Craft Positions Ranked by Difficulty Hiring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118711"/>
                  </a:ext>
                </a:extLst>
              </a:tr>
              <a:tr h="39772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Craft Position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Difficulty Hiring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950934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Operator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649251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 Truck Driver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653592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Mason Worker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91754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Carpenter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14357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Moderately – Extremely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045488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Somewhat – Moderately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05387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Control / Flagger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Somewhat – Moderately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50554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633822E-3AA4-4B4A-BF87-50601ED5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8264"/>
            <a:ext cx="437006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Craft Positions</a:t>
            </a:r>
            <a:endParaRPr lang="en-US" sz="5400" i="1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8F4186A-ACAE-471E-AD91-46086C468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995322"/>
              </p:ext>
            </p:extLst>
          </p:nvPr>
        </p:nvGraphicFramePr>
        <p:xfrm>
          <a:off x="5663608" y="1247138"/>
          <a:ext cx="5571461" cy="4209116"/>
        </p:xfrm>
        <a:graphic>
          <a:graphicData uri="http://schemas.openxmlformats.org/drawingml/2006/table">
            <a:tbl>
              <a:tblPr firstRow="1" firstCol="1" bandRow="1"/>
              <a:tblGrid>
                <a:gridCol w="1383211">
                  <a:extLst>
                    <a:ext uri="{9D8B030D-6E8A-4147-A177-3AD203B41FA5}">
                      <a16:colId xmlns:a16="http://schemas.microsoft.com/office/drawing/2014/main" val="94017710"/>
                    </a:ext>
                  </a:extLst>
                </a:gridCol>
                <a:gridCol w="190433">
                  <a:extLst>
                    <a:ext uri="{9D8B030D-6E8A-4147-A177-3AD203B41FA5}">
                      <a16:colId xmlns:a16="http://schemas.microsoft.com/office/drawing/2014/main" val="1898403909"/>
                    </a:ext>
                  </a:extLst>
                </a:gridCol>
                <a:gridCol w="636919">
                  <a:extLst>
                    <a:ext uri="{9D8B030D-6E8A-4147-A177-3AD203B41FA5}">
                      <a16:colId xmlns:a16="http://schemas.microsoft.com/office/drawing/2014/main" val="2590425898"/>
                    </a:ext>
                  </a:extLst>
                </a:gridCol>
                <a:gridCol w="636919">
                  <a:extLst>
                    <a:ext uri="{9D8B030D-6E8A-4147-A177-3AD203B41FA5}">
                      <a16:colId xmlns:a16="http://schemas.microsoft.com/office/drawing/2014/main" val="2049424282"/>
                    </a:ext>
                  </a:extLst>
                </a:gridCol>
                <a:gridCol w="636919">
                  <a:extLst>
                    <a:ext uri="{9D8B030D-6E8A-4147-A177-3AD203B41FA5}">
                      <a16:colId xmlns:a16="http://schemas.microsoft.com/office/drawing/2014/main" val="3224034124"/>
                    </a:ext>
                  </a:extLst>
                </a:gridCol>
                <a:gridCol w="636919">
                  <a:extLst>
                    <a:ext uri="{9D8B030D-6E8A-4147-A177-3AD203B41FA5}">
                      <a16:colId xmlns:a16="http://schemas.microsoft.com/office/drawing/2014/main" val="3865218077"/>
                    </a:ext>
                  </a:extLst>
                </a:gridCol>
                <a:gridCol w="636919">
                  <a:extLst>
                    <a:ext uri="{9D8B030D-6E8A-4147-A177-3AD203B41FA5}">
                      <a16:colId xmlns:a16="http://schemas.microsoft.com/office/drawing/2014/main" val="2273352754"/>
                    </a:ext>
                  </a:extLst>
                </a:gridCol>
                <a:gridCol w="406611">
                  <a:extLst>
                    <a:ext uri="{9D8B030D-6E8A-4147-A177-3AD203B41FA5}">
                      <a16:colId xmlns:a16="http://schemas.microsoft.com/office/drawing/2014/main" val="1164898152"/>
                    </a:ext>
                  </a:extLst>
                </a:gridCol>
                <a:gridCol w="406611">
                  <a:extLst>
                    <a:ext uri="{9D8B030D-6E8A-4147-A177-3AD203B41FA5}">
                      <a16:colId xmlns:a16="http://schemas.microsoft.com/office/drawing/2014/main" val="2896075832"/>
                    </a:ext>
                  </a:extLst>
                </a:gridCol>
              </a:tblGrid>
              <a:tr h="280562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difficulty hiring specific craft positions </a:t>
                      </a:r>
                      <a:endParaRPr lang="en-US" sz="18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943506"/>
                  </a:ext>
                </a:extLst>
              </a:tr>
              <a:tr h="1110385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Craft Position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Central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Southwestern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Central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Southeastern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883130"/>
                  </a:ext>
                </a:extLst>
              </a:tr>
              <a:tr h="32457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Operator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65495"/>
                  </a:ext>
                </a:extLst>
              </a:tr>
              <a:tr h="346579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 Truck Driver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29818"/>
                  </a:ext>
                </a:extLst>
              </a:tr>
              <a:tr h="32457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Mason Worker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9660"/>
                  </a:ext>
                </a:extLst>
              </a:tr>
              <a:tr h="32457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Carpenter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60377"/>
                  </a:ext>
                </a:extLst>
              </a:tr>
              <a:tr h="32457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9256"/>
                  </a:ext>
                </a:extLst>
              </a:tr>
              <a:tr h="32457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800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13304"/>
                  </a:ext>
                </a:extLst>
              </a:tr>
              <a:tr h="335132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Control / Flagger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035617"/>
                  </a:ext>
                </a:extLst>
              </a:tr>
              <a:tr h="47974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Difficulty Hiring</a:t>
                      </a:r>
                      <a:r>
                        <a:rPr lang="en-US" sz="105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C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</a:t>
                      </a:r>
                      <a:r>
                        <a:rPr lang="en-US" sz="1050" dirty="0">
                          <a:solidFill>
                            <a:srgbClr val="C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FE800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</a:t>
                      </a:r>
                      <a:r>
                        <a:rPr lang="en-US" sz="1050" dirty="0">
                          <a:solidFill>
                            <a:srgbClr val="C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Moderately – Extremely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FFC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</a:t>
                      </a:r>
                      <a:r>
                        <a:rPr lang="en-US" sz="1050" dirty="0">
                          <a:solidFill>
                            <a:srgbClr val="FFC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Somewhat – Moderately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69191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A69A325-9954-4E47-A10C-7A55F7EFB41A}"/>
              </a:ext>
            </a:extLst>
          </p:cNvPr>
          <p:cNvSpPr/>
          <p:nvPr/>
        </p:nvSpPr>
        <p:spPr>
          <a:xfrm>
            <a:off x="2104360" y="57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303847"/>
                </a:solidFill>
              </a:rPr>
              <a:t>Note - same data points available </a:t>
            </a:r>
            <a:br>
              <a:rPr lang="en-US" b="1" i="1" dirty="0">
                <a:solidFill>
                  <a:srgbClr val="303847"/>
                </a:solidFill>
              </a:rPr>
            </a:br>
            <a:r>
              <a:rPr lang="en-US" b="1" i="1" dirty="0">
                <a:solidFill>
                  <a:srgbClr val="303847"/>
                </a:solidFill>
              </a:rPr>
              <a:t>for professional positions.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9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5651165" y="5222605"/>
            <a:ext cx="5066454" cy="29917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633822E-3AA4-4B4A-BF87-50601ED5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906" y="76185"/>
            <a:ext cx="4370064" cy="8973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Craft Positions</a:t>
            </a:r>
            <a:endParaRPr lang="en-US" sz="54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E1C5492-3D12-45B7-B442-968AE4520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665870"/>
              </p:ext>
            </p:extLst>
          </p:nvPr>
        </p:nvGraphicFramePr>
        <p:xfrm>
          <a:off x="836429" y="973504"/>
          <a:ext cx="5362436" cy="5136678"/>
        </p:xfrm>
        <a:graphic>
          <a:graphicData uri="http://schemas.openxmlformats.org/drawingml/2006/table">
            <a:tbl>
              <a:tblPr firstRow="1" firstCol="1" bandRow="1"/>
              <a:tblGrid>
                <a:gridCol w="2549926">
                  <a:extLst>
                    <a:ext uri="{9D8B030D-6E8A-4147-A177-3AD203B41FA5}">
                      <a16:colId xmlns:a16="http://schemas.microsoft.com/office/drawing/2014/main" val="3216358478"/>
                    </a:ext>
                  </a:extLst>
                </a:gridCol>
                <a:gridCol w="360651">
                  <a:extLst>
                    <a:ext uri="{9D8B030D-6E8A-4147-A177-3AD203B41FA5}">
                      <a16:colId xmlns:a16="http://schemas.microsoft.com/office/drawing/2014/main" val="3304562038"/>
                    </a:ext>
                  </a:extLst>
                </a:gridCol>
                <a:gridCol w="468068">
                  <a:extLst>
                    <a:ext uri="{9D8B030D-6E8A-4147-A177-3AD203B41FA5}">
                      <a16:colId xmlns:a16="http://schemas.microsoft.com/office/drawing/2014/main" val="3436847625"/>
                    </a:ext>
                  </a:extLst>
                </a:gridCol>
                <a:gridCol w="405924">
                  <a:extLst>
                    <a:ext uri="{9D8B030D-6E8A-4147-A177-3AD203B41FA5}">
                      <a16:colId xmlns:a16="http://schemas.microsoft.com/office/drawing/2014/main" val="2914665475"/>
                    </a:ext>
                  </a:extLst>
                </a:gridCol>
                <a:gridCol w="405924">
                  <a:extLst>
                    <a:ext uri="{9D8B030D-6E8A-4147-A177-3AD203B41FA5}">
                      <a16:colId xmlns:a16="http://schemas.microsoft.com/office/drawing/2014/main" val="462753882"/>
                    </a:ext>
                  </a:extLst>
                </a:gridCol>
                <a:gridCol w="405924">
                  <a:extLst>
                    <a:ext uri="{9D8B030D-6E8A-4147-A177-3AD203B41FA5}">
                      <a16:colId xmlns:a16="http://schemas.microsoft.com/office/drawing/2014/main" val="3148542392"/>
                    </a:ext>
                  </a:extLst>
                </a:gridCol>
                <a:gridCol w="405924">
                  <a:extLst>
                    <a:ext uri="{9D8B030D-6E8A-4147-A177-3AD203B41FA5}">
                      <a16:colId xmlns:a16="http://schemas.microsoft.com/office/drawing/2014/main" val="2544882686"/>
                    </a:ext>
                  </a:extLst>
                </a:gridCol>
                <a:gridCol w="360095">
                  <a:extLst>
                    <a:ext uri="{9D8B030D-6E8A-4147-A177-3AD203B41FA5}">
                      <a16:colId xmlns:a16="http://schemas.microsoft.com/office/drawing/2014/main" val="1779372002"/>
                    </a:ext>
                  </a:extLst>
                </a:gridCol>
              </a:tblGrid>
              <a:tr h="419958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 with a “less than adequate” applicant pool by region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551926"/>
                  </a:ext>
                </a:extLst>
              </a:tr>
              <a:tr h="1061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Central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Southwestern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Central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Southeastern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Eastern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103200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Active Listening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928275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Comprehension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271506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Coordination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04339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Written Communication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643207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Verbal Communication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690626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Mathematics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720315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Thinking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976233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Computer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486707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Judgment &amp; Decision Making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075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Management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085352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 Control Analysis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538397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Troubleshooting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4674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Maintenance &amp; Repair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141371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Operation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509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 / Operation Monitoring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875591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Ability to Work Independently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00959"/>
                  </a:ext>
                </a:extLst>
              </a:tr>
              <a:tr h="2150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Ability to Work in a Team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09" marR="4580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466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37F6C-BCAA-424C-916F-5A749DF8D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87531"/>
              </p:ext>
            </p:extLst>
          </p:nvPr>
        </p:nvGraphicFramePr>
        <p:xfrm>
          <a:off x="6578007" y="2019042"/>
          <a:ext cx="4442681" cy="2586267"/>
        </p:xfrm>
        <a:graphic>
          <a:graphicData uri="http://schemas.openxmlformats.org/drawingml/2006/table">
            <a:tbl>
              <a:tblPr firstRow="1" firstCol="1" bandRow="1"/>
              <a:tblGrid>
                <a:gridCol w="2452977">
                  <a:extLst>
                    <a:ext uri="{9D8B030D-6E8A-4147-A177-3AD203B41FA5}">
                      <a16:colId xmlns:a16="http://schemas.microsoft.com/office/drawing/2014/main" val="3108053766"/>
                    </a:ext>
                  </a:extLst>
                </a:gridCol>
                <a:gridCol w="1989704">
                  <a:extLst>
                    <a:ext uri="{9D8B030D-6E8A-4147-A177-3AD203B41FA5}">
                      <a16:colId xmlns:a16="http://schemas.microsoft.com/office/drawing/2014/main" val="3222883293"/>
                    </a:ext>
                  </a:extLst>
                </a:gridCol>
              </a:tblGrid>
              <a:tr h="46314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of the Applicant Pool having “Less than Adequate” Skills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3766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Reflected in Applicant Pool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797171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Troubleshooting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82944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Judgment &amp; Decision Making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67405"/>
                  </a:ext>
                </a:extLst>
              </a:tr>
              <a:tr h="222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Thinking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673944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Ability to Work Independently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34630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Operation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53550"/>
                  </a:ext>
                </a:extLst>
              </a:tr>
              <a:tr h="52514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846146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64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86" y="5657881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708C14-B6E3-435A-806C-D64FE647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009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Craft Positions</a:t>
            </a:r>
            <a:endParaRPr lang="en-US" sz="540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E75A2C2-6AAF-44A0-BB33-16237CFAB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52533"/>
              </p:ext>
            </p:extLst>
          </p:nvPr>
        </p:nvGraphicFramePr>
        <p:xfrm>
          <a:off x="3827720" y="739028"/>
          <a:ext cx="4944978" cy="5741813"/>
        </p:xfrm>
        <a:graphic>
          <a:graphicData uri="http://schemas.openxmlformats.org/drawingml/2006/table">
            <a:tbl>
              <a:tblPr firstRow="1" firstCol="1" bandRow="1"/>
              <a:tblGrid>
                <a:gridCol w="3138074">
                  <a:extLst>
                    <a:ext uri="{9D8B030D-6E8A-4147-A177-3AD203B41FA5}">
                      <a16:colId xmlns:a16="http://schemas.microsoft.com/office/drawing/2014/main" val="2597924198"/>
                    </a:ext>
                  </a:extLst>
                </a:gridCol>
                <a:gridCol w="942732">
                  <a:extLst>
                    <a:ext uri="{9D8B030D-6E8A-4147-A177-3AD203B41FA5}">
                      <a16:colId xmlns:a16="http://schemas.microsoft.com/office/drawing/2014/main" val="4179318121"/>
                    </a:ext>
                  </a:extLst>
                </a:gridCol>
                <a:gridCol w="864172">
                  <a:extLst>
                    <a:ext uri="{9D8B030D-6E8A-4147-A177-3AD203B41FA5}">
                      <a16:colId xmlns:a16="http://schemas.microsoft.com/office/drawing/2014/main" val="1886997096"/>
                    </a:ext>
                  </a:extLst>
                </a:gridCol>
              </a:tblGrid>
              <a:tr h="1951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Common Expected or Missing Skills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224" marR="115224" marT="57612" marB="576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605868"/>
                  </a:ext>
                </a:extLst>
              </a:tr>
              <a:tr h="440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6350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Asbestos / Lead Certification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290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AutoCAD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937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Blueprint Reading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5312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Carpentry Skills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25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Concrete Setting &amp; Finishing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132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Crane Operation (NCCCO)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03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46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Estimation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1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Framing / drywall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5086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Plant Operation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2233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Low-Voltage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396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Masonry / Tile-Setting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11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Paving / grading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527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Pipe-laying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5696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Rope Access Certification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4976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Surveying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7656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Control / Flagger Certification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667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WAQTC / ACI Certification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7979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64" marR="8416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95444"/>
                  </a:ext>
                </a:extLst>
              </a:tr>
              <a:tr h="400644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aseline="300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</a:t>
                      </a:r>
                      <a:r>
                        <a:rPr lang="en-US" sz="1300" dirty="0">
                          <a:solidFill>
                            <a:srgbClr val="595959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Western Alliance for Quality Transportation Construction / American Concrete Institute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224" marR="115224" marT="57612" marB="576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741529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63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633822E-3AA4-4B4A-BF87-50601ED5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90" y="362847"/>
            <a:ext cx="8725823" cy="6224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Craft Positions</a:t>
            </a:r>
            <a:endParaRPr lang="en-US" sz="5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3E1344-6C3A-4875-85D0-7BE2097D0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183856"/>
              </p:ext>
            </p:extLst>
          </p:nvPr>
        </p:nvGraphicFramePr>
        <p:xfrm>
          <a:off x="2164848" y="1285438"/>
          <a:ext cx="7907167" cy="4335961"/>
        </p:xfrm>
        <a:graphic>
          <a:graphicData uri="http://schemas.openxmlformats.org/drawingml/2006/table">
            <a:tbl>
              <a:tblPr firstRow="1" firstCol="1" bandRow="1"/>
              <a:tblGrid>
                <a:gridCol w="2083771">
                  <a:extLst>
                    <a:ext uri="{9D8B030D-6E8A-4147-A177-3AD203B41FA5}">
                      <a16:colId xmlns:a16="http://schemas.microsoft.com/office/drawing/2014/main" val="548220443"/>
                    </a:ext>
                  </a:extLst>
                </a:gridCol>
                <a:gridCol w="1853744">
                  <a:extLst>
                    <a:ext uri="{9D8B030D-6E8A-4147-A177-3AD203B41FA5}">
                      <a16:colId xmlns:a16="http://schemas.microsoft.com/office/drawing/2014/main" val="359387200"/>
                    </a:ext>
                  </a:extLst>
                </a:gridCol>
                <a:gridCol w="2046561">
                  <a:extLst>
                    <a:ext uri="{9D8B030D-6E8A-4147-A177-3AD203B41FA5}">
                      <a16:colId xmlns:a16="http://schemas.microsoft.com/office/drawing/2014/main" val="465310185"/>
                    </a:ext>
                  </a:extLst>
                </a:gridCol>
                <a:gridCol w="1923091">
                  <a:extLst>
                    <a:ext uri="{9D8B030D-6E8A-4147-A177-3AD203B41FA5}">
                      <a16:colId xmlns:a16="http://schemas.microsoft.com/office/drawing/2014/main" val="1100683586"/>
                    </a:ext>
                  </a:extLst>
                </a:gridCol>
              </a:tblGrid>
              <a:tr h="40001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 frequently reported hiring requirements for craft positions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779" marR="121779" marT="60889" marB="6088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443554"/>
                  </a:ext>
                </a:extLst>
              </a:tr>
              <a:tr h="5082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Craft Position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Typical Education Required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Typical Qualification Required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Typical Experience Required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366515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Operator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/ Special Training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1–2 years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056652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 Truck Driver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/ High School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License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1–2 years </a:t>
                      </a:r>
                      <a:r>
                        <a:rPr lang="en-US" sz="1200" baseline="300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006017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Mason Worker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/ High School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/ Special Training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months – 1 year </a:t>
                      </a:r>
                      <a:r>
                        <a:rPr lang="en-US" sz="1200" baseline="300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47630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Carpenter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 / High School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months – 1 year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953844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670852"/>
                  </a:ext>
                </a:extLst>
              </a:tr>
              <a:tr h="4658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Certificate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 Training / Certificate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1–2 years </a:t>
                      </a:r>
                      <a:r>
                        <a:rPr lang="en-US" sz="1200" baseline="300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041571"/>
                  </a:ext>
                </a:extLst>
              </a:tr>
              <a:tr h="36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2F2F2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Control / Flagger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Varied</a:t>
                      </a:r>
                      <a:r>
                        <a:rPr lang="en-US" sz="1500" baseline="300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*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Certificate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334" marR="91334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15225"/>
                  </a:ext>
                </a:extLst>
              </a:tr>
              <a:tr h="426226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7F7F7F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significant differences found amongst no formal education, High School diploma / GED, or Technical Certificate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† No significant difference found between 6 months – 1 year versus and 1—2 years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779" marR="121779" marT="60889" marB="6088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412756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72444-97D6-4F7D-998A-D0711D505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41" y="5672195"/>
            <a:ext cx="2736188" cy="822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0F13B-2542-4EBA-BDFB-E8F5325F1012}"/>
              </a:ext>
            </a:extLst>
          </p:cNvPr>
          <p:cNvSpPr/>
          <p:nvPr/>
        </p:nvSpPr>
        <p:spPr>
          <a:xfrm>
            <a:off x="1524000" y="6660143"/>
            <a:ext cx="9144000" cy="197857"/>
          </a:xfrm>
          <a:prstGeom prst="rect">
            <a:avLst/>
          </a:prstGeom>
          <a:solidFill>
            <a:srgbClr val="30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D37ACE-4E90-4790-865A-9C3D7636592C}"/>
              </a:ext>
            </a:extLst>
          </p:cNvPr>
          <p:cNvCxnSpPr>
            <a:cxnSpLocks/>
          </p:cNvCxnSpPr>
          <p:nvPr/>
        </p:nvCxnSpPr>
        <p:spPr>
          <a:xfrm>
            <a:off x="1524000" y="5564224"/>
            <a:ext cx="9144000" cy="0"/>
          </a:xfrm>
          <a:prstGeom prst="line">
            <a:avLst/>
          </a:prstGeom>
          <a:ln w="38100">
            <a:solidFill>
              <a:srgbClr val="00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633822E-3AA4-4B4A-BF87-50601ED5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088" y="93443"/>
            <a:ext cx="8725823" cy="9839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Next Steps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59528-5162-4CDF-B118-1CE16D76BA77}"/>
              </a:ext>
            </a:extLst>
          </p:cNvPr>
          <p:cNvSpPr txBox="1"/>
          <p:nvPr/>
        </p:nvSpPr>
        <p:spPr>
          <a:xfrm>
            <a:off x="2132712" y="1077388"/>
            <a:ext cx="7543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Work with training/education providers to develop training to support I-84 Expansion project.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Share regional variations with existing training providers.</a:t>
            </a:r>
          </a:p>
          <a:p>
            <a:pPr lvl="1"/>
            <a:r>
              <a:rPr lang="en-US" sz="2000" dirty="0"/>
              <a:t>Example: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Ninety percent of southwestern Idaho’s applicant pool struggles with troubleshooting skills.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North &amp; North Central Idaho struggle with computer skills, maintenance / repair &amp; mathematics while other regions do not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Align recruitment strategies.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 &amp; 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6" y="1605885"/>
            <a:ext cx="5805376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Michael Caliendo, CR Specialist/PMA</a:t>
            </a:r>
          </a:p>
          <a:p>
            <a:pPr marL="0" indent="0" algn="ctr">
              <a:buNone/>
            </a:pPr>
            <a:r>
              <a:rPr lang="en-US" dirty="0"/>
              <a:t>FHWA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Michael.Caliendo@dot.gov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208-334-9180 x 131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Russ Rivera, Civil Rights Program Manager</a:t>
            </a:r>
          </a:p>
          <a:p>
            <a:pPr marL="0" indent="0" algn="ctr">
              <a:buNone/>
            </a:pPr>
            <a:r>
              <a:rPr lang="en-US" dirty="0"/>
              <a:t>ITD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Russ.Rivera@itd.Idaho.gov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208-334-8884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11702" y="1605885"/>
            <a:ext cx="6088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Wendi Secrist, Executive Director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Idaho Workforce Development Council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wendi.secrist@wdc.idaho.gov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208-488-7561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Wayne Hammon, CEO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Idaho AGC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whammon@idahoagc.org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208-334-8884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6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3" y="148856"/>
            <a:ext cx="10930270" cy="92857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Ladders of Opportunity 8 State Pilot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3" y="1183758"/>
            <a:ext cx="10930269" cy="5172592"/>
          </a:xfrm>
        </p:spPr>
        <p:txBody>
          <a:bodyPr>
            <a:normAutofit/>
          </a:bodyPr>
          <a:lstStyle/>
          <a:p>
            <a:r>
              <a:rPr lang="en-US" sz="3600" dirty="0"/>
              <a:t>Call via Grants.gov, by NOFO</a:t>
            </a:r>
          </a:p>
          <a:p>
            <a:r>
              <a:rPr lang="en-US" sz="3600" dirty="0"/>
              <a:t>Kicked off 7/12/16</a:t>
            </a:r>
          </a:p>
          <a:p>
            <a:r>
              <a:rPr lang="en-US" sz="3600" dirty="0"/>
              <a:t>The 8: CA, CO, FL, ID, MO, MT, PA</a:t>
            </a:r>
          </a:p>
          <a:p>
            <a:r>
              <a:rPr lang="en-US" sz="3600" dirty="0"/>
              <a:t>Nearly complete-over </a:t>
            </a:r>
          </a:p>
          <a:p>
            <a:r>
              <a:rPr lang="en-US" sz="3600" dirty="0"/>
              <a:t>Lessons learned </a:t>
            </a:r>
          </a:p>
          <a:p>
            <a:pPr lvl="1"/>
            <a:r>
              <a:rPr lang="en-US" sz="3200" dirty="0"/>
              <a:t>Leveraging resources</a:t>
            </a:r>
          </a:p>
          <a:p>
            <a:pPr lvl="1"/>
            <a:r>
              <a:rPr lang="en-US" sz="3200" dirty="0"/>
              <a:t>Partnerships take time, and </a:t>
            </a:r>
          </a:p>
          <a:p>
            <a:pPr lvl="1"/>
            <a:r>
              <a:rPr lang="en-US" sz="3200" dirty="0"/>
              <a:t>FHWA &amp;State DOTs must lead the effort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2167437"/>
              </p:ext>
            </p:extLst>
          </p:nvPr>
        </p:nvGraphicFramePr>
        <p:xfrm>
          <a:off x="6103087" y="3856074"/>
          <a:ext cx="5465135" cy="935667"/>
        </p:xfrm>
        <a:graphic>
          <a:graphicData uri="http://schemas.openxmlformats.org/drawingml/2006/table">
            <a:tbl>
              <a:tblPr firstRow="1" firstCol="1" bandRow="1"/>
              <a:tblGrid>
                <a:gridCol w="1839931">
                  <a:extLst>
                    <a:ext uri="{9D8B030D-6E8A-4147-A177-3AD203B41FA5}">
                      <a16:colId xmlns:a16="http://schemas.microsoft.com/office/drawing/2014/main" val="2753227334"/>
                    </a:ext>
                  </a:extLst>
                </a:gridCol>
                <a:gridCol w="1884755">
                  <a:extLst>
                    <a:ext uri="{9D8B030D-6E8A-4147-A177-3AD203B41FA5}">
                      <a16:colId xmlns:a16="http://schemas.microsoft.com/office/drawing/2014/main" val="3084508569"/>
                    </a:ext>
                  </a:extLst>
                </a:gridCol>
                <a:gridCol w="1740449">
                  <a:extLst>
                    <a:ext uri="{9D8B030D-6E8A-4147-A177-3AD203B41FA5}">
                      <a16:colId xmlns:a16="http://schemas.microsoft.com/office/drawing/2014/main" val="583346293"/>
                    </a:ext>
                  </a:extLst>
                </a:gridCol>
              </a:tblGrid>
              <a:tr h="29199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State Pilot Obligations vs. Expenditures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37748"/>
                  </a:ext>
                </a:extLst>
              </a:tr>
              <a:tr h="3218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Obligations Amount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Expenditure Amount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Remaining (16.5%)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496404"/>
                  </a:ext>
                </a:extLst>
              </a:tr>
              <a:tr h="3218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$2,996,829.00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$2,489,019.60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$495,511.71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31" marR="335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850794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6103088" y="978195"/>
            <a:ext cx="5181600" cy="535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4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3" y="148856"/>
            <a:ext cx="10930270" cy="82933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Highway Construction Workforce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3" y="1226288"/>
            <a:ext cx="10930269" cy="5110160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The Idaho Wounded Warrior Programs original concept for pilot</a:t>
            </a:r>
          </a:p>
          <a:p>
            <a:r>
              <a:rPr lang="en-US" sz="3600" dirty="0"/>
              <a:t>Extension of the 8 State Pilot incorporating partnership framework</a:t>
            </a:r>
          </a:p>
          <a:p>
            <a:r>
              <a:rPr lang="en-US" sz="3600" dirty="0"/>
              <a:t>Championed by Tony Furst</a:t>
            </a:r>
          </a:p>
          <a:p>
            <a:r>
              <a:rPr lang="en-US" sz="3600" dirty="0"/>
              <a:t>Via Call for SOWs to State DOTs</a:t>
            </a:r>
          </a:p>
          <a:p>
            <a:r>
              <a:rPr lang="en-US" sz="3600" dirty="0"/>
              <a:t>Kicked off 7/12/16</a:t>
            </a:r>
          </a:p>
          <a:p>
            <a:r>
              <a:rPr lang="en-US" sz="3600" dirty="0"/>
              <a:t>The 8: CA, CO, FL, ID, MO, MT, PA nearly complete over </a:t>
            </a:r>
          </a:p>
          <a:p>
            <a:r>
              <a:rPr lang="en-US" sz="3600" dirty="0"/>
              <a:t>Lessons learned </a:t>
            </a:r>
          </a:p>
          <a:p>
            <a:pPr lvl="1"/>
            <a:r>
              <a:rPr lang="en-US" sz="3200" dirty="0"/>
              <a:t>Leveraging resources</a:t>
            </a:r>
          </a:p>
          <a:p>
            <a:pPr lvl="1"/>
            <a:r>
              <a:rPr lang="en-US" sz="3200" dirty="0"/>
              <a:t>Partnerships take time, and </a:t>
            </a:r>
          </a:p>
          <a:p>
            <a:pPr lvl="1"/>
            <a:r>
              <a:rPr lang="en-US" sz="3200" dirty="0"/>
              <a:t>FHWA &amp;State DOTs must lead the effort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95460" y="1679943"/>
            <a:ext cx="4189228" cy="465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2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3" y="148856"/>
            <a:ext cx="10930270" cy="82933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Highway Construction Workforce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3" y="1155404"/>
            <a:ext cx="10930269" cy="5181043"/>
          </a:xfrm>
        </p:spPr>
        <p:txBody>
          <a:bodyPr>
            <a:normAutofit/>
          </a:bodyPr>
          <a:lstStyle/>
          <a:p>
            <a:r>
              <a:rPr lang="en-US" sz="3600" dirty="0"/>
              <a:t>ID Inaugural Heavy Equipment Operator School (HEO)</a:t>
            </a:r>
          </a:p>
          <a:p>
            <a:pPr lvl="1"/>
            <a:r>
              <a:rPr lang="en-US" sz="2800" dirty="0"/>
              <a:t>Partnered with Kootenai Technical Education Campus (KTech)</a:t>
            </a:r>
          </a:p>
          <a:p>
            <a:pPr lvl="1"/>
            <a:r>
              <a:rPr lang="en-US" sz="2800" dirty="0"/>
              <a:t>15 Native American’s 5 Tribes, women and men</a:t>
            </a:r>
          </a:p>
          <a:p>
            <a:pPr lvl="1"/>
            <a:r>
              <a:rPr lang="en-US" sz="2800" dirty="0"/>
              <a:t>100% graduation work, all working as HEOs</a:t>
            </a:r>
          </a:p>
          <a:p>
            <a:pPr lvl="1"/>
            <a:r>
              <a:rPr lang="en-US" sz="2800" dirty="0"/>
              <a:t>Included CDL training</a:t>
            </a:r>
          </a:p>
          <a:p>
            <a:pPr lvl="1"/>
            <a:r>
              <a:rPr lang="en-US" sz="2800" dirty="0"/>
              <a:t>Teamed up with AGC, Non-Profit Veterans Groups</a:t>
            </a:r>
          </a:p>
          <a:p>
            <a:pPr lvl="1"/>
            <a:r>
              <a:rPr lang="en-US" sz="2800" dirty="0"/>
              <a:t>Native American tribes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95460" y="1679943"/>
            <a:ext cx="4189228" cy="465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1" t="765" r="1087" b="74057"/>
          <a:stretch/>
        </p:blipFill>
        <p:spPr>
          <a:xfrm>
            <a:off x="5940057" y="4094418"/>
            <a:ext cx="3558362" cy="2115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200" t="27473" r="16362" b="56609"/>
          <a:stretch/>
        </p:blipFill>
        <p:spPr>
          <a:xfrm>
            <a:off x="2536407" y="4684474"/>
            <a:ext cx="1909165" cy="11492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8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6048"/>
          <a:stretch/>
        </p:blipFill>
        <p:spPr>
          <a:xfrm>
            <a:off x="6290179" y="0"/>
            <a:ext cx="5901821" cy="419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0179" cy="4190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920" y="4003701"/>
            <a:ext cx="5306518" cy="2535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0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3" y="347330"/>
            <a:ext cx="10930270" cy="92994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Second HEO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3" y="1297172"/>
            <a:ext cx="11383926" cy="5039276"/>
          </a:xfrm>
        </p:spPr>
        <p:txBody>
          <a:bodyPr>
            <a:normAutofit/>
          </a:bodyPr>
          <a:lstStyle/>
          <a:p>
            <a:r>
              <a:rPr lang="en-US" sz="3200" dirty="0"/>
              <a:t>Again partnered with KTech</a:t>
            </a:r>
          </a:p>
          <a:p>
            <a:r>
              <a:rPr lang="en-US" sz="3200" dirty="0"/>
              <a:t>20 Students comprised of Native American’s, women, other minorities, men &amp; Women, Veterans</a:t>
            </a:r>
          </a:p>
          <a:p>
            <a:r>
              <a:rPr lang="en-US" sz="3200" dirty="0"/>
              <a:t>95% graduation rate, one fell out to medical condition</a:t>
            </a:r>
          </a:p>
          <a:p>
            <a:r>
              <a:rPr lang="en-US" sz="3200" dirty="0"/>
              <a:t>All now working as HEOs (Contractors, State DOTs, Counties, other companies</a:t>
            </a:r>
          </a:p>
          <a:p>
            <a:r>
              <a:rPr lang="en-US" sz="3200" dirty="0"/>
              <a:t>Included CDL training</a:t>
            </a:r>
          </a:p>
          <a:p>
            <a:pPr lvl="1"/>
            <a:r>
              <a:rPr lang="en-US" dirty="0"/>
              <a:t>https://www.youtube.com/watch?v=beBGj-MI6M4&amp;feature=youtu.be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95460" y="1679943"/>
            <a:ext cx="4189228" cy="465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2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679"/>
            <a:ext cx="10515600" cy="956931"/>
          </a:xfrm>
        </p:spPr>
        <p:txBody>
          <a:bodyPr/>
          <a:lstStyle/>
          <a:p>
            <a:pPr algn="ctr"/>
            <a:r>
              <a:rPr lang="en-US" b="1" dirty="0"/>
              <a:t>Idaho Highway Construction Workforce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2613"/>
            <a:ext cx="6133409" cy="5114689"/>
          </a:xfrm>
        </p:spPr>
        <p:txBody>
          <a:bodyPr>
            <a:noAutofit/>
          </a:bodyPr>
          <a:lstStyle/>
          <a:p>
            <a:r>
              <a:rPr lang="en-US" sz="3000" dirty="0"/>
              <a:t>Infra Grant to Widen I-84, $90M</a:t>
            </a:r>
          </a:p>
          <a:p>
            <a:r>
              <a:rPr lang="en-US" sz="3000" dirty="0"/>
              <a:t>Demographic study as a result of EJ</a:t>
            </a:r>
          </a:p>
          <a:p>
            <a:r>
              <a:rPr lang="en-US" sz="3000" dirty="0"/>
              <a:t>Grant gave us a perfect opportunity to merge our resources</a:t>
            </a:r>
          </a:p>
          <a:p>
            <a:r>
              <a:rPr lang="en-US" sz="3000" dirty="0"/>
              <a:t>IDWC worked with AGC on $250 grant (Cranskstart)</a:t>
            </a:r>
          </a:p>
          <a:p>
            <a:r>
              <a:rPr lang="en-US" sz="3000" dirty="0"/>
              <a:t>ITD commissioned contractor needs survey with OJT/SS funds</a:t>
            </a:r>
          </a:p>
          <a:p>
            <a:r>
              <a:rPr lang="en-US" sz="3000" dirty="0"/>
              <a:t>Put together timeline &amp; framework</a:t>
            </a:r>
          </a:p>
          <a:p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38190" y="3727011"/>
            <a:ext cx="3212285" cy="980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127" y="2451230"/>
            <a:ext cx="968578" cy="968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336" y="2485321"/>
            <a:ext cx="1035761" cy="103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7615" y="2451230"/>
            <a:ext cx="925721" cy="925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4660" t="18727" r="17301" b="52107"/>
          <a:stretch/>
        </p:blipFill>
        <p:spPr>
          <a:xfrm>
            <a:off x="10701493" y="4933793"/>
            <a:ext cx="852924" cy="903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11" y="5014182"/>
            <a:ext cx="3125704" cy="854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9" y="1159158"/>
            <a:ext cx="2626628" cy="84052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9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17DBDD-730D-4063-8208-05B1A0644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98146"/>
              </p:ext>
            </p:extLst>
          </p:nvPr>
        </p:nvGraphicFramePr>
        <p:xfrm>
          <a:off x="2032000" y="1357229"/>
          <a:ext cx="8127999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886">
                  <a:extLst>
                    <a:ext uri="{9D8B030D-6E8A-4147-A177-3AD203B41FA5}">
                      <a16:colId xmlns:a16="http://schemas.microsoft.com/office/drawing/2014/main" val="1757472272"/>
                    </a:ext>
                  </a:extLst>
                </a:gridCol>
                <a:gridCol w="3422708">
                  <a:extLst>
                    <a:ext uri="{9D8B030D-6E8A-4147-A177-3AD203B41FA5}">
                      <a16:colId xmlns:a16="http://schemas.microsoft.com/office/drawing/2014/main" val="2940654329"/>
                    </a:ext>
                  </a:extLst>
                </a:gridCol>
                <a:gridCol w="2383405">
                  <a:extLst>
                    <a:ext uri="{9D8B030D-6E8A-4147-A177-3AD203B41FA5}">
                      <a16:colId xmlns:a16="http://schemas.microsoft.com/office/drawing/2014/main" val="2696353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Investment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12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 – Apr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 Survey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(ITD, WDC, IDOL, Utah State)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134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– June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Conduct Survey</a:t>
                      </a:r>
                    </a:p>
                    <a:p>
                      <a:pPr algn="ctr"/>
                      <a:r>
                        <a:rPr lang="en-US" sz="1600" i="1" dirty="0"/>
                        <a:t>3 distinct groups – Impacted Residents, Refugees, Veterans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(Utah State)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12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July – Sept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Develop Report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(Utah State)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853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Sept – Dec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 Training Program</a:t>
                      </a:r>
                    </a:p>
                    <a:p>
                      <a:pPr algn="ctr"/>
                      <a:r>
                        <a:rPr lang="en-US" sz="1400" dirty="0"/>
                        <a:t>(AGC?, CWI?)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75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 – Apr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Deliver Training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(IRC, AGC, CWI)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4282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D765C7-4BEC-4F4F-9D0C-A5FAFE794BF5}"/>
              </a:ext>
            </a:extLst>
          </p:cNvPr>
          <p:cNvSpPr txBox="1"/>
          <p:nvPr/>
        </p:nvSpPr>
        <p:spPr>
          <a:xfrm>
            <a:off x="2684477" y="553673"/>
            <a:ext cx="6543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Highway Construction Workers Pilot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C4C43-1760-4617-BE02-6B9CB696A7F7}"/>
              </a:ext>
            </a:extLst>
          </p:cNvPr>
          <p:cNvSpPr txBox="1"/>
          <p:nvPr/>
        </p:nvSpPr>
        <p:spPr>
          <a:xfrm>
            <a:off x="3856837" y="5285063"/>
            <a:ext cx="4478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ITD = Idaho Department of Transportation</a:t>
            </a:r>
          </a:p>
          <a:p>
            <a:r>
              <a:rPr lang="en-US" sz="1400" dirty="0"/>
              <a:t>WDC = Idaho Workforce Development Council</a:t>
            </a:r>
          </a:p>
          <a:p>
            <a:r>
              <a:rPr lang="en-US" sz="1400" dirty="0"/>
              <a:t>IDOL = Idaho Department of Labor</a:t>
            </a:r>
          </a:p>
          <a:p>
            <a:r>
              <a:rPr lang="en-US" sz="1400" dirty="0"/>
              <a:t>AGC = Idaho Chapter of the Associated General Contractors</a:t>
            </a:r>
          </a:p>
          <a:p>
            <a:r>
              <a:rPr lang="en-US" sz="1400" dirty="0"/>
              <a:t>CWI = College of Western Idaho</a:t>
            </a:r>
          </a:p>
          <a:p>
            <a:r>
              <a:rPr lang="en-US" sz="1400" dirty="0"/>
              <a:t>IRC = International Rescue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9236-762B-4751-A696-5A6DBBA9E0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9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1611</Words>
  <Application>Microsoft Office PowerPoint</Application>
  <PresentationFormat>Widescreen</PresentationFormat>
  <Paragraphs>565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Times New Roman</vt:lpstr>
      <vt:lpstr>Wingdings</vt:lpstr>
      <vt:lpstr>Office Theme</vt:lpstr>
      <vt:lpstr>Idaho Highway Construction Workforce Pilot</vt:lpstr>
      <vt:lpstr>Idaho-First Program with National Recognition</vt:lpstr>
      <vt:lpstr>Ladders of Opportunity 8 State Pilot Program</vt:lpstr>
      <vt:lpstr>Highway Construction Workforce Pilot</vt:lpstr>
      <vt:lpstr>Highway Construction Workforce Pilot</vt:lpstr>
      <vt:lpstr>PowerPoint Presentation</vt:lpstr>
      <vt:lpstr>Second HEO School</vt:lpstr>
      <vt:lpstr>Idaho Highway Construction Workforce Pilot</vt:lpstr>
      <vt:lpstr>PowerPoint Presentation</vt:lpstr>
      <vt:lpstr>PowerPoint Presentation</vt:lpstr>
      <vt:lpstr>Idaho HCWP:   “I-84 Corridor Expansion”</vt:lpstr>
      <vt:lpstr>Heavy Equipment Operator Training</vt:lpstr>
      <vt:lpstr>Results</vt:lpstr>
      <vt:lpstr>Build Upon Previous Successes </vt:lpstr>
      <vt:lpstr>Goals of Idaho HCWP:</vt:lpstr>
      <vt:lpstr>PowerPoint Presentation</vt:lpstr>
      <vt:lpstr>Expected Labor Force Gap Projected Growth in Jobs and Labor Force, 2016-26</vt:lpstr>
      <vt:lpstr>Highway Construction Skills Gap Report</vt:lpstr>
      <vt:lpstr>Highway Construction Skills Gap Report</vt:lpstr>
      <vt:lpstr>Highway Construction Skills Gap Report</vt:lpstr>
      <vt:lpstr>Craft Positions</vt:lpstr>
      <vt:lpstr>Craft Positions</vt:lpstr>
      <vt:lpstr>Craft Positions</vt:lpstr>
      <vt:lpstr>Craft Positions</vt:lpstr>
      <vt:lpstr>Next Steps</vt:lpstr>
      <vt:lpstr>Questions? &amp;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Wendi Secrist</dc:creator>
  <cp:lastModifiedBy>Martin, Clark (FHWA)</cp:lastModifiedBy>
  <cp:revision>28</cp:revision>
  <dcterms:created xsi:type="dcterms:W3CDTF">2018-11-15T17:57:20Z</dcterms:created>
  <dcterms:modified xsi:type="dcterms:W3CDTF">2019-11-07T21:22:10Z</dcterms:modified>
</cp:coreProperties>
</file>