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44"/>
  </p:notesMasterIdLst>
  <p:handoutMasterIdLst>
    <p:handoutMasterId r:id="rId45"/>
  </p:handoutMasterIdLst>
  <p:sldIdLst>
    <p:sldId id="321" r:id="rId6"/>
    <p:sldId id="257" r:id="rId7"/>
    <p:sldId id="258" r:id="rId8"/>
    <p:sldId id="259" r:id="rId9"/>
    <p:sldId id="260" r:id="rId10"/>
    <p:sldId id="313" r:id="rId11"/>
    <p:sldId id="314" r:id="rId12"/>
    <p:sldId id="315" r:id="rId13"/>
    <p:sldId id="316" r:id="rId14"/>
    <p:sldId id="267" r:id="rId15"/>
    <p:sldId id="268" r:id="rId16"/>
    <p:sldId id="319" r:id="rId17"/>
    <p:sldId id="269" r:id="rId18"/>
    <p:sldId id="270" r:id="rId19"/>
    <p:sldId id="271" r:id="rId20"/>
    <p:sldId id="272" r:id="rId21"/>
    <p:sldId id="275" r:id="rId22"/>
    <p:sldId id="276" r:id="rId23"/>
    <p:sldId id="277" r:id="rId24"/>
    <p:sldId id="278" r:id="rId25"/>
    <p:sldId id="279" r:id="rId26"/>
    <p:sldId id="280" r:id="rId27"/>
    <p:sldId id="281" r:id="rId28"/>
    <p:sldId id="282" r:id="rId29"/>
    <p:sldId id="283" r:id="rId30"/>
    <p:sldId id="284" r:id="rId31"/>
    <p:sldId id="292" r:id="rId32"/>
    <p:sldId id="293" r:id="rId33"/>
    <p:sldId id="294" r:id="rId34"/>
    <p:sldId id="305" r:id="rId35"/>
    <p:sldId id="306" r:id="rId36"/>
    <p:sldId id="307" r:id="rId37"/>
    <p:sldId id="308" r:id="rId38"/>
    <p:sldId id="309" r:id="rId39"/>
    <p:sldId id="310" r:id="rId40"/>
    <p:sldId id="311" r:id="rId41"/>
    <p:sldId id="312" r:id="rId42"/>
    <p:sldId id="32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888" autoAdjust="0"/>
  </p:normalViewPr>
  <p:slideViewPr>
    <p:cSldViewPr>
      <p:cViewPr varScale="1">
        <p:scale>
          <a:sx n="54" d="100"/>
          <a:sy n="54" d="100"/>
        </p:scale>
        <p:origin x="-336" y="-96"/>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tcfs007.dot.state.oh.us\Finance$\Annual%20Statement%202012\Files%20Updated\(12-13)%20DEBT%25%20-%20FY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pitchFamily="34" charset="0"/>
                <a:ea typeface="Garamond"/>
                <a:cs typeface="Arial" pitchFamily="34" charset="0"/>
              </a:defRPr>
            </a:pPr>
            <a:r>
              <a:rPr lang="en-US" sz="1800" b="1" i="0" baseline="0" dirty="0" smtClean="0">
                <a:effectLst/>
                <a:latin typeface="Arial" pitchFamily="34" charset="0"/>
                <a:cs typeface="Arial" pitchFamily="34" charset="0"/>
              </a:rPr>
              <a:t>Percent Debt Service of Federal Revenue</a:t>
            </a:r>
            <a:endParaRPr lang="en-US" dirty="0">
              <a:effectLst/>
              <a:latin typeface="Arial" pitchFamily="34" charset="0"/>
              <a:cs typeface="Arial" pitchFamily="34" charset="0"/>
            </a:endParaRPr>
          </a:p>
        </c:rich>
      </c:tx>
      <c:layout>
        <c:manualLayout>
          <c:xMode val="edge"/>
          <c:yMode val="edge"/>
          <c:x val="0.29136737907761528"/>
          <c:y val="2.7463622721677992E-2"/>
        </c:manualLayout>
      </c:layout>
      <c:overlay val="0"/>
      <c:spPr>
        <a:noFill/>
        <a:ln w="25400">
          <a:noFill/>
        </a:ln>
      </c:spPr>
    </c:title>
    <c:autoTitleDeleted val="0"/>
    <c:plotArea>
      <c:layout>
        <c:manualLayout>
          <c:layoutTarget val="inner"/>
          <c:xMode val="edge"/>
          <c:yMode val="edge"/>
          <c:x val="0.10037641154328733"/>
          <c:y val="0.11196777384857995"/>
          <c:w val="0.8481807665037131"/>
          <c:h val="0.62961588219322484"/>
        </c:manualLayout>
      </c:layout>
      <c:barChart>
        <c:barDir val="col"/>
        <c:grouping val="clustered"/>
        <c:varyColors val="0"/>
        <c:ser>
          <c:idx val="1"/>
          <c:order val="0"/>
          <c:tx>
            <c:strRef>
              <c:f>'Federal % Graph'!$B$25</c:f>
              <c:strCache>
                <c:ptCount val="1"/>
                <c:pt idx="0">
                  <c:v>$ Federal Revenue</c:v>
                </c:pt>
              </c:strCache>
            </c:strRef>
          </c:tx>
          <c:spPr>
            <a:solidFill>
              <a:srgbClr val="863172"/>
            </a:solidFill>
            <a:ln w="12700">
              <a:solidFill>
                <a:srgbClr val="000000"/>
              </a:solidFill>
              <a:prstDash val="solid"/>
            </a:ln>
          </c:spPr>
          <c:invertIfNegative val="0"/>
          <c:dLbls>
            <c:txPr>
              <a:bodyPr/>
              <a:lstStyle/>
              <a:p>
                <a:pPr>
                  <a:defRPr sz="900" b="1"/>
                </a:pPr>
                <a:endParaRPr lang="en-US"/>
              </a:p>
            </c:txPr>
            <c:showLegendKey val="0"/>
            <c:showVal val="1"/>
            <c:showCatName val="0"/>
            <c:showSerName val="0"/>
            <c:showPercent val="0"/>
            <c:showBubbleSize val="0"/>
            <c:showLeaderLines val="0"/>
          </c:dLbls>
          <c:cat>
            <c:strRef>
              <c:f>'State of System'!$P$23:$P$37</c:f>
              <c:strCache>
                <c:ptCount val="15"/>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strCache>
            </c:strRef>
          </c:cat>
          <c:val>
            <c:numRef>
              <c:f>'Federal % Graph'!$B$5:$B$19</c:f>
              <c:numCache>
                <c:formatCode>"$"#,##0_);\("$"#,##0\)</c:formatCode>
                <c:ptCount val="15"/>
                <c:pt idx="0">
                  <c:v>699000000</c:v>
                </c:pt>
                <c:pt idx="1">
                  <c:v>909000000</c:v>
                </c:pt>
                <c:pt idx="2">
                  <c:v>827000000</c:v>
                </c:pt>
                <c:pt idx="3">
                  <c:v>962000000</c:v>
                </c:pt>
                <c:pt idx="4">
                  <c:v>1029000000</c:v>
                </c:pt>
                <c:pt idx="5">
                  <c:v>1016000000</c:v>
                </c:pt>
                <c:pt idx="6">
                  <c:v>1109000000</c:v>
                </c:pt>
                <c:pt idx="7">
                  <c:v>1232000000</c:v>
                </c:pt>
                <c:pt idx="8">
                  <c:v>1336000000</c:v>
                </c:pt>
                <c:pt idx="9">
                  <c:v>1404000000</c:v>
                </c:pt>
                <c:pt idx="10">
                  <c:v>1378000000</c:v>
                </c:pt>
                <c:pt idx="11">
                  <c:v>1350000000</c:v>
                </c:pt>
                <c:pt idx="12">
                  <c:v>1390000000</c:v>
                </c:pt>
                <c:pt idx="13">
                  <c:v>1357000000</c:v>
                </c:pt>
                <c:pt idx="14">
                  <c:v>1471000000</c:v>
                </c:pt>
              </c:numCache>
            </c:numRef>
          </c:val>
        </c:ser>
        <c:ser>
          <c:idx val="0"/>
          <c:order val="1"/>
          <c:tx>
            <c:strRef>
              <c:f>'Federal % Graph'!$B$26</c:f>
              <c:strCache>
                <c:ptCount val="1"/>
                <c:pt idx="0">
                  <c:v>$ Debt Service *</c:v>
                </c:pt>
              </c:strCache>
            </c:strRef>
          </c:tx>
          <c:spPr>
            <a:solidFill>
              <a:schemeClr val="accent2"/>
            </a:solidFill>
            <a:ln w="12700">
              <a:solidFill>
                <a:srgbClr val="000000"/>
              </a:solidFill>
              <a:prstDash val="solid"/>
            </a:ln>
          </c:spPr>
          <c:invertIfNegative val="0"/>
          <c:dLbls>
            <c:dLbl>
              <c:idx val="0"/>
              <c:layout>
                <c:manualLayout>
                  <c:x val="0"/>
                  <c:y val="1.7130620985010708E-2"/>
                </c:manualLayout>
              </c:layout>
              <c:showLegendKey val="0"/>
              <c:showVal val="1"/>
              <c:showCatName val="0"/>
              <c:showSerName val="0"/>
              <c:showPercent val="0"/>
              <c:showBubbleSize val="0"/>
            </c:dLbl>
            <c:dLbl>
              <c:idx val="1"/>
              <c:layout>
                <c:manualLayout>
                  <c:x val="4.4994375703037125E-3"/>
                  <c:y val="8.5653104925053538E-3"/>
                </c:manualLayout>
              </c:layout>
              <c:showLegendKey val="0"/>
              <c:showVal val="1"/>
              <c:showCatName val="0"/>
              <c:showSerName val="0"/>
              <c:showPercent val="0"/>
              <c:showBubbleSize val="0"/>
            </c:dLbl>
            <c:dLbl>
              <c:idx val="2"/>
              <c:layout>
                <c:manualLayout>
                  <c:x val="1.4998125234345708E-3"/>
                  <c:y val="1.7130620985010708E-2"/>
                </c:manualLayout>
              </c:layout>
              <c:showLegendKey val="0"/>
              <c:showVal val="1"/>
              <c:showCatName val="0"/>
              <c:showSerName val="0"/>
              <c:showPercent val="0"/>
              <c:showBubbleSize val="0"/>
            </c:dLbl>
            <c:dLbl>
              <c:idx val="3"/>
              <c:layout>
                <c:manualLayout>
                  <c:x val="1.4998125234345708E-3"/>
                  <c:y val="1.4275517487508922E-2"/>
                </c:manualLayout>
              </c:layout>
              <c:showLegendKey val="0"/>
              <c:showVal val="1"/>
              <c:showCatName val="0"/>
              <c:showSerName val="0"/>
              <c:showPercent val="0"/>
              <c:showBubbleSize val="0"/>
            </c:dLbl>
            <c:numFmt formatCode="\$#,##0" sourceLinked="0"/>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'State of System'!$P$23:$P$37</c:f>
              <c:strCache>
                <c:ptCount val="15"/>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strCache>
            </c:strRef>
          </c:cat>
          <c:val>
            <c:numRef>
              <c:f>'Federal % Graph'!$C$5:$C$19</c:f>
              <c:numCache>
                <c:formatCode>#,##0</c:formatCode>
                <c:ptCount val="15"/>
                <c:pt idx="0">
                  <c:v>13708887</c:v>
                </c:pt>
                <c:pt idx="1">
                  <c:v>23333053</c:v>
                </c:pt>
                <c:pt idx="2">
                  <c:v>22734647</c:v>
                </c:pt>
                <c:pt idx="3">
                  <c:v>24044025</c:v>
                </c:pt>
                <c:pt idx="4">
                  <c:v>40247171</c:v>
                </c:pt>
                <c:pt idx="5">
                  <c:v>62241457</c:v>
                </c:pt>
                <c:pt idx="6">
                  <c:v>78721965</c:v>
                </c:pt>
                <c:pt idx="7">
                  <c:v>79698560</c:v>
                </c:pt>
                <c:pt idx="8">
                  <c:v>77105304</c:v>
                </c:pt>
                <c:pt idx="9">
                  <c:v>99416150</c:v>
                </c:pt>
                <c:pt idx="10">
                  <c:v>128200000</c:v>
                </c:pt>
                <c:pt idx="11">
                  <c:v>157463102</c:v>
                </c:pt>
                <c:pt idx="12">
                  <c:v>147221036</c:v>
                </c:pt>
                <c:pt idx="13">
                  <c:v>154005298.66</c:v>
                </c:pt>
                <c:pt idx="14">
                  <c:v>163058923.59999999</c:v>
                </c:pt>
              </c:numCache>
            </c:numRef>
          </c:val>
        </c:ser>
        <c:dLbls>
          <c:showLegendKey val="0"/>
          <c:showVal val="0"/>
          <c:showCatName val="0"/>
          <c:showSerName val="0"/>
          <c:showPercent val="0"/>
          <c:showBubbleSize val="0"/>
        </c:dLbls>
        <c:gapWidth val="50"/>
        <c:axId val="107346176"/>
        <c:axId val="107762048"/>
      </c:barChart>
      <c:lineChart>
        <c:grouping val="standard"/>
        <c:varyColors val="0"/>
        <c:ser>
          <c:idx val="2"/>
          <c:order val="2"/>
          <c:tx>
            <c:strRef>
              <c:f>'Federal % Graph'!$B$27</c:f>
              <c:strCache>
                <c:ptCount val="1"/>
                <c:pt idx="0">
                  <c:v>% Debt Service</c:v>
                </c:pt>
              </c:strCache>
            </c:strRef>
          </c:tx>
          <c:spPr>
            <a:ln w="38100">
              <a:solidFill>
                <a:srgbClr val="C00000"/>
              </a:solidFill>
              <a:prstDash val="solid"/>
            </a:ln>
          </c:spPr>
          <c:marker>
            <c:symbol val="circle"/>
            <c:size val="5"/>
            <c:spPr>
              <a:solidFill>
                <a:srgbClr val="C00000"/>
              </a:solidFill>
              <a:ln>
                <a:noFill/>
                <a:prstDash val="solid"/>
              </a:ln>
            </c:spPr>
          </c:marker>
          <c:dLbls>
            <c:dLbl>
              <c:idx val="11"/>
              <c:layout>
                <c:manualLayout>
                  <c:x val="-3.3235845519310088E-2"/>
                  <c:y val="-2.357281356961001E-2"/>
                </c:manualLayout>
              </c:layout>
              <c:dLblPos val="r"/>
              <c:showLegendKey val="0"/>
              <c:showVal val="1"/>
              <c:showCatName val="0"/>
              <c:showSerName val="0"/>
              <c:showPercent val="0"/>
              <c:showBubbleSize val="0"/>
            </c:dLbl>
            <c:spPr>
              <a:solidFill>
                <a:schemeClr val="bg1"/>
              </a:solidFill>
            </c:spPr>
            <c:txPr>
              <a:bodyPr/>
              <a:lstStyle/>
              <a:p>
                <a:pPr>
                  <a:defRPr sz="900" b="1" i="0" u="none" strike="noStrike" baseline="0">
                    <a:solidFill>
                      <a:srgbClr val="000000"/>
                    </a:solidFill>
                    <a:latin typeface="Arial" pitchFamily="34" charset="0"/>
                    <a:ea typeface="Garamond"/>
                    <a:cs typeface="Arial" pitchFamily="34" charset="0"/>
                  </a:defRPr>
                </a:pPr>
                <a:endParaRPr lang="en-US"/>
              </a:p>
            </c:txPr>
            <c:dLblPos val="t"/>
            <c:showLegendKey val="0"/>
            <c:showVal val="1"/>
            <c:showCatName val="0"/>
            <c:showSerName val="0"/>
            <c:showPercent val="0"/>
            <c:showBubbleSize val="0"/>
            <c:showLeaderLines val="0"/>
          </c:dLbls>
          <c:cat>
            <c:strRef>
              <c:f>'State of System'!$P$23:$P$36</c:f>
              <c:strCache>
                <c:ptCount val="14"/>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strCache>
            </c:strRef>
          </c:cat>
          <c:val>
            <c:numRef>
              <c:f>'Federal % Graph'!$D$5:$D$19</c:f>
              <c:numCache>
                <c:formatCode>0.00%</c:formatCode>
                <c:ptCount val="15"/>
                <c:pt idx="0">
                  <c:v>1.9612141630901289E-2</c:v>
                </c:pt>
                <c:pt idx="1">
                  <c:v>2.5668925192519253E-2</c:v>
                </c:pt>
                <c:pt idx="2">
                  <c:v>2.749050423216445E-2</c:v>
                </c:pt>
                <c:pt idx="3">
                  <c:v>2.499378898128898E-2</c:v>
                </c:pt>
                <c:pt idx="4">
                  <c:v>3.9112896987366377E-2</c:v>
                </c:pt>
                <c:pt idx="5">
                  <c:v>6.1261276574803153E-2</c:v>
                </c:pt>
                <c:pt idx="6">
                  <c:v>7.0984639314697923E-2</c:v>
                </c:pt>
                <c:pt idx="7">
                  <c:v>6.4690389610389615E-2</c:v>
                </c:pt>
                <c:pt idx="8">
                  <c:v>5.771355089820359E-2</c:v>
                </c:pt>
                <c:pt idx="9">
                  <c:v>7.0809223646723651E-2</c:v>
                </c:pt>
                <c:pt idx="10">
                  <c:v>9.3033381712626997E-2</c:v>
                </c:pt>
                <c:pt idx="11">
                  <c:v>0.11663933481481481</c:v>
                </c:pt>
                <c:pt idx="12">
                  <c:v>0.10591441438848921</c:v>
                </c:pt>
                <c:pt idx="13">
                  <c:v>0.11348953475313191</c:v>
                </c:pt>
                <c:pt idx="14">
                  <c:v>0.11084903031951053</c:v>
                </c:pt>
              </c:numCache>
            </c:numRef>
          </c:val>
          <c:smooth val="0"/>
        </c:ser>
        <c:dLbls>
          <c:showLegendKey val="0"/>
          <c:showVal val="0"/>
          <c:showCatName val="0"/>
          <c:showSerName val="0"/>
          <c:showPercent val="0"/>
          <c:showBubbleSize val="0"/>
        </c:dLbls>
        <c:marker val="1"/>
        <c:smooth val="0"/>
        <c:axId val="107763968"/>
        <c:axId val="107773952"/>
      </c:lineChart>
      <c:catAx>
        <c:axId val="107346176"/>
        <c:scaling>
          <c:orientation val="minMax"/>
        </c:scaling>
        <c:delete val="0"/>
        <c:axPos val="b"/>
        <c:title>
          <c:tx>
            <c:rich>
              <a:bodyPr/>
              <a:lstStyle/>
              <a:p>
                <a:pPr>
                  <a:defRPr sz="1600" b="1" i="0" u="none" strike="noStrike" baseline="0">
                    <a:solidFill>
                      <a:srgbClr val="000000"/>
                    </a:solidFill>
                    <a:latin typeface="Arial" pitchFamily="34" charset="0"/>
                    <a:ea typeface="Garamond"/>
                    <a:cs typeface="Arial" pitchFamily="34" charset="0"/>
                  </a:defRPr>
                </a:pPr>
                <a:r>
                  <a:rPr lang="en-US" sz="1600">
                    <a:latin typeface="Arial" pitchFamily="34" charset="0"/>
                    <a:cs typeface="Arial" pitchFamily="34" charset="0"/>
                  </a:rPr>
                  <a:t>Fiscal Year</a:t>
                </a:r>
              </a:p>
            </c:rich>
          </c:tx>
          <c:layout>
            <c:manualLayout>
              <c:xMode val="edge"/>
              <c:yMode val="edge"/>
              <c:x val="0.44502791481773435"/>
              <c:y val="0.80563242228554399"/>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Garamond"/>
                <a:cs typeface="Garamond"/>
              </a:defRPr>
            </a:pPr>
            <a:endParaRPr lang="en-US"/>
          </a:p>
        </c:txPr>
        <c:crossAx val="107762048"/>
        <c:crosses val="autoZero"/>
        <c:auto val="0"/>
        <c:lblAlgn val="ctr"/>
        <c:lblOffset val="100"/>
        <c:tickLblSkip val="1"/>
        <c:tickMarkSkip val="1"/>
        <c:noMultiLvlLbl val="0"/>
      </c:catAx>
      <c:valAx>
        <c:axId val="107762048"/>
        <c:scaling>
          <c:orientation val="minMax"/>
        </c:scaling>
        <c:delete val="0"/>
        <c:axPos val="l"/>
        <c:majorGridlines>
          <c:spPr>
            <a:ln w="3175">
              <a:solidFill>
                <a:srgbClr val="C0C0C0"/>
              </a:solidFill>
              <a:prstDash val="solid"/>
            </a:ln>
          </c:spPr>
        </c:majorGridlines>
        <c:numFmt formatCode="&quot;$&quot;#,##0_);\(&quot;$&quot;#,##0\)" sourceLinked="1"/>
        <c:majorTickMark val="cross"/>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Arial" pitchFamily="34" charset="0"/>
                <a:ea typeface="Garamond"/>
                <a:cs typeface="Arial" pitchFamily="34" charset="0"/>
              </a:defRPr>
            </a:pPr>
            <a:endParaRPr lang="en-US"/>
          </a:p>
        </c:txPr>
        <c:crossAx val="107346176"/>
        <c:crosses val="autoZero"/>
        <c:crossBetween val="between"/>
        <c:dispUnits>
          <c:builtInUnit val="millions"/>
          <c:dispUnitsLbl>
            <c:layout>
              <c:manualLayout>
                <c:xMode val="edge"/>
                <c:yMode val="edge"/>
                <c:x val="1.7829771278590149E-4"/>
                <c:y val="0.33227194563062062"/>
              </c:manualLayout>
            </c:layout>
            <c:spPr>
              <a:noFill/>
              <a:ln w="25400">
                <a:noFill/>
              </a:ln>
            </c:spPr>
            <c:txPr>
              <a:bodyPr rot="-5400000" vert="horz"/>
              <a:lstStyle/>
              <a:p>
                <a:pPr algn="ctr">
                  <a:defRPr sz="1600" b="1" i="0" u="none" strike="noStrike" baseline="0">
                    <a:solidFill>
                      <a:srgbClr val="000000"/>
                    </a:solidFill>
                    <a:latin typeface="Arial" pitchFamily="34" charset="0"/>
                    <a:ea typeface="Garamond"/>
                    <a:cs typeface="Arial" pitchFamily="34" charset="0"/>
                  </a:defRPr>
                </a:pPr>
                <a:endParaRPr lang="en-US"/>
              </a:p>
            </c:txPr>
          </c:dispUnitsLbl>
        </c:dispUnits>
      </c:valAx>
      <c:catAx>
        <c:axId val="107763968"/>
        <c:scaling>
          <c:orientation val="minMax"/>
        </c:scaling>
        <c:delete val="1"/>
        <c:axPos val="b"/>
        <c:majorTickMark val="out"/>
        <c:minorTickMark val="none"/>
        <c:tickLblPos val="nextTo"/>
        <c:crossAx val="107773952"/>
        <c:crosses val="autoZero"/>
        <c:auto val="0"/>
        <c:lblAlgn val="ctr"/>
        <c:lblOffset val="100"/>
        <c:noMultiLvlLbl val="0"/>
      </c:catAx>
      <c:valAx>
        <c:axId val="107773952"/>
        <c:scaling>
          <c:orientation val="minMax"/>
          <c:max val="0.35"/>
        </c:scaling>
        <c:delete val="0"/>
        <c:axPos val="r"/>
        <c:numFmt formatCode="0%" sourceLinked="0"/>
        <c:majorTickMark val="cross"/>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Arial" pitchFamily="34" charset="0"/>
                <a:ea typeface="Garamond"/>
                <a:cs typeface="Arial" pitchFamily="34" charset="0"/>
              </a:defRPr>
            </a:pPr>
            <a:endParaRPr lang="en-US"/>
          </a:p>
        </c:txPr>
        <c:crossAx val="107763968"/>
        <c:crosses val="max"/>
        <c:crossBetween val="between"/>
        <c:majorUnit val="0.05"/>
      </c:valAx>
      <c:spPr>
        <a:noFill/>
        <a:ln w="12700">
          <a:solidFill>
            <a:srgbClr val="808080"/>
          </a:solidFill>
          <a:prstDash val="solid"/>
        </a:ln>
      </c:spPr>
    </c:plotArea>
    <c:legend>
      <c:legendPos val="r"/>
      <c:legendEntry>
        <c:idx val="0"/>
        <c:txPr>
          <a:bodyPr/>
          <a:lstStyle/>
          <a:p>
            <a:pPr>
              <a:defRPr sz="1200" b="1" i="0" u="none" strike="noStrike" baseline="0">
                <a:solidFill>
                  <a:srgbClr val="000000"/>
                </a:solidFill>
                <a:latin typeface="Arial" pitchFamily="34" charset="0"/>
                <a:ea typeface="Garamond"/>
                <a:cs typeface="Arial" pitchFamily="34" charset="0"/>
              </a:defRPr>
            </a:pPr>
            <a:endParaRPr lang="en-US"/>
          </a:p>
        </c:txPr>
      </c:legendEntry>
      <c:legendEntry>
        <c:idx val="1"/>
        <c:txPr>
          <a:bodyPr/>
          <a:lstStyle/>
          <a:p>
            <a:pPr>
              <a:defRPr sz="1200" b="1" i="0" u="none" strike="noStrike" baseline="0">
                <a:solidFill>
                  <a:srgbClr val="000000"/>
                </a:solidFill>
                <a:latin typeface="Arial" pitchFamily="34" charset="0"/>
                <a:ea typeface="Garamond"/>
                <a:cs typeface="Arial" pitchFamily="34" charset="0"/>
              </a:defRPr>
            </a:pPr>
            <a:endParaRPr lang="en-US"/>
          </a:p>
        </c:txPr>
      </c:legendEntry>
      <c:legendEntry>
        <c:idx val="2"/>
        <c:txPr>
          <a:bodyPr/>
          <a:lstStyle/>
          <a:p>
            <a:pPr>
              <a:defRPr sz="1200" b="1" i="0" u="none" strike="noStrike" baseline="0">
                <a:solidFill>
                  <a:srgbClr val="000000"/>
                </a:solidFill>
                <a:latin typeface="Arial" pitchFamily="34" charset="0"/>
                <a:ea typeface="Garamond"/>
                <a:cs typeface="Arial" pitchFamily="34" charset="0"/>
              </a:defRPr>
            </a:pPr>
            <a:endParaRPr lang="en-US"/>
          </a:p>
        </c:txPr>
      </c:legendEntry>
      <c:layout>
        <c:manualLayout>
          <c:xMode val="edge"/>
          <c:yMode val="edge"/>
          <c:x val="3.9562101981346819E-2"/>
          <c:y val="0.80799428979300503"/>
          <c:w val="0.30007351443274316"/>
          <c:h val="0.18272662384011421"/>
        </c:manualLayout>
      </c:layout>
      <c:overlay val="0"/>
      <c:spPr>
        <a:solidFill>
          <a:srgbClr val="FFFFFF"/>
        </a:solidFill>
        <a:ln w="25400">
          <a:noFill/>
        </a:ln>
      </c:spPr>
      <c:txPr>
        <a:bodyPr/>
        <a:lstStyle/>
        <a:p>
          <a:pPr>
            <a:defRPr sz="1200" b="1" i="0" u="none" strike="noStrike"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0.88425</cdr:x>
      <cdr:y>0.9</cdr:y>
    </cdr:from>
    <cdr:to>
      <cdr:x>0.88474</cdr:x>
      <cdr:y>0.89609</cdr:y>
    </cdr:to>
    <cdr:sp macro="" textlink="">
      <cdr:nvSpPr>
        <cdr:cNvPr id="3" name="TextBox 2"/>
        <cdr:cNvSpPr txBox="1"/>
      </cdr:nvSpPr>
      <cdr:spPr>
        <a:xfrm xmlns:a="http://schemas.openxmlformats.org/drawingml/2006/main">
          <a:off x="6677025" y="5219699"/>
          <a:ext cx="914400" cy="1619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0.06625</cdr:x>
      <cdr:y>0.94597</cdr:y>
    </cdr:from>
    <cdr:to>
      <cdr:x>0.18695</cdr:x>
      <cdr:y>0.99976</cdr:y>
    </cdr:to>
    <cdr:sp macro="" textlink="">
      <cdr:nvSpPr>
        <cdr:cNvPr id="5" name="TextBox 4"/>
        <cdr:cNvSpPr txBox="1"/>
      </cdr:nvSpPr>
      <cdr:spPr>
        <a:xfrm xmlns:a="http://schemas.openxmlformats.org/drawingml/2006/main" rot="10800000">
          <a:off x="504825" y="5476874"/>
          <a:ext cx="914400" cy="31432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0.55793</cdr:x>
      <cdr:y>0.8137</cdr:y>
    </cdr:from>
    <cdr:to>
      <cdr:x>0.984</cdr:x>
      <cdr:y>0.99358</cdr:y>
    </cdr:to>
    <cdr:sp macro="" textlink="">
      <cdr:nvSpPr>
        <cdr:cNvPr id="7" name="TextBox 1"/>
        <cdr:cNvSpPr txBox="1"/>
      </cdr:nvSpPr>
      <cdr:spPr>
        <a:xfrm xmlns:a="http://schemas.openxmlformats.org/drawingml/2006/main">
          <a:off x="4724400" y="3619500"/>
          <a:ext cx="3607842" cy="8001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latin typeface="Garamond" pitchFamily="18" charset="0"/>
          </a:endParaRPr>
        </a:p>
      </cdr:txBody>
    </cdr:sp>
  </cdr:relSizeAnchor>
  <cdr:relSizeAnchor xmlns:cdr="http://schemas.openxmlformats.org/drawingml/2006/chartDrawing">
    <cdr:from>
      <cdr:x>0.60799</cdr:x>
      <cdr:y>0.83657</cdr:y>
    </cdr:from>
    <cdr:to>
      <cdr:x>0.97694</cdr:x>
      <cdr:y>0.98004</cdr:y>
    </cdr:to>
    <cdr:sp macro="" textlink="">
      <cdr:nvSpPr>
        <cdr:cNvPr id="2" name="TextBox 1"/>
        <cdr:cNvSpPr txBox="1"/>
      </cdr:nvSpPr>
      <cdr:spPr>
        <a:xfrm xmlns:a="http://schemas.openxmlformats.org/drawingml/2006/main">
          <a:off x="5148263" y="3900488"/>
          <a:ext cx="3124167" cy="668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50" b="1" dirty="0">
              <a:effectLst/>
              <a:latin typeface="Arial" pitchFamily="34" charset="0"/>
              <a:ea typeface="+mn-ea"/>
              <a:cs typeface="Arial" pitchFamily="34" charset="0"/>
            </a:rPr>
            <a:t>*</a:t>
          </a:r>
          <a:r>
            <a:rPr lang="en-US" sz="1050" b="1" baseline="0" dirty="0">
              <a:effectLst/>
              <a:latin typeface="Arial" pitchFamily="34" charset="0"/>
              <a:ea typeface="+mn-ea"/>
              <a:cs typeface="Arial" pitchFamily="34" charset="0"/>
            </a:rPr>
            <a:t> The debt service amount is based on the debt service payment schedule.  It does not include offsets due to investment income or premiums.</a:t>
          </a:r>
          <a:endParaRPr lang="en-US" sz="1050" dirty="0">
            <a:effectLst/>
            <a:latin typeface="Arial" pitchFamily="34" charset="0"/>
            <a:cs typeface="Arial" pitchFamily="34" charset="0"/>
          </a:endParaRPr>
        </a:p>
        <a:p xmlns:a="http://schemas.openxmlformats.org/drawingml/2006/main">
          <a:endParaRPr lang="en-US" sz="105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CDC53C-91EC-4309-8D66-E669EB386837}" type="datetimeFigureOut">
              <a:rPr lang="en-US" smtClean="0"/>
              <a:t>1/15/2014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1D39D8-B6F7-47B1-B40C-37C47C656222}" type="slidenum">
              <a:rPr lang="en-US" smtClean="0"/>
              <a:t>‹#›</a:t>
            </a:fld>
            <a:endParaRPr lang="en-US"/>
          </a:p>
        </p:txBody>
      </p:sp>
    </p:spTree>
    <p:extLst>
      <p:ext uri="{BB962C8B-B14F-4D97-AF65-F5344CB8AC3E}">
        <p14:creationId xmlns:p14="http://schemas.microsoft.com/office/powerpoint/2010/main" val="508457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B9171-D9F3-451D-8E28-BB6F0E4E97E5}"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E1BE9-B93F-4758-A5EB-DCEBD68E9F59}" type="slidenum">
              <a:rPr lang="en-US" smtClean="0"/>
              <a:t>‹#›</a:t>
            </a:fld>
            <a:endParaRPr lang="en-US"/>
          </a:p>
        </p:txBody>
      </p:sp>
    </p:spTree>
    <p:extLst>
      <p:ext uri="{BB962C8B-B14F-4D97-AF65-F5344CB8AC3E}">
        <p14:creationId xmlns:p14="http://schemas.microsoft.com/office/powerpoint/2010/main" val="259629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E1BE9-B93F-4758-A5EB-DCEBD68E9F59}" type="slidenum">
              <a:rPr lang="en-US" smtClean="0"/>
              <a:t>1</a:t>
            </a:fld>
            <a:endParaRPr lang="en-US"/>
          </a:p>
        </p:txBody>
      </p:sp>
    </p:spTree>
    <p:extLst>
      <p:ext uri="{BB962C8B-B14F-4D97-AF65-F5344CB8AC3E}">
        <p14:creationId xmlns:p14="http://schemas.microsoft.com/office/powerpoint/2010/main" val="415018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647825" y="687388"/>
            <a:ext cx="3430588" cy="2571750"/>
          </a:xfrm>
          <a:ln/>
        </p:spPr>
      </p:sp>
      <p:sp>
        <p:nvSpPr>
          <p:cNvPr id="64515" name="Rectangle 3"/>
          <p:cNvSpPr>
            <a:spLocks noGrp="1" noChangeArrowheads="1"/>
          </p:cNvSpPr>
          <p:nvPr>
            <p:ph type="body" idx="1"/>
          </p:nvPr>
        </p:nvSpPr>
        <p:spPr>
          <a:xfrm>
            <a:off x="687977" y="3747541"/>
            <a:ext cx="5482052" cy="4116049"/>
          </a:xfrm>
          <a:noFill/>
          <a:ln/>
        </p:spPr>
        <p:txBody>
          <a:bodyPr/>
          <a:lstStyle/>
          <a:p>
            <a:r>
              <a:rPr lang="en-US" dirty="0" smtClean="0"/>
              <a:t>Key Message:</a:t>
            </a:r>
          </a:p>
          <a:p>
            <a:pPr lvl="1"/>
            <a:r>
              <a:rPr lang="en-US" dirty="0" smtClean="0"/>
              <a:t>This slide describes the types of projects that make good candidates for GARVEE.</a:t>
            </a:r>
          </a:p>
          <a:p>
            <a:endParaRPr lang="en-US" dirty="0" smtClean="0"/>
          </a:p>
          <a:p>
            <a:r>
              <a:rPr lang="en-US" dirty="0" smtClean="0"/>
              <a:t>Background Notes:</a:t>
            </a:r>
          </a:p>
          <a:p>
            <a:pPr lvl="1"/>
            <a:r>
              <a:rPr lang="en-US" dirty="0" smtClean="0"/>
              <a:t>A project financed with GARVEEs (or any type of debt instrument for that matter) is one that is large enough to merit borrowing rather than pay-as-you-go grant funding, with the costs of delay outweighing the costs of financing.</a:t>
            </a:r>
          </a:p>
          <a:p>
            <a:pPr lvl="2"/>
            <a:r>
              <a:rPr lang="en-US" dirty="0" smtClean="0"/>
              <a:t>Bridges (75 years)</a:t>
            </a:r>
          </a:p>
          <a:p>
            <a:pPr lvl="2"/>
            <a:r>
              <a:rPr lang="en-US" dirty="0" smtClean="0"/>
              <a:t>Concrete pavement (40 years)</a:t>
            </a:r>
          </a:p>
          <a:p>
            <a:pPr lvl="2"/>
            <a:r>
              <a:rPr lang="en-US" dirty="0" smtClean="0"/>
              <a:t>Major rehabilitation of Interstate System</a:t>
            </a:r>
          </a:p>
          <a:p>
            <a:pPr lvl="1"/>
            <a:r>
              <a:rPr lang="en-US" dirty="0" smtClean="0"/>
              <a:t>Projects must be eligible to receive funding under Title 23.</a:t>
            </a:r>
          </a:p>
        </p:txBody>
      </p:sp>
      <p:sp>
        <p:nvSpPr>
          <p:cNvPr id="64516" name="Footer Placeholder 3"/>
          <p:cNvSpPr>
            <a:spLocks noGrp="1"/>
          </p:cNvSpPr>
          <p:nvPr>
            <p:ph type="ftr" sz="quarter" idx="4"/>
          </p:nvPr>
        </p:nvSpPr>
        <p:spPr>
          <a:noFill/>
        </p:spPr>
        <p:txBody>
          <a:bodyPr/>
          <a:lstStyle/>
          <a:p>
            <a:pPr defTabSz="945041"/>
            <a:r>
              <a:rPr lang="en-US" dirty="0" smtClean="0">
                <a:solidFill>
                  <a:prstClr val="black"/>
                </a:solidFill>
              </a:rPr>
              <a:t>Instructor Notes</a:t>
            </a:r>
          </a:p>
        </p:txBody>
      </p:sp>
      <p:sp>
        <p:nvSpPr>
          <p:cNvPr id="64518" name="Slide Number Placeholder 5"/>
          <p:cNvSpPr>
            <a:spLocks noGrp="1"/>
          </p:cNvSpPr>
          <p:nvPr>
            <p:ph type="sldNum" sz="quarter" idx="5"/>
          </p:nvPr>
        </p:nvSpPr>
        <p:spPr>
          <a:noFill/>
        </p:spPr>
        <p:txBody>
          <a:bodyPr/>
          <a:lstStyle/>
          <a:p>
            <a:pPr defTabSz="945041"/>
            <a:r>
              <a:rPr lang="en-US" dirty="0" smtClean="0">
                <a:solidFill>
                  <a:prstClr val="black"/>
                </a:solidFill>
              </a:rPr>
              <a:t>Page </a:t>
            </a:r>
            <a:fld id="{7FEB77A3-BF0E-45A0-A16C-52A579A63910}" type="slidenum">
              <a:rPr lang="en-US" smtClean="0">
                <a:solidFill>
                  <a:prstClr val="black"/>
                </a:solidFill>
              </a:rPr>
              <a:pPr defTabSz="945041"/>
              <a:t>10</a:t>
            </a:fld>
            <a:endParaRPr lang="en-US"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r>
              <a:rPr lang="en-US" dirty="0" smtClean="0"/>
              <a:t>Instructor Notes</a:t>
            </a:r>
            <a:endParaRPr lang="en-US" dirty="0"/>
          </a:p>
        </p:txBody>
      </p:sp>
      <p:sp>
        <p:nvSpPr>
          <p:cNvPr id="6" name="Slide Number Placeholder 5"/>
          <p:cNvSpPr>
            <a:spLocks noGrp="1"/>
          </p:cNvSpPr>
          <p:nvPr>
            <p:ph type="sldNum" sz="quarter" idx="12"/>
          </p:nvPr>
        </p:nvSpPr>
        <p:spPr/>
        <p:txBody>
          <a:bodyPr/>
          <a:lstStyle/>
          <a:p>
            <a:pPr>
              <a:defRPr/>
            </a:pPr>
            <a:r>
              <a:rPr lang="en-US" dirty="0" smtClean="0"/>
              <a:t>Page </a:t>
            </a:r>
            <a:fld id="{DCD9EF38-2769-48AA-A9F2-3739DA977D32}" type="slidenum">
              <a:rPr lang="en-US" smtClean="0"/>
              <a:pPr>
                <a:defRPr/>
              </a:pPr>
              <a:t>11</a:t>
            </a:fld>
            <a:endParaRPr lang="en-US" dirty="0"/>
          </a:p>
        </p:txBody>
      </p:sp>
    </p:spTree>
    <p:extLst>
      <p:ext uri="{BB962C8B-B14F-4D97-AF65-F5344CB8AC3E}">
        <p14:creationId xmlns:p14="http://schemas.microsoft.com/office/powerpoint/2010/main" val="376949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188A71-486E-4166-91CB-3AE97903E10C}" type="slidenum">
              <a:rPr lang="en-US" smtClean="0"/>
              <a:t>12</a:t>
            </a:fld>
            <a:endParaRPr lang="en-US"/>
          </a:p>
        </p:txBody>
      </p:sp>
    </p:spTree>
    <p:extLst>
      <p:ext uri="{BB962C8B-B14F-4D97-AF65-F5344CB8AC3E}">
        <p14:creationId xmlns:p14="http://schemas.microsoft.com/office/powerpoint/2010/main" val="274366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86422" y="4343400"/>
            <a:ext cx="5485158" cy="4263454"/>
          </a:xfrm>
          <a:noFill/>
          <a:ln/>
        </p:spPr>
        <p:txBody>
          <a:bodyPr/>
          <a:lstStyle/>
          <a:p>
            <a:r>
              <a:rPr lang="en-US" dirty="0" smtClean="0"/>
              <a:t>Key Message:</a:t>
            </a:r>
          </a:p>
          <a:p>
            <a:pPr lvl="1"/>
            <a:r>
              <a:rPr lang="en-US" dirty="0" smtClean="0"/>
              <a:t>This is the introductory slide to the Grant Anticipation Revenue Vehicles (GARVEEs) session.</a:t>
            </a:r>
          </a:p>
          <a:p>
            <a:endParaRPr lang="en-US" dirty="0" smtClean="0"/>
          </a:p>
          <a:p>
            <a:r>
              <a:rPr lang="en-US" dirty="0" smtClean="0"/>
              <a:t>Background Notes:</a:t>
            </a:r>
          </a:p>
          <a:p>
            <a:pPr lvl="1"/>
            <a:r>
              <a:rPr lang="en-US" dirty="0" smtClean="0"/>
              <a:t>Instructor(s) introduction, and provide a brief description of their background as it relates to FHWA OIPD and Project Finance.</a:t>
            </a:r>
          </a:p>
        </p:txBody>
      </p:sp>
      <p:sp>
        <p:nvSpPr>
          <p:cNvPr id="56324" name="Slide Number Placeholder 3"/>
          <p:cNvSpPr>
            <a:spLocks noGrp="1"/>
          </p:cNvSpPr>
          <p:nvPr>
            <p:ph type="sldNum" sz="quarter" idx="5"/>
          </p:nvPr>
        </p:nvSpPr>
        <p:spPr>
          <a:noFill/>
        </p:spPr>
        <p:txBody>
          <a:bodyPr/>
          <a:lstStyle/>
          <a:p>
            <a:pPr defTabSz="945041"/>
            <a:r>
              <a:rPr lang="en-US" dirty="0" smtClean="0"/>
              <a:t>Page </a:t>
            </a:r>
            <a:fld id="{35DFE8FA-E090-408D-98C3-3DBD3563E0C1}" type="slidenum">
              <a:rPr lang="en-US" smtClean="0"/>
              <a:pPr defTabSz="945041"/>
              <a:t>13</a:t>
            </a:fld>
            <a:endParaRPr lang="en-US" dirty="0" smtClean="0"/>
          </a:p>
        </p:txBody>
      </p:sp>
      <p:sp>
        <p:nvSpPr>
          <p:cNvPr id="56325"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724025" y="687388"/>
            <a:ext cx="3429000" cy="2571750"/>
          </a:xfrm>
          <a:ln/>
        </p:spPr>
      </p:sp>
      <p:sp>
        <p:nvSpPr>
          <p:cNvPr id="66563" name="Rectangle 3"/>
          <p:cNvSpPr>
            <a:spLocks noGrp="1" noChangeArrowheads="1"/>
          </p:cNvSpPr>
          <p:nvPr>
            <p:ph type="body" idx="1"/>
          </p:nvPr>
        </p:nvSpPr>
        <p:spPr>
          <a:xfrm>
            <a:off x="687977" y="3747543"/>
            <a:ext cx="5482052" cy="4119172"/>
          </a:xfrm>
          <a:noFill/>
          <a:ln/>
        </p:spPr>
        <p:txBody>
          <a:bodyPr/>
          <a:lstStyle/>
          <a:p>
            <a:r>
              <a:rPr lang="en-US" dirty="0" smtClean="0"/>
              <a:t>Key Message:</a:t>
            </a:r>
          </a:p>
          <a:p>
            <a:pPr lvl="1"/>
            <a:r>
              <a:rPr lang="en-US" dirty="0" smtClean="0"/>
              <a:t>This slide summarizes some of the GARVEE bond options.</a:t>
            </a:r>
          </a:p>
          <a:p>
            <a:endParaRPr lang="en-US" dirty="0" smtClean="0"/>
          </a:p>
          <a:p>
            <a:r>
              <a:rPr lang="en-US" dirty="0" smtClean="0"/>
              <a:t>Background Notes:</a:t>
            </a:r>
          </a:p>
          <a:p>
            <a:pPr lvl="1"/>
            <a:r>
              <a:rPr lang="en-US" dirty="0" smtClean="0"/>
              <a:t>Each of these options are described in more detail in the subsequent slides.</a:t>
            </a:r>
          </a:p>
          <a:p>
            <a:pPr lvl="1"/>
            <a:r>
              <a:rPr lang="en-US" dirty="0" smtClean="0"/>
              <a:t>While FHWA sets the rules for GARVEEs, these options are controlled by the states.</a:t>
            </a:r>
          </a:p>
          <a:p>
            <a:pPr lvl="1"/>
            <a:r>
              <a:rPr lang="en-US" dirty="0" smtClean="0"/>
              <a:t>Debt-related expenses = issuance, insurance, administrative and incidental expenses. </a:t>
            </a:r>
          </a:p>
        </p:txBody>
      </p:sp>
      <p:sp>
        <p:nvSpPr>
          <p:cNvPr id="66564" name="Footer Placeholder 3"/>
          <p:cNvSpPr>
            <a:spLocks noGrp="1"/>
          </p:cNvSpPr>
          <p:nvPr>
            <p:ph type="ftr" sz="quarter" idx="4"/>
          </p:nvPr>
        </p:nvSpPr>
        <p:spPr>
          <a:noFill/>
        </p:spPr>
        <p:txBody>
          <a:bodyPr/>
          <a:lstStyle/>
          <a:p>
            <a:pPr defTabSz="945041"/>
            <a:r>
              <a:rPr lang="en-US" dirty="0" smtClean="0"/>
              <a:t>Instructor Notes</a:t>
            </a:r>
          </a:p>
        </p:txBody>
      </p:sp>
      <p:sp>
        <p:nvSpPr>
          <p:cNvPr id="66566" name="Slide Number Placeholder 5"/>
          <p:cNvSpPr>
            <a:spLocks noGrp="1"/>
          </p:cNvSpPr>
          <p:nvPr>
            <p:ph type="sldNum" sz="quarter" idx="5"/>
          </p:nvPr>
        </p:nvSpPr>
        <p:spPr>
          <a:noFill/>
        </p:spPr>
        <p:txBody>
          <a:bodyPr/>
          <a:lstStyle/>
          <a:p>
            <a:pPr defTabSz="945041"/>
            <a:r>
              <a:rPr lang="en-US" dirty="0" smtClean="0"/>
              <a:t>Page </a:t>
            </a:r>
            <a:fld id="{0BF8FB83-A820-41E9-95E3-3765FD86520D}" type="slidenum">
              <a:rPr lang="en-US" smtClean="0"/>
              <a:pPr defTabSz="945041"/>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741488" y="554038"/>
            <a:ext cx="3408362" cy="2555875"/>
          </a:xfrm>
          <a:ln/>
        </p:spPr>
      </p:sp>
      <p:sp>
        <p:nvSpPr>
          <p:cNvPr id="3" name="Notes Placeholder 2"/>
          <p:cNvSpPr>
            <a:spLocks noGrp="1"/>
          </p:cNvSpPr>
          <p:nvPr>
            <p:ph type="body" idx="1"/>
          </p:nvPr>
        </p:nvSpPr>
        <p:spPr>
          <a:xfrm>
            <a:off x="686422" y="3141691"/>
            <a:ext cx="5485158" cy="5009213"/>
          </a:xfrm>
        </p:spPr>
        <p:txBody>
          <a:bodyPr>
            <a:normAutofit fontScale="85000" lnSpcReduction="20000"/>
          </a:bodyPr>
          <a:lstStyle/>
          <a:p>
            <a:pPr>
              <a:defRPr/>
            </a:pPr>
            <a:r>
              <a:rPr lang="en-US" dirty="0" smtClean="0"/>
              <a:t>Key Message:</a:t>
            </a:r>
          </a:p>
          <a:p>
            <a:pPr lvl="1">
              <a:buFont typeface="Arial" pitchFamily="34" charset="0"/>
              <a:buChar char="•"/>
              <a:defRPr/>
            </a:pPr>
            <a:r>
              <a:rPr lang="en-US" dirty="0" smtClean="0"/>
              <a:t>This slide describes Direct and Indirect GARVEEs.</a:t>
            </a:r>
          </a:p>
          <a:p>
            <a:pPr>
              <a:defRPr/>
            </a:pPr>
            <a:r>
              <a:rPr lang="en-US" dirty="0" smtClean="0"/>
              <a:t>Background Notes:</a:t>
            </a:r>
          </a:p>
          <a:p>
            <a:pPr lvl="1">
              <a:buFont typeface="Arial" pitchFamily="34" charset="0"/>
              <a:buChar char="•"/>
              <a:defRPr/>
            </a:pPr>
            <a:r>
              <a:rPr lang="en-US" dirty="0" smtClean="0"/>
              <a:t>Direct GARVEEs are secured by specific Federal-aid apportionment categories and proceeds are used to pay for a specific Title 23 eligible project(s).  The FHWA Division office approves project authorization and debt service schedule, which allows for the eligibility of interest and the cost of issuance to be paid with Federal funds.</a:t>
            </a:r>
          </a:p>
          <a:p>
            <a:pPr lvl="2">
              <a:spcBef>
                <a:spcPts val="0"/>
              </a:spcBef>
              <a:defRPr/>
            </a:pPr>
            <a:r>
              <a:rPr lang="en-US" dirty="0" smtClean="0"/>
              <a:t>Total debt service (including principal, interest, and issuance) for bond issue to finance eligible Federal-aid project is an eligible cost for reimbursement.</a:t>
            </a:r>
          </a:p>
          <a:p>
            <a:pPr lvl="2">
              <a:spcBef>
                <a:spcPts val="0"/>
              </a:spcBef>
              <a:defRPr/>
            </a:pPr>
            <a:r>
              <a:rPr lang="en-US" dirty="0" smtClean="0"/>
              <a:t>Basis for reimbursement – debt service payment on Federally-eligible projects.</a:t>
            </a:r>
          </a:p>
          <a:p>
            <a:pPr lvl="2">
              <a:spcBef>
                <a:spcPts val="0"/>
              </a:spcBef>
              <a:defRPr/>
            </a:pPr>
            <a:r>
              <a:rPr lang="en-US" dirty="0" smtClean="0"/>
              <a:t>Timing of reimbursement – term of debt (5, 10, 15 or even 20 years).</a:t>
            </a:r>
          </a:p>
          <a:p>
            <a:pPr lvl="2">
              <a:spcBef>
                <a:spcPts val="0"/>
              </a:spcBef>
              <a:defRPr/>
            </a:pPr>
            <a:r>
              <a:rPr lang="en-US" dirty="0" smtClean="0"/>
              <a:t>Federal requirements – applicable to all projects financed with GARVEEs.</a:t>
            </a:r>
          </a:p>
          <a:p>
            <a:pPr lvl="1">
              <a:buFont typeface="Arial" pitchFamily="34" charset="0"/>
              <a:buChar char="•"/>
              <a:defRPr/>
            </a:pPr>
            <a:r>
              <a:rPr lang="en-US" dirty="0" smtClean="0"/>
              <a:t>Indirect GARVEEs are secured by anticipated Federal-aid reimbursements on Title 23 eligible projects but that were paid with state funding.   Once the state receives the reimbursement, the Federal funds are considered “state funds,” losing their Federal designation and with that any Federal requirements. Therefore, the projects paid with indirect GARVEE proceeds do not have to be Federally-eligible. </a:t>
            </a:r>
          </a:p>
          <a:p>
            <a:pPr lvl="2">
              <a:spcBef>
                <a:spcPts val="0"/>
              </a:spcBef>
              <a:defRPr/>
            </a:pPr>
            <a:r>
              <a:rPr lang="en-US" dirty="0" smtClean="0"/>
              <a:t>Only total eligible construction costs (not interest and issuance) are eligible for reimbursement.  Interest/issuance costs are NOT.</a:t>
            </a:r>
          </a:p>
          <a:p>
            <a:pPr lvl="2">
              <a:spcBef>
                <a:spcPts val="0"/>
              </a:spcBef>
              <a:defRPr/>
            </a:pPr>
            <a:r>
              <a:rPr lang="en-US" dirty="0" smtClean="0"/>
              <a:t>Basis for reimbursement – construction expenditures on Federally-eligible projects.</a:t>
            </a:r>
          </a:p>
          <a:p>
            <a:pPr lvl="2">
              <a:spcBef>
                <a:spcPts val="0"/>
              </a:spcBef>
              <a:defRPr/>
            </a:pPr>
            <a:r>
              <a:rPr lang="en-US" dirty="0" smtClean="0"/>
              <a:t>Timing of reimbursement – period of construction (typically 3 to 5 years), but many states may stagger projects over the life of debt issuance.</a:t>
            </a:r>
          </a:p>
          <a:p>
            <a:pPr lvl="2">
              <a:spcBef>
                <a:spcPts val="0"/>
              </a:spcBef>
              <a:defRPr/>
            </a:pPr>
            <a:r>
              <a:rPr lang="en-US" dirty="0" smtClean="0"/>
              <a:t>Federal requirements – applicable to any project for which Federal reimbursement is received.</a:t>
            </a:r>
          </a:p>
          <a:p>
            <a:pPr lvl="2">
              <a:spcBef>
                <a:spcPts val="0"/>
              </a:spcBef>
              <a:defRPr/>
            </a:pPr>
            <a:r>
              <a:rPr lang="en-US" dirty="0" smtClean="0"/>
              <a:t>Other notes – bond may fund the projects that received construction reimbursement that pay its debt service, or construction reimbursement can be from a separate set of past Federal-aid projects.</a:t>
            </a:r>
          </a:p>
          <a:p>
            <a:pPr lvl="1">
              <a:buFont typeface="Arial" pitchFamily="34" charset="0"/>
              <a:buChar char="•"/>
              <a:defRPr/>
            </a:pPr>
            <a:r>
              <a:rPr lang="en-US" b="1" dirty="0" smtClean="0"/>
              <a:t>The FHWA Division office has no role in Indirect GARVEEs.  </a:t>
            </a:r>
            <a:r>
              <a:rPr lang="en-US" dirty="0" smtClean="0"/>
              <a:t>But state’s debt issuance plans may be affected by the following Federal requirements:</a:t>
            </a:r>
          </a:p>
          <a:p>
            <a:pPr lvl="2">
              <a:spcBef>
                <a:spcPts val="0"/>
              </a:spcBef>
              <a:defRPr/>
            </a:pPr>
            <a:r>
              <a:rPr lang="en-US" dirty="0" smtClean="0"/>
              <a:t>STIP Fiscal Constraint;</a:t>
            </a:r>
          </a:p>
          <a:p>
            <a:pPr lvl="2">
              <a:spcBef>
                <a:spcPts val="0"/>
              </a:spcBef>
              <a:defRPr/>
            </a:pPr>
            <a:r>
              <a:rPr lang="en-US" dirty="0" smtClean="0"/>
              <a:t>Federal environmental and other requirements apply to projects receiving reimbursement;</a:t>
            </a:r>
            <a:r>
              <a:rPr lang="en-US" baseline="0" dirty="0" smtClean="0"/>
              <a:t> and</a:t>
            </a:r>
          </a:p>
          <a:p>
            <a:pPr lvl="2">
              <a:spcBef>
                <a:spcPts val="0"/>
              </a:spcBef>
              <a:defRPr/>
            </a:pPr>
            <a:r>
              <a:rPr lang="en-US" baseline="0" dirty="0" smtClean="0"/>
              <a:t>Cumulative total of GARVEE and non-GARVEE debt.</a:t>
            </a:r>
            <a:endParaRPr lang="en-US" dirty="0" smtClean="0"/>
          </a:p>
          <a:p>
            <a:pPr lvl="2">
              <a:spcBef>
                <a:spcPts val="0"/>
              </a:spcBef>
              <a:defRPr/>
            </a:pPr>
            <a:endParaRPr lang="en-US" b="1" dirty="0" smtClean="0"/>
          </a:p>
          <a:p>
            <a:pPr lvl="1">
              <a:buFont typeface="Arial" pitchFamily="34" charset="0"/>
              <a:buChar char="•"/>
              <a:defRPr/>
            </a:pPr>
            <a:r>
              <a:rPr lang="en-US" b="1" dirty="0" smtClean="0"/>
              <a:t>This presentation, as it relates to FHWA Division responsibilities in stewardship and monitoring of GARVEEs, will address DIRECT GARVEEs only.</a:t>
            </a:r>
          </a:p>
        </p:txBody>
      </p:sp>
      <p:sp>
        <p:nvSpPr>
          <p:cNvPr id="67588" name="Slide Number Placeholder 3"/>
          <p:cNvSpPr>
            <a:spLocks noGrp="1"/>
          </p:cNvSpPr>
          <p:nvPr>
            <p:ph type="sldNum" sz="quarter" idx="5"/>
          </p:nvPr>
        </p:nvSpPr>
        <p:spPr>
          <a:noFill/>
        </p:spPr>
        <p:txBody>
          <a:bodyPr/>
          <a:lstStyle/>
          <a:p>
            <a:pPr defTabSz="945041"/>
            <a:r>
              <a:rPr lang="en-US" dirty="0" smtClean="0"/>
              <a:t>Page </a:t>
            </a:r>
            <a:fld id="{37EDDBCD-9D69-4128-A6C0-D484E5A92236}" type="slidenum">
              <a:rPr lang="en-US" smtClean="0"/>
              <a:pPr defTabSz="945041"/>
              <a:t>15</a:t>
            </a:fld>
            <a:endParaRPr lang="en-US" dirty="0" smtClean="0"/>
          </a:p>
        </p:txBody>
      </p:sp>
      <p:sp>
        <p:nvSpPr>
          <p:cNvPr id="67589"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630363" y="687388"/>
            <a:ext cx="3560762" cy="2670175"/>
          </a:xfrm>
          <a:ln/>
        </p:spPr>
      </p:sp>
      <p:sp>
        <p:nvSpPr>
          <p:cNvPr id="68611" name="Rectangle 3"/>
          <p:cNvSpPr>
            <a:spLocks noGrp="1" noChangeArrowheads="1"/>
          </p:cNvSpPr>
          <p:nvPr>
            <p:ph type="body" idx="1"/>
          </p:nvPr>
        </p:nvSpPr>
        <p:spPr>
          <a:xfrm>
            <a:off x="687977" y="3674152"/>
            <a:ext cx="5482052" cy="4940508"/>
          </a:xfrm>
          <a:noFill/>
          <a:ln/>
        </p:spPr>
        <p:txBody>
          <a:bodyPr/>
          <a:lstStyle/>
          <a:p>
            <a:r>
              <a:rPr lang="en-US" dirty="0" smtClean="0"/>
              <a:t>Key Message:</a:t>
            </a:r>
          </a:p>
          <a:p>
            <a:pPr lvl="1"/>
            <a:r>
              <a:rPr lang="en-US" dirty="0" smtClean="0"/>
              <a:t>This slide describes security options for GARVEEs.</a:t>
            </a:r>
          </a:p>
          <a:p>
            <a:endParaRPr lang="en-US" dirty="0" smtClean="0"/>
          </a:p>
          <a:p>
            <a:r>
              <a:rPr lang="en-US" dirty="0" smtClean="0"/>
              <a:t>Background Notes:</a:t>
            </a:r>
          </a:p>
          <a:p>
            <a:pPr lvl="1"/>
            <a:r>
              <a:rPr lang="en-US" dirty="0" smtClean="0"/>
              <a:t>A standalone or non-recourse GARVEE is secured only by future Federal-aid funds.  Given its “riskier” nature (i.e., due to uncertainty that future Federal-aid apportionments will remain at anticipated levels), it may carry higher interest rates than a backstopped GARVEE (explained below).</a:t>
            </a:r>
          </a:p>
          <a:p>
            <a:pPr marL="693449" lvl="2" indent="-292475"/>
            <a:r>
              <a:rPr lang="en-US" dirty="0" smtClean="0"/>
              <a:t>States that have issued non-recourse GARVEEs include: GA, ID, KY, ME, MT, NM, NJ, NC, OH, OK, PR, RI, WV, and Virgin Islands.</a:t>
            </a:r>
          </a:p>
          <a:p>
            <a:pPr lvl="1"/>
            <a:r>
              <a:rPr lang="en-US" dirty="0" smtClean="0"/>
              <a:t>A backstopped GARVEE is backed by other state or local revenues (e.g., state fuel tax or toll revenues), in addition to future Federal-aid apportionments.  In this case, the state can issue debt at a lower interest cost, by providing a secondary source of revenues, in addition to Federal-aid highway funding to repay the bonds.</a:t>
            </a:r>
          </a:p>
          <a:p>
            <a:pPr marL="693449" lvl="2" indent="-292475"/>
            <a:r>
              <a:rPr lang="en-US" dirty="0" smtClean="0"/>
              <a:t>Usually requires specific enabling legislation.</a:t>
            </a:r>
          </a:p>
          <a:p>
            <a:pPr lvl="1"/>
            <a:r>
              <a:rPr lang="en-US" dirty="0" smtClean="0"/>
              <a:t>Adding insurance to guarantee payments over the life of the bonds comes at a cost, and the state should evaluate whether a higher rating outweighs the premium cost.</a:t>
            </a:r>
          </a:p>
          <a:p>
            <a:pPr marL="693449" lvl="2" indent="-292475"/>
            <a:r>
              <a:rPr lang="en-US" dirty="0" smtClean="0"/>
              <a:t>Guarantees that the interest and principal of a municipal bond will be paid on time if the bond issuer is unable to do so.</a:t>
            </a:r>
          </a:p>
          <a:p>
            <a:pPr marL="693449" lvl="2" indent="-292475"/>
            <a:r>
              <a:rPr lang="en-US" dirty="0" smtClean="0"/>
              <a:t>Guarantees generally last for the entire life of the bond and cannot be canceled by the insurer.</a:t>
            </a:r>
          </a:p>
          <a:p>
            <a:pPr marL="693449" lvl="2" indent="-292475"/>
            <a:r>
              <a:rPr lang="en-US" dirty="0" smtClean="0"/>
              <a:t>Usually insures only municipal bonds with credit ratings of BBB or higher.</a:t>
            </a:r>
          </a:p>
        </p:txBody>
      </p:sp>
      <p:sp>
        <p:nvSpPr>
          <p:cNvPr id="68612" name="Footer Placeholder 3"/>
          <p:cNvSpPr>
            <a:spLocks noGrp="1"/>
          </p:cNvSpPr>
          <p:nvPr>
            <p:ph type="ftr" sz="quarter" idx="4"/>
          </p:nvPr>
        </p:nvSpPr>
        <p:spPr>
          <a:noFill/>
        </p:spPr>
        <p:txBody>
          <a:bodyPr/>
          <a:lstStyle/>
          <a:p>
            <a:pPr defTabSz="945041"/>
            <a:r>
              <a:rPr lang="en-US" dirty="0" smtClean="0"/>
              <a:t>Instructor Notes</a:t>
            </a:r>
          </a:p>
        </p:txBody>
      </p:sp>
      <p:sp>
        <p:nvSpPr>
          <p:cNvPr id="68614" name="Slide Number Placeholder 5"/>
          <p:cNvSpPr>
            <a:spLocks noGrp="1"/>
          </p:cNvSpPr>
          <p:nvPr>
            <p:ph type="sldNum" sz="quarter" idx="5"/>
          </p:nvPr>
        </p:nvSpPr>
        <p:spPr>
          <a:noFill/>
        </p:spPr>
        <p:txBody>
          <a:bodyPr/>
          <a:lstStyle/>
          <a:p>
            <a:pPr defTabSz="945041"/>
            <a:r>
              <a:rPr lang="en-US" dirty="0" smtClean="0"/>
              <a:t>Page </a:t>
            </a:r>
            <a:fld id="{5C077901-B5B7-47C5-A2C7-1985FBDB7085}" type="slidenum">
              <a:rPr lang="en-US" smtClean="0"/>
              <a:pPr defTabSz="945041"/>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r>
              <a:rPr lang="en-US" dirty="0" smtClean="0"/>
              <a:t>Instructor Notes</a:t>
            </a:r>
            <a:endParaRPr lang="en-US" dirty="0"/>
          </a:p>
        </p:txBody>
      </p:sp>
      <p:sp>
        <p:nvSpPr>
          <p:cNvPr id="6" name="Slide Number Placeholder 5"/>
          <p:cNvSpPr>
            <a:spLocks noGrp="1"/>
          </p:cNvSpPr>
          <p:nvPr>
            <p:ph type="sldNum" sz="quarter" idx="12"/>
          </p:nvPr>
        </p:nvSpPr>
        <p:spPr/>
        <p:txBody>
          <a:bodyPr/>
          <a:lstStyle/>
          <a:p>
            <a:pPr>
              <a:defRPr/>
            </a:pPr>
            <a:r>
              <a:rPr lang="en-US" dirty="0" smtClean="0"/>
              <a:t>Page </a:t>
            </a:r>
            <a:fld id="{DCD9EF38-2769-48AA-A9F2-3739DA977D32}" type="slidenum">
              <a:rPr lang="en-US" smtClean="0"/>
              <a:pPr>
                <a:defRPr/>
              </a:pPr>
              <a:t>17</a:t>
            </a:fld>
            <a:endParaRPr lang="en-US" dirty="0"/>
          </a:p>
        </p:txBody>
      </p:sp>
    </p:spTree>
    <p:extLst>
      <p:ext uri="{BB962C8B-B14F-4D97-AF65-F5344CB8AC3E}">
        <p14:creationId xmlns:p14="http://schemas.microsoft.com/office/powerpoint/2010/main" val="355659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724025" y="687388"/>
            <a:ext cx="3429000" cy="2571750"/>
          </a:xfrm>
          <a:ln/>
        </p:spPr>
      </p:sp>
      <p:sp>
        <p:nvSpPr>
          <p:cNvPr id="71683" name="Rectangle 3"/>
          <p:cNvSpPr>
            <a:spLocks noGrp="1" noChangeArrowheads="1"/>
          </p:cNvSpPr>
          <p:nvPr>
            <p:ph type="body" idx="1"/>
          </p:nvPr>
        </p:nvSpPr>
        <p:spPr>
          <a:xfrm>
            <a:off x="687977" y="3824054"/>
            <a:ext cx="5482052" cy="4114487"/>
          </a:xfrm>
          <a:noFill/>
          <a:ln/>
        </p:spPr>
        <p:txBody>
          <a:bodyPr/>
          <a:lstStyle/>
          <a:p>
            <a:r>
              <a:rPr lang="en-US" dirty="0" smtClean="0"/>
              <a:t>Key Message:</a:t>
            </a:r>
          </a:p>
          <a:p>
            <a:pPr lvl="1"/>
            <a:r>
              <a:rPr lang="en-US" dirty="0" smtClean="0"/>
              <a:t>This slide describes the use of GARVEE bond proceeds.</a:t>
            </a:r>
          </a:p>
          <a:p>
            <a:endParaRPr lang="en-US" dirty="0" smtClean="0"/>
          </a:p>
          <a:p>
            <a:r>
              <a:rPr lang="en-US" dirty="0" smtClean="0"/>
              <a:t>Background Notes:</a:t>
            </a:r>
          </a:p>
          <a:p>
            <a:pPr lvl="1"/>
            <a:r>
              <a:rPr lang="en-US" dirty="0" smtClean="0"/>
              <a:t>GARVEEs can be new money or refunding (refinance of existing GARVEEs).</a:t>
            </a:r>
          </a:p>
          <a:p>
            <a:pPr lvl="1"/>
            <a:r>
              <a:rPr lang="en-US" dirty="0" smtClean="0"/>
              <a:t>New money – bonds issued to provide new or additional funding for project(s).</a:t>
            </a:r>
          </a:p>
          <a:p>
            <a:pPr lvl="1"/>
            <a:r>
              <a:rPr lang="en-US" dirty="0" smtClean="0"/>
              <a:t>Refunding – bonds issued to refinance existing debt, which is done generally when market conditions would allow for better terms than current ones or to restructure debt service.  A refunding issue is an eligible GARVEE type if the issue was a refunding of an outstanding bond issue approved under the provisions of Title 23 Section 122.</a:t>
            </a:r>
          </a:p>
        </p:txBody>
      </p:sp>
      <p:sp>
        <p:nvSpPr>
          <p:cNvPr id="71684" name="Footer Placeholder 3"/>
          <p:cNvSpPr>
            <a:spLocks noGrp="1"/>
          </p:cNvSpPr>
          <p:nvPr>
            <p:ph type="ftr" sz="quarter" idx="4"/>
          </p:nvPr>
        </p:nvSpPr>
        <p:spPr>
          <a:noFill/>
        </p:spPr>
        <p:txBody>
          <a:bodyPr/>
          <a:lstStyle/>
          <a:p>
            <a:pPr defTabSz="945041"/>
            <a:r>
              <a:rPr lang="en-US" dirty="0" smtClean="0"/>
              <a:t>Instructor Notes</a:t>
            </a:r>
          </a:p>
        </p:txBody>
      </p:sp>
      <p:sp>
        <p:nvSpPr>
          <p:cNvPr id="71686" name="Slide Number Placeholder 5"/>
          <p:cNvSpPr>
            <a:spLocks noGrp="1"/>
          </p:cNvSpPr>
          <p:nvPr>
            <p:ph type="sldNum" sz="quarter" idx="5"/>
          </p:nvPr>
        </p:nvSpPr>
        <p:spPr>
          <a:noFill/>
        </p:spPr>
        <p:txBody>
          <a:bodyPr/>
          <a:lstStyle/>
          <a:p>
            <a:pPr defTabSz="945041"/>
            <a:r>
              <a:rPr lang="en-US" dirty="0" smtClean="0"/>
              <a:t>Page </a:t>
            </a:r>
            <a:fld id="{7E1F61E7-BB4D-4333-82D7-A0A0F4FEFB8D}" type="slidenum">
              <a:rPr lang="en-US" smtClean="0"/>
              <a:pPr defTabSz="945041"/>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724025" y="687388"/>
            <a:ext cx="3429000" cy="2571750"/>
          </a:xfrm>
          <a:ln/>
        </p:spPr>
      </p:sp>
      <p:sp>
        <p:nvSpPr>
          <p:cNvPr id="71683" name="Rectangle 3"/>
          <p:cNvSpPr>
            <a:spLocks noGrp="1" noChangeArrowheads="1"/>
          </p:cNvSpPr>
          <p:nvPr>
            <p:ph type="body" idx="1"/>
          </p:nvPr>
        </p:nvSpPr>
        <p:spPr>
          <a:xfrm>
            <a:off x="687977" y="3824054"/>
            <a:ext cx="5482052" cy="4114487"/>
          </a:xfrm>
          <a:noFill/>
          <a:ln/>
        </p:spPr>
        <p:txBody>
          <a:bodyPr/>
          <a:lstStyle/>
          <a:p>
            <a:r>
              <a:rPr lang="en-US" dirty="0" smtClean="0"/>
              <a:t>Key Message:</a:t>
            </a:r>
          </a:p>
          <a:p>
            <a:pPr lvl="1"/>
            <a:r>
              <a:rPr lang="en-US" dirty="0" smtClean="0"/>
              <a:t>This slide describes the use of GARVEE bond proceeds.</a:t>
            </a:r>
          </a:p>
          <a:p>
            <a:endParaRPr lang="en-US" dirty="0" smtClean="0"/>
          </a:p>
          <a:p>
            <a:r>
              <a:rPr lang="en-US" dirty="0" smtClean="0"/>
              <a:t>Background Notes:</a:t>
            </a:r>
          </a:p>
          <a:p>
            <a:pPr lvl="1"/>
            <a:r>
              <a:rPr lang="en-US" dirty="0" smtClean="0"/>
              <a:t>GARVEEs can be new money or refunding (refinance of existing GARVEEs).</a:t>
            </a:r>
          </a:p>
          <a:p>
            <a:pPr lvl="1"/>
            <a:r>
              <a:rPr lang="en-US" dirty="0" smtClean="0"/>
              <a:t>New money – bonds issued to provide new or additional funding for project(s).</a:t>
            </a:r>
          </a:p>
          <a:p>
            <a:pPr lvl="1"/>
            <a:r>
              <a:rPr lang="en-US" dirty="0" smtClean="0"/>
              <a:t>Refunding – bonds issued to refinance existing debt, which is done generally when market conditions would allow for better terms than current ones or to restructure debt service.  A refunding issue is an eligible GARVEE type if the issue was a refunding of an outstanding bond issue approved under the provisions of Title 23 Section 122.</a:t>
            </a:r>
          </a:p>
        </p:txBody>
      </p:sp>
      <p:sp>
        <p:nvSpPr>
          <p:cNvPr id="71684" name="Footer Placeholder 3"/>
          <p:cNvSpPr>
            <a:spLocks noGrp="1"/>
          </p:cNvSpPr>
          <p:nvPr>
            <p:ph type="ftr" sz="quarter" idx="4"/>
          </p:nvPr>
        </p:nvSpPr>
        <p:spPr>
          <a:noFill/>
        </p:spPr>
        <p:txBody>
          <a:bodyPr/>
          <a:lstStyle/>
          <a:p>
            <a:pPr defTabSz="945041"/>
            <a:r>
              <a:rPr lang="en-US" dirty="0" smtClean="0"/>
              <a:t>Instructor Notes</a:t>
            </a:r>
          </a:p>
        </p:txBody>
      </p:sp>
      <p:sp>
        <p:nvSpPr>
          <p:cNvPr id="71686" name="Slide Number Placeholder 5"/>
          <p:cNvSpPr>
            <a:spLocks noGrp="1"/>
          </p:cNvSpPr>
          <p:nvPr>
            <p:ph type="sldNum" sz="quarter" idx="5"/>
          </p:nvPr>
        </p:nvSpPr>
        <p:spPr>
          <a:noFill/>
        </p:spPr>
        <p:txBody>
          <a:bodyPr/>
          <a:lstStyle/>
          <a:p>
            <a:pPr defTabSz="945041"/>
            <a:r>
              <a:rPr lang="en-US" dirty="0" smtClean="0"/>
              <a:t>Page </a:t>
            </a:r>
            <a:fld id="{7E1F61E7-BB4D-4333-82D7-A0A0F4FEFB8D}" type="slidenum">
              <a:rPr lang="en-US" smtClean="0"/>
              <a:pPr defTabSz="945041"/>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E1BE9-B93F-4758-A5EB-DCEBD68E9F59}" type="slidenum">
              <a:rPr lang="en-US" smtClean="0"/>
              <a:t>2</a:t>
            </a:fld>
            <a:endParaRPr lang="en-US"/>
          </a:p>
        </p:txBody>
      </p:sp>
    </p:spTree>
    <p:extLst>
      <p:ext uri="{BB962C8B-B14F-4D97-AF65-F5344CB8AC3E}">
        <p14:creationId xmlns:p14="http://schemas.microsoft.com/office/powerpoint/2010/main" val="74070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86422" y="4419600"/>
            <a:ext cx="5485158" cy="4187254"/>
          </a:xfrm>
          <a:noFill/>
          <a:ln/>
        </p:spPr>
        <p:txBody>
          <a:bodyPr/>
          <a:lstStyle/>
          <a:p>
            <a:r>
              <a:rPr lang="en-US" dirty="0" smtClean="0"/>
              <a:t>Key Message:</a:t>
            </a:r>
          </a:p>
          <a:p>
            <a:pPr lvl="1"/>
            <a:r>
              <a:rPr lang="en-US" dirty="0" smtClean="0"/>
              <a:t>This is the introductory slide to the Grant Anticipation Revenue Vehicles (GARVEEs) session.</a:t>
            </a:r>
          </a:p>
          <a:p>
            <a:endParaRPr lang="en-US" dirty="0" smtClean="0"/>
          </a:p>
          <a:p>
            <a:r>
              <a:rPr lang="en-US" dirty="0" smtClean="0"/>
              <a:t>Background Notes:</a:t>
            </a:r>
          </a:p>
          <a:p>
            <a:pPr lvl="1"/>
            <a:r>
              <a:rPr lang="en-US" dirty="0" smtClean="0"/>
              <a:t>Instructor(s) introduction, and provide a brief description of their background as it relates to FHWA OIPD and Project Finance.</a:t>
            </a:r>
          </a:p>
        </p:txBody>
      </p:sp>
      <p:sp>
        <p:nvSpPr>
          <p:cNvPr id="56324" name="Slide Number Placeholder 3"/>
          <p:cNvSpPr>
            <a:spLocks noGrp="1"/>
          </p:cNvSpPr>
          <p:nvPr>
            <p:ph type="sldNum" sz="quarter" idx="5"/>
          </p:nvPr>
        </p:nvSpPr>
        <p:spPr>
          <a:noFill/>
        </p:spPr>
        <p:txBody>
          <a:bodyPr/>
          <a:lstStyle/>
          <a:p>
            <a:pPr defTabSz="945041"/>
            <a:r>
              <a:rPr lang="en-US" dirty="0" smtClean="0"/>
              <a:t>Page </a:t>
            </a:r>
            <a:fld id="{35DFE8FA-E090-408D-98C3-3DBD3563E0C1}" type="slidenum">
              <a:rPr lang="en-US" smtClean="0"/>
              <a:pPr defTabSz="945041"/>
              <a:t>20</a:t>
            </a:fld>
            <a:endParaRPr lang="en-US" dirty="0" smtClean="0"/>
          </a:p>
        </p:txBody>
      </p:sp>
      <p:sp>
        <p:nvSpPr>
          <p:cNvPr id="56325"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719263" y="690563"/>
            <a:ext cx="3432175" cy="2573337"/>
          </a:xfrm>
          <a:ln/>
        </p:spPr>
      </p:sp>
      <p:sp>
        <p:nvSpPr>
          <p:cNvPr id="73731" name="Rectangle 3"/>
          <p:cNvSpPr>
            <a:spLocks noGrp="1" noChangeArrowheads="1"/>
          </p:cNvSpPr>
          <p:nvPr>
            <p:ph type="body" idx="1"/>
          </p:nvPr>
        </p:nvSpPr>
        <p:spPr>
          <a:xfrm>
            <a:off x="913160" y="3824056"/>
            <a:ext cx="5031684" cy="4111364"/>
          </a:xfrm>
          <a:noFill/>
          <a:ln/>
        </p:spPr>
        <p:txBody>
          <a:bodyPr/>
          <a:lstStyle/>
          <a:p>
            <a:r>
              <a:rPr lang="en-US" dirty="0" smtClean="0"/>
              <a:t>Key Message:</a:t>
            </a:r>
          </a:p>
          <a:p>
            <a:pPr lvl="1"/>
            <a:r>
              <a:rPr lang="en-US" dirty="0" smtClean="0"/>
              <a:t>This slides shows the flow of funds related to the GARVEE issuance, reimbursement of Federal funds and payment of debt service, and payment of project costs.</a:t>
            </a:r>
          </a:p>
          <a:p>
            <a:endParaRPr lang="en-US" dirty="0" smtClean="0"/>
          </a:p>
          <a:p>
            <a:r>
              <a:rPr lang="en-US" dirty="0" smtClean="0"/>
              <a:t>Background Notes:</a:t>
            </a:r>
          </a:p>
          <a:p>
            <a:pPr lvl="1"/>
            <a:r>
              <a:rPr lang="en-US" dirty="0" smtClean="0"/>
              <a:t>Investors purchase bonds issued by State DOT, proceeds flow to State DOT. </a:t>
            </a:r>
          </a:p>
          <a:p>
            <a:pPr lvl="1"/>
            <a:r>
              <a:rPr lang="en-US" dirty="0" smtClean="0"/>
              <a:t>State DOT spends bond proceeds to construct Federal-aid eligible projects.</a:t>
            </a:r>
          </a:p>
          <a:p>
            <a:pPr lvl="1"/>
            <a:r>
              <a:rPr lang="en-US" dirty="0" smtClean="0"/>
              <a:t>State DOT bills FHWA for debt-related expenses.</a:t>
            </a:r>
          </a:p>
          <a:p>
            <a:pPr lvl="1"/>
            <a:r>
              <a:rPr lang="en-US" dirty="0" smtClean="0"/>
              <a:t>State receives cost reimbursement from FHWA.</a:t>
            </a:r>
          </a:p>
          <a:p>
            <a:pPr lvl="1"/>
            <a:r>
              <a:rPr lang="en-US" dirty="0" smtClean="0"/>
              <a:t>State DOT passes through Federal-aid reimbursements as debt service payment to bondholders over a term of bond. </a:t>
            </a:r>
          </a:p>
        </p:txBody>
      </p:sp>
      <p:sp>
        <p:nvSpPr>
          <p:cNvPr id="73732" name="Footer Placeholder 3"/>
          <p:cNvSpPr>
            <a:spLocks noGrp="1"/>
          </p:cNvSpPr>
          <p:nvPr>
            <p:ph type="ftr" sz="quarter" idx="4"/>
          </p:nvPr>
        </p:nvSpPr>
        <p:spPr>
          <a:noFill/>
        </p:spPr>
        <p:txBody>
          <a:bodyPr/>
          <a:lstStyle/>
          <a:p>
            <a:pPr defTabSz="945041"/>
            <a:r>
              <a:rPr lang="en-US" dirty="0" smtClean="0"/>
              <a:t>Instructor Notes</a:t>
            </a:r>
          </a:p>
        </p:txBody>
      </p:sp>
      <p:sp>
        <p:nvSpPr>
          <p:cNvPr id="73734" name="Slide Number Placeholder 5"/>
          <p:cNvSpPr>
            <a:spLocks noGrp="1"/>
          </p:cNvSpPr>
          <p:nvPr>
            <p:ph type="sldNum" sz="quarter" idx="5"/>
          </p:nvPr>
        </p:nvSpPr>
        <p:spPr>
          <a:noFill/>
        </p:spPr>
        <p:txBody>
          <a:bodyPr/>
          <a:lstStyle/>
          <a:p>
            <a:pPr defTabSz="945041"/>
            <a:r>
              <a:rPr lang="en-US" dirty="0" smtClean="0"/>
              <a:t>Page </a:t>
            </a:r>
            <a:fld id="{79A50675-1424-4969-AB67-272C33F3DD25}" type="slidenum">
              <a:rPr lang="en-US" smtClean="0"/>
              <a:pPr defTabSz="945041"/>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724025" y="687388"/>
            <a:ext cx="3429000" cy="2571750"/>
          </a:xfrm>
          <a:ln/>
        </p:spPr>
      </p:sp>
      <p:sp>
        <p:nvSpPr>
          <p:cNvPr id="74755" name="Rectangle 3"/>
          <p:cNvSpPr>
            <a:spLocks noGrp="1" noChangeArrowheads="1"/>
          </p:cNvSpPr>
          <p:nvPr>
            <p:ph type="body" idx="1"/>
          </p:nvPr>
        </p:nvSpPr>
        <p:spPr>
          <a:xfrm>
            <a:off x="687977" y="3597643"/>
            <a:ext cx="5482052" cy="4793730"/>
          </a:xfrm>
          <a:noFill/>
          <a:ln/>
        </p:spPr>
        <p:txBody>
          <a:bodyPr/>
          <a:lstStyle/>
          <a:p>
            <a:r>
              <a:rPr lang="en-US" dirty="0" smtClean="0"/>
              <a:t>Key Message:</a:t>
            </a:r>
          </a:p>
          <a:p>
            <a:pPr lvl="1"/>
            <a:r>
              <a:rPr lang="en-US" dirty="0" smtClean="0"/>
              <a:t>This is the first of three slides describing the eight steps involved in issuing GARVEE bonds, along with who is responsible for each step.  Steps 1 and 2 are described here.</a:t>
            </a:r>
          </a:p>
          <a:p>
            <a:r>
              <a:rPr lang="en-US" dirty="0" smtClean="0"/>
              <a:t>Background Notes:</a:t>
            </a:r>
          </a:p>
          <a:p>
            <a:pPr lvl="1"/>
            <a:r>
              <a:rPr lang="en-US" dirty="0" smtClean="0"/>
              <a:t>Step 1: STATE seeks approval (from FHWA Division office) for advance construction (AC) of GARVEE projects.</a:t>
            </a:r>
          </a:p>
          <a:p>
            <a:pPr lvl="2"/>
            <a:r>
              <a:rPr lang="en-US" dirty="0" smtClean="0"/>
              <a:t>FHWA reviews and approves the project(s).</a:t>
            </a:r>
          </a:p>
          <a:p>
            <a:pPr lvl="2"/>
            <a:r>
              <a:rPr lang="en-US" dirty="0" smtClean="0"/>
              <a:t>Designation as AC ensures that the project follows Federal-aid procedures, including complying with the intent of a fiscally constrained planning process, and will preserve the eligibility to reimburse debt-related costs with future Federal-aid funds.  Other Federal requirements include NEPA, Davis Bacon, DBE, Buy America, etc.</a:t>
            </a:r>
          </a:p>
          <a:p>
            <a:pPr lvl="2"/>
            <a:r>
              <a:rPr lang="en-US" dirty="0" smtClean="0"/>
              <a:t>The planned amount of Federal-aid reimbursements for debt service and other debt-related expenses must appear in the State Transportation Improvement Program (STIP).</a:t>
            </a:r>
          </a:p>
          <a:p>
            <a:pPr lvl="1"/>
            <a:r>
              <a:rPr lang="en-US" dirty="0" smtClean="0"/>
              <a:t>Step 2: STATE makes election to receive reimbursements for a specific number of years for construction or debt service.</a:t>
            </a:r>
          </a:p>
          <a:p>
            <a:pPr lvl="2"/>
            <a:r>
              <a:rPr lang="en-US" dirty="0" smtClean="0"/>
              <a:t>FHWA prefers that each project be reimbursed either on the basis of debt-related costs or on invoice costs (not both). However, FHWA will consider exceptions to this either/or provision, if the state provides assurance that the project costs being reimbursed from the bond proceeds can be identified and tracked.</a:t>
            </a:r>
          </a:p>
          <a:p>
            <a:pPr lvl="2"/>
            <a:r>
              <a:rPr lang="en-US" dirty="0" smtClean="0"/>
              <a:t>FHWA approves </a:t>
            </a:r>
            <a:r>
              <a:rPr lang="en-US" b="1" dirty="0" smtClean="0"/>
              <a:t>only</a:t>
            </a:r>
            <a:r>
              <a:rPr lang="en-US" dirty="0" smtClean="0"/>
              <a:t> the project, not the bond issue itself.  That’s a state responsibility.</a:t>
            </a:r>
          </a:p>
          <a:p>
            <a:pPr lvl="1"/>
            <a:r>
              <a:rPr lang="en-US" dirty="0" smtClean="0"/>
              <a:t>Step 3: FHWA Division office approves project as debt financed project and negotiates Memorandum of Understanding (MOU) or Memorandum of Agreement (MOA).</a:t>
            </a:r>
          </a:p>
          <a:p>
            <a:pPr lvl="2"/>
            <a:r>
              <a:rPr lang="en-US" dirty="0" smtClean="0"/>
              <a:t>The MOU describes future procedures used to process GARVEE transactions.  This is discussed in subsequent slides.</a:t>
            </a:r>
          </a:p>
          <a:p>
            <a:pPr lvl="1"/>
            <a:r>
              <a:rPr lang="en-US" dirty="0" smtClean="0"/>
              <a:t>Step 4: STATE issues GARVEE bonds and uses proceeds for construction of Federal-aid eligible projects.</a:t>
            </a:r>
          </a:p>
          <a:p>
            <a:pPr lvl="2"/>
            <a:r>
              <a:rPr lang="en-US" dirty="0" smtClean="0"/>
              <a:t>Bond issuance, including  defining terms of the bonds (interest rates, coverage ratios, debt reserves, etc.), is a state responsibility.</a:t>
            </a:r>
          </a:p>
        </p:txBody>
      </p:sp>
      <p:sp>
        <p:nvSpPr>
          <p:cNvPr id="74756" name="Footer Placeholder 3"/>
          <p:cNvSpPr>
            <a:spLocks noGrp="1"/>
          </p:cNvSpPr>
          <p:nvPr>
            <p:ph type="ftr" sz="quarter" idx="4"/>
          </p:nvPr>
        </p:nvSpPr>
        <p:spPr>
          <a:noFill/>
        </p:spPr>
        <p:txBody>
          <a:bodyPr/>
          <a:lstStyle/>
          <a:p>
            <a:pPr defTabSz="945041"/>
            <a:r>
              <a:rPr lang="en-US" dirty="0" smtClean="0"/>
              <a:t>Instructor Notes</a:t>
            </a:r>
          </a:p>
        </p:txBody>
      </p:sp>
      <p:sp>
        <p:nvSpPr>
          <p:cNvPr id="74758" name="Slide Number Placeholder 5"/>
          <p:cNvSpPr>
            <a:spLocks noGrp="1"/>
          </p:cNvSpPr>
          <p:nvPr>
            <p:ph type="sldNum" sz="quarter" idx="5"/>
          </p:nvPr>
        </p:nvSpPr>
        <p:spPr>
          <a:noFill/>
        </p:spPr>
        <p:txBody>
          <a:bodyPr/>
          <a:lstStyle/>
          <a:p>
            <a:pPr defTabSz="945041"/>
            <a:r>
              <a:rPr lang="en-US" dirty="0" smtClean="0"/>
              <a:t>Page </a:t>
            </a:r>
            <a:fld id="{D0599C75-CDA2-4074-9CBE-5CB9674063D7}" type="slidenum">
              <a:rPr lang="en-US" smtClean="0"/>
              <a:pPr defTabSz="945041"/>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724025" y="687388"/>
            <a:ext cx="3429000" cy="2571750"/>
          </a:xfrm>
          <a:ln/>
        </p:spPr>
      </p:sp>
      <p:sp>
        <p:nvSpPr>
          <p:cNvPr id="75779" name="Rectangle 3"/>
          <p:cNvSpPr>
            <a:spLocks noGrp="1" noChangeArrowheads="1"/>
          </p:cNvSpPr>
          <p:nvPr>
            <p:ph type="body" idx="1"/>
          </p:nvPr>
        </p:nvSpPr>
        <p:spPr>
          <a:xfrm>
            <a:off x="687977" y="3897443"/>
            <a:ext cx="5482052" cy="4116049"/>
          </a:xfrm>
          <a:noFill/>
          <a:ln/>
        </p:spPr>
        <p:txBody>
          <a:bodyPr/>
          <a:lstStyle/>
          <a:p>
            <a:r>
              <a:rPr lang="en-US" dirty="0" smtClean="0"/>
              <a:t>Key Message:</a:t>
            </a:r>
          </a:p>
          <a:p>
            <a:pPr marL="229577" lvl="1" indent="-229577"/>
            <a:r>
              <a:rPr lang="en-US" dirty="0" smtClean="0"/>
              <a:t>This is the last of three slides describing the eight steps involved in issuing GARVEE bonds, along with who is responsible for each step.  Steps 5 through 8 are described here.</a:t>
            </a:r>
          </a:p>
          <a:p>
            <a:endParaRPr lang="en-US" dirty="0" smtClean="0"/>
          </a:p>
          <a:p>
            <a:r>
              <a:rPr lang="en-US" dirty="0" smtClean="0"/>
              <a:t>Background Notes:</a:t>
            </a:r>
          </a:p>
          <a:p>
            <a:pPr marL="229577" lvl="1" indent="-229577"/>
            <a:r>
              <a:rPr lang="en-US" dirty="0" smtClean="0"/>
              <a:t>Step 5: STATE requests partial conversion of AC project(s) for semi-annual/annual debt service payment.</a:t>
            </a:r>
          </a:p>
          <a:p>
            <a:pPr lvl="2"/>
            <a:r>
              <a:rPr lang="en-US" dirty="0" smtClean="0"/>
              <a:t>Periodic debt service payments (Federal-aid reimbursements) on the bonds would represent partial conversion of designated AC amounts to Federal-aid.</a:t>
            </a:r>
          </a:p>
          <a:p>
            <a:pPr marL="229577" lvl="1" indent="-229577"/>
            <a:r>
              <a:rPr lang="en-US" dirty="0" smtClean="0"/>
              <a:t>Step 6: FHWA Division office obligates Federal funds for requested debt service payment.</a:t>
            </a:r>
          </a:p>
          <a:p>
            <a:pPr marL="229577" lvl="1" indent="-229577"/>
            <a:r>
              <a:rPr lang="en-US" dirty="0" smtClean="0"/>
              <a:t>Step 7: STATE claims reimbursement for Federal share of bond debt service and FHWA pays State or trustee account directly.</a:t>
            </a:r>
          </a:p>
          <a:p>
            <a:pPr marL="229577" lvl="1" indent="-229577"/>
            <a:r>
              <a:rPr lang="en-US" dirty="0" smtClean="0"/>
              <a:t>Step 8: STATE uses Federal-aid reimbursement for debt service on bonds (and provides match).</a:t>
            </a:r>
          </a:p>
        </p:txBody>
      </p:sp>
      <p:sp>
        <p:nvSpPr>
          <p:cNvPr id="75780" name="Footer Placeholder 3"/>
          <p:cNvSpPr>
            <a:spLocks noGrp="1"/>
          </p:cNvSpPr>
          <p:nvPr>
            <p:ph type="ftr" sz="quarter" idx="4"/>
          </p:nvPr>
        </p:nvSpPr>
        <p:spPr>
          <a:noFill/>
        </p:spPr>
        <p:txBody>
          <a:bodyPr/>
          <a:lstStyle/>
          <a:p>
            <a:pPr defTabSz="945041"/>
            <a:r>
              <a:rPr lang="en-US" dirty="0" smtClean="0"/>
              <a:t>Instructor Notes</a:t>
            </a:r>
          </a:p>
        </p:txBody>
      </p:sp>
      <p:sp>
        <p:nvSpPr>
          <p:cNvPr id="75782" name="Slide Number Placeholder 5"/>
          <p:cNvSpPr>
            <a:spLocks noGrp="1"/>
          </p:cNvSpPr>
          <p:nvPr>
            <p:ph type="sldNum" sz="quarter" idx="5"/>
          </p:nvPr>
        </p:nvSpPr>
        <p:spPr>
          <a:noFill/>
        </p:spPr>
        <p:txBody>
          <a:bodyPr/>
          <a:lstStyle/>
          <a:p>
            <a:pPr defTabSz="945041"/>
            <a:r>
              <a:rPr lang="en-US" dirty="0" smtClean="0"/>
              <a:t>Page </a:t>
            </a:r>
            <a:fld id="{CA832CC9-1006-445C-A2EE-D2D9C8CB6587}" type="slidenum">
              <a:rPr lang="en-US" smtClean="0"/>
              <a:pPr defTabSz="945041"/>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otes Placeholder 2"/>
          <p:cNvSpPr>
            <a:spLocks noGrp="1"/>
          </p:cNvSpPr>
          <p:nvPr>
            <p:ph type="body" idx="1"/>
          </p:nvPr>
        </p:nvSpPr>
        <p:spPr>
          <a:noFill/>
          <a:ln/>
        </p:spPr>
        <p:txBody>
          <a:bodyPr/>
          <a:lstStyle/>
          <a:p>
            <a:r>
              <a:rPr lang="en-US" dirty="0" smtClean="0"/>
              <a:t>Key Message:</a:t>
            </a:r>
          </a:p>
          <a:p>
            <a:pPr lvl="1"/>
            <a:r>
              <a:rPr lang="en-US" dirty="0" smtClean="0"/>
              <a:t>This is a transition slide to the discussion of the FHWA and State roles and responsibilities related to GARVEEs.</a:t>
            </a:r>
          </a:p>
          <a:p>
            <a:endParaRPr lang="en-US" dirty="0" smtClean="0"/>
          </a:p>
          <a:p>
            <a:r>
              <a:rPr lang="en-US" dirty="0" smtClean="0"/>
              <a:t>Background Notes:</a:t>
            </a:r>
          </a:p>
          <a:p>
            <a:pPr lvl="1"/>
            <a:r>
              <a:rPr lang="en-US" dirty="0" smtClean="0"/>
              <a:t>While FHWA sets the rules on GARVEEs (and retains stewardship responsibilities over GARVEEs, as described and emphasized later in the workshop), the State issues the debt and establishes the terms of the bonds.</a:t>
            </a:r>
          </a:p>
          <a:p>
            <a:pPr lvl="3"/>
            <a:endParaRPr lang="en-US" dirty="0" smtClean="0"/>
          </a:p>
        </p:txBody>
      </p:sp>
      <p:sp>
        <p:nvSpPr>
          <p:cNvPr id="76803" name="Slide Image Placeholder 10"/>
          <p:cNvSpPr>
            <a:spLocks noGrp="1" noRot="1" noChangeAspect="1" noTextEdit="1"/>
          </p:cNvSpPr>
          <p:nvPr>
            <p:ph type="sldImg"/>
          </p:nvPr>
        </p:nvSpPr>
        <p:spPr>
          <a:ln/>
        </p:spPr>
      </p:sp>
      <p:sp>
        <p:nvSpPr>
          <p:cNvPr id="76804" name="Slide Number Placeholder 6"/>
          <p:cNvSpPr>
            <a:spLocks noGrp="1"/>
          </p:cNvSpPr>
          <p:nvPr>
            <p:ph type="sldNum" sz="quarter" idx="5"/>
          </p:nvPr>
        </p:nvSpPr>
        <p:spPr>
          <a:noFill/>
        </p:spPr>
        <p:txBody>
          <a:bodyPr/>
          <a:lstStyle/>
          <a:p>
            <a:pPr defTabSz="945041"/>
            <a:r>
              <a:rPr lang="en-US" dirty="0" smtClean="0"/>
              <a:t>Page </a:t>
            </a:r>
            <a:fld id="{FC61BB42-1B72-461B-A64E-C9ABD8E707C9}" type="slidenum">
              <a:rPr lang="en-US" smtClean="0"/>
              <a:pPr defTabSz="945041"/>
              <a:t>24</a:t>
            </a:fld>
            <a:endParaRPr lang="en-US" dirty="0" smtClean="0"/>
          </a:p>
        </p:txBody>
      </p:sp>
      <p:sp>
        <p:nvSpPr>
          <p:cNvPr id="76805" name="Footer Placeholder 7"/>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724025" y="687388"/>
            <a:ext cx="3429000" cy="2571750"/>
          </a:xfrm>
          <a:ln/>
        </p:spPr>
      </p:sp>
      <p:sp>
        <p:nvSpPr>
          <p:cNvPr id="77827" name="Rectangle 3"/>
          <p:cNvSpPr>
            <a:spLocks noGrp="1" noChangeArrowheads="1"/>
          </p:cNvSpPr>
          <p:nvPr>
            <p:ph type="body" idx="1"/>
          </p:nvPr>
        </p:nvSpPr>
        <p:spPr>
          <a:xfrm>
            <a:off x="687977" y="3897443"/>
            <a:ext cx="5482052" cy="4116049"/>
          </a:xfrm>
          <a:noFill/>
          <a:ln/>
        </p:spPr>
        <p:txBody>
          <a:bodyPr/>
          <a:lstStyle/>
          <a:p>
            <a:r>
              <a:rPr lang="en-US" dirty="0" smtClean="0"/>
              <a:t>Key Message:</a:t>
            </a:r>
          </a:p>
          <a:p>
            <a:pPr lvl="1"/>
            <a:r>
              <a:rPr lang="en-US" dirty="0" smtClean="0"/>
              <a:t>This slide reinforces the role of the States in issuing GARVEE bonds.</a:t>
            </a:r>
          </a:p>
          <a:p>
            <a:endParaRPr lang="en-US" dirty="0" smtClean="0"/>
          </a:p>
          <a:p>
            <a:r>
              <a:rPr lang="en-US" dirty="0" smtClean="0"/>
              <a:t>Background Notes:</a:t>
            </a:r>
          </a:p>
          <a:p>
            <a:pPr lvl="1"/>
            <a:r>
              <a:rPr lang="en-US" dirty="0" smtClean="0"/>
              <a:t>If enabling legislation is needed, the STATE needs to authorize it (or make amendments to existing legislation to accommodate GARVEEs), or amend State constitution.</a:t>
            </a:r>
          </a:p>
          <a:p>
            <a:pPr lvl="1"/>
            <a:r>
              <a:rPr lang="en-US" dirty="0" smtClean="0"/>
              <a:t>The STATE decides how much GARVEE debt to be issued.  There are no Federal guidelines on how much debt can be issued, but states should be mindful of how much Federal-aid is reasonable to commit to debt service while sustaining their ongoing transportation program, such that debt service does not consume an unreasonably high proportion of the annual transportation program.</a:t>
            </a:r>
          </a:p>
          <a:p>
            <a:pPr lvl="2"/>
            <a:r>
              <a:rPr lang="en-US" dirty="0" smtClean="0"/>
              <a:t>Lower percentage retains programmatic and political flexibility.</a:t>
            </a:r>
          </a:p>
          <a:p>
            <a:pPr lvl="1"/>
            <a:r>
              <a:rPr lang="en-US" dirty="0" smtClean="0"/>
              <a:t>The STATE structures the revenue pledge and decides whether the GARVEE is non-recourse (only Federal-aid) or backstopped (supported by other non-Federal source).</a:t>
            </a:r>
          </a:p>
          <a:p>
            <a:pPr lvl="1"/>
            <a:r>
              <a:rPr lang="en-US" dirty="0" smtClean="0"/>
              <a:t>The STATE (in consultation with their financial advisors) and the conditions in the credit market determine the terms of the debt.</a:t>
            </a:r>
          </a:p>
        </p:txBody>
      </p:sp>
      <p:sp>
        <p:nvSpPr>
          <p:cNvPr id="77828" name="Footer Placeholder 3"/>
          <p:cNvSpPr>
            <a:spLocks noGrp="1"/>
          </p:cNvSpPr>
          <p:nvPr>
            <p:ph type="ftr" sz="quarter" idx="4"/>
          </p:nvPr>
        </p:nvSpPr>
        <p:spPr>
          <a:noFill/>
        </p:spPr>
        <p:txBody>
          <a:bodyPr/>
          <a:lstStyle/>
          <a:p>
            <a:pPr defTabSz="945041"/>
            <a:r>
              <a:rPr lang="en-US" dirty="0" smtClean="0"/>
              <a:t>Instructor Notes</a:t>
            </a:r>
          </a:p>
        </p:txBody>
      </p:sp>
      <p:sp>
        <p:nvSpPr>
          <p:cNvPr id="77830" name="Slide Number Placeholder 5"/>
          <p:cNvSpPr>
            <a:spLocks noGrp="1"/>
          </p:cNvSpPr>
          <p:nvPr>
            <p:ph type="sldNum" sz="quarter" idx="5"/>
          </p:nvPr>
        </p:nvSpPr>
        <p:spPr>
          <a:noFill/>
        </p:spPr>
        <p:txBody>
          <a:bodyPr/>
          <a:lstStyle/>
          <a:p>
            <a:pPr defTabSz="945041"/>
            <a:r>
              <a:rPr lang="en-US" dirty="0" smtClean="0"/>
              <a:t>Page </a:t>
            </a:r>
            <a:fld id="{25642603-BA64-4EE6-8A3E-8280A37A5E3D}" type="slidenum">
              <a:rPr lang="en-US" smtClean="0"/>
              <a:pPr defTabSz="945041"/>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724025" y="687388"/>
            <a:ext cx="3429000" cy="2571750"/>
          </a:xfrm>
          <a:ln/>
        </p:spPr>
      </p:sp>
      <p:sp>
        <p:nvSpPr>
          <p:cNvPr id="78851" name="Rectangle 3"/>
          <p:cNvSpPr>
            <a:spLocks noGrp="1" noChangeArrowheads="1"/>
          </p:cNvSpPr>
          <p:nvPr>
            <p:ph type="body" idx="1"/>
          </p:nvPr>
        </p:nvSpPr>
        <p:spPr>
          <a:xfrm>
            <a:off x="687977" y="3747541"/>
            <a:ext cx="5482052" cy="4116049"/>
          </a:xfrm>
          <a:noFill/>
          <a:ln/>
        </p:spPr>
        <p:txBody>
          <a:bodyPr/>
          <a:lstStyle/>
          <a:p>
            <a:r>
              <a:rPr lang="en-US" dirty="0" smtClean="0"/>
              <a:t>Key Message:</a:t>
            </a:r>
          </a:p>
          <a:p>
            <a:pPr lvl="1"/>
            <a:r>
              <a:rPr lang="en-US" dirty="0" smtClean="0"/>
              <a:t>This slide summarizes the role of FHWA related to GARVEEs.</a:t>
            </a:r>
          </a:p>
          <a:p>
            <a:endParaRPr lang="en-US" dirty="0" smtClean="0"/>
          </a:p>
          <a:p>
            <a:r>
              <a:rPr lang="en-US" dirty="0" smtClean="0"/>
              <a:t>Background Notes:</a:t>
            </a:r>
          </a:p>
          <a:p>
            <a:pPr lvl="1"/>
            <a:r>
              <a:rPr lang="en-US" dirty="0" smtClean="0"/>
              <a:t>FHWA approves the advance construction (AC) projects and ensures that applicable Federal requirement (such as NEPA, Davis-Bacon, etc.) are followed.</a:t>
            </a:r>
          </a:p>
          <a:p>
            <a:pPr lvl="2"/>
            <a:r>
              <a:rPr lang="en-US" dirty="0" smtClean="0"/>
              <a:t>AC allows a state to begin a project even if the state does not currently have sufficient Federal-aid obligation authority to cover the Federal share of project costs. At some future date when the state does have sufficient obligation authority, it may convert an advance-constructed project to a Federal-aid project by obligating the permissible share of its Federal-aid funds and receiving subsequent reimbursements. Advance construction allows a state to conserve obligation authority and maintain flexibility in its transportation funding program.</a:t>
            </a:r>
          </a:p>
          <a:p>
            <a:pPr lvl="1"/>
            <a:r>
              <a:rPr lang="en-US" dirty="0" smtClean="0"/>
              <a:t>FHWA negotiates the MOU with the State, which describes future procedures used to process GARVEE transactions (described in the next section).</a:t>
            </a:r>
          </a:p>
          <a:p>
            <a:pPr lvl="1"/>
            <a:r>
              <a:rPr lang="en-US" dirty="0" smtClean="0"/>
              <a:t>Bond proceeds are to be used for Federal-aid eligible project expenses.  Other expenses that can be paid from bond proceeds and are reimbursable include setting up a reserve account or contingency fund related to the debt issuance, issuance costs, and credit enhancement fees.</a:t>
            </a:r>
          </a:p>
          <a:p>
            <a:pPr lvl="1"/>
            <a:r>
              <a:rPr lang="en-US" dirty="0" smtClean="0"/>
              <a:t>FHWA ensures that matching requirements for debt service payment (generally 80/20 match Federal/non-Federal) are met.  </a:t>
            </a:r>
          </a:p>
          <a:p>
            <a:pPr lvl="1"/>
            <a:r>
              <a:rPr lang="en-US" dirty="0" smtClean="0"/>
              <a:t>FHWA ensures that annual debt service payments are included in the STIP/TIP for the life of the bonds.</a:t>
            </a:r>
          </a:p>
          <a:p>
            <a:pPr lvl="1"/>
            <a:r>
              <a:rPr lang="en-US" dirty="0" smtClean="0"/>
              <a:t>FHWA monitors the bonds until they are fully retired, and must conduct periodic reviews to ensure compliance with Federal law.</a:t>
            </a:r>
          </a:p>
          <a:p>
            <a:pPr lvl="1"/>
            <a:r>
              <a:rPr lang="en-US" dirty="0" smtClean="0"/>
              <a:t>As mentioned earlier, FHWA does not:</a:t>
            </a:r>
          </a:p>
          <a:p>
            <a:pPr lvl="2"/>
            <a:r>
              <a:rPr lang="en-US" dirty="0" smtClean="0"/>
              <a:t>Guarantee the payment of debt. Any pledges or obligations must come from State legislation and/or executive authority.</a:t>
            </a:r>
          </a:p>
          <a:p>
            <a:pPr lvl="2"/>
            <a:r>
              <a:rPr lang="en-US" dirty="0" smtClean="0"/>
              <a:t>Make decisions or approve the terms of the bonds.</a:t>
            </a:r>
          </a:p>
          <a:p>
            <a:endParaRPr lang="en-US" dirty="0" smtClean="0"/>
          </a:p>
        </p:txBody>
      </p:sp>
      <p:sp>
        <p:nvSpPr>
          <p:cNvPr id="78852" name="Footer Placeholder 3"/>
          <p:cNvSpPr>
            <a:spLocks noGrp="1"/>
          </p:cNvSpPr>
          <p:nvPr>
            <p:ph type="ftr" sz="quarter" idx="4"/>
          </p:nvPr>
        </p:nvSpPr>
        <p:spPr>
          <a:noFill/>
        </p:spPr>
        <p:txBody>
          <a:bodyPr/>
          <a:lstStyle/>
          <a:p>
            <a:pPr defTabSz="945041"/>
            <a:r>
              <a:rPr lang="en-US" dirty="0" smtClean="0"/>
              <a:t>Instructor Notes</a:t>
            </a:r>
          </a:p>
        </p:txBody>
      </p:sp>
      <p:sp>
        <p:nvSpPr>
          <p:cNvPr id="78854" name="Slide Number Placeholder 5"/>
          <p:cNvSpPr>
            <a:spLocks noGrp="1"/>
          </p:cNvSpPr>
          <p:nvPr>
            <p:ph type="sldNum" sz="quarter" idx="5"/>
          </p:nvPr>
        </p:nvSpPr>
        <p:spPr>
          <a:noFill/>
        </p:spPr>
        <p:txBody>
          <a:bodyPr/>
          <a:lstStyle/>
          <a:p>
            <a:pPr defTabSz="945041"/>
            <a:r>
              <a:rPr lang="en-US" dirty="0" smtClean="0"/>
              <a:t>Page </a:t>
            </a:r>
            <a:fld id="{7E707354-508A-4110-B51E-B4128F2B6214}" type="slidenum">
              <a:rPr lang="en-US" smtClean="0"/>
              <a:pPr defTabSz="945041"/>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86422" y="4343400"/>
            <a:ext cx="5485158" cy="4263454"/>
          </a:xfrm>
          <a:noFill/>
          <a:ln/>
        </p:spPr>
        <p:txBody>
          <a:bodyPr/>
          <a:lstStyle/>
          <a:p>
            <a:r>
              <a:rPr lang="en-US" dirty="0" smtClean="0"/>
              <a:t>Key Message:</a:t>
            </a:r>
          </a:p>
          <a:p>
            <a:pPr lvl="1"/>
            <a:r>
              <a:rPr lang="en-US" dirty="0" smtClean="0"/>
              <a:t>This is the introductory slide to the Grant Anticipation Revenue Vehicles (GARVEEs) session.</a:t>
            </a:r>
          </a:p>
          <a:p>
            <a:endParaRPr lang="en-US" dirty="0" smtClean="0"/>
          </a:p>
          <a:p>
            <a:r>
              <a:rPr lang="en-US" dirty="0" smtClean="0"/>
              <a:t>Background Notes:</a:t>
            </a:r>
          </a:p>
          <a:p>
            <a:pPr lvl="1"/>
            <a:r>
              <a:rPr lang="en-US" dirty="0" smtClean="0"/>
              <a:t>Instructor(s) introduction, and provide a brief description of their background as it relates to FHWA OIPD and Project Finance.</a:t>
            </a:r>
          </a:p>
        </p:txBody>
      </p:sp>
      <p:sp>
        <p:nvSpPr>
          <p:cNvPr id="56324" name="Slide Number Placeholder 3"/>
          <p:cNvSpPr>
            <a:spLocks noGrp="1"/>
          </p:cNvSpPr>
          <p:nvPr>
            <p:ph type="sldNum" sz="quarter" idx="5"/>
          </p:nvPr>
        </p:nvSpPr>
        <p:spPr>
          <a:noFill/>
        </p:spPr>
        <p:txBody>
          <a:bodyPr/>
          <a:lstStyle/>
          <a:p>
            <a:pPr defTabSz="945041"/>
            <a:r>
              <a:rPr lang="en-US" dirty="0" smtClean="0"/>
              <a:t>Page </a:t>
            </a:r>
            <a:fld id="{35DFE8FA-E090-408D-98C3-3DBD3563E0C1}" type="slidenum">
              <a:rPr lang="en-US" smtClean="0"/>
              <a:pPr defTabSz="945041"/>
              <a:t>27</a:t>
            </a:fld>
            <a:endParaRPr lang="en-US" dirty="0" smtClean="0"/>
          </a:p>
        </p:txBody>
      </p:sp>
      <p:sp>
        <p:nvSpPr>
          <p:cNvPr id="56325"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smtClean="0"/>
              <a:t>Key Message:</a:t>
            </a:r>
          </a:p>
          <a:p>
            <a:pPr lvl="1"/>
            <a:r>
              <a:rPr lang="en-US" dirty="0" smtClean="0"/>
              <a:t>This slide presents the Alabama GARVEEs as an example of current practices.</a:t>
            </a:r>
          </a:p>
          <a:p>
            <a:endParaRPr lang="en-US" dirty="0" smtClean="0"/>
          </a:p>
          <a:p>
            <a:r>
              <a:rPr lang="en-US" dirty="0" smtClean="0"/>
              <a:t>Background Notes:</a:t>
            </a:r>
          </a:p>
          <a:p>
            <a:pPr lvl="1"/>
            <a:r>
              <a:rPr lang="en-US" dirty="0" smtClean="0"/>
              <a:t>In April 2000, the Governor of Alabama proposed selling bonds to raise money to replace some 1,600 county bridges that were weight-restricted and could not be used for school bus traffic.  The situation created extensive and costly detours around the weight-restricted bridges. The Governor’s plan involved borrowing against future Federal bridge rehabilitation funds in order to accelerate bridge replacement projects across the state.</a:t>
            </a:r>
          </a:p>
          <a:p>
            <a:pPr lvl="1"/>
            <a:r>
              <a:rPr lang="en-US" dirty="0" smtClean="0"/>
              <a:t>A month later, the Alabama Legislature approved the bond sale contingent on a constitutional amendment for selling $50 million of general obligation bonds to raise money for the local matching share. This constitutional amendment required approval by the state’s voters. In November 2000, voters approved the constitutional amendment and the bridge rehabilitation program began.</a:t>
            </a:r>
          </a:p>
          <a:p>
            <a:pPr lvl="1"/>
            <a:r>
              <a:rPr lang="en-US" dirty="0" smtClean="0"/>
              <a:t>The $250 million program ($50 million of general obligation bonds for the non-Federal share plus $200 million of GARVEE bonds for the Federal share) will replace approximately 1,300 county bridges in all 67 counties statewide.</a:t>
            </a:r>
          </a:p>
          <a:p>
            <a:pPr lvl="1"/>
            <a:r>
              <a:rPr lang="en-US" dirty="0" smtClean="0"/>
              <a:t>The state’s general obligation bonds were sold in November 2001, and the GARVEEs were sold in April 2002 on a competitive basis. The GARVEE issue was rated A by Standard &amp; Poor’s, and achieved a total interest cost of just over 4.65 percent.</a:t>
            </a:r>
          </a:p>
          <a:p>
            <a:pPr lvl="1"/>
            <a:r>
              <a:rPr lang="en-US" dirty="0" smtClean="0"/>
              <a:t>$97 million</a:t>
            </a:r>
            <a:r>
              <a:rPr lang="en-US" baseline="0" dirty="0" smtClean="0"/>
              <a:t> in outstanding bonds from the 2002 issuance were refinanced/refunded in 2011 to take advantage of a decline in interest rates</a:t>
            </a:r>
            <a:endParaRPr lang="en-US" dirty="0" smtClean="0"/>
          </a:p>
          <a:p>
            <a:pPr lvl="1"/>
            <a:r>
              <a:rPr lang="en-US" dirty="0" smtClean="0"/>
              <a:t>The administrative requirements, at both the state and Division level, for the GARVEE bonds issued in Alabama are significant given the number of projects funded with GARVEE proceeds.</a:t>
            </a:r>
          </a:p>
        </p:txBody>
      </p:sp>
      <p:sp>
        <p:nvSpPr>
          <p:cNvPr id="92165" name="Footer Placeholder 4"/>
          <p:cNvSpPr>
            <a:spLocks noGrp="1"/>
          </p:cNvSpPr>
          <p:nvPr>
            <p:ph type="ftr" sz="quarter" idx="4"/>
          </p:nvPr>
        </p:nvSpPr>
        <p:spPr>
          <a:noFill/>
        </p:spPr>
        <p:txBody>
          <a:bodyPr/>
          <a:lstStyle/>
          <a:p>
            <a:pPr defTabSz="945041"/>
            <a:r>
              <a:rPr lang="en-US" dirty="0" smtClean="0"/>
              <a:t>Instructor Notes</a:t>
            </a:r>
          </a:p>
        </p:txBody>
      </p:sp>
      <p:sp>
        <p:nvSpPr>
          <p:cNvPr id="92166" name="Slide Number Placeholder 5"/>
          <p:cNvSpPr>
            <a:spLocks noGrp="1"/>
          </p:cNvSpPr>
          <p:nvPr>
            <p:ph type="sldNum" sz="quarter" idx="5"/>
          </p:nvPr>
        </p:nvSpPr>
        <p:spPr>
          <a:noFill/>
        </p:spPr>
        <p:txBody>
          <a:bodyPr/>
          <a:lstStyle/>
          <a:p>
            <a:pPr defTabSz="945041"/>
            <a:r>
              <a:rPr lang="en-US" dirty="0" smtClean="0"/>
              <a:t>Page </a:t>
            </a:r>
            <a:fld id="{53723972-9531-498D-938E-C029AF8CD014}" type="slidenum">
              <a:rPr lang="en-US" smtClean="0"/>
              <a:pPr defTabSz="945041"/>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smtClean="0"/>
              <a:t>Key Message:</a:t>
            </a:r>
          </a:p>
          <a:p>
            <a:pPr lvl="1"/>
            <a:r>
              <a:rPr lang="en-US" dirty="0" smtClean="0"/>
              <a:t>This slide presents the Alabama GARVEEs as an example of current practices.</a:t>
            </a:r>
          </a:p>
          <a:p>
            <a:endParaRPr lang="en-US" dirty="0" smtClean="0"/>
          </a:p>
        </p:txBody>
      </p:sp>
      <p:sp>
        <p:nvSpPr>
          <p:cNvPr id="92165" name="Footer Placeholder 4"/>
          <p:cNvSpPr>
            <a:spLocks noGrp="1"/>
          </p:cNvSpPr>
          <p:nvPr>
            <p:ph type="ftr" sz="quarter" idx="4"/>
          </p:nvPr>
        </p:nvSpPr>
        <p:spPr>
          <a:noFill/>
        </p:spPr>
        <p:txBody>
          <a:bodyPr/>
          <a:lstStyle/>
          <a:p>
            <a:pPr defTabSz="945041"/>
            <a:r>
              <a:rPr lang="en-US" dirty="0" smtClean="0"/>
              <a:t>Instructor Notes</a:t>
            </a:r>
          </a:p>
        </p:txBody>
      </p:sp>
      <p:sp>
        <p:nvSpPr>
          <p:cNvPr id="92166" name="Slide Number Placeholder 5"/>
          <p:cNvSpPr>
            <a:spLocks noGrp="1"/>
          </p:cNvSpPr>
          <p:nvPr>
            <p:ph type="sldNum" sz="quarter" idx="5"/>
          </p:nvPr>
        </p:nvSpPr>
        <p:spPr>
          <a:noFill/>
        </p:spPr>
        <p:txBody>
          <a:bodyPr/>
          <a:lstStyle/>
          <a:p>
            <a:pPr defTabSz="945041"/>
            <a:r>
              <a:rPr lang="en-US" dirty="0" smtClean="0"/>
              <a:t>Page </a:t>
            </a:r>
            <a:fld id="{53723972-9531-498D-938E-C029AF8CD014}" type="slidenum">
              <a:rPr lang="en-US" smtClean="0"/>
              <a:pPr defTabSz="945041"/>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3000" y="684213"/>
            <a:ext cx="4575175" cy="3430587"/>
          </a:xfrm>
          <a:ln/>
        </p:spPr>
      </p:sp>
      <p:sp>
        <p:nvSpPr>
          <p:cNvPr id="70659" name="Rectangle 3"/>
          <p:cNvSpPr>
            <a:spLocks noGrp="1" noChangeArrowheads="1"/>
          </p:cNvSpPr>
          <p:nvPr>
            <p:ph type="body" idx="1"/>
          </p:nvPr>
        </p:nvSpPr>
        <p:spPr>
          <a:xfrm>
            <a:off x="686115" y="4343718"/>
            <a:ext cx="5485772" cy="4115430"/>
          </a:xfrm>
          <a:noFill/>
          <a:ln/>
        </p:spPr>
        <p:txBody>
          <a:bodyPr/>
          <a:lstStyle/>
          <a:p>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dirty="0" smtClean="0"/>
              <a:t>Key Message:</a:t>
            </a:r>
          </a:p>
          <a:p>
            <a:pPr lvl="1"/>
            <a:r>
              <a:rPr lang="en-US" dirty="0" smtClean="0"/>
              <a:t>This slide presents the Ohio GARVEEs as an example of current practices.</a:t>
            </a:r>
          </a:p>
          <a:p>
            <a:endParaRPr lang="en-US" dirty="0" smtClean="0"/>
          </a:p>
          <a:p>
            <a:r>
              <a:rPr lang="en-US" dirty="0" smtClean="0"/>
              <a:t>Background Notes:</a:t>
            </a:r>
          </a:p>
          <a:p>
            <a:pPr lvl="1"/>
            <a:r>
              <a:rPr lang="en-US" dirty="0" smtClean="0"/>
              <a:t>Ohio was the first state to issue GARVEEs.  The first GARVEE bond issue was for $70 million in May 1998.  As of October 2008, Ohio had issued $1.3 billion in GARVEE bonds, which made Ohio the second largest issuer of GARVEE bonds at that time</a:t>
            </a:r>
            <a:r>
              <a:rPr lang="en-US" baseline="0" dirty="0" smtClean="0"/>
              <a:t> </a:t>
            </a:r>
            <a:r>
              <a:rPr lang="en-US" dirty="0" smtClean="0"/>
              <a:t>(after Colorado).  As of end of 2012, Ohio has issued $1.9 billion in GARVEE bonds.</a:t>
            </a:r>
          </a:p>
          <a:p>
            <a:pPr lvl="1"/>
            <a:r>
              <a:rPr lang="en-US" dirty="0" smtClean="0"/>
              <a:t>Ohio DOT’s policy regarding Federal bond debt is to have no more than 20% of Federal revenues dedicated to debt service.  Annual debt service in 2012 was approx. 11% of Federal revenues</a:t>
            </a:r>
            <a:r>
              <a:rPr lang="en-US" baseline="0" dirty="0" smtClean="0"/>
              <a:t>.  </a:t>
            </a:r>
            <a:endParaRPr lang="en-US" dirty="0" smtClean="0"/>
          </a:p>
          <a:p>
            <a:pPr lvl="1"/>
            <a:r>
              <a:rPr lang="en-US" dirty="0" smtClean="0"/>
              <a:t>In Ohio, all eligible Federal-aid highway funds will potentially be available to reimburse debt service expenditures (though subject to biennial appropriation); if these funds prove insufficient, other grants or state highway funds will be sought to pay debt service. As a final state covenant, the debt is secured by a moral obligation for the Ohio DOT to seek appropriations from the state assembly in the event that none of the preceding sources is available to meet debt service.</a:t>
            </a:r>
          </a:p>
          <a:p>
            <a:pPr lvl="1"/>
            <a:r>
              <a:rPr lang="en-US" dirty="0" smtClean="0"/>
              <a:t>Ohio uses GARVEE proceeds to increase the size</a:t>
            </a:r>
            <a:r>
              <a:rPr lang="en-US" baseline="0" dirty="0" smtClean="0"/>
              <a:t> of the Construction Program, as needed.  The proceeds would generally cover only Major New Construction, Major Bridge Rehab and Major Highway Rehab projects as funds for those projects become necessary based on our forecasting system.  Typically, multiple projects would be covered in each Major program.</a:t>
            </a:r>
            <a:r>
              <a:rPr lang="en-US" dirty="0" smtClean="0"/>
              <a:t>  Last</a:t>
            </a:r>
            <a:r>
              <a:rPr lang="en-US" baseline="0" dirty="0" smtClean="0"/>
              <a:t> issuance in the fall of 2012 covered 15 separate projects.</a:t>
            </a:r>
            <a:endParaRPr lang="en-US" dirty="0" smtClean="0"/>
          </a:p>
        </p:txBody>
      </p:sp>
      <p:sp>
        <p:nvSpPr>
          <p:cNvPr id="93189" name="Footer Placeholder 4"/>
          <p:cNvSpPr>
            <a:spLocks noGrp="1"/>
          </p:cNvSpPr>
          <p:nvPr>
            <p:ph type="ftr" sz="quarter" idx="4"/>
          </p:nvPr>
        </p:nvSpPr>
        <p:spPr>
          <a:noFill/>
        </p:spPr>
        <p:txBody>
          <a:bodyPr/>
          <a:lstStyle/>
          <a:p>
            <a:pPr defTabSz="945041"/>
            <a:r>
              <a:rPr lang="en-US" dirty="0" smtClean="0"/>
              <a:t>Instructor Notes</a:t>
            </a:r>
          </a:p>
        </p:txBody>
      </p:sp>
      <p:sp>
        <p:nvSpPr>
          <p:cNvPr id="93190" name="Slide Number Placeholder 5"/>
          <p:cNvSpPr>
            <a:spLocks noGrp="1"/>
          </p:cNvSpPr>
          <p:nvPr>
            <p:ph type="sldNum" sz="quarter" idx="5"/>
          </p:nvPr>
        </p:nvSpPr>
        <p:spPr>
          <a:noFill/>
        </p:spPr>
        <p:txBody>
          <a:bodyPr/>
          <a:lstStyle/>
          <a:p>
            <a:pPr defTabSz="945041"/>
            <a:r>
              <a:rPr lang="en-US" dirty="0" smtClean="0"/>
              <a:t>Page </a:t>
            </a:r>
            <a:fld id="{D7394B56-6056-405C-A92B-396A2370DFE0}" type="slidenum">
              <a:rPr lang="en-US" smtClean="0"/>
              <a:pPr defTabSz="945041"/>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a:t>
            </a:r>
          </a:p>
          <a:p>
            <a:pPr lvl="1"/>
            <a:r>
              <a:rPr lang="en-US" dirty="0" smtClean="0"/>
              <a:t>This slide summarizes some of the Benefits and Challenges</a:t>
            </a:r>
            <a:r>
              <a:rPr lang="en-US" baseline="0" dirty="0" smtClean="0"/>
              <a:t> to Ohio in issuing and managing the GARVEE bond program</a:t>
            </a:r>
            <a:r>
              <a:rPr lang="en-US" dirty="0" smtClean="0"/>
              <a:t>.</a:t>
            </a:r>
          </a:p>
          <a:p>
            <a:endParaRPr lang="en-US" dirty="0" smtClean="0"/>
          </a:p>
          <a:p>
            <a:r>
              <a:rPr lang="en-US" dirty="0" smtClean="0"/>
              <a:t>Background Notes:</a:t>
            </a:r>
          </a:p>
          <a:p>
            <a:pPr marL="0" lvl="1" indent="0">
              <a:buFontTx/>
              <a:buNone/>
            </a:pPr>
            <a:r>
              <a:rPr lang="en-US" u="sng" dirty="0" smtClean="0"/>
              <a:t>BENEFITS</a:t>
            </a:r>
          </a:p>
          <a:p>
            <a:pPr lvl="1"/>
            <a:r>
              <a:rPr lang="en-US" dirty="0" smtClean="0"/>
              <a:t>Ohio is able to leverage future federal</a:t>
            </a:r>
            <a:r>
              <a:rPr lang="en-US" baseline="0" dirty="0" smtClean="0"/>
              <a:t> funding to generate up-front capital now to cover current projects, instead of delaying needed projects</a:t>
            </a:r>
            <a:r>
              <a:rPr lang="en-US" dirty="0" smtClean="0"/>
              <a:t>.</a:t>
            </a:r>
          </a:p>
          <a:p>
            <a:pPr lvl="1"/>
            <a:r>
              <a:rPr lang="en-US" dirty="0" smtClean="0"/>
              <a:t>With historically low borrowing rates, the ability to build needed projects now, can actually decrease the cost of the project, compared to if it were delayed</a:t>
            </a:r>
            <a:r>
              <a:rPr lang="en-US" baseline="0" dirty="0" smtClean="0"/>
              <a:t> (due to inflation).   Our true borrowing cost for our last GARVEE issuance was 2.08%.</a:t>
            </a:r>
            <a:endParaRPr lang="en-US" dirty="0" smtClean="0"/>
          </a:p>
          <a:p>
            <a:pPr lvl="1"/>
            <a:r>
              <a:rPr lang="en-US" dirty="0" smtClean="0"/>
              <a:t>Ability to</a:t>
            </a:r>
            <a:r>
              <a:rPr lang="en-US" baseline="0" dirty="0" smtClean="0"/>
              <a:t> spread the actual construction costs over the useful life of the assets.</a:t>
            </a:r>
            <a:endParaRPr lang="en-US" dirty="0" smtClean="0"/>
          </a:p>
          <a:p>
            <a:pPr marL="0" lvl="1" indent="0">
              <a:buFontTx/>
              <a:buNone/>
            </a:pPr>
            <a:r>
              <a:rPr lang="en-US" u="sng" dirty="0" smtClean="0"/>
              <a:t>CHALLENGES</a:t>
            </a:r>
          </a:p>
          <a:p>
            <a:pPr lvl="1"/>
            <a:r>
              <a:rPr lang="en-US" dirty="0" smtClean="0"/>
              <a:t>Since GARVEE proceeds are used on multiple projects,</a:t>
            </a:r>
            <a:r>
              <a:rPr lang="en-US" baseline="0" dirty="0" smtClean="0"/>
              <a:t> it can be cumbersome assigning debt service over all the projects that GARVEE proceeds have be utilized on.  Ohio uses a complex automated spreadsheet.</a:t>
            </a:r>
          </a:p>
          <a:p>
            <a:pPr lvl="1"/>
            <a:r>
              <a:rPr lang="en-US" baseline="0" dirty="0" smtClean="0"/>
              <a:t>Records retention – depending on how many GARVEE issuances a project spans, records retention requirements for a project could be as long as 20 – 30 years</a:t>
            </a:r>
            <a:r>
              <a:rPr lang="en-US" baseline="0" dirty="0" smtClean="0">
                <a:solidFill>
                  <a:srgbClr val="FF0000"/>
                </a:solidFill>
              </a:rPr>
              <a:t>. (5- 10 for design; 6 year spend out possible; 10 year repayment of debt service; 3 year requirement after project close.) </a:t>
            </a:r>
            <a:endParaRPr lang="en-US" dirty="0" smtClean="0"/>
          </a:p>
        </p:txBody>
      </p:sp>
      <p:sp>
        <p:nvSpPr>
          <p:cNvPr id="5" name="Footer Placeholder 4"/>
          <p:cNvSpPr>
            <a:spLocks noGrp="1"/>
          </p:cNvSpPr>
          <p:nvPr>
            <p:ph type="ftr" sz="quarter" idx="11"/>
          </p:nvPr>
        </p:nvSpPr>
        <p:spPr/>
        <p:txBody>
          <a:bodyPr/>
          <a:lstStyle/>
          <a:p>
            <a:pPr>
              <a:defRPr/>
            </a:pPr>
            <a:r>
              <a:rPr lang="en-US" dirty="0" smtClean="0"/>
              <a:t>Instructor Notes</a:t>
            </a:r>
            <a:endParaRPr lang="en-US" dirty="0"/>
          </a:p>
        </p:txBody>
      </p:sp>
      <p:sp>
        <p:nvSpPr>
          <p:cNvPr id="6" name="Slide Number Placeholder 5"/>
          <p:cNvSpPr>
            <a:spLocks noGrp="1"/>
          </p:cNvSpPr>
          <p:nvPr>
            <p:ph type="sldNum" sz="quarter" idx="12"/>
          </p:nvPr>
        </p:nvSpPr>
        <p:spPr/>
        <p:txBody>
          <a:bodyPr/>
          <a:lstStyle/>
          <a:p>
            <a:pPr>
              <a:defRPr/>
            </a:pPr>
            <a:r>
              <a:rPr lang="en-US" dirty="0" smtClean="0"/>
              <a:t>Page </a:t>
            </a:r>
            <a:fld id="{DCD9EF38-2769-48AA-A9F2-3739DA977D32}" type="slidenum">
              <a:rPr lang="en-US" smtClean="0"/>
              <a:pPr>
                <a:defRPr/>
              </a:pPr>
              <a:t>31</a:t>
            </a:fld>
            <a:endParaRPr lang="en-US" dirty="0"/>
          </a:p>
        </p:txBody>
      </p:sp>
    </p:spTree>
    <p:extLst>
      <p:ext uri="{BB962C8B-B14F-4D97-AF65-F5344CB8AC3E}">
        <p14:creationId xmlns:p14="http://schemas.microsoft.com/office/powerpoint/2010/main" val="4259676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a:t>
            </a:r>
          </a:p>
          <a:p>
            <a:endParaRPr lang="en-US" dirty="0" smtClean="0"/>
          </a:p>
          <a:p>
            <a:pPr marL="228600" indent="-228600">
              <a:buAutoNum type="arabicParenR"/>
            </a:pPr>
            <a:r>
              <a:rPr lang="en-US" b="0" dirty="0" smtClean="0"/>
              <a:t>Ohio</a:t>
            </a:r>
            <a:r>
              <a:rPr lang="en-US" b="0" baseline="0" dirty="0" smtClean="0"/>
              <a:t> likes to limit the maturity period (term of the bond) to 2 Federal Reauthorization period.  Historically this has been 5 or 6 years for each reauthorization periods, making our maturity on our bonds 10 – 12 year.   Historically, rating agencies have tended to look more favorably on this structure.</a:t>
            </a:r>
          </a:p>
          <a:p>
            <a:pPr marL="228600" indent="-228600">
              <a:buAutoNum type="arabicParenR"/>
            </a:pPr>
            <a:endParaRPr lang="en-US" b="0" baseline="0" dirty="0" smtClean="0"/>
          </a:p>
          <a:p>
            <a:pPr marL="228600" indent="-228600">
              <a:buAutoNum type="arabicParenR"/>
            </a:pPr>
            <a:r>
              <a:rPr lang="en-US" b="0" baseline="0" dirty="0" smtClean="0"/>
              <a:t>Due to IRS arbitrage rules.  Simply put, if arbitrage kicks in because proceeds are not spent out quickly enough (24 months), any investment income earned on these proceeds, over and above the interest that is being paid on the proceeds, would be forfeited.</a:t>
            </a:r>
          </a:p>
          <a:p>
            <a:pPr marL="228600" indent="-228600">
              <a:buAutoNum type="arabicParenR"/>
            </a:pPr>
            <a:endParaRPr lang="en-US" b="0" baseline="0" dirty="0" smtClean="0"/>
          </a:p>
          <a:p>
            <a:pPr marL="228600" indent="-228600">
              <a:buAutoNum type="arabicParenR"/>
            </a:pPr>
            <a:r>
              <a:rPr lang="en-US" b="0" baseline="0" dirty="0" smtClean="0"/>
              <a:t>Ohio DOT designed and maintains a fairly complex spreadsheet that assigns bond proceeds, in addition to GARVEE debt service, on a project-by-project basis.  Each GARVEE issuance has a listing of projects utilizing the proceeds, and individual debt service schedules.</a:t>
            </a:r>
            <a:endParaRPr lang="en-US" b="0" dirty="0" smtClean="0"/>
          </a:p>
        </p:txBody>
      </p:sp>
      <p:sp>
        <p:nvSpPr>
          <p:cNvPr id="5" name="Footer Placeholder 4"/>
          <p:cNvSpPr>
            <a:spLocks noGrp="1"/>
          </p:cNvSpPr>
          <p:nvPr>
            <p:ph type="ftr" sz="quarter" idx="11"/>
          </p:nvPr>
        </p:nvSpPr>
        <p:spPr/>
        <p:txBody>
          <a:bodyPr/>
          <a:lstStyle/>
          <a:p>
            <a:pPr>
              <a:defRPr/>
            </a:pPr>
            <a:r>
              <a:rPr lang="en-US" dirty="0" smtClean="0"/>
              <a:t>Instructor Notes</a:t>
            </a:r>
            <a:endParaRPr lang="en-US" dirty="0"/>
          </a:p>
        </p:txBody>
      </p:sp>
      <p:sp>
        <p:nvSpPr>
          <p:cNvPr id="6" name="Slide Number Placeholder 5"/>
          <p:cNvSpPr>
            <a:spLocks noGrp="1"/>
          </p:cNvSpPr>
          <p:nvPr>
            <p:ph type="sldNum" sz="quarter" idx="12"/>
          </p:nvPr>
        </p:nvSpPr>
        <p:spPr/>
        <p:txBody>
          <a:bodyPr/>
          <a:lstStyle/>
          <a:p>
            <a:pPr>
              <a:defRPr/>
            </a:pPr>
            <a:r>
              <a:rPr lang="en-US" dirty="0" smtClean="0"/>
              <a:t>Page </a:t>
            </a:r>
            <a:fld id="{DCD9EF38-2769-48AA-A9F2-3739DA977D32}" type="slidenum">
              <a:rPr lang="en-US" smtClean="0"/>
              <a:pPr>
                <a:defRPr/>
              </a:pPr>
              <a:t>32</a:t>
            </a:fld>
            <a:endParaRPr lang="en-US" dirty="0"/>
          </a:p>
        </p:txBody>
      </p:sp>
    </p:spTree>
    <p:extLst>
      <p:ext uri="{BB962C8B-B14F-4D97-AF65-F5344CB8AC3E}">
        <p14:creationId xmlns:p14="http://schemas.microsoft.com/office/powerpoint/2010/main" val="2884845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dirty="0" smtClean="0"/>
              <a:t>Key Message:</a:t>
            </a:r>
          </a:p>
          <a:p>
            <a:pPr lvl="1"/>
            <a:r>
              <a:rPr lang="en-US" dirty="0" smtClean="0"/>
              <a:t>This slide shows total Federal-aid receipts compared to annual debt service from GARVEE bonds, and the percent share of total Federal-aid funding.</a:t>
            </a:r>
          </a:p>
          <a:p>
            <a:endParaRPr lang="en-US" dirty="0" smtClean="0"/>
          </a:p>
          <a:p>
            <a:r>
              <a:rPr lang="en-US" dirty="0" smtClean="0"/>
              <a:t>Background Notes:</a:t>
            </a:r>
          </a:p>
          <a:p>
            <a:pPr lvl="1"/>
            <a:r>
              <a:rPr lang="en-US" dirty="0" smtClean="0"/>
              <a:t>ODOT’s policy regarding Federal bond debt is to have no more than 20% of Federal revenue dedicated to debt service.  Through 2012, debt service remained below 12% of total Federal-aid.</a:t>
            </a:r>
          </a:p>
        </p:txBody>
      </p:sp>
      <p:sp>
        <p:nvSpPr>
          <p:cNvPr id="94213" name="Footer Placeholder 4"/>
          <p:cNvSpPr>
            <a:spLocks noGrp="1"/>
          </p:cNvSpPr>
          <p:nvPr>
            <p:ph type="ftr" sz="quarter" idx="4"/>
          </p:nvPr>
        </p:nvSpPr>
        <p:spPr>
          <a:noFill/>
        </p:spPr>
        <p:txBody>
          <a:bodyPr/>
          <a:lstStyle/>
          <a:p>
            <a:pPr defTabSz="945041"/>
            <a:r>
              <a:rPr lang="en-US" dirty="0" smtClean="0"/>
              <a:t>Instructor Notes</a:t>
            </a:r>
          </a:p>
        </p:txBody>
      </p:sp>
      <p:sp>
        <p:nvSpPr>
          <p:cNvPr id="94214" name="Slide Number Placeholder 5"/>
          <p:cNvSpPr>
            <a:spLocks noGrp="1"/>
          </p:cNvSpPr>
          <p:nvPr>
            <p:ph type="sldNum" sz="quarter" idx="5"/>
          </p:nvPr>
        </p:nvSpPr>
        <p:spPr>
          <a:noFill/>
        </p:spPr>
        <p:txBody>
          <a:bodyPr/>
          <a:lstStyle/>
          <a:p>
            <a:pPr defTabSz="945041"/>
            <a:r>
              <a:rPr lang="en-US" dirty="0" smtClean="0"/>
              <a:t>Page </a:t>
            </a:r>
            <a:fld id="{E8191AD8-0B68-49EF-B28D-932801BA0AAA}" type="slidenum">
              <a:rPr lang="en-US" smtClean="0"/>
              <a:pPr defTabSz="945041"/>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86422" y="3597641"/>
            <a:ext cx="5485158" cy="5009213"/>
          </a:xfrm>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pPr defTabSz="945041"/>
            <a:r>
              <a:rPr lang="en-US" dirty="0" smtClean="0"/>
              <a:t>Page </a:t>
            </a:r>
            <a:fld id="{35DFE8FA-E090-408D-98C3-3DBD3563E0C1}" type="slidenum">
              <a:rPr lang="en-US" smtClean="0"/>
              <a:pPr defTabSz="945041"/>
              <a:t>34</a:t>
            </a:fld>
            <a:endParaRPr lang="en-US" dirty="0" smtClean="0"/>
          </a:p>
        </p:txBody>
      </p:sp>
      <p:sp>
        <p:nvSpPr>
          <p:cNvPr id="56325"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dirty="0" smtClean="0"/>
              <a:t>Key Message:</a:t>
            </a:r>
          </a:p>
          <a:p>
            <a:pPr lvl="1"/>
            <a:r>
              <a:rPr lang="en-US" dirty="0" smtClean="0"/>
              <a:t>This slide reviews the outcomes of this presentation.  Participants will now be able to [read list of outcomes]:</a:t>
            </a:r>
          </a:p>
          <a:p>
            <a:endParaRPr lang="en-US" dirty="0" smtClean="0"/>
          </a:p>
          <a:p>
            <a:r>
              <a:rPr lang="en-US" dirty="0" smtClean="0"/>
              <a:t>Background Notes:</a:t>
            </a:r>
          </a:p>
          <a:p>
            <a:pPr lvl="1"/>
            <a:r>
              <a:rPr lang="en-US" dirty="0" smtClean="0"/>
              <a:t>Upon completion of the presentation, the instructor(s) will do a recap on the learning outcomes for the presentation to reinforce the key takeaways of this session on  GARVEEs.</a:t>
            </a:r>
          </a:p>
          <a:p>
            <a:endParaRPr lang="en-US" dirty="0" smtClean="0"/>
          </a:p>
          <a:p>
            <a:r>
              <a:rPr lang="en-US" dirty="0" smtClean="0"/>
              <a:t>Interactivity:</a:t>
            </a:r>
          </a:p>
          <a:p>
            <a:pPr lvl="1"/>
            <a:r>
              <a:rPr lang="en-US" dirty="0" smtClean="0"/>
              <a:t>Instructor will present the outcomes as questions to encourage class participation and reinforce the knowledge acquired.</a:t>
            </a:r>
          </a:p>
          <a:p>
            <a:pPr lvl="1"/>
            <a:r>
              <a:rPr lang="en-US" dirty="0" smtClean="0"/>
              <a:t>What are GARVEEs?</a:t>
            </a:r>
          </a:p>
          <a:p>
            <a:pPr lvl="2"/>
            <a:r>
              <a:rPr lang="en-US" dirty="0" smtClean="0"/>
              <a:t>Bonds or debt instruments secured by future Federal-aid dollars.</a:t>
            </a:r>
          </a:p>
          <a:p>
            <a:pPr lvl="1"/>
            <a:r>
              <a:rPr lang="en-US" dirty="0" smtClean="0"/>
              <a:t>What are the GARVEE bond options?</a:t>
            </a:r>
          </a:p>
          <a:p>
            <a:pPr lvl="2"/>
            <a:r>
              <a:rPr lang="en-US" dirty="0" smtClean="0"/>
              <a:t>Direct or Indirect; standalone or backstopped; fixed or variable interest rate; long or short-term maturity; new money or refunding.</a:t>
            </a:r>
          </a:p>
          <a:p>
            <a:pPr lvl="1"/>
            <a:r>
              <a:rPr lang="en-US" dirty="0" smtClean="0"/>
              <a:t>What types of projects are good candidates for GARVEEs?</a:t>
            </a:r>
          </a:p>
          <a:p>
            <a:pPr lvl="2"/>
            <a:r>
              <a:rPr lang="en-US" dirty="0" smtClean="0"/>
              <a:t>Large capital projects; project for which cost of delay outweighs cost of financing; Title 23 projects in STIP.</a:t>
            </a:r>
          </a:p>
          <a:p>
            <a:pPr lvl="1"/>
            <a:r>
              <a:rPr lang="en-US" dirty="0" smtClean="0"/>
              <a:t>What is the Federal role in GARVEEs?</a:t>
            </a:r>
          </a:p>
          <a:p>
            <a:pPr lvl="2"/>
            <a:r>
              <a:rPr lang="en-US" dirty="0" smtClean="0"/>
              <a:t>Set the rules; ensure eligibility of projects and compliance with Federal regulations; negotiate MOU; ensure matching requirement are met for debt service.</a:t>
            </a:r>
          </a:p>
          <a:p>
            <a:pPr lvl="1"/>
            <a:r>
              <a:rPr lang="en-US" dirty="0" smtClean="0"/>
              <a:t>What is the state role in GARVEEs?</a:t>
            </a:r>
          </a:p>
          <a:p>
            <a:pPr lvl="2"/>
            <a:r>
              <a:rPr lang="en-US" dirty="0" smtClean="0"/>
              <a:t>Authorize enabling legislation; place limit on how much GARVEE debt to issue; set the terms of the bonds.</a:t>
            </a:r>
          </a:p>
          <a:p>
            <a:pPr lvl="1"/>
            <a:r>
              <a:rPr lang="en-US" dirty="0" smtClean="0"/>
              <a:t>What are the key stewardship considerations related to GARVEEs?</a:t>
            </a:r>
          </a:p>
          <a:p>
            <a:pPr lvl="2"/>
            <a:r>
              <a:rPr lang="en-US" dirty="0" smtClean="0"/>
              <a:t>Project eligibility; eligible bond costs; local match; FMIS accounting; MOU.</a:t>
            </a:r>
          </a:p>
          <a:p>
            <a:pPr lvl="1"/>
            <a:r>
              <a:rPr lang="en-US" dirty="0" smtClean="0"/>
              <a:t>What is included in the MOU?</a:t>
            </a:r>
          </a:p>
          <a:p>
            <a:pPr lvl="2"/>
            <a:r>
              <a:rPr lang="en-US" dirty="0" smtClean="0"/>
              <a:t>FHWA roles and responsibilities; budgeting of bond proceeds, management of debt service, billing; project(s) funded with GARVEEs.</a:t>
            </a:r>
          </a:p>
          <a:p>
            <a:pPr lvl="1"/>
            <a:r>
              <a:rPr lang="en-US" b="1" dirty="0" smtClean="0"/>
              <a:t>Remind participants of the checklist, and stress its importance.</a:t>
            </a:r>
          </a:p>
          <a:p>
            <a:endParaRPr lang="en-US" dirty="0" smtClean="0"/>
          </a:p>
        </p:txBody>
      </p:sp>
      <p:sp>
        <p:nvSpPr>
          <p:cNvPr id="97284" name="Slide Number Placeholder 3"/>
          <p:cNvSpPr>
            <a:spLocks noGrp="1"/>
          </p:cNvSpPr>
          <p:nvPr>
            <p:ph type="sldNum" sz="quarter" idx="5"/>
          </p:nvPr>
        </p:nvSpPr>
        <p:spPr>
          <a:noFill/>
        </p:spPr>
        <p:txBody>
          <a:bodyPr/>
          <a:lstStyle/>
          <a:p>
            <a:pPr defTabSz="945041"/>
            <a:r>
              <a:rPr lang="en-US" dirty="0" smtClean="0"/>
              <a:t>Page </a:t>
            </a:r>
            <a:fld id="{971D695F-3A9D-42B3-A04C-AB06B28274AB}" type="slidenum">
              <a:rPr lang="en-US" smtClean="0"/>
              <a:pPr defTabSz="945041"/>
              <a:t>35</a:t>
            </a:fld>
            <a:endParaRPr lang="en-US" dirty="0" smtClean="0"/>
          </a:p>
        </p:txBody>
      </p:sp>
      <p:sp>
        <p:nvSpPr>
          <p:cNvPr id="97285"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t>Key Message:</a:t>
            </a:r>
          </a:p>
          <a:p>
            <a:pPr lvl="1"/>
            <a:r>
              <a:rPr lang="en-US" dirty="0" smtClean="0"/>
              <a:t>This slide provide links to resource related to GARVEEs.</a:t>
            </a:r>
          </a:p>
          <a:p>
            <a:endParaRPr lang="en-US" dirty="0" smtClean="0"/>
          </a:p>
          <a:p>
            <a:r>
              <a:rPr lang="en-US" dirty="0" smtClean="0"/>
              <a:t>Background Notes:</a:t>
            </a:r>
          </a:p>
          <a:p>
            <a:pPr lvl="1"/>
            <a:r>
              <a:rPr lang="en-US" dirty="0" smtClean="0"/>
              <a:t>The links in this slide provide useful information related to GARVEEs, including guidelines and case studies.</a:t>
            </a:r>
          </a:p>
          <a:p>
            <a:endParaRPr lang="en-US" dirty="0" smtClean="0"/>
          </a:p>
        </p:txBody>
      </p:sp>
      <p:sp>
        <p:nvSpPr>
          <p:cNvPr id="98308" name="Slide Number Placeholder 3"/>
          <p:cNvSpPr>
            <a:spLocks noGrp="1"/>
          </p:cNvSpPr>
          <p:nvPr>
            <p:ph type="sldNum" sz="quarter" idx="5"/>
          </p:nvPr>
        </p:nvSpPr>
        <p:spPr>
          <a:noFill/>
        </p:spPr>
        <p:txBody>
          <a:bodyPr/>
          <a:lstStyle/>
          <a:p>
            <a:pPr defTabSz="945041"/>
            <a:r>
              <a:rPr lang="en-US" dirty="0" smtClean="0"/>
              <a:t>Page </a:t>
            </a:r>
            <a:fld id="{D13F691C-4B2E-4180-A5F6-400F749CA8B8}" type="slidenum">
              <a:rPr lang="en-US" smtClean="0"/>
              <a:pPr defTabSz="945041"/>
              <a:t>36</a:t>
            </a:fld>
            <a:endParaRPr lang="en-US" dirty="0" smtClean="0"/>
          </a:p>
        </p:txBody>
      </p:sp>
      <p:sp>
        <p:nvSpPr>
          <p:cNvPr id="98309"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9748"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Instructor Notes</a:t>
            </a:r>
          </a:p>
        </p:txBody>
      </p:sp>
      <p:sp>
        <p:nvSpPr>
          <p:cNvPr id="15975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Page </a:t>
            </a:r>
            <a:fld id="{84A66FED-5F6B-4C71-9F6C-13D308B766ED}" type="slidenum">
              <a:rPr lang="en-US" dirty="0" smtClean="0"/>
              <a:pPr fontAlgn="base">
                <a:spcBef>
                  <a:spcPct val="0"/>
                </a:spcBef>
                <a:spcAft>
                  <a:spcPct val="0"/>
                </a:spcAft>
                <a:defRPr/>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9748"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Instructor Notes</a:t>
            </a:r>
          </a:p>
        </p:txBody>
      </p:sp>
      <p:sp>
        <p:nvSpPr>
          <p:cNvPr id="15975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rPr>
              <a:t>Page </a:t>
            </a:r>
            <a:fld id="{84A66FED-5F6B-4C71-9F6C-13D308B766ED}" type="slidenum">
              <a:rPr lang="en-US" dirty="0" smtClean="0">
                <a:solidFill>
                  <a:prstClr val="black"/>
                </a:solidFill>
              </a:rPr>
              <a:pPr fontAlgn="base">
                <a:spcBef>
                  <a:spcPct val="0"/>
                </a:spcBef>
                <a:spcAft>
                  <a:spcPct val="0"/>
                </a:spcAft>
                <a:defRPr/>
              </a:pPr>
              <a:t>38</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t>Key Message:</a:t>
            </a:r>
          </a:p>
          <a:p>
            <a:pPr lvl="1"/>
            <a:r>
              <a:rPr lang="en-US" dirty="0" smtClean="0"/>
              <a:t>Upon completion of this lesson, participants will be able to [read list of outcomes]:</a:t>
            </a:r>
          </a:p>
          <a:p>
            <a:endParaRPr lang="en-US" dirty="0" smtClean="0"/>
          </a:p>
          <a:p>
            <a:r>
              <a:rPr lang="en-US" dirty="0" smtClean="0"/>
              <a:t>Background Notes:</a:t>
            </a:r>
          </a:p>
          <a:p>
            <a:pPr lvl="1"/>
            <a:r>
              <a:rPr lang="en-US" dirty="0" smtClean="0"/>
              <a:t>This slide summarizes the outcomes for the GARVEE session:</a:t>
            </a:r>
          </a:p>
          <a:p>
            <a:pPr lvl="2"/>
            <a:r>
              <a:rPr lang="en-US" dirty="0" smtClean="0"/>
              <a:t>Describe the various types (e.g., Direct vs. Indirect; backstopped; refunding) and characteristics of GARVEEs;</a:t>
            </a:r>
          </a:p>
          <a:p>
            <a:pPr lvl="2"/>
            <a:r>
              <a:rPr lang="en-US" dirty="0" smtClean="0"/>
              <a:t>Identify project eligibility and uses of GARVEEs;</a:t>
            </a:r>
          </a:p>
          <a:p>
            <a:pPr lvl="2"/>
            <a:r>
              <a:rPr lang="en-US" dirty="0" smtClean="0"/>
              <a:t>Explain FHWA’s and State’s respective roles and responsibilities related to GARVEEs; and</a:t>
            </a:r>
          </a:p>
          <a:p>
            <a:pPr lvl="2"/>
            <a:r>
              <a:rPr lang="en-US" dirty="0" smtClean="0"/>
              <a:t>Describe key considerations, from the Federal perspective, related to stewardship of GARVEEs</a:t>
            </a:r>
          </a:p>
        </p:txBody>
      </p:sp>
      <p:sp>
        <p:nvSpPr>
          <p:cNvPr id="60420" name="Slide Number Placeholder 3"/>
          <p:cNvSpPr>
            <a:spLocks noGrp="1"/>
          </p:cNvSpPr>
          <p:nvPr>
            <p:ph type="sldNum" sz="quarter" idx="5"/>
          </p:nvPr>
        </p:nvSpPr>
        <p:spPr>
          <a:noFill/>
        </p:spPr>
        <p:txBody>
          <a:bodyPr/>
          <a:lstStyle/>
          <a:p>
            <a:pPr defTabSz="945041"/>
            <a:r>
              <a:rPr lang="en-US" dirty="0" smtClean="0"/>
              <a:t>Page </a:t>
            </a:r>
            <a:fld id="{3521EC51-159E-4EE7-A231-D1A6BE8E5D78}" type="slidenum">
              <a:rPr lang="en-US" smtClean="0"/>
              <a:pPr defTabSz="945041"/>
              <a:t>4</a:t>
            </a:fld>
            <a:endParaRPr lang="en-US" dirty="0" smtClean="0"/>
          </a:p>
        </p:txBody>
      </p:sp>
      <p:sp>
        <p:nvSpPr>
          <p:cNvPr id="60421" name="Footer Placeholder 4"/>
          <p:cNvSpPr>
            <a:spLocks noGrp="1"/>
          </p:cNvSpPr>
          <p:nvPr>
            <p:ph type="ftr" sz="quarter" idx="4"/>
          </p:nvPr>
        </p:nvSpPr>
        <p:spPr>
          <a:noFill/>
        </p:spPr>
        <p:txBody>
          <a:bodyPr/>
          <a:lstStyle/>
          <a:p>
            <a:pPr defTabSz="945041"/>
            <a:r>
              <a:rPr lang="en-US" dirty="0" smtClean="0"/>
              <a:t>Instructor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686422" y="4343400"/>
            <a:ext cx="5485158" cy="4263454"/>
          </a:xfrm>
          <a:noFill/>
          <a:ln/>
        </p:spPr>
        <p:txBody>
          <a:bodyPr/>
          <a:lstStyle/>
          <a:p>
            <a:r>
              <a:rPr lang="en-US" dirty="0" smtClean="0"/>
              <a:t>Key Message:</a:t>
            </a:r>
          </a:p>
          <a:p>
            <a:pPr lvl="1"/>
            <a:r>
              <a:rPr lang="en-US" dirty="0" smtClean="0"/>
              <a:t>This is the introductory slide to the Grant Anticipation Revenue Vehicles (GARVEEs) session.</a:t>
            </a:r>
          </a:p>
          <a:p>
            <a:endParaRPr lang="en-US" dirty="0" smtClean="0"/>
          </a:p>
          <a:p>
            <a:r>
              <a:rPr lang="en-US" dirty="0" smtClean="0"/>
              <a:t>Background Notes:</a:t>
            </a:r>
          </a:p>
          <a:p>
            <a:pPr lvl="1"/>
            <a:r>
              <a:rPr lang="en-US" dirty="0" smtClean="0"/>
              <a:t>Instructor(s) introduction, and provide a brief description of their background as it relates to FHWA OIPD and Project Finance.</a:t>
            </a:r>
          </a:p>
        </p:txBody>
      </p:sp>
      <p:sp>
        <p:nvSpPr>
          <p:cNvPr id="56324" name="Slide Number Placeholder 3"/>
          <p:cNvSpPr>
            <a:spLocks noGrp="1"/>
          </p:cNvSpPr>
          <p:nvPr>
            <p:ph type="sldNum" sz="quarter" idx="5"/>
          </p:nvPr>
        </p:nvSpPr>
        <p:spPr>
          <a:noFill/>
        </p:spPr>
        <p:txBody>
          <a:bodyPr/>
          <a:lstStyle/>
          <a:p>
            <a:pPr defTabSz="945041"/>
            <a:r>
              <a:rPr lang="en-US" dirty="0" smtClean="0">
                <a:solidFill>
                  <a:prstClr val="black"/>
                </a:solidFill>
              </a:rPr>
              <a:t>Page </a:t>
            </a:r>
            <a:fld id="{35DFE8FA-E090-408D-98C3-3DBD3563E0C1}" type="slidenum">
              <a:rPr lang="en-US" smtClean="0">
                <a:solidFill>
                  <a:prstClr val="black"/>
                </a:solidFill>
              </a:rPr>
              <a:pPr defTabSz="945041"/>
              <a:t>5</a:t>
            </a:fld>
            <a:endParaRPr lang="en-US" dirty="0" smtClean="0">
              <a:solidFill>
                <a:prstClr val="black"/>
              </a:solidFill>
            </a:endParaRPr>
          </a:p>
        </p:txBody>
      </p:sp>
      <p:sp>
        <p:nvSpPr>
          <p:cNvPr id="56325" name="Footer Placeholder 4"/>
          <p:cNvSpPr>
            <a:spLocks noGrp="1"/>
          </p:cNvSpPr>
          <p:nvPr>
            <p:ph type="ftr" sz="quarter" idx="4"/>
          </p:nvPr>
        </p:nvSpPr>
        <p:spPr>
          <a:noFill/>
        </p:spPr>
        <p:txBody>
          <a:bodyPr/>
          <a:lstStyle/>
          <a:p>
            <a:pPr defTabSz="945041"/>
            <a:r>
              <a:rPr lang="en-US" dirty="0" smtClean="0">
                <a:solidFill>
                  <a:prstClr val="black"/>
                </a:solidFill>
              </a:rPr>
              <a:t>Instructor 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t>
            </a:r>
            <a:r>
              <a:rPr lang="en-US" dirty="0" smtClean="0"/>
              <a:t>rant </a:t>
            </a:r>
            <a:r>
              <a:rPr lang="en-US" b="1" dirty="0" smtClean="0"/>
              <a:t>A</a:t>
            </a:r>
            <a:r>
              <a:rPr lang="en-US" dirty="0" smtClean="0"/>
              <a:t>nticipation </a:t>
            </a:r>
            <a:r>
              <a:rPr lang="en-US" b="1" dirty="0" smtClean="0"/>
              <a:t>R</a:t>
            </a:r>
            <a:r>
              <a:rPr lang="en-US" dirty="0" smtClean="0"/>
              <a:t>evenue </a:t>
            </a:r>
            <a:r>
              <a:rPr lang="en-US" b="1" dirty="0" smtClean="0"/>
              <a:t>Ve</a:t>
            </a:r>
            <a:r>
              <a:rPr lang="en-US" dirty="0" smtClean="0"/>
              <a:t>hicl</a:t>
            </a:r>
            <a:r>
              <a:rPr lang="en-US" b="1" dirty="0" smtClean="0"/>
              <a:t>es</a:t>
            </a:r>
            <a:r>
              <a:rPr lang="en-US" dirty="0" smtClean="0"/>
              <a:t> = </a:t>
            </a:r>
            <a:r>
              <a:rPr lang="en-US" b="1" dirty="0" smtClean="0"/>
              <a:t>GARVEE</a:t>
            </a:r>
            <a:r>
              <a:rPr lang="en-US" dirty="0" smtClean="0"/>
              <a:t>s</a:t>
            </a:r>
          </a:p>
          <a:p>
            <a:endParaRPr lang="en-US" dirty="0" smtClean="0"/>
          </a:p>
          <a:p>
            <a:r>
              <a:rPr lang="en-US" dirty="0" smtClean="0"/>
              <a:t>GARVEEs are (generally)</a:t>
            </a:r>
            <a:r>
              <a:rPr lang="en-US" baseline="0" dirty="0" smtClean="0"/>
              <a:t> tax-exempt bonds sold by States or local governments, backed by and repaid with specific Federal-aid funds</a:t>
            </a:r>
          </a:p>
          <a:p>
            <a:endParaRPr lang="en-US" baseline="0" dirty="0" smtClean="0"/>
          </a:p>
          <a:p>
            <a:pPr defTabSz="891320">
              <a:defRPr/>
            </a:pPr>
            <a:r>
              <a:rPr lang="en-US" dirty="0" smtClean="0"/>
              <a:t>GARVEEs are not guaranteed by the Federal government. Eligibility</a:t>
            </a:r>
            <a:r>
              <a:rPr lang="en-US" baseline="0" dirty="0" smtClean="0"/>
              <a:t> for reimbursement with future Federal-aid highway funding does not constitute a commitment. </a:t>
            </a:r>
            <a:r>
              <a:rPr lang="en-US" dirty="0" smtClean="0"/>
              <a:t>An explicit</a:t>
            </a:r>
            <a:r>
              <a:rPr lang="en-US" baseline="0" dirty="0" smtClean="0"/>
              <a:t> Federal guarantee would invalidate the tax-exempt status of GARVEE bonds.</a:t>
            </a:r>
          </a:p>
          <a:p>
            <a:pPr defTabSz="891320">
              <a:defRPr/>
            </a:pPr>
            <a:endParaRPr lang="en-US" baseline="0" dirty="0" smtClean="0"/>
          </a:p>
          <a:p>
            <a:pPr defTabSz="891320">
              <a:defRPr/>
            </a:pPr>
            <a:r>
              <a:rPr lang="en-US" baseline="0" dirty="0" smtClean="0"/>
              <a:t>Benefits of GARVEEs:</a:t>
            </a:r>
          </a:p>
          <a:p>
            <a:pPr marL="167123" indent="-167123" defTabSz="891320">
              <a:buFont typeface="Arial" pitchFamily="34" charset="0"/>
              <a:buChar char="•"/>
              <a:defRPr/>
            </a:pPr>
            <a:r>
              <a:rPr lang="en-US" dirty="0"/>
              <a:t>Accelerates Construction</a:t>
            </a:r>
          </a:p>
          <a:p>
            <a:pPr marL="167123" indent="-167123" defTabSz="891320">
              <a:buFont typeface="Arial" pitchFamily="34" charset="0"/>
              <a:buChar char="•"/>
              <a:defRPr/>
            </a:pPr>
            <a:r>
              <a:rPr lang="en-US" dirty="0"/>
              <a:t>Better Funds Management</a:t>
            </a:r>
          </a:p>
          <a:p>
            <a:pPr marL="167123" indent="-167123" defTabSz="891320">
              <a:buFont typeface="Arial" pitchFamily="34" charset="0"/>
              <a:buChar char="•"/>
              <a:defRPr/>
            </a:pPr>
            <a:r>
              <a:rPr lang="en-US" dirty="0"/>
              <a:t>Avoided Costs</a:t>
            </a:r>
          </a:p>
          <a:p>
            <a:pPr marL="167123" indent="-167123" defTabSz="891320">
              <a:buFont typeface="Arial" pitchFamily="34" charset="0"/>
              <a:buChar char="•"/>
              <a:defRPr/>
            </a:pPr>
            <a:r>
              <a:rPr lang="en-US" dirty="0"/>
              <a:t>Large Project Financing</a:t>
            </a:r>
          </a:p>
          <a:p>
            <a:pPr marL="167123" indent="-167123" defTabSz="891320">
              <a:buFont typeface="Arial" pitchFamily="34" charset="0"/>
              <a:buChar char="•"/>
              <a:defRPr/>
            </a:pPr>
            <a:r>
              <a:rPr lang="en-US" dirty="0"/>
              <a:t>Efficiency</a:t>
            </a:r>
          </a:p>
          <a:p>
            <a:pPr marL="167123" indent="-167123" defTabSz="891320">
              <a:buFont typeface="Arial" pitchFamily="34" charset="0"/>
              <a:buChar char="•"/>
              <a:defRPr/>
            </a:pPr>
            <a:r>
              <a:rPr lang="en-US" dirty="0"/>
              <a:t>Relatively Low Interest Rates</a:t>
            </a:r>
          </a:p>
          <a:p>
            <a:pPr defTabSz="882868">
              <a:spcBef>
                <a:spcPct val="60000"/>
              </a:spcBef>
              <a:buClr>
                <a:schemeClr val="hlink"/>
              </a:buClr>
              <a:buSzPct val="130000"/>
              <a:defRPr/>
            </a:pPr>
            <a:endParaRPr lang="en-US" dirty="0"/>
          </a:p>
          <a:p>
            <a:pPr>
              <a:spcBef>
                <a:spcPct val="60000"/>
              </a:spcBef>
              <a:buClr>
                <a:schemeClr val="hlink"/>
              </a:buClr>
              <a:buSzPct val="130000"/>
              <a:buFont typeface="Wingdings" pitchFamily="2" charset="2"/>
              <a:buNone/>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FF896-3102-4CAA-A548-67B7D138DD48}"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7946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7388"/>
            <a:ext cx="4568825" cy="3427412"/>
          </a:xfrm>
          <a:ln/>
        </p:spPr>
      </p:sp>
      <p:sp>
        <p:nvSpPr>
          <p:cNvPr id="183299" name="Rectangle 3"/>
          <p:cNvSpPr>
            <a:spLocks noGrp="1" noChangeArrowheads="1"/>
          </p:cNvSpPr>
          <p:nvPr>
            <p:ph type="body" idx="1"/>
          </p:nvPr>
        </p:nvSpPr>
        <p:spPr>
          <a:xfrm>
            <a:off x="687045" y="4342701"/>
            <a:ext cx="5483918" cy="4114956"/>
          </a:xfrm>
          <a:ln/>
        </p:spPr>
        <p:txBody>
          <a:bodyPr/>
          <a:lstStyle/>
          <a:p>
            <a:pPr>
              <a:spcBef>
                <a:spcPct val="60000"/>
              </a:spcBef>
              <a:defRPr/>
            </a:pPr>
            <a:r>
              <a:rPr lang="en-US" b="1" dirty="0" smtClean="0">
                <a:effectLst>
                  <a:outerShdw blurRad="38100" dist="38100" dir="2700000" algn="tl">
                    <a:srgbClr val="C0C0C0"/>
                  </a:outerShdw>
                </a:effectLst>
              </a:rPr>
              <a:t>WHY</a:t>
            </a:r>
            <a:r>
              <a:rPr lang="en-US" b="1" baseline="0" dirty="0" smtClean="0">
                <a:effectLst>
                  <a:outerShdw blurRad="38100" dist="38100" dir="2700000" algn="tl">
                    <a:srgbClr val="C0C0C0"/>
                  </a:outerShdw>
                </a:effectLst>
              </a:rPr>
              <a:t> TAKE </a:t>
            </a:r>
            <a:r>
              <a:rPr lang="en-US" b="1" dirty="0" smtClean="0">
                <a:effectLst>
                  <a:outerShdw blurRad="38100" dist="38100" dir="2700000" algn="tl">
                    <a:srgbClr val="C0C0C0"/>
                  </a:outerShdw>
                </a:effectLst>
              </a:rPr>
              <a:t>GARVEES FOR A SPIN?</a:t>
            </a:r>
          </a:p>
          <a:p>
            <a:pPr>
              <a:spcBef>
                <a:spcPct val="60000"/>
              </a:spcBef>
              <a:defRPr/>
            </a:pPr>
            <a:endParaRPr lang="en-US" dirty="0" smtClean="0"/>
          </a:p>
          <a:p>
            <a:pPr>
              <a:spcBef>
                <a:spcPct val="60000"/>
              </a:spcBef>
              <a:buClr>
                <a:schemeClr val="hlink"/>
              </a:buClr>
              <a:buSzPct val="130000"/>
              <a:buFont typeface="Wingdings" pitchFamily="2" charset="2"/>
              <a:buNone/>
              <a:defRPr/>
            </a:pPr>
            <a:r>
              <a:rPr lang="en-US" sz="1000" dirty="0" smtClean="0"/>
              <a:t>1) ACCELERATE CONSTRUCTION PROGRAM:</a:t>
            </a:r>
            <a:r>
              <a:rPr lang="en-US" sz="1000" baseline="0" dirty="0" smtClean="0"/>
              <a:t> </a:t>
            </a:r>
            <a:r>
              <a:rPr lang="en-US" sz="1000" dirty="0" smtClean="0"/>
              <a:t> By bringing needed projects into service sooner and accelerate benefits.   Obtain benefit of “soft” dollar benefits from economic development and improved safety.</a:t>
            </a:r>
          </a:p>
          <a:p>
            <a:pPr>
              <a:spcBef>
                <a:spcPct val="60000"/>
              </a:spcBef>
              <a:buClr>
                <a:schemeClr val="hlink"/>
              </a:buClr>
              <a:buSzPct val="130000"/>
              <a:buFont typeface="Wingdings" pitchFamily="2" charset="2"/>
              <a:buNone/>
              <a:defRPr/>
            </a:pPr>
            <a:r>
              <a:rPr lang="en-US" sz="1000" dirty="0" smtClean="0"/>
              <a:t>2) IMPROVE FUNDS MANAGEMENT:  By funding</a:t>
            </a:r>
            <a:r>
              <a:rPr lang="en-US" sz="1000" baseline="0" dirty="0" smtClean="0"/>
              <a:t> </a:t>
            </a:r>
            <a:r>
              <a:rPr lang="en-US" sz="1000" dirty="0" smtClean="0"/>
              <a:t>large, capital intensive projects without affecting smaller projects.  Avoid having one large “pay-as-you-go” project displace numerous small ones.</a:t>
            </a:r>
          </a:p>
          <a:p>
            <a:pPr>
              <a:spcBef>
                <a:spcPct val="60000"/>
              </a:spcBef>
              <a:buClr>
                <a:schemeClr val="hlink"/>
              </a:buClr>
              <a:buSzPct val="130000"/>
              <a:buFont typeface="Wingdings" pitchFamily="2" charset="2"/>
              <a:buNone/>
              <a:defRPr/>
            </a:pPr>
            <a:r>
              <a:rPr lang="en-US" sz="1000" dirty="0" smtClean="0"/>
              <a:t>3) AVOID COSTS OF INFLATION: By avoiding costs associated with construction  &amp; ROW inflation and higher life-cycle costs.</a:t>
            </a:r>
          </a:p>
          <a:p>
            <a:pPr>
              <a:spcBef>
                <a:spcPct val="60000"/>
              </a:spcBef>
              <a:buClr>
                <a:schemeClr val="hlink"/>
              </a:buClr>
              <a:buSzPct val="130000"/>
              <a:buFont typeface="Wingdings" pitchFamily="2" charset="2"/>
              <a:buNone/>
              <a:defRPr/>
            </a:pPr>
            <a:r>
              <a:rPr lang="en-US" sz="1000" dirty="0" smtClean="0"/>
              <a:t>4) FACILITATE LARGE PROJECT FINANCING:</a:t>
            </a:r>
            <a:r>
              <a:rPr lang="en-US" sz="1000" baseline="0" dirty="0" smtClean="0"/>
              <a:t> By</a:t>
            </a:r>
            <a:r>
              <a:rPr lang="en-US" sz="1000" dirty="0" smtClean="0"/>
              <a:t> funding large projects that need a variety of financing tools.  Otherwise be very difficult to do on a pay-as-you-go basis given the challenges of raising a sufficient amount of up-front capital.</a:t>
            </a:r>
          </a:p>
          <a:p>
            <a:pPr defTabSz="905729">
              <a:spcBef>
                <a:spcPct val="60000"/>
              </a:spcBef>
              <a:buClr>
                <a:schemeClr val="hlink"/>
              </a:buClr>
              <a:buSzPct val="130000"/>
              <a:defRPr/>
            </a:pPr>
            <a:r>
              <a:rPr lang="en-US" sz="1000" dirty="0" smtClean="0"/>
              <a:t>5)</a:t>
            </a:r>
            <a:r>
              <a:rPr lang="en-US" sz="1000" baseline="0" dirty="0" smtClean="0"/>
              <a:t> PROMOTE </a:t>
            </a:r>
            <a:r>
              <a:rPr lang="en-US" sz="1000" dirty="0" smtClean="0"/>
              <a:t>EFFICIENT</a:t>
            </a:r>
            <a:r>
              <a:rPr lang="en-US" sz="1000" baseline="0" dirty="0" smtClean="0"/>
              <a:t> RESOURCE ALLOCATION</a:t>
            </a:r>
            <a:r>
              <a:rPr lang="en-US" sz="1000" dirty="0" smtClean="0"/>
              <a:t>: By matching term of payments with life of asset.</a:t>
            </a:r>
          </a:p>
          <a:p>
            <a:pPr defTabSz="905729">
              <a:spcBef>
                <a:spcPct val="60000"/>
              </a:spcBef>
              <a:buClr>
                <a:schemeClr val="hlink"/>
              </a:buClr>
              <a:buSzPct val="130000"/>
              <a:defRPr/>
            </a:pPr>
            <a:r>
              <a:rPr lang="en-US" sz="1000" dirty="0" smtClean="0"/>
              <a:t>6) PROVIDE</a:t>
            </a:r>
            <a:r>
              <a:rPr lang="en-US" sz="1000" baseline="0" dirty="0" smtClean="0"/>
              <a:t> </a:t>
            </a:r>
            <a:r>
              <a:rPr lang="en-US" sz="1000" dirty="0" smtClean="0"/>
              <a:t>ECONOMIES</a:t>
            </a:r>
            <a:r>
              <a:rPr lang="en-US" sz="1000" baseline="0" dirty="0" smtClean="0"/>
              <a:t> OF SCALE:  By benefiting from lower bid prices for large projects.</a:t>
            </a:r>
            <a:endParaRPr lang="en-US" sz="1000" dirty="0" smtClean="0"/>
          </a:p>
          <a:p>
            <a:pPr defTabSz="905729">
              <a:spcBef>
                <a:spcPct val="60000"/>
              </a:spcBef>
              <a:buClr>
                <a:schemeClr val="hlink"/>
              </a:buClr>
              <a:buSzPct val="130000"/>
              <a:defRPr/>
            </a:pPr>
            <a:r>
              <a:rPr lang="en-US" sz="1000" dirty="0" smtClean="0"/>
              <a:t>7) PROVIDE RELATIVELY LOW INTEREST RATES:  By benefiting from low interest rates typically</a:t>
            </a:r>
            <a:r>
              <a:rPr lang="en-US" sz="1000" baseline="0" dirty="0" smtClean="0"/>
              <a:t> available in municipal borrowings. </a:t>
            </a:r>
            <a:endParaRPr lang="en-US" sz="1000" dirty="0" smtClean="0"/>
          </a:p>
          <a:p>
            <a:pPr defTabSz="905729">
              <a:spcBef>
                <a:spcPct val="60000"/>
              </a:spcBef>
              <a:buClr>
                <a:schemeClr val="hlink"/>
              </a:buClr>
              <a:buSzPct val="130000"/>
              <a:defRPr/>
            </a:pPr>
            <a:endParaRPr lang="en-US" sz="1000" dirty="0" smtClean="0"/>
          </a:p>
          <a:p>
            <a:pPr>
              <a:spcBef>
                <a:spcPct val="60000"/>
              </a:spcBef>
              <a:buClr>
                <a:schemeClr val="hlink"/>
              </a:buClr>
              <a:buSzPct val="130000"/>
              <a:buFont typeface="Wingdings" pitchFamily="2" charset="2"/>
              <a:buNone/>
              <a:defRPr/>
            </a:pPr>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4588" y="687388"/>
            <a:ext cx="4568825" cy="3427412"/>
          </a:xfrm>
          <a:ln/>
        </p:spPr>
      </p:sp>
      <p:sp>
        <p:nvSpPr>
          <p:cNvPr id="185347" name="Rectangle 3"/>
          <p:cNvSpPr>
            <a:spLocks noGrp="1" noChangeArrowheads="1"/>
          </p:cNvSpPr>
          <p:nvPr>
            <p:ph type="body" idx="1"/>
          </p:nvPr>
        </p:nvSpPr>
        <p:spPr>
          <a:xfrm>
            <a:off x="687045" y="4342701"/>
            <a:ext cx="5483918" cy="4114956"/>
          </a:xfrm>
          <a:ln/>
        </p:spPr>
        <p:txBody>
          <a:bodyPr/>
          <a:lstStyle/>
          <a:p>
            <a:pPr>
              <a:spcBef>
                <a:spcPct val="60000"/>
              </a:spcBef>
              <a:defRPr/>
            </a:pPr>
            <a:r>
              <a:rPr lang="en-US" b="1" dirty="0" smtClean="0">
                <a:effectLst>
                  <a:outerShdw blurRad="38100" dist="38100" dir="2700000" algn="tl">
                    <a:srgbClr val="C0C0C0"/>
                  </a:outerShdw>
                </a:effectLst>
              </a:rPr>
              <a:t>WHY</a:t>
            </a:r>
            <a:r>
              <a:rPr lang="en-US" b="1" baseline="0" dirty="0" smtClean="0">
                <a:effectLst>
                  <a:outerShdw blurRad="38100" dist="38100" dir="2700000" algn="tl">
                    <a:srgbClr val="C0C0C0"/>
                  </a:outerShdw>
                </a:effectLst>
              </a:rPr>
              <a:t> TAKE</a:t>
            </a:r>
            <a:r>
              <a:rPr lang="en-US" b="1" dirty="0" smtClean="0">
                <a:effectLst>
                  <a:outerShdw blurRad="38100" dist="38100" dir="2700000" algn="tl">
                    <a:srgbClr val="C0C0C0"/>
                  </a:outerShdw>
                </a:effectLst>
              </a:rPr>
              <a:t> GARVEES FOR A SPIN?</a:t>
            </a:r>
          </a:p>
          <a:p>
            <a:pPr>
              <a:spcBef>
                <a:spcPct val="60000"/>
              </a:spcBef>
              <a:defRPr/>
            </a:pPr>
            <a:endParaRPr lang="en-US" dirty="0" smtClean="0"/>
          </a:p>
          <a:p>
            <a:pPr>
              <a:defRPr/>
            </a:pPr>
            <a:r>
              <a:rPr lang="en-US" dirty="0" smtClean="0"/>
              <a:t>ECONOMIC -There may be economic, safety, and environmental benefits resulting from expedited completion of infrastructure projects.  May promote long-term growth in tax base.</a:t>
            </a:r>
          </a:p>
          <a:p>
            <a:pPr>
              <a:defRPr/>
            </a:pPr>
            <a:r>
              <a:rPr lang="en-US" dirty="0" smtClean="0"/>
              <a:t>LEVERAGE - Leverage the impact of future (prospective) Federal-aid funds.  Increase the size of the transportation program (for a fixed number of years).</a:t>
            </a:r>
          </a:p>
          <a:p>
            <a:pPr>
              <a:defRPr/>
            </a:pPr>
            <a:r>
              <a:rPr lang="en-US" dirty="0" smtClean="0"/>
              <a:t>REDUCED USE - A state may be unwilling or unable to support a particular issue with its full faith and credit, as required with highly rated General Obligation (GO) bonds.</a:t>
            </a:r>
          </a:p>
          <a:p>
            <a:pPr>
              <a:defRPr/>
            </a:pPr>
            <a:r>
              <a:rPr lang="en-US" dirty="0" smtClean="0"/>
              <a:t>DEBT LIMITS - States do place limits on how much GARVEE debt they can accrue to ensure that the issuance of GARVEEs is not part of an effort to sidestep state legislature authority.</a:t>
            </a:r>
          </a:p>
          <a:p>
            <a:pPr>
              <a:defRPr/>
            </a:pPr>
            <a:r>
              <a:rPr lang="en-US" dirty="0" smtClean="0"/>
              <a:t>BOND REFERENDA - Unlike traditional municipal bonds for transportation, in many states GARVEE issuances are not subject to public referendum.  Such ballot measures can require considerable time, expense, wrangling with state legislatures, outreach campaigns, and other hurdles.  Given the nature of GARVEE debt, such public votes are generally not required. This could be considered attractive to state agencies and advocates of GARVEE-funded projects since it avoids the delay and cost required to bring these issues before voters, although it does eliminate some public input common for other transportation investments.</a:t>
            </a:r>
          </a:p>
          <a:p>
            <a:pPr>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7388"/>
            <a:ext cx="4568825" cy="3427412"/>
          </a:xfrm>
          <a:ln/>
        </p:spPr>
      </p:sp>
      <p:sp>
        <p:nvSpPr>
          <p:cNvPr id="83971" name="Rectangle 3"/>
          <p:cNvSpPr>
            <a:spLocks noGrp="1" noChangeArrowheads="1"/>
          </p:cNvSpPr>
          <p:nvPr>
            <p:ph type="body" idx="1"/>
          </p:nvPr>
        </p:nvSpPr>
        <p:spPr>
          <a:xfrm>
            <a:off x="687045" y="4342701"/>
            <a:ext cx="5483918" cy="4114956"/>
          </a:xfrm>
          <a:noFill/>
          <a:ln/>
        </p:spPr>
        <p:txBody>
          <a:bodyPr/>
          <a:lstStyle/>
          <a:p>
            <a:r>
              <a:rPr lang="en-US" dirty="0" smtClean="0"/>
              <a:t>Reduction in flexibility - For those years where a portion of annual transportation program</a:t>
            </a:r>
            <a:r>
              <a:rPr lang="en-US" baseline="0" dirty="0" smtClean="0"/>
              <a:t> is being used for debt service</a:t>
            </a:r>
            <a:r>
              <a:rPr lang="en-US" dirty="0" smtClean="0"/>
              <a:t>, economic and fiscal drag may occur.</a:t>
            </a:r>
          </a:p>
          <a:p>
            <a:r>
              <a:rPr lang="en-US" dirty="0" smtClean="0"/>
              <a:t>Capacity Constraints - With respect to availability of contractors, consultants, construction materials and labor; and public agencies.</a:t>
            </a:r>
          </a:p>
          <a:p>
            <a:r>
              <a:rPr lang="en-US" dirty="0" smtClean="0"/>
              <a:t>Reauthorization - What happens to debt service payments if the Federal-aid program is restructured and/or reduced? </a:t>
            </a:r>
          </a:p>
          <a:p>
            <a:r>
              <a:rPr lang="en-US" dirty="0" smtClean="0"/>
              <a:t>For FHWA - Significant stewardship, oversight and reporting responsibilities </a:t>
            </a:r>
            <a:r>
              <a:rPr lang="en-US" u="sng" dirty="0" smtClean="0"/>
              <a:t>for life of GARVEE instrument </a:t>
            </a:r>
            <a:r>
              <a:rPr lang="en-US" dirty="0" smtClean="0"/>
              <a:t>and reasonable period thereafter.</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0552" y="1755648"/>
            <a:ext cx="7653528" cy="987552"/>
          </a:xfrm>
        </p:spPr>
        <p:txBody>
          <a:bodyPr>
            <a:noAutofit/>
          </a:bodyPr>
          <a:lstStyle>
            <a:lvl1pPr>
              <a:defRPr sz="5000" b="1">
                <a:solidFill>
                  <a:srgbClr val="863172"/>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spcBef>
                <a:spcPts val="576"/>
              </a:spcBef>
              <a:spcAft>
                <a:spcPts val="432"/>
              </a:spcAft>
              <a:buNone/>
              <a:defRPr sz="2800" b="1">
                <a:solidFill>
                  <a:srgbClr val="C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a:p>
        </p:txBody>
      </p:sp>
      <p:pic>
        <p:nvPicPr>
          <p:cNvPr id="7" name="Picture 23" descr="ipd_logo"/>
          <p:cNvPicPr>
            <a:picLocks noChangeAspect="1" noChangeArrowheads="1"/>
          </p:cNvPicPr>
          <p:nvPr userDrawn="1"/>
        </p:nvPicPr>
        <p:blipFill>
          <a:blip r:embed="rId2" cstate="print"/>
          <a:srcRect/>
          <a:stretch>
            <a:fillRect/>
          </a:stretch>
        </p:blipFill>
        <p:spPr bwMode="auto">
          <a:xfrm>
            <a:off x="673100" y="611188"/>
            <a:ext cx="2451100" cy="895275"/>
          </a:xfrm>
          <a:prstGeom prst="rect">
            <a:avLst/>
          </a:prstGeom>
          <a:noFill/>
          <a:ln w="9525">
            <a:noFill/>
            <a:miter lim="800000"/>
            <a:headEnd/>
            <a:tailEnd/>
          </a:ln>
        </p:spPr>
      </p:pic>
      <p:sp>
        <p:nvSpPr>
          <p:cNvPr id="5" name="Rectangle 4"/>
          <p:cNvSpPr/>
          <p:nvPr userDrawn="1"/>
        </p:nvSpPr>
        <p:spPr bwMode="auto">
          <a:xfrm>
            <a:off x="304800" y="228600"/>
            <a:ext cx="8534400" cy="5867400"/>
          </a:xfrm>
          <a:prstGeom prst="rect">
            <a:avLst/>
          </a:prstGeom>
          <a:noFill/>
          <a:ln w="3175" cap="flat" cmpd="sng" algn="ctr">
            <a:solidFill>
              <a:schemeClr val="tx1"/>
            </a:solidFill>
            <a:prstDash val="solid"/>
            <a:round/>
            <a:headEnd type="none" w="med" len="med"/>
            <a:tailEnd type="none" w="med" len="med"/>
          </a:ln>
          <a:effectLst/>
        </p:spPr>
        <p:txBody>
          <a:bodyPr/>
          <a:lstStyle/>
          <a:p>
            <a:pPr marL="342900" indent="-342900">
              <a:spcBef>
                <a:spcPct val="20000"/>
              </a:spcBef>
              <a:spcAft>
                <a:spcPct val="15000"/>
              </a:spcAft>
              <a:buClr>
                <a:srgbClr val="F89458"/>
              </a:buClr>
              <a:buFontTx/>
              <a:buChar char="•"/>
              <a:defRPr/>
            </a:pPr>
            <a:endParaRPr lang="en-US" dirty="0">
              <a:solidFill>
                <a:prstClr val="black"/>
              </a:solidFill>
            </a:endParaRPr>
          </a:p>
        </p:txBody>
      </p:sp>
      <p:sp>
        <p:nvSpPr>
          <p:cNvPr id="6" name="Rectangle 6"/>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prstClr val="black"/>
              </a:solidFill>
            </a:endParaRPr>
          </a:p>
        </p:txBody>
      </p:sp>
      <p:pic>
        <p:nvPicPr>
          <p:cNvPr id="8" name="Picture 7" descr="ipd_tinywhite"/>
          <p:cNvPicPr>
            <a:picLocks noChangeAspect="1" noChangeArrowheads="1"/>
          </p:cNvPicPr>
          <p:nvPr userDrawn="1"/>
        </p:nvPicPr>
        <p:blipFill>
          <a:blip r:embed="rId3" cstate="print"/>
          <a:srcRect/>
          <a:stretch>
            <a:fillRect/>
          </a:stretch>
        </p:blipFill>
        <p:spPr bwMode="auto">
          <a:xfrm>
            <a:off x="6400800" y="6505575"/>
            <a:ext cx="2667000" cy="312738"/>
          </a:xfrm>
          <a:prstGeom prst="rect">
            <a:avLst/>
          </a:prstGeom>
          <a:noFill/>
          <a:ln w="9525">
            <a:noFill/>
            <a:miter lim="800000"/>
            <a:headEnd/>
            <a:tailEnd/>
          </a:ln>
        </p:spPr>
      </p:pic>
      <p:sp>
        <p:nvSpPr>
          <p:cNvPr id="9"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prstClr val="black"/>
              </a:solidFill>
            </a:endParaRPr>
          </a:p>
        </p:txBody>
      </p:sp>
      <p:pic>
        <p:nvPicPr>
          <p:cNvPr id="10" name="Picture 8"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11" name="Picture 20" descr="logo_usdot"/>
          <p:cNvPicPr>
            <a:picLocks noChangeAspect="1" noChangeArrowheads="1"/>
          </p:cNvPicPr>
          <p:nvPr userDrawn="1"/>
        </p:nvPicPr>
        <p:blipFill>
          <a:blip r:embed="rId5" cstate="print"/>
          <a:srcRect/>
          <a:stretch>
            <a:fillRect/>
          </a:stretch>
        </p:blipFill>
        <p:spPr bwMode="auto">
          <a:xfrm>
            <a:off x="6248400" y="6477000"/>
            <a:ext cx="2514600" cy="327025"/>
          </a:xfrm>
          <a:prstGeom prst="rect">
            <a:avLst/>
          </a:prstGeom>
          <a:noFill/>
          <a:ln w="9525">
            <a:noFill/>
            <a:miter lim="800000"/>
            <a:headEnd/>
            <a:tailEnd/>
          </a:ln>
        </p:spPr>
      </p:pic>
      <p:pic>
        <p:nvPicPr>
          <p:cNvPr id="12" name="Picture 19" descr="ipd_tinywhite"/>
          <p:cNvPicPr>
            <a:picLocks noChangeAspect="1" noChangeArrowheads="1"/>
          </p:cNvPicPr>
          <p:nvPr userDrawn="1"/>
        </p:nvPicPr>
        <p:blipFill>
          <a:blip r:embed="rId3" cstate="print"/>
          <a:srcRect/>
          <a:stretch>
            <a:fillRect/>
          </a:stretch>
        </p:blipFill>
        <p:spPr bwMode="auto">
          <a:xfrm>
            <a:off x="457200" y="6477000"/>
            <a:ext cx="2667000" cy="312738"/>
          </a:xfrm>
          <a:prstGeom prst="rect">
            <a:avLst/>
          </a:prstGeom>
          <a:noFill/>
          <a:ln w="9525">
            <a:noFill/>
            <a:miter lim="800000"/>
            <a:headEnd/>
            <a:tailEnd/>
          </a:ln>
        </p:spPr>
      </p:pic>
    </p:spTree>
    <p:extLst>
      <p:ext uri="{BB962C8B-B14F-4D97-AF65-F5344CB8AC3E}">
        <p14:creationId xmlns:p14="http://schemas.microsoft.com/office/powerpoint/2010/main" val="234522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457200" y="1447800"/>
            <a:ext cx="8229600" cy="4724400"/>
          </a:xfrm>
        </p:spPr>
        <p:txBody>
          <a:bodyPr/>
          <a:lstStyle>
            <a:lvl1pPr>
              <a:defRPr baseline="0"/>
            </a:lvl1p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146032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447800"/>
            <a:ext cx="8229600" cy="4572000"/>
          </a:xfrm>
        </p:spPr>
        <p:txBody>
          <a:bodyPr/>
          <a:lstStyle>
            <a:lvl1pPr>
              <a:defRPr/>
            </a:lvl1pPr>
          </a:lstStyle>
          <a:p>
            <a:pPr lvl="0"/>
            <a:r>
              <a:rPr lang="en-US" smtClean="0"/>
              <a:t>Click to edit Master text styles</a:t>
            </a:r>
          </a:p>
        </p:txBody>
      </p:sp>
    </p:spTree>
    <p:extLst>
      <p:ext uri="{BB962C8B-B14F-4D97-AF65-F5344CB8AC3E}">
        <p14:creationId xmlns:p14="http://schemas.microsoft.com/office/powerpoint/2010/main" val="767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9089053-7BF0-48AE-813E-75F488088C7E}" type="slidenum">
              <a:rPr lang="en-US" sz="2000">
                <a:solidFill>
                  <a:srgbClr val="000000"/>
                </a:solidFill>
              </a:rPr>
              <a:pPr fontAlgn="base">
                <a:spcBef>
                  <a:spcPct val="0"/>
                </a:spcBef>
                <a:spcAft>
                  <a:spcPct val="0"/>
                </a:spcAft>
                <a:defRPr/>
              </a:pPr>
              <a:t>‹#›</a:t>
            </a:fld>
            <a:endParaRPr lang="en-US" sz="2000" dirty="0">
              <a:solidFill>
                <a:srgbClr val="000000"/>
              </a:solidFill>
            </a:endParaRPr>
          </a:p>
        </p:txBody>
      </p:sp>
    </p:spTree>
    <p:extLst>
      <p:ext uri="{BB962C8B-B14F-4D97-AF65-F5344CB8AC3E}">
        <p14:creationId xmlns:p14="http://schemas.microsoft.com/office/powerpoint/2010/main" val="135769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6E9F127D-BC76-48DF-BE3B-BF8D9F2C9E3C}" type="slidenum">
              <a:rPr lang="en-US" sz="2000">
                <a:solidFill>
                  <a:srgbClr val="000000"/>
                </a:solidFill>
              </a:rPr>
              <a:pPr fontAlgn="base">
                <a:spcBef>
                  <a:spcPct val="0"/>
                </a:spcBef>
                <a:spcAft>
                  <a:spcPct val="0"/>
                </a:spcAft>
                <a:defRPr/>
              </a:pPr>
              <a:t>‹#›</a:t>
            </a:fld>
            <a:endParaRPr lang="en-US" sz="2000" dirty="0">
              <a:solidFill>
                <a:srgbClr val="000000"/>
              </a:solidFill>
            </a:endParaRPr>
          </a:p>
        </p:txBody>
      </p:sp>
    </p:spTree>
    <p:extLst>
      <p:ext uri="{BB962C8B-B14F-4D97-AF65-F5344CB8AC3E}">
        <p14:creationId xmlns:p14="http://schemas.microsoft.com/office/powerpoint/2010/main" val="2279771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92B082D-1E71-4F3C-A4BA-3170868892D0}" type="slidenum">
              <a:rPr lang="en-US" sz="2000">
                <a:solidFill>
                  <a:srgbClr val="000000"/>
                </a:solidFill>
              </a:rPr>
              <a:pPr fontAlgn="base">
                <a:spcBef>
                  <a:spcPct val="0"/>
                </a:spcBef>
                <a:spcAft>
                  <a:spcPct val="0"/>
                </a:spcAft>
                <a:defRPr/>
              </a:pPr>
              <a:t>‹#›</a:t>
            </a:fld>
            <a:endParaRPr lang="en-US" sz="2000" dirty="0">
              <a:solidFill>
                <a:srgbClr val="000000"/>
              </a:solidFill>
            </a:endParaRPr>
          </a:p>
        </p:txBody>
      </p:sp>
    </p:spTree>
    <p:extLst>
      <p:ext uri="{BB962C8B-B14F-4D97-AF65-F5344CB8AC3E}">
        <p14:creationId xmlns:p14="http://schemas.microsoft.com/office/powerpoint/2010/main" val="62708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0" y="6324600"/>
            <a:ext cx="9144000" cy="538163"/>
            <a:chOff x="0" y="6324600"/>
            <a:chExt cx="9144000" cy="538163"/>
          </a:xfrm>
        </p:grpSpPr>
        <p:sp>
          <p:nvSpPr>
            <p:cNvPr id="5"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sz="2000" dirty="0">
                <a:solidFill>
                  <a:srgbClr val="000000"/>
                </a:solidFill>
              </a:endParaRPr>
            </a:p>
          </p:txBody>
        </p:sp>
        <p:pic>
          <p:nvPicPr>
            <p:cNvPr id="6" name="Picture 9" descr="ipd_tinywhite"/>
            <p:cNvPicPr>
              <a:picLocks noChangeAspect="1" noChangeArrowheads="1"/>
            </p:cNvPicPr>
            <p:nvPr userDrawn="1"/>
          </p:nvPicPr>
          <p:blipFill>
            <a:blip r:embed="rId2" cstate="print"/>
            <a:srcRect/>
            <a:stretch>
              <a:fillRect/>
            </a:stretch>
          </p:blipFill>
          <p:spPr bwMode="auto">
            <a:xfrm>
              <a:off x="6400800" y="6505575"/>
              <a:ext cx="2667000" cy="312738"/>
            </a:xfrm>
            <a:prstGeom prst="rect">
              <a:avLst/>
            </a:prstGeom>
            <a:noFill/>
            <a:ln w="9525">
              <a:noFill/>
              <a:miter lim="800000"/>
              <a:headEnd/>
              <a:tailEnd/>
            </a:ln>
          </p:spPr>
        </p:pic>
        <p:sp>
          <p:nvSpPr>
            <p:cNvPr id="7"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sz="2000" dirty="0">
                <a:solidFill>
                  <a:srgbClr val="000000"/>
                </a:solidFill>
              </a:endParaRPr>
            </a:p>
          </p:txBody>
        </p:sp>
        <p:pic>
          <p:nvPicPr>
            <p:cNvPr id="8" name="Picture 20" descr="logo_usdot"/>
            <p:cNvPicPr>
              <a:picLocks noChangeAspect="1" noChangeArrowheads="1"/>
            </p:cNvPicPr>
            <p:nvPr userDrawn="1"/>
          </p:nvPicPr>
          <p:blipFill>
            <a:blip r:embed="rId3" cstate="print"/>
            <a:srcRect/>
            <a:stretch>
              <a:fillRect/>
            </a:stretch>
          </p:blipFill>
          <p:spPr bwMode="auto">
            <a:xfrm>
              <a:off x="6248400" y="6477000"/>
              <a:ext cx="2514600" cy="327025"/>
            </a:xfrm>
            <a:prstGeom prst="rect">
              <a:avLst/>
            </a:prstGeom>
            <a:noFill/>
            <a:ln w="9525">
              <a:noFill/>
              <a:miter lim="800000"/>
              <a:headEnd/>
              <a:tailEnd/>
            </a:ln>
          </p:spPr>
        </p:pic>
        <p:pic>
          <p:nvPicPr>
            <p:cNvPr id="10" name="Picture 13"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11" name="Picture 19" descr="ipd_tinywhite"/>
            <p:cNvPicPr>
              <a:picLocks noChangeAspect="1" noChangeArrowheads="1"/>
            </p:cNvPicPr>
            <p:nvPr userDrawn="1"/>
          </p:nvPicPr>
          <p:blipFill>
            <a:blip r:embed="rId2" cstate="print"/>
            <a:srcRect/>
            <a:stretch>
              <a:fillRect/>
            </a:stretch>
          </p:blipFill>
          <p:spPr bwMode="auto">
            <a:xfrm>
              <a:off x="457200" y="6477000"/>
              <a:ext cx="2667000" cy="312738"/>
            </a:xfrm>
            <a:prstGeom prst="rect">
              <a:avLst/>
            </a:prstGeom>
            <a:noFill/>
            <a:ln w="9525">
              <a:noFill/>
              <a:miter lim="800000"/>
              <a:headEnd/>
              <a:tailEnd/>
            </a:ln>
          </p:spPr>
        </p:pic>
      </p:grpSp>
      <p:sp>
        <p:nvSpPr>
          <p:cNvPr id="2" name="Title 1"/>
          <p:cNvSpPr>
            <a:spLocks noGrp="1"/>
          </p:cNvSpPr>
          <p:nvPr>
            <p:ph type="title"/>
          </p:nvPr>
        </p:nvSpPr>
        <p:spPr>
          <a:xfrm>
            <a:off x="1066800" y="155448"/>
            <a:ext cx="7845552" cy="612648"/>
          </a:xfrm>
        </p:spPr>
        <p:txBody>
          <a:bodyPr/>
          <a:lstStyle>
            <a:lvl1pPr>
              <a:defRPr sz="3200"/>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457200" y="1143000"/>
            <a:ext cx="8229600" cy="5029200"/>
          </a:xfrm>
          <a:prstGeom prst="rect">
            <a:avLst/>
          </a:prstGeom>
        </p:spPr>
        <p:txBody>
          <a:bodyPr/>
          <a:lstStyle>
            <a:lvl1pPr>
              <a:defRPr/>
            </a:lvl1pPr>
          </a:lstStyle>
          <a:p>
            <a:pPr lvl="0"/>
            <a:r>
              <a:rPr lang="en-US" dirty="0" smtClean="0"/>
              <a:t>Click to edit Master text styles</a:t>
            </a:r>
          </a:p>
        </p:txBody>
      </p:sp>
    </p:spTree>
    <p:extLst>
      <p:ext uri="{BB962C8B-B14F-4D97-AF65-F5344CB8AC3E}">
        <p14:creationId xmlns:p14="http://schemas.microsoft.com/office/powerpoint/2010/main" val="10359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Line 11"/>
          <p:cNvSpPr>
            <a:spLocks noChangeShapeType="1"/>
          </p:cNvSpPr>
          <p:nvPr/>
        </p:nvSpPr>
        <p:spPr bwMode="auto">
          <a:xfrm>
            <a:off x="457200" y="914400"/>
            <a:ext cx="8229600" cy="0"/>
          </a:xfrm>
          <a:prstGeom prst="line">
            <a:avLst/>
          </a:prstGeom>
          <a:noFill/>
          <a:ln w="57150">
            <a:solidFill>
              <a:schemeClr val="tx1"/>
            </a:solidFill>
            <a:round/>
            <a:headEnd/>
            <a:tailEnd/>
          </a:ln>
          <a:effectLst/>
        </p:spPr>
        <p:txBody>
          <a:bodyPr/>
          <a:lstStyle/>
          <a:p>
            <a:pPr>
              <a:spcBef>
                <a:spcPct val="20000"/>
              </a:spcBef>
              <a:spcAft>
                <a:spcPct val="15000"/>
              </a:spcAft>
              <a:buClr>
                <a:srgbClr val="F89458"/>
              </a:buClr>
              <a:buFontTx/>
              <a:buChar char="•"/>
              <a:defRPr/>
            </a:pPr>
            <a:endParaRPr lang="en-US" dirty="0">
              <a:solidFill>
                <a:prstClr val="black"/>
              </a:solidFill>
            </a:endParaRPr>
          </a:p>
        </p:txBody>
      </p:sp>
      <p:pic>
        <p:nvPicPr>
          <p:cNvPr id="8" name="Picture 20" descr="logo_usdot"/>
          <p:cNvPicPr>
            <a:picLocks noChangeAspect="1" noChangeArrowheads="1"/>
          </p:cNvPicPr>
          <p:nvPr userDrawn="1"/>
        </p:nvPicPr>
        <p:blipFill>
          <a:blip r:embed="rId2" cstate="print">
            <a:lum bright="-100000"/>
          </a:blip>
          <a:srcRect/>
          <a:stretch>
            <a:fillRect/>
          </a:stretch>
        </p:blipFill>
        <p:spPr bwMode="auto">
          <a:xfrm>
            <a:off x="6248400" y="6477000"/>
            <a:ext cx="2514600" cy="327025"/>
          </a:xfrm>
          <a:prstGeom prst="rect">
            <a:avLst/>
          </a:prstGeom>
          <a:noFill/>
          <a:ln w="9525">
            <a:noFill/>
            <a:miter lim="800000"/>
            <a:headEnd/>
            <a:tailEnd/>
          </a:ln>
        </p:spPr>
      </p:pic>
      <p:sp>
        <p:nvSpPr>
          <p:cNvPr id="11" name="Rectangle 7"/>
          <p:cNvSpPr txBox="1">
            <a:spLocks noChangeArrowheads="1"/>
          </p:cNvSpPr>
          <p:nvPr userDrawn="1"/>
        </p:nvSpPr>
        <p:spPr bwMode="auto">
          <a:xfrm>
            <a:off x="6248400" y="76200"/>
            <a:ext cx="2438400" cy="304800"/>
          </a:xfrm>
          <a:prstGeom prst="rect">
            <a:avLst/>
          </a:prstGeom>
          <a:noFill/>
          <a:ln w="9525">
            <a:noFill/>
            <a:miter lim="800000"/>
            <a:headEnd/>
            <a:tailEnd/>
          </a:ln>
        </p:spPr>
        <p:txBody>
          <a:bodyPr/>
          <a:lstStyle/>
          <a:p>
            <a:pPr marL="342900" indent="-342900" algn="r" eaLnBrk="0" hangingPunct="0">
              <a:spcBef>
                <a:spcPct val="20000"/>
              </a:spcBef>
              <a:spcAft>
                <a:spcPct val="15000"/>
              </a:spcAft>
              <a:buClr>
                <a:srgbClr val="F89458"/>
              </a:buClr>
              <a:defRPr/>
            </a:pPr>
            <a:fld id="{CFAA38AB-8C36-470E-869E-75E45B21E8A5}" type="slidenum">
              <a:rPr lang="en-US" sz="1000" b="1">
                <a:solidFill>
                  <a:prstClr val="black"/>
                </a:solidFill>
              </a:rPr>
              <a:pPr marL="342900" indent="-342900" algn="r" eaLnBrk="0" hangingPunct="0">
                <a:spcBef>
                  <a:spcPct val="20000"/>
                </a:spcBef>
                <a:spcAft>
                  <a:spcPct val="15000"/>
                </a:spcAft>
                <a:buClr>
                  <a:srgbClr val="F89458"/>
                </a:buClr>
                <a:defRPr/>
              </a:pPr>
              <a:t>‹#›</a:t>
            </a:fld>
            <a:endParaRPr lang="en-US" sz="1000" b="1" dirty="0">
              <a:solidFill>
                <a:prstClr val="black"/>
              </a:solidFill>
            </a:endParaRPr>
          </a:p>
          <a:p>
            <a:pPr marL="342900" indent="-342900" algn="r" eaLnBrk="0" hangingPunct="0">
              <a:spcBef>
                <a:spcPct val="20000"/>
              </a:spcBef>
              <a:spcAft>
                <a:spcPct val="15000"/>
              </a:spcAft>
              <a:buClr>
                <a:srgbClr val="F89458"/>
              </a:buClr>
              <a:defRPr/>
            </a:pPr>
            <a:endParaRPr lang="en-US" sz="1000" b="1" dirty="0">
              <a:solidFill>
                <a:prstClr val="black"/>
              </a:solidFill>
            </a:endParaRPr>
          </a:p>
        </p:txBody>
      </p:sp>
      <p:sp>
        <p:nvSpPr>
          <p:cNvPr id="12"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prstClr val="black"/>
              </a:solidFill>
            </a:endParaRPr>
          </a:p>
        </p:txBody>
      </p:sp>
      <p:pic>
        <p:nvPicPr>
          <p:cNvPr id="13" name="Picture 9" descr="ipd_tinywhite"/>
          <p:cNvPicPr>
            <a:picLocks noChangeAspect="1" noChangeArrowheads="1"/>
          </p:cNvPicPr>
          <p:nvPr userDrawn="1"/>
        </p:nvPicPr>
        <p:blipFill>
          <a:blip r:embed="rId3" cstate="print"/>
          <a:srcRect/>
          <a:stretch>
            <a:fillRect/>
          </a:stretch>
        </p:blipFill>
        <p:spPr bwMode="auto">
          <a:xfrm>
            <a:off x="6400800" y="6505575"/>
            <a:ext cx="2667000" cy="312738"/>
          </a:xfrm>
          <a:prstGeom prst="rect">
            <a:avLst/>
          </a:prstGeom>
          <a:noFill/>
          <a:ln w="9525">
            <a:noFill/>
            <a:miter lim="800000"/>
            <a:headEnd/>
            <a:tailEnd/>
          </a:ln>
        </p:spPr>
      </p:pic>
      <p:sp>
        <p:nvSpPr>
          <p:cNvPr id="14"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prstClr val="black"/>
              </a:solidFill>
            </a:endParaRPr>
          </a:p>
        </p:txBody>
      </p:sp>
      <p:pic>
        <p:nvPicPr>
          <p:cNvPr id="15" name="Picture 20" descr="logo_usdot"/>
          <p:cNvPicPr>
            <a:picLocks noChangeAspect="1" noChangeArrowheads="1"/>
          </p:cNvPicPr>
          <p:nvPr userDrawn="1"/>
        </p:nvPicPr>
        <p:blipFill>
          <a:blip r:embed="rId2" cstate="print"/>
          <a:srcRect/>
          <a:stretch>
            <a:fillRect/>
          </a:stretch>
        </p:blipFill>
        <p:spPr bwMode="auto">
          <a:xfrm>
            <a:off x="6248400" y="6477000"/>
            <a:ext cx="2514600" cy="327025"/>
          </a:xfrm>
          <a:prstGeom prst="rect">
            <a:avLst/>
          </a:prstGeom>
          <a:noFill/>
          <a:ln w="9525">
            <a:noFill/>
            <a:miter lim="800000"/>
            <a:headEnd/>
            <a:tailEnd/>
          </a:ln>
        </p:spPr>
      </p:pic>
      <p:pic>
        <p:nvPicPr>
          <p:cNvPr id="16" name="Picture 13"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17" name="Picture 19" descr="ipd_tinywhite"/>
          <p:cNvPicPr>
            <a:picLocks noChangeAspect="1" noChangeArrowheads="1"/>
          </p:cNvPicPr>
          <p:nvPr userDrawn="1"/>
        </p:nvPicPr>
        <p:blipFill>
          <a:blip r:embed="rId3" cstate="print"/>
          <a:srcRect/>
          <a:stretch>
            <a:fillRect/>
          </a:stretch>
        </p:blipFill>
        <p:spPr bwMode="auto">
          <a:xfrm>
            <a:off x="457200" y="6477000"/>
            <a:ext cx="2667000" cy="312738"/>
          </a:xfrm>
          <a:prstGeom prst="rect">
            <a:avLst/>
          </a:prstGeom>
          <a:noFill/>
          <a:ln w="9525">
            <a:noFill/>
            <a:miter lim="800000"/>
            <a:headEnd/>
            <a:tailEnd/>
          </a:ln>
        </p:spPr>
      </p:pic>
      <p:sp>
        <p:nvSpPr>
          <p:cNvPr id="2" name="Title 1"/>
          <p:cNvSpPr>
            <a:spLocks noGrp="1"/>
          </p:cNvSpPr>
          <p:nvPr>
            <p:ph type="title"/>
          </p:nvPr>
        </p:nvSpPr>
        <p:spPr>
          <a:xfrm>
            <a:off x="1066800" y="155448"/>
            <a:ext cx="7845552" cy="612648"/>
          </a:xfrm>
        </p:spPr>
        <p:txBody>
          <a:bodyPr/>
          <a:lstStyle>
            <a:lvl1pPr>
              <a:defRPr sz="3200" b="1">
                <a:solidFill>
                  <a:srgbClr val="863172"/>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384048" y="1069848"/>
            <a:ext cx="8531352" cy="5029200"/>
          </a:xfrm>
        </p:spPr>
        <p:txBody>
          <a:bodyPr/>
          <a:lstStyle>
            <a:lvl1pPr>
              <a:spcBef>
                <a:spcPts val="576"/>
              </a:spcBef>
              <a:spcAft>
                <a:spcPts val="432"/>
              </a:spcAft>
              <a:buClr>
                <a:srgbClr val="C00000"/>
              </a:buClr>
              <a:buFont typeface="Wingdings" pitchFamily="2" charset="2"/>
              <a:buChar char="§"/>
              <a:defRPr sz="2800">
                <a:latin typeface="Arial" pitchFamily="34" charset="0"/>
                <a:cs typeface="Arial" pitchFamily="34" charset="0"/>
              </a:defRPr>
            </a:lvl1pPr>
            <a:lvl2pPr>
              <a:buClr>
                <a:srgbClr val="F89458"/>
              </a:buClr>
              <a:buFont typeface="Arial" pitchFamily="34" charset="0"/>
              <a:buChar char="•"/>
              <a:defRPr sz="2400">
                <a:latin typeface="Arial" pitchFamily="34" charset="0"/>
                <a:cs typeface="Arial" pitchFamily="34" charset="0"/>
              </a:defRPr>
            </a:lvl2pPr>
          </a:lstStyle>
          <a:p>
            <a:pPr lvl="0"/>
            <a:r>
              <a:rPr lang="en-US" dirty="0" smtClean="0"/>
              <a:t>Click to edit Master text styles</a:t>
            </a:r>
          </a:p>
          <a:p>
            <a:pPr lvl="1"/>
            <a:r>
              <a:rPr lang="en-US" dirty="0" smtClean="0"/>
              <a:t>Text</a:t>
            </a:r>
          </a:p>
          <a:p>
            <a:pPr lvl="1"/>
            <a:endParaRPr lang="en-US" dirty="0" smtClean="0"/>
          </a:p>
        </p:txBody>
      </p:sp>
      <p:grpSp>
        <p:nvGrpSpPr>
          <p:cNvPr id="18" name="Group 17"/>
          <p:cNvGrpSpPr>
            <a:grpSpLocks noChangeAspect="1"/>
          </p:cNvGrpSpPr>
          <p:nvPr userDrawn="1"/>
        </p:nvGrpSpPr>
        <p:grpSpPr>
          <a:xfrm>
            <a:off x="457200" y="228600"/>
            <a:ext cx="706083" cy="638137"/>
            <a:chOff x="3675630" y="2884991"/>
            <a:chExt cx="906287" cy="819075"/>
          </a:xfrm>
        </p:grpSpPr>
        <p:pic>
          <p:nvPicPr>
            <p:cNvPr id="19" name="Picture 23" descr="ipd_logo"/>
            <p:cNvPicPr>
              <a:picLocks noChangeAspect="1" noChangeArrowheads="1"/>
            </p:cNvPicPr>
            <p:nvPr/>
          </p:nvPicPr>
          <p:blipFill>
            <a:blip r:embed="rId5" cstate="print"/>
            <a:srcRect l="21762" r="40933"/>
            <a:stretch>
              <a:fillRect/>
            </a:stretch>
          </p:blipFill>
          <p:spPr bwMode="auto">
            <a:xfrm>
              <a:off x="3745344" y="2884991"/>
              <a:ext cx="836573" cy="819075"/>
            </a:xfrm>
            <a:prstGeom prst="rect">
              <a:avLst/>
            </a:prstGeom>
            <a:noFill/>
            <a:ln w="9525">
              <a:noFill/>
              <a:miter lim="800000"/>
              <a:headEnd/>
              <a:tailEnd/>
            </a:ln>
          </p:spPr>
        </p:pic>
        <p:sp>
          <p:nvSpPr>
            <p:cNvPr id="20" name="Rectangle 19"/>
            <p:cNvSpPr/>
            <p:nvPr/>
          </p:nvSpPr>
          <p:spPr>
            <a:xfrm>
              <a:off x="4303059" y="3512420"/>
              <a:ext cx="278858"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3675630" y="3512420"/>
              <a:ext cx="310896"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61282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6"/>
          <p:cNvSpPr>
            <a:spLocks noChangeArrowheads="1"/>
          </p:cNvSpPr>
          <p:nvPr/>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pic>
        <p:nvPicPr>
          <p:cNvPr id="9" name="Picture 7" descr="ipd_tinywhite"/>
          <p:cNvPicPr>
            <a:picLocks noChangeAspect="1" noChangeArrowheads="1"/>
          </p:cNvPicPr>
          <p:nvPr/>
        </p:nvPicPr>
        <p:blipFill>
          <a:blip r:embed="rId2" cstate="print"/>
          <a:srcRect/>
          <a:stretch>
            <a:fillRect/>
          </a:stretch>
        </p:blipFill>
        <p:spPr bwMode="auto">
          <a:xfrm>
            <a:off x="6400800" y="6505575"/>
            <a:ext cx="2667000" cy="312738"/>
          </a:xfrm>
          <a:prstGeom prst="rect">
            <a:avLst/>
          </a:prstGeom>
          <a:noFill/>
          <a:ln w="9525">
            <a:noFill/>
            <a:miter lim="800000"/>
            <a:headEnd/>
            <a:tailEnd/>
          </a:ln>
        </p:spPr>
      </p:pic>
      <p:pic>
        <p:nvPicPr>
          <p:cNvPr id="10" name="Picture 14" descr="logo_usdot"/>
          <p:cNvPicPr>
            <a:picLocks noChangeAspect="1" noChangeArrowheads="1"/>
          </p:cNvPicPr>
          <p:nvPr/>
        </p:nvPicPr>
        <p:blipFill>
          <a:blip r:embed="rId3" cstate="print"/>
          <a:srcRect/>
          <a:stretch>
            <a:fillRect/>
          </a:stretch>
        </p:blipFill>
        <p:spPr bwMode="auto">
          <a:xfrm>
            <a:off x="304800" y="76200"/>
            <a:ext cx="2514600" cy="327025"/>
          </a:xfrm>
          <a:prstGeom prst="rect">
            <a:avLst/>
          </a:prstGeom>
          <a:noFill/>
          <a:ln w="9525">
            <a:noFill/>
            <a:miter lim="800000"/>
            <a:headEnd/>
            <a:tailEnd/>
          </a:ln>
        </p:spPr>
      </p:pic>
      <p:sp>
        <p:nvSpPr>
          <p:cNvPr id="11" name="Rectangle 10"/>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pic>
        <p:nvPicPr>
          <p:cNvPr id="12" name="Picture 22" descr="logo_usdot"/>
          <p:cNvPicPr>
            <a:picLocks noChangeAspect="1" noChangeArrowheads="1"/>
          </p:cNvPicPr>
          <p:nvPr userDrawn="1"/>
        </p:nvPicPr>
        <p:blipFill>
          <a:blip r:embed="rId3" cstate="print"/>
          <a:srcRect/>
          <a:stretch>
            <a:fillRect/>
          </a:stretch>
        </p:blipFill>
        <p:spPr bwMode="auto">
          <a:xfrm>
            <a:off x="304800" y="76200"/>
            <a:ext cx="2514600" cy="327025"/>
          </a:xfrm>
          <a:prstGeom prst="rect">
            <a:avLst/>
          </a:prstGeom>
          <a:noFill/>
          <a:ln w="9525">
            <a:noFill/>
            <a:miter lim="800000"/>
            <a:headEnd/>
            <a:tailEnd/>
          </a:ln>
        </p:spPr>
      </p:pic>
      <p:pic>
        <p:nvPicPr>
          <p:cNvPr id="13" name="Picture 8" descr="ipd_color_bar"/>
          <p:cNvPicPr>
            <a:picLocks noChangeAspect="1" noChangeArrowheads="1"/>
          </p:cNvPicPr>
          <p:nvPr/>
        </p:nvPicPr>
        <p:blipFill>
          <a:blip r:embed="rId4" cstate="print"/>
          <a:srcRect/>
          <a:stretch>
            <a:fillRect/>
          </a:stretch>
        </p:blipFill>
        <p:spPr bwMode="gray">
          <a:xfrm>
            <a:off x="0" y="6324600"/>
            <a:ext cx="9144000" cy="76200"/>
          </a:xfrm>
          <a:prstGeom prst="rect">
            <a:avLst/>
          </a:prstGeom>
          <a:noFill/>
          <a:ln w="9525">
            <a:noFill/>
            <a:miter lim="800000"/>
            <a:headEnd/>
            <a:tailEnd/>
          </a:ln>
        </p:spPr>
      </p:pic>
      <p:cxnSp>
        <p:nvCxnSpPr>
          <p:cNvPr id="14" name="Straight Connector 26"/>
          <p:cNvCxnSpPr>
            <a:cxnSpLocks noChangeShapeType="1"/>
          </p:cNvCxnSpPr>
          <p:nvPr userDrawn="1"/>
        </p:nvCxnSpPr>
        <p:spPr bwMode="auto">
          <a:xfrm>
            <a:off x="685800" y="3351213"/>
            <a:ext cx="7772400" cy="1587"/>
          </a:xfrm>
          <a:prstGeom prst="line">
            <a:avLst/>
          </a:prstGeom>
          <a:noFill/>
          <a:ln w="38100" algn="ctr">
            <a:solidFill>
              <a:srgbClr val="000000"/>
            </a:solidFill>
            <a:round/>
            <a:headEnd/>
            <a:tailEnd/>
          </a:ln>
        </p:spPr>
      </p:cxnSp>
      <p:sp>
        <p:nvSpPr>
          <p:cNvPr id="15" name="Rectangle 14"/>
          <p:cNvSpPr/>
          <p:nvPr userDrawn="1"/>
        </p:nvSpPr>
        <p:spPr bwMode="auto">
          <a:xfrm>
            <a:off x="533400" y="457200"/>
            <a:ext cx="8077200" cy="5334000"/>
          </a:xfrm>
          <a:prstGeom prst="rect">
            <a:avLst/>
          </a:prstGeom>
          <a:noFill/>
          <a:ln w="3175" cap="flat" cmpd="sng" algn="ctr">
            <a:solidFill>
              <a:schemeClr val="tx1"/>
            </a:solidFill>
            <a:prstDash val="solid"/>
            <a:round/>
            <a:headEnd type="none" w="med" len="med"/>
            <a:tailEnd type="none" w="med" len="med"/>
          </a:ln>
          <a:effectLst/>
        </p:spPr>
        <p:txBody>
          <a:bodyPr/>
          <a:lstStyle/>
          <a:p>
            <a:pPr marL="342900" indent="-342900" fontAlgn="base">
              <a:spcBef>
                <a:spcPct val="20000"/>
              </a:spcBef>
              <a:spcAft>
                <a:spcPct val="15000"/>
              </a:spcAft>
              <a:buClr>
                <a:srgbClr val="F89458"/>
              </a:buClr>
              <a:buFontTx/>
              <a:buChar char="•"/>
              <a:defRPr/>
            </a:pPr>
            <a:endParaRPr lang="en-US" sz="2000" dirty="0">
              <a:solidFill>
                <a:srgbClr val="000000"/>
              </a:solidFill>
            </a:endParaRPr>
          </a:p>
        </p:txBody>
      </p:sp>
      <p:pic>
        <p:nvPicPr>
          <p:cNvPr id="16" name="Picture 20" descr="logo_usdot"/>
          <p:cNvPicPr>
            <a:picLocks noChangeAspect="1" noChangeArrowheads="1"/>
          </p:cNvPicPr>
          <p:nvPr userDrawn="1"/>
        </p:nvPicPr>
        <p:blipFill>
          <a:blip r:embed="rId3" cstate="print"/>
          <a:srcRect/>
          <a:stretch>
            <a:fillRect/>
          </a:stretch>
        </p:blipFill>
        <p:spPr bwMode="auto">
          <a:xfrm>
            <a:off x="6248400" y="6477000"/>
            <a:ext cx="2514600" cy="327025"/>
          </a:xfrm>
          <a:prstGeom prst="rect">
            <a:avLst/>
          </a:prstGeom>
          <a:noFill/>
          <a:ln w="9525">
            <a:noFill/>
            <a:miter lim="800000"/>
            <a:headEnd/>
            <a:tailEnd/>
          </a:ln>
        </p:spPr>
      </p:pic>
      <p:pic>
        <p:nvPicPr>
          <p:cNvPr id="18" name="Picture 19" descr="ipd_tinywhite"/>
          <p:cNvPicPr>
            <a:picLocks noChangeAspect="1" noChangeArrowheads="1"/>
          </p:cNvPicPr>
          <p:nvPr userDrawn="1"/>
        </p:nvPicPr>
        <p:blipFill>
          <a:blip r:embed="rId2" cstate="print"/>
          <a:srcRect/>
          <a:stretch>
            <a:fillRect/>
          </a:stretch>
        </p:blipFill>
        <p:spPr bwMode="auto">
          <a:xfrm>
            <a:off x="457200" y="6477000"/>
            <a:ext cx="2667000" cy="312738"/>
          </a:xfrm>
          <a:prstGeom prst="rect">
            <a:avLst/>
          </a:prstGeom>
          <a:noFill/>
          <a:ln w="9525">
            <a:noFill/>
            <a:miter lim="800000"/>
            <a:headEnd/>
            <a:tailEnd/>
          </a:ln>
        </p:spPr>
      </p:pic>
      <p:sp>
        <p:nvSpPr>
          <p:cNvPr id="74765" name="Rectangle 13"/>
          <p:cNvSpPr>
            <a:spLocks noGrp="1" noChangeArrowheads="1"/>
          </p:cNvSpPr>
          <p:nvPr>
            <p:ph type="ctrTitle" sz="quarter"/>
          </p:nvPr>
        </p:nvSpPr>
        <p:spPr>
          <a:xfrm>
            <a:off x="2133600" y="1981200"/>
            <a:ext cx="6324600" cy="533400"/>
          </a:xfrm>
        </p:spPr>
        <p:txBody>
          <a:bodyPr/>
          <a:lstStyle>
            <a:lvl1pPr algn="l">
              <a:defRPr sz="2800" baseline="0"/>
            </a:lvl1pPr>
          </a:lstStyle>
          <a:p>
            <a:r>
              <a:rPr lang="en-US" dirty="0" smtClean="0"/>
              <a:t>Click to edit Master title style</a:t>
            </a:r>
            <a:endParaRPr lang="en-US" dirty="0"/>
          </a:p>
        </p:txBody>
      </p:sp>
      <p:sp>
        <p:nvSpPr>
          <p:cNvPr id="74766" name="Rectangle 14"/>
          <p:cNvSpPr>
            <a:spLocks noGrp="1" noChangeArrowheads="1"/>
          </p:cNvSpPr>
          <p:nvPr>
            <p:ph type="subTitle" sz="quarter" idx="1"/>
          </p:nvPr>
        </p:nvSpPr>
        <p:spPr>
          <a:xfrm>
            <a:off x="2133600" y="2667000"/>
            <a:ext cx="6324600" cy="457200"/>
          </a:xfrm>
        </p:spPr>
        <p:txBody>
          <a:bodyPr/>
          <a:lstStyle>
            <a:lvl1pPr marL="0" indent="0" algn="l">
              <a:buFontTx/>
              <a:buNone/>
              <a:defRPr sz="2400" b="1" baseline="0"/>
            </a:lvl1pPr>
          </a:lstStyle>
          <a:p>
            <a:r>
              <a:rPr lang="en-US" dirty="0" smtClean="0"/>
              <a:t>Click to edit Master subtitle style</a:t>
            </a:r>
            <a:endParaRPr lang="en-US" dirty="0"/>
          </a:p>
        </p:txBody>
      </p:sp>
      <p:sp>
        <p:nvSpPr>
          <p:cNvPr id="21" name="Text Placeholder 24"/>
          <p:cNvSpPr>
            <a:spLocks noGrp="1"/>
          </p:cNvSpPr>
          <p:nvPr>
            <p:ph type="body" sz="quarter" idx="10"/>
          </p:nvPr>
        </p:nvSpPr>
        <p:spPr>
          <a:xfrm>
            <a:off x="2133600" y="5105400"/>
            <a:ext cx="6324600" cy="381000"/>
          </a:xfrm>
        </p:spPr>
        <p:txBody>
          <a:bodyPr/>
          <a:lstStyle>
            <a:lvl1pPr>
              <a:buNone/>
              <a:defRPr sz="1800" baseline="0"/>
            </a:lvl1pPr>
          </a:lstStyle>
          <a:p>
            <a:pPr lvl="0"/>
            <a:r>
              <a:rPr lang="en-US" smtClean="0"/>
              <a:t>Click to edit Master text styles</a:t>
            </a:r>
          </a:p>
        </p:txBody>
      </p:sp>
      <p:sp>
        <p:nvSpPr>
          <p:cNvPr id="22" name="Text Placeholder 27"/>
          <p:cNvSpPr>
            <a:spLocks noGrp="1"/>
          </p:cNvSpPr>
          <p:nvPr>
            <p:ph type="body" sz="quarter" idx="11"/>
          </p:nvPr>
        </p:nvSpPr>
        <p:spPr>
          <a:xfrm>
            <a:off x="2133600" y="3657600"/>
            <a:ext cx="6324600" cy="381000"/>
          </a:xfrm>
        </p:spPr>
        <p:txBody>
          <a:bodyPr/>
          <a:lstStyle>
            <a:lvl1pPr>
              <a:buNone/>
              <a:defRPr sz="1800" b="1"/>
            </a:lvl1pPr>
          </a:lstStyle>
          <a:p>
            <a:pPr lvl="0"/>
            <a:r>
              <a:rPr lang="en-US" smtClean="0"/>
              <a:t>Click to edit Master text styles</a:t>
            </a:r>
          </a:p>
        </p:txBody>
      </p:sp>
      <p:grpSp>
        <p:nvGrpSpPr>
          <p:cNvPr id="19" name="Group 18"/>
          <p:cNvGrpSpPr>
            <a:grpSpLocks noChangeAspect="1"/>
          </p:cNvGrpSpPr>
          <p:nvPr userDrawn="1"/>
        </p:nvGrpSpPr>
        <p:grpSpPr>
          <a:xfrm>
            <a:off x="703772" y="1828800"/>
            <a:ext cx="1433328" cy="1295400"/>
            <a:chOff x="3675630" y="2884991"/>
            <a:chExt cx="906287" cy="819075"/>
          </a:xfrm>
        </p:grpSpPr>
        <p:pic>
          <p:nvPicPr>
            <p:cNvPr id="20" name="Picture 23" descr="ipd_logo"/>
            <p:cNvPicPr>
              <a:picLocks noChangeAspect="1" noChangeArrowheads="1"/>
            </p:cNvPicPr>
            <p:nvPr/>
          </p:nvPicPr>
          <p:blipFill>
            <a:blip r:embed="rId5" cstate="print"/>
            <a:srcRect l="21762" r="40933"/>
            <a:stretch>
              <a:fillRect/>
            </a:stretch>
          </p:blipFill>
          <p:spPr bwMode="auto">
            <a:xfrm>
              <a:off x="3745344" y="2884991"/>
              <a:ext cx="836573" cy="819075"/>
            </a:xfrm>
            <a:prstGeom prst="rect">
              <a:avLst/>
            </a:prstGeom>
            <a:noFill/>
            <a:ln w="9525">
              <a:noFill/>
              <a:miter lim="800000"/>
              <a:headEnd/>
              <a:tailEnd/>
            </a:ln>
          </p:spPr>
        </p:pic>
        <p:sp>
          <p:nvSpPr>
            <p:cNvPr id="23" name="Rectangle 22"/>
            <p:cNvSpPr/>
            <p:nvPr/>
          </p:nvSpPr>
          <p:spPr>
            <a:xfrm>
              <a:off x="4303059" y="3512420"/>
              <a:ext cx="278858"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a:off x="3675630" y="3512420"/>
              <a:ext cx="310896"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07684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pic>
        <p:nvPicPr>
          <p:cNvPr id="5" name="Picture 9" descr="ipd_tinywhite"/>
          <p:cNvPicPr>
            <a:picLocks noChangeAspect="1" noChangeArrowheads="1"/>
          </p:cNvPicPr>
          <p:nvPr userDrawn="1"/>
        </p:nvPicPr>
        <p:blipFill>
          <a:blip r:embed="rId2" cstate="print"/>
          <a:srcRect/>
          <a:stretch>
            <a:fillRect/>
          </a:stretch>
        </p:blipFill>
        <p:spPr bwMode="auto">
          <a:xfrm>
            <a:off x="6400800" y="6505575"/>
            <a:ext cx="2667000" cy="312738"/>
          </a:xfrm>
          <a:prstGeom prst="rect">
            <a:avLst/>
          </a:prstGeom>
          <a:noFill/>
          <a:ln w="9525">
            <a:noFill/>
            <a:miter lim="800000"/>
            <a:headEnd/>
            <a:tailEnd/>
          </a:ln>
        </p:spPr>
      </p:pic>
      <p:sp>
        <p:nvSpPr>
          <p:cNvPr id="6"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pic>
        <p:nvPicPr>
          <p:cNvPr id="7" name="Picture 20" descr="logo_usdot"/>
          <p:cNvPicPr>
            <a:picLocks noChangeAspect="1" noChangeArrowheads="1"/>
          </p:cNvPicPr>
          <p:nvPr userDrawn="1"/>
        </p:nvPicPr>
        <p:blipFill>
          <a:blip r:embed="rId3" cstate="print"/>
          <a:srcRect/>
          <a:stretch>
            <a:fillRect/>
          </a:stretch>
        </p:blipFill>
        <p:spPr bwMode="auto">
          <a:xfrm>
            <a:off x="6248400" y="6477000"/>
            <a:ext cx="2514600" cy="327025"/>
          </a:xfrm>
          <a:prstGeom prst="rect">
            <a:avLst/>
          </a:prstGeom>
          <a:noFill/>
          <a:ln w="9525">
            <a:noFill/>
            <a:miter lim="800000"/>
            <a:headEnd/>
            <a:tailEnd/>
          </a:ln>
        </p:spPr>
      </p:pic>
      <p:pic>
        <p:nvPicPr>
          <p:cNvPr id="8" name="Picture 13"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10" name="Picture 19" descr="ipd_tinywhite"/>
          <p:cNvPicPr>
            <a:picLocks noChangeAspect="1" noChangeArrowheads="1"/>
          </p:cNvPicPr>
          <p:nvPr userDrawn="1"/>
        </p:nvPicPr>
        <p:blipFill>
          <a:blip r:embed="rId2" cstate="print"/>
          <a:srcRect/>
          <a:stretch>
            <a:fillRect/>
          </a:stretch>
        </p:blipFill>
        <p:spPr bwMode="auto">
          <a:xfrm>
            <a:off x="457200" y="6477000"/>
            <a:ext cx="2667000" cy="312738"/>
          </a:xfrm>
          <a:prstGeom prst="rect">
            <a:avLst/>
          </a:prstGeom>
          <a:noFill/>
          <a:ln w="9525">
            <a:noFill/>
            <a:miter lim="800000"/>
            <a:headEnd/>
            <a:tailEnd/>
          </a:ln>
        </p:spPr>
      </p:pic>
      <p:sp>
        <p:nvSpPr>
          <p:cNvPr id="2" name="Title 1"/>
          <p:cNvSpPr>
            <a:spLocks noGrp="1"/>
          </p:cNvSpPr>
          <p:nvPr>
            <p:ph type="title"/>
          </p:nvPr>
        </p:nvSpPr>
        <p:spPr>
          <a:xfrm>
            <a:off x="1066800" y="155448"/>
            <a:ext cx="7845552" cy="612648"/>
          </a:xfrm>
        </p:spPr>
        <p:txBody>
          <a:bodyPr/>
          <a:lstStyle>
            <a:lvl1pPr>
              <a:defRPr sz="3200"/>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384048" y="1069848"/>
            <a:ext cx="8531352" cy="5029200"/>
          </a:xfrm>
        </p:spPr>
        <p:txBody>
          <a:bodyPr/>
          <a:lstStyle>
            <a:lvl1pPr marL="342900" indent="-342900">
              <a:spcAft>
                <a:spcPts val="432"/>
              </a:spcAft>
              <a:buClr>
                <a:srgbClr val="C00000"/>
              </a:buClr>
              <a:buFont typeface="Wingdings" pitchFamily="2" charset="2"/>
              <a:buChar char="§"/>
              <a:defRPr sz="2400"/>
            </a:lvl1pPr>
            <a:lvl2pPr marL="749808" indent="-347472">
              <a:spcAft>
                <a:spcPts val="432"/>
              </a:spcAft>
              <a:buClr>
                <a:schemeClr val="accent2"/>
              </a:buClr>
              <a:buFont typeface="Arial" pitchFamily="34" charset="0"/>
              <a:buChar char="•"/>
              <a:defRPr sz="2200"/>
            </a:lvl2pPr>
          </a:lstStyle>
          <a:p>
            <a:pPr lvl="0"/>
            <a:r>
              <a:rPr lang="en-US" dirty="0" smtClean="0"/>
              <a:t>Click to edit Master text styles</a:t>
            </a:r>
          </a:p>
          <a:p>
            <a:pPr lvl="1"/>
            <a:r>
              <a:rPr lang="en-US" sz="2000" dirty="0" smtClean="0"/>
              <a:t>f</a:t>
            </a:r>
            <a:endParaRPr lang="en-US" dirty="0" smtClean="0"/>
          </a:p>
        </p:txBody>
      </p:sp>
    </p:spTree>
    <p:extLst>
      <p:ext uri="{BB962C8B-B14F-4D97-AF65-F5344CB8AC3E}">
        <p14:creationId xmlns:p14="http://schemas.microsoft.com/office/powerpoint/2010/main" val="354138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Top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57200" y="1143000"/>
            <a:ext cx="4114800" cy="5181600"/>
          </a:xfrm>
        </p:spPr>
        <p:txBody>
          <a:bodyPr/>
          <a:lstStyle>
            <a:lvl1pPr>
              <a:defRPr/>
            </a:lvl1pPr>
          </a:lstStyle>
          <a:p>
            <a:pPr lvl="0"/>
            <a:r>
              <a:rPr lang="en-US" smtClean="0"/>
              <a:t>Click to edit Master text styles</a:t>
            </a:r>
          </a:p>
        </p:txBody>
      </p:sp>
      <p:sp>
        <p:nvSpPr>
          <p:cNvPr id="5" name="Picture Placeholder 4"/>
          <p:cNvSpPr>
            <a:spLocks noGrp="1"/>
          </p:cNvSpPr>
          <p:nvPr>
            <p:ph type="pic" sz="quarter" idx="11"/>
          </p:nvPr>
        </p:nvSpPr>
        <p:spPr>
          <a:xfrm>
            <a:off x="4572000" y="1524000"/>
            <a:ext cx="4114800" cy="2362200"/>
          </a:xfrm>
          <a:ln w="38100">
            <a:solidFill>
              <a:schemeClr val="tx1"/>
            </a:solidFill>
          </a:ln>
        </p:spPr>
        <p:txBody>
          <a:bodyPr>
            <a:noAutofit/>
          </a:bodyPr>
          <a:lstStyle>
            <a:lvl1pPr>
              <a:defRPr baseline="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3613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Bottom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57200" y="1219200"/>
            <a:ext cx="8229600" cy="5029200"/>
          </a:xfrm>
        </p:spPr>
        <p:txBody>
          <a:bodyPr/>
          <a:lstStyle>
            <a:lvl1pPr>
              <a:defRPr/>
            </a:lvl1pPr>
          </a:lstStyle>
          <a:p>
            <a:pPr lvl="0"/>
            <a:r>
              <a:rPr lang="en-US" smtClean="0"/>
              <a:t>Click to edit Master text styles</a:t>
            </a:r>
          </a:p>
        </p:txBody>
      </p:sp>
      <p:sp>
        <p:nvSpPr>
          <p:cNvPr id="6" name="Picture Placeholder 4"/>
          <p:cNvSpPr>
            <a:spLocks noGrp="1"/>
          </p:cNvSpPr>
          <p:nvPr>
            <p:ph type="pic" sz="quarter" idx="11"/>
          </p:nvPr>
        </p:nvSpPr>
        <p:spPr>
          <a:xfrm>
            <a:off x="4572000" y="3657600"/>
            <a:ext cx="4114800" cy="2362200"/>
          </a:xfrm>
          <a:ln w="38100">
            <a:solidFill>
              <a:schemeClr val="tx1"/>
            </a:solidFill>
          </a:ln>
        </p:spPr>
        <p:txBody>
          <a:bodyPr>
            <a:noAutofit/>
          </a:bodyPr>
          <a:lstStyle>
            <a:lvl1pPr>
              <a:defRPr baseline="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9863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Picture Placeholder 3"/>
          <p:cNvSpPr>
            <a:spLocks noGrp="1" noChangeAspect="1"/>
          </p:cNvSpPr>
          <p:nvPr>
            <p:ph type="pic" sz="quarter" idx="10"/>
          </p:nvPr>
        </p:nvSpPr>
        <p:spPr>
          <a:xfrm>
            <a:off x="457200" y="1295400"/>
            <a:ext cx="8229600" cy="4953000"/>
          </a:xfrm>
          <a:ln w="38100">
            <a:solidFill>
              <a:schemeClr val="tx1"/>
            </a:solidFill>
          </a:ln>
        </p:spPr>
        <p:txBody>
          <a:bodyPr/>
          <a:lstStyle>
            <a:lvl1pPr>
              <a:defRPr sz="2400" baseline="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88604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hart Placeholder 5"/>
          <p:cNvSpPr>
            <a:spLocks noGrp="1"/>
          </p:cNvSpPr>
          <p:nvPr>
            <p:ph type="chart" sz="quarter" idx="11"/>
          </p:nvPr>
        </p:nvSpPr>
        <p:spPr>
          <a:xfrm>
            <a:off x="457200" y="1447800"/>
            <a:ext cx="8229600" cy="4572000"/>
          </a:xfrm>
        </p:spPr>
        <p:txBody>
          <a:bodyPr/>
          <a:lstStyle>
            <a:lvl1pPr>
              <a:defRPr/>
            </a:lvl1p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42320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Ar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martArt Placeholder 3"/>
          <p:cNvSpPr>
            <a:spLocks noGrp="1"/>
          </p:cNvSpPr>
          <p:nvPr>
            <p:ph type="dgm" sz="quarter" idx="10"/>
          </p:nvPr>
        </p:nvSpPr>
        <p:spPr>
          <a:xfrm>
            <a:off x="457200" y="1447800"/>
            <a:ext cx="8229600" cy="4648200"/>
          </a:xfrm>
        </p:spPr>
        <p:txBody>
          <a:bodyPr/>
          <a:lstStyle>
            <a:lvl1pPr>
              <a:defRPr baseline="0"/>
            </a:lvl1pPr>
          </a:lstStyle>
          <a:p>
            <a:pPr lvl="0"/>
            <a:r>
              <a:rPr lang="en-US" noProof="0" dirty="0" smtClean="0"/>
              <a:t>Click icon to add SmartArt graphic</a:t>
            </a:r>
            <a:endParaRPr lang="en-US" noProof="0" dirty="0"/>
          </a:p>
        </p:txBody>
      </p:sp>
    </p:spTree>
    <p:extLst>
      <p:ext uri="{BB962C8B-B14F-4D97-AF65-F5344CB8AC3E}">
        <p14:creationId xmlns:p14="http://schemas.microsoft.com/office/powerpoint/2010/main" val="403231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4.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3D02B-E53A-4F8F-B138-6C672D754624}" type="datetimeFigureOut">
              <a:rPr lang="en-US" smtClean="0">
                <a:solidFill>
                  <a:prstClr val="black">
                    <a:tint val="75000"/>
                  </a:prstClr>
                </a:solidFill>
              </a:rPr>
              <a:pPr/>
              <a:t>1/15/2014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8F22D-9D9C-497D-857C-15F3FB9400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65988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1028" name="Rectangle 6"/>
          <p:cNvSpPr>
            <a:spLocks noGrp="1" noChangeArrowheads="1"/>
          </p:cNvSpPr>
          <p:nvPr>
            <p:ph type="title"/>
          </p:nvPr>
        </p:nvSpPr>
        <p:spPr bwMode="auto">
          <a:xfrm>
            <a:off x="1066800" y="155448"/>
            <a:ext cx="7845552" cy="6126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Insert Slide Title</a:t>
            </a:r>
          </a:p>
        </p:txBody>
      </p:sp>
      <p:sp>
        <p:nvSpPr>
          <p:cNvPr id="1029" name="Rectangle 7"/>
          <p:cNvSpPr>
            <a:spLocks noGrp="1" noChangeArrowheads="1"/>
          </p:cNvSpPr>
          <p:nvPr>
            <p:ph type="body" idx="1"/>
          </p:nvPr>
        </p:nvSpPr>
        <p:spPr bwMode="auto">
          <a:xfrm>
            <a:off x="457200" y="10668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0"/>
            <a:endParaRPr lang="en-US" dirty="0" smtClean="0"/>
          </a:p>
          <a:p>
            <a:pPr lvl="1"/>
            <a:r>
              <a:rPr lang="en-US" dirty="0" smtClean="0"/>
              <a:t>Second level</a:t>
            </a:r>
          </a:p>
          <a:p>
            <a:pPr lvl="1"/>
            <a:endParaRPr lang="en-US" dirty="0" smtClean="0"/>
          </a:p>
          <a:p>
            <a:pPr lvl="2"/>
            <a:r>
              <a:rPr lang="en-US" dirty="0" smtClean="0"/>
              <a:t>Third level</a:t>
            </a:r>
          </a:p>
          <a:p>
            <a:pPr lvl="2"/>
            <a:endParaRPr lang="en-US" dirty="0" smtClean="0"/>
          </a:p>
          <a:p>
            <a:pPr lvl="3"/>
            <a:r>
              <a:rPr lang="en-US" dirty="0" smtClean="0"/>
              <a:t>Fourth level</a:t>
            </a:r>
          </a:p>
          <a:p>
            <a:pPr lvl="3"/>
            <a:endParaRPr lang="en-US" dirty="0" smtClean="0"/>
          </a:p>
          <a:p>
            <a:pPr lvl="4"/>
            <a:r>
              <a:rPr lang="en-US" dirty="0" smtClean="0"/>
              <a:t>Fifth level</a:t>
            </a:r>
          </a:p>
        </p:txBody>
      </p:sp>
      <p:pic>
        <p:nvPicPr>
          <p:cNvPr id="1030" name="Picture 10" descr="logo_usdot"/>
          <p:cNvPicPr>
            <a:picLocks noChangeAspect="1" noChangeArrowheads="1"/>
          </p:cNvPicPr>
          <p:nvPr/>
        </p:nvPicPr>
        <p:blipFill>
          <a:blip r:embed="rId15" cstate="print"/>
          <a:srcRect/>
          <a:stretch>
            <a:fillRect/>
          </a:stretch>
        </p:blipFill>
        <p:spPr bwMode="auto">
          <a:xfrm>
            <a:off x="304800" y="76200"/>
            <a:ext cx="2514600" cy="327025"/>
          </a:xfrm>
          <a:prstGeom prst="rect">
            <a:avLst/>
          </a:prstGeom>
          <a:noFill/>
          <a:ln w="9525">
            <a:noFill/>
            <a:miter lim="800000"/>
            <a:headEnd/>
            <a:tailEnd/>
          </a:ln>
        </p:spPr>
      </p:pic>
      <p:sp>
        <p:nvSpPr>
          <p:cNvPr id="73739" name="Line 11"/>
          <p:cNvSpPr>
            <a:spLocks noChangeShapeType="1"/>
          </p:cNvSpPr>
          <p:nvPr/>
        </p:nvSpPr>
        <p:spPr bwMode="auto">
          <a:xfrm>
            <a:off x="457200" y="914400"/>
            <a:ext cx="8229600" cy="0"/>
          </a:xfrm>
          <a:prstGeom prst="line">
            <a:avLst/>
          </a:prstGeom>
          <a:noFill/>
          <a:ln w="57150">
            <a:solidFill>
              <a:schemeClr val="tx1"/>
            </a:solidFill>
            <a:round/>
            <a:headEnd/>
            <a:tailEnd/>
          </a:ln>
          <a:effectLst/>
        </p:spPr>
        <p:txBody>
          <a:bodyPr/>
          <a:lstStyle/>
          <a:p>
            <a:pPr fontAlgn="base">
              <a:spcBef>
                <a:spcPct val="20000"/>
              </a:spcBef>
              <a:spcAft>
                <a:spcPct val="15000"/>
              </a:spcAft>
              <a:buClr>
                <a:srgbClr val="F89458"/>
              </a:buClr>
              <a:buFontTx/>
              <a:buChar char="•"/>
              <a:defRPr/>
            </a:pPr>
            <a:endParaRPr lang="en-US" sz="2000" dirty="0">
              <a:solidFill>
                <a:srgbClr val="000000"/>
              </a:solidFill>
            </a:endParaRPr>
          </a:p>
        </p:txBody>
      </p:sp>
      <p:pic>
        <p:nvPicPr>
          <p:cNvPr id="1032" name="Picture 20" descr="logo_usdot"/>
          <p:cNvPicPr>
            <a:picLocks noChangeAspect="1" noChangeArrowheads="1"/>
          </p:cNvPicPr>
          <p:nvPr userDrawn="1"/>
        </p:nvPicPr>
        <p:blipFill>
          <a:blip r:embed="rId15" cstate="print">
            <a:lum bright="-100000"/>
          </a:blip>
          <a:srcRect/>
          <a:stretch>
            <a:fillRect/>
          </a:stretch>
        </p:blipFill>
        <p:spPr bwMode="auto">
          <a:xfrm>
            <a:off x="6248400" y="6477000"/>
            <a:ext cx="2514600" cy="327025"/>
          </a:xfrm>
          <a:prstGeom prst="rect">
            <a:avLst/>
          </a:prstGeom>
          <a:noFill/>
          <a:ln w="9525">
            <a:noFill/>
            <a:miter lim="800000"/>
            <a:headEnd/>
            <a:tailEnd/>
          </a:ln>
        </p:spPr>
      </p:pic>
      <p:sp>
        <p:nvSpPr>
          <p:cNvPr id="10" name="Rectangle 7"/>
          <p:cNvSpPr txBox="1">
            <a:spLocks noChangeArrowheads="1"/>
          </p:cNvSpPr>
          <p:nvPr userDrawn="1"/>
        </p:nvSpPr>
        <p:spPr bwMode="auto">
          <a:xfrm>
            <a:off x="6248400" y="76200"/>
            <a:ext cx="2438400" cy="304800"/>
          </a:xfrm>
          <a:prstGeom prst="rect">
            <a:avLst/>
          </a:prstGeom>
          <a:noFill/>
          <a:ln w="9525">
            <a:noFill/>
            <a:miter lim="800000"/>
            <a:headEnd/>
            <a:tailEnd/>
          </a:ln>
        </p:spPr>
        <p:txBody>
          <a:bodyPr/>
          <a:lstStyle/>
          <a:p>
            <a:pPr marL="342900" indent="-342900" algn="r" eaLnBrk="0" fontAlgn="base" hangingPunct="0">
              <a:spcBef>
                <a:spcPct val="20000"/>
              </a:spcBef>
              <a:spcAft>
                <a:spcPct val="15000"/>
              </a:spcAft>
              <a:buClr>
                <a:srgbClr val="F89458"/>
              </a:buClr>
              <a:defRPr/>
            </a:pPr>
            <a:r>
              <a:rPr lang="en-US" sz="1050" b="1" kern="0" dirty="0">
                <a:solidFill>
                  <a:srgbClr val="000000"/>
                </a:solidFill>
              </a:rPr>
              <a:t> </a:t>
            </a:r>
            <a:fld id="{B4F3A9E3-FC39-4BB6-846C-A4C44B5E3A79}" type="slidenum">
              <a:rPr lang="en-US" sz="1050" b="1" kern="0">
                <a:solidFill>
                  <a:srgbClr val="000000"/>
                </a:solidFill>
              </a:rPr>
              <a:pPr marL="342900" indent="-342900" algn="r" eaLnBrk="0" fontAlgn="base" hangingPunct="0">
                <a:spcBef>
                  <a:spcPct val="20000"/>
                </a:spcBef>
                <a:spcAft>
                  <a:spcPct val="15000"/>
                </a:spcAft>
                <a:buClr>
                  <a:srgbClr val="F89458"/>
                </a:buClr>
                <a:defRPr/>
              </a:pPr>
              <a:t>‹#›</a:t>
            </a:fld>
            <a:endParaRPr lang="en-US" sz="1050" b="1" kern="0" dirty="0">
              <a:solidFill>
                <a:srgbClr val="000000"/>
              </a:solidFill>
            </a:endParaRPr>
          </a:p>
          <a:p>
            <a:pPr marL="342900" indent="-342900" algn="r" eaLnBrk="0" fontAlgn="base" hangingPunct="0">
              <a:spcBef>
                <a:spcPct val="20000"/>
              </a:spcBef>
              <a:spcAft>
                <a:spcPct val="15000"/>
              </a:spcAft>
              <a:buClr>
                <a:srgbClr val="F89458"/>
              </a:buClr>
              <a:defRPr/>
            </a:pPr>
            <a:endParaRPr lang="en-US" sz="1050" b="1" kern="0" dirty="0">
              <a:solidFill>
                <a:srgbClr val="000000"/>
              </a:solidFill>
            </a:endParaRPr>
          </a:p>
        </p:txBody>
      </p:sp>
      <p:grpSp>
        <p:nvGrpSpPr>
          <p:cNvPr id="9" name="Group 8"/>
          <p:cNvGrpSpPr>
            <a:grpSpLocks noChangeAspect="1"/>
          </p:cNvGrpSpPr>
          <p:nvPr userDrawn="1"/>
        </p:nvGrpSpPr>
        <p:grpSpPr>
          <a:xfrm>
            <a:off x="457200" y="228600"/>
            <a:ext cx="706083" cy="638137"/>
            <a:chOff x="3675630" y="2884991"/>
            <a:chExt cx="906287" cy="819075"/>
          </a:xfrm>
        </p:grpSpPr>
        <p:pic>
          <p:nvPicPr>
            <p:cNvPr id="11" name="Picture 23" descr="ipd_logo"/>
            <p:cNvPicPr>
              <a:picLocks noChangeAspect="1" noChangeArrowheads="1"/>
            </p:cNvPicPr>
            <p:nvPr/>
          </p:nvPicPr>
          <p:blipFill>
            <a:blip r:embed="rId16" cstate="print"/>
            <a:srcRect l="21762" r="40933"/>
            <a:stretch>
              <a:fillRect/>
            </a:stretch>
          </p:blipFill>
          <p:spPr bwMode="auto">
            <a:xfrm>
              <a:off x="3745344" y="2884991"/>
              <a:ext cx="836573" cy="819075"/>
            </a:xfrm>
            <a:prstGeom prst="rect">
              <a:avLst/>
            </a:prstGeom>
            <a:noFill/>
            <a:ln w="9525">
              <a:noFill/>
              <a:miter lim="800000"/>
              <a:headEnd/>
              <a:tailEnd/>
            </a:ln>
          </p:spPr>
        </p:pic>
        <p:sp>
          <p:nvSpPr>
            <p:cNvPr id="12" name="Rectangle 11"/>
            <p:cNvSpPr/>
            <p:nvPr/>
          </p:nvSpPr>
          <p:spPr>
            <a:xfrm>
              <a:off x="4303059" y="3512420"/>
              <a:ext cx="278858"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675630" y="3512420"/>
              <a:ext cx="310896"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8152168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863172"/>
          </a:solidFill>
          <a:latin typeface="+mj-lt"/>
          <a:ea typeface="+mj-ea"/>
          <a:cs typeface="+mj-cs"/>
        </a:defRPr>
      </a:lvl1pPr>
      <a:lvl2pPr algn="ctr" rtl="0" eaLnBrk="0" fontAlgn="base" hangingPunct="0">
        <a:spcBef>
          <a:spcPct val="0"/>
        </a:spcBef>
        <a:spcAft>
          <a:spcPct val="0"/>
        </a:spcAft>
        <a:defRPr sz="2400" b="1">
          <a:solidFill>
            <a:srgbClr val="863172"/>
          </a:solidFill>
          <a:latin typeface="Arial" charset="0"/>
        </a:defRPr>
      </a:lvl2pPr>
      <a:lvl3pPr algn="ctr" rtl="0" eaLnBrk="0" fontAlgn="base" hangingPunct="0">
        <a:spcBef>
          <a:spcPct val="0"/>
        </a:spcBef>
        <a:spcAft>
          <a:spcPct val="0"/>
        </a:spcAft>
        <a:defRPr sz="2400" b="1">
          <a:solidFill>
            <a:srgbClr val="863172"/>
          </a:solidFill>
          <a:latin typeface="Arial" charset="0"/>
        </a:defRPr>
      </a:lvl3pPr>
      <a:lvl4pPr algn="ctr" rtl="0" eaLnBrk="0" fontAlgn="base" hangingPunct="0">
        <a:spcBef>
          <a:spcPct val="0"/>
        </a:spcBef>
        <a:spcAft>
          <a:spcPct val="0"/>
        </a:spcAft>
        <a:defRPr sz="2400" b="1">
          <a:solidFill>
            <a:srgbClr val="863172"/>
          </a:solidFill>
          <a:latin typeface="Arial" charset="0"/>
        </a:defRPr>
      </a:lvl4pPr>
      <a:lvl5pPr algn="ctr" rtl="0" eaLnBrk="0" fontAlgn="base" hangingPunct="0">
        <a:spcBef>
          <a:spcPct val="0"/>
        </a:spcBef>
        <a:spcAft>
          <a:spcPct val="0"/>
        </a:spcAft>
        <a:defRPr sz="2400" b="1">
          <a:solidFill>
            <a:srgbClr val="863172"/>
          </a:solidFill>
          <a:latin typeface="Arial" charset="0"/>
        </a:defRPr>
      </a:lvl5pPr>
      <a:lvl6pPr marL="457200" algn="l" rtl="0" fontAlgn="base">
        <a:spcBef>
          <a:spcPct val="0"/>
        </a:spcBef>
        <a:spcAft>
          <a:spcPct val="0"/>
        </a:spcAft>
        <a:defRPr sz="2400" b="1">
          <a:solidFill>
            <a:srgbClr val="863172"/>
          </a:solidFill>
          <a:latin typeface="Arial" charset="0"/>
        </a:defRPr>
      </a:lvl6pPr>
      <a:lvl7pPr marL="914400" algn="l" rtl="0" fontAlgn="base">
        <a:spcBef>
          <a:spcPct val="0"/>
        </a:spcBef>
        <a:spcAft>
          <a:spcPct val="0"/>
        </a:spcAft>
        <a:defRPr sz="2400" b="1">
          <a:solidFill>
            <a:srgbClr val="863172"/>
          </a:solidFill>
          <a:latin typeface="Arial" charset="0"/>
        </a:defRPr>
      </a:lvl7pPr>
      <a:lvl8pPr marL="1371600" algn="l" rtl="0" fontAlgn="base">
        <a:spcBef>
          <a:spcPct val="0"/>
        </a:spcBef>
        <a:spcAft>
          <a:spcPct val="0"/>
        </a:spcAft>
        <a:defRPr sz="2400" b="1">
          <a:solidFill>
            <a:srgbClr val="863172"/>
          </a:solidFill>
          <a:latin typeface="Arial" charset="0"/>
        </a:defRPr>
      </a:lvl8pPr>
      <a:lvl9pPr marL="1828800" algn="l" rtl="0" fontAlgn="base">
        <a:spcBef>
          <a:spcPct val="0"/>
        </a:spcBef>
        <a:spcAft>
          <a:spcPct val="0"/>
        </a:spcAft>
        <a:defRPr sz="2400" b="1">
          <a:solidFill>
            <a:srgbClr val="863172"/>
          </a:solidFill>
          <a:latin typeface="Arial" charset="0"/>
        </a:defRPr>
      </a:lvl9pPr>
    </p:titleStyle>
    <p:bodyStyle>
      <a:lvl1pPr marL="342900" indent="-342900" algn="l" rtl="0" eaLnBrk="0" fontAlgn="base" hangingPunct="0">
        <a:spcBef>
          <a:spcPct val="20000"/>
        </a:spcBef>
        <a:spcAft>
          <a:spcPct val="15000"/>
        </a:spcAft>
        <a:buClr>
          <a:srgbClr val="C00000"/>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10000"/>
        </a:spcAft>
        <a:buClr>
          <a:schemeClr val="accent2"/>
        </a:buClr>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rgbClr val="86317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89458"/>
        </a:buClr>
        <a:buFont typeface="Arial" charset="0"/>
        <a:buChar char="–"/>
        <a:defRPr sz="1200">
          <a:solidFill>
            <a:schemeClr val="tx1"/>
          </a:solidFill>
          <a:latin typeface="+mn-lt"/>
        </a:defRPr>
      </a:lvl4pPr>
      <a:lvl5pPr marL="2057400" indent="-228600" algn="l" rtl="0" eaLnBrk="0" fontAlgn="base" hangingPunct="0">
        <a:spcBef>
          <a:spcPct val="20000"/>
        </a:spcBef>
        <a:spcAft>
          <a:spcPct val="0"/>
        </a:spcAft>
        <a:buClr>
          <a:srgbClr val="D7363E"/>
        </a:buClr>
        <a:buFont typeface="Arial" charset="0"/>
        <a:buChar char="»"/>
        <a:defRPr sz="1200">
          <a:solidFill>
            <a:schemeClr val="tx1"/>
          </a:solidFill>
          <a:latin typeface="+mn-lt"/>
        </a:defRPr>
      </a:lvl5pPr>
      <a:lvl6pPr marL="2514600" indent="-228600" algn="l" rtl="0" fontAlgn="base">
        <a:spcBef>
          <a:spcPct val="20000"/>
        </a:spcBef>
        <a:spcAft>
          <a:spcPct val="0"/>
        </a:spcAft>
        <a:buClr>
          <a:srgbClr val="D7363E"/>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D7363E"/>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D7363E"/>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D7363E"/>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Frederick.Werner@fhwa.dot.gov"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Frederick.Werner@fhwa.dot.gov"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ipd_logo"/>
          <p:cNvPicPr>
            <a:picLocks noChangeAspect="1" noChangeArrowheads="1"/>
          </p:cNvPicPr>
          <p:nvPr/>
        </p:nvPicPr>
        <p:blipFill>
          <a:blip r:embed="rId3" cstate="print"/>
          <a:srcRect/>
          <a:stretch>
            <a:fillRect/>
          </a:stretch>
        </p:blipFill>
        <p:spPr bwMode="auto">
          <a:xfrm>
            <a:off x="673100" y="611188"/>
            <a:ext cx="2451100" cy="895275"/>
          </a:xfrm>
          <a:prstGeom prst="rect">
            <a:avLst/>
          </a:prstGeom>
          <a:noFill/>
          <a:ln w="9525">
            <a:noFill/>
            <a:miter lim="800000"/>
            <a:headEnd/>
            <a:tailEnd/>
          </a:ln>
        </p:spPr>
      </p:pic>
      <p:sp>
        <p:nvSpPr>
          <p:cNvPr id="5" name="TextBox 4"/>
          <p:cNvSpPr txBox="1"/>
          <p:nvPr/>
        </p:nvSpPr>
        <p:spPr>
          <a:xfrm>
            <a:off x="579119" y="1676400"/>
            <a:ext cx="7961849" cy="1323439"/>
          </a:xfrm>
          <a:prstGeom prst="rect">
            <a:avLst/>
          </a:prstGeom>
          <a:noFill/>
        </p:spPr>
        <p:txBody>
          <a:bodyPr wrap="square" rtlCol="0">
            <a:spAutoFit/>
          </a:bodyPr>
          <a:lstStyle/>
          <a:p>
            <a:pPr algn="ctr"/>
            <a:r>
              <a:rPr lang="en-US" sz="4000" b="1" dirty="0">
                <a:solidFill>
                  <a:srgbClr val="863172"/>
                </a:solidFill>
                <a:latin typeface="Arial" pitchFamily="34" charset="0"/>
                <a:cs typeface="Arial" pitchFamily="34" charset="0"/>
              </a:rPr>
              <a:t>Grant Anticipation Revenue Vehicle (GARVEE) Bonds</a:t>
            </a:r>
          </a:p>
        </p:txBody>
      </p:sp>
      <p:sp>
        <p:nvSpPr>
          <p:cNvPr id="6" name="TextBox 5"/>
          <p:cNvSpPr txBox="1"/>
          <p:nvPr/>
        </p:nvSpPr>
        <p:spPr>
          <a:xfrm>
            <a:off x="-11957" y="4343400"/>
            <a:ext cx="9144000" cy="1015663"/>
          </a:xfrm>
          <a:prstGeom prst="rect">
            <a:avLst/>
          </a:prstGeom>
          <a:noFill/>
        </p:spPr>
        <p:txBody>
          <a:bodyPr wrap="square" rtlCol="0">
            <a:spAutoFit/>
          </a:bodyPr>
          <a:lstStyle/>
          <a:p>
            <a:pPr algn="ctr"/>
            <a:endParaRPr lang="en-US" sz="1200" b="1" dirty="0">
              <a:solidFill>
                <a:srgbClr val="C00000"/>
              </a:solidFill>
              <a:latin typeface="Arial" pitchFamily="34" charset="0"/>
              <a:cs typeface="Arial" pitchFamily="34" charset="0"/>
            </a:endParaRPr>
          </a:p>
          <a:p>
            <a:pPr algn="ctr"/>
            <a:r>
              <a:rPr lang="en-US" sz="2400" b="1" i="1" dirty="0" smtClean="0">
                <a:solidFill>
                  <a:prstClr val="black"/>
                </a:solidFill>
                <a:latin typeface="Arial" pitchFamily="34" charset="0"/>
                <a:cs typeface="Arial" pitchFamily="34" charset="0"/>
              </a:rPr>
              <a:t>Essentials of Innovative Finance Workshop</a:t>
            </a:r>
          </a:p>
          <a:p>
            <a:pPr algn="ctr"/>
            <a:r>
              <a:rPr lang="en-US" sz="2400" b="1" i="1" dirty="0" smtClean="0">
                <a:solidFill>
                  <a:prstClr val="black"/>
                </a:solidFill>
                <a:latin typeface="Arial" pitchFamily="34" charset="0"/>
                <a:cs typeface="Arial" pitchFamily="34" charset="0"/>
              </a:rPr>
              <a:t>Puerto Rico and U.S. Virgin Islands</a:t>
            </a:r>
            <a:endParaRPr lang="en-US" sz="2000" b="1" i="1" dirty="0">
              <a:solidFill>
                <a:prstClr val="black"/>
              </a:solidFill>
              <a:latin typeface="Arial" pitchFamily="34" charset="0"/>
              <a:cs typeface="Arial" pitchFamily="34" charset="0"/>
            </a:endParaRPr>
          </a:p>
        </p:txBody>
      </p:sp>
      <p:pic>
        <p:nvPicPr>
          <p:cNvPr id="9" name="Picture 7" descr="BHP_SRTA_ (67)"/>
          <p:cNvPicPr>
            <a:picLocks noChangeAspect="1" noChangeArrowheads="1"/>
          </p:cNvPicPr>
          <p:nvPr/>
        </p:nvPicPr>
        <p:blipFill>
          <a:blip r:embed="rId4" cstate="print"/>
          <a:srcRect/>
          <a:stretch>
            <a:fillRect/>
          </a:stretch>
        </p:blipFill>
        <p:spPr bwMode="auto">
          <a:xfrm>
            <a:off x="579120" y="3048000"/>
            <a:ext cx="1783080" cy="990600"/>
          </a:xfrm>
          <a:prstGeom prst="rect">
            <a:avLst/>
          </a:prstGeom>
          <a:noFill/>
          <a:ln w="9525">
            <a:noFill/>
            <a:miter lim="800000"/>
            <a:headEnd/>
            <a:tailEnd/>
          </a:ln>
        </p:spPr>
      </p:pic>
      <p:pic>
        <p:nvPicPr>
          <p:cNvPr id="10" name="Picture 8" descr="SRTA07 (94)"/>
          <p:cNvPicPr>
            <a:picLocks noChangeAspect="1" noChangeArrowheads="1"/>
          </p:cNvPicPr>
          <p:nvPr/>
        </p:nvPicPr>
        <p:blipFill>
          <a:blip r:embed="rId5" cstate="print"/>
          <a:srcRect/>
          <a:stretch>
            <a:fillRect/>
          </a:stretch>
        </p:blipFill>
        <p:spPr bwMode="auto">
          <a:xfrm>
            <a:off x="2667000" y="3048000"/>
            <a:ext cx="1759169" cy="977316"/>
          </a:xfrm>
          <a:prstGeom prst="rect">
            <a:avLst/>
          </a:prstGeom>
          <a:noFill/>
          <a:ln w="9525">
            <a:noFill/>
            <a:miter lim="800000"/>
            <a:headEnd/>
            <a:tailEnd/>
          </a:ln>
        </p:spPr>
      </p:pic>
      <p:pic>
        <p:nvPicPr>
          <p:cNvPr id="11" name="Picture 9" descr="BHP_SRTA_ (7)"/>
          <p:cNvPicPr>
            <a:picLocks noChangeAspect="1" noChangeArrowheads="1"/>
          </p:cNvPicPr>
          <p:nvPr/>
        </p:nvPicPr>
        <p:blipFill>
          <a:blip r:embed="rId6" cstate="print"/>
          <a:srcRect/>
          <a:stretch>
            <a:fillRect/>
          </a:stretch>
        </p:blipFill>
        <p:spPr bwMode="auto">
          <a:xfrm>
            <a:off x="4724400" y="3048001"/>
            <a:ext cx="1759169" cy="977316"/>
          </a:xfrm>
          <a:prstGeom prst="rect">
            <a:avLst/>
          </a:prstGeom>
          <a:noFill/>
          <a:ln w="9525">
            <a:noFill/>
            <a:miter lim="800000"/>
            <a:headEnd/>
            <a:tailEnd/>
          </a:ln>
        </p:spPr>
      </p:pic>
      <p:pic>
        <p:nvPicPr>
          <p:cNvPr id="12" name="Picture 10" descr="BHP_SRTA_ (40)"/>
          <p:cNvPicPr>
            <a:picLocks noChangeAspect="1" noChangeArrowheads="1"/>
          </p:cNvPicPr>
          <p:nvPr/>
        </p:nvPicPr>
        <p:blipFill>
          <a:blip r:embed="rId7" cstate="print"/>
          <a:srcRect/>
          <a:stretch>
            <a:fillRect/>
          </a:stretch>
        </p:blipFill>
        <p:spPr bwMode="auto">
          <a:xfrm>
            <a:off x="6781800" y="3048000"/>
            <a:ext cx="1759169" cy="977316"/>
          </a:xfrm>
          <a:prstGeom prst="rect">
            <a:avLst/>
          </a:prstGeom>
          <a:noFill/>
          <a:ln w="9525">
            <a:noFill/>
            <a:miter lim="800000"/>
            <a:headEnd/>
            <a:tailEnd/>
          </a:ln>
        </p:spPr>
      </p:pic>
    </p:spTree>
    <p:extLst>
      <p:ext uri="{BB962C8B-B14F-4D97-AF65-F5344CB8AC3E}">
        <p14:creationId xmlns:p14="http://schemas.microsoft.com/office/powerpoint/2010/main" val="201689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066801" y="152400"/>
            <a:ext cx="7848600" cy="612648"/>
          </a:xfrm>
        </p:spPr>
        <p:txBody>
          <a:bodyPr/>
          <a:lstStyle/>
          <a:p>
            <a:r>
              <a:rPr lang="en-US" sz="3200" dirty="0" smtClean="0"/>
              <a:t>Candidate Projects</a:t>
            </a:r>
            <a:r>
              <a:rPr lang="en-US" b="0" dirty="0" smtClean="0"/>
              <a:t> </a:t>
            </a:r>
          </a:p>
        </p:txBody>
      </p:sp>
      <p:sp>
        <p:nvSpPr>
          <p:cNvPr id="18435" name="Rectangle 3"/>
          <p:cNvSpPr>
            <a:spLocks noGrp="1" noChangeArrowheads="1"/>
          </p:cNvSpPr>
          <p:nvPr>
            <p:ph type="body" idx="4294967295"/>
          </p:nvPr>
        </p:nvSpPr>
        <p:spPr>
          <a:xfrm>
            <a:off x="384048" y="1069848"/>
            <a:ext cx="8534400" cy="5029200"/>
          </a:xfrm>
        </p:spPr>
        <p:txBody>
          <a:bodyPr/>
          <a:lstStyle/>
          <a:p>
            <a:pPr marL="347472" indent="-347472">
              <a:spcBef>
                <a:spcPts val="576"/>
              </a:spcBef>
              <a:buClr>
                <a:srgbClr val="C00000"/>
              </a:buClr>
              <a:buSzPct val="100000"/>
              <a:buFont typeface="Wingdings" pitchFamily="2" charset="2"/>
              <a:buChar char="§"/>
            </a:pPr>
            <a:r>
              <a:rPr lang="en-US" sz="2400" dirty="0" smtClean="0"/>
              <a:t>Large-scale capital projects with economic life lasting longer than the bond</a:t>
            </a:r>
          </a:p>
          <a:p>
            <a:pPr marL="347472" indent="-347472">
              <a:spcBef>
                <a:spcPts val="576"/>
              </a:spcBef>
              <a:buClr>
                <a:srgbClr val="C00000"/>
              </a:buClr>
              <a:buSzPct val="100000"/>
              <a:buFont typeface="Wingdings" pitchFamily="2" charset="2"/>
              <a:buChar char="§"/>
            </a:pPr>
            <a:r>
              <a:rPr lang="en-US" sz="2400" dirty="0" smtClean="0"/>
              <a:t>Projects whose costs of delay outweigh the costs of financing</a:t>
            </a:r>
          </a:p>
          <a:p>
            <a:pPr marL="347472" indent="-347472">
              <a:spcBef>
                <a:spcPts val="576"/>
              </a:spcBef>
              <a:buClr>
                <a:srgbClr val="C00000"/>
              </a:buClr>
              <a:buSzPct val="100000"/>
              <a:buFont typeface="Wingdings" pitchFamily="2" charset="2"/>
              <a:buChar char="§"/>
            </a:pPr>
            <a:r>
              <a:rPr lang="en-US" sz="2400" dirty="0"/>
              <a:t>Projects with significant economic </a:t>
            </a:r>
            <a:br>
              <a:rPr lang="en-US" sz="2400" dirty="0"/>
            </a:br>
            <a:r>
              <a:rPr lang="en-US" sz="2400" dirty="0" smtClean="0"/>
              <a:t>development </a:t>
            </a:r>
            <a:r>
              <a:rPr lang="en-US" sz="2400" dirty="0"/>
              <a:t>potential</a:t>
            </a:r>
          </a:p>
          <a:p>
            <a:pPr marL="347472" indent="-347472">
              <a:spcBef>
                <a:spcPts val="576"/>
              </a:spcBef>
              <a:buClr>
                <a:srgbClr val="C00000"/>
              </a:buClr>
              <a:buSzPct val="100000"/>
              <a:buFont typeface="Wingdings" pitchFamily="2" charset="2"/>
              <a:buChar char="§"/>
            </a:pPr>
            <a:r>
              <a:rPr lang="en-US" sz="2400" dirty="0"/>
              <a:t>Projects must be eligible for </a:t>
            </a:r>
            <a:r>
              <a:rPr lang="en-US" sz="2400" dirty="0" smtClean="0"/>
              <a:t/>
            </a:r>
            <a:br>
              <a:rPr lang="en-US" sz="2400" dirty="0" smtClean="0"/>
            </a:br>
            <a:r>
              <a:rPr lang="en-US" sz="2400" dirty="0" smtClean="0"/>
              <a:t>Federal-aid </a:t>
            </a:r>
            <a:r>
              <a:rPr lang="en-US" sz="2400" dirty="0"/>
              <a:t>highway funding and </a:t>
            </a:r>
            <a:r>
              <a:rPr lang="en-US" sz="2400" dirty="0" smtClean="0"/>
              <a:t/>
            </a:r>
            <a:br>
              <a:rPr lang="en-US" sz="2400" dirty="0" smtClean="0"/>
            </a:br>
            <a:r>
              <a:rPr lang="en-US" sz="2400" dirty="0" smtClean="0"/>
              <a:t>included </a:t>
            </a:r>
            <a:r>
              <a:rPr lang="en-US" sz="2400" dirty="0"/>
              <a:t>in the State Transportation </a:t>
            </a:r>
            <a:r>
              <a:rPr lang="en-US" sz="2400" dirty="0" smtClean="0"/>
              <a:t/>
            </a:r>
            <a:br>
              <a:rPr lang="en-US" sz="2400" dirty="0" smtClean="0"/>
            </a:br>
            <a:r>
              <a:rPr lang="en-US" sz="2400" dirty="0" smtClean="0"/>
              <a:t>Improvement </a:t>
            </a:r>
            <a:r>
              <a:rPr lang="en-US" sz="2400" dirty="0"/>
              <a:t>Plan (STIP)</a:t>
            </a:r>
          </a:p>
          <a:p>
            <a:pPr marL="347472" indent="-347472">
              <a:spcBef>
                <a:spcPts val="576"/>
              </a:spcBef>
              <a:buClr>
                <a:srgbClr val="C00000"/>
              </a:buClr>
              <a:buSzPct val="100000"/>
              <a:buFont typeface="Wingdings" pitchFamily="2" charset="2"/>
              <a:buChar char="§"/>
            </a:pPr>
            <a:endParaRPr lang="en-US" sz="2400" dirty="0" smtClean="0"/>
          </a:p>
          <a:p>
            <a:pPr marL="457200" indent="-457200">
              <a:spcBef>
                <a:spcPct val="60000"/>
              </a:spcBef>
              <a:buClr>
                <a:schemeClr val="hlink"/>
              </a:buClr>
              <a:buSzPct val="130000"/>
              <a:buFont typeface="Wingdings" pitchFamily="2" charset="2"/>
              <a:buChar char="§"/>
            </a:pPr>
            <a:endParaRPr lang="en-US" sz="2400" dirty="0" smtClean="0"/>
          </a:p>
        </p:txBody>
      </p:sp>
      <p:pic>
        <p:nvPicPr>
          <p:cNvPr id="18436" name="Picture 4" descr="trex"/>
          <p:cNvPicPr>
            <a:picLocks noChangeAspect="1" noChangeArrowheads="1"/>
          </p:cNvPicPr>
          <p:nvPr/>
        </p:nvPicPr>
        <p:blipFill>
          <a:blip r:embed="rId3" cstate="print"/>
          <a:srcRect/>
          <a:stretch>
            <a:fillRect/>
          </a:stretch>
        </p:blipFill>
        <p:spPr bwMode="auto">
          <a:xfrm>
            <a:off x="5791200" y="2895600"/>
            <a:ext cx="3065463" cy="3128963"/>
          </a:xfrm>
          <a:prstGeom prst="rect">
            <a:avLst/>
          </a:prstGeom>
          <a:noFill/>
          <a:ln w="9525">
            <a:noFill/>
            <a:miter lim="800000"/>
            <a:headEnd/>
            <a:tailEnd/>
          </a:ln>
        </p:spPr>
      </p:pic>
    </p:spTree>
    <p:extLst>
      <p:ext uri="{BB962C8B-B14F-4D97-AF65-F5344CB8AC3E}">
        <p14:creationId xmlns:p14="http://schemas.microsoft.com/office/powerpoint/2010/main" val="68357599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066800" y="155448"/>
            <a:ext cx="7848600" cy="612648"/>
          </a:xfrm>
        </p:spPr>
        <p:txBody>
          <a:bodyPr>
            <a:noAutofit/>
          </a:bodyPr>
          <a:lstStyle/>
          <a:p>
            <a:pPr>
              <a:lnSpc>
                <a:spcPct val="90000"/>
              </a:lnSpc>
            </a:pPr>
            <a:r>
              <a:rPr lang="en-US" sz="3200" dirty="0" smtClean="0"/>
              <a:t>GARVEEs by State (as of Dec. 2012)</a:t>
            </a:r>
          </a:p>
        </p:txBody>
      </p:sp>
      <p:grpSp>
        <p:nvGrpSpPr>
          <p:cNvPr id="191" name="Alaska"/>
          <p:cNvGrpSpPr>
            <a:grpSpLocks/>
          </p:cNvGrpSpPr>
          <p:nvPr/>
        </p:nvGrpSpPr>
        <p:grpSpPr bwMode="auto">
          <a:xfrm>
            <a:off x="0" y="4160838"/>
            <a:ext cx="1520825" cy="1470025"/>
            <a:chOff x="-1146" y="-64708"/>
            <a:chExt cx="19958" cy="567"/>
          </a:xfrm>
        </p:grpSpPr>
        <p:sp>
          <p:nvSpPr>
            <p:cNvPr id="193" name="Drawing 60"/>
            <p:cNvSpPr>
              <a:spLocks/>
            </p:cNvSpPr>
            <p:nvPr/>
          </p:nvSpPr>
          <p:spPr bwMode="auto">
            <a:xfrm>
              <a:off x="3172" y="-64708"/>
              <a:ext cx="15640" cy="474"/>
            </a:xfrm>
            <a:custGeom>
              <a:avLst/>
              <a:gdLst>
                <a:gd name="T0" fmla="*/ 1139 w 16384"/>
                <a:gd name="T1" fmla="*/ 0 h 16384"/>
                <a:gd name="T2" fmla="*/ 855 w 16384"/>
                <a:gd name="T3" fmla="*/ 0 h 16384"/>
                <a:gd name="T4" fmla="*/ 296 w 16384"/>
                <a:gd name="T5" fmla="*/ 0 h 16384"/>
                <a:gd name="T6" fmla="*/ 68 w 16384"/>
                <a:gd name="T7" fmla="*/ 0 h 16384"/>
                <a:gd name="T8" fmla="*/ 612 w 16384"/>
                <a:gd name="T9" fmla="*/ 0 h 16384"/>
                <a:gd name="T10" fmla="*/ 949 w 16384"/>
                <a:gd name="T11" fmla="*/ 0 h 16384"/>
                <a:gd name="T12" fmla="*/ 1073 w 16384"/>
                <a:gd name="T13" fmla="*/ 0 h 16384"/>
                <a:gd name="T14" fmla="*/ 1153 w 16384"/>
                <a:gd name="T15" fmla="*/ 0 h 16384"/>
                <a:gd name="T16" fmla="*/ 852 w 16384"/>
                <a:gd name="T17" fmla="*/ 0 h 16384"/>
                <a:gd name="T18" fmla="*/ 201 w 16384"/>
                <a:gd name="T19" fmla="*/ 0 h 16384"/>
                <a:gd name="T20" fmla="*/ 746 w 16384"/>
                <a:gd name="T21" fmla="*/ 0 h 16384"/>
                <a:gd name="T22" fmla="*/ 920 w 16384"/>
                <a:gd name="T23" fmla="*/ 0 h 16384"/>
                <a:gd name="T24" fmla="*/ 1270 w 16384"/>
                <a:gd name="T25" fmla="*/ 0 h 16384"/>
                <a:gd name="T26" fmla="*/ 1488 w 16384"/>
                <a:gd name="T27" fmla="*/ 0 h 16384"/>
                <a:gd name="T28" fmla="*/ 1944 w 16384"/>
                <a:gd name="T29" fmla="*/ 0 h 16384"/>
                <a:gd name="T30" fmla="*/ 2089 w 16384"/>
                <a:gd name="T31" fmla="*/ 0 h 16384"/>
                <a:gd name="T32" fmla="*/ 2561 w 16384"/>
                <a:gd name="T33" fmla="*/ 0 h 16384"/>
                <a:gd name="T34" fmla="*/ 3265 w 16384"/>
                <a:gd name="T35" fmla="*/ 0 h 16384"/>
                <a:gd name="T36" fmla="*/ 3973 w 16384"/>
                <a:gd name="T37" fmla="*/ 0 h 16384"/>
                <a:gd name="T38" fmla="*/ 4299 w 16384"/>
                <a:gd name="T39" fmla="*/ 0 h 16384"/>
                <a:gd name="T40" fmla="*/ 4550 w 16384"/>
                <a:gd name="T41" fmla="*/ 0 h 16384"/>
                <a:gd name="T42" fmla="*/ 4742 w 16384"/>
                <a:gd name="T43" fmla="*/ 0 h 16384"/>
                <a:gd name="T44" fmla="*/ 5035 w 16384"/>
                <a:gd name="T45" fmla="*/ 0 h 16384"/>
                <a:gd name="T46" fmla="*/ 5199 w 16384"/>
                <a:gd name="T47" fmla="*/ 0 h 16384"/>
                <a:gd name="T48" fmla="*/ 5477 w 16384"/>
                <a:gd name="T49" fmla="*/ 0 h 16384"/>
                <a:gd name="T50" fmla="*/ 5709 w 16384"/>
                <a:gd name="T51" fmla="*/ 0 h 16384"/>
                <a:gd name="T52" fmla="*/ 5851 w 16384"/>
                <a:gd name="T53" fmla="*/ 0 h 16384"/>
                <a:gd name="T54" fmla="*/ 5742 w 16384"/>
                <a:gd name="T55" fmla="*/ 0 h 16384"/>
                <a:gd name="T56" fmla="*/ 5575 w 16384"/>
                <a:gd name="T57" fmla="*/ 0 h 16384"/>
                <a:gd name="T58" fmla="*/ 5468 w 16384"/>
                <a:gd name="T59" fmla="*/ 0 h 16384"/>
                <a:gd name="T60" fmla="*/ 5327 w 16384"/>
                <a:gd name="T61" fmla="*/ 0 h 16384"/>
                <a:gd name="T62" fmla="*/ 5327 w 16384"/>
                <a:gd name="T63" fmla="*/ 0 h 16384"/>
                <a:gd name="T64" fmla="*/ 5101 w 16384"/>
                <a:gd name="T65" fmla="*/ 0 h 16384"/>
                <a:gd name="T66" fmla="*/ 4971 w 16384"/>
                <a:gd name="T67" fmla="*/ 0 h 16384"/>
                <a:gd name="T68" fmla="*/ 4927 w 16384"/>
                <a:gd name="T69" fmla="*/ 0 h 16384"/>
                <a:gd name="T70" fmla="*/ 4622 w 16384"/>
                <a:gd name="T71" fmla="*/ 0 h 16384"/>
                <a:gd name="T72" fmla="*/ 4393 w 16384"/>
                <a:gd name="T73" fmla="*/ 0 h 16384"/>
                <a:gd name="T74" fmla="*/ 4384 w 16384"/>
                <a:gd name="T75" fmla="*/ 0 h 16384"/>
                <a:gd name="T76" fmla="*/ 3702 w 16384"/>
                <a:gd name="T77" fmla="*/ 0 h 16384"/>
                <a:gd name="T78" fmla="*/ 3412 w 16384"/>
                <a:gd name="T79" fmla="*/ 0 h 16384"/>
                <a:gd name="T80" fmla="*/ 3142 w 16384"/>
                <a:gd name="T81" fmla="*/ 0 h 16384"/>
                <a:gd name="T82" fmla="*/ 3002 w 16384"/>
                <a:gd name="T83" fmla="*/ 0 h 16384"/>
                <a:gd name="T84" fmla="*/ 2847 w 16384"/>
                <a:gd name="T85" fmla="*/ 0 h 16384"/>
                <a:gd name="T86" fmla="*/ 2505 w 16384"/>
                <a:gd name="T87" fmla="*/ 0 h 16384"/>
                <a:gd name="T88" fmla="*/ 2593 w 16384"/>
                <a:gd name="T89" fmla="*/ 0 h 16384"/>
                <a:gd name="T90" fmla="*/ 2701 w 16384"/>
                <a:gd name="T91" fmla="*/ 0 h 16384"/>
                <a:gd name="T92" fmla="*/ 2401 w 16384"/>
                <a:gd name="T93" fmla="*/ 0 h 16384"/>
                <a:gd name="T94" fmla="*/ 2145 w 16384"/>
                <a:gd name="T95" fmla="*/ 0 h 16384"/>
                <a:gd name="T96" fmla="*/ 2008 w 16384"/>
                <a:gd name="T97" fmla="*/ 0 h 16384"/>
                <a:gd name="T98" fmla="*/ 1665 w 16384"/>
                <a:gd name="T99" fmla="*/ 0 h 16384"/>
                <a:gd name="T100" fmla="*/ 1398 w 16384"/>
                <a:gd name="T101" fmla="*/ 0 h 16384"/>
                <a:gd name="T102" fmla="*/ 1054 w 16384"/>
                <a:gd name="T103" fmla="*/ 0 h 16384"/>
                <a:gd name="T104" fmla="*/ 788 w 16384"/>
                <a:gd name="T105" fmla="*/ 0 h 16384"/>
                <a:gd name="T106" fmla="*/ 1021 w 16384"/>
                <a:gd name="T107" fmla="*/ 0 h 16384"/>
                <a:gd name="T108" fmla="*/ 1330 w 16384"/>
                <a:gd name="T109" fmla="*/ 0 h 16384"/>
                <a:gd name="T110" fmla="*/ 1675 w 16384"/>
                <a:gd name="T111" fmla="*/ 0 h 16384"/>
                <a:gd name="T112" fmla="*/ 1435 w 16384"/>
                <a:gd name="T113" fmla="*/ 0 h 16384"/>
                <a:gd name="T114" fmla="*/ 1094 w 16384"/>
                <a:gd name="T115" fmla="*/ 0 h 16384"/>
                <a:gd name="T116" fmla="*/ 920 w 16384"/>
                <a:gd name="T117" fmla="*/ 0 h 16384"/>
                <a:gd name="T118" fmla="*/ 777 w 16384"/>
                <a:gd name="T119" fmla="*/ 0 h 16384"/>
                <a:gd name="T120" fmla="*/ 643 w 16384"/>
                <a:gd name="T121" fmla="*/ 0 h 16384"/>
                <a:gd name="T122" fmla="*/ 357 w 16384"/>
                <a:gd name="T123" fmla="*/ 0 h 16384"/>
                <a:gd name="T124" fmla="*/ 357 w 16384"/>
                <a:gd name="T125" fmla="*/ 0 h 163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84"/>
                <a:gd name="T190" fmla="*/ 0 h 16384"/>
                <a:gd name="T191" fmla="*/ 16384 w 16384"/>
                <a:gd name="T192" fmla="*/ 16384 h 163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194" name="Alaska4"/>
            <p:cNvSpPr>
              <a:spLocks/>
            </p:cNvSpPr>
            <p:nvPr/>
          </p:nvSpPr>
          <p:spPr bwMode="auto">
            <a:xfrm>
              <a:off x="4566" y="-64474"/>
              <a:ext cx="340" cy="12"/>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84"/>
                <a:gd name="T67" fmla="*/ 0 h 16384"/>
                <a:gd name="T68" fmla="*/ 16384 w 16384"/>
                <a:gd name="T69" fmla="*/ 16384 h 163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195" name="Alaska5"/>
            <p:cNvSpPr>
              <a:spLocks/>
            </p:cNvSpPr>
            <p:nvPr/>
          </p:nvSpPr>
          <p:spPr bwMode="auto">
            <a:xfrm>
              <a:off x="5484" y="-64588"/>
              <a:ext cx="340" cy="12"/>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84"/>
                <a:gd name="T55" fmla="*/ 0 h 16384"/>
                <a:gd name="T56" fmla="*/ 16384 w 16384"/>
                <a:gd name="T57" fmla="*/ 16384 h 163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196" name="Alaska1"/>
            <p:cNvSpPr>
              <a:spLocks/>
            </p:cNvSpPr>
            <p:nvPr/>
          </p:nvSpPr>
          <p:spPr bwMode="auto">
            <a:xfrm>
              <a:off x="1744" y="-64492"/>
              <a:ext cx="1122" cy="1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84"/>
                <a:gd name="T103" fmla="*/ 0 h 16384"/>
                <a:gd name="T104" fmla="*/ 16384 w 16384"/>
                <a:gd name="T105" fmla="*/ 16384 h 163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197" name="Alaska24"/>
            <p:cNvSpPr>
              <a:spLocks/>
            </p:cNvSpPr>
            <p:nvPr/>
          </p:nvSpPr>
          <p:spPr bwMode="auto">
            <a:xfrm>
              <a:off x="-1146" y="-64150"/>
              <a:ext cx="306" cy="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84"/>
                <a:gd name="T64" fmla="*/ 0 h 16384"/>
                <a:gd name="T65" fmla="*/ 16384 w 16384"/>
                <a:gd name="T66" fmla="*/ 16384 h 16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198" name="Alaska23"/>
            <p:cNvSpPr>
              <a:spLocks/>
            </p:cNvSpPr>
            <p:nvPr/>
          </p:nvSpPr>
          <p:spPr bwMode="auto">
            <a:xfrm>
              <a:off x="-840" y="-64150"/>
              <a:ext cx="272" cy="6"/>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84"/>
                <a:gd name="T52" fmla="*/ 0 h 16384"/>
                <a:gd name="T53" fmla="*/ 16384 w 16384"/>
                <a:gd name="T54" fmla="*/ 16384 h 163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199" name="Alaska22"/>
            <p:cNvSpPr>
              <a:spLocks/>
            </p:cNvSpPr>
            <p:nvPr/>
          </p:nvSpPr>
          <p:spPr bwMode="auto">
            <a:xfrm>
              <a:off x="-364" y="-64150"/>
              <a:ext cx="238" cy="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384"/>
                <a:gd name="T73" fmla="*/ 0 h 16384"/>
                <a:gd name="T74" fmla="*/ 16384 w 16384"/>
                <a:gd name="T75" fmla="*/ 16384 h 163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0" name="Alaska21"/>
            <p:cNvSpPr>
              <a:spLocks/>
            </p:cNvSpPr>
            <p:nvPr/>
          </p:nvSpPr>
          <p:spPr bwMode="auto">
            <a:xfrm>
              <a:off x="282" y="-64171"/>
              <a:ext cx="272" cy="12"/>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84"/>
                <a:gd name="T70" fmla="*/ 0 h 16384"/>
                <a:gd name="T71" fmla="*/ 16384 w 16384"/>
                <a:gd name="T72" fmla="*/ 16384 h 16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1" name="Alaska20"/>
            <p:cNvSpPr>
              <a:spLocks/>
            </p:cNvSpPr>
            <p:nvPr/>
          </p:nvSpPr>
          <p:spPr bwMode="auto">
            <a:xfrm>
              <a:off x="554" y="-64162"/>
              <a:ext cx="612" cy="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84"/>
                <a:gd name="T67" fmla="*/ 0 h 16384"/>
                <a:gd name="T68" fmla="*/ 16384 w 16384"/>
                <a:gd name="T69" fmla="*/ 16384 h 163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2" name="Alaska19"/>
            <p:cNvSpPr>
              <a:spLocks/>
            </p:cNvSpPr>
            <p:nvPr/>
          </p:nvSpPr>
          <p:spPr bwMode="auto">
            <a:xfrm>
              <a:off x="1166" y="-64171"/>
              <a:ext cx="306" cy="12"/>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84"/>
                <a:gd name="T37" fmla="*/ 0 h 16384"/>
                <a:gd name="T38" fmla="*/ 16384 w 16384"/>
                <a:gd name="T39" fmla="*/ 16384 h 163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3" name="Alaska18"/>
            <p:cNvSpPr>
              <a:spLocks/>
            </p:cNvSpPr>
            <p:nvPr/>
          </p:nvSpPr>
          <p:spPr bwMode="auto">
            <a:xfrm>
              <a:off x="2594" y="-64198"/>
              <a:ext cx="578" cy="1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84"/>
                <a:gd name="T88" fmla="*/ 0 h 16384"/>
                <a:gd name="T89" fmla="*/ 16384 w 16384"/>
                <a:gd name="T90" fmla="*/ 16384 h 163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4" name="Alaska17"/>
            <p:cNvSpPr>
              <a:spLocks/>
            </p:cNvSpPr>
            <p:nvPr/>
          </p:nvSpPr>
          <p:spPr bwMode="auto">
            <a:xfrm>
              <a:off x="3172" y="-64216"/>
              <a:ext cx="612" cy="27"/>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84"/>
                <a:gd name="T130" fmla="*/ 0 h 16384"/>
                <a:gd name="T131" fmla="*/ 16384 w 16384"/>
                <a:gd name="T132" fmla="*/ 16384 h 16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5" name="Alaska16"/>
            <p:cNvSpPr>
              <a:spLocks/>
            </p:cNvSpPr>
            <p:nvPr/>
          </p:nvSpPr>
          <p:spPr bwMode="auto">
            <a:xfrm>
              <a:off x="4056" y="-64216"/>
              <a:ext cx="102" cy="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84"/>
                <a:gd name="T37" fmla="*/ 0 h 16384"/>
                <a:gd name="T38" fmla="*/ 16384 w 16384"/>
                <a:gd name="T39" fmla="*/ 16384 h 163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6" name="D121"/>
            <p:cNvSpPr>
              <a:spLocks/>
            </p:cNvSpPr>
            <p:nvPr/>
          </p:nvSpPr>
          <p:spPr bwMode="auto">
            <a:xfrm>
              <a:off x="4566" y="-64246"/>
              <a:ext cx="612" cy="1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7" name="Alaska15"/>
            <p:cNvSpPr>
              <a:spLocks/>
            </p:cNvSpPr>
            <p:nvPr/>
          </p:nvSpPr>
          <p:spPr bwMode="auto">
            <a:xfrm>
              <a:off x="5178" y="-64228"/>
              <a:ext cx="136" cy="6"/>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84"/>
                <a:gd name="T31" fmla="*/ 0 h 16384"/>
                <a:gd name="T32" fmla="*/ 16384 w 16384"/>
                <a:gd name="T33" fmla="*/ 16384 h 16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8" name="Alaska14"/>
            <p:cNvSpPr>
              <a:spLocks/>
            </p:cNvSpPr>
            <p:nvPr/>
          </p:nvSpPr>
          <p:spPr bwMode="auto">
            <a:xfrm>
              <a:off x="6096" y="-64255"/>
              <a:ext cx="306" cy="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384"/>
                <a:gd name="T73" fmla="*/ 0 h 16384"/>
                <a:gd name="T74" fmla="*/ 16384 w 16384"/>
                <a:gd name="T75" fmla="*/ 16384 h 163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09" name="Alaska13"/>
            <p:cNvSpPr>
              <a:spLocks/>
            </p:cNvSpPr>
            <p:nvPr/>
          </p:nvSpPr>
          <p:spPr bwMode="auto">
            <a:xfrm>
              <a:off x="6912" y="-64282"/>
              <a:ext cx="306" cy="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84"/>
                <a:gd name="T55" fmla="*/ 0 h 16384"/>
                <a:gd name="T56" fmla="*/ 16384 w 16384"/>
                <a:gd name="T57" fmla="*/ 16384 h 163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0" name="Alaska11"/>
            <p:cNvSpPr>
              <a:spLocks/>
            </p:cNvSpPr>
            <p:nvPr/>
          </p:nvSpPr>
          <p:spPr bwMode="auto">
            <a:xfrm>
              <a:off x="8612" y="-64285"/>
              <a:ext cx="102" cy="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84"/>
                <a:gd name="T40" fmla="*/ 0 h 16384"/>
                <a:gd name="T41" fmla="*/ 16384 w 16384"/>
                <a:gd name="T42" fmla="*/ 16384 h 16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1" name="Alaska12"/>
            <p:cNvSpPr>
              <a:spLocks/>
            </p:cNvSpPr>
            <p:nvPr/>
          </p:nvSpPr>
          <p:spPr bwMode="auto">
            <a:xfrm>
              <a:off x="8714" y="-64282"/>
              <a:ext cx="204" cy="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84"/>
                <a:gd name="T34" fmla="*/ 0 h 16384"/>
                <a:gd name="T35" fmla="*/ 16384 w 16384"/>
                <a:gd name="T36" fmla="*/ 16384 h 163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2" name="D127"/>
            <p:cNvSpPr>
              <a:spLocks/>
            </p:cNvSpPr>
            <p:nvPr/>
          </p:nvSpPr>
          <p:spPr bwMode="auto">
            <a:xfrm>
              <a:off x="9224" y="-64303"/>
              <a:ext cx="0" cy="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84"/>
                <a:gd name="T49" fmla="*/ 0 h 16384"/>
                <a:gd name="T50" fmla="*/ 16384 w 16384"/>
                <a:gd name="T51" fmla="*/ 16384 h 163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3" name="Alaska10"/>
            <p:cNvSpPr>
              <a:spLocks/>
            </p:cNvSpPr>
            <p:nvPr/>
          </p:nvSpPr>
          <p:spPr bwMode="auto">
            <a:xfrm>
              <a:off x="8714" y="-64321"/>
              <a:ext cx="816" cy="27"/>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84"/>
                <a:gd name="T169" fmla="*/ 0 h 16384"/>
                <a:gd name="T170" fmla="*/ 16384 w 16384"/>
                <a:gd name="T171" fmla="*/ 16384 h 163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4" name="D129"/>
            <p:cNvSpPr>
              <a:spLocks/>
            </p:cNvSpPr>
            <p:nvPr/>
          </p:nvSpPr>
          <p:spPr bwMode="auto">
            <a:xfrm>
              <a:off x="9224" y="-64330"/>
              <a:ext cx="0" cy="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84"/>
                <a:gd name="T43" fmla="*/ 0 h 16384"/>
                <a:gd name="T44" fmla="*/ 16384 w 16384"/>
                <a:gd name="T45" fmla="*/ 16384 h 1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5" name="Alaska9"/>
            <p:cNvSpPr>
              <a:spLocks/>
            </p:cNvSpPr>
            <p:nvPr/>
          </p:nvSpPr>
          <p:spPr bwMode="auto">
            <a:xfrm>
              <a:off x="9224" y="-64342"/>
              <a:ext cx="306" cy="12"/>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84"/>
                <a:gd name="T127" fmla="*/ 0 h 16384"/>
                <a:gd name="T128" fmla="*/ 16384 w 16384"/>
                <a:gd name="T129" fmla="*/ 16384 h 16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6" name="D131"/>
            <p:cNvSpPr>
              <a:spLocks/>
            </p:cNvSpPr>
            <p:nvPr/>
          </p:nvSpPr>
          <p:spPr bwMode="auto">
            <a:xfrm>
              <a:off x="9530" y="-64342"/>
              <a:ext cx="0" cy="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84"/>
                <a:gd name="T43" fmla="*/ 0 h 16384"/>
                <a:gd name="T44" fmla="*/ 16384 w 16384"/>
                <a:gd name="T45" fmla="*/ 16384 h 1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7" name="Alaska8"/>
            <p:cNvSpPr>
              <a:spLocks/>
            </p:cNvSpPr>
            <p:nvPr/>
          </p:nvSpPr>
          <p:spPr bwMode="auto">
            <a:xfrm>
              <a:off x="11536" y="-64396"/>
              <a:ext cx="306" cy="1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84"/>
                <a:gd name="T94" fmla="*/ 0 h 16384"/>
                <a:gd name="T95" fmla="*/ 16384 w 16384"/>
                <a:gd name="T96" fmla="*/ 16384 h 16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8" name="Alaska6"/>
            <p:cNvSpPr>
              <a:spLocks/>
            </p:cNvSpPr>
            <p:nvPr/>
          </p:nvSpPr>
          <p:spPr bwMode="auto">
            <a:xfrm>
              <a:off x="6096" y="-64348"/>
              <a:ext cx="170" cy="6"/>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84"/>
                <a:gd name="T40" fmla="*/ 0 h 16384"/>
                <a:gd name="T41" fmla="*/ 16384 w 16384"/>
                <a:gd name="T42" fmla="*/ 16384 h 16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19" name="Alaska3"/>
            <p:cNvSpPr>
              <a:spLocks/>
            </p:cNvSpPr>
            <p:nvPr/>
          </p:nvSpPr>
          <p:spPr bwMode="auto">
            <a:xfrm>
              <a:off x="3478" y="-64396"/>
              <a:ext cx="578" cy="1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84"/>
                <a:gd name="T124" fmla="*/ 0 h 16384"/>
                <a:gd name="T125" fmla="*/ 16384 w 16384"/>
                <a:gd name="T126" fmla="*/ 16384 h 16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20" name="D136"/>
            <p:cNvSpPr>
              <a:spLocks/>
            </p:cNvSpPr>
            <p:nvPr/>
          </p:nvSpPr>
          <p:spPr bwMode="auto">
            <a:xfrm>
              <a:off x="4294" y="-64405"/>
              <a:ext cx="272" cy="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4"/>
                <a:gd name="T61" fmla="*/ 0 h 16384"/>
                <a:gd name="T62" fmla="*/ 16384 w 16384"/>
                <a:gd name="T63" fmla="*/ 16384 h 16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21" name="Alaska2"/>
            <p:cNvSpPr>
              <a:spLocks/>
            </p:cNvSpPr>
            <p:nvPr/>
          </p:nvSpPr>
          <p:spPr bwMode="auto">
            <a:xfrm>
              <a:off x="1064" y="-64396"/>
              <a:ext cx="442" cy="12"/>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84"/>
                <a:gd name="T52" fmla="*/ 0 h 16384"/>
                <a:gd name="T53" fmla="*/ 16384 w 16384"/>
                <a:gd name="T54" fmla="*/ 16384 h 163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22" name="D138"/>
            <p:cNvSpPr>
              <a:spLocks/>
            </p:cNvSpPr>
            <p:nvPr/>
          </p:nvSpPr>
          <p:spPr bwMode="auto">
            <a:xfrm>
              <a:off x="2254" y="-64303"/>
              <a:ext cx="0" cy="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60000 65536"/>
                <a:gd name="T17" fmla="*/ 0 60000 65536"/>
                <a:gd name="T18" fmla="*/ 0 60000 65536"/>
                <a:gd name="T19" fmla="*/ 0 60000 65536"/>
                <a:gd name="T20" fmla="*/ 0 60000 65536"/>
                <a:gd name="T21" fmla="*/ 0 60000 65536"/>
                <a:gd name="T22" fmla="*/ 0 60000 65536"/>
                <a:gd name="T23" fmla="*/ 0 60000 65536"/>
                <a:gd name="T24" fmla="*/ 0 w 16384"/>
                <a:gd name="T25" fmla="*/ 0 h 16384"/>
                <a:gd name="T26" fmla="*/ 16384 w 16384"/>
                <a:gd name="T27" fmla="*/ 16384 h 16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23" name="Alaska7"/>
            <p:cNvSpPr>
              <a:spLocks/>
            </p:cNvSpPr>
            <p:nvPr/>
          </p:nvSpPr>
          <p:spPr bwMode="auto">
            <a:xfrm>
              <a:off x="2458" y="-64279"/>
              <a:ext cx="340" cy="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84"/>
                <a:gd name="T43" fmla="*/ 0 h 16384"/>
                <a:gd name="T44" fmla="*/ 16384 w 16384"/>
                <a:gd name="T45" fmla="*/ 16384 h 1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grpSp>
      <p:sp>
        <p:nvSpPr>
          <p:cNvPr id="224" name="Connecticut_L"/>
          <p:cNvSpPr txBox="1">
            <a:spLocks noChangeArrowheads="1"/>
          </p:cNvSpPr>
          <p:nvPr/>
        </p:nvSpPr>
        <p:spPr bwMode="auto">
          <a:xfrm>
            <a:off x="8458200" y="2819400"/>
            <a:ext cx="231775" cy="18732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CT </a:t>
            </a:r>
          </a:p>
        </p:txBody>
      </p:sp>
      <p:sp>
        <p:nvSpPr>
          <p:cNvPr id="225" name="Rhode_Island_L"/>
          <p:cNvSpPr txBox="1">
            <a:spLocks noChangeArrowheads="1"/>
          </p:cNvSpPr>
          <p:nvPr/>
        </p:nvSpPr>
        <p:spPr bwMode="auto">
          <a:xfrm>
            <a:off x="8534400" y="2057400"/>
            <a:ext cx="228600" cy="188913"/>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MA</a:t>
            </a:r>
          </a:p>
        </p:txBody>
      </p:sp>
      <p:sp>
        <p:nvSpPr>
          <p:cNvPr id="226" name="Text Box 37"/>
          <p:cNvSpPr txBox="1">
            <a:spLocks noChangeArrowheads="1"/>
          </p:cNvSpPr>
          <p:nvPr/>
        </p:nvSpPr>
        <p:spPr bwMode="auto">
          <a:xfrm>
            <a:off x="1981200" y="5562600"/>
            <a:ext cx="2625725" cy="738188"/>
          </a:xfrm>
          <a:prstGeom prst="rect">
            <a:avLst/>
          </a:prstGeom>
          <a:noFill/>
          <a:ln w="9525">
            <a:noFill/>
            <a:miter lim="800000"/>
            <a:headEnd/>
            <a:tailEnd/>
          </a:ln>
        </p:spPr>
        <p:txBody>
          <a:bodyPr>
            <a:spAutoFit/>
          </a:bodyPr>
          <a:lstStyle/>
          <a:p>
            <a:pPr eaLnBrk="0" hangingPunct="0"/>
            <a:r>
              <a:rPr lang="en-US" sz="1400" b="1" dirty="0">
                <a:solidFill>
                  <a:srgbClr val="000000"/>
                </a:solidFill>
              </a:rPr>
              <a:t>GARVEE </a:t>
            </a:r>
            <a:br>
              <a:rPr lang="en-US" sz="1400" b="1" dirty="0">
                <a:solidFill>
                  <a:srgbClr val="000000"/>
                </a:solidFill>
              </a:rPr>
            </a:br>
            <a:r>
              <a:rPr lang="en-US" sz="1400" b="1" dirty="0">
                <a:solidFill>
                  <a:srgbClr val="000000"/>
                </a:solidFill>
              </a:rPr>
              <a:t>Enabling</a:t>
            </a:r>
            <a:br>
              <a:rPr lang="en-US" sz="1400" b="1" dirty="0">
                <a:solidFill>
                  <a:srgbClr val="000000"/>
                </a:solidFill>
              </a:rPr>
            </a:br>
            <a:r>
              <a:rPr lang="en-US" sz="1400" b="1" dirty="0">
                <a:solidFill>
                  <a:srgbClr val="000000"/>
                </a:solidFill>
              </a:rPr>
              <a:t>Legislation</a:t>
            </a:r>
            <a:r>
              <a:rPr lang="en-US" sz="1200" b="1" dirty="0">
                <a:solidFill>
                  <a:srgbClr val="000000"/>
                </a:solidFill>
                <a:latin typeface="Times New Roman" pitchFamily="18" charset="0"/>
              </a:rPr>
              <a:t> </a:t>
            </a:r>
          </a:p>
        </p:txBody>
      </p:sp>
      <p:sp>
        <p:nvSpPr>
          <p:cNvPr id="227" name="Text Box 38"/>
          <p:cNvSpPr txBox="1">
            <a:spLocks noChangeArrowheads="1"/>
          </p:cNvSpPr>
          <p:nvPr/>
        </p:nvSpPr>
        <p:spPr bwMode="auto">
          <a:xfrm>
            <a:off x="533400" y="5562600"/>
            <a:ext cx="1985963" cy="738188"/>
          </a:xfrm>
          <a:prstGeom prst="rect">
            <a:avLst/>
          </a:prstGeom>
          <a:noFill/>
          <a:ln w="9525">
            <a:noFill/>
            <a:miter lim="800000"/>
            <a:headEnd/>
            <a:tailEnd/>
          </a:ln>
        </p:spPr>
        <p:txBody>
          <a:bodyPr>
            <a:spAutoFit/>
          </a:bodyPr>
          <a:lstStyle/>
          <a:p>
            <a:pPr eaLnBrk="0" hangingPunct="0"/>
            <a:r>
              <a:rPr lang="en-US" sz="1400" b="1" dirty="0">
                <a:solidFill>
                  <a:srgbClr val="000000"/>
                </a:solidFill>
              </a:rPr>
              <a:t>Issued </a:t>
            </a:r>
            <a:br>
              <a:rPr lang="en-US" sz="1400" b="1" dirty="0">
                <a:solidFill>
                  <a:srgbClr val="000000"/>
                </a:solidFill>
              </a:rPr>
            </a:br>
            <a:r>
              <a:rPr lang="en-US" sz="1400" b="1" dirty="0">
                <a:solidFill>
                  <a:srgbClr val="000000"/>
                </a:solidFill>
              </a:rPr>
              <a:t>GARVEE</a:t>
            </a:r>
            <a:br>
              <a:rPr lang="en-US" sz="1400" b="1" dirty="0">
                <a:solidFill>
                  <a:srgbClr val="000000"/>
                </a:solidFill>
              </a:rPr>
            </a:br>
            <a:r>
              <a:rPr lang="en-US" sz="1400" b="1" dirty="0">
                <a:solidFill>
                  <a:srgbClr val="000000"/>
                </a:solidFill>
              </a:rPr>
              <a:t>Bonds</a:t>
            </a:r>
          </a:p>
        </p:txBody>
      </p:sp>
      <p:sp>
        <p:nvSpPr>
          <p:cNvPr id="228" name="Rectangle 39"/>
          <p:cNvSpPr>
            <a:spLocks noChangeArrowheads="1"/>
          </p:cNvSpPr>
          <p:nvPr/>
        </p:nvSpPr>
        <p:spPr bwMode="auto">
          <a:xfrm>
            <a:off x="1752600" y="5867400"/>
            <a:ext cx="231775" cy="200025"/>
          </a:xfrm>
          <a:prstGeom prst="rect">
            <a:avLst/>
          </a:prstGeom>
          <a:solidFill>
            <a:srgbClr val="0066FF"/>
          </a:solidFill>
          <a:ln w="9525">
            <a:solidFill>
              <a:schemeClr val="tx1"/>
            </a:solidFill>
            <a:miter lim="800000"/>
            <a:headEnd/>
            <a:tailEnd/>
          </a:ln>
        </p:spPr>
        <p:txBody>
          <a:bodyPr wrap="none" anchor="ctr"/>
          <a:lstStyle/>
          <a:p>
            <a:endParaRPr lang="en-US" dirty="0">
              <a:solidFill>
                <a:srgbClr val="000000"/>
              </a:solidFill>
            </a:endParaRPr>
          </a:p>
        </p:txBody>
      </p:sp>
      <p:sp>
        <p:nvSpPr>
          <p:cNvPr id="229" name="Rectangle 40"/>
          <p:cNvSpPr>
            <a:spLocks noChangeArrowheads="1"/>
          </p:cNvSpPr>
          <p:nvPr/>
        </p:nvSpPr>
        <p:spPr bwMode="auto">
          <a:xfrm>
            <a:off x="304800" y="5867400"/>
            <a:ext cx="215900" cy="173038"/>
          </a:xfrm>
          <a:prstGeom prst="rect">
            <a:avLst/>
          </a:prstGeom>
          <a:solidFill>
            <a:srgbClr val="FF0000"/>
          </a:solidFill>
          <a:ln w="9525">
            <a:solidFill>
              <a:schemeClr val="tx1"/>
            </a:solidFill>
            <a:miter lim="800000"/>
            <a:headEnd/>
            <a:tailEnd/>
          </a:ln>
        </p:spPr>
        <p:txBody>
          <a:bodyPr wrap="none" anchor="ctr"/>
          <a:lstStyle/>
          <a:p>
            <a:endParaRPr lang="en-US" dirty="0">
              <a:solidFill>
                <a:srgbClr val="000000"/>
              </a:solidFill>
            </a:endParaRPr>
          </a:p>
        </p:txBody>
      </p:sp>
      <p:sp>
        <p:nvSpPr>
          <p:cNvPr id="230" name="Rectangle 199"/>
          <p:cNvSpPr>
            <a:spLocks noChangeArrowheads="1"/>
          </p:cNvSpPr>
          <p:nvPr/>
        </p:nvSpPr>
        <p:spPr bwMode="auto">
          <a:xfrm>
            <a:off x="3505200" y="5867400"/>
            <a:ext cx="228600" cy="201613"/>
          </a:xfrm>
          <a:prstGeom prst="rect">
            <a:avLst/>
          </a:prstGeom>
          <a:solidFill>
            <a:srgbClr val="FFFF66"/>
          </a:solidFill>
          <a:ln w="9525">
            <a:solidFill>
              <a:schemeClr val="tx1"/>
            </a:solidFill>
            <a:miter lim="800000"/>
            <a:headEnd/>
            <a:tailEnd/>
          </a:ln>
        </p:spPr>
        <p:txBody>
          <a:bodyPr wrap="none" anchor="ctr"/>
          <a:lstStyle/>
          <a:p>
            <a:endParaRPr lang="en-US" dirty="0">
              <a:solidFill>
                <a:srgbClr val="000000"/>
              </a:solidFill>
            </a:endParaRPr>
          </a:p>
        </p:txBody>
      </p:sp>
      <p:sp>
        <p:nvSpPr>
          <p:cNvPr id="231" name="Text Box 200"/>
          <p:cNvSpPr txBox="1">
            <a:spLocks noChangeArrowheads="1"/>
          </p:cNvSpPr>
          <p:nvPr/>
        </p:nvSpPr>
        <p:spPr bwMode="auto">
          <a:xfrm>
            <a:off x="3733800" y="5791200"/>
            <a:ext cx="2359025" cy="523875"/>
          </a:xfrm>
          <a:prstGeom prst="rect">
            <a:avLst/>
          </a:prstGeom>
          <a:noFill/>
          <a:ln w="9525">
            <a:noFill/>
            <a:miter lim="800000"/>
            <a:headEnd/>
            <a:tailEnd/>
          </a:ln>
        </p:spPr>
        <p:txBody>
          <a:bodyPr>
            <a:spAutoFit/>
          </a:bodyPr>
          <a:lstStyle/>
          <a:p>
            <a:pPr eaLnBrk="0" hangingPunct="0"/>
            <a:r>
              <a:rPr lang="en-US" sz="1400" b="1" dirty="0">
                <a:solidFill>
                  <a:srgbClr val="000000"/>
                </a:solidFill>
              </a:rPr>
              <a:t>Considering GARVEE</a:t>
            </a:r>
            <a:br>
              <a:rPr lang="en-US" sz="1400" b="1" dirty="0">
                <a:solidFill>
                  <a:srgbClr val="000000"/>
                </a:solidFill>
              </a:rPr>
            </a:br>
            <a:r>
              <a:rPr lang="en-US" sz="1400" b="1" dirty="0">
                <a:solidFill>
                  <a:srgbClr val="000000"/>
                </a:solidFill>
              </a:rPr>
              <a:t>Enabling Legislation</a:t>
            </a:r>
          </a:p>
        </p:txBody>
      </p:sp>
      <p:sp>
        <p:nvSpPr>
          <p:cNvPr id="232" name="Rectangle 40"/>
          <p:cNvSpPr>
            <a:spLocks noChangeArrowheads="1"/>
          </p:cNvSpPr>
          <p:nvPr/>
        </p:nvSpPr>
        <p:spPr bwMode="auto">
          <a:xfrm>
            <a:off x="6019800" y="5867400"/>
            <a:ext cx="228600" cy="201613"/>
          </a:xfrm>
          <a:prstGeom prst="rect">
            <a:avLst/>
          </a:prstGeom>
          <a:solidFill>
            <a:schemeClr val="accent1">
              <a:lumMod val="50000"/>
            </a:schemeClr>
          </a:solidFill>
          <a:ln w="9525">
            <a:solidFill>
              <a:schemeClr val="tx1"/>
            </a:solidFill>
            <a:miter lim="800000"/>
            <a:headEnd/>
            <a:tailEnd/>
          </a:ln>
        </p:spPr>
        <p:txBody>
          <a:bodyPr wrap="none" anchor="ctr"/>
          <a:lstStyle/>
          <a:p>
            <a:pPr>
              <a:defRPr/>
            </a:pPr>
            <a:endParaRPr lang="en-US" dirty="0">
              <a:solidFill>
                <a:srgbClr val="000000"/>
              </a:solidFill>
            </a:endParaRPr>
          </a:p>
        </p:txBody>
      </p:sp>
      <p:sp>
        <p:nvSpPr>
          <p:cNvPr id="233" name="Hawaii_L"/>
          <p:cNvSpPr txBox="1">
            <a:spLocks noChangeArrowheads="1"/>
          </p:cNvSpPr>
          <p:nvPr/>
        </p:nvSpPr>
        <p:spPr bwMode="auto">
          <a:xfrm flipH="1">
            <a:off x="8077200" y="4953000"/>
            <a:ext cx="277813" cy="30480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VI</a:t>
            </a:r>
          </a:p>
        </p:txBody>
      </p:sp>
      <p:grpSp>
        <p:nvGrpSpPr>
          <p:cNvPr id="234" name="Group 187"/>
          <p:cNvGrpSpPr>
            <a:grpSpLocks noChangeAspect="1"/>
          </p:cNvGrpSpPr>
          <p:nvPr/>
        </p:nvGrpSpPr>
        <p:grpSpPr bwMode="auto">
          <a:xfrm>
            <a:off x="152400" y="2438400"/>
            <a:ext cx="411163" cy="457200"/>
            <a:chOff x="3581400" y="4572000"/>
            <a:chExt cx="685800" cy="762000"/>
          </a:xfrm>
        </p:grpSpPr>
        <p:grpSp>
          <p:nvGrpSpPr>
            <p:cNvPr id="235" name="Group 185"/>
            <p:cNvGrpSpPr>
              <a:grpSpLocks/>
            </p:cNvGrpSpPr>
            <p:nvPr/>
          </p:nvGrpSpPr>
          <p:grpSpPr bwMode="auto">
            <a:xfrm>
              <a:off x="3581400" y="4572000"/>
              <a:ext cx="685800" cy="762000"/>
              <a:chOff x="3581400" y="4572000"/>
              <a:chExt cx="685800" cy="762000"/>
            </a:xfrm>
          </p:grpSpPr>
          <p:pic>
            <p:nvPicPr>
              <p:cNvPr id="237" name="Picture 182"/>
              <p:cNvPicPr>
                <a:picLocks noChangeAspect="1" noChangeArrowheads="1"/>
              </p:cNvPicPr>
              <p:nvPr/>
            </p:nvPicPr>
            <p:blipFill>
              <a:blip r:embed="rId3" cstate="print"/>
              <a:srcRect l="20287" t="76431" r="59143" b="5946"/>
              <a:stretch>
                <a:fillRect/>
              </a:stretch>
            </p:blipFill>
            <p:spPr bwMode="auto">
              <a:xfrm>
                <a:off x="3581400" y="4572000"/>
                <a:ext cx="685800" cy="762000"/>
              </a:xfrm>
              <a:prstGeom prst="rect">
                <a:avLst/>
              </a:prstGeom>
              <a:noFill/>
              <a:ln w="9525">
                <a:noFill/>
                <a:miter lim="800000"/>
                <a:headEnd/>
                <a:tailEnd/>
              </a:ln>
            </p:spPr>
          </p:pic>
          <p:sp>
            <p:nvSpPr>
              <p:cNvPr id="238" name="Rectangle 184"/>
              <p:cNvSpPr>
                <a:spLocks noChangeArrowheads="1"/>
              </p:cNvSpPr>
              <p:nvPr/>
            </p:nvSpPr>
            <p:spPr bwMode="auto">
              <a:xfrm>
                <a:off x="3886200" y="4876800"/>
                <a:ext cx="76200" cy="45719"/>
              </a:xfrm>
              <a:prstGeom prst="rect">
                <a:avLst/>
              </a:prstGeom>
              <a:solidFill>
                <a:schemeClr val="bg1"/>
              </a:solidFill>
              <a:ln w="38100" algn="ctr">
                <a:noFill/>
                <a:round/>
                <a:headEnd/>
                <a:tailEnd/>
              </a:ln>
            </p:spPr>
            <p:txBody>
              <a:bodyPr/>
              <a:lstStyle/>
              <a:p>
                <a:pPr marL="342900" indent="-342900">
                  <a:spcBef>
                    <a:spcPct val="20000"/>
                  </a:spcBef>
                  <a:spcAft>
                    <a:spcPct val="15000"/>
                  </a:spcAft>
                  <a:buClr>
                    <a:srgbClr val="F89458"/>
                  </a:buClr>
                  <a:buFontTx/>
                  <a:buChar char="•"/>
                </a:pPr>
                <a:endParaRPr lang="en-US" dirty="0">
                  <a:solidFill>
                    <a:srgbClr val="000000"/>
                  </a:solidFill>
                </a:endParaRPr>
              </a:p>
            </p:txBody>
          </p:sp>
        </p:grpSp>
        <p:sp>
          <p:nvSpPr>
            <p:cNvPr id="236" name="Rectangle 186"/>
            <p:cNvSpPr>
              <a:spLocks noChangeArrowheads="1"/>
            </p:cNvSpPr>
            <p:nvPr/>
          </p:nvSpPr>
          <p:spPr bwMode="auto">
            <a:xfrm>
              <a:off x="4038600" y="4953000"/>
              <a:ext cx="228600" cy="152400"/>
            </a:xfrm>
            <a:prstGeom prst="rect">
              <a:avLst/>
            </a:prstGeom>
            <a:solidFill>
              <a:schemeClr val="bg1"/>
            </a:solidFill>
            <a:ln w="38100" algn="ctr">
              <a:noFill/>
              <a:round/>
              <a:headEnd/>
              <a:tailEnd/>
            </a:ln>
          </p:spPr>
          <p:txBody>
            <a:bodyPr/>
            <a:lstStyle/>
            <a:p>
              <a:pPr marL="342900" indent="-342900">
                <a:spcBef>
                  <a:spcPct val="20000"/>
                </a:spcBef>
                <a:spcAft>
                  <a:spcPct val="15000"/>
                </a:spcAft>
                <a:buClr>
                  <a:srgbClr val="F89458"/>
                </a:buClr>
                <a:buFontTx/>
                <a:buChar char="•"/>
              </a:pPr>
              <a:endParaRPr lang="en-US" dirty="0">
                <a:solidFill>
                  <a:srgbClr val="000000"/>
                </a:solidFill>
              </a:endParaRPr>
            </a:p>
          </p:txBody>
        </p:sp>
      </p:grpSp>
      <p:pic>
        <p:nvPicPr>
          <p:cNvPr id="239" name="Picture 183"/>
          <p:cNvPicPr>
            <a:picLocks noChangeAspect="1" noChangeArrowheads="1"/>
          </p:cNvPicPr>
          <p:nvPr/>
        </p:nvPicPr>
        <p:blipFill>
          <a:blip r:embed="rId4" cstate="print"/>
          <a:srcRect l="27481" t="53316" r="7333" b="16850"/>
          <a:stretch>
            <a:fillRect/>
          </a:stretch>
        </p:blipFill>
        <p:spPr bwMode="auto">
          <a:xfrm>
            <a:off x="0" y="3200400"/>
            <a:ext cx="838200" cy="411163"/>
          </a:xfrm>
          <a:prstGeom prst="rect">
            <a:avLst/>
          </a:prstGeom>
          <a:noFill/>
          <a:ln w="9525">
            <a:noFill/>
            <a:miter lim="800000"/>
            <a:headEnd/>
            <a:tailEnd/>
          </a:ln>
        </p:spPr>
      </p:pic>
      <p:pic>
        <p:nvPicPr>
          <p:cNvPr id="240" name="Picture 185"/>
          <p:cNvPicPr>
            <a:picLocks noChangeAspect="1" noChangeArrowheads="1"/>
          </p:cNvPicPr>
          <p:nvPr/>
        </p:nvPicPr>
        <p:blipFill>
          <a:blip r:embed="rId5" cstate="print"/>
          <a:srcRect l="49524" t="47238" r="41905" b="35239"/>
          <a:stretch>
            <a:fillRect/>
          </a:stretch>
        </p:blipFill>
        <p:spPr bwMode="auto">
          <a:xfrm>
            <a:off x="152400" y="1066800"/>
            <a:ext cx="655638" cy="838200"/>
          </a:xfrm>
          <a:prstGeom prst="rect">
            <a:avLst/>
          </a:prstGeom>
          <a:noFill/>
          <a:ln w="9525">
            <a:noFill/>
            <a:miter lim="800000"/>
            <a:headEnd/>
            <a:tailEnd/>
          </a:ln>
        </p:spPr>
      </p:pic>
      <p:sp>
        <p:nvSpPr>
          <p:cNvPr id="241" name="Alaska_L"/>
          <p:cNvSpPr txBox="1">
            <a:spLocks noChangeArrowheads="1"/>
          </p:cNvSpPr>
          <p:nvPr/>
        </p:nvSpPr>
        <p:spPr bwMode="auto">
          <a:xfrm>
            <a:off x="0" y="2057400"/>
            <a:ext cx="550863" cy="152400"/>
          </a:xfrm>
          <a:prstGeom prst="rect">
            <a:avLst/>
          </a:prstGeom>
          <a:noFill/>
          <a:ln w="1">
            <a:noFill/>
            <a:miter lim="800000"/>
            <a:headEnd/>
            <a:tailEnd/>
          </a:ln>
        </p:spPr>
        <p:txBody>
          <a:bodyPr wrap="none" anchor="ctr" anchorCtr="1"/>
          <a:lstStyle/>
          <a:p>
            <a:pPr eaLnBrk="0" hangingPunct="0"/>
            <a:r>
              <a:rPr lang="en-US" sz="1000" b="1" dirty="0">
                <a:solidFill>
                  <a:srgbClr val="000000"/>
                </a:solidFill>
              </a:rPr>
              <a:t>       Northern</a:t>
            </a:r>
          </a:p>
          <a:p>
            <a:pPr eaLnBrk="0" hangingPunct="0"/>
            <a:r>
              <a:rPr lang="en-US" sz="1000" b="1" dirty="0">
                <a:solidFill>
                  <a:srgbClr val="000000"/>
                </a:solidFill>
              </a:rPr>
              <a:t>       Mariana </a:t>
            </a:r>
          </a:p>
          <a:p>
            <a:pPr eaLnBrk="0" hangingPunct="0"/>
            <a:r>
              <a:rPr lang="en-US" sz="1000" b="1" dirty="0">
                <a:solidFill>
                  <a:srgbClr val="000000"/>
                </a:solidFill>
              </a:rPr>
              <a:t>       Islands</a:t>
            </a:r>
          </a:p>
        </p:txBody>
      </p:sp>
      <p:sp>
        <p:nvSpPr>
          <p:cNvPr id="242" name="Alaska_L"/>
          <p:cNvSpPr txBox="1">
            <a:spLocks noChangeArrowheads="1"/>
          </p:cNvSpPr>
          <p:nvPr/>
        </p:nvSpPr>
        <p:spPr bwMode="auto">
          <a:xfrm>
            <a:off x="0" y="2971800"/>
            <a:ext cx="398463" cy="173038"/>
          </a:xfrm>
          <a:prstGeom prst="rect">
            <a:avLst/>
          </a:prstGeom>
          <a:noFill/>
          <a:ln w="1">
            <a:noFill/>
            <a:miter lim="800000"/>
            <a:headEnd/>
            <a:tailEnd/>
          </a:ln>
        </p:spPr>
        <p:txBody>
          <a:bodyPr wrap="none" anchor="ctr" anchorCtr="1"/>
          <a:lstStyle/>
          <a:p>
            <a:pPr eaLnBrk="0" hangingPunct="0"/>
            <a:r>
              <a:rPr lang="en-US" sz="1000" b="1" dirty="0">
                <a:solidFill>
                  <a:srgbClr val="000000"/>
                </a:solidFill>
              </a:rPr>
              <a:t>       Guam</a:t>
            </a:r>
          </a:p>
        </p:txBody>
      </p:sp>
      <p:sp>
        <p:nvSpPr>
          <p:cNvPr id="243" name="Alaska_L"/>
          <p:cNvSpPr txBox="1">
            <a:spLocks noChangeArrowheads="1"/>
          </p:cNvSpPr>
          <p:nvPr/>
        </p:nvSpPr>
        <p:spPr bwMode="auto">
          <a:xfrm>
            <a:off x="0" y="3657600"/>
            <a:ext cx="550863" cy="173038"/>
          </a:xfrm>
          <a:prstGeom prst="rect">
            <a:avLst/>
          </a:prstGeom>
          <a:noFill/>
          <a:ln w="1">
            <a:noFill/>
            <a:miter lim="800000"/>
            <a:headEnd/>
            <a:tailEnd/>
          </a:ln>
        </p:spPr>
        <p:txBody>
          <a:bodyPr wrap="none" anchor="ctr" anchorCtr="1"/>
          <a:lstStyle/>
          <a:p>
            <a:pPr eaLnBrk="0" hangingPunct="0"/>
            <a:r>
              <a:rPr lang="en-US" sz="1000" b="1" dirty="0">
                <a:solidFill>
                  <a:srgbClr val="000000"/>
                </a:solidFill>
              </a:rPr>
              <a:t>       American</a:t>
            </a:r>
            <a:br>
              <a:rPr lang="en-US" sz="1000" b="1" dirty="0">
                <a:solidFill>
                  <a:srgbClr val="000000"/>
                </a:solidFill>
              </a:rPr>
            </a:br>
            <a:r>
              <a:rPr lang="en-US" sz="1000" b="1" dirty="0">
                <a:solidFill>
                  <a:srgbClr val="000000"/>
                </a:solidFill>
              </a:rPr>
              <a:t>       Samoa</a:t>
            </a:r>
          </a:p>
        </p:txBody>
      </p:sp>
      <p:sp>
        <p:nvSpPr>
          <p:cNvPr id="244" name="Rectangle 243"/>
          <p:cNvSpPr/>
          <p:nvPr/>
        </p:nvSpPr>
        <p:spPr bwMode="auto">
          <a:xfrm>
            <a:off x="152400" y="2438400"/>
            <a:ext cx="381000" cy="457200"/>
          </a:xfrm>
          <a:prstGeom prst="rect">
            <a:avLst/>
          </a:prstGeom>
          <a:solidFill>
            <a:srgbClr val="0066FF">
              <a:alpha val="54000"/>
            </a:srgbClr>
          </a:solidFill>
          <a:ln w="476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spcAft>
                <a:spcPct val="15000"/>
              </a:spcAft>
              <a:buClr>
                <a:srgbClr val="F89458"/>
              </a:buClr>
              <a:buFontTx/>
              <a:buChar char="•"/>
            </a:pPr>
            <a:endParaRPr lang="en-US" dirty="0" smtClean="0">
              <a:solidFill>
                <a:srgbClr val="000000"/>
              </a:solidFill>
            </a:endParaRPr>
          </a:p>
        </p:txBody>
      </p:sp>
      <p:sp>
        <p:nvSpPr>
          <p:cNvPr id="245" name="Alabama"/>
          <p:cNvSpPr>
            <a:spLocks/>
          </p:cNvSpPr>
          <p:nvPr/>
        </p:nvSpPr>
        <p:spPr bwMode="auto">
          <a:xfrm>
            <a:off x="5864225" y="3998913"/>
            <a:ext cx="563563" cy="90170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46" name="Arizona"/>
          <p:cNvSpPr>
            <a:spLocks/>
          </p:cNvSpPr>
          <p:nvPr/>
        </p:nvSpPr>
        <p:spPr bwMode="auto">
          <a:xfrm>
            <a:off x="1778000" y="3467100"/>
            <a:ext cx="1004888" cy="11445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47" name="Arkansas"/>
          <p:cNvSpPr>
            <a:spLocks/>
          </p:cNvSpPr>
          <p:nvPr/>
        </p:nvSpPr>
        <p:spPr bwMode="auto">
          <a:xfrm>
            <a:off x="4902200" y="3787775"/>
            <a:ext cx="742950" cy="6619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84"/>
              <a:gd name="T184" fmla="*/ 0 h 16384"/>
              <a:gd name="T185" fmla="*/ 16384 w 16384"/>
              <a:gd name="T186" fmla="*/ 16384 h 16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48" name="California"/>
          <p:cNvSpPr>
            <a:spLocks/>
          </p:cNvSpPr>
          <p:nvPr/>
        </p:nvSpPr>
        <p:spPr bwMode="auto">
          <a:xfrm>
            <a:off x="762000" y="2227263"/>
            <a:ext cx="1182688" cy="199231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84"/>
              <a:gd name="T172" fmla="*/ 0 h 16384"/>
              <a:gd name="T173" fmla="*/ 16384 w 16384"/>
              <a:gd name="T174" fmla="*/ 16384 h 163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49" name="Colorado"/>
          <p:cNvSpPr>
            <a:spLocks/>
          </p:cNvSpPr>
          <p:nvPr/>
        </p:nvSpPr>
        <p:spPr bwMode="auto">
          <a:xfrm>
            <a:off x="2782888" y="2860675"/>
            <a:ext cx="1071563" cy="83185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84"/>
              <a:gd name="T115" fmla="*/ 0 h 16384"/>
              <a:gd name="T116" fmla="*/ 16384 w 16384"/>
              <a:gd name="T117" fmla="*/ 16384 h 16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50" name="Connecticut"/>
          <p:cNvSpPr>
            <a:spLocks/>
          </p:cNvSpPr>
          <p:nvPr/>
        </p:nvSpPr>
        <p:spPr bwMode="auto">
          <a:xfrm>
            <a:off x="7769225" y="2387600"/>
            <a:ext cx="252413" cy="2428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84"/>
              <a:gd name="T136" fmla="*/ 0 h 16384"/>
              <a:gd name="T137" fmla="*/ 16384 w 16384"/>
              <a:gd name="T138" fmla="*/ 16384 h 16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51" name="Delaware"/>
          <p:cNvSpPr>
            <a:spLocks/>
          </p:cNvSpPr>
          <p:nvPr/>
        </p:nvSpPr>
        <p:spPr bwMode="auto">
          <a:xfrm>
            <a:off x="7548563" y="2895600"/>
            <a:ext cx="153988" cy="25241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84"/>
              <a:gd name="T139" fmla="*/ 0 h 16384"/>
              <a:gd name="T140" fmla="*/ 16384 w 16384"/>
              <a:gd name="T141" fmla="*/ 16384 h 163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52" name="Florida"/>
          <p:cNvSpPr>
            <a:spLocks/>
          </p:cNvSpPr>
          <p:nvPr/>
        </p:nvSpPr>
        <p:spPr bwMode="auto">
          <a:xfrm>
            <a:off x="6026150" y="4692650"/>
            <a:ext cx="1341438" cy="100647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84"/>
              <a:gd name="T184" fmla="*/ 0 h 16384"/>
              <a:gd name="T185" fmla="*/ 16384 w 16384"/>
              <a:gd name="T186" fmla="*/ 16384 h 16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53" name="Georgia"/>
          <p:cNvSpPr>
            <a:spLocks/>
          </p:cNvSpPr>
          <p:nvPr/>
        </p:nvSpPr>
        <p:spPr bwMode="auto">
          <a:xfrm>
            <a:off x="6267450" y="3962400"/>
            <a:ext cx="801688" cy="82232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w 16384"/>
              <a:gd name="T123" fmla="*/ 0 h 16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84"/>
              <a:gd name="T187" fmla="*/ 0 h 16384"/>
              <a:gd name="T188" fmla="*/ 16384 w 16384"/>
              <a:gd name="T189" fmla="*/ 16384 h 16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54" name="Idaho"/>
          <p:cNvSpPr>
            <a:spLocks/>
          </p:cNvSpPr>
          <p:nvPr/>
        </p:nvSpPr>
        <p:spPr bwMode="auto">
          <a:xfrm>
            <a:off x="1830388" y="1239838"/>
            <a:ext cx="879475" cy="139700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84"/>
              <a:gd name="T178" fmla="*/ 0 h 16384"/>
              <a:gd name="T179" fmla="*/ 16384 w 16384"/>
              <a:gd name="T180" fmla="*/ 16384 h 163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55" name="Illinois"/>
          <p:cNvSpPr>
            <a:spLocks/>
          </p:cNvSpPr>
          <p:nvPr/>
        </p:nvSpPr>
        <p:spPr bwMode="auto">
          <a:xfrm>
            <a:off x="5334000" y="2665412"/>
            <a:ext cx="585788" cy="1068387"/>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56" name="Indiana"/>
          <p:cNvSpPr>
            <a:spLocks/>
          </p:cNvSpPr>
          <p:nvPr/>
        </p:nvSpPr>
        <p:spPr bwMode="auto">
          <a:xfrm>
            <a:off x="5848350" y="2757488"/>
            <a:ext cx="457200" cy="77152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84"/>
              <a:gd name="T154" fmla="*/ 0 h 16384"/>
              <a:gd name="T155" fmla="*/ 16384 w 16384"/>
              <a:gd name="T156" fmla="*/ 16384 h 16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57" name="Iowa"/>
          <p:cNvSpPr>
            <a:spLocks/>
          </p:cNvSpPr>
          <p:nvPr/>
        </p:nvSpPr>
        <p:spPr bwMode="auto">
          <a:xfrm>
            <a:off x="4616450" y="2514600"/>
            <a:ext cx="889000" cy="573088"/>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gradFill rotWithShape="1">
            <a:gsLst>
              <a:gs pos="0">
                <a:schemeClr val="bg1">
                  <a:gamma/>
                  <a:shade val="72941"/>
                  <a:invGamma/>
                </a:schemeClr>
              </a:gs>
              <a:gs pos="50000">
                <a:schemeClr val="bg1"/>
              </a:gs>
              <a:gs pos="100000">
                <a:schemeClr val="bg1">
                  <a:gamma/>
                  <a:shade val="72941"/>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58" name="Kansas"/>
          <p:cNvSpPr>
            <a:spLocks/>
          </p:cNvSpPr>
          <p:nvPr/>
        </p:nvSpPr>
        <p:spPr bwMode="auto">
          <a:xfrm>
            <a:off x="3805238" y="3138488"/>
            <a:ext cx="1096963" cy="581025"/>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gradFill rotWithShape="1">
            <a:gsLst>
              <a:gs pos="0">
                <a:schemeClr val="bg1">
                  <a:gamma/>
                  <a:shade val="60392"/>
                  <a:invGamma/>
                </a:schemeClr>
              </a:gs>
              <a:gs pos="50000">
                <a:schemeClr val="bg1"/>
              </a:gs>
              <a:gs pos="100000">
                <a:schemeClr val="bg1">
                  <a:gamma/>
                  <a:shade val="60392"/>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59" name="Louisiana"/>
          <p:cNvSpPr>
            <a:spLocks/>
          </p:cNvSpPr>
          <p:nvPr/>
        </p:nvSpPr>
        <p:spPr bwMode="auto">
          <a:xfrm>
            <a:off x="4999038" y="4441825"/>
            <a:ext cx="828675" cy="71596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84"/>
              <a:gd name="T175" fmla="*/ 0 h 16384"/>
              <a:gd name="T176" fmla="*/ 16384 w 16384"/>
              <a:gd name="T177" fmla="*/ 16384 h 163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60" name="Maine"/>
          <p:cNvSpPr>
            <a:spLocks/>
          </p:cNvSpPr>
          <p:nvPr/>
        </p:nvSpPr>
        <p:spPr bwMode="auto">
          <a:xfrm>
            <a:off x="7934325" y="1328738"/>
            <a:ext cx="541338" cy="84455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84"/>
              <a:gd name="T172" fmla="*/ 0 h 16384"/>
              <a:gd name="T173" fmla="*/ 16384 w 16384"/>
              <a:gd name="T174" fmla="*/ 16384 h 163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61" name="Maryland"/>
          <p:cNvSpPr>
            <a:spLocks/>
          </p:cNvSpPr>
          <p:nvPr/>
        </p:nvSpPr>
        <p:spPr bwMode="auto">
          <a:xfrm>
            <a:off x="7031038" y="2922588"/>
            <a:ext cx="671513" cy="32861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84"/>
              <a:gd name="T184" fmla="*/ 0 h 16384"/>
              <a:gd name="T185" fmla="*/ 16384 w 16384"/>
              <a:gd name="T186" fmla="*/ 16384 h 16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62" name="Massachusetts"/>
          <p:cNvSpPr>
            <a:spLocks/>
          </p:cNvSpPr>
          <p:nvPr/>
        </p:nvSpPr>
        <p:spPr bwMode="auto">
          <a:xfrm>
            <a:off x="7764463" y="2205038"/>
            <a:ext cx="495300" cy="24923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84"/>
              <a:gd name="T166" fmla="*/ 0 h 16384"/>
              <a:gd name="T167" fmla="*/ 16384 w 16384"/>
              <a:gd name="T168" fmla="*/ 16384 h 163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9525">
            <a:solidFill>
              <a:srgbClr val="000000"/>
            </a:solidFill>
            <a:prstDash val="solid"/>
            <a:round/>
            <a:headEnd/>
            <a:tailEnd/>
          </a:ln>
        </p:spPr>
        <p:txBody>
          <a:bodyPr wrap="none"/>
          <a:lstStyle/>
          <a:p>
            <a:endParaRPr lang="en-US" dirty="0">
              <a:solidFill>
                <a:srgbClr val="000000"/>
              </a:solidFill>
            </a:endParaRPr>
          </a:p>
        </p:txBody>
      </p:sp>
      <p:grpSp>
        <p:nvGrpSpPr>
          <p:cNvPr id="263" name="Michigan"/>
          <p:cNvGrpSpPr>
            <a:grpSpLocks/>
          </p:cNvGrpSpPr>
          <p:nvPr/>
        </p:nvGrpSpPr>
        <p:grpSpPr bwMode="auto">
          <a:xfrm>
            <a:off x="5418138" y="1765300"/>
            <a:ext cx="1117600" cy="1022350"/>
            <a:chOff x="-956" y="-27056"/>
            <a:chExt cx="21690" cy="447"/>
          </a:xfrm>
          <a:solidFill>
            <a:srgbClr val="3366FF"/>
          </a:solidFill>
        </p:grpSpPr>
        <p:sp>
          <p:nvSpPr>
            <p:cNvPr id="264" name="Michigan2"/>
            <p:cNvSpPr>
              <a:spLocks/>
            </p:cNvSpPr>
            <p:nvPr/>
          </p:nvSpPr>
          <p:spPr bwMode="auto">
            <a:xfrm>
              <a:off x="-956" y="-27056"/>
              <a:ext cx="16470" cy="186"/>
            </a:xfrm>
            <a:custGeom>
              <a:avLst/>
              <a:gdLst>
                <a:gd name="T0" fmla="*/ 5927 w 16384"/>
                <a:gd name="T1" fmla="*/ 0 h 16384"/>
                <a:gd name="T2" fmla="*/ 5927 w 16384"/>
                <a:gd name="T3" fmla="*/ 0 h 16384"/>
                <a:gd name="T4" fmla="*/ 5425 w 16384"/>
                <a:gd name="T5" fmla="*/ 0 h 16384"/>
                <a:gd name="T6" fmla="*/ 5425 w 16384"/>
                <a:gd name="T7" fmla="*/ 0 h 16384"/>
                <a:gd name="T8" fmla="*/ 5878 w 16384"/>
                <a:gd name="T9" fmla="*/ 0 h 16384"/>
                <a:gd name="T10" fmla="*/ 6631 w 16384"/>
                <a:gd name="T11" fmla="*/ 0 h 16384"/>
                <a:gd name="T12" fmla="*/ 7183 w 16384"/>
                <a:gd name="T13" fmla="*/ 0 h 16384"/>
                <a:gd name="T14" fmla="*/ 6430 w 16384"/>
                <a:gd name="T15" fmla="*/ 0 h 16384"/>
                <a:gd name="T16" fmla="*/ 5173 w 16384"/>
                <a:gd name="T17" fmla="*/ 0 h 16384"/>
                <a:gd name="T18" fmla="*/ 4420 w 16384"/>
                <a:gd name="T19" fmla="*/ 0 h 16384"/>
                <a:gd name="T20" fmla="*/ 3767 w 16384"/>
                <a:gd name="T21" fmla="*/ 0 h 16384"/>
                <a:gd name="T22" fmla="*/ 2813 w 16384"/>
                <a:gd name="T23" fmla="*/ 0 h 16384"/>
                <a:gd name="T24" fmla="*/ 1707 w 16384"/>
                <a:gd name="T25" fmla="*/ 0 h 16384"/>
                <a:gd name="T26" fmla="*/ 603 w 16384"/>
                <a:gd name="T27" fmla="*/ 0 h 16384"/>
                <a:gd name="T28" fmla="*/ 296 w 16384"/>
                <a:gd name="T29" fmla="*/ 0 h 16384"/>
                <a:gd name="T30" fmla="*/ 903 w 16384"/>
                <a:gd name="T31" fmla="*/ 0 h 16384"/>
                <a:gd name="T32" fmla="*/ 3969 w 16384"/>
                <a:gd name="T33" fmla="*/ 0 h 16384"/>
                <a:gd name="T34" fmla="*/ 5123 w 16384"/>
                <a:gd name="T35" fmla="*/ 0 h 16384"/>
                <a:gd name="T36" fmla="*/ 6430 w 16384"/>
                <a:gd name="T37" fmla="*/ 0 h 16384"/>
                <a:gd name="T38" fmla="*/ 6579 w 16384"/>
                <a:gd name="T39" fmla="*/ 0 h 16384"/>
                <a:gd name="T40" fmla="*/ 7484 w 16384"/>
                <a:gd name="T41" fmla="*/ 0 h 16384"/>
                <a:gd name="T42" fmla="*/ 7585 w 16384"/>
                <a:gd name="T43" fmla="*/ 0 h 16384"/>
                <a:gd name="T44" fmla="*/ 7987 w 16384"/>
                <a:gd name="T45" fmla="*/ 0 h 16384"/>
                <a:gd name="T46" fmla="*/ 8287 w 16384"/>
                <a:gd name="T47" fmla="*/ 0 h 16384"/>
                <a:gd name="T48" fmla="*/ 9192 w 16384"/>
                <a:gd name="T49" fmla="*/ 0 h 16384"/>
                <a:gd name="T50" fmla="*/ 9746 w 16384"/>
                <a:gd name="T51" fmla="*/ 0 h 16384"/>
                <a:gd name="T52" fmla="*/ 9947 w 16384"/>
                <a:gd name="T53" fmla="*/ 0 h 16384"/>
                <a:gd name="T54" fmla="*/ 10598 w 16384"/>
                <a:gd name="T55" fmla="*/ 0 h 16384"/>
                <a:gd name="T56" fmla="*/ 11001 w 16384"/>
                <a:gd name="T57" fmla="*/ 0 h 16384"/>
                <a:gd name="T58" fmla="*/ 10900 w 16384"/>
                <a:gd name="T59" fmla="*/ 0 h 16384"/>
                <a:gd name="T60" fmla="*/ 11301 w 16384"/>
                <a:gd name="T61" fmla="*/ 0 h 16384"/>
                <a:gd name="T62" fmla="*/ 11703 w 16384"/>
                <a:gd name="T63" fmla="*/ 0 h 16384"/>
                <a:gd name="T64" fmla="*/ 12909 w 16384"/>
                <a:gd name="T65" fmla="*/ 0 h 16384"/>
                <a:gd name="T66" fmla="*/ 13914 w 16384"/>
                <a:gd name="T67" fmla="*/ 0 h 16384"/>
                <a:gd name="T68" fmla="*/ 15018 w 16384"/>
                <a:gd name="T69" fmla="*/ 0 h 16384"/>
                <a:gd name="T70" fmla="*/ 15922 w 16384"/>
                <a:gd name="T71" fmla="*/ 0 h 16384"/>
                <a:gd name="T72" fmla="*/ 16173 w 16384"/>
                <a:gd name="T73" fmla="*/ 0 h 16384"/>
                <a:gd name="T74" fmla="*/ 16827 w 16384"/>
                <a:gd name="T75" fmla="*/ 0 h 16384"/>
                <a:gd name="T76" fmla="*/ 17430 w 16384"/>
                <a:gd name="T77" fmla="*/ 0 h 16384"/>
                <a:gd name="T78" fmla="*/ 18082 w 16384"/>
                <a:gd name="T79" fmla="*/ 0 h 16384"/>
                <a:gd name="T80" fmla="*/ 18133 w 16384"/>
                <a:gd name="T81" fmla="*/ 0 h 16384"/>
                <a:gd name="T82" fmla="*/ 17430 w 16384"/>
                <a:gd name="T83" fmla="*/ 0 h 16384"/>
                <a:gd name="T84" fmla="*/ 17178 w 16384"/>
                <a:gd name="T85" fmla="*/ 0 h 16384"/>
                <a:gd name="T86" fmla="*/ 16374 w 16384"/>
                <a:gd name="T87" fmla="*/ 0 h 16384"/>
                <a:gd name="T88" fmla="*/ 15721 w 16384"/>
                <a:gd name="T89" fmla="*/ 0 h 16384"/>
                <a:gd name="T90" fmla="*/ 15018 w 16384"/>
                <a:gd name="T91" fmla="*/ 0 h 16384"/>
                <a:gd name="T92" fmla="*/ 15018 w 16384"/>
                <a:gd name="T93" fmla="*/ 0 h 16384"/>
                <a:gd name="T94" fmla="*/ 13813 w 16384"/>
                <a:gd name="T95" fmla="*/ 0 h 16384"/>
                <a:gd name="T96" fmla="*/ 12507 w 16384"/>
                <a:gd name="T97" fmla="*/ 0 h 16384"/>
                <a:gd name="T98" fmla="*/ 11552 w 16384"/>
                <a:gd name="T99" fmla="*/ 0 h 16384"/>
                <a:gd name="T100" fmla="*/ 10648 w 16384"/>
                <a:gd name="T101" fmla="*/ 0 h 16384"/>
                <a:gd name="T102" fmla="*/ 9796 w 16384"/>
                <a:gd name="T103" fmla="*/ 0 h 16384"/>
                <a:gd name="T104" fmla="*/ 9091 w 16384"/>
                <a:gd name="T105" fmla="*/ 0 h 16384"/>
                <a:gd name="T106" fmla="*/ 8439 w 16384"/>
                <a:gd name="T107" fmla="*/ 0 h 16384"/>
                <a:gd name="T108" fmla="*/ 8086 w 16384"/>
                <a:gd name="T109" fmla="*/ 0 h 16384"/>
                <a:gd name="T110" fmla="*/ 7535 w 16384"/>
                <a:gd name="T111" fmla="*/ 0 h 16384"/>
                <a:gd name="T112" fmla="*/ 6780 w 16384"/>
                <a:gd name="T113" fmla="*/ 0 h 163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84"/>
                <a:gd name="T172" fmla="*/ 0 h 16384"/>
                <a:gd name="T173" fmla="*/ 16384 w 16384"/>
                <a:gd name="T174" fmla="*/ 16384 h 163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grpFill/>
            <a:ln w="9525">
              <a:solidFill>
                <a:srgbClr val="000000"/>
              </a:solidFill>
              <a:prstDash val="solid"/>
              <a:round/>
              <a:headEnd/>
              <a:tailEnd/>
            </a:ln>
          </p:spPr>
          <p:txBody>
            <a:bodyPr wrap="none"/>
            <a:lstStyle/>
            <a:p>
              <a:endParaRPr lang="en-US" dirty="0">
                <a:solidFill>
                  <a:srgbClr val="000000"/>
                </a:solidFill>
              </a:endParaRPr>
            </a:p>
          </p:txBody>
        </p:sp>
        <p:sp>
          <p:nvSpPr>
            <p:cNvPr id="265" name="Michigan1"/>
            <p:cNvSpPr>
              <a:spLocks/>
            </p:cNvSpPr>
            <p:nvPr/>
          </p:nvSpPr>
          <p:spPr bwMode="auto">
            <a:xfrm>
              <a:off x="9664" y="-26942"/>
              <a:ext cx="11070" cy="333"/>
            </a:xfrm>
            <a:custGeom>
              <a:avLst/>
              <a:gdLst>
                <a:gd name="T0" fmla="*/ 2 w 16384"/>
                <a:gd name="T1" fmla="*/ 0 h 16384"/>
                <a:gd name="T2" fmla="*/ 2 w 16384"/>
                <a:gd name="T3" fmla="*/ 0 h 16384"/>
                <a:gd name="T4" fmla="*/ 2 w 16384"/>
                <a:gd name="T5" fmla="*/ 0 h 16384"/>
                <a:gd name="T6" fmla="*/ 2 w 16384"/>
                <a:gd name="T7" fmla="*/ 0 h 16384"/>
                <a:gd name="T8" fmla="*/ 2 w 16384"/>
                <a:gd name="T9" fmla="*/ 0 h 16384"/>
                <a:gd name="T10" fmla="*/ 2 w 16384"/>
                <a:gd name="T11" fmla="*/ 0 h 16384"/>
                <a:gd name="T12" fmla="*/ 2 w 16384"/>
                <a:gd name="T13" fmla="*/ 0 h 16384"/>
                <a:gd name="T14" fmla="*/ 2 w 16384"/>
                <a:gd name="T15" fmla="*/ 0 h 16384"/>
                <a:gd name="T16" fmla="*/ 2 w 16384"/>
                <a:gd name="T17" fmla="*/ 0 h 16384"/>
                <a:gd name="T18" fmla="*/ 2 w 16384"/>
                <a:gd name="T19" fmla="*/ 0 h 16384"/>
                <a:gd name="T20" fmla="*/ 2 w 16384"/>
                <a:gd name="T21" fmla="*/ 0 h 16384"/>
                <a:gd name="T22" fmla="*/ 1 w 16384"/>
                <a:gd name="T23" fmla="*/ 0 h 16384"/>
                <a:gd name="T24" fmla="*/ 1 w 16384"/>
                <a:gd name="T25" fmla="*/ 0 h 16384"/>
                <a:gd name="T26" fmla="*/ 1 w 16384"/>
                <a:gd name="T27" fmla="*/ 0 h 16384"/>
                <a:gd name="T28" fmla="*/ 1 w 16384"/>
                <a:gd name="T29" fmla="*/ 0 h 16384"/>
                <a:gd name="T30" fmla="*/ 1 w 16384"/>
                <a:gd name="T31" fmla="*/ 0 h 16384"/>
                <a:gd name="T32" fmla="*/ 1 w 16384"/>
                <a:gd name="T33" fmla="*/ 0 h 16384"/>
                <a:gd name="T34" fmla="*/ 1 w 16384"/>
                <a:gd name="T35" fmla="*/ 0 h 16384"/>
                <a:gd name="T36" fmla="*/ 1 w 16384"/>
                <a:gd name="T37" fmla="*/ 0 h 16384"/>
                <a:gd name="T38" fmla="*/ 1 w 16384"/>
                <a:gd name="T39" fmla="*/ 0 h 16384"/>
                <a:gd name="T40" fmla="*/ 1 w 16384"/>
                <a:gd name="T41" fmla="*/ 0 h 16384"/>
                <a:gd name="T42" fmla="*/ 1 w 16384"/>
                <a:gd name="T43" fmla="*/ 0 h 16384"/>
                <a:gd name="T44" fmla="*/ 1 w 16384"/>
                <a:gd name="T45" fmla="*/ 0 h 16384"/>
                <a:gd name="T46" fmla="*/ 1 w 16384"/>
                <a:gd name="T47" fmla="*/ 0 h 16384"/>
                <a:gd name="T48" fmla="*/ 1 w 16384"/>
                <a:gd name="T49" fmla="*/ 0 h 16384"/>
                <a:gd name="T50" fmla="*/ 1 w 16384"/>
                <a:gd name="T51" fmla="*/ 0 h 16384"/>
                <a:gd name="T52" fmla="*/ 1 w 16384"/>
                <a:gd name="T53" fmla="*/ 0 h 16384"/>
                <a:gd name="T54" fmla="*/ 1 w 16384"/>
                <a:gd name="T55" fmla="*/ 0 h 16384"/>
                <a:gd name="T56" fmla="*/ 1 w 16384"/>
                <a:gd name="T57" fmla="*/ 0 h 16384"/>
                <a:gd name="T58" fmla="*/ 1 w 16384"/>
                <a:gd name="T59" fmla="*/ 0 h 16384"/>
                <a:gd name="T60" fmla="*/ 1 w 16384"/>
                <a:gd name="T61" fmla="*/ 0 h 16384"/>
                <a:gd name="T62" fmla="*/ 1 w 16384"/>
                <a:gd name="T63" fmla="*/ 0 h 16384"/>
                <a:gd name="T64" fmla="*/ 1 w 16384"/>
                <a:gd name="T65" fmla="*/ 0 h 16384"/>
                <a:gd name="T66" fmla="*/ 1 w 16384"/>
                <a:gd name="T67" fmla="*/ 0 h 16384"/>
                <a:gd name="T68" fmla="*/ 1 w 16384"/>
                <a:gd name="T69" fmla="*/ 0 h 16384"/>
                <a:gd name="T70" fmla="*/ 1 w 16384"/>
                <a:gd name="T71" fmla="*/ 0 h 16384"/>
                <a:gd name="T72" fmla="*/ 1 w 16384"/>
                <a:gd name="T73" fmla="*/ 0 h 16384"/>
                <a:gd name="T74" fmla="*/ 1 w 16384"/>
                <a:gd name="T75" fmla="*/ 0 h 16384"/>
                <a:gd name="T76" fmla="*/ 1 w 16384"/>
                <a:gd name="T77" fmla="*/ 0 h 16384"/>
                <a:gd name="T78" fmla="*/ 1 w 16384"/>
                <a:gd name="T79" fmla="*/ 0 h 16384"/>
                <a:gd name="T80" fmla="*/ 1 w 16384"/>
                <a:gd name="T81" fmla="*/ 0 h 16384"/>
                <a:gd name="T82" fmla="*/ 1 w 16384"/>
                <a:gd name="T83" fmla="*/ 0 h 16384"/>
                <a:gd name="T84" fmla="*/ 1 w 16384"/>
                <a:gd name="T85" fmla="*/ 0 h 16384"/>
                <a:gd name="T86" fmla="*/ 1 w 16384"/>
                <a:gd name="T87" fmla="*/ 0 h 16384"/>
                <a:gd name="T88" fmla="*/ 2 w 16384"/>
                <a:gd name="T89" fmla="*/ 0 h 16384"/>
                <a:gd name="T90" fmla="*/ 2 w 16384"/>
                <a:gd name="T91" fmla="*/ 0 h 16384"/>
                <a:gd name="T92" fmla="*/ 2 w 16384"/>
                <a:gd name="T93" fmla="*/ 0 h 16384"/>
                <a:gd name="T94" fmla="*/ 2 w 16384"/>
                <a:gd name="T95" fmla="*/ 0 h 16384"/>
                <a:gd name="T96" fmla="*/ 3 w 16384"/>
                <a:gd name="T97" fmla="*/ 0 h 16384"/>
                <a:gd name="T98" fmla="*/ 3 w 16384"/>
                <a:gd name="T99" fmla="*/ 0 h 16384"/>
                <a:gd name="T100" fmla="*/ 3 w 16384"/>
                <a:gd name="T101" fmla="*/ 0 h 16384"/>
                <a:gd name="T102" fmla="*/ 3 w 16384"/>
                <a:gd name="T103" fmla="*/ 0 h 16384"/>
                <a:gd name="T104" fmla="*/ 3 w 16384"/>
                <a:gd name="T105" fmla="*/ 0 h 16384"/>
                <a:gd name="T106" fmla="*/ 3 w 16384"/>
                <a:gd name="T107" fmla="*/ 0 h 16384"/>
                <a:gd name="T108" fmla="*/ 3 w 16384"/>
                <a:gd name="T109" fmla="*/ 0 h 16384"/>
                <a:gd name="T110" fmla="*/ 3 w 16384"/>
                <a:gd name="T111" fmla="*/ 0 h 16384"/>
                <a:gd name="T112" fmla="*/ 3 w 16384"/>
                <a:gd name="T113" fmla="*/ 0 h 16384"/>
                <a:gd name="T114" fmla="*/ 2 w 16384"/>
                <a:gd name="T115" fmla="*/ 0 h 16384"/>
                <a:gd name="T116" fmla="*/ 2 w 16384"/>
                <a:gd name="T117" fmla="*/ 0 h 16384"/>
                <a:gd name="T118" fmla="*/ 2 w 16384"/>
                <a:gd name="T119" fmla="*/ 0 h 16384"/>
                <a:gd name="T120" fmla="*/ 2 w 16384"/>
                <a:gd name="T121" fmla="*/ 0 h 16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84"/>
                <a:gd name="T184" fmla="*/ 0 h 16384"/>
                <a:gd name="T185" fmla="*/ 16384 w 16384"/>
                <a:gd name="T186" fmla="*/ 16384 h 16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grpFill/>
            <a:ln w="9525">
              <a:solidFill>
                <a:srgbClr val="000000"/>
              </a:solidFill>
              <a:prstDash val="solid"/>
              <a:round/>
              <a:headEnd/>
              <a:tailEnd/>
            </a:ln>
          </p:spPr>
          <p:txBody>
            <a:bodyPr wrap="none"/>
            <a:lstStyle/>
            <a:p>
              <a:endParaRPr lang="en-US" dirty="0">
                <a:solidFill>
                  <a:srgbClr val="000000"/>
                </a:solidFill>
              </a:endParaRPr>
            </a:p>
          </p:txBody>
        </p:sp>
      </p:grpSp>
      <p:sp>
        <p:nvSpPr>
          <p:cNvPr id="266" name="Minnesota"/>
          <p:cNvSpPr>
            <a:spLocks/>
          </p:cNvSpPr>
          <p:nvPr/>
        </p:nvSpPr>
        <p:spPr bwMode="auto">
          <a:xfrm>
            <a:off x="4551363" y="1462088"/>
            <a:ext cx="971550" cy="1066800"/>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accent1">
              <a:lumMod val="50000"/>
            </a:schemeClr>
          </a:soli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67" name="Mississippi"/>
          <p:cNvSpPr>
            <a:spLocks/>
          </p:cNvSpPr>
          <p:nvPr/>
        </p:nvSpPr>
        <p:spPr bwMode="auto">
          <a:xfrm>
            <a:off x="5387975" y="4038600"/>
            <a:ext cx="525463" cy="92392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w 16384"/>
              <a:gd name="T123" fmla="*/ 0 h 16384"/>
              <a:gd name="T124" fmla="*/ 0 w 16384"/>
              <a:gd name="T125" fmla="*/ 0 h 163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84"/>
              <a:gd name="T190" fmla="*/ 0 h 16384"/>
              <a:gd name="T191" fmla="*/ 16384 w 16384"/>
              <a:gd name="T192" fmla="*/ 16384 h 163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68" name="Missouri"/>
          <p:cNvSpPr>
            <a:spLocks/>
          </p:cNvSpPr>
          <p:nvPr/>
        </p:nvSpPr>
        <p:spPr bwMode="auto">
          <a:xfrm>
            <a:off x="4730750" y="3044825"/>
            <a:ext cx="985838" cy="88741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84"/>
              <a:gd name="T184" fmla="*/ 0 h 16384"/>
              <a:gd name="T185" fmla="*/ 16384 w 16384"/>
              <a:gd name="T186" fmla="*/ 16384 h 16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69" name="Montana"/>
          <p:cNvSpPr>
            <a:spLocks/>
          </p:cNvSpPr>
          <p:nvPr/>
        </p:nvSpPr>
        <p:spPr bwMode="auto">
          <a:xfrm>
            <a:off x="2195513" y="1268413"/>
            <a:ext cx="1509713" cy="93980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84"/>
              <a:gd name="T178" fmla="*/ 0 h 16384"/>
              <a:gd name="T179" fmla="*/ 16384 w 16384"/>
              <a:gd name="T180" fmla="*/ 16384 h 163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rgbClr val="FF0000"/>
          </a:solidFill>
          <a:ln w="9525">
            <a:solidFill>
              <a:schemeClr val="tx1"/>
            </a:solidFill>
            <a:prstDash val="solid"/>
            <a:round/>
            <a:headEnd/>
            <a:tailEnd/>
          </a:ln>
        </p:spPr>
        <p:txBody>
          <a:bodyPr wrap="none"/>
          <a:lstStyle/>
          <a:p>
            <a:endParaRPr lang="en-US" dirty="0">
              <a:solidFill>
                <a:srgbClr val="000000"/>
              </a:solidFill>
            </a:endParaRPr>
          </a:p>
        </p:txBody>
      </p:sp>
      <p:sp>
        <p:nvSpPr>
          <p:cNvPr id="270" name="Nebraska"/>
          <p:cNvSpPr>
            <a:spLocks/>
          </p:cNvSpPr>
          <p:nvPr/>
        </p:nvSpPr>
        <p:spPr bwMode="auto">
          <a:xfrm>
            <a:off x="3573463" y="2570163"/>
            <a:ext cx="1220788" cy="5984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84"/>
              <a:gd name="T154" fmla="*/ 0 h 16384"/>
              <a:gd name="T155" fmla="*/ 16384 w 16384"/>
              <a:gd name="T156" fmla="*/ 16384 h 16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71" name="Nevada"/>
          <p:cNvSpPr>
            <a:spLocks/>
          </p:cNvSpPr>
          <p:nvPr/>
        </p:nvSpPr>
        <p:spPr bwMode="auto">
          <a:xfrm>
            <a:off x="1292225" y="2379663"/>
            <a:ext cx="939800" cy="142557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84"/>
              <a:gd name="T106" fmla="*/ 0 h 16384"/>
              <a:gd name="T107" fmla="*/ 16384 w 16384"/>
              <a:gd name="T108" fmla="*/ 16384 h 16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72" name="New_Hampshire"/>
          <p:cNvSpPr>
            <a:spLocks/>
          </p:cNvSpPr>
          <p:nvPr/>
        </p:nvSpPr>
        <p:spPr bwMode="auto">
          <a:xfrm>
            <a:off x="7821613" y="1781175"/>
            <a:ext cx="242888" cy="50482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w 16384"/>
              <a:gd name="T123" fmla="*/ 0 h 16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84"/>
              <a:gd name="T187" fmla="*/ 0 h 16384"/>
              <a:gd name="T188" fmla="*/ 16384 w 16384"/>
              <a:gd name="T189" fmla="*/ 16384 h 16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73" name="New_Jersey"/>
          <p:cNvSpPr>
            <a:spLocks/>
          </p:cNvSpPr>
          <p:nvPr/>
        </p:nvSpPr>
        <p:spPr bwMode="auto">
          <a:xfrm>
            <a:off x="7564438" y="2584450"/>
            <a:ext cx="200025" cy="44450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384"/>
              <a:gd name="T151" fmla="*/ 0 h 16384"/>
              <a:gd name="T152" fmla="*/ 16384 w 16384"/>
              <a:gd name="T153" fmla="*/ 16384 h 163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74" name="New_Mexico"/>
          <p:cNvSpPr>
            <a:spLocks/>
          </p:cNvSpPr>
          <p:nvPr/>
        </p:nvSpPr>
        <p:spPr bwMode="auto">
          <a:xfrm>
            <a:off x="2632075" y="3586163"/>
            <a:ext cx="1031875" cy="10429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grpSp>
        <p:nvGrpSpPr>
          <p:cNvPr id="275" name="New_York"/>
          <p:cNvGrpSpPr>
            <a:grpSpLocks/>
          </p:cNvGrpSpPr>
          <p:nvPr/>
        </p:nvGrpSpPr>
        <p:grpSpPr bwMode="auto">
          <a:xfrm>
            <a:off x="6915150" y="1908175"/>
            <a:ext cx="1114425" cy="835025"/>
            <a:chOff x="-385" y="-35336"/>
            <a:chExt cx="20202" cy="182"/>
          </a:xfrm>
        </p:grpSpPr>
        <p:sp>
          <p:nvSpPr>
            <p:cNvPr id="276" name="ny2"/>
            <p:cNvSpPr>
              <a:spLocks/>
            </p:cNvSpPr>
            <p:nvPr/>
          </p:nvSpPr>
          <p:spPr bwMode="auto">
            <a:xfrm>
              <a:off x="14781" y="-35170"/>
              <a:ext cx="173"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adFill rotWithShape="1">
              <a:gsLst>
                <a:gs pos="0">
                  <a:schemeClr val="bg1">
                    <a:gamma/>
                    <a:shade val="69804"/>
                    <a:invGamma/>
                  </a:schemeClr>
                </a:gs>
                <a:gs pos="50000">
                  <a:schemeClr val="bg1"/>
                </a:gs>
                <a:gs pos="100000">
                  <a:schemeClr val="bg1">
                    <a:gamma/>
                    <a:shade val="69804"/>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77" name="ny1"/>
            <p:cNvSpPr>
              <a:spLocks/>
            </p:cNvSpPr>
            <p:nvPr/>
          </p:nvSpPr>
          <p:spPr bwMode="auto">
            <a:xfrm>
              <a:off x="14263" y="-35162"/>
              <a:ext cx="518" cy="8"/>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gradFill rotWithShape="1">
              <a:gsLst>
                <a:gs pos="0">
                  <a:schemeClr val="bg1">
                    <a:gamma/>
                    <a:shade val="69804"/>
                    <a:invGamma/>
                  </a:schemeClr>
                </a:gs>
                <a:gs pos="50000">
                  <a:schemeClr val="bg1"/>
                </a:gs>
                <a:gs pos="100000">
                  <a:schemeClr val="bg1">
                    <a:gamma/>
                    <a:shade val="69804"/>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78" name="ny3"/>
            <p:cNvSpPr>
              <a:spLocks/>
            </p:cNvSpPr>
            <p:nvPr/>
          </p:nvSpPr>
          <p:spPr bwMode="auto">
            <a:xfrm>
              <a:off x="14867" y="-35194"/>
              <a:ext cx="4950" cy="35"/>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gradFill rotWithShape="1">
              <a:gsLst>
                <a:gs pos="0">
                  <a:schemeClr val="bg1">
                    <a:gamma/>
                    <a:shade val="69804"/>
                    <a:invGamma/>
                  </a:schemeClr>
                </a:gs>
                <a:gs pos="50000">
                  <a:schemeClr val="bg1"/>
                </a:gs>
                <a:gs pos="100000">
                  <a:schemeClr val="bg1">
                    <a:gamma/>
                    <a:shade val="69804"/>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79" name="ny4"/>
            <p:cNvSpPr>
              <a:spLocks/>
            </p:cNvSpPr>
            <p:nvPr/>
          </p:nvSpPr>
          <p:spPr bwMode="auto">
            <a:xfrm>
              <a:off x="-385" y="-35336"/>
              <a:ext cx="16087"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gradFill rotWithShape="1">
              <a:gsLst>
                <a:gs pos="0">
                  <a:schemeClr val="bg1">
                    <a:gamma/>
                    <a:shade val="69804"/>
                    <a:invGamma/>
                  </a:schemeClr>
                </a:gs>
                <a:gs pos="50000">
                  <a:schemeClr val="bg1"/>
                </a:gs>
                <a:gs pos="100000">
                  <a:schemeClr val="bg1">
                    <a:gamma/>
                    <a:shade val="69804"/>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grpSp>
      <p:sp>
        <p:nvSpPr>
          <p:cNvPr id="280" name="North_Carolina"/>
          <p:cNvSpPr>
            <a:spLocks/>
          </p:cNvSpPr>
          <p:nvPr/>
        </p:nvSpPr>
        <p:spPr bwMode="auto">
          <a:xfrm>
            <a:off x="6457950" y="3502025"/>
            <a:ext cx="1257300" cy="55721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84"/>
              <a:gd name="T181" fmla="*/ 0 h 16384"/>
              <a:gd name="T182" fmla="*/ 16384 w 16384"/>
              <a:gd name="T183" fmla="*/ 16384 h 16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81" name="North_Dakota"/>
          <p:cNvSpPr>
            <a:spLocks/>
          </p:cNvSpPr>
          <p:nvPr/>
        </p:nvSpPr>
        <p:spPr bwMode="auto">
          <a:xfrm>
            <a:off x="3656013" y="1485900"/>
            <a:ext cx="976313" cy="5984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84"/>
              <a:gd name="T157" fmla="*/ 0 h 16384"/>
              <a:gd name="T158" fmla="*/ 16384 w 16384"/>
              <a:gd name="T159" fmla="*/ 16384 h 16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82" name="Ohio"/>
          <p:cNvSpPr>
            <a:spLocks/>
          </p:cNvSpPr>
          <p:nvPr/>
        </p:nvSpPr>
        <p:spPr bwMode="auto">
          <a:xfrm>
            <a:off x="6246813" y="2641600"/>
            <a:ext cx="614363" cy="68580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84"/>
              <a:gd name="T178" fmla="*/ 0 h 16384"/>
              <a:gd name="T179" fmla="*/ 16384 w 16384"/>
              <a:gd name="T180" fmla="*/ 16384 h 163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83" name="Oklahoma"/>
          <p:cNvSpPr>
            <a:spLocks/>
          </p:cNvSpPr>
          <p:nvPr/>
        </p:nvSpPr>
        <p:spPr bwMode="auto">
          <a:xfrm>
            <a:off x="3657600" y="3683000"/>
            <a:ext cx="1273175" cy="65087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84"/>
              <a:gd name="T169" fmla="*/ 0 h 16384"/>
              <a:gd name="T170" fmla="*/ 16384 w 16384"/>
              <a:gd name="T171" fmla="*/ 16384 h 163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84" name="Oregon"/>
          <p:cNvSpPr>
            <a:spLocks/>
          </p:cNvSpPr>
          <p:nvPr/>
        </p:nvSpPr>
        <p:spPr bwMode="auto">
          <a:xfrm>
            <a:off x="866775" y="1500188"/>
            <a:ext cx="1182688" cy="9794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84"/>
              <a:gd name="T178" fmla="*/ 0 h 16384"/>
              <a:gd name="T179" fmla="*/ 16384 w 16384"/>
              <a:gd name="T180" fmla="*/ 16384 h 163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rgbClr val="0066FF"/>
          </a:solidFill>
          <a:ln w="9525">
            <a:solidFill>
              <a:srgbClr val="000000"/>
            </a:solidFill>
            <a:prstDash val="solid"/>
            <a:round/>
            <a:headEnd/>
            <a:tailEnd/>
          </a:ln>
        </p:spPr>
        <p:txBody>
          <a:bodyPr wrap="none"/>
          <a:lstStyle/>
          <a:p>
            <a:endParaRPr lang="en-US" dirty="0">
              <a:solidFill>
                <a:srgbClr val="000000"/>
              </a:solidFill>
            </a:endParaRPr>
          </a:p>
        </p:txBody>
      </p:sp>
      <p:sp>
        <p:nvSpPr>
          <p:cNvPr id="285" name="Pennsylvania"/>
          <p:cNvSpPr>
            <a:spLocks/>
          </p:cNvSpPr>
          <p:nvPr/>
        </p:nvSpPr>
        <p:spPr bwMode="auto">
          <a:xfrm>
            <a:off x="6784975" y="2503488"/>
            <a:ext cx="857250" cy="542925"/>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gradFill rotWithShape="1">
            <a:gsLst>
              <a:gs pos="0">
                <a:schemeClr val="bg1">
                  <a:gamma/>
                  <a:shade val="63529"/>
                  <a:invGamma/>
                </a:schemeClr>
              </a:gs>
              <a:gs pos="50000">
                <a:schemeClr val="bg1"/>
              </a:gs>
              <a:gs pos="100000">
                <a:schemeClr val="bg1">
                  <a:gamma/>
                  <a:shade val="63529"/>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86" name="Rhode_Island"/>
          <p:cNvSpPr>
            <a:spLocks/>
          </p:cNvSpPr>
          <p:nvPr/>
        </p:nvSpPr>
        <p:spPr bwMode="auto">
          <a:xfrm>
            <a:off x="7997825" y="2371725"/>
            <a:ext cx="114300" cy="14605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84"/>
              <a:gd name="T100" fmla="*/ 0 h 16384"/>
              <a:gd name="T101" fmla="*/ 16384 w 16384"/>
              <a:gd name="T102" fmla="*/ 16384 h 16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87" name="South_Carolina"/>
          <p:cNvSpPr>
            <a:spLocks/>
          </p:cNvSpPr>
          <p:nvPr/>
        </p:nvSpPr>
        <p:spPr bwMode="auto">
          <a:xfrm>
            <a:off x="6611938" y="3887788"/>
            <a:ext cx="747713" cy="561975"/>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gradFill rotWithShape="1">
            <a:gsLst>
              <a:gs pos="0">
                <a:schemeClr val="bg1">
                  <a:gamma/>
                  <a:shade val="72941"/>
                  <a:invGamma/>
                </a:schemeClr>
              </a:gs>
              <a:gs pos="50000">
                <a:schemeClr val="bg1"/>
              </a:gs>
              <a:gs pos="100000">
                <a:schemeClr val="bg1">
                  <a:gamma/>
                  <a:shade val="72941"/>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88" name="South_Dakota"/>
          <p:cNvSpPr>
            <a:spLocks/>
          </p:cNvSpPr>
          <p:nvPr/>
        </p:nvSpPr>
        <p:spPr bwMode="auto">
          <a:xfrm>
            <a:off x="3608388" y="2036763"/>
            <a:ext cx="1035050" cy="679450"/>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gradFill rotWithShape="1">
            <a:gsLst>
              <a:gs pos="0">
                <a:schemeClr val="bg1">
                  <a:gamma/>
                  <a:shade val="63529"/>
                  <a:invGamma/>
                </a:schemeClr>
              </a:gs>
              <a:gs pos="50000">
                <a:schemeClr val="bg1"/>
              </a:gs>
              <a:gs pos="100000">
                <a:schemeClr val="bg1">
                  <a:gamma/>
                  <a:shade val="63529"/>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89" name="Tennessee"/>
          <p:cNvSpPr>
            <a:spLocks/>
          </p:cNvSpPr>
          <p:nvPr/>
        </p:nvSpPr>
        <p:spPr bwMode="auto">
          <a:xfrm>
            <a:off x="5562600" y="3635375"/>
            <a:ext cx="1254125" cy="42862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gradFill rotWithShape="1">
            <a:gsLst>
              <a:gs pos="0">
                <a:schemeClr val="bg1">
                  <a:gamma/>
                  <a:shade val="72941"/>
                  <a:invGamma/>
                </a:schemeClr>
              </a:gs>
              <a:gs pos="50000">
                <a:schemeClr val="bg1"/>
              </a:gs>
              <a:gs pos="100000">
                <a:schemeClr val="bg1">
                  <a:gamma/>
                  <a:shade val="72941"/>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90" name="Texas"/>
          <p:cNvSpPr>
            <a:spLocks/>
          </p:cNvSpPr>
          <p:nvPr/>
        </p:nvSpPr>
        <p:spPr bwMode="auto">
          <a:xfrm>
            <a:off x="3025775" y="3776663"/>
            <a:ext cx="2060575" cy="196532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w 16384"/>
              <a:gd name="T123" fmla="*/ 0 h 16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84"/>
              <a:gd name="T187" fmla="*/ 0 h 16384"/>
              <a:gd name="T188" fmla="*/ 16384 w 16384"/>
              <a:gd name="T189" fmla="*/ 16384 h 16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100000" t="100000"/>
            </a:path>
            <a:tileRect r="-100000" b="-100000"/>
          </a:gradFill>
          <a:ln w="9525">
            <a:solidFill>
              <a:srgbClr val="000000"/>
            </a:solidFill>
            <a:prstDash val="solid"/>
            <a:round/>
            <a:headEnd/>
            <a:tailEnd/>
          </a:ln>
          <a:effectLst>
            <a:innerShdw blurRad="114300">
              <a:schemeClr val="bg1">
                <a:lumMod val="95000"/>
              </a:schemeClr>
            </a:innerShdw>
          </a:effectLst>
        </p:spPr>
        <p:txBody>
          <a:bodyPr wrap="none"/>
          <a:lstStyle/>
          <a:p>
            <a:pPr>
              <a:defRPr/>
            </a:pPr>
            <a:endParaRPr lang="en-US" dirty="0">
              <a:solidFill>
                <a:srgbClr val="000000"/>
              </a:solidFill>
            </a:endParaRPr>
          </a:p>
        </p:txBody>
      </p:sp>
      <p:sp>
        <p:nvSpPr>
          <p:cNvPr id="291" name="Utah"/>
          <p:cNvSpPr>
            <a:spLocks/>
          </p:cNvSpPr>
          <p:nvPr/>
        </p:nvSpPr>
        <p:spPr bwMode="auto">
          <a:xfrm>
            <a:off x="2054225" y="2562225"/>
            <a:ext cx="827088" cy="1023938"/>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92" name="Vermont"/>
          <p:cNvSpPr>
            <a:spLocks/>
          </p:cNvSpPr>
          <p:nvPr/>
        </p:nvSpPr>
        <p:spPr bwMode="auto">
          <a:xfrm>
            <a:off x="7658100" y="1847850"/>
            <a:ext cx="250825" cy="46037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84"/>
              <a:gd name="T130" fmla="*/ 0 h 16384"/>
              <a:gd name="T131" fmla="*/ 16384 w 16384"/>
              <a:gd name="T132" fmla="*/ 16384 h 16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rgbClr val="FFFF66"/>
          </a:solidFill>
          <a:ln w="9525">
            <a:solidFill>
              <a:srgbClr val="000000"/>
            </a:solidFill>
            <a:prstDash val="solid"/>
            <a:round/>
            <a:headEnd/>
            <a:tailEnd/>
          </a:ln>
        </p:spPr>
        <p:txBody>
          <a:bodyPr wrap="none"/>
          <a:lstStyle/>
          <a:p>
            <a:endParaRPr lang="en-US" dirty="0">
              <a:solidFill>
                <a:srgbClr val="000000"/>
              </a:solidFill>
            </a:endParaRPr>
          </a:p>
        </p:txBody>
      </p:sp>
      <p:sp>
        <p:nvSpPr>
          <p:cNvPr id="293" name="Washington"/>
          <p:cNvSpPr>
            <a:spLocks/>
          </p:cNvSpPr>
          <p:nvPr/>
        </p:nvSpPr>
        <p:spPr bwMode="auto">
          <a:xfrm>
            <a:off x="1131888" y="1066800"/>
            <a:ext cx="984250" cy="703263"/>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rgbClr val="FF0000"/>
          </a:soli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294" name="West_Virginia"/>
          <p:cNvSpPr>
            <a:spLocks/>
          </p:cNvSpPr>
          <p:nvPr/>
        </p:nvSpPr>
        <p:spPr bwMode="auto">
          <a:xfrm>
            <a:off x="6632575" y="2881313"/>
            <a:ext cx="663575" cy="65087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w 16384"/>
              <a:gd name="T113" fmla="*/ 0 h 16384"/>
              <a:gd name="T114" fmla="*/ 0 w 16384"/>
              <a:gd name="T115" fmla="*/ 0 h 16384"/>
              <a:gd name="T116" fmla="*/ 0 w 16384"/>
              <a:gd name="T117" fmla="*/ 0 h 16384"/>
              <a:gd name="T118" fmla="*/ 0 w 16384"/>
              <a:gd name="T119" fmla="*/ 0 h 16384"/>
              <a:gd name="T120" fmla="*/ 0 w 16384"/>
              <a:gd name="T121" fmla="*/ 0 h 16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84"/>
              <a:gd name="T184" fmla="*/ 0 h 16384"/>
              <a:gd name="T185" fmla="*/ 16384 w 16384"/>
              <a:gd name="T186" fmla="*/ 16384 h 16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sp>
        <p:nvSpPr>
          <p:cNvPr id="295" name="Wisconsin"/>
          <p:cNvSpPr>
            <a:spLocks/>
          </p:cNvSpPr>
          <p:nvPr/>
        </p:nvSpPr>
        <p:spPr bwMode="auto">
          <a:xfrm>
            <a:off x="5100638" y="1885950"/>
            <a:ext cx="785813" cy="80486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84"/>
              <a:gd name="T163" fmla="*/ 0 h 16384"/>
              <a:gd name="T164" fmla="*/ 16384 w 16384"/>
              <a:gd name="T165" fmla="*/ 16384 h 163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rgbClr val="FFFF66"/>
          </a:solidFill>
          <a:ln w="9525">
            <a:solidFill>
              <a:srgbClr val="000000"/>
            </a:solidFill>
            <a:prstDash val="solid"/>
            <a:round/>
            <a:headEnd/>
            <a:tailEnd/>
          </a:ln>
        </p:spPr>
        <p:txBody>
          <a:bodyPr wrap="none"/>
          <a:lstStyle/>
          <a:p>
            <a:endParaRPr lang="en-US" dirty="0">
              <a:solidFill>
                <a:srgbClr val="000000"/>
              </a:solidFill>
            </a:endParaRPr>
          </a:p>
        </p:txBody>
      </p:sp>
      <p:sp>
        <p:nvSpPr>
          <p:cNvPr id="296" name="Wyoming"/>
          <p:cNvSpPr>
            <a:spLocks/>
          </p:cNvSpPr>
          <p:nvPr/>
        </p:nvSpPr>
        <p:spPr bwMode="auto">
          <a:xfrm>
            <a:off x="2606675" y="2098675"/>
            <a:ext cx="1035050" cy="835025"/>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gradFill rotWithShape="1">
            <a:gsLst>
              <a:gs pos="0">
                <a:schemeClr val="bg1">
                  <a:gamma/>
                  <a:shade val="63529"/>
                  <a:invGamma/>
                </a:schemeClr>
              </a:gs>
              <a:gs pos="50000">
                <a:schemeClr val="bg1"/>
              </a:gs>
              <a:gs pos="100000">
                <a:schemeClr val="bg1">
                  <a:gamma/>
                  <a:shade val="63529"/>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grpSp>
        <p:nvGrpSpPr>
          <p:cNvPr id="297" name="Virginia"/>
          <p:cNvGrpSpPr>
            <a:grpSpLocks/>
          </p:cNvGrpSpPr>
          <p:nvPr/>
        </p:nvGrpSpPr>
        <p:grpSpPr bwMode="auto">
          <a:xfrm>
            <a:off x="6477001" y="3048000"/>
            <a:ext cx="1238250" cy="646113"/>
            <a:chOff x="-451" y="-84849"/>
            <a:chExt cx="19713" cy="278"/>
          </a:xfrm>
          <a:solidFill>
            <a:srgbClr val="FF0000"/>
          </a:solidFill>
        </p:grpSpPr>
        <p:sp>
          <p:nvSpPr>
            <p:cNvPr id="298" name="D51"/>
            <p:cNvSpPr>
              <a:spLocks/>
            </p:cNvSpPr>
            <p:nvPr/>
          </p:nvSpPr>
          <p:spPr bwMode="auto">
            <a:xfrm>
              <a:off x="17858" y="-84773"/>
              <a:ext cx="1092" cy="7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84"/>
                <a:gd name="T145" fmla="*/ 0 h 16384"/>
                <a:gd name="T146" fmla="*/ 16384 w 16384"/>
                <a:gd name="T147" fmla="*/ 16384 h 16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grpFill/>
            <a:ln w="9525">
              <a:solidFill>
                <a:srgbClr val="000000"/>
              </a:solidFill>
              <a:prstDash val="solid"/>
              <a:round/>
              <a:headEnd/>
              <a:tailEnd/>
            </a:ln>
          </p:spPr>
          <p:txBody>
            <a:bodyPr wrap="none"/>
            <a:lstStyle/>
            <a:p>
              <a:endParaRPr lang="en-US" dirty="0">
                <a:solidFill>
                  <a:srgbClr val="000000"/>
                </a:solidFill>
              </a:endParaRPr>
            </a:p>
          </p:txBody>
        </p:sp>
        <p:sp>
          <p:nvSpPr>
            <p:cNvPr id="299" name="D52"/>
            <p:cNvSpPr>
              <a:spLocks/>
            </p:cNvSpPr>
            <p:nvPr/>
          </p:nvSpPr>
          <p:spPr bwMode="auto">
            <a:xfrm>
              <a:off x="18989" y="-84777"/>
              <a:ext cx="273" cy="16"/>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84"/>
                <a:gd name="T46" fmla="*/ 0 h 16384"/>
                <a:gd name="T47" fmla="*/ 16384 w 16384"/>
                <a:gd name="T48" fmla="*/ 16384 h 16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rgbClr val="000000"/>
              </a:solidFill>
              <a:prstDash val="solid"/>
              <a:round/>
              <a:headEnd/>
              <a:tailEnd/>
            </a:ln>
          </p:spPr>
          <p:txBody>
            <a:bodyPr wrap="none"/>
            <a:lstStyle/>
            <a:p>
              <a:endParaRPr lang="en-US" dirty="0">
                <a:solidFill>
                  <a:srgbClr val="000000"/>
                </a:solidFill>
              </a:endParaRPr>
            </a:p>
          </p:txBody>
        </p:sp>
        <p:sp>
          <p:nvSpPr>
            <p:cNvPr id="300" name="Drawing 49"/>
            <p:cNvSpPr>
              <a:spLocks/>
            </p:cNvSpPr>
            <p:nvPr/>
          </p:nvSpPr>
          <p:spPr bwMode="auto">
            <a:xfrm>
              <a:off x="-451" y="-84849"/>
              <a:ext cx="19169" cy="278"/>
            </a:xfrm>
            <a:custGeom>
              <a:avLst/>
              <a:gdLst>
                <a:gd name="T0" fmla="*/ 240751 w 16384"/>
                <a:gd name="T1" fmla="*/ 0 h 16384"/>
                <a:gd name="T2" fmla="*/ 230037 w 16384"/>
                <a:gd name="T3" fmla="*/ 0 h 16384"/>
                <a:gd name="T4" fmla="*/ 216144 w 16384"/>
                <a:gd name="T5" fmla="*/ 0 h 16384"/>
                <a:gd name="T6" fmla="*/ 211849 w 16384"/>
                <a:gd name="T7" fmla="*/ 0 h 16384"/>
                <a:gd name="T8" fmla="*/ 197926 w 16384"/>
                <a:gd name="T9" fmla="*/ 0 h 16384"/>
                <a:gd name="T10" fmla="*/ 171219 w 16384"/>
                <a:gd name="T11" fmla="*/ 0 h 16384"/>
                <a:gd name="T12" fmla="*/ 145491 w 16384"/>
                <a:gd name="T13" fmla="*/ 0 h 16384"/>
                <a:gd name="T14" fmla="*/ 126293 w 16384"/>
                <a:gd name="T15" fmla="*/ 0 h 16384"/>
                <a:gd name="T16" fmla="*/ 105945 w 16384"/>
                <a:gd name="T17" fmla="*/ 0 h 16384"/>
                <a:gd name="T18" fmla="*/ 86668 w 16384"/>
                <a:gd name="T19" fmla="*/ 0 h 16384"/>
                <a:gd name="T20" fmla="*/ 57766 w 16384"/>
                <a:gd name="T21" fmla="*/ 0 h 16384"/>
                <a:gd name="T22" fmla="*/ 50275 w 16384"/>
                <a:gd name="T23" fmla="*/ 0 h 16384"/>
                <a:gd name="T24" fmla="*/ 28885 w 16384"/>
                <a:gd name="T25" fmla="*/ 0 h 16384"/>
                <a:gd name="T26" fmla="*/ 55648 w 16384"/>
                <a:gd name="T27" fmla="*/ 0 h 16384"/>
                <a:gd name="T28" fmla="*/ 191533 w 16384"/>
                <a:gd name="T29" fmla="*/ 0 h 16384"/>
                <a:gd name="T30" fmla="*/ 334904 w 16384"/>
                <a:gd name="T31" fmla="*/ 0 h 16384"/>
                <a:gd name="T32" fmla="*/ 484732 w 16384"/>
                <a:gd name="T33" fmla="*/ 0 h 16384"/>
                <a:gd name="T34" fmla="*/ 522149 w 16384"/>
                <a:gd name="T35" fmla="*/ 0 h 16384"/>
                <a:gd name="T36" fmla="*/ 524316 w 16384"/>
                <a:gd name="T37" fmla="*/ 0 h 16384"/>
                <a:gd name="T38" fmla="*/ 511500 w 16384"/>
                <a:gd name="T39" fmla="*/ 0 h 16384"/>
                <a:gd name="T40" fmla="*/ 497563 w 16384"/>
                <a:gd name="T41" fmla="*/ 0 h 16384"/>
                <a:gd name="T42" fmla="*/ 482586 w 16384"/>
                <a:gd name="T43" fmla="*/ 0 h 16384"/>
                <a:gd name="T44" fmla="*/ 471877 w 16384"/>
                <a:gd name="T45" fmla="*/ 0 h 16384"/>
                <a:gd name="T46" fmla="*/ 462261 w 16384"/>
                <a:gd name="T47" fmla="*/ 0 h 16384"/>
                <a:gd name="T48" fmla="*/ 447297 w 16384"/>
                <a:gd name="T49" fmla="*/ 0 h 16384"/>
                <a:gd name="T50" fmla="*/ 445123 w 16384"/>
                <a:gd name="T51" fmla="*/ 0 h 16384"/>
                <a:gd name="T52" fmla="*/ 453677 w 16384"/>
                <a:gd name="T53" fmla="*/ 0 h 16384"/>
                <a:gd name="T54" fmla="*/ 469716 w 16384"/>
                <a:gd name="T55" fmla="*/ 0 h 16384"/>
                <a:gd name="T56" fmla="*/ 486842 w 16384"/>
                <a:gd name="T57" fmla="*/ 0 h 16384"/>
                <a:gd name="T58" fmla="*/ 485774 w 16384"/>
                <a:gd name="T59" fmla="*/ 0 h 16384"/>
                <a:gd name="T60" fmla="*/ 478303 w 16384"/>
                <a:gd name="T61" fmla="*/ 0 h 16384"/>
                <a:gd name="T62" fmla="*/ 454764 w 16384"/>
                <a:gd name="T63" fmla="*/ 0 h 16384"/>
                <a:gd name="T64" fmla="*/ 453677 w 16384"/>
                <a:gd name="T65" fmla="*/ 0 h 16384"/>
                <a:gd name="T66" fmla="*/ 478303 w 16384"/>
                <a:gd name="T67" fmla="*/ 0 h 16384"/>
                <a:gd name="T68" fmla="*/ 475109 w 16384"/>
                <a:gd name="T69" fmla="*/ 0 h 16384"/>
                <a:gd name="T70" fmla="*/ 476151 w 16384"/>
                <a:gd name="T71" fmla="*/ 0 h 16384"/>
                <a:gd name="T72" fmla="*/ 485774 w 16384"/>
                <a:gd name="T73" fmla="*/ 0 h 16384"/>
                <a:gd name="T74" fmla="*/ 479390 w 16384"/>
                <a:gd name="T75" fmla="*/ 0 h 16384"/>
                <a:gd name="T76" fmla="*/ 478303 w 16384"/>
                <a:gd name="T77" fmla="*/ 0 h 16384"/>
                <a:gd name="T78" fmla="*/ 466554 w 16384"/>
                <a:gd name="T79" fmla="*/ 0 h 16384"/>
                <a:gd name="T80" fmla="*/ 448350 w 16384"/>
                <a:gd name="T81" fmla="*/ 0 h 16384"/>
                <a:gd name="T82" fmla="*/ 430117 w 16384"/>
                <a:gd name="T83" fmla="*/ 0 h 16384"/>
                <a:gd name="T84" fmla="*/ 448350 w 16384"/>
                <a:gd name="T85" fmla="*/ 0 h 16384"/>
                <a:gd name="T86" fmla="*/ 465443 w 16384"/>
                <a:gd name="T87" fmla="*/ 0 h 16384"/>
                <a:gd name="T88" fmla="*/ 474017 w 16384"/>
                <a:gd name="T89" fmla="*/ 0 h 16384"/>
                <a:gd name="T90" fmla="*/ 471877 w 16384"/>
                <a:gd name="T91" fmla="*/ 0 h 16384"/>
                <a:gd name="T92" fmla="*/ 472942 w 16384"/>
                <a:gd name="T93" fmla="*/ 0 h 16384"/>
                <a:gd name="T94" fmla="*/ 453677 w 16384"/>
                <a:gd name="T95" fmla="*/ 0 h 16384"/>
                <a:gd name="T96" fmla="*/ 443000 w 16384"/>
                <a:gd name="T97" fmla="*/ 0 h 16384"/>
                <a:gd name="T98" fmla="*/ 424800 w 16384"/>
                <a:gd name="T99" fmla="*/ 0 h 16384"/>
                <a:gd name="T100" fmla="*/ 415198 w 16384"/>
                <a:gd name="T101" fmla="*/ 0 h 16384"/>
                <a:gd name="T102" fmla="*/ 397021 w 16384"/>
                <a:gd name="T103" fmla="*/ 0 h 16384"/>
                <a:gd name="T104" fmla="*/ 405532 w 16384"/>
                <a:gd name="T105" fmla="*/ 0 h 16384"/>
                <a:gd name="T106" fmla="*/ 404467 w 16384"/>
                <a:gd name="T107" fmla="*/ 0 h 16384"/>
                <a:gd name="T108" fmla="*/ 373446 w 16384"/>
                <a:gd name="T109" fmla="*/ 0 h 16384"/>
                <a:gd name="T110" fmla="*/ 368093 w 16384"/>
                <a:gd name="T111" fmla="*/ 0 h 16384"/>
                <a:gd name="T112" fmla="*/ 337064 w 16384"/>
                <a:gd name="T113" fmla="*/ 0 h 16384"/>
                <a:gd name="T114" fmla="*/ 313530 w 16384"/>
                <a:gd name="T115" fmla="*/ 0 h 16384"/>
                <a:gd name="T116" fmla="*/ 301717 w 16384"/>
                <a:gd name="T117" fmla="*/ 0 h 16384"/>
                <a:gd name="T118" fmla="*/ 278207 w 16384"/>
                <a:gd name="T119" fmla="*/ 0 h 16384"/>
                <a:gd name="T120" fmla="*/ 271789 w 16384"/>
                <a:gd name="T121" fmla="*/ 0 h 16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84"/>
                <a:gd name="T184" fmla="*/ 0 h 16384"/>
                <a:gd name="T185" fmla="*/ 16384 w 16384"/>
                <a:gd name="T186" fmla="*/ 16384 h 16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grpFill/>
            <a:ln w="9525" cap="flat">
              <a:solidFill>
                <a:srgbClr val="000000"/>
              </a:solidFill>
              <a:prstDash val="solid"/>
              <a:round/>
              <a:headEnd/>
              <a:tailEnd/>
            </a:ln>
          </p:spPr>
          <p:txBody>
            <a:bodyPr wrap="none"/>
            <a:lstStyle/>
            <a:p>
              <a:endParaRPr lang="en-US" dirty="0">
                <a:solidFill>
                  <a:srgbClr val="000000"/>
                </a:solidFill>
              </a:endParaRPr>
            </a:p>
          </p:txBody>
        </p:sp>
      </p:grpSp>
      <p:sp>
        <p:nvSpPr>
          <p:cNvPr id="301" name="Kentucky"/>
          <p:cNvSpPr>
            <a:spLocks/>
          </p:cNvSpPr>
          <p:nvPr/>
        </p:nvSpPr>
        <p:spPr bwMode="auto">
          <a:xfrm>
            <a:off x="5675313" y="3235325"/>
            <a:ext cx="1069975" cy="54768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w 16384"/>
              <a:gd name="T83" fmla="*/ 0 h 16384"/>
              <a:gd name="T84" fmla="*/ 0 w 16384"/>
              <a:gd name="T85" fmla="*/ 0 h 16384"/>
              <a:gd name="T86" fmla="*/ 0 w 16384"/>
              <a:gd name="T87" fmla="*/ 0 h 16384"/>
              <a:gd name="T88" fmla="*/ 0 w 16384"/>
              <a:gd name="T89" fmla="*/ 0 h 16384"/>
              <a:gd name="T90" fmla="*/ 0 w 16384"/>
              <a:gd name="T91" fmla="*/ 0 h 16384"/>
              <a:gd name="T92" fmla="*/ 0 w 16384"/>
              <a:gd name="T93" fmla="*/ 0 h 16384"/>
              <a:gd name="T94" fmla="*/ 0 w 16384"/>
              <a:gd name="T95" fmla="*/ 0 h 16384"/>
              <a:gd name="T96" fmla="*/ 0 w 16384"/>
              <a:gd name="T97" fmla="*/ 0 h 16384"/>
              <a:gd name="T98" fmla="*/ 0 w 16384"/>
              <a:gd name="T99" fmla="*/ 0 h 16384"/>
              <a:gd name="T100" fmla="*/ 0 w 16384"/>
              <a:gd name="T101" fmla="*/ 0 h 16384"/>
              <a:gd name="T102" fmla="*/ 0 w 16384"/>
              <a:gd name="T103" fmla="*/ 0 h 16384"/>
              <a:gd name="T104" fmla="*/ 0 w 16384"/>
              <a:gd name="T105" fmla="*/ 0 h 16384"/>
              <a:gd name="T106" fmla="*/ 0 w 16384"/>
              <a:gd name="T107" fmla="*/ 0 h 16384"/>
              <a:gd name="T108" fmla="*/ 0 w 16384"/>
              <a:gd name="T109" fmla="*/ 0 h 16384"/>
              <a:gd name="T110" fmla="*/ 0 w 16384"/>
              <a:gd name="T111" fmla="*/ 0 h 163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84"/>
              <a:gd name="T169" fmla="*/ 0 h 16384"/>
              <a:gd name="T170" fmla="*/ 16384 w 16384"/>
              <a:gd name="T171" fmla="*/ 16384 h 163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grpSp>
        <p:nvGrpSpPr>
          <p:cNvPr id="302" name="Hawaii"/>
          <p:cNvGrpSpPr>
            <a:grpSpLocks/>
          </p:cNvGrpSpPr>
          <p:nvPr/>
        </p:nvGrpSpPr>
        <p:grpSpPr bwMode="auto">
          <a:xfrm>
            <a:off x="2376488" y="4806950"/>
            <a:ext cx="1311275" cy="917575"/>
            <a:chOff x="-1134" y="-102008"/>
            <a:chExt cx="19845" cy="400"/>
          </a:xfrm>
        </p:grpSpPr>
        <p:sp>
          <p:nvSpPr>
            <p:cNvPr id="303" name="D100"/>
            <p:cNvSpPr>
              <a:spLocks/>
            </p:cNvSpPr>
            <p:nvPr/>
          </p:nvSpPr>
          <p:spPr bwMode="auto">
            <a:xfrm>
              <a:off x="-1134" y="-102008"/>
              <a:ext cx="1922"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304" name="D101"/>
            <p:cNvSpPr>
              <a:spLocks/>
            </p:cNvSpPr>
            <p:nvPr/>
          </p:nvSpPr>
          <p:spPr bwMode="auto">
            <a:xfrm>
              <a:off x="5281" y="-101940"/>
              <a:ext cx="173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305" name="D102"/>
            <p:cNvSpPr>
              <a:spLocks/>
            </p:cNvSpPr>
            <p:nvPr/>
          </p:nvSpPr>
          <p:spPr bwMode="auto">
            <a:xfrm>
              <a:off x="8692" y="-101880"/>
              <a:ext cx="2258"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306" name="D103"/>
            <p:cNvSpPr>
              <a:spLocks/>
            </p:cNvSpPr>
            <p:nvPr/>
          </p:nvSpPr>
          <p:spPr bwMode="auto">
            <a:xfrm>
              <a:off x="11215" y="-101862"/>
              <a:ext cx="2739"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307" name="D104"/>
            <p:cNvSpPr>
              <a:spLocks/>
            </p:cNvSpPr>
            <p:nvPr/>
          </p:nvSpPr>
          <p:spPr bwMode="auto">
            <a:xfrm>
              <a:off x="14242" y="-101752"/>
              <a:ext cx="4469"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sp>
          <p:nvSpPr>
            <p:cNvPr id="308" name="D105"/>
            <p:cNvSpPr>
              <a:spLocks/>
            </p:cNvSpPr>
            <p:nvPr/>
          </p:nvSpPr>
          <p:spPr bwMode="auto">
            <a:xfrm>
              <a:off x="9750" y="-101846"/>
              <a:ext cx="1201"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rgbClr val="000000"/>
              </a:solidFill>
              <a:prstDash val="solid"/>
              <a:round/>
              <a:headEnd/>
              <a:tailEnd/>
            </a:ln>
          </p:spPr>
          <p:txBody>
            <a:bodyPr wrap="none"/>
            <a:lstStyle/>
            <a:p>
              <a:pPr>
                <a:defRPr/>
              </a:pPr>
              <a:endParaRPr lang="en-US" dirty="0">
                <a:solidFill>
                  <a:srgbClr val="000000"/>
                </a:solidFill>
              </a:endParaRPr>
            </a:p>
          </p:txBody>
        </p:sp>
      </p:grpSp>
      <p:sp>
        <p:nvSpPr>
          <p:cNvPr id="309" name="District_Of_Columbia"/>
          <p:cNvSpPr>
            <a:spLocks/>
          </p:cNvSpPr>
          <p:nvPr/>
        </p:nvSpPr>
        <p:spPr bwMode="auto">
          <a:xfrm>
            <a:off x="7389813" y="3078163"/>
            <a:ext cx="68263" cy="4603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84"/>
              <a:gd name="T31" fmla="*/ 0 h 16384"/>
              <a:gd name="T32" fmla="*/ 16384 w 16384"/>
              <a:gd name="T33" fmla="*/ 16384 h 16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hlink"/>
          </a:solidFill>
          <a:ln w="9525">
            <a:solidFill>
              <a:srgbClr val="000000"/>
            </a:solidFill>
            <a:prstDash val="solid"/>
            <a:round/>
            <a:headEnd/>
            <a:tailEnd/>
          </a:ln>
        </p:spPr>
        <p:txBody>
          <a:bodyPr wrap="none"/>
          <a:lstStyle/>
          <a:p>
            <a:endParaRPr lang="en-US" dirty="0">
              <a:solidFill>
                <a:srgbClr val="000000"/>
              </a:solidFill>
            </a:endParaRPr>
          </a:p>
        </p:txBody>
      </p:sp>
      <p:sp>
        <p:nvSpPr>
          <p:cNvPr id="310" name="Puerto_Rico"/>
          <p:cNvSpPr>
            <a:spLocks noChangeAspect="1"/>
          </p:cNvSpPr>
          <p:nvPr/>
        </p:nvSpPr>
        <p:spPr bwMode="auto">
          <a:xfrm>
            <a:off x="7700963" y="5373688"/>
            <a:ext cx="339725" cy="138113"/>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84"/>
              <a:gd name="T112" fmla="*/ 0 h 16384"/>
              <a:gd name="T113" fmla="*/ 16384 w 16384"/>
              <a:gd name="T114" fmla="*/ 16384 h 16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84" h="16384">
                <a:moveTo>
                  <a:pt x="11956" y="3171"/>
                </a:moveTo>
                <a:lnTo>
                  <a:pt x="9742" y="3171"/>
                </a:lnTo>
                <a:lnTo>
                  <a:pt x="6421" y="4757"/>
                </a:lnTo>
                <a:lnTo>
                  <a:pt x="5314" y="4757"/>
                </a:lnTo>
                <a:lnTo>
                  <a:pt x="3542" y="4757"/>
                </a:lnTo>
                <a:lnTo>
                  <a:pt x="2657" y="5285"/>
                </a:lnTo>
                <a:lnTo>
                  <a:pt x="1771" y="6871"/>
                </a:lnTo>
                <a:lnTo>
                  <a:pt x="1107" y="7928"/>
                </a:lnTo>
                <a:lnTo>
                  <a:pt x="221" y="9513"/>
                </a:lnTo>
                <a:lnTo>
                  <a:pt x="0" y="11099"/>
                </a:lnTo>
                <a:lnTo>
                  <a:pt x="0" y="15327"/>
                </a:lnTo>
                <a:lnTo>
                  <a:pt x="664" y="16384"/>
                </a:lnTo>
                <a:lnTo>
                  <a:pt x="3764" y="16384"/>
                </a:lnTo>
                <a:lnTo>
                  <a:pt x="4428" y="15855"/>
                </a:lnTo>
                <a:lnTo>
                  <a:pt x="5314" y="15855"/>
                </a:lnTo>
                <a:lnTo>
                  <a:pt x="5978" y="15327"/>
                </a:lnTo>
                <a:lnTo>
                  <a:pt x="6642" y="14270"/>
                </a:lnTo>
                <a:lnTo>
                  <a:pt x="7749" y="13213"/>
                </a:lnTo>
                <a:lnTo>
                  <a:pt x="8635" y="12156"/>
                </a:lnTo>
                <a:lnTo>
                  <a:pt x="9299" y="12156"/>
                </a:lnTo>
                <a:lnTo>
                  <a:pt x="9963" y="11627"/>
                </a:lnTo>
                <a:lnTo>
                  <a:pt x="10849" y="11627"/>
                </a:lnTo>
                <a:lnTo>
                  <a:pt x="12177" y="10570"/>
                </a:lnTo>
                <a:lnTo>
                  <a:pt x="13063" y="9513"/>
                </a:lnTo>
                <a:lnTo>
                  <a:pt x="14170" y="8456"/>
                </a:lnTo>
                <a:lnTo>
                  <a:pt x="15056" y="7399"/>
                </a:lnTo>
                <a:lnTo>
                  <a:pt x="15720" y="6342"/>
                </a:lnTo>
                <a:lnTo>
                  <a:pt x="16163" y="4757"/>
                </a:lnTo>
                <a:lnTo>
                  <a:pt x="16384" y="2643"/>
                </a:lnTo>
                <a:lnTo>
                  <a:pt x="16163" y="1057"/>
                </a:lnTo>
                <a:lnTo>
                  <a:pt x="15498" y="1057"/>
                </a:lnTo>
                <a:lnTo>
                  <a:pt x="14834" y="529"/>
                </a:lnTo>
                <a:lnTo>
                  <a:pt x="14170" y="529"/>
                </a:lnTo>
                <a:lnTo>
                  <a:pt x="13506" y="0"/>
                </a:lnTo>
                <a:lnTo>
                  <a:pt x="12842" y="0"/>
                </a:lnTo>
                <a:lnTo>
                  <a:pt x="11956" y="3171"/>
                </a:lnTo>
                <a:close/>
              </a:path>
            </a:pathLst>
          </a:custGeom>
          <a:solidFill>
            <a:srgbClr val="FF0000"/>
          </a:solidFill>
          <a:ln w="9525">
            <a:solidFill>
              <a:srgbClr val="000000"/>
            </a:solidFill>
            <a:prstDash val="solid"/>
            <a:round/>
            <a:headEnd/>
            <a:tailEnd/>
          </a:ln>
        </p:spPr>
        <p:txBody>
          <a:bodyPr wrap="none"/>
          <a:lstStyle/>
          <a:p>
            <a:endParaRPr lang="en-US" dirty="0">
              <a:solidFill>
                <a:srgbClr val="000000"/>
              </a:solidFill>
            </a:endParaRPr>
          </a:p>
        </p:txBody>
      </p:sp>
      <p:grpSp>
        <p:nvGrpSpPr>
          <p:cNvPr id="311" name="St_Croix_VI"/>
          <p:cNvGrpSpPr>
            <a:grpSpLocks noChangeAspect="1"/>
          </p:cNvGrpSpPr>
          <p:nvPr/>
        </p:nvGrpSpPr>
        <p:grpSpPr bwMode="auto">
          <a:xfrm>
            <a:off x="8350250" y="5207000"/>
            <a:ext cx="319088" cy="98425"/>
            <a:chOff x="1988" y="2358"/>
            <a:chExt cx="976" cy="353"/>
          </a:xfrm>
        </p:grpSpPr>
        <p:sp>
          <p:nvSpPr>
            <p:cNvPr id="312" name="D24"/>
            <p:cNvSpPr>
              <a:spLocks noChangeAspect="1"/>
            </p:cNvSpPr>
            <p:nvPr/>
          </p:nvSpPr>
          <p:spPr bwMode="auto">
            <a:xfrm>
              <a:off x="2782" y="2358"/>
              <a:ext cx="48" cy="20"/>
            </a:xfrm>
            <a:custGeom>
              <a:avLst/>
              <a:gdLst>
                <a:gd name="T0" fmla="*/ 41 w 48"/>
                <a:gd name="T1" fmla="*/ 5 h 20"/>
                <a:gd name="T2" fmla="*/ 13 w 48"/>
                <a:gd name="T3" fmla="*/ 0 h 20"/>
                <a:gd name="T4" fmla="*/ 0 w 48"/>
                <a:gd name="T5" fmla="*/ 4 h 20"/>
                <a:gd name="T6" fmla="*/ 4 w 48"/>
                <a:gd name="T7" fmla="*/ 12 h 20"/>
                <a:gd name="T8" fmla="*/ 18 w 48"/>
                <a:gd name="T9" fmla="*/ 20 h 20"/>
                <a:gd name="T10" fmla="*/ 48 w 48"/>
                <a:gd name="T11" fmla="*/ 9 h 20"/>
                <a:gd name="T12" fmla="*/ 41 w 48"/>
                <a:gd name="T13" fmla="*/ 5 h 20"/>
                <a:gd name="T14" fmla="*/ 0 60000 65536"/>
                <a:gd name="T15" fmla="*/ 0 60000 65536"/>
                <a:gd name="T16" fmla="*/ 0 60000 65536"/>
                <a:gd name="T17" fmla="*/ 0 60000 65536"/>
                <a:gd name="T18" fmla="*/ 0 60000 65536"/>
                <a:gd name="T19" fmla="*/ 0 60000 65536"/>
                <a:gd name="T20" fmla="*/ 0 60000 65536"/>
                <a:gd name="T21" fmla="*/ 0 w 48"/>
                <a:gd name="T22" fmla="*/ 0 h 20"/>
                <a:gd name="T23" fmla="*/ 48 w 4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0">
                  <a:moveTo>
                    <a:pt x="41" y="5"/>
                  </a:moveTo>
                  <a:lnTo>
                    <a:pt x="13" y="0"/>
                  </a:lnTo>
                  <a:lnTo>
                    <a:pt x="0" y="4"/>
                  </a:lnTo>
                  <a:lnTo>
                    <a:pt x="4" y="12"/>
                  </a:lnTo>
                  <a:lnTo>
                    <a:pt x="18" y="20"/>
                  </a:lnTo>
                  <a:lnTo>
                    <a:pt x="48" y="9"/>
                  </a:lnTo>
                  <a:lnTo>
                    <a:pt x="41" y="5"/>
                  </a:lnTo>
                  <a:close/>
                </a:path>
              </a:pathLst>
            </a:custGeom>
            <a:gradFill rotWithShape="1">
              <a:gsLst>
                <a:gs pos="0">
                  <a:srgbClr val="767647"/>
                </a:gs>
                <a:gs pos="50000">
                  <a:srgbClr val="FFFF99"/>
                </a:gs>
                <a:gs pos="100000">
                  <a:srgbClr val="767647"/>
                </a:gs>
              </a:gsLst>
              <a:lin ang="5400000" scaled="1"/>
            </a:gradFill>
            <a:ln w="6350">
              <a:solidFill>
                <a:srgbClr val="000000"/>
              </a:solidFill>
              <a:prstDash val="solid"/>
              <a:round/>
              <a:headEnd/>
              <a:tailEnd type="none" w="med" len="med"/>
            </a:ln>
          </p:spPr>
          <p:txBody>
            <a:bodyPr wrap="none"/>
            <a:lstStyle/>
            <a:p>
              <a:endParaRPr lang="en-US" dirty="0">
                <a:solidFill>
                  <a:srgbClr val="000000"/>
                </a:solidFill>
              </a:endParaRPr>
            </a:p>
          </p:txBody>
        </p:sp>
        <p:sp>
          <p:nvSpPr>
            <p:cNvPr id="313" name="D25"/>
            <p:cNvSpPr>
              <a:spLocks noChangeAspect="1"/>
            </p:cNvSpPr>
            <p:nvPr/>
          </p:nvSpPr>
          <p:spPr bwMode="auto">
            <a:xfrm>
              <a:off x="1988" y="2378"/>
              <a:ext cx="976" cy="333"/>
            </a:xfrm>
            <a:custGeom>
              <a:avLst/>
              <a:gdLst>
                <a:gd name="T0" fmla="*/ 286 w 976"/>
                <a:gd name="T1" fmla="*/ 13 h 333"/>
                <a:gd name="T2" fmla="*/ 233 w 976"/>
                <a:gd name="T3" fmla="*/ 53 h 333"/>
                <a:gd name="T4" fmla="*/ 94 w 976"/>
                <a:gd name="T5" fmla="*/ 38 h 333"/>
                <a:gd name="T6" fmla="*/ 25 w 976"/>
                <a:gd name="T7" fmla="*/ 118 h 333"/>
                <a:gd name="T8" fmla="*/ 55 w 976"/>
                <a:gd name="T9" fmla="*/ 205 h 333"/>
                <a:gd name="T10" fmla="*/ 51 w 976"/>
                <a:gd name="T11" fmla="*/ 248 h 333"/>
                <a:gd name="T12" fmla="*/ 5 w 976"/>
                <a:gd name="T13" fmla="*/ 333 h 333"/>
                <a:gd name="T14" fmla="*/ 130 w 976"/>
                <a:gd name="T15" fmla="*/ 296 h 333"/>
                <a:gd name="T16" fmla="*/ 183 w 976"/>
                <a:gd name="T17" fmla="*/ 310 h 333"/>
                <a:gd name="T18" fmla="*/ 202 w 976"/>
                <a:gd name="T19" fmla="*/ 309 h 333"/>
                <a:gd name="T20" fmla="*/ 233 w 976"/>
                <a:gd name="T21" fmla="*/ 294 h 333"/>
                <a:gd name="T22" fmla="*/ 258 w 976"/>
                <a:gd name="T23" fmla="*/ 288 h 333"/>
                <a:gd name="T24" fmla="*/ 302 w 976"/>
                <a:gd name="T25" fmla="*/ 272 h 333"/>
                <a:gd name="T26" fmla="*/ 336 w 976"/>
                <a:gd name="T27" fmla="*/ 270 h 333"/>
                <a:gd name="T28" fmla="*/ 336 w 976"/>
                <a:gd name="T29" fmla="*/ 245 h 333"/>
                <a:gd name="T30" fmla="*/ 345 w 976"/>
                <a:gd name="T31" fmla="*/ 262 h 333"/>
                <a:gd name="T32" fmla="*/ 350 w 976"/>
                <a:gd name="T33" fmla="*/ 276 h 333"/>
                <a:gd name="T34" fmla="*/ 361 w 976"/>
                <a:gd name="T35" fmla="*/ 269 h 333"/>
                <a:gd name="T36" fmla="*/ 377 w 976"/>
                <a:gd name="T37" fmla="*/ 277 h 333"/>
                <a:gd name="T38" fmla="*/ 398 w 976"/>
                <a:gd name="T39" fmla="*/ 289 h 333"/>
                <a:gd name="T40" fmla="*/ 391 w 976"/>
                <a:gd name="T41" fmla="*/ 258 h 333"/>
                <a:gd name="T42" fmla="*/ 377 w 976"/>
                <a:gd name="T43" fmla="*/ 245 h 333"/>
                <a:gd name="T44" fmla="*/ 389 w 976"/>
                <a:gd name="T45" fmla="*/ 238 h 333"/>
                <a:gd name="T46" fmla="*/ 391 w 976"/>
                <a:gd name="T47" fmla="*/ 238 h 333"/>
                <a:gd name="T48" fmla="*/ 405 w 976"/>
                <a:gd name="T49" fmla="*/ 269 h 333"/>
                <a:gd name="T50" fmla="*/ 425 w 976"/>
                <a:gd name="T51" fmla="*/ 262 h 333"/>
                <a:gd name="T52" fmla="*/ 455 w 976"/>
                <a:gd name="T53" fmla="*/ 278 h 333"/>
                <a:gd name="T54" fmla="*/ 469 w 976"/>
                <a:gd name="T55" fmla="*/ 286 h 333"/>
                <a:gd name="T56" fmla="*/ 466 w 976"/>
                <a:gd name="T57" fmla="*/ 268 h 333"/>
                <a:gd name="T58" fmla="*/ 498 w 976"/>
                <a:gd name="T59" fmla="*/ 241 h 333"/>
                <a:gd name="T60" fmla="*/ 521 w 976"/>
                <a:gd name="T61" fmla="*/ 252 h 333"/>
                <a:gd name="T62" fmla="*/ 565 w 976"/>
                <a:gd name="T63" fmla="*/ 237 h 333"/>
                <a:gd name="T64" fmla="*/ 640 w 976"/>
                <a:gd name="T65" fmla="*/ 218 h 333"/>
                <a:gd name="T66" fmla="*/ 695 w 976"/>
                <a:gd name="T67" fmla="*/ 200 h 333"/>
                <a:gd name="T68" fmla="*/ 714 w 976"/>
                <a:gd name="T69" fmla="*/ 184 h 333"/>
                <a:gd name="T70" fmla="*/ 729 w 976"/>
                <a:gd name="T71" fmla="*/ 178 h 333"/>
                <a:gd name="T72" fmla="*/ 784 w 976"/>
                <a:gd name="T73" fmla="*/ 170 h 333"/>
                <a:gd name="T74" fmla="*/ 860 w 976"/>
                <a:gd name="T75" fmla="*/ 129 h 333"/>
                <a:gd name="T76" fmla="*/ 922 w 976"/>
                <a:gd name="T77" fmla="*/ 114 h 333"/>
                <a:gd name="T78" fmla="*/ 972 w 976"/>
                <a:gd name="T79" fmla="*/ 81 h 333"/>
                <a:gd name="T80" fmla="*/ 905 w 976"/>
                <a:gd name="T81" fmla="*/ 78 h 333"/>
                <a:gd name="T82" fmla="*/ 853 w 976"/>
                <a:gd name="T83" fmla="*/ 82 h 333"/>
                <a:gd name="T84" fmla="*/ 814 w 976"/>
                <a:gd name="T85" fmla="*/ 74 h 333"/>
                <a:gd name="T86" fmla="*/ 750 w 976"/>
                <a:gd name="T87" fmla="*/ 73 h 333"/>
                <a:gd name="T88" fmla="*/ 698 w 976"/>
                <a:gd name="T89" fmla="*/ 72 h 333"/>
                <a:gd name="T90" fmla="*/ 629 w 976"/>
                <a:gd name="T91" fmla="*/ 88 h 333"/>
                <a:gd name="T92" fmla="*/ 617 w 976"/>
                <a:gd name="T93" fmla="*/ 96 h 333"/>
                <a:gd name="T94" fmla="*/ 597 w 976"/>
                <a:gd name="T95" fmla="*/ 104 h 333"/>
                <a:gd name="T96" fmla="*/ 558 w 976"/>
                <a:gd name="T97" fmla="*/ 112 h 333"/>
                <a:gd name="T98" fmla="*/ 515 w 976"/>
                <a:gd name="T99" fmla="*/ 76 h 333"/>
                <a:gd name="T100" fmla="*/ 478 w 976"/>
                <a:gd name="T101" fmla="*/ 42 h 333"/>
                <a:gd name="T102" fmla="*/ 435 w 976"/>
                <a:gd name="T103" fmla="*/ 20 h 333"/>
                <a:gd name="T104" fmla="*/ 419 w 976"/>
                <a:gd name="T105" fmla="*/ 14 h 333"/>
                <a:gd name="T106" fmla="*/ 357 w 976"/>
                <a:gd name="T107" fmla="*/ 0 h 3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6"/>
                <a:gd name="T163" fmla="*/ 0 h 333"/>
                <a:gd name="T164" fmla="*/ 976 w 976"/>
                <a:gd name="T165" fmla="*/ 333 h 3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6" h="333">
                  <a:moveTo>
                    <a:pt x="325" y="6"/>
                  </a:moveTo>
                  <a:lnTo>
                    <a:pt x="320" y="12"/>
                  </a:lnTo>
                  <a:lnTo>
                    <a:pt x="304" y="16"/>
                  </a:lnTo>
                  <a:lnTo>
                    <a:pt x="302" y="16"/>
                  </a:lnTo>
                  <a:lnTo>
                    <a:pt x="297" y="17"/>
                  </a:lnTo>
                  <a:lnTo>
                    <a:pt x="286" y="13"/>
                  </a:lnTo>
                  <a:lnTo>
                    <a:pt x="275" y="18"/>
                  </a:lnTo>
                  <a:lnTo>
                    <a:pt x="270" y="32"/>
                  </a:lnTo>
                  <a:lnTo>
                    <a:pt x="259" y="38"/>
                  </a:lnTo>
                  <a:lnTo>
                    <a:pt x="259" y="40"/>
                  </a:lnTo>
                  <a:lnTo>
                    <a:pt x="243" y="49"/>
                  </a:lnTo>
                  <a:lnTo>
                    <a:pt x="233" y="53"/>
                  </a:lnTo>
                  <a:lnTo>
                    <a:pt x="201" y="66"/>
                  </a:lnTo>
                  <a:lnTo>
                    <a:pt x="185" y="66"/>
                  </a:lnTo>
                  <a:lnTo>
                    <a:pt x="153" y="61"/>
                  </a:lnTo>
                  <a:lnTo>
                    <a:pt x="112" y="50"/>
                  </a:lnTo>
                  <a:lnTo>
                    <a:pt x="99" y="42"/>
                  </a:lnTo>
                  <a:lnTo>
                    <a:pt x="94" y="38"/>
                  </a:lnTo>
                  <a:lnTo>
                    <a:pt x="89" y="38"/>
                  </a:lnTo>
                  <a:lnTo>
                    <a:pt x="74" y="42"/>
                  </a:lnTo>
                  <a:lnTo>
                    <a:pt x="62" y="49"/>
                  </a:lnTo>
                  <a:lnTo>
                    <a:pt x="41" y="69"/>
                  </a:lnTo>
                  <a:lnTo>
                    <a:pt x="26" y="110"/>
                  </a:lnTo>
                  <a:lnTo>
                    <a:pt x="25" y="118"/>
                  </a:lnTo>
                  <a:lnTo>
                    <a:pt x="30" y="132"/>
                  </a:lnTo>
                  <a:lnTo>
                    <a:pt x="37" y="145"/>
                  </a:lnTo>
                  <a:lnTo>
                    <a:pt x="51" y="190"/>
                  </a:lnTo>
                  <a:lnTo>
                    <a:pt x="55" y="198"/>
                  </a:lnTo>
                  <a:lnTo>
                    <a:pt x="55" y="202"/>
                  </a:lnTo>
                  <a:lnTo>
                    <a:pt x="55" y="205"/>
                  </a:lnTo>
                  <a:lnTo>
                    <a:pt x="57" y="218"/>
                  </a:lnTo>
                  <a:lnTo>
                    <a:pt x="57" y="222"/>
                  </a:lnTo>
                  <a:lnTo>
                    <a:pt x="55" y="230"/>
                  </a:lnTo>
                  <a:lnTo>
                    <a:pt x="55" y="232"/>
                  </a:lnTo>
                  <a:lnTo>
                    <a:pt x="53" y="240"/>
                  </a:lnTo>
                  <a:lnTo>
                    <a:pt x="51" y="248"/>
                  </a:lnTo>
                  <a:lnTo>
                    <a:pt x="50" y="249"/>
                  </a:lnTo>
                  <a:lnTo>
                    <a:pt x="32" y="276"/>
                  </a:lnTo>
                  <a:lnTo>
                    <a:pt x="2" y="310"/>
                  </a:lnTo>
                  <a:lnTo>
                    <a:pt x="0" y="317"/>
                  </a:lnTo>
                  <a:lnTo>
                    <a:pt x="0" y="320"/>
                  </a:lnTo>
                  <a:lnTo>
                    <a:pt x="5" y="333"/>
                  </a:lnTo>
                  <a:lnTo>
                    <a:pt x="32" y="313"/>
                  </a:lnTo>
                  <a:lnTo>
                    <a:pt x="53" y="298"/>
                  </a:lnTo>
                  <a:lnTo>
                    <a:pt x="67" y="301"/>
                  </a:lnTo>
                  <a:lnTo>
                    <a:pt x="85" y="298"/>
                  </a:lnTo>
                  <a:lnTo>
                    <a:pt x="103" y="296"/>
                  </a:lnTo>
                  <a:lnTo>
                    <a:pt x="130" y="296"/>
                  </a:lnTo>
                  <a:lnTo>
                    <a:pt x="133" y="297"/>
                  </a:lnTo>
                  <a:lnTo>
                    <a:pt x="140" y="294"/>
                  </a:lnTo>
                  <a:lnTo>
                    <a:pt x="169" y="294"/>
                  </a:lnTo>
                  <a:lnTo>
                    <a:pt x="179" y="297"/>
                  </a:lnTo>
                  <a:lnTo>
                    <a:pt x="183" y="304"/>
                  </a:lnTo>
                  <a:lnTo>
                    <a:pt x="183" y="310"/>
                  </a:lnTo>
                  <a:lnTo>
                    <a:pt x="185" y="312"/>
                  </a:lnTo>
                  <a:lnTo>
                    <a:pt x="190" y="314"/>
                  </a:lnTo>
                  <a:lnTo>
                    <a:pt x="195" y="309"/>
                  </a:lnTo>
                  <a:lnTo>
                    <a:pt x="197" y="308"/>
                  </a:lnTo>
                  <a:lnTo>
                    <a:pt x="199" y="309"/>
                  </a:lnTo>
                  <a:lnTo>
                    <a:pt x="202" y="309"/>
                  </a:lnTo>
                  <a:lnTo>
                    <a:pt x="211" y="305"/>
                  </a:lnTo>
                  <a:lnTo>
                    <a:pt x="211" y="304"/>
                  </a:lnTo>
                  <a:lnTo>
                    <a:pt x="220" y="296"/>
                  </a:lnTo>
                  <a:lnTo>
                    <a:pt x="229" y="294"/>
                  </a:lnTo>
                  <a:lnTo>
                    <a:pt x="233" y="296"/>
                  </a:lnTo>
                  <a:lnTo>
                    <a:pt x="233" y="294"/>
                  </a:lnTo>
                  <a:lnTo>
                    <a:pt x="240" y="290"/>
                  </a:lnTo>
                  <a:lnTo>
                    <a:pt x="245" y="290"/>
                  </a:lnTo>
                  <a:lnTo>
                    <a:pt x="249" y="288"/>
                  </a:lnTo>
                  <a:lnTo>
                    <a:pt x="252" y="289"/>
                  </a:lnTo>
                  <a:lnTo>
                    <a:pt x="254" y="286"/>
                  </a:lnTo>
                  <a:lnTo>
                    <a:pt x="258" y="288"/>
                  </a:lnTo>
                  <a:lnTo>
                    <a:pt x="272" y="280"/>
                  </a:lnTo>
                  <a:lnTo>
                    <a:pt x="277" y="278"/>
                  </a:lnTo>
                  <a:lnTo>
                    <a:pt x="286" y="277"/>
                  </a:lnTo>
                  <a:lnTo>
                    <a:pt x="288" y="276"/>
                  </a:lnTo>
                  <a:lnTo>
                    <a:pt x="290" y="273"/>
                  </a:lnTo>
                  <a:lnTo>
                    <a:pt x="302" y="272"/>
                  </a:lnTo>
                  <a:lnTo>
                    <a:pt x="316" y="277"/>
                  </a:lnTo>
                  <a:lnTo>
                    <a:pt x="322" y="273"/>
                  </a:lnTo>
                  <a:lnTo>
                    <a:pt x="329" y="269"/>
                  </a:lnTo>
                  <a:lnTo>
                    <a:pt x="332" y="268"/>
                  </a:lnTo>
                  <a:lnTo>
                    <a:pt x="332" y="270"/>
                  </a:lnTo>
                  <a:lnTo>
                    <a:pt x="336" y="270"/>
                  </a:lnTo>
                  <a:lnTo>
                    <a:pt x="339" y="264"/>
                  </a:lnTo>
                  <a:lnTo>
                    <a:pt x="343" y="261"/>
                  </a:lnTo>
                  <a:lnTo>
                    <a:pt x="345" y="258"/>
                  </a:lnTo>
                  <a:lnTo>
                    <a:pt x="339" y="256"/>
                  </a:lnTo>
                  <a:lnTo>
                    <a:pt x="338" y="250"/>
                  </a:lnTo>
                  <a:lnTo>
                    <a:pt x="336" y="245"/>
                  </a:lnTo>
                  <a:lnTo>
                    <a:pt x="334" y="244"/>
                  </a:lnTo>
                  <a:lnTo>
                    <a:pt x="336" y="244"/>
                  </a:lnTo>
                  <a:lnTo>
                    <a:pt x="339" y="249"/>
                  </a:lnTo>
                  <a:lnTo>
                    <a:pt x="339" y="254"/>
                  </a:lnTo>
                  <a:lnTo>
                    <a:pt x="345" y="257"/>
                  </a:lnTo>
                  <a:lnTo>
                    <a:pt x="345" y="262"/>
                  </a:lnTo>
                  <a:lnTo>
                    <a:pt x="339" y="264"/>
                  </a:lnTo>
                  <a:lnTo>
                    <a:pt x="339" y="265"/>
                  </a:lnTo>
                  <a:lnTo>
                    <a:pt x="343" y="268"/>
                  </a:lnTo>
                  <a:lnTo>
                    <a:pt x="350" y="268"/>
                  </a:lnTo>
                  <a:lnTo>
                    <a:pt x="350" y="269"/>
                  </a:lnTo>
                  <a:lnTo>
                    <a:pt x="350" y="276"/>
                  </a:lnTo>
                  <a:lnTo>
                    <a:pt x="352" y="274"/>
                  </a:lnTo>
                  <a:lnTo>
                    <a:pt x="355" y="269"/>
                  </a:lnTo>
                  <a:lnTo>
                    <a:pt x="357" y="268"/>
                  </a:lnTo>
                  <a:lnTo>
                    <a:pt x="357" y="266"/>
                  </a:lnTo>
                  <a:lnTo>
                    <a:pt x="361" y="268"/>
                  </a:lnTo>
                  <a:lnTo>
                    <a:pt x="361" y="269"/>
                  </a:lnTo>
                  <a:lnTo>
                    <a:pt x="361" y="270"/>
                  </a:lnTo>
                  <a:lnTo>
                    <a:pt x="364" y="272"/>
                  </a:lnTo>
                  <a:lnTo>
                    <a:pt x="371" y="273"/>
                  </a:lnTo>
                  <a:lnTo>
                    <a:pt x="373" y="273"/>
                  </a:lnTo>
                  <a:lnTo>
                    <a:pt x="377" y="274"/>
                  </a:lnTo>
                  <a:lnTo>
                    <a:pt x="377" y="277"/>
                  </a:lnTo>
                  <a:lnTo>
                    <a:pt x="377" y="278"/>
                  </a:lnTo>
                  <a:lnTo>
                    <a:pt x="378" y="281"/>
                  </a:lnTo>
                  <a:lnTo>
                    <a:pt x="386" y="284"/>
                  </a:lnTo>
                  <a:lnTo>
                    <a:pt x="394" y="286"/>
                  </a:lnTo>
                  <a:lnTo>
                    <a:pt x="398" y="290"/>
                  </a:lnTo>
                  <a:lnTo>
                    <a:pt x="398" y="289"/>
                  </a:lnTo>
                  <a:lnTo>
                    <a:pt x="398" y="288"/>
                  </a:lnTo>
                  <a:lnTo>
                    <a:pt x="396" y="288"/>
                  </a:lnTo>
                  <a:lnTo>
                    <a:pt x="398" y="286"/>
                  </a:lnTo>
                  <a:lnTo>
                    <a:pt x="400" y="281"/>
                  </a:lnTo>
                  <a:lnTo>
                    <a:pt x="400" y="272"/>
                  </a:lnTo>
                  <a:lnTo>
                    <a:pt x="391" y="258"/>
                  </a:lnTo>
                  <a:lnTo>
                    <a:pt x="386" y="257"/>
                  </a:lnTo>
                  <a:lnTo>
                    <a:pt x="387" y="256"/>
                  </a:lnTo>
                  <a:lnTo>
                    <a:pt x="389" y="257"/>
                  </a:lnTo>
                  <a:lnTo>
                    <a:pt x="387" y="252"/>
                  </a:lnTo>
                  <a:lnTo>
                    <a:pt x="378" y="249"/>
                  </a:lnTo>
                  <a:lnTo>
                    <a:pt x="377" y="245"/>
                  </a:lnTo>
                  <a:lnTo>
                    <a:pt x="377" y="242"/>
                  </a:lnTo>
                  <a:lnTo>
                    <a:pt x="380" y="236"/>
                  </a:lnTo>
                  <a:lnTo>
                    <a:pt x="377" y="228"/>
                  </a:lnTo>
                  <a:lnTo>
                    <a:pt x="380" y="226"/>
                  </a:lnTo>
                  <a:lnTo>
                    <a:pt x="384" y="237"/>
                  </a:lnTo>
                  <a:lnTo>
                    <a:pt x="389" y="238"/>
                  </a:lnTo>
                  <a:lnTo>
                    <a:pt x="389" y="241"/>
                  </a:lnTo>
                  <a:lnTo>
                    <a:pt x="386" y="241"/>
                  </a:lnTo>
                  <a:lnTo>
                    <a:pt x="386" y="244"/>
                  </a:lnTo>
                  <a:lnTo>
                    <a:pt x="391" y="252"/>
                  </a:lnTo>
                  <a:lnTo>
                    <a:pt x="393" y="249"/>
                  </a:lnTo>
                  <a:lnTo>
                    <a:pt x="391" y="238"/>
                  </a:lnTo>
                  <a:lnTo>
                    <a:pt x="384" y="233"/>
                  </a:lnTo>
                  <a:lnTo>
                    <a:pt x="391" y="237"/>
                  </a:lnTo>
                  <a:lnTo>
                    <a:pt x="393" y="250"/>
                  </a:lnTo>
                  <a:lnTo>
                    <a:pt x="391" y="253"/>
                  </a:lnTo>
                  <a:lnTo>
                    <a:pt x="402" y="272"/>
                  </a:lnTo>
                  <a:lnTo>
                    <a:pt x="405" y="269"/>
                  </a:lnTo>
                  <a:lnTo>
                    <a:pt x="409" y="277"/>
                  </a:lnTo>
                  <a:lnTo>
                    <a:pt x="412" y="277"/>
                  </a:lnTo>
                  <a:lnTo>
                    <a:pt x="405" y="269"/>
                  </a:lnTo>
                  <a:lnTo>
                    <a:pt x="414" y="260"/>
                  </a:lnTo>
                  <a:lnTo>
                    <a:pt x="421" y="257"/>
                  </a:lnTo>
                  <a:lnTo>
                    <a:pt x="425" y="262"/>
                  </a:lnTo>
                  <a:lnTo>
                    <a:pt x="428" y="262"/>
                  </a:lnTo>
                  <a:lnTo>
                    <a:pt x="435" y="277"/>
                  </a:lnTo>
                  <a:lnTo>
                    <a:pt x="437" y="276"/>
                  </a:lnTo>
                  <a:lnTo>
                    <a:pt x="428" y="257"/>
                  </a:lnTo>
                  <a:lnTo>
                    <a:pt x="441" y="252"/>
                  </a:lnTo>
                  <a:lnTo>
                    <a:pt x="455" y="278"/>
                  </a:lnTo>
                  <a:lnTo>
                    <a:pt x="457" y="278"/>
                  </a:lnTo>
                  <a:lnTo>
                    <a:pt x="446" y="254"/>
                  </a:lnTo>
                  <a:lnTo>
                    <a:pt x="455" y="249"/>
                  </a:lnTo>
                  <a:lnTo>
                    <a:pt x="460" y="258"/>
                  </a:lnTo>
                  <a:lnTo>
                    <a:pt x="464" y="276"/>
                  </a:lnTo>
                  <a:lnTo>
                    <a:pt x="469" y="286"/>
                  </a:lnTo>
                  <a:lnTo>
                    <a:pt x="471" y="290"/>
                  </a:lnTo>
                  <a:lnTo>
                    <a:pt x="473" y="288"/>
                  </a:lnTo>
                  <a:lnTo>
                    <a:pt x="471" y="286"/>
                  </a:lnTo>
                  <a:lnTo>
                    <a:pt x="466" y="277"/>
                  </a:lnTo>
                  <a:lnTo>
                    <a:pt x="464" y="270"/>
                  </a:lnTo>
                  <a:lnTo>
                    <a:pt x="466" y="268"/>
                  </a:lnTo>
                  <a:lnTo>
                    <a:pt x="471" y="264"/>
                  </a:lnTo>
                  <a:lnTo>
                    <a:pt x="471" y="252"/>
                  </a:lnTo>
                  <a:lnTo>
                    <a:pt x="476" y="245"/>
                  </a:lnTo>
                  <a:lnTo>
                    <a:pt x="483" y="241"/>
                  </a:lnTo>
                  <a:lnTo>
                    <a:pt x="485" y="241"/>
                  </a:lnTo>
                  <a:lnTo>
                    <a:pt x="498" y="241"/>
                  </a:lnTo>
                  <a:lnTo>
                    <a:pt x="499" y="241"/>
                  </a:lnTo>
                  <a:lnTo>
                    <a:pt x="503" y="242"/>
                  </a:lnTo>
                  <a:lnTo>
                    <a:pt x="505" y="242"/>
                  </a:lnTo>
                  <a:lnTo>
                    <a:pt x="514" y="246"/>
                  </a:lnTo>
                  <a:lnTo>
                    <a:pt x="521" y="254"/>
                  </a:lnTo>
                  <a:lnTo>
                    <a:pt x="521" y="252"/>
                  </a:lnTo>
                  <a:lnTo>
                    <a:pt x="522" y="250"/>
                  </a:lnTo>
                  <a:lnTo>
                    <a:pt x="530" y="254"/>
                  </a:lnTo>
                  <a:lnTo>
                    <a:pt x="537" y="254"/>
                  </a:lnTo>
                  <a:lnTo>
                    <a:pt x="553" y="248"/>
                  </a:lnTo>
                  <a:lnTo>
                    <a:pt x="558" y="241"/>
                  </a:lnTo>
                  <a:lnTo>
                    <a:pt x="565" y="237"/>
                  </a:lnTo>
                  <a:lnTo>
                    <a:pt x="599" y="234"/>
                  </a:lnTo>
                  <a:lnTo>
                    <a:pt x="604" y="237"/>
                  </a:lnTo>
                  <a:lnTo>
                    <a:pt x="610" y="237"/>
                  </a:lnTo>
                  <a:lnTo>
                    <a:pt x="627" y="232"/>
                  </a:lnTo>
                  <a:lnTo>
                    <a:pt x="629" y="228"/>
                  </a:lnTo>
                  <a:lnTo>
                    <a:pt x="640" y="218"/>
                  </a:lnTo>
                  <a:lnTo>
                    <a:pt x="658" y="212"/>
                  </a:lnTo>
                  <a:lnTo>
                    <a:pt x="674" y="210"/>
                  </a:lnTo>
                  <a:lnTo>
                    <a:pt x="675" y="210"/>
                  </a:lnTo>
                  <a:lnTo>
                    <a:pt x="688" y="204"/>
                  </a:lnTo>
                  <a:lnTo>
                    <a:pt x="693" y="201"/>
                  </a:lnTo>
                  <a:lnTo>
                    <a:pt x="695" y="200"/>
                  </a:lnTo>
                  <a:lnTo>
                    <a:pt x="698" y="196"/>
                  </a:lnTo>
                  <a:lnTo>
                    <a:pt x="709" y="189"/>
                  </a:lnTo>
                  <a:lnTo>
                    <a:pt x="718" y="186"/>
                  </a:lnTo>
                  <a:lnTo>
                    <a:pt x="720" y="185"/>
                  </a:lnTo>
                  <a:lnTo>
                    <a:pt x="723" y="184"/>
                  </a:lnTo>
                  <a:lnTo>
                    <a:pt x="714" y="184"/>
                  </a:lnTo>
                  <a:lnTo>
                    <a:pt x="706" y="185"/>
                  </a:lnTo>
                  <a:lnTo>
                    <a:pt x="704" y="176"/>
                  </a:lnTo>
                  <a:lnTo>
                    <a:pt x="707" y="172"/>
                  </a:lnTo>
                  <a:lnTo>
                    <a:pt x="711" y="169"/>
                  </a:lnTo>
                  <a:lnTo>
                    <a:pt x="716" y="169"/>
                  </a:lnTo>
                  <a:lnTo>
                    <a:pt x="729" y="178"/>
                  </a:lnTo>
                  <a:lnTo>
                    <a:pt x="739" y="182"/>
                  </a:lnTo>
                  <a:lnTo>
                    <a:pt x="743" y="182"/>
                  </a:lnTo>
                  <a:lnTo>
                    <a:pt x="761" y="188"/>
                  </a:lnTo>
                  <a:lnTo>
                    <a:pt x="766" y="186"/>
                  </a:lnTo>
                  <a:lnTo>
                    <a:pt x="778" y="181"/>
                  </a:lnTo>
                  <a:lnTo>
                    <a:pt x="784" y="170"/>
                  </a:lnTo>
                  <a:lnTo>
                    <a:pt x="789" y="166"/>
                  </a:lnTo>
                  <a:lnTo>
                    <a:pt x="800" y="160"/>
                  </a:lnTo>
                  <a:lnTo>
                    <a:pt x="826" y="148"/>
                  </a:lnTo>
                  <a:lnTo>
                    <a:pt x="837" y="146"/>
                  </a:lnTo>
                  <a:lnTo>
                    <a:pt x="844" y="149"/>
                  </a:lnTo>
                  <a:lnTo>
                    <a:pt x="860" y="129"/>
                  </a:lnTo>
                  <a:lnTo>
                    <a:pt x="866" y="116"/>
                  </a:lnTo>
                  <a:lnTo>
                    <a:pt x="869" y="113"/>
                  </a:lnTo>
                  <a:lnTo>
                    <a:pt x="901" y="110"/>
                  </a:lnTo>
                  <a:lnTo>
                    <a:pt x="910" y="110"/>
                  </a:lnTo>
                  <a:lnTo>
                    <a:pt x="914" y="113"/>
                  </a:lnTo>
                  <a:lnTo>
                    <a:pt x="922" y="114"/>
                  </a:lnTo>
                  <a:lnTo>
                    <a:pt x="947" y="112"/>
                  </a:lnTo>
                  <a:lnTo>
                    <a:pt x="951" y="106"/>
                  </a:lnTo>
                  <a:lnTo>
                    <a:pt x="960" y="97"/>
                  </a:lnTo>
                  <a:lnTo>
                    <a:pt x="969" y="98"/>
                  </a:lnTo>
                  <a:lnTo>
                    <a:pt x="976" y="86"/>
                  </a:lnTo>
                  <a:lnTo>
                    <a:pt x="972" y="81"/>
                  </a:lnTo>
                  <a:lnTo>
                    <a:pt x="954" y="76"/>
                  </a:lnTo>
                  <a:lnTo>
                    <a:pt x="947" y="70"/>
                  </a:lnTo>
                  <a:lnTo>
                    <a:pt x="946" y="73"/>
                  </a:lnTo>
                  <a:lnTo>
                    <a:pt x="935" y="74"/>
                  </a:lnTo>
                  <a:lnTo>
                    <a:pt x="922" y="70"/>
                  </a:lnTo>
                  <a:lnTo>
                    <a:pt x="905" y="78"/>
                  </a:lnTo>
                  <a:lnTo>
                    <a:pt x="898" y="84"/>
                  </a:lnTo>
                  <a:lnTo>
                    <a:pt x="876" y="81"/>
                  </a:lnTo>
                  <a:lnTo>
                    <a:pt x="874" y="86"/>
                  </a:lnTo>
                  <a:lnTo>
                    <a:pt x="871" y="86"/>
                  </a:lnTo>
                  <a:lnTo>
                    <a:pt x="862" y="88"/>
                  </a:lnTo>
                  <a:lnTo>
                    <a:pt x="853" y="82"/>
                  </a:lnTo>
                  <a:lnTo>
                    <a:pt x="851" y="82"/>
                  </a:lnTo>
                  <a:lnTo>
                    <a:pt x="846" y="80"/>
                  </a:lnTo>
                  <a:lnTo>
                    <a:pt x="841" y="68"/>
                  </a:lnTo>
                  <a:lnTo>
                    <a:pt x="828" y="68"/>
                  </a:lnTo>
                  <a:lnTo>
                    <a:pt x="819" y="73"/>
                  </a:lnTo>
                  <a:lnTo>
                    <a:pt x="814" y="74"/>
                  </a:lnTo>
                  <a:lnTo>
                    <a:pt x="812" y="74"/>
                  </a:lnTo>
                  <a:lnTo>
                    <a:pt x="798" y="74"/>
                  </a:lnTo>
                  <a:lnTo>
                    <a:pt x="770" y="74"/>
                  </a:lnTo>
                  <a:lnTo>
                    <a:pt x="761" y="74"/>
                  </a:lnTo>
                  <a:lnTo>
                    <a:pt x="754" y="73"/>
                  </a:lnTo>
                  <a:lnTo>
                    <a:pt x="750" y="73"/>
                  </a:lnTo>
                  <a:lnTo>
                    <a:pt x="716" y="61"/>
                  </a:lnTo>
                  <a:lnTo>
                    <a:pt x="713" y="61"/>
                  </a:lnTo>
                  <a:lnTo>
                    <a:pt x="709" y="64"/>
                  </a:lnTo>
                  <a:lnTo>
                    <a:pt x="707" y="65"/>
                  </a:lnTo>
                  <a:lnTo>
                    <a:pt x="706" y="66"/>
                  </a:lnTo>
                  <a:lnTo>
                    <a:pt x="698" y="72"/>
                  </a:lnTo>
                  <a:lnTo>
                    <a:pt x="697" y="72"/>
                  </a:lnTo>
                  <a:lnTo>
                    <a:pt x="681" y="70"/>
                  </a:lnTo>
                  <a:lnTo>
                    <a:pt x="650" y="72"/>
                  </a:lnTo>
                  <a:lnTo>
                    <a:pt x="636" y="78"/>
                  </a:lnTo>
                  <a:lnTo>
                    <a:pt x="636" y="81"/>
                  </a:lnTo>
                  <a:lnTo>
                    <a:pt x="629" y="88"/>
                  </a:lnTo>
                  <a:lnTo>
                    <a:pt x="622" y="89"/>
                  </a:lnTo>
                  <a:lnTo>
                    <a:pt x="601" y="86"/>
                  </a:lnTo>
                  <a:lnTo>
                    <a:pt x="601" y="88"/>
                  </a:lnTo>
                  <a:lnTo>
                    <a:pt x="601" y="100"/>
                  </a:lnTo>
                  <a:lnTo>
                    <a:pt x="606" y="98"/>
                  </a:lnTo>
                  <a:lnTo>
                    <a:pt x="617" y="96"/>
                  </a:lnTo>
                  <a:lnTo>
                    <a:pt x="643" y="96"/>
                  </a:lnTo>
                  <a:lnTo>
                    <a:pt x="643" y="98"/>
                  </a:lnTo>
                  <a:lnTo>
                    <a:pt x="642" y="105"/>
                  </a:lnTo>
                  <a:lnTo>
                    <a:pt x="636" y="106"/>
                  </a:lnTo>
                  <a:lnTo>
                    <a:pt x="618" y="100"/>
                  </a:lnTo>
                  <a:lnTo>
                    <a:pt x="597" y="104"/>
                  </a:lnTo>
                  <a:lnTo>
                    <a:pt x="588" y="109"/>
                  </a:lnTo>
                  <a:lnTo>
                    <a:pt x="583" y="113"/>
                  </a:lnTo>
                  <a:lnTo>
                    <a:pt x="574" y="112"/>
                  </a:lnTo>
                  <a:lnTo>
                    <a:pt x="567" y="112"/>
                  </a:lnTo>
                  <a:lnTo>
                    <a:pt x="563" y="112"/>
                  </a:lnTo>
                  <a:lnTo>
                    <a:pt x="558" y="112"/>
                  </a:lnTo>
                  <a:lnTo>
                    <a:pt x="551" y="106"/>
                  </a:lnTo>
                  <a:lnTo>
                    <a:pt x="544" y="102"/>
                  </a:lnTo>
                  <a:lnTo>
                    <a:pt x="535" y="97"/>
                  </a:lnTo>
                  <a:lnTo>
                    <a:pt x="530" y="93"/>
                  </a:lnTo>
                  <a:lnTo>
                    <a:pt x="517" y="81"/>
                  </a:lnTo>
                  <a:lnTo>
                    <a:pt x="515" y="76"/>
                  </a:lnTo>
                  <a:lnTo>
                    <a:pt x="508" y="69"/>
                  </a:lnTo>
                  <a:lnTo>
                    <a:pt x="499" y="65"/>
                  </a:lnTo>
                  <a:lnTo>
                    <a:pt x="494" y="65"/>
                  </a:lnTo>
                  <a:lnTo>
                    <a:pt x="482" y="53"/>
                  </a:lnTo>
                  <a:lnTo>
                    <a:pt x="482" y="52"/>
                  </a:lnTo>
                  <a:lnTo>
                    <a:pt x="478" y="42"/>
                  </a:lnTo>
                  <a:lnTo>
                    <a:pt x="474" y="40"/>
                  </a:lnTo>
                  <a:lnTo>
                    <a:pt x="467" y="29"/>
                  </a:lnTo>
                  <a:lnTo>
                    <a:pt x="446" y="1"/>
                  </a:lnTo>
                  <a:lnTo>
                    <a:pt x="430" y="8"/>
                  </a:lnTo>
                  <a:lnTo>
                    <a:pt x="430" y="17"/>
                  </a:lnTo>
                  <a:lnTo>
                    <a:pt x="435" y="20"/>
                  </a:lnTo>
                  <a:lnTo>
                    <a:pt x="428" y="25"/>
                  </a:lnTo>
                  <a:lnTo>
                    <a:pt x="416" y="37"/>
                  </a:lnTo>
                  <a:lnTo>
                    <a:pt x="414" y="38"/>
                  </a:lnTo>
                  <a:lnTo>
                    <a:pt x="414" y="33"/>
                  </a:lnTo>
                  <a:lnTo>
                    <a:pt x="412" y="20"/>
                  </a:lnTo>
                  <a:lnTo>
                    <a:pt x="419" y="14"/>
                  </a:lnTo>
                  <a:lnTo>
                    <a:pt x="410" y="10"/>
                  </a:lnTo>
                  <a:lnTo>
                    <a:pt x="387" y="10"/>
                  </a:lnTo>
                  <a:lnTo>
                    <a:pt x="378" y="8"/>
                  </a:lnTo>
                  <a:lnTo>
                    <a:pt x="368" y="4"/>
                  </a:lnTo>
                  <a:lnTo>
                    <a:pt x="366" y="2"/>
                  </a:lnTo>
                  <a:lnTo>
                    <a:pt x="357" y="0"/>
                  </a:lnTo>
                  <a:lnTo>
                    <a:pt x="346" y="0"/>
                  </a:lnTo>
                  <a:lnTo>
                    <a:pt x="339" y="2"/>
                  </a:lnTo>
                  <a:lnTo>
                    <a:pt x="325" y="6"/>
                  </a:lnTo>
                  <a:close/>
                </a:path>
              </a:pathLst>
            </a:custGeom>
            <a:solidFill>
              <a:srgbClr val="FF0000"/>
            </a:solidFill>
            <a:ln w="6350">
              <a:solidFill>
                <a:srgbClr val="000000"/>
              </a:solidFill>
              <a:prstDash val="solid"/>
              <a:round/>
              <a:headEnd/>
              <a:tailEnd type="none" w="med" len="med"/>
            </a:ln>
          </p:spPr>
          <p:txBody>
            <a:bodyPr wrap="none"/>
            <a:lstStyle/>
            <a:p>
              <a:endParaRPr lang="en-US" dirty="0">
                <a:solidFill>
                  <a:srgbClr val="000000"/>
                </a:solidFill>
              </a:endParaRPr>
            </a:p>
          </p:txBody>
        </p:sp>
        <p:sp>
          <p:nvSpPr>
            <p:cNvPr id="314" name="D26"/>
            <p:cNvSpPr>
              <a:spLocks noChangeAspect="1"/>
            </p:cNvSpPr>
            <p:nvPr/>
          </p:nvSpPr>
          <p:spPr bwMode="auto">
            <a:xfrm>
              <a:off x="2386" y="2674"/>
              <a:ext cx="18" cy="16"/>
            </a:xfrm>
            <a:custGeom>
              <a:avLst/>
              <a:gdLst>
                <a:gd name="T0" fmla="*/ 0 w 18"/>
                <a:gd name="T1" fmla="*/ 12 h 16"/>
                <a:gd name="T2" fmla="*/ 0 w 18"/>
                <a:gd name="T3" fmla="*/ 13 h 16"/>
                <a:gd name="T4" fmla="*/ 4 w 18"/>
                <a:gd name="T5" fmla="*/ 16 h 16"/>
                <a:gd name="T6" fmla="*/ 14 w 18"/>
                <a:gd name="T7" fmla="*/ 13 h 16"/>
                <a:gd name="T8" fmla="*/ 18 w 18"/>
                <a:gd name="T9" fmla="*/ 9 h 16"/>
                <a:gd name="T10" fmla="*/ 18 w 18"/>
                <a:gd name="T11" fmla="*/ 8 h 16"/>
                <a:gd name="T12" fmla="*/ 2 w 18"/>
                <a:gd name="T13" fmla="*/ 0 h 16"/>
                <a:gd name="T14" fmla="*/ 2 w 18"/>
                <a:gd name="T15" fmla="*/ 5 h 16"/>
                <a:gd name="T16" fmla="*/ 7 w 18"/>
                <a:gd name="T17" fmla="*/ 8 h 16"/>
                <a:gd name="T18" fmla="*/ 5 w 18"/>
                <a:gd name="T19" fmla="*/ 14 h 16"/>
                <a:gd name="T20" fmla="*/ 0 w 18"/>
                <a:gd name="T21" fmla="*/ 12 h 16"/>
                <a:gd name="T22" fmla="*/ 0 w 18"/>
                <a:gd name="T23" fmla="*/ 1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0" y="12"/>
                  </a:moveTo>
                  <a:lnTo>
                    <a:pt x="0" y="13"/>
                  </a:lnTo>
                  <a:lnTo>
                    <a:pt x="4" y="16"/>
                  </a:lnTo>
                  <a:lnTo>
                    <a:pt x="14" y="13"/>
                  </a:lnTo>
                  <a:lnTo>
                    <a:pt x="18" y="9"/>
                  </a:lnTo>
                  <a:lnTo>
                    <a:pt x="18" y="8"/>
                  </a:lnTo>
                  <a:lnTo>
                    <a:pt x="2" y="0"/>
                  </a:lnTo>
                  <a:lnTo>
                    <a:pt x="2" y="5"/>
                  </a:lnTo>
                  <a:lnTo>
                    <a:pt x="7" y="8"/>
                  </a:lnTo>
                  <a:lnTo>
                    <a:pt x="5" y="14"/>
                  </a:lnTo>
                  <a:lnTo>
                    <a:pt x="0" y="12"/>
                  </a:lnTo>
                  <a:close/>
                </a:path>
              </a:pathLst>
            </a:custGeom>
            <a:solidFill>
              <a:srgbClr val="FF0000"/>
            </a:solidFill>
            <a:ln w="9525" cap="flat" cmpd="sng">
              <a:solidFill>
                <a:srgbClr val="000000"/>
              </a:solidFill>
              <a:prstDash val="solid"/>
              <a:round/>
              <a:headEnd type="none" w="med" len="med"/>
              <a:tailEnd type="none" w="med" len="med"/>
            </a:ln>
          </p:spPr>
          <p:txBody>
            <a:bodyPr wrap="none"/>
            <a:lstStyle/>
            <a:p>
              <a:endParaRPr lang="en-US" dirty="0">
                <a:solidFill>
                  <a:srgbClr val="000000"/>
                </a:solidFill>
              </a:endParaRPr>
            </a:p>
          </p:txBody>
        </p:sp>
      </p:grpSp>
      <p:grpSp>
        <p:nvGrpSpPr>
          <p:cNvPr id="315" name="Group 138"/>
          <p:cNvGrpSpPr>
            <a:grpSpLocks/>
          </p:cNvGrpSpPr>
          <p:nvPr/>
        </p:nvGrpSpPr>
        <p:grpSpPr bwMode="auto">
          <a:xfrm>
            <a:off x="7118350" y="1382713"/>
            <a:ext cx="1495425" cy="2357438"/>
            <a:chOff x="48" y="12"/>
            <a:chExt cx="636" cy="1029"/>
          </a:xfrm>
        </p:grpSpPr>
        <p:sp>
          <p:nvSpPr>
            <p:cNvPr id="316" name="Line 139"/>
            <p:cNvSpPr>
              <a:spLocks noChangeShapeType="1"/>
            </p:cNvSpPr>
            <p:nvPr/>
          </p:nvSpPr>
          <p:spPr bwMode="auto">
            <a:xfrm>
              <a:off x="48" y="178"/>
              <a:ext cx="300" cy="136"/>
            </a:xfrm>
            <a:prstGeom prst="line">
              <a:avLst/>
            </a:prstGeom>
            <a:noFill/>
            <a:ln w="9525">
              <a:solidFill>
                <a:srgbClr val="000000"/>
              </a:solidFill>
              <a:round/>
              <a:headEnd/>
              <a:tailEnd/>
            </a:ln>
          </p:spPr>
          <p:txBody>
            <a:bodyPr wrap="none"/>
            <a:lstStyle/>
            <a:p>
              <a:endParaRPr lang="en-US" dirty="0">
                <a:solidFill>
                  <a:srgbClr val="000000"/>
                </a:solidFill>
              </a:endParaRPr>
            </a:p>
          </p:txBody>
        </p:sp>
        <p:sp>
          <p:nvSpPr>
            <p:cNvPr id="317" name="Line 140"/>
            <p:cNvSpPr>
              <a:spLocks noChangeShapeType="1"/>
            </p:cNvSpPr>
            <p:nvPr/>
          </p:nvSpPr>
          <p:spPr bwMode="auto">
            <a:xfrm>
              <a:off x="252" y="12"/>
              <a:ext cx="164" cy="311"/>
            </a:xfrm>
            <a:prstGeom prst="line">
              <a:avLst/>
            </a:prstGeom>
            <a:noFill/>
            <a:ln w="9525">
              <a:solidFill>
                <a:srgbClr val="000000"/>
              </a:solidFill>
              <a:round/>
              <a:headEnd/>
              <a:tailEnd/>
            </a:ln>
          </p:spPr>
          <p:txBody>
            <a:bodyPr wrap="none"/>
            <a:lstStyle/>
            <a:p>
              <a:endParaRPr lang="en-US" dirty="0">
                <a:solidFill>
                  <a:srgbClr val="000000"/>
                </a:solidFill>
              </a:endParaRPr>
            </a:p>
          </p:txBody>
        </p:sp>
        <p:sp>
          <p:nvSpPr>
            <p:cNvPr id="318" name="Line 141"/>
            <p:cNvSpPr>
              <a:spLocks noChangeShapeType="1"/>
            </p:cNvSpPr>
            <p:nvPr/>
          </p:nvSpPr>
          <p:spPr bwMode="auto">
            <a:xfrm flipH="1">
              <a:off x="452" y="361"/>
              <a:ext cx="176" cy="85"/>
            </a:xfrm>
            <a:prstGeom prst="line">
              <a:avLst/>
            </a:prstGeom>
            <a:noFill/>
            <a:ln w="9525">
              <a:solidFill>
                <a:srgbClr val="000000"/>
              </a:solidFill>
              <a:round/>
              <a:headEnd/>
              <a:tailEnd/>
            </a:ln>
          </p:spPr>
          <p:txBody>
            <a:bodyPr wrap="none"/>
            <a:lstStyle/>
            <a:p>
              <a:endParaRPr lang="en-US" dirty="0">
                <a:solidFill>
                  <a:srgbClr val="000000"/>
                </a:solidFill>
              </a:endParaRPr>
            </a:p>
          </p:txBody>
        </p:sp>
        <p:sp>
          <p:nvSpPr>
            <p:cNvPr id="319" name="Line 142"/>
            <p:cNvSpPr>
              <a:spLocks noChangeShapeType="1"/>
            </p:cNvSpPr>
            <p:nvPr/>
          </p:nvSpPr>
          <p:spPr bwMode="auto">
            <a:xfrm flipH="1" flipV="1">
              <a:off x="444" y="493"/>
              <a:ext cx="240" cy="51"/>
            </a:xfrm>
            <a:prstGeom prst="line">
              <a:avLst/>
            </a:prstGeom>
            <a:noFill/>
            <a:ln w="9525">
              <a:solidFill>
                <a:srgbClr val="000000"/>
              </a:solidFill>
              <a:round/>
              <a:headEnd/>
              <a:tailEnd/>
            </a:ln>
          </p:spPr>
          <p:txBody>
            <a:bodyPr wrap="none"/>
            <a:lstStyle/>
            <a:p>
              <a:endParaRPr lang="en-US" dirty="0">
                <a:solidFill>
                  <a:srgbClr val="000000"/>
                </a:solidFill>
              </a:endParaRPr>
            </a:p>
          </p:txBody>
        </p:sp>
        <p:sp>
          <p:nvSpPr>
            <p:cNvPr id="320" name="Line 143"/>
            <p:cNvSpPr>
              <a:spLocks noChangeShapeType="1"/>
            </p:cNvSpPr>
            <p:nvPr/>
          </p:nvSpPr>
          <p:spPr bwMode="auto">
            <a:xfrm flipH="1" flipV="1">
              <a:off x="396" y="518"/>
              <a:ext cx="189" cy="121"/>
            </a:xfrm>
            <a:prstGeom prst="line">
              <a:avLst/>
            </a:prstGeom>
            <a:noFill/>
            <a:ln w="9525">
              <a:solidFill>
                <a:srgbClr val="000000"/>
              </a:solidFill>
              <a:round/>
              <a:headEnd/>
              <a:tailEnd/>
            </a:ln>
          </p:spPr>
          <p:txBody>
            <a:bodyPr wrap="none"/>
            <a:lstStyle/>
            <a:p>
              <a:endParaRPr lang="en-US" dirty="0">
                <a:solidFill>
                  <a:srgbClr val="000000"/>
                </a:solidFill>
              </a:endParaRPr>
            </a:p>
          </p:txBody>
        </p:sp>
        <p:sp>
          <p:nvSpPr>
            <p:cNvPr id="321" name="Line 144"/>
            <p:cNvSpPr>
              <a:spLocks noChangeShapeType="1"/>
            </p:cNvSpPr>
            <p:nvPr/>
          </p:nvSpPr>
          <p:spPr bwMode="auto">
            <a:xfrm flipH="1" flipV="1">
              <a:off x="308" y="658"/>
              <a:ext cx="140" cy="56"/>
            </a:xfrm>
            <a:prstGeom prst="line">
              <a:avLst/>
            </a:prstGeom>
            <a:noFill/>
            <a:ln w="9525">
              <a:solidFill>
                <a:srgbClr val="000000"/>
              </a:solidFill>
              <a:round/>
              <a:headEnd/>
              <a:tailEnd/>
            </a:ln>
          </p:spPr>
          <p:txBody>
            <a:bodyPr wrap="none"/>
            <a:lstStyle/>
            <a:p>
              <a:endParaRPr lang="en-US" dirty="0">
                <a:solidFill>
                  <a:srgbClr val="000000"/>
                </a:solidFill>
              </a:endParaRPr>
            </a:p>
          </p:txBody>
        </p:sp>
        <p:sp>
          <p:nvSpPr>
            <p:cNvPr id="322" name="Line 145"/>
            <p:cNvSpPr>
              <a:spLocks noChangeShapeType="1"/>
            </p:cNvSpPr>
            <p:nvPr/>
          </p:nvSpPr>
          <p:spPr bwMode="auto">
            <a:xfrm flipH="1" flipV="1">
              <a:off x="288" y="786"/>
              <a:ext cx="232" cy="89"/>
            </a:xfrm>
            <a:prstGeom prst="line">
              <a:avLst/>
            </a:prstGeom>
            <a:noFill/>
            <a:ln w="9525">
              <a:solidFill>
                <a:srgbClr val="000000"/>
              </a:solidFill>
              <a:round/>
              <a:headEnd/>
              <a:tailEnd/>
            </a:ln>
          </p:spPr>
          <p:txBody>
            <a:bodyPr wrap="none"/>
            <a:lstStyle/>
            <a:p>
              <a:endParaRPr lang="en-US" dirty="0">
                <a:solidFill>
                  <a:srgbClr val="000000"/>
                </a:solidFill>
              </a:endParaRPr>
            </a:p>
          </p:txBody>
        </p:sp>
        <p:sp>
          <p:nvSpPr>
            <p:cNvPr id="323" name="Line 146"/>
            <p:cNvSpPr>
              <a:spLocks noChangeShapeType="1"/>
            </p:cNvSpPr>
            <p:nvPr/>
          </p:nvSpPr>
          <p:spPr bwMode="auto">
            <a:xfrm flipH="1" flipV="1">
              <a:off x="184" y="748"/>
              <a:ext cx="244" cy="293"/>
            </a:xfrm>
            <a:prstGeom prst="line">
              <a:avLst/>
            </a:prstGeom>
            <a:noFill/>
            <a:ln w="9525">
              <a:solidFill>
                <a:srgbClr val="000000"/>
              </a:solidFill>
              <a:round/>
              <a:headEnd/>
              <a:tailEnd/>
            </a:ln>
          </p:spPr>
          <p:txBody>
            <a:bodyPr wrap="none"/>
            <a:lstStyle/>
            <a:p>
              <a:endParaRPr lang="en-US" dirty="0">
                <a:solidFill>
                  <a:srgbClr val="000000"/>
                </a:solidFill>
              </a:endParaRPr>
            </a:p>
          </p:txBody>
        </p:sp>
      </p:grpSp>
      <p:sp>
        <p:nvSpPr>
          <p:cNvPr id="324" name="Alaska_L"/>
          <p:cNvSpPr txBox="1">
            <a:spLocks noChangeArrowheads="1"/>
          </p:cNvSpPr>
          <p:nvPr/>
        </p:nvSpPr>
        <p:spPr bwMode="auto">
          <a:xfrm>
            <a:off x="1524000" y="4973638"/>
            <a:ext cx="169863" cy="17303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AK</a:t>
            </a:r>
          </a:p>
        </p:txBody>
      </p:sp>
      <p:sp>
        <p:nvSpPr>
          <p:cNvPr id="325" name="Rhode_Island_L"/>
          <p:cNvSpPr txBox="1">
            <a:spLocks noChangeArrowheads="1"/>
          </p:cNvSpPr>
          <p:nvPr/>
        </p:nvSpPr>
        <p:spPr bwMode="auto">
          <a:xfrm>
            <a:off x="8610600" y="2514600"/>
            <a:ext cx="246063" cy="30162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RI</a:t>
            </a:r>
          </a:p>
        </p:txBody>
      </p:sp>
      <p:sp>
        <p:nvSpPr>
          <p:cNvPr id="326" name="North_Dakota_L"/>
          <p:cNvSpPr txBox="1">
            <a:spLocks noChangeArrowheads="1"/>
          </p:cNvSpPr>
          <p:nvPr/>
        </p:nvSpPr>
        <p:spPr bwMode="auto">
          <a:xfrm>
            <a:off x="4075113" y="1731963"/>
            <a:ext cx="169863" cy="16510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ND</a:t>
            </a:r>
          </a:p>
        </p:txBody>
      </p:sp>
      <p:sp>
        <p:nvSpPr>
          <p:cNvPr id="327" name="Vermont_L"/>
          <p:cNvSpPr txBox="1">
            <a:spLocks noChangeArrowheads="1"/>
          </p:cNvSpPr>
          <p:nvPr/>
        </p:nvSpPr>
        <p:spPr bwMode="auto">
          <a:xfrm>
            <a:off x="6956425" y="1679575"/>
            <a:ext cx="169863"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VT </a:t>
            </a:r>
          </a:p>
        </p:txBody>
      </p:sp>
      <p:sp>
        <p:nvSpPr>
          <p:cNvPr id="328" name="Hawaii_L"/>
          <p:cNvSpPr txBox="1">
            <a:spLocks noChangeArrowheads="1"/>
          </p:cNvSpPr>
          <p:nvPr/>
        </p:nvSpPr>
        <p:spPr bwMode="auto">
          <a:xfrm>
            <a:off x="2895600" y="5257800"/>
            <a:ext cx="169863"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HI</a:t>
            </a:r>
          </a:p>
        </p:txBody>
      </p:sp>
      <p:sp>
        <p:nvSpPr>
          <p:cNvPr id="329" name="Delaware_L"/>
          <p:cNvSpPr txBox="1">
            <a:spLocks noChangeArrowheads="1"/>
          </p:cNvSpPr>
          <p:nvPr/>
        </p:nvSpPr>
        <p:spPr bwMode="auto">
          <a:xfrm>
            <a:off x="8302625" y="3300413"/>
            <a:ext cx="171450" cy="17145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DE</a:t>
            </a:r>
            <a:r>
              <a:rPr lang="en-US" sz="1400" b="1" dirty="0">
                <a:solidFill>
                  <a:srgbClr val="00FF00"/>
                </a:solidFill>
              </a:rPr>
              <a:t> </a:t>
            </a:r>
          </a:p>
        </p:txBody>
      </p:sp>
      <p:sp>
        <p:nvSpPr>
          <p:cNvPr id="330" name="New_Hampshire_L"/>
          <p:cNvSpPr txBox="1">
            <a:spLocks noChangeArrowheads="1"/>
          </p:cNvSpPr>
          <p:nvPr/>
        </p:nvSpPr>
        <p:spPr bwMode="auto">
          <a:xfrm>
            <a:off x="7412038" y="1290638"/>
            <a:ext cx="168275"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NH </a:t>
            </a:r>
          </a:p>
        </p:txBody>
      </p:sp>
      <p:sp>
        <p:nvSpPr>
          <p:cNvPr id="331" name="South_Dakota_L"/>
          <p:cNvSpPr txBox="1">
            <a:spLocks noChangeArrowheads="1"/>
          </p:cNvSpPr>
          <p:nvPr/>
        </p:nvSpPr>
        <p:spPr bwMode="auto">
          <a:xfrm>
            <a:off x="4027488" y="2327275"/>
            <a:ext cx="206375" cy="17145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SD </a:t>
            </a:r>
          </a:p>
        </p:txBody>
      </p:sp>
      <p:sp>
        <p:nvSpPr>
          <p:cNvPr id="332" name="Wyoming_L"/>
          <p:cNvSpPr txBox="1">
            <a:spLocks noChangeArrowheads="1"/>
          </p:cNvSpPr>
          <p:nvPr/>
        </p:nvSpPr>
        <p:spPr bwMode="auto">
          <a:xfrm>
            <a:off x="3038475" y="2459038"/>
            <a:ext cx="192088"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WY </a:t>
            </a:r>
          </a:p>
        </p:txBody>
      </p:sp>
      <p:sp>
        <p:nvSpPr>
          <p:cNvPr id="333" name="Idaho_L"/>
          <p:cNvSpPr txBox="1">
            <a:spLocks noChangeArrowheads="1"/>
          </p:cNvSpPr>
          <p:nvPr/>
        </p:nvSpPr>
        <p:spPr bwMode="auto">
          <a:xfrm>
            <a:off x="2171700" y="2225675"/>
            <a:ext cx="207963"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ID</a:t>
            </a:r>
          </a:p>
        </p:txBody>
      </p:sp>
      <p:sp>
        <p:nvSpPr>
          <p:cNvPr id="334" name="Maine_L"/>
          <p:cNvSpPr txBox="1">
            <a:spLocks noChangeArrowheads="1"/>
          </p:cNvSpPr>
          <p:nvPr/>
        </p:nvSpPr>
        <p:spPr bwMode="auto">
          <a:xfrm>
            <a:off x="8094663" y="1652588"/>
            <a:ext cx="192088" cy="169863"/>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ME</a:t>
            </a:r>
          </a:p>
        </p:txBody>
      </p:sp>
      <p:sp>
        <p:nvSpPr>
          <p:cNvPr id="335" name="Utah_L"/>
          <p:cNvSpPr txBox="1">
            <a:spLocks noChangeArrowheads="1"/>
          </p:cNvSpPr>
          <p:nvPr/>
        </p:nvSpPr>
        <p:spPr bwMode="auto">
          <a:xfrm>
            <a:off x="2366963" y="3121025"/>
            <a:ext cx="204788"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UT</a:t>
            </a:r>
          </a:p>
        </p:txBody>
      </p:sp>
      <p:sp>
        <p:nvSpPr>
          <p:cNvPr id="336" name="Nebraska_L"/>
          <p:cNvSpPr txBox="1">
            <a:spLocks noChangeArrowheads="1"/>
          </p:cNvSpPr>
          <p:nvPr/>
        </p:nvSpPr>
        <p:spPr bwMode="auto">
          <a:xfrm>
            <a:off x="4086225" y="2820988"/>
            <a:ext cx="206375"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NE </a:t>
            </a:r>
          </a:p>
        </p:txBody>
      </p:sp>
      <p:sp>
        <p:nvSpPr>
          <p:cNvPr id="337" name="Nevada_L"/>
          <p:cNvSpPr txBox="1">
            <a:spLocks noChangeArrowheads="1"/>
          </p:cNvSpPr>
          <p:nvPr/>
        </p:nvSpPr>
        <p:spPr bwMode="auto">
          <a:xfrm>
            <a:off x="1671638" y="3041650"/>
            <a:ext cx="217488" cy="169863"/>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NV</a:t>
            </a:r>
          </a:p>
        </p:txBody>
      </p:sp>
      <p:sp>
        <p:nvSpPr>
          <p:cNvPr id="338" name="Montana_L"/>
          <p:cNvSpPr txBox="1">
            <a:spLocks noChangeArrowheads="1"/>
          </p:cNvSpPr>
          <p:nvPr/>
        </p:nvSpPr>
        <p:spPr bwMode="auto">
          <a:xfrm>
            <a:off x="2855913" y="1679575"/>
            <a:ext cx="215900"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MT </a:t>
            </a:r>
          </a:p>
        </p:txBody>
      </p:sp>
      <p:sp>
        <p:nvSpPr>
          <p:cNvPr id="339" name="Iowa_L"/>
          <p:cNvSpPr txBox="1">
            <a:spLocks noChangeArrowheads="1"/>
          </p:cNvSpPr>
          <p:nvPr/>
        </p:nvSpPr>
        <p:spPr bwMode="auto">
          <a:xfrm>
            <a:off x="4960938" y="2743200"/>
            <a:ext cx="219075"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IA </a:t>
            </a:r>
          </a:p>
        </p:txBody>
      </p:sp>
      <p:sp>
        <p:nvSpPr>
          <p:cNvPr id="340" name="New_Mexico_L"/>
          <p:cNvSpPr txBox="1">
            <a:spLocks noChangeArrowheads="1"/>
          </p:cNvSpPr>
          <p:nvPr/>
        </p:nvSpPr>
        <p:spPr bwMode="auto">
          <a:xfrm>
            <a:off x="3049588" y="4056063"/>
            <a:ext cx="206375"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NM </a:t>
            </a:r>
          </a:p>
        </p:txBody>
      </p:sp>
      <p:sp>
        <p:nvSpPr>
          <p:cNvPr id="341" name="New_Jersey_L"/>
          <p:cNvSpPr txBox="1">
            <a:spLocks noChangeArrowheads="1"/>
          </p:cNvSpPr>
          <p:nvPr/>
        </p:nvSpPr>
        <p:spPr bwMode="auto">
          <a:xfrm>
            <a:off x="7993063" y="2936875"/>
            <a:ext cx="214313"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NJ </a:t>
            </a:r>
          </a:p>
        </p:txBody>
      </p:sp>
      <p:sp>
        <p:nvSpPr>
          <p:cNvPr id="342" name="Kansas_L"/>
          <p:cNvSpPr txBox="1">
            <a:spLocks noChangeArrowheads="1"/>
          </p:cNvSpPr>
          <p:nvPr/>
        </p:nvSpPr>
        <p:spPr bwMode="auto">
          <a:xfrm>
            <a:off x="4256088" y="3378200"/>
            <a:ext cx="215900" cy="17145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KS </a:t>
            </a:r>
          </a:p>
        </p:txBody>
      </p:sp>
      <p:sp>
        <p:nvSpPr>
          <p:cNvPr id="343" name="Oregon_L"/>
          <p:cNvSpPr txBox="1">
            <a:spLocks noChangeArrowheads="1"/>
          </p:cNvSpPr>
          <p:nvPr/>
        </p:nvSpPr>
        <p:spPr bwMode="auto">
          <a:xfrm>
            <a:off x="1363663" y="1938338"/>
            <a:ext cx="217488" cy="17145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OR  </a:t>
            </a:r>
          </a:p>
        </p:txBody>
      </p:sp>
      <p:sp>
        <p:nvSpPr>
          <p:cNvPr id="344" name="West_Virginia_L"/>
          <p:cNvSpPr txBox="1">
            <a:spLocks noChangeArrowheads="1"/>
          </p:cNvSpPr>
          <p:nvPr/>
        </p:nvSpPr>
        <p:spPr bwMode="auto">
          <a:xfrm>
            <a:off x="6738938" y="3248025"/>
            <a:ext cx="206375" cy="168275"/>
          </a:xfrm>
          <a:prstGeom prst="rect">
            <a:avLst/>
          </a:prstGeom>
          <a:solidFill>
            <a:srgbClr val="FF0000"/>
          </a:solidFill>
          <a:ln w="1">
            <a:noFill/>
            <a:miter lim="800000"/>
            <a:headEnd/>
            <a:tailEnd/>
          </a:ln>
        </p:spPr>
        <p:txBody>
          <a:bodyPr wrap="none" anchor="ctr" anchorCtr="1"/>
          <a:lstStyle/>
          <a:p>
            <a:pPr eaLnBrk="0" hangingPunct="0"/>
            <a:r>
              <a:rPr lang="en-US" sz="1400" b="1" dirty="0">
                <a:solidFill>
                  <a:srgbClr val="000000"/>
                </a:solidFill>
              </a:rPr>
              <a:t> WV </a:t>
            </a:r>
          </a:p>
        </p:txBody>
      </p:sp>
      <p:sp>
        <p:nvSpPr>
          <p:cNvPr id="345" name="Maryland_L"/>
          <p:cNvSpPr txBox="1">
            <a:spLocks noChangeArrowheads="1"/>
          </p:cNvSpPr>
          <p:nvPr/>
        </p:nvSpPr>
        <p:spPr bwMode="auto">
          <a:xfrm>
            <a:off x="8008938" y="3741738"/>
            <a:ext cx="217488" cy="169863"/>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MD</a:t>
            </a:r>
          </a:p>
        </p:txBody>
      </p:sp>
      <p:sp>
        <p:nvSpPr>
          <p:cNvPr id="346" name="Minnesota_L"/>
          <p:cNvSpPr txBox="1">
            <a:spLocks noChangeArrowheads="1"/>
          </p:cNvSpPr>
          <p:nvPr/>
        </p:nvSpPr>
        <p:spPr bwMode="auto">
          <a:xfrm>
            <a:off x="4791075" y="1781175"/>
            <a:ext cx="217488" cy="173038"/>
          </a:xfrm>
          <a:prstGeom prst="rect">
            <a:avLst/>
          </a:prstGeom>
          <a:noFill/>
          <a:ln w="1">
            <a:noFill/>
            <a:miter lim="800000"/>
            <a:headEnd/>
            <a:tailEnd/>
          </a:ln>
        </p:spPr>
        <p:txBody>
          <a:bodyPr wrap="none" anchor="ctr" anchorCtr="1"/>
          <a:lstStyle/>
          <a:p>
            <a:pPr eaLnBrk="0" hangingPunct="0"/>
            <a:r>
              <a:rPr lang="en-US" sz="1400" b="1" dirty="0">
                <a:solidFill>
                  <a:srgbClr val="FFFFFF"/>
                </a:solidFill>
              </a:rPr>
              <a:t>MN</a:t>
            </a:r>
          </a:p>
        </p:txBody>
      </p:sp>
      <p:sp>
        <p:nvSpPr>
          <p:cNvPr id="347" name="Arkansas_L"/>
          <p:cNvSpPr txBox="1">
            <a:spLocks noChangeArrowheads="1"/>
          </p:cNvSpPr>
          <p:nvPr/>
        </p:nvSpPr>
        <p:spPr bwMode="auto">
          <a:xfrm>
            <a:off x="5180013" y="4067175"/>
            <a:ext cx="214313"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AR </a:t>
            </a:r>
          </a:p>
        </p:txBody>
      </p:sp>
      <p:sp>
        <p:nvSpPr>
          <p:cNvPr id="348" name="Indiana_L"/>
          <p:cNvSpPr txBox="1">
            <a:spLocks noChangeArrowheads="1"/>
          </p:cNvSpPr>
          <p:nvPr/>
        </p:nvSpPr>
        <p:spPr bwMode="auto">
          <a:xfrm>
            <a:off x="5973763" y="3094038"/>
            <a:ext cx="207963" cy="16510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IN </a:t>
            </a:r>
          </a:p>
        </p:txBody>
      </p:sp>
      <p:sp>
        <p:nvSpPr>
          <p:cNvPr id="349" name="Colorado_L"/>
          <p:cNvSpPr txBox="1">
            <a:spLocks noChangeArrowheads="1"/>
          </p:cNvSpPr>
          <p:nvPr/>
        </p:nvSpPr>
        <p:spPr bwMode="auto">
          <a:xfrm>
            <a:off x="3219450" y="3222625"/>
            <a:ext cx="215900" cy="169863"/>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CO</a:t>
            </a:r>
          </a:p>
        </p:txBody>
      </p:sp>
      <p:sp>
        <p:nvSpPr>
          <p:cNvPr id="350" name="Wisconsin_L"/>
          <p:cNvSpPr txBox="1">
            <a:spLocks noChangeArrowheads="1"/>
          </p:cNvSpPr>
          <p:nvPr/>
        </p:nvSpPr>
        <p:spPr bwMode="auto">
          <a:xfrm>
            <a:off x="5405438" y="2236788"/>
            <a:ext cx="217488"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WI </a:t>
            </a:r>
          </a:p>
        </p:txBody>
      </p:sp>
      <p:sp>
        <p:nvSpPr>
          <p:cNvPr id="351" name="Oklahoma_L"/>
          <p:cNvSpPr txBox="1">
            <a:spLocks noChangeArrowheads="1"/>
          </p:cNvSpPr>
          <p:nvPr/>
        </p:nvSpPr>
        <p:spPr bwMode="auto">
          <a:xfrm>
            <a:off x="4392613" y="3949700"/>
            <a:ext cx="217488"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OK </a:t>
            </a:r>
          </a:p>
        </p:txBody>
      </p:sp>
      <p:sp>
        <p:nvSpPr>
          <p:cNvPr id="352" name="Louisiana_L"/>
          <p:cNvSpPr txBox="1">
            <a:spLocks noChangeArrowheads="1"/>
          </p:cNvSpPr>
          <p:nvPr/>
        </p:nvSpPr>
        <p:spPr bwMode="auto">
          <a:xfrm>
            <a:off x="5111750" y="4740275"/>
            <a:ext cx="203200" cy="17303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LA</a:t>
            </a:r>
          </a:p>
        </p:txBody>
      </p:sp>
      <p:sp>
        <p:nvSpPr>
          <p:cNvPr id="353" name="Virginia_L"/>
          <p:cNvSpPr txBox="1">
            <a:spLocks noChangeArrowheads="1"/>
          </p:cNvSpPr>
          <p:nvPr/>
        </p:nvSpPr>
        <p:spPr bwMode="auto">
          <a:xfrm>
            <a:off x="7126288" y="3316288"/>
            <a:ext cx="215900"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VA </a:t>
            </a:r>
          </a:p>
        </p:txBody>
      </p:sp>
      <p:sp>
        <p:nvSpPr>
          <p:cNvPr id="354" name="Arizona_L"/>
          <p:cNvSpPr txBox="1">
            <a:spLocks noChangeArrowheads="1"/>
          </p:cNvSpPr>
          <p:nvPr/>
        </p:nvSpPr>
        <p:spPr bwMode="auto">
          <a:xfrm>
            <a:off x="2182813" y="3989388"/>
            <a:ext cx="215900"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AZ </a:t>
            </a:r>
          </a:p>
        </p:txBody>
      </p:sp>
      <p:sp>
        <p:nvSpPr>
          <p:cNvPr id="355" name="Kentucky_L"/>
          <p:cNvSpPr txBox="1">
            <a:spLocks noChangeArrowheads="1"/>
          </p:cNvSpPr>
          <p:nvPr/>
        </p:nvSpPr>
        <p:spPr bwMode="auto">
          <a:xfrm>
            <a:off x="6272213" y="3482975"/>
            <a:ext cx="217488"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KY </a:t>
            </a:r>
          </a:p>
        </p:txBody>
      </p:sp>
      <p:sp>
        <p:nvSpPr>
          <p:cNvPr id="356" name="Michigan_L"/>
          <p:cNvSpPr txBox="1">
            <a:spLocks noChangeArrowheads="1"/>
          </p:cNvSpPr>
          <p:nvPr/>
        </p:nvSpPr>
        <p:spPr bwMode="auto">
          <a:xfrm>
            <a:off x="6099175" y="2470150"/>
            <a:ext cx="217488"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MI </a:t>
            </a:r>
          </a:p>
        </p:txBody>
      </p:sp>
      <p:sp>
        <p:nvSpPr>
          <p:cNvPr id="357" name="Mississippi_L"/>
          <p:cNvSpPr txBox="1">
            <a:spLocks noChangeArrowheads="1"/>
          </p:cNvSpPr>
          <p:nvPr/>
        </p:nvSpPr>
        <p:spPr bwMode="auto">
          <a:xfrm>
            <a:off x="5554663" y="4445000"/>
            <a:ext cx="215900"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MS </a:t>
            </a:r>
          </a:p>
        </p:txBody>
      </p:sp>
      <p:sp>
        <p:nvSpPr>
          <p:cNvPr id="358" name="Alabama_L"/>
          <p:cNvSpPr txBox="1">
            <a:spLocks noChangeArrowheads="1"/>
          </p:cNvSpPr>
          <p:nvPr/>
        </p:nvSpPr>
        <p:spPr bwMode="auto">
          <a:xfrm>
            <a:off x="6067425" y="4405313"/>
            <a:ext cx="215900"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AL </a:t>
            </a:r>
          </a:p>
        </p:txBody>
      </p:sp>
      <p:sp>
        <p:nvSpPr>
          <p:cNvPr id="359" name="Illinois_L"/>
          <p:cNvSpPr txBox="1">
            <a:spLocks noChangeArrowheads="1"/>
          </p:cNvSpPr>
          <p:nvPr/>
        </p:nvSpPr>
        <p:spPr bwMode="auto">
          <a:xfrm>
            <a:off x="5530850" y="3121025"/>
            <a:ext cx="217488"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IL </a:t>
            </a:r>
          </a:p>
        </p:txBody>
      </p:sp>
      <p:sp>
        <p:nvSpPr>
          <p:cNvPr id="360" name="Missouri_L"/>
          <p:cNvSpPr txBox="1">
            <a:spLocks noChangeArrowheads="1"/>
          </p:cNvSpPr>
          <p:nvPr/>
        </p:nvSpPr>
        <p:spPr bwMode="auto">
          <a:xfrm>
            <a:off x="5133975" y="3403600"/>
            <a:ext cx="204788" cy="169863"/>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MO </a:t>
            </a:r>
          </a:p>
        </p:txBody>
      </p:sp>
      <p:sp>
        <p:nvSpPr>
          <p:cNvPr id="361" name="New_York_L"/>
          <p:cNvSpPr txBox="1">
            <a:spLocks noChangeArrowheads="1"/>
          </p:cNvSpPr>
          <p:nvPr/>
        </p:nvSpPr>
        <p:spPr bwMode="auto">
          <a:xfrm>
            <a:off x="7432675" y="2225675"/>
            <a:ext cx="217488"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NY </a:t>
            </a:r>
          </a:p>
        </p:txBody>
      </p:sp>
      <p:sp>
        <p:nvSpPr>
          <p:cNvPr id="362" name="Tennessee_L"/>
          <p:cNvSpPr txBox="1">
            <a:spLocks noChangeArrowheads="1"/>
          </p:cNvSpPr>
          <p:nvPr/>
        </p:nvSpPr>
        <p:spPr bwMode="auto">
          <a:xfrm>
            <a:off x="6091238" y="3794125"/>
            <a:ext cx="214313"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TN</a:t>
            </a:r>
          </a:p>
        </p:txBody>
      </p:sp>
      <p:sp>
        <p:nvSpPr>
          <p:cNvPr id="363" name="Ohio_L"/>
          <p:cNvSpPr txBox="1">
            <a:spLocks noChangeArrowheads="1"/>
          </p:cNvSpPr>
          <p:nvPr/>
        </p:nvSpPr>
        <p:spPr bwMode="auto">
          <a:xfrm>
            <a:off x="6453188" y="2925763"/>
            <a:ext cx="219075"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OH </a:t>
            </a:r>
          </a:p>
        </p:txBody>
      </p:sp>
      <p:sp>
        <p:nvSpPr>
          <p:cNvPr id="364" name="South_Carolina_L"/>
          <p:cNvSpPr txBox="1">
            <a:spLocks noChangeArrowheads="1"/>
          </p:cNvSpPr>
          <p:nvPr/>
        </p:nvSpPr>
        <p:spPr bwMode="auto">
          <a:xfrm>
            <a:off x="6886575" y="4095750"/>
            <a:ext cx="217488"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SC</a:t>
            </a:r>
          </a:p>
        </p:txBody>
      </p:sp>
      <p:sp>
        <p:nvSpPr>
          <p:cNvPr id="365" name="Georgia_L"/>
          <p:cNvSpPr txBox="1">
            <a:spLocks noChangeArrowheads="1"/>
          </p:cNvSpPr>
          <p:nvPr/>
        </p:nvSpPr>
        <p:spPr bwMode="auto">
          <a:xfrm>
            <a:off x="6554788" y="4329113"/>
            <a:ext cx="207963" cy="16510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GA </a:t>
            </a:r>
          </a:p>
        </p:txBody>
      </p:sp>
      <p:sp>
        <p:nvSpPr>
          <p:cNvPr id="366" name="North_Carolina_L"/>
          <p:cNvSpPr txBox="1">
            <a:spLocks noChangeArrowheads="1"/>
          </p:cNvSpPr>
          <p:nvPr/>
        </p:nvSpPr>
        <p:spPr bwMode="auto">
          <a:xfrm>
            <a:off x="6951663" y="3730625"/>
            <a:ext cx="273050" cy="17145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NC </a:t>
            </a:r>
          </a:p>
        </p:txBody>
      </p:sp>
      <p:sp>
        <p:nvSpPr>
          <p:cNvPr id="367" name="Pennsylvania_L"/>
          <p:cNvSpPr txBox="1">
            <a:spLocks noChangeArrowheads="1"/>
          </p:cNvSpPr>
          <p:nvPr/>
        </p:nvSpPr>
        <p:spPr bwMode="auto">
          <a:xfrm>
            <a:off x="7126288" y="2716213"/>
            <a:ext cx="274638" cy="17145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PA </a:t>
            </a:r>
          </a:p>
        </p:txBody>
      </p:sp>
      <p:sp>
        <p:nvSpPr>
          <p:cNvPr id="368" name="Florida_L"/>
          <p:cNvSpPr txBox="1">
            <a:spLocks noChangeArrowheads="1"/>
          </p:cNvSpPr>
          <p:nvPr/>
        </p:nvSpPr>
        <p:spPr bwMode="auto">
          <a:xfrm>
            <a:off x="6910388" y="5146675"/>
            <a:ext cx="273050"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FL </a:t>
            </a:r>
          </a:p>
        </p:txBody>
      </p:sp>
      <p:sp>
        <p:nvSpPr>
          <p:cNvPr id="369" name="Texas_L"/>
          <p:cNvSpPr txBox="1">
            <a:spLocks noChangeArrowheads="1"/>
          </p:cNvSpPr>
          <p:nvPr/>
        </p:nvSpPr>
        <p:spPr bwMode="auto">
          <a:xfrm>
            <a:off x="3925888" y="4702175"/>
            <a:ext cx="285750" cy="169863"/>
          </a:xfrm>
          <a:prstGeom prst="rect">
            <a:avLst/>
          </a:prstGeom>
          <a:noFill/>
          <a:ln w="1">
            <a:noFill/>
            <a:miter lim="800000"/>
            <a:headEnd/>
            <a:tailEnd/>
          </a:ln>
        </p:spPr>
        <p:txBody>
          <a:bodyPr wrap="none" anchor="ctr" anchorCtr="1"/>
          <a:lstStyle/>
          <a:p>
            <a:pPr eaLnBrk="0" hangingPunct="0"/>
            <a:r>
              <a:rPr lang="en-US" sz="1400" b="1" dirty="0">
                <a:solidFill>
                  <a:srgbClr val="FFFFFF"/>
                </a:solidFill>
              </a:rPr>
              <a:t> </a:t>
            </a:r>
            <a:r>
              <a:rPr lang="en-US" sz="1400" b="1" dirty="0">
                <a:solidFill>
                  <a:srgbClr val="000000"/>
                </a:solidFill>
              </a:rPr>
              <a:t>TX</a:t>
            </a:r>
            <a:r>
              <a:rPr lang="en-US" sz="1400" b="1" dirty="0">
                <a:solidFill>
                  <a:srgbClr val="FFFFFF"/>
                </a:solidFill>
              </a:rPr>
              <a:t> </a:t>
            </a:r>
          </a:p>
        </p:txBody>
      </p:sp>
      <p:sp>
        <p:nvSpPr>
          <p:cNvPr id="370" name="California_L"/>
          <p:cNvSpPr txBox="1">
            <a:spLocks noChangeArrowheads="1"/>
          </p:cNvSpPr>
          <p:nvPr/>
        </p:nvSpPr>
        <p:spPr bwMode="auto">
          <a:xfrm>
            <a:off x="1046163" y="3170238"/>
            <a:ext cx="285750"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CA </a:t>
            </a:r>
          </a:p>
        </p:txBody>
      </p:sp>
      <p:sp>
        <p:nvSpPr>
          <p:cNvPr id="371" name="Idaho_L"/>
          <p:cNvSpPr txBox="1">
            <a:spLocks noChangeArrowheads="1"/>
          </p:cNvSpPr>
          <p:nvPr/>
        </p:nvSpPr>
        <p:spPr bwMode="auto">
          <a:xfrm>
            <a:off x="1577975" y="1373188"/>
            <a:ext cx="207963" cy="168275"/>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WA</a:t>
            </a:r>
          </a:p>
        </p:txBody>
      </p:sp>
      <p:sp>
        <p:nvSpPr>
          <p:cNvPr id="372" name="Oval 195"/>
          <p:cNvSpPr>
            <a:spLocks noChangeArrowheads="1"/>
          </p:cNvSpPr>
          <p:nvPr/>
        </p:nvSpPr>
        <p:spPr bwMode="auto">
          <a:xfrm>
            <a:off x="7256463" y="3033713"/>
            <a:ext cx="58737" cy="45719"/>
          </a:xfrm>
          <a:prstGeom prst="ellipse">
            <a:avLst/>
          </a:prstGeom>
          <a:solidFill>
            <a:srgbClr val="FF0000"/>
          </a:solidFill>
          <a:ln w="9525">
            <a:solidFill>
              <a:schemeClr val="tx1"/>
            </a:solidFill>
            <a:round/>
            <a:headEnd/>
            <a:tailEnd/>
          </a:ln>
        </p:spPr>
        <p:txBody>
          <a:bodyPr wrap="none" anchor="ctr"/>
          <a:lstStyle/>
          <a:p>
            <a:endParaRPr lang="en-US" dirty="0">
              <a:solidFill>
                <a:srgbClr val="000000"/>
              </a:solidFill>
            </a:endParaRPr>
          </a:p>
        </p:txBody>
      </p:sp>
      <p:sp>
        <p:nvSpPr>
          <p:cNvPr id="373" name="Line 196"/>
          <p:cNvSpPr>
            <a:spLocks noChangeShapeType="1"/>
          </p:cNvSpPr>
          <p:nvPr/>
        </p:nvSpPr>
        <p:spPr bwMode="auto">
          <a:xfrm flipH="1" flipV="1">
            <a:off x="6748463" y="2247900"/>
            <a:ext cx="493713" cy="801688"/>
          </a:xfrm>
          <a:prstGeom prst="line">
            <a:avLst/>
          </a:prstGeom>
          <a:noFill/>
          <a:ln w="9525">
            <a:solidFill>
              <a:schemeClr val="tx1"/>
            </a:solidFill>
            <a:round/>
            <a:headEnd/>
            <a:tailEnd type="triangle" w="med" len="med"/>
          </a:ln>
        </p:spPr>
        <p:txBody>
          <a:bodyPr/>
          <a:lstStyle/>
          <a:p>
            <a:endParaRPr lang="en-US" dirty="0">
              <a:solidFill>
                <a:srgbClr val="000000"/>
              </a:solidFill>
            </a:endParaRPr>
          </a:p>
        </p:txBody>
      </p:sp>
      <p:sp>
        <p:nvSpPr>
          <p:cNvPr id="374" name="Maryland_L"/>
          <p:cNvSpPr txBox="1">
            <a:spLocks noChangeArrowheads="1"/>
          </p:cNvSpPr>
          <p:nvPr/>
        </p:nvSpPr>
        <p:spPr bwMode="auto">
          <a:xfrm>
            <a:off x="6611938" y="2046288"/>
            <a:ext cx="217488" cy="171450"/>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DC</a:t>
            </a:r>
          </a:p>
        </p:txBody>
      </p:sp>
      <p:sp>
        <p:nvSpPr>
          <p:cNvPr id="375" name="Hawaii_L"/>
          <p:cNvSpPr txBox="1">
            <a:spLocks noChangeArrowheads="1"/>
          </p:cNvSpPr>
          <p:nvPr/>
        </p:nvSpPr>
        <p:spPr bwMode="auto">
          <a:xfrm>
            <a:off x="7629525" y="5080000"/>
            <a:ext cx="169863" cy="166688"/>
          </a:xfrm>
          <a:prstGeom prst="rect">
            <a:avLst/>
          </a:prstGeom>
          <a:noFill/>
          <a:ln w="1">
            <a:noFill/>
            <a:miter lim="800000"/>
            <a:headEnd/>
            <a:tailEnd/>
          </a:ln>
        </p:spPr>
        <p:txBody>
          <a:bodyPr wrap="none" anchor="ctr" anchorCtr="1"/>
          <a:lstStyle/>
          <a:p>
            <a:pPr eaLnBrk="0" hangingPunct="0"/>
            <a:r>
              <a:rPr lang="en-US" sz="1400" b="1" dirty="0">
                <a:solidFill>
                  <a:srgbClr val="000000"/>
                </a:solidFill>
              </a:rPr>
              <a:t> PR</a:t>
            </a:r>
          </a:p>
        </p:txBody>
      </p:sp>
      <p:sp>
        <p:nvSpPr>
          <p:cNvPr id="376" name="Text Box 38"/>
          <p:cNvSpPr txBox="1">
            <a:spLocks noChangeArrowheads="1"/>
          </p:cNvSpPr>
          <p:nvPr/>
        </p:nvSpPr>
        <p:spPr bwMode="auto">
          <a:xfrm>
            <a:off x="6248400" y="5791200"/>
            <a:ext cx="2743200" cy="523875"/>
          </a:xfrm>
          <a:prstGeom prst="rect">
            <a:avLst/>
          </a:prstGeom>
          <a:noFill/>
          <a:ln w="9525">
            <a:noFill/>
            <a:miter lim="800000"/>
            <a:headEnd/>
            <a:tailEnd/>
          </a:ln>
        </p:spPr>
        <p:txBody>
          <a:bodyPr>
            <a:spAutoFit/>
          </a:bodyPr>
          <a:lstStyle/>
          <a:p>
            <a:pPr eaLnBrk="0" hangingPunct="0"/>
            <a:r>
              <a:rPr lang="en-US" sz="1400" b="1" dirty="0">
                <a:solidFill>
                  <a:srgbClr val="000000"/>
                </a:solidFill>
              </a:rPr>
              <a:t>GARVEE Enabling Legislation for </a:t>
            </a:r>
            <a:r>
              <a:rPr lang="en-US" sz="1400" b="1" dirty="0" smtClean="0">
                <a:solidFill>
                  <a:srgbClr val="000000"/>
                </a:solidFill>
              </a:rPr>
              <a:t>sub-State </a:t>
            </a:r>
            <a:r>
              <a:rPr lang="en-US" sz="1400" b="1" dirty="0">
                <a:solidFill>
                  <a:srgbClr val="000000"/>
                </a:solidFill>
              </a:rPr>
              <a:t>level entities</a:t>
            </a:r>
          </a:p>
        </p:txBody>
      </p:sp>
    </p:spTree>
    <p:extLst>
      <p:ext uri="{BB962C8B-B14F-4D97-AF65-F5344CB8AC3E}">
        <p14:creationId xmlns:p14="http://schemas.microsoft.com/office/powerpoint/2010/main" val="4007694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GARVEE Ratings</a:t>
            </a:r>
            <a:endParaRPr lang="en-US" dirty="0"/>
          </a:p>
        </p:txBody>
      </p:sp>
      <p:sp>
        <p:nvSpPr>
          <p:cNvPr id="6" name="Rectangle 3"/>
          <p:cNvSpPr>
            <a:spLocks noGrp="1" noChangeArrowheads="1"/>
          </p:cNvSpPr>
          <p:nvPr>
            <p:ph type="body" idx="4294967295"/>
          </p:nvPr>
        </p:nvSpPr>
        <p:spPr>
          <a:xfrm>
            <a:off x="384048" y="1069848"/>
            <a:ext cx="8534400" cy="5029200"/>
          </a:xfrm>
        </p:spPr>
        <p:txBody>
          <a:bodyPr>
            <a:noAutofit/>
          </a:bodyPr>
          <a:lstStyle/>
          <a:p>
            <a:pPr marL="347472" indent="-347472">
              <a:spcBef>
                <a:spcPts val="576"/>
              </a:spcBef>
              <a:spcAft>
                <a:spcPts val="432"/>
              </a:spcAft>
              <a:buClr>
                <a:srgbClr val="C00000"/>
              </a:buClr>
              <a:buSzPct val="100000"/>
              <a:buFont typeface="Wingdings" pitchFamily="2" charset="2"/>
              <a:buChar char="§"/>
            </a:pPr>
            <a:r>
              <a:rPr lang="en-US" sz="2400" dirty="0" smtClean="0">
                <a:latin typeface="Arial" pitchFamily="34" charset="0"/>
                <a:cs typeface="Arial" pitchFamily="34" charset="0"/>
              </a:rPr>
              <a:t>Factors that affect GARVEE bond ratings:</a:t>
            </a:r>
          </a:p>
          <a:p>
            <a:pPr lvl="1" eaLnBrk="0" fontAlgn="base" hangingPunct="0">
              <a:spcBef>
                <a:spcPts val="576"/>
              </a:spcBef>
              <a:spcAft>
                <a:spcPts val="432"/>
              </a:spcAft>
              <a:buClr>
                <a:srgbClr val="F89458"/>
              </a:buClr>
              <a:buSzPct val="100000"/>
              <a:buFont typeface="Arial" pitchFamily="34" charset="0"/>
              <a:buChar char="•"/>
            </a:pPr>
            <a:r>
              <a:rPr lang="en-US" sz="2000" dirty="0" smtClean="0">
                <a:latin typeface="Arial" charset="0"/>
              </a:rPr>
              <a:t>Uncertainty regarding Federal-aid Highway Program funding levels</a:t>
            </a:r>
          </a:p>
          <a:p>
            <a:pPr lvl="1" eaLnBrk="0" fontAlgn="base" hangingPunct="0">
              <a:spcBef>
                <a:spcPts val="576"/>
              </a:spcBef>
              <a:spcAft>
                <a:spcPts val="432"/>
              </a:spcAft>
              <a:buClr>
                <a:srgbClr val="F89458"/>
              </a:buClr>
              <a:buSzPct val="100000"/>
              <a:buFont typeface="Arial" pitchFamily="34" charset="0"/>
              <a:buChar char="•"/>
            </a:pPr>
            <a:r>
              <a:rPr lang="en-US" sz="2000" dirty="0" smtClean="0">
                <a:latin typeface="Arial" charset="0"/>
              </a:rPr>
              <a:t>Secondary pledge of State revenues to cover debt service</a:t>
            </a:r>
            <a:endParaRPr lang="en-US" sz="2000" dirty="0">
              <a:latin typeface="Arial" charset="0"/>
            </a:endParaRPr>
          </a:p>
          <a:p>
            <a:pPr lvl="1" eaLnBrk="0" fontAlgn="base" hangingPunct="0">
              <a:spcBef>
                <a:spcPts val="576"/>
              </a:spcBef>
              <a:spcAft>
                <a:spcPts val="432"/>
              </a:spcAft>
              <a:buClr>
                <a:srgbClr val="F89458"/>
              </a:buClr>
              <a:buSzPct val="100000"/>
              <a:buFont typeface="Arial" pitchFamily="34" charset="0"/>
              <a:buChar char="•"/>
            </a:pPr>
            <a:r>
              <a:rPr lang="en-US" sz="2000" dirty="0" smtClean="0">
                <a:latin typeface="Arial" charset="0"/>
              </a:rPr>
              <a:t>Bond insurance</a:t>
            </a:r>
          </a:p>
          <a:p>
            <a:pPr lvl="1" eaLnBrk="0" fontAlgn="base" hangingPunct="0">
              <a:spcBef>
                <a:spcPts val="576"/>
              </a:spcBef>
              <a:spcAft>
                <a:spcPts val="432"/>
              </a:spcAft>
              <a:buClr>
                <a:srgbClr val="F89458"/>
              </a:buClr>
              <a:buSzPct val="100000"/>
              <a:buFont typeface="Arial" pitchFamily="34" charset="0"/>
              <a:buChar char="•"/>
            </a:pPr>
            <a:r>
              <a:rPr lang="en-US" sz="2000" dirty="0" smtClean="0">
                <a:latin typeface="Arial" charset="0"/>
              </a:rPr>
              <a:t>Level of pre-existing GARVEE debt service as proportion of Federal-aid program</a:t>
            </a:r>
          </a:p>
          <a:p>
            <a:pPr lvl="1" eaLnBrk="0" fontAlgn="base" hangingPunct="0">
              <a:spcBef>
                <a:spcPts val="576"/>
              </a:spcBef>
              <a:spcAft>
                <a:spcPts val="432"/>
              </a:spcAft>
              <a:buClr>
                <a:srgbClr val="F89458"/>
              </a:buClr>
              <a:buSzPct val="100000"/>
              <a:buFont typeface="Arial" pitchFamily="34" charset="0"/>
              <a:buChar char="•"/>
            </a:pPr>
            <a:r>
              <a:rPr lang="en-US" sz="2000" dirty="0">
                <a:latin typeface="Arial" charset="0"/>
              </a:rPr>
              <a:t>State’s overall credit profile</a:t>
            </a:r>
          </a:p>
          <a:p>
            <a:pPr lvl="1" eaLnBrk="0" fontAlgn="base" hangingPunct="0">
              <a:spcBef>
                <a:spcPts val="576"/>
              </a:spcBef>
              <a:spcAft>
                <a:spcPts val="432"/>
              </a:spcAft>
              <a:buClr>
                <a:srgbClr val="F89458"/>
              </a:buClr>
              <a:buSzPct val="100000"/>
              <a:buFont typeface="Arial" pitchFamily="34" charset="0"/>
              <a:buChar char="•"/>
            </a:pPr>
            <a:r>
              <a:rPr lang="en-US" sz="2000" dirty="0" smtClean="0">
                <a:latin typeface="Arial" charset="0"/>
              </a:rPr>
              <a:t>History of timely </a:t>
            </a:r>
            <a:r>
              <a:rPr lang="en-US" sz="2000" dirty="0">
                <a:latin typeface="Arial" charset="0"/>
              </a:rPr>
              <a:t>debt service </a:t>
            </a:r>
            <a:r>
              <a:rPr lang="en-US" sz="2000" dirty="0" smtClean="0">
                <a:latin typeface="Arial" charset="0"/>
              </a:rPr>
              <a:t>payments</a:t>
            </a:r>
          </a:p>
        </p:txBody>
      </p:sp>
    </p:spTree>
    <p:extLst>
      <p:ext uri="{BB962C8B-B14F-4D97-AF65-F5344CB8AC3E}">
        <p14:creationId xmlns:p14="http://schemas.microsoft.com/office/powerpoint/2010/main" val="214793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133600" y="1595438"/>
            <a:ext cx="6324600" cy="990600"/>
          </a:xfrm>
          <a:prstGeom prst="rect">
            <a:avLst/>
          </a:prstGeom>
          <a:noFill/>
          <a:ln w="9525">
            <a:noFill/>
            <a:miter lim="800000"/>
            <a:headEnd/>
            <a:tailEnd/>
          </a:ln>
        </p:spPr>
        <p:txBody>
          <a:bodyPr/>
          <a:lstStyle/>
          <a:p>
            <a:pPr algn="ctr" eaLnBrk="0" hangingPunct="0"/>
            <a:r>
              <a:rPr lang="en-US" sz="5000" b="1" dirty="0">
                <a:solidFill>
                  <a:srgbClr val="863172"/>
                </a:solidFill>
                <a:latin typeface="Arial" pitchFamily="34" charset="0"/>
                <a:cs typeface="Arial" pitchFamily="34" charset="0"/>
              </a:rPr>
              <a:t>Lesson </a:t>
            </a:r>
            <a:r>
              <a:rPr lang="en-US" sz="5000" b="1" dirty="0" smtClean="0">
                <a:solidFill>
                  <a:srgbClr val="863172"/>
                </a:solidFill>
                <a:latin typeface="Arial" pitchFamily="34" charset="0"/>
                <a:cs typeface="Arial" pitchFamily="34" charset="0"/>
              </a:rPr>
              <a:t>2</a:t>
            </a:r>
            <a:endParaRPr lang="en-US" sz="5000" b="1" dirty="0">
              <a:solidFill>
                <a:srgbClr val="863172"/>
              </a:solidFill>
              <a:latin typeface="Arial" pitchFamily="34" charset="0"/>
              <a:cs typeface="Arial" pitchFamily="34" charset="0"/>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r>
              <a:rPr lang="en-US" sz="5000" b="1" dirty="0">
                <a:solidFill>
                  <a:srgbClr val="863172"/>
                </a:solidFill>
              </a:rPr>
              <a:t/>
            </a:r>
            <a:br>
              <a:rPr lang="en-US" sz="5000" b="1" dirty="0">
                <a:solidFill>
                  <a:srgbClr val="863172"/>
                </a:solidFill>
              </a:rPr>
            </a:br>
            <a:endParaRPr lang="en-US" sz="3600" b="1" dirty="0">
              <a:solidFill>
                <a:srgbClr val="863172"/>
              </a:solidFill>
            </a:endParaRPr>
          </a:p>
        </p:txBody>
      </p:sp>
      <p:sp>
        <p:nvSpPr>
          <p:cNvPr id="5" name="Rectangle 4"/>
          <p:cNvSpPr/>
          <p:nvPr/>
        </p:nvSpPr>
        <p:spPr>
          <a:xfrm>
            <a:off x="1901952" y="3959352"/>
            <a:ext cx="6477000" cy="1323439"/>
          </a:xfrm>
          <a:prstGeom prst="rect">
            <a:avLst/>
          </a:prstGeom>
        </p:spPr>
        <p:txBody>
          <a:bodyPr wrap="square">
            <a:spAutoFit/>
          </a:bodyPr>
          <a:lstStyle/>
          <a:p>
            <a:pPr algn="ctr"/>
            <a:r>
              <a:rPr lang="en-US" sz="4000" b="1" i="1" dirty="0" smtClean="0">
                <a:solidFill>
                  <a:srgbClr val="C00000"/>
                </a:solidFill>
                <a:latin typeface="Arial" pitchFamily="34" charset="0"/>
                <a:cs typeface="Arial" pitchFamily="34" charset="0"/>
              </a:rPr>
              <a:t>Types and Features </a:t>
            </a:r>
          </a:p>
          <a:p>
            <a:pPr algn="ctr"/>
            <a:r>
              <a:rPr lang="en-US" sz="4000" b="1" i="1" dirty="0" smtClean="0">
                <a:solidFill>
                  <a:srgbClr val="C00000"/>
                </a:solidFill>
                <a:latin typeface="Arial" pitchFamily="34" charset="0"/>
                <a:cs typeface="Arial" pitchFamily="34" charset="0"/>
              </a:rPr>
              <a:t>of GARVEEs</a:t>
            </a:r>
            <a:endParaRPr lang="en-US" sz="4000"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03699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066800" y="155448"/>
            <a:ext cx="7848600" cy="612648"/>
          </a:xfrm>
        </p:spPr>
        <p:txBody>
          <a:bodyPr/>
          <a:lstStyle/>
          <a:p>
            <a:r>
              <a:rPr lang="en-US" sz="3200" dirty="0" smtClean="0"/>
              <a:t>GARVEE Bond Options</a:t>
            </a:r>
          </a:p>
        </p:txBody>
      </p:sp>
      <p:sp>
        <p:nvSpPr>
          <p:cNvPr id="20483" name="Rectangle 3"/>
          <p:cNvSpPr>
            <a:spLocks noGrp="1" noChangeArrowheads="1"/>
          </p:cNvSpPr>
          <p:nvPr>
            <p:ph type="body" idx="4294967295"/>
          </p:nvPr>
        </p:nvSpPr>
        <p:spPr>
          <a:xfrm>
            <a:off x="381000" y="1069848"/>
            <a:ext cx="8531352" cy="5029200"/>
          </a:xfrm>
        </p:spPr>
        <p:txBody>
          <a:bodyPr/>
          <a:lstStyle/>
          <a:p>
            <a:pPr>
              <a:buClr>
                <a:srgbClr val="C00000"/>
              </a:buClr>
              <a:buSzPct val="100000"/>
              <a:buFont typeface="Wingdings" pitchFamily="2" charset="2"/>
              <a:buChar char="§"/>
            </a:pPr>
            <a:r>
              <a:rPr lang="en-US" sz="2400" b="1" dirty="0" smtClean="0"/>
              <a:t>Bond </a:t>
            </a:r>
            <a:r>
              <a:rPr lang="en-US" sz="2400" b="1" dirty="0"/>
              <a:t>T</a:t>
            </a:r>
            <a:r>
              <a:rPr lang="en-US" sz="2400" b="1" dirty="0" smtClean="0"/>
              <a:t>ype:</a:t>
            </a:r>
            <a:r>
              <a:rPr lang="en-US" sz="2400" dirty="0" smtClean="0"/>
              <a:t> Direct or indirect GARVEEs</a:t>
            </a:r>
          </a:p>
          <a:p>
            <a:pPr>
              <a:buClr>
                <a:srgbClr val="C00000"/>
              </a:buClr>
              <a:buSzPct val="100000"/>
              <a:buFont typeface="Wingdings" pitchFamily="2" charset="2"/>
              <a:buChar char="§"/>
            </a:pPr>
            <a:r>
              <a:rPr lang="en-US" sz="2400" b="1" dirty="0" smtClean="0"/>
              <a:t>Security:</a:t>
            </a:r>
            <a:r>
              <a:rPr lang="en-US" sz="2400" dirty="0" smtClean="0"/>
              <a:t> Standalone, backstopped, and/or insured</a:t>
            </a:r>
          </a:p>
          <a:p>
            <a:pPr>
              <a:buClr>
                <a:srgbClr val="C00000"/>
              </a:buClr>
              <a:buSzPct val="100000"/>
              <a:buFont typeface="Wingdings" pitchFamily="2" charset="2"/>
              <a:buChar char="§"/>
            </a:pPr>
            <a:r>
              <a:rPr lang="en-US" sz="2400" b="1" dirty="0" smtClean="0"/>
              <a:t>Interest Rate:</a:t>
            </a:r>
            <a:r>
              <a:rPr lang="en-US" sz="2400" dirty="0" smtClean="0"/>
              <a:t> Fixed or variable</a:t>
            </a:r>
          </a:p>
          <a:p>
            <a:pPr>
              <a:buClr>
                <a:srgbClr val="C00000"/>
              </a:buClr>
              <a:buSzPct val="100000"/>
              <a:buFont typeface="Wingdings" pitchFamily="2" charset="2"/>
              <a:buChar char="§"/>
            </a:pPr>
            <a:r>
              <a:rPr lang="en-US" sz="2400" b="1" dirty="0" smtClean="0"/>
              <a:t>Maturity:</a:t>
            </a:r>
            <a:r>
              <a:rPr lang="en-US" sz="2400" dirty="0" smtClean="0"/>
              <a:t> Long term or short term</a:t>
            </a:r>
          </a:p>
          <a:p>
            <a:pPr>
              <a:buClr>
                <a:srgbClr val="C00000"/>
              </a:buClr>
              <a:buSzPct val="100000"/>
              <a:buFont typeface="Wingdings" pitchFamily="2" charset="2"/>
              <a:buChar char="§"/>
            </a:pPr>
            <a:r>
              <a:rPr lang="en-US" sz="2400" b="1" dirty="0" smtClean="0"/>
              <a:t>Uses:</a:t>
            </a:r>
            <a:r>
              <a:rPr lang="en-US" sz="2400" dirty="0" smtClean="0"/>
              <a:t> New money or refunding</a:t>
            </a:r>
          </a:p>
          <a:p>
            <a:pPr>
              <a:buClr>
                <a:srgbClr val="C00000"/>
              </a:buClr>
              <a:buSzPct val="100000"/>
              <a:buFont typeface="Wingdings" pitchFamily="2" charset="2"/>
              <a:buChar char="§"/>
            </a:pPr>
            <a:r>
              <a:rPr lang="en-US" sz="2400" b="1" dirty="0" smtClean="0"/>
              <a:t>Eligibility of debt-related </a:t>
            </a:r>
            <a:r>
              <a:rPr lang="en-US" sz="2400" b="1" dirty="0"/>
              <a:t>e</a:t>
            </a:r>
            <a:r>
              <a:rPr lang="en-US" sz="2400" b="1" dirty="0" smtClean="0"/>
              <a:t>xpenses:  </a:t>
            </a:r>
            <a:r>
              <a:rPr lang="en-US" sz="2400" dirty="0" smtClean="0"/>
              <a:t>Assessed in coordination with HQ</a:t>
            </a:r>
          </a:p>
        </p:txBody>
      </p:sp>
    </p:spTree>
    <p:extLst>
      <p:ext uri="{BB962C8B-B14F-4D97-AF65-F5344CB8AC3E}">
        <p14:creationId xmlns:p14="http://schemas.microsoft.com/office/powerpoint/2010/main" val="301523643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155448"/>
            <a:ext cx="7848600" cy="612648"/>
          </a:xfrm>
        </p:spPr>
        <p:txBody>
          <a:bodyPr/>
          <a:lstStyle/>
          <a:p>
            <a:r>
              <a:rPr lang="en-US" sz="3200" dirty="0" smtClean="0"/>
              <a:t>Direct vs. Indirect GARVEEs</a:t>
            </a:r>
          </a:p>
        </p:txBody>
      </p:sp>
      <p:graphicFrame>
        <p:nvGraphicFramePr>
          <p:cNvPr id="4" name="Table 3"/>
          <p:cNvGraphicFramePr>
            <a:graphicFrameLocks noGrp="1"/>
          </p:cNvGraphicFramePr>
          <p:nvPr>
            <p:extLst>
              <p:ext uri="{D42A27DB-BD31-4B8C-83A1-F6EECF244321}">
                <p14:modId xmlns:p14="http://schemas.microsoft.com/office/powerpoint/2010/main" val="3131531170"/>
              </p:ext>
            </p:extLst>
          </p:nvPr>
        </p:nvGraphicFramePr>
        <p:xfrm>
          <a:off x="384048" y="1069848"/>
          <a:ext cx="8382000" cy="4572000"/>
        </p:xfrm>
        <a:graphic>
          <a:graphicData uri="http://schemas.openxmlformats.org/drawingml/2006/table">
            <a:tbl>
              <a:tblPr firstRow="1" bandRow="1">
                <a:tableStyleId>{5C22544A-7EE6-4342-B048-85BDC9FD1C3A}</a:tableStyleId>
              </a:tblPr>
              <a:tblGrid>
                <a:gridCol w="4191000"/>
                <a:gridCol w="4191000"/>
              </a:tblGrid>
              <a:tr h="435535">
                <a:tc>
                  <a:txBody>
                    <a:bodyPr/>
                    <a:lstStyle/>
                    <a:p>
                      <a:pPr marL="0" indent="0" algn="ctr">
                        <a:buFont typeface="Arial" pitchFamily="34" charset="0"/>
                        <a:buNone/>
                      </a:pPr>
                      <a:r>
                        <a:rPr lang="en-US" sz="2400" dirty="0" smtClean="0">
                          <a:latin typeface="Arial" pitchFamily="34" charset="0"/>
                          <a:cs typeface="Arial" pitchFamily="34" charset="0"/>
                        </a:rPr>
                        <a:t>Direct GARVEEs</a:t>
                      </a:r>
                      <a:endParaRPr lang="en-US" sz="2400" dirty="0">
                        <a:latin typeface="Arial" pitchFamily="34" charset="0"/>
                        <a:cs typeface="Arial" pitchFamily="34" charset="0"/>
                      </a:endParaRPr>
                    </a:p>
                  </a:txBody>
                  <a:tcPr anchor="b">
                    <a:lnR w="28575" cap="flat" cmpd="sng" algn="ctr">
                      <a:solidFill>
                        <a:schemeClr val="bg1"/>
                      </a:solidFill>
                      <a:prstDash val="solid"/>
                      <a:round/>
                      <a:headEnd type="none" w="med" len="med"/>
                      <a:tailEnd type="none" w="med" len="med"/>
                    </a:lnR>
                    <a:solidFill>
                      <a:srgbClr val="863172"/>
                    </a:solidFill>
                  </a:tcPr>
                </a:tc>
                <a:tc>
                  <a:txBody>
                    <a:bodyPr/>
                    <a:lstStyle/>
                    <a:p>
                      <a:pPr algn="ctr"/>
                      <a:r>
                        <a:rPr lang="en-US" sz="2400" dirty="0" smtClean="0">
                          <a:latin typeface="Arial" pitchFamily="34" charset="0"/>
                          <a:cs typeface="Arial" pitchFamily="34" charset="0"/>
                        </a:rPr>
                        <a:t>Indirect GARVEEs</a:t>
                      </a:r>
                      <a:endParaRPr lang="en-US" sz="2400" dirty="0">
                        <a:latin typeface="Arial" pitchFamily="34" charset="0"/>
                        <a:cs typeface="Arial" pitchFamily="34" charset="0"/>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863172"/>
                    </a:solidFill>
                  </a:tcPr>
                </a:tc>
              </a:tr>
              <a:tr h="3603065">
                <a:tc>
                  <a:txBody>
                    <a:bodyPr/>
                    <a:lstStyle/>
                    <a:p>
                      <a:pPr marL="285750" lvl="0" indent="-285750">
                        <a:buFont typeface="Arial" pitchFamily="34" charset="0"/>
                        <a:buChar char="•"/>
                      </a:pPr>
                      <a:r>
                        <a:rPr lang="en-US" sz="2400" dirty="0" smtClean="0"/>
                        <a:t>Secured by specific future Federal-aid apportionments</a:t>
                      </a:r>
                    </a:p>
                    <a:p>
                      <a:pPr marL="285750" lvl="0" indent="-285750">
                        <a:buFont typeface="Arial" pitchFamily="34" charset="0"/>
                        <a:buChar char="•"/>
                      </a:pPr>
                      <a:r>
                        <a:rPr lang="en-US" sz="2400" dirty="0" smtClean="0"/>
                        <a:t>Bond proceeds pay for specific project(s)</a:t>
                      </a:r>
                    </a:p>
                    <a:p>
                      <a:pPr marL="285750" lvl="0" indent="-285750">
                        <a:buFont typeface="Arial" pitchFamily="34" charset="0"/>
                        <a:buChar char="•"/>
                      </a:pPr>
                      <a:r>
                        <a:rPr lang="en-US" sz="2400" dirty="0" smtClean="0"/>
                        <a:t>Require FHWA Division approval &amp; oversight</a:t>
                      </a:r>
                    </a:p>
                    <a:p>
                      <a:pPr marL="285750" lvl="0" indent="-285750">
                        <a:buFont typeface="Arial" pitchFamily="34" charset="0"/>
                        <a:buChar char="•"/>
                      </a:pPr>
                      <a:r>
                        <a:rPr lang="en-US" sz="2400" dirty="0" smtClean="0"/>
                        <a:t>Total debt service costs (including interest &amp; issuance costs) are eligible for reimbursement</a:t>
                      </a:r>
                      <a:endParaRPr lang="en-US" sz="2400" dirty="0">
                        <a:latin typeface="Arial" pitchFamily="34" charset="0"/>
                        <a:cs typeface="Arial" pitchFamily="34" charset="0"/>
                      </a:endParaRP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5D5E0"/>
                    </a:solidFill>
                  </a:tcPr>
                </a:tc>
                <a:tc>
                  <a:txBody>
                    <a:bodyPr/>
                    <a:lstStyle/>
                    <a:p>
                      <a:pPr marL="285750" lvl="0" indent="-285750">
                        <a:buFont typeface="Arial" pitchFamily="34" charset="0"/>
                        <a:buChar char="•"/>
                      </a:pPr>
                      <a:r>
                        <a:rPr lang="en-US" sz="2400" dirty="0" smtClean="0"/>
                        <a:t>Better term: “non-GARVEE” debt</a:t>
                      </a:r>
                    </a:p>
                    <a:p>
                      <a:pPr marL="285750" lvl="0" indent="-285750">
                        <a:buFont typeface="Arial" pitchFamily="34" charset="0"/>
                        <a:buChar char="•"/>
                      </a:pPr>
                      <a:r>
                        <a:rPr lang="en-US" sz="2400" dirty="0" smtClean="0"/>
                        <a:t>No FHWA role </a:t>
                      </a:r>
                    </a:p>
                    <a:p>
                      <a:pPr marL="285750" lvl="0" indent="-285750">
                        <a:buFont typeface="Arial" pitchFamily="34" charset="0"/>
                        <a:buChar char="•"/>
                      </a:pPr>
                      <a:r>
                        <a:rPr lang="en-US" sz="2400" dirty="0" smtClean="0"/>
                        <a:t>Secured by anticipated Federal-aid reimbursements on eligible projects paid with State funds</a:t>
                      </a:r>
                    </a:p>
                    <a:p>
                      <a:pPr marL="285750" lvl="0" indent="-285750">
                        <a:buFont typeface="Arial" pitchFamily="34" charset="0"/>
                        <a:buChar char="•"/>
                      </a:pPr>
                      <a:r>
                        <a:rPr lang="en-US" sz="2400" dirty="0" smtClean="0"/>
                        <a:t>Interest &amp; issuance costs not eligible for Federal reimbursement</a:t>
                      </a:r>
                      <a:endParaRPr lang="en-US" sz="240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5D5E0"/>
                    </a:solidFill>
                  </a:tcPr>
                </a:tc>
              </a:tr>
            </a:tbl>
          </a:graphicData>
        </a:graphic>
      </p:graphicFrame>
    </p:spTree>
    <p:extLst>
      <p:ext uri="{BB962C8B-B14F-4D97-AF65-F5344CB8AC3E}">
        <p14:creationId xmlns:p14="http://schemas.microsoft.com/office/powerpoint/2010/main" val="9415999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066800" y="155448"/>
            <a:ext cx="7848600" cy="612648"/>
          </a:xfrm>
        </p:spPr>
        <p:txBody>
          <a:bodyPr/>
          <a:lstStyle/>
          <a:p>
            <a:r>
              <a:rPr lang="en-US" sz="3200" dirty="0" smtClean="0"/>
              <a:t>GARVEE Security Options</a:t>
            </a:r>
          </a:p>
        </p:txBody>
      </p:sp>
      <p:sp>
        <p:nvSpPr>
          <p:cNvPr id="22531" name="Rectangle 3"/>
          <p:cNvSpPr>
            <a:spLocks noGrp="1" noChangeArrowheads="1"/>
          </p:cNvSpPr>
          <p:nvPr>
            <p:ph type="body" idx="4294967295"/>
          </p:nvPr>
        </p:nvSpPr>
        <p:spPr>
          <a:xfrm>
            <a:off x="384048" y="1066800"/>
            <a:ext cx="8531352" cy="5029200"/>
          </a:xfrm>
        </p:spPr>
        <p:txBody>
          <a:bodyPr/>
          <a:lstStyle/>
          <a:p>
            <a:pPr>
              <a:spcBef>
                <a:spcPts val="576"/>
              </a:spcBef>
              <a:buClr>
                <a:srgbClr val="C00000"/>
              </a:buClr>
              <a:buSzPct val="100000"/>
              <a:buFont typeface="Wingdings" pitchFamily="2" charset="2"/>
              <a:buChar char="§"/>
            </a:pPr>
            <a:r>
              <a:rPr lang="en-US" sz="2400" b="1" dirty="0" smtClean="0"/>
              <a:t>Standalone or non-recourse GARVEEs</a:t>
            </a:r>
          </a:p>
          <a:p>
            <a:pPr lvl="1">
              <a:spcBef>
                <a:spcPts val="576"/>
              </a:spcBef>
              <a:buClr>
                <a:schemeClr val="accent2"/>
              </a:buClr>
              <a:buSzPct val="100000"/>
              <a:buFontTx/>
              <a:buChar char="•"/>
            </a:pPr>
            <a:r>
              <a:rPr lang="en-US" sz="2000" dirty="0" smtClean="0"/>
              <a:t>Future Federal-aid funds serve as the only security backing  the Federal share of the obligation to investors</a:t>
            </a:r>
          </a:p>
          <a:p>
            <a:pPr lvl="1">
              <a:spcBef>
                <a:spcPts val="480"/>
              </a:spcBef>
              <a:buClr>
                <a:schemeClr val="accent2"/>
              </a:buClr>
              <a:buSzPct val="100000"/>
              <a:buFontTx/>
              <a:buChar char="•"/>
            </a:pPr>
            <a:r>
              <a:rPr lang="en-US" sz="2000" dirty="0" smtClean="0"/>
              <a:t>No pledge of State funding other than required match</a:t>
            </a:r>
          </a:p>
          <a:p>
            <a:pPr>
              <a:spcBef>
                <a:spcPts val="576"/>
              </a:spcBef>
              <a:buClr>
                <a:srgbClr val="C00000"/>
              </a:buClr>
              <a:buSzPct val="100000"/>
              <a:buFont typeface="Wingdings" pitchFamily="2" charset="2"/>
              <a:buChar char="§"/>
            </a:pPr>
            <a:r>
              <a:rPr lang="en-US" sz="2400" b="1" dirty="0" smtClean="0"/>
              <a:t>Backstopped GARVEEs</a:t>
            </a:r>
          </a:p>
          <a:p>
            <a:pPr lvl="1">
              <a:spcBef>
                <a:spcPts val="480"/>
              </a:spcBef>
              <a:buClr>
                <a:schemeClr val="accent2"/>
              </a:buClr>
              <a:buSzPct val="100000"/>
              <a:buFontTx/>
              <a:buChar char="•"/>
            </a:pPr>
            <a:r>
              <a:rPr lang="en-US" sz="2000" dirty="0" smtClean="0"/>
              <a:t>Additional State revenues pledged in case Federal-aid highway funds prove insufficient</a:t>
            </a:r>
          </a:p>
          <a:p>
            <a:pPr lvl="1">
              <a:spcBef>
                <a:spcPts val="480"/>
              </a:spcBef>
              <a:buClr>
                <a:schemeClr val="accent2"/>
              </a:buClr>
              <a:buSzPct val="100000"/>
              <a:buFontTx/>
              <a:buChar char="•"/>
            </a:pPr>
            <a:r>
              <a:rPr lang="en-US" sz="2000" dirty="0" smtClean="0"/>
              <a:t>Often lower interest costs on the bonds</a:t>
            </a:r>
          </a:p>
          <a:p>
            <a:pPr>
              <a:spcBef>
                <a:spcPts val="576"/>
              </a:spcBef>
              <a:buClr>
                <a:srgbClr val="C00000"/>
              </a:buClr>
              <a:buSzPct val="100000"/>
              <a:buFont typeface="Wingdings" pitchFamily="2" charset="2"/>
              <a:buChar char="§"/>
            </a:pPr>
            <a:r>
              <a:rPr lang="en-US" sz="2400" b="1" dirty="0" smtClean="0"/>
              <a:t>Insured GARVEEs</a:t>
            </a:r>
          </a:p>
          <a:p>
            <a:pPr lvl="1">
              <a:spcBef>
                <a:spcPts val="480"/>
              </a:spcBef>
              <a:buClr>
                <a:schemeClr val="accent2"/>
              </a:buClr>
              <a:buSzPct val="100000"/>
              <a:buFontTx/>
              <a:buChar char="•"/>
            </a:pPr>
            <a:r>
              <a:rPr lang="en-US" sz="2000" dirty="0" smtClean="0"/>
              <a:t>Guarantees payment of bonds for life</a:t>
            </a:r>
          </a:p>
          <a:p>
            <a:pPr lvl="1">
              <a:spcBef>
                <a:spcPts val="480"/>
              </a:spcBef>
              <a:buClr>
                <a:schemeClr val="accent2"/>
              </a:buClr>
              <a:buSzPct val="100000"/>
              <a:buFontTx/>
              <a:buChar char="•"/>
            </a:pPr>
            <a:r>
              <a:rPr lang="en-US" sz="2000" dirty="0" smtClean="0"/>
              <a:t>Comes at a cost (premium charged)</a:t>
            </a:r>
          </a:p>
          <a:p>
            <a:pPr>
              <a:lnSpc>
                <a:spcPct val="90000"/>
              </a:lnSpc>
              <a:spcBef>
                <a:spcPct val="60000"/>
              </a:spcBef>
              <a:spcAft>
                <a:spcPct val="10000"/>
              </a:spcAft>
              <a:buClr>
                <a:schemeClr val="folHlink"/>
              </a:buClr>
              <a:buSzPct val="130000"/>
            </a:pPr>
            <a:endParaRPr lang="en-US" sz="2000" dirty="0" smtClean="0"/>
          </a:p>
        </p:txBody>
      </p:sp>
    </p:spTree>
    <p:extLst>
      <p:ext uri="{BB962C8B-B14F-4D97-AF65-F5344CB8AC3E}">
        <p14:creationId xmlns:p14="http://schemas.microsoft.com/office/powerpoint/2010/main" val="376641126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a:xfrm>
            <a:off x="1066800" y="152400"/>
            <a:ext cx="7848600" cy="601663"/>
          </a:xfrm>
          <a:noFill/>
        </p:spPr>
        <p:txBody>
          <a:bodyPr/>
          <a:lstStyle/>
          <a:p>
            <a:r>
              <a:rPr lang="en-US" sz="2800" dirty="0" smtClean="0"/>
              <a:t>Traditional Financing vs. </a:t>
            </a:r>
            <a:br>
              <a:rPr lang="en-US" sz="2800" dirty="0" smtClean="0"/>
            </a:br>
            <a:r>
              <a:rPr lang="en-US" sz="2800" dirty="0" smtClean="0"/>
              <a:t>GARVEE Bonds Cash Flows</a:t>
            </a:r>
          </a:p>
        </p:txBody>
      </p:sp>
      <p:graphicFrame>
        <p:nvGraphicFramePr>
          <p:cNvPr id="2050" name="Object 3"/>
          <p:cNvGraphicFramePr>
            <a:graphicFrameLocks noGrp="1" noChangeAspect="1"/>
          </p:cNvGraphicFramePr>
          <p:nvPr>
            <p:ph type="chart" idx="4294967295"/>
            <p:extLst>
              <p:ext uri="{D42A27DB-BD31-4B8C-83A1-F6EECF244321}">
                <p14:modId xmlns:p14="http://schemas.microsoft.com/office/powerpoint/2010/main" val="2100858975"/>
              </p:ext>
            </p:extLst>
          </p:nvPr>
        </p:nvGraphicFramePr>
        <p:xfrm>
          <a:off x="384048" y="1069848"/>
          <a:ext cx="8458200" cy="5053013"/>
        </p:xfrm>
        <a:graphic>
          <a:graphicData uri="http://schemas.openxmlformats.org/presentationml/2006/ole">
            <mc:AlternateContent xmlns:mc="http://schemas.openxmlformats.org/markup-compatibility/2006">
              <mc:Choice xmlns:v="urn:schemas-microsoft-com:vml" Requires="v">
                <p:oleObj spid="_x0000_s1036" name="Chart" r:id="rId4" imgW="7543877" imgH="4514889" progId="MSGraph.Chart.8">
                  <p:embed followColorScheme="full"/>
                </p:oleObj>
              </mc:Choice>
              <mc:Fallback>
                <p:oleObj name="Chart" r:id="rId4" imgW="7543877" imgH="4514889" progId="MSGraph.Chart.8">
                  <p:embed followColorScheme="full"/>
                  <p:pic>
                    <p:nvPicPr>
                      <p:cNvPr id="0" name=""/>
                      <p:cNvPicPr>
                        <a:picLocks noGrp="1" noChangeAspect="1" noChangeArrowheads="1"/>
                      </p:cNvPicPr>
                      <p:nvPr/>
                    </p:nvPicPr>
                    <p:blipFill>
                      <a:blip r:embed="rId5"/>
                      <a:srcRect/>
                      <a:stretch>
                        <a:fillRect/>
                      </a:stretch>
                    </p:blipFill>
                    <p:spPr bwMode="auto">
                      <a:xfrm>
                        <a:off x="384048" y="1069848"/>
                        <a:ext cx="8458200" cy="505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5486400" y="3717925"/>
            <a:ext cx="3124200" cy="396875"/>
          </a:xfrm>
          <a:prstGeom prst="rect">
            <a:avLst/>
          </a:prstGeom>
          <a:noFill/>
          <a:ln w="9525">
            <a:noFill/>
            <a:miter lim="800000"/>
            <a:headEnd/>
            <a:tailEnd/>
          </a:ln>
        </p:spPr>
        <p:txBody>
          <a:bodyPr>
            <a:spAutoFit/>
          </a:bodyPr>
          <a:lstStyle/>
          <a:p>
            <a:pPr>
              <a:spcBef>
                <a:spcPct val="50000"/>
              </a:spcBef>
            </a:pPr>
            <a:r>
              <a:rPr lang="en-US" b="1" dirty="0"/>
              <a:t>with GARVEE bonds</a:t>
            </a:r>
          </a:p>
        </p:txBody>
      </p:sp>
      <p:sp>
        <p:nvSpPr>
          <p:cNvPr id="2054" name="Text Box 5"/>
          <p:cNvSpPr txBox="1">
            <a:spLocks noChangeArrowheads="1"/>
          </p:cNvSpPr>
          <p:nvPr/>
        </p:nvSpPr>
        <p:spPr bwMode="auto">
          <a:xfrm>
            <a:off x="2286000" y="2209800"/>
            <a:ext cx="3733800" cy="701675"/>
          </a:xfrm>
          <a:prstGeom prst="rect">
            <a:avLst/>
          </a:prstGeom>
          <a:noFill/>
          <a:ln w="9525">
            <a:noFill/>
            <a:miter lim="800000"/>
            <a:headEnd/>
            <a:tailEnd/>
          </a:ln>
        </p:spPr>
        <p:txBody>
          <a:bodyPr>
            <a:spAutoFit/>
          </a:bodyPr>
          <a:lstStyle/>
          <a:p>
            <a:pPr>
              <a:spcBef>
                <a:spcPct val="50000"/>
              </a:spcBef>
            </a:pPr>
            <a:r>
              <a:rPr lang="en-US" b="1" dirty="0"/>
              <a:t>with Traditional </a:t>
            </a:r>
            <a:br>
              <a:rPr lang="en-US" b="1" dirty="0"/>
            </a:br>
            <a:r>
              <a:rPr lang="en-US" b="1" dirty="0"/>
              <a:t>    Financing</a:t>
            </a:r>
          </a:p>
        </p:txBody>
      </p:sp>
    </p:spTree>
    <p:extLst>
      <p:ext uri="{BB962C8B-B14F-4D97-AF65-F5344CB8AC3E}">
        <p14:creationId xmlns:p14="http://schemas.microsoft.com/office/powerpoint/2010/main" val="125296447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66800" y="155448"/>
            <a:ext cx="7848600" cy="612648"/>
          </a:xfrm>
        </p:spPr>
        <p:txBody>
          <a:bodyPr/>
          <a:lstStyle/>
          <a:p>
            <a:r>
              <a:rPr lang="en-US" dirty="0"/>
              <a:t>GARVEE Maturity Options </a:t>
            </a:r>
            <a:endParaRPr lang="en-US" sz="3200" dirty="0" smtClean="0"/>
          </a:p>
        </p:txBody>
      </p:sp>
      <p:sp>
        <p:nvSpPr>
          <p:cNvPr id="25603" name="Rectangle 3"/>
          <p:cNvSpPr>
            <a:spLocks noGrp="1" noChangeArrowheads="1"/>
          </p:cNvSpPr>
          <p:nvPr>
            <p:ph type="body" idx="4294967295"/>
          </p:nvPr>
        </p:nvSpPr>
        <p:spPr>
          <a:xfrm>
            <a:off x="384048" y="1069848"/>
            <a:ext cx="8531352" cy="5029200"/>
          </a:xfrm>
        </p:spPr>
        <p:txBody>
          <a:bodyPr/>
          <a:lstStyle/>
          <a:p>
            <a:pPr>
              <a:spcBef>
                <a:spcPts val="576"/>
              </a:spcBef>
              <a:spcAft>
                <a:spcPts val="432"/>
              </a:spcAft>
            </a:pPr>
            <a:r>
              <a:rPr lang="en-US" dirty="0"/>
              <a:t>In the past, GARVEEs have been structured to be repaid over one or more traditional reauthorization cycles (6, 12, 18 years)</a:t>
            </a:r>
          </a:p>
          <a:p>
            <a:pPr>
              <a:spcBef>
                <a:spcPts val="576"/>
              </a:spcBef>
              <a:spcAft>
                <a:spcPts val="432"/>
              </a:spcAft>
            </a:pPr>
            <a:r>
              <a:rPr lang="en-US" dirty="0"/>
              <a:t>However, GARVEE term can be selected to:</a:t>
            </a:r>
          </a:p>
          <a:p>
            <a:pPr lvl="1">
              <a:spcBef>
                <a:spcPts val="480"/>
              </a:spcBef>
              <a:spcAft>
                <a:spcPts val="240"/>
              </a:spcAft>
            </a:pPr>
            <a:r>
              <a:rPr lang="en-US" sz="2000" dirty="0"/>
              <a:t>Reflect expected life of asset or improvement</a:t>
            </a:r>
          </a:p>
          <a:p>
            <a:pPr lvl="1">
              <a:spcBef>
                <a:spcPts val="480"/>
              </a:spcBef>
              <a:spcAft>
                <a:spcPts val="240"/>
              </a:spcAft>
            </a:pPr>
            <a:r>
              <a:rPr lang="en-US" sz="2000" dirty="0"/>
              <a:t>Take advantage of interest rate environment at issuance date</a:t>
            </a:r>
          </a:p>
          <a:p>
            <a:pPr>
              <a:spcBef>
                <a:spcPts val="576"/>
              </a:spcBef>
              <a:spcAft>
                <a:spcPts val="432"/>
              </a:spcAft>
            </a:pPr>
            <a:r>
              <a:rPr lang="en-US" dirty="0"/>
              <a:t>Currently, 10- to 15-year term is common</a:t>
            </a:r>
          </a:p>
        </p:txBody>
      </p:sp>
    </p:spTree>
    <p:extLst>
      <p:ext uri="{BB962C8B-B14F-4D97-AF65-F5344CB8AC3E}">
        <p14:creationId xmlns:p14="http://schemas.microsoft.com/office/powerpoint/2010/main" val="264745702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66800" y="155448"/>
            <a:ext cx="7848600" cy="612648"/>
          </a:xfrm>
        </p:spPr>
        <p:txBody>
          <a:bodyPr/>
          <a:lstStyle/>
          <a:p>
            <a:r>
              <a:rPr lang="en-US" sz="3200" dirty="0" smtClean="0"/>
              <a:t>Uses of GARVEE Bond Proceeds</a:t>
            </a:r>
          </a:p>
        </p:txBody>
      </p:sp>
      <p:sp>
        <p:nvSpPr>
          <p:cNvPr id="25603" name="Rectangle 3"/>
          <p:cNvSpPr>
            <a:spLocks noGrp="1" noChangeArrowheads="1"/>
          </p:cNvSpPr>
          <p:nvPr>
            <p:ph type="body" idx="4294967295"/>
          </p:nvPr>
        </p:nvSpPr>
        <p:spPr>
          <a:xfrm>
            <a:off x="384048" y="1069848"/>
            <a:ext cx="8531352" cy="5029200"/>
          </a:xfrm>
        </p:spPr>
        <p:txBody>
          <a:bodyPr/>
          <a:lstStyle/>
          <a:p>
            <a:pPr>
              <a:spcBef>
                <a:spcPts val="576"/>
              </a:spcBef>
              <a:buClr>
                <a:srgbClr val="C00000"/>
              </a:buClr>
              <a:buSzPct val="100000"/>
              <a:buFont typeface="Wingdings" pitchFamily="2" charset="2"/>
              <a:buChar char="§"/>
            </a:pPr>
            <a:r>
              <a:rPr lang="en-US" sz="2400" b="1" dirty="0" smtClean="0"/>
              <a:t>New money: </a:t>
            </a:r>
            <a:r>
              <a:rPr lang="en-US" sz="2400" dirty="0" smtClean="0"/>
              <a:t>Bonds issued to provide new or additional funding for a project</a:t>
            </a:r>
          </a:p>
          <a:p>
            <a:pPr lvl="1">
              <a:spcBef>
                <a:spcPts val="480"/>
              </a:spcBef>
              <a:buClr>
                <a:schemeClr val="accent2"/>
              </a:buClr>
              <a:buSzPct val="100000"/>
              <a:buFontTx/>
              <a:buChar char="•"/>
            </a:pPr>
            <a:r>
              <a:rPr lang="en-US" sz="2000" dirty="0" smtClean="0"/>
              <a:t>Gross funded – Deposit exact amount required to pay for project</a:t>
            </a:r>
          </a:p>
          <a:p>
            <a:pPr lvl="1">
              <a:spcBef>
                <a:spcPts val="480"/>
              </a:spcBef>
              <a:buClr>
                <a:schemeClr val="accent2"/>
              </a:buClr>
              <a:buSzPct val="100000"/>
              <a:buFontTx/>
              <a:buChar char="•"/>
            </a:pPr>
            <a:r>
              <a:rPr lang="en-US" sz="2000" dirty="0" smtClean="0"/>
              <a:t>Net funded – Amount deposited plus interest earnings sufficient to pay for project</a:t>
            </a:r>
          </a:p>
          <a:p>
            <a:pPr>
              <a:spcBef>
                <a:spcPts val="576"/>
              </a:spcBef>
              <a:buClr>
                <a:srgbClr val="C00000"/>
              </a:buClr>
              <a:buSzPct val="100000"/>
              <a:buFont typeface="Wingdings" pitchFamily="2" charset="2"/>
              <a:buChar char="§"/>
            </a:pPr>
            <a:r>
              <a:rPr lang="en-US" sz="2400" b="1" dirty="0" smtClean="0"/>
              <a:t>Refunding:</a:t>
            </a:r>
            <a:r>
              <a:rPr lang="en-US" sz="2400" dirty="0" smtClean="0"/>
              <a:t> Bonds issued to refinance certain existing bonds (proceeds used to repay old GARVEEs) </a:t>
            </a:r>
          </a:p>
          <a:p>
            <a:pPr lvl="1">
              <a:spcBef>
                <a:spcPts val="480"/>
              </a:spcBef>
              <a:buClr>
                <a:schemeClr val="accent2"/>
              </a:buClr>
              <a:buSzPct val="100000"/>
              <a:buFontTx/>
              <a:buChar char="•"/>
            </a:pPr>
            <a:r>
              <a:rPr lang="en-US" sz="2000" dirty="0" smtClean="0"/>
              <a:t>Produce interest cost savings</a:t>
            </a:r>
          </a:p>
          <a:p>
            <a:pPr lvl="1">
              <a:spcBef>
                <a:spcPts val="480"/>
              </a:spcBef>
              <a:buClr>
                <a:schemeClr val="accent2"/>
              </a:buClr>
              <a:buSzPct val="100000"/>
              <a:buFontTx/>
              <a:buChar char="•"/>
            </a:pPr>
            <a:r>
              <a:rPr lang="en-US" sz="2000" dirty="0" smtClean="0"/>
              <a:t>Restructure debt service</a:t>
            </a:r>
          </a:p>
          <a:p>
            <a:pPr lvl="1">
              <a:spcBef>
                <a:spcPts val="480"/>
              </a:spcBef>
              <a:buClr>
                <a:schemeClr val="accent2"/>
              </a:buClr>
              <a:buSzPct val="100000"/>
              <a:buFontTx/>
              <a:buChar char="•"/>
            </a:pPr>
            <a:r>
              <a:rPr lang="en-US" sz="2000" dirty="0" smtClean="0"/>
              <a:t>Release issuer from restrictive operating covenants</a:t>
            </a:r>
          </a:p>
        </p:txBody>
      </p:sp>
    </p:spTree>
    <p:extLst>
      <p:ext uri="{BB962C8B-B14F-4D97-AF65-F5344CB8AC3E}">
        <p14:creationId xmlns:p14="http://schemas.microsoft.com/office/powerpoint/2010/main" val="221733560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ipd_logo"/>
          <p:cNvPicPr>
            <a:picLocks noChangeAspect="1" noChangeArrowheads="1"/>
          </p:cNvPicPr>
          <p:nvPr/>
        </p:nvPicPr>
        <p:blipFill>
          <a:blip r:embed="rId3" cstate="print"/>
          <a:srcRect/>
          <a:stretch>
            <a:fillRect/>
          </a:stretch>
        </p:blipFill>
        <p:spPr bwMode="auto">
          <a:xfrm>
            <a:off x="673100" y="611188"/>
            <a:ext cx="2451100" cy="895275"/>
          </a:xfrm>
          <a:prstGeom prst="rect">
            <a:avLst/>
          </a:prstGeom>
          <a:noFill/>
          <a:ln w="9525">
            <a:noFill/>
            <a:miter lim="800000"/>
            <a:headEnd/>
            <a:tailEnd/>
          </a:ln>
        </p:spPr>
      </p:pic>
      <p:sp>
        <p:nvSpPr>
          <p:cNvPr id="5" name="TextBox 4"/>
          <p:cNvSpPr txBox="1"/>
          <p:nvPr/>
        </p:nvSpPr>
        <p:spPr>
          <a:xfrm>
            <a:off x="579119" y="1676400"/>
            <a:ext cx="7961849" cy="1323439"/>
          </a:xfrm>
          <a:prstGeom prst="rect">
            <a:avLst/>
          </a:prstGeom>
          <a:noFill/>
        </p:spPr>
        <p:txBody>
          <a:bodyPr wrap="square" rtlCol="0">
            <a:spAutoFit/>
          </a:bodyPr>
          <a:lstStyle/>
          <a:p>
            <a:pPr algn="ctr"/>
            <a:r>
              <a:rPr lang="en-US" sz="4000" b="1" dirty="0">
                <a:solidFill>
                  <a:srgbClr val="863172"/>
                </a:solidFill>
                <a:latin typeface="Arial" pitchFamily="34" charset="0"/>
                <a:cs typeface="Arial" pitchFamily="34" charset="0"/>
              </a:rPr>
              <a:t>Grant Anticipation Revenue Vehicle (GARVEE) Bonds</a:t>
            </a:r>
          </a:p>
        </p:txBody>
      </p:sp>
      <p:sp>
        <p:nvSpPr>
          <p:cNvPr id="6" name="TextBox 5"/>
          <p:cNvSpPr txBox="1"/>
          <p:nvPr/>
        </p:nvSpPr>
        <p:spPr>
          <a:xfrm>
            <a:off x="349469" y="4419600"/>
            <a:ext cx="4114800" cy="1292662"/>
          </a:xfrm>
          <a:prstGeom prst="rect">
            <a:avLst/>
          </a:prstGeom>
          <a:noFill/>
        </p:spPr>
        <p:txBody>
          <a:bodyPr wrap="square" rtlCol="0">
            <a:spAutoFit/>
          </a:bodyPr>
          <a:lstStyle/>
          <a:p>
            <a:pPr algn="ctr"/>
            <a:r>
              <a:rPr lang="en-US" sz="2400" b="1" dirty="0" smtClean="0">
                <a:solidFill>
                  <a:prstClr val="black"/>
                </a:solidFill>
                <a:latin typeface="Arial" pitchFamily="34" charset="0"/>
                <a:cs typeface="Arial" pitchFamily="34" charset="0"/>
              </a:rPr>
              <a:t>Frederick </a:t>
            </a:r>
            <a:r>
              <a:rPr lang="en-US" sz="2400" b="1" dirty="0">
                <a:solidFill>
                  <a:prstClr val="black"/>
                </a:solidFill>
                <a:latin typeface="Arial" pitchFamily="34" charset="0"/>
                <a:cs typeface="Arial" pitchFamily="34" charset="0"/>
              </a:rPr>
              <a:t>Werner</a:t>
            </a:r>
          </a:p>
          <a:p>
            <a:pPr algn="ctr"/>
            <a:r>
              <a:rPr lang="en-US" dirty="0">
                <a:solidFill>
                  <a:prstClr val="black"/>
                </a:solidFill>
                <a:latin typeface="Arial" pitchFamily="34" charset="0"/>
                <a:cs typeface="Arial" pitchFamily="34" charset="0"/>
              </a:rPr>
              <a:t>Project Finance Program Manager</a:t>
            </a:r>
          </a:p>
          <a:p>
            <a:pPr algn="ctr"/>
            <a:r>
              <a:rPr lang="en-US" dirty="0">
                <a:solidFill>
                  <a:prstClr val="black"/>
                </a:solidFill>
                <a:latin typeface="Arial" pitchFamily="34" charset="0"/>
                <a:cs typeface="Arial" pitchFamily="34" charset="0"/>
              </a:rPr>
              <a:t>Office of Innovative Program Delivery</a:t>
            </a:r>
          </a:p>
          <a:p>
            <a:pPr algn="ctr"/>
            <a:r>
              <a:rPr lang="en-US" dirty="0">
                <a:solidFill>
                  <a:prstClr val="black"/>
                </a:solidFill>
                <a:latin typeface="Arial" pitchFamily="34" charset="0"/>
                <a:cs typeface="Arial" pitchFamily="34" charset="0"/>
              </a:rPr>
              <a:t>Federal Highway Administration</a:t>
            </a:r>
            <a:endParaRPr lang="en-US" sz="2000" b="1" i="1" dirty="0">
              <a:solidFill>
                <a:prstClr val="black"/>
              </a:solidFill>
              <a:latin typeface="Arial" pitchFamily="34" charset="0"/>
              <a:cs typeface="Arial" pitchFamily="34" charset="0"/>
            </a:endParaRPr>
          </a:p>
        </p:txBody>
      </p:sp>
      <p:pic>
        <p:nvPicPr>
          <p:cNvPr id="9" name="Picture 7" descr="BHP_SRTA_ (67)"/>
          <p:cNvPicPr>
            <a:picLocks noChangeAspect="1" noChangeArrowheads="1"/>
          </p:cNvPicPr>
          <p:nvPr/>
        </p:nvPicPr>
        <p:blipFill>
          <a:blip r:embed="rId4" cstate="print"/>
          <a:srcRect/>
          <a:stretch>
            <a:fillRect/>
          </a:stretch>
        </p:blipFill>
        <p:spPr bwMode="auto">
          <a:xfrm>
            <a:off x="579120" y="3048000"/>
            <a:ext cx="1783080" cy="990600"/>
          </a:xfrm>
          <a:prstGeom prst="rect">
            <a:avLst/>
          </a:prstGeom>
          <a:noFill/>
          <a:ln w="9525">
            <a:noFill/>
            <a:miter lim="800000"/>
            <a:headEnd/>
            <a:tailEnd/>
          </a:ln>
        </p:spPr>
      </p:pic>
      <p:pic>
        <p:nvPicPr>
          <p:cNvPr id="10" name="Picture 8" descr="SRTA07 (94)"/>
          <p:cNvPicPr>
            <a:picLocks noChangeAspect="1" noChangeArrowheads="1"/>
          </p:cNvPicPr>
          <p:nvPr/>
        </p:nvPicPr>
        <p:blipFill>
          <a:blip r:embed="rId5" cstate="print"/>
          <a:srcRect/>
          <a:stretch>
            <a:fillRect/>
          </a:stretch>
        </p:blipFill>
        <p:spPr bwMode="auto">
          <a:xfrm>
            <a:off x="2667000" y="3048000"/>
            <a:ext cx="1759169" cy="977316"/>
          </a:xfrm>
          <a:prstGeom prst="rect">
            <a:avLst/>
          </a:prstGeom>
          <a:noFill/>
          <a:ln w="9525">
            <a:noFill/>
            <a:miter lim="800000"/>
            <a:headEnd/>
            <a:tailEnd/>
          </a:ln>
        </p:spPr>
      </p:pic>
      <p:pic>
        <p:nvPicPr>
          <p:cNvPr id="11" name="Picture 9" descr="BHP_SRTA_ (7)"/>
          <p:cNvPicPr>
            <a:picLocks noChangeAspect="1" noChangeArrowheads="1"/>
          </p:cNvPicPr>
          <p:nvPr/>
        </p:nvPicPr>
        <p:blipFill>
          <a:blip r:embed="rId6" cstate="print"/>
          <a:srcRect/>
          <a:stretch>
            <a:fillRect/>
          </a:stretch>
        </p:blipFill>
        <p:spPr bwMode="auto">
          <a:xfrm>
            <a:off x="4724400" y="3048001"/>
            <a:ext cx="1759169" cy="977316"/>
          </a:xfrm>
          <a:prstGeom prst="rect">
            <a:avLst/>
          </a:prstGeom>
          <a:noFill/>
          <a:ln w="9525">
            <a:noFill/>
            <a:miter lim="800000"/>
            <a:headEnd/>
            <a:tailEnd/>
          </a:ln>
        </p:spPr>
      </p:pic>
      <p:pic>
        <p:nvPicPr>
          <p:cNvPr id="12" name="Picture 10" descr="BHP_SRTA_ (40)"/>
          <p:cNvPicPr>
            <a:picLocks noChangeAspect="1" noChangeArrowheads="1"/>
          </p:cNvPicPr>
          <p:nvPr/>
        </p:nvPicPr>
        <p:blipFill>
          <a:blip r:embed="rId7" cstate="print"/>
          <a:srcRect/>
          <a:stretch>
            <a:fillRect/>
          </a:stretch>
        </p:blipFill>
        <p:spPr bwMode="auto">
          <a:xfrm>
            <a:off x="6781800" y="3048000"/>
            <a:ext cx="1759169" cy="977316"/>
          </a:xfrm>
          <a:prstGeom prst="rect">
            <a:avLst/>
          </a:prstGeom>
          <a:noFill/>
          <a:ln w="9525">
            <a:noFill/>
            <a:miter lim="800000"/>
            <a:headEnd/>
            <a:tailEnd/>
          </a:ln>
        </p:spPr>
      </p:pic>
      <p:sp>
        <p:nvSpPr>
          <p:cNvPr id="13" name="TextBox 12"/>
          <p:cNvSpPr txBox="1"/>
          <p:nvPr/>
        </p:nvSpPr>
        <p:spPr>
          <a:xfrm>
            <a:off x="4667469" y="4419600"/>
            <a:ext cx="4114800" cy="1292662"/>
          </a:xfrm>
          <a:prstGeom prst="rect">
            <a:avLst/>
          </a:prstGeom>
          <a:noFill/>
        </p:spPr>
        <p:txBody>
          <a:bodyPr wrap="square" rtlCol="0">
            <a:spAutoFit/>
          </a:bodyPr>
          <a:lstStyle/>
          <a:p>
            <a:pPr algn="ctr"/>
            <a:r>
              <a:rPr lang="en-US" sz="2400" b="1" dirty="0" smtClean="0">
                <a:solidFill>
                  <a:prstClr val="black"/>
                </a:solidFill>
                <a:latin typeface="Arial" pitchFamily="34" charset="0"/>
                <a:cs typeface="Arial" pitchFamily="34" charset="0"/>
              </a:rPr>
              <a:t>Vivian Gutierrez</a:t>
            </a:r>
            <a:endParaRPr lang="en-US" sz="2400" b="1" dirty="0">
              <a:solidFill>
                <a:prstClr val="black"/>
              </a:solidFill>
              <a:latin typeface="Arial" pitchFamily="34" charset="0"/>
              <a:cs typeface="Arial" pitchFamily="34" charset="0"/>
            </a:endParaRPr>
          </a:p>
          <a:p>
            <a:pPr algn="ctr"/>
            <a:r>
              <a:rPr lang="en-US" dirty="0" smtClean="0">
                <a:solidFill>
                  <a:prstClr val="black"/>
                </a:solidFill>
                <a:latin typeface="Arial" pitchFamily="34" charset="0"/>
                <a:cs typeface="Arial" pitchFamily="34" charset="0"/>
              </a:rPr>
              <a:t>Financial Manager Team Leader</a:t>
            </a:r>
            <a:endParaRPr lang="en-US" dirty="0">
              <a:solidFill>
                <a:prstClr val="black"/>
              </a:solidFill>
              <a:latin typeface="Arial" pitchFamily="34" charset="0"/>
              <a:cs typeface="Arial" pitchFamily="34" charset="0"/>
            </a:endParaRPr>
          </a:p>
          <a:p>
            <a:pPr algn="ctr"/>
            <a:r>
              <a:rPr lang="en-US" dirty="0" smtClean="0">
                <a:solidFill>
                  <a:prstClr val="black"/>
                </a:solidFill>
                <a:latin typeface="Arial" pitchFamily="34" charset="0"/>
                <a:cs typeface="Arial" pitchFamily="34" charset="0"/>
              </a:rPr>
              <a:t>Puerto Rico Division</a:t>
            </a:r>
            <a:endParaRPr lang="en-US" dirty="0">
              <a:solidFill>
                <a:prstClr val="black"/>
              </a:solidFill>
              <a:latin typeface="Arial" pitchFamily="34" charset="0"/>
              <a:cs typeface="Arial" pitchFamily="34" charset="0"/>
            </a:endParaRPr>
          </a:p>
          <a:p>
            <a:pPr algn="ctr"/>
            <a:r>
              <a:rPr lang="en-US" dirty="0">
                <a:solidFill>
                  <a:prstClr val="black"/>
                </a:solidFill>
                <a:latin typeface="Arial" pitchFamily="34" charset="0"/>
                <a:cs typeface="Arial" pitchFamily="34" charset="0"/>
              </a:rPr>
              <a:t>Federal Highway Administration</a:t>
            </a:r>
            <a:endParaRPr lang="en-US" sz="2000" b="1"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8367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133600" y="1595438"/>
            <a:ext cx="6324600" cy="990600"/>
          </a:xfrm>
          <a:prstGeom prst="rect">
            <a:avLst/>
          </a:prstGeom>
          <a:noFill/>
          <a:ln w="9525">
            <a:noFill/>
            <a:miter lim="800000"/>
            <a:headEnd/>
            <a:tailEnd/>
          </a:ln>
        </p:spPr>
        <p:txBody>
          <a:bodyPr/>
          <a:lstStyle/>
          <a:p>
            <a:pPr algn="ctr" eaLnBrk="0" hangingPunct="0"/>
            <a:r>
              <a:rPr lang="en-US" sz="5000" b="1" dirty="0">
                <a:solidFill>
                  <a:srgbClr val="863172"/>
                </a:solidFill>
                <a:latin typeface="Arial" pitchFamily="34" charset="0"/>
                <a:cs typeface="Arial" pitchFamily="34" charset="0"/>
              </a:rPr>
              <a:t>Lesson </a:t>
            </a:r>
            <a:r>
              <a:rPr lang="en-US" sz="5000" b="1" dirty="0" smtClean="0">
                <a:solidFill>
                  <a:srgbClr val="863172"/>
                </a:solidFill>
                <a:latin typeface="Arial" pitchFamily="34" charset="0"/>
                <a:cs typeface="Arial" pitchFamily="34" charset="0"/>
              </a:rPr>
              <a:t>3</a:t>
            </a:r>
            <a:endParaRPr lang="en-US" sz="5000" b="1" dirty="0">
              <a:solidFill>
                <a:srgbClr val="863172"/>
              </a:solidFill>
              <a:latin typeface="Arial" pitchFamily="34" charset="0"/>
              <a:cs typeface="Arial" pitchFamily="34" charset="0"/>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r>
              <a:rPr lang="en-US" sz="5000" b="1" dirty="0">
                <a:solidFill>
                  <a:srgbClr val="863172"/>
                </a:solidFill>
              </a:rPr>
              <a:t/>
            </a:r>
            <a:br>
              <a:rPr lang="en-US" sz="5000" b="1" dirty="0">
                <a:solidFill>
                  <a:srgbClr val="863172"/>
                </a:solidFill>
              </a:rPr>
            </a:br>
            <a:endParaRPr lang="en-US" sz="3600" b="1" dirty="0">
              <a:solidFill>
                <a:srgbClr val="863172"/>
              </a:solidFill>
            </a:endParaRPr>
          </a:p>
        </p:txBody>
      </p:sp>
      <p:sp>
        <p:nvSpPr>
          <p:cNvPr id="5" name="Rectangle 4"/>
          <p:cNvSpPr/>
          <p:nvPr/>
        </p:nvSpPr>
        <p:spPr>
          <a:xfrm>
            <a:off x="1901952" y="3959352"/>
            <a:ext cx="6477000" cy="707886"/>
          </a:xfrm>
          <a:prstGeom prst="rect">
            <a:avLst/>
          </a:prstGeom>
        </p:spPr>
        <p:txBody>
          <a:bodyPr wrap="square">
            <a:spAutoFit/>
          </a:bodyPr>
          <a:lstStyle/>
          <a:p>
            <a:pPr algn="ctr"/>
            <a:r>
              <a:rPr lang="en-US" sz="4000" b="1" i="1" dirty="0" smtClean="0">
                <a:solidFill>
                  <a:srgbClr val="C00000"/>
                </a:solidFill>
                <a:latin typeface="Arial" pitchFamily="34" charset="0"/>
                <a:cs typeface="Arial" pitchFamily="34" charset="0"/>
              </a:rPr>
              <a:t>GARVEE Process</a:t>
            </a:r>
            <a:endParaRPr lang="en-US" sz="4000"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201721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066800" y="155448"/>
            <a:ext cx="7848600" cy="612648"/>
          </a:xfrm>
        </p:spPr>
        <p:txBody>
          <a:bodyPr/>
          <a:lstStyle/>
          <a:p>
            <a:r>
              <a:rPr lang="en-US" sz="3200" dirty="0" smtClean="0"/>
              <a:t>GARVEEs – Flow of Funds</a:t>
            </a:r>
          </a:p>
        </p:txBody>
      </p:sp>
      <p:sp>
        <p:nvSpPr>
          <p:cNvPr id="27651" name="Rectangle 3"/>
          <p:cNvSpPr>
            <a:spLocks noChangeArrowheads="1"/>
          </p:cNvSpPr>
          <p:nvPr/>
        </p:nvSpPr>
        <p:spPr bwMode="auto">
          <a:xfrm>
            <a:off x="1295400" y="1398588"/>
            <a:ext cx="2286000" cy="887412"/>
          </a:xfrm>
          <a:prstGeom prst="rect">
            <a:avLst/>
          </a:prstGeom>
          <a:solidFill>
            <a:srgbClr val="C00000"/>
          </a:solidFill>
          <a:ln w="12700">
            <a:solidFill>
              <a:srgbClr val="C00000"/>
            </a:solidFill>
            <a:miter lim="800000"/>
            <a:headEnd/>
            <a:tailEnd/>
          </a:ln>
        </p:spPr>
        <p:txBody>
          <a:bodyPr wrap="none" anchor="ctr"/>
          <a:lstStyle/>
          <a:p>
            <a:pPr algn="ctr"/>
            <a:r>
              <a:rPr lang="en-US" b="1" dirty="0">
                <a:solidFill>
                  <a:schemeClr val="bg1"/>
                </a:solidFill>
              </a:rPr>
              <a:t>Tax-Exempt </a:t>
            </a:r>
          </a:p>
          <a:p>
            <a:pPr algn="ctr"/>
            <a:r>
              <a:rPr lang="en-US" b="1" dirty="0">
                <a:solidFill>
                  <a:schemeClr val="bg1"/>
                </a:solidFill>
              </a:rPr>
              <a:t>Debt Investors</a:t>
            </a:r>
          </a:p>
        </p:txBody>
      </p:sp>
      <p:sp>
        <p:nvSpPr>
          <p:cNvPr id="27652" name="Rectangle 4"/>
          <p:cNvSpPr>
            <a:spLocks noChangeArrowheads="1"/>
          </p:cNvSpPr>
          <p:nvPr/>
        </p:nvSpPr>
        <p:spPr bwMode="auto">
          <a:xfrm>
            <a:off x="1219200" y="3163888"/>
            <a:ext cx="2286000" cy="889000"/>
          </a:xfrm>
          <a:prstGeom prst="rect">
            <a:avLst/>
          </a:prstGeom>
          <a:solidFill>
            <a:srgbClr val="C00000"/>
          </a:solidFill>
          <a:ln w="12700" algn="ctr">
            <a:solidFill>
              <a:srgbClr val="C00000"/>
            </a:solidFill>
            <a:miter lim="800000"/>
            <a:headEnd/>
            <a:tailEnd/>
          </a:ln>
        </p:spPr>
        <p:txBody>
          <a:bodyPr wrap="none" anchor="ctr"/>
          <a:lstStyle/>
          <a:p>
            <a:pPr algn="ctr"/>
            <a:r>
              <a:rPr lang="en-US" b="1" dirty="0">
                <a:solidFill>
                  <a:schemeClr val="bg1"/>
                </a:solidFill>
              </a:rPr>
              <a:t>Issuer</a:t>
            </a:r>
          </a:p>
          <a:p>
            <a:pPr algn="ctr"/>
            <a:r>
              <a:rPr lang="en-US" sz="1600" b="1" dirty="0">
                <a:solidFill>
                  <a:schemeClr val="bg1"/>
                </a:solidFill>
              </a:rPr>
              <a:t>(State DOT or </a:t>
            </a:r>
            <a:br>
              <a:rPr lang="en-US" sz="1600" b="1" dirty="0">
                <a:solidFill>
                  <a:schemeClr val="bg1"/>
                </a:solidFill>
              </a:rPr>
            </a:br>
            <a:r>
              <a:rPr lang="en-US" sz="1600" b="1" dirty="0">
                <a:solidFill>
                  <a:schemeClr val="bg1"/>
                </a:solidFill>
              </a:rPr>
              <a:t>Issuing Authority)</a:t>
            </a:r>
          </a:p>
        </p:txBody>
      </p:sp>
      <p:sp>
        <p:nvSpPr>
          <p:cNvPr id="27653" name="Rectangle 5"/>
          <p:cNvSpPr>
            <a:spLocks noChangeArrowheads="1"/>
          </p:cNvSpPr>
          <p:nvPr/>
        </p:nvSpPr>
        <p:spPr bwMode="auto">
          <a:xfrm>
            <a:off x="1295400" y="4903788"/>
            <a:ext cx="2286000" cy="887412"/>
          </a:xfrm>
          <a:prstGeom prst="rect">
            <a:avLst/>
          </a:prstGeom>
          <a:solidFill>
            <a:srgbClr val="C00000"/>
          </a:solidFill>
          <a:ln w="12700" algn="ctr">
            <a:solidFill>
              <a:srgbClr val="C00000"/>
            </a:solidFill>
            <a:miter lim="800000"/>
            <a:headEnd/>
            <a:tailEnd/>
          </a:ln>
        </p:spPr>
        <p:txBody>
          <a:bodyPr wrap="none" anchor="ctr"/>
          <a:lstStyle/>
          <a:p>
            <a:pPr algn="ctr"/>
            <a:r>
              <a:rPr lang="en-US" b="1" dirty="0">
                <a:solidFill>
                  <a:schemeClr val="bg1"/>
                </a:solidFill>
              </a:rPr>
              <a:t>Debt-Financed</a:t>
            </a:r>
          </a:p>
          <a:p>
            <a:pPr algn="ctr"/>
            <a:r>
              <a:rPr lang="en-US" b="1" dirty="0">
                <a:solidFill>
                  <a:schemeClr val="bg1"/>
                </a:solidFill>
              </a:rPr>
              <a:t>Project(s)</a:t>
            </a:r>
          </a:p>
        </p:txBody>
      </p:sp>
      <p:sp>
        <p:nvSpPr>
          <p:cNvPr id="27654" name="Line 6"/>
          <p:cNvSpPr>
            <a:spLocks noChangeShapeType="1"/>
          </p:cNvSpPr>
          <p:nvPr/>
        </p:nvSpPr>
        <p:spPr bwMode="auto">
          <a:xfrm>
            <a:off x="2032000" y="2325688"/>
            <a:ext cx="0" cy="800100"/>
          </a:xfrm>
          <a:prstGeom prst="line">
            <a:avLst/>
          </a:prstGeom>
          <a:noFill/>
          <a:ln w="28575">
            <a:solidFill>
              <a:schemeClr val="tx1"/>
            </a:solidFill>
            <a:round/>
            <a:headEnd/>
            <a:tailEnd type="triangle" w="lg" len="lg"/>
          </a:ln>
        </p:spPr>
        <p:txBody>
          <a:bodyPr wrap="none"/>
          <a:lstStyle/>
          <a:p>
            <a:endParaRPr lang="en-US" dirty="0"/>
          </a:p>
        </p:txBody>
      </p:sp>
      <p:sp>
        <p:nvSpPr>
          <p:cNvPr id="27655" name="Line 7"/>
          <p:cNvSpPr>
            <a:spLocks noChangeShapeType="1"/>
          </p:cNvSpPr>
          <p:nvPr/>
        </p:nvSpPr>
        <p:spPr bwMode="auto">
          <a:xfrm>
            <a:off x="2971800" y="2286000"/>
            <a:ext cx="0" cy="838200"/>
          </a:xfrm>
          <a:prstGeom prst="line">
            <a:avLst/>
          </a:prstGeom>
          <a:noFill/>
          <a:ln w="28575">
            <a:solidFill>
              <a:schemeClr val="tx1"/>
            </a:solidFill>
            <a:round/>
            <a:headEnd type="triangle" w="lg" len="lg"/>
            <a:tailEnd type="none" w="lg" len="lg"/>
          </a:ln>
        </p:spPr>
        <p:txBody>
          <a:bodyPr wrap="none"/>
          <a:lstStyle/>
          <a:p>
            <a:endParaRPr lang="en-US" dirty="0"/>
          </a:p>
        </p:txBody>
      </p:sp>
      <p:sp>
        <p:nvSpPr>
          <p:cNvPr id="27656" name="Text Box 8"/>
          <p:cNvSpPr txBox="1">
            <a:spLocks noChangeArrowheads="1"/>
          </p:cNvSpPr>
          <p:nvPr/>
        </p:nvSpPr>
        <p:spPr bwMode="auto">
          <a:xfrm>
            <a:off x="292100" y="2617788"/>
            <a:ext cx="1676400" cy="304800"/>
          </a:xfrm>
          <a:prstGeom prst="rect">
            <a:avLst/>
          </a:prstGeom>
          <a:noFill/>
          <a:ln w="12700">
            <a:noFill/>
            <a:miter lim="800000"/>
            <a:headEnd/>
            <a:tailEnd/>
          </a:ln>
        </p:spPr>
        <p:txBody>
          <a:bodyPr>
            <a:spAutoFit/>
          </a:bodyPr>
          <a:lstStyle/>
          <a:p>
            <a:pPr>
              <a:spcBef>
                <a:spcPct val="50000"/>
              </a:spcBef>
            </a:pPr>
            <a:r>
              <a:rPr lang="en-US" sz="1400" b="1" dirty="0" smtClean="0"/>
              <a:t>Debt Proceeds</a:t>
            </a:r>
            <a:endParaRPr lang="en-US" sz="1400" b="1" dirty="0"/>
          </a:p>
        </p:txBody>
      </p:sp>
      <p:sp>
        <p:nvSpPr>
          <p:cNvPr id="27657" name="Line 9"/>
          <p:cNvSpPr>
            <a:spLocks noChangeShapeType="1"/>
          </p:cNvSpPr>
          <p:nvPr/>
        </p:nvSpPr>
        <p:spPr bwMode="auto">
          <a:xfrm>
            <a:off x="2438400" y="4114800"/>
            <a:ext cx="0" cy="762000"/>
          </a:xfrm>
          <a:prstGeom prst="line">
            <a:avLst/>
          </a:prstGeom>
          <a:noFill/>
          <a:ln w="28575">
            <a:solidFill>
              <a:schemeClr val="tx1"/>
            </a:solidFill>
            <a:round/>
            <a:headEnd/>
            <a:tailEnd type="triangle" w="lg" len="lg"/>
          </a:ln>
        </p:spPr>
        <p:txBody>
          <a:bodyPr wrap="none"/>
          <a:lstStyle/>
          <a:p>
            <a:endParaRPr lang="en-US" dirty="0"/>
          </a:p>
        </p:txBody>
      </p:sp>
      <p:sp>
        <p:nvSpPr>
          <p:cNvPr id="27658" name="Text Box 10"/>
          <p:cNvSpPr txBox="1">
            <a:spLocks noChangeArrowheads="1"/>
          </p:cNvSpPr>
          <p:nvPr/>
        </p:nvSpPr>
        <p:spPr bwMode="auto">
          <a:xfrm>
            <a:off x="406400" y="4332288"/>
            <a:ext cx="1879600" cy="517525"/>
          </a:xfrm>
          <a:prstGeom prst="rect">
            <a:avLst/>
          </a:prstGeom>
          <a:noFill/>
          <a:ln w="12700">
            <a:noFill/>
            <a:miter lim="800000"/>
            <a:headEnd/>
            <a:tailEnd/>
          </a:ln>
        </p:spPr>
        <p:txBody>
          <a:bodyPr>
            <a:spAutoFit/>
          </a:bodyPr>
          <a:lstStyle/>
          <a:p>
            <a:pPr>
              <a:spcBef>
                <a:spcPct val="50000"/>
              </a:spcBef>
            </a:pPr>
            <a:r>
              <a:rPr lang="en-US" sz="1400" b="1" dirty="0"/>
              <a:t>Federal-Aid Eligible</a:t>
            </a:r>
          </a:p>
          <a:p>
            <a:r>
              <a:rPr lang="en-US" sz="1400" b="1" dirty="0"/>
              <a:t>Project Costs</a:t>
            </a:r>
          </a:p>
        </p:txBody>
      </p:sp>
      <p:sp>
        <p:nvSpPr>
          <p:cNvPr id="27659" name="Line 11"/>
          <p:cNvSpPr>
            <a:spLocks noChangeShapeType="1"/>
          </p:cNvSpPr>
          <p:nvPr/>
        </p:nvSpPr>
        <p:spPr bwMode="auto">
          <a:xfrm flipH="1">
            <a:off x="3581400" y="2465388"/>
            <a:ext cx="2438400" cy="914400"/>
          </a:xfrm>
          <a:prstGeom prst="line">
            <a:avLst/>
          </a:prstGeom>
          <a:noFill/>
          <a:ln w="28575">
            <a:solidFill>
              <a:schemeClr val="tx1"/>
            </a:solidFill>
            <a:round/>
            <a:headEnd/>
            <a:tailEnd type="triangle" w="lg" len="lg"/>
          </a:ln>
        </p:spPr>
        <p:txBody>
          <a:bodyPr wrap="none"/>
          <a:lstStyle/>
          <a:p>
            <a:endParaRPr lang="en-US" dirty="0"/>
          </a:p>
        </p:txBody>
      </p:sp>
      <p:sp>
        <p:nvSpPr>
          <p:cNvPr id="27660" name="Text Box 12"/>
          <p:cNvSpPr txBox="1">
            <a:spLocks noChangeArrowheads="1"/>
          </p:cNvSpPr>
          <p:nvPr/>
        </p:nvSpPr>
        <p:spPr bwMode="auto">
          <a:xfrm>
            <a:off x="5715000" y="3074988"/>
            <a:ext cx="3289300" cy="336550"/>
          </a:xfrm>
          <a:prstGeom prst="rect">
            <a:avLst/>
          </a:prstGeom>
          <a:noFill/>
          <a:ln w="12700">
            <a:noFill/>
            <a:miter lim="800000"/>
            <a:headEnd/>
            <a:tailEnd/>
          </a:ln>
        </p:spPr>
        <p:txBody>
          <a:bodyPr>
            <a:spAutoFit/>
          </a:bodyPr>
          <a:lstStyle/>
          <a:p>
            <a:pPr algn="ctr">
              <a:spcBef>
                <a:spcPct val="50000"/>
              </a:spcBef>
            </a:pPr>
            <a:r>
              <a:rPr lang="en-US" sz="1600" b="1" dirty="0"/>
              <a:t>Federal Apportionments (80%)</a:t>
            </a:r>
          </a:p>
        </p:txBody>
      </p:sp>
      <p:sp>
        <p:nvSpPr>
          <p:cNvPr id="27661" name="Text Box 13"/>
          <p:cNvSpPr txBox="1">
            <a:spLocks noChangeArrowheads="1"/>
          </p:cNvSpPr>
          <p:nvPr/>
        </p:nvSpPr>
        <p:spPr bwMode="auto">
          <a:xfrm>
            <a:off x="5638800" y="5056188"/>
            <a:ext cx="3289300" cy="336550"/>
          </a:xfrm>
          <a:prstGeom prst="rect">
            <a:avLst/>
          </a:prstGeom>
          <a:noFill/>
          <a:ln w="12700">
            <a:noFill/>
            <a:miter lim="800000"/>
            <a:headEnd/>
            <a:tailEnd/>
          </a:ln>
        </p:spPr>
        <p:txBody>
          <a:bodyPr>
            <a:spAutoFit/>
          </a:bodyPr>
          <a:lstStyle/>
          <a:p>
            <a:pPr algn="ctr">
              <a:spcBef>
                <a:spcPct val="50000"/>
              </a:spcBef>
            </a:pPr>
            <a:r>
              <a:rPr lang="en-US" sz="1600" b="1" dirty="0"/>
              <a:t>Non-Federal Match (20%)</a:t>
            </a:r>
          </a:p>
        </p:txBody>
      </p:sp>
      <p:sp>
        <p:nvSpPr>
          <p:cNvPr id="27662" name="Line 14"/>
          <p:cNvSpPr>
            <a:spLocks noChangeShapeType="1"/>
          </p:cNvSpPr>
          <p:nvPr/>
        </p:nvSpPr>
        <p:spPr bwMode="auto">
          <a:xfrm flipH="1" flipV="1">
            <a:off x="3581400" y="3760788"/>
            <a:ext cx="2374900" cy="774700"/>
          </a:xfrm>
          <a:prstGeom prst="line">
            <a:avLst/>
          </a:prstGeom>
          <a:noFill/>
          <a:ln w="28575">
            <a:solidFill>
              <a:schemeClr val="tx1"/>
            </a:solidFill>
            <a:round/>
            <a:headEnd/>
            <a:tailEnd type="triangle" w="lg" len="lg"/>
          </a:ln>
        </p:spPr>
        <p:txBody>
          <a:bodyPr wrap="none"/>
          <a:lstStyle/>
          <a:p>
            <a:endParaRPr lang="en-US" dirty="0"/>
          </a:p>
        </p:txBody>
      </p:sp>
      <p:sp>
        <p:nvSpPr>
          <p:cNvPr id="27663" name="Text Box 15"/>
          <p:cNvSpPr txBox="1">
            <a:spLocks noChangeArrowheads="1"/>
          </p:cNvSpPr>
          <p:nvPr/>
        </p:nvSpPr>
        <p:spPr bwMode="auto">
          <a:xfrm>
            <a:off x="2984500" y="2643188"/>
            <a:ext cx="1308100" cy="304800"/>
          </a:xfrm>
          <a:prstGeom prst="rect">
            <a:avLst/>
          </a:prstGeom>
          <a:noFill/>
          <a:ln w="12700">
            <a:noFill/>
            <a:miter lim="800000"/>
            <a:headEnd/>
            <a:tailEnd/>
          </a:ln>
        </p:spPr>
        <p:txBody>
          <a:bodyPr>
            <a:spAutoFit/>
          </a:bodyPr>
          <a:lstStyle/>
          <a:p>
            <a:pPr>
              <a:spcBef>
                <a:spcPct val="50000"/>
              </a:spcBef>
            </a:pPr>
            <a:r>
              <a:rPr lang="en-US" sz="1400" b="1" dirty="0"/>
              <a:t>Debt Service</a:t>
            </a:r>
          </a:p>
        </p:txBody>
      </p:sp>
      <p:sp>
        <p:nvSpPr>
          <p:cNvPr id="27664" name="Rectangle 16"/>
          <p:cNvSpPr>
            <a:spLocks noChangeArrowheads="1"/>
          </p:cNvSpPr>
          <p:nvPr/>
        </p:nvSpPr>
        <p:spPr bwMode="auto">
          <a:xfrm>
            <a:off x="6019800" y="1627188"/>
            <a:ext cx="2667000" cy="1447800"/>
          </a:xfrm>
          <a:prstGeom prst="rect">
            <a:avLst/>
          </a:prstGeom>
          <a:solidFill>
            <a:srgbClr val="863172"/>
          </a:solidFill>
          <a:ln w="12700">
            <a:solidFill>
              <a:srgbClr val="863172"/>
            </a:solidFill>
            <a:miter lim="800000"/>
            <a:headEnd/>
            <a:tailEnd/>
          </a:ln>
        </p:spPr>
        <p:txBody>
          <a:bodyPr wrap="none" anchor="ctr"/>
          <a:lstStyle/>
          <a:p>
            <a:pPr algn="ctr"/>
            <a:r>
              <a:rPr lang="en-US" b="1" dirty="0">
                <a:solidFill>
                  <a:schemeClr val="bg1"/>
                </a:solidFill>
              </a:rPr>
              <a:t>Federal</a:t>
            </a:r>
          </a:p>
          <a:p>
            <a:pPr algn="ctr"/>
            <a:r>
              <a:rPr lang="en-US" b="1" dirty="0">
                <a:solidFill>
                  <a:schemeClr val="bg1"/>
                </a:solidFill>
              </a:rPr>
              <a:t>Highway</a:t>
            </a:r>
          </a:p>
          <a:p>
            <a:pPr algn="ctr"/>
            <a:r>
              <a:rPr lang="en-US" b="1" dirty="0">
                <a:solidFill>
                  <a:schemeClr val="bg1"/>
                </a:solidFill>
              </a:rPr>
              <a:t>Administration</a:t>
            </a:r>
          </a:p>
        </p:txBody>
      </p:sp>
      <p:sp>
        <p:nvSpPr>
          <p:cNvPr id="27665" name="Rectangle 17"/>
          <p:cNvSpPr>
            <a:spLocks noChangeArrowheads="1"/>
          </p:cNvSpPr>
          <p:nvPr/>
        </p:nvSpPr>
        <p:spPr bwMode="auto">
          <a:xfrm>
            <a:off x="5943600" y="4065588"/>
            <a:ext cx="2667000" cy="914400"/>
          </a:xfrm>
          <a:prstGeom prst="rect">
            <a:avLst/>
          </a:prstGeom>
          <a:solidFill>
            <a:srgbClr val="863172"/>
          </a:solidFill>
          <a:ln w="12700" algn="ctr">
            <a:solidFill>
              <a:srgbClr val="863172"/>
            </a:solidFill>
            <a:miter lim="800000"/>
            <a:headEnd/>
            <a:tailEnd/>
          </a:ln>
        </p:spPr>
        <p:txBody>
          <a:bodyPr wrap="none" anchor="ctr"/>
          <a:lstStyle/>
          <a:p>
            <a:pPr algn="ctr"/>
            <a:r>
              <a:rPr lang="en-US" b="1" dirty="0">
                <a:solidFill>
                  <a:schemeClr val="bg1"/>
                </a:solidFill>
              </a:rPr>
              <a:t>Matching</a:t>
            </a:r>
          </a:p>
          <a:p>
            <a:pPr algn="ctr"/>
            <a:r>
              <a:rPr lang="en-US" b="1" dirty="0">
                <a:solidFill>
                  <a:schemeClr val="bg1"/>
                </a:solidFill>
              </a:rPr>
              <a:t>Source</a:t>
            </a:r>
          </a:p>
        </p:txBody>
      </p:sp>
    </p:spTree>
    <p:extLst>
      <p:ext uri="{BB962C8B-B14F-4D97-AF65-F5344CB8AC3E}">
        <p14:creationId xmlns:p14="http://schemas.microsoft.com/office/powerpoint/2010/main" val="3381278413"/>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066800" y="155448"/>
            <a:ext cx="7848600" cy="612648"/>
          </a:xfrm>
        </p:spPr>
        <p:txBody>
          <a:bodyPr/>
          <a:lstStyle/>
          <a:p>
            <a:r>
              <a:rPr lang="en-US" sz="3200" dirty="0" smtClean="0"/>
              <a:t>GARVEE Bonds Issuance: 8 Steps</a:t>
            </a:r>
            <a:endParaRPr lang="en-US" b="0" dirty="0" smtClean="0"/>
          </a:p>
        </p:txBody>
      </p:sp>
      <p:sp>
        <p:nvSpPr>
          <p:cNvPr id="203779" name="Rectangle 3"/>
          <p:cNvSpPr>
            <a:spLocks noGrp="1" noChangeArrowheads="1"/>
          </p:cNvSpPr>
          <p:nvPr>
            <p:ph type="body" idx="4294967295"/>
          </p:nvPr>
        </p:nvSpPr>
        <p:spPr>
          <a:xfrm>
            <a:off x="384048" y="1069848"/>
            <a:ext cx="8531352" cy="5029200"/>
          </a:xfrm>
        </p:spPr>
        <p:txBody>
          <a:bodyPr/>
          <a:lstStyle/>
          <a:p>
            <a:pPr marL="347472" indent="-347472">
              <a:lnSpc>
                <a:spcPct val="90000"/>
              </a:lnSpc>
              <a:spcBef>
                <a:spcPts val="576"/>
              </a:spcBef>
              <a:buClr>
                <a:srgbClr val="C00000"/>
              </a:buClr>
              <a:buFont typeface="Wingdings" pitchFamily="2" charset="2"/>
              <a:buAutoNum type="arabicPeriod"/>
            </a:pPr>
            <a:r>
              <a:rPr lang="en-US" sz="2400" b="1" dirty="0" smtClean="0"/>
              <a:t>State</a:t>
            </a:r>
            <a:r>
              <a:rPr lang="en-US" sz="2400" dirty="0" smtClean="0"/>
              <a:t> seeks approval for Advance Construction (AC) of GARVEE project(s)</a:t>
            </a:r>
          </a:p>
          <a:p>
            <a:pPr marL="347472" indent="-347472">
              <a:lnSpc>
                <a:spcPct val="90000"/>
              </a:lnSpc>
              <a:spcBef>
                <a:spcPts val="576"/>
              </a:spcBef>
              <a:buClr>
                <a:srgbClr val="C00000"/>
              </a:buClr>
              <a:buFont typeface="Wingdings" pitchFamily="2" charset="2"/>
              <a:buAutoNum type="arabicPeriod"/>
            </a:pPr>
            <a:endParaRPr lang="en-US" sz="2400" dirty="0" smtClean="0"/>
          </a:p>
          <a:p>
            <a:pPr marL="347472" indent="-347472">
              <a:lnSpc>
                <a:spcPct val="90000"/>
              </a:lnSpc>
              <a:spcBef>
                <a:spcPts val="576"/>
              </a:spcBef>
              <a:buClr>
                <a:srgbClr val="C00000"/>
              </a:buClr>
              <a:buFont typeface="Wingdings" pitchFamily="2" charset="2"/>
              <a:buAutoNum type="arabicPeriod"/>
            </a:pPr>
            <a:r>
              <a:rPr lang="en-US" sz="2400" b="1" dirty="0" smtClean="0"/>
              <a:t>State</a:t>
            </a:r>
            <a:r>
              <a:rPr lang="en-US" sz="2400" dirty="0" smtClean="0"/>
              <a:t> makes election to receive reimbursements for construction or debt service</a:t>
            </a:r>
          </a:p>
          <a:p>
            <a:pPr marL="347472" indent="-347472">
              <a:lnSpc>
                <a:spcPct val="90000"/>
              </a:lnSpc>
              <a:spcBef>
                <a:spcPts val="576"/>
              </a:spcBef>
              <a:buClr>
                <a:srgbClr val="C00000"/>
              </a:buClr>
              <a:buFont typeface="Wingdings" pitchFamily="2" charset="2"/>
              <a:buAutoNum type="arabicPeriod"/>
            </a:pPr>
            <a:endParaRPr lang="en-US" sz="2400" dirty="0" smtClean="0"/>
          </a:p>
          <a:p>
            <a:pPr marL="347472" indent="-347472">
              <a:lnSpc>
                <a:spcPct val="90000"/>
              </a:lnSpc>
              <a:spcBef>
                <a:spcPts val="576"/>
              </a:spcBef>
              <a:buClr>
                <a:srgbClr val="C00000"/>
              </a:buClr>
              <a:buFont typeface="Wingdings" pitchFamily="2" charset="2"/>
              <a:buAutoNum type="arabicPeriod"/>
            </a:pPr>
            <a:r>
              <a:rPr lang="en-US" sz="2400" b="1" dirty="0" smtClean="0"/>
              <a:t>FHWA (Division Office)</a:t>
            </a:r>
            <a:r>
              <a:rPr lang="en-US" sz="2400" dirty="0" smtClean="0"/>
              <a:t> approves project as debt-financed project and negotiates project Memorandum of Understanding (MOU) between FHWA and the State</a:t>
            </a:r>
          </a:p>
          <a:p>
            <a:pPr marL="347472" indent="-347472">
              <a:lnSpc>
                <a:spcPct val="90000"/>
              </a:lnSpc>
              <a:spcBef>
                <a:spcPts val="576"/>
              </a:spcBef>
              <a:buClr>
                <a:srgbClr val="C00000"/>
              </a:buClr>
              <a:buFont typeface="Wingdings" pitchFamily="2" charset="2"/>
              <a:buAutoNum type="arabicPeriod"/>
            </a:pPr>
            <a:endParaRPr lang="en-US" sz="2400" dirty="0" smtClean="0"/>
          </a:p>
          <a:p>
            <a:pPr marL="347472" indent="-347472">
              <a:lnSpc>
                <a:spcPct val="90000"/>
              </a:lnSpc>
              <a:spcBef>
                <a:spcPts val="576"/>
              </a:spcBef>
              <a:buClr>
                <a:srgbClr val="C00000"/>
              </a:buClr>
              <a:buFont typeface="Wingdings" pitchFamily="2" charset="2"/>
              <a:buAutoNum type="arabicPeriod"/>
            </a:pPr>
            <a:r>
              <a:rPr lang="en-US" sz="2400" b="1" dirty="0" smtClean="0"/>
              <a:t>State</a:t>
            </a:r>
            <a:r>
              <a:rPr lang="en-US" sz="2400" dirty="0" smtClean="0"/>
              <a:t> issues GARVEE bonds and uses proceeds for construction of Federal-aid eligible projects</a:t>
            </a:r>
          </a:p>
        </p:txBody>
      </p:sp>
    </p:spTree>
    <p:extLst>
      <p:ext uri="{BB962C8B-B14F-4D97-AF65-F5344CB8AC3E}">
        <p14:creationId xmlns:p14="http://schemas.microsoft.com/office/powerpoint/2010/main" val="248970198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body" idx="4294967295"/>
          </p:nvPr>
        </p:nvSpPr>
        <p:spPr>
          <a:xfrm>
            <a:off x="384048" y="1069848"/>
            <a:ext cx="8531352" cy="5029200"/>
          </a:xfrm>
        </p:spPr>
        <p:txBody>
          <a:bodyPr/>
          <a:lstStyle/>
          <a:p>
            <a:pPr marL="347472" indent="-347472">
              <a:spcBef>
                <a:spcPts val="576"/>
              </a:spcBef>
              <a:buClr>
                <a:srgbClr val="C00000"/>
              </a:buClr>
              <a:buFontTx/>
              <a:buAutoNum type="arabicPeriod" startAt="5"/>
            </a:pPr>
            <a:r>
              <a:rPr lang="en-US" sz="2400" b="1" dirty="0" smtClean="0"/>
              <a:t>State</a:t>
            </a:r>
            <a:r>
              <a:rPr lang="en-US" sz="2400" dirty="0" smtClean="0"/>
              <a:t> requests partial conversion of AC project(s) for semiannual/annual debt service payments</a:t>
            </a:r>
          </a:p>
          <a:p>
            <a:pPr marL="347472" indent="-347472">
              <a:spcBef>
                <a:spcPts val="576"/>
              </a:spcBef>
              <a:buClr>
                <a:srgbClr val="C00000"/>
              </a:buClr>
              <a:buFontTx/>
              <a:buAutoNum type="arabicPeriod" startAt="5"/>
            </a:pPr>
            <a:endParaRPr lang="en-US" sz="2400" dirty="0" smtClean="0"/>
          </a:p>
          <a:p>
            <a:pPr marL="347472" indent="-347472">
              <a:spcBef>
                <a:spcPts val="576"/>
              </a:spcBef>
              <a:buClr>
                <a:srgbClr val="C00000"/>
              </a:buClr>
              <a:buFont typeface="Wingdings" pitchFamily="2" charset="2"/>
              <a:buAutoNum type="arabicPeriod" startAt="5"/>
            </a:pPr>
            <a:r>
              <a:rPr lang="en-US" sz="2400" b="1" dirty="0" smtClean="0"/>
              <a:t>FHWA (Division Office)</a:t>
            </a:r>
            <a:r>
              <a:rPr lang="en-US" sz="2400" dirty="0" smtClean="0"/>
              <a:t> obligates Federal funds for requested debt service payment</a:t>
            </a:r>
          </a:p>
          <a:p>
            <a:pPr marL="347472" indent="-347472">
              <a:spcBef>
                <a:spcPts val="576"/>
              </a:spcBef>
              <a:buClr>
                <a:srgbClr val="C00000"/>
              </a:buClr>
              <a:buFont typeface="Wingdings" pitchFamily="2" charset="2"/>
              <a:buAutoNum type="arabicPeriod" startAt="5"/>
            </a:pPr>
            <a:endParaRPr lang="en-US" sz="2400" dirty="0" smtClean="0"/>
          </a:p>
          <a:p>
            <a:pPr marL="347472" indent="-347472">
              <a:spcBef>
                <a:spcPts val="576"/>
              </a:spcBef>
              <a:buClr>
                <a:srgbClr val="C00000"/>
              </a:buClr>
              <a:buFont typeface="Wingdings" pitchFamily="2" charset="2"/>
              <a:buAutoNum type="arabicPeriod" startAt="5"/>
            </a:pPr>
            <a:r>
              <a:rPr lang="en-US" sz="2400" b="1" dirty="0" smtClean="0"/>
              <a:t>State</a:t>
            </a:r>
            <a:r>
              <a:rPr lang="en-US" sz="2400" dirty="0" smtClean="0"/>
              <a:t> claims reimbursement for Federal share of debt service, and FHWA pays State or trustee account directly</a:t>
            </a:r>
          </a:p>
          <a:p>
            <a:pPr marL="347472" indent="-347472">
              <a:spcBef>
                <a:spcPts val="576"/>
              </a:spcBef>
              <a:buClr>
                <a:srgbClr val="C00000"/>
              </a:buClr>
              <a:buFont typeface="Wingdings" pitchFamily="2" charset="2"/>
              <a:buAutoNum type="arabicPeriod" startAt="5"/>
            </a:pPr>
            <a:endParaRPr lang="en-US" sz="2400" dirty="0" smtClean="0"/>
          </a:p>
          <a:p>
            <a:pPr marL="347472" indent="-347472">
              <a:spcBef>
                <a:spcPts val="576"/>
              </a:spcBef>
              <a:buClr>
                <a:srgbClr val="C00000"/>
              </a:buClr>
              <a:buFont typeface="Wingdings" pitchFamily="2" charset="2"/>
              <a:buAutoNum type="arabicPeriod" startAt="5"/>
            </a:pPr>
            <a:r>
              <a:rPr lang="en-US" sz="2400" b="1" dirty="0" smtClean="0"/>
              <a:t>State</a:t>
            </a:r>
            <a:r>
              <a:rPr lang="en-US" sz="2400" dirty="0" smtClean="0"/>
              <a:t> uses Federal-aid reimbursement for debt service on bonds</a:t>
            </a:r>
          </a:p>
        </p:txBody>
      </p:sp>
      <p:sp>
        <p:nvSpPr>
          <p:cNvPr id="4" name="Rectangle 2"/>
          <p:cNvSpPr>
            <a:spLocks noGrp="1" noChangeArrowheads="1"/>
          </p:cNvSpPr>
          <p:nvPr>
            <p:ph type="title" idx="4294967295"/>
          </p:nvPr>
        </p:nvSpPr>
        <p:spPr>
          <a:xfrm>
            <a:off x="1066800" y="155448"/>
            <a:ext cx="7848600" cy="612648"/>
          </a:xfrm>
        </p:spPr>
        <p:txBody>
          <a:bodyPr/>
          <a:lstStyle/>
          <a:p>
            <a:r>
              <a:rPr lang="en-US" sz="3200" dirty="0" smtClean="0"/>
              <a:t>GARVEE Bonds Issuance: 8 Steps</a:t>
            </a:r>
            <a:endParaRPr lang="en-US" b="0" dirty="0" smtClean="0"/>
          </a:p>
        </p:txBody>
      </p:sp>
    </p:spTree>
    <p:extLst>
      <p:ext uri="{BB962C8B-B14F-4D97-AF65-F5344CB8AC3E}">
        <p14:creationId xmlns:p14="http://schemas.microsoft.com/office/powerpoint/2010/main" val="257374872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66800" y="155448"/>
            <a:ext cx="7848600" cy="612648"/>
          </a:xfrm>
        </p:spPr>
        <p:txBody>
          <a:bodyPr/>
          <a:lstStyle/>
          <a:p>
            <a:r>
              <a:rPr lang="en-US" sz="3200" dirty="0" smtClean="0"/>
              <a:t>Who Controls GARVEE Bonds?</a:t>
            </a:r>
          </a:p>
        </p:txBody>
      </p:sp>
      <p:sp>
        <p:nvSpPr>
          <p:cNvPr id="30723" name="Text Placeholder 2"/>
          <p:cNvSpPr>
            <a:spLocks noGrp="1"/>
          </p:cNvSpPr>
          <p:nvPr>
            <p:ph type="body" sz="quarter" idx="10"/>
          </p:nvPr>
        </p:nvSpPr>
        <p:spPr>
          <a:xfrm>
            <a:off x="384048" y="1066800"/>
            <a:ext cx="8531352" cy="5029200"/>
          </a:xfrm>
        </p:spPr>
        <p:txBody>
          <a:bodyPr/>
          <a:lstStyle/>
          <a:p>
            <a:pPr>
              <a:buClr>
                <a:srgbClr val="C00000"/>
              </a:buClr>
              <a:buFont typeface="Wingdings" pitchFamily="2" charset="2"/>
              <a:buChar char="§"/>
            </a:pPr>
            <a:r>
              <a:rPr lang="en-US" sz="2400" dirty="0" smtClean="0"/>
              <a:t>FHWA sets the rules on GARVEEs:</a:t>
            </a:r>
          </a:p>
          <a:p>
            <a:pPr marL="802386" lvl="1" indent="-342900">
              <a:spcBef>
                <a:spcPts val="480"/>
              </a:spcBef>
              <a:spcAft>
                <a:spcPts val="240"/>
              </a:spcAft>
              <a:buClr>
                <a:schemeClr val="accent2"/>
              </a:buClr>
              <a:buFont typeface="Arial" pitchFamily="34" charset="0"/>
              <a:buChar char="•"/>
            </a:pPr>
            <a:r>
              <a:rPr lang="en-US" sz="2200" dirty="0" smtClean="0"/>
              <a:t>Project eligibility</a:t>
            </a:r>
          </a:p>
          <a:p>
            <a:pPr marL="802386" lvl="1" indent="-342900">
              <a:spcBef>
                <a:spcPts val="480"/>
              </a:spcBef>
              <a:spcAft>
                <a:spcPts val="240"/>
              </a:spcAft>
              <a:buClr>
                <a:schemeClr val="accent2"/>
              </a:buClr>
              <a:buFont typeface="Arial" pitchFamily="34" charset="0"/>
              <a:buChar char="•"/>
            </a:pPr>
            <a:r>
              <a:rPr lang="en-US" sz="2200" dirty="0" smtClean="0"/>
              <a:t>Expense eligibility</a:t>
            </a:r>
          </a:p>
          <a:p>
            <a:pPr marL="802386" lvl="1" indent="-342900">
              <a:spcBef>
                <a:spcPts val="480"/>
              </a:spcBef>
              <a:spcAft>
                <a:spcPts val="240"/>
              </a:spcAft>
              <a:buClr>
                <a:schemeClr val="accent2"/>
              </a:buClr>
              <a:buFont typeface="Arial" pitchFamily="34" charset="0"/>
              <a:buChar char="•"/>
            </a:pPr>
            <a:r>
              <a:rPr lang="en-US" sz="2200" dirty="0" smtClean="0"/>
              <a:t>Oversight &amp; monitoring    </a:t>
            </a:r>
          </a:p>
          <a:p>
            <a:pPr>
              <a:buClr>
                <a:srgbClr val="C00000"/>
              </a:buClr>
              <a:buFont typeface="Wingdings" pitchFamily="2" charset="2"/>
              <a:buChar char="§"/>
            </a:pPr>
            <a:r>
              <a:rPr lang="en-US" sz="2400" dirty="0" smtClean="0"/>
              <a:t>State, however, issues the debt and establishes the terms of the bonds</a:t>
            </a:r>
          </a:p>
        </p:txBody>
      </p:sp>
    </p:spTree>
    <p:extLst>
      <p:ext uri="{BB962C8B-B14F-4D97-AF65-F5344CB8AC3E}">
        <p14:creationId xmlns:p14="http://schemas.microsoft.com/office/powerpoint/2010/main" val="1069454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066800" y="155448"/>
            <a:ext cx="7848600" cy="612648"/>
          </a:xfrm>
        </p:spPr>
        <p:txBody>
          <a:bodyPr/>
          <a:lstStyle/>
          <a:p>
            <a:r>
              <a:rPr lang="en-US" sz="3200" dirty="0" smtClean="0"/>
              <a:t>State Role</a:t>
            </a:r>
          </a:p>
        </p:txBody>
      </p:sp>
      <p:sp>
        <p:nvSpPr>
          <p:cNvPr id="31747" name="Rectangle 3"/>
          <p:cNvSpPr>
            <a:spLocks noGrp="1" noChangeArrowheads="1"/>
          </p:cNvSpPr>
          <p:nvPr>
            <p:ph type="body" idx="4294967295"/>
          </p:nvPr>
        </p:nvSpPr>
        <p:spPr>
          <a:xfrm>
            <a:off x="384048" y="1069848"/>
            <a:ext cx="8531352" cy="5029200"/>
          </a:xfrm>
        </p:spPr>
        <p:txBody>
          <a:bodyPr/>
          <a:lstStyle/>
          <a:p>
            <a:pPr>
              <a:buClr>
                <a:srgbClr val="C00000"/>
              </a:buClr>
              <a:buSzPct val="100000"/>
              <a:buFont typeface="Wingdings" pitchFamily="2" charset="2"/>
              <a:buChar char="§"/>
            </a:pPr>
            <a:r>
              <a:rPr lang="en-US" sz="2400" dirty="0" smtClean="0"/>
              <a:t>Authorize through enabling legislation</a:t>
            </a:r>
          </a:p>
          <a:p>
            <a:pPr>
              <a:buClr>
                <a:srgbClr val="C00000"/>
              </a:buClr>
              <a:buSzPct val="100000"/>
              <a:buFont typeface="Wingdings" pitchFamily="2" charset="2"/>
              <a:buChar char="§"/>
            </a:pPr>
            <a:r>
              <a:rPr lang="en-US" sz="2400" dirty="0" smtClean="0"/>
              <a:t>Place limits on the volume of GARVEE debt that can be issued</a:t>
            </a:r>
          </a:p>
          <a:p>
            <a:pPr>
              <a:buClr>
                <a:srgbClr val="C00000"/>
              </a:buClr>
              <a:buSzPct val="100000"/>
              <a:buFont typeface="Wingdings" pitchFamily="2" charset="2"/>
              <a:buChar char="§"/>
            </a:pPr>
            <a:r>
              <a:rPr lang="en-US" sz="2400" dirty="0" smtClean="0"/>
              <a:t>Structure revenue pledge</a:t>
            </a:r>
          </a:p>
          <a:p>
            <a:pPr>
              <a:buClr>
                <a:srgbClr val="C00000"/>
              </a:buClr>
              <a:buSzPct val="100000"/>
              <a:buFont typeface="Wingdings" pitchFamily="2" charset="2"/>
              <a:buChar char="§"/>
            </a:pPr>
            <a:r>
              <a:rPr lang="en-US" sz="2400" dirty="0" smtClean="0"/>
              <a:t>States (bond issuers) and credit markets determine:</a:t>
            </a:r>
          </a:p>
          <a:p>
            <a:pPr lvl="1">
              <a:spcBef>
                <a:spcPts val="480"/>
              </a:spcBef>
              <a:spcAft>
                <a:spcPts val="240"/>
              </a:spcAft>
              <a:buClr>
                <a:schemeClr val="accent2"/>
              </a:buClr>
              <a:buSzPct val="100000"/>
              <a:buFont typeface="Arial" pitchFamily="34" charset="0"/>
              <a:buChar char="•"/>
            </a:pPr>
            <a:r>
              <a:rPr lang="en-US" sz="2200" dirty="0" smtClean="0"/>
              <a:t>Coverage ratios</a:t>
            </a:r>
          </a:p>
          <a:p>
            <a:pPr lvl="1">
              <a:spcBef>
                <a:spcPts val="480"/>
              </a:spcBef>
              <a:spcAft>
                <a:spcPts val="240"/>
              </a:spcAft>
              <a:buClr>
                <a:schemeClr val="accent2"/>
              </a:buClr>
              <a:buSzPct val="100000"/>
              <a:buFont typeface="Arial" pitchFamily="34" charset="0"/>
              <a:buChar char="•"/>
            </a:pPr>
            <a:r>
              <a:rPr lang="en-US" sz="2200" dirty="0" smtClean="0"/>
              <a:t>Interest rates</a:t>
            </a:r>
          </a:p>
          <a:p>
            <a:pPr lvl="1">
              <a:spcBef>
                <a:spcPts val="480"/>
              </a:spcBef>
              <a:spcAft>
                <a:spcPts val="240"/>
              </a:spcAft>
              <a:buClr>
                <a:schemeClr val="accent2"/>
              </a:buClr>
              <a:buSzPct val="100000"/>
              <a:buFont typeface="Arial" pitchFamily="34" charset="0"/>
              <a:buChar char="•"/>
            </a:pPr>
            <a:r>
              <a:rPr lang="en-US" sz="2200" dirty="0" smtClean="0"/>
              <a:t>Term of the obligation</a:t>
            </a:r>
          </a:p>
          <a:p>
            <a:pPr lvl="1">
              <a:spcBef>
                <a:spcPts val="480"/>
              </a:spcBef>
              <a:spcAft>
                <a:spcPts val="240"/>
              </a:spcAft>
              <a:buClr>
                <a:schemeClr val="accent2"/>
              </a:buClr>
              <a:buSzPct val="100000"/>
              <a:buFont typeface="Arial" pitchFamily="34" charset="0"/>
              <a:buChar char="•"/>
            </a:pPr>
            <a:r>
              <a:rPr lang="en-US" sz="2200" dirty="0" smtClean="0"/>
              <a:t>Level of debt service reserves</a:t>
            </a:r>
          </a:p>
          <a:p>
            <a:pPr lvl="1">
              <a:spcBef>
                <a:spcPts val="480"/>
              </a:spcBef>
              <a:spcAft>
                <a:spcPts val="240"/>
              </a:spcAft>
              <a:buClr>
                <a:schemeClr val="accent2"/>
              </a:buClr>
              <a:buSzPct val="100000"/>
              <a:buFont typeface="Arial" pitchFamily="34" charset="0"/>
              <a:buChar char="•"/>
            </a:pPr>
            <a:r>
              <a:rPr lang="en-US" sz="2200" dirty="0" smtClean="0"/>
              <a:t>Use of bond insurance</a:t>
            </a:r>
          </a:p>
        </p:txBody>
      </p:sp>
    </p:spTree>
    <p:extLst>
      <p:ext uri="{BB962C8B-B14F-4D97-AF65-F5344CB8AC3E}">
        <p14:creationId xmlns:p14="http://schemas.microsoft.com/office/powerpoint/2010/main" val="2697415214"/>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384048" y="1069848"/>
            <a:ext cx="8534400" cy="5029200"/>
          </a:xfrm>
        </p:spPr>
        <p:txBody>
          <a:bodyPr/>
          <a:lstStyle/>
          <a:p>
            <a:pPr>
              <a:spcBef>
                <a:spcPts val="576"/>
              </a:spcBef>
              <a:buClr>
                <a:srgbClr val="C00000"/>
              </a:buClr>
              <a:buSzPct val="100000"/>
              <a:buFont typeface="Wingdings" pitchFamily="2" charset="2"/>
              <a:buChar char="§"/>
            </a:pPr>
            <a:r>
              <a:rPr lang="en-US" sz="2400" dirty="0" smtClean="0"/>
              <a:t>Provide AC project approval</a:t>
            </a:r>
          </a:p>
          <a:p>
            <a:pPr>
              <a:spcBef>
                <a:spcPts val="576"/>
              </a:spcBef>
              <a:buClr>
                <a:srgbClr val="C00000"/>
              </a:buClr>
              <a:buSzPct val="100000"/>
              <a:buFont typeface="Wingdings" pitchFamily="2" charset="2"/>
              <a:buChar char="§"/>
            </a:pPr>
            <a:r>
              <a:rPr lang="en-US" sz="2400" dirty="0" smtClean="0"/>
              <a:t>Ensure Federal project and process requirements are met</a:t>
            </a:r>
          </a:p>
          <a:p>
            <a:pPr>
              <a:spcBef>
                <a:spcPts val="576"/>
              </a:spcBef>
              <a:buClr>
                <a:srgbClr val="C00000"/>
              </a:buClr>
              <a:buSzPct val="100000"/>
              <a:buFont typeface="Wingdings" pitchFamily="2" charset="2"/>
              <a:buChar char="§"/>
            </a:pPr>
            <a:r>
              <a:rPr lang="en-US" sz="2400" dirty="0" smtClean="0"/>
              <a:t>Negotiate MOU</a:t>
            </a:r>
          </a:p>
          <a:p>
            <a:pPr>
              <a:spcBef>
                <a:spcPts val="576"/>
              </a:spcBef>
              <a:buClr>
                <a:srgbClr val="C00000"/>
              </a:buClr>
              <a:buSzPct val="100000"/>
              <a:buFont typeface="Wingdings" pitchFamily="2" charset="2"/>
              <a:buChar char="§"/>
            </a:pPr>
            <a:r>
              <a:rPr lang="en-US" sz="2400" dirty="0" smtClean="0"/>
              <a:t>Advise on eligibility of debt-related expenses</a:t>
            </a:r>
          </a:p>
          <a:p>
            <a:pPr>
              <a:spcBef>
                <a:spcPts val="576"/>
              </a:spcBef>
              <a:buClr>
                <a:srgbClr val="C00000"/>
              </a:buClr>
              <a:buSzPct val="100000"/>
              <a:buFont typeface="Wingdings" pitchFamily="2" charset="2"/>
              <a:buChar char="§"/>
            </a:pPr>
            <a:r>
              <a:rPr lang="en-US" sz="2400" dirty="0" smtClean="0"/>
              <a:t>Ensure matching requirements are met for debt service payments</a:t>
            </a:r>
          </a:p>
          <a:p>
            <a:pPr>
              <a:spcBef>
                <a:spcPts val="576"/>
              </a:spcBef>
              <a:buClr>
                <a:srgbClr val="C00000"/>
              </a:buClr>
              <a:buSzPct val="100000"/>
              <a:buFont typeface="Wingdings" pitchFamily="2" charset="2"/>
              <a:buChar char="§"/>
            </a:pPr>
            <a:r>
              <a:rPr lang="en-US" sz="2400" dirty="0" smtClean="0"/>
              <a:t>Ensure annual debt-service payments are included in STIP/TIP</a:t>
            </a:r>
          </a:p>
          <a:p>
            <a:pPr>
              <a:spcBef>
                <a:spcPts val="576"/>
              </a:spcBef>
              <a:buClr>
                <a:srgbClr val="C00000"/>
              </a:buClr>
              <a:buSzPct val="100000"/>
              <a:buFont typeface="Wingdings" pitchFamily="2" charset="2"/>
              <a:buChar char="§"/>
            </a:pPr>
            <a:r>
              <a:rPr lang="en-US" sz="2400" dirty="0" smtClean="0"/>
              <a:t>Periodically report on GARVEE activities for information purposes</a:t>
            </a:r>
          </a:p>
        </p:txBody>
      </p:sp>
      <p:sp>
        <p:nvSpPr>
          <p:cNvPr id="4" name="Rectangle 2"/>
          <p:cNvSpPr>
            <a:spLocks noGrp="1" noChangeArrowheads="1"/>
          </p:cNvSpPr>
          <p:nvPr>
            <p:ph type="title" idx="4294967295"/>
          </p:nvPr>
        </p:nvSpPr>
        <p:spPr>
          <a:xfrm>
            <a:off x="1066800" y="155448"/>
            <a:ext cx="7848600" cy="612648"/>
          </a:xfrm>
        </p:spPr>
        <p:txBody>
          <a:bodyPr/>
          <a:lstStyle/>
          <a:p>
            <a:r>
              <a:rPr lang="en-US" sz="3200" dirty="0" smtClean="0"/>
              <a:t>Federal Role</a:t>
            </a:r>
          </a:p>
        </p:txBody>
      </p:sp>
    </p:spTree>
    <p:extLst>
      <p:ext uri="{BB962C8B-B14F-4D97-AF65-F5344CB8AC3E}">
        <p14:creationId xmlns:p14="http://schemas.microsoft.com/office/powerpoint/2010/main" val="4225357193"/>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133600" y="1595438"/>
            <a:ext cx="6324600" cy="990600"/>
          </a:xfrm>
          <a:prstGeom prst="rect">
            <a:avLst/>
          </a:prstGeom>
          <a:noFill/>
          <a:ln w="9525">
            <a:noFill/>
            <a:miter lim="800000"/>
            <a:headEnd/>
            <a:tailEnd/>
          </a:ln>
        </p:spPr>
        <p:txBody>
          <a:bodyPr/>
          <a:lstStyle/>
          <a:p>
            <a:pPr algn="ctr" eaLnBrk="0" hangingPunct="0"/>
            <a:r>
              <a:rPr lang="en-US" sz="5000" b="1" dirty="0">
                <a:solidFill>
                  <a:srgbClr val="863172"/>
                </a:solidFill>
                <a:latin typeface="Arial" pitchFamily="34" charset="0"/>
                <a:cs typeface="Arial" pitchFamily="34" charset="0"/>
              </a:rPr>
              <a:t>Lesson </a:t>
            </a:r>
            <a:r>
              <a:rPr lang="en-US" sz="5000" b="1" dirty="0" smtClean="0">
                <a:solidFill>
                  <a:srgbClr val="863172"/>
                </a:solidFill>
                <a:latin typeface="Arial" pitchFamily="34" charset="0"/>
                <a:cs typeface="Arial" pitchFamily="34" charset="0"/>
              </a:rPr>
              <a:t>4</a:t>
            </a:r>
            <a:endParaRPr lang="en-US" sz="5000" b="1" dirty="0">
              <a:solidFill>
                <a:srgbClr val="863172"/>
              </a:solidFill>
              <a:latin typeface="Arial" pitchFamily="34" charset="0"/>
              <a:cs typeface="Arial" pitchFamily="34" charset="0"/>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r>
              <a:rPr lang="en-US" sz="5000" b="1" dirty="0">
                <a:solidFill>
                  <a:srgbClr val="863172"/>
                </a:solidFill>
              </a:rPr>
              <a:t/>
            </a:r>
            <a:br>
              <a:rPr lang="en-US" sz="5000" b="1" dirty="0">
                <a:solidFill>
                  <a:srgbClr val="863172"/>
                </a:solidFill>
              </a:rPr>
            </a:br>
            <a:endParaRPr lang="en-US" sz="3600" b="1" dirty="0">
              <a:solidFill>
                <a:srgbClr val="863172"/>
              </a:solidFill>
            </a:endParaRPr>
          </a:p>
        </p:txBody>
      </p:sp>
      <p:sp>
        <p:nvSpPr>
          <p:cNvPr id="5" name="Rectangle 4"/>
          <p:cNvSpPr/>
          <p:nvPr/>
        </p:nvSpPr>
        <p:spPr>
          <a:xfrm>
            <a:off x="1901952" y="3959352"/>
            <a:ext cx="6477000" cy="1323439"/>
          </a:xfrm>
          <a:prstGeom prst="rect">
            <a:avLst/>
          </a:prstGeom>
        </p:spPr>
        <p:txBody>
          <a:bodyPr wrap="square">
            <a:spAutoFit/>
          </a:bodyPr>
          <a:lstStyle/>
          <a:p>
            <a:pPr algn="ctr"/>
            <a:r>
              <a:rPr lang="en-US" sz="4000" b="1" i="1" dirty="0" smtClean="0">
                <a:solidFill>
                  <a:srgbClr val="C00000"/>
                </a:solidFill>
                <a:latin typeface="Arial" pitchFamily="34" charset="0"/>
                <a:cs typeface="Arial" pitchFamily="34" charset="0"/>
              </a:rPr>
              <a:t>Examples of </a:t>
            </a:r>
            <a:br>
              <a:rPr lang="en-US" sz="4000" b="1" i="1" dirty="0" smtClean="0">
                <a:solidFill>
                  <a:srgbClr val="C00000"/>
                </a:solidFill>
                <a:latin typeface="Arial" pitchFamily="34" charset="0"/>
                <a:cs typeface="Arial" pitchFamily="34" charset="0"/>
              </a:rPr>
            </a:br>
            <a:r>
              <a:rPr lang="en-US" sz="4000" b="1" i="1" dirty="0" smtClean="0">
                <a:solidFill>
                  <a:srgbClr val="C00000"/>
                </a:solidFill>
                <a:latin typeface="Arial" pitchFamily="34" charset="0"/>
                <a:cs typeface="Arial" pitchFamily="34" charset="0"/>
              </a:rPr>
              <a:t>GARVEE Programs</a:t>
            </a:r>
            <a:endParaRPr lang="en-US" sz="4000"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80996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66800" y="155448"/>
            <a:ext cx="7848600" cy="612648"/>
          </a:xfrm>
        </p:spPr>
        <p:txBody>
          <a:bodyPr/>
          <a:lstStyle/>
          <a:p>
            <a:r>
              <a:rPr lang="en-US" sz="3200" dirty="0" smtClean="0"/>
              <a:t>Alabama</a:t>
            </a:r>
          </a:p>
        </p:txBody>
      </p:sp>
      <p:sp>
        <p:nvSpPr>
          <p:cNvPr id="48131" name="Text Placeholder 2"/>
          <p:cNvSpPr>
            <a:spLocks noGrp="1"/>
          </p:cNvSpPr>
          <p:nvPr>
            <p:ph type="body" sz="quarter" idx="10"/>
          </p:nvPr>
        </p:nvSpPr>
        <p:spPr/>
        <p:txBody>
          <a:bodyPr/>
          <a:lstStyle/>
          <a:p>
            <a:pPr>
              <a:spcBef>
                <a:spcPts val="576"/>
              </a:spcBef>
              <a:spcAft>
                <a:spcPts val="432"/>
              </a:spcAft>
              <a:buClr>
                <a:srgbClr val="C00000"/>
              </a:buClr>
              <a:buFont typeface="Wingdings" pitchFamily="2" charset="2"/>
              <a:buChar char="§"/>
            </a:pPr>
            <a:r>
              <a:rPr lang="en-US" sz="2400" dirty="0" smtClean="0"/>
              <a:t>Initially issued in 2002 = $200 million</a:t>
            </a:r>
          </a:p>
          <a:p>
            <a:pPr>
              <a:spcBef>
                <a:spcPts val="576"/>
              </a:spcBef>
              <a:spcAft>
                <a:spcPts val="432"/>
              </a:spcAft>
              <a:buClr>
                <a:srgbClr val="C00000"/>
              </a:buClr>
              <a:buFont typeface="Wingdings" pitchFamily="2" charset="2"/>
              <a:buChar char="§"/>
            </a:pPr>
            <a:r>
              <a:rPr lang="en-US" sz="2400" dirty="0" smtClean="0"/>
              <a:t>Refunding in 2011 = $91 million </a:t>
            </a:r>
          </a:p>
          <a:p>
            <a:pPr>
              <a:spcBef>
                <a:spcPts val="576"/>
              </a:spcBef>
              <a:spcAft>
                <a:spcPts val="432"/>
              </a:spcAft>
              <a:buClr>
                <a:srgbClr val="C00000"/>
              </a:buClr>
              <a:buFont typeface="Wingdings" pitchFamily="2" charset="2"/>
              <a:buChar char="§"/>
            </a:pPr>
            <a:r>
              <a:rPr lang="en-US" sz="2400" dirty="0" smtClean="0"/>
              <a:t>County bridge program</a:t>
            </a:r>
          </a:p>
          <a:p>
            <a:pPr lvl="1">
              <a:spcBef>
                <a:spcPts val="480"/>
              </a:spcBef>
              <a:spcAft>
                <a:spcPts val="240"/>
              </a:spcAft>
              <a:buClr>
                <a:schemeClr val="accent2"/>
              </a:buClr>
              <a:buFont typeface="Arial" pitchFamily="34" charset="0"/>
              <a:buChar char="•"/>
            </a:pPr>
            <a:r>
              <a:rPr lang="en-US" sz="2200" dirty="0" smtClean="0"/>
              <a:t>Replacement of 1,300 weight-restricted bridges across 67 counties</a:t>
            </a:r>
          </a:p>
          <a:p>
            <a:pPr lvl="1">
              <a:spcBef>
                <a:spcPts val="480"/>
              </a:spcBef>
              <a:spcAft>
                <a:spcPts val="240"/>
              </a:spcAft>
              <a:buClr>
                <a:schemeClr val="accent2"/>
              </a:buClr>
              <a:buFont typeface="Arial" pitchFamily="34" charset="0"/>
              <a:buChar char="•"/>
            </a:pPr>
            <a:r>
              <a:rPr lang="en-US" sz="2200" dirty="0" smtClean="0"/>
              <a:t>$50 million match from G.O. bonds, approved by voters</a:t>
            </a:r>
          </a:p>
          <a:p>
            <a:pPr>
              <a:spcBef>
                <a:spcPts val="576"/>
              </a:spcBef>
              <a:spcAft>
                <a:spcPts val="432"/>
              </a:spcAft>
              <a:buClr>
                <a:srgbClr val="C00000"/>
              </a:buClr>
              <a:buFont typeface="Wingdings" pitchFamily="2" charset="2"/>
              <a:buChar char="§"/>
            </a:pPr>
            <a:r>
              <a:rPr lang="en-US" sz="2400" dirty="0" smtClean="0"/>
              <a:t>Challenges – significant administrative requirements</a:t>
            </a:r>
          </a:p>
          <a:p>
            <a:pPr lvl="1">
              <a:buClr>
                <a:schemeClr val="accent2"/>
              </a:buClr>
              <a:buFont typeface="Arial" pitchFamily="34" charset="0"/>
              <a:buChar char="•"/>
            </a:pPr>
            <a:r>
              <a:rPr lang="en-US" sz="2200" dirty="0" smtClean="0"/>
              <a:t>Using GARVEEs at the program vs. project level</a:t>
            </a:r>
          </a:p>
        </p:txBody>
      </p:sp>
    </p:spTree>
    <p:extLst>
      <p:ext uri="{BB962C8B-B14F-4D97-AF65-F5344CB8AC3E}">
        <p14:creationId xmlns:p14="http://schemas.microsoft.com/office/powerpoint/2010/main" val="1302369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66800" y="155448"/>
            <a:ext cx="7848600" cy="612648"/>
          </a:xfrm>
        </p:spPr>
        <p:txBody>
          <a:bodyPr/>
          <a:lstStyle/>
          <a:p>
            <a:r>
              <a:rPr lang="en-US" sz="3200" dirty="0" smtClean="0"/>
              <a:t>Alabama (cont.)</a:t>
            </a:r>
          </a:p>
        </p:txBody>
      </p:sp>
      <p:sp>
        <p:nvSpPr>
          <p:cNvPr id="48131" name="Text Placeholder 2"/>
          <p:cNvSpPr>
            <a:spLocks noGrp="1"/>
          </p:cNvSpPr>
          <p:nvPr>
            <p:ph type="body" sz="quarter" idx="10"/>
          </p:nvPr>
        </p:nvSpPr>
        <p:spPr/>
        <p:txBody>
          <a:bodyPr/>
          <a:lstStyle/>
          <a:p>
            <a:pPr>
              <a:spcBef>
                <a:spcPts val="576"/>
              </a:spcBef>
              <a:spcAft>
                <a:spcPts val="432"/>
              </a:spcAft>
              <a:buClr>
                <a:srgbClr val="C00000"/>
              </a:buClr>
              <a:buFont typeface="Wingdings" pitchFamily="2" charset="2"/>
              <a:buChar char="§"/>
            </a:pPr>
            <a:r>
              <a:rPr lang="en-US" sz="2400" dirty="0" smtClean="0"/>
              <a:t>New bond issuance: Alabama Transportation Rehabilitation and Improvement Program (ATRIP)</a:t>
            </a:r>
          </a:p>
          <a:p>
            <a:pPr lvl="1">
              <a:spcBef>
                <a:spcPts val="576"/>
              </a:spcBef>
              <a:spcAft>
                <a:spcPts val="432"/>
              </a:spcAft>
              <a:buClr>
                <a:schemeClr val="accent2"/>
              </a:buClr>
              <a:buFont typeface="Arial" pitchFamily="34" charset="0"/>
              <a:buChar char="•"/>
            </a:pPr>
            <a:r>
              <a:rPr lang="en-US" sz="2000" dirty="0" smtClean="0"/>
              <a:t>ATRIP will be used for the rehabilitation and improvement of local transportation infrastructure.  Projects are submitted to an Advisory committee and selected based on criteria such as safety, economic impact, industrial impact, education impact, connectivity, project delivery, innovation, and partnership</a:t>
            </a:r>
          </a:p>
          <a:p>
            <a:pPr lvl="1">
              <a:spcBef>
                <a:spcPts val="576"/>
              </a:spcBef>
              <a:spcAft>
                <a:spcPts val="432"/>
              </a:spcAft>
              <a:buClr>
                <a:schemeClr val="accent2"/>
              </a:buClr>
              <a:buFont typeface="Arial" pitchFamily="34" charset="0"/>
              <a:buChar char="•"/>
            </a:pPr>
            <a:r>
              <a:rPr lang="en-US" sz="2000" dirty="0" smtClean="0"/>
              <a:t>Sold as of Dec. 19, 2012 for a life of 13 years</a:t>
            </a:r>
          </a:p>
          <a:p>
            <a:pPr>
              <a:spcBef>
                <a:spcPts val="576"/>
              </a:spcBef>
              <a:spcAft>
                <a:spcPts val="432"/>
              </a:spcAft>
              <a:buClr>
                <a:srgbClr val="C00000"/>
              </a:buClr>
              <a:buFont typeface="Wingdings" pitchFamily="2" charset="2"/>
              <a:buChar char="§"/>
            </a:pPr>
            <a:r>
              <a:rPr lang="en-US" sz="2400" dirty="0" smtClean="0"/>
              <a:t>Bonds are rated ‘A’ by Standard &amp; Poor’s</a:t>
            </a:r>
          </a:p>
          <a:p>
            <a:pPr lvl="1">
              <a:spcBef>
                <a:spcPts val="576"/>
              </a:spcBef>
              <a:spcAft>
                <a:spcPts val="432"/>
              </a:spcAft>
              <a:buClr>
                <a:schemeClr val="accent2"/>
              </a:buClr>
              <a:buFont typeface="Arial" pitchFamily="34" charset="0"/>
              <a:buChar char="•"/>
            </a:pPr>
            <a:r>
              <a:rPr lang="en-US" sz="2000" dirty="0" smtClean="0"/>
              <a:t>Total bond sale of $327,935,000</a:t>
            </a:r>
          </a:p>
          <a:p>
            <a:pPr lvl="1">
              <a:spcBef>
                <a:spcPts val="576"/>
              </a:spcBef>
              <a:spcAft>
                <a:spcPts val="432"/>
              </a:spcAft>
              <a:buClr>
                <a:schemeClr val="accent2"/>
              </a:buClr>
              <a:buFont typeface="Arial" pitchFamily="34" charset="0"/>
              <a:buChar char="•"/>
            </a:pPr>
            <a:r>
              <a:rPr lang="en-US" sz="2000" dirty="0" smtClean="0"/>
              <a:t>Goldman Sachs has calculated that True Interest Cost to be 2.27%</a:t>
            </a:r>
          </a:p>
          <a:p>
            <a:pPr lvl="1">
              <a:spcBef>
                <a:spcPts val="576"/>
              </a:spcBef>
              <a:spcAft>
                <a:spcPts val="432"/>
              </a:spcAft>
              <a:buClr>
                <a:schemeClr val="accent2"/>
              </a:buClr>
              <a:buFont typeface="Arial" pitchFamily="34" charset="0"/>
              <a:buChar char="•"/>
            </a:pPr>
            <a:r>
              <a:rPr lang="en-US" sz="2000" dirty="0" smtClean="0"/>
              <a:t>There are to be multiple issuances under the ATRIP program for a $1 billion total bond program</a:t>
            </a:r>
          </a:p>
        </p:txBody>
      </p:sp>
    </p:spTree>
    <p:extLst>
      <p:ext uri="{BB962C8B-B14F-4D97-AF65-F5344CB8AC3E}">
        <p14:creationId xmlns:p14="http://schemas.microsoft.com/office/powerpoint/2010/main" val="2679368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069848" y="155448"/>
            <a:ext cx="7845552" cy="612648"/>
          </a:xfrm>
        </p:spPr>
        <p:txBody>
          <a:bodyPr/>
          <a:lstStyle/>
          <a:p>
            <a:r>
              <a:rPr lang="en-US" sz="3200" b="1" dirty="0" smtClean="0">
                <a:solidFill>
                  <a:srgbClr val="863172"/>
                </a:solidFill>
                <a:latin typeface="Arial" pitchFamily="34" charset="0"/>
                <a:cs typeface="Arial" pitchFamily="34" charset="0"/>
              </a:rPr>
              <a:t>Outline</a:t>
            </a:r>
            <a:endParaRPr lang="en-US" sz="3200" b="1" dirty="0" smtClean="0">
              <a:latin typeface="Arial" pitchFamily="34" charset="0"/>
              <a:cs typeface="Arial" pitchFamily="34" charset="0"/>
            </a:endParaRPr>
          </a:p>
        </p:txBody>
      </p:sp>
      <p:sp>
        <p:nvSpPr>
          <p:cNvPr id="9219" name="Rectangle 3"/>
          <p:cNvSpPr>
            <a:spLocks noGrp="1" noChangeArrowheads="1"/>
          </p:cNvSpPr>
          <p:nvPr>
            <p:ph type="body" idx="4294967295"/>
          </p:nvPr>
        </p:nvSpPr>
        <p:spPr>
          <a:xfrm>
            <a:off x="384048" y="1069848"/>
            <a:ext cx="8531352" cy="5029200"/>
          </a:xfrm>
        </p:spPr>
        <p:txBody>
          <a:bodyPr>
            <a:noAutofit/>
          </a:bodyPr>
          <a:lstStyle/>
          <a:p>
            <a:pPr>
              <a:spcBef>
                <a:spcPts val="576"/>
              </a:spcBef>
              <a:spcAft>
                <a:spcPts val="432"/>
              </a:spcAft>
              <a:buClr>
                <a:srgbClr val="C00000"/>
              </a:buClr>
              <a:buSzPct val="130000"/>
              <a:buNone/>
            </a:pPr>
            <a:r>
              <a:rPr lang="en-US" sz="2400" b="1" u="sng" dirty="0" smtClean="0">
                <a:solidFill>
                  <a:srgbClr val="F89458"/>
                </a:solidFill>
                <a:latin typeface="Arial" pitchFamily="34" charset="0"/>
                <a:cs typeface="Arial" pitchFamily="34" charset="0"/>
              </a:rPr>
              <a:t>Lesson 1</a:t>
            </a:r>
            <a:r>
              <a:rPr lang="en-US" sz="2400" b="1" dirty="0" smtClean="0">
                <a:solidFill>
                  <a:srgbClr val="F89458"/>
                </a:solidFill>
                <a:latin typeface="Arial" pitchFamily="34" charset="0"/>
                <a:cs typeface="Arial" pitchFamily="34" charset="0"/>
              </a:rPr>
              <a:t>	  </a:t>
            </a:r>
            <a:r>
              <a:rPr lang="en-US" sz="2400" dirty="0" smtClean="0">
                <a:latin typeface="Arial" pitchFamily="34" charset="0"/>
                <a:cs typeface="Arial" pitchFamily="34" charset="0"/>
              </a:rPr>
              <a:t>Introduction to GARVEE Bonds</a:t>
            </a:r>
          </a:p>
          <a:p>
            <a:pPr>
              <a:spcBef>
                <a:spcPts val="576"/>
              </a:spcBef>
              <a:spcAft>
                <a:spcPts val="432"/>
              </a:spcAft>
              <a:buClr>
                <a:srgbClr val="C00000"/>
              </a:buClr>
              <a:buSzPct val="130000"/>
              <a:buNone/>
            </a:pPr>
            <a:r>
              <a:rPr lang="en-US" sz="2400" b="1" u="sng" dirty="0" smtClean="0">
                <a:solidFill>
                  <a:srgbClr val="F89458"/>
                </a:solidFill>
                <a:latin typeface="Arial" pitchFamily="34" charset="0"/>
                <a:cs typeface="Arial" pitchFamily="34" charset="0"/>
              </a:rPr>
              <a:t>Lesson 2</a:t>
            </a:r>
            <a:r>
              <a:rPr lang="en-US" sz="2400" b="1" dirty="0" smtClean="0">
                <a:solidFill>
                  <a:srgbClr val="F89458"/>
                </a:solidFill>
                <a:latin typeface="Arial" pitchFamily="34" charset="0"/>
                <a:cs typeface="Arial" pitchFamily="34" charset="0"/>
              </a:rPr>
              <a:t>	  </a:t>
            </a:r>
            <a:r>
              <a:rPr lang="en-US" sz="2400" dirty="0" smtClean="0">
                <a:latin typeface="Arial" pitchFamily="34" charset="0"/>
                <a:cs typeface="Arial" pitchFamily="34" charset="0"/>
              </a:rPr>
              <a:t>Types and Features of GARVEEs</a:t>
            </a:r>
          </a:p>
          <a:p>
            <a:pPr>
              <a:spcBef>
                <a:spcPts val="576"/>
              </a:spcBef>
              <a:spcAft>
                <a:spcPts val="432"/>
              </a:spcAft>
              <a:buClr>
                <a:srgbClr val="C00000"/>
              </a:buClr>
              <a:buSzPct val="130000"/>
              <a:buNone/>
            </a:pPr>
            <a:r>
              <a:rPr lang="en-US" sz="2400" b="1" u="sng" dirty="0" smtClean="0">
                <a:solidFill>
                  <a:srgbClr val="F89458"/>
                </a:solidFill>
                <a:latin typeface="Arial" pitchFamily="34" charset="0"/>
                <a:cs typeface="Arial" pitchFamily="34" charset="0"/>
              </a:rPr>
              <a:t>Lesson 3</a:t>
            </a:r>
            <a:r>
              <a:rPr lang="en-US" sz="2400" b="1" dirty="0" smtClean="0">
                <a:solidFill>
                  <a:srgbClr val="F89458"/>
                </a:solidFill>
                <a:latin typeface="Arial" pitchFamily="34" charset="0"/>
                <a:cs typeface="Arial" pitchFamily="34" charset="0"/>
              </a:rPr>
              <a:t> 	  </a:t>
            </a:r>
            <a:r>
              <a:rPr lang="en-US" sz="2400" dirty="0" smtClean="0">
                <a:latin typeface="Arial" pitchFamily="34" charset="0"/>
                <a:cs typeface="Arial" pitchFamily="34" charset="0"/>
              </a:rPr>
              <a:t>GARVEE Process</a:t>
            </a:r>
          </a:p>
          <a:p>
            <a:pPr>
              <a:spcBef>
                <a:spcPts val="576"/>
              </a:spcBef>
              <a:spcAft>
                <a:spcPts val="432"/>
              </a:spcAft>
              <a:buClr>
                <a:srgbClr val="C00000"/>
              </a:buClr>
              <a:buSzPct val="130000"/>
              <a:buNone/>
            </a:pPr>
            <a:r>
              <a:rPr lang="en-US" sz="2400" b="1" u="sng" dirty="0" smtClean="0">
                <a:solidFill>
                  <a:srgbClr val="F89458"/>
                </a:solidFill>
                <a:latin typeface="Arial" pitchFamily="34" charset="0"/>
                <a:cs typeface="Arial" pitchFamily="34" charset="0"/>
              </a:rPr>
              <a:t>Lesson </a:t>
            </a:r>
            <a:r>
              <a:rPr lang="en-US" sz="2400" b="1" u="sng" dirty="0">
                <a:solidFill>
                  <a:srgbClr val="F89458"/>
                </a:solidFill>
                <a:latin typeface="Arial" pitchFamily="34" charset="0"/>
                <a:cs typeface="Arial" pitchFamily="34" charset="0"/>
              </a:rPr>
              <a:t>4</a:t>
            </a:r>
            <a:r>
              <a:rPr lang="en-US" sz="2400" b="1" dirty="0" smtClean="0">
                <a:solidFill>
                  <a:schemeClr val="folHlink"/>
                </a:solidFill>
                <a:latin typeface="Arial" pitchFamily="34" charset="0"/>
                <a:cs typeface="Arial" pitchFamily="34" charset="0"/>
              </a:rPr>
              <a:t>	  </a:t>
            </a:r>
            <a:r>
              <a:rPr lang="en-US" sz="2400" dirty="0" smtClean="0">
                <a:latin typeface="Arial" pitchFamily="34" charset="0"/>
                <a:cs typeface="Arial" pitchFamily="34" charset="0"/>
              </a:rPr>
              <a:t>Examples of GARVEE Programs</a:t>
            </a:r>
          </a:p>
          <a:p>
            <a:pPr>
              <a:spcBef>
                <a:spcPts val="576"/>
              </a:spcBef>
              <a:spcAft>
                <a:spcPts val="432"/>
              </a:spcAft>
              <a:buClr>
                <a:srgbClr val="C00000"/>
              </a:buClr>
              <a:buSzPct val="130000"/>
              <a:buNone/>
            </a:pPr>
            <a:r>
              <a:rPr lang="en-US" sz="2400" b="1" u="sng" dirty="0" smtClean="0">
                <a:solidFill>
                  <a:srgbClr val="F89458"/>
                </a:solidFill>
                <a:latin typeface="Arial" pitchFamily="34" charset="0"/>
                <a:cs typeface="Arial" pitchFamily="34" charset="0"/>
              </a:rPr>
              <a:t>Lesson 5</a:t>
            </a:r>
            <a:r>
              <a:rPr lang="en-US" sz="2400" dirty="0" smtClean="0">
                <a:latin typeface="Arial" pitchFamily="34" charset="0"/>
                <a:cs typeface="Arial" pitchFamily="34" charset="0"/>
              </a:rPr>
              <a:t>	  Summary</a:t>
            </a:r>
          </a:p>
        </p:txBody>
      </p:sp>
    </p:spTree>
    <p:extLst>
      <p:ext uri="{BB962C8B-B14F-4D97-AF65-F5344CB8AC3E}">
        <p14:creationId xmlns:p14="http://schemas.microsoft.com/office/powerpoint/2010/main" val="1659703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066800" y="155448"/>
            <a:ext cx="7848600" cy="612648"/>
          </a:xfrm>
        </p:spPr>
        <p:txBody>
          <a:bodyPr/>
          <a:lstStyle/>
          <a:p>
            <a:r>
              <a:rPr lang="en-US" sz="3200" dirty="0" smtClean="0"/>
              <a:t>Ohio</a:t>
            </a:r>
          </a:p>
        </p:txBody>
      </p:sp>
      <p:sp>
        <p:nvSpPr>
          <p:cNvPr id="49155" name="Text Placeholder 2"/>
          <p:cNvSpPr>
            <a:spLocks noGrp="1"/>
          </p:cNvSpPr>
          <p:nvPr>
            <p:ph type="body" sz="quarter" idx="10"/>
          </p:nvPr>
        </p:nvSpPr>
        <p:spPr>
          <a:xfrm>
            <a:off x="384048" y="1069848"/>
            <a:ext cx="8531352" cy="5029200"/>
          </a:xfrm>
        </p:spPr>
        <p:txBody>
          <a:bodyPr/>
          <a:lstStyle/>
          <a:p>
            <a:pPr>
              <a:spcBef>
                <a:spcPts val="576"/>
              </a:spcBef>
              <a:spcAft>
                <a:spcPts val="432"/>
              </a:spcAft>
            </a:pPr>
            <a:r>
              <a:rPr lang="en-US" dirty="0"/>
              <a:t>First State to issue GARVEEs</a:t>
            </a:r>
          </a:p>
          <a:p>
            <a:pPr lvl="1">
              <a:spcBef>
                <a:spcPts val="480"/>
              </a:spcBef>
              <a:spcAft>
                <a:spcPts val="240"/>
              </a:spcAft>
            </a:pPr>
            <a:r>
              <a:rPr lang="en-US" dirty="0"/>
              <a:t>Bonds issued by the Treasurer of State on behalf of ODOT</a:t>
            </a:r>
          </a:p>
          <a:p>
            <a:pPr>
              <a:spcBef>
                <a:spcPts val="576"/>
              </a:spcBef>
              <a:spcAft>
                <a:spcPts val="432"/>
              </a:spcAft>
            </a:pPr>
            <a:r>
              <a:rPr lang="en-US" dirty="0"/>
              <a:t>14 issuances as of 2012 = $1.9 billion</a:t>
            </a:r>
          </a:p>
          <a:p>
            <a:pPr>
              <a:spcBef>
                <a:spcPts val="576"/>
              </a:spcBef>
              <a:spcAft>
                <a:spcPts val="432"/>
              </a:spcAft>
            </a:pPr>
            <a:r>
              <a:rPr lang="en-US" dirty="0"/>
              <a:t>Debt service &lt; 20% of Federal-aid funds</a:t>
            </a:r>
          </a:p>
          <a:p>
            <a:pPr lvl="1">
              <a:spcBef>
                <a:spcPts val="480"/>
              </a:spcBef>
              <a:spcAft>
                <a:spcPts val="240"/>
              </a:spcAft>
            </a:pPr>
            <a:r>
              <a:rPr lang="en-US" dirty="0"/>
              <a:t>Federal Funding is set aside off-the-top for forecasted debt service</a:t>
            </a:r>
          </a:p>
          <a:p>
            <a:pPr>
              <a:spcBef>
                <a:spcPts val="576"/>
              </a:spcBef>
              <a:spcAft>
                <a:spcPts val="432"/>
              </a:spcAft>
            </a:pPr>
            <a:r>
              <a:rPr lang="en-US" dirty="0"/>
              <a:t>Additional Covenant – Other Lawfully Available Funds</a:t>
            </a:r>
          </a:p>
          <a:p>
            <a:pPr lvl="1">
              <a:spcBef>
                <a:spcPts val="480"/>
              </a:spcBef>
              <a:spcAft>
                <a:spcPts val="240"/>
              </a:spcAft>
            </a:pPr>
            <a:r>
              <a:rPr lang="en-US" dirty="0"/>
              <a:t>State gas tax and other state highway appropriations</a:t>
            </a:r>
          </a:p>
          <a:p>
            <a:pPr>
              <a:spcBef>
                <a:spcPts val="576"/>
              </a:spcBef>
              <a:spcAft>
                <a:spcPts val="432"/>
              </a:spcAft>
            </a:pPr>
            <a:r>
              <a:rPr lang="en-US" dirty="0"/>
              <a:t>Issued to increase the size of the Construction Program</a:t>
            </a:r>
          </a:p>
          <a:p>
            <a:pPr lvl="1">
              <a:spcBef>
                <a:spcPts val="480"/>
              </a:spcBef>
              <a:spcAft>
                <a:spcPts val="240"/>
              </a:spcAft>
            </a:pPr>
            <a:r>
              <a:rPr lang="en-US" dirty="0"/>
              <a:t>Not for specific </a:t>
            </a:r>
            <a:r>
              <a:rPr lang="en-US" dirty="0" smtClean="0"/>
              <a:t>projects</a:t>
            </a:r>
            <a:endParaRPr lang="en-US" dirty="0"/>
          </a:p>
        </p:txBody>
      </p:sp>
    </p:spTree>
    <p:extLst>
      <p:ext uri="{BB962C8B-B14F-4D97-AF65-F5344CB8AC3E}">
        <p14:creationId xmlns:p14="http://schemas.microsoft.com/office/powerpoint/2010/main" val="1425060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Ohio (Cont.)</a:t>
            </a:r>
            <a:endParaRPr lang="en-US" sz="3200" dirty="0"/>
          </a:p>
        </p:txBody>
      </p:sp>
      <p:sp>
        <p:nvSpPr>
          <p:cNvPr id="3" name="Text Placeholder 2"/>
          <p:cNvSpPr>
            <a:spLocks noGrp="1"/>
          </p:cNvSpPr>
          <p:nvPr>
            <p:ph type="body" sz="quarter" idx="10"/>
          </p:nvPr>
        </p:nvSpPr>
        <p:spPr>
          <a:xfrm>
            <a:off x="384048" y="1069848"/>
            <a:ext cx="4264152" cy="5029200"/>
          </a:xfrm>
        </p:spPr>
        <p:txBody>
          <a:bodyPr/>
          <a:lstStyle/>
          <a:p>
            <a:pPr marL="0" indent="0">
              <a:spcBef>
                <a:spcPts val="576"/>
              </a:spcBef>
              <a:spcAft>
                <a:spcPts val="432"/>
              </a:spcAft>
              <a:buClr>
                <a:srgbClr val="C00000"/>
              </a:buClr>
              <a:buNone/>
            </a:pPr>
            <a:r>
              <a:rPr lang="en-US" sz="2400" b="1" dirty="0" smtClean="0"/>
              <a:t>Benefits</a:t>
            </a:r>
          </a:p>
          <a:p>
            <a:pPr>
              <a:spcBef>
                <a:spcPts val="576"/>
              </a:spcBef>
              <a:spcAft>
                <a:spcPts val="432"/>
              </a:spcAft>
            </a:pPr>
            <a:r>
              <a:rPr lang="en-US" sz="2200" dirty="0"/>
              <a:t>Generates up-front capital by leveraging future federal </a:t>
            </a:r>
            <a:r>
              <a:rPr lang="en-US" sz="2200" dirty="0" smtClean="0"/>
              <a:t>funds</a:t>
            </a:r>
            <a:endParaRPr lang="en-US" sz="2200" dirty="0"/>
          </a:p>
          <a:p>
            <a:pPr>
              <a:spcBef>
                <a:spcPts val="576"/>
              </a:spcBef>
              <a:spcAft>
                <a:spcPts val="432"/>
              </a:spcAft>
            </a:pPr>
            <a:r>
              <a:rPr lang="en-US" sz="2200" dirty="0"/>
              <a:t>Build now at historically low borrowing </a:t>
            </a:r>
            <a:r>
              <a:rPr lang="en-US" sz="2200" dirty="0" smtClean="0"/>
              <a:t>rates, reducing inflation costs on needed projects</a:t>
            </a:r>
          </a:p>
          <a:p>
            <a:pPr marL="749808" lvl="2" indent="-347472">
              <a:spcBef>
                <a:spcPts val="576"/>
              </a:spcBef>
              <a:spcAft>
                <a:spcPts val="432"/>
              </a:spcAft>
              <a:buClr>
                <a:schemeClr val="accent2"/>
              </a:buClr>
              <a:buFont typeface="Arial" pitchFamily="34" charset="0"/>
              <a:buChar char="•"/>
            </a:pPr>
            <a:r>
              <a:rPr lang="en-US" sz="2000" dirty="0" smtClean="0"/>
              <a:t>November 2012 issuance 2.08%</a:t>
            </a:r>
          </a:p>
          <a:p>
            <a:pPr>
              <a:spcBef>
                <a:spcPts val="576"/>
              </a:spcBef>
              <a:spcAft>
                <a:spcPts val="432"/>
              </a:spcAft>
            </a:pPr>
            <a:r>
              <a:rPr lang="en-US" sz="2200" dirty="0" smtClean="0"/>
              <a:t>Able to spread the cost over the useful life of asset</a:t>
            </a:r>
          </a:p>
          <a:p>
            <a:pPr marL="749808" lvl="2" indent="-347472">
              <a:spcBef>
                <a:spcPts val="576"/>
              </a:spcBef>
              <a:spcAft>
                <a:spcPts val="432"/>
              </a:spcAft>
              <a:buClr>
                <a:schemeClr val="accent2"/>
              </a:buClr>
              <a:buFont typeface="Arial" pitchFamily="34" charset="0"/>
              <a:buChar char="•"/>
            </a:pPr>
            <a:r>
              <a:rPr lang="en-US" sz="2000" dirty="0"/>
              <a:t>Construction costs </a:t>
            </a:r>
            <a:r>
              <a:rPr lang="en-US" sz="2000" dirty="0" smtClean="0"/>
              <a:t>only</a:t>
            </a:r>
          </a:p>
        </p:txBody>
      </p:sp>
      <p:sp>
        <p:nvSpPr>
          <p:cNvPr id="4" name="Text Placeholder 2"/>
          <p:cNvSpPr txBox="1">
            <a:spLocks/>
          </p:cNvSpPr>
          <p:nvPr/>
        </p:nvSpPr>
        <p:spPr bwMode="auto">
          <a:xfrm>
            <a:off x="4649724" y="1066800"/>
            <a:ext cx="4261104"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15000"/>
              </a:spcAft>
              <a:buClr>
                <a:srgbClr val="C00000"/>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10000"/>
              </a:spcAft>
              <a:buClr>
                <a:schemeClr val="accent2"/>
              </a:buClr>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rgbClr val="863172"/>
              </a:buClr>
              <a:buChar char="•"/>
              <a:defRPr sz="1400">
                <a:solidFill>
                  <a:schemeClr val="tx1"/>
                </a:solidFill>
                <a:latin typeface="+mn-lt"/>
              </a:defRPr>
            </a:lvl3pPr>
            <a:lvl4pPr marL="1600200" indent="-228600" algn="l" rtl="0" eaLnBrk="0" fontAlgn="base" hangingPunct="0">
              <a:spcBef>
                <a:spcPct val="20000"/>
              </a:spcBef>
              <a:spcAft>
                <a:spcPct val="0"/>
              </a:spcAft>
              <a:buClr>
                <a:srgbClr val="F89458"/>
              </a:buClr>
              <a:buFont typeface="Arial" charset="0"/>
              <a:buChar char="–"/>
              <a:defRPr sz="1200">
                <a:solidFill>
                  <a:schemeClr val="tx1"/>
                </a:solidFill>
                <a:latin typeface="+mn-lt"/>
              </a:defRPr>
            </a:lvl4pPr>
            <a:lvl5pPr marL="2057400" indent="-228600" algn="l" rtl="0" eaLnBrk="0" fontAlgn="base" hangingPunct="0">
              <a:spcBef>
                <a:spcPct val="20000"/>
              </a:spcBef>
              <a:spcAft>
                <a:spcPct val="0"/>
              </a:spcAft>
              <a:buClr>
                <a:srgbClr val="D7363E"/>
              </a:buClr>
              <a:buFont typeface="Arial" charset="0"/>
              <a:buChar char="»"/>
              <a:defRPr sz="1200">
                <a:solidFill>
                  <a:schemeClr val="tx1"/>
                </a:solidFill>
                <a:latin typeface="+mn-lt"/>
              </a:defRPr>
            </a:lvl5pPr>
            <a:lvl6pPr marL="2514600" indent="-228600" algn="l" rtl="0" fontAlgn="base">
              <a:spcBef>
                <a:spcPct val="20000"/>
              </a:spcBef>
              <a:spcAft>
                <a:spcPct val="0"/>
              </a:spcAft>
              <a:buClr>
                <a:srgbClr val="D7363E"/>
              </a:buClr>
              <a:buFont typeface="Arial" charset="0"/>
              <a:buChar char="»"/>
              <a:defRPr sz="1400">
                <a:solidFill>
                  <a:schemeClr val="tx1"/>
                </a:solidFill>
                <a:latin typeface="+mn-lt"/>
              </a:defRPr>
            </a:lvl6pPr>
            <a:lvl7pPr marL="2971800" indent="-228600" algn="l" rtl="0" fontAlgn="base">
              <a:spcBef>
                <a:spcPct val="20000"/>
              </a:spcBef>
              <a:spcAft>
                <a:spcPct val="0"/>
              </a:spcAft>
              <a:buClr>
                <a:srgbClr val="D7363E"/>
              </a:buClr>
              <a:buFont typeface="Arial" charset="0"/>
              <a:buChar char="»"/>
              <a:defRPr sz="1400">
                <a:solidFill>
                  <a:schemeClr val="tx1"/>
                </a:solidFill>
                <a:latin typeface="+mn-lt"/>
              </a:defRPr>
            </a:lvl7pPr>
            <a:lvl8pPr marL="3429000" indent="-228600" algn="l" rtl="0" fontAlgn="base">
              <a:spcBef>
                <a:spcPct val="20000"/>
              </a:spcBef>
              <a:spcAft>
                <a:spcPct val="0"/>
              </a:spcAft>
              <a:buClr>
                <a:srgbClr val="D7363E"/>
              </a:buClr>
              <a:buFont typeface="Arial" charset="0"/>
              <a:buChar char="»"/>
              <a:defRPr sz="1400">
                <a:solidFill>
                  <a:schemeClr val="tx1"/>
                </a:solidFill>
                <a:latin typeface="+mn-lt"/>
              </a:defRPr>
            </a:lvl8pPr>
            <a:lvl9pPr marL="3886200" indent="-228600" algn="l" rtl="0" fontAlgn="base">
              <a:spcBef>
                <a:spcPct val="20000"/>
              </a:spcBef>
              <a:spcAft>
                <a:spcPct val="0"/>
              </a:spcAft>
              <a:buClr>
                <a:srgbClr val="D7363E"/>
              </a:buClr>
              <a:buFont typeface="Arial" charset="0"/>
              <a:buChar char="»"/>
              <a:defRPr sz="1400">
                <a:solidFill>
                  <a:schemeClr val="tx1"/>
                </a:solidFill>
                <a:latin typeface="+mn-lt"/>
              </a:defRPr>
            </a:lvl9pPr>
          </a:lstStyle>
          <a:p>
            <a:pPr marL="0" indent="0">
              <a:spcBef>
                <a:spcPts val="576"/>
              </a:spcBef>
              <a:spcAft>
                <a:spcPts val="432"/>
              </a:spcAft>
              <a:buNone/>
            </a:pPr>
            <a:r>
              <a:rPr lang="en-US" b="1" dirty="0" smtClean="0"/>
              <a:t>Challenges</a:t>
            </a:r>
          </a:p>
          <a:p>
            <a:pPr>
              <a:spcBef>
                <a:spcPts val="576"/>
              </a:spcBef>
              <a:spcAft>
                <a:spcPts val="432"/>
              </a:spcAft>
            </a:pPr>
            <a:r>
              <a:rPr lang="en-US" sz="2200" dirty="0" smtClean="0"/>
              <a:t>Administration – Proceeds used on multiple projects</a:t>
            </a:r>
          </a:p>
          <a:p>
            <a:pPr marL="749808" lvl="2" indent="-347472">
              <a:spcBef>
                <a:spcPts val="576"/>
              </a:spcBef>
              <a:spcAft>
                <a:spcPts val="432"/>
              </a:spcAft>
              <a:buClr>
                <a:schemeClr val="accent2"/>
              </a:buClr>
              <a:buFont typeface="Arial" pitchFamily="34" charset="0"/>
              <a:buChar char="•"/>
            </a:pPr>
            <a:r>
              <a:rPr lang="en-US" sz="2000" dirty="0" smtClean="0"/>
              <a:t>Assigning proceeds and debt service to each individual project </a:t>
            </a:r>
          </a:p>
          <a:p>
            <a:pPr>
              <a:spcBef>
                <a:spcPts val="576"/>
              </a:spcBef>
              <a:spcAft>
                <a:spcPts val="432"/>
              </a:spcAft>
            </a:pPr>
            <a:r>
              <a:rPr lang="en-US" sz="2200" dirty="0" smtClean="0"/>
              <a:t>Records Retention</a:t>
            </a:r>
          </a:p>
          <a:p>
            <a:pPr marL="749808" lvl="2" indent="-347472">
              <a:spcBef>
                <a:spcPts val="576"/>
              </a:spcBef>
              <a:spcAft>
                <a:spcPts val="432"/>
              </a:spcAft>
              <a:buClr>
                <a:schemeClr val="accent2"/>
              </a:buClr>
              <a:buFont typeface="Arial" pitchFamily="34" charset="0"/>
              <a:buChar char="•"/>
            </a:pPr>
            <a:r>
              <a:rPr lang="en-US" sz="2000" dirty="0" smtClean="0"/>
              <a:t>Varies depending on length of project, could be up to 20–30 years</a:t>
            </a:r>
            <a:endParaRPr lang="en-US" sz="2000" dirty="0"/>
          </a:p>
        </p:txBody>
      </p:sp>
    </p:spTree>
    <p:extLst>
      <p:ext uri="{BB962C8B-B14F-4D97-AF65-F5344CB8AC3E}">
        <p14:creationId xmlns:p14="http://schemas.microsoft.com/office/powerpoint/2010/main" val="558886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Ohio (Cont.)</a:t>
            </a:r>
            <a:endParaRPr lang="en-US" sz="3200" dirty="0"/>
          </a:p>
        </p:txBody>
      </p:sp>
      <p:sp>
        <p:nvSpPr>
          <p:cNvPr id="3" name="Text Placeholder 2"/>
          <p:cNvSpPr>
            <a:spLocks noGrp="1"/>
          </p:cNvSpPr>
          <p:nvPr>
            <p:ph type="body" sz="quarter" idx="10"/>
          </p:nvPr>
        </p:nvSpPr>
        <p:spPr>
          <a:xfrm>
            <a:off x="384048" y="1069848"/>
            <a:ext cx="8610600" cy="5029200"/>
          </a:xfrm>
        </p:spPr>
        <p:txBody>
          <a:bodyPr/>
          <a:lstStyle/>
          <a:p>
            <a:pPr marL="0" indent="0">
              <a:spcBef>
                <a:spcPts val="576"/>
              </a:spcBef>
              <a:spcAft>
                <a:spcPts val="432"/>
              </a:spcAft>
              <a:buNone/>
            </a:pPr>
            <a:r>
              <a:rPr lang="en-US" b="1" dirty="0" smtClean="0"/>
              <a:t>Best Practices</a:t>
            </a:r>
          </a:p>
          <a:p>
            <a:pPr>
              <a:spcBef>
                <a:spcPts val="576"/>
              </a:spcBef>
              <a:spcAft>
                <a:spcPts val="432"/>
              </a:spcAft>
            </a:pPr>
            <a:r>
              <a:rPr lang="en-US" dirty="0"/>
              <a:t>Maturity – (Term of Bond) – Stay within 2 Federal Reauthorization periods. </a:t>
            </a:r>
            <a:r>
              <a:rPr lang="en-US" dirty="0" smtClean="0"/>
              <a:t> 10 </a:t>
            </a:r>
            <a:r>
              <a:rPr lang="en-US" dirty="0"/>
              <a:t>-12 years.</a:t>
            </a:r>
          </a:p>
          <a:p>
            <a:pPr>
              <a:spcBef>
                <a:spcPts val="576"/>
              </a:spcBef>
              <a:spcAft>
                <a:spcPts val="432"/>
              </a:spcAft>
            </a:pPr>
            <a:r>
              <a:rPr lang="en-US" dirty="0" smtClean="0"/>
              <a:t>Spending </a:t>
            </a:r>
            <a:r>
              <a:rPr lang="en-US" dirty="0"/>
              <a:t>of Proceeds:  How quickly will bond proceeds </a:t>
            </a:r>
            <a:r>
              <a:rPr lang="en-US" dirty="0" smtClean="0"/>
              <a:t>spend out?</a:t>
            </a:r>
          </a:p>
          <a:p>
            <a:pPr marL="749808" lvl="2" indent="-347472">
              <a:spcBef>
                <a:spcPts val="576"/>
              </a:spcBef>
              <a:spcAft>
                <a:spcPts val="432"/>
              </a:spcAft>
              <a:buClr>
                <a:schemeClr val="accent2"/>
              </a:buClr>
            </a:pPr>
            <a:r>
              <a:rPr lang="en-US" sz="2200" dirty="0" smtClean="0"/>
              <a:t>Ensure we stay within </a:t>
            </a:r>
            <a:r>
              <a:rPr lang="en-US" sz="2200" dirty="0"/>
              <a:t>18 to 24 months due to IRS arbitrage issues.</a:t>
            </a:r>
          </a:p>
          <a:p>
            <a:pPr>
              <a:spcBef>
                <a:spcPts val="576"/>
              </a:spcBef>
              <a:spcAft>
                <a:spcPts val="432"/>
              </a:spcAft>
            </a:pPr>
            <a:r>
              <a:rPr lang="en-US" dirty="0" smtClean="0"/>
              <a:t>Detailed spreadsheet </a:t>
            </a:r>
            <a:r>
              <a:rPr lang="en-US" dirty="0"/>
              <a:t>maintained to assign bond proceeds to each individual project, and to then prorate debt service for reimbursement by FHWA, </a:t>
            </a:r>
            <a:r>
              <a:rPr lang="en-US" dirty="0" smtClean="0"/>
              <a:t>on a project-by-project basis.</a:t>
            </a:r>
            <a:endParaRPr lang="en-US" dirty="0"/>
          </a:p>
        </p:txBody>
      </p:sp>
    </p:spTree>
    <p:extLst>
      <p:ext uri="{BB962C8B-B14F-4D97-AF65-F5344CB8AC3E}">
        <p14:creationId xmlns:p14="http://schemas.microsoft.com/office/powerpoint/2010/main" val="380739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66800" y="155448"/>
            <a:ext cx="7848600" cy="612648"/>
          </a:xfrm>
        </p:spPr>
        <p:txBody>
          <a:bodyPr/>
          <a:lstStyle/>
          <a:p>
            <a:r>
              <a:rPr lang="en-US" sz="3200" dirty="0" smtClean="0"/>
              <a:t>Ohio (Cont.)</a:t>
            </a:r>
          </a:p>
        </p:txBody>
      </p:sp>
      <p:graphicFrame>
        <p:nvGraphicFramePr>
          <p:cNvPr id="5" name="Chart 4"/>
          <p:cNvGraphicFramePr>
            <a:graphicFrameLocks/>
          </p:cNvGraphicFramePr>
          <p:nvPr>
            <p:extLst>
              <p:ext uri="{D42A27DB-BD31-4B8C-83A1-F6EECF244321}">
                <p14:modId xmlns:p14="http://schemas.microsoft.com/office/powerpoint/2010/main" val="910079793"/>
              </p:ext>
            </p:extLst>
          </p:nvPr>
        </p:nvGraphicFramePr>
        <p:xfrm>
          <a:off x="338137" y="1204912"/>
          <a:ext cx="8467725" cy="466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949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133600" y="1595438"/>
            <a:ext cx="6324600" cy="990600"/>
          </a:xfrm>
          <a:prstGeom prst="rect">
            <a:avLst/>
          </a:prstGeom>
          <a:noFill/>
          <a:ln w="9525">
            <a:noFill/>
            <a:miter lim="800000"/>
            <a:headEnd/>
            <a:tailEnd/>
          </a:ln>
        </p:spPr>
        <p:txBody>
          <a:bodyPr/>
          <a:lstStyle/>
          <a:p>
            <a:pPr algn="ctr" eaLnBrk="0" hangingPunct="0"/>
            <a:r>
              <a:rPr lang="en-US" sz="5000" b="1" dirty="0" smtClean="0">
                <a:solidFill>
                  <a:srgbClr val="863172"/>
                </a:solidFill>
                <a:latin typeface="Arial" pitchFamily="34" charset="0"/>
                <a:cs typeface="Arial" pitchFamily="34" charset="0"/>
              </a:rPr>
              <a:t>Lesson 5</a:t>
            </a:r>
            <a:endParaRPr lang="en-US" sz="5000" b="1" dirty="0">
              <a:solidFill>
                <a:srgbClr val="863172"/>
              </a:solidFill>
              <a:latin typeface="Arial" pitchFamily="34" charset="0"/>
              <a:cs typeface="Arial" pitchFamily="34" charset="0"/>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endParaRPr lang="en-US" sz="2000" b="1" dirty="0">
              <a:solidFill>
                <a:srgbClr val="863172"/>
              </a:solidFill>
            </a:endParaRPr>
          </a:p>
          <a:p>
            <a:pPr algn="ctr" eaLnBrk="0" hangingPunct="0"/>
            <a:r>
              <a:rPr lang="en-US" sz="5000" b="1" dirty="0">
                <a:solidFill>
                  <a:srgbClr val="863172"/>
                </a:solidFill>
              </a:rPr>
              <a:t/>
            </a:r>
            <a:br>
              <a:rPr lang="en-US" sz="5000" b="1" dirty="0">
                <a:solidFill>
                  <a:srgbClr val="863172"/>
                </a:solidFill>
              </a:rPr>
            </a:br>
            <a:endParaRPr lang="en-US" sz="3600" b="1" dirty="0">
              <a:solidFill>
                <a:srgbClr val="863172"/>
              </a:solidFill>
            </a:endParaRPr>
          </a:p>
        </p:txBody>
      </p:sp>
      <p:sp>
        <p:nvSpPr>
          <p:cNvPr id="5" name="Rectangle 4"/>
          <p:cNvSpPr/>
          <p:nvPr/>
        </p:nvSpPr>
        <p:spPr>
          <a:xfrm>
            <a:off x="1901952" y="3959352"/>
            <a:ext cx="6477000" cy="707886"/>
          </a:xfrm>
          <a:prstGeom prst="rect">
            <a:avLst/>
          </a:prstGeom>
        </p:spPr>
        <p:txBody>
          <a:bodyPr wrap="square">
            <a:spAutoFit/>
          </a:bodyPr>
          <a:lstStyle/>
          <a:p>
            <a:pPr algn="ctr"/>
            <a:r>
              <a:rPr lang="en-US" sz="4000" b="1" i="1" dirty="0" smtClean="0">
                <a:solidFill>
                  <a:srgbClr val="C00000"/>
                </a:solidFill>
                <a:latin typeface="Arial" pitchFamily="34" charset="0"/>
                <a:cs typeface="Arial" pitchFamily="34" charset="0"/>
              </a:rPr>
              <a:t>Session Summary</a:t>
            </a:r>
            <a:endParaRPr lang="en-US" sz="4000"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08198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66800" y="155448"/>
            <a:ext cx="7848600" cy="612648"/>
          </a:xfrm>
        </p:spPr>
        <p:txBody>
          <a:bodyPr/>
          <a:lstStyle/>
          <a:p>
            <a:r>
              <a:rPr lang="en-US" sz="3200" dirty="0" smtClean="0"/>
              <a:t>Review of Objectives</a:t>
            </a:r>
          </a:p>
        </p:txBody>
      </p:sp>
      <p:sp>
        <p:nvSpPr>
          <p:cNvPr id="7" name="Text Placeholder 2"/>
          <p:cNvSpPr>
            <a:spLocks noGrp="1"/>
          </p:cNvSpPr>
          <p:nvPr>
            <p:ph type="body" sz="quarter" idx="10"/>
          </p:nvPr>
        </p:nvSpPr>
        <p:spPr>
          <a:xfrm>
            <a:off x="384048" y="1069848"/>
            <a:ext cx="8531352" cy="5029200"/>
          </a:xfrm>
        </p:spPr>
        <p:txBody>
          <a:bodyPr/>
          <a:lstStyle/>
          <a:p>
            <a:pPr>
              <a:spcBef>
                <a:spcPts val="576"/>
              </a:spcBef>
              <a:spcAft>
                <a:spcPts val="432"/>
              </a:spcAft>
              <a:buClr>
                <a:srgbClr val="C00000"/>
              </a:buClr>
              <a:buFont typeface="Wingdings" pitchFamily="2" charset="2"/>
              <a:buChar char="§"/>
            </a:pPr>
            <a:r>
              <a:rPr lang="en-US" sz="2200" dirty="0" smtClean="0"/>
              <a:t>Describe the various types and characteristics of GARVEEs</a:t>
            </a:r>
          </a:p>
          <a:p>
            <a:pPr>
              <a:spcBef>
                <a:spcPts val="576"/>
              </a:spcBef>
              <a:spcAft>
                <a:spcPts val="432"/>
              </a:spcAft>
              <a:buClr>
                <a:srgbClr val="C00000"/>
              </a:buClr>
              <a:buFont typeface="Wingdings" pitchFamily="2" charset="2"/>
              <a:buChar char="§"/>
            </a:pPr>
            <a:r>
              <a:rPr lang="en-US" sz="2200" dirty="0" smtClean="0"/>
              <a:t>Identify project eligibility and appropriate uses of GARVEEs</a:t>
            </a:r>
          </a:p>
          <a:p>
            <a:pPr>
              <a:spcBef>
                <a:spcPts val="576"/>
              </a:spcBef>
              <a:spcAft>
                <a:spcPts val="432"/>
              </a:spcAft>
              <a:buClr>
                <a:srgbClr val="C00000"/>
              </a:buClr>
              <a:buFont typeface="Wingdings" pitchFamily="2" charset="2"/>
              <a:buChar char="§"/>
            </a:pPr>
            <a:r>
              <a:rPr lang="en-US" sz="2200" dirty="0" smtClean="0"/>
              <a:t>Understand the pros and cons of different types of GARVEEs</a:t>
            </a:r>
          </a:p>
          <a:p>
            <a:pPr>
              <a:spcBef>
                <a:spcPts val="576"/>
              </a:spcBef>
              <a:spcAft>
                <a:spcPts val="432"/>
              </a:spcAft>
              <a:buClr>
                <a:srgbClr val="C00000"/>
              </a:buClr>
              <a:buFont typeface="Wingdings" pitchFamily="2" charset="2"/>
              <a:buChar char="§"/>
            </a:pPr>
            <a:r>
              <a:rPr lang="en-US" sz="2200" dirty="0" smtClean="0"/>
              <a:t>Explain FHWA’s and States’ respective roles and responsibilities related to GARVEEs</a:t>
            </a:r>
          </a:p>
          <a:p>
            <a:pPr>
              <a:spcBef>
                <a:spcPts val="576"/>
              </a:spcBef>
              <a:spcAft>
                <a:spcPts val="432"/>
              </a:spcAft>
              <a:buClr>
                <a:srgbClr val="C00000"/>
              </a:buClr>
              <a:buFont typeface="Wingdings" pitchFamily="2" charset="2"/>
              <a:buChar char="§"/>
            </a:pPr>
            <a:r>
              <a:rPr lang="en-US" sz="2200" dirty="0" smtClean="0"/>
              <a:t>Become familiar with examples of State GARVEE program and related projects</a:t>
            </a:r>
          </a:p>
        </p:txBody>
      </p:sp>
    </p:spTree>
    <p:extLst>
      <p:ext uri="{BB962C8B-B14F-4D97-AF65-F5344CB8AC3E}">
        <p14:creationId xmlns:p14="http://schemas.microsoft.com/office/powerpoint/2010/main" val="3773671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066800" y="155448"/>
            <a:ext cx="7848600" cy="612648"/>
          </a:xfrm>
        </p:spPr>
        <p:txBody>
          <a:bodyPr/>
          <a:lstStyle/>
          <a:p>
            <a:r>
              <a:rPr lang="en-US" sz="3200" dirty="0" smtClean="0"/>
              <a:t>GARVEE Resources</a:t>
            </a:r>
          </a:p>
        </p:txBody>
      </p:sp>
      <p:sp>
        <p:nvSpPr>
          <p:cNvPr id="54275" name="Rectangle 3"/>
          <p:cNvSpPr>
            <a:spLocks noGrp="1" noChangeArrowheads="1"/>
          </p:cNvSpPr>
          <p:nvPr>
            <p:ph type="body" idx="4294967295"/>
          </p:nvPr>
        </p:nvSpPr>
        <p:spPr>
          <a:xfrm>
            <a:off x="384048" y="1069848"/>
            <a:ext cx="8531352" cy="5029200"/>
          </a:xfrm>
        </p:spPr>
        <p:txBody>
          <a:bodyPr/>
          <a:lstStyle/>
          <a:p>
            <a:pPr>
              <a:buClr>
                <a:srgbClr val="C00000"/>
              </a:buClr>
              <a:buSzPct val="100000"/>
              <a:buFont typeface="Wingdings" pitchFamily="2" charset="2"/>
              <a:buChar char="§"/>
            </a:pPr>
            <a:r>
              <a:rPr lang="en-US" sz="2400" dirty="0" smtClean="0"/>
              <a:t>Innovative Program Delivery Office</a:t>
            </a:r>
          </a:p>
          <a:p>
            <a:pPr lvl="1">
              <a:buClr>
                <a:schemeClr val="hlink"/>
              </a:buClr>
              <a:buSzPct val="130000"/>
              <a:buFont typeface="Wingdings" pitchFamily="2" charset="2"/>
              <a:buNone/>
            </a:pPr>
            <a:r>
              <a:rPr lang="en-US" sz="2400" dirty="0" smtClean="0">
                <a:hlinkClick r:id=""/>
              </a:rPr>
              <a:t>www.fhwa.dot.gov/ipd</a:t>
            </a:r>
            <a:endParaRPr lang="en-US" sz="2400" dirty="0" smtClean="0"/>
          </a:p>
          <a:p>
            <a:pPr lvl="1">
              <a:buClr>
                <a:schemeClr val="hlink"/>
              </a:buClr>
              <a:buSzPct val="130000"/>
              <a:buFont typeface="Wingdings" pitchFamily="2" charset="2"/>
              <a:buNone/>
            </a:pPr>
            <a:endParaRPr lang="en-US" sz="2800" dirty="0" smtClean="0"/>
          </a:p>
          <a:p>
            <a:pPr>
              <a:buClr>
                <a:srgbClr val="C00000"/>
              </a:buClr>
              <a:buSzPct val="100000"/>
              <a:buFont typeface="Wingdings" pitchFamily="2" charset="2"/>
              <a:buChar char="§"/>
            </a:pPr>
            <a:r>
              <a:rPr lang="en-US" sz="2400" dirty="0" smtClean="0"/>
              <a:t>AASHTO Center for Excellence in Project Finance</a:t>
            </a:r>
          </a:p>
          <a:p>
            <a:pPr lvl="1">
              <a:buClr>
                <a:schemeClr val="hlink"/>
              </a:buClr>
              <a:buSzPct val="130000"/>
              <a:buFont typeface="Wingdings" pitchFamily="2" charset="2"/>
              <a:buNone/>
            </a:pPr>
            <a:r>
              <a:rPr lang="en-US" sz="2400" dirty="0" smtClean="0">
                <a:hlinkClick r:id=""/>
              </a:rPr>
              <a:t>www.transportation-finance.org</a:t>
            </a:r>
            <a:endParaRPr lang="en-US" sz="2400" dirty="0" smtClean="0"/>
          </a:p>
          <a:p>
            <a:pPr lvl="1">
              <a:buClr>
                <a:schemeClr val="hlink"/>
              </a:buClr>
              <a:buSzPct val="130000"/>
              <a:buFont typeface="Wingdings" pitchFamily="2" charset="2"/>
              <a:buNone/>
            </a:pPr>
            <a:endParaRPr lang="en-US" sz="2800" dirty="0" smtClean="0"/>
          </a:p>
          <a:p>
            <a:pPr>
              <a:buClr>
                <a:srgbClr val="C00000"/>
              </a:buClr>
              <a:buSzPct val="100000"/>
              <a:buFont typeface="Wingdings" pitchFamily="2" charset="2"/>
              <a:buChar char="§"/>
            </a:pPr>
            <a:r>
              <a:rPr lang="en-US" sz="2400" dirty="0" smtClean="0"/>
              <a:t>Title 23 Section 122</a:t>
            </a:r>
          </a:p>
          <a:p>
            <a:pPr lvl="1">
              <a:buClr>
                <a:schemeClr val="hlink"/>
              </a:buClr>
              <a:buSzPct val="130000"/>
              <a:buFont typeface="Wingdings" pitchFamily="2" charset="2"/>
              <a:buNone/>
            </a:pPr>
            <a:r>
              <a:rPr lang="en-US" sz="2400" dirty="0" smtClean="0">
                <a:hlinkClick r:id=""/>
              </a:rPr>
              <a:t>www.access.gpo.gov/uscode/title23/title23.html</a:t>
            </a:r>
            <a:endParaRPr lang="en-US" sz="2400" dirty="0" smtClean="0"/>
          </a:p>
          <a:p>
            <a:pPr lvl="1">
              <a:buClr>
                <a:schemeClr val="hlink"/>
              </a:buClr>
              <a:buSzPct val="130000"/>
              <a:buFont typeface="Wingdings" pitchFamily="2" charset="2"/>
              <a:buNone/>
            </a:pPr>
            <a:endParaRPr lang="en-US" sz="2800" b="1" dirty="0" smtClean="0"/>
          </a:p>
          <a:p>
            <a:pPr>
              <a:buClr>
                <a:schemeClr val="hlink"/>
              </a:buClr>
              <a:buSzPct val="130000"/>
              <a:buFont typeface="Wingdings" pitchFamily="2" charset="2"/>
              <a:buChar char="§"/>
            </a:pPr>
            <a:endParaRPr lang="en-US" b="1" dirty="0" smtClean="0"/>
          </a:p>
        </p:txBody>
      </p:sp>
    </p:spTree>
    <p:extLst>
      <p:ext uri="{BB962C8B-B14F-4D97-AF65-F5344CB8AC3E}">
        <p14:creationId xmlns:p14="http://schemas.microsoft.com/office/powerpoint/2010/main" val="300853956"/>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15963" y="1866224"/>
            <a:ext cx="7559675" cy="3649206"/>
          </a:xfrm>
          <a:prstGeom prst="rect">
            <a:avLst/>
          </a:prstGeom>
          <a:solidFill>
            <a:srgbClr val="EAEAEA"/>
          </a:solidFill>
          <a:ln w="9525">
            <a:solidFill>
              <a:srgbClr val="EAEAEA"/>
            </a:solidFill>
            <a:miter lim="800000"/>
            <a:headEnd/>
            <a:tailEnd/>
          </a:ln>
        </p:spPr>
        <p:txBody>
          <a:bodyPr wrap="none" anchor="ctr"/>
          <a:lstStyle/>
          <a:p>
            <a:endParaRPr lang="en-US" dirty="0"/>
          </a:p>
        </p:txBody>
      </p:sp>
      <p:sp>
        <p:nvSpPr>
          <p:cNvPr id="86018" name="Rectangle 3"/>
          <p:cNvSpPr>
            <a:spLocks noChangeArrowheads="1"/>
          </p:cNvSpPr>
          <p:nvPr/>
        </p:nvSpPr>
        <p:spPr bwMode="auto">
          <a:xfrm>
            <a:off x="914400" y="1394958"/>
            <a:ext cx="5283200" cy="608013"/>
          </a:xfrm>
          <a:prstGeom prst="rect">
            <a:avLst/>
          </a:prstGeom>
          <a:solidFill>
            <a:schemeClr val="accent1"/>
          </a:solidFill>
          <a:ln w="9525">
            <a:solidFill>
              <a:schemeClr val="accent1"/>
            </a:solidFill>
            <a:miter lim="800000"/>
            <a:headEnd/>
            <a:tailEnd/>
          </a:ln>
        </p:spPr>
        <p:txBody>
          <a:bodyPr wrap="none" anchor="ctr"/>
          <a:lstStyle/>
          <a:p>
            <a:pPr algn="ctr"/>
            <a:endParaRPr lang="en-US" dirty="0">
              <a:solidFill>
                <a:srgbClr val="EAEAEA"/>
              </a:solidFill>
              <a:latin typeface="Tahoma" pitchFamily="34" charset="0"/>
            </a:endParaRPr>
          </a:p>
        </p:txBody>
      </p:sp>
      <p:sp>
        <p:nvSpPr>
          <p:cNvPr id="86019" name="Rectangle 4"/>
          <p:cNvSpPr>
            <a:spLocks noGrp="1" noChangeArrowheads="1"/>
          </p:cNvSpPr>
          <p:nvPr>
            <p:ph type="body" idx="4294967295"/>
          </p:nvPr>
        </p:nvSpPr>
        <p:spPr>
          <a:xfrm>
            <a:off x="914400" y="1394958"/>
            <a:ext cx="8229600" cy="4525963"/>
          </a:xfrm>
        </p:spPr>
        <p:txBody>
          <a:bodyPr/>
          <a:lstStyle/>
          <a:p>
            <a:pPr eaLnBrk="1" hangingPunct="1">
              <a:buFontTx/>
              <a:buNone/>
            </a:pPr>
            <a:r>
              <a:rPr lang="en-US" sz="3600" b="1" dirty="0" smtClean="0"/>
              <a:t>Frederick Werner</a:t>
            </a:r>
          </a:p>
          <a:p>
            <a:pPr>
              <a:buFontTx/>
              <a:buNone/>
            </a:pPr>
            <a:r>
              <a:rPr lang="en-US" b="1" dirty="0" smtClean="0"/>
              <a:t>Project Finance Manager</a:t>
            </a:r>
          </a:p>
          <a:p>
            <a:pPr eaLnBrk="1" hangingPunct="1">
              <a:buFontTx/>
              <a:buNone/>
            </a:pPr>
            <a:r>
              <a:rPr lang="en-US" b="1" dirty="0" smtClean="0"/>
              <a:t>Office of Innovative Program Delivery</a:t>
            </a:r>
          </a:p>
          <a:p>
            <a:pPr eaLnBrk="1" hangingPunct="1">
              <a:buFontTx/>
              <a:buNone/>
            </a:pPr>
            <a:r>
              <a:rPr lang="en-US" dirty="0" smtClean="0"/>
              <a:t>Federal Highway Administration</a:t>
            </a:r>
          </a:p>
          <a:p>
            <a:pPr eaLnBrk="1" hangingPunct="1">
              <a:buFontTx/>
              <a:buNone/>
            </a:pPr>
            <a:r>
              <a:rPr lang="en-US" dirty="0" smtClean="0"/>
              <a:t>(404) 562-3680</a:t>
            </a:r>
          </a:p>
          <a:p>
            <a:pPr eaLnBrk="1" hangingPunct="1">
              <a:buFontTx/>
              <a:buNone/>
            </a:pPr>
            <a:r>
              <a:rPr lang="en-US" smtClean="0">
                <a:hlinkClick r:id="rId3"/>
              </a:rPr>
              <a:t>Frederick.Werner@fhwa.dot.gov</a:t>
            </a:r>
            <a:endParaRPr lang="en-US" dirty="0" smtClean="0"/>
          </a:p>
          <a:p>
            <a:pPr eaLnBrk="1" hangingPunct="1">
              <a:buFontTx/>
              <a:buNone/>
            </a:pPr>
            <a:endParaRPr lang="en-US" dirty="0" smtClean="0"/>
          </a:p>
          <a:p>
            <a:pPr eaLnBrk="1" hangingPunct="1">
              <a:buFontTx/>
              <a:buNone/>
            </a:pPr>
            <a:endParaRPr lang="en-US" dirty="0" smtClean="0">
              <a:solidFill>
                <a:srgbClr val="660066"/>
              </a:solidFill>
            </a:endParaRPr>
          </a:p>
          <a:p>
            <a:pPr eaLnBrk="1" hangingPunct="1">
              <a:buFontTx/>
              <a:buNone/>
            </a:pPr>
            <a:endParaRPr lang="en-US" dirty="0" smtClean="0"/>
          </a:p>
        </p:txBody>
      </p:sp>
      <p:sp>
        <p:nvSpPr>
          <p:cNvPr id="86020" name="Rectangle 5"/>
          <p:cNvSpPr>
            <a:spLocks noChangeArrowheads="1"/>
          </p:cNvSpPr>
          <p:nvPr/>
        </p:nvSpPr>
        <p:spPr bwMode="auto">
          <a:xfrm>
            <a:off x="1069848" y="155448"/>
            <a:ext cx="7845552" cy="612648"/>
          </a:xfrm>
          <a:prstGeom prst="rect">
            <a:avLst/>
          </a:prstGeom>
          <a:noFill/>
          <a:ln w="9525">
            <a:noFill/>
            <a:miter lim="800000"/>
            <a:headEnd/>
            <a:tailEnd/>
          </a:ln>
        </p:spPr>
        <p:txBody>
          <a:bodyPr wrap="square">
            <a:spAutoFit/>
          </a:bodyPr>
          <a:lstStyle/>
          <a:p>
            <a:pPr algn="ctr"/>
            <a:r>
              <a:rPr lang="en-US" sz="3200" b="1" dirty="0">
                <a:solidFill>
                  <a:schemeClr val="folHlink"/>
                </a:solidFill>
              </a:rPr>
              <a:t>Contact Information</a:t>
            </a:r>
          </a:p>
        </p:txBody>
      </p:sp>
    </p:spTree>
    <p:extLst>
      <p:ext uri="{BB962C8B-B14F-4D97-AF65-F5344CB8AC3E}">
        <p14:creationId xmlns:p14="http://schemas.microsoft.com/office/powerpoint/2010/main" val="2749072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15963" y="1866224"/>
            <a:ext cx="7559675" cy="3649206"/>
          </a:xfrm>
          <a:prstGeom prst="rect">
            <a:avLst/>
          </a:prstGeom>
          <a:solidFill>
            <a:srgbClr val="EAEAEA"/>
          </a:solidFill>
          <a:ln w="9525">
            <a:solidFill>
              <a:srgbClr val="EAEAEA"/>
            </a:solidFill>
            <a:miter lim="800000"/>
            <a:headEnd/>
            <a:tailEnd/>
          </a:ln>
        </p:spPr>
        <p:txBody>
          <a:bodyPr wrap="none" anchor="ctr"/>
          <a:lstStyle/>
          <a:p>
            <a:endParaRPr lang="en-US" dirty="0">
              <a:solidFill>
                <a:srgbClr val="000000"/>
              </a:solidFill>
            </a:endParaRPr>
          </a:p>
        </p:txBody>
      </p:sp>
      <p:sp>
        <p:nvSpPr>
          <p:cNvPr id="86018" name="Rectangle 3"/>
          <p:cNvSpPr>
            <a:spLocks noChangeArrowheads="1"/>
          </p:cNvSpPr>
          <p:nvPr/>
        </p:nvSpPr>
        <p:spPr bwMode="auto">
          <a:xfrm>
            <a:off x="914400" y="1394958"/>
            <a:ext cx="5283200" cy="608013"/>
          </a:xfrm>
          <a:prstGeom prst="rect">
            <a:avLst/>
          </a:prstGeom>
          <a:solidFill>
            <a:schemeClr val="accent1"/>
          </a:solidFill>
          <a:ln w="9525">
            <a:solidFill>
              <a:schemeClr val="accent1"/>
            </a:solidFill>
            <a:miter lim="800000"/>
            <a:headEnd/>
            <a:tailEnd/>
          </a:ln>
        </p:spPr>
        <p:txBody>
          <a:bodyPr wrap="none" anchor="ctr"/>
          <a:lstStyle/>
          <a:p>
            <a:pPr algn="ctr"/>
            <a:endParaRPr lang="en-US" dirty="0">
              <a:solidFill>
                <a:srgbClr val="EAEAEA"/>
              </a:solidFill>
              <a:latin typeface="Tahoma" pitchFamily="34" charset="0"/>
            </a:endParaRPr>
          </a:p>
        </p:txBody>
      </p:sp>
      <p:sp>
        <p:nvSpPr>
          <p:cNvPr id="86019" name="Rectangle 4"/>
          <p:cNvSpPr>
            <a:spLocks noGrp="1" noChangeArrowheads="1"/>
          </p:cNvSpPr>
          <p:nvPr>
            <p:ph type="body" idx="4294967295"/>
          </p:nvPr>
        </p:nvSpPr>
        <p:spPr>
          <a:xfrm>
            <a:off x="914400" y="1394958"/>
            <a:ext cx="8229600" cy="4525963"/>
          </a:xfrm>
        </p:spPr>
        <p:txBody>
          <a:bodyPr/>
          <a:lstStyle/>
          <a:p>
            <a:pPr eaLnBrk="1" hangingPunct="1">
              <a:buFontTx/>
              <a:buNone/>
            </a:pPr>
            <a:r>
              <a:rPr lang="en-US" sz="3600" b="1" dirty="0" smtClean="0"/>
              <a:t>Vivian Gutierrez</a:t>
            </a:r>
          </a:p>
          <a:p>
            <a:pPr>
              <a:buFontTx/>
              <a:buNone/>
            </a:pPr>
            <a:r>
              <a:rPr lang="en-US" b="1" dirty="0" smtClean="0"/>
              <a:t>Financial Manager Team Leader</a:t>
            </a:r>
          </a:p>
          <a:p>
            <a:pPr eaLnBrk="1" hangingPunct="1">
              <a:buFontTx/>
              <a:buNone/>
            </a:pPr>
            <a:r>
              <a:rPr lang="en-US" b="1" dirty="0" smtClean="0"/>
              <a:t>Puerto Rico Division</a:t>
            </a:r>
          </a:p>
          <a:p>
            <a:pPr eaLnBrk="1" hangingPunct="1">
              <a:buFontTx/>
              <a:buNone/>
            </a:pPr>
            <a:r>
              <a:rPr lang="en-US" dirty="0" smtClean="0"/>
              <a:t>Federal Highway Administration</a:t>
            </a:r>
          </a:p>
          <a:p>
            <a:pPr eaLnBrk="1" hangingPunct="1">
              <a:buFontTx/>
              <a:buNone/>
            </a:pPr>
            <a:r>
              <a:rPr lang="en-US" dirty="0" smtClean="0"/>
              <a:t>(787) 771-2512</a:t>
            </a:r>
          </a:p>
          <a:p>
            <a:pPr eaLnBrk="1" hangingPunct="1">
              <a:buFontTx/>
              <a:buNone/>
            </a:pPr>
            <a:r>
              <a:rPr lang="en-US" dirty="0" smtClean="0">
                <a:hlinkClick r:id="rId3"/>
              </a:rPr>
              <a:t>Vivian.Gutierrez@dot.gov</a:t>
            </a:r>
            <a:endParaRPr lang="en-US" dirty="0" smtClean="0"/>
          </a:p>
          <a:p>
            <a:pPr eaLnBrk="1" hangingPunct="1">
              <a:buFontTx/>
              <a:buNone/>
            </a:pPr>
            <a:endParaRPr lang="en-US" dirty="0" smtClean="0"/>
          </a:p>
          <a:p>
            <a:pPr eaLnBrk="1" hangingPunct="1">
              <a:buFontTx/>
              <a:buNone/>
            </a:pPr>
            <a:endParaRPr lang="en-US" dirty="0" smtClean="0">
              <a:solidFill>
                <a:srgbClr val="660066"/>
              </a:solidFill>
            </a:endParaRPr>
          </a:p>
          <a:p>
            <a:pPr eaLnBrk="1" hangingPunct="1">
              <a:buFontTx/>
              <a:buNone/>
            </a:pPr>
            <a:endParaRPr lang="en-US" dirty="0" smtClean="0"/>
          </a:p>
        </p:txBody>
      </p:sp>
      <p:sp>
        <p:nvSpPr>
          <p:cNvPr id="86020" name="Rectangle 5"/>
          <p:cNvSpPr>
            <a:spLocks noChangeArrowheads="1"/>
          </p:cNvSpPr>
          <p:nvPr/>
        </p:nvSpPr>
        <p:spPr bwMode="auto">
          <a:xfrm>
            <a:off x="1069848" y="155448"/>
            <a:ext cx="7845552" cy="612648"/>
          </a:xfrm>
          <a:prstGeom prst="rect">
            <a:avLst/>
          </a:prstGeom>
          <a:noFill/>
          <a:ln w="9525">
            <a:noFill/>
            <a:miter lim="800000"/>
            <a:headEnd/>
            <a:tailEnd/>
          </a:ln>
        </p:spPr>
        <p:txBody>
          <a:bodyPr wrap="square">
            <a:spAutoFit/>
          </a:bodyPr>
          <a:lstStyle/>
          <a:p>
            <a:pPr algn="ctr"/>
            <a:r>
              <a:rPr lang="en-US" sz="3200" b="1" dirty="0">
                <a:solidFill>
                  <a:srgbClr val="863172"/>
                </a:solidFill>
              </a:rPr>
              <a:t>Contact Information</a:t>
            </a:r>
          </a:p>
        </p:txBody>
      </p:sp>
    </p:spTree>
    <p:extLst>
      <p:ext uri="{BB962C8B-B14F-4D97-AF65-F5344CB8AC3E}">
        <p14:creationId xmlns:p14="http://schemas.microsoft.com/office/powerpoint/2010/main" val="2237679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155448"/>
            <a:ext cx="7848600" cy="612648"/>
          </a:xfrm>
        </p:spPr>
        <p:txBody>
          <a:bodyPr/>
          <a:lstStyle/>
          <a:p>
            <a:r>
              <a:rPr lang="en-US" sz="3200" dirty="0" smtClean="0"/>
              <a:t>Objectives</a:t>
            </a:r>
          </a:p>
        </p:txBody>
      </p:sp>
      <p:sp>
        <p:nvSpPr>
          <p:cNvPr id="14339" name="Text Placeholder 2"/>
          <p:cNvSpPr>
            <a:spLocks noGrp="1"/>
          </p:cNvSpPr>
          <p:nvPr>
            <p:ph type="body" sz="quarter" idx="10"/>
          </p:nvPr>
        </p:nvSpPr>
        <p:spPr>
          <a:xfrm>
            <a:off x="384048" y="1066800"/>
            <a:ext cx="8531352" cy="5029200"/>
          </a:xfrm>
        </p:spPr>
        <p:txBody>
          <a:bodyPr>
            <a:normAutofit/>
          </a:bodyPr>
          <a:lstStyle/>
          <a:p>
            <a:r>
              <a:rPr lang="en-US" sz="2400" dirty="0"/>
              <a:t>Describe the various types and characteristics of GARVEEs</a:t>
            </a:r>
          </a:p>
          <a:p>
            <a:r>
              <a:rPr lang="en-US" sz="2400" dirty="0"/>
              <a:t>Identify project eligibility and appropriate uses of GARVEEs</a:t>
            </a:r>
          </a:p>
          <a:p>
            <a:r>
              <a:rPr lang="en-US" sz="2400" dirty="0"/>
              <a:t>Understand the pros and cons of different types of GARVEEs</a:t>
            </a:r>
          </a:p>
          <a:p>
            <a:r>
              <a:rPr lang="en-US" sz="2400" dirty="0"/>
              <a:t>Explain FHWA’s and States’ respective roles and responsibilities related to GARVEEs</a:t>
            </a:r>
          </a:p>
          <a:p>
            <a:r>
              <a:rPr lang="en-US" sz="2400" dirty="0"/>
              <a:t>Become familiar with examples of State GARVEE program and related </a:t>
            </a:r>
            <a:r>
              <a:rPr lang="en-US" sz="2400" dirty="0" smtClean="0"/>
              <a:t>projects</a:t>
            </a:r>
            <a:endParaRPr lang="en-US" sz="2400" dirty="0"/>
          </a:p>
        </p:txBody>
      </p:sp>
    </p:spTree>
    <p:extLst>
      <p:ext uri="{BB962C8B-B14F-4D97-AF65-F5344CB8AC3E}">
        <p14:creationId xmlns:p14="http://schemas.microsoft.com/office/powerpoint/2010/main" val="291172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133600" y="1595438"/>
            <a:ext cx="6324600" cy="990600"/>
          </a:xfrm>
          <a:prstGeom prst="rect">
            <a:avLst/>
          </a:prstGeom>
          <a:noFill/>
          <a:ln w="9525">
            <a:noFill/>
            <a:miter lim="800000"/>
            <a:headEnd/>
            <a:tailEnd/>
          </a:ln>
        </p:spPr>
        <p:txBody>
          <a:bodyPr/>
          <a:lstStyle/>
          <a:p>
            <a:pPr algn="ctr" eaLnBrk="0" fontAlgn="base" hangingPunct="0">
              <a:spcBef>
                <a:spcPct val="0"/>
              </a:spcBef>
              <a:spcAft>
                <a:spcPct val="0"/>
              </a:spcAft>
            </a:pPr>
            <a:r>
              <a:rPr lang="en-US" sz="5000" b="1" dirty="0">
                <a:solidFill>
                  <a:srgbClr val="863172"/>
                </a:solidFill>
                <a:cs typeface="Arial" pitchFamily="34" charset="0"/>
              </a:rPr>
              <a:t>Lesson 1</a:t>
            </a:r>
          </a:p>
          <a:p>
            <a:pPr algn="ctr" eaLnBrk="0" fontAlgn="base" hangingPunct="0">
              <a:spcBef>
                <a:spcPct val="0"/>
              </a:spcBef>
              <a:spcAft>
                <a:spcPct val="0"/>
              </a:spcAft>
            </a:pPr>
            <a:endParaRPr lang="en-US" sz="2000" b="1" dirty="0">
              <a:solidFill>
                <a:srgbClr val="863172"/>
              </a:solidFill>
            </a:endParaRPr>
          </a:p>
          <a:p>
            <a:pPr algn="ctr" eaLnBrk="0" fontAlgn="base" hangingPunct="0">
              <a:spcBef>
                <a:spcPct val="0"/>
              </a:spcBef>
              <a:spcAft>
                <a:spcPct val="0"/>
              </a:spcAft>
            </a:pPr>
            <a:endParaRPr lang="en-US" sz="2000" b="1" dirty="0">
              <a:solidFill>
                <a:srgbClr val="863172"/>
              </a:solidFill>
            </a:endParaRPr>
          </a:p>
          <a:p>
            <a:pPr algn="ctr" eaLnBrk="0" fontAlgn="base" hangingPunct="0">
              <a:spcBef>
                <a:spcPct val="0"/>
              </a:spcBef>
              <a:spcAft>
                <a:spcPct val="0"/>
              </a:spcAft>
            </a:pPr>
            <a:endParaRPr lang="en-US" sz="2000" b="1" dirty="0">
              <a:solidFill>
                <a:srgbClr val="863172"/>
              </a:solidFill>
            </a:endParaRPr>
          </a:p>
          <a:p>
            <a:pPr algn="ctr" eaLnBrk="0" fontAlgn="base" hangingPunct="0">
              <a:spcBef>
                <a:spcPct val="0"/>
              </a:spcBef>
              <a:spcAft>
                <a:spcPct val="0"/>
              </a:spcAft>
            </a:pPr>
            <a:endParaRPr lang="en-US" sz="2000" b="1" dirty="0">
              <a:solidFill>
                <a:srgbClr val="863172"/>
              </a:solidFill>
            </a:endParaRPr>
          </a:p>
          <a:p>
            <a:pPr algn="ctr" eaLnBrk="0" fontAlgn="base" hangingPunct="0">
              <a:spcBef>
                <a:spcPct val="0"/>
              </a:spcBef>
              <a:spcAft>
                <a:spcPct val="0"/>
              </a:spcAft>
            </a:pPr>
            <a:r>
              <a:rPr lang="en-US" sz="5000" b="1" dirty="0">
                <a:solidFill>
                  <a:srgbClr val="863172"/>
                </a:solidFill>
              </a:rPr>
              <a:t/>
            </a:r>
            <a:br>
              <a:rPr lang="en-US" sz="5000" b="1" dirty="0">
                <a:solidFill>
                  <a:srgbClr val="863172"/>
                </a:solidFill>
              </a:rPr>
            </a:br>
            <a:endParaRPr lang="en-US" sz="3600" b="1" dirty="0">
              <a:solidFill>
                <a:srgbClr val="863172"/>
              </a:solidFill>
            </a:endParaRPr>
          </a:p>
        </p:txBody>
      </p:sp>
      <p:sp>
        <p:nvSpPr>
          <p:cNvPr id="5" name="Rectangle 4"/>
          <p:cNvSpPr/>
          <p:nvPr/>
        </p:nvSpPr>
        <p:spPr>
          <a:xfrm>
            <a:off x="1865376" y="3959352"/>
            <a:ext cx="6477000" cy="1323439"/>
          </a:xfrm>
          <a:prstGeom prst="rect">
            <a:avLst/>
          </a:prstGeom>
        </p:spPr>
        <p:txBody>
          <a:bodyPr wrap="square">
            <a:spAutoFit/>
          </a:bodyPr>
          <a:lstStyle/>
          <a:p>
            <a:pPr algn="ctr" fontAlgn="base">
              <a:spcBef>
                <a:spcPct val="0"/>
              </a:spcBef>
              <a:spcAft>
                <a:spcPct val="0"/>
              </a:spcAft>
            </a:pPr>
            <a:r>
              <a:rPr lang="en-US" sz="4000" b="1" i="1" dirty="0">
                <a:solidFill>
                  <a:srgbClr val="C00000"/>
                </a:solidFill>
                <a:cs typeface="Arial" pitchFamily="34" charset="0"/>
              </a:rPr>
              <a:t>Introduction to </a:t>
            </a:r>
            <a:br>
              <a:rPr lang="en-US" sz="4000" b="1" i="1" dirty="0">
                <a:solidFill>
                  <a:srgbClr val="C00000"/>
                </a:solidFill>
                <a:cs typeface="Arial" pitchFamily="34" charset="0"/>
              </a:rPr>
            </a:br>
            <a:r>
              <a:rPr lang="en-US" sz="4000" b="1" i="1" dirty="0">
                <a:solidFill>
                  <a:srgbClr val="C00000"/>
                </a:solidFill>
                <a:cs typeface="Arial" pitchFamily="34" charset="0"/>
              </a:rPr>
              <a:t>GARVEE Bonds</a:t>
            </a:r>
            <a:endParaRPr lang="en-US" sz="4000" i="1" dirty="0">
              <a:solidFill>
                <a:srgbClr val="C00000"/>
              </a:solidFill>
              <a:cs typeface="Arial" pitchFamily="34" charset="0"/>
            </a:endParaRPr>
          </a:p>
        </p:txBody>
      </p:sp>
    </p:spTree>
    <p:extLst>
      <p:ext uri="{BB962C8B-B14F-4D97-AF65-F5344CB8AC3E}">
        <p14:creationId xmlns:p14="http://schemas.microsoft.com/office/powerpoint/2010/main" val="293922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152400"/>
            <a:ext cx="7772400" cy="609600"/>
          </a:xfrm>
        </p:spPr>
        <p:txBody>
          <a:bodyPr/>
          <a:lstStyle/>
          <a:p>
            <a:r>
              <a:rPr lang="en-US" sz="3200" dirty="0" smtClean="0">
                <a:latin typeface="Arial" charset="0"/>
              </a:rPr>
              <a:t>Grant Anticipation Revenue Vehicles</a:t>
            </a:r>
          </a:p>
        </p:txBody>
      </p:sp>
      <p:sp>
        <p:nvSpPr>
          <p:cNvPr id="8195" name="Content Placeholder 2"/>
          <p:cNvSpPr>
            <a:spLocks noGrp="1"/>
          </p:cNvSpPr>
          <p:nvPr>
            <p:ph idx="4294967295"/>
          </p:nvPr>
        </p:nvSpPr>
        <p:spPr>
          <a:xfrm>
            <a:off x="384048" y="1069848"/>
            <a:ext cx="8531352" cy="5257800"/>
          </a:xfrm>
        </p:spPr>
        <p:txBody>
          <a:bodyPr/>
          <a:lstStyle/>
          <a:p>
            <a:pPr>
              <a:buClr>
                <a:srgbClr val="C00000"/>
              </a:buClr>
              <a:buFont typeface="Wingdings" pitchFamily="2" charset="2"/>
              <a:buChar char="§"/>
            </a:pPr>
            <a:r>
              <a:rPr lang="en-US" sz="2200" b="1" dirty="0" smtClean="0">
                <a:latin typeface="Arial" charset="0"/>
              </a:rPr>
              <a:t>Definition: </a:t>
            </a:r>
            <a:r>
              <a:rPr lang="en-US" sz="2200" dirty="0" smtClean="0">
                <a:latin typeface="Arial" charset="0"/>
              </a:rPr>
              <a:t>Bonds, generally tax-exempt, sold by States and backed by and repaid with specific Federal-aid funds</a:t>
            </a:r>
          </a:p>
          <a:p>
            <a:pPr>
              <a:buClr>
                <a:srgbClr val="C00000"/>
              </a:buClr>
              <a:buFont typeface="Wingdings" pitchFamily="2" charset="2"/>
              <a:buChar char="§"/>
            </a:pPr>
            <a:r>
              <a:rPr lang="en-US" sz="2200" b="1" dirty="0" smtClean="0">
                <a:latin typeface="Arial" charset="0"/>
              </a:rPr>
              <a:t>Purpose: </a:t>
            </a:r>
            <a:r>
              <a:rPr lang="en-US" sz="2200" dirty="0" smtClean="0">
                <a:latin typeface="Arial" charset="0"/>
              </a:rPr>
              <a:t>Issued to provide new funding to an eligible project or to refinance existing bonds</a:t>
            </a:r>
          </a:p>
          <a:p>
            <a:pPr>
              <a:buClr>
                <a:srgbClr val="C00000"/>
              </a:buClr>
              <a:buFont typeface="Wingdings" pitchFamily="2" charset="2"/>
              <a:buChar char="§"/>
            </a:pPr>
            <a:r>
              <a:rPr lang="en-US" sz="2200" b="1" dirty="0" smtClean="0">
                <a:latin typeface="Arial" charset="0"/>
              </a:rPr>
              <a:t>Key Provisions:</a:t>
            </a:r>
          </a:p>
          <a:p>
            <a:pPr lvl="1">
              <a:spcBef>
                <a:spcPts val="200"/>
              </a:spcBef>
              <a:spcAft>
                <a:spcPts val="200"/>
              </a:spcAft>
              <a:buClr>
                <a:schemeClr val="accent2"/>
              </a:buClr>
              <a:buFont typeface="Arial" pitchFamily="34" charset="0"/>
              <a:buChar char="•"/>
            </a:pPr>
            <a:r>
              <a:rPr lang="en-US" sz="2000" dirty="0" smtClean="0">
                <a:latin typeface="Arial" charset="0"/>
              </a:rPr>
              <a:t>No Federal guarantee of repayment; any pledges or obligations must come from State legislation and/or executive authority</a:t>
            </a:r>
          </a:p>
          <a:p>
            <a:pPr lvl="1">
              <a:spcBef>
                <a:spcPts val="200"/>
              </a:spcBef>
              <a:spcAft>
                <a:spcPts val="200"/>
              </a:spcAft>
              <a:buClr>
                <a:schemeClr val="accent2"/>
              </a:buClr>
              <a:buFont typeface="Arial" pitchFamily="34" charset="0"/>
              <a:buChar char="•"/>
            </a:pPr>
            <a:r>
              <a:rPr lang="en-US" sz="2000" dirty="0" smtClean="0">
                <a:latin typeface="Arial" charset="0"/>
              </a:rPr>
              <a:t>Local match is required with every debt service repayment</a:t>
            </a:r>
            <a:endParaRPr lang="en-US" sz="2000" b="1" dirty="0" smtClean="0">
              <a:latin typeface="Arial" charset="0"/>
            </a:endParaRPr>
          </a:p>
          <a:p>
            <a:pPr>
              <a:buClr>
                <a:srgbClr val="C00000"/>
              </a:buClr>
              <a:buFont typeface="Wingdings" pitchFamily="2" charset="2"/>
              <a:buChar char="§"/>
            </a:pPr>
            <a:r>
              <a:rPr lang="en-US" sz="2200" b="1" dirty="0" smtClean="0">
                <a:latin typeface="Arial" charset="0"/>
              </a:rPr>
              <a:t>Advantages:</a:t>
            </a:r>
            <a:r>
              <a:rPr lang="en-US" sz="2200" dirty="0" smtClean="0">
                <a:latin typeface="Arial" charset="0"/>
              </a:rPr>
              <a:t> Acceleration of construction; low interest rates for new money bonds and re-financings</a:t>
            </a:r>
            <a:r>
              <a:rPr lang="en-US" sz="2200" dirty="0">
                <a:latin typeface="Arial" charset="0"/>
              </a:rPr>
              <a:t>;</a:t>
            </a:r>
            <a:r>
              <a:rPr lang="en-US" sz="2200" dirty="0" smtClean="0">
                <a:latin typeface="Arial" charset="0"/>
              </a:rPr>
              <a:t> leveraging of Fed funds</a:t>
            </a:r>
          </a:p>
          <a:p>
            <a:pPr>
              <a:buClr>
                <a:srgbClr val="C00000"/>
              </a:buClr>
              <a:buFont typeface="Wingdings" pitchFamily="2" charset="2"/>
              <a:buChar char="§"/>
            </a:pPr>
            <a:r>
              <a:rPr lang="en-US" sz="2200" b="1" dirty="0" smtClean="0">
                <a:latin typeface="Arial" charset="0"/>
              </a:rPr>
              <a:t>Disadvantages: </a:t>
            </a:r>
            <a:r>
              <a:rPr lang="en-US" sz="2200" dirty="0" smtClean="0">
                <a:latin typeface="Arial" charset="0"/>
              </a:rPr>
              <a:t>Cost of interest; loss of future flexibility </a:t>
            </a:r>
          </a:p>
          <a:p>
            <a:pPr>
              <a:buClr>
                <a:srgbClr val="C00000"/>
              </a:buClr>
              <a:buFont typeface="Wingdings" pitchFamily="2" charset="2"/>
              <a:buChar char="§"/>
            </a:pPr>
            <a:r>
              <a:rPr lang="en-US" sz="2200" b="1" dirty="0" smtClean="0">
                <a:latin typeface="Arial" charset="0"/>
              </a:rPr>
              <a:t>Administration: </a:t>
            </a:r>
            <a:r>
              <a:rPr lang="en-US" sz="2200" dirty="0" smtClean="0">
                <a:latin typeface="Arial" charset="0"/>
              </a:rPr>
              <a:t>FHWA establishes rules on GARVEEs; States issue the debt and establish the terms of the bonds</a:t>
            </a:r>
          </a:p>
        </p:txBody>
      </p:sp>
    </p:spTree>
    <p:extLst>
      <p:ext uri="{BB962C8B-B14F-4D97-AF65-F5344CB8AC3E}">
        <p14:creationId xmlns:p14="http://schemas.microsoft.com/office/powerpoint/2010/main" val="804688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066800" y="155448"/>
            <a:ext cx="7848600" cy="612648"/>
          </a:xfrm>
          <a:noFill/>
        </p:spPr>
        <p:txBody>
          <a:bodyPr/>
          <a:lstStyle/>
          <a:p>
            <a:r>
              <a:rPr lang="en-US" sz="3200" dirty="0" smtClean="0"/>
              <a:t>Advantages</a:t>
            </a:r>
            <a:r>
              <a:rPr lang="en-US" sz="3200" b="0" dirty="0" smtClean="0"/>
              <a:t> </a:t>
            </a:r>
            <a:r>
              <a:rPr lang="en-US" sz="3200" dirty="0" smtClean="0"/>
              <a:t>of GARVEEs</a:t>
            </a:r>
          </a:p>
        </p:txBody>
      </p:sp>
      <p:sp>
        <p:nvSpPr>
          <p:cNvPr id="26627" name="Rectangle 3"/>
          <p:cNvSpPr>
            <a:spLocks noGrp="1" noChangeArrowheads="1"/>
          </p:cNvSpPr>
          <p:nvPr>
            <p:ph type="body" idx="4294967295"/>
          </p:nvPr>
        </p:nvSpPr>
        <p:spPr>
          <a:xfrm>
            <a:off x="384048" y="1069848"/>
            <a:ext cx="8534400" cy="5029200"/>
          </a:xfrm>
        </p:spPr>
        <p:txBody>
          <a:bodyPr/>
          <a:lstStyle/>
          <a:p>
            <a:pPr marL="347472" indent="-347472">
              <a:spcBef>
                <a:spcPts val="576"/>
              </a:spcBef>
              <a:spcAft>
                <a:spcPts val="432"/>
              </a:spcAft>
              <a:buClr>
                <a:srgbClr val="C00000"/>
              </a:buClr>
              <a:buSzPct val="100000"/>
              <a:buFont typeface="Wingdings" pitchFamily="2" charset="2"/>
              <a:buChar char="§"/>
            </a:pPr>
            <a:r>
              <a:rPr lang="en-US" sz="2400" dirty="0" smtClean="0"/>
              <a:t>Accelerate the construction program</a:t>
            </a:r>
          </a:p>
          <a:p>
            <a:pPr marL="347472" indent="-347472">
              <a:spcBef>
                <a:spcPts val="576"/>
              </a:spcBef>
              <a:spcAft>
                <a:spcPts val="432"/>
              </a:spcAft>
              <a:buClr>
                <a:srgbClr val="C00000"/>
              </a:buClr>
              <a:buSzPct val="100000"/>
              <a:buFont typeface="Wingdings" pitchFamily="2" charset="2"/>
              <a:buChar char="§"/>
            </a:pPr>
            <a:r>
              <a:rPr lang="en-US" sz="2400" dirty="0" smtClean="0"/>
              <a:t>Avoid costs of inflation</a:t>
            </a:r>
          </a:p>
          <a:p>
            <a:pPr marL="347472" indent="-347472">
              <a:spcBef>
                <a:spcPts val="576"/>
              </a:spcBef>
              <a:spcAft>
                <a:spcPts val="432"/>
              </a:spcAft>
              <a:buClr>
                <a:srgbClr val="C00000"/>
              </a:buClr>
              <a:buSzPct val="100000"/>
              <a:buFont typeface="Wingdings" pitchFamily="2" charset="2"/>
              <a:buChar char="§"/>
            </a:pPr>
            <a:r>
              <a:rPr lang="en-US" sz="2400" dirty="0" smtClean="0"/>
              <a:t>Facilitate large project financing</a:t>
            </a:r>
          </a:p>
          <a:p>
            <a:pPr marL="347472" indent="-347472">
              <a:spcBef>
                <a:spcPts val="576"/>
              </a:spcBef>
              <a:spcAft>
                <a:spcPts val="432"/>
              </a:spcAft>
              <a:buClr>
                <a:srgbClr val="C00000"/>
              </a:buClr>
              <a:buSzPct val="100000"/>
              <a:buFont typeface="Wingdings" pitchFamily="2" charset="2"/>
              <a:buChar char="§"/>
            </a:pPr>
            <a:r>
              <a:rPr lang="en-US" sz="2400" dirty="0" smtClean="0"/>
              <a:t>Promote </a:t>
            </a:r>
            <a:r>
              <a:rPr lang="en-US" sz="2400" dirty="0"/>
              <a:t>e</a:t>
            </a:r>
            <a:r>
              <a:rPr lang="en-US" sz="2400" dirty="0" smtClean="0"/>
              <a:t>fficient resource allocation by matching debt term with life of asset  </a:t>
            </a:r>
            <a:endParaRPr lang="en-US" sz="2400" dirty="0"/>
          </a:p>
          <a:p>
            <a:pPr marL="347472" indent="-347472">
              <a:spcBef>
                <a:spcPts val="576"/>
              </a:spcBef>
              <a:spcAft>
                <a:spcPts val="432"/>
              </a:spcAft>
              <a:buClr>
                <a:srgbClr val="C00000"/>
              </a:buClr>
              <a:buSzPct val="100000"/>
              <a:buFont typeface="Wingdings" pitchFamily="2" charset="2"/>
              <a:buChar char="§"/>
            </a:pPr>
            <a:r>
              <a:rPr lang="en-US" sz="2400" dirty="0" smtClean="0"/>
              <a:t>Provide economies of scale</a:t>
            </a:r>
          </a:p>
          <a:p>
            <a:pPr marL="347472" indent="-347472">
              <a:spcBef>
                <a:spcPts val="576"/>
              </a:spcBef>
              <a:spcAft>
                <a:spcPts val="432"/>
              </a:spcAft>
              <a:buClr>
                <a:srgbClr val="C00000"/>
              </a:buClr>
              <a:buSzPct val="100000"/>
              <a:buFont typeface="Wingdings" pitchFamily="2" charset="2"/>
              <a:buChar char="§"/>
            </a:pPr>
            <a:r>
              <a:rPr lang="en-US" sz="2400" dirty="0" smtClean="0"/>
              <a:t>Provide benefit of relatively low interest rates</a:t>
            </a:r>
          </a:p>
        </p:txBody>
      </p:sp>
    </p:spTree>
    <p:extLst>
      <p:ext uri="{BB962C8B-B14F-4D97-AF65-F5344CB8AC3E}">
        <p14:creationId xmlns:p14="http://schemas.microsoft.com/office/powerpoint/2010/main" val="173405050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384048" y="1069848"/>
            <a:ext cx="8531352" cy="5029200"/>
          </a:xfrm>
        </p:spPr>
        <p:txBody>
          <a:bodyPr/>
          <a:lstStyle/>
          <a:p>
            <a:pPr marL="347472" indent="-347472">
              <a:spcBef>
                <a:spcPts val="576"/>
              </a:spcBef>
              <a:spcAft>
                <a:spcPts val="432"/>
              </a:spcAft>
              <a:buClr>
                <a:srgbClr val="C00000"/>
              </a:buClr>
              <a:buSzPct val="100000"/>
              <a:buFont typeface="Wingdings" pitchFamily="2" charset="2"/>
              <a:buChar char="§"/>
            </a:pPr>
            <a:r>
              <a:rPr lang="en-US" sz="2400" dirty="0" smtClean="0"/>
              <a:t>Provide economic and fiscal stimulus </a:t>
            </a:r>
          </a:p>
          <a:p>
            <a:pPr marL="347472" indent="-347472">
              <a:spcBef>
                <a:spcPts val="576"/>
              </a:spcBef>
              <a:spcAft>
                <a:spcPts val="432"/>
              </a:spcAft>
              <a:buClr>
                <a:srgbClr val="C00000"/>
              </a:buClr>
              <a:buSzPct val="100000"/>
              <a:buFont typeface="Wingdings" pitchFamily="2" charset="2"/>
              <a:buChar char="§"/>
            </a:pPr>
            <a:r>
              <a:rPr lang="en-US" sz="2400" dirty="0" smtClean="0"/>
              <a:t>Leverage Federal funds </a:t>
            </a:r>
          </a:p>
          <a:p>
            <a:pPr marL="347472" indent="-347472">
              <a:spcBef>
                <a:spcPts val="576"/>
              </a:spcBef>
              <a:spcAft>
                <a:spcPts val="432"/>
              </a:spcAft>
              <a:buClr>
                <a:srgbClr val="C00000"/>
              </a:buClr>
              <a:buSzPct val="100000"/>
              <a:buFont typeface="Wingdings" pitchFamily="2" charset="2"/>
              <a:buChar char="§"/>
            </a:pPr>
            <a:r>
              <a:rPr lang="en-US" sz="2400" dirty="0" smtClean="0"/>
              <a:t>Increase State’s borrowing capacity </a:t>
            </a:r>
          </a:p>
          <a:p>
            <a:pPr marL="347472" indent="-347472">
              <a:spcBef>
                <a:spcPts val="576"/>
              </a:spcBef>
              <a:spcAft>
                <a:spcPts val="432"/>
              </a:spcAft>
              <a:buClr>
                <a:srgbClr val="C00000"/>
              </a:buClr>
              <a:buSzPct val="100000"/>
              <a:buFont typeface="Wingdings" pitchFamily="2" charset="2"/>
              <a:buChar char="§"/>
            </a:pPr>
            <a:r>
              <a:rPr lang="en-US" sz="2400" dirty="0"/>
              <a:t>Reduce use of General Obligation (GO) Bonds </a:t>
            </a:r>
          </a:p>
          <a:p>
            <a:pPr marL="347472" indent="-347472">
              <a:spcBef>
                <a:spcPts val="576"/>
              </a:spcBef>
              <a:spcAft>
                <a:spcPts val="432"/>
              </a:spcAft>
              <a:buClr>
                <a:srgbClr val="C00000"/>
              </a:buClr>
              <a:buSzPct val="100000"/>
              <a:buFont typeface="Wingdings" pitchFamily="2" charset="2"/>
              <a:buChar char="§"/>
            </a:pPr>
            <a:r>
              <a:rPr lang="en-US" sz="2400" dirty="0" smtClean="0"/>
              <a:t>Possibly avoid State’s GO Bond debt limits and bond referenda</a:t>
            </a:r>
          </a:p>
          <a:p>
            <a:pPr marL="347472" indent="-347472">
              <a:spcBef>
                <a:spcPts val="576"/>
              </a:spcBef>
              <a:spcAft>
                <a:spcPts val="432"/>
              </a:spcAft>
              <a:buClr>
                <a:srgbClr val="C00000"/>
              </a:buClr>
              <a:buSzPct val="100000"/>
              <a:buFont typeface="Wingdings" pitchFamily="2" charset="2"/>
              <a:buChar char="§"/>
            </a:pPr>
            <a:r>
              <a:rPr lang="en-US" sz="2400" dirty="0" smtClean="0"/>
              <a:t>Preserve </a:t>
            </a:r>
            <a:r>
              <a:rPr lang="en-US" sz="2400" dirty="0"/>
              <a:t>State’s general credit rating</a:t>
            </a:r>
          </a:p>
          <a:p>
            <a:pPr marL="347472" indent="-347472">
              <a:spcBef>
                <a:spcPts val="576"/>
              </a:spcBef>
              <a:spcAft>
                <a:spcPts val="432"/>
              </a:spcAft>
              <a:buClr>
                <a:srgbClr val="C00000"/>
              </a:buClr>
              <a:buSzPct val="100000"/>
              <a:buFont typeface="Wingdings" pitchFamily="2" charset="2"/>
              <a:buChar char="§"/>
            </a:pPr>
            <a:r>
              <a:rPr lang="en-US" sz="2400" dirty="0" smtClean="0"/>
              <a:t>Allow claim of interest and issuance costs as eligible Federal-aid costs </a:t>
            </a:r>
          </a:p>
        </p:txBody>
      </p:sp>
      <p:sp>
        <p:nvSpPr>
          <p:cNvPr id="4" name="Rectangle 2"/>
          <p:cNvSpPr>
            <a:spLocks noGrp="1" noChangeArrowheads="1"/>
          </p:cNvSpPr>
          <p:nvPr>
            <p:ph type="title" idx="4294967295"/>
          </p:nvPr>
        </p:nvSpPr>
        <p:spPr>
          <a:xfrm>
            <a:off x="1066800" y="155448"/>
            <a:ext cx="7848600" cy="612648"/>
          </a:xfrm>
          <a:noFill/>
        </p:spPr>
        <p:txBody>
          <a:bodyPr/>
          <a:lstStyle/>
          <a:p>
            <a:r>
              <a:rPr lang="en-US" sz="3200" dirty="0" smtClean="0"/>
              <a:t>Advantages</a:t>
            </a:r>
            <a:r>
              <a:rPr lang="en-US" sz="3200" b="0" dirty="0" smtClean="0"/>
              <a:t> </a:t>
            </a:r>
            <a:r>
              <a:rPr lang="en-US" sz="3200" dirty="0" smtClean="0"/>
              <a:t>of GARVEEs (cont.)</a:t>
            </a:r>
          </a:p>
        </p:txBody>
      </p:sp>
    </p:spTree>
    <p:extLst>
      <p:ext uri="{BB962C8B-B14F-4D97-AF65-F5344CB8AC3E}">
        <p14:creationId xmlns:p14="http://schemas.microsoft.com/office/powerpoint/2010/main" val="3493039843"/>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066800" y="155448"/>
            <a:ext cx="7848600" cy="612648"/>
          </a:xfrm>
        </p:spPr>
        <p:txBody>
          <a:bodyPr/>
          <a:lstStyle/>
          <a:p>
            <a:r>
              <a:rPr lang="en-US" sz="3200" dirty="0" smtClean="0"/>
              <a:t>Disadvantages of GARVEEs </a:t>
            </a:r>
          </a:p>
        </p:txBody>
      </p:sp>
      <p:sp>
        <p:nvSpPr>
          <p:cNvPr id="28675" name="Rectangle 3"/>
          <p:cNvSpPr>
            <a:spLocks noGrp="1" noChangeArrowheads="1"/>
          </p:cNvSpPr>
          <p:nvPr>
            <p:ph type="body" idx="4294967295"/>
          </p:nvPr>
        </p:nvSpPr>
        <p:spPr>
          <a:xfrm>
            <a:off x="384048" y="1066800"/>
            <a:ext cx="8531352" cy="5029200"/>
          </a:xfrm>
        </p:spPr>
        <p:txBody>
          <a:bodyPr/>
          <a:lstStyle/>
          <a:p>
            <a:pPr>
              <a:buClr>
                <a:srgbClr val="C00000"/>
              </a:buClr>
              <a:buFont typeface="Wingdings" pitchFamily="2" charset="2"/>
              <a:buChar char="§"/>
            </a:pPr>
            <a:r>
              <a:rPr lang="en-US" sz="2400" dirty="0" smtClean="0"/>
              <a:t>Debt service reduces financial, programmatic and political flexibility </a:t>
            </a:r>
          </a:p>
          <a:p>
            <a:pPr>
              <a:buClr>
                <a:srgbClr val="C00000"/>
              </a:buClr>
              <a:buFont typeface="Wingdings" pitchFamily="2" charset="2"/>
              <a:buChar char="§"/>
            </a:pPr>
            <a:r>
              <a:rPr lang="en-US" sz="2400" dirty="0" smtClean="0"/>
              <a:t>May lead to capacity constraints </a:t>
            </a:r>
          </a:p>
          <a:p>
            <a:pPr>
              <a:buClr>
                <a:srgbClr val="C00000"/>
              </a:buClr>
              <a:buFont typeface="Wingdings" pitchFamily="2" charset="2"/>
              <a:buChar char="§"/>
            </a:pPr>
            <a:r>
              <a:rPr lang="en-US" sz="2400" dirty="0" smtClean="0"/>
              <a:t>May lead to induced inflation </a:t>
            </a:r>
          </a:p>
          <a:p>
            <a:pPr>
              <a:buClr>
                <a:srgbClr val="C00000"/>
              </a:buClr>
              <a:buFont typeface="Wingdings" pitchFamily="2" charset="2"/>
              <a:buChar char="§"/>
            </a:pPr>
            <a:r>
              <a:rPr lang="en-US" sz="2400" dirty="0" smtClean="0"/>
              <a:t>May limit opportunities for smaller contractors</a:t>
            </a:r>
          </a:p>
          <a:p>
            <a:pPr>
              <a:buClr>
                <a:srgbClr val="C00000"/>
              </a:buClr>
              <a:buFont typeface="Wingdings" pitchFamily="2" charset="2"/>
              <a:buChar char="§"/>
            </a:pPr>
            <a:r>
              <a:rPr lang="en-US" sz="2400" dirty="0" smtClean="0"/>
              <a:t>Federal-aid used for interest and issuance costs rather than construction costs </a:t>
            </a:r>
          </a:p>
          <a:p>
            <a:pPr>
              <a:buClr>
                <a:srgbClr val="C00000"/>
              </a:buClr>
              <a:buFont typeface="Wingdings" pitchFamily="2" charset="2"/>
              <a:buChar char="§"/>
            </a:pPr>
            <a:r>
              <a:rPr lang="en-US" sz="2400" dirty="0" smtClean="0"/>
              <a:t>May require enabling State legislation and policy</a:t>
            </a:r>
          </a:p>
          <a:p>
            <a:pPr>
              <a:buClr>
                <a:srgbClr val="C00000"/>
              </a:buClr>
              <a:buFont typeface="Wingdings" pitchFamily="2" charset="2"/>
              <a:buChar char="§"/>
            </a:pPr>
            <a:r>
              <a:rPr lang="en-US" sz="2400" dirty="0" smtClean="0"/>
              <a:t>Periodic reauthorization risk </a:t>
            </a:r>
          </a:p>
          <a:p>
            <a:pPr>
              <a:buClr>
                <a:srgbClr val="C00000"/>
              </a:buClr>
              <a:buFont typeface="Wingdings" pitchFamily="2" charset="2"/>
              <a:buChar char="§"/>
            </a:pPr>
            <a:r>
              <a:rPr lang="en-US" sz="2400" dirty="0" smtClean="0"/>
              <a:t>Significant stewardship, oversight and reporting responsibilities for FHWA</a:t>
            </a:r>
          </a:p>
        </p:txBody>
      </p:sp>
    </p:spTree>
    <p:extLst>
      <p:ext uri="{BB962C8B-B14F-4D97-AF65-F5344CB8AC3E}">
        <p14:creationId xmlns:p14="http://schemas.microsoft.com/office/powerpoint/2010/main" val="128339070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IPD">
      <a:dk1>
        <a:srgbClr val="000000"/>
      </a:dk1>
      <a:lt1>
        <a:srgbClr val="FFFFFF"/>
      </a:lt1>
      <a:dk2>
        <a:srgbClr val="000000"/>
      </a:dk2>
      <a:lt2>
        <a:srgbClr val="969696"/>
      </a:lt2>
      <a:accent1>
        <a:srgbClr val="B470A3"/>
      </a:accent1>
      <a:accent2>
        <a:srgbClr val="F89458"/>
      </a:accent2>
      <a:accent3>
        <a:srgbClr val="FFFFFF"/>
      </a:accent3>
      <a:accent4>
        <a:srgbClr val="000000"/>
      </a:accent4>
      <a:accent5>
        <a:srgbClr val="D6BBCE"/>
      </a:accent5>
      <a:accent6>
        <a:srgbClr val="E1864F"/>
      </a:accent6>
      <a:hlink>
        <a:srgbClr val="D7363E"/>
      </a:hlink>
      <a:folHlink>
        <a:srgbClr val="863172"/>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15000"/>
          </a:spcAft>
          <a:buClr>
            <a:srgbClr val="F89458"/>
          </a:buClr>
          <a:buSzTx/>
          <a:buFontTx/>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15000"/>
          </a:spcAft>
          <a:buClr>
            <a:srgbClr val="F89458"/>
          </a:buClr>
          <a:buSzTx/>
          <a:buFontTx/>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969696"/>
        </a:lt2>
        <a:accent1>
          <a:srgbClr val="B470A3"/>
        </a:accent1>
        <a:accent2>
          <a:srgbClr val="F89458"/>
        </a:accent2>
        <a:accent3>
          <a:srgbClr val="FFFFFF"/>
        </a:accent3>
        <a:accent4>
          <a:srgbClr val="000000"/>
        </a:accent4>
        <a:accent5>
          <a:srgbClr val="D6BBCE"/>
        </a:accent5>
        <a:accent6>
          <a:srgbClr val="E1864F"/>
        </a:accent6>
        <a:hlink>
          <a:srgbClr val="D7363E"/>
        </a:hlink>
        <a:folHlink>
          <a:srgbClr val="8631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B110E6DF67594C856B71FD82195520" ma:contentTypeVersion="0" ma:contentTypeDescription="Create a new document." ma:contentTypeScope="" ma:versionID="eef7aed405db99b52a95a4f99f15b51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6469E8-1194-4E43-B4B1-8F2BBDB27695}">
  <ds:schemaRefs>
    <ds:schemaRef ds:uri="http://www.w3.org/XML/1998/namespace"/>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AD22C2D-068F-42F6-AF0E-D3DEC6FE1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41268C0-B74A-4465-87BC-9EC8F25573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6142</Words>
  <Application>Microsoft Office PowerPoint</Application>
  <PresentationFormat>On-screen Show (4:3)</PresentationFormat>
  <Paragraphs>672</Paragraphs>
  <Slides>38</Slides>
  <Notes>38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1_Office Theme</vt:lpstr>
      <vt:lpstr>Title Slide</vt:lpstr>
      <vt:lpstr>Chart</vt:lpstr>
      <vt:lpstr>PowerPoint Presentation</vt:lpstr>
      <vt:lpstr>PowerPoint Presentation</vt:lpstr>
      <vt:lpstr>Outline</vt:lpstr>
      <vt:lpstr>Objectives</vt:lpstr>
      <vt:lpstr>PowerPoint Presentation</vt:lpstr>
      <vt:lpstr>Grant Anticipation Revenue Vehicles</vt:lpstr>
      <vt:lpstr>Advantages of GARVEEs</vt:lpstr>
      <vt:lpstr>Advantages of GARVEEs (cont.)</vt:lpstr>
      <vt:lpstr>Disadvantages of GARVEEs </vt:lpstr>
      <vt:lpstr>Candidate Projects </vt:lpstr>
      <vt:lpstr>GARVEEs by State (as of Dec. 2012)</vt:lpstr>
      <vt:lpstr>GARVEE Ratings</vt:lpstr>
      <vt:lpstr>PowerPoint Presentation</vt:lpstr>
      <vt:lpstr>GARVEE Bond Options</vt:lpstr>
      <vt:lpstr>Direct vs. Indirect GARVEEs</vt:lpstr>
      <vt:lpstr>GARVEE Security Options</vt:lpstr>
      <vt:lpstr>Traditional Financing vs.  GARVEE Bonds Cash Flows</vt:lpstr>
      <vt:lpstr>GARVEE Maturity Options </vt:lpstr>
      <vt:lpstr>Uses of GARVEE Bond Proceeds</vt:lpstr>
      <vt:lpstr>PowerPoint Presentation</vt:lpstr>
      <vt:lpstr>GARVEEs – Flow of Funds</vt:lpstr>
      <vt:lpstr>GARVEE Bonds Issuance: 8 Steps</vt:lpstr>
      <vt:lpstr>GARVEE Bonds Issuance: 8 Steps</vt:lpstr>
      <vt:lpstr>Who Controls GARVEE Bonds?</vt:lpstr>
      <vt:lpstr>State Role</vt:lpstr>
      <vt:lpstr>Federal Role</vt:lpstr>
      <vt:lpstr>PowerPoint Presentation</vt:lpstr>
      <vt:lpstr>Alabama</vt:lpstr>
      <vt:lpstr>Alabama (cont.)</vt:lpstr>
      <vt:lpstr>Ohio</vt:lpstr>
      <vt:lpstr>Ohio (Cont.)</vt:lpstr>
      <vt:lpstr>Ohio (Cont.)</vt:lpstr>
      <vt:lpstr>Ohio (Cont.)</vt:lpstr>
      <vt:lpstr>PowerPoint Presentation</vt:lpstr>
      <vt:lpstr>Review of Objectives</vt:lpstr>
      <vt:lpstr>GARVEE 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Michael (VOLPE)</dc:creator>
  <cp:lastModifiedBy>Werner, Frederick (FHWA)</cp:lastModifiedBy>
  <cp:revision>6</cp:revision>
  <dcterms:created xsi:type="dcterms:W3CDTF">2013-12-05T16:59:41Z</dcterms:created>
  <dcterms:modified xsi:type="dcterms:W3CDTF">2014-01-15T18:32:01Z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0x0101007FB110E6DF67594C856B71FD82195520</vt:lpwstr>
  </property>
</Properties>
</file>